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43" name="Shape 43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7" name="Shape 7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8" name="Shape 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1" name="Shape 11"/>
          <p:cNvSpPr/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12" name="Shape 12"/>
          <p:cNvSpPr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5" name="Shape 1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8" name="Shape 18"/>
          <p:cNvSpPr/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19" name="Shape 1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2" name="Shape 2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5" name="Shape 2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  <p:sp>
        <p:nvSpPr>
          <p:cNvPr id="26" name="Shape 2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9" name="Shape 29"/>
          <p:cNvSpPr/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  <a:endParaRPr sz="2800"/>
          </a:p>
          <a:p>
            <a:pPr lvl="1">
              <a:defRPr sz="1800"/>
            </a:pPr>
            <a:r>
              <a:rPr sz="2800"/>
              <a:t>Body Level Two</a:t>
            </a:r>
            <a:endParaRPr sz="2800"/>
          </a:p>
          <a:p>
            <a:pPr lvl="2">
              <a:defRPr sz="1800"/>
            </a:pPr>
            <a:r>
              <a:rPr sz="2800"/>
              <a:t>Body Level Three</a:t>
            </a:r>
            <a:endParaRPr sz="2800"/>
          </a:p>
          <a:p>
            <a:pPr lvl="3">
              <a:defRPr sz="1800"/>
            </a:pPr>
            <a:r>
              <a:rPr sz="2800"/>
              <a:t>Body Level Four</a:t>
            </a:r>
            <a:endParaRPr sz="2800"/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30" name="Shape 3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  <p:sp>
        <p:nvSpPr>
          <p:cNvPr id="33" name="Shape 3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>
              <a:defRPr sz="1800"/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spd="med" advClick="1"/>
  <p:txStyles>
    <p:titleStyle>
      <a:lvl1pPr algn="ctr" defTabSz="584200">
        <a:defRPr sz="80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1.png"/><Relationship Id="rId3" Type="http://schemas.openxmlformats.org/officeDocument/2006/relationships/image" Target="../media/image22.png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3.png"/><Relationship Id="rId3" Type="http://schemas.openxmlformats.org/officeDocument/2006/relationships/image" Target="../media/image22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2.png"/><Relationship Id="rId3" Type="http://schemas.openxmlformats.org/officeDocument/2006/relationships/image" Target="../media/image24.png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5.png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6.png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2.png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7.png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7.png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8.png"/><Relationship Id="rId3" Type="http://schemas.openxmlformats.org/officeDocument/2006/relationships/image" Target="../media/image29.png"/><Relationship Id="rId4" Type="http://schemas.openxmlformats.org/officeDocument/2006/relationships/image" Target="../media/image30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9.png"/><Relationship Id="rId3" Type="http://schemas.openxmlformats.org/officeDocument/2006/relationships/image" Target="../media/image31.png"/></Relationships>

</file>

<file path=ppt/slides/_rels/slide3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2.png"/><Relationship Id="rId3" Type="http://schemas.openxmlformats.org/officeDocument/2006/relationships/image" Target="../media/image30.png"/></Relationships>

</file>

<file path=ppt/slides/_rels/slide3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9.png"/><Relationship Id="rId3" Type="http://schemas.openxmlformats.org/officeDocument/2006/relationships/image" Target="../media/image33.png"/><Relationship Id="rId4" Type="http://schemas.openxmlformats.org/officeDocument/2006/relationships/image" Target="../media/image31.png"/><Relationship Id="rId5" Type="http://schemas.openxmlformats.org/officeDocument/2006/relationships/image" Target="../media/image34.png"/><Relationship Id="rId6" Type="http://schemas.openxmlformats.org/officeDocument/2006/relationships/image" Target="../media/image35.png"/><Relationship Id="rId7" Type="http://schemas.openxmlformats.org/officeDocument/2006/relationships/image" Target="../media/image32.png"/></Relationships>

</file>

<file path=ppt/slides/_rels/slide3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5.png"/><Relationship Id="rId3" Type="http://schemas.openxmlformats.org/officeDocument/2006/relationships/image" Target="../media/image31.png"/><Relationship Id="rId4" Type="http://schemas.openxmlformats.org/officeDocument/2006/relationships/image" Target="../media/image32.png"/><Relationship Id="rId5" Type="http://schemas.openxmlformats.org/officeDocument/2006/relationships/image" Target="../media/image36.png"/><Relationship Id="rId6" Type="http://schemas.openxmlformats.org/officeDocument/2006/relationships/image" Target="../media/image37.png"/></Relationships>

</file>

<file path=ppt/slides/_rels/slide3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8.png"/></Relationships>

</file>

<file path=ppt/slides/_rels/slide3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8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9.png"/></Relationships>

</file>

<file path=ppt/slides/_rels/slide4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0.png"/></Relationships>

</file>

<file path=ppt/slides/_rels/slide4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image" Target="../media/image7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Relationship Id="rId9" Type="http://schemas.openxmlformats.org/officeDocument/2006/relationships/image" Target="../media/image13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>
            <p:ph type="title"/>
          </p:nvPr>
        </p:nvSpPr>
        <p:spPr>
          <a:xfrm>
            <a:off x="1441450" y="1447800"/>
            <a:ext cx="10121900" cy="2744143"/>
          </a:xfrm>
          <a:prstGeom prst="rect">
            <a:avLst/>
          </a:prstGeom>
        </p:spPr>
        <p:txBody>
          <a:bodyPr/>
          <a:lstStyle/>
          <a:p>
            <a:pPr lvl="0" defTabSz="315468">
              <a:defRPr sz="1800"/>
            </a:pPr>
            <a:r>
              <a:rPr sz="5724"/>
              <a:t>New Results on </a:t>
            </a:r>
            <a:endParaRPr sz="5724"/>
          </a:p>
          <a:p>
            <a:pPr lvl="0" defTabSz="315468">
              <a:defRPr sz="1800"/>
            </a:pPr>
            <a:r>
              <a:rPr sz="5724"/>
              <a:t>Binary Comparison </a:t>
            </a:r>
            <a:endParaRPr sz="5724"/>
          </a:p>
          <a:p>
            <a:pPr lvl="0" defTabSz="315468">
              <a:defRPr sz="1800"/>
            </a:pPr>
            <a:r>
              <a:rPr sz="5724"/>
              <a:t>Search Trees</a:t>
            </a:r>
          </a:p>
        </p:txBody>
      </p:sp>
      <p:sp>
        <p:nvSpPr>
          <p:cNvPr id="46" name="Shape 46"/>
          <p:cNvSpPr/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47" name="Shape 47"/>
          <p:cNvSpPr/>
          <p:nvPr/>
        </p:nvSpPr>
        <p:spPr>
          <a:xfrm>
            <a:off x="95250" y="5740400"/>
            <a:ext cx="5212182" cy="1066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200"/>
              <a:t>Marek Chrobak, Neal Young        </a:t>
            </a:r>
            <a:endParaRPr sz="3200"/>
          </a:p>
          <a:p>
            <a:pPr lvl="0">
              <a:defRPr sz="1800"/>
            </a:pPr>
            <a:r>
              <a:rPr sz="3200"/>
              <a:t>UC Riverside</a:t>
            </a:r>
          </a:p>
        </p:txBody>
      </p:sp>
      <p:sp>
        <p:nvSpPr>
          <p:cNvPr id="48" name="Shape 48"/>
          <p:cNvSpPr/>
          <p:nvPr/>
        </p:nvSpPr>
        <p:spPr>
          <a:xfrm>
            <a:off x="10123627" y="5740400"/>
            <a:ext cx="2168246" cy="1066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Ian Munro                                     U Waterloo</a:t>
            </a:r>
          </a:p>
        </p:txBody>
      </p:sp>
      <p:sp>
        <p:nvSpPr>
          <p:cNvPr id="49" name="Shape 49"/>
          <p:cNvSpPr/>
          <p:nvPr/>
        </p:nvSpPr>
        <p:spPr>
          <a:xfrm>
            <a:off x="5805627" y="5740400"/>
            <a:ext cx="3108046" cy="1066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200">
                <a:solidFill>
                  <a:srgbClr val="0433FF"/>
                </a:solidFill>
              </a:rPr>
              <a:t>Mordecai Golin</a:t>
            </a:r>
            <a:endParaRPr sz="3200">
              <a:solidFill>
                <a:srgbClr val="0433FF"/>
              </a:solidFill>
            </a:endParaRPr>
          </a:p>
          <a:p>
            <a:pPr lvl="0">
              <a:defRPr sz="1800"/>
            </a:pPr>
            <a:r>
              <a:rPr sz="3200">
                <a:solidFill>
                  <a:srgbClr val="0433FF"/>
                </a:solidFill>
              </a:rPr>
              <a:t>HKUST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title" idx="4294967295"/>
          </p:nvPr>
        </p:nvSpPr>
        <p:spPr>
          <a:xfrm>
            <a:off x="952500" y="736600"/>
            <a:ext cx="11099800" cy="1142455"/>
          </a:xfrm>
          <a:prstGeom prst="rect">
            <a:avLst/>
          </a:prstGeom>
        </p:spPr>
        <p:txBody>
          <a:bodyPr/>
          <a:lstStyle>
            <a:lvl1pPr defTabSz="233679">
              <a:defRPr sz="4280" u="sng"/>
            </a:lvl1pPr>
          </a:lstStyle>
          <a:p>
            <a:pPr lvl="0">
              <a:defRPr sz="1800" u="none"/>
            </a:pPr>
            <a:r>
              <a:rPr sz="4280" u="sng"/>
              <a:t>Hu-Tucker Binary Comparison Search Trees</a:t>
            </a:r>
            <a:endParaRPr sz="4280" u="sng"/>
          </a:p>
        </p:txBody>
      </p:sp>
      <p:sp>
        <p:nvSpPr>
          <p:cNvPr id="111" name="Shape 111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112" name="Shape 112"/>
          <p:cNvSpPr/>
          <p:nvPr/>
        </p:nvSpPr>
        <p:spPr>
          <a:xfrm>
            <a:off x="172288" y="1901080"/>
            <a:ext cx="8990169" cy="6438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marL="444500" indent="-444500" algn="l">
              <a:spcBef>
                <a:spcPts val="1600"/>
              </a:spcBef>
              <a:buSzPct val="75000"/>
              <a:buChar char="•"/>
              <a:defRPr sz="1800"/>
            </a:pPr>
            <a:r>
              <a:rPr sz="3600">
                <a:solidFill>
                  <a:srgbClr val="0433FF"/>
                </a:solidFill>
              </a:rPr>
              <a:t>Hu Tucker (1971) &amp; Garsia-Wachs (1977)</a:t>
            </a:r>
            <a:endParaRPr sz="3600">
              <a:solidFill>
                <a:srgbClr val="0433FF"/>
              </a:solidFill>
            </a:endParaRPr>
          </a:p>
          <a:p>
            <a:pPr lvl="0" marL="444500" indent="-444500" algn="l">
              <a:spcBef>
                <a:spcPts val="2400"/>
              </a:spcBef>
              <a:buSzPct val="75000"/>
              <a:buChar char="•"/>
              <a:defRPr sz="1800"/>
            </a:pPr>
            <a:r>
              <a:rPr sz="3600"/>
              <a:t>Assumes all searches are successful;  no failures  allowed. </a:t>
            </a:r>
            <a:br>
              <a:rPr sz="3600"/>
            </a:br>
            <a:r>
              <a:rPr sz="3600"/>
              <a:t>Input is only β</a:t>
            </a:r>
            <a:r>
              <a:rPr baseline="-5999" sz="3600"/>
              <a:t>1</a:t>
            </a:r>
            <a:r>
              <a:rPr sz="3600"/>
              <a:t>, β</a:t>
            </a:r>
            <a:r>
              <a:rPr baseline="-5999" sz="3600"/>
              <a:t>2</a:t>
            </a:r>
            <a:r>
              <a:rPr sz="3600"/>
              <a:t>, …, β</a:t>
            </a:r>
            <a:r>
              <a:rPr baseline="-5999" sz="3600"/>
              <a:t>n</a:t>
            </a:r>
            <a:r>
              <a:rPr sz="3600"/>
              <a:t>, with no α</a:t>
            </a:r>
            <a:r>
              <a:rPr baseline="-5999" sz="3600"/>
              <a:t>i </a:t>
            </a:r>
            <a:r>
              <a:rPr sz="3600"/>
              <a:t>s.</a:t>
            </a:r>
            <a:endParaRPr sz="3600"/>
          </a:p>
          <a:p>
            <a:pPr lvl="0" marL="444500" indent="-444500" algn="l">
              <a:spcBef>
                <a:spcPts val="1600"/>
              </a:spcBef>
              <a:buSzPct val="75000"/>
              <a:buChar char="•"/>
              <a:defRPr sz="1800"/>
            </a:pPr>
            <a:r>
              <a:rPr sz="3600">
                <a:solidFill>
                  <a:srgbClr val="0433FF"/>
                </a:solidFill>
              </a:rPr>
              <a:t>Internal nodes are  &lt;  comparisons.</a:t>
            </a:r>
            <a:br>
              <a:rPr sz="3600">
                <a:solidFill>
                  <a:srgbClr val="0433FF"/>
                </a:solidFill>
              </a:rPr>
            </a:br>
            <a:r>
              <a:rPr sz="3300"/>
              <a:t>Searches all terminate at leaves</a:t>
            </a:r>
            <a:endParaRPr sz="3300"/>
          </a:p>
          <a:p>
            <a:pPr lvl="0" marL="444500" indent="-444500" algn="l">
              <a:spcBef>
                <a:spcPts val="1600"/>
              </a:spcBef>
              <a:buSzPct val="75000"/>
              <a:buChar char="•"/>
              <a:defRPr sz="1800"/>
            </a:pPr>
            <a:r>
              <a:rPr sz="3600"/>
              <a:t>Problem is to find tree with </a:t>
            </a:r>
            <a:br>
              <a:rPr sz="3600"/>
            </a:br>
            <a:r>
              <a:rPr i="1" sz="3600"/>
              <a:t>minimum weighted (average) external path length</a:t>
            </a:r>
            <a:endParaRPr i="1" sz="3600"/>
          </a:p>
          <a:p>
            <a:pPr lvl="0" marL="444500" indent="-444500" algn="l">
              <a:buSzPct val="75000"/>
              <a:buChar char="•"/>
              <a:defRPr sz="1800"/>
            </a:pPr>
            <a:r>
              <a:rPr i="1" sz="3600"/>
              <a:t>O(n log n) </a:t>
            </a:r>
            <a:r>
              <a:rPr sz="3600"/>
              <a:t>algorithm</a:t>
            </a:r>
          </a:p>
        </p:txBody>
      </p:sp>
      <p:pic>
        <p:nvPicPr>
          <p:cNvPr id="113" name="HT1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671924" y="6302375"/>
            <a:ext cx="4159254" cy="2546743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HT2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371657" y="2278707"/>
            <a:ext cx="2759787" cy="318343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nodeType="after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after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14" grpId="2"/>
      <p:bldP build="p" bldLvl="1" animBg="1" rev="0" advAuto="0" spid="112" grpId="3"/>
      <p:bldP build="whole" bldLvl="1" animBg="1" rev="0" advAuto="0" spid="113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Outline</a:t>
            </a:r>
          </a:p>
        </p:txBody>
      </p:sp>
      <p:sp>
        <p:nvSpPr>
          <p:cNvPr id="117" name="Shape 117"/>
          <p:cNvSpPr/>
          <p:nvPr>
            <p:ph type="body" idx="1"/>
          </p:nvPr>
        </p:nvSpPr>
        <p:spPr>
          <a:xfrm>
            <a:off x="952500" y="2120900"/>
            <a:ext cx="11734800" cy="6820397"/>
          </a:xfrm>
          <a:prstGeom prst="rect">
            <a:avLst/>
          </a:prstGeom>
        </p:spPr>
        <p:txBody>
          <a:bodyPr anchor="t"/>
          <a:lstStyle/>
          <a:p>
            <a:pPr lvl="0" marL="346709" indent="-346709" defTabSz="455675">
              <a:spcBef>
                <a:spcPts val="3200"/>
              </a:spcBef>
              <a:defRPr sz="1800"/>
            </a:pPr>
            <a:r>
              <a:rPr sz="2807"/>
              <a:t>History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Binary Search Trees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Hu-Tucker Trees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>
                <a:solidFill>
                  <a:srgbClr val="FF2600"/>
                </a:solidFill>
              </a:rPr>
              <a:t>AKKL Trees</a:t>
            </a:r>
            <a:endParaRPr sz="2807">
              <a:solidFill>
                <a:srgbClr val="FF2600"/>
              </a:solidFill>
            </a:endParaRPr>
          </a:p>
          <a:p>
            <a:pPr lvl="0" marL="346709" indent="-346709" defTabSz="455675">
              <a:spcBef>
                <a:spcPts val="600"/>
              </a:spcBef>
              <a:defRPr sz="1800"/>
            </a:pPr>
            <a:r>
              <a:rPr sz="2807"/>
              <a:t>Optimal Binary Comparison Search Trees with Failures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Problem Models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List of New Results</a:t>
            </a:r>
            <a:endParaRPr sz="2807"/>
          </a:p>
          <a:p>
            <a:pPr lvl="0" marL="346709" indent="-346709" defTabSz="455675">
              <a:spcBef>
                <a:spcPts val="600"/>
              </a:spcBef>
              <a:defRPr sz="1800"/>
            </a:pPr>
            <a:r>
              <a:rPr sz="2807"/>
              <a:t>New Results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The Main Lemma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Structural Properties of OBCSTs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Dynamic Programming for OBCSTs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Proof of The Main Lemma (Sketch)</a:t>
            </a:r>
            <a:endParaRPr sz="2807"/>
          </a:p>
          <a:p>
            <a:pPr lvl="0" marL="346709" indent="-346709" defTabSz="455675">
              <a:spcBef>
                <a:spcPts val="600"/>
              </a:spcBef>
              <a:defRPr sz="1800"/>
            </a:pPr>
            <a:r>
              <a:rPr sz="2807"/>
              <a:t>Extensions and Open Problems</a:t>
            </a:r>
          </a:p>
        </p:txBody>
      </p:sp>
      <p:sp>
        <p:nvSpPr>
          <p:cNvPr id="118" name="Shape 118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121" name="Shape 121"/>
          <p:cNvSpPr/>
          <p:nvPr>
            <p:ph type="title"/>
          </p:nvPr>
        </p:nvSpPr>
        <p:spPr>
          <a:xfrm>
            <a:off x="952500" y="736600"/>
            <a:ext cx="11099800" cy="1142455"/>
          </a:xfrm>
          <a:prstGeom prst="rect">
            <a:avLst/>
          </a:prstGeom>
        </p:spPr>
        <p:txBody>
          <a:bodyPr/>
          <a:lstStyle>
            <a:lvl1pPr defTabSz="233679">
              <a:defRPr sz="4280" u="sng"/>
            </a:lvl1pPr>
          </a:lstStyle>
          <a:p>
            <a:pPr lvl="0">
              <a:defRPr sz="1800" u="none"/>
            </a:pPr>
            <a:r>
              <a:rPr sz="4280" u="sng"/>
              <a:t>Adding Equality Comparisons</a:t>
            </a:r>
            <a:endParaRPr sz="4280" u="sng"/>
          </a:p>
        </p:txBody>
      </p:sp>
      <p:sp>
        <p:nvSpPr>
          <p:cNvPr id="122" name="Shape 122"/>
          <p:cNvSpPr/>
          <p:nvPr/>
        </p:nvSpPr>
        <p:spPr>
          <a:xfrm>
            <a:off x="344202" y="8254999"/>
            <a:ext cx="11412627" cy="838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2400"/>
              <a:t>D. E. Knuth. </a:t>
            </a:r>
            <a:r>
              <a:rPr i="1" sz="2400"/>
              <a:t>The Art of Computer Programming, Volume 3: Sorting and Searching</a:t>
            </a:r>
            <a:r>
              <a:rPr sz="2400"/>
              <a:t>. </a:t>
            </a:r>
            <a:endParaRPr sz="2400"/>
          </a:p>
          <a:p>
            <a:pPr lvl="0" algn="l">
              <a:defRPr sz="1800"/>
            </a:pPr>
            <a:r>
              <a:rPr sz="2400"/>
              <a:t>Addison-Wesley, 2nd edition, 1998.  [§6.2.2 ex. 33],</a:t>
            </a:r>
          </a:p>
        </p:txBody>
      </p:sp>
      <p:sp>
        <p:nvSpPr>
          <p:cNvPr id="123" name="Shape 123"/>
          <p:cNvSpPr/>
          <p:nvPr/>
        </p:nvSpPr>
        <p:spPr>
          <a:xfrm>
            <a:off x="244678" y="5076824"/>
            <a:ext cx="12515444" cy="283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1" i="1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i="0" sz="1800">
                <a:solidFill>
                  <a:srgbClr val="000000"/>
                </a:solidFill>
              </a:defRPr>
            </a:pPr>
            <a:r>
              <a:rPr b="1" i="1" sz="3600">
                <a:solidFill>
                  <a:srgbClr val="0433FF"/>
                </a:solidFill>
              </a:rPr>
              <a:t>. . . machines that cannot make three-way comparisons at once. . . will have to make two comparisons. . . it may well be best to have a binary tree whose internal nodes specify either an equality test or a less-than test but not both.</a:t>
            </a:r>
          </a:p>
        </p:txBody>
      </p:sp>
      <p:sp>
        <p:nvSpPr>
          <p:cNvPr id="124" name="Shape 124"/>
          <p:cNvSpPr/>
          <p:nvPr/>
        </p:nvSpPr>
        <p:spPr>
          <a:xfrm>
            <a:off x="190068" y="1898650"/>
            <a:ext cx="12200726" cy="2641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sz="3300"/>
              <a:t>The Knuth trees use three-way comparisons at each node. </a:t>
            </a:r>
            <a:endParaRPr sz="3300"/>
          </a:p>
          <a:p>
            <a:pPr lvl="0" algn="l">
              <a:defRPr sz="1800"/>
            </a:pPr>
            <a:r>
              <a:rPr sz="3300"/>
              <a:t>These are implemented in modern machines using two two-way comparisons (one  </a:t>
            </a:r>
            <a:r>
              <a:rPr sz="3300">
                <a:solidFill>
                  <a:srgbClr val="FF2600"/>
                </a:solidFill>
              </a:rPr>
              <a:t>&lt; </a:t>
            </a:r>
            <a:r>
              <a:rPr sz="3300"/>
              <a:t>and  one  </a:t>
            </a:r>
            <a:r>
              <a:rPr sz="3300">
                <a:solidFill>
                  <a:srgbClr val="FF2600"/>
                </a:solidFill>
              </a:rPr>
              <a:t>=</a:t>
            </a:r>
            <a:r>
              <a:rPr sz="3300"/>
              <a:t>). </a:t>
            </a:r>
            <a:endParaRPr sz="3300"/>
          </a:p>
          <a:p>
            <a:pPr lvl="0" algn="l">
              <a:defRPr sz="1800"/>
            </a:pPr>
            <a:r>
              <a:rPr sz="3300"/>
              <a:t>Hu-Tucker trees use only one two-way comparison (a </a:t>
            </a:r>
            <a:r>
              <a:rPr sz="3300">
                <a:solidFill>
                  <a:srgbClr val="FF2600"/>
                </a:solidFill>
              </a:rPr>
              <a:t>&lt;</a:t>
            </a:r>
            <a:r>
              <a:rPr sz="3300"/>
              <a:t>) at each node.  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4" grpId="1"/>
      <p:bldP build="whole" bldLvl="1" animBg="1" rev="0" advAuto="0" spid="123" grpId="2"/>
      <p:bldP build="whole" bldLvl="1" animBg="1" rev="0" advAuto="0" spid="122" grpId="3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127" name="Shape 127"/>
          <p:cNvSpPr/>
          <p:nvPr>
            <p:ph type="title" idx="4294967295"/>
          </p:nvPr>
        </p:nvSpPr>
        <p:spPr>
          <a:xfrm>
            <a:off x="952500" y="736600"/>
            <a:ext cx="11099800" cy="1142455"/>
          </a:xfrm>
          <a:prstGeom prst="rect">
            <a:avLst/>
          </a:prstGeom>
        </p:spPr>
        <p:txBody>
          <a:bodyPr/>
          <a:lstStyle>
            <a:lvl1pPr defTabSz="233679">
              <a:defRPr sz="4280" u="sng"/>
            </a:lvl1pPr>
          </a:lstStyle>
          <a:p>
            <a:pPr lvl="0">
              <a:defRPr sz="1800" u="none"/>
            </a:pPr>
            <a:r>
              <a:rPr sz="4280" u="sng"/>
              <a:t>Adding Equality Comparisons:  AKKL[2001]</a:t>
            </a:r>
            <a:endParaRPr sz="4280" u="sng"/>
          </a:p>
        </p:txBody>
      </p:sp>
      <p:pic>
        <p:nvPicPr>
          <p:cNvPr id="128" name="HT2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77417" y="1796504"/>
            <a:ext cx="2895601" cy="3340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29" name="Anderson1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10222" y="1647108"/>
            <a:ext cx="2684146" cy="3410292"/>
          </a:xfrm>
          <a:prstGeom prst="rect">
            <a:avLst/>
          </a:prstGeom>
          <a:ln w="12700">
            <a:miter lim="400000"/>
          </a:ln>
        </p:spPr>
      </p:pic>
      <p:sp>
        <p:nvSpPr>
          <p:cNvPr id="130" name="Shape 130"/>
          <p:cNvSpPr/>
          <p:nvPr/>
        </p:nvSpPr>
        <p:spPr>
          <a:xfrm>
            <a:off x="1983144" y="5162004"/>
            <a:ext cx="2684146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0433FF"/>
                </a:solidFill>
              </a:rPr>
              <a:t>Hu-Tucker Tree</a:t>
            </a:r>
          </a:p>
        </p:txBody>
      </p:sp>
      <p:sp>
        <p:nvSpPr>
          <p:cNvPr id="131" name="Shape 131"/>
          <p:cNvSpPr/>
          <p:nvPr/>
        </p:nvSpPr>
        <p:spPr>
          <a:xfrm>
            <a:off x="8167219" y="5162004"/>
            <a:ext cx="1970152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0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0433FF"/>
                </a:solidFill>
              </a:rPr>
              <a:t>AKKL Tree</a:t>
            </a:r>
          </a:p>
        </p:txBody>
      </p:sp>
      <p:sp>
        <p:nvSpPr>
          <p:cNvPr id="132" name="Shape 132"/>
          <p:cNvSpPr/>
          <p:nvPr/>
        </p:nvSpPr>
        <p:spPr>
          <a:xfrm>
            <a:off x="623525" y="6089104"/>
            <a:ext cx="11861963" cy="36449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444500" indent="-444500" algn="l">
              <a:spcBef>
                <a:spcPts val="1300"/>
              </a:spcBef>
              <a:buSzPct val="75000"/>
              <a:buChar char="•"/>
              <a:defRPr sz="1800"/>
            </a:pPr>
            <a:r>
              <a:rPr sz="2900"/>
              <a:t>AKKL trees are min cost trees with more power.</a:t>
            </a:r>
            <a:br>
              <a:rPr sz="2900"/>
            </a:br>
            <a:r>
              <a:rPr sz="2900"/>
              <a:t> instead of being restricted to be </a:t>
            </a:r>
            <a:r>
              <a:rPr b="1" sz="29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&lt;</a:t>
            </a:r>
            <a:r>
              <a:rPr sz="2900"/>
              <a:t>, comparisons can be  </a:t>
            </a:r>
            <a:r>
              <a:rPr b="1" sz="29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=</a:t>
            </a:r>
            <a:r>
              <a:rPr sz="2900"/>
              <a:t>  OR  </a:t>
            </a:r>
            <a:r>
              <a:rPr b="1" sz="29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&lt;</a:t>
            </a:r>
            <a:r>
              <a:rPr sz="2900"/>
              <a:t> </a:t>
            </a:r>
            <a:endParaRPr sz="2900">
              <a:solidFill>
                <a:srgbClr val="FF2600"/>
              </a:solidFill>
            </a:endParaRPr>
          </a:p>
          <a:p>
            <a:pPr lvl="0" marL="444500" indent="-444500" algn="l">
              <a:spcBef>
                <a:spcPts val="700"/>
              </a:spcBef>
              <a:buSzPct val="75000"/>
              <a:buChar char="•"/>
              <a:defRPr sz="1800"/>
            </a:pPr>
            <a:r>
              <a:rPr sz="2900"/>
              <a:t>AKKL trees include HT Trees</a:t>
            </a:r>
            <a:endParaRPr sz="2900"/>
          </a:p>
          <a:p>
            <a:pPr lvl="0" marL="444500" indent="-444500" algn="l">
              <a:spcBef>
                <a:spcPts val="700"/>
              </a:spcBef>
              <a:buSzPct val="75000"/>
              <a:buChar char="•"/>
              <a:defRPr sz="1800"/>
            </a:pPr>
            <a:r>
              <a:rPr sz="2900"/>
              <a:t>AKKL trees can be cheaper than HT Trees if some β</a:t>
            </a:r>
            <a:r>
              <a:rPr baseline="-5999" sz="2900"/>
              <a:t>i</a:t>
            </a:r>
            <a:r>
              <a:rPr baseline="-5999" i="1" sz="2900"/>
              <a:t> </a:t>
            </a:r>
            <a:r>
              <a:rPr sz="2900"/>
              <a:t>much </a:t>
            </a:r>
            <a:r>
              <a:rPr i="1" sz="2900"/>
              <a:t>larger </a:t>
            </a:r>
            <a:br>
              <a:rPr i="1" sz="2900"/>
            </a:br>
            <a:r>
              <a:rPr sz="2900"/>
              <a:t>than others</a:t>
            </a:r>
            <a:endParaRPr sz="2900"/>
          </a:p>
          <a:p>
            <a:pPr lvl="0" marL="444500" indent="-444500" algn="l">
              <a:spcBef>
                <a:spcPts val="700"/>
              </a:spcBef>
              <a:buSzPct val="75000"/>
              <a:buChar char="•"/>
              <a:defRPr sz="1800"/>
            </a:pPr>
            <a:r>
              <a:rPr sz="2900"/>
              <a:t>AKKL trees more difficult to construct</a:t>
            </a:r>
            <a:endParaRPr sz="2900"/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after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after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nodeType="after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after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3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nodeType="after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31" grpId="1"/>
      <p:bldP build="whole" bldLvl="1" animBg="1" rev="0" advAuto="0" spid="130" grpId="2"/>
      <p:bldP build="p" bldLvl="5" animBg="1" rev="0" advAuto="0" spid="132" grpId="5"/>
      <p:bldP build="whole" bldLvl="1" animBg="1" rev="0" advAuto="0" spid="128" grpId="4"/>
      <p:bldP build="whole" bldLvl="1" animBg="1" rev="0" advAuto="0" spid="129" grpId="3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type="body" idx="1"/>
          </p:nvPr>
        </p:nvSpPr>
        <p:spPr>
          <a:xfrm>
            <a:off x="952500" y="2019300"/>
            <a:ext cx="11099800" cy="7092405"/>
          </a:xfrm>
          <a:prstGeom prst="rect">
            <a:avLst/>
          </a:prstGeom>
        </p:spPr>
        <p:txBody>
          <a:bodyPr/>
          <a:lstStyle/>
          <a:p>
            <a:pPr lvl="0" marL="440055" indent="-440055" algn="just" defTabSz="578358">
              <a:spcBef>
                <a:spcPts val="0"/>
              </a:spcBef>
              <a:defRPr sz="1800"/>
            </a:pPr>
            <a:r>
              <a:rPr sz="2475"/>
              <a:t>Anderson, Kannan, Karloff, Ladner [2002] extended Hu-Tucker by allowing </a:t>
            </a:r>
            <a:br>
              <a:rPr sz="2475"/>
            </a:br>
            <a:r>
              <a:rPr b="1" sz="2475">
                <a:latin typeface="Helvetica"/>
                <a:ea typeface="Helvetica"/>
                <a:cs typeface="Helvetica"/>
                <a:sym typeface="Helvetica"/>
              </a:rPr>
              <a:t>=</a:t>
            </a:r>
            <a:r>
              <a:rPr sz="2475"/>
              <a:t>  comparisons.  AKKL find min-cost tree when the </a:t>
            </a:r>
            <a:r>
              <a:rPr i="1" sz="2475"/>
              <a:t>n-1</a:t>
            </a:r>
            <a:r>
              <a:rPr sz="2475"/>
              <a:t> internal node comparisons are allowed to be in </a:t>
            </a:r>
            <a:r>
              <a:rPr b="1" sz="2475">
                <a:latin typeface="Helvetica"/>
                <a:ea typeface="Helvetica"/>
                <a:cs typeface="Helvetica"/>
                <a:sym typeface="Helvetica"/>
              </a:rPr>
              <a:t>{=,&lt;}</a:t>
            </a:r>
            <a:r>
              <a:rPr sz="2475"/>
              <a:t>.</a:t>
            </a:r>
            <a:endParaRPr sz="2475"/>
          </a:p>
          <a:p>
            <a:pPr lvl="0" marL="0" indent="0" algn="just" defTabSz="578358">
              <a:spcBef>
                <a:spcPts val="0"/>
              </a:spcBef>
              <a:buSzTx/>
              <a:buNone/>
              <a:defRPr sz="1800"/>
            </a:pPr>
            <a:endParaRPr sz="2475"/>
          </a:p>
          <a:p>
            <a:pPr lvl="0" marL="440055" indent="-440055" algn="just" defTabSz="578358">
              <a:spcBef>
                <a:spcPts val="0"/>
              </a:spcBef>
              <a:defRPr sz="1800"/>
            </a:pPr>
            <a:r>
              <a:rPr sz="2475"/>
              <a:t>Useful when some β</a:t>
            </a:r>
            <a:r>
              <a:rPr baseline="-5999" sz="2475"/>
              <a:t>i</a:t>
            </a:r>
            <a:r>
              <a:rPr sz="2475"/>
              <a:t> are very large (relatively)</a:t>
            </a:r>
            <a:endParaRPr sz="2475"/>
          </a:p>
          <a:p>
            <a:pPr lvl="0" marL="0" indent="0" algn="just" defTabSz="578358">
              <a:spcBef>
                <a:spcPts val="0"/>
              </a:spcBef>
              <a:buSzTx/>
              <a:buNone/>
              <a:defRPr sz="1800"/>
            </a:pPr>
            <a:endParaRPr sz="2475"/>
          </a:p>
          <a:p>
            <a:pPr lvl="0" marL="440055" indent="-440055" algn="just" defTabSz="578358">
              <a:spcBef>
                <a:spcPts val="0"/>
              </a:spcBef>
              <a:defRPr sz="1800"/>
            </a:pPr>
            <a:r>
              <a:rPr sz="2475"/>
              <a:t>AKKL algorithm  runs in O(n</a:t>
            </a:r>
            <a:r>
              <a:rPr baseline="31999" sz="2475"/>
              <a:t>4</a:t>
            </a:r>
            <a:r>
              <a:rPr sz="2475"/>
              <a:t>) time.</a:t>
            </a:r>
            <a:endParaRPr sz="2475"/>
          </a:p>
          <a:p>
            <a:pPr lvl="1" marL="880110" indent="-440055" algn="just" defTabSz="578358">
              <a:spcBef>
                <a:spcPts val="0"/>
              </a:spcBef>
              <a:defRPr sz="1800"/>
            </a:pPr>
            <a:r>
              <a:rPr sz="2475"/>
              <a:t>AKKL note this improves running time of O(n</a:t>
            </a:r>
            <a:r>
              <a:rPr baseline="31999" sz="2475"/>
              <a:t>5</a:t>
            </a:r>
            <a:r>
              <a:rPr sz="2475"/>
              <a:t>) claimed by Spuler [1994] in his thesis</a:t>
            </a:r>
            <a:endParaRPr sz="2475"/>
          </a:p>
          <a:p>
            <a:pPr lvl="1" marL="880110" indent="-440055" algn="just" defTabSz="578358">
              <a:spcBef>
                <a:spcPts val="0"/>
              </a:spcBef>
              <a:defRPr sz="1800"/>
            </a:pPr>
            <a:r>
              <a:rPr sz="2475"/>
              <a:t>Spuler only states O(n</a:t>
            </a:r>
            <a:r>
              <a:rPr baseline="31999" sz="2475"/>
              <a:t>5</a:t>
            </a:r>
            <a:r>
              <a:rPr sz="2475"/>
              <a:t>) algorithm but doesn’t prove that it produces optimal tree, so AKKL is really first polynomial time algorithm</a:t>
            </a:r>
            <a:endParaRPr sz="2475"/>
          </a:p>
          <a:p>
            <a:pPr lvl="0" marL="0" indent="0" algn="just" defTabSz="578358">
              <a:spcBef>
                <a:spcPts val="0"/>
              </a:spcBef>
              <a:buSzTx/>
              <a:buNone/>
              <a:defRPr sz="1800"/>
            </a:pPr>
            <a:endParaRPr sz="2475"/>
          </a:p>
          <a:p>
            <a:pPr lvl="0" marL="440054" indent="-440054" algn="just" defTabSz="578358">
              <a:spcBef>
                <a:spcPts val="0"/>
              </a:spcBef>
              <a:defRPr sz="1800"/>
            </a:pPr>
            <a:r>
              <a:rPr sz="2475"/>
              <a:t>Reason problem is difficult is that equality nodes can create </a:t>
            </a:r>
            <a:r>
              <a:rPr i="1" sz="2475"/>
              <a:t>holes </a:t>
            </a:r>
            <a:r>
              <a:rPr sz="2475"/>
              <a:t>in ranges. This could dramatically (exponentially?) increase search space, destroying DP approach</a:t>
            </a:r>
            <a:endParaRPr sz="2475"/>
          </a:p>
          <a:p>
            <a:pPr lvl="1" marL="880110" indent="-440055" algn="just" defTabSz="578358">
              <a:spcBef>
                <a:spcPts val="0"/>
              </a:spcBef>
              <a:defRPr sz="1800"/>
            </a:pPr>
            <a:r>
              <a:rPr sz="2475"/>
              <a:t>AKKL show that if equality comparison exists, then it is always largest probability in range. Allows recovering DP approach with ranges of description size O(n</a:t>
            </a:r>
            <a:r>
              <a:rPr baseline="31999" sz="2475"/>
              <a:t>3</a:t>
            </a:r>
            <a:r>
              <a:rPr sz="2475"/>
              <a:t>) (compared to Knuth’s O(n</a:t>
            </a:r>
            <a:r>
              <a:rPr baseline="31999" sz="2475"/>
              <a:t>2</a:t>
            </a:r>
            <a:r>
              <a:rPr sz="2475"/>
              <a:t>))</a:t>
            </a:r>
          </a:p>
        </p:txBody>
      </p:sp>
      <p:sp>
        <p:nvSpPr>
          <p:cNvPr id="135" name="Shape 135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136" name="Shape 136"/>
          <p:cNvSpPr/>
          <p:nvPr>
            <p:ph type="title"/>
          </p:nvPr>
        </p:nvSpPr>
        <p:spPr>
          <a:xfrm>
            <a:off x="952500" y="736600"/>
            <a:ext cx="11099800" cy="1142455"/>
          </a:xfrm>
          <a:prstGeom prst="rect">
            <a:avLst/>
          </a:prstGeom>
        </p:spPr>
        <p:txBody>
          <a:bodyPr/>
          <a:lstStyle>
            <a:lvl1pPr defTabSz="239522">
              <a:defRPr sz="4387" u="sng"/>
            </a:lvl1pPr>
          </a:lstStyle>
          <a:p>
            <a:pPr lvl="0">
              <a:defRPr sz="1800" u="none"/>
            </a:pPr>
            <a:r>
              <a:rPr sz="4387" u="sng"/>
              <a:t>Adding Equality Comparisons: AKKL[2001]</a:t>
            </a:r>
            <a:endParaRPr sz="4387" u="sng"/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1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4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139" name="Shape 139"/>
          <p:cNvSpPr/>
          <p:nvPr>
            <p:ph type="title" idx="4294967295"/>
          </p:nvPr>
        </p:nvSpPr>
        <p:spPr>
          <a:xfrm>
            <a:off x="952500" y="736600"/>
            <a:ext cx="11099800" cy="1142455"/>
          </a:xfrm>
          <a:prstGeom prst="rect">
            <a:avLst/>
          </a:prstGeom>
        </p:spPr>
        <p:txBody>
          <a:bodyPr/>
          <a:lstStyle>
            <a:lvl1pPr defTabSz="239522">
              <a:defRPr sz="4387" u="sng"/>
            </a:lvl1pPr>
          </a:lstStyle>
          <a:p>
            <a:pPr lvl="0">
              <a:defRPr sz="1800" u="none"/>
            </a:pPr>
            <a:r>
              <a:rPr sz="4387" u="sng"/>
              <a:t>Adding Equality Comparisons: AKKL[2001]</a:t>
            </a:r>
            <a:endParaRPr sz="4387" u="sng"/>
          </a:p>
        </p:txBody>
      </p:sp>
      <p:pic>
        <p:nvPicPr>
          <p:cNvPr id="140" name="HT2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77417" y="1796504"/>
            <a:ext cx="2895601" cy="3340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1" name="Anderson1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10222" y="1647108"/>
            <a:ext cx="2684146" cy="3410292"/>
          </a:xfrm>
          <a:prstGeom prst="rect">
            <a:avLst/>
          </a:prstGeom>
          <a:ln w="12700">
            <a:miter lim="400000"/>
          </a:ln>
        </p:spPr>
      </p:pic>
      <p:sp>
        <p:nvSpPr>
          <p:cNvPr id="142" name="Shape 142"/>
          <p:cNvSpPr/>
          <p:nvPr/>
        </p:nvSpPr>
        <p:spPr>
          <a:xfrm>
            <a:off x="1983144" y="5162004"/>
            <a:ext cx="2684146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0433FF"/>
                </a:solidFill>
              </a:rPr>
              <a:t>Hu-Tucker Tree</a:t>
            </a:r>
          </a:p>
        </p:txBody>
      </p:sp>
      <p:sp>
        <p:nvSpPr>
          <p:cNvPr id="143" name="Shape 143"/>
          <p:cNvSpPr/>
          <p:nvPr/>
        </p:nvSpPr>
        <p:spPr>
          <a:xfrm>
            <a:off x="8167219" y="5162004"/>
            <a:ext cx="1970152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000">
                <a:solidFill>
                  <a:srgbClr val="0433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0433FF"/>
                </a:solidFill>
              </a:rPr>
              <a:t>AKKL Tree</a:t>
            </a:r>
          </a:p>
        </p:txBody>
      </p:sp>
      <p:sp>
        <p:nvSpPr>
          <p:cNvPr id="144" name="Shape 144"/>
          <p:cNvSpPr/>
          <p:nvPr/>
        </p:nvSpPr>
        <p:spPr>
          <a:xfrm>
            <a:off x="191725" y="5962104"/>
            <a:ext cx="12089500" cy="2578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endParaRPr sz="2900"/>
          </a:p>
          <a:p>
            <a:pPr lvl="0" marL="444500" indent="-444500" algn="l">
              <a:buSzPct val="75000"/>
              <a:buChar char="•"/>
              <a:defRPr sz="1800"/>
            </a:pPr>
            <a:r>
              <a:rPr i="1" sz="2700"/>
              <a:t>Comment 1 : Other problem in AKKL is how to deal with repeated weights</a:t>
            </a:r>
            <a:endParaRPr i="1" sz="2700"/>
          </a:p>
          <a:p>
            <a:pPr lvl="0" algn="l">
              <a:defRPr sz="1800"/>
            </a:pPr>
            <a:r>
              <a:rPr i="1" sz="2700"/>
              <a:t>     This was hardest part.</a:t>
            </a:r>
            <a:endParaRPr i="1" sz="2700"/>
          </a:p>
          <a:p>
            <a:pPr lvl="0" marL="444500" indent="-444500" algn="l">
              <a:buSzPct val="75000"/>
              <a:buChar char="•"/>
              <a:defRPr sz="1800"/>
            </a:pPr>
            <a:endParaRPr i="1" sz="2700"/>
          </a:p>
          <a:p>
            <a:pPr lvl="0" marL="444500" indent="-444500" algn="l">
              <a:buSzPct val="75000"/>
              <a:buChar char="•"/>
              <a:defRPr sz="1800"/>
            </a:pPr>
            <a:r>
              <a:rPr i="1" sz="2700"/>
              <a:t>Comment 2: Both Hu-Tucker and AKKL only work when failures don’t occur.</a:t>
            </a:r>
            <a:br>
              <a:rPr i="1" sz="2700"/>
            </a:br>
            <a:r>
              <a:rPr i="1" sz="2700"/>
              <a:t>I.e., only  β</a:t>
            </a:r>
            <a:r>
              <a:rPr baseline="-5999" i="1" sz="2700"/>
              <a:t>i</a:t>
            </a:r>
            <a:r>
              <a:rPr i="1" sz="2700"/>
              <a:t> are allowed and not α</a:t>
            </a:r>
            <a:r>
              <a:rPr baseline="-5999" i="1" sz="2700"/>
              <a:t>i</a:t>
            </a:r>
            <a:r>
              <a:rPr i="1" sz="2700"/>
              <a:t>.</a:t>
            </a:r>
          </a:p>
        </p:txBody>
      </p:sp>
    </p:spTree>
  </p:cSld>
  <p:clrMapOvr>
    <a:masterClrMapping/>
  </p:clrMapOvr>
  <p:transition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147" name="Shape 147"/>
          <p:cNvSpPr/>
          <p:nvPr>
            <p:ph type="title" idx="4294967295"/>
          </p:nvPr>
        </p:nvSpPr>
        <p:spPr>
          <a:xfrm>
            <a:off x="952500" y="736600"/>
            <a:ext cx="11099800" cy="1142455"/>
          </a:xfrm>
          <a:prstGeom prst="rect">
            <a:avLst/>
          </a:prstGeom>
        </p:spPr>
        <p:txBody>
          <a:bodyPr/>
          <a:lstStyle>
            <a:lvl1pPr defTabSz="233679">
              <a:defRPr sz="4280" u="sng"/>
            </a:lvl1pPr>
          </a:lstStyle>
          <a:p>
            <a:pPr lvl="0">
              <a:defRPr sz="1800" u="none"/>
            </a:pPr>
            <a:r>
              <a:rPr sz="4280" u="sng"/>
              <a:t>So Far + Obvious Open Problem</a:t>
            </a:r>
            <a:endParaRPr sz="4280" u="sng"/>
          </a:p>
        </p:txBody>
      </p:sp>
      <p:sp>
        <p:nvSpPr>
          <p:cNvPr id="148" name="Shape 148"/>
          <p:cNvSpPr/>
          <p:nvPr/>
        </p:nvSpPr>
        <p:spPr>
          <a:xfrm>
            <a:off x="464436" y="1924050"/>
            <a:ext cx="11413643" cy="426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444500" indent="-444500" algn="l">
              <a:buSzPct val="75000"/>
              <a:buChar char="•"/>
              <a:defRPr sz="1800"/>
            </a:pPr>
            <a:r>
              <a:rPr sz="3400"/>
              <a:t>Optimal Binary Search Trees</a:t>
            </a:r>
            <a:endParaRPr sz="3400"/>
          </a:p>
          <a:p>
            <a:pPr lvl="1" marL="889000" indent="-444500" algn="l">
              <a:buSzPct val="75000"/>
              <a:buChar char="•"/>
              <a:defRPr sz="1800"/>
            </a:pPr>
            <a:r>
              <a:rPr sz="3400"/>
              <a:t>Input:</a:t>
            </a:r>
            <a:endParaRPr sz="3400"/>
          </a:p>
          <a:p>
            <a:pPr lvl="1" marL="889000" indent="-444500" algn="l">
              <a:buSzPct val="75000"/>
              <a:buChar char="•"/>
              <a:defRPr sz="1800"/>
            </a:pPr>
            <a:r>
              <a:rPr i="1" sz="3400"/>
              <a:t>O(n</a:t>
            </a:r>
            <a:r>
              <a:rPr baseline="31999" i="1" sz="3400"/>
              <a:t>2</a:t>
            </a:r>
            <a:r>
              <a:rPr i="1" sz="3400"/>
              <a:t>)</a:t>
            </a:r>
            <a:r>
              <a:rPr sz="3400"/>
              <a:t> Knuth </a:t>
            </a:r>
            <a:endParaRPr sz="3400"/>
          </a:p>
          <a:p>
            <a:pPr lvl="0" algn="l">
              <a:defRPr sz="1800"/>
            </a:pPr>
            <a:endParaRPr sz="3400"/>
          </a:p>
          <a:p>
            <a:pPr lvl="0" marL="444500" indent="-444500" algn="l">
              <a:buSzPct val="75000"/>
              <a:buChar char="•"/>
              <a:defRPr sz="1800"/>
            </a:pPr>
            <a:r>
              <a:rPr sz="3400"/>
              <a:t>Optimal Binary Comparison Search Trees</a:t>
            </a:r>
            <a:endParaRPr sz="3400"/>
          </a:p>
          <a:p>
            <a:pPr lvl="1" marL="889000" indent="-444500" algn="l">
              <a:buSzPct val="75000"/>
              <a:buChar char="•"/>
              <a:defRPr sz="1800"/>
            </a:pPr>
            <a:r>
              <a:rPr sz="3400"/>
              <a:t>Input:</a:t>
            </a:r>
            <a:endParaRPr sz="3400"/>
          </a:p>
          <a:p>
            <a:pPr lvl="1" marL="889000" indent="-444500" algn="l">
              <a:buSzPct val="75000"/>
              <a:buChar char="•"/>
              <a:defRPr sz="1800"/>
            </a:pPr>
            <a:r>
              <a:rPr sz="3400"/>
              <a:t>C = {&lt;}:      </a:t>
            </a:r>
            <a:r>
              <a:rPr i="1" sz="3400"/>
              <a:t>O(n logn) </a:t>
            </a:r>
            <a:r>
              <a:rPr sz="3400"/>
              <a:t>  Hu-Tucker &amp; Garsia-Wachs</a:t>
            </a:r>
            <a:endParaRPr sz="3400"/>
          </a:p>
          <a:p>
            <a:pPr lvl="1" marL="889000" indent="-444500" algn="l">
              <a:buSzPct val="75000"/>
              <a:buChar char="•"/>
              <a:defRPr sz="1800"/>
            </a:pPr>
            <a:r>
              <a:rPr sz="3400"/>
              <a:t>C = {=,&lt;}:   </a:t>
            </a:r>
            <a:r>
              <a:rPr i="1" sz="3400"/>
              <a:t>O(n</a:t>
            </a:r>
            <a:r>
              <a:rPr baseline="31999" i="1" sz="3400"/>
              <a:t>4</a:t>
            </a:r>
            <a:r>
              <a:rPr i="1" sz="3400"/>
              <a:t>)  </a:t>
            </a:r>
            <a:r>
              <a:rPr sz="3400"/>
              <a:t>     AKKL</a:t>
            </a:r>
          </a:p>
        </p:txBody>
      </p:sp>
      <p:pic>
        <p:nvPicPr>
          <p:cNvPr id="149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14650" y="2584450"/>
            <a:ext cx="7175500" cy="393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0" name="pasted-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888307" y="4699000"/>
            <a:ext cx="6565901" cy="393700"/>
          </a:xfrm>
          <a:prstGeom prst="rect">
            <a:avLst/>
          </a:prstGeom>
          <a:ln w="12700">
            <a:miter lim="400000"/>
          </a:ln>
        </p:spPr>
      </p:pic>
      <p:sp>
        <p:nvSpPr>
          <p:cNvPr id="151" name="Shape 151"/>
          <p:cNvSpPr/>
          <p:nvPr/>
        </p:nvSpPr>
        <p:spPr>
          <a:xfrm>
            <a:off x="679450" y="6483350"/>
            <a:ext cx="9497670" cy="2705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marL="444500" indent="-444500" algn="l">
              <a:buSzPct val="75000"/>
              <a:buChar char="•"/>
              <a:defRPr sz="1800"/>
            </a:pPr>
            <a:r>
              <a:rPr sz="3400">
                <a:solidFill>
                  <a:srgbClr val="FF2600"/>
                </a:solidFill>
              </a:rPr>
              <a:t>Obvious Questions</a:t>
            </a:r>
            <a:endParaRPr sz="3400">
              <a:solidFill>
                <a:srgbClr val="FF2600"/>
              </a:solidFill>
            </a:endParaRPr>
          </a:p>
          <a:p>
            <a:pPr lvl="1" marL="889000" indent="-444500" algn="l">
              <a:buSzPct val="75000"/>
              <a:buChar char="•"/>
              <a:defRPr sz="1800"/>
            </a:pPr>
            <a:r>
              <a:rPr sz="3400">
                <a:solidFill>
                  <a:srgbClr val="FF2600"/>
                </a:solidFill>
              </a:rPr>
              <a:t>Can we build OBCSTs that allow failures?</a:t>
            </a:r>
            <a:endParaRPr sz="3400">
              <a:solidFill>
                <a:srgbClr val="FF2600"/>
              </a:solidFill>
            </a:endParaRPr>
          </a:p>
          <a:p>
            <a:pPr lvl="2" marL="1333500" indent="-444500" algn="l">
              <a:buSzPct val="75000"/>
              <a:buChar char="•"/>
              <a:defRPr sz="1800"/>
            </a:pPr>
            <a:r>
              <a:rPr sz="3400">
                <a:solidFill>
                  <a:srgbClr val="FF2600"/>
                </a:solidFill>
              </a:rPr>
              <a:t>If yes, for which sets of comparisons?</a:t>
            </a:r>
            <a:endParaRPr sz="3400">
              <a:solidFill>
                <a:srgbClr val="FF2600"/>
              </a:solidFill>
            </a:endParaRPr>
          </a:p>
          <a:p>
            <a:pPr lvl="1" marL="889000" indent="-444500" algn="l">
              <a:buSzPct val="75000"/>
              <a:buChar char="•"/>
              <a:defRPr sz="1800"/>
            </a:pPr>
            <a:r>
              <a:rPr sz="3400">
                <a:solidFill>
                  <a:srgbClr val="FF2600"/>
                </a:solidFill>
              </a:rPr>
              <a:t>Answer is yes, (for all sets  of comparisons) </a:t>
            </a:r>
            <a:br>
              <a:rPr sz="3400">
                <a:solidFill>
                  <a:srgbClr val="FF2600"/>
                </a:solidFill>
              </a:rPr>
            </a:br>
            <a:r>
              <a:rPr sz="3400">
                <a:solidFill>
                  <a:srgbClr val="FF2600"/>
                </a:solidFill>
              </a:rPr>
              <a:t>but first need to define problem models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nodeType="after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after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9" grpId="2"/>
      <p:bldP build="whole" bldLvl="1" animBg="1" rev="0" advAuto="0" spid="151" grpId="4"/>
      <p:bldP build="whole" bldLvl="1" animBg="1" rev="0" advAuto="0" spid="150" grpId="3"/>
      <p:bldP build="whole" bldLvl="1" animBg="1" rev="0" advAuto="0" spid="148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Outline</a:t>
            </a:r>
          </a:p>
        </p:txBody>
      </p:sp>
      <p:sp>
        <p:nvSpPr>
          <p:cNvPr id="154" name="Shape 154"/>
          <p:cNvSpPr/>
          <p:nvPr>
            <p:ph type="body" idx="1"/>
          </p:nvPr>
        </p:nvSpPr>
        <p:spPr>
          <a:xfrm>
            <a:off x="952500" y="2120900"/>
            <a:ext cx="11734800" cy="6820397"/>
          </a:xfrm>
          <a:prstGeom prst="rect">
            <a:avLst/>
          </a:prstGeom>
        </p:spPr>
        <p:txBody>
          <a:bodyPr anchor="t"/>
          <a:lstStyle/>
          <a:p>
            <a:pPr lvl="0" marL="346709" indent="-346709" defTabSz="455675">
              <a:spcBef>
                <a:spcPts val="3200"/>
              </a:spcBef>
              <a:defRPr sz="1800"/>
            </a:pPr>
            <a:r>
              <a:rPr sz="2807"/>
              <a:t>History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Binary Search Trees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Hu-Tucker Trees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AKKL Trees</a:t>
            </a:r>
            <a:endParaRPr sz="2807"/>
          </a:p>
          <a:p>
            <a:pPr lvl="0" marL="346709" indent="-346709" defTabSz="455675">
              <a:spcBef>
                <a:spcPts val="600"/>
              </a:spcBef>
              <a:defRPr sz="1800"/>
            </a:pPr>
            <a:r>
              <a:rPr sz="2807">
                <a:solidFill>
                  <a:srgbClr val="FF2600"/>
                </a:solidFill>
              </a:rPr>
              <a:t>Optimal Binary Comparison Search Trees with Failures</a:t>
            </a:r>
            <a:endParaRPr sz="2807">
              <a:solidFill>
                <a:srgbClr val="FF2600"/>
              </a:solidFill>
            </a:endParaRPr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Problem Models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List of New Results</a:t>
            </a:r>
            <a:endParaRPr sz="2807"/>
          </a:p>
          <a:p>
            <a:pPr lvl="0" marL="346709" indent="-346709" defTabSz="455675">
              <a:spcBef>
                <a:spcPts val="600"/>
              </a:spcBef>
              <a:defRPr sz="1800"/>
            </a:pPr>
            <a:r>
              <a:rPr sz="2807"/>
              <a:t>New Results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The Main Lemma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Structural Properties of OBCSTs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Dynamic Programming for OBCSTs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Proof of The Main Lemma (Sketch)</a:t>
            </a:r>
            <a:endParaRPr sz="2807"/>
          </a:p>
          <a:p>
            <a:pPr lvl="0" marL="346709" indent="-346709" defTabSz="455675">
              <a:spcBef>
                <a:spcPts val="600"/>
              </a:spcBef>
              <a:defRPr sz="1800"/>
            </a:pPr>
            <a:r>
              <a:rPr sz="2807"/>
              <a:t>Extensions and Open Problems</a:t>
            </a:r>
          </a:p>
        </p:txBody>
      </p:sp>
      <p:sp>
        <p:nvSpPr>
          <p:cNvPr id="155" name="Shape 155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158" name="Shape 158"/>
          <p:cNvSpPr/>
          <p:nvPr>
            <p:ph type="title" idx="4294967295"/>
          </p:nvPr>
        </p:nvSpPr>
        <p:spPr>
          <a:xfrm>
            <a:off x="952500" y="736600"/>
            <a:ext cx="11099800" cy="1142455"/>
          </a:xfrm>
          <a:prstGeom prst="rect">
            <a:avLst/>
          </a:prstGeom>
        </p:spPr>
        <p:txBody>
          <a:bodyPr/>
          <a:lstStyle>
            <a:lvl1pPr defTabSz="233679">
              <a:defRPr sz="4280" u="sng"/>
            </a:lvl1pPr>
          </a:lstStyle>
          <a:p>
            <a:pPr lvl="0">
              <a:defRPr sz="1800" u="none"/>
            </a:pPr>
            <a:r>
              <a:rPr sz="4280" u="sng"/>
              <a:t>BCSTs with Failure Probabilities</a:t>
            </a:r>
            <a:endParaRPr sz="4280" u="sng"/>
          </a:p>
        </p:txBody>
      </p:sp>
      <p:pic>
        <p:nvPicPr>
          <p:cNvPr id="159" name="CompleteBCSCT1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04564" y="1866900"/>
            <a:ext cx="5355979" cy="3832376"/>
          </a:xfrm>
          <a:prstGeom prst="rect">
            <a:avLst/>
          </a:prstGeom>
          <a:ln w="12700">
            <a:miter lim="400000"/>
          </a:ln>
        </p:spPr>
      </p:pic>
      <p:pic>
        <p:nvPicPr>
          <p:cNvPr id="160" name="CompleteBCSCT2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256214" y="1752054"/>
            <a:ext cx="5537304" cy="4683884"/>
          </a:xfrm>
          <a:prstGeom prst="rect">
            <a:avLst/>
          </a:prstGeom>
          <a:ln w="12700">
            <a:miter lim="400000"/>
          </a:ln>
        </p:spPr>
      </p:pic>
      <p:sp>
        <p:nvSpPr>
          <p:cNvPr id="161" name="Shape 161"/>
          <p:cNvSpPr/>
          <p:nvPr/>
        </p:nvSpPr>
        <p:spPr>
          <a:xfrm>
            <a:off x="577850" y="6508750"/>
            <a:ext cx="10955173" cy="285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marL="444500" indent="-444500" algn="l">
              <a:buSzPct val="75000"/>
              <a:buChar char="•"/>
              <a:defRPr sz="1800"/>
            </a:pPr>
            <a:r>
              <a:rPr sz="3600">
                <a:solidFill>
                  <a:srgbClr val="0433FF"/>
                </a:solidFill>
              </a:rPr>
              <a:t>Allows Failures  (β</a:t>
            </a:r>
            <a:r>
              <a:rPr baseline="-5999" sz="3600">
                <a:solidFill>
                  <a:srgbClr val="0433FF"/>
                </a:solidFill>
              </a:rPr>
              <a:t>i</a:t>
            </a:r>
            <a:r>
              <a:rPr sz="3600">
                <a:solidFill>
                  <a:srgbClr val="0433FF"/>
                </a:solidFill>
              </a:rPr>
              <a:t> and α</a:t>
            </a:r>
            <a:r>
              <a:rPr baseline="-5999" sz="3600">
                <a:solidFill>
                  <a:srgbClr val="0433FF"/>
                </a:solidFill>
              </a:rPr>
              <a:t>i</a:t>
            </a:r>
            <a:r>
              <a:rPr sz="3600">
                <a:solidFill>
                  <a:srgbClr val="0433FF"/>
                </a:solidFill>
              </a:rPr>
              <a:t>).</a:t>
            </a:r>
            <a:endParaRPr sz="3600">
              <a:solidFill>
                <a:srgbClr val="0433FF"/>
              </a:solidFill>
            </a:endParaRPr>
          </a:p>
          <a:p>
            <a:pPr lvl="1" marL="889000" indent="-444500" algn="l">
              <a:spcBef>
                <a:spcPts val="2900"/>
              </a:spcBef>
              <a:buSzPct val="75000"/>
              <a:buChar char="•"/>
              <a:defRPr sz="1800"/>
            </a:pPr>
            <a:r>
              <a:rPr sz="3600">
                <a:solidFill>
                  <a:srgbClr val="0433FF"/>
                </a:solidFill>
              </a:rPr>
              <a:t>Call this </a:t>
            </a:r>
            <a:r>
              <a:rPr i="1" sz="3600">
                <a:solidFill>
                  <a:srgbClr val="0433FF"/>
                </a:solidFill>
              </a:rPr>
              <a:t>complete input</a:t>
            </a:r>
            <a:r>
              <a:rPr sz="3600">
                <a:solidFill>
                  <a:srgbClr val="0433FF"/>
                </a:solidFill>
              </a:rPr>
              <a:t>. HT has </a:t>
            </a:r>
            <a:r>
              <a:rPr i="1" sz="3600">
                <a:solidFill>
                  <a:srgbClr val="0433FF"/>
                </a:solidFill>
              </a:rPr>
              <a:t>restricted </a:t>
            </a:r>
            <a:r>
              <a:rPr sz="3600">
                <a:solidFill>
                  <a:srgbClr val="0433FF"/>
                </a:solidFill>
              </a:rPr>
              <a:t>input.</a:t>
            </a:r>
            <a:endParaRPr sz="3600">
              <a:solidFill>
                <a:srgbClr val="0433FF"/>
              </a:solidFill>
            </a:endParaRPr>
          </a:p>
          <a:p>
            <a:pPr lvl="0" marL="444500" indent="-444500" algn="l">
              <a:buSzPct val="75000"/>
              <a:buChar char="•"/>
              <a:defRPr sz="1800"/>
            </a:pPr>
            <a:r>
              <a:rPr sz="2800"/>
              <a:t>Tree for </a:t>
            </a:r>
            <a:r>
              <a:rPr i="1" sz="2800"/>
              <a:t>n</a:t>
            </a:r>
            <a:r>
              <a:rPr sz="2800"/>
              <a:t> keys has </a:t>
            </a:r>
            <a:r>
              <a:rPr i="1" sz="2800"/>
              <a:t>2n+1</a:t>
            </a:r>
            <a:r>
              <a:rPr sz="2800"/>
              <a:t> leaves</a:t>
            </a:r>
            <a:endParaRPr sz="2800"/>
          </a:p>
          <a:p>
            <a:pPr lvl="0" marL="444500" indent="-444500" algn="l">
              <a:buSzPct val="75000"/>
              <a:buChar char="•"/>
              <a:defRPr sz="1800"/>
            </a:pPr>
            <a:r>
              <a:rPr sz="2800"/>
              <a:t>Distinguishing between </a:t>
            </a:r>
            <a:r>
              <a:rPr i="1" sz="2800">
                <a:solidFill>
                  <a:srgbClr val="FF2600"/>
                </a:solidFill>
              </a:rPr>
              <a:t>Q==K</a:t>
            </a:r>
            <a:r>
              <a:rPr baseline="-5999" i="1" sz="2800">
                <a:solidFill>
                  <a:srgbClr val="FF2600"/>
                </a:solidFill>
              </a:rPr>
              <a:t>i</a:t>
            </a:r>
            <a:r>
              <a:rPr sz="2800">
                <a:solidFill>
                  <a:srgbClr val="FF2600"/>
                </a:solidFill>
              </a:rPr>
              <a:t> </a:t>
            </a:r>
            <a:r>
              <a:rPr sz="2800"/>
              <a:t>and </a:t>
            </a:r>
            <a:r>
              <a:rPr i="1" sz="2800">
                <a:solidFill>
                  <a:srgbClr val="FF2600"/>
                </a:solidFill>
              </a:rPr>
              <a:t>K</a:t>
            </a:r>
            <a:r>
              <a:rPr baseline="-5999" i="1" sz="2800">
                <a:solidFill>
                  <a:srgbClr val="FF2600"/>
                </a:solidFill>
              </a:rPr>
              <a:t>i </a:t>
            </a:r>
            <a:r>
              <a:rPr i="1" sz="2800">
                <a:solidFill>
                  <a:srgbClr val="FF2600"/>
                </a:solidFill>
              </a:rPr>
              <a:t>&lt; Q &lt; K</a:t>
            </a:r>
            <a:r>
              <a:rPr baseline="-5999" i="1" sz="2800">
                <a:solidFill>
                  <a:srgbClr val="FF2600"/>
                </a:solidFill>
              </a:rPr>
              <a:t>i+1</a:t>
            </a:r>
            <a:r>
              <a:rPr sz="2800">
                <a:solidFill>
                  <a:srgbClr val="FF2600"/>
                </a:solidFill>
              </a:rPr>
              <a:t> </a:t>
            </a:r>
            <a:r>
              <a:rPr sz="2800"/>
              <a:t> </a:t>
            </a:r>
            <a:br>
              <a:rPr sz="2800"/>
            </a:br>
            <a:r>
              <a:rPr sz="2800"/>
              <a:t> always requires querying (Q=</a:t>
            </a:r>
            <a:r>
              <a:rPr i="1" sz="2800"/>
              <a:t>K</a:t>
            </a:r>
            <a:r>
              <a:rPr baseline="-5999" i="1" sz="2800"/>
              <a:t>i</a:t>
            </a:r>
            <a:r>
              <a:rPr sz="2800"/>
              <a:t>)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61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164" name="Shape 164"/>
          <p:cNvSpPr/>
          <p:nvPr>
            <p:ph type="title" idx="4294967295"/>
          </p:nvPr>
        </p:nvSpPr>
        <p:spPr>
          <a:xfrm>
            <a:off x="952500" y="457200"/>
            <a:ext cx="11099800" cy="1142455"/>
          </a:xfrm>
          <a:prstGeom prst="rect">
            <a:avLst/>
          </a:prstGeom>
        </p:spPr>
        <p:txBody>
          <a:bodyPr/>
          <a:lstStyle>
            <a:lvl1pPr defTabSz="233679">
              <a:defRPr sz="4280" u="sng"/>
            </a:lvl1pPr>
          </a:lstStyle>
          <a:p>
            <a:pPr lvl="0">
              <a:defRPr sz="1800" u="none"/>
            </a:pPr>
            <a:r>
              <a:rPr sz="4280" u="sng"/>
              <a:t>Using Different Types of Comparisons</a:t>
            </a:r>
            <a:endParaRPr sz="4280" u="sng"/>
          </a:p>
        </p:txBody>
      </p:sp>
      <p:sp>
        <p:nvSpPr>
          <p:cNvPr id="165" name="Shape 165"/>
          <p:cNvSpPr/>
          <p:nvPr/>
        </p:nvSpPr>
        <p:spPr>
          <a:xfrm>
            <a:off x="407517" y="6508750"/>
            <a:ext cx="12443765" cy="3276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444500" indent="-444500" algn="l">
              <a:buSzPct val="75000"/>
              <a:buChar char="•"/>
              <a:defRPr sz="1800"/>
            </a:pPr>
            <a:r>
              <a:rPr sz="3600">
                <a:solidFill>
                  <a:srgbClr val="0433FF"/>
                </a:solidFill>
              </a:rPr>
              <a:t>Left Tree uses {&lt;,=}.  Right Tree uses {&lt;, ≤, =} </a:t>
            </a:r>
            <a:endParaRPr sz="3600">
              <a:solidFill>
                <a:srgbClr val="0433FF"/>
              </a:solidFill>
            </a:endParaRPr>
          </a:p>
          <a:p>
            <a:pPr lvl="1" marL="889000" indent="-444500" algn="l">
              <a:spcBef>
                <a:spcPts val="1200"/>
              </a:spcBef>
              <a:buSzPct val="75000"/>
              <a:buChar char="•"/>
              <a:defRPr sz="1800"/>
            </a:pPr>
            <a:r>
              <a:rPr sz="3200"/>
              <a:t>Minimum cost BCST is minimum taken over all trees using given  set of comparisons </a:t>
            </a:r>
            <a:r>
              <a:rPr i="1" sz="3200"/>
              <a:t>C, e.g., </a:t>
            </a:r>
            <a:r>
              <a:rPr sz="3200"/>
              <a:t>C={&lt;,=}  or  C={&lt;, ≤, =}</a:t>
            </a:r>
            <a:endParaRPr sz="3200"/>
          </a:p>
          <a:p>
            <a:pPr lvl="0" marL="444500" indent="-444500" algn="l">
              <a:buSzPct val="75000"/>
              <a:buChar char="•"/>
              <a:defRPr sz="1800"/>
            </a:pPr>
            <a:r>
              <a:rPr i="1" sz="3600">
                <a:solidFill>
                  <a:srgbClr val="0433FF"/>
                </a:solidFill>
              </a:rPr>
              <a:t>C</a:t>
            </a:r>
            <a:r>
              <a:rPr sz="3600">
                <a:solidFill>
                  <a:srgbClr val="0433FF"/>
                </a:solidFill>
              </a:rPr>
              <a:t> is input to the problem.</a:t>
            </a:r>
            <a:endParaRPr sz="3600">
              <a:solidFill>
                <a:srgbClr val="0433FF"/>
              </a:solidFill>
            </a:endParaRPr>
          </a:p>
          <a:p>
            <a:pPr lvl="1" marL="889000" indent="-444500" algn="l">
              <a:buSzPct val="75000"/>
              <a:buChar char="•"/>
              <a:defRPr sz="1800"/>
            </a:pPr>
            <a:r>
              <a:rPr sz="3200"/>
              <a:t>Algorithm is different for different </a:t>
            </a:r>
            <a:r>
              <a:rPr i="1" sz="3200"/>
              <a:t>C</a:t>
            </a:r>
            <a:r>
              <a:rPr sz="3200"/>
              <a:t>s.</a:t>
            </a:r>
            <a:br>
              <a:rPr sz="3200"/>
            </a:br>
          </a:p>
        </p:txBody>
      </p:sp>
      <p:pic>
        <p:nvPicPr>
          <p:cNvPr id="166" name="CompleteBCSCT3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599728" y="1746250"/>
            <a:ext cx="5190710" cy="443722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7" name="CompleteBCSCT2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10914" y="1879054"/>
            <a:ext cx="5537304" cy="468388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65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lvl="0" marL="0" indent="0">
              <a:buSzTx/>
              <a:buNone/>
              <a:defRPr sz="1800"/>
            </a:pPr>
            <a:r>
              <a:rPr sz="3600"/>
              <a:t>Early version of paper at arxiv.org</a:t>
            </a:r>
            <a:endParaRPr sz="3600"/>
          </a:p>
          <a:p>
            <a:pPr lvl="0" marL="0" indent="0">
              <a:buSzTx/>
              <a:buNone/>
              <a:defRPr sz="1800"/>
            </a:pPr>
            <a:r>
              <a:rPr b="1" i="1" sz="3600">
                <a:latin typeface="Helvetica"/>
                <a:ea typeface="Helvetica"/>
                <a:cs typeface="Helvetica"/>
                <a:sym typeface="Helvetica"/>
              </a:rPr>
              <a:t>Optimal search trees with 2-way comparisons</a:t>
            </a:r>
            <a:br>
              <a:rPr b="1" i="1" sz="3600">
                <a:latin typeface="Helvetica"/>
                <a:ea typeface="Helvetica"/>
                <a:cs typeface="Helvetica"/>
                <a:sym typeface="Helvetica"/>
              </a:rPr>
            </a:br>
            <a:r>
              <a:rPr sz="2300"/>
              <a:t>Marek Chrobak, Mordecai Golin, J. Ian Munro, Neal E. Young</a:t>
            </a:r>
            <a:br>
              <a:rPr sz="2300"/>
            </a:br>
            <a:r>
              <a:rPr i="1" sz="2300"/>
              <a:t>arXiv:1505.00357</a:t>
            </a:r>
          </a:p>
        </p:txBody>
      </p:sp>
      <p:sp>
        <p:nvSpPr>
          <p:cNvPr id="52" name="Shape 52"/>
          <p:cNvSpPr/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170" name="Shape 170"/>
          <p:cNvSpPr/>
          <p:nvPr>
            <p:ph type="title" idx="4294967295"/>
          </p:nvPr>
        </p:nvSpPr>
        <p:spPr>
          <a:xfrm>
            <a:off x="952500" y="558800"/>
            <a:ext cx="11099800" cy="1142455"/>
          </a:xfrm>
          <a:prstGeom prst="rect">
            <a:avLst/>
          </a:prstGeom>
        </p:spPr>
        <p:txBody>
          <a:bodyPr/>
          <a:lstStyle>
            <a:lvl1pPr defTabSz="233679">
              <a:defRPr sz="4280" u="sng"/>
            </a:lvl1pPr>
          </a:lstStyle>
          <a:p>
            <a:pPr lvl="0">
              <a:defRPr sz="1800" u="none"/>
            </a:pPr>
            <a:r>
              <a:rPr sz="4280" u="sng"/>
              <a:t>How Much Information is Needed for Failure?  Comparisons</a:t>
            </a:r>
            <a:endParaRPr sz="4280" u="sng"/>
          </a:p>
        </p:txBody>
      </p:sp>
      <p:pic>
        <p:nvPicPr>
          <p:cNvPr id="171" name="CompleteBCSCT2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36314" y="1612354"/>
            <a:ext cx="5750372" cy="4864114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Shape 172"/>
          <p:cNvSpPr/>
          <p:nvPr/>
        </p:nvSpPr>
        <p:spPr>
          <a:xfrm>
            <a:off x="349757" y="6432550"/>
            <a:ext cx="12305285" cy="29718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marL="444500" indent="-444500" algn="l">
              <a:buSzPct val="75000"/>
              <a:buChar char="•"/>
              <a:defRPr sz="1800"/>
            </a:pPr>
            <a:r>
              <a:rPr sz="3300"/>
              <a:t>Tree on left shows </a:t>
            </a:r>
            <a:r>
              <a:rPr b="1" sz="33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Explicit Failure</a:t>
            </a:r>
            <a:endParaRPr sz="3300"/>
          </a:p>
          <a:p>
            <a:pPr lvl="1" marL="889000" indent="-444500" algn="l">
              <a:buSzPct val="75000"/>
              <a:buChar char="•"/>
              <a:defRPr sz="1800"/>
            </a:pPr>
            <a:r>
              <a:rPr sz="3100"/>
              <a:t>every failure leaf reports unique failure interval, </a:t>
            </a:r>
            <a:r>
              <a:rPr i="1" sz="3100"/>
              <a:t>K</a:t>
            </a:r>
            <a:r>
              <a:rPr baseline="-5999" i="1" sz="3100"/>
              <a:t>i </a:t>
            </a:r>
            <a:r>
              <a:rPr i="1" sz="3100"/>
              <a:t>&lt; Q &lt; K</a:t>
            </a:r>
            <a:r>
              <a:rPr baseline="-5999" i="1" sz="3100"/>
              <a:t>i+1. </a:t>
            </a:r>
            <a:endParaRPr baseline="-5999" i="1" sz="3100"/>
          </a:p>
          <a:p>
            <a:pPr lvl="0" algn="l">
              <a:defRPr sz="1800"/>
            </a:pPr>
            <a:endParaRPr baseline="-5999" i="1" sz="3100"/>
          </a:p>
          <a:p>
            <a:pPr lvl="0" marL="444500" indent="-444500" algn="l">
              <a:buSzPct val="75000"/>
              <a:buChar char="•"/>
              <a:defRPr sz="1800"/>
            </a:pPr>
            <a:r>
              <a:rPr sz="3300"/>
              <a:t>Tree on right shows </a:t>
            </a:r>
            <a:r>
              <a:rPr b="1" sz="33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Non-Explicit Failure</a:t>
            </a:r>
            <a:r>
              <a:rPr sz="3300"/>
              <a:t>: </a:t>
            </a:r>
            <a:endParaRPr sz="3300"/>
          </a:p>
          <a:p>
            <a:pPr lvl="1" marL="889000" indent="-444500" algn="l">
              <a:buSzPct val="75000"/>
              <a:buChar char="•"/>
              <a:defRPr sz="1800"/>
            </a:pPr>
            <a:r>
              <a:rPr sz="3000"/>
              <a:t>Failure leaves only report failure.  Don’t need to specify exact </a:t>
            </a:r>
            <a:br>
              <a:rPr sz="3000"/>
            </a:br>
            <a:r>
              <a:rPr sz="3000"/>
              <a:t>interval. Leaf can be concatenation of successive failure intervals .</a:t>
            </a:r>
          </a:p>
        </p:txBody>
      </p:sp>
      <p:pic>
        <p:nvPicPr>
          <p:cNvPr id="173" name="CompleteBCSCT2_NE.pdf"/>
          <p:cNvPicPr/>
          <p:nvPr/>
        </p:nvPicPr>
        <p:blipFill>
          <a:blip r:embed="rId3">
            <a:extLst/>
          </a:blip>
          <a:srcRect l="0" t="0" r="0" b="0"/>
          <a:stretch>
            <a:fillRect/>
          </a:stretch>
        </p:blipFill>
        <p:spPr>
          <a:xfrm>
            <a:off x="6755596" y="1467731"/>
            <a:ext cx="6135609" cy="361486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72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  <p:pic>
        <p:nvPicPr>
          <p:cNvPr id="176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3673" y="2165300"/>
            <a:ext cx="10737436" cy="3085792"/>
          </a:xfrm>
          <a:prstGeom prst="rect">
            <a:avLst/>
          </a:prstGeom>
          <a:ln w="12700">
            <a:miter lim="400000"/>
          </a:ln>
        </p:spPr>
      </p:pic>
      <p:sp>
        <p:nvSpPr>
          <p:cNvPr id="177" name="Shape 177"/>
          <p:cNvSpPr/>
          <p:nvPr/>
        </p:nvSpPr>
        <p:spPr>
          <a:xfrm>
            <a:off x="1211522" y="5676676"/>
            <a:ext cx="11425734" cy="314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marL="444500" indent="-444500" algn="l">
              <a:buSzPct val="75000"/>
              <a:buChar char="•"/>
              <a:defRPr sz="1800"/>
            </a:pPr>
            <a:r>
              <a:rPr sz="3300"/>
              <a:t>DP Algorithms for last 4 cases are very similar</a:t>
            </a:r>
            <a:endParaRPr sz="3300"/>
          </a:p>
          <a:p>
            <a:pPr lvl="0" marL="444500" indent="-444500" algn="l">
              <a:buSzPct val="75000"/>
              <a:buChar char="•"/>
              <a:defRPr sz="1800"/>
            </a:pPr>
            <a:r>
              <a:rPr sz="3300"/>
              <a:t>Differ slightly in</a:t>
            </a:r>
            <a:endParaRPr sz="3300"/>
          </a:p>
          <a:p>
            <a:pPr lvl="1" marL="889000" indent="-444500" algn="l">
              <a:buSzPct val="75000"/>
              <a:buChar char="•"/>
              <a:defRPr sz="1800"/>
            </a:pPr>
            <a:r>
              <a:rPr sz="3300"/>
              <a:t>Design of Recurrence Relations</a:t>
            </a:r>
            <a:endParaRPr sz="3300"/>
          </a:p>
          <a:p>
            <a:pPr lvl="2" marL="1333500" indent="-444500" algn="l">
              <a:buSzPct val="75000"/>
              <a:buChar char="•"/>
              <a:defRPr sz="1800"/>
            </a:pPr>
            <a:r>
              <a:rPr sz="3300"/>
              <a:t>{=,&lt;} and {=,&lt;, ≤)  yield slightly different recurrences</a:t>
            </a:r>
            <a:endParaRPr sz="3300"/>
          </a:p>
          <a:p>
            <a:pPr lvl="1" marL="889000" indent="-444500" algn="l">
              <a:buSzPct val="75000"/>
              <a:buChar char="•"/>
              <a:defRPr sz="1800"/>
            </a:pPr>
            <a:r>
              <a:rPr sz="3300"/>
              <a:t>Initial conditions </a:t>
            </a:r>
            <a:endParaRPr sz="3300"/>
          </a:p>
          <a:p>
            <a:pPr lvl="2" marL="1333500" indent="-444500" algn="l">
              <a:buSzPct val="75000"/>
              <a:buChar char="•"/>
              <a:defRPr sz="1800"/>
            </a:pPr>
            <a:r>
              <a:rPr sz="3300"/>
              <a:t>Explicit and Non-Explicit Failures force different I.C.s</a:t>
            </a:r>
          </a:p>
        </p:txBody>
      </p:sp>
      <p:sp>
        <p:nvSpPr>
          <p:cNvPr id="178" name="Shape 178"/>
          <p:cNvSpPr/>
          <p:nvPr>
            <p:ph type="title" idx="4294967295"/>
          </p:nvPr>
        </p:nvSpPr>
        <p:spPr>
          <a:xfrm>
            <a:off x="952500" y="736600"/>
            <a:ext cx="11099800" cy="1142455"/>
          </a:xfrm>
          <a:prstGeom prst="rect">
            <a:avLst/>
          </a:prstGeom>
        </p:spPr>
        <p:txBody>
          <a:bodyPr/>
          <a:lstStyle/>
          <a:p>
            <a:pPr lvl="0" defTabSz="233679">
              <a:defRPr sz="1800"/>
            </a:pPr>
            <a:r>
              <a:rPr sz="4280" u="sng"/>
              <a:t>New Algorithms:  OBCSTs with Failures FFFailue</a:t>
            </a:r>
            <a:r>
              <a:rPr sz="4280" u="sng"/>
              <a:t>Comparisons</a:t>
            </a:r>
            <a:endParaRPr sz="4280" u="sng"/>
          </a:p>
        </p:txBody>
      </p:sp>
    </p:spTree>
  </p:cSld>
  <p:clrMapOvr>
    <a:masterClrMapping/>
  </p:clrMapOvr>
  <p:transition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Outline</a:t>
            </a:r>
          </a:p>
        </p:txBody>
      </p:sp>
      <p:sp>
        <p:nvSpPr>
          <p:cNvPr id="181" name="Shape 181"/>
          <p:cNvSpPr/>
          <p:nvPr>
            <p:ph type="body" idx="1"/>
          </p:nvPr>
        </p:nvSpPr>
        <p:spPr>
          <a:xfrm>
            <a:off x="952500" y="2120900"/>
            <a:ext cx="11734800" cy="6820397"/>
          </a:xfrm>
          <a:prstGeom prst="rect">
            <a:avLst/>
          </a:prstGeom>
        </p:spPr>
        <p:txBody>
          <a:bodyPr anchor="t"/>
          <a:lstStyle/>
          <a:p>
            <a:pPr lvl="0" marL="346709" indent="-346709" defTabSz="455675">
              <a:spcBef>
                <a:spcPts val="3200"/>
              </a:spcBef>
              <a:defRPr sz="1800"/>
            </a:pPr>
            <a:r>
              <a:rPr sz="2807"/>
              <a:t>History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Binary Search Trees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Hu-Tucker Trees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AKKL Trees</a:t>
            </a:r>
            <a:endParaRPr sz="2807"/>
          </a:p>
          <a:p>
            <a:pPr lvl="0" marL="346709" indent="-346709" defTabSz="455675">
              <a:spcBef>
                <a:spcPts val="600"/>
              </a:spcBef>
              <a:defRPr sz="1800"/>
            </a:pPr>
            <a:r>
              <a:rPr sz="2807"/>
              <a:t>Optimal Binary Comparison Search Trees with Failures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Problem Models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List of New Results</a:t>
            </a:r>
            <a:endParaRPr sz="2807"/>
          </a:p>
          <a:p>
            <a:pPr lvl="0" marL="346709" indent="-346709" defTabSz="455675">
              <a:spcBef>
                <a:spcPts val="600"/>
              </a:spcBef>
              <a:defRPr sz="1800"/>
            </a:pPr>
            <a:r>
              <a:rPr sz="2807"/>
              <a:t>New Results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>
                <a:solidFill>
                  <a:srgbClr val="FF2600"/>
                </a:solidFill>
              </a:rPr>
              <a:t>The Main Lemma</a:t>
            </a:r>
            <a:endParaRPr sz="2807">
              <a:solidFill>
                <a:srgbClr val="FF2600"/>
              </a:solidFill>
            </a:endParaRPr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Structural Properties of OBCSTs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Dynamic Programming for OBCSTs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Proof of The Main Lemma (Sketch)</a:t>
            </a:r>
            <a:endParaRPr sz="2807"/>
          </a:p>
          <a:p>
            <a:pPr lvl="0" marL="346709" indent="-346709" defTabSz="455675">
              <a:spcBef>
                <a:spcPts val="600"/>
              </a:spcBef>
              <a:defRPr sz="1800"/>
            </a:pPr>
            <a:r>
              <a:rPr sz="2807"/>
              <a:t>Extensions and Open Problems</a:t>
            </a:r>
          </a:p>
        </p:txBody>
      </p:sp>
      <p:sp>
        <p:nvSpPr>
          <p:cNvPr id="182" name="Shape 182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185" name="Shape 185"/>
          <p:cNvSpPr/>
          <p:nvPr>
            <p:ph type="title" idx="4294967295"/>
          </p:nvPr>
        </p:nvSpPr>
        <p:spPr>
          <a:xfrm>
            <a:off x="952500" y="736600"/>
            <a:ext cx="11099800" cy="1142455"/>
          </a:xfrm>
          <a:prstGeom prst="rect">
            <a:avLst/>
          </a:prstGeom>
        </p:spPr>
        <p:txBody>
          <a:bodyPr/>
          <a:lstStyle>
            <a:lvl1pPr defTabSz="233679">
              <a:defRPr sz="4280" u="sng"/>
            </a:lvl1pPr>
          </a:lstStyle>
          <a:p>
            <a:pPr lvl="0">
              <a:defRPr sz="1800" u="none"/>
            </a:pPr>
            <a:r>
              <a:rPr sz="4280" u="sng"/>
              <a:t>Main Lemma: </a:t>
            </a:r>
            <a:endParaRPr sz="4280" u="sng"/>
          </a:p>
        </p:txBody>
      </p:sp>
      <p:sp>
        <p:nvSpPr>
          <p:cNvPr id="186" name="Shape 186"/>
          <p:cNvSpPr/>
          <p:nvPr/>
        </p:nvSpPr>
        <p:spPr>
          <a:xfrm>
            <a:off x="425450" y="2368550"/>
            <a:ext cx="7468058" cy="228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b="1" sz="3600" u="sng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Lemma </a:t>
            </a:r>
            <a:endParaRPr b="1" sz="3600" u="sng">
              <a:solidFill>
                <a:srgbClr val="0433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 algn="l">
              <a:defRPr sz="1800"/>
            </a:pPr>
            <a:r>
              <a:rPr sz="3600">
                <a:solidFill>
                  <a:srgbClr val="0433FF"/>
                </a:solidFill>
              </a:rPr>
              <a:t>Let T be a Optimal BCST.</a:t>
            </a:r>
            <a:endParaRPr sz="3600">
              <a:solidFill>
                <a:srgbClr val="0433FF"/>
              </a:solidFill>
            </a:endParaRPr>
          </a:p>
          <a:p>
            <a:pPr lvl="0" algn="l">
              <a:defRPr sz="1800"/>
            </a:pPr>
            <a:r>
              <a:rPr sz="3600">
                <a:solidFill>
                  <a:srgbClr val="0433FF"/>
                </a:solidFill>
              </a:rPr>
              <a:t>If (Q=K</a:t>
            </a:r>
            <a:r>
              <a:rPr baseline="-5999" sz="3600">
                <a:solidFill>
                  <a:srgbClr val="0433FF"/>
                </a:solidFill>
              </a:rPr>
              <a:t>k</a:t>
            </a:r>
            <a:r>
              <a:rPr sz="3600">
                <a:solidFill>
                  <a:srgbClr val="0433FF"/>
                </a:solidFill>
              </a:rPr>
              <a:t>) is a Descendant  of (Q=K</a:t>
            </a:r>
            <a:r>
              <a:rPr baseline="-5999" sz="3600">
                <a:solidFill>
                  <a:srgbClr val="0433FF"/>
                </a:solidFill>
              </a:rPr>
              <a:t>i</a:t>
            </a:r>
            <a:r>
              <a:rPr sz="3600">
                <a:solidFill>
                  <a:srgbClr val="0433FF"/>
                </a:solidFill>
              </a:rPr>
              <a:t>)</a:t>
            </a:r>
            <a:br>
              <a:rPr sz="3600">
                <a:solidFill>
                  <a:srgbClr val="0433FF"/>
                </a:solidFill>
              </a:rPr>
            </a:br>
            <a:r>
              <a:rPr sz="3600">
                <a:solidFill>
                  <a:srgbClr val="0433FF"/>
                </a:solidFill>
              </a:rPr>
              <a:t>Then </a:t>
            </a:r>
            <a:r>
              <a:rPr baseline="-5999" i="1" sz="3600">
                <a:solidFill>
                  <a:srgbClr val="0433FF"/>
                </a:solidFill>
              </a:rPr>
              <a:t> </a:t>
            </a:r>
            <a:r>
              <a:rPr sz="3600">
                <a:solidFill>
                  <a:srgbClr val="0433FF"/>
                </a:solidFill>
              </a:rPr>
              <a:t>β</a:t>
            </a:r>
            <a:r>
              <a:rPr baseline="-5999" sz="3600">
                <a:solidFill>
                  <a:srgbClr val="0433FF"/>
                </a:solidFill>
              </a:rPr>
              <a:t>k </a:t>
            </a:r>
            <a:r>
              <a:rPr sz="3600">
                <a:solidFill>
                  <a:srgbClr val="0433FF"/>
                </a:solidFill>
              </a:rPr>
              <a:t>≤β</a:t>
            </a:r>
            <a:r>
              <a:rPr baseline="-5999" sz="3600">
                <a:solidFill>
                  <a:srgbClr val="0433FF"/>
                </a:solidFill>
              </a:rPr>
              <a:t>i</a:t>
            </a:r>
          </a:p>
        </p:txBody>
      </p:sp>
      <p:sp>
        <p:nvSpPr>
          <p:cNvPr id="187" name="Shape 187"/>
          <p:cNvSpPr/>
          <p:nvPr/>
        </p:nvSpPr>
        <p:spPr>
          <a:xfrm>
            <a:off x="273050" y="5144045"/>
            <a:ext cx="6417183" cy="147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i="1" sz="3000"/>
              <a:t>Note: This is true regardless of which</a:t>
            </a:r>
            <a:br>
              <a:rPr i="1" sz="3000"/>
            </a:br>
            <a:r>
              <a:rPr i="1" sz="3000"/>
              <a:t>inequality comparisons are used and</a:t>
            </a:r>
            <a:br>
              <a:rPr i="1" sz="3000"/>
            </a:br>
            <a:r>
              <a:rPr i="1" sz="3000"/>
              <a:t>which model BCST is used</a:t>
            </a:r>
          </a:p>
        </p:txBody>
      </p:sp>
      <p:sp>
        <p:nvSpPr>
          <p:cNvPr id="188" name="Shape 188"/>
          <p:cNvSpPr/>
          <p:nvPr/>
        </p:nvSpPr>
        <p:spPr>
          <a:xfrm>
            <a:off x="298450" y="7337697"/>
            <a:ext cx="12748327" cy="173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b="1" sz="3600" u="sng">
                <a:latin typeface="Helvetica"/>
                <a:ea typeface="Helvetica"/>
                <a:cs typeface="Helvetica"/>
                <a:sym typeface="Helvetica"/>
              </a:rPr>
              <a:t>Corollary:</a:t>
            </a:r>
            <a:r>
              <a:rPr sz="3600"/>
              <a:t> If T is an OBCST and (Q=K</a:t>
            </a:r>
            <a:r>
              <a:rPr baseline="-5999" sz="3600"/>
              <a:t>k</a:t>
            </a:r>
            <a:r>
              <a:rPr sz="3600"/>
              <a:t>) an internal node in T, then β</a:t>
            </a:r>
            <a:r>
              <a:rPr baseline="-5999" sz="3600"/>
              <a:t>k</a:t>
            </a:r>
            <a:r>
              <a:rPr baseline="-5999" i="1" sz="3600"/>
              <a:t>  </a:t>
            </a:r>
            <a:r>
              <a:rPr sz="3600"/>
              <a:t>≤  β</a:t>
            </a:r>
            <a:r>
              <a:rPr baseline="-5999" sz="3600"/>
              <a:t>j </a:t>
            </a:r>
            <a:r>
              <a:rPr sz="3600"/>
              <a:t>for all (Q=K</a:t>
            </a:r>
            <a:r>
              <a:rPr baseline="-5999" sz="3600"/>
              <a:t>j</a:t>
            </a:r>
            <a:r>
              <a:rPr sz="3600"/>
              <a:t>) on the path from the root to (Q=K</a:t>
            </a:r>
            <a:r>
              <a:rPr baseline="-5999" sz="3600"/>
              <a:t>k</a:t>
            </a:r>
            <a:r>
              <a:rPr sz="3600"/>
              <a:t>),</a:t>
            </a:r>
            <a:br>
              <a:rPr sz="3600"/>
            </a:br>
            <a:r>
              <a:rPr sz="3600"/>
              <a:t>i.e.,  equality weights decrease walking down the tree</a:t>
            </a:r>
          </a:p>
        </p:txBody>
      </p:sp>
      <p:pic>
        <p:nvPicPr>
          <p:cNvPr id="189" name="Main_Lemma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093719" y="2925626"/>
            <a:ext cx="4368801" cy="3365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7" grpId="1"/>
      <p:bldP build="whole" bldLvl="1" animBg="1" rev="0" advAuto="0" spid="188" grpId="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Outline</a:t>
            </a:r>
          </a:p>
        </p:txBody>
      </p:sp>
      <p:sp>
        <p:nvSpPr>
          <p:cNvPr id="192" name="Shape 192"/>
          <p:cNvSpPr/>
          <p:nvPr>
            <p:ph type="body" idx="1"/>
          </p:nvPr>
        </p:nvSpPr>
        <p:spPr>
          <a:xfrm>
            <a:off x="952500" y="2120900"/>
            <a:ext cx="11734800" cy="6820397"/>
          </a:xfrm>
          <a:prstGeom prst="rect">
            <a:avLst/>
          </a:prstGeom>
        </p:spPr>
        <p:txBody>
          <a:bodyPr anchor="t"/>
          <a:lstStyle/>
          <a:p>
            <a:pPr lvl="0" marL="346709" indent="-346709" defTabSz="455675">
              <a:spcBef>
                <a:spcPts val="3200"/>
              </a:spcBef>
              <a:defRPr sz="1800"/>
            </a:pPr>
            <a:r>
              <a:rPr sz="2807"/>
              <a:t>History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Binary Search Trees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Hu-Tucker Trees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AKKL Trees</a:t>
            </a:r>
            <a:endParaRPr sz="2807"/>
          </a:p>
          <a:p>
            <a:pPr lvl="0" marL="346709" indent="-346709" defTabSz="455675">
              <a:spcBef>
                <a:spcPts val="600"/>
              </a:spcBef>
              <a:defRPr sz="1800"/>
            </a:pPr>
            <a:r>
              <a:rPr sz="2807"/>
              <a:t>Optimal Binary Comparison Search Trees with Failures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Problem Models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List of New Results</a:t>
            </a:r>
            <a:endParaRPr sz="2807"/>
          </a:p>
          <a:p>
            <a:pPr lvl="0" marL="346709" indent="-346709" defTabSz="455675">
              <a:spcBef>
                <a:spcPts val="600"/>
              </a:spcBef>
              <a:defRPr sz="1800"/>
            </a:pPr>
            <a:r>
              <a:rPr sz="2807"/>
              <a:t>New Results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The Main Lemma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>
                <a:solidFill>
                  <a:srgbClr val="FF2600"/>
                </a:solidFill>
              </a:rPr>
              <a:t>Structural Properties of OBCSTs</a:t>
            </a:r>
            <a:endParaRPr sz="2807">
              <a:solidFill>
                <a:srgbClr val="FF2600"/>
              </a:solidFill>
            </a:endParaRPr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Dynamic Programming for OBCSTs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Proof of The Main Lemma (Sketch)</a:t>
            </a:r>
            <a:endParaRPr sz="2807"/>
          </a:p>
          <a:p>
            <a:pPr lvl="0" marL="346709" indent="-346709" defTabSz="455675">
              <a:spcBef>
                <a:spcPts val="600"/>
              </a:spcBef>
              <a:defRPr sz="1800"/>
            </a:pPr>
            <a:r>
              <a:rPr sz="2807"/>
              <a:t>Extensions and Open Problems</a:t>
            </a:r>
          </a:p>
        </p:txBody>
      </p:sp>
      <p:sp>
        <p:nvSpPr>
          <p:cNvPr id="193" name="Shape 193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" name="CompleteBCSCT2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038108" y="3290146"/>
            <a:ext cx="4918761" cy="4160672"/>
          </a:xfrm>
          <a:prstGeom prst="rect">
            <a:avLst/>
          </a:prstGeom>
          <a:ln w="12700">
            <a:miter lim="400000"/>
          </a:ln>
        </p:spPr>
      </p:pic>
      <p:sp>
        <p:nvSpPr>
          <p:cNvPr id="196" name="Shape 196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197" name="Shape 197"/>
          <p:cNvSpPr/>
          <p:nvPr>
            <p:ph type="title" idx="4294967295"/>
          </p:nvPr>
        </p:nvSpPr>
        <p:spPr>
          <a:xfrm>
            <a:off x="952500" y="736600"/>
            <a:ext cx="11099800" cy="1142455"/>
          </a:xfrm>
          <a:prstGeom prst="rect">
            <a:avLst/>
          </a:prstGeom>
        </p:spPr>
        <p:txBody>
          <a:bodyPr/>
          <a:lstStyle>
            <a:lvl1pPr defTabSz="233679">
              <a:defRPr sz="4280" u="sng"/>
            </a:lvl1pPr>
          </a:lstStyle>
          <a:p>
            <a:pPr lvl="0">
              <a:defRPr sz="1800" u="none"/>
            </a:pPr>
            <a:r>
              <a:rPr sz="4280" u="sng"/>
              <a:t>Structural Properties of BCSTs </a:t>
            </a:r>
            <a:endParaRPr sz="4280" u="sng"/>
          </a:p>
        </p:txBody>
      </p:sp>
      <p:sp>
        <p:nvSpPr>
          <p:cNvPr id="198" name="Shape 198"/>
          <p:cNvSpPr/>
          <p:nvPr/>
        </p:nvSpPr>
        <p:spPr>
          <a:xfrm>
            <a:off x="95021" y="2060302"/>
            <a:ext cx="8017219" cy="7188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700">
                <a:solidFill>
                  <a:srgbClr val="0433FF"/>
                </a:solidFill>
              </a:rPr>
              <a:t>Henceforth assume distinct key weights, </a:t>
            </a:r>
            <a:endParaRPr sz="2700">
              <a:solidFill>
                <a:srgbClr val="0433FF"/>
              </a:solidFill>
            </a:endParaRPr>
          </a:p>
          <a:p>
            <a:pPr lvl="0" algn="l">
              <a:defRPr sz="1800"/>
            </a:pPr>
            <a:r>
              <a:rPr sz="2700">
                <a:solidFill>
                  <a:srgbClr val="0433FF"/>
                </a:solidFill>
              </a:rPr>
              <a:t>         i.e.,  all of the  β</a:t>
            </a:r>
            <a:r>
              <a:rPr baseline="-5999" sz="2700">
                <a:solidFill>
                  <a:srgbClr val="0433FF"/>
                </a:solidFill>
              </a:rPr>
              <a:t>1</a:t>
            </a:r>
            <a:r>
              <a:rPr sz="2700">
                <a:solidFill>
                  <a:srgbClr val="0433FF"/>
                </a:solidFill>
              </a:rPr>
              <a:t>, β</a:t>
            </a:r>
            <a:r>
              <a:rPr baseline="-5999" sz="2700">
                <a:solidFill>
                  <a:srgbClr val="0433FF"/>
                </a:solidFill>
              </a:rPr>
              <a:t>2</a:t>
            </a:r>
            <a:r>
              <a:rPr sz="2700">
                <a:solidFill>
                  <a:srgbClr val="0433FF"/>
                </a:solidFill>
              </a:rPr>
              <a:t>, …, β</a:t>
            </a:r>
            <a:r>
              <a:rPr baseline="-5999" sz="2700">
                <a:solidFill>
                  <a:srgbClr val="0433FF"/>
                </a:solidFill>
              </a:rPr>
              <a:t>n</a:t>
            </a:r>
            <a:r>
              <a:rPr sz="2700">
                <a:solidFill>
                  <a:srgbClr val="0433FF"/>
                </a:solidFill>
              </a:rPr>
              <a:t>  are different</a:t>
            </a:r>
            <a:br>
              <a:rPr sz="2700">
                <a:solidFill>
                  <a:srgbClr val="0433FF"/>
                </a:solidFill>
              </a:rPr>
            </a:br>
            <a:r>
              <a:rPr sz="2700">
                <a:solidFill>
                  <a:srgbClr val="0433FF"/>
                </a:solidFill>
              </a:rPr>
              <a:t>Also assume C={&lt;,=}</a:t>
            </a:r>
            <a:endParaRPr sz="2700">
              <a:solidFill>
                <a:srgbClr val="0433FF"/>
              </a:solidFill>
            </a:endParaRPr>
          </a:p>
          <a:p>
            <a:pPr lvl="0" algn="l">
              <a:defRPr sz="1800"/>
            </a:pPr>
            <a:endParaRPr sz="2700">
              <a:solidFill>
                <a:srgbClr val="0433FF"/>
              </a:solidFill>
            </a:endParaRPr>
          </a:p>
          <a:p>
            <a:pPr lvl="0" algn="l">
              <a:defRPr sz="1800"/>
            </a:pPr>
            <a:r>
              <a:rPr sz="2700">
                <a:solidFill>
                  <a:srgbClr val="0433FF"/>
                </a:solidFill>
              </a:rPr>
              <a:t>Every tree node </a:t>
            </a:r>
            <a:r>
              <a:rPr i="1" sz="2700">
                <a:solidFill>
                  <a:srgbClr val="0433FF"/>
                </a:solidFill>
              </a:rPr>
              <a:t>N</a:t>
            </a:r>
            <a:r>
              <a:rPr sz="2700">
                <a:solidFill>
                  <a:srgbClr val="0433FF"/>
                </a:solidFill>
              </a:rPr>
              <a:t> corresponds to search range </a:t>
            </a:r>
            <a:br>
              <a:rPr sz="2700">
                <a:solidFill>
                  <a:srgbClr val="0433FF"/>
                </a:solidFill>
              </a:rPr>
            </a:br>
            <a:r>
              <a:rPr sz="2700">
                <a:solidFill>
                  <a:srgbClr val="0433FF"/>
                </a:solidFill>
              </a:rPr>
              <a:t>of subtree rooted at </a:t>
            </a:r>
            <a:r>
              <a:rPr i="1" sz="2700">
                <a:solidFill>
                  <a:srgbClr val="0433FF"/>
                </a:solidFill>
              </a:rPr>
              <a:t>N</a:t>
            </a:r>
            <a:endParaRPr sz="2700">
              <a:solidFill>
                <a:srgbClr val="0433FF"/>
              </a:solidFill>
            </a:endParaRPr>
          </a:p>
          <a:p>
            <a:pPr lvl="0" marL="444500" indent="-444500" algn="l">
              <a:spcBef>
                <a:spcPts val="1700"/>
              </a:spcBef>
              <a:buSzPct val="75000"/>
              <a:buChar char="•"/>
              <a:defRPr sz="1800"/>
            </a:pPr>
            <a:r>
              <a:rPr sz="2700"/>
              <a:t>Root of BSCT is search range [K</a:t>
            </a:r>
            <a:r>
              <a:rPr baseline="-5999" sz="2700"/>
              <a:t>0</a:t>
            </a:r>
            <a:r>
              <a:rPr sz="2700"/>
              <a:t>,K</a:t>
            </a:r>
            <a:r>
              <a:rPr baseline="-5999" sz="2700"/>
              <a:t>n+1</a:t>
            </a:r>
            <a:r>
              <a:rPr sz="2700"/>
              <a:t>)</a:t>
            </a:r>
            <a:br>
              <a:rPr sz="2700"/>
            </a:br>
            <a:r>
              <a:rPr sz="2700"/>
              <a:t>(where K</a:t>
            </a:r>
            <a:r>
              <a:rPr baseline="-5999" sz="2700"/>
              <a:t>0</a:t>
            </a:r>
            <a:r>
              <a:rPr sz="2700"/>
              <a:t>=-∞ and K</a:t>
            </a:r>
            <a:r>
              <a:rPr baseline="-5999" sz="2700"/>
              <a:t>n+1</a:t>
            </a:r>
            <a:r>
              <a:rPr sz="2700"/>
              <a:t>=∞)</a:t>
            </a:r>
            <a:endParaRPr sz="2700"/>
          </a:p>
          <a:p>
            <a:pPr lvl="0" marL="444500" indent="-444500" algn="l">
              <a:buSzPct val="75000"/>
              <a:buChar char="•"/>
              <a:defRPr sz="1800"/>
            </a:pPr>
            <a:r>
              <a:rPr sz="2700"/>
              <a:t>Comparisons cuts  ranges</a:t>
            </a:r>
            <a:endParaRPr sz="2700"/>
          </a:p>
          <a:p>
            <a:pPr lvl="1" marL="889000" indent="-444500" algn="l">
              <a:buSzPct val="75000"/>
              <a:buChar char="•"/>
              <a:defRPr sz="1800"/>
            </a:pPr>
            <a:r>
              <a:rPr sz="2700"/>
              <a:t>A (Q&lt;K</a:t>
            </a:r>
            <a:r>
              <a:rPr baseline="-5999" sz="2700"/>
              <a:t>i</a:t>
            </a:r>
            <a:r>
              <a:rPr sz="2700"/>
              <a:t>) splits [K</a:t>
            </a:r>
            <a:r>
              <a:rPr baseline="-5999" sz="2700"/>
              <a:t>i</a:t>
            </a:r>
            <a:r>
              <a:rPr sz="2700"/>
              <a:t>,K</a:t>
            </a:r>
            <a:r>
              <a:rPr baseline="-5999" sz="2700"/>
              <a:t>j</a:t>
            </a:r>
            <a:r>
              <a:rPr sz="2700"/>
              <a:t>)  into [K</a:t>
            </a:r>
            <a:r>
              <a:rPr baseline="-5999" sz="2700"/>
              <a:t>i</a:t>
            </a:r>
            <a:r>
              <a:rPr sz="2700"/>
              <a:t>,K</a:t>
            </a:r>
            <a:r>
              <a:rPr baseline="-5999" sz="2700"/>
              <a:t>k</a:t>
            </a:r>
            <a:r>
              <a:rPr sz="2700"/>
              <a:t>) and [K</a:t>
            </a:r>
            <a:r>
              <a:rPr baseline="-5999" sz="2700"/>
              <a:t>k</a:t>
            </a:r>
            <a:r>
              <a:rPr sz="2700"/>
              <a:t>,K</a:t>
            </a:r>
            <a:r>
              <a:rPr baseline="-5999" sz="2700"/>
              <a:t>i</a:t>
            </a:r>
            <a:r>
              <a:rPr sz="2700"/>
              <a:t>)</a:t>
            </a:r>
            <a:endParaRPr sz="2700"/>
          </a:p>
          <a:p>
            <a:pPr lvl="1" marL="889000" indent="-444500" algn="l">
              <a:spcBef>
                <a:spcPts val="1700"/>
              </a:spcBef>
              <a:buSzPct val="75000"/>
              <a:buChar char="•"/>
              <a:defRPr sz="1800"/>
            </a:pPr>
            <a:r>
              <a:rPr sz="2700"/>
              <a:t>A (Q=K</a:t>
            </a:r>
            <a:r>
              <a:rPr baseline="-5999" sz="2700"/>
              <a:t>i</a:t>
            </a:r>
            <a:r>
              <a:rPr sz="2700"/>
              <a:t>) removing K</a:t>
            </a:r>
            <a:r>
              <a:rPr baseline="-5999" sz="2700"/>
              <a:t>i  </a:t>
            </a:r>
            <a:r>
              <a:rPr sz="2700"/>
              <a:t>from range,   </a:t>
            </a:r>
            <a:endParaRPr sz="2700"/>
          </a:p>
          <a:p>
            <a:pPr lvl="0" marL="444500" indent="-444500" algn="l">
              <a:spcBef>
                <a:spcPts val="1200"/>
              </a:spcBef>
              <a:buSzPct val="75000"/>
              <a:buChar char="•"/>
              <a:defRPr sz="1800"/>
            </a:pPr>
            <a:r>
              <a:rPr sz="2700"/>
              <a:t>Range of subtree rooted at N  is some [K</a:t>
            </a:r>
            <a:r>
              <a:rPr baseline="-5999" sz="2700"/>
              <a:t>i</a:t>
            </a:r>
            <a:r>
              <a:rPr sz="2700"/>
              <a:t>,K</a:t>
            </a:r>
            <a:r>
              <a:rPr baseline="-5999" sz="2700"/>
              <a:t>j</a:t>
            </a:r>
            <a:r>
              <a:rPr sz="2700"/>
              <a:t>) with some keys removed</a:t>
            </a:r>
            <a:endParaRPr sz="2700"/>
          </a:p>
          <a:p>
            <a:pPr lvl="0" marL="444500" indent="-444500" algn="l">
              <a:buSzPct val="75000"/>
              <a:buChar char="•"/>
              <a:defRPr sz="1800"/>
            </a:pPr>
            <a:r>
              <a:rPr sz="2700"/>
              <a:t>Keys removed (holes) are K</a:t>
            </a:r>
            <a:r>
              <a:rPr baseline="-5999" sz="2700"/>
              <a:t>k</a:t>
            </a:r>
            <a:r>
              <a:rPr sz="2700"/>
              <a:t> s.t. (Q=K</a:t>
            </a:r>
            <a:r>
              <a:rPr baseline="-5999" sz="2700"/>
              <a:t>k</a:t>
            </a:r>
            <a:r>
              <a:rPr sz="2700"/>
              <a:t>) is on the path from N to the root of T.  </a:t>
            </a:r>
            <a:endParaRPr sz="2700"/>
          </a:p>
        </p:txBody>
      </p:sp>
      <p:sp>
        <p:nvSpPr>
          <p:cNvPr id="199" name="Shape 199"/>
          <p:cNvSpPr/>
          <p:nvPr/>
        </p:nvSpPr>
        <p:spPr>
          <a:xfrm>
            <a:off x="10344150" y="2858439"/>
            <a:ext cx="697800" cy="35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1700">
                <a:solidFill>
                  <a:srgbClr val="AA7942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1700">
                <a:solidFill>
                  <a:srgbClr val="AA7942"/>
                </a:solidFill>
              </a:rPr>
              <a:t>[-∞,∞)</a:t>
            </a:r>
          </a:p>
        </p:txBody>
      </p:sp>
      <p:sp>
        <p:nvSpPr>
          <p:cNvPr id="200" name="Shape 200"/>
          <p:cNvSpPr/>
          <p:nvPr/>
        </p:nvSpPr>
        <p:spPr>
          <a:xfrm>
            <a:off x="8226446" y="3809999"/>
            <a:ext cx="699803" cy="35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1700">
                <a:solidFill>
                  <a:srgbClr val="AA7942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1700">
                <a:solidFill>
                  <a:srgbClr val="AA7942"/>
                </a:solidFill>
              </a:rPr>
              <a:t>[-∞,C)</a:t>
            </a:r>
          </a:p>
        </p:txBody>
      </p:sp>
      <p:sp>
        <p:nvSpPr>
          <p:cNvPr id="201" name="Shape 201"/>
          <p:cNvSpPr/>
          <p:nvPr/>
        </p:nvSpPr>
        <p:spPr>
          <a:xfrm>
            <a:off x="11570062" y="3809999"/>
            <a:ext cx="627907" cy="35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1700">
                <a:solidFill>
                  <a:srgbClr val="AA7942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1700">
                <a:solidFill>
                  <a:srgbClr val="AA7942"/>
                </a:solidFill>
              </a:rPr>
              <a:t>[C,∞)</a:t>
            </a:r>
          </a:p>
        </p:txBody>
      </p:sp>
      <p:sp>
        <p:nvSpPr>
          <p:cNvPr id="202" name="Shape 202"/>
          <p:cNvSpPr/>
          <p:nvPr/>
        </p:nvSpPr>
        <p:spPr>
          <a:xfrm>
            <a:off x="9353550" y="4589660"/>
            <a:ext cx="1037928" cy="342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1600">
                <a:solidFill>
                  <a:srgbClr val="AA7942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1600">
                <a:solidFill>
                  <a:srgbClr val="AA7942"/>
                </a:solidFill>
              </a:rPr>
              <a:t>[-∞,C)-{B}</a:t>
            </a:r>
          </a:p>
        </p:txBody>
      </p:sp>
      <p:sp>
        <p:nvSpPr>
          <p:cNvPr id="203" name="Shape 203"/>
          <p:cNvSpPr/>
          <p:nvPr/>
        </p:nvSpPr>
        <p:spPr>
          <a:xfrm>
            <a:off x="9544050" y="5325068"/>
            <a:ext cx="1170701" cy="330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1500">
                <a:solidFill>
                  <a:srgbClr val="AA7942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1500">
                <a:solidFill>
                  <a:srgbClr val="AA7942"/>
                </a:solidFill>
              </a:rPr>
              <a:t>[-∞,C)-{A,B}</a:t>
            </a:r>
          </a:p>
        </p:txBody>
      </p:sp>
      <p:sp>
        <p:nvSpPr>
          <p:cNvPr id="204" name="Shape 204"/>
          <p:cNvSpPr/>
          <p:nvPr/>
        </p:nvSpPr>
        <p:spPr>
          <a:xfrm>
            <a:off x="10344150" y="6226768"/>
            <a:ext cx="1109030" cy="330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1500">
                <a:solidFill>
                  <a:srgbClr val="AA7942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1500">
                <a:solidFill>
                  <a:srgbClr val="AA7942"/>
                </a:solidFill>
              </a:rPr>
              <a:t>[A,C)-{A,B}</a:t>
            </a:r>
          </a:p>
        </p:txBody>
      </p:sp>
      <p:sp>
        <p:nvSpPr>
          <p:cNvPr id="205" name="Shape 205"/>
          <p:cNvSpPr/>
          <p:nvPr/>
        </p:nvSpPr>
        <p:spPr>
          <a:xfrm>
            <a:off x="10733696" y="4698999"/>
            <a:ext cx="629910" cy="35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1700">
                <a:solidFill>
                  <a:srgbClr val="AA7942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1700">
                <a:solidFill>
                  <a:srgbClr val="AA7942"/>
                </a:solidFill>
              </a:rPr>
              <a:t>[C,D)</a:t>
            </a:r>
          </a:p>
        </p:txBody>
      </p:sp>
      <p:sp>
        <p:nvSpPr>
          <p:cNvPr id="206" name="Shape 206"/>
          <p:cNvSpPr/>
          <p:nvPr/>
        </p:nvSpPr>
        <p:spPr>
          <a:xfrm>
            <a:off x="12319362" y="4698999"/>
            <a:ext cx="627907" cy="35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1700">
                <a:solidFill>
                  <a:srgbClr val="AA7942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1700">
                <a:solidFill>
                  <a:srgbClr val="AA7942"/>
                </a:solidFill>
              </a:rPr>
              <a:t>[D,∞)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1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nodeType="after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nodeType="after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3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7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1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98" grpId="1"/>
      <p:bldP build="whole" bldLvl="1" animBg="1" rev="0" advAuto="0" spid="206" grpId="6"/>
      <p:bldP build="whole" bldLvl="1" animBg="1" rev="0" advAuto="0" spid="200" grpId="3"/>
      <p:bldP build="whole" bldLvl="1" animBg="1" rev="0" advAuto="0" spid="199" grpId="2"/>
      <p:bldP build="whole" bldLvl="1" animBg="1" rev="0" advAuto="0" spid="202" grpId="5"/>
      <p:bldP build="whole" bldLvl="1" animBg="1" rev="0" advAuto="0" spid="205" grpId="7"/>
      <p:bldP build="whole" bldLvl="1" animBg="1" rev="0" advAuto="0" spid="203" grpId="8"/>
      <p:bldP build="whole" bldLvl="1" animBg="1" rev="0" advAuto="0" spid="204" grpId="9"/>
      <p:bldP build="whole" bldLvl="1" animBg="1" rev="0" advAuto="0" spid="201" grpId="4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209" name="Shape 209"/>
          <p:cNvSpPr/>
          <p:nvPr>
            <p:ph type="title" idx="4294967295"/>
          </p:nvPr>
        </p:nvSpPr>
        <p:spPr>
          <a:xfrm>
            <a:off x="952500" y="736600"/>
            <a:ext cx="11099800" cy="1142455"/>
          </a:xfrm>
          <a:prstGeom prst="rect">
            <a:avLst/>
          </a:prstGeom>
        </p:spPr>
        <p:txBody>
          <a:bodyPr/>
          <a:lstStyle>
            <a:lvl1pPr defTabSz="233679">
              <a:defRPr sz="4280" u="sng"/>
            </a:lvl1pPr>
          </a:lstStyle>
          <a:p>
            <a:pPr lvl="0">
              <a:defRPr sz="1800" u="none"/>
            </a:pPr>
            <a:r>
              <a:rPr sz="4280" u="sng"/>
              <a:t>Structural Properties of OBCSTs </a:t>
            </a:r>
            <a:endParaRPr sz="4280" u="sng"/>
          </a:p>
        </p:txBody>
      </p:sp>
      <p:sp>
        <p:nvSpPr>
          <p:cNvPr id="210" name="Shape 210"/>
          <p:cNvSpPr/>
          <p:nvPr>
            <p:ph type="body" idx="4294967295"/>
          </p:nvPr>
        </p:nvSpPr>
        <p:spPr>
          <a:xfrm>
            <a:off x="381000" y="2000250"/>
            <a:ext cx="7861300" cy="7130505"/>
          </a:xfrm>
          <a:prstGeom prst="rect">
            <a:avLst/>
          </a:prstGeom>
        </p:spPr>
        <p:txBody>
          <a:bodyPr anchor="t"/>
          <a:lstStyle/>
          <a:p>
            <a:pPr lvl="0" marL="302260" indent="-302260" defTabSz="397256">
              <a:spcBef>
                <a:spcPts val="2800"/>
              </a:spcBef>
              <a:defRPr sz="1800"/>
            </a:pPr>
            <a:r>
              <a:rPr sz="2448"/>
              <a:t>Range associated with Node N is  </a:t>
            </a:r>
            <a:br>
              <a:rPr sz="2448"/>
            </a:br>
            <a:r>
              <a:rPr sz="2448"/>
              <a:t>[K</a:t>
            </a:r>
            <a:r>
              <a:rPr baseline="-5999" sz="2448"/>
              <a:t>i</a:t>
            </a:r>
            <a:r>
              <a:rPr sz="2448"/>
              <a:t>,K</a:t>
            </a:r>
            <a:r>
              <a:rPr baseline="-5999" sz="2448"/>
              <a:t>j</a:t>
            </a:r>
            <a:r>
              <a:rPr sz="2448"/>
              <a:t>) with some (h)  keys K</a:t>
            </a:r>
            <a:r>
              <a:rPr baseline="-5999" sz="2448"/>
              <a:t>k </a:t>
            </a:r>
            <a:r>
              <a:rPr sz="2448"/>
              <a:t>removed. </a:t>
            </a:r>
            <a:endParaRPr sz="2448"/>
          </a:p>
          <a:p>
            <a:pPr lvl="0" marL="302260" indent="-302260" defTabSz="397256">
              <a:spcBef>
                <a:spcPts val="2800"/>
              </a:spcBef>
              <a:defRPr sz="1800"/>
            </a:pPr>
            <a:r>
              <a:rPr sz="2448"/>
              <a:t>K</a:t>
            </a:r>
            <a:r>
              <a:rPr baseline="-5999" sz="2448"/>
              <a:t>k</a:t>
            </a:r>
            <a:r>
              <a:rPr sz="2448"/>
              <a:t> removed are s.t. (Q=K</a:t>
            </a:r>
            <a:r>
              <a:rPr baseline="-5999" sz="2448"/>
              <a:t>k</a:t>
            </a:r>
            <a:r>
              <a:rPr sz="2448"/>
              <a:t>)  are  equality nodes </a:t>
            </a:r>
            <a:br>
              <a:rPr sz="2448"/>
            </a:br>
            <a:r>
              <a:rPr sz="2448"/>
              <a:t>on path from N to root  (that fall within [K</a:t>
            </a:r>
            <a:r>
              <a:rPr baseline="-5999" sz="2448"/>
              <a:t>i</a:t>
            </a:r>
            <a:r>
              <a:rPr sz="2448"/>
              <a:t>,K</a:t>
            </a:r>
            <a:r>
              <a:rPr baseline="-5999" sz="2448"/>
              <a:t>j</a:t>
            </a:r>
            <a:r>
              <a:rPr sz="2448"/>
              <a:t>))</a:t>
            </a:r>
            <a:endParaRPr sz="2448"/>
          </a:p>
          <a:p>
            <a:pPr lvl="0" marL="302260" indent="-302260" defTabSz="397256">
              <a:spcBef>
                <a:spcPts val="2800"/>
              </a:spcBef>
              <a:defRPr sz="1800"/>
            </a:pPr>
            <a:r>
              <a:rPr sz="2448"/>
              <a:t>From previous Lemma, if T is an OBCST,  β</a:t>
            </a:r>
            <a:r>
              <a:rPr baseline="-5999" sz="2448"/>
              <a:t>i</a:t>
            </a:r>
            <a:r>
              <a:rPr sz="2448"/>
              <a:t>  of nodes path to N are larger than β</a:t>
            </a:r>
            <a:r>
              <a:rPr baseline="-5999" sz="2448"/>
              <a:t>i</a:t>
            </a:r>
            <a:r>
              <a:rPr sz="2448"/>
              <a:t> of all equality nodes in T’</a:t>
            </a:r>
            <a:r>
              <a:rPr i="1" sz="2448"/>
              <a:t>.</a:t>
            </a:r>
            <a:endParaRPr sz="2448"/>
          </a:p>
          <a:p>
            <a:pPr lvl="0" marL="411409" indent="-411409" defTabSz="397256">
              <a:spcBef>
                <a:spcPts val="2800"/>
              </a:spcBef>
              <a:defRPr sz="1800"/>
            </a:pPr>
            <a:r>
              <a:rPr sz="3332"/>
              <a:t>∀</a:t>
            </a:r>
            <a:r>
              <a:rPr sz="2448"/>
              <a:t>k, (Q=K</a:t>
            </a:r>
            <a:r>
              <a:rPr baseline="-5999" sz="2448"/>
              <a:t>k</a:t>
            </a:r>
            <a:r>
              <a:rPr sz="2448"/>
              <a:t>)   appears somewhere in T. </a:t>
            </a:r>
            <a:br>
              <a:rPr sz="2448"/>
            </a:br>
            <a:r>
              <a:rPr sz="2448"/>
              <a:t>Immediately implies that the h missing keys must be the largest weighted keys in [K</a:t>
            </a:r>
            <a:r>
              <a:rPr baseline="-5999" sz="2448"/>
              <a:t>i</a:t>
            </a:r>
            <a:r>
              <a:rPr sz="2448"/>
              <a:t>,K</a:t>
            </a:r>
            <a:r>
              <a:rPr baseline="-5999" sz="2448"/>
              <a:t>j</a:t>
            </a:r>
            <a:r>
              <a:rPr sz="2448"/>
              <a:t>)</a:t>
            </a:r>
            <a:endParaRPr sz="2448"/>
          </a:p>
          <a:p>
            <a:pPr lvl="0" marL="302260" indent="-302260" defTabSz="397256">
              <a:spcBef>
                <a:spcPts val="2800"/>
              </a:spcBef>
              <a:defRPr sz="1800"/>
            </a:pPr>
            <a:r>
              <a:rPr sz="2448"/>
              <a:t>Define </a:t>
            </a:r>
            <a:r>
              <a:rPr sz="2448">
                <a:solidFill>
                  <a:srgbClr val="0433FF"/>
                </a:solidFill>
              </a:rPr>
              <a:t>punctured range  </a:t>
            </a:r>
            <a:r>
              <a:rPr b="1" sz="2448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[i,j: h)</a:t>
            </a:r>
            <a:r>
              <a:rPr sz="2448"/>
              <a:t> to be </a:t>
            </a:r>
            <a:r>
              <a:rPr i="1" sz="2448"/>
              <a:t>range [K</a:t>
            </a:r>
            <a:r>
              <a:rPr baseline="-5999" i="1" sz="2448"/>
              <a:t>i</a:t>
            </a:r>
            <a:r>
              <a:rPr i="1" sz="2448"/>
              <a:t>,K</a:t>
            </a:r>
            <a:r>
              <a:rPr baseline="-5999" i="1" sz="2448"/>
              <a:t>j</a:t>
            </a:r>
            <a:r>
              <a:rPr i="1" sz="2448"/>
              <a:t>) with the h highest weighted keys in [K</a:t>
            </a:r>
            <a:r>
              <a:rPr baseline="-5999" i="1" sz="2448"/>
              <a:t>i</a:t>
            </a:r>
            <a:r>
              <a:rPr i="1" sz="2448"/>
              <a:t>,K</a:t>
            </a:r>
            <a:r>
              <a:rPr baseline="-5999" i="1" sz="2448"/>
              <a:t>j</a:t>
            </a:r>
            <a:r>
              <a:rPr i="1" sz="2448"/>
              <a:t>) removed</a:t>
            </a:r>
            <a:endParaRPr i="1" sz="2448"/>
          </a:p>
          <a:p>
            <a:pPr lvl="0" marL="302260" indent="-302260" defTabSz="397256">
              <a:spcBef>
                <a:spcPts val="2800"/>
              </a:spcBef>
              <a:defRPr sz="1800"/>
            </a:pPr>
            <a:r>
              <a:rPr i="1" sz="2448"/>
              <a:t> </a:t>
            </a:r>
            <a:r>
              <a:rPr b="1" i="1" sz="2448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=&gt; </a:t>
            </a:r>
            <a:r>
              <a:rPr b="1" sz="2448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 every range associated with an internal node of an OBCST is a punctured range  </a:t>
            </a:r>
          </a:p>
        </p:txBody>
      </p:sp>
      <p:pic>
        <p:nvPicPr>
          <p:cNvPr id="211" name="Main_Lemma_II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823049" y="2667000"/>
            <a:ext cx="3157494" cy="47117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10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214" name="Shape 214"/>
          <p:cNvSpPr/>
          <p:nvPr>
            <p:ph type="title" idx="4294967295"/>
          </p:nvPr>
        </p:nvSpPr>
        <p:spPr>
          <a:xfrm>
            <a:off x="952500" y="736600"/>
            <a:ext cx="11099800" cy="1142455"/>
          </a:xfrm>
          <a:prstGeom prst="rect">
            <a:avLst/>
          </a:prstGeom>
        </p:spPr>
        <p:txBody>
          <a:bodyPr/>
          <a:lstStyle>
            <a:lvl1pPr defTabSz="233679">
              <a:defRPr sz="4280" u="sng"/>
            </a:lvl1pPr>
          </a:lstStyle>
          <a:p>
            <a:pPr lvl="0">
              <a:defRPr sz="1800" u="none"/>
            </a:pPr>
            <a:r>
              <a:rPr sz="4280" u="sng"/>
              <a:t>Structural Properties of OBCSTs </a:t>
            </a:r>
            <a:endParaRPr sz="4280" u="sng"/>
          </a:p>
        </p:txBody>
      </p:sp>
      <p:sp>
        <p:nvSpPr>
          <p:cNvPr id="215" name="Shape 215"/>
          <p:cNvSpPr/>
          <p:nvPr>
            <p:ph type="body" idx="4294967295"/>
          </p:nvPr>
        </p:nvSpPr>
        <p:spPr>
          <a:xfrm>
            <a:off x="114300" y="1879600"/>
            <a:ext cx="8089900" cy="7460705"/>
          </a:xfrm>
          <a:prstGeom prst="rect">
            <a:avLst/>
          </a:prstGeom>
        </p:spPr>
        <p:txBody>
          <a:bodyPr anchor="t"/>
          <a:lstStyle/>
          <a:p>
            <a:pPr lvl="0" marL="364489" indent="-364489" defTabSz="479044">
              <a:spcBef>
                <a:spcPts val="3400"/>
              </a:spcBef>
              <a:defRPr sz="1800"/>
            </a:pPr>
            <a:r>
              <a:rPr b="1" sz="2952">
                <a:latin typeface="Helvetica"/>
                <a:ea typeface="Helvetica"/>
                <a:cs typeface="Helvetica"/>
                <a:sym typeface="Helvetica"/>
              </a:rPr>
              <a:t>[i,j: h)</a:t>
            </a:r>
            <a:r>
              <a:rPr sz="2952"/>
              <a:t> is  </a:t>
            </a:r>
            <a:r>
              <a:rPr i="1" sz="2952"/>
              <a:t>range [K</a:t>
            </a:r>
            <a:r>
              <a:rPr baseline="-5999" i="1" sz="2952"/>
              <a:t>i</a:t>
            </a:r>
            <a:r>
              <a:rPr i="1" sz="2952"/>
              <a:t>,K</a:t>
            </a:r>
            <a:r>
              <a:rPr baseline="-5999" i="1" sz="2952"/>
              <a:t>j</a:t>
            </a:r>
            <a:r>
              <a:rPr i="1" sz="2952"/>
              <a:t>) with the h highest weighted keys in [K</a:t>
            </a:r>
            <a:r>
              <a:rPr baseline="-5999" i="1" sz="2952"/>
              <a:t>i</a:t>
            </a:r>
            <a:r>
              <a:rPr i="1" sz="2952"/>
              <a:t>,K</a:t>
            </a:r>
            <a:r>
              <a:rPr baseline="-5999" i="1" sz="2952"/>
              <a:t>j</a:t>
            </a:r>
            <a:r>
              <a:rPr i="1" sz="2952"/>
              <a:t>) removed</a:t>
            </a:r>
            <a:endParaRPr i="1" sz="2952"/>
          </a:p>
          <a:p>
            <a:pPr lvl="0" marL="364489" indent="-364489" defTabSz="479044">
              <a:spcBef>
                <a:spcPts val="3400"/>
              </a:spcBef>
              <a:defRPr sz="1800"/>
            </a:pPr>
            <a:r>
              <a:rPr i="1" sz="2952"/>
              <a:t>Range associated with an internal node of an OBCST is some </a:t>
            </a:r>
            <a:r>
              <a:rPr b="1" sz="2952">
                <a:latin typeface="Helvetica"/>
                <a:ea typeface="Helvetica"/>
                <a:cs typeface="Helvetica"/>
                <a:sym typeface="Helvetica"/>
              </a:rPr>
              <a:t>[i,j: h)</a:t>
            </a:r>
            <a:r>
              <a:rPr i="1" sz="2952"/>
              <a:t> </a:t>
            </a:r>
            <a:endParaRPr sz="2952"/>
          </a:p>
          <a:p>
            <a:pPr lvl="0" marL="364489" indent="-364489" defTabSz="479044">
              <a:spcBef>
                <a:spcPts val="3400"/>
              </a:spcBef>
              <a:defRPr sz="1800"/>
            </a:pPr>
            <a:r>
              <a:rPr sz="2952"/>
              <a:t>Define </a:t>
            </a:r>
            <a:r>
              <a:rPr b="1" sz="2952">
                <a:latin typeface="Helvetica"/>
                <a:ea typeface="Helvetica"/>
                <a:cs typeface="Helvetica"/>
                <a:sym typeface="Helvetica"/>
              </a:rPr>
              <a:t>OPT(i,j: h)</a:t>
            </a:r>
            <a:r>
              <a:rPr sz="2952"/>
              <a:t> to be the </a:t>
            </a:r>
            <a:r>
              <a:rPr i="1" sz="2952"/>
              <a:t>cost of an optimal BCST for  range [i,j: h)</a:t>
            </a:r>
            <a:endParaRPr i="1" sz="2952"/>
          </a:p>
          <a:p>
            <a:pPr lvl="0" marL="364489" indent="-364489" defTabSz="479044">
              <a:spcBef>
                <a:spcPts val="3400"/>
              </a:spcBef>
              <a:defRPr sz="1800"/>
            </a:pPr>
            <a:r>
              <a:rPr i="1" sz="2952"/>
              <a:t>Goal</a:t>
            </a:r>
            <a:r>
              <a:rPr sz="2952"/>
              <a:t> is to find  </a:t>
            </a:r>
            <a:r>
              <a:rPr b="1" sz="2952">
                <a:latin typeface="Helvetica"/>
                <a:ea typeface="Helvetica"/>
                <a:cs typeface="Helvetica"/>
                <a:sym typeface="Helvetica"/>
              </a:rPr>
              <a:t>OPT(0,n+1: 0)</a:t>
            </a:r>
            <a:br>
              <a:rPr sz="2952"/>
            </a:br>
            <a:r>
              <a:rPr sz="2952"/>
              <a:t> and associated tree</a:t>
            </a:r>
            <a:endParaRPr sz="2952"/>
          </a:p>
          <a:p>
            <a:pPr lvl="0" marL="364489" indent="-364489" defTabSz="479044">
              <a:spcBef>
                <a:spcPts val="3400"/>
              </a:spcBef>
              <a:defRPr sz="1800"/>
            </a:pPr>
            <a:r>
              <a:rPr sz="2952"/>
              <a:t>Will use Dynamic programming to fill in table.</a:t>
            </a:r>
            <a:br>
              <a:rPr sz="2952"/>
            </a:br>
            <a:r>
              <a:rPr sz="2952"/>
              <a:t>Table has size  O(n</a:t>
            </a:r>
            <a:r>
              <a:rPr baseline="31999" sz="2952"/>
              <a:t>3</a:t>
            </a:r>
            <a:r>
              <a:rPr sz="2952"/>
              <a:t>)</a:t>
            </a:r>
            <a:br>
              <a:rPr sz="2952"/>
            </a:br>
            <a:r>
              <a:rPr sz="2952"/>
              <a:t>We will (recursively) evaluate </a:t>
            </a:r>
            <a:r>
              <a:rPr b="1" sz="2952">
                <a:latin typeface="Helvetica"/>
                <a:ea typeface="Helvetica"/>
                <a:cs typeface="Helvetica"/>
                <a:sym typeface="Helvetica"/>
              </a:rPr>
              <a:t>OPT(i,j: h)</a:t>
            </a:r>
            <a:r>
              <a:rPr sz="2952"/>
              <a:t> in O(j-i) time, yielding  a O(n</a:t>
            </a:r>
            <a:r>
              <a:rPr baseline="31999" sz="2952"/>
              <a:t>4</a:t>
            </a:r>
            <a:r>
              <a:rPr sz="2952"/>
              <a:t>) algorithm.</a:t>
            </a:r>
          </a:p>
        </p:txBody>
      </p:sp>
      <p:pic>
        <p:nvPicPr>
          <p:cNvPr id="216" name="Main_Lemma_II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823049" y="2667000"/>
            <a:ext cx="3157494" cy="4711700"/>
          </a:xfrm>
          <a:prstGeom prst="rect">
            <a:avLst/>
          </a:prstGeom>
          <a:ln w="12700">
            <a:miter lim="400000"/>
          </a:ln>
        </p:spPr>
      </p:pic>
      <p:sp>
        <p:nvSpPr>
          <p:cNvPr id="217" name="Shape 217"/>
          <p:cNvSpPr/>
          <p:nvPr/>
        </p:nvSpPr>
        <p:spPr>
          <a:xfrm>
            <a:off x="10880746" y="6057899"/>
            <a:ext cx="641822" cy="35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1700">
                <a:solidFill>
                  <a:srgbClr val="AA7942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1700">
                <a:solidFill>
                  <a:srgbClr val="AA7942"/>
                </a:solidFill>
              </a:rPr>
              <a:t>[i,j:h)</a:t>
            </a:r>
          </a:p>
        </p:txBody>
      </p:sp>
      <p:sp>
        <p:nvSpPr>
          <p:cNvPr id="218" name="Shape 218"/>
          <p:cNvSpPr/>
          <p:nvPr/>
        </p:nvSpPr>
        <p:spPr>
          <a:xfrm>
            <a:off x="10852757" y="2896539"/>
            <a:ext cx="1008157" cy="35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1700">
                <a:solidFill>
                  <a:srgbClr val="AA7942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1700">
                <a:solidFill>
                  <a:srgbClr val="AA7942"/>
                </a:solidFill>
              </a:rPr>
              <a:t>[0,n+1:0)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2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nodeType="after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17" grpId="2"/>
      <p:bldP build="whole" bldLvl="1" animBg="1" rev="0" advAuto="0" spid="218" grpId="3"/>
      <p:bldP build="p" bldLvl="1" animBg="1" rev="0" advAuto="0" spid="215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Outline</a:t>
            </a:r>
          </a:p>
        </p:txBody>
      </p:sp>
      <p:sp>
        <p:nvSpPr>
          <p:cNvPr id="221" name="Shape 221"/>
          <p:cNvSpPr/>
          <p:nvPr>
            <p:ph type="body" idx="1"/>
          </p:nvPr>
        </p:nvSpPr>
        <p:spPr>
          <a:xfrm>
            <a:off x="952500" y="2120900"/>
            <a:ext cx="11734800" cy="6820397"/>
          </a:xfrm>
          <a:prstGeom prst="rect">
            <a:avLst/>
          </a:prstGeom>
        </p:spPr>
        <p:txBody>
          <a:bodyPr anchor="t"/>
          <a:lstStyle/>
          <a:p>
            <a:pPr lvl="0" marL="346709" indent="-346709" defTabSz="455675">
              <a:spcBef>
                <a:spcPts val="3200"/>
              </a:spcBef>
              <a:defRPr sz="1800"/>
            </a:pPr>
            <a:r>
              <a:rPr sz="2807"/>
              <a:t>History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Binary Search Trees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Hu-Tucker Trees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AKKL Trees</a:t>
            </a:r>
            <a:endParaRPr sz="2807"/>
          </a:p>
          <a:p>
            <a:pPr lvl="0" marL="346709" indent="-346709" defTabSz="455675">
              <a:spcBef>
                <a:spcPts val="600"/>
              </a:spcBef>
              <a:defRPr sz="1800"/>
            </a:pPr>
            <a:r>
              <a:rPr sz="2807"/>
              <a:t>Optimal Binary Comparison Search Trees with Failures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Problem Models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List of New Results</a:t>
            </a:r>
            <a:endParaRPr sz="2807"/>
          </a:p>
          <a:p>
            <a:pPr lvl="0" marL="346709" indent="-346709" defTabSz="455675">
              <a:spcBef>
                <a:spcPts val="600"/>
              </a:spcBef>
              <a:defRPr sz="1800"/>
            </a:pPr>
            <a:r>
              <a:rPr sz="2807"/>
              <a:t>New Results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The Main Lemma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Structural Properties of OBCSTs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>
                <a:solidFill>
                  <a:srgbClr val="FF2600"/>
                </a:solidFill>
              </a:rPr>
              <a:t>Dynamic Programming for OBCSTs</a:t>
            </a:r>
            <a:endParaRPr sz="2807">
              <a:solidFill>
                <a:srgbClr val="FF2600"/>
              </a:solidFill>
            </a:endParaRPr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Proof of The Main Lemma (Sketch)</a:t>
            </a:r>
            <a:endParaRPr sz="2807"/>
          </a:p>
          <a:p>
            <a:pPr lvl="0" marL="346709" indent="-346709" defTabSz="455675">
              <a:spcBef>
                <a:spcPts val="600"/>
              </a:spcBef>
              <a:defRPr sz="1800"/>
            </a:pPr>
            <a:r>
              <a:rPr sz="2807"/>
              <a:t>Extensions and Open Problems</a:t>
            </a:r>
          </a:p>
        </p:txBody>
      </p:sp>
      <p:sp>
        <p:nvSpPr>
          <p:cNvPr id="222" name="Shape 222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225" name="Shape 225"/>
          <p:cNvSpPr/>
          <p:nvPr/>
        </p:nvSpPr>
        <p:spPr>
          <a:xfrm>
            <a:off x="952500" y="736600"/>
            <a:ext cx="11099800" cy="11424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 defTabSz="233679">
              <a:defRPr sz="4280" u="sng"/>
            </a:lvl1pPr>
          </a:lstStyle>
          <a:p>
            <a:pPr lvl="0">
              <a:defRPr sz="1800" u="none"/>
            </a:pPr>
            <a:r>
              <a:rPr sz="4280" u="sng"/>
              <a:t>Dynamic programming for OBCSTs </a:t>
            </a:r>
            <a:endParaRPr sz="4280" u="sng"/>
          </a:p>
        </p:txBody>
      </p:sp>
      <p:sp>
        <p:nvSpPr>
          <p:cNvPr id="226" name="Shape 226"/>
          <p:cNvSpPr/>
          <p:nvPr/>
        </p:nvSpPr>
        <p:spPr>
          <a:xfrm>
            <a:off x="476250" y="2101850"/>
            <a:ext cx="6610198" cy="1244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marL="457200" indent="-228600" algn="l">
              <a:spcBef>
                <a:spcPts val="400"/>
              </a:spcBef>
              <a:buSzPct val="100000"/>
              <a:buChar char="•"/>
              <a:defRPr sz="1800"/>
            </a:pPr>
            <a:r>
              <a:rPr sz="3600"/>
              <a:t>Let T be an OBCST for [i,j: h)</a:t>
            </a:r>
            <a:endParaRPr sz="3600"/>
          </a:p>
          <a:p>
            <a:pPr lvl="0" marL="457200" indent="-228600" algn="l">
              <a:spcBef>
                <a:spcPts val="400"/>
              </a:spcBef>
              <a:buSzPct val="100000"/>
              <a:buChar char="•"/>
              <a:defRPr sz="1800"/>
            </a:pPr>
            <a:r>
              <a:rPr sz="3600"/>
              <a:t>T Has two possible structures</a:t>
            </a:r>
          </a:p>
        </p:txBody>
      </p:sp>
      <p:pic>
        <p:nvPicPr>
          <p:cNvPr id="227" name="Recursion1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329889" y="1677342"/>
            <a:ext cx="1160906" cy="1727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8" name="Recursion2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836994" y="3773637"/>
            <a:ext cx="2146696" cy="2206327"/>
          </a:xfrm>
          <a:prstGeom prst="rect">
            <a:avLst/>
          </a:prstGeom>
          <a:ln w="12700">
            <a:miter lim="400000"/>
          </a:ln>
        </p:spPr>
      </p:pic>
      <p:sp>
        <p:nvSpPr>
          <p:cNvPr id="229" name="Shape 229"/>
          <p:cNvSpPr/>
          <p:nvPr/>
        </p:nvSpPr>
        <p:spPr>
          <a:xfrm>
            <a:off x="476250" y="4343127"/>
            <a:ext cx="407517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sz="3600">
                <a:solidFill>
                  <a:srgbClr val="FF2600"/>
                </a:solidFill>
              </a:rPr>
              <a:t>1. Root is a (Q=K</a:t>
            </a:r>
            <a:r>
              <a:rPr baseline="-5999" sz="3600">
                <a:solidFill>
                  <a:srgbClr val="FF2600"/>
                </a:solidFill>
              </a:rPr>
              <a:t>k</a:t>
            </a:r>
            <a:r>
              <a:rPr sz="3600">
                <a:solidFill>
                  <a:srgbClr val="FF2600"/>
                </a:solidFill>
              </a:rPr>
              <a:t>) </a:t>
            </a:r>
          </a:p>
        </p:txBody>
      </p:sp>
      <p:sp>
        <p:nvSpPr>
          <p:cNvPr id="230" name="Shape 230"/>
          <p:cNvSpPr/>
          <p:nvPr/>
        </p:nvSpPr>
        <p:spPr>
          <a:xfrm>
            <a:off x="565150" y="7454900"/>
            <a:ext cx="407517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sz="3600">
                <a:solidFill>
                  <a:srgbClr val="FF2600"/>
                </a:solidFill>
              </a:rPr>
              <a:t>2. Root is a (Q&lt;K</a:t>
            </a:r>
            <a:r>
              <a:rPr baseline="-5999" sz="3600">
                <a:solidFill>
                  <a:srgbClr val="FF2600"/>
                </a:solidFill>
              </a:rPr>
              <a:t>k</a:t>
            </a:r>
            <a:r>
              <a:rPr sz="3600">
                <a:solidFill>
                  <a:srgbClr val="FF2600"/>
                </a:solidFill>
              </a:rPr>
              <a:t>) </a:t>
            </a:r>
          </a:p>
        </p:txBody>
      </p:sp>
      <p:pic>
        <p:nvPicPr>
          <p:cNvPr id="231" name="Recursion3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032988" y="6488757"/>
            <a:ext cx="3297509" cy="237348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nodeType="after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after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nodeType="after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6" grpId="2"/>
      <p:bldP build="whole" bldLvl="1" animBg="1" rev="0" advAuto="0" spid="230" grpId="5"/>
      <p:bldP build="whole" bldLvl="1" animBg="1" rev="0" advAuto="0" spid="231" grpId="6"/>
      <p:bldP build="whole" bldLvl="1" animBg="1" rev="0" advAuto="0" spid="227" grpId="1"/>
      <p:bldP build="whole" bldLvl="1" animBg="1" rev="0" advAuto="0" spid="228" grpId="3"/>
      <p:bldP build="whole" bldLvl="1" animBg="1" rev="0" advAuto="0" spid="229" grpId="4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55" name="Shape 55"/>
          <p:cNvSpPr/>
          <p:nvPr/>
        </p:nvSpPr>
        <p:spPr>
          <a:xfrm>
            <a:off x="565150" y="1111250"/>
            <a:ext cx="2680023" cy="647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u="sng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 u="none"/>
            </a:pPr>
            <a:r>
              <a:rPr b="1" sz="3600" u="sng"/>
              <a:t>Main Result</a:t>
            </a:r>
          </a:p>
        </p:txBody>
      </p:sp>
      <p:sp>
        <p:nvSpPr>
          <p:cNvPr id="56" name="Shape 56"/>
          <p:cNvSpPr/>
          <p:nvPr/>
        </p:nvSpPr>
        <p:spPr>
          <a:xfrm>
            <a:off x="565150" y="1847850"/>
            <a:ext cx="11522355" cy="647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/>
              <a:t>Constructing Min-Cost Binary Comparison Search Trees</a:t>
            </a:r>
          </a:p>
        </p:txBody>
      </p:sp>
      <p:sp>
        <p:nvSpPr>
          <p:cNvPr id="57" name="Shape 57"/>
          <p:cNvSpPr/>
          <p:nvPr/>
        </p:nvSpPr>
        <p:spPr>
          <a:xfrm>
            <a:off x="527050" y="3676650"/>
            <a:ext cx="10684307" cy="647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/>
              <a:t>Wasn’t this completely understood 45 years ago??!!</a:t>
            </a:r>
          </a:p>
        </p:txBody>
      </p:sp>
      <p:sp>
        <p:nvSpPr>
          <p:cNvPr id="58" name="Shape 58"/>
          <p:cNvSpPr/>
          <p:nvPr/>
        </p:nvSpPr>
        <p:spPr>
          <a:xfrm>
            <a:off x="615950" y="4959350"/>
            <a:ext cx="3044952" cy="647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/>
              <a:t>Yes and No …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8" grpId="2"/>
      <p:bldP build="whole" bldLvl="1" animBg="1" rev="0" advAuto="0" spid="57" grpId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234" name="Shape 234"/>
          <p:cNvSpPr/>
          <p:nvPr/>
        </p:nvSpPr>
        <p:spPr>
          <a:xfrm>
            <a:off x="952500" y="736600"/>
            <a:ext cx="11099800" cy="11424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 defTabSz="233679">
              <a:defRPr sz="4280" u="sng"/>
            </a:lvl1pPr>
          </a:lstStyle>
          <a:p>
            <a:pPr lvl="0">
              <a:defRPr sz="1800" u="none"/>
            </a:pPr>
            <a:r>
              <a:rPr sz="4280" u="sng"/>
              <a:t>Dynamic programing for OBCSTs </a:t>
            </a:r>
            <a:endParaRPr sz="4280" u="sng"/>
          </a:p>
        </p:txBody>
      </p:sp>
      <p:sp>
        <p:nvSpPr>
          <p:cNvPr id="235" name="Shape 235"/>
          <p:cNvSpPr/>
          <p:nvPr/>
        </p:nvSpPr>
        <p:spPr>
          <a:xfrm>
            <a:off x="247650" y="1926952"/>
            <a:ext cx="674293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sz="3600">
                <a:solidFill>
                  <a:srgbClr val="FF2600"/>
                </a:solidFill>
              </a:rPr>
              <a:t>1. Root of OPT(i,j: h) is a (Q=K</a:t>
            </a:r>
            <a:r>
              <a:rPr baseline="-5999" sz="3600">
                <a:solidFill>
                  <a:srgbClr val="FF2600"/>
                </a:solidFill>
              </a:rPr>
              <a:t>k</a:t>
            </a:r>
            <a:r>
              <a:rPr sz="3600">
                <a:solidFill>
                  <a:srgbClr val="FF2600"/>
                </a:solidFill>
              </a:rPr>
              <a:t>) </a:t>
            </a:r>
          </a:p>
        </p:txBody>
      </p:sp>
      <p:pic>
        <p:nvPicPr>
          <p:cNvPr id="236" name="Recursion2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544894" y="2033737"/>
            <a:ext cx="2146696" cy="2206327"/>
          </a:xfrm>
          <a:prstGeom prst="rect">
            <a:avLst/>
          </a:prstGeom>
          <a:ln w="12700">
            <a:miter lim="400000"/>
          </a:ln>
        </p:spPr>
      </p:pic>
      <p:sp>
        <p:nvSpPr>
          <p:cNvPr id="237" name="Shape 237"/>
          <p:cNvSpPr/>
          <p:nvPr/>
        </p:nvSpPr>
        <p:spPr>
          <a:xfrm>
            <a:off x="209550" y="2777678"/>
            <a:ext cx="9604706" cy="246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25400" indent="-25400" algn="l">
              <a:spcBef>
                <a:spcPts val="1400"/>
              </a:spcBef>
              <a:buSzPct val="100000"/>
              <a:buChar char="•"/>
              <a:defRPr sz="1800"/>
            </a:pPr>
            <a:r>
              <a:rPr sz="3600"/>
              <a:t> K</a:t>
            </a:r>
            <a:r>
              <a:rPr baseline="-5999" sz="3600"/>
              <a:t>k </a:t>
            </a:r>
            <a:r>
              <a:rPr sz="3600"/>
              <a:t>must be largest key weight in [i,j: h)</a:t>
            </a:r>
            <a:br>
              <a:rPr sz="3600"/>
            </a:br>
            <a:r>
              <a:rPr sz="3600"/>
              <a:t>   which is (h+1)</a:t>
            </a:r>
            <a:r>
              <a:rPr baseline="31999" sz="3600"/>
              <a:t>st</a:t>
            </a:r>
            <a:r>
              <a:rPr sz="3600"/>
              <a:t> largest key weight in [i,j)</a:t>
            </a:r>
            <a:endParaRPr sz="3600"/>
          </a:p>
          <a:p>
            <a:pPr lvl="0" marL="25400" indent="-25400" algn="l">
              <a:spcBef>
                <a:spcPts val="600"/>
              </a:spcBef>
              <a:buSzPct val="100000"/>
              <a:buChar char="•"/>
              <a:defRPr sz="1800"/>
            </a:pPr>
            <a:r>
              <a:rPr sz="3600"/>
              <a:t> Right subtree missing h+1 largest weights </a:t>
            </a:r>
            <a:br>
              <a:rPr sz="3600"/>
            </a:br>
            <a:r>
              <a:rPr sz="3600"/>
              <a:t>   in [i,j) so right subtree is OPT(i,j: h+1)</a:t>
            </a:r>
          </a:p>
        </p:txBody>
      </p:sp>
      <p:sp>
        <p:nvSpPr>
          <p:cNvPr id="238" name="Shape 238"/>
          <p:cNvSpPr/>
          <p:nvPr/>
        </p:nvSpPr>
        <p:spPr>
          <a:xfrm>
            <a:off x="217928" y="5444505"/>
            <a:ext cx="8619389" cy="283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sz="3600"/>
              <a:t>Cost of full tree is sum of </a:t>
            </a:r>
            <a:endParaRPr sz="3600"/>
          </a:p>
          <a:p>
            <a:pPr lvl="0" marL="444500" indent="-444500" algn="l">
              <a:buSzPct val="75000"/>
              <a:buChar char="•"/>
              <a:defRPr sz="1800"/>
            </a:pPr>
            <a:r>
              <a:rPr sz="3600"/>
              <a:t>cost of left subtree    </a:t>
            </a:r>
            <a:r>
              <a:rPr i="1" sz="3600">
                <a:solidFill>
                  <a:srgbClr val="0433FF"/>
                </a:solidFill>
              </a:rPr>
              <a:t>0</a:t>
            </a:r>
            <a:r>
              <a:rPr sz="3600"/>
              <a:t>  </a:t>
            </a:r>
            <a:endParaRPr sz="3600"/>
          </a:p>
          <a:p>
            <a:pPr lvl="0" marL="444500" indent="-444500" algn="l">
              <a:buSzPct val="75000"/>
              <a:buChar char="•"/>
              <a:defRPr sz="1800"/>
            </a:pPr>
            <a:r>
              <a:rPr sz="3600"/>
              <a:t>cost of right subtree    </a:t>
            </a:r>
            <a:r>
              <a:rPr i="1" sz="3600">
                <a:solidFill>
                  <a:srgbClr val="0433FF"/>
                </a:solidFill>
              </a:rPr>
              <a:t>OPT(i,j: h+1</a:t>
            </a:r>
            <a:r>
              <a:rPr i="1" sz="3600"/>
              <a:t>) </a:t>
            </a:r>
            <a:endParaRPr sz="3600"/>
          </a:p>
          <a:p>
            <a:pPr lvl="0" marL="444500" indent="-444500" algn="l">
              <a:buSzPct val="75000"/>
              <a:buChar char="•"/>
              <a:defRPr sz="1800"/>
            </a:pPr>
            <a:r>
              <a:rPr sz="3600"/>
              <a:t>Total weight of left + right subtree  </a:t>
            </a:r>
            <a:r>
              <a:rPr i="1" sz="3600">
                <a:solidFill>
                  <a:srgbClr val="0433FF"/>
                </a:solidFill>
              </a:rPr>
              <a:t>W</a:t>
            </a:r>
            <a:r>
              <a:rPr baseline="-5999" i="1" sz="3600">
                <a:solidFill>
                  <a:srgbClr val="0433FF"/>
                </a:solidFill>
              </a:rPr>
              <a:t>i,j:h</a:t>
            </a:r>
            <a:r>
              <a:rPr sz="3600"/>
              <a:t> </a:t>
            </a:r>
            <a:br>
              <a:rPr sz="3600"/>
            </a:br>
            <a:r>
              <a:rPr sz="3600"/>
              <a:t> where W</a:t>
            </a:r>
            <a:r>
              <a:rPr baseline="-5999" sz="3600"/>
              <a:t>i,j:h  </a:t>
            </a:r>
            <a:r>
              <a:rPr sz="3600"/>
              <a:t>= sum of all β</a:t>
            </a:r>
            <a:r>
              <a:rPr baseline="-5999" sz="3600"/>
              <a:t>i</a:t>
            </a:r>
            <a:r>
              <a:rPr sz="3600"/>
              <a:t>,α</a:t>
            </a:r>
            <a:r>
              <a:rPr baseline="-5999" sz="3600"/>
              <a:t>i</a:t>
            </a:r>
            <a:r>
              <a:rPr sz="3600"/>
              <a:t> in (i,j: h]</a:t>
            </a:r>
          </a:p>
        </p:txBody>
      </p:sp>
      <p:pic>
        <p:nvPicPr>
          <p:cNvPr id="239" name="pasted-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74798" y="8661400"/>
            <a:ext cx="7975601" cy="482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9" grpId="3"/>
      <p:bldP build="whole" bldLvl="1" animBg="1" rev="0" advAuto="0" spid="237" grpId="1"/>
      <p:bldP build="whole" bldLvl="1" animBg="1" rev="0" advAuto="0" spid="238" grpId="2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242" name="Shape 242"/>
          <p:cNvSpPr/>
          <p:nvPr/>
        </p:nvSpPr>
        <p:spPr>
          <a:xfrm>
            <a:off x="952500" y="683225"/>
            <a:ext cx="11099800" cy="11424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 defTabSz="233679">
              <a:defRPr sz="4280" u="sng"/>
            </a:lvl1pPr>
          </a:lstStyle>
          <a:p>
            <a:pPr lvl="0">
              <a:defRPr sz="1800" u="none"/>
            </a:pPr>
            <a:r>
              <a:rPr sz="4280" u="sng"/>
              <a:t>Dynamic programing for OBCSTs </a:t>
            </a:r>
            <a:endParaRPr sz="4280" u="sng"/>
          </a:p>
        </p:txBody>
      </p:sp>
      <p:sp>
        <p:nvSpPr>
          <p:cNvPr id="243" name="Shape 243"/>
          <p:cNvSpPr/>
          <p:nvPr/>
        </p:nvSpPr>
        <p:spPr>
          <a:xfrm>
            <a:off x="209550" y="2824266"/>
            <a:ext cx="10760406" cy="473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25400" indent="-25400" algn="l">
              <a:spcBef>
                <a:spcPts val="1400"/>
              </a:spcBef>
              <a:buSzPct val="100000"/>
              <a:buChar char="•"/>
              <a:defRPr sz="1800"/>
            </a:pPr>
            <a:r>
              <a:rPr sz="3600"/>
              <a:t> </a:t>
            </a:r>
            <a:r>
              <a:rPr sz="3200"/>
              <a:t>Range is split into &lt;k and  ≥k</a:t>
            </a:r>
            <a:endParaRPr sz="3200"/>
          </a:p>
          <a:p>
            <a:pPr lvl="0" marL="30177" indent="-30177" algn="l">
              <a:spcBef>
                <a:spcPts val="1400"/>
              </a:spcBef>
              <a:buSzPct val="100000"/>
              <a:buChar char="•"/>
              <a:defRPr sz="1800"/>
            </a:pPr>
            <a:r>
              <a:rPr sz="3200"/>
              <a:t> h holes (largest keys) in [i,j) are split, with </a:t>
            </a:r>
            <a:br>
              <a:rPr sz="3200"/>
            </a:br>
            <a:r>
              <a:rPr sz="3200"/>
              <a:t>   h</a:t>
            </a:r>
            <a:r>
              <a:rPr baseline="-5999" sz="3200"/>
              <a:t>1</a:t>
            </a:r>
            <a:r>
              <a:rPr sz="3200"/>
              <a:t>(k) on left and  h</a:t>
            </a:r>
            <a:r>
              <a:rPr baseline="-5999" sz="3200"/>
              <a:t>2</a:t>
            </a:r>
            <a:r>
              <a:rPr sz="3200"/>
              <a:t>(k) =h-h</a:t>
            </a:r>
            <a:r>
              <a:rPr baseline="-5999" sz="3200"/>
              <a:t>1</a:t>
            </a:r>
            <a:r>
              <a:rPr sz="3200"/>
              <a:t>(k) on right</a:t>
            </a:r>
            <a:endParaRPr sz="3200"/>
          </a:p>
          <a:p>
            <a:pPr lvl="0" marL="30177" indent="-30177" algn="l">
              <a:spcBef>
                <a:spcPts val="1400"/>
              </a:spcBef>
              <a:buSzPct val="100000"/>
              <a:buChar char="•"/>
              <a:defRPr sz="1800"/>
            </a:pPr>
            <a:r>
              <a:rPr sz="3200"/>
              <a:t> </a:t>
            </a:r>
            <a:r>
              <a:rPr sz="3200">
                <a:solidFill>
                  <a:srgbClr val="942192"/>
                </a:solidFill>
              </a:rPr>
              <a:t>h</a:t>
            </a:r>
            <a:r>
              <a:rPr baseline="-5999" sz="3200">
                <a:solidFill>
                  <a:srgbClr val="942192"/>
                </a:solidFill>
              </a:rPr>
              <a:t>1</a:t>
            </a:r>
            <a:r>
              <a:rPr sz="3200">
                <a:solidFill>
                  <a:srgbClr val="942192"/>
                </a:solidFill>
              </a:rPr>
              <a:t>(k) keys must be heaviest in [i,k)</a:t>
            </a:r>
            <a:br>
              <a:rPr sz="3200">
                <a:solidFill>
                  <a:srgbClr val="942192"/>
                </a:solidFill>
              </a:rPr>
            </a:br>
            <a:r>
              <a:rPr sz="3200">
                <a:solidFill>
                  <a:srgbClr val="942192"/>
                </a:solidFill>
              </a:rPr>
              <a:t>   h</a:t>
            </a:r>
            <a:r>
              <a:rPr baseline="-5999" sz="3200">
                <a:solidFill>
                  <a:srgbClr val="942192"/>
                </a:solidFill>
              </a:rPr>
              <a:t>2</a:t>
            </a:r>
            <a:r>
              <a:rPr sz="3200">
                <a:solidFill>
                  <a:srgbClr val="942192"/>
                </a:solidFill>
              </a:rPr>
              <a:t>(k) keys must be heaviest in [k,j)</a:t>
            </a:r>
            <a:endParaRPr sz="3200">
              <a:solidFill>
                <a:srgbClr val="942192"/>
              </a:solidFill>
            </a:endParaRPr>
          </a:p>
          <a:p>
            <a:pPr lvl="0" marL="30177" indent="-30177" algn="l">
              <a:spcBef>
                <a:spcPts val="1400"/>
              </a:spcBef>
              <a:buSzPct val="100000"/>
              <a:buChar char="•"/>
              <a:defRPr sz="1800"/>
            </a:pPr>
            <a:r>
              <a:rPr sz="3200"/>
              <a:t> So left and right subtrees are OBCSTs  for</a:t>
            </a:r>
            <a:br>
              <a:rPr sz="3200"/>
            </a:br>
            <a:r>
              <a:rPr sz="3200"/>
              <a:t>   [i,k: h</a:t>
            </a:r>
            <a:r>
              <a:rPr baseline="-5999" sz="3200"/>
              <a:t>1</a:t>
            </a:r>
            <a:r>
              <a:rPr sz="3200"/>
              <a:t>(k)) and  [k,j: h</a:t>
            </a:r>
            <a:r>
              <a:rPr baseline="-5999" sz="3200"/>
              <a:t>2</a:t>
            </a:r>
            <a:r>
              <a:rPr sz="3200"/>
              <a:t>(k)) </a:t>
            </a:r>
            <a:endParaRPr sz="3200"/>
          </a:p>
          <a:p>
            <a:pPr lvl="0" marL="30177" indent="-30177" algn="l">
              <a:spcBef>
                <a:spcPts val="1400"/>
              </a:spcBef>
              <a:buSzPct val="100000"/>
              <a:buChar char="•"/>
              <a:defRPr sz="1800"/>
            </a:pPr>
            <a:r>
              <a:rPr sz="3200"/>
              <a:t> Cost of tree is </a:t>
            </a:r>
            <a:r>
              <a:rPr sz="3200">
                <a:solidFill>
                  <a:srgbClr val="0433FF"/>
                </a:solidFill>
              </a:rPr>
              <a:t>W</a:t>
            </a:r>
            <a:r>
              <a:rPr baseline="-5999" sz="3200">
                <a:solidFill>
                  <a:srgbClr val="0433FF"/>
                </a:solidFill>
              </a:rPr>
              <a:t>i,j:h  + </a:t>
            </a:r>
            <a:r>
              <a:rPr sz="3200">
                <a:solidFill>
                  <a:srgbClr val="0433FF"/>
                </a:solidFill>
              </a:rPr>
              <a:t>OPT(i,k: h</a:t>
            </a:r>
            <a:r>
              <a:rPr baseline="-5999" sz="3200">
                <a:solidFill>
                  <a:srgbClr val="0433FF"/>
                </a:solidFill>
              </a:rPr>
              <a:t>1</a:t>
            </a:r>
            <a:r>
              <a:rPr sz="3200">
                <a:solidFill>
                  <a:srgbClr val="0433FF"/>
                </a:solidFill>
              </a:rPr>
              <a:t>(k)+ OPT(k,j: h</a:t>
            </a:r>
            <a:r>
              <a:rPr baseline="-5999" sz="3200">
                <a:solidFill>
                  <a:srgbClr val="0433FF"/>
                </a:solidFill>
              </a:rPr>
              <a:t>2</a:t>
            </a:r>
            <a:r>
              <a:rPr sz="3200">
                <a:solidFill>
                  <a:srgbClr val="0433FF"/>
                </a:solidFill>
              </a:rPr>
              <a:t>(k))</a:t>
            </a:r>
          </a:p>
        </p:txBody>
      </p:sp>
      <p:sp>
        <p:nvSpPr>
          <p:cNvPr id="244" name="Shape 244"/>
          <p:cNvSpPr/>
          <p:nvPr/>
        </p:nvSpPr>
        <p:spPr>
          <a:xfrm>
            <a:off x="247650" y="2001123"/>
            <a:ext cx="674293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sz="3600">
                <a:solidFill>
                  <a:srgbClr val="FF2600"/>
                </a:solidFill>
              </a:rPr>
              <a:t>2. Root of OPT(i,j: h) is a (Q&lt;K</a:t>
            </a:r>
            <a:r>
              <a:rPr baseline="-5999" sz="3600">
                <a:solidFill>
                  <a:srgbClr val="FF2600"/>
                </a:solidFill>
              </a:rPr>
              <a:t>k</a:t>
            </a:r>
            <a:r>
              <a:rPr sz="3600">
                <a:solidFill>
                  <a:srgbClr val="FF2600"/>
                </a:solidFill>
              </a:rPr>
              <a:t>) </a:t>
            </a:r>
          </a:p>
        </p:txBody>
      </p:sp>
      <p:sp>
        <p:nvSpPr>
          <p:cNvPr id="245" name="Shape 245"/>
          <p:cNvSpPr/>
          <p:nvPr/>
        </p:nvSpPr>
        <p:spPr>
          <a:xfrm>
            <a:off x="150672" y="7811919"/>
            <a:ext cx="1087816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sz="3600"/>
              <a:t>Don’t know what </a:t>
            </a:r>
            <a:r>
              <a:rPr i="1" sz="3600"/>
              <a:t>k</a:t>
            </a:r>
            <a:r>
              <a:rPr sz="3600"/>
              <a:t> is, so minimize over all possible k </a:t>
            </a:r>
          </a:p>
        </p:txBody>
      </p:sp>
      <p:pic>
        <p:nvPicPr>
          <p:cNvPr id="246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71276" y="8645543"/>
            <a:ext cx="10878161" cy="570734"/>
          </a:xfrm>
          <a:prstGeom prst="rect">
            <a:avLst/>
          </a:prstGeom>
          <a:ln w="12700">
            <a:miter lim="400000"/>
          </a:ln>
        </p:spPr>
      </p:pic>
      <p:pic>
        <p:nvPicPr>
          <p:cNvPr id="247" name="Recursion3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318500" y="1892300"/>
            <a:ext cx="4316667" cy="31070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nodeType="after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5" grpId="3"/>
      <p:bldP build="p" bldLvl="5" animBg="1" rev="0" advAuto="0" spid="243" grpId="1"/>
      <p:bldP build="whole" bldLvl="1" animBg="1" rev="0" advAuto="0" spid="246" grpId="2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250" name="Shape 250"/>
          <p:cNvSpPr/>
          <p:nvPr/>
        </p:nvSpPr>
        <p:spPr>
          <a:xfrm>
            <a:off x="952500" y="736600"/>
            <a:ext cx="11099800" cy="11424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 defTabSz="233679">
              <a:defRPr sz="4280" u="sng"/>
            </a:lvl1pPr>
          </a:lstStyle>
          <a:p>
            <a:pPr lvl="0">
              <a:defRPr sz="1800" u="none"/>
            </a:pPr>
            <a:r>
              <a:rPr sz="4280" u="sng"/>
              <a:t>Dynamic programing for OBCSTs </a:t>
            </a:r>
            <a:endParaRPr sz="4280" u="sng"/>
          </a:p>
        </p:txBody>
      </p:sp>
      <p:sp>
        <p:nvSpPr>
          <p:cNvPr id="251" name="Shape 251"/>
          <p:cNvSpPr/>
          <p:nvPr/>
        </p:nvSpPr>
        <p:spPr>
          <a:xfrm>
            <a:off x="31750" y="1898650"/>
            <a:ext cx="8439455" cy="647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indent="228600" algn="l">
              <a:spcBef>
                <a:spcPts val="400"/>
              </a:spcBef>
            </a:lvl1pPr>
          </a:lstStyle>
          <a:p>
            <a:pPr lvl="0">
              <a:defRPr sz="1800"/>
            </a:pPr>
            <a:r>
              <a:rPr sz="3600"/>
              <a:t>OPT(i,j: h)  has two possible structures</a:t>
            </a:r>
          </a:p>
        </p:txBody>
      </p:sp>
      <p:pic>
        <p:nvPicPr>
          <p:cNvPr id="252" name="Recursion2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319594" y="1690837"/>
            <a:ext cx="2146696" cy="2206327"/>
          </a:xfrm>
          <a:prstGeom prst="rect">
            <a:avLst/>
          </a:prstGeom>
          <a:ln w="12700">
            <a:miter lim="400000"/>
          </a:ln>
        </p:spPr>
      </p:pic>
      <p:sp>
        <p:nvSpPr>
          <p:cNvPr id="253" name="Shape 253"/>
          <p:cNvSpPr/>
          <p:nvPr/>
        </p:nvSpPr>
        <p:spPr>
          <a:xfrm>
            <a:off x="463550" y="2730227"/>
            <a:ext cx="407517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sz="3600"/>
              <a:t>1. Root is a (Q=K</a:t>
            </a:r>
            <a:r>
              <a:rPr baseline="-5999" sz="3600"/>
              <a:t>k</a:t>
            </a:r>
            <a:r>
              <a:rPr sz="3600"/>
              <a:t>) </a:t>
            </a:r>
          </a:p>
        </p:txBody>
      </p:sp>
      <p:sp>
        <p:nvSpPr>
          <p:cNvPr id="254" name="Shape 254"/>
          <p:cNvSpPr/>
          <p:nvPr/>
        </p:nvSpPr>
        <p:spPr>
          <a:xfrm>
            <a:off x="463550" y="4450653"/>
            <a:ext cx="407517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sz="3600"/>
              <a:t>2. Root is a (Q&lt;K</a:t>
            </a:r>
            <a:r>
              <a:rPr baseline="-5999" sz="3600"/>
              <a:t>k</a:t>
            </a:r>
            <a:r>
              <a:rPr sz="3600"/>
              <a:t>) </a:t>
            </a:r>
          </a:p>
        </p:txBody>
      </p:sp>
      <p:pic>
        <p:nvPicPr>
          <p:cNvPr id="255" name="Recursion3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622212" y="4203700"/>
            <a:ext cx="3211259" cy="2311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56" name="pasted-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84398" y="3613638"/>
            <a:ext cx="4851676" cy="293574"/>
          </a:xfrm>
          <a:prstGeom prst="rect">
            <a:avLst/>
          </a:prstGeom>
          <a:ln w="12700">
            <a:miter lim="400000"/>
          </a:ln>
        </p:spPr>
      </p:pic>
      <p:sp>
        <p:nvSpPr>
          <p:cNvPr id="257" name="Shape 257"/>
          <p:cNvSpPr/>
          <p:nvPr/>
        </p:nvSpPr>
        <p:spPr>
          <a:xfrm>
            <a:off x="450850" y="6057757"/>
            <a:ext cx="511835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/>
              <a:t>This immediately implies</a:t>
            </a:r>
          </a:p>
        </p:txBody>
      </p:sp>
      <p:pic>
        <p:nvPicPr>
          <p:cNvPr id="258" name="pasted-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20700" y="6811588"/>
            <a:ext cx="8356600" cy="393701"/>
          </a:xfrm>
          <a:prstGeom prst="rect">
            <a:avLst/>
          </a:prstGeom>
          <a:ln w="12700">
            <a:miter lim="400000"/>
          </a:ln>
        </p:spPr>
      </p:pic>
      <p:sp>
        <p:nvSpPr>
          <p:cNvPr id="259" name="Shape 259"/>
          <p:cNvSpPr/>
          <p:nvPr/>
        </p:nvSpPr>
        <p:spPr>
          <a:xfrm>
            <a:off x="380263" y="7486650"/>
            <a:ext cx="12448185" cy="647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/>
              <a:t>But every case seen can construct a BCST with that cost, so</a:t>
            </a:r>
          </a:p>
        </p:txBody>
      </p:sp>
      <p:pic>
        <p:nvPicPr>
          <p:cNvPr id="260" name="pasted-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82054" y="8439150"/>
            <a:ext cx="8356601" cy="393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1" name="pasted-image.pdf"/>
          <p:cNvPicPr/>
          <p:nvPr/>
        </p:nvPicPr>
        <p:blipFill>
          <a:blip r:embed="rId7">
            <a:extLst/>
          </a:blip>
          <a:srcRect l="0" t="0" r="0" b="0"/>
          <a:stretch>
            <a:fillRect/>
          </a:stretch>
        </p:blipFill>
        <p:spPr>
          <a:xfrm>
            <a:off x="451582" y="5323554"/>
            <a:ext cx="9223055" cy="48389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nodeType="after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after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nodeType="after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after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nodeType="after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nodeType="after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4" grpId="4"/>
      <p:bldP build="whole" bldLvl="1" animBg="1" rev="0" advAuto="0" spid="252" grpId="5"/>
      <p:bldP build="whole" bldLvl="1" animBg="1" rev="0" advAuto="0" spid="257" grpId="8"/>
      <p:bldP build="whole" bldLvl="1" animBg="1" rev="0" advAuto="0" spid="259" grpId="10"/>
      <p:bldP build="whole" bldLvl="1" animBg="1" rev="0" advAuto="0" spid="256" grpId="6"/>
      <p:bldP build="whole" bldLvl="1" animBg="1" rev="0" advAuto="0" spid="255" grpId="2"/>
      <p:bldP build="whole" bldLvl="1" animBg="1" rev="0" advAuto="0" spid="258" grpId="9"/>
      <p:bldP build="whole" bldLvl="1" animBg="1" rev="0" advAuto="0" spid="260" grpId="11"/>
      <p:bldP build="whole" bldLvl="1" animBg="1" rev="0" advAuto="0" spid="261" grpId="7"/>
      <p:bldP build="whole" bldLvl="1" animBg="1" rev="0" advAuto="0" spid="253" grpId="3"/>
      <p:bldP build="whole" bldLvl="1" animBg="1" rev="0" advAuto="0" spid="251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264" name="Shape 264"/>
          <p:cNvSpPr/>
          <p:nvPr/>
        </p:nvSpPr>
        <p:spPr>
          <a:xfrm>
            <a:off x="952500" y="736600"/>
            <a:ext cx="11099800" cy="11424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 defTabSz="233679">
              <a:defRPr sz="4280" u="sng"/>
            </a:lvl1pPr>
          </a:lstStyle>
          <a:p>
            <a:pPr lvl="0">
              <a:defRPr sz="1800" u="none"/>
            </a:pPr>
            <a:r>
              <a:rPr sz="4280" u="sng"/>
              <a:t>Dynamic programing for OBCSTs </a:t>
            </a:r>
            <a:endParaRPr sz="4280" u="sng"/>
          </a:p>
        </p:txBody>
      </p:sp>
      <p:pic>
        <p:nvPicPr>
          <p:cNvPr id="265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24954" y="1847850"/>
            <a:ext cx="8356601" cy="393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6" name="pasted-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232298" y="2419838"/>
            <a:ext cx="6296527" cy="381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67" name="pasted-image.pdf"/>
          <p:cNvPicPr/>
          <p:nvPr/>
        </p:nvPicPr>
        <p:blipFill>
          <a:blip r:embed="rId4">
            <a:extLst/>
          </a:blip>
          <a:srcRect l="0" t="0" r="0" b="0"/>
          <a:stretch>
            <a:fillRect/>
          </a:stretch>
        </p:blipFill>
        <p:spPr>
          <a:xfrm>
            <a:off x="3156682" y="2979126"/>
            <a:ext cx="9223055" cy="483897"/>
          </a:xfrm>
          <a:prstGeom prst="rect">
            <a:avLst/>
          </a:prstGeom>
          <a:ln w="12700">
            <a:miter lim="400000"/>
          </a:ln>
        </p:spPr>
      </p:pic>
      <p:sp>
        <p:nvSpPr>
          <p:cNvPr id="268" name="Shape 268"/>
          <p:cNvSpPr/>
          <p:nvPr/>
        </p:nvSpPr>
        <p:spPr>
          <a:xfrm>
            <a:off x="336531" y="3705225"/>
            <a:ext cx="841392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sz="3400"/>
            </a:lvl1pPr>
          </a:lstStyle>
          <a:p>
            <a:pPr lvl="0">
              <a:defRPr sz="1800"/>
            </a:pPr>
            <a:r>
              <a:rPr sz="3400"/>
              <a:t>Set initial conditions for ranges OPT(i,i+1,*)</a:t>
            </a:r>
          </a:p>
        </p:txBody>
      </p:sp>
      <p:sp>
        <p:nvSpPr>
          <p:cNvPr id="269" name="Shape 269"/>
          <p:cNvSpPr/>
          <p:nvPr/>
        </p:nvSpPr>
        <p:spPr>
          <a:xfrm>
            <a:off x="311150" y="4474089"/>
            <a:ext cx="2963749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sz="3400"/>
            </a:lvl1pPr>
          </a:lstStyle>
          <a:p>
            <a:pPr lvl="0">
              <a:defRPr sz="1800"/>
            </a:pPr>
            <a:r>
              <a:rPr sz="3400"/>
              <a:t>OPT(i,i+1,1)=0</a:t>
            </a:r>
          </a:p>
        </p:txBody>
      </p:sp>
      <p:pic>
        <p:nvPicPr>
          <p:cNvPr id="270" name="Initial_Condition_1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869473" y="4455039"/>
            <a:ext cx="1866901" cy="660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1" name="Initial_Condition_2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702502" y="4418378"/>
            <a:ext cx="3149601" cy="1498601"/>
          </a:xfrm>
          <a:prstGeom prst="rect">
            <a:avLst/>
          </a:prstGeom>
          <a:ln w="12700">
            <a:miter lim="400000"/>
          </a:ln>
        </p:spPr>
      </p:pic>
      <p:sp>
        <p:nvSpPr>
          <p:cNvPr id="272" name="Shape 272"/>
          <p:cNvSpPr/>
          <p:nvPr/>
        </p:nvSpPr>
        <p:spPr>
          <a:xfrm>
            <a:off x="6330950" y="4474089"/>
            <a:ext cx="3947533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sz="3400"/>
              <a:t>OPT(i,i+1,0)= β</a:t>
            </a:r>
            <a:r>
              <a:rPr baseline="-5999" sz="3400"/>
              <a:t>i </a:t>
            </a:r>
            <a:r>
              <a:rPr sz="3400"/>
              <a:t>+ α</a:t>
            </a:r>
            <a:r>
              <a:rPr baseline="-5999" sz="3400"/>
              <a:t>i</a:t>
            </a:r>
          </a:p>
        </p:txBody>
      </p:sp>
      <p:sp>
        <p:nvSpPr>
          <p:cNvPr id="273" name="Shape 273"/>
          <p:cNvSpPr/>
          <p:nvPr/>
        </p:nvSpPr>
        <p:spPr>
          <a:xfrm>
            <a:off x="222250" y="5486400"/>
            <a:ext cx="12269064" cy="42900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sz="2800"/>
              <a:t>Comments</a:t>
            </a:r>
            <a:endParaRPr sz="2800"/>
          </a:p>
          <a:p>
            <a:pPr lvl="0" marL="444500" indent="-444500" algn="l">
              <a:buSzPct val="75000"/>
              <a:buChar char="•"/>
              <a:defRPr sz="1800"/>
            </a:pPr>
            <a:r>
              <a:rPr sz="2800"/>
              <a:t>Must restrict h ≤ j-i  (can’t have more holes than keys in interval) </a:t>
            </a:r>
            <a:endParaRPr sz="2800"/>
          </a:p>
          <a:p>
            <a:pPr lvl="0" marL="444500" indent="-444500" algn="l">
              <a:buSzPct val="75000"/>
              <a:buChar char="•"/>
              <a:defRPr sz="1800"/>
            </a:pPr>
            <a:r>
              <a:rPr sz="2800"/>
              <a:t>Need to fill in table in proper order, e.g., </a:t>
            </a:r>
            <a:br>
              <a:rPr sz="2800"/>
            </a:br>
            <a:r>
              <a:rPr sz="2800"/>
              <a:t>    (a) d= 0 to n,      (b) i=0 to n-d,  j=i+d+1,  (c) h =(j-i) downto  0</a:t>
            </a:r>
            <a:endParaRPr sz="2800"/>
          </a:p>
          <a:p>
            <a:pPr lvl="0" algn="l">
              <a:lnSpc>
                <a:spcPct val="30000"/>
              </a:lnSpc>
              <a:defRPr sz="1800"/>
            </a:pPr>
            <a:endParaRPr sz="2800"/>
          </a:p>
          <a:p>
            <a:pPr lvl="0" marL="444500" indent="-444500" algn="l">
              <a:buSzPct val="75000"/>
              <a:buChar char="•"/>
              <a:defRPr sz="1800"/>
            </a:pPr>
            <a:r>
              <a:rPr sz="2800"/>
              <a:t> Need O(1) method for computing h</a:t>
            </a:r>
            <a:r>
              <a:rPr baseline="-5999" sz="2800"/>
              <a:t>i</a:t>
            </a:r>
            <a:r>
              <a:rPr sz="2800"/>
              <a:t>(k)</a:t>
            </a:r>
            <a:endParaRPr sz="2800"/>
          </a:p>
          <a:p>
            <a:pPr lvl="1" marL="889000" indent="-444500" algn="l">
              <a:buSzPct val="75000"/>
              <a:buChar char="•"/>
              <a:defRPr sz="1800"/>
            </a:pPr>
            <a:r>
              <a:rPr sz="2800"/>
              <a:t>=&gt; O(j-i) to calculate OPT(i,j: h)</a:t>
            </a:r>
            <a:endParaRPr sz="2800"/>
          </a:p>
          <a:p>
            <a:pPr lvl="1" marL="889000" indent="-444500" algn="l">
              <a:buSzPct val="75000"/>
              <a:buChar char="•"/>
              <a:defRPr sz="1800"/>
            </a:pPr>
            <a:r>
              <a:rPr sz="2800"/>
              <a:t>=&gt; O(n^4) to fill in complete table</a:t>
            </a:r>
            <a:endParaRPr sz="2800"/>
          </a:p>
          <a:p>
            <a:pPr lvl="0" algn="l">
              <a:lnSpc>
                <a:spcPct val="40000"/>
              </a:lnSpc>
              <a:defRPr sz="1800"/>
            </a:pPr>
            <a:endParaRPr sz="2800"/>
          </a:p>
          <a:p>
            <a:pPr lvl="0" marL="444500" indent="-444500" algn="l">
              <a:buSzPct val="75000"/>
              <a:buChar char="•"/>
              <a:defRPr sz="1800"/>
            </a:pPr>
            <a:r>
              <a:rPr sz="2800"/>
              <a:t>OPT(0,n+1:0) is optimal cost. Use standard DP backtracking to construct corresponding optimal tree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nodeType="after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after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nodeType="after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27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2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after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2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nodeType="after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2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2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0" grpId="2"/>
      <p:bldP build="p" bldLvl="1" animBg="1" rev="0" advAuto="0" spid="273" grpId="6"/>
      <p:bldP build="whole" bldLvl="1" animBg="1" rev="0" advAuto="0" spid="268" grpId="1"/>
      <p:bldP build="whole" bldLvl="1" animBg="1" rev="0" advAuto="0" spid="272" grpId="3"/>
      <p:bldP build="whole" bldLvl="1" animBg="1" rev="0" advAuto="0" spid="269" grpId="4"/>
      <p:bldP build="whole" bldLvl="1" animBg="1" rev="0" advAuto="0" spid="271" grpId="5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hape 275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276" name="Shape 276"/>
          <p:cNvSpPr/>
          <p:nvPr/>
        </p:nvSpPr>
        <p:spPr>
          <a:xfrm>
            <a:off x="952500" y="736600"/>
            <a:ext cx="11099800" cy="11424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 defTabSz="257047">
              <a:defRPr sz="4708" u="sng"/>
            </a:lvl1pPr>
          </a:lstStyle>
          <a:p>
            <a:pPr lvl="0">
              <a:defRPr sz="1800" u="none"/>
            </a:pPr>
            <a:r>
              <a:rPr sz="4708" u="sng"/>
              <a:t>Perturbing for Key Weight Uniqueness (I)</a:t>
            </a:r>
          </a:p>
        </p:txBody>
      </p:sp>
      <p:sp>
        <p:nvSpPr>
          <p:cNvPr id="277" name="Shape 277"/>
          <p:cNvSpPr/>
          <p:nvPr/>
        </p:nvSpPr>
        <p:spPr>
          <a:xfrm>
            <a:off x="38100" y="2076449"/>
            <a:ext cx="11688132" cy="78968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marL="444500" indent="-444500" algn="l">
              <a:lnSpc>
                <a:spcPct val="90000"/>
              </a:lnSpc>
              <a:buSzPct val="75000"/>
              <a:buChar char="•"/>
              <a:defRPr sz="1800"/>
            </a:pPr>
            <a:r>
              <a:rPr sz="2800"/>
              <a:t>Strongly used assumption </a:t>
            </a:r>
            <a:r>
              <a:rPr b="1" sz="2800">
                <a:latin typeface="Helvetica"/>
                <a:ea typeface="Helvetica"/>
                <a:cs typeface="Helvetica"/>
                <a:sym typeface="Helvetica"/>
              </a:rPr>
              <a:t>β</a:t>
            </a:r>
            <a:r>
              <a:rPr b="1" baseline="-5999" sz="2800">
                <a:latin typeface="Helvetica"/>
                <a:ea typeface="Helvetica"/>
                <a:cs typeface="Helvetica"/>
                <a:sym typeface="Helvetica"/>
              </a:rPr>
              <a:t>i  </a:t>
            </a:r>
            <a:r>
              <a:rPr b="1" sz="2800">
                <a:latin typeface="Helvetica"/>
                <a:ea typeface="Helvetica"/>
                <a:cs typeface="Helvetica"/>
                <a:sym typeface="Helvetica"/>
              </a:rPr>
              <a:t>are all distinct </a:t>
            </a:r>
            <a:r>
              <a:rPr sz="2800"/>
              <a:t>to find `weightiest’ keys</a:t>
            </a:r>
            <a:endParaRPr sz="2800"/>
          </a:p>
          <a:p>
            <a:pPr lvl="1" marL="889000" indent="-444500" algn="l">
              <a:lnSpc>
                <a:spcPct val="90000"/>
              </a:lnSpc>
              <a:buSzPct val="75000"/>
              <a:buChar char="•"/>
              <a:defRPr sz="1800"/>
            </a:pPr>
            <a:r>
              <a:rPr sz="2800"/>
              <a:t>Assumption can be removed using perturbation argument </a:t>
            </a:r>
            <a:endParaRPr sz="2800"/>
          </a:p>
          <a:p>
            <a:pPr lvl="0" algn="l">
              <a:lnSpc>
                <a:spcPct val="90000"/>
              </a:lnSpc>
              <a:defRPr sz="1800"/>
            </a:pPr>
            <a:endParaRPr sz="2800"/>
          </a:p>
          <a:p>
            <a:pPr lvl="0" algn="l">
              <a:lnSpc>
                <a:spcPct val="90000"/>
              </a:lnSpc>
              <a:defRPr sz="1800"/>
            </a:pPr>
            <a:endParaRPr sz="2800"/>
          </a:p>
          <a:p>
            <a:pPr lvl="0" marL="444500" indent="-444500" algn="l">
              <a:lnSpc>
                <a:spcPct val="90000"/>
              </a:lnSpc>
              <a:buSzPct val="75000"/>
              <a:buChar char="•"/>
              <a:defRPr sz="1800"/>
            </a:pPr>
            <a:r>
              <a:rPr sz="2800">
                <a:solidFill>
                  <a:srgbClr val="FF2600"/>
                </a:solidFill>
              </a:rPr>
              <a:t>All values constructed/compared in algorithm are subtree costs</a:t>
            </a:r>
            <a:endParaRPr sz="2800">
              <a:solidFill>
                <a:srgbClr val="FF2600"/>
              </a:solidFill>
            </a:endParaRPr>
          </a:p>
          <a:p>
            <a:pPr lvl="1" marL="889000" indent="-444500" algn="l">
              <a:lnSpc>
                <a:spcPct val="90000"/>
              </a:lnSpc>
              <a:spcBef>
                <a:spcPts val="2900"/>
              </a:spcBef>
              <a:buSzPct val="75000"/>
              <a:buChar char="•"/>
              <a:defRPr sz="1800"/>
            </a:pPr>
            <a:r>
              <a:rPr sz="2800">
                <a:solidFill>
                  <a:srgbClr val="FF2600"/>
                </a:solidFill>
              </a:rPr>
              <a:t>in form ∑ a</a:t>
            </a:r>
            <a:r>
              <a:rPr baseline="-5999" sz="2800">
                <a:solidFill>
                  <a:srgbClr val="FF2600"/>
                </a:solidFill>
              </a:rPr>
              <a:t>i</a:t>
            </a:r>
            <a:r>
              <a:rPr sz="2800">
                <a:solidFill>
                  <a:srgbClr val="FF2600"/>
                </a:solidFill>
              </a:rPr>
              <a:t>α</a:t>
            </a:r>
            <a:r>
              <a:rPr baseline="-5999" sz="2800">
                <a:solidFill>
                  <a:srgbClr val="FF2600"/>
                </a:solidFill>
              </a:rPr>
              <a:t>i </a:t>
            </a:r>
            <a:r>
              <a:rPr sz="2800">
                <a:solidFill>
                  <a:srgbClr val="FF2600"/>
                </a:solidFill>
              </a:rPr>
              <a:t>+ ∑b</a:t>
            </a:r>
            <a:r>
              <a:rPr baseline="-5999" sz="2800">
                <a:solidFill>
                  <a:srgbClr val="FF2600"/>
                </a:solidFill>
              </a:rPr>
              <a:t>i</a:t>
            </a:r>
            <a:r>
              <a:rPr sz="2800">
                <a:solidFill>
                  <a:srgbClr val="FF2600"/>
                </a:solidFill>
              </a:rPr>
              <a:t>β</a:t>
            </a:r>
            <a:r>
              <a:rPr baseline="-5999" sz="2800">
                <a:solidFill>
                  <a:srgbClr val="FF2600"/>
                </a:solidFill>
              </a:rPr>
              <a:t>i</a:t>
            </a:r>
            <a:r>
              <a:rPr sz="2800">
                <a:solidFill>
                  <a:srgbClr val="FF2600"/>
                </a:solidFill>
              </a:rPr>
              <a:t>  where 0 ≤ a</a:t>
            </a:r>
            <a:r>
              <a:rPr baseline="-5999" sz="2800">
                <a:solidFill>
                  <a:srgbClr val="FF2600"/>
                </a:solidFill>
              </a:rPr>
              <a:t>i</a:t>
            </a:r>
            <a:r>
              <a:rPr sz="2800">
                <a:solidFill>
                  <a:srgbClr val="FF2600"/>
                </a:solidFill>
              </a:rPr>
              <a:t>,b</a:t>
            </a:r>
            <a:r>
              <a:rPr baseline="-5999" sz="2800">
                <a:solidFill>
                  <a:srgbClr val="FF2600"/>
                </a:solidFill>
              </a:rPr>
              <a:t>i</a:t>
            </a:r>
            <a:r>
              <a:rPr sz="2800">
                <a:solidFill>
                  <a:srgbClr val="FF2600"/>
                </a:solidFill>
              </a:rPr>
              <a:t>  ≤ 2n  are integral node depths</a:t>
            </a:r>
            <a:endParaRPr sz="2800">
              <a:solidFill>
                <a:srgbClr val="FF2600"/>
              </a:solidFill>
            </a:endParaRPr>
          </a:p>
          <a:p>
            <a:pPr lvl="0" marL="444500" indent="-444500" algn="l">
              <a:lnSpc>
                <a:spcPct val="90000"/>
              </a:lnSpc>
              <a:buSzPct val="75000"/>
              <a:buChar char="•"/>
              <a:defRPr sz="1800"/>
            </a:pPr>
            <a:r>
              <a:rPr sz="2800"/>
              <a:t>Perturb input by setting  </a:t>
            </a:r>
            <a:r>
              <a:rPr b="1" sz="28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α’</a:t>
            </a:r>
            <a:r>
              <a:rPr b="1" baseline="-5999" sz="28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i</a:t>
            </a:r>
            <a:r>
              <a:rPr b="1" sz="28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=α</a:t>
            </a:r>
            <a:r>
              <a:rPr b="1" baseline="-5999" sz="28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i</a:t>
            </a:r>
            <a:r>
              <a:rPr b="1" sz="28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  ,  β’</a:t>
            </a:r>
            <a:r>
              <a:rPr b="1" baseline="-5999" sz="28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i </a:t>
            </a:r>
            <a:r>
              <a:rPr b="1" sz="28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= β</a:t>
            </a:r>
            <a:r>
              <a:rPr b="1" baseline="-5999" sz="28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i</a:t>
            </a:r>
            <a:r>
              <a:rPr b="1" sz="28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+i𝝐</a:t>
            </a:r>
            <a:r>
              <a:rPr sz="2800"/>
              <a:t>  where 𝝐 is very small</a:t>
            </a:r>
            <a:endParaRPr sz="2800"/>
          </a:p>
          <a:p>
            <a:pPr lvl="1" marL="889000" indent="-444500" algn="l">
              <a:lnSpc>
                <a:spcPct val="90000"/>
              </a:lnSpc>
              <a:buSzPct val="75000"/>
              <a:buChar char="•"/>
              <a:defRPr sz="1800"/>
            </a:pPr>
            <a:r>
              <a:rPr sz="2800"/>
              <a:t>=&gt; </a:t>
            </a:r>
            <a:r>
              <a:rPr sz="2800"/>
              <a:t>β’</a:t>
            </a:r>
            <a:r>
              <a:rPr baseline="-5999" sz="2800"/>
              <a:t>i</a:t>
            </a:r>
            <a:r>
              <a:rPr sz="2800"/>
              <a:t> are all distinct </a:t>
            </a:r>
            <a:endParaRPr baseline="-5999" sz="2800"/>
          </a:p>
          <a:p>
            <a:pPr lvl="0" algn="l">
              <a:lnSpc>
                <a:spcPct val="90000"/>
              </a:lnSpc>
              <a:defRPr sz="1800"/>
            </a:pPr>
            <a:endParaRPr baseline="-5999" sz="2800"/>
          </a:p>
          <a:p>
            <a:pPr lvl="0" algn="l">
              <a:lnSpc>
                <a:spcPct val="90000"/>
              </a:lnSpc>
              <a:defRPr sz="1800"/>
            </a:pPr>
            <a:endParaRPr baseline="-5999" sz="2800"/>
          </a:p>
          <a:p>
            <a:pPr lvl="0" marL="444500" indent="-444500" algn="l">
              <a:lnSpc>
                <a:spcPct val="90000"/>
              </a:lnSpc>
              <a:buSzPct val="75000"/>
              <a:buChar char="•"/>
              <a:defRPr sz="1800"/>
            </a:pPr>
            <a:r>
              <a:rPr sz="2800">
                <a:solidFill>
                  <a:srgbClr val="FF2600"/>
                </a:solidFill>
              </a:rPr>
              <a:t>Since  β’</a:t>
            </a:r>
            <a:r>
              <a:rPr baseline="-5999" sz="2800">
                <a:solidFill>
                  <a:srgbClr val="FF2600"/>
                </a:solidFill>
              </a:rPr>
              <a:t>i  </a:t>
            </a:r>
            <a:r>
              <a:rPr sz="2800">
                <a:solidFill>
                  <a:srgbClr val="FF2600"/>
                </a:solidFill>
              </a:rPr>
              <a:t>are all distinct, algorithm gives correct result for α’</a:t>
            </a:r>
            <a:r>
              <a:rPr baseline="-5999" sz="2800">
                <a:solidFill>
                  <a:srgbClr val="FF2600"/>
                </a:solidFill>
              </a:rPr>
              <a:t>i </a:t>
            </a:r>
            <a:r>
              <a:rPr sz="2800">
                <a:solidFill>
                  <a:srgbClr val="FF2600"/>
                </a:solidFill>
              </a:rPr>
              <a:t>,β’</a:t>
            </a:r>
            <a:r>
              <a:rPr baseline="-5999" sz="2800">
                <a:solidFill>
                  <a:srgbClr val="FF2600"/>
                </a:solidFill>
              </a:rPr>
              <a:t>i</a:t>
            </a:r>
            <a:endParaRPr sz="2800">
              <a:solidFill>
                <a:srgbClr val="FF2600"/>
              </a:solidFill>
            </a:endParaRPr>
          </a:p>
          <a:p>
            <a:pPr lvl="1" marL="889000" indent="-444500" algn="l">
              <a:lnSpc>
                <a:spcPct val="90000"/>
              </a:lnSpc>
              <a:buSzPct val="75000"/>
              <a:buChar char="•"/>
              <a:defRPr sz="1800"/>
            </a:pPr>
            <a:r>
              <a:rPr sz="2800">
                <a:solidFill>
                  <a:srgbClr val="FF2600"/>
                </a:solidFill>
              </a:rPr>
              <a:t>Easy to prove that optimum tree for α’</a:t>
            </a:r>
            <a:r>
              <a:rPr baseline="-5999" sz="2800">
                <a:solidFill>
                  <a:srgbClr val="FF2600"/>
                </a:solidFill>
              </a:rPr>
              <a:t>i </a:t>
            </a:r>
            <a:r>
              <a:rPr sz="2800">
                <a:solidFill>
                  <a:srgbClr val="FF2600"/>
                </a:solidFill>
              </a:rPr>
              <a:t>,β’</a:t>
            </a:r>
            <a:r>
              <a:rPr baseline="-5999" sz="2800">
                <a:solidFill>
                  <a:srgbClr val="FF2600"/>
                </a:solidFill>
              </a:rPr>
              <a:t>i</a:t>
            </a:r>
            <a:r>
              <a:rPr sz="2800">
                <a:solidFill>
                  <a:srgbClr val="FF2600"/>
                </a:solidFill>
              </a:rPr>
              <a:t> is optimum for  α</a:t>
            </a:r>
            <a:r>
              <a:rPr baseline="-5999" sz="2800">
                <a:solidFill>
                  <a:srgbClr val="FF2600"/>
                </a:solidFill>
              </a:rPr>
              <a:t>i </a:t>
            </a:r>
            <a:r>
              <a:rPr sz="2800">
                <a:solidFill>
                  <a:srgbClr val="FF2600"/>
                </a:solidFill>
              </a:rPr>
              <a:t>,β</a:t>
            </a:r>
            <a:r>
              <a:rPr baseline="-5999" sz="2800">
                <a:solidFill>
                  <a:srgbClr val="FF2600"/>
                </a:solidFill>
              </a:rPr>
              <a:t>i </a:t>
            </a:r>
            <a:endParaRPr baseline="-5999" sz="2800">
              <a:solidFill>
                <a:srgbClr val="FF2600"/>
              </a:solidFill>
            </a:endParaRPr>
          </a:p>
          <a:p>
            <a:pPr lvl="1" marL="889000" indent="-444500" algn="l">
              <a:lnSpc>
                <a:spcPct val="90000"/>
              </a:lnSpc>
              <a:buSzPct val="75000"/>
              <a:buChar char="•"/>
              <a:defRPr sz="1800"/>
            </a:pPr>
            <a:r>
              <a:rPr sz="2800">
                <a:solidFill>
                  <a:srgbClr val="FF2600"/>
                </a:solidFill>
              </a:rPr>
              <a:t>=&gt; resulting tree is optimum for original  α’</a:t>
            </a:r>
            <a:r>
              <a:rPr baseline="-5999" sz="2800">
                <a:solidFill>
                  <a:srgbClr val="FF2600"/>
                </a:solidFill>
              </a:rPr>
              <a:t>i </a:t>
            </a:r>
            <a:r>
              <a:rPr sz="2800">
                <a:solidFill>
                  <a:srgbClr val="FF2600"/>
                </a:solidFill>
              </a:rPr>
              <a:t>,β’</a:t>
            </a:r>
            <a:r>
              <a:rPr baseline="-5999" sz="2800">
                <a:solidFill>
                  <a:srgbClr val="FF2600"/>
                </a:solidFill>
              </a:rPr>
              <a:t>i</a:t>
            </a:r>
            <a:endParaRPr sz="2800">
              <a:solidFill>
                <a:srgbClr val="FF2600"/>
              </a:solidFill>
            </a:endParaRPr>
          </a:p>
          <a:p>
            <a:pPr lvl="0" algn="l">
              <a:lnSpc>
                <a:spcPct val="90000"/>
              </a:lnSpc>
              <a:defRPr sz="1800"/>
            </a:pPr>
            <a:endParaRPr sz="2800"/>
          </a:p>
          <a:p>
            <a:pPr lvl="0" marL="444500" indent="-444500" algn="l">
              <a:lnSpc>
                <a:spcPct val="90000"/>
              </a:lnSpc>
              <a:buSzPct val="75000"/>
              <a:buChar char="•"/>
              <a:defRPr sz="1800"/>
            </a:pPr>
            <a:r>
              <a:rPr sz="2800"/>
              <a:t>In fact don’t actually need to know value of  𝝐 </a:t>
            </a:r>
            <a:endParaRPr sz="2800"/>
          </a:p>
          <a:p>
            <a:pPr lvl="0" algn="l">
              <a:lnSpc>
                <a:spcPct val="90000"/>
              </a:lnSpc>
              <a:defRPr sz="1800"/>
            </a:pPr>
            <a:endParaRPr sz="2800"/>
          </a:p>
          <a:p>
            <a:pPr lvl="0" algn="l">
              <a:lnSpc>
                <a:spcPct val="90000"/>
              </a:lnSpc>
              <a:defRPr sz="1800"/>
            </a:pPr>
            <a:endParaRPr baseline="-5999" sz="2800"/>
          </a:p>
          <a:p>
            <a:pPr lvl="0" algn="l">
              <a:lnSpc>
                <a:spcPct val="90000"/>
              </a:lnSpc>
              <a:defRPr sz="1800"/>
            </a:pPr>
            <a:endParaRPr baseline="-5999" sz="2800"/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2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7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7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7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27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27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27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5" fill="hold"/>
                                        <p:tgtEl>
                                          <p:spTgt spid="27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27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27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77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280" name="Shape 280"/>
          <p:cNvSpPr/>
          <p:nvPr/>
        </p:nvSpPr>
        <p:spPr>
          <a:xfrm>
            <a:off x="952500" y="736600"/>
            <a:ext cx="11099800" cy="11424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 defTabSz="251206">
              <a:defRPr sz="4601" u="sng"/>
            </a:lvl1pPr>
          </a:lstStyle>
          <a:p>
            <a:pPr lvl="0">
              <a:defRPr sz="1800" u="none"/>
            </a:pPr>
            <a:r>
              <a:rPr sz="4601" u="sng"/>
              <a:t>Perturbing for Key Weight Uniqueness (II)</a:t>
            </a:r>
          </a:p>
        </p:txBody>
      </p:sp>
      <p:sp>
        <p:nvSpPr>
          <p:cNvPr id="281" name="Shape 281"/>
          <p:cNvSpPr/>
          <p:nvPr/>
        </p:nvSpPr>
        <p:spPr>
          <a:xfrm>
            <a:off x="38100" y="2076449"/>
            <a:ext cx="12755999" cy="8724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marL="444500" indent="-444500" algn="l">
              <a:lnSpc>
                <a:spcPct val="90000"/>
              </a:lnSpc>
              <a:buSzPct val="75000"/>
              <a:buChar char="•"/>
              <a:defRPr sz="1800"/>
            </a:pPr>
            <a:r>
              <a:rPr sz="2800"/>
              <a:t>Perturb input:  α’</a:t>
            </a:r>
            <a:r>
              <a:rPr baseline="-5999" sz="2800"/>
              <a:t>i</a:t>
            </a:r>
            <a:r>
              <a:rPr sz="2800"/>
              <a:t>=α</a:t>
            </a:r>
            <a:r>
              <a:rPr baseline="-5999" sz="2800"/>
              <a:t>i</a:t>
            </a:r>
            <a:r>
              <a:rPr sz="2800"/>
              <a:t>  ,  β’</a:t>
            </a:r>
            <a:r>
              <a:rPr baseline="-5999" sz="2800"/>
              <a:t>i </a:t>
            </a:r>
            <a:r>
              <a:rPr sz="2800"/>
              <a:t>= β</a:t>
            </a:r>
            <a:r>
              <a:rPr baseline="-5999" sz="2800"/>
              <a:t>i</a:t>
            </a:r>
            <a:r>
              <a:rPr sz="2800"/>
              <a:t>+i𝝐  where 𝝐 is very small  </a:t>
            </a:r>
            <a:r>
              <a:rPr baseline="-5999" sz="2800"/>
              <a:t> </a:t>
            </a:r>
            <a:endParaRPr baseline="-5999" sz="2800"/>
          </a:p>
          <a:p>
            <a:pPr lvl="1" marL="889000" indent="-444500" algn="l">
              <a:lnSpc>
                <a:spcPct val="90000"/>
              </a:lnSpc>
              <a:buSzPct val="75000"/>
              <a:buChar char="•"/>
              <a:defRPr sz="1800"/>
            </a:pPr>
            <a:r>
              <a:rPr sz="2800"/>
              <a:t>Need to find optimum tree for α’</a:t>
            </a:r>
            <a:r>
              <a:rPr baseline="-5999" sz="2800"/>
              <a:t>i </a:t>
            </a:r>
            <a:r>
              <a:rPr sz="2800"/>
              <a:t>,β’</a:t>
            </a:r>
            <a:r>
              <a:rPr baseline="-5999" sz="2800"/>
              <a:t>i </a:t>
            </a:r>
            <a:r>
              <a:rPr sz="2800"/>
              <a:t> (which is also optimum for α’</a:t>
            </a:r>
            <a:r>
              <a:rPr baseline="-5999" sz="2800"/>
              <a:t>i </a:t>
            </a:r>
            <a:r>
              <a:rPr sz="2800"/>
              <a:t>,β’</a:t>
            </a:r>
            <a:r>
              <a:rPr baseline="-5999" sz="2800"/>
              <a:t>i</a:t>
            </a:r>
            <a:r>
              <a:rPr sz="2800"/>
              <a:t> )</a:t>
            </a:r>
            <a:endParaRPr sz="2800"/>
          </a:p>
          <a:p>
            <a:pPr lvl="0" algn="l">
              <a:lnSpc>
                <a:spcPct val="90000"/>
              </a:lnSpc>
              <a:defRPr sz="1800"/>
            </a:pPr>
            <a:endParaRPr sz="2800"/>
          </a:p>
          <a:p>
            <a:pPr lvl="0" marL="444500" indent="-444500" algn="l">
              <a:lnSpc>
                <a:spcPct val="90000"/>
              </a:lnSpc>
              <a:buSzPct val="75000"/>
              <a:buChar char="•"/>
              <a:defRPr sz="1800"/>
            </a:pPr>
            <a:r>
              <a:rPr sz="2800">
                <a:solidFill>
                  <a:srgbClr val="FF2600"/>
                </a:solidFill>
              </a:rPr>
              <a:t>Recall that algorithm only performs additions/comparisons </a:t>
            </a:r>
            <a:endParaRPr sz="2800">
              <a:solidFill>
                <a:srgbClr val="FF2600"/>
              </a:solidFill>
            </a:endParaRPr>
          </a:p>
          <a:p>
            <a:pPr lvl="1" marL="889000" indent="-444500" algn="l">
              <a:lnSpc>
                <a:spcPct val="90000"/>
              </a:lnSpc>
              <a:buSzPct val="75000"/>
              <a:buChar char="•"/>
              <a:defRPr sz="1800"/>
            </a:pPr>
            <a:r>
              <a:rPr sz="2800">
                <a:solidFill>
                  <a:srgbClr val="FF2600"/>
                </a:solidFill>
              </a:rPr>
              <a:t>All values are subtree costs ∑ a</a:t>
            </a:r>
            <a:r>
              <a:rPr baseline="-5999" sz="2800">
                <a:solidFill>
                  <a:srgbClr val="FF2600"/>
                </a:solidFill>
              </a:rPr>
              <a:t>i</a:t>
            </a:r>
            <a:r>
              <a:rPr sz="2800">
                <a:solidFill>
                  <a:srgbClr val="FF2600"/>
                </a:solidFill>
              </a:rPr>
              <a:t>α</a:t>
            </a:r>
            <a:r>
              <a:rPr baseline="-5999" sz="2800">
                <a:solidFill>
                  <a:srgbClr val="FF2600"/>
                </a:solidFill>
              </a:rPr>
              <a:t>i </a:t>
            </a:r>
            <a:r>
              <a:rPr sz="2800">
                <a:solidFill>
                  <a:srgbClr val="FF2600"/>
                </a:solidFill>
              </a:rPr>
              <a:t>+ ∑b</a:t>
            </a:r>
            <a:r>
              <a:rPr baseline="-5999" sz="2800">
                <a:solidFill>
                  <a:srgbClr val="FF2600"/>
                </a:solidFill>
              </a:rPr>
              <a:t>i</a:t>
            </a:r>
            <a:r>
              <a:rPr sz="2800">
                <a:solidFill>
                  <a:srgbClr val="FF2600"/>
                </a:solidFill>
              </a:rPr>
              <a:t>β</a:t>
            </a:r>
            <a:r>
              <a:rPr baseline="-5999" sz="2800">
                <a:solidFill>
                  <a:srgbClr val="FF2600"/>
                </a:solidFill>
              </a:rPr>
              <a:t>i</a:t>
            </a:r>
            <a:r>
              <a:rPr sz="2800">
                <a:solidFill>
                  <a:srgbClr val="FF2600"/>
                </a:solidFill>
              </a:rPr>
              <a:t>  where 0 ≤ a</a:t>
            </a:r>
            <a:r>
              <a:rPr baseline="-5999" sz="2800">
                <a:solidFill>
                  <a:srgbClr val="FF2600"/>
                </a:solidFill>
              </a:rPr>
              <a:t>i</a:t>
            </a:r>
            <a:r>
              <a:rPr sz="2800">
                <a:solidFill>
                  <a:srgbClr val="FF2600"/>
                </a:solidFill>
              </a:rPr>
              <a:t>,b</a:t>
            </a:r>
            <a:r>
              <a:rPr baseline="-5999" sz="2800">
                <a:solidFill>
                  <a:srgbClr val="FF2600"/>
                </a:solidFill>
              </a:rPr>
              <a:t>i</a:t>
            </a:r>
            <a:r>
              <a:rPr sz="2800">
                <a:solidFill>
                  <a:srgbClr val="FF2600"/>
                </a:solidFill>
              </a:rPr>
              <a:t> ≤ 2n are integral</a:t>
            </a:r>
            <a:r>
              <a:rPr sz="2800"/>
              <a:t> </a:t>
            </a:r>
            <a:endParaRPr sz="2800"/>
          </a:p>
          <a:p>
            <a:pPr lvl="0" algn="l">
              <a:lnSpc>
                <a:spcPct val="90000"/>
              </a:lnSpc>
              <a:defRPr sz="1800"/>
            </a:pPr>
            <a:endParaRPr sz="2800"/>
          </a:p>
          <a:p>
            <a:pPr lvl="0" marL="444500" indent="-444500" algn="l">
              <a:lnSpc>
                <a:spcPct val="90000"/>
              </a:lnSpc>
              <a:buSzPct val="75000"/>
              <a:buChar char="•"/>
              <a:defRPr sz="1800"/>
            </a:pPr>
            <a:r>
              <a:rPr sz="2800"/>
              <a:t>Don’t actually need to know or store value of  𝝐</a:t>
            </a:r>
            <a:endParaRPr sz="2800"/>
          </a:p>
          <a:p>
            <a:pPr lvl="0" algn="l">
              <a:lnSpc>
                <a:spcPct val="90000"/>
              </a:lnSpc>
              <a:defRPr sz="1800"/>
            </a:pPr>
            <a:endParaRPr sz="2800"/>
          </a:p>
          <a:p>
            <a:pPr lvl="0" marL="444500" indent="-444500" algn="l">
              <a:lnSpc>
                <a:spcPct val="90000"/>
              </a:lnSpc>
              <a:buSzPct val="75000"/>
              <a:buChar char="•"/>
              <a:defRPr sz="1800"/>
            </a:pPr>
            <a:r>
              <a:rPr sz="2800">
                <a:solidFill>
                  <a:srgbClr val="FF2600"/>
                </a:solidFill>
              </a:rPr>
              <a:t>Every value in  algorithm is in form</a:t>
            </a:r>
            <a:r>
              <a:rPr sz="2800"/>
              <a:t>  </a:t>
            </a:r>
            <a:r>
              <a:rPr sz="2800">
                <a:solidFill>
                  <a:srgbClr val="0433FF"/>
                </a:solidFill>
              </a:rPr>
              <a:t>x = x</a:t>
            </a:r>
            <a:r>
              <a:rPr baseline="-5999" sz="2800">
                <a:solidFill>
                  <a:srgbClr val="0433FF"/>
                </a:solidFill>
              </a:rPr>
              <a:t>1</a:t>
            </a:r>
            <a:r>
              <a:rPr sz="2800">
                <a:solidFill>
                  <a:srgbClr val="0433FF"/>
                </a:solidFill>
              </a:rPr>
              <a:t>+x</a:t>
            </a:r>
            <a:r>
              <a:rPr baseline="-5999" sz="2800">
                <a:solidFill>
                  <a:srgbClr val="0433FF"/>
                </a:solidFill>
              </a:rPr>
              <a:t>2</a:t>
            </a:r>
            <a:r>
              <a:rPr sz="2800">
                <a:solidFill>
                  <a:srgbClr val="0433FF"/>
                </a:solidFill>
              </a:rPr>
              <a:t>𝝐</a:t>
            </a:r>
            <a:r>
              <a:rPr sz="2800"/>
              <a:t>, where  </a:t>
            </a:r>
            <a:r>
              <a:rPr sz="2800">
                <a:solidFill>
                  <a:srgbClr val="0433FF"/>
                </a:solidFill>
              </a:rPr>
              <a:t>x</a:t>
            </a:r>
            <a:r>
              <a:rPr baseline="-5999" sz="2800">
                <a:solidFill>
                  <a:srgbClr val="0433FF"/>
                </a:solidFill>
              </a:rPr>
              <a:t>2</a:t>
            </a:r>
            <a:r>
              <a:rPr sz="2800">
                <a:solidFill>
                  <a:srgbClr val="0433FF"/>
                </a:solidFill>
              </a:rPr>
              <a:t>=O(n</a:t>
            </a:r>
            <a:r>
              <a:rPr baseline="31999" sz="2800">
                <a:solidFill>
                  <a:srgbClr val="0433FF"/>
                </a:solidFill>
              </a:rPr>
              <a:t>3</a:t>
            </a:r>
            <a:r>
              <a:rPr sz="2800">
                <a:solidFill>
                  <a:srgbClr val="0433FF"/>
                </a:solidFill>
              </a:rPr>
              <a:t>)</a:t>
            </a:r>
            <a:r>
              <a:rPr sz="2800">
                <a:solidFill>
                  <a:srgbClr val="FF2600"/>
                </a:solidFill>
              </a:rPr>
              <a:t> is an integer</a:t>
            </a:r>
            <a:endParaRPr sz="2800">
              <a:solidFill>
                <a:srgbClr val="FF2600"/>
              </a:solidFill>
            </a:endParaRPr>
          </a:p>
          <a:p>
            <a:pPr lvl="1" marL="889000" indent="-444500" algn="l">
              <a:lnSpc>
                <a:spcPct val="90000"/>
              </a:lnSpc>
              <a:spcBef>
                <a:spcPts val="2400"/>
              </a:spcBef>
              <a:buSzPct val="75000"/>
              <a:buChar char="•"/>
              <a:defRPr sz="1800"/>
            </a:pPr>
            <a:r>
              <a:rPr sz="2800">
                <a:solidFill>
                  <a:srgbClr val="FF2600"/>
                </a:solidFill>
              </a:rPr>
              <a:t>Forget 𝝐.  Store pair</a:t>
            </a:r>
            <a:r>
              <a:rPr sz="2800"/>
              <a:t>  </a:t>
            </a:r>
            <a:r>
              <a:rPr sz="2800">
                <a:solidFill>
                  <a:srgbClr val="0433FF"/>
                </a:solidFill>
              </a:rPr>
              <a:t>(x</a:t>
            </a:r>
            <a:r>
              <a:rPr baseline="-5999" sz="2800">
                <a:solidFill>
                  <a:srgbClr val="0433FF"/>
                </a:solidFill>
              </a:rPr>
              <a:t>1</a:t>
            </a:r>
            <a:r>
              <a:rPr sz="2800">
                <a:solidFill>
                  <a:srgbClr val="0433FF"/>
                </a:solidFill>
              </a:rPr>
              <a:t>,x</a:t>
            </a:r>
            <a:r>
              <a:rPr baseline="-5999" sz="2800">
                <a:solidFill>
                  <a:srgbClr val="0433FF"/>
                </a:solidFill>
              </a:rPr>
              <a:t>2</a:t>
            </a:r>
            <a:r>
              <a:rPr sz="2800">
                <a:solidFill>
                  <a:srgbClr val="0433FF"/>
                </a:solidFill>
              </a:rPr>
              <a:t>) </a:t>
            </a:r>
            <a:endParaRPr sz="2800"/>
          </a:p>
          <a:p>
            <a:pPr lvl="0" marL="444500" indent="-444500" algn="l">
              <a:lnSpc>
                <a:spcPct val="90000"/>
              </a:lnSpc>
              <a:buSzPct val="75000"/>
              <a:buChar char="•"/>
              <a:defRPr sz="1800"/>
            </a:pPr>
            <a:r>
              <a:rPr sz="2800"/>
              <a:t>(A) Addition is pairwise-</a:t>
            </a:r>
            <a:r>
              <a:rPr sz="2800"/>
              <a:t>addition </a:t>
            </a:r>
            <a:endParaRPr sz="2800"/>
          </a:p>
          <a:p>
            <a:pPr lvl="1" marL="889000" indent="-444500" algn="l">
              <a:lnSpc>
                <a:spcPct val="90000"/>
              </a:lnSpc>
              <a:spcBef>
                <a:spcPts val="900"/>
              </a:spcBef>
              <a:buSzPct val="75000"/>
              <a:buChar char="•"/>
              <a:defRPr sz="1800"/>
            </a:pPr>
            <a:r>
              <a:rPr sz="2800">
                <a:solidFill>
                  <a:srgbClr val="0433FF"/>
                </a:solidFill>
              </a:rPr>
              <a:t>(x</a:t>
            </a:r>
            <a:r>
              <a:rPr baseline="-5999" sz="2800">
                <a:solidFill>
                  <a:srgbClr val="0433FF"/>
                </a:solidFill>
              </a:rPr>
              <a:t>1,</a:t>
            </a:r>
            <a:r>
              <a:rPr sz="2800">
                <a:solidFill>
                  <a:srgbClr val="0433FF"/>
                </a:solidFill>
              </a:rPr>
              <a:t>x</a:t>
            </a:r>
            <a:r>
              <a:rPr baseline="-5999" sz="2800">
                <a:solidFill>
                  <a:srgbClr val="0433FF"/>
                </a:solidFill>
              </a:rPr>
              <a:t>2</a:t>
            </a:r>
            <a:r>
              <a:rPr sz="2800">
                <a:solidFill>
                  <a:srgbClr val="0433FF"/>
                </a:solidFill>
              </a:rPr>
              <a:t>) + (y</a:t>
            </a:r>
            <a:r>
              <a:rPr baseline="-5999" sz="2800">
                <a:solidFill>
                  <a:srgbClr val="0433FF"/>
                </a:solidFill>
              </a:rPr>
              <a:t>1</a:t>
            </a:r>
            <a:r>
              <a:rPr sz="2800">
                <a:solidFill>
                  <a:srgbClr val="0433FF"/>
                </a:solidFill>
              </a:rPr>
              <a:t>,y</a:t>
            </a:r>
            <a:r>
              <a:rPr baseline="-5999" sz="2800">
                <a:solidFill>
                  <a:srgbClr val="0433FF"/>
                </a:solidFill>
              </a:rPr>
              <a:t>2</a:t>
            </a:r>
            <a:r>
              <a:rPr sz="2800">
                <a:solidFill>
                  <a:srgbClr val="0433FF"/>
                </a:solidFill>
              </a:rPr>
              <a:t>)  =  (x</a:t>
            </a:r>
            <a:r>
              <a:rPr baseline="-5999" sz="2800">
                <a:solidFill>
                  <a:srgbClr val="0433FF"/>
                </a:solidFill>
              </a:rPr>
              <a:t>1</a:t>
            </a:r>
            <a:r>
              <a:rPr sz="2800">
                <a:solidFill>
                  <a:srgbClr val="0433FF"/>
                </a:solidFill>
              </a:rPr>
              <a:t>+y</a:t>
            </a:r>
            <a:r>
              <a:rPr baseline="-5999" sz="2800">
                <a:solidFill>
                  <a:srgbClr val="0433FF"/>
                </a:solidFill>
              </a:rPr>
              <a:t>1, </a:t>
            </a:r>
            <a:r>
              <a:rPr sz="2800">
                <a:solidFill>
                  <a:srgbClr val="0433FF"/>
                </a:solidFill>
              </a:rPr>
              <a:t>x</a:t>
            </a:r>
            <a:r>
              <a:rPr baseline="-5999" sz="2800">
                <a:solidFill>
                  <a:srgbClr val="0433FF"/>
                </a:solidFill>
              </a:rPr>
              <a:t>2</a:t>
            </a:r>
            <a:r>
              <a:rPr sz="2800">
                <a:solidFill>
                  <a:srgbClr val="0433FF"/>
                </a:solidFill>
              </a:rPr>
              <a:t>+y</a:t>
            </a:r>
            <a:r>
              <a:rPr baseline="-5999" sz="2800">
                <a:solidFill>
                  <a:srgbClr val="0433FF"/>
                </a:solidFill>
              </a:rPr>
              <a:t>2</a:t>
            </a:r>
            <a:r>
              <a:rPr sz="2800">
                <a:solidFill>
                  <a:srgbClr val="0433FF"/>
                </a:solidFill>
              </a:rPr>
              <a:t>)</a:t>
            </a:r>
            <a:endParaRPr sz="2800">
              <a:solidFill>
                <a:srgbClr val="0433FF"/>
              </a:solidFill>
            </a:endParaRPr>
          </a:p>
          <a:p>
            <a:pPr lvl="0" marL="444500" indent="-444500" algn="l">
              <a:lnSpc>
                <a:spcPct val="90000"/>
              </a:lnSpc>
              <a:buSzPct val="75000"/>
              <a:buChar char="•"/>
              <a:defRPr sz="1800"/>
            </a:pPr>
            <a:r>
              <a:rPr sz="2800"/>
              <a:t>(C) Comparison is lexicographic-comparison </a:t>
            </a:r>
            <a:endParaRPr sz="2800"/>
          </a:p>
          <a:p>
            <a:pPr lvl="1" marL="889000" indent="-444500" algn="l">
              <a:lnSpc>
                <a:spcPct val="90000"/>
              </a:lnSpc>
              <a:buSzPct val="75000"/>
              <a:buChar char="•"/>
              <a:defRPr sz="1800"/>
            </a:pPr>
            <a:r>
              <a:rPr sz="2800">
                <a:solidFill>
                  <a:srgbClr val="0433FF"/>
                </a:solidFill>
              </a:rPr>
              <a:t>(x</a:t>
            </a:r>
            <a:r>
              <a:rPr baseline="-5999" sz="2800">
                <a:solidFill>
                  <a:srgbClr val="0433FF"/>
                </a:solidFill>
              </a:rPr>
              <a:t>1,</a:t>
            </a:r>
            <a:r>
              <a:rPr sz="2800">
                <a:solidFill>
                  <a:srgbClr val="0433FF"/>
                </a:solidFill>
              </a:rPr>
              <a:t>x</a:t>
            </a:r>
            <a:r>
              <a:rPr baseline="-5999" sz="2800">
                <a:solidFill>
                  <a:srgbClr val="0433FF"/>
                </a:solidFill>
              </a:rPr>
              <a:t>2</a:t>
            </a:r>
            <a:r>
              <a:rPr sz="2800">
                <a:solidFill>
                  <a:srgbClr val="0433FF"/>
                </a:solidFill>
              </a:rPr>
              <a:t>) &lt; (y</a:t>
            </a:r>
            <a:r>
              <a:rPr baseline="-5999" sz="2800">
                <a:solidFill>
                  <a:srgbClr val="0433FF"/>
                </a:solidFill>
              </a:rPr>
              <a:t>1</a:t>
            </a:r>
            <a:r>
              <a:rPr sz="2800">
                <a:solidFill>
                  <a:srgbClr val="0433FF"/>
                </a:solidFill>
              </a:rPr>
              <a:t>,y</a:t>
            </a:r>
            <a:r>
              <a:rPr baseline="-5999" sz="2800">
                <a:solidFill>
                  <a:srgbClr val="0433FF"/>
                </a:solidFill>
              </a:rPr>
              <a:t>2</a:t>
            </a:r>
            <a:r>
              <a:rPr sz="2800">
                <a:solidFill>
                  <a:srgbClr val="0433FF"/>
                </a:solidFill>
              </a:rPr>
              <a:t>)       iff     x</a:t>
            </a:r>
            <a:r>
              <a:rPr baseline="-5999" sz="2800">
                <a:solidFill>
                  <a:srgbClr val="0433FF"/>
                </a:solidFill>
              </a:rPr>
              <a:t>1</a:t>
            </a:r>
            <a:r>
              <a:rPr sz="2800">
                <a:solidFill>
                  <a:srgbClr val="0433FF"/>
                </a:solidFill>
              </a:rPr>
              <a:t>&lt;y</a:t>
            </a:r>
            <a:r>
              <a:rPr baseline="-5999" sz="2800">
                <a:solidFill>
                  <a:srgbClr val="0433FF"/>
                </a:solidFill>
              </a:rPr>
              <a:t>1</a:t>
            </a:r>
            <a:r>
              <a:rPr sz="2800">
                <a:solidFill>
                  <a:srgbClr val="0433FF"/>
                </a:solidFill>
              </a:rPr>
              <a:t>  or    x</a:t>
            </a:r>
            <a:r>
              <a:rPr baseline="-5999" sz="2800">
                <a:solidFill>
                  <a:srgbClr val="0433FF"/>
                </a:solidFill>
              </a:rPr>
              <a:t>1</a:t>
            </a:r>
            <a:r>
              <a:rPr sz="2800">
                <a:solidFill>
                  <a:srgbClr val="0433FF"/>
                </a:solidFill>
              </a:rPr>
              <a:t>=y</a:t>
            </a:r>
            <a:r>
              <a:rPr baseline="-5999" sz="2800">
                <a:solidFill>
                  <a:srgbClr val="0433FF"/>
                </a:solidFill>
              </a:rPr>
              <a:t>1</a:t>
            </a:r>
            <a:r>
              <a:rPr sz="2800">
                <a:solidFill>
                  <a:srgbClr val="0433FF"/>
                </a:solidFill>
              </a:rPr>
              <a:t>  and  x</a:t>
            </a:r>
            <a:r>
              <a:rPr baseline="-5999" sz="2800">
                <a:solidFill>
                  <a:srgbClr val="0433FF"/>
                </a:solidFill>
              </a:rPr>
              <a:t>2</a:t>
            </a:r>
            <a:r>
              <a:rPr sz="2800">
                <a:solidFill>
                  <a:srgbClr val="0433FF"/>
                </a:solidFill>
              </a:rPr>
              <a:t>=&lt;y</a:t>
            </a:r>
            <a:r>
              <a:rPr baseline="-5999" sz="2800">
                <a:solidFill>
                  <a:srgbClr val="0433FF"/>
                </a:solidFill>
              </a:rPr>
              <a:t>2</a:t>
            </a:r>
            <a:endParaRPr baseline="-5999" sz="2800">
              <a:solidFill>
                <a:srgbClr val="0433FF"/>
              </a:solidFill>
            </a:endParaRPr>
          </a:p>
          <a:p>
            <a:pPr lvl="0" algn="l">
              <a:lnSpc>
                <a:spcPct val="90000"/>
              </a:lnSpc>
              <a:defRPr sz="1800"/>
            </a:pPr>
            <a:endParaRPr baseline="-5999" sz="2800"/>
          </a:p>
          <a:p>
            <a:pPr lvl="0" marL="444500" indent="-444500" algn="l">
              <a:lnSpc>
                <a:spcPct val="90000"/>
              </a:lnSpc>
              <a:buSzPct val="75000"/>
              <a:buChar char="•"/>
              <a:defRPr sz="1800"/>
            </a:pPr>
            <a:r>
              <a:rPr sz="2800">
                <a:solidFill>
                  <a:srgbClr val="FF2600"/>
                </a:solidFill>
              </a:rPr>
              <a:t>Both (A) and (C) can be implemented in O(1) time without knowing 𝝐</a:t>
            </a:r>
            <a:endParaRPr sz="2800">
              <a:solidFill>
                <a:srgbClr val="FF2600"/>
              </a:solidFill>
            </a:endParaRPr>
          </a:p>
          <a:p>
            <a:pPr lvl="0" marL="444500" indent="-444500" algn="l">
              <a:lnSpc>
                <a:spcPct val="90000"/>
              </a:lnSpc>
              <a:buSzPct val="75000"/>
              <a:buChar char="•"/>
              <a:defRPr sz="1800"/>
            </a:pPr>
            <a:r>
              <a:rPr sz="2800">
                <a:solidFill>
                  <a:srgbClr val="FF2600"/>
                </a:solidFill>
              </a:rPr>
              <a:t>Perturbed algorithm has same asymptotic running time as regular one</a:t>
            </a:r>
            <a:br>
              <a:rPr sz="2800">
                <a:solidFill>
                  <a:srgbClr val="FF2600"/>
                </a:solidFill>
              </a:rPr>
            </a:br>
            <a:endParaRPr sz="2800">
              <a:solidFill>
                <a:srgbClr val="FF2600"/>
              </a:solidFill>
            </a:endParaRPr>
          </a:p>
          <a:p>
            <a:pPr lvl="0" algn="l">
              <a:lnSpc>
                <a:spcPct val="90000"/>
              </a:lnSpc>
              <a:defRPr sz="1800"/>
            </a:pPr>
            <a:endParaRPr baseline="-5999" sz="2800"/>
          </a:p>
          <a:p>
            <a:pPr lvl="0" algn="l">
              <a:lnSpc>
                <a:spcPct val="90000"/>
              </a:lnSpc>
              <a:defRPr sz="1800"/>
            </a:pPr>
            <a:endParaRPr baseline="-5999" sz="2800"/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8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28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28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28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28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28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8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28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28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28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9" fill="hold"/>
                                        <p:tgtEl>
                                          <p:spTgt spid="28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8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5" fill="hold"/>
                                        <p:tgtEl>
                                          <p:spTgt spid="28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81" grpId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284" name="Shape 284"/>
          <p:cNvSpPr/>
          <p:nvPr/>
        </p:nvSpPr>
        <p:spPr>
          <a:xfrm>
            <a:off x="952500" y="736600"/>
            <a:ext cx="11099800" cy="11424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 defTabSz="233679">
              <a:defRPr sz="4280" u="sng"/>
            </a:lvl1pPr>
          </a:lstStyle>
          <a:p>
            <a:pPr lvl="0">
              <a:defRPr sz="1800" u="none"/>
            </a:pPr>
            <a:r>
              <a:rPr sz="4280" u="sng"/>
              <a:t>Odds and Ends </a:t>
            </a:r>
            <a:endParaRPr sz="4280" u="sng"/>
          </a:p>
        </p:txBody>
      </p:sp>
      <p:sp>
        <p:nvSpPr>
          <p:cNvPr id="285" name="Shape 285"/>
          <p:cNvSpPr/>
          <p:nvPr/>
        </p:nvSpPr>
        <p:spPr>
          <a:xfrm>
            <a:off x="50800" y="1695449"/>
            <a:ext cx="12686183" cy="636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marL="444500" indent="-444500" algn="l">
              <a:lnSpc>
                <a:spcPct val="90000"/>
              </a:lnSpc>
              <a:buSzPct val="75000"/>
              <a:buChar char="•"/>
              <a:defRPr sz="1800"/>
            </a:pPr>
            <a:r>
              <a:rPr sz="2800"/>
              <a:t>Designed O(n</a:t>
            </a:r>
            <a:r>
              <a:rPr baseline="31999" sz="2800"/>
              <a:t>4</a:t>
            </a:r>
            <a:r>
              <a:rPr sz="2800"/>
              <a:t>) algorithm for constructing OBCSTs  </a:t>
            </a:r>
            <a:br>
              <a:rPr sz="2800"/>
            </a:br>
            <a:r>
              <a:rPr sz="2800"/>
              <a:t>   when C={&lt;,=} and need to report Exact Failures</a:t>
            </a:r>
            <a:endParaRPr sz="2800"/>
          </a:p>
          <a:p>
            <a:pPr lvl="0" algn="l">
              <a:lnSpc>
                <a:spcPct val="90000"/>
              </a:lnSpc>
              <a:defRPr sz="1800"/>
            </a:pPr>
            <a:endParaRPr sz="2800"/>
          </a:p>
          <a:p>
            <a:pPr lvl="0" marL="444500" indent="-444500" algn="l">
              <a:lnSpc>
                <a:spcPct val="90000"/>
              </a:lnSpc>
              <a:buSzPct val="75000"/>
              <a:buChar char="•"/>
              <a:defRPr sz="1800"/>
            </a:pPr>
            <a:r>
              <a:rPr sz="2800"/>
              <a:t>Strongly used assumption β</a:t>
            </a:r>
            <a:r>
              <a:rPr baseline="-5999" sz="2800"/>
              <a:t>i  </a:t>
            </a:r>
            <a:r>
              <a:rPr sz="2800"/>
              <a:t>are all distinct</a:t>
            </a:r>
            <a:endParaRPr sz="2800"/>
          </a:p>
          <a:p>
            <a:pPr lvl="1" marL="889000" indent="-444500" algn="l">
              <a:lnSpc>
                <a:spcPct val="90000"/>
              </a:lnSpc>
              <a:buSzPct val="75000"/>
              <a:buChar char="•"/>
              <a:defRPr sz="1800"/>
            </a:pPr>
            <a:r>
              <a:rPr sz="2800"/>
              <a:t>Assumption can be removed using perturbation argument </a:t>
            </a:r>
            <a:endParaRPr sz="2800"/>
          </a:p>
          <a:p>
            <a:pPr lvl="0" algn="l">
              <a:lnSpc>
                <a:spcPct val="90000"/>
              </a:lnSpc>
              <a:defRPr sz="1800"/>
            </a:pPr>
            <a:endParaRPr sz="2800"/>
          </a:p>
          <a:p>
            <a:pPr lvl="0" marL="444500" indent="-444500" algn="l">
              <a:lnSpc>
                <a:spcPct val="90000"/>
              </a:lnSpc>
              <a:buSzPct val="75000"/>
              <a:buChar char="•"/>
              <a:defRPr sz="1800"/>
            </a:pPr>
            <a:r>
              <a:rPr sz="2800"/>
              <a:t>To solve problem  C={&lt;,=}  with Non-Exact failures </a:t>
            </a:r>
            <a:endParaRPr sz="2800"/>
          </a:p>
          <a:p>
            <a:pPr lvl="1" marL="889000" indent="-444500" algn="l">
              <a:lnSpc>
                <a:spcPct val="90000"/>
              </a:lnSpc>
              <a:buSzPct val="75000"/>
              <a:buChar char="•"/>
              <a:defRPr sz="1800"/>
            </a:pPr>
            <a:r>
              <a:rPr sz="2800"/>
              <a:t>only need to modify initial conditions</a:t>
            </a:r>
            <a:endParaRPr sz="2800"/>
          </a:p>
          <a:p>
            <a:pPr lvl="0" algn="l">
              <a:lnSpc>
                <a:spcPct val="90000"/>
              </a:lnSpc>
              <a:defRPr sz="1800"/>
            </a:pPr>
            <a:endParaRPr sz="2800"/>
          </a:p>
          <a:p>
            <a:pPr lvl="0" marL="444500" indent="-444500" algn="l">
              <a:lnSpc>
                <a:spcPct val="90000"/>
              </a:lnSpc>
              <a:buSzPct val="75000"/>
              <a:buChar char="•"/>
              <a:defRPr sz="1800"/>
            </a:pPr>
            <a:r>
              <a:rPr sz="2800"/>
              <a:t>Symmetry argument gives algorithms for C={≤, =}</a:t>
            </a:r>
            <a:endParaRPr sz="2800"/>
          </a:p>
          <a:p>
            <a:pPr lvl="0" algn="l">
              <a:lnSpc>
                <a:spcPct val="90000"/>
              </a:lnSpc>
              <a:defRPr sz="1800"/>
            </a:pPr>
            <a:endParaRPr sz="2800"/>
          </a:p>
          <a:p>
            <a:pPr lvl="0" marL="444500" indent="-444500" algn="l">
              <a:lnSpc>
                <a:spcPct val="90000"/>
              </a:lnSpc>
              <a:buSzPct val="75000"/>
              <a:buChar char="•"/>
              <a:defRPr sz="1800"/>
            </a:pPr>
            <a:r>
              <a:rPr sz="2800"/>
              <a:t>Algorithms for C={&lt;, ≤, =} requires only slight  modifications of SPLIT(i,j: h)</a:t>
            </a:r>
            <a:endParaRPr sz="2800"/>
          </a:p>
          <a:p>
            <a:pPr lvl="0" algn="l">
              <a:lnSpc>
                <a:spcPct val="90000"/>
              </a:lnSpc>
              <a:defRPr sz="1800"/>
            </a:pPr>
            <a:endParaRPr sz="2800"/>
          </a:p>
          <a:p>
            <a:pPr lvl="0" marL="444500" indent="-444500" algn="l">
              <a:lnSpc>
                <a:spcPct val="90000"/>
              </a:lnSpc>
              <a:buSzPct val="75000"/>
              <a:buChar char="•"/>
              <a:defRPr sz="1800"/>
            </a:pPr>
            <a:r>
              <a:rPr sz="2800"/>
              <a:t>If C={&lt;, ≤},  ranges have no holes and problem can  be solved in O(n log n) similar to Hu-Tucker </a:t>
            </a:r>
            <a:endParaRPr sz="2800"/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2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8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28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28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8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85" grpId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Outline</a:t>
            </a:r>
          </a:p>
        </p:txBody>
      </p:sp>
      <p:sp>
        <p:nvSpPr>
          <p:cNvPr id="288" name="Shape 288"/>
          <p:cNvSpPr/>
          <p:nvPr>
            <p:ph type="body" idx="1"/>
          </p:nvPr>
        </p:nvSpPr>
        <p:spPr>
          <a:xfrm>
            <a:off x="952500" y="2120900"/>
            <a:ext cx="11734800" cy="6820397"/>
          </a:xfrm>
          <a:prstGeom prst="rect">
            <a:avLst/>
          </a:prstGeom>
        </p:spPr>
        <p:txBody>
          <a:bodyPr anchor="t"/>
          <a:lstStyle/>
          <a:p>
            <a:pPr lvl="0" marL="346709" indent="-346709" defTabSz="455675">
              <a:spcBef>
                <a:spcPts val="3200"/>
              </a:spcBef>
              <a:defRPr sz="1800"/>
            </a:pPr>
            <a:r>
              <a:rPr sz="2807"/>
              <a:t>History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Binary Search Trees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Hu-Tucker Trees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AKKL Trees</a:t>
            </a:r>
            <a:endParaRPr sz="2807"/>
          </a:p>
          <a:p>
            <a:pPr lvl="0" marL="346709" indent="-346709" defTabSz="455675">
              <a:spcBef>
                <a:spcPts val="600"/>
              </a:spcBef>
              <a:defRPr sz="1800"/>
            </a:pPr>
            <a:r>
              <a:rPr sz="2807"/>
              <a:t>Optimal Binary Comparison Search Trees with Failures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Problem Models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List of New Results</a:t>
            </a:r>
            <a:endParaRPr sz="2807"/>
          </a:p>
          <a:p>
            <a:pPr lvl="0" marL="346709" indent="-346709" defTabSz="455675">
              <a:spcBef>
                <a:spcPts val="600"/>
              </a:spcBef>
              <a:defRPr sz="1800"/>
            </a:pPr>
            <a:r>
              <a:rPr sz="2807"/>
              <a:t>New Results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The Main Lemma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Structural Properties of OBCSTs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Dynamic Programming for OBCSTs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>
                <a:solidFill>
                  <a:srgbClr val="FF2600"/>
                </a:solidFill>
              </a:rPr>
              <a:t>Proof of The Main Lemma (Sketch)</a:t>
            </a:r>
            <a:endParaRPr sz="2807">
              <a:solidFill>
                <a:srgbClr val="FF2600"/>
              </a:solidFill>
            </a:endParaRPr>
          </a:p>
          <a:p>
            <a:pPr lvl="0" marL="346709" indent="-346709" defTabSz="455675">
              <a:spcBef>
                <a:spcPts val="600"/>
              </a:spcBef>
              <a:defRPr sz="1800"/>
            </a:pPr>
            <a:r>
              <a:rPr sz="2807"/>
              <a:t>Extensions and Open Problems</a:t>
            </a:r>
          </a:p>
        </p:txBody>
      </p:sp>
      <p:sp>
        <p:nvSpPr>
          <p:cNvPr id="289" name="Shape 289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292" name="Shape 292"/>
          <p:cNvSpPr/>
          <p:nvPr/>
        </p:nvSpPr>
        <p:spPr>
          <a:xfrm>
            <a:off x="952500" y="736600"/>
            <a:ext cx="11099800" cy="11424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 defTabSz="368045">
              <a:defRPr sz="6740" u="sng"/>
            </a:lvl1pPr>
          </a:lstStyle>
          <a:p>
            <a:pPr lvl="0">
              <a:defRPr sz="1800" u="none"/>
            </a:pPr>
            <a:r>
              <a:rPr sz="6740" u="sng"/>
              <a:t>Proof of Main Lemma</a:t>
            </a:r>
          </a:p>
        </p:txBody>
      </p:sp>
      <p:sp>
        <p:nvSpPr>
          <p:cNvPr id="293" name="Shape 293"/>
          <p:cNvSpPr/>
          <p:nvPr/>
        </p:nvSpPr>
        <p:spPr>
          <a:xfrm>
            <a:off x="31750" y="1797049"/>
            <a:ext cx="7811859" cy="94821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spcBef>
                <a:spcPts val="1700"/>
              </a:spcBef>
              <a:defRPr sz="1800"/>
            </a:pPr>
            <a:r>
              <a:rPr sz="3100"/>
              <a:t>Let T be an OBCST. Assume</a:t>
            </a:r>
            <a:endParaRPr sz="3100"/>
          </a:p>
          <a:p>
            <a:pPr lvl="0" marL="444500" indent="-444500" algn="l">
              <a:buSzPct val="75000"/>
              <a:buChar char="•"/>
              <a:defRPr sz="1800"/>
            </a:pPr>
            <a:r>
              <a:rPr sz="3100"/>
              <a:t>y&lt;x  (x&gt;y is symmetric)</a:t>
            </a:r>
            <a:endParaRPr sz="3100"/>
          </a:p>
          <a:p>
            <a:pPr lvl="0" marL="444500" indent="-444500" algn="l">
              <a:buSzPct val="75000"/>
              <a:buChar char="•"/>
              <a:defRPr sz="1800"/>
            </a:pPr>
            <a:r>
              <a:rPr sz="3100"/>
              <a:t>(Q=x) is above (Q=y)</a:t>
            </a:r>
            <a:endParaRPr sz="3100"/>
          </a:p>
          <a:p>
            <a:pPr lvl="0" marL="444500" indent="-444500" algn="l">
              <a:buSzPct val="75000"/>
              <a:buChar char="•"/>
              <a:defRPr sz="1800"/>
            </a:pPr>
            <a:r>
              <a:rPr b="1" sz="31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=&gt; β</a:t>
            </a:r>
            <a:r>
              <a:rPr b="1" baseline="-5999" sz="31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x</a:t>
            </a:r>
            <a:r>
              <a:rPr b="1" sz="31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 &lt; β</a:t>
            </a:r>
            <a:r>
              <a:rPr b="1" baseline="-5999" sz="31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y </a:t>
            </a:r>
            <a:r>
              <a:rPr b="1" sz="31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 will show contradiction</a:t>
            </a:r>
            <a:endParaRPr b="1" sz="3100">
              <a:solidFill>
                <a:srgbClr val="0433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 marL="444500" indent="-444500" algn="l">
              <a:spcBef>
                <a:spcPts val="3300"/>
              </a:spcBef>
              <a:buSzPct val="75000"/>
              <a:buChar char="•"/>
              <a:defRPr sz="1800"/>
            </a:pPr>
            <a:r>
              <a:rPr b="1" sz="31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=&gt; β</a:t>
            </a:r>
            <a:r>
              <a:rPr b="1" baseline="-5999" sz="31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x</a:t>
            </a:r>
            <a:r>
              <a:rPr b="1" sz="31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 ≥ β</a:t>
            </a:r>
            <a:r>
              <a:rPr b="1" baseline="-5999" sz="31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y</a:t>
            </a:r>
            <a:r>
              <a:rPr b="1" sz="31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 and Thm correct</a:t>
            </a:r>
            <a:endParaRPr b="1" sz="3100">
              <a:solidFill>
                <a:srgbClr val="0433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 marL="444500" indent="-444500" algn="l">
              <a:buSzPct val="75000"/>
              <a:buChar char="•"/>
              <a:defRPr sz="1800"/>
            </a:pPr>
            <a:r>
              <a:rPr sz="3100"/>
              <a:t>All comparisons between </a:t>
            </a:r>
            <a:br>
              <a:rPr sz="3100"/>
            </a:br>
            <a:r>
              <a:rPr sz="3100"/>
              <a:t>(Q=x) and (Q=y) are inequalities</a:t>
            </a:r>
            <a:endParaRPr sz="3100"/>
          </a:p>
          <a:p>
            <a:pPr lvl="1" marL="889000" indent="-444500" algn="l">
              <a:spcBef>
                <a:spcPts val="1500"/>
              </a:spcBef>
              <a:buSzPct val="75000"/>
              <a:buChar char="•"/>
              <a:defRPr sz="1800"/>
            </a:pPr>
            <a:r>
              <a:rPr sz="3100"/>
              <a:t>otherwise ∃ (Q=w) on path with either </a:t>
            </a:r>
            <a:br>
              <a:rPr sz="3100"/>
            </a:br>
            <a:r>
              <a:rPr sz="3100"/>
              <a:t>β</a:t>
            </a:r>
            <a:r>
              <a:rPr baseline="-5999" sz="3100"/>
              <a:t>x</a:t>
            </a:r>
            <a:r>
              <a:rPr sz="3100"/>
              <a:t> &lt; β</a:t>
            </a:r>
            <a:r>
              <a:rPr baseline="-5999" sz="3100"/>
              <a:t>w</a:t>
            </a:r>
            <a:r>
              <a:rPr sz="3100"/>
              <a:t> or   β</a:t>
            </a:r>
            <a:r>
              <a:rPr baseline="-5999" sz="3100"/>
              <a:t>w</a:t>
            </a:r>
            <a:r>
              <a:rPr sz="3100"/>
              <a:t> &lt; β</a:t>
            </a:r>
            <a:r>
              <a:rPr baseline="-5999" sz="3100"/>
              <a:t>y</a:t>
            </a:r>
            <a:r>
              <a:rPr sz="3100"/>
              <a:t>  and can show </a:t>
            </a:r>
            <a:br>
              <a:rPr sz="3100"/>
            </a:br>
            <a:r>
              <a:rPr sz="3100"/>
              <a:t>contradiction with (x,w) or (w,y)</a:t>
            </a:r>
            <a:endParaRPr sz="3100"/>
          </a:p>
          <a:p>
            <a:pPr lvl="0" marL="444500" indent="-444500" algn="l">
              <a:spcBef>
                <a:spcPts val="1100"/>
              </a:spcBef>
              <a:buSzPct val="75000"/>
              <a:buChar char="•"/>
              <a:defRPr sz="1800"/>
            </a:pPr>
            <a:r>
              <a:rPr sz="3100"/>
              <a:t>x,y ∈ Range((Q=x)) by definition</a:t>
            </a:r>
            <a:br>
              <a:rPr sz="3100"/>
            </a:br>
            <a:r>
              <a:rPr sz="3100"/>
              <a:t>If x,y ∈ Range((Q=y)) </a:t>
            </a:r>
            <a:br>
              <a:rPr sz="3100"/>
            </a:br>
            <a:r>
              <a:rPr sz="3100"/>
              <a:t>then could swap (Q=X) and (Q=y) </a:t>
            </a:r>
            <a:br>
              <a:rPr sz="3100"/>
            </a:br>
            <a:r>
              <a:rPr sz="3100"/>
              <a:t>to get cheaper tree.</a:t>
            </a:r>
            <a:endParaRPr sz="3100"/>
          </a:p>
          <a:p>
            <a:pPr lvl="0" algn="l">
              <a:spcBef>
                <a:spcPts val="1100"/>
              </a:spcBef>
              <a:defRPr sz="1800"/>
            </a:pPr>
            <a:endParaRPr sz="3100"/>
          </a:p>
          <a:p>
            <a:pPr lvl="0" algn="l">
              <a:spcBef>
                <a:spcPts val="1300"/>
              </a:spcBef>
              <a:defRPr sz="1800"/>
            </a:pPr>
            <a:endParaRPr sz="3100"/>
          </a:p>
        </p:txBody>
      </p:sp>
      <p:pic>
        <p:nvPicPr>
          <p:cNvPr id="294" name="Main_Lemma III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38917" y="2419300"/>
            <a:ext cx="3935634" cy="563937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2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29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93" grpId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Shape 296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297" name="Shape 297"/>
          <p:cNvSpPr/>
          <p:nvPr/>
        </p:nvSpPr>
        <p:spPr>
          <a:xfrm>
            <a:off x="952500" y="736600"/>
            <a:ext cx="11099800" cy="11424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 defTabSz="368045">
              <a:defRPr sz="6740" u="sng"/>
            </a:lvl1pPr>
          </a:lstStyle>
          <a:p>
            <a:pPr lvl="0">
              <a:defRPr sz="1800" u="none"/>
            </a:pPr>
            <a:r>
              <a:rPr sz="6740" u="sng"/>
              <a:t>Proof of Main Lemma</a:t>
            </a:r>
          </a:p>
        </p:txBody>
      </p:sp>
      <p:sp>
        <p:nvSpPr>
          <p:cNvPr id="298" name="Shape 298"/>
          <p:cNvSpPr/>
          <p:nvPr/>
        </p:nvSpPr>
        <p:spPr>
          <a:xfrm>
            <a:off x="31750" y="1784350"/>
            <a:ext cx="8142059" cy="80443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spcBef>
                <a:spcPts val="1700"/>
              </a:spcBef>
              <a:defRPr sz="1800"/>
            </a:pPr>
            <a:r>
              <a:rPr sz="3100"/>
              <a:t>Let T be an OBCST. Assume</a:t>
            </a:r>
            <a:endParaRPr sz="3100"/>
          </a:p>
          <a:p>
            <a:pPr lvl="0" marL="444500" indent="-444500" algn="l">
              <a:buSzPct val="75000"/>
              <a:buChar char="•"/>
              <a:defRPr sz="1800"/>
            </a:pPr>
            <a:r>
              <a:rPr sz="3100"/>
              <a:t>y&lt;x  (x&gt;y is symmetric)</a:t>
            </a:r>
            <a:endParaRPr sz="3100"/>
          </a:p>
          <a:p>
            <a:pPr lvl="0" marL="444500" indent="-444500" algn="l">
              <a:buSzPct val="75000"/>
              <a:buChar char="•"/>
              <a:defRPr sz="1800"/>
            </a:pPr>
            <a:r>
              <a:rPr sz="3100"/>
              <a:t>(Q=x) is above (Q=y)</a:t>
            </a:r>
            <a:endParaRPr sz="3100"/>
          </a:p>
          <a:p>
            <a:pPr lvl="0" marL="444500" indent="-444500" algn="l">
              <a:spcBef>
                <a:spcPts val="2300"/>
              </a:spcBef>
              <a:buSzPct val="75000"/>
              <a:buChar char="•"/>
              <a:defRPr sz="1800"/>
            </a:pPr>
            <a:r>
              <a:rPr b="1" sz="31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=&gt; β</a:t>
            </a:r>
            <a:r>
              <a:rPr b="1" baseline="-5999" sz="31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x</a:t>
            </a:r>
            <a:r>
              <a:rPr b="1" sz="31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 &lt; β</a:t>
            </a:r>
            <a:r>
              <a:rPr b="1" baseline="-5999" sz="31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y </a:t>
            </a:r>
            <a:r>
              <a:rPr b="1" sz="31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 will show contradiction </a:t>
            </a:r>
            <a:endParaRPr b="1" sz="3100">
              <a:solidFill>
                <a:srgbClr val="0433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 marL="444500" indent="-444500" algn="l">
              <a:buSzPct val="75000"/>
              <a:buChar char="•"/>
              <a:defRPr sz="1800"/>
            </a:pPr>
            <a:r>
              <a:rPr sz="3100"/>
              <a:t>All comparisons between </a:t>
            </a:r>
            <a:br>
              <a:rPr sz="3100"/>
            </a:br>
            <a:r>
              <a:rPr sz="3100"/>
              <a:t>(Q=x) and (Q=y) are inequalities</a:t>
            </a:r>
            <a:endParaRPr sz="3100"/>
          </a:p>
          <a:p>
            <a:pPr lvl="0" marL="444500" indent="-444500" algn="l">
              <a:spcBef>
                <a:spcPts val="1100"/>
              </a:spcBef>
              <a:buSzPct val="75000"/>
              <a:buChar char="•"/>
              <a:defRPr sz="1800"/>
            </a:pPr>
            <a:endParaRPr sz="3100"/>
          </a:p>
          <a:p>
            <a:pPr lvl="0" marL="444500" indent="-444500" algn="l">
              <a:buSzPct val="75000"/>
              <a:buChar char="•"/>
              <a:defRPr sz="1800"/>
            </a:pPr>
            <a:r>
              <a:rPr sz="3100"/>
              <a:t>Since x∉ Range((Q=y) </a:t>
            </a:r>
            <a:br>
              <a:rPr sz="3100"/>
            </a:br>
            <a:r>
              <a:rPr sz="3100"/>
              <a:t>=&gt; Path (Q=x) to (Q=y) contains (Q&lt;z) </a:t>
            </a:r>
            <a:br>
              <a:rPr sz="3100"/>
            </a:br>
            <a:r>
              <a:rPr sz="3100"/>
              <a:t>s.t  z’s children’s ranges  are [i,z,h’), [z,j,h’’) </a:t>
            </a:r>
            <a:br>
              <a:rPr sz="3100"/>
            </a:br>
            <a:r>
              <a:rPr sz="3100"/>
              <a:t>where y∈ [i,z) and x ∈[z,j). </a:t>
            </a:r>
            <a:br>
              <a:rPr sz="3100"/>
            </a:br>
            <a:r>
              <a:rPr sz="3100"/>
              <a:t>z is called </a:t>
            </a:r>
            <a:r>
              <a:rPr i="1" sz="3100"/>
              <a:t>splitter</a:t>
            </a:r>
            <a:r>
              <a:rPr sz="3100"/>
              <a:t>. </a:t>
            </a:r>
            <a:br>
              <a:rPr sz="3100"/>
            </a:br>
            <a:endParaRPr sz="3100"/>
          </a:p>
          <a:p>
            <a:pPr lvl="0" marL="444500" indent="-444500" algn="l">
              <a:spcBef>
                <a:spcPts val="1300"/>
              </a:spcBef>
              <a:buSzPct val="75000"/>
              <a:buChar char="•"/>
              <a:defRPr sz="1800"/>
            </a:pPr>
            <a:r>
              <a:rPr sz="3100"/>
              <a:t>P’ is (</a:t>
            </a:r>
            <a:r>
              <a:rPr sz="3100">
                <a:solidFill>
                  <a:srgbClr val="FF2600"/>
                </a:solidFill>
              </a:rPr>
              <a:t>red</a:t>
            </a:r>
            <a:r>
              <a:rPr sz="3100"/>
              <a:t>) path from (Q=x) to (Q=y)</a:t>
            </a:r>
            <a:endParaRPr sz="3100"/>
          </a:p>
        </p:txBody>
      </p:sp>
      <p:pic>
        <p:nvPicPr>
          <p:cNvPr id="299" name="Main_Lemma III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38917" y="2419300"/>
            <a:ext cx="3935634" cy="5639371"/>
          </a:xfrm>
          <a:prstGeom prst="rect">
            <a:avLst/>
          </a:prstGeom>
          <a:ln w="12700">
            <a:miter lim="400000"/>
          </a:ln>
        </p:spPr>
      </p:pic>
      <p:sp>
        <p:nvSpPr>
          <p:cNvPr id="300" name="Shape 300"/>
          <p:cNvSpPr/>
          <p:nvPr/>
        </p:nvSpPr>
        <p:spPr>
          <a:xfrm flipH="1" flipV="1">
            <a:off x="11650779" y="6667772"/>
            <a:ext cx="447073" cy="1805409"/>
          </a:xfrm>
          <a:prstGeom prst="line">
            <a:avLst/>
          </a:prstGeom>
          <a:ln w="25400">
            <a:solidFill>
              <a:srgbClr val="AA7942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301" name="Shape 301"/>
          <p:cNvSpPr/>
          <p:nvPr/>
        </p:nvSpPr>
        <p:spPr>
          <a:xfrm>
            <a:off x="11505920" y="8490966"/>
            <a:ext cx="1230534" cy="86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2500">
                <a:solidFill>
                  <a:srgbClr val="AA7942"/>
                </a:solidFill>
              </a:rPr>
              <a:t>x would </a:t>
            </a:r>
            <a:endParaRPr sz="2500">
              <a:solidFill>
                <a:srgbClr val="AA7942"/>
              </a:solidFill>
            </a:endParaRPr>
          </a:p>
          <a:p>
            <a:pPr lvl="0" algn="l">
              <a:defRPr sz="1800"/>
            </a:pPr>
            <a:r>
              <a:rPr sz="2500">
                <a:solidFill>
                  <a:srgbClr val="AA7942"/>
                </a:solidFill>
              </a:rPr>
              <a:t>be here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2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2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98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Outline</a:t>
            </a:r>
          </a:p>
        </p:txBody>
      </p:sp>
      <p:sp>
        <p:nvSpPr>
          <p:cNvPr id="61" name="Shape 61"/>
          <p:cNvSpPr/>
          <p:nvPr>
            <p:ph type="body" idx="1"/>
          </p:nvPr>
        </p:nvSpPr>
        <p:spPr>
          <a:xfrm>
            <a:off x="952500" y="2120900"/>
            <a:ext cx="11734800" cy="6820397"/>
          </a:xfrm>
          <a:prstGeom prst="rect">
            <a:avLst/>
          </a:prstGeom>
        </p:spPr>
        <p:txBody>
          <a:bodyPr anchor="t"/>
          <a:lstStyle/>
          <a:p>
            <a:pPr lvl="0" marL="346709" indent="-346709" defTabSz="455675">
              <a:spcBef>
                <a:spcPts val="3200"/>
              </a:spcBef>
              <a:defRPr sz="1800"/>
            </a:pPr>
            <a:r>
              <a:rPr sz="2807">
                <a:solidFill>
                  <a:srgbClr val="FF2600"/>
                </a:solidFill>
              </a:rPr>
              <a:t>History</a:t>
            </a:r>
            <a:endParaRPr sz="2807">
              <a:solidFill>
                <a:srgbClr val="FF2600"/>
              </a:solidFill>
            </a:endParaRPr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Binary Search Trees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Hu-Tucker Trees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AKKL Trees</a:t>
            </a:r>
            <a:endParaRPr sz="2807"/>
          </a:p>
          <a:p>
            <a:pPr lvl="0" marL="346709" indent="-346709" defTabSz="455675">
              <a:spcBef>
                <a:spcPts val="600"/>
              </a:spcBef>
              <a:defRPr sz="1800"/>
            </a:pPr>
            <a:r>
              <a:rPr sz="2807"/>
              <a:t>Optimal Binary Comparison Search Trees with Failures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Problem Models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List of New Results</a:t>
            </a:r>
            <a:endParaRPr sz="2807"/>
          </a:p>
          <a:p>
            <a:pPr lvl="0" marL="346709" indent="-346709" defTabSz="455675">
              <a:spcBef>
                <a:spcPts val="600"/>
              </a:spcBef>
              <a:defRPr sz="1800"/>
            </a:pPr>
            <a:r>
              <a:rPr sz="2807"/>
              <a:t>New  Results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The Main Lemma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Structural Properties of OBCSTs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Dynamic Programming for OBCSTs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Proof of The Main Lemma (Sketch)</a:t>
            </a:r>
            <a:endParaRPr sz="2807"/>
          </a:p>
          <a:p>
            <a:pPr lvl="0" marL="346709" indent="-346709" defTabSz="455675">
              <a:spcBef>
                <a:spcPts val="600"/>
              </a:spcBef>
              <a:defRPr sz="1800"/>
            </a:pPr>
            <a:r>
              <a:rPr sz="2807"/>
              <a:t>Extensions and Open Problems</a:t>
            </a:r>
          </a:p>
        </p:txBody>
      </p:sp>
      <p:sp>
        <p:nvSpPr>
          <p:cNvPr id="62" name="Shape 62"/>
          <p:cNvSpPr/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Shape 303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304" name="Shape 304"/>
          <p:cNvSpPr/>
          <p:nvPr/>
        </p:nvSpPr>
        <p:spPr>
          <a:xfrm>
            <a:off x="952500" y="736600"/>
            <a:ext cx="11099800" cy="11424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 defTabSz="368045">
              <a:defRPr sz="6740" u="sng"/>
            </a:lvl1pPr>
          </a:lstStyle>
          <a:p>
            <a:pPr lvl="0">
              <a:defRPr sz="1800" u="none"/>
            </a:pPr>
            <a:r>
              <a:rPr sz="6740" u="sng"/>
              <a:t>Proof of Main Lemma</a:t>
            </a:r>
          </a:p>
        </p:txBody>
      </p:sp>
      <p:sp>
        <p:nvSpPr>
          <p:cNvPr id="305" name="Shape 305"/>
          <p:cNvSpPr/>
          <p:nvPr/>
        </p:nvSpPr>
        <p:spPr>
          <a:xfrm>
            <a:off x="387350" y="1974850"/>
            <a:ext cx="12332352" cy="2641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407458" indent="-407458" algn="l">
              <a:buSzPct val="75000"/>
              <a:buChar char="•"/>
              <a:defRPr sz="1800"/>
            </a:pPr>
            <a:r>
              <a:rPr sz="3300"/>
              <a:t>P is path in T from (Q=x) to (Q=y).  y&lt; x.  z is x-y splitter on P</a:t>
            </a:r>
            <a:endParaRPr sz="3300"/>
          </a:p>
          <a:p>
            <a:pPr lvl="0" marL="407458" indent="-407458" algn="l">
              <a:buSzPct val="75000"/>
              <a:buChar char="•"/>
              <a:defRPr sz="1800"/>
            </a:pPr>
            <a:r>
              <a:rPr sz="3300"/>
              <a:t>P’ is path from (Q=x) to (Q=z)</a:t>
            </a:r>
            <a:endParaRPr sz="3300"/>
          </a:p>
          <a:p>
            <a:pPr lvl="0" marL="407458" indent="-407458" algn="l">
              <a:buSzPct val="75000"/>
              <a:buChar char="•"/>
              <a:defRPr sz="1800"/>
            </a:pPr>
            <a:r>
              <a:rPr sz="3300"/>
              <a:t>Proof will be case analysis of structure of P’</a:t>
            </a:r>
            <a:endParaRPr sz="3300"/>
          </a:p>
          <a:p>
            <a:pPr lvl="0" marL="407458" indent="-407458" algn="l">
              <a:buSzPct val="75000"/>
              <a:buChar char="•"/>
              <a:defRPr sz="1800"/>
            </a:pPr>
            <a:r>
              <a:rPr sz="3300"/>
              <a:t>For every P’, will show can build cheaper OBCST T’</a:t>
            </a:r>
            <a:br>
              <a:rPr sz="3300"/>
            </a:br>
            <a:r>
              <a:rPr sz="3300"/>
              <a:t>contradicting  optimality of T</a:t>
            </a:r>
          </a:p>
        </p:txBody>
      </p:sp>
      <p:sp>
        <p:nvSpPr>
          <p:cNvPr id="306" name="Shape 306"/>
          <p:cNvSpPr/>
          <p:nvPr/>
        </p:nvSpPr>
        <p:spPr>
          <a:xfrm>
            <a:off x="146050" y="4832350"/>
            <a:ext cx="4917133" cy="647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u="sng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 u="none">
                <a:solidFill>
                  <a:srgbClr val="000000"/>
                </a:solidFill>
              </a:defRPr>
            </a:pPr>
            <a:r>
              <a:rPr b="1" sz="3600" u="sng">
                <a:solidFill>
                  <a:srgbClr val="0433FF"/>
                </a:solidFill>
              </a:rPr>
              <a:t>Case 1: P’ is one edge</a:t>
            </a:r>
          </a:p>
        </p:txBody>
      </p:sp>
      <p:pic>
        <p:nvPicPr>
          <p:cNvPr id="307" name="Leq1_neq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407242" y="5141186"/>
            <a:ext cx="6076278" cy="2976755"/>
          </a:xfrm>
          <a:prstGeom prst="rect">
            <a:avLst/>
          </a:prstGeom>
          <a:ln w="12700">
            <a:miter lim="400000"/>
          </a:ln>
        </p:spPr>
      </p:pic>
      <p:sp>
        <p:nvSpPr>
          <p:cNvPr id="308" name="Shape 308"/>
          <p:cNvSpPr/>
          <p:nvPr/>
        </p:nvSpPr>
        <p:spPr>
          <a:xfrm>
            <a:off x="109510" y="5577077"/>
            <a:ext cx="911280" cy="6568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y∈A</a:t>
            </a:r>
          </a:p>
        </p:txBody>
      </p:sp>
      <p:sp>
        <p:nvSpPr>
          <p:cNvPr id="309" name="Shape 309"/>
          <p:cNvSpPr/>
          <p:nvPr/>
        </p:nvSpPr>
        <p:spPr>
          <a:xfrm>
            <a:off x="1141884" y="5581650"/>
            <a:ext cx="495376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sz="3600"/>
              <a:t>=&gt; Weight(A) ≥ β</a:t>
            </a:r>
            <a:r>
              <a:rPr baseline="-5999" sz="3600"/>
              <a:t>y</a:t>
            </a:r>
            <a:r>
              <a:rPr sz="3600"/>
              <a:t> &gt; β</a:t>
            </a:r>
            <a:r>
              <a:rPr baseline="-5999" sz="3600"/>
              <a:t>x</a:t>
            </a:r>
            <a:r>
              <a:rPr sz="3600"/>
              <a:t> </a:t>
            </a:r>
            <a:r>
              <a:rPr baseline="-5999" sz="3600"/>
              <a:t> </a:t>
            </a:r>
          </a:p>
        </p:txBody>
      </p:sp>
      <p:sp>
        <p:nvSpPr>
          <p:cNvPr id="310" name="Shape 310"/>
          <p:cNvSpPr/>
          <p:nvPr/>
        </p:nvSpPr>
        <p:spPr>
          <a:xfrm>
            <a:off x="103380" y="7199123"/>
            <a:ext cx="6288482" cy="213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sz="3300"/>
              <a:t>=&gt; replacing left subtree by right</a:t>
            </a:r>
            <a:br>
              <a:rPr sz="3300"/>
            </a:br>
            <a:r>
              <a:rPr sz="3300"/>
              <a:t>subtree in T yields new BCST T’</a:t>
            </a:r>
            <a:br>
              <a:rPr sz="3300"/>
            </a:br>
            <a:r>
              <a:rPr sz="3300"/>
              <a:t>with lower cost than T, </a:t>
            </a:r>
            <a:br>
              <a:rPr sz="3300"/>
            </a:br>
            <a:r>
              <a:rPr sz="3300"/>
              <a:t>contradicting T being OBCST 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0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nodeType="after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30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3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07" grpId="3"/>
      <p:bldP build="p" bldLvl="5" animBg="1" rev="0" advAuto="0" spid="305" grpId="1"/>
      <p:bldP build="p" bldLvl="5" animBg="1" rev="0" advAuto="0" spid="308" grpId="4"/>
      <p:bldP build="whole" bldLvl="1" animBg="1" rev="0" advAuto="0" spid="306" grpId="2"/>
      <p:bldP build="p" bldLvl="5" animBg="1" rev="0" advAuto="0" spid="309" grpId="5"/>
      <p:bldP build="p" bldLvl="5" animBg="1" rev="0" advAuto="0" spid="310" grpId="6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313" name="Shape 313"/>
          <p:cNvSpPr/>
          <p:nvPr/>
        </p:nvSpPr>
        <p:spPr>
          <a:xfrm>
            <a:off x="952500" y="736600"/>
            <a:ext cx="11099800" cy="11424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 defTabSz="368045">
              <a:defRPr sz="6740" u="sng"/>
            </a:lvl1pPr>
          </a:lstStyle>
          <a:p>
            <a:pPr lvl="0">
              <a:defRPr sz="1800" u="none"/>
            </a:pPr>
            <a:r>
              <a:rPr sz="6740" u="sng"/>
              <a:t>Proof of Main Lemma</a:t>
            </a:r>
          </a:p>
        </p:txBody>
      </p:sp>
      <p:sp>
        <p:nvSpPr>
          <p:cNvPr id="314" name="Shape 314"/>
          <p:cNvSpPr/>
          <p:nvPr/>
        </p:nvSpPr>
        <p:spPr>
          <a:xfrm>
            <a:off x="336550" y="1936750"/>
            <a:ext cx="11917088" cy="1117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marL="407458" indent="-407458" algn="l">
              <a:buSzPct val="75000"/>
              <a:buChar char="•"/>
              <a:defRPr sz="1800"/>
            </a:pPr>
            <a:r>
              <a:rPr sz="3300"/>
              <a:t>P is path in T from (Q=x) to (Q=y).  y&lt;x.  z is x-y splitter on P</a:t>
            </a:r>
            <a:endParaRPr sz="3300"/>
          </a:p>
          <a:p>
            <a:pPr lvl="0" marL="407458" indent="-407458" algn="l">
              <a:buSzPct val="75000"/>
              <a:buChar char="•"/>
              <a:defRPr sz="1800"/>
            </a:pPr>
            <a:r>
              <a:rPr sz="3300"/>
              <a:t>P’ is path from (Q=x) to (Q=z)</a:t>
            </a:r>
          </a:p>
        </p:txBody>
      </p:sp>
      <p:sp>
        <p:nvSpPr>
          <p:cNvPr id="315" name="Shape 315"/>
          <p:cNvSpPr/>
          <p:nvPr/>
        </p:nvSpPr>
        <p:spPr>
          <a:xfrm>
            <a:off x="247650" y="3194991"/>
            <a:ext cx="5898506" cy="6568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u="sng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 u="none">
                <a:solidFill>
                  <a:srgbClr val="000000"/>
                </a:solidFill>
              </a:defRPr>
            </a:pPr>
            <a:r>
              <a:rPr b="1" sz="3600" u="sng">
                <a:solidFill>
                  <a:srgbClr val="0433FF"/>
                </a:solidFill>
              </a:rPr>
              <a:t>Case 2: P’ is two edges ≠≮ </a:t>
            </a:r>
          </a:p>
        </p:txBody>
      </p:sp>
      <p:sp>
        <p:nvSpPr>
          <p:cNvPr id="316" name="Shape 316"/>
          <p:cNvSpPr/>
          <p:nvPr/>
        </p:nvSpPr>
        <p:spPr>
          <a:xfrm>
            <a:off x="300010" y="4386179"/>
            <a:ext cx="911280" cy="6568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y∈A</a:t>
            </a:r>
          </a:p>
        </p:txBody>
      </p:sp>
      <p:sp>
        <p:nvSpPr>
          <p:cNvPr id="317" name="Shape 317"/>
          <p:cNvSpPr/>
          <p:nvPr/>
        </p:nvSpPr>
        <p:spPr>
          <a:xfrm>
            <a:off x="1256184" y="4386179"/>
            <a:ext cx="495376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sz="3600"/>
              <a:t>=&gt; Weight(A) ≥ β</a:t>
            </a:r>
            <a:r>
              <a:rPr baseline="-5999" sz="3600"/>
              <a:t>y</a:t>
            </a:r>
            <a:r>
              <a:rPr sz="3600"/>
              <a:t> &gt; β</a:t>
            </a:r>
            <a:r>
              <a:rPr baseline="-5999" sz="3600"/>
              <a:t>x</a:t>
            </a:r>
            <a:r>
              <a:rPr sz="3600"/>
              <a:t> </a:t>
            </a:r>
            <a:r>
              <a:rPr baseline="-5999" sz="3600"/>
              <a:t> </a:t>
            </a:r>
          </a:p>
        </p:txBody>
      </p:sp>
      <p:sp>
        <p:nvSpPr>
          <p:cNvPr id="318" name="Shape 318"/>
          <p:cNvSpPr/>
          <p:nvPr/>
        </p:nvSpPr>
        <p:spPr>
          <a:xfrm>
            <a:off x="243080" y="6127750"/>
            <a:ext cx="6864402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sz="3600"/>
              <a:t>=&gt; again replacing left tree by </a:t>
            </a:r>
            <a:br>
              <a:rPr sz="3600"/>
            </a:br>
            <a:r>
              <a:rPr sz="3600"/>
              <a:t>right tree in T yields new BCST T’</a:t>
            </a:r>
            <a:br>
              <a:rPr sz="3600"/>
            </a:br>
            <a:r>
              <a:rPr sz="3600"/>
              <a:t>with lower cost than T, </a:t>
            </a:r>
            <a:br>
              <a:rPr sz="3600"/>
            </a:br>
            <a:r>
              <a:rPr sz="3600"/>
              <a:t>contradicting T being OBCST </a:t>
            </a:r>
          </a:p>
        </p:txBody>
      </p:sp>
      <p:pic>
        <p:nvPicPr>
          <p:cNvPr id="319" name="Leq2neqr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00452" y="3946894"/>
            <a:ext cx="5407143" cy="375579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after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3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318" grpId="3"/>
      <p:bldP build="p" bldLvl="5" animBg="1" rev="0" advAuto="0" spid="316" grpId="1"/>
      <p:bldP build="p" bldLvl="5" animBg="1" rev="0" advAuto="0" spid="317" grpId="2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322" name="Shape 322"/>
          <p:cNvSpPr/>
          <p:nvPr/>
        </p:nvSpPr>
        <p:spPr>
          <a:xfrm>
            <a:off x="952500" y="736600"/>
            <a:ext cx="11099800" cy="11424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 defTabSz="368045">
              <a:defRPr sz="6740" u="sng"/>
            </a:lvl1pPr>
          </a:lstStyle>
          <a:p>
            <a:pPr lvl="0">
              <a:defRPr sz="1800" u="none"/>
            </a:pPr>
            <a:r>
              <a:rPr sz="6740" u="sng"/>
              <a:t>Proof of Main Lemma</a:t>
            </a:r>
          </a:p>
        </p:txBody>
      </p:sp>
      <p:sp>
        <p:nvSpPr>
          <p:cNvPr id="323" name="Shape 323"/>
          <p:cNvSpPr/>
          <p:nvPr/>
        </p:nvSpPr>
        <p:spPr>
          <a:xfrm>
            <a:off x="336550" y="1936750"/>
            <a:ext cx="12495700" cy="670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marL="407458" indent="-407458" algn="l">
              <a:buSzPct val="75000"/>
              <a:buChar char="•"/>
              <a:defRPr sz="1800"/>
            </a:pPr>
            <a:r>
              <a:rPr sz="3300"/>
              <a:t>P is path in T from (Q=x) to (Q=y).  y&lt;x.  z is x-y splitter on P</a:t>
            </a:r>
            <a:endParaRPr sz="3300"/>
          </a:p>
          <a:p>
            <a:pPr lvl="0" marL="407458" indent="-407458" algn="l">
              <a:buSzPct val="75000"/>
              <a:buChar char="•"/>
              <a:defRPr sz="1800"/>
            </a:pPr>
            <a:r>
              <a:rPr sz="3300"/>
              <a:t>P’ is path from (Q=x) to (Q=z)</a:t>
            </a:r>
            <a:endParaRPr sz="3300"/>
          </a:p>
          <a:p>
            <a:pPr lvl="0" marL="407458" indent="-407458" algn="l">
              <a:buSzPct val="75000"/>
              <a:buChar char="•"/>
              <a:defRPr sz="1800"/>
            </a:pPr>
            <a:r>
              <a:rPr sz="3300"/>
              <a:t>Proof will be case analysis of structure of P’</a:t>
            </a:r>
            <a:endParaRPr sz="3300"/>
          </a:p>
          <a:p>
            <a:pPr lvl="0" algn="l">
              <a:defRPr sz="1800"/>
            </a:pPr>
            <a:endParaRPr sz="3300"/>
          </a:p>
          <a:p>
            <a:pPr lvl="0" marL="407458" indent="-407458" algn="l">
              <a:buSzPct val="75000"/>
              <a:buChar char="•"/>
              <a:defRPr sz="1800"/>
            </a:pPr>
            <a:r>
              <a:rPr sz="3300"/>
              <a:t>Already saw first two cases of P’</a:t>
            </a:r>
            <a:endParaRPr sz="3300"/>
          </a:p>
          <a:p>
            <a:pPr lvl="1" marL="851958" indent="-407458" algn="l">
              <a:buSzPct val="75000"/>
              <a:buChar char="•"/>
              <a:defRPr sz="1800"/>
            </a:pPr>
            <a:r>
              <a:rPr sz="3300"/>
              <a:t>Showed for each that assumptions allow replacing subtree </a:t>
            </a:r>
            <a:br>
              <a:rPr sz="3300"/>
            </a:br>
            <a:r>
              <a:rPr sz="3300"/>
              <a:t>rooted at (Q=x) with cheaper subtree for some range.  </a:t>
            </a:r>
            <a:br>
              <a:rPr sz="3300"/>
            </a:br>
            <a:r>
              <a:rPr sz="3300"/>
              <a:t>Replacement leads to cheaper BCST, contradicting optimality</a:t>
            </a:r>
            <a:br>
              <a:rPr sz="3300"/>
            </a:br>
            <a:r>
              <a:rPr sz="3300"/>
              <a:t>of T</a:t>
            </a:r>
            <a:endParaRPr sz="3300"/>
          </a:p>
          <a:p>
            <a:pPr lvl="0" algn="l">
              <a:defRPr sz="1800"/>
            </a:pPr>
            <a:endParaRPr sz="3300"/>
          </a:p>
          <a:p>
            <a:pPr lvl="0" marL="407458" indent="-407458" algn="l">
              <a:buSzPct val="75000"/>
              <a:buChar char="•"/>
              <a:defRPr sz="1800"/>
            </a:pPr>
            <a:r>
              <a:rPr sz="3300"/>
              <a:t>The full proof splits P’ into 7 cases.</a:t>
            </a:r>
            <a:endParaRPr sz="3300"/>
          </a:p>
          <a:p>
            <a:pPr lvl="1" marL="851958" indent="-407458" algn="l">
              <a:buSzPct val="75000"/>
              <a:buChar char="•"/>
              <a:defRPr sz="1800"/>
            </a:pPr>
            <a:r>
              <a:rPr sz="3300"/>
              <a:t>For each, can show replacement with cheaper subtree, </a:t>
            </a:r>
            <a:br>
              <a:rPr sz="3300"/>
            </a:br>
            <a:r>
              <a:rPr sz="3300"/>
              <a:t>contradicting optimality of T.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323" grpId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Shape 32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Outline</a:t>
            </a:r>
          </a:p>
        </p:txBody>
      </p:sp>
      <p:sp>
        <p:nvSpPr>
          <p:cNvPr id="326" name="Shape 326"/>
          <p:cNvSpPr/>
          <p:nvPr>
            <p:ph type="body" idx="1"/>
          </p:nvPr>
        </p:nvSpPr>
        <p:spPr>
          <a:xfrm>
            <a:off x="952500" y="2120900"/>
            <a:ext cx="11734800" cy="6820397"/>
          </a:xfrm>
          <a:prstGeom prst="rect">
            <a:avLst/>
          </a:prstGeom>
        </p:spPr>
        <p:txBody>
          <a:bodyPr anchor="t"/>
          <a:lstStyle/>
          <a:p>
            <a:pPr lvl="0" marL="346709" indent="-346709" defTabSz="455675">
              <a:spcBef>
                <a:spcPts val="3200"/>
              </a:spcBef>
              <a:defRPr sz="1800"/>
            </a:pPr>
            <a:r>
              <a:rPr sz="2807"/>
              <a:t>History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Binary Search Trees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Hu-Tucker Trees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AKKL Trees</a:t>
            </a:r>
            <a:endParaRPr sz="2807"/>
          </a:p>
          <a:p>
            <a:pPr lvl="0" marL="346709" indent="-346709" defTabSz="455675">
              <a:spcBef>
                <a:spcPts val="600"/>
              </a:spcBef>
              <a:defRPr sz="1800"/>
            </a:pPr>
            <a:r>
              <a:rPr sz="2807"/>
              <a:t>Optimal Binary Comparison Search Trees with Failures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Problem Models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List of New Results</a:t>
            </a:r>
            <a:endParaRPr sz="2807"/>
          </a:p>
          <a:p>
            <a:pPr lvl="0" marL="346709" indent="-346709" defTabSz="455675">
              <a:spcBef>
                <a:spcPts val="600"/>
              </a:spcBef>
              <a:defRPr sz="1800"/>
            </a:pPr>
            <a:r>
              <a:rPr sz="2807"/>
              <a:t>Our Results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The Main Lemma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Structural Properties of OBCSTs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Dynamic Programming for OBCSTs</a:t>
            </a:r>
            <a:endParaRPr sz="2807"/>
          </a:p>
          <a:p>
            <a:pPr lvl="1" marL="693419" indent="-346709" defTabSz="455675">
              <a:spcBef>
                <a:spcPts val="600"/>
              </a:spcBef>
              <a:defRPr sz="1800"/>
            </a:pPr>
            <a:r>
              <a:rPr sz="2807"/>
              <a:t>Proof of The Main Lemma</a:t>
            </a:r>
            <a:endParaRPr sz="2807"/>
          </a:p>
          <a:p>
            <a:pPr lvl="0" marL="346709" indent="-346709" defTabSz="455675">
              <a:spcBef>
                <a:spcPts val="600"/>
              </a:spcBef>
              <a:defRPr sz="1800"/>
            </a:pPr>
            <a:r>
              <a:rPr sz="2807">
                <a:solidFill>
                  <a:srgbClr val="FF2600"/>
                </a:solidFill>
              </a:rPr>
              <a:t>Extensions and Open Problems</a:t>
            </a:r>
          </a:p>
        </p:txBody>
      </p:sp>
      <p:sp>
        <p:nvSpPr>
          <p:cNvPr id="327" name="Shape 327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330" name="Shape 330"/>
          <p:cNvSpPr/>
          <p:nvPr/>
        </p:nvSpPr>
        <p:spPr>
          <a:xfrm>
            <a:off x="952500" y="736600"/>
            <a:ext cx="11099800" cy="11424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 defTabSz="362204">
              <a:defRPr sz="6634" u="sng"/>
            </a:lvl1pPr>
          </a:lstStyle>
          <a:p>
            <a:pPr lvl="0">
              <a:defRPr sz="1800" u="none"/>
            </a:pPr>
            <a:r>
              <a:rPr sz="6634" u="sng"/>
              <a:t>Extensions &amp; Open Problems</a:t>
            </a:r>
          </a:p>
        </p:txBody>
      </p:sp>
      <p:sp>
        <p:nvSpPr>
          <p:cNvPr id="331" name="Shape 331"/>
          <p:cNvSpPr/>
          <p:nvPr/>
        </p:nvSpPr>
        <p:spPr>
          <a:xfrm>
            <a:off x="507364" y="2571750"/>
            <a:ext cx="12155171" cy="40881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444500" indent="-444500" algn="l">
              <a:lnSpc>
                <a:spcPct val="90000"/>
              </a:lnSpc>
              <a:buSzPct val="75000"/>
              <a:buChar char="•"/>
              <a:defRPr sz="1800"/>
            </a:pPr>
            <a:r>
              <a:rPr sz="3600"/>
              <a:t>If the β</a:t>
            </a:r>
            <a:r>
              <a:rPr baseline="-5999" sz="3600"/>
              <a:t>i</a:t>
            </a:r>
            <a:r>
              <a:rPr sz="3600"/>
              <a:t>,α</a:t>
            </a:r>
            <a:r>
              <a:rPr baseline="-5999" sz="3600"/>
              <a:t>i </a:t>
            </a:r>
            <a:r>
              <a:rPr sz="3600"/>
              <a:t>are probabilities (sum to 1) can show an O(n) algorithm that  constructs  BCST within </a:t>
            </a:r>
            <a:r>
              <a:rPr b="1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additive error 3 of optimal</a:t>
            </a:r>
            <a:r>
              <a:rPr sz="3600"/>
              <a:t> for Exact Failure Case</a:t>
            </a:r>
            <a:endParaRPr sz="3600"/>
          </a:p>
          <a:p>
            <a:pPr lvl="1" marL="889000" indent="-444500" algn="l">
              <a:lnSpc>
                <a:spcPct val="90000"/>
              </a:lnSpc>
              <a:buSzPct val="75000"/>
              <a:buChar char="•"/>
              <a:defRPr sz="1800"/>
            </a:pPr>
            <a:r>
              <a:rPr sz="3600"/>
              <a:t>Modification of similar algorithm for Hu-Tucker case.</a:t>
            </a:r>
            <a:endParaRPr sz="3600"/>
          </a:p>
          <a:p>
            <a:pPr lvl="1" marL="889000" indent="-444500" algn="l">
              <a:lnSpc>
                <a:spcPct val="90000"/>
              </a:lnSpc>
              <a:buSzPct val="75000"/>
              <a:buChar char="•"/>
              <a:defRPr sz="1800"/>
            </a:pPr>
            <a:endParaRPr sz="3600"/>
          </a:p>
          <a:p>
            <a:pPr lvl="0" marL="444500" indent="-444500" algn="l">
              <a:lnSpc>
                <a:spcPct val="90000"/>
              </a:lnSpc>
              <a:buSzPct val="75000"/>
              <a:buChar char="•"/>
              <a:defRPr sz="1800"/>
            </a:pPr>
            <a:r>
              <a:rPr sz="3600"/>
              <a:t>O(n</a:t>
            </a:r>
            <a:r>
              <a:rPr baseline="31999" sz="3600"/>
              <a:t>4</a:t>
            </a:r>
            <a:r>
              <a:rPr sz="3600"/>
              <a:t>) is quite high for worst case.</a:t>
            </a:r>
            <a:endParaRPr sz="3600"/>
          </a:p>
          <a:p>
            <a:pPr lvl="1" marL="790222" indent="-345722" algn="l">
              <a:lnSpc>
                <a:spcPct val="90000"/>
              </a:lnSpc>
              <a:buSzPct val="75000"/>
              <a:buChar char="•"/>
              <a:defRPr sz="1800"/>
            </a:pPr>
            <a:r>
              <a:rPr sz="3600"/>
              <a:t>Can we do better?</a:t>
            </a:r>
            <a:endParaRPr sz="3600"/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type="title"/>
          </p:nvPr>
        </p:nvSpPr>
        <p:spPr>
          <a:xfrm>
            <a:off x="952500" y="736600"/>
            <a:ext cx="11099800" cy="1142455"/>
          </a:xfrm>
          <a:prstGeom prst="rect">
            <a:avLst/>
          </a:prstGeom>
        </p:spPr>
        <p:txBody>
          <a:bodyPr/>
          <a:lstStyle>
            <a:lvl1pPr defTabSz="233679">
              <a:defRPr sz="4280" u="sng"/>
            </a:lvl1pPr>
          </a:lstStyle>
          <a:p>
            <a:pPr lvl="0">
              <a:defRPr sz="1800" u="none"/>
            </a:pPr>
            <a:r>
              <a:rPr sz="4280" u="sng"/>
              <a:t>Knuth’s Optimal BSTs</a:t>
            </a:r>
            <a:endParaRPr sz="4280" u="sng"/>
          </a:p>
        </p:txBody>
      </p:sp>
      <p:sp>
        <p:nvSpPr>
          <p:cNvPr id="65" name="Shape 65"/>
          <p:cNvSpPr/>
          <p:nvPr>
            <p:ph type="body" idx="4294967295"/>
          </p:nvPr>
        </p:nvSpPr>
        <p:spPr>
          <a:xfrm>
            <a:off x="1041400" y="1790700"/>
            <a:ext cx="11099800" cy="7150100"/>
          </a:xfrm>
          <a:prstGeom prst="rect">
            <a:avLst/>
          </a:prstGeom>
        </p:spPr>
        <p:txBody>
          <a:bodyPr anchor="t"/>
          <a:lstStyle/>
          <a:p>
            <a:pPr lvl="0">
              <a:spcBef>
                <a:spcPts val="2200"/>
              </a:spcBef>
              <a:defRPr sz="1800"/>
            </a:pPr>
            <a:r>
              <a:rPr sz="2800"/>
              <a:t>Knuth [1971] gave algorithm for constructing Optimal Binary Search Trees</a:t>
            </a:r>
            <a:endParaRPr sz="2800"/>
          </a:p>
          <a:p>
            <a:pPr lvl="0">
              <a:spcBef>
                <a:spcPts val="2200"/>
              </a:spcBef>
              <a:defRPr sz="1800"/>
            </a:pPr>
            <a:r>
              <a:rPr sz="2800"/>
              <a:t>Known:</a:t>
            </a:r>
            <a:r>
              <a:rPr sz="2800">
                <a:solidFill>
                  <a:srgbClr val="0433FF"/>
                </a:solidFill>
              </a:rPr>
              <a:t>  n keys </a:t>
            </a:r>
            <a:r>
              <a:rPr sz="2800">
                <a:solidFill>
                  <a:srgbClr val="FF2600"/>
                </a:solidFill>
              </a:rPr>
              <a:t>K</a:t>
            </a:r>
            <a:r>
              <a:rPr baseline="-5999" sz="2800">
                <a:solidFill>
                  <a:srgbClr val="FF2600"/>
                </a:solidFill>
              </a:rPr>
              <a:t>1</a:t>
            </a:r>
            <a:r>
              <a:rPr sz="2800">
                <a:solidFill>
                  <a:srgbClr val="FF2600"/>
                </a:solidFill>
              </a:rPr>
              <a:t>, K</a:t>
            </a:r>
            <a:r>
              <a:rPr baseline="-5999" sz="2800">
                <a:solidFill>
                  <a:srgbClr val="FF2600"/>
                </a:solidFill>
              </a:rPr>
              <a:t>2</a:t>
            </a:r>
            <a:r>
              <a:rPr sz="2800">
                <a:solidFill>
                  <a:srgbClr val="FF2600"/>
                </a:solidFill>
              </a:rPr>
              <a:t>, …., K</a:t>
            </a:r>
            <a:r>
              <a:rPr baseline="-5999" sz="2800">
                <a:solidFill>
                  <a:srgbClr val="FF2600"/>
                </a:solidFill>
              </a:rPr>
              <a:t>n</a:t>
            </a:r>
            <a:r>
              <a:rPr baseline="-5999" sz="2800">
                <a:solidFill>
                  <a:srgbClr val="0433FF"/>
                </a:solidFill>
              </a:rPr>
              <a:t>.</a:t>
            </a:r>
            <a:endParaRPr baseline="-5999" sz="2800">
              <a:solidFill>
                <a:srgbClr val="0433FF"/>
              </a:solidFill>
            </a:endParaRPr>
          </a:p>
          <a:p>
            <a:pPr lvl="0">
              <a:spcBef>
                <a:spcPts val="2200"/>
              </a:spcBef>
              <a:defRPr sz="1800"/>
            </a:pPr>
            <a:r>
              <a:rPr sz="2800"/>
              <a:t>Preprocess keys to create binary tree. Tree query compares query value Q to keys. and returns appropriate response from </a:t>
            </a:r>
            <a:endParaRPr sz="2800"/>
          </a:p>
          <a:p>
            <a:pPr lvl="1">
              <a:spcBef>
                <a:spcPts val="2200"/>
              </a:spcBef>
              <a:defRPr sz="1800"/>
            </a:pPr>
            <a:r>
              <a:rPr sz="2800">
                <a:solidFill>
                  <a:srgbClr val="0433FF"/>
                </a:solidFill>
              </a:rPr>
              <a:t>i  such that </a:t>
            </a:r>
            <a:r>
              <a:rPr sz="2800">
                <a:solidFill>
                  <a:srgbClr val="FF2600"/>
                </a:solidFill>
              </a:rPr>
              <a:t>Q = K</a:t>
            </a:r>
            <a:r>
              <a:rPr baseline="-5999" sz="2800">
                <a:solidFill>
                  <a:srgbClr val="FF2600"/>
                </a:solidFill>
              </a:rPr>
              <a:t>i</a:t>
            </a:r>
            <a:endParaRPr sz="2800">
              <a:solidFill>
                <a:srgbClr val="FF2600"/>
              </a:solidFill>
            </a:endParaRPr>
          </a:p>
          <a:p>
            <a:pPr lvl="1">
              <a:spcBef>
                <a:spcPts val="2200"/>
              </a:spcBef>
              <a:defRPr sz="1800"/>
            </a:pPr>
            <a:r>
              <a:rPr sz="2800">
                <a:solidFill>
                  <a:srgbClr val="0433FF"/>
                </a:solidFill>
              </a:rPr>
              <a:t>i such that     </a:t>
            </a:r>
            <a:r>
              <a:rPr sz="2800">
                <a:solidFill>
                  <a:srgbClr val="FF2600"/>
                </a:solidFill>
              </a:rPr>
              <a:t>K</a:t>
            </a:r>
            <a:r>
              <a:rPr baseline="-5999" sz="2800">
                <a:solidFill>
                  <a:srgbClr val="FF2600"/>
                </a:solidFill>
              </a:rPr>
              <a:t>i</a:t>
            </a:r>
            <a:r>
              <a:rPr sz="2800">
                <a:solidFill>
                  <a:srgbClr val="FF2600"/>
                </a:solidFill>
              </a:rPr>
              <a:t> &lt; Q  &lt;  K</a:t>
            </a:r>
            <a:r>
              <a:rPr baseline="-5999" sz="2800">
                <a:solidFill>
                  <a:srgbClr val="FF2600"/>
                </a:solidFill>
              </a:rPr>
              <a:t>i+1</a:t>
            </a:r>
            <a:endParaRPr sz="2800">
              <a:solidFill>
                <a:srgbClr val="FF2600"/>
              </a:solidFill>
            </a:endParaRPr>
          </a:p>
          <a:p>
            <a:pPr lvl="1">
              <a:spcBef>
                <a:spcPts val="2200"/>
              </a:spcBef>
              <a:defRPr sz="1800"/>
            </a:pPr>
            <a:r>
              <a:rPr sz="2800">
                <a:solidFill>
                  <a:srgbClr val="FF2600"/>
                </a:solidFill>
              </a:rPr>
              <a:t>Q  &lt;  K</a:t>
            </a:r>
            <a:r>
              <a:rPr baseline="-5999" sz="2800">
                <a:solidFill>
                  <a:srgbClr val="FF2600"/>
                </a:solidFill>
              </a:rPr>
              <a:t>1</a:t>
            </a:r>
            <a:r>
              <a:rPr sz="2800">
                <a:solidFill>
                  <a:srgbClr val="FF2600"/>
                </a:solidFill>
              </a:rPr>
              <a:t> </a:t>
            </a:r>
            <a:r>
              <a:rPr sz="2800">
                <a:solidFill>
                  <a:srgbClr val="0433FF"/>
                </a:solidFill>
              </a:rPr>
              <a:t>   or       </a:t>
            </a:r>
            <a:r>
              <a:rPr sz="2800">
                <a:solidFill>
                  <a:srgbClr val="FF2600"/>
                </a:solidFill>
              </a:rPr>
              <a:t>K</a:t>
            </a:r>
            <a:r>
              <a:rPr baseline="-5999" sz="2800">
                <a:solidFill>
                  <a:srgbClr val="FF2600"/>
                </a:solidFill>
              </a:rPr>
              <a:t>n </a:t>
            </a:r>
            <a:r>
              <a:rPr sz="2800">
                <a:solidFill>
                  <a:srgbClr val="FF2600"/>
                </a:solidFill>
              </a:rPr>
              <a:t>&lt;  Q</a:t>
            </a:r>
            <a:endParaRPr sz="2800">
              <a:solidFill>
                <a:srgbClr val="FF2600"/>
              </a:solidFill>
            </a:endParaRPr>
          </a:p>
          <a:p>
            <a:pPr lvl="0">
              <a:spcBef>
                <a:spcPts val="2200"/>
              </a:spcBef>
              <a:defRPr sz="1800"/>
            </a:pPr>
            <a:r>
              <a:rPr sz="2800"/>
              <a:t>Input: probability of successful and unsuccessful searches</a:t>
            </a:r>
            <a:br>
              <a:rPr sz="2800"/>
            </a:br>
          </a:p>
        </p:txBody>
      </p:sp>
      <p:sp>
        <p:nvSpPr>
          <p:cNvPr id="66" name="Shape 66"/>
          <p:cNvSpPr/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  <p:pic>
        <p:nvPicPr>
          <p:cNvPr id="67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96703" y="7854900"/>
            <a:ext cx="69977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8" name="pasted-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526957" y="8502600"/>
            <a:ext cx="2813344" cy="398827"/>
          </a:xfrm>
          <a:prstGeom prst="rect">
            <a:avLst/>
          </a:prstGeom>
          <a:ln w="12700">
            <a:miter lim="400000"/>
          </a:ln>
        </p:spPr>
      </p:pic>
      <p:pic>
        <p:nvPicPr>
          <p:cNvPr id="69" name="pasted-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778435" y="8492480"/>
            <a:ext cx="4428869" cy="4191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nodeType="after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nodeType="after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nodeType="after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9" grpId="4"/>
      <p:bldP build="whole" bldLvl="1" animBg="1" rev="0" advAuto="0" spid="67" grpId="2"/>
      <p:bldP build="p" bldLvl="1" animBg="1" rev="0" advAuto="0" spid="65" grpId="1"/>
      <p:bldP build="whole" bldLvl="1" animBg="1" rev="0" advAuto="0" spid="68" grpId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72" name="Shape 72"/>
          <p:cNvSpPr/>
          <p:nvPr>
            <p:ph type="title"/>
          </p:nvPr>
        </p:nvSpPr>
        <p:spPr>
          <a:xfrm>
            <a:off x="952500" y="736600"/>
            <a:ext cx="11099800" cy="1142455"/>
          </a:xfrm>
          <a:prstGeom prst="rect">
            <a:avLst/>
          </a:prstGeom>
        </p:spPr>
        <p:txBody>
          <a:bodyPr/>
          <a:lstStyle>
            <a:lvl1pPr defTabSz="233679">
              <a:defRPr sz="4280" u="sng"/>
            </a:lvl1pPr>
          </a:lstStyle>
          <a:p>
            <a:pPr lvl="0">
              <a:defRPr sz="1800" u="none"/>
            </a:pPr>
            <a:r>
              <a:rPr sz="4280" u="sng"/>
              <a:t>Knuth’s Optimal BSTs</a:t>
            </a:r>
            <a:endParaRPr sz="4280" u="sng"/>
          </a:p>
        </p:txBody>
      </p:sp>
      <p:pic>
        <p:nvPicPr>
          <p:cNvPr id="73" name="Knuth1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93241" y="2682577"/>
            <a:ext cx="3911601" cy="3530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74" name="Knuth2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227341" y="2947838"/>
            <a:ext cx="4927601" cy="2590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75" name="pasted-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787203" y="7015559"/>
            <a:ext cx="69977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76" name="pasted-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653957" y="7943800"/>
            <a:ext cx="2813344" cy="398827"/>
          </a:xfrm>
          <a:prstGeom prst="rect">
            <a:avLst/>
          </a:prstGeom>
          <a:ln w="12700">
            <a:miter lim="400000"/>
          </a:ln>
        </p:spPr>
      </p:pic>
      <p:pic>
        <p:nvPicPr>
          <p:cNvPr id="77" name="pasted-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956235" y="7933680"/>
            <a:ext cx="4428869" cy="4191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nodeType="after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after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nodeType="after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5" grpId="3"/>
      <p:bldP build="whole" bldLvl="1" animBg="1" rev="0" advAuto="0" spid="74" grpId="2"/>
      <p:bldP build="whole" bldLvl="1" animBg="1" rev="0" advAuto="0" spid="76" grpId="4"/>
      <p:bldP build="whole" bldLvl="1" animBg="1" rev="0" advAuto="0" spid="73" grpId="1"/>
      <p:bldP build="whole" bldLvl="1" animBg="1" rev="0" advAuto="0" spid="77" grpId="5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>
            <p:ph type="title"/>
          </p:nvPr>
        </p:nvSpPr>
        <p:spPr>
          <a:xfrm>
            <a:off x="952500" y="736600"/>
            <a:ext cx="11099800" cy="1142455"/>
          </a:xfrm>
          <a:prstGeom prst="rect">
            <a:avLst/>
          </a:prstGeom>
        </p:spPr>
        <p:txBody>
          <a:bodyPr/>
          <a:lstStyle>
            <a:lvl1pPr defTabSz="233679">
              <a:defRPr sz="4280" u="sng"/>
            </a:lvl1pPr>
          </a:lstStyle>
          <a:p>
            <a:pPr lvl="0">
              <a:defRPr sz="1800" u="none"/>
            </a:pPr>
            <a:r>
              <a:rPr sz="4280" u="sng"/>
              <a:t>Knuth’s Optimal BSTs</a:t>
            </a:r>
            <a:endParaRPr sz="4280" u="sng"/>
          </a:p>
        </p:txBody>
      </p:sp>
      <p:sp>
        <p:nvSpPr>
          <p:cNvPr id="80" name="Shape 80"/>
          <p:cNvSpPr/>
          <p:nvPr>
            <p:ph type="body" idx="4294967295"/>
          </p:nvPr>
        </p:nvSpPr>
        <p:spPr>
          <a:xfrm>
            <a:off x="1104900" y="1981200"/>
            <a:ext cx="11099800" cy="7150100"/>
          </a:xfrm>
          <a:prstGeom prst="rect">
            <a:avLst/>
          </a:prstGeom>
        </p:spPr>
        <p:txBody>
          <a:bodyPr anchor="t"/>
          <a:lstStyle/>
          <a:p>
            <a:pPr lvl="0" marL="248919" indent="-248919" defTabSz="327152">
              <a:spcBef>
                <a:spcPts val="2300"/>
              </a:spcBef>
              <a:defRPr sz="1800"/>
            </a:pPr>
            <a:r>
              <a:rPr sz="2240">
                <a:solidFill>
                  <a:srgbClr val="0433FF"/>
                </a:solidFill>
              </a:rPr>
              <a:t>Knuth [1971] gave algorithm for constructing Optimal Binary Search Trees</a:t>
            </a:r>
            <a:endParaRPr sz="2240">
              <a:solidFill>
                <a:srgbClr val="0433FF"/>
              </a:solidFill>
            </a:endParaRPr>
          </a:p>
          <a:p>
            <a:pPr lvl="0" marL="248919" indent="-248919" defTabSz="327152">
              <a:spcBef>
                <a:spcPts val="2300"/>
              </a:spcBef>
              <a:defRPr sz="1800"/>
            </a:pPr>
            <a:r>
              <a:rPr sz="2240"/>
              <a:t>Input was probability of successful and unsuccessful searches</a:t>
            </a:r>
            <a:br>
              <a:rPr sz="2240"/>
            </a:br>
            <a:endParaRPr sz="2240"/>
          </a:p>
          <a:p>
            <a:pPr lvl="0" marL="248920" indent="-248920" defTabSz="327152">
              <a:spcBef>
                <a:spcPts val="2300"/>
              </a:spcBef>
              <a:defRPr sz="1800"/>
            </a:pPr>
            <a:endParaRPr sz="2016"/>
          </a:p>
          <a:p>
            <a:pPr lvl="0" marL="248920" indent="-248920" defTabSz="327152">
              <a:spcBef>
                <a:spcPts val="2300"/>
              </a:spcBef>
              <a:defRPr sz="1800"/>
            </a:pPr>
            <a:endParaRPr sz="2016"/>
          </a:p>
          <a:p>
            <a:pPr lvl="0" marL="248919" indent="-248919" defTabSz="327152">
              <a:spcBef>
                <a:spcPts val="2300"/>
              </a:spcBef>
              <a:defRPr sz="1800"/>
            </a:pPr>
            <a:r>
              <a:rPr sz="2184"/>
              <a:t>Cost of tree was  average path length</a:t>
            </a:r>
            <a:endParaRPr sz="2184"/>
          </a:p>
          <a:p>
            <a:pPr lvl="0" marL="248920" indent="-248920" defTabSz="327152">
              <a:spcBef>
                <a:spcPts val="2300"/>
              </a:spcBef>
              <a:defRPr sz="1800"/>
            </a:pPr>
            <a:endParaRPr sz="2016"/>
          </a:p>
          <a:p>
            <a:pPr lvl="0" marL="248920" indent="-248920" defTabSz="327152">
              <a:spcBef>
                <a:spcPts val="2300"/>
              </a:spcBef>
              <a:defRPr sz="1800"/>
            </a:pPr>
            <a:endParaRPr sz="2016"/>
          </a:p>
          <a:p>
            <a:pPr lvl="0" marL="248919" indent="-248919" defTabSz="327152">
              <a:spcBef>
                <a:spcPts val="2300"/>
              </a:spcBef>
              <a:defRPr sz="1800"/>
            </a:pPr>
            <a:r>
              <a:rPr sz="2240">
                <a:solidFill>
                  <a:srgbClr val="0433FF"/>
                </a:solidFill>
              </a:rPr>
              <a:t>Dynamic Programming Algorithm</a:t>
            </a:r>
            <a:endParaRPr sz="2240">
              <a:solidFill>
                <a:srgbClr val="0433FF"/>
              </a:solidFill>
            </a:endParaRPr>
          </a:p>
          <a:p>
            <a:pPr lvl="1" marL="497840" indent="-248920" defTabSz="327152">
              <a:spcBef>
                <a:spcPts val="2300"/>
              </a:spcBef>
              <a:defRPr sz="1800"/>
            </a:pPr>
            <a:r>
              <a:rPr sz="2240">
                <a:solidFill>
                  <a:srgbClr val="0433FF"/>
                </a:solidFill>
              </a:rPr>
              <a:t>Constructed O(n^2) DP table</a:t>
            </a:r>
            <a:endParaRPr sz="2240">
              <a:solidFill>
                <a:srgbClr val="0433FF"/>
              </a:solidFill>
            </a:endParaRPr>
          </a:p>
          <a:p>
            <a:pPr lvl="2" marL="746759" indent="-248920" defTabSz="327152">
              <a:spcBef>
                <a:spcPts val="2300"/>
              </a:spcBef>
              <a:defRPr sz="1800"/>
            </a:pPr>
            <a:r>
              <a:rPr sz="2240">
                <a:solidFill>
                  <a:srgbClr val="0433FF"/>
                </a:solidFill>
              </a:rPr>
              <a:t>Knuth reduced O(n^3) running time to O(n^2) </a:t>
            </a:r>
            <a:endParaRPr sz="2240">
              <a:solidFill>
                <a:srgbClr val="0433FF"/>
              </a:solidFill>
            </a:endParaRPr>
          </a:p>
          <a:p>
            <a:pPr lvl="2" marL="746759" indent="-248920" defTabSz="327152">
              <a:spcBef>
                <a:spcPts val="2300"/>
              </a:spcBef>
              <a:defRPr sz="1800"/>
            </a:pPr>
            <a:r>
              <a:rPr sz="2240">
                <a:solidFill>
                  <a:srgbClr val="0433FF"/>
                </a:solidFill>
              </a:rPr>
              <a:t>Technique later generalized as Quadrangle Inequality method by F. Yao </a:t>
            </a:r>
          </a:p>
        </p:txBody>
      </p:sp>
      <p:pic>
        <p:nvPicPr>
          <p:cNvPr id="81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95157" y="4146500"/>
            <a:ext cx="2813344" cy="398827"/>
          </a:xfrm>
          <a:prstGeom prst="rect">
            <a:avLst/>
          </a:prstGeom>
          <a:ln w="12700">
            <a:miter lim="400000"/>
          </a:ln>
        </p:spPr>
      </p:pic>
      <p:pic>
        <p:nvPicPr>
          <p:cNvPr id="82" name="pasted-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291903" y="3384500"/>
            <a:ext cx="69977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83" name="pasted-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600635" y="4022080"/>
            <a:ext cx="4428869" cy="419101"/>
          </a:xfrm>
          <a:prstGeom prst="rect">
            <a:avLst/>
          </a:prstGeom>
          <a:ln w="12700">
            <a:miter lim="400000"/>
          </a:ln>
        </p:spPr>
      </p:pic>
      <p:sp>
        <p:nvSpPr>
          <p:cNvPr id="84" name="Shape 84"/>
          <p:cNvSpPr/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  <p:pic>
        <p:nvPicPr>
          <p:cNvPr id="85" name="pasted-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678941" y="5309046"/>
            <a:ext cx="4910318" cy="91610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nodeType="after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after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8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3" grpId="3"/>
      <p:bldP build="whole" bldLvl="1" animBg="1" rev="0" advAuto="0" spid="81" grpId="4"/>
      <p:bldP build="p" bldLvl="1" animBg="1" rev="0" advAuto="0" spid="80" grpId="1"/>
      <p:bldP build="whole" bldLvl="1" animBg="1" rev="0" advAuto="0" spid="85" grpId="5"/>
      <p:bldP build="whole" bldLvl="1" animBg="1" rev="0" advAuto="0" spid="82" grpId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type="title" idx="4294967295"/>
          </p:nvPr>
        </p:nvSpPr>
        <p:spPr>
          <a:xfrm>
            <a:off x="952500" y="736600"/>
            <a:ext cx="11099800" cy="1142455"/>
          </a:xfrm>
          <a:prstGeom prst="rect">
            <a:avLst/>
          </a:prstGeom>
        </p:spPr>
        <p:txBody>
          <a:bodyPr/>
          <a:lstStyle>
            <a:lvl1pPr defTabSz="233679">
              <a:defRPr sz="4280" u="sng"/>
            </a:lvl1pPr>
          </a:lstStyle>
          <a:p>
            <a:pPr lvl="0">
              <a:defRPr sz="1800" u="none"/>
            </a:pPr>
            <a:r>
              <a:rPr sz="4280" u="sng"/>
              <a:t>Knuth’s Optimal BSTs</a:t>
            </a:r>
            <a:endParaRPr sz="4280" u="sng"/>
          </a:p>
        </p:txBody>
      </p:sp>
      <p:pic>
        <p:nvPicPr>
          <p:cNvPr id="88" name="Knuth1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72841" y="2072977"/>
            <a:ext cx="3911601" cy="3530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89" name="Knuth2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773441" y="2020738"/>
            <a:ext cx="4927601" cy="2590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90" name="pasted-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414791" y="5975300"/>
            <a:ext cx="3644901" cy="266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91" name="pasted-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631855" y="5962600"/>
            <a:ext cx="4339772" cy="292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92" name="pasted-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46000" y="6775450"/>
            <a:ext cx="2158838" cy="230130"/>
          </a:xfrm>
          <a:prstGeom prst="rect">
            <a:avLst/>
          </a:prstGeom>
          <a:ln w="12700">
            <a:miter lim="400000"/>
          </a:ln>
        </p:spPr>
      </p:pic>
      <p:pic>
        <p:nvPicPr>
          <p:cNvPr id="93" name="pasted-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891322" y="7168604"/>
            <a:ext cx="851110" cy="206699"/>
          </a:xfrm>
          <a:prstGeom prst="rect">
            <a:avLst/>
          </a:prstGeom>
          <a:ln w="12700">
            <a:miter lim="400000"/>
          </a:ln>
        </p:spPr>
      </p:pic>
      <p:pic>
        <p:nvPicPr>
          <p:cNvPr id="94" name="pasted-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01550" y="8018561"/>
            <a:ext cx="2913459" cy="206699"/>
          </a:xfrm>
          <a:prstGeom prst="rect">
            <a:avLst/>
          </a:prstGeom>
          <a:ln w="12700">
            <a:miter lim="400000"/>
          </a:ln>
        </p:spPr>
      </p:pic>
      <p:pic>
        <p:nvPicPr>
          <p:cNvPr id="95" name="pasted-image.pdf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64968" y="8527504"/>
            <a:ext cx="2501901" cy="266701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Shape 96"/>
          <p:cNvSpPr/>
          <p:nvPr/>
        </p:nvSpPr>
        <p:spPr>
          <a:xfrm>
            <a:off x="3912565" y="6775450"/>
            <a:ext cx="249997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Cost = 0.85</a:t>
            </a:r>
          </a:p>
        </p:txBody>
      </p:sp>
      <p:sp>
        <p:nvSpPr>
          <p:cNvPr id="97" name="Shape 97"/>
          <p:cNvSpPr/>
          <p:nvPr/>
        </p:nvSpPr>
        <p:spPr>
          <a:xfrm>
            <a:off x="3912565" y="7951403"/>
            <a:ext cx="249997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Cost = 1.05</a:t>
            </a:r>
          </a:p>
        </p:txBody>
      </p:sp>
      <p:sp>
        <p:nvSpPr>
          <p:cNvPr id="98" name="Shape 98"/>
          <p:cNvSpPr/>
          <p:nvPr/>
        </p:nvSpPr>
        <p:spPr>
          <a:xfrm>
            <a:off x="8827465" y="6779201"/>
            <a:ext cx="249997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Cost = 1.10</a:t>
            </a:r>
          </a:p>
        </p:txBody>
      </p:sp>
      <p:sp>
        <p:nvSpPr>
          <p:cNvPr id="99" name="Shape 99"/>
          <p:cNvSpPr/>
          <p:nvPr/>
        </p:nvSpPr>
        <p:spPr>
          <a:xfrm>
            <a:off x="8827465" y="7798060"/>
            <a:ext cx="249997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Cost = 0.80</a:t>
            </a:r>
          </a:p>
        </p:txBody>
      </p:sp>
      <p:sp>
        <p:nvSpPr>
          <p:cNvPr id="100" name="Shape 100"/>
          <p:cNvSpPr/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nodeType="after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after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nodeType="after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after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nodeType="after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after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nodeType="after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after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8" grpId="7"/>
      <p:bldP build="whole" bldLvl="1" animBg="1" rev="0" advAuto="0" spid="93" grpId="6"/>
      <p:bldP build="whole" bldLvl="1" animBg="1" rev="0" advAuto="0" spid="89" grpId="1"/>
      <p:bldP build="whole" bldLvl="1" animBg="1" rev="0" advAuto="0" spid="95" grpId="10"/>
      <p:bldP build="whole" bldLvl="1" animBg="1" rev="0" advAuto="0" spid="88" grpId="2"/>
      <p:bldP build="whole" bldLvl="1" animBg="1" rev="0" advAuto="0" spid="94" grpId="9"/>
      <p:bldP build="whole" bldLvl="1" animBg="1" rev="0" advAuto="0" spid="96" grpId="8"/>
      <p:bldP build="whole" bldLvl="1" animBg="1" rev="0" advAuto="0" spid="99" grpId="12"/>
      <p:bldP build="whole" bldLvl="1" animBg="1" rev="0" advAuto="0" spid="92" grpId="5"/>
      <p:bldP build="whole" bldLvl="1" animBg="1" rev="0" advAuto="0" spid="97" grpId="11"/>
      <p:bldP build="whole" bldLvl="1" animBg="1" rev="0" advAuto="0" spid="91" grpId="4"/>
      <p:bldP build="whole" bldLvl="1" animBg="1" rev="0" advAuto="0" spid="90" grpId="3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title" idx="4294967295"/>
          </p:nvPr>
        </p:nvSpPr>
        <p:spPr>
          <a:xfrm>
            <a:off x="952500" y="736600"/>
            <a:ext cx="11099800" cy="1142455"/>
          </a:xfrm>
          <a:prstGeom prst="rect">
            <a:avLst/>
          </a:prstGeom>
        </p:spPr>
        <p:txBody>
          <a:bodyPr/>
          <a:lstStyle>
            <a:lvl1pPr defTabSz="233679">
              <a:defRPr sz="4280" u="sng"/>
            </a:lvl1pPr>
          </a:lstStyle>
          <a:p>
            <a:pPr lvl="0">
              <a:defRPr sz="1800" u="none"/>
            </a:pPr>
            <a:r>
              <a:rPr sz="4280" u="sng"/>
              <a:t>Hu-Tucker Binary Comparison Search Trees</a:t>
            </a:r>
            <a:endParaRPr sz="4280" u="sng"/>
          </a:p>
        </p:txBody>
      </p:sp>
      <p:sp>
        <p:nvSpPr>
          <p:cNvPr id="103" name="Shape 103"/>
          <p:cNvSpPr/>
          <p:nvPr>
            <p:ph type="body" idx="4294967295"/>
          </p:nvPr>
        </p:nvSpPr>
        <p:spPr>
          <a:xfrm>
            <a:off x="863600" y="2209800"/>
            <a:ext cx="7264946" cy="1521619"/>
          </a:xfrm>
          <a:prstGeom prst="rect">
            <a:avLst/>
          </a:prstGeom>
        </p:spPr>
        <p:txBody>
          <a:bodyPr anchor="t"/>
          <a:lstStyle/>
          <a:p>
            <a:pPr lvl="0" marL="444500" indent="-444500">
              <a:defRPr sz="1800"/>
            </a:pPr>
            <a:r>
              <a:rPr sz="3200">
                <a:solidFill>
                  <a:srgbClr val="0433FF"/>
                </a:solidFill>
              </a:rPr>
              <a:t>Knuth constructed </a:t>
            </a:r>
            <a:br>
              <a:rPr sz="3200">
                <a:solidFill>
                  <a:srgbClr val="0433FF"/>
                </a:solidFill>
              </a:rPr>
            </a:br>
            <a:r>
              <a:rPr i="1" sz="3200">
                <a:solidFill>
                  <a:srgbClr val="0433FF"/>
                </a:solidFill>
              </a:rPr>
              <a:t>optimal binary search trees</a:t>
            </a:r>
          </a:p>
        </p:txBody>
      </p:sp>
      <p:sp>
        <p:nvSpPr>
          <p:cNvPr id="104" name="Shape 104"/>
          <p:cNvSpPr/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  <p:pic>
        <p:nvPicPr>
          <p:cNvPr id="105" name="Knuth_Comp_Original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218314" y="2088207"/>
            <a:ext cx="2768601" cy="2222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6" name="Knuth_Comp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040514" y="4662338"/>
            <a:ext cx="3124201" cy="2590801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hape 107"/>
          <p:cNvSpPr/>
          <p:nvPr/>
        </p:nvSpPr>
        <p:spPr>
          <a:xfrm>
            <a:off x="883583" y="3350967"/>
            <a:ext cx="7656780" cy="198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marL="444500" indent="-444500" algn="l">
              <a:spcBef>
                <a:spcPts val="4200"/>
              </a:spcBef>
              <a:buSzPct val="75000"/>
              <a:buChar char="•"/>
              <a:defRPr sz="1800"/>
            </a:pPr>
            <a:r>
              <a:rPr sz="3100"/>
              <a:t>Trees structure was  </a:t>
            </a:r>
            <a:r>
              <a:rPr i="1" sz="3100"/>
              <a:t>binary </a:t>
            </a:r>
            <a:r>
              <a:rPr sz="3100"/>
              <a:t> but nodes used </a:t>
            </a:r>
            <a:r>
              <a:rPr i="1" sz="3100"/>
              <a:t>ternary</a:t>
            </a:r>
            <a:r>
              <a:rPr sz="3100"/>
              <a:t> comparisons.  Each node needed two binary comparisons to implement the search</a:t>
            </a:r>
          </a:p>
        </p:txBody>
      </p:sp>
      <p:sp>
        <p:nvSpPr>
          <p:cNvPr id="108" name="Shape 108"/>
          <p:cNvSpPr/>
          <p:nvPr/>
        </p:nvSpPr>
        <p:spPr>
          <a:xfrm>
            <a:off x="948181" y="5726780"/>
            <a:ext cx="7264947" cy="35306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marL="444500" indent="-444500" algn="l">
              <a:spcBef>
                <a:spcPts val="4200"/>
              </a:spcBef>
              <a:buSzPct val="75000"/>
              <a:buChar char="•"/>
              <a:defRPr sz="1800"/>
            </a:pPr>
            <a:r>
              <a:rPr sz="3200"/>
              <a:t>In a </a:t>
            </a:r>
            <a:r>
              <a:rPr i="1" sz="3200"/>
              <a:t>binary </a:t>
            </a:r>
            <a:r>
              <a:rPr b="1" i="1" sz="3200">
                <a:latin typeface="Helvetica"/>
                <a:ea typeface="Helvetica"/>
                <a:cs typeface="Helvetica"/>
                <a:sym typeface="Helvetica"/>
              </a:rPr>
              <a:t>comparison</a:t>
            </a:r>
            <a:r>
              <a:rPr i="1" sz="3200"/>
              <a:t> search tree,</a:t>
            </a:r>
            <a:r>
              <a:rPr sz="3200"/>
              <a:t> each internal node performs only one comparison.  Searches all terminate at leaves.</a:t>
            </a:r>
            <a:endParaRPr sz="3200"/>
          </a:p>
          <a:p>
            <a:pPr lvl="0" marL="444500" indent="-444500" algn="l">
              <a:spcBef>
                <a:spcPts val="4200"/>
              </a:spcBef>
              <a:buSzPct val="75000"/>
              <a:buChar char="•"/>
              <a:defRPr sz="1800"/>
            </a:pPr>
            <a:r>
              <a:rPr sz="3200">
                <a:solidFill>
                  <a:srgbClr val="0433FF"/>
                </a:solidFill>
              </a:rPr>
              <a:t>First such trees constructed by </a:t>
            </a:r>
            <a:br>
              <a:rPr sz="3200">
                <a:solidFill>
                  <a:srgbClr val="0433FF"/>
                </a:solidFill>
              </a:rPr>
            </a:br>
            <a:r>
              <a:rPr sz="3200">
                <a:solidFill>
                  <a:srgbClr val="0433FF"/>
                </a:solidFill>
              </a:rPr>
              <a:t>Hu-Tucker, also in 1971.  </a:t>
            </a:r>
            <a:r>
              <a:rPr i="1" sz="3200">
                <a:solidFill>
                  <a:srgbClr val="0433FF"/>
                </a:solidFill>
              </a:rPr>
              <a:t>O(n log n)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nodeType="after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after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3" grpId="1"/>
      <p:bldP build="whole" bldLvl="1" animBg="1" rev="0" advAuto="0" spid="107" grpId="3"/>
      <p:bldP build="whole" bldLvl="1" animBg="1" rev="0" advAuto="0" spid="106" grpId="4"/>
      <p:bldP build="whole" bldLvl="1" animBg="1" rev="0" advAuto="0" spid="108" grpId="5"/>
      <p:bldP build="whole" bldLvl="1" animBg="1" rev="0" advAuto="0" spid="105" grpId="2"/>
    </p:bldLst>
  </p:timing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