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defRPr sz="6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ClrTx/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spcBef>
                <a:spcPts val="3200"/>
              </a:spcBef>
              <a:buClrTx/>
              <a:buSzPct val="75000"/>
              <a:buFontTx/>
              <a:defRPr sz="2800"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ClrTx/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" y="521696"/>
            <a:ext cx="13004801" cy="12004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-1" y="-2"/>
            <a:ext cx="13004801" cy="44183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" name="Shape 4"/>
          <p:cNvSpPr/>
          <p:nvPr/>
        </p:nvSpPr>
        <p:spPr>
          <a:xfrm>
            <a:off x="0" y="438436"/>
            <a:ext cx="13004802" cy="130051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" name="Shape 5"/>
          <p:cNvSpPr/>
          <p:nvPr/>
        </p:nvSpPr>
        <p:spPr>
          <a:xfrm flipH="1" rot="10800000">
            <a:off x="7694481" y="512349"/>
            <a:ext cx="5310321" cy="12954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 rot="10800000">
            <a:off x="7694507" y="625936"/>
            <a:ext cx="5310296" cy="25605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" name="Shape 7"/>
          <p:cNvSpPr/>
          <p:nvPr/>
        </p:nvSpPr>
        <p:spPr>
          <a:xfrm>
            <a:off x="7690437" y="707561"/>
            <a:ext cx="4356609" cy="39015"/>
          </a:xfrm>
          <a:prstGeom prst="roundRect">
            <a:avLst>
              <a:gd name="adj" fmla="val 1171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" name="Shape 8"/>
          <p:cNvSpPr/>
          <p:nvPr/>
        </p:nvSpPr>
        <p:spPr>
          <a:xfrm>
            <a:off x="10486962" y="837607"/>
            <a:ext cx="2275841" cy="52020"/>
          </a:xfrm>
          <a:prstGeom prst="roundRect">
            <a:avLst>
              <a:gd name="adj" fmla="val 1171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12920840" y="-2846"/>
            <a:ext cx="81957" cy="884327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" name="Shape 10"/>
          <p:cNvSpPr/>
          <p:nvPr/>
        </p:nvSpPr>
        <p:spPr>
          <a:xfrm>
            <a:off x="12863262" y="-2846"/>
            <a:ext cx="39015" cy="884327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" name="Shape 11"/>
          <p:cNvSpPr/>
          <p:nvPr/>
        </p:nvSpPr>
        <p:spPr>
          <a:xfrm>
            <a:off x="12836164" y="-2846"/>
            <a:ext cx="13006" cy="884327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" name="Shape 12"/>
          <p:cNvSpPr/>
          <p:nvPr/>
        </p:nvSpPr>
        <p:spPr>
          <a:xfrm>
            <a:off x="12765045" y="-2846"/>
            <a:ext cx="39016" cy="884327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" name="Shape 13"/>
          <p:cNvSpPr/>
          <p:nvPr/>
        </p:nvSpPr>
        <p:spPr>
          <a:xfrm>
            <a:off x="12680074" y="540"/>
            <a:ext cx="78029" cy="83230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12620052" y="540"/>
            <a:ext cx="13006" cy="83230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" name="Shape 15"/>
          <p:cNvSpPr/>
          <p:nvPr>
            <p:ph type="title"/>
          </p:nvPr>
        </p:nvSpPr>
        <p:spPr>
          <a:xfrm>
            <a:off x="650239" y="1569245"/>
            <a:ext cx="11704322" cy="1629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xfrm>
            <a:off x="650239" y="3199180"/>
            <a:ext cx="11704322" cy="6554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  <p:sp>
        <p:nvSpPr>
          <p:cNvPr id="17" name="Shape 17"/>
          <p:cNvSpPr/>
          <p:nvPr>
            <p:ph type="sldNum" sz="quarter" idx="2"/>
          </p:nvPr>
        </p:nvSpPr>
        <p:spPr>
          <a:xfrm>
            <a:off x="11626291" y="25075"/>
            <a:ext cx="1083734" cy="498349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b">
            <a:spAutoFit/>
          </a:bodyPr>
          <a:lstStyle>
            <a:lvl1pPr algn="r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spd="med" advClick="1"/>
  <p:txStyles>
    <p:titleStyle>
      <a:lvl1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1pPr>
      <a:lvl2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2pPr>
      <a:lvl3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3pPr>
      <a:lvl4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4pPr>
      <a:lvl5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5pPr>
      <a:lvl6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6pPr>
      <a:lvl7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7pPr>
      <a:lvl8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8pPr>
      <a:lvl9pPr>
        <a:defRPr sz="5600">
          <a:solidFill>
            <a:srgbClr val="424456"/>
          </a:solidFill>
          <a:latin typeface="Calibri"/>
          <a:ea typeface="Calibri"/>
          <a:cs typeface="Calibri"/>
          <a:sym typeface="Calibri"/>
        </a:defRPr>
      </a:lvl9pPr>
    </p:titleStyle>
    <p:bodyStyle>
      <a:lvl1pPr marL="457200" indent="-347472">
        <a:spcBef>
          <a:spcPts val="300"/>
        </a:spcBef>
        <a:buClr>
          <a:srgbClr val="A04DA3"/>
        </a:buClr>
        <a:buSzPct val="100000"/>
        <a:buFont typeface="Georgia"/>
        <a:buChar char="•"/>
        <a:defRPr sz="3800">
          <a:latin typeface="Calibri"/>
          <a:ea typeface="Calibri"/>
          <a:cs typeface="Calibri"/>
          <a:sym typeface="Calibri"/>
        </a:defRPr>
      </a:lvl1pPr>
      <a:lvl2pPr marL="772316" indent="-360836">
        <a:spcBef>
          <a:spcPts val="300"/>
        </a:spcBef>
        <a:buClr>
          <a:srgbClr val="A04DA3"/>
        </a:buClr>
        <a:buSzPct val="100000"/>
        <a:buFont typeface="Georgia"/>
        <a:buChar char="▫"/>
        <a:defRPr sz="3800">
          <a:latin typeface="Calibri"/>
          <a:ea typeface="Calibri"/>
          <a:cs typeface="Calibri"/>
          <a:sym typeface="Calibri"/>
        </a:defRPr>
      </a:lvl2pPr>
      <a:lvl3pPr marL="1051560" indent="-347472">
        <a:spcBef>
          <a:spcPts val="300"/>
        </a:spcBef>
        <a:buClr>
          <a:srgbClr val="A04DA3"/>
        </a:buClr>
        <a:buSzPct val="100000"/>
        <a:buFont typeface="Georgia"/>
        <a:buChar char="●"/>
        <a:defRPr sz="3800">
          <a:latin typeface="Calibri"/>
          <a:ea typeface="Calibri"/>
          <a:cs typeface="Calibri"/>
          <a:sym typeface="Calibri"/>
        </a:defRPr>
      </a:lvl3pPr>
      <a:lvl4pPr marL="1325880" indent="-347472">
        <a:spcBef>
          <a:spcPts val="300"/>
        </a:spcBef>
        <a:buClr>
          <a:srgbClr val="A04DA3"/>
        </a:buClr>
        <a:buSzPct val="100000"/>
        <a:buFont typeface="Georgia"/>
        <a:buChar char="●"/>
        <a:defRPr sz="3800">
          <a:latin typeface="Calibri"/>
          <a:ea typeface="Calibri"/>
          <a:cs typeface="Calibri"/>
          <a:sym typeface="Calibri"/>
        </a:defRPr>
      </a:lvl4pPr>
      <a:lvl5pPr marL="1554480" indent="-347472">
        <a:spcBef>
          <a:spcPts val="300"/>
        </a:spcBef>
        <a:buClr>
          <a:srgbClr val="A04DA3"/>
        </a:buClr>
        <a:buSzPct val="100000"/>
        <a:buFont typeface="Georgia"/>
        <a:buChar char="▫"/>
        <a:defRPr sz="3800">
          <a:latin typeface="Calibri"/>
          <a:ea typeface="Calibri"/>
          <a:cs typeface="Calibri"/>
          <a:sym typeface="Calibri"/>
        </a:defRPr>
      </a:lvl5pPr>
      <a:lvl6pPr marL="1812544" indent="-386080">
        <a:spcBef>
          <a:spcPts val="300"/>
        </a:spcBef>
        <a:buClr>
          <a:srgbClr val="A04DA3"/>
        </a:buClr>
        <a:buSzPct val="100000"/>
        <a:buFont typeface="Georgia"/>
        <a:buChar char="▫"/>
        <a:defRPr sz="3800">
          <a:latin typeface="Calibri"/>
          <a:ea typeface="Calibri"/>
          <a:cs typeface="Calibri"/>
          <a:sym typeface="Calibri"/>
        </a:defRPr>
      </a:lvl6pPr>
      <a:lvl7pPr marL="2080259" indent="-434339">
        <a:spcBef>
          <a:spcPts val="300"/>
        </a:spcBef>
        <a:buClr>
          <a:srgbClr val="A04DA3"/>
        </a:buClr>
        <a:buSzPct val="100000"/>
        <a:buFont typeface="Georgia"/>
        <a:buChar char="▫"/>
        <a:defRPr sz="3800">
          <a:latin typeface="Calibri"/>
          <a:ea typeface="Calibri"/>
          <a:cs typeface="Calibri"/>
          <a:sym typeface="Calibri"/>
        </a:defRPr>
      </a:lvl7pPr>
      <a:lvl8pPr marL="2310383" indent="-463295">
        <a:spcBef>
          <a:spcPts val="300"/>
        </a:spcBef>
        <a:buClr>
          <a:srgbClr val="A04DA3"/>
        </a:buClr>
        <a:buSzPct val="100000"/>
        <a:buFont typeface="Georgia"/>
        <a:buChar char="◦"/>
        <a:defRPr sz="3800">
          <a:latin typeface="Calibri"/>
          <a:ea typeface="Calibri"/>
          <a:cs typeface="Calibri"/>
          <a:sym typeface="Calibri"/>
        </a:defRPr>
      </a:lvl8pPr>
      <a:lvl9pPr marL="2553788" indent="-496388">
        <a:spcBef>
          <a:spcPts val="300"/>
        </a:spcBef>
        <a:buClr>
          <a:srgbClr val="A04DA3"/>
        </a:buClr>
        <a:buSzPct val="100000"/>
        <a:buFont typeface="Georgia"/>
        <a:buChar char="◦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24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png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4.png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4.png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png"/><Relationship Id="rId3" Type="http://schemas.openxmlformats.org/officeDocument/2006/relationships/image" Target="../media/image21.png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8.png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9.png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0.png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1.png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2.png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3.png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7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7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7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/Relationships>

</file>

<file path=ppt/slides/_rels/slide7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433FF"/>
                </a:solidFill>
              </a:rPr>
              <a:t>Graph Evacuation Problems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xfrm>
            <a:off x="1270000" y="5676900"/>
            <a:ext cx="10464800" cy="11303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>
                <a:solidFill>
                  <a:srgbClr val="FF2600"/>
                </a:solidFill>
              </a:rPr>
              <a:t>Mordecai GOLIN</a:t>
            </a:r>
            <a:endParaRPr sz="3200">
              <a:solidFill>
                <a:srgbClr val="FF2600"/>
              </a:solidFill>
            </a:endParaRPr>
          </a:p>
          <a:p>
            <a:pPr lvl="0">
              <a:defRPr sz="1800"/>
            </a:pPr>
            <a:r>
              <a:rPr sz="3200"/>
              <a:t>Hong Kong UST</a:t>
            </a:r>
          </a:p>
        </p:txBody>
      </p:sp>
      <p:sp>
        <p:nvSpPr>
          <p:cNvPr id="52" name="Shape 52"/>
          <p:cNvSpPr/>
          <p:nvPr/>
        </p:nvSpPr>
        <p:spPr>
          <a:xfrm>
            <a:off x="54757" y="9138853"/>
            <a:ext cx="2857399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900"/>
            </a:lvl1pPr>
          </a:lstStyle>
          <a:p>
            <a:pPr lvl="0">
              <a:defRPr sz="1800"/>
            </a:pPr>
            <a:r>
              <a:rPr sz="2900"/>
              <a:t>CRM June, 2015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34" name="Shape 134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5" name="Shape 135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6" name="Shape 136"/>
          <p:cNvSpPr/>
          <p:nvPr/>
        </p:nvSpPr>
        <p:spPr>
          <a:xfrm>
            <a:off x="206057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7</a:t>
            </a:r>
          </a:p>
        </p:txBody>
      </p:sp>
      <p:sp>
        <p:nvSpPr>
          <p:cNvPr id="137" name="Shape 137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38" name="Shape 138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39" name="Shape 139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40" name="Shape 140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41" name="Shape 141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t=3</a:t>
            </a:r>
          </a:p>
        </p:txBody>
      </p:sp>
      <p:sp>
        <p:nvSpPr>
          <p:cNvPr id="142" name="Shape 142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93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9300"/>
                </a:solidFill>
              </a:rPr>
              <a:t>2</a:t>
            </a:r>
          </a:p>
        </p:txBody>
      </p:sp>
      <p:sp>
        <p:nvSpPr>
          <p:cNvPr id="143" name="Shape 143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FD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FDFF"/>
                </a:solidFill>
              </a:rPr>
              <a:t>2</a:t>
            </a:r>
          </a:p>
        </p:txBody>
      </p:sp>
      <p:sp>
        <p:nvSpPr>
          <p:cNvPr id="144" name="Shape 144"/>
          <p:cNvSpPr/>
          <p:nvPr/>
        </p:nvSpPr>
        <p:spPr>
          <a:xfrm>
            <a:off x="10961369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2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47" name="Shape 147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8" name="Shape 148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9" name="Shape 149"/>
          <p:cNvSpPr/>
          <p:nvPr/>
        </p:nvSpPr>
        <p:spPr>
          <a:xfrm>
            <a:off x="206057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5</a:t>
            </a:r>
          </a:p>
        </p:txBody>
      </p:sp>
      <p:sp>
        <p:nvSpPr>
          <p:cNvPr id="150" name="Shape 150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51" name="Shape 151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52" name="Shape 152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53" name="Shape 153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54" name="Shape 154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t=4</a:t>
            </a:r>
          </a:p>
        </p:txBody>
      </p:sp>
      <p:sp>
        <p:nvSpPr>
          <p:cNvPr id="155" name="Shape 155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F9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F900"/>
                </a:solidFill>
              </a:rPr>
              <a:t>2</a:t>
            </a:r>
          </a:p>
        </p:txBody>
      </p:sp>
      <p:sp>
        <p:nvSpPr>
          <p:cNvPr id="156" name="Shape 156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93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9300"/>
                </a:solidFill>
              </a:rPr>
              <a:t>2</a:t>
            </a:r>
          </a:p>
        </p:txBody>
      </p:sp>
      <p:sp>
        <p:nvSpPr>
          <p:cNvPr id="157" name="Shape 157"/>
          <p:cNvSpPr/>
          <p:nvPr/>
        </p:nvSpPr>
        <p:spPr>
          <a:xfrm>
            <a:off x="10961369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4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60" name="Shape 160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61" name="Shape 161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62" name="Shape 162"/>
          <p:cNvSpPr/>
          <p:nvPr/>
        </p:nvSpPr>
        <p:spPr>
          <a:xfrm>
            <a:off x="206057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163" name="Shape 163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64" name="Shape 164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65" name="Shape 165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66" name="Shape 166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67" name="Shape 167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t=5</a:t>
            </a:r>
          </a:p>
        </p:txBody>
      </p:sp>
      <p:sp>
        <p:nvSpPr>
          <p:cNvPr id="168" name="Shape 168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AA794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AA7942"/>
                </a:solidFill>
              </a:rPr>
              <a:t>2</a:t>
            </a:r>
          </a:p>
        </p:txBody>
      </p:sp>
      <p:sp>
        <p:nvSpPr>
          <p:cNvPr id="169" name="Shape 169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F9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F900"/>
                </a:solidFill>
              </a:rPr>
              <a:t>2</a:t>
            </a:r>
          </a:p>
        </p:txBody>
      </p:sp>
      <p:sp>
        <p:nvSpPr>
          <p:cNvPr id="170" name="Shape 170"/>
          <p:cNvSpPr/>
          <p:nvPr/>
        </p:nvSpPr>
        <p:spPr>
          <a:xfrm>
            <a:off x="10961369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6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73" name="Shape 173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74" name="Shape 174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75" name="Shape 175"/>
          <p:cNvSpPr/>
          <p:nvPr/>
        </p:nvSpPr>
        <p:spPr>
          <a:xfrm>
            <a:off x="206057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</a:t>
            </a:r>
          </a:p>
        </p:txBody>
      </p:sp>
      <p:sp>
        <p:nvSpPr>
          <p:cNvPr id="176" name="Shape 176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77" name="Shape 177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78" name="Shape 178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79" name="Shape 179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80" name="Shape 180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t=6</a:t>
            </a:r>
          </a:p>
        </p:txBody>
      </p:sp>
      <p:sp>
        <p:nvSpPr>
          <p:cNvPr id="181" name="Shape 181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40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40FF"/>
                </a:solidFill>
              </a:rPr>
              <a:t>2</a:t>
            </a:r>
          </a:p>
        </p:txBody>
      </p:sp>
      <p:sp>
        <p:nvSpPr>
          <p:cNvPr id="182" name="Shape 182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AA794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AA7942"/>
                </a:solidFill>
              </a:rPr>
              <a:t>2</a:t>
            </a:r>
          </a:p>
        </p:txBody>
      </p:sp>
      <p:sp>
        <p:nvSpPr>
          <p:cNvPr id="183" name="Shape 183"/>
          <p:cNvSpPr/>
          <p:nvPr/>
        </p:nvSpPr>
        <p:spPr>
          <a:xfrm>
            <a:off x="10961369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8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86" name="Shape 186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87" name="Shape 187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88" name="Shape 188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89" name="Shape 189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90" name="Shape 190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91" name="Shape 191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92" name="Shape 192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</a:t>
            </a:r>
          </a:p>
        </p:txBody>
      </p:sp>
      <p:sp>
        <p:nvSpPr>
          <p:cNvPr id="193" name="Shape 193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2</a:t>
            </a:r>
          </a:p>
        </p:txBody>
      </p:sp>
      <p:sp>
        <p:nvSpPr>
          <p:cNvPr id="194" name="Shape 194"/>
          <p:cNvSpPr/>
          <p:nvPr/>
        </p:nvSpPr>
        <p:spPr>
          <a:xfrm>
            <a:off x="10873104" y="139700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10</a:t>
            </a:r>
          </a:p>
        </p:txBody>
      </p:sp>
      <p:sp>
        <p:nvSpPr>
          <p:cNvPr id="195" name="Shape 195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t=7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98" name="Shape 198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99" name="Shape 199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00" name="Shape 200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01" name="Shape 201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02" name="Shape 202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203" name="Shape 203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204" name="Shape 204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</a:t>
            </a:r>
          </a:p>
        </p:txBody>
      </p:sp>
      <p:sp>
        <p:nvSpPr>
          <p:cNvPr id="205" name="Shape 205"/>
          <p:cNvSpPr/>
          <p:nvPr/>
        </p:nvSpPr>
        <p:spPr>
          <a:xfrm>
            <a:off x="10873104" y="139700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12</a:t>
            </a:r>
          </a:p>
        </p:txBody>
      </p:sp>
      <p:sp>
        <p:nvSpPr>
          <p:cNvPr id="206" name="Shape 206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t=8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209" name="Shape 209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10" name="Shape 210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11" name="Shape 211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12" name="Shape 212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13" name="Shape 213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214" name="Shape 214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215" name="Shape 215"/>
          <p:cNvSpPr/>
          <p:nvPr/>
        </p:nvSpPr>
        <p:spPr>
          <a:xfrm>
            <a:off x="10873104" y="139700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13</a:t>
            </a:r>
          </a:p>
        </p:txBody>
      </p:sp>
      <p:sp>
        <p:nvSpPr>
          <p:cNvPr id="216" name="Shape 216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t=9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219" name="Shape 219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20" name="Shape 220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21" name="Shape 221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22" name="Shape 222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23" name="Shape 223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224" name="Shape 224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225" name="Shape 225"/>
          <p:cNvSpPr/>
          <p:nvPr/>
        </p:nvSpPr>
        <p:spPr>
          <a:xfrm>
            <a:off x="10873104" y="139700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13</a:t>
            </a:r>
          </a:p>
        </p:txBody>
      </p:sp>
      <p:sp>
        <p:nvSpPr>
          <p:cNvPr id="226" name="Shape 226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t=9</a:t>
            </a:r>
          </a:p>
        </p:txBody>
      </p:sp>
      <p:sp>
        <p:nvSpPr>
          <p:cNvPr id="227" name="Shape 227"/>
          <p:cNvSpPr/>
          <p:nvPr/>
        </p:nvSpPr>
        <p:spPr>
          <a:xfrm>
            <a:off x="540740" y="2956052"/>
            <a:ext cx="11059720" cy="1777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228600" indent="-228600" algn="l">
              <a:buSzPct val="100000"/>
              <a:buChar char="•"/>
              <a:defRPr sz="1800"/>
            </a:pPr>
            <a:r>
              <a:rPr sz="3600"/>
              <a:t> </a:t>
            </a:r>
            <a:r>
              <a:rPr sz="3500"/>
              <a:t>13 items split into </a:t>
            </a:r>
            <a:r>
              <a:rPr i="1" sz="3500">
                <a:solidFill>
                  <a:srgbClr val="942192"/>
                </a:solidFill>
              </a:rPr>
              <a:t>g</a:t>
            </a:r>
            <a:r>
              <a:rPr sz="3500">
                <a:solidFill>
                  <a:srgbClr val="942192"/>
                </a:solidFill>
              </a:rPr>
              <a:t> = </a:t>
            </a:r>
            <a:r>
              <a:rPr baseline="31999" sz="4500">
                <a:solidFill>
                  <a:srgbClr val="942192"/>
                </a:solidFill>
              </a:rPr>
              <a:t>⌈</a:t>
            </a:r>
            <a:r>
              <a:rPr sz="3500">
                <a:solidFill>
                  <a:srgbClr val="942192"/>
                </a:solidFill>
              </a:rPr>
              <a:t>13/2</a:t>
            </a:r>
            <a:r>
              <a:rPr baseline="31999" sz="4500">
                <a:solidFill>
                  <a:srgbClr val="942192"/>
                </a:solidFill>
              </a:rPr>
              <a:t>⌉</a:t>
            </a:r>
            <a:r>
              <a:rPr sz="3500">
                <a:solidFill>
                  <a:srgbClr val="942192"/>
                </a:solidFill>
              </a:rPr>
              <a:t> = 7</a:t>
            </a:r>
            <a:r>
              <a:rPr sz="3500"/>
              <a:t> groups</a:t>
            </a:r>
            <a:endParaRPr sz="3500"/>
          </a:p>
          <a:p>
            <a:pPr lvl="0" marL="228600" indent="-228600" algn="l">
              <a:buSzPct val="100000"/>
              <a:buChar char="•"/>
              <a:defRPr sz="1800"/>
            </a:pPr>
            <a:r>
              <a:rPr sz="3500"/>
              <a:t> First group  reached v at time  </a:t>
            </a:r>
            <a:r>
              <a:rPr i="1" sz="3500">
                <a:solidFill>
                  <a:srgbClr val="942192"/>
                </a:solidFill>
              </a:rPr>
              <a:t>t</a:t>
            </a:r>
            <a:r>
              <a:rPr sz="3500">
                <a:solidFill>
                  <a:srgbClr val="942192"/>
                </a:solidFill>
              </a:rPr>
              <a:t>= </a:t>
            </a:r>
            <a:r>
              <a:rPr i="1" sz="3500">
                <a:solidFill>
                  <a:srgbClr val="942192"/>
                </a:solidFill>
              </a:rPr>
              <a:t>𝜏</a:t>
            </a:r>
            <a:r>
              <a:rPr sz="3500">
                <a:solidFill>
                  <a:srgbClr val="942192"/>
                </a:solidFill>
              </a:rPr>
              <a:t>=3</a:t>
            </a:r>
            <a:endParaRPr sz="3500">
              <a:solidFill>
                <a:srgbClr val="942192"/>
              </a:solidFill>
            </a:endParaRPr>
          </a:p>
          <a:p>
            <a:pPr lvl="0" marL="228600" indent="-228600" algn="l">
              <a:buSzPct val="100000"/>
              <a:buChar char="•"/>
              <a:defRPr sz="1800"/>
            </a:pPr>
            <a:r>
              <a:rPr sz="3500"/>
              <a:t> Last group  reached v at time  </a:t>
            </a:r>
            <a:r>
              <a:rPr i="1" sz="3500">
                <a:solidFill>
                  <a:srgbClr val="942192"/>
                </a:solidFill>
              </a:rPr>
              <a:t>t</a:t>
            </a:r>
            <a:r>
              <a:rPr sz="3500">
                <a:solidFill>
                  <a:srgbClr val="942192"/>
                </a:solidFill>
              </a:rPr>
              <a:t>= 3 +</a:t>
            </a:r>
            <a:r>
              <a:rPr i="1" sz="3500">
                <a:solidFill>
                  <a:srgbClr val="942192"/>
                </a:solidFill>
              </a:rPr>
              <a:t>g </a:t>
            </a:r>
            <a:r>
              <a:rPr sz="3500">
                <a:solidFill>
                  <a:srgbClr val="942192"/>
                </a:solidFill>
              </a:rPr>
              <a:t>-1=9</a:t>
            </a:r>
          </a:p>
        </p:txBody>
      </p:sp>
      <p:sp>
        <p:nvSpPr>
          <p:cNvPr id="228" name="Shape 228"/>
          <p:cNvSpPr/>
          <p:nvPr/>
        </p:nvSpPr>
        <p:spPr>
          <a:xfrm>
            <a:off x="427724" y="4932680"/>
            <a:ext cx="12231488" cy="229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500">
                <a:solidFill>
                  <a:srgbClr val="0433FF"/>
                </a:solidFill>
              </a:rPr>
              <a:t>Discrete Model </a:t>
            </a:r>
            <a:endParaRPr sz="3500">
              <a:solidFill>
                <a:srgbClr val="0433FF"/>
              </a:solidFill>
            </a:endParaRPr>
          </a:p>
          <a:p>
            <a:pPr lvl="0" marL="228600" indent="-228600" algn="l">
              <a:buSzPct val="100000"/>
              <a:buChar char="•"/>
              <a:defRPr sz="1800"/>
            </a:pPr>
            <a:r>
              <a:rPr sz="3500"/>
              <a:t> </a:t>
            </a:r>
            <a:r>
              <a:rPr i="1" sz="3500">
                <a:solidFill>
                  <a:srgbClr val="942192"/>
                </a:solidFill>
              </a:rPr>
              <a:t>W</a:t>
            </a:r>
            <a:r>
              <a:rPr sz="3500"/>
              <a:t> people,  Capacity c integral, Transit time  𝜏</a:t>
            </a:r>
            <a:endParaRPr sz="3500"/>
          </a:p>
          <a:p>
            <a:pPr lvl="0" marL="228600" indent="-228600" algn="l">
              <a:buSzPct val="100000"/>
              <a:buChar char="•"/>
              <a:defRPr sz="1800"/>
            </a:pPr>
            <a:r>
              <a:rPr sz="3500"/>
              <a:t> All edge transit times  integral</a:t>
            </a:r>
            <a:endParaRPr sz="3500"/>
          </a:p>
          <a:p>
            <a:pPr lvl="0" marL="228600" indent="-228600" algn="l">
              <a:buSzPct val="100000"/>
              <a:buChar char="•"/>
              <a:defRPr sz="1800"/>
            </a:pPr>
            <a:r>
              <a:rPr sz="3500"/>
              <a:t> Requires </a:t>
            </a:r>
            <a:r>
              <a:rPr baseline="31999" sz="4500">
                <a:solidFill>
                  <a:srgbClr val="942192"/>
                </a:solidFill>
              </a:rPr>
              <a:t>⌈</a:t>
            </a:r>
            <a:r>
              <a:rPr i="1" sz="3500">
                <a:solidFill>
                  <a:srgbClr val="942192"/>
                </a:solidFill>
              </a:rPr>
              <a:t>W/c</a:t>
            </a:r>
            <a:r>
              <a:rPr baseline="31999" sz="4500">
                <a:solidFill>
                  <a:srgbClr val="942192"/>
                </a:solidFill>
              </a:rPr>
              <a:t>⌉</a:t>
            </a:r>
            <a:r>
              <a:rPr i="1" sz="3500">
                <a:solidFill>
                  <a:srgbClr val="942192"/>
                </a:solidFill>
              </a:rPr>
              <a:t>+ 𝜏-1</a:t>
            </a:r>
            <a:r>
              <a:rPr sz="3500"/>
              <a:t> time to move everyone from </a:t>
            </a:r>
            <a:r>
              <a:rPr sz="3500">
                <a:solidFill>
                  <a:srgbClr val="942192"/>
                </a:solidFill>
              </a:rPr>
              <a:t>u</a:t>
            </a:r>
            <a:r>
              <a:rPr sz="3500"/>
              <a:t> to </a:t>
            </a:r>
            <a:r>
              <a:rPr sz="3500">
                <a:solidFill>
                  <a:srgbClr val="942192"/>
                </a:solidFill>
              </a:rPr>
              <a:t>v</a:t>
            </a:r>
          </a:p>
        </p:txBody>
      </p:sp>
      <p:sp>
        <p:nvSpPr>
          <p:cNvPr id="229" name="Shape 229"/>
          <p:cNvSpPr/>
          <p:nvPr/>
        </p:nvSpPr>
        <p:spPr>
          <a:xfrm>
            <a:off x="202185" y="7532158"/>
            <a:ext cx="12052859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500">
                <a:solidFill>
                  <a:srgbClr val="0433FF"/>
                </a:solidFill>
              </a:rPr>
              <a:t> Continuous Model</a:t>
            </a:r>
            <a:endParaRPr sz="3500">
              <a:solidFill>
                <a:srgbClr val="0433FF"/>
              </a:solidFill>
            </a:endParaRPr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500">
                <a:solidFill>
                  <a:srgbClr val="942192"/>
                </a:solidFill>
              </a:rPr>
              <a:t>W</a:t>
            </a:r>
            <a:r>
              <a:rPr sz="3500"/>
              <a:t> units of non-quantized fluid. Fluid flows continuously</a:t>
            </a:r>
            <a:endParaRPr sz="3500"/>
          </a:p>
          <a:p>
            <a:pPr lvl="0" marL="444500" indent="-444500" algn="l">
              <a:buSzPct val="75000"/>
              <a:buChar char="•"/>
              <a:defRPr sz="1800"/>
            </a:pPr>
            <a:r>
              <a:rPr i="1" sz="3500">
                <a:solidFill>
                  <a:srgbClr val="942192"/>
                </a:solidFill>
              </a:rPr>
              <a:t>c</a:t>
            </a:r>
            <a:r>
              <a:rPr sz="3500"/>
              <a:t> is rate: amount that can enter </a:t>
            </a:r>
            <a:r>
              <a:rPr i="1" sz="3500">
                <a:solidFill>
                  <a:srgbClr val="942192"/>
                </a:solidFill>
              </a:rPr>
              <a:t>e</a:t>
            </a:r>
            <a:r>
              <a:rPr sz="3500"/>
              <a:t> in one unit of time</a:t>
            </a:r>
            <a:endParaRPr sz="35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500"/>
              <a:t>Requires </a:t>
            </a:r>
            <a:r>
              <a:rPr i="1" sz="3500">
                <a:solidFill>
                  <a:srgbClr val="942192"/>
                </a:solidFill>
              </a:rPr>
              <a:t>W/c+ 𝜏-1</a:t>
            </a:r>
            <a:r>
              <a:rPr sz="3500"/>
              <a:t> time to move all fluid  from </a:t>
            </a:r>
            <a:r>
              <a:rPr i="1" sz="3500">
                <a:solidFill>
                  <a:srgbClr val="942192"/>
                </a:solidFill>
              </a:rPr>
              <a:t>u</a:t>
            </a:r>
            <a:r>
              <a:rPr sz="3500"/>
              <a:t> to </a:t>
            </a:r>
            <a:r>
              <a:rPr sz="3500">
                <a:solidFill>
                  <a:srgbClr val="942192"/>
                </a:solidFill>
              </a:rPr>
              <a:t>v</a:t>
            </a:r>
          </a:p>
        </p:txBody>
      </p:sp>
      <p:sp>
        <p:nvSpPr>
          <p:cNvPr id="230" name="Shape 230"/>
          <p:cNvSpPr/>
          <p:nvPr/>
        </p:nvSpPr>
        <p:spPr>
          <a:xfrm>
            <a:off x="3907687" y="5201201"/>
            <a:ext cx="287476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24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2600"/>
                </a:solidFill>
              </a:rPr>
              <a:t>Default for this talk</a:t>
            </a:r>
          </a:p>
        </p:txBody>
      </p:sp>
      <p:sp>
        <p:nvSpPr>
          <p:cNvPr id="231" name="Shape 231"/>
          <p:cNvSpPr/>
          <p:nvPr/>
        </p:nvSpPr>
        <p:spPr>
          <a:xfrm>
            <a:off x="219857" y="5006975"/>
            <a:ext cx="12647222" cy="2381157"/>
          </a:xfrm>
          <a:prstGeom prst="rect">
            <a:avLst/>
          </a:prstGeom>
          <a:ln w="38100">
            <a:solidFill>
              <a:srgbClr val="0433FF"/>
            </a:solidFill>
            <a:miter lim="400000"/>
          </a:ln>
          <a:effectLst>
            <a:outerShdw sx="100000" sy="100000" kx="0" ky="0" algn="b" rotWithShape="0" blurRad="190500" dist="8455" dir="5400000">
              <a:srgbClr val="000000"/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3"/>
      <p:bldP build="whole" bldLvl="1" animBg="1" rev="0" advAuto="0" spid="230" grpId="5"/>
      <p:bldP build="whole" bldLvl="1" animBg="1" rev="0" advAuto="0" spid="227" grpId="1"/>
      <p:bldP build="whole" bldLvl="1" animBg="1" rev="0" advAuto="0" spid="228" grpId="2"/>
      <p:bldP build="whole" bldLvl="1" animBg="1" rev="0" advAuto="0" spid="231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234" name="Shape 234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Dynamic Flow Networks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Congestion in Dynamic Flows</a:t>
            </a:r>
            <a:r>
              <a:rPr sz="3132"/>
              <a:t>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Problem Definitions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Known Results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1: k-Sink Evacuation on a Path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2: 1-sink Min-Max Regret Evacuation on a Path with uniform capacity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Open Problems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/>
        </p:nvSpPr>
        <p:spPr>
          <a:xfrm>
            <a:off x="3148101" y="602228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237" name="Shape 237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38" name="Shape 238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239" name="Shape 239"/>
          <p:cNvSpPr/>
          <p:nvPr/>
        </p:nvSpPr>
        <p:spPr>
          <a:xfrm>
            <a:off x="2983001" y="589553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40" name="Shape 240"/>
          <p:cNvSpPr/>
          <p:nvPr/>
        </p:nvSpPr>
        <p:spPr>
          <a:xfrm>
            <a:off x="6005601" y="589553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41" name="Shape 241"/>
          <p:cNvSpPr/>
          <p:nvPr/>
        </p:nvSpPr>
        <p:spPr>
          <a:xfrm>
            <a:off x="9574300" y="589553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42" name="Shape 242"/>
          <p:cNvSpPr/>
          <p:nvPr/>
        </p:nvSpPr>
        <p:spPr>
          <a:xfrm>
            <a:off x="2621686" y="578098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43" name="Shape 243"/>
          <p:cNvSpPr/>
          <p:nvPr/>
        </p:nvSpPr>
        <p:spPr>
          <a:xfrm>
            <a:off x="9783641" y="578098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244" name="Shape 244"/>
          <p:cNvSpPr/>
          <p:nvPr/>
        </p:nvSpPr>
        <p:spPr>
          <a:xfrm>
            <a:off x="6005601" y="613073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45" name="Shape 245"/>
          <p:cNvSpPr/>
          <p:nvPr/>
        </p:nvSpPr>
        <p:spPr>
          <a:xfrm>
            <a:off x="3463511" y="5984684"/>
            <a:ext cx="763640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246" name="Shape 246"/>
          <p:cNvSpPr/>
          <p:nvPr/>
        </p:nvSpPr>
        <p:spPr>
          <a:xfrm>
            <a:off x="6623576" y="5984684"/>
            <a:ext cx="763640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247" name="Shape 247"/>
          <p:cNvSpPr/>
          <p:nvPr/>
        </p:nvSpPr>
        <p:spPr>
          <a:xfrm>
            <a:off x="4719077" y="598592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248" name="Shape 248"/>
          <p:cNvSpPr/>
          <p:nvPr/>
        </p:nvSpPr>
        <p:spPr>
          <a:xfrm>
            <a:off x="7751191" y="598592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249" name="Shape 249"/>
          <p:cNvSpPr/>
          <p:nvPr/>
        </p:nvSpPr>
        <p:spPr>
          <a:xfrm>
            <a:off x="2876321" y="531719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250" name="Shape 250"/>
          <p:cNvSpPr/>
          <p:nvPr/>
        </p:nvSpPr>
        <p:spPr>
          <a:xfrm>
            <a:off x="5996711" y="531719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251" name="Shape 251"/>
          <p:cNvSpPr/>
          <p:nvPr>
            <p:ph type="body" idx="1"/>
          </p:nvPr>
        </p:nvSpPr>
        <p:spPr>
          <a:xfrm>
            <a:off x="962225" y="2014241"/>
            <a:ext cx="11469801" cy="2285024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</a:lvl1pPr>
          </a:lstStyle>
          <a:p>
            <a:pPr lvl="0">
              <a:defRPr sz="1800"/>
            </a:pPr>
            <a:r>
              <a:rPr sz="3600"/>
              <a:t>A major complication with dynamic flows is that they introduce congestion effects that can slow down  transport time 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1092200" y="838200"/>
            <a:ext cx="11099800" cy="8343900"/>
          </a:xfrm>
          <a:prstGeom prst="rect">
            <a:avLst/>
          </a:prstGeom>
        </p:spPr>
        <p:txBody>
          <a:bodyPr anchor="t"/>
          <a:lstStyle/>
          <a:p>
            <a:pPr lvl="0" marL="0" indent="0" defTabSz="426466">
              <a:spcBef>
                <a:spcPts val="3000"/>
              </a:spcBef>
              <a:buSzTx/>
              <a:buNone/>
              <a:defRPr sz="1800"/>
            </a:pPr>
            <a:r>
              <a:rPr sz="2628"/>
              <a:t>Joint Work with</a:t>
            </a:r>
            <a:endParaRPr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Guru Prakash  Arumugam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John Augustine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Di Chen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Siu-Wing Cheng  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Yuya Higashikawa   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Naoki Katoh 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Guanqun Ni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Bing Su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Prashanth Srikanthan</a:t>
            </a:r>
            <a:endParaRPr i="1" sz="2628"/>
          </a:p>
          <a:p>
            <a:pPr lvl="0" marL="324485" indent="-324485" defTabSz="426466">
              <a:spcBef>
                <a:spcPts val="3000"/>
              </a:spcBef>
              <a:defRPr sz="1800"/>
            </a:pPr>
            <a:r>
              <a:rPr i="1" sz="2628"/>
              <a:t>Yinfeng Xu</a:t>
            </a:r>
          </a:p>
        </p:txBody>
      </p:sp>
      <p:sp>
        <p:nvSpPr>
          <p:cNvPr id="55" name="Shape 55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254" name="Shape 254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55" name="Shape 255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256" name="Shape 256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57" name="Shape 257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58" name="Shape 258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59" name="Shape 259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60" name="Shape 260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261" name="Shape 261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62" name="Shape 262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263" name="Shape 263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264" name="Shape 264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265" name="Shape 265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266" name="Shape 266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267" name="Shape 267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270" name="Shape 270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71" name="Shape 271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272" name="Shape 272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73" name="Shape 273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74" name="Shape 274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75" name="Shape 275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76" name="Shape 276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277" name="Shape 277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78" name="Shape 278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279" name="Shape 279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280" name="Shape 280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281" name="Shape 281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282" name="Shape 282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8</a:t>
            </a:r>
          </a:p>
        </p:txBody>
      </p:sp>
      <p:sp>
        <p:nvSpPr>
          <p:cNvPr id="283" name="Shape 283"/>
          <p:cNvSpPr/>
          <p:nvPr/>
        </p:nvSpPr>
        <p:spPr>
          <a:xfrm>
            <a:off x="273725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8</a:t>
            </a:r>
          </a:p>
        </p:txBody>
      </p:sp>
      <p:sp>
        <p:nvSpPr>
          <p:cNvPr id="284" name="Shape 284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285" name="Shape 285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286" name="Shape 286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287" name="Shape 287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290" name="Shape 290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91" name="Shape 291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92" name="Shape 292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93" name="Shape 293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94" name="Shape 294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295" name="Shape 295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296" name="Shape 296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297" name="Shape 297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298" name="Shape 298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299" name="Shape 299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300" name="Shape 300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301" name="Shape 301"/>
          <p:cNvSpPr/>
          <p:nvPr/>
        </p:nvSpPr>
        <p:spPr>
          <a:xfrm>
            <a:off x="3674744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13</a:t>
            </a:r>
          </a:p>
        </p:txBody>
      </p:sp>
      <p:sp>
        <p:nvSpPr>
          <p:cNvPr id="302" name="Shape 302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303" name="Shape 303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304" name="Shape 304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05" name="Shape 305"/>
          <p:cNvSpPr/>
          <p:nvPr/>
        </p:nvSpPr>
        <p:spPr>
          <a:xfrm>
            <a:off x="652419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306" name="Shape 306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307" name="Shape 307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308" name="Shape 308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311" name="Shape 311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12" name="Shape 312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13" name="Shape 313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14" name="Shape 314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15" name="Shape 315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316" name="Shape 316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317" name="Shape 317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318" name="Shape 318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319" name="Shape 319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320" name="Shape 320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321" name="Shape 321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322" name="Shape 322"/>
          <p:cNvSpPr/>
          <p:nvPr/>
        </p:nvSpPr>
        <p:spPr>
          <a:xfrm>
            <a:off x="3674744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10</a:t>
            </a:r>
          </a:p>
        </p:txBody>
      </p:sp>
      <p:sp>
        <p:nvSpPr>
          <p:cNvPr id="323" name="Shape 323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24" name="Shape 324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325" name="Shape 325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26" name="Shape 326"/>
          <p:cNvSpPr/>
          <p:nvPr/>
        </p:nvSpPr>
        <p:spPr>
          <a:xfrm>
            <a:off x="652419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327" name="Shape 327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328" name="Shape 328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329" name="Shape 329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330" name="Shape 330"/>
          <p:cNvSpPr/>
          <p:nvPr/>
        </p:nvSpPr>
        <p:spPr>
          <a:xfrm>
            <a:off x="8178800" y="3932634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t=5</a:t>
            </a:r>
          </a:p>
        </p:txBody>
      </p:sp>
      <p:sp>
        <p:nvSpPr>
          <p:cNvPr id="331" name="Shape 331"/>
          <p:cNvSpPr/>
          <p:nvPr/>
        </p:nvSpPr>
        <p:spPr>
          <a:xfrm>
            <a:off x="7373397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334" name="Shape 334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35" name="Shape 335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36" name="Shape 336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37" name="Shape 337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38" name="Shape 338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339" name="Shape 339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340" name="Shape 340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341" name="Shape 341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342" name="Shape 342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343" name="Shape 343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344" name="Shape 344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345" name="Shape 345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7</a:t>
            </a:r>
          </a:p>
        </p:txBody>
      </p:sp>
      <p:sp>
        <p:nvSpPr>
          <p:cNvPr id="346" name="Shape 346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47" name="Shape 347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48" name="Shape 348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49" name="Shape 349"/>
          <p:cNvSpPr/>
          <p:nvPr/>
        </p:nvSpPr>
        <p:spPr>
          <a:xfrm>
            <a:off x="652419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350" name="Shape 350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351" name="Shape 351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352" name="Shape 352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353" name="Shape 353"/>
          <p:cNvSpPr/>
          <p:nvPr/>
        </p:nvSpPr>
        <p:spPr>
          <a:xfrm>
            <a:off x="8178800" y="3932634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t=5</a:t>
            </a:r>
          </a:p>
        </p:txBody>
      </p:sp>
      <p:sp>
        <p:nvSpPr>
          <p:cNvPr id="354" name="Shape 354"/>
          <p:cNvSpPr/>
          <p:nvPr/>
        </p:nvSpPr>
        <p:spPr>
          <a:xfrm>
            <a:off x="7373397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6</a:t>
            </a:r>
          </a:p>
        </p:txBody>
      </p:sp>
      <p:sp>
        <p:nvSpPr>
          <p:cNvPr id="355" name="Shape 355"/>
          <p:cNvSpPr/>
          <p:nvPr/>
        </p:nvSpPr>
        <p:spPr>
          <a:xfrm>
            <a:off x="8178800" y="4486076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t=6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358" name="Shape 358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59" name="Shape 359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60" name="Shape 360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61" name="Shape 361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62" name="Shape 362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363" name="Shape 363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364" name="Shape 364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365" name="Shape 365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366" name="Shape 366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367" name="Shape 367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368" name="Shape 368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369" name="Shape 369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4</a:t>
            </a:r>
          </a:p>
        </p:txBody>
      </p:sp>
      <p:sp>
        <p:nvSpPr>
          <p:cNvPr id="370" name="Shape 370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71" name="Shape 371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72" name="Shape 372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73" name="Shape 373"/>
          <p:cNvSpPr/>
          <p:nvPr/>
        </p:nvSpPr>
        <p:spPr>
          <a:xfrm>
            <a:off x="652419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74" name="Shape 374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375" name="Shape 375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376" name="Shape 376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377" name="Shape 377"/>
          <p:cNvSpPr/>
          <p:nvPr/>
        </p:nvSpPr>
        <p:spPr>
          <a:xfrm>
            <a:off x="8178800" y="3932634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t=5</a:t>
            </a:r>
          </a:p>
        </p:txBody>
      </p:sp>
      <p:sp>
        <p:nvSpPr>
          <p:cNvPr id="378" name="Shape 378"/>
          <p:cNvSpPr/>
          <p:nvPr/>
        </p:nvSpPr>
        <p:spPr>
          <a:xfrm>
            <a:off x="7373397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379" name="Shape 379"/>
          <p:cNvSpPr/>
          <p:nvPr/>
        </p:nvSpPr>
        <p:spPr>
          <a:xfrm>
            <a:off x="8178800" y="4486076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t=6</a:t>
            </a:r>
          </a:p>
        </p:txBody>
      </p:sp>
      <p:sp>
        <p:nvSpPr>
          <p:cNvPr id="380" name="Shape 380"/>
          <p:cNvSpPr/>
          <p:nvPr/>
        </p:nvSpPr>
        <p:spPr>
          <a:xfrm>
            <a:off x="8178800" y="5039518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t=7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383" name="Shape 383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84" name="Shape 384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85" name="Shape 385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86" name="Shape 386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87" name="Shape 387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388" name="Shape 388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389" name="Shape 389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390" name="Shape 390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391" name="Shape 391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392" name="Shape 392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393" name="Shape 393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394" name="Shape 394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</a:t>
            </a:r>
          </a:p>
        </p:txBody>
      </p:sp>
      <p:sp>
        <p:nvSpPr>
          <p:cNvPr id="395" name="Shape 395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96" name="Shape 396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97" name="Shape 397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98" name="Shape 398"/>
          <p:cNvSpPr/>
          <p:nvPr/>
        </p:nvSpPr>
        <p:spPr>
          <a:xfrm>
            <a:off x="652419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399" name="Shape 399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400" name="Shape 400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401" name="Shape 401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402" name="Shape 402"/>
          <p:cNvSpPr/>
          <p:nvPr/>
        </p:nvSpPr>
        <p:spPr>
          <a:xfrm>
            <a:off x="8178800" y="3932634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t=5</a:t>
            </a:r>
          </a:p>
        </p:txBody>
      </p:sp>
      <p:sp>
        <p:nvSpPr>
          <p:cNvPr id="403" name="Shape 403"/>
          <p:cNvSpPr/>
          <p:nvPr/>
        </p:nvSpPr>
        <p:spPr>
          <a:xfrm>
            <a:off x="7180357" y="1288305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>
                <a:solidFill>
                  <a:srgbClr val="0433FF"/>
                </a:solidFill>
              </a:rPr>
              <a:t>3</a:t>
            </a:r>
            <a:r>
              <a:rPr sz="2500"/>
              <a:t>+</a:t>
            </a: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404" name="Shape 404"/>
          <p:cNvSpPr/>
          <p:nvPr/>
        </p:nvSpPr>
        <p:spPr>
          <a:xfrm>
            <a:off x="8178800" y="4486076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t=6</a:t>
            </a:r>
          </a:p>
        </p:txBody>
      </p:sp>
      <p:sp>
        <p:nvSpPr>
          <p:cNvPr id="405" name="Shape 405"/>
          <p:cNvSpPr/>
          <p:nvPr/>
        </p:nvSpPr>
        <p:spPr>
          <a:xfrm>
            <a:off x="8178800" y="5039518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t=7</a:t>
            </a:r>
          </a:p>
        </p:txBody>
      </p:sp>
      <p:sp>
        <p:nvSpPr>
          <p:cNvPr id="406" name="Shape 406"/>
          <p:cNvSpPr/>
          <p:nvPr/>
        </p:nvSpPr>
        <p:spPr>
          <a:xfrm>
            <a:off x="8178800" y="5524499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t=8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09" name="Shape 409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10" name="Shape 410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11" name="Shape 411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12" name="Shape 412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13" name="Shape 413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414" name="Shape 414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415" name="Shape 415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416" name="Shape 416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417" name="Shape 417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418" name="Shape 418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419" name="Shape 419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420" name="Shape 420"/>
          <p:cNvSpPr/>
          <p:nvPr/>
        </p:nvSpPr>
        <p:spPr>
          <a:xfrm>
            <a:off x="514360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421" name="Shape 421"/>
          <p:cNvSpPr/>
          <p:nvPr/>
        </p:nvSpPr>
        <p:spPr>
          <a:xfrm>
            <a:off x="5937821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422" name="Shape 422"/>
          <p:cNvSpPr/>
          <p:nvPr/>
        </p:nvSpPr>
        <p:spPr>
          <a:xfrm>
            <a:off x="4502245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</a:t>
            </a:r>
          </a:p>
        </p:txBody>
      </p:sp>
      <p:sp>
        <p:nvSpPr>
          <p:cNvPr id="423" name="Shape 423"/>
          <p:cNvSpPr/>
          <p:nvPr/>
        </p:nvSpPr>
        <p:spPr>
          <a:xfrm>
            <a:off x="6524190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3</a:t>
            </a:r>
          </a:p>
        </p:txBody>
      </p:sp>
      <p:sp>
        <p:nvSpPr>
          <p:cNvPr id="424" name="Shape 424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425" name="Shape 425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426" name="Shape 426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427" name="Shape 427"/>
          <p:cNvSpPr/>
          <p:nvPr/>
        </p:nvSpPr>
        <p:spPr>
          <a:xfrm>
            <a:off x="8178800" y="3932634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t=5</a:t>
            </a:r>
          </a:p>
        </p:txBody>
      </p:sp>
      <p:sp>
        <p:nvSpPr>
          <p:cNvPr id="428" name="Shape 428"/>
          <p:cNvSpPr/>
          <p:nvPr/>
        </p:nvSpPr>
        <p:spPr>
          <a:xfrm>
            <a:off x="7180357" y="1288305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>
                <a:solidFill>
                  <a:srgbClr val="0433FF"/>
                </a:solidFill>
              </a:rPr>
              <a:t>6</a:t>
            </a:r>
            <a:r>
              <a:rPr sz="2500"/>
              <a:t>+</a:t>
            </a: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429" name="Shape 429"/>
          <p:cNvSpPr/>
          <p:nvPr/>
        </p:nvSpPr>
        <p:spPr>
          <a:xfrm>
            <a:off x="8178800" y="4486076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t=6</a:t>
            </a:r>
          </a:p>
        </p:txBody>
      </p:sp>
      <p:sp>
        <p:nvSpPr>
          <p:cNvPr id="430" name="Shape 430"/>
          <p:cNvSpPr/>
          <p:nvPr/>
        </p:nvSpPr>
        <p:spPr>
          <a:xfrm>
            <a:off x="8178800" y="5039518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t=7</a:t>
            </a:r>
          </a:p>
        </p:txBody>
      </p:sp>
      <p:sp>
        <p:nvSpPr>
          <p:cNvPr id="431" name="Shape 431"/>
          <p:cNvSpPr/>
          <p:nvPr/>
        </p:nvSpPr>
        <p:spPr>
          <a:xfrm>
            <a:off x="8178800" y="5524499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t=8</a:t>
            </a:r>
          </a:p>
        </p:txBody>
      </p:sp>
      <p:sp>
        <p:nvSpPr>
          <p:cNvPr id="432" name="Shape 432"/>
          <p:cNvSpPr/>
          <p:nvPr/>
        </p:nvSpPr>
        <p:spPr>
          <a:xfrm>
            <a:off x="8178800" y="6146403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t=9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35" name="Shape 435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36" name="Shape 436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37" name="Shape 437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38" name="Shape 438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39" name="Shape 439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440" name="Shape 440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441" name="Shape 441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442" name="Shape 442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443" name="Shape 443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444" name="Shape 444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445" name="Shape 445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446" name="Shape 446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447" name="Shape 447"/>
          <p:cNvSpPr/>
          <p:nvPr/>
        </p:nvSpPr>
        <p:spPr>
          <a:xfrm>
            <a:off x="8178800" y="3379192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t=4</a:t>
            </a:r>
          </a:p>
        </p:txBody>
      </p:sp>
      <p:sp>
        <p:nvSpPr>
          <p:cNvPr id="448" name="Shape 448"/>
          <p:cNvSpPr/>
          <p:nvPr/>
        </p:nvSpPr>
        <p:spPr>
          <a:xfrm>
            <a:off x="8121522" y="1403349"/>
            <a:ext cx="4864355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empty. </a:t>
            </a:r>
            <a:endParaRPr sz="2300"/>
          </a:p>
          <a:p>
            <a:pPr lvl="0" algn="l">
              <a:defRPr sz="1800"/>
            </a:pPr>
            <a:r>
              <a:rPr sz="2300"/>
              <a:t>First 3 items pass through but others  need to wait 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  <a:r>
              <a:rPr sz="2300"/>
              <a:t>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449" name="Shape 449"/>
          <p:cNvSpPr/>
          <p:nvPr/>
        </p:nvSpPr>
        <p:spPr>
          <a:xfrm>
            <a:off x="8170223" y="7388658"/>
            <a:ext cx="363498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t=13: </a:t>
            </a:r>
            <a:r>
              <a:rPr sz="2300"/>
              <a:t>Last item arrives at w</a:t>
            </a:r>
          </a:p>
        </p:txBody>
      </p:sp>
      <p:sp>
        <p:nvSpPr>
          <p:cNvPr id="450" name="Shape 450"/>
          <p:cNvSpPr/>
          <p:nvPr/>
        </p:nvSpPr>
        <p:spPr>
          <a:xfrm>
            <a:off x="7041551" y="1288305"/>
            <a:ext cx="85344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16+9</a:t>
            </a:r>
          </a:p>
        </p:txBody>
      </p:sp>
      <p:sp>
        <p:nvSpPr>
          <p:cNvPr id="451" name="Shape 451"/>
          <p:cNvSpPr/>
          <p:nvPr/>
        </p:nvSpPr>
        <p:spPr>
          <a:xfrm>
            <a:off x="8178800" y="3932634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t=5</a:t>
            </a:r>
          </a:p>
        </p:txBody>
      </p:sp>
      <p:sp>
        <p:nvSpPr>
          <p:cNvPr id="452" name="Shape 452"/>
          <p:cNvSpPr/>
          <p:nvPr/>
        </p:nvSpPr>
        <p:spPr>
          <a:xfrm>
            <a:off x="8178800" y="4486076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t=6</a:t>
            </a:r>
          </a:p>
        </p:txBody>
      </p:sp>
      <p:sp>
        <p:nvSpPr>
          <p:cNvPr id="453" name="Shape 453"/>
          <p:cNvSpPr/>
          <p:nvPr/>
        </p:nvSpPr>
        <p:spPr>
          <a:xfrm>
            <a:off x="8178800" y="5039518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t=7</a:t>
            </a:r>
          </a:p>
        </p:txBody>
      </p:sp>
      <p:sp>
        <p:nvSpPr>
          <p:cNvPr id="454" name="Shape 454"/>
          <p:cNvSpPr/>
          <p:nvPr/>
        </p:nvSpPr>
        <p:spPr>
          <a:xfrm>
            <a:off x="8178800" y="5524499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t=8</a:t>
            </a:r>
          </a:p>
        </p:txBody>
      </p:sp>
      <p:sp>
        <p:nvSpPr>
          <p:cNvPr id="455" name="Shape 455"/>
          <p:cNvSpPr/>
          <p:nvPr/>
        </p:nvSpPr>
        <p:spPr>
          <a:xfrm>
            <a:off x="8178800" y="6146403"/>
            <a:ext cx="55069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t=9</a:t>
            </a:r>
          </a:p>
        </p:txBody>
      </p:sp>
      <p:sp>
        <p:nvSpPr>
          <p:cNvPr id="456" name="Shape 456"/>
          <p:cNvSpPr/>
          <p:nvPr/>
        </p:nvSpPr>
        <p:spPr>
          <a:xfrm>
            <a:off x="8250949" y="6768306"/>
            <a:ext cx="40640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3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2600"/>
                </a:solidFill>
              </a:rPr>
              <a:t>…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59" name="Shape 459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0" name="Shape 460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461" name="Shape 461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62" name="Shape 462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63" name="Shape 463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64" name="Shape 464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465" name="Shape 465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466" name="Shape 466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467" name="Shape 467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468" name="Shape 468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469" name="Shape 469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470" name="Shape 470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471" name="Shape 471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472" name="Shape 472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473" name="Shape 473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474" name="Shape 474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Dynamic Flow Networks</a:t>
            </a:r>
            <a:endParaRPr sz="3132">
              <a:solidFill>
                <a:srgbClr val="FF2600"/>
              </a:solidFill>
            </a:endParaRPr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Congestion in Dynamic Flows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Problem Definitions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Known Results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1: k-Sink Evacuation on a Path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2: 1-sink Min-Max Regret Evacuation on a Path with uniform capacity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Open Problems</a:t>
            </a:r>
          </a:p>
        </p:txBody>
      </p:sp>
      <p:sp>
        <p:nvSpPr>
          <p:cNvPr id="59" name="Shape 59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77" name="Shape 477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78" name="Shape 478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479" name="Shape 479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80" name="Shape 480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81" name="Shape 481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82" name="Shape 482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483" name="Shape 483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484" name="Shape 484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485" name="Shape 485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486" name="Shape 486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487" name="Shape 487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488" name="Shape 488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489" name="Shape 489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490" name="Shape 490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491" name="Shape 491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492" name="Shape 492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93" name="Shape 493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4" name="Shape 494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5" name="Shape 495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6" name="Shape 496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497" name="Shape 497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498" name="Shape 498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499" name="Shape 499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00" name="Shape 500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01" name="Shape 501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502" name="Shape 502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503" name="Shape 503"/>
          <p:cNvSpPr/>
          <p:nvPr/>
        </p:nvSpPr>
        <p:spPr>
          <a:xfrm>
            <a:off x="692943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504" name="Shape 504"/>
          <p:cNvSpPr/>
          <p:nvPr/>
        </p:nvSpPr>
        <p:spPr>
          <a:xfrm>
            <a:off x="3725068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  <p:sp>
        <p:nvSpPr>
          <p:cNvPr id="505" name="Shape 505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08" name="Shape 508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09" name="Shape 509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510" name="Shape 510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11" name="Shape 511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12" name="Shape 512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13" name="Shape 513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514" name="Shape 514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515" name="Shape 515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516" name="Shape 516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17" name="Shape 517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18" name="Shape 518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519" name="Shape 519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520" name="Shape 520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521" name="Shape 521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22" name="Shape 522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523" name="Shape 523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24" name="Shape 524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5" name="Shape 525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6" name="Shape 526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7" name="Shape 527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528" name="Shape 528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529" name="Shape 529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530" name="Shape 530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31" name="Shape 531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32" name="Shape 532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533" name="Shape 533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534" name="Shape 534"/>
          <p:cNvSpPr/>
          <p:nvPr/>
        </p:nvSpPr>
        <p:spPr>
          <a:xfrm>
            <a:off x="3620293" y="309082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>
                <a:solidFill>
                  <a:srgbClr val="0433FF"/>
                </a:solidFill>
              </a:rPr>
              <a:t>8</a:t>
            </a:r>
            <a:r>
              <a:rPr sz="2500"/>
              <a:t>+</a:t>
            </a: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35" name="Shape 535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536" name="Shape 536"/>
          <p:cNvSpPr/>
          <p:nvPr/>
        </p:nvSpPr>
        <p:spPr>
          <a:xfrm>
            <a:off x="8108822" y="3595092"/>
            <a:ext cx="4864355" cy="1168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still contains 9 items</a:t>
            </a:r>
            <a:endParaRPr sz="2300"/>
          </a:p>
          <a:p>
            <a:pPr lvl="0" algn="l">
              <a:defRPr sz="1800"/>
            </a:pPr>
            <a:r>
              <a:rPr sz="2300"/>
              <a:t>=&gt; 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537" name="Shape 537"/>
          <p:cNvSpPr/>
          <p:nvPr/>
        </p:nvSpPr>
        <p:spPr>
          <a:xfrm>
            <a:off x="4537320" y="309082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38" name="Shape 538"/>
          <p:cNvSpPr/>
          <p:nvPr/>
        </p:nvSpPr>
        <p:spPr>
          <a:xfrm>
            <a:off x="5261306" y="309082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39" name="Shape 539"/>
          <p:cNvSpPr/>
          <p:nvPr/>
        </p:nvSpPr>
        <p:spPr>
          <a:xfrm>
            <a:off x="5819696" y="309082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40" name="Shape 540"/>
          <p:cNvSpPr/>
          <p:nvPr/>
        </p:nvSpPr>
        <p:spPr>
          <a:xfrm>
            <a:off x="3065390" y="309082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8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43" name="Shape 543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44" name="Shape 544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545" name="Shape 545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46" name="Shape 546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47" name="Shape 547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48" name="Shape 548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549" name="Shape 549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550" name="Shape 550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551" name="Shape 551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52" name="Shape 552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53" name="Shape 553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554" name="Shape 554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555" name="Shape 555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556" name="Shape 556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57" name="Shape 557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558" name="Shape 558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59" name="Shape 559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60" name="Shape 560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61" name="Shape 561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62" name="Shape 562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563" name="Shape 563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564" name="Shape 564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565" name="Shape 565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66" name="Shape 566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67" name="Shape 567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568" name="Shape 568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569" name="Shape 569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570" name="Shape 570"/>
          <p:cNvSpPr/>
          <p:nvPr/>
        </p:nvSpPr>
        <p:spPr>
          <a:xfrm>
            <a:off x="8108822" y="3595092"/>
            <a:ext cx="4864355" cy="1168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still contains 9 items</a:t>
            </a:r>
            <a:endParaRPr sz="2300"/>
          </a:p>
          <a:p>
            <a:pPr lvl="0" algn="l">
              <a:defRPr sz="1800"/>
            </a:pPr>
            <a:r>
              <a:rPr sz="2300"/>
              <a:t>=&gt; 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occurs.   </a:t>
            </a:r>
          </a:p>
        </p:txBody>
      </p:sp>
      <p:sp>
        <p:nvSpPr>
          <p:cNvPr id="571" name="Shape 571"/>
          <p:cNvSpPr/>
          <p:nvPr/>
        </p:nvSpPr>
        <p:spPr>
          <a:xfrm>
            <a:off x="8178800" y="4776192"/>
            <a:ext cx="363498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t=12: </a:t>
            </a:r>
            <a:r>
              <a:rPr sz="2300"/>
              <a:t>Last item arrives at w</a:t>
            </a:r>
          </a:p>
        </p:txBody>
      </p:sp>
      <p:sp>
        <p:nvSpPr>
          <p:cNvPr id="572" name="Shape 572"/>
          <p:cNvSpPr/>
          <p:nvPr/>
        </p:nvSpPr>
        <p:spPr>
          <a:xfrm>
            <a:off x="7011828" y="3001920"/>
            <a:ext cx="102997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>
                <a:solidFill>
                  <a:srgbClr val="0433FF"/>
                </a:solidFill>
              </a:rPr>
              <a:t>16</a:t>
            </a:r>
            <a:r>
              <a:rPr sz="2500"/>
              <a:t>+</a:t>
            </a: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75" name="Shape 575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76" name="Shape 576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577" name="Shape 577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8" name="Shape 578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9" name="Shape 579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80" name="Shape 580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581" name="Shape 581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582" name="Shape 582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583" name="Shape 583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84" name="Shape 584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85" name="Shape 585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586" name="Shape 586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587" name="Shape 587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588" name="Shape 588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589" name="Shape 589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590" name="Shape 590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91" name="Shape 591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92" name="Shape 592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93" name="Shape 593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94" name="Shape 594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595" name="Shape 595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596" name="Shape 596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597" name="Shape 597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598" name="Shape 598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599" name="Shape 599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00" name="Shape 600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601" name="Shape 601"/>
          <p:cNvSpPr/>
          <p:nvPr/>
        </p:nvSpPr>
        <p:spPr>
          <a:xfrm>
            <a:off x="692943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602" name="Shape 602"/>
          <p:cNvSpPr/>
          <p:nvPr/>
        </p:nvSpPr>
        <p:spPr>
          <a:xfrm>
            <a:off x="3725068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  <p:sp>
        <p:nvSpPr>
          <p:cNvPr id="603" name="Shape 603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604" name="Shape 604"/>
          <p:cNvSpPr/>
          <p:nvPr/>
        </p:nvSpPr>
        <p:spPr>
          <a:xfrm>
            <a:off x="8026031" y="3389516"/>
            <a:ext cx="5016755" cy="812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v not empty when first group arrives from u</a:t>
            </a:r>
          </a:p>
        </p:txBody>
      </p:sp>
      <p:sp>
        <p:nvSpPr>
          <p:cNvPr id="605" name="Shape 605"/>
          <p:cNvSpPr/>
          <p:nvPr/>
        </p:nvSpPr>
        <p:spPr>
          <a:xfrm>
            <a:off x="8047080" y="4305299"/>
            <a:ext cx="408044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t=12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08" name="Shape 608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09" name="Shape 609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610" name="Shape 610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1" name="Shape 611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2" name="Shape 612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3" name="Shape 613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614" name="Shape 614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615" name="Shape 615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616" name="Shape 616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617" name="Shape 617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618" name="Shape 618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19" name="Shape 619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620" name="Shape 620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621" name="Shape 621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622" name="Shape 622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623" name="Shape 623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24" name="Shape 624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5" name="Shape 625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6" name="Shape 626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7" name="Shape 627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628" name="Shape 628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629" name="Shape 629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630" name="Shape 630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631" name="Shape 631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632" name="Shape 632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33" name="Shape 633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634" name="Shape 634"/>
          <p:cNvSpPr/>
          <p:nvPr/>
        </p:nvSpPr>
        <p:spPr>
          <a:xfrm>
            <a:off x="692943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635" name="Shape 635"/>
          <p:cNvSpPr/>
          <p:nvPr/>
        </p:nvSpPr>
        <p:spPr>
          <a:xfrm>
            <a:off x="3725068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  <p:sp>
        <p:nvSpPr>
          <p:cNvPr id="636" name="Shape 636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637" name="Shape 637"/>
          <p:cNvSpPr/>
          <p:nvPr/>
        </p:nvSpPr>
        <p:spPr>
          <a:xfrm>
            <a:off x="8026031" y="3389516"/>
            <a:ext cx="5016755" cy="812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v not empty when first group arrives from u</a:t>
            </a:r>
          </a:p>
        </p:txBody>
      </p:sp>
      <p:sp>
        <p:nvSpPr>
          <p:cNvPr id="638" name="Shape 638"/>
          <p:cNvSpPr/>
          <p:nvPr/>
        </p:nvSpPr>
        <p:spPr>
          <a:xfrm>
            <a:off x="977423" y="5598432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39" name="Shape 639"/>
          <p:cNvSpPr/>
          <p:nvPr/>
        </p:nvSpPr>
        <p:spPr>
          <a:xfrm>
            <a:off x="8123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40" name="Shape 640"/>
          <p:cNvSpPr/>
          <p:nvPr/>
        </p:nvSpPr>
        <p:spPr>
          <a:xfrm>
            <a:off x="38349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41" name="Shape 641"/>
          <p:cNvSpPr/>
          <p:nvPr/>
        </p:nvSpPr>
        <p:spPr>
          <a:xfrm>
            <a:off x="7403624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42" name="Shape 642"/>
          <p:cNvSpPr/>
          <p:nvPr/>
        </p:nvSpPr>
        <p:spPr>
          <a:xfrm>
            <a:off x="451008" y="5357132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643" name="Shape 643"/>
          <p:cNvSpPr/>
          <p:nvPr/>
        </p:nvSpPr>
        <p:spPr>
          <a:xfrm>
            <a:off x="7612964" y="5357132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644" name="Shape 644"/>
          <p:cNvSpPr/>
          <p:nvPr/>
        </p:nvSpPr>
        <p:spPr>
          <a:xfrm>
            <a:off x="3834923" y="5706878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645" name="Shape 645"/>
          <p:cNvSpPr/>
          <p:nvPr/>
        </p:nvSpPr>
        <p:spPr>
          <a:xfrm>
            <a:off x="1292833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646" name="Shape 646"/>
          <p:cNvSpPr/>
          <p:nvPr/>
        </p:nvSpPr>
        <p:spPr>
          <a:xfrm>
            <a:off x="4452898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647" name="Shape 647"/>
          <p:cNvSpPr/>
          <p:nvPr/>
        </p:nvSpPr>
        <p:spPr>
          <a:xfrm>
            <a:off x="2548400" y="5562071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48" name="Shape 648"/>
          <p:cNvSpPr/>
          <p:nvPr/>
        </p:nvSpPr>
        <p:spPr>
          <a:xfrm>
            <a:off x="5580513" y="5562071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649" name="Shape 649"/>
          <p:cNvSpPr/>
          <p:nvPr/>
        </p:nvSpPr>
        <p:spPr>
          <a:xfrm>
            <a:off x="705643" y="4893334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650" name="Shape 650"/>
          <p:cNvSpPr/>
          <p:nvPr/>
        </p:nvSpPr>
        <p:spPr>
          <a:xfrm>
            <a:off x="3737768" y="4893334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18</a:t>
            </a:r>
          </a:p>
        </p:txBody>
      </p:sp>
      <p:sp>
        <p:nvSpPr>
          <p:cNvPr id="651" name="Shape 651"/>
          <p:cNvSpPr/>
          <p:nvPr/>
        </p:nvSpPr>
        <p:spPr>
          <a:xfrm>
            <a:off x="8047080" y="4305299"/>
            <a:ext cx="408044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t=12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Shape 653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54" name="Shape 654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55" name="Shape 655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656" name="Shape 656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57" name="Shape 657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58" name="Shape 658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59" name="Shape 659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660" name="Shape 660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661" name="Shape 661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662" name="Shape 662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663" name="Shape 663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664" name="Shape 664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65" name="Shape 665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666" name="Shape 666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667" name="Shape 667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668" name="Shape 668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669" name="Shape 669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70" name="Shape 670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71" name="Shape 671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72" name="Shape 672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73" name="Shape 673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674" name="Shape 674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675" name="Shape 675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676" name="Shape 676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677" name="Shape 677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678" name="Shape 678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79" name="Shape 679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680" name="Shape 680"/>
          <p:cNvSpPr/>
          <p:nvPr/>
        </p:nvSpPr>
        <p:spPr>
          <a:xfrm>
            <a:off x="692943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681" name="Shape 681"/>
          <p:cNvSpPr/>
          <p:nvPr/>
        </p:nvSpPr>
        <p:spPr>
          <a:xfrm>
            <a:off x="3725068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  <p:sp>
        <p:nvSpPr>
          <p:cNvPr id="682" name="Shape 682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683" name="Shape 683"/>
          <p:cNvSpPr/>
          <p:nvPr/>
        </p:nvSpPr>
        <p:spPr>
          <a:xfrm>
            <a:off x="8026031" y="3389516"/>
            <a:ext cx="5016755" cy="812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v not empty when first group arrives from u</a:t>
            </a:r>
          </a:p>
        </p:txBody>
      </p:sp>
      <p:sp>
        <p:nvSpPr>
          <p:cNvPr id="684" name="Shape 684"/>
          <p:cNvSpPr/>
          <p:nvPr/>
        </p:nvSpPr>
        <p:spPr>
          <a:xfrm>
            <a:off x="977423" y="5598432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85" name="Shape 685"/>
          <p:cNvSpPr/>
          <p:nvPr/>
        </p:nvSpPr>
        <p:spPr>
          <a:xfrm>
            <a:off x="8123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86" name="Shape 686"/>
          <p:cNvSpPr/>
          <p:nvPr/>
        </p:nvSpPr>
        <p:spPr>
          <a:xfrm>
            <a:off x="38349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87" name="Shape 687"/>
          <p:cNvSpPr/>
          <p:nvPr/>
        </p:nvSpPr>
        <p:spPr>
          <a:xfrm>
            <a:off x="7403624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88" name="Shape 688"/>
          <p:cNvSpPr/>
          <p:nvPr/>
        </p:nvSpPr>
        <p:spPr>
          <a:xfrm>
            <a:off x="451008" y="5357132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689" name="Shape 689"/>
          <p:cNvSpPr/>
          <p:nvPr/>
        </p:nvSpPr>
        <p:spPr>
          <a:xfrm>
            <a:off x="7612964" y="5357132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690" name="Shape 690"/>
          <p:cNvSpPr/>
          <p:nvPr/>
        </p:nvSpPr>
        <p:spPr>
          <a:xfrm>
            <a:off x="3834923" y="5706878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691" name="Shape 691"/>
          <p:cNvSpPr/>
          <p:nvPr/>
        </p:nvSpPr>
        <p:spPr>
          <a:xfrm>
            <a:off x="1292833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692" name="Shape 692"/>
          <p:cNvSpPr/>
          <p:nvPr/>
        </p:nvSpPr>
        <p:spPr>
          <a:xfrm>
            <a:off x="4452898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693" name="Shape 693"/>
          <p:cNvSpPr/>
          <p:nvPr/>
        </p:nvSpPr>
        <p:spPr>
          <a:xfrm>
            <a:off x="2548400" y="5562071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694" name="Shape 694"/>
          <p:cNvSpPr/>
          <p:nvPr/>
        </p:nvSpPr>
        <p:spPr>
          <a:xfrm>
            <a:off x="5580513" y="5562071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695" name="Shape 695"/>
          <p:cNvSpPr/>
          <p:nvPr/>
        </p:nvSpPr>
        <p:spPr>
          <a:xfrm>
            <a:off x="8047080" y="4305299"/>
            <a:ext cx="408044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t=12</a:t>
            </a:r>
          </a:p>
        </p:txBody>
      </p:sp>
      <p:sp>
        <p:nvSpPr>
          <p:cNvPr id="696" name="Shape 696"/>
          <p:cNvSpPr/>
          <p:nvPr/>
        </p:nvSpPr>
        <p:spPr>
          <a:xfrm>
            <a:off x="8108822" y="5219169"/>
            <a:ext cx="4864355" cy="1168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 still contains 9 items</a:t>
            </a:r>
            <a:endParaRPr sz="2300"/>
          </a:p>
          <a:p>
            <a:pPr lvl="0" algn="l">
              <a:defRPr sz="1800"/>
            </a:pPr>
            <a:r>
              <a:rPr sz="2300"/>
              <a:t>=&gt; 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NO Congestion occurs.   </a:t>
            </a:r>
          </a:p>
        </p:txBody>
      </p:sp>
      <p:sp>
        <p:nvSpPr>
          <p:cNvPr id="697" name="Shape 697"/>
          <p:cNvSpPr/>
          <p:nvPr/>
        </p:nvSpPr>
        <p:spPr>
          <a:xfrm>
            <a:off x="5108906" y="4893334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698" name="Shape 698"/>
          <p:cNvSpPr/>
          <p:nvPr/>
        </p:nvSpPr>
        <p:spPr>
          <a:xfrm>
            <a:off x="5667296" y="4893334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699" name="Shape 699"/>
          <p:cNvSpPr/>
          <p:nvPr/>
        </p:nvSpPr>
        <p:spPr>
          <a:xfrm>
            <a:off x="3803808" y="488723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8</a:t>
            </a:r>
          </a:p>
        </p:txBody>
      </p:sp>
      <p:sp>
        <p:nvSpPr>
          <p:cNvPr id="700" name="Shape 700"/>
          <p:cNvSpPr/>
          <p:nvPr/>
        </p:nvSpPr>
        <p:spPr>
          <a:xfrm>
            <a:off x="2976490" y="488723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8</a:t>
            </a:r>
          </a:p>
        </p:txBody>
      </p:sp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03" name="Shape 703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04" name="Shape 704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705" name="Shape 705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6" name="Shape 706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7" name="Shape 707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8" name="Shape 708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709" name="Shape 709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710" name="Shape 710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711" name="Shape 711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712" name="Shape 712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713" name="Shape 713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714" name="Shape 714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715" name="Shape 715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716" name="Shape 716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717" name="Shape 717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718" name="Shape 718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19" name="Shape 719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20" name="Shape 720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21" name="Shape 721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22" name="Shape 722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723" name="Shape 723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724" name="Shape 724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725" name="Shape 725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726" name="Shape 726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727" name="Shape 727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728" name="Shape 728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729" name="Shape 729"/>
          <p:cNvSpPr/>
          <p:nvPr/>
        </p:nvSpPr>
        <p:spPr>
          <a:xfrm>
            <a:off x="692943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730" name="Shape 730"/>
          <p:cNvSpPr/>
          <p:nvPr/>
        </p:nvSpPr>
        <p:spPr>
          <a:xfrm>
            <a:off x="3725068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  <p:sp>
        <p:nvSpPr>
          <p:cNvPr id="731" name="Shape 731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732" name="Shape 732"/>
          <p:cNvSpPr/>
          <p:nvPr/>
        </p:nvSpPr>
        <p:spPr>
          <a:xfrm>
            <a:off x="8026031" y="3389516"/>
            <a:ext cx="5016755" cy="812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v not empty when first group arrives from u</a:t>
            </a:r>
          </a:p>
        </p:txBody>
      </p:sp>
      <p:sp>
        <p:nvSpPr>
          <p:cNvPr id="733" name="Shape 733"/>
          <p:cNvSpPr/>
          <p:nvPr/>
        </p:nvSpPr>
        <p:spPr>
          <a:xfrm>
            <a:off x="977423" y="5598432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34" name="Shape 734"/>
          <p:cNvSpPr/>
          <p:nvPr/>
        </p:nvSpPr>
        <p:spPr>
          <a:xfrm>
            <a:off x="8123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35" name="Shape 735"/>
          <p:cNvSpPr/>
          <p:nvPr/>
        </p:nvSpPr>
        <p:spPr>
          <a:xfrm>
            <a:off x="38349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36" name="Shape 736"/>
          <p:cNvSpPr/>
          <p:nvPr/>
        </p:nvSpPr>
        <p:spPr>
          <a:xfrm>
            <a:off x="7403624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37" name="Shape 737"/>
          <p:cNvSpPr/>
          <p:nvPr/>
        </p:nvSpPr>
        <p:spPr>
          <a:xfrm>
            <a:off x="451008" y="5357132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738" name="Shape 738"/>
          <p:cNvSpPr/>
          <p:nvPr/>
        </p:nvSpPr>
        <p:spPr>
          <a:xfrm>
            <a:off x="7612964" y="5357132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739" name="Shape 739"/>
          <p:cNvSpPr/>
          <p:nvPr/>
        </p:nvSpPr>
        <p:spPr>
          <a:xfrm>
            <a:off x="3834923" y="5706878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740" name="Shape 740"/>
          <p:cNvSpPr/>
          <p:nvPr/>
        </p:nvSpPr>
        <p:spPr>
          <a:xfrm>
            <a:off x="1292833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741" name="Shape 741"/>
          <p:cNvSpPr/>
          <p:nvPr/>
        </p:nvSpPr>
        <p:spPr>
          <a:xfrm>
            <a:off x="4452898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742" name="Shape 742"/>
          <p:cNvSpPr/>
          <p:nvPr/>
        </p:nvSpPr>
        <p:spPr>
          <a:xfrm>
            <a:off x="2548400" y="5562071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743" name="Shape 743"/>
          <p:cNvSpPr/>
          <p:nvPr/>
        </p:nvSpPr>
        <p:spPr>
          <a:xfrm>
            <a:off x="5580513" y="5562071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744" name="Shape 744"/>
          <p:cNvSpPr/>
          <p:nvPr/>
        </p:nvSpPr>
        <p:spPr>
          <a:xfrm>
            <a:off x="8047080" y="4305299"/>
            <a:ext cx="408044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t=12</a:t>
            </a:r>
          </a:p>
        </p:txBody>
      </p:sp>
      <p:sp>
        <p:nvSpPr>
          <p:cNvPr id="745" name="Shape 745"/>
          <p:cNvSpPr/>
          <p:nvPr/>
        </p:nvSpPr>
        <p:spPr>
          <a:xfrm>
            <a:off x="8108822" y="5219169"/>
            <a:ext cx="4864355" cy="1168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t=3:</a:t>
            </a:r>
            <a:r>
              <a:rPr sz="2300"/>
              <a:t>  first 8 items from u reach v which is empty still contains 9 items</a:t>
            </a:r>
            <a:endParaRPr sz="2300"/>
          </a:p>
          <a:p>
            <a:pPr lvl="0" algn="l">
              <a:defRPr sz="1800"/>
            </a:pPr>
            <a:r>
              <a:rPr sz="2300"/>
              <a:t>=&gt;  </a:t>
            </a: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NO Congestion occurs.   </a:t>
            </a:r>
          </a:p>
        </p:txBody>
      </p:sp>
      <p:sp>
        <p:nvSpPr>
          <p:cNvPr id="746" name="Shape 746"/>
          <p:cNvSpPr/>
          <p:nvPr/>
        </p:nvSpPr>
        <p:spPr>
          <a:xfrm>
            <a:off x="7003046" y="4887230"/>
            <a:ext cx="102997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>
                <a:solidFill>
                  <a:srgbClr val="0433FF"/>
                </a:solidFill>
              </a:rPr>
              <a:t>16</a:t>
            </a:r>
            <a:r>
              <a:rPr sz="2500"/>
              <a:t>+</a:t>
            </a:r>
            <a:r>
              <a:rPr sz="2500">
                <a:solidFill>
                  <a:srgbClr val="FF2600"/>
                </a:solidFill>
              </a:rPr>
              <a:t>18</a:t>
            </a:r>
          </a:p>
        </p:txBody>
      </p:sp>
      <p:sp>
        <p:nvSpPr>
          <p:cNvPr id="747" name="Shape 747"/>
          <p:cNvSpPr/>
          <p:nvPr/>
        </p:nvSpPr>
        <p:spPr>
          <a:xfrm>
            <a:off x="8191500" y="6388099"/>
            <a:ext cx="3472574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>
                <a:solidFill>
                  <a:srgbClr val="FF2600"/>
                </a:solidFill>
              </a:rPr>
              <a:t>t=9: </a:t>
            </a:r>
            <a:r>
              <a:rPr sz="2300"/>
              <a:t>Last item arrives at w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/>
          <p:nvPr/>
        </p:nvSpPr>
        <p:spPr>
          <a:xfrm>
            <a:off x="6572761" y="8811527"/>
            <a:ext cx="497574" cy="497574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0" name="Shape 750"/>
          <p:cNvSpPr/>
          <p:nvPr/>
        </p:nvSpPr>
        <p:spPr>
          <a:xfrm>
            <a:off x="6630193" y="8765170"/>
            <a:ext cx="467361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1" name="Shape 751"/>
          <p:cNvSpPr/>
          <p:nvPr/>
        </p:nvSpPr>
        <p:spPr>
          <a:xfrm flipV="1">
            <a:off x="6581229" y="8157626"/>
            <a:ext cx="564110" cy="56411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2" name="Shape 752"/>
          <p:cNvSpPr/>
          <p:nvPr/>
        </p:nvSpPr>
        <p:spPr>
          <a:xfrm>
            <a:off x="9996059" y="8067321"/>
            <a:ext cx="967326" cy="63689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3" name="Shape 753"/>
          <p:cNvSpPr/>
          <p:nvPr/>
        </p:nvSpPr>
        <p:spPr>
          <a:xfrm flipV="1">
            <a:off x="9905999" y="8204899"/>
            <a:ext cx="1" cy="970727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4" name="Shape 754"/>
          <p:cNvSpPr/>
          <p:nvPr/>
        </p:nvSpPr>
        <p:spPr>
          <a:xfrm>
            <a:off x="7251016" y="9392059"/>
            <a:ext cx="2578148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5" name="Shape 755"/>
          <p:cNvSpPr/>
          <p:nvPr/>
        </p:nvSpPr>
        <p:spPr>
          <a:xfrm flipV="1">
            <a:off x="7197488" y="8900670"/>
            <a:ext cx="1438707" cy="47766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6" name="Shape 756"/>
          <p:cNvSpPr/>
          <p:nvPr/>
        </p:nvSpPr>
        <p:spPr>
          <a:xfrm>
            <a:off x="7157755" y="8795473"/>
            <a:ext cx="1442718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7" name="Shape 757"/>
          <p:cNvSpPr/>
          <p:nvPr/>
        </p:nvSpPr>
        <p:spPr>
          <a:xfrm>
            <a:off x="7157755" y="8079901"/>
            <a:ext cx="1447801" cy="632305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8" name="Shape 758"/>
          <p:cNvSpPr/>
          <p:nvPr/>
        </p:nvSpPr>
        <p:spPr>
          <a:xfrm>
            <a:off x="7241495" y="8053497"/>
            <a:ext cx="2578147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9" name="Shape 759"/>
          <p:cNvSpPr/>
          <p:nvPr/>
        </p:nvSpPr>
        <p:spPr>
          <a:xfrm>
            <a:off x="914400" y="1993403"/>
            <a:ext cx="6553308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60" name="Shape 760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61" name="Shape 761"/>
          <p:cNvSpPr/>
          <p:nvPr>
            <p:ph type="title"/>
          </p:nvPr>
        </p:nvSpPr>
        <p:spPr>
          <a:xfrm>
            <a:off x="952500" y="214907"/>
            <a:ext cx="11099800" cy="1092201"/>
          </a:xfrm>
          <a:prstGeom prst="rect">
            <a:avLst/>
          </a:prstGeom>
        </p:spPr>
        <p:txBody>
          <a:bodyPr/>
          <a:lstStyle>
            <a:lvl1pPr>
              <a:defRPr sz="6400" u="sng"/>
            </a:lvl1pPr>
          </a:lstStyle>
          <a:p>
            <a:pPr lvl="0">
              <a:defRPr sz="1800" u="none"/>
            </a:pPr>
            <a:r>
              <a:rPr sz="6400" u="sng"/>
              <a:t>Congestion  Effects</a:t>
            </a:r>
          </a:p>
        </p:txBody>
      </p:sp>
      <p:sp>
        <p:nvSpPr>
          <p:cNvPr id="762" name="Shape 762"/>
          <p:cNvSpPr/>
          <p:nvPr/>
        </p:nvSpPr>
        <p:spPr>
          <a:xfrm>
            <a:off x="7493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63" name="Shape 763"/>
          <p:cNvSpPr/>
          <p:nvPr/>
        </p:nvSpPr>
        <p:spPr>
          <a:xfrm>
            <a:off x="37719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64" name="Shape 764"/>
          <p:cNvSpPr/>
          <p:nvPr/>
        </p:nvSpPr>
        <p:spPr>
          <a:xfrm>
            <a:off x="7340600" y="18666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65" name="Shape 765"/>
          <p:cNvSpPr/>
          <p:nvPr/>
        </p:nvSpPr>
        <p:spPr>
          <a:xfrm>
            <a:off x="387984" y="1752103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766" name="Shape 766"/>
          <p:cNvSpPr/>
          <p:nvPr/>
        </p:nvSpPr>
        <p:spPr>
          <a:xfrm>
            <a:off x="7549940" y="1752103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767" name="Shape 767"/>
          <p:cNvSpPr/>
          <p:nvPr/>
        </p:nvSpPr>
        <p:spPr>
          <a:xfrm>
            <a:off x="3771899" y="210185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768" name="Shape 768"/>
          <p:cNvSpPr/>
          <p:nvPr/>
        </p:nvSpPr>
        <p:spPr>
          <a:xfrm>
            <a:off x="1229810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769" name="Shape 769"/>
          <p:cNvSpPr/>
          <p:nvPr/>
        </p:nvSpPr>
        <p:spPr>
          <a:xfrm>
            <a:off x="4389875" y="1955799"/>
            <a:ext cx="763640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770" name="Shape 770"/>
          <p:cNvSpPr/>
          <p:nvPr/>
        </p:nvSpPr>
        <p:spPr>
          <a:xfrm>
            <a:off x="2485376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771" name="Shape 771"/>
          <p:cNvSpPr/>
          <p:nvPr/>
        </p:nvSpPr>
        <p:spPr>
          <a:xfrm>
            <a:off x="5517489" y="1957042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=3</a:t>
            </a:r>
          </a:p>
        </p:txBody>
      </p:sp>
      <p:sp>
        <p:nvSpPr>
          <p:cNvPr id="772" name="Shape 772"/>
          <p:cNvSpPr/>
          <p:nvPr/>
        </p:nvSpPr>
        <p:spPr>
          <a:xfrm>
            <a:off x="642619" y="1288305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773" name="Shape 773"/>
          <p:cNvSpPr/>
          <p:nvPr/>
        </p:nvSpPr>
        <p:spPr>
          <a:xfrm>
            <a:off x="3763009" y="1288305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774" name="Shape 774"/>
          <p:cNvSpPr/>
          <p:nvPr/>
        </p:nvSpPr>
        <p:spPr>
          <a:xfrm>
            <a:off x="8108822" y="1764801"/>
            <a:ext cx="4864355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 c</a:t>
            </a:r>
            <a:r>
              <a:rPr baseline="-5999" sz="2300"/>
              <a:t>1</a:t>
            </a:r>
            <a:r>
              <a:rPr sz="2300"/>
              <a:t>&lt;c</a:t>
            </a:r>
            <a:r>
              <a:rPr baseline="-5999" sz="2300"/>
              <a:t>2</a:t>
            </a:r>
          </a:p>
        </p:txBody>
      </p:sp>
      <p:sp>
        <p:nvSpPr>
          <p:cNvPr id="775" name="Shape 775"/>
          <p:cNvSpPr/>
          <p:nvPr/>
        </p:nvSpPr>
        <p:spPr>
          <a:xfrm>
            <a:off x="964723" y="3795918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76" name="Shape 776"/>
          <p:cNvSpPr/>
          <p:nvPr/>
        </p:nvSpPr>
        <p:spPr>
          <a:xfrm>
            <a:off x="7996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77" name="Shape 777"/>
          <p:cNvSpPr/>
          <p:nvPr/>
        </p:nvSpPr>
        <p:spPr>
          <a:xfrm>
            <a:off x="3822223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78" name="Shape 778"/>
          <p:cNvSpPr/>
          <p:nvPr/>
        </p:nvSpPr>
        <p:spPr>
          <a:xfrm>
            <a:off x="7390924" y="3669166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79" name="Shape 779"/>
          <p:cNvSpPr/>
          <p:nvPr/>
        </p:nvSpPr>
        <p:spPr>
          <a:xfrm>
            <a:off x="438308" y="3554618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780" name="Shape 780"/>
          <p:cNvSpPr/>
          <p:nvPr/>
        </p:nvSpPr>
        <p:spPr>
          <a:xfrm>
            <a:off x="7600264" y="3554618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781" name="Shape 781"/>
          <p:cNvSpPr/>
          <p:nvPr/>
        </p:nvSpPr>
        <p:spPr>
          <a:xfrm>
            <a:off x="3822223" y="3904364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782" name="Shape 782"/>
          <p:cNvSpPr/>
          <p:nvPr/>
        </p:nvSpPr>
        <p:spPr>
          <a:xfrm>
            <a:off x="1280133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783" name="Shape 783"/>
          <p:cNvSpPr/>
          <p:nvPr/>
        </p:nvSpPr>
        <p:spPr>
          <a:xfrm>
            <a:off x="4440198" y="3758314"/>
            <a:ext cx="763641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784" name="Shape 784"/>
          <p:cNvSpPr/>
          <p:nvPr/>
        </p:nvSpPr>
        <p:spPr>
          <a:xfrm>
            <a:off x="2535700" y="3759556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785" name="Shape 785"/>
          <p:cNvSpPr/>
          <p:nvPr/>
        </p:nvSpPr>
        <p:spPr>
          <a:xfrm>
            <a:off x="5567813" y="3759556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786" name="Shape 786"/>
          <p:cNvSpPr/>
          <p:nvPr/>
        </p:nvSpPr>
        <p:spPr>
          <a:xfrm>
            <a:off x="692943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787" name="Shape 787"/>
          <p:cNvSpPr/>
          <p:nvPr/>
        </p:nvSpPr>
        <p:spPr>
          <a:xfrm>
            <a:off x="3725068" y="309082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36</a:t>
            </a:r>
          </a:p>
        </p:txBody>
      </p:sp>
      <p:sp>
        <p:nvSpPr>
          <p:cNvPr id="788" name="Shape 788"/>
          <p:cNvSpPr/>
          <p:nvPr/>
        </p:nvSpPr>
        <p:spPr>
          <a:xfrm>
            <a:off x="8105576" y="2222499"/>
            <a:ext cx="309985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t=13</a:t>
            </a:r>
          </a:p>
        </p:txBody>
      </p:sp>
      <p:sp>
        <p:nvSpPr>
          <p:cNvPr id="789" name="Shape 789"/>
          <p:cNvSpPr/>
          <p:nvPr/>
        </p:nvSpPr>
        <p:spPr>
          <a:xfrm>
            <a:off x="8026031" y="3389516"/>
            <a:ext cx="5016755" cy="812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Congestion occurs </a:t>
            </a:r>
            <a:r>
              <a:rPr sz="2300"/>
              <a:t>because v not empty when first group arrives from u</a:t>
            </a:r>
          </a:p>
        </p:txBody>
      </p:sp>
      <p:sp>
        <p:nvSpPr>
          <p:cNvPr id="790" name="Shape 790"/>
          <p:cNvSpPr/>
          <p:nvPr/>
        </p:nvSpPr>
        <p:spPr>
          <a:xfrm>
            <a:off x="977423" y="5598432"/>
            <a:ext cx="6553309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91" name="Shape 791"/>
          <p:cNvSpPr/>
          <p:nvPr/>
        </p:nvSpPr>
        <p:spPr>
          <a:xfrm>
            <a:off x="8123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2" name="Shape 792"/>
          <p:cNvSpPr/>
          <p:nvPr/>
        </p:nvSpPr>
        <p:spPr>
          <a:xfrm>
            <a:off x="3834923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3" name="Shape 793"/>
          <p:cNvSpPr/>
          <p:nvPr/>
        </p:nvSpPr>
        <p:spPr>
          <a:xfrm>
            <a:off x="7403624" y="547168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4" name="Shape 794"/>
          <p:cNvSpPr/>
          <p:nvPr/>
        </p:nvSpPr>
        <p:spPr>
          <a:xfrm>
            <a:off x="451008" y="5357132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795" name="Shape 795"/>
          <p:cNvSpPr/>
          <p:nvPr/>
        </p:nvSpPr>
        <p:spPr>
          <a:xfrm>
            <a:off x="7612964" y="5357132"/>
            <a:ext cx="34353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w</a:t>
            </a:r>
          </a:p>
        </p:txBody>
      </p:sp>
      <p:sp>
        <p:nvSpPr>
          <p:cNvPr id="796" name="Shape 796"/>
          <p:cNvSpPr/>
          <p:nvPr/>
        </p:nvSpPr>
        <p:spPr>
          <a:xfrm>
            <a:off x="3834923" y="5706878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797" name="Shape 797"/>
          <p:cNvSpPr/>
          <p:nvPr/>
        </p:nvSpPr>
        <p:spPr>
          <a:xfrm>
            <a:off x="1292833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1</a:t>
            </a:r>
            <a:r>
              <a:rPr sz="2500"/>
              <a:t>=3</a:t>
            </a:r>
          </a:p>
        </p:txBody>
      </p:sp>
      <p:sp>
        <p:nvSpPr>
          <p:cNvPr id="798" name="Shape 798"/>
          <p:cNvSpPr/>
          <p:nvPr/>
        </p:nvSpPr>
        <p:spPr>
          <a:xfrm>
            <a:off x="4452898" y="5560828"/>
            <a:ext cx="763641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𝜏</a:t>
            </a:r>
            <a:r>
              <a:rPr baseline="-5999" sz="2500"/>
              <a:t>2</a:t>
            </a:r>
            <a:r>
              <a:rPr sz="2500"/>
              <a:t>=5</a:t>
            </a:r>
          </a:p>
        </p:txBody>
      </p:sp>
      <p:sp>
        <p:nvSpPr>
          <p:cNvPr id="799" name="Shape 799"/>
          <p:cNvSpPr/>
          <p:nvPr/>
        </p:nvSpPr>
        <p:spPr>
          <a:xfrm>
            <a:off x="2548400" y="5562071"/>
            <a:ext cx="79459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1</a:t>
            </a:r>
            <a:r>
              <a:rPr sz="2500"/>
              <a:t>=8</a:t>
            </a:r>
          </a:p>
        </p:txBody>
      </p:sp>
      <p:sp>
        <p:nvSpPr>
          <p:cNvPr id="800" name="Shape 800"/>
          <p:cNvSpPr/>
          <p:nvPr/>
        </p:nvSpPr>
        <p:spPr>
          <a:xfrm>
            <a:off x="5580513" y="5562071"/>
            <a:ext cx="7945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c</a:t>
            </a:r>
            <a:r>
              <a:rPr baseline="-5999" sz="2500"/>
              <a:t>2</a:t>
            </a:r>
            <a:r>
              <a:rPr sz="2500"/>
              <a:t>=9</a:t>
            </a:r>
          </a:p>
        </p:txBody>
      </p:sp>
      <p:sp>
        <p:nvSpPr>
          <p:cNvPr id="801" name="Shape 801"/>
          <p:cNvSpPr/>
          <p:nvPr/>
        </p:nvSpPr>
        <p:spPr>
          <a:xfrm>
            <a:off x="8047080" y="4305299"/>
            <a:ext cx="408044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t=12</a:t>
            </a:r>
          </a:p>
        </p:txBody>
      </p:sp>
      <p:sp>
        <p:nvSpPr>
          <p:cNvPr id="802" name="Shape 802"/>
          <p:cNvSpPr/>
          <p:nvPr/>
        </p:nvSpPr>
        <p:spPr>
          <a:xfrm>
            <a:off x="8127631" y="5168900"/>
            <a:ext cx="50167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Items at u pass through v with </a:t>
            </a:r>
            <a:endParaRPr sz="2300"/>
          </a:p>
          <a:p>
            <a:pPr lvl="0" algn="l">
              <a:defRPr sz="1800"/>
            </a:pPr>
            <a:r>
              <a:rPr b="1" sz="23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No Congestion occuring</a:t>
            </a:r>
          </a:p>
        </p:txBody>
      </p:sp>
      <p:sp>
        <p:nvSpPr>
          <p:cNvPr id="803" name="Shape 803"/>
          <p:cNvSpPr/>
          <p:nvPr/>
        </p:nvSpPr>
        <p:spPr>
          <a:xfrm>
            <a:off x="705643" y="4893334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433FF"/>
                </a:solidFill>
              </a:rPr>
              <a:t>16</a:t>
            </a:r>
          </a:p>
        </p:txBody>
      </p:sp>
      <p:sp>
        <p:nvSpPr>
          <p:cNvPr id="804" name="Shape 804"/>
          <p:cNvSpPr/>
          <p:nvPr/>
        </p:nvSpPr>
        <p:spPr>
          <a:xfrm>
            <a:off x="3737768" y="4893334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18</a:t>
            </a:r>
          </a:p>
        </p:txBody>
      </p:sp>
      <p:sp>
        <p:nvSpPr>
          <p:cNvPr id="805" name="Shape 805"/>
          <p:cNvSpPr/>
          <p:nvPr/>
        </p:nvSpPr>
        <p:spPr>
          <a:xfrm>
            <a:off x="8161380" y="5943599"/>
            <a:ext cx="408044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Full Evacuation at </a:t>
            </a:r>
            <a:r>
              <a:rPr sz="2300">
                <a:solidFill>
                  <a:srgbClr val="FF2600"/>
                </a:solidFill>
              </a:rPr>
              <a:t>t=9</a:t>
            </a:r>
          </a:p>
        </p:txBody>
      </p:sp>
      <p:sp>
        <p:nvSpPr>
          <p:cNvPr id="806" name="Shape 806"/>
          <p:cNvSpPr/>
          <p:nvPr/>
        </p:nvSpPr>
        <p:spPr>
          <a:xfrm>
            <a:off x="281813" y="6882989"/>
            <a:ext cx="124376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Analysis of Flow/Evacuation times must include congestion!!</a:t>
            </a:r>
          </a:p>
        </p:txBody>
      </p:sp>
      <p:sp>
        <p:nvSpPr>
          <p:cNvPr id="807" name="Shape 807"/>
          <p:cNvSpPr/>
          <p:nvPr/>
        </p:nvSpPr>
        <p:spPr>
          <a:xfrm>
            <a:off x="501624" y="8263165"/>
            <a:ext cx="54324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Can be very complicated!</a:t>
            </a:r>
          </a:p>
        </p:txBody>
      </p:sp>
      <p:sp>
        <p:nvSpPr>
          <p:cNvPr id="808" name="Shape 808"/>
          <p:cNvSpPr/>
          <p:nvPr/>
        </p:nvSpPr>
        <p:spPr>
          <a:xfrm>
            <a:off x="7061200" y="79245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9" name="Shape 809"/>
          <p:cNvSpPr/>
          <p:nvPr/>
        </p:nvSpPr>
        <p:spPr>
          <a:xfrm>
            <a:off x="7067221" y="8627825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0" name="Shape 810"/>
          <p:cNvSpPr/>
          <p:nvPr/>
        </p:nvSpPr>
        <p:spPr>
          <a:xfrm>
            <a:off x="7067221" y="9202469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1" name="Shape 811"/>
          <p:cNvSpPr/>
          <p:nvPr/>
        </p:nvSpPr>
        <p:spPr>
          <a:xfrm>
            <a:off x="8572500" y="8627825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2" name="Shape 812"/>
          <p:cNvSpPr/>
          <p:nvPr/>
        </p:nvSpPr>
        <p:spPr>
          <a:xfrm>
            <a:off x="9779000" y="79245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3" name="Shape 813"/>
          <p:cNvSpPr/>
          <p:nvPr/>
        </p:nvSpPr>
        <p:spPr>
          <a:xfrm>
            <a:off x="9779000" y="9204347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4" name="Shape 814"/>
          <p:cNvSpPr/>
          <p:nvPr/>
        </p:nvSpPr>
        <p:spPr>
          <a:xfrm flipV="1">
            <a:off x="8762999" y="8155983"/>
            <a:ext cx="1092201" cy="636557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815" name="Shape 815"/>
          <p:cNvSpPr/>
          <p:nvPr/>
        </p:nvSpPr>
        <p:spPr>
          <a:xfrm>
            <a:off x="10985500" y="856351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6" name="Shape 816"/>
          <p:cNvSpPr/>
          <p:nvPr/>
        </p:nvSpPr>
        <p:spPr>
          <a:xfrm flipV="1">
            <a:off x="9995899" y="8757223"/>
            <a:ext cx="1083221" cy="606239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817" name="Shape 817"/>
          <p:cNvSpPr/>
          <p:nvPr/>
        </p:nvSpPr>
        <p:spPr>
          <a:xfrm>
            <a:off x="6420997" y="863177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after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after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after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after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after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after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after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after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2" grpId="4"/>
      <p:bldP build="whole" bldLvl="1" animBg="1" rev="0" advAuto="0" spid="811" grpId="11"/>
      <p:bldP build="whole" bldLvl="1" animBg="1" rev="0" advAuto="0" spid="754" grpId="19"/>
      <p:bldP build="whole" bldLvl="1" animBg="1" rev="0" advAuto="0" spid="815" grpId="9"/>
      <p:bldP build="whole" bldLvl="1" animBg="1" rev="0" advAuto="0" spid="755" grpId="15"/>
      <p:bldP build="whole" bldLvl="1" animBg="1" rev="0" advAuto="0" spid="806" grpId="1"/>
      <p:bldP build="whole" bldLvl="1" animBg="1" rev="0" advAuto="0" spid="810" grpId="16"/>
      <p:bldP build="whole" bldLvl="1" animBg="1" rev="0" advAuto="0" spid="809" grpId="10"/>
      <p:bldP build="whole" bldLvl="1" animBg="1" rev="0" advAuto="0" spid="813" grpId="17"/>
      <p:bldP build="whole" bldLvl="1" animBg="1" rev="0" advAuto="0" spid="749" grpId="23"/>
      <p:bldP build="whole" bldLvl="1" animBg="1" rev="0" advAuto="0" spid="757" grpId="7"/>
      <p:bldP build="whole" bldLvl="1" animBg="1" rev="0" advAuto="0" spid="756" grpId="13"/>
      <p:bldP build="whole" bldLvl="1" animBg="1" rev="0" advAuto="0" spid="807" grpId="2"/>
      <p:bldP build="whole" bldLvl="1" animBg="1" rev="0" advAuto="0" spid="814" grpId="8"/>
      <p:bldP build="whole" bldLvl="1" animBg="1" rev="0" advAuto="0" spid="758" grpId="5"/>
      <p:bldP build="whole" bldLvl="1" animBg="1" rev="0" advAuto="0" spid="753" grpId="12"/>
      <p:bldP build="whole" bldLvl="1" animBg="1" rev="0" advAuto="0" spid="817" grpId="20"/>
      <p:bldP build="whole" bldLvl="1" animBg="1" rev="0" advAuto="0" spid="760" grpId="18"/>
      <p:bldP build="whole" bldLvl="1" animBg="1" rev="0" advAuto="0" spid="816" grpId="14"/>
      <p:bldP build="whole" bldLvl="1" animBg="1" rev="0" advAuto="0" spid="752" grpId="6"/>
      <p:bldP build="whole" bldLvl="1" animBg="1" rev="0" advAuto="0" spid="808" grpId="3"/>
      <p:bldP build="whole" bldLvl="1" animBg="1" rev="0" advAuto="0" spid="751" grpId="21"/>
      <p:bldP build="whole" bldLvl="1" animBg="1" rev="0" advAuto="0" spid="750" grpId="2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Shape 8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820" name="Shape 820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Dynamic Flow Networks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Congestion in Dynamic Flows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Problem Definitions</a:t>
            </a:r>
            <a:endParaRPr sz="3132">
              <a:solidFill>
                <a:srgbClr val="FF2600"/>
              </a:solidFill>
            </a:endParaRPr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Known Results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1: k-Sink Evacuation on a Path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2: 1-sink Min-Max Regret Evacuation on a Path with uniform capacity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Open Problems</a:t>
            </a:r>
          </a:p>
        </p:txBody>
      </p:sp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Shape 8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Evacuation is NOT Flow</a:t>
            </a:r>
          </a:p>
        </p:txBody>
      </p:sp>
      <p:sp>
        <p:nvSpPr>
          <p:cNvPr id="823" name="Shape 823"/>
          <p:cNvSpPr/>
          <p:nvPr>
            <p:ph type="body" idx="1"/>
          </p:nvPr>
        </p:nvSpPr>
        <p:spPr>
          <a:xfrm>
            <a:off x="527685" y="2699425"/>
            <a:ext cx="6810560" cy="6870701"/>
          </a:xfrm>
          <a:prstGeom prst="rect">
            <a:avLst/>
          </a:prstGeom>
        </p:spPr>
        <p:txBody>
          <a:bodyPr anchor="t"/>
          <a:lstStyle/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In Flow, different people from same vertex can follow different paths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In Evacuation, want signs at vertices pointing </a:t>
            </a:r>
            <a:r>
              <a:rPr b="1" sz="3168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this way out =&gt;</a:t>
            </a:r>
            <a:endParaRPr b="1" sz="3168"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782319" indent="-391159" defTabSz="514095">
              <a:spcBef>
                <a:spcPts val="900"/>
              </a:spcBef>
              <a:defRPr sz="1800"/>
            </a:pPr>
            <a:r>
              <a:rPr sz="3168"/>
              <a:t>Each vertex has unique </a:t>
            </a:r>
            <a:r>
              <a:rPr b="1" sz="3168">
                <a:latin typeface="Helvetica"/>
                <a:ea typeface="Helvetica"/>
                <a:cs typeface="Helvetica"/>
                <a:sym typeface="Helvetica"/>
              </a:rPr>
              <a:t>evacuation edge</a:t>
            </a:r>
            <a:r>
              <a:rPr sz="3168"/>
              <a:t>.  </a:t>
            </a:r>
            <a:endParaRPr sz="3168"/>
          </a:p>
          <a:p>
            <a:pPr lvl="1" marL="782319" indent="-391159" defTabSz="514095">
              <a:spcBef>
                <a:spcPts val="900"/>
              </a:spcBef>
              <a:defRPr sz="1800"/>
            </a:pPr>
            <a:r>
              <a:rPr sz="3168"/>
              <a:t>Every person reaching that vertex must follow the evacuation edge to next vertex</a:t>
            </a:r>
            <a:endParaRPr sz="3168"/>
          </a:p>
          <a:p>
            <a:pPr lvl="1" marL="782319" indent="-391159" defTabSz="514095">
              <a:spcBef>
                <a:spcPts val="900"/>
              </a:spcBef>
              <a:defRPr sz="1800"/>
            </a:pPr>
            <a:r>
              <a:rPr sz="3168"/>
              <a:t>Evacuation edges partition vertices into directed forests moving toward sinks</a:t>
            </a:r>
          </a:p>
        </p:txBody>
      </p:sp>
      <p:pic>
        <p:nvPicPr>
          <p:cNvPr id="824" name="Graph_Flow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50043" y="2446273"/>
            <a:ext cx="2540118" cy="1763522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pic>
        <p:nvPicPr>
          <p:cNvPr id="825" name="Graph_Evac_1Sink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431750" y="4979215"/>
            <a:ext cx="2576703" cy="1788922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pic>
        <p:nvPicPr>
          <p:cNvPr id="826" name="Graph_Evac_2Sink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71018" y="7537556"/>
            <a:ext cx="2498167" cy="1680867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23" grpId="1"/>
      <p:bldP build="whole" bldLvl="1" animBg="1" rev="0" advAuto="0" spid="824" grpId="2"/>
      <p:bldP build="whole" bldLvl="1" animBg="1" rev="0" advAuto="0" spid="826" grpId="4"/>
      <p:bldP build="whole" bldLvl="1" animBg="1" rev="0" advAuto="0" spid="825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Evacuating Graphs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457200" y="2374900"/>
            <a:ext cx="10338743" cy="7010400"/>
          </a:xfrm>
          <a:prstGeom prst="rect">
            <a:avLst/>
          </a:prstGeom>
        </p:spPr>
        <p:txBody>
          <a:bodyPr anchor="t"/>
          <a:lstStyle/>
          <a:p>
            <a:pPr lvl="0" marL="426719" indent="-426719" defTabSz="560831">
              <a:spcBef>
                <a:spcPts val="4000"/>
              </a:spcBef>
              <a:defRPr sz="1800"/>
            </a:pPr>
            <a:r>
              <a:rPr sz="3455"/>
              <a:t>Graph G=(V,E) represents structure</a:t>
            </a:r>
            <a:endParaRPr sz="3455"/>
          </a:p>
          <a:p>
            <a:pPr lvl="1" marL="853439" indent="-426719" defTabSz="560831">
              <a:spcBef>
                <a:spcPts val="1500"/>
              </a:spcBef>
              <a:defRPr sz="1800"/>
            </a:pPr>
            <a:r>
              <a:rPr sz="2880">
                <a:solidFill>
                  <a:srgbClr val="0433FF"/>
                </a:solidFill>
              </a:rPr>
              <a:t>Vertices are rooms, Edges are Hallways</a:t>
            </a:r>
            <a:endParaRPr sz="2880">
              <a:solidFill>
                <a:srgbClr val="0433FF"/>
              </a:solidFill>
            </a:endParaRPr>
          </a:p>
          <a:p>
            <a:pPr lvl="1" marL="853439" indent="-426719" defTabSz="560831">
              <a:spcBef>
                <a:spcPts val="1900"/>
              </a:spcBef>
              <a:defRPr sz="1800"/>
            </a:pPr>
            <a:r>
              <a:rPr sz="2880">
                <a:solidFill>
                  <a:srgbClr val="0433FF"/>
                </a:solidFill>
              </a:rPr>
              <a:t>Vertices are Buildings, Edges are roads</a:t>
            </a:r>
            <a:endParaRPr sz="2880">
              <a:solidFill>
                <a:srgbClr val="0433FF"/>
              </a:solidFill>
            </a:endParaRPr>
          </a:p>
          <a:p>
            <a:pPr lvl="1" marL="853439" indent="-426719" defTabSz="560831">
              <a:spcBef>
                <a:spcPts val="1900"/>
              </a:spcBef>
              <a:defRPr sz="1800"/>
            </a:pPr>
            <a:r>
              <a:rPr sz="2880">
                <a:solidFill>
                  <a:srgbClr val="0433FF"/>
                </a:solidFill>
              </a:rPr>
              <a:t>Edge weight  𝜏</a:t>
            </a:r>
            <a:r>
              <a:rPr baseline="-5999" sz="2880">
                <a:solidFill>
                  <a:srgbClr val="0433FF"/>
                </a:solidFill>
              </a:rPr>
              <a:t>e</a:t>
            </a:r>
            <a:r>
              <a:rPr sz="2880">
                <a:solidFill>
                  <a:srgbClr val="0433FF"/>
                </a:solidFill>
              </a:rPr>
              <a:t> is transit time on edge </a:t>
            </a:r>
            <a:endParaRPr sz="2880">
              <a:solidFill>
                <a:srgbClr val="0433FF"/>
              </a:solidFill>
            </a:endParaRPr>
          </a:p>
          <a:p>
            <a:pPr lvl="1" marL="853439" indent="-426719" defTabSz="560831">
              <a:spcBef>
                <a:spcPts val="1900"/>
              </a:spcBef>
              <a:defRPr sz="1800"/>
            </a:pPr>
            <a:r>
              <a:rPr sz="2880">
                <a:solidFill>
                  <a:srgbClr val="0433FF"/>
                </a:solidFill>
              </a:rPr>
              <a:t>Edge capacity  c</a:t>
            </a:r>
            <a:r>
              <a:rPr baseline="-5999" sz="2880">
                <a:solidFill>
                  <a:srgbClr val="0433FF"/>
                </a:solidFill>
              </a:rPr>
              <a:t>e</a:t>
            </a:r>
            <a:r>
              <a:rPr sz="2880">
                <a:solidFill>
                  <a:srgbClr val="0433FF"/>
                </a:solidFill>
              </a:rPr>
              <a:t>  is “width”</a:t>
            </a:r>
            <a:endParaRPr sz="2880">
              <a:solidFill>
                <a:srgbClr val="0433FF"/>
              </a:solidFill>
            </a:endParaRPr>
          </a:p>
          <a:p>
            <a:pPr lvl="0" marL="426719" indent="-426719" defTabSz="560831">
              <a:spcBef>
                <a:spcPts val="3300"/>
              </a:spcBef>
              <a:defRPr sz="1800"/>
            </a:pPr>
            <a:r>
              <a:rPr sz="3455"/>
              <a:t>Special vertices (sinks) are emergency exits</a:t>
            </a:r>
            <a:endParaRPr sz="3455"/>
          </a:p>
          <a:p>
            <a:pPr lvl="1" marL="853439" indent="-426719" defTabSz="560831">
              <a:spcBef>
                <a:spcPts val="1900"/>
              </a:spcBef>
              <a:defRPr sz="1800"/>
            </a:pPr>
            <a:r>
              <a:rPr sz="2880">
                <a:solidFill>
                  <a:srgbClr val="0433FF"/>
                </a:solidFill>
              </a:rPr>
              <a:t>In case of emergency, want to evacuate everybody to exits as quickly as possible</a:t>
            </a:r>
            <a:endParaRPr sz="2880">
              <a:solidFill>
                <a:srgbClr val="0433FF"/>
              </a:solidFill>
            </a:endParaRPr>
          </a:p>
          <a:p>
            <a:pPr lvl="1" marL="853439" indent="-426719" defTabSz="560831">
              <a:spcBef>
                <a:spcPts val="1900"/>
              </a:spcBef>
              <a:defRPr sz="1800"/>
            </a:pPr>
            <a:r>
              <a:rPr sz="2880">
                <a:solidFill>
                  <a:srgbClr val="0433FF"/>
                </a:solidFill>
              </a:rPr>
              <a:t>Problem: Design Good Evacuation Protocols</a:t>
            </a:r>
            <a:endParaRPr sz="2880">
              <a:solidFill>
                <a:srgbClr val="0433FF"/>
              </a:solidFill>
            </a:endParaRPr>
          </a:p>
          <a:p>
            <a:pPr lvl="0" marL="426720" indent="-426720" defTabSz="560831">
              <a:spcBef>
                <a:spcPts val="3300"/>
              </a:spcBef>
              <a:defRPr sz="1800"/>
            </a:pPr>
            <a:r>
              <a:rPr sz="2880"/>
              <a:t>Often Approached via Dynamic Flow Networks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62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Shape 8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 u="sng"/>
            </a:lvl1pPr>
          </a:lstStyle>
          <a:p>
            <a:pPr lvl="0">
              <a:defRPr sz="1800" u="none"/>
            </a:pPr>
            <a:r>
              <a:rPr sz="6880" u="sng"/>
              <a:t>Graph Evacuation Problems</a:t>
            </a:r>
          </a:p>
        </p:txBody>
      </p:sp>
      <p:sp>
        <p:nvSpPr>
          <p:cNvPr id="829" name="Shape 829"/>
          <p:cNvSpPr/>
          <p:nvPr>
            <p:ph type="body" idx="4294967295"/>
          </p:nvPr>
        </p:nvSpPr>
        <p:spPr>
          <a:xfrm>
            <a:off x="952500" y="2616200"/>
            <a:ext cx="11099800" cy="6999092"/>
          </a:xfrm>
          <a:prstGeom prst="rect">
            <a:avLst/>
          </a:prstGeom>
        </p:spPr>
        <p:txBody>
          <a:bodyPr lIns="0" tIns="0" rIns="0" bIns="0"/>
          <a:lstStyle/>
          <a:p>
            <a:pPr lvl="0" marL="311150" indent="-311150" defTabSz="408940">
              <a:spcBef>
                <a:spcPts val="2900"/>
              </a:spcBef>
              <a:buClrTx/>
              <a:buSzPct val="75000"/>
              <a:buFontTx/>
              <a:defRPr sz="1800"/>
            </a:pPr>
            <a:r>
              <a:rPr b="1" sz="252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Input: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  </a:t>
            </a: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Graph G=(V,E)</a:t>
            </a:r>
            <a:endParaRPr sz="2520">
              <a:latin typeface="+mn-lt"/>
              <a:ea typeface="+mn-ea"/>
              <a:cs typeface="+mn-cs"/>
              <a:sym typeface="Helvetica Light"/>
            </a:endParaRPr>
          </a:p>
          <a:p>
            <a:pPr lvl="1" marL="62230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𝜏</a:t>
            </a:r>
            <a:r>
              <a:rPr baseline="-5999"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e, 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c</a:t>
            </a:r>
            <a:r>
              <a:rPr baseline="-5999"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e</a:t>
            </a: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: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 transit times </a:t>
            </a:r>
            <a:r>
              <a:rPr i="1" sz="2520">
                <a:latin typeface="+mn-lt"/>
                <a:ea typeface="+mn-ea"/>
                <a:cs typeface="+mn-cs"/>
                <a:sym typeface="Helvetica Light"/>
              </a:rPr>
              <a:t>and  capacities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 </a:t>
            </a:r>
            <a:r>
              <a:rPr i="1" sz="2520">
                <a:latin typeface="+mn-lt"/>
                <a:ea typeface="+mn-ea"/>
                <a:cs typeface="+mn-cs"/>
                <a:sym typeface="Helvetica Light"/>
              </a:rPr>
              <a:t>for each edge</a:t>
            </a:r>
            <a:endParaRPr i="1" sz="2520">
              <a:latin typeface="+mn-lt"/>
              <a:ea typeface="+mn-ea"/>
              <a:cs typeface="+mn-cs"/>
              <a:sym typeface="Helvetica Light"/>
            </a:endParaRPr>
          </a:p>
          <a:p>
            <a:pPr lvl="1" marL="62230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w</a:t>
            </a:r>
            <a:r>
              <a:rPr baseline="-5999"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v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:</a:t>
            </a:r>
            <a:r>
              <a:rPr baseline="-5999"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 </a:t>
            </a:r>
            <a:r>
              <a:rPr i="1" sz="2520">
                <a:latin typeface="+mn-lt"/>
                <a:ea typeface="+mn-ea"/>
                <a:cs typeface="+mn-cs"/>
                <a:sym typeface="Helvetica Light"/>
              </a:rPr>
              <a:t># 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of people starting on vertex </a:t>
            </a:r>
            <a:r>
              <a:rPr i="1" sz="2520">
                <a:latin typeface="+mn-lt"/>
                <a:ea typeface="+mn-ea"/>
                <a:cs typeface="+mn-cs"/>
                <a:sym typeface="Helvetica Light"/>
              </a:rPr>
              <a:t>v</a:t>
            </a:r>
            <a:endParaRPr sz="2520">
              <a:latin typeface="+mn-lt"/>
              <a:ea typeface="+mn-ea"/>
              <a:cs typeface="+mn-cs"/>
              <a:sym typeface="Helvetica Light"/>
            </a:endParaRPr>
          </a:p>
          <a:p>
            <a:pPr lvl="1" marL="62230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Sinks: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  Either fixed set  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K ⊆V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 of sinks or a number 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 of sinks allowed</a:t>
            </a:r>
            <a:endParaRPr sz="2520">
              <a:latin typeface="+mn-lt"/>
              <a:ea typeface="+mn-ea"/>
              <a:cs typeface="+mn-cs"/>
              <a:sym typeface="Helvetica Light"/>
            </a:endParaRPr>
          </a:p>
          <a:p>
            <a:pPr lvl="0" marL="311150" indent="-311150" defTabSz="408940">
              <a:spcBef>
                <a:spcPts val="3200"/>
              </a:spcBef>
              <a:buClrTx/>
              <a:buSzPct val="75000"/>
              <a:buFontTx/>
              <a:defRPr sz="1800"/>
            </a:pPr>
            <a:r>
              <a:rPr b="1" sz="252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Output:</a:t>
            </a:r>
            <a:r>
              <a:rPr i="1" sz="2520">
                <a:latin typeface="+mn-lt"/>
                <a:ea typeface="+mn-ea"/>
                <a:cs typeface="+mn-cs"/>
                <a:sym typeface="Helvetica Light"/>
              </a:rPr>
              <a:t>  </a:t>
            </a: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An Evacuation Protocol that minimizes maximum evacuation time</a:t>
            </a:r>
            <a:endParaRPr sz="2520">
              <a:latin typeface="+mn-lt"/>
              <a:ea typeface="+mn-ea"/>
              <a:cs typeface="+mn-cs"/>
              <a:sym typeface="Helvetica Light"/>
            </a:endParaRPr>
          </a:p>
          <a:p>
            <a:pPr lvl="1" marL="622300" indent="-311150" defTabSz="408940">
              <a:spcBef>
                <a:spcPts val="16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Evacuation Protocol</a:t>
            </a:r>
            <a:endParaRPr sz="2520">
              <a:solidFill>
                <a:srgbClr val="0433FF"/>
              </a:solidFill>
              <a:latin typeface="+mn-lt"/>
              <a:ea typeface="+mn-ea"/>
              <a:cs typeface="+mn-cs"/>
              <a:sym typeface="Helvetica Light"/>
            </a:endParaRPr>
          </a:p>
          <a:p>
            <a:pPr lvl="2" marL="93345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latin typeface="+mn-lt"/>
                <a:ea typeface="+mn-ea"/>
                <a:cs typeface="+mn-cs"/>
                <a:sym typeface="Helvetica Light"/>
              </a:rPr>
              <a:t>A unique evacuation edge for each vertex</a:t>
            </a:r>
            <a:endParaRPr sz="2520">
              <a:latin typeface="+mn-lt"/>
              <a:ea typeface="+mn-ea"/>
              <a:cs typeface="+mn-cs"/>
              <a:sym typeface="Helvetica Light"/>
            </a:endParaRPr>
          </a:p>
          <a:p>
            <a:pPr lvl="2" marL="93345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latin typeface="+mn-lt"/>
                <a:ea typeface="+mn-ea"/>
                <a:cs typeface="+mn-cs"/>
                <a:sym typeface="Helvetica Light"/>
              </a:rPr>
              <a:t>If input is </a:t>
            </a: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2520">
                <a:latin typeface="+mn-lt"/>
                <a:ea typeface="+mn-ea"/>
                <a:cs typeface="+mn-cs"/>
                <a:sym typeface="Helvetica Light"/>
              </a:rPr>
              <a:t>, a set 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K ⊆V </a:t>
            </a:r>
            <a:r>
              <a:rPr i="1" sz="2520">
                <a:latin typeface="+mn-lt"/>
                <a:ea typeface="+mn-ea"/>
                <a:cs typeface="+mn-cs"/>
                <a:sym typeface="Helvetica Light"/>
              </a:rPr>
              <a:t>of sinks with </a:t>
            </a:r>
            <a:r>
              <a:rPr i="1"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|K|=k</a:t>
            </a:r>
            <a:endParaRPr i="1" sz="2520">
              <a:solidFill>
                <a:srgbClr val="0433FF"/>
              </a:solidFill>
              <a:latin typeface="+mn-lt"/>
              <a:ea typeface="+mn-ea"/>
              <a:cs typeface="+mn-cs"/>
              <a:sym typeface="Helvetica Light"/>
            </a:endParaRPr>
          </a:p>
          <a:p>
            <a:pPr lvl="1" marL="622300" indent="-311150" defTabSz="408940">
              <a:spcBef>
                <a:spcPts val="13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 Light"/>
              </a:rPr>
              <a:t>Maximum Evacuation time</a:t>
            </a:r>
            <a:endParaRPr sz="2520">
              <a:solidFill>
                <a:srgbClr val="0433FF"/>
              </a:solidFill>
              <a:latin typeface="+mn-lt"/>
              <a:ea typeface="+mn-ea"/>
              <a:cs typeface="+mn-cs"/>
              <a:sym typeface="Helvetica Light"/>
            </a:endParaRPr>
          </a:p>
          <a:p>
            <a:pPr lvl="2" marL="93345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latin typeface="+mn-lt"/>
                <a:ea typeface="+mn-ea"/>
                <a:cs typeface="+mn-cs"/>
                <a:sym typeface="Helvetica Light"/>
              </a:rPr>
              <a:t>The evacuation time of a vertex is the earliest time by which ALL items from that vertex have reached a sink.</a:t>
            </a:r>
            <a:endParaRPr sz="2520">
              <a:latin typeface="+mn-lt"/>
              <a:ea typeface="+mn-ea"/>
              <a:cs typeface="+mn-cs"/>
              <a:sym typeface="Helvetica Light"/>
            </a:endParaRPr>
          </a:p>
          <a:p>
            <a:pPr lvl="2" marL="933450" indent="-311150" defTabSz="408940">
              <a:spcBef>
                <a:spcPts val="900"/>
              </a:spcBef>
              <a:buClrTx/>
              <a:buSzPct val="75000"/>
              <a:buFontTx/>
              <a:buChar char="•"/>
              <a:defRPr sz="1800"/>
            </a:pPr>
            <a:r>
              <a:rPr sz="2520">
                <a:latin typeface="+mn-lt"/>
                <a:ea typeface="+mn-ea"/>
                <a:cs typeface="+mn-cs"/>
                <a:sym typeface="Helvetica Light"/>
              </a:rPr>
              <a:t>Maximum evacuation time is the maximum evacuation time over all vertices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29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/>
          <p:nvPr>
            <p:ph type="body" idx="1"/>
          </p:nvPr>
        </p:nvSpPr>
        <p:spPr>
          <a:xfrm>
            <a:off x="952500" y="1995291"/>
            <a:ext cx="11099800" cy="7625889"/>
          </a:xfrm>
          <a:prstGeom prst="rect">
            <a:avLst/>
          </a:prstGeom>
        </p:spPr>
        <p:txBody>
          <a:bodyPr anchor="t"/>
          <a:lstStyle/>
          <a:p>
            <a:pPr lvl="0" marL="328929" indent="-328929" defTabSz="432308">
              <a:spcBef>
                <a:spcPts val="3100"/>
              </a:spcBef>
              <a:defRPr sz="1800"/>
            </a:pPr>
            <a:r>
              <a:rPr b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Type of graph G:  Path, Tree, General, …</a:t>
            </a:r>
            <a:r>
              <a:rPr sz="2664"/>
              <a:t>.</a:t>
            </a:r>
            <a:endParaRPr sz="2664"/>
          </a:p>
          <a:p>
            <a:pPr lvl="1" marL="657859" indent="-328929" defTabSz="432308">
              <a:spcBef>
                <a:spcPts val="800"/>
              </a:spcBef>
              <a:defRPr sz="1800"/>
            </a:pPr>
            <a:r>
              <a:rPr sz="2664"/>
              <a:t>For general G  and k&gt;1 problem is NP-Complete because it solves k-Center (if </a:t>
            </a:r>
            <a:r>
              <a:rPr i="1" sz="2664">
                <a:solidFill>
                  <a:srgbClr val="0433FF"/>
                </a:solidFill>
              </a:rPr>
              <a:t>c</a:t>
            </a:r>
            <a:r>
              <a:rPr baseline="-5999" i="1" sz="2664">
                <a:solidFill>
                  <a:srgbClr val="0433FF"/>
                </a:solidFill>
              </a:rPr>
              <a:t>e  </a:t>
            </a:r>
            <a:r>
              <a:rPr sz="2664"/>
              <a:t>set to be large)</a:t>
            </a:r>
            <a:endParaRPr sz="2664"/>
          </a:p>
          <a:p>
            <a:pPr lvl="0" marL="328929" indent="-328929" defTabSz="432308">
              <a:spcBef>
                <a:spcPts val="2900"/>
              </a:spcBef>
              <a:defRPr sz="1800"/>
            </a:pPr>
            <a:r>
              <a:rPr b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Sink Input: Actual Sinks vs # of sinks</a:t>
            </a:r>
            <a:endParaRPr b="1" sz="2664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328929" indent="-328929" defTabSz="432308">
              <a:spcBef>
                <a:spcPts val="2900"/>
              </a:spcBef>
              <a:defRPr sz="1800"/>
            </a:pPr>
            <a:r>
              <a:rPr b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Discrete vs Continuous flow</a:t>
            </a:r>
            <a:endParaRPr b="1" sz="2664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657859" indent="-328929" defTabSz="432308">
              <a:spcBef>
                <a:spcPts val="800"/>
              </a:spcBef>
              <a:defRPr sz="1800"/>
            </a:pPr>
            <a:r>
              <a:rPr sz="2664"/>
              <a:t>Fleischer, Tardos (1998). D and C Dynamic Flow problems can often be solved using same algorithm</a:t>
            </a:r>
            <a:endParaRPr sz="2664"/>
          </a:p>
          <a:p>
            <a:pPr lvl="0" marL="328929" indent="-328929" defTabSz="432308">
              <a:spcBef>
                <a:spcPts val="2900"/>
              </a:spcBef>
              <a:defRPr sz="1800"/>
            </a:pPr>
            <a:r>
              <a:rPr b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Sink locations: anywhere or only on vertices </a:t>
            </a:r>
            <a:endParaRPr b="1" sz="2664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328929" indent="-328929" defTabSz="432308">
              <a:spcBef>
                <a:spcPts val="2900"/>
              </a:spcBef>
              <a:defRPr sz="1800"/>
            </a:pPr>
            <a:r>
              <a:rPr b="1" i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c</a:t>
            </a:r>
            <a:r>
              <a:rPr b="1" baseline="-5999" i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e</a:t>
            </a:r>
            <a:r>
              <a:rPr b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:  uniform (all the same) vs general (arbitrary)</a:t>
            </a:r>
            <a:endParaRPr b="1" sz="2664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328929" indent="-328929" defTabSz="432308">
              <a:spcBef>
                <a:spcPts val="3100"/>
              </a:spcBef>
              <a:defRPr sz="1800"/>
            </a:pPr>
            <a:r>
              <a:rPr b="1" sz="26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Min-Max  vs Min-Max Regret  </a:t>
            </a:r>
            <a:endParaRPr b="1" sz="2664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657859" indent="-328929" defTabSz="432308">
              <a:spcBef>
                <a:spcPts val="800"/>
              </a:spcBef>
              <a:defRPr sz="1800"/>
            </a:pPr>
            <a:r>
              <a:rPr sz="2664"/>
              <a:t>Robust solutions. MMR  allows </a:t>
            </a:r>
            <a:r>
              <a:rPr i="1" sz="2664"/>
              <a:t>w</a:t>
            </a:r>
            <a:r>
              <a:rPr baseline="-5999" i="1" sz="2664"/>
              <a:t>v</a:t>
            </a:r>
            <a:r>
              <a:rPr sz="2664"/>
              <a:t>, # of people on vertex, to be a range rather than a number. Find “best” solution  for all allowable scenarios</a:t>
            </a:r>
          </a:p>
        </p:txBody>
      </p:sp>
      <p:sp>
        <p:nvSpPr>
          <p:cNvPr id="832" name="Shape 832"/>
          <p:cNvSpPr/>
          <p:nvPr>
            <p:ph type="title" idx="4294967295"/>
          </p:nvPr>
        </p:nvSpPr>
        <p:spPr>
          <a:xfrm>
            <a:off x="952500" y="444500"/>
            <a:ext cx="11099800" cy="1268261"/>
          </a:xfrm>
          <a:prstGeom prst="rect">
            <a:avLst/>
          </a:prstGeom>
        </p:spPr>
        <p:txBody>
          <a:bodyPr lIns="0" tIns="0" rIns="0" bIns="0" anchor="t"/>
          <a:lstStyle>
            <a:lvl1pPr algn="ctr" defTabSz="362204">
              <a:defRPr sz="496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4960" u="sng"/>
              <a:t>Graph Evacuation Problems: Variations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31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835" name="Shape 835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Dynamic Flow Networks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Congestion in Dynamic Flows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Problem Definitions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Known Results</a:t>
            </a:r>
            <a:endParaRPr sz="3132">
              <a:solidFill>
                <a:srgbClr val="FF2600"/>
              </a:solidFill>
            </a:endParaRPr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1: k-Sink Evacuation on a Path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2: 1-sink Min-Max Regret Evacuation on a Path with uniform capacity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Open Problems</a:t>
            </a:r>
          </a:p>
        </p:txBody>
      </p:sp>
      <p:sp>
        <p:nvSpPr>
          <p:cNvPr id="836" name="Shape 836"/>
          <p:cNvSpPr/>
          <p:nvPr>
            <p:ph type="sldNum" sz="quarter" idx="4294967295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8" name="Table 838"/>
          <p:cNvGraphicFramePr/>
          <p:nvPr/>
        </p:nvGraphicFramePr>
        <p:xfrm>
          <a:off x="2118872" y="3025082"/>
          <a:ext cx="8191316" cy="199585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638263"/>
                <a:gridCol w="1638263"/>
                <a:gridCol w="1638263"/>
                <a:gridCol w="1638263"/>
                <a:gridCol w="1638263"/>
              </a:tblGrid>
              <a:tr h="332642">
                <a:tc rowSpan="3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/>
                        <a:t>　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blipFill rotWithShape="1">
                      <a:blip r:embed="rId2"/>
                      <a:srcRect l="0" t="0" r="0" b="0"/>
                      <a:tile tx="0" ty="0" sx="100000" sy="100000" flip="none" algn="tl"/>
                    </a:blipFill>
                  </a:tcPr>
                </a:tc>
                <a:tc gridSpan="4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Min-max cost (DISCRETE/CONTINUOUS)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32642">
                <a:tc vMerge="1"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General capacity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Uniform capacity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cPr/>
                </a:tc>
              </a:tr>
              <a:tr h="332642">
                <a:tc vMerge="1"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1-sink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k-sink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1-sink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k-sink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332642"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Path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O(n) [2]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O(kn log</a:t>
                      </a:r>
                      <a:r>
                        <a:rPr baseline="31999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n) [2]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O(n)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O(kn) [6]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2642"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Tree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O(n log</a:t>
                      </a:r>
                      <a:r>
                        <a:rPr baseline="30000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n) [7]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O(k</a:t>
                      </a:r>
                      <a:r>
                        <a:rPr baseline="31999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2 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 log</a:t>
                      </a:r>
                      <a:r>
                        <a:rPr baseline="31999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n) [3]</a:t>
                      </a:r>
                      <a:endParaRPr sz="17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O(n log n) [4]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O(k</a:t>
                      </a:r>
                      <a:r>
                        <a:rPr baseline="31999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2 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 log</a:t>
                      </a:r>
                      <a:r>
                        <a:rPr baseline="31999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n) [3]</a:t>
                      </a:r>
                      <a:endParaRPr sz="17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2642"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General graph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solidFill>
                            <a:srgbClr val="00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Poly?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</a:rPr>
                        <a:t>NP-Hard</a:t>
                      </a:r>
                    </a:p>
                  </a:txBody>
                  <a:tcPr marL="8316" marR="8316" marT="8316" marB="8316" anchor="ctr" anchorCtr="0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solidFill>
                            <a:srgbClr val="00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Poly?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</a:rPr>
                        <a:t>NP-Hard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839" name="Table 839"/>
          <p:cNvGraphicFramePr/>
          <p:nvPr/>
        </p:nvGraphicFramePr>
        <p:xfrm>
          <a:off x="2118872" y="6725077"/>
          <a:ext cx="8191316" cy="199585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638263"/>
                <a:gridCol w="1638263"/>
                <a:gridCol w="1638263"/>
                <a:gridCol w="1638263"/>
                <a:gridCol w="1638263"/>
              </a:tblGrid>
              <a:tr h="332642">
                <a:tc rowSpan="3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/>
                        <a:t>　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blipFill rotWithShape="1">
                      <a:blip r:embed="rId2"/>
                      <a:srcRect l="0" t="0" r="0" b="0"/>
                      <a:tile tx="0" ty="0" sx="100000" sy="100000" flip="none" algn="tl"/>
                    </a:blipFill>
                  </a:tcPr>
                </a:tc>
                <a:tc gridSpan="4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Min-max regret cost (DISCRETE/CONTINUOUS)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32642">
                <a:tc vMerge="1"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General capacity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Uniform capacity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cPr/>
                </a:tc>
              </a:tr>
              <a:tr h="332642">
                <a:tc vMerge="1"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1-sink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k-sink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1-sink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k-sink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332642"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Path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gridSpan="2" rowSpan="3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solidFill>
                            <a:srgbClr val="0000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rowSpan="3" hMerge="1"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O(n log n) [5,9]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O(kn</a:t>
                      </a:r>
                      <a:r>
                        <a:rPr baseline="30000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3 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log</a:t>
                      </a:r>
                      <a:r>
                        <a:rPr baseline="30000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n) [1]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332642"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Tree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O(n</a:t>
                      </a:r>
                      <a:r>
                        <a:rPr baseline="30000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log</a:t>
                      </a:r>
                      <a:r>
                        <a:rPr baseline="30000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n) [4]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solidFill>
                            <a:srgbClr val="0000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332642"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latin typeface="Calibri"/>
                          <a:ea typeface="Calibri"/>
                          <a:cs typeface="Calibri"/>
                        </a:rPr>
                        <a:t>General graph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sz="1700">
                          <a:solidFill>
                            <a:srgbClr val="0000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</a:p>
                  </a:txBody>
                  <a:tcPr marL="8316" marR="8316" marT="8316" marB="8316" anchor="ctr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840" name="Shape 840"/>
          <p:cNvSpPr/>
          <p:nvPr>
            <p:ph type="title" idx="4294967295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defRPr sz="80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8000" u="sng"/>
              <a:t>Known Results</a:t>
            </a:r>
          </a:p>
        </p:txBody>
      </p:sp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Shape 842"/>
          <p:cNvSpPr/>
          <p:nvPr>
            <p:ph type="body" idx="1"/>
          </p:nvPr>
        </p:nvSpPr>
        <p:spPr>
          <a:xfrm>
            <a:off x="472092" y="270009"/>
            <a:ext cx="12060617" cy="948251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0" indent="0" defTabSz="914400">
              <a:spcBef>
                <a:spcPts val="300"/>
              </a:spcBef>
              <a:buSzTx/>
              <a:buNone/>
              <a:defRPr sz="3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800"/>
              <a:t>References</a:t>
            </a:r>
          </a:p>
        </p:txBody>
      </p:sp>
      <p:sp>
        <p:nvSpPr>
          <p:cNvPr id="843" name="Shape 843"/>
          <p:cNvSpPr/>
          <p:nvPr/>
        </p:nvSpPr>
        <p:spPr>
          <a:xfrm>
            <a:off x="818568" y="5550866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[6]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Y. Higashikawa, M. J. Golin and N. Katoh, “Multiple Sink Location Problems in Dynamic Path Networks”, </a:t>
            </a:r>
            <a:r>
              <a:rPr i="1" sz="2000">
                <a:latin typeface="Calibri"/>
                <a:ea typeface="Calibri"/>
                <a:cs typeface="Calibri"/>
                <a:sym typeface="Calibri"/>
              </a:rPr>
              <a:t>Theoretical Computer Science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(to appear) 2015.</a:t>
            </a:r>
          </a:p>
        </p:txBody>
      </p:sp>
      <p:sp>
        <p:nvSpPr>
          <p:cNvPr id="844" name="Shape 844"/>
          <p:cNvSpPr/>
          <p:nvPr/>
        </p:nvSpPr>
        <p:spPr>
          <a:xfrm>
            <a:off x="818568" y="6435700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[7]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S. Mamada, T. Uno, K. Makino and S. Fujishige,  “An O(n log</a:t>
            </a:r>
            <a:r>
              <a:rPr baseline="30200" sz="20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n) Algorithm for the Optimal Sink Location Problem in Dynamic Tree Networks”, </a:t>
            </a:r>
            <a:r>
              <a:rPr i="1" sz="2000">
                <a:latin typeface="Calibri"/>
                <a:ea typeface="Calibri"/>
                <a:cs typeface="Calibri"/>
                <a:sym typeface="Calibri"/>
              </a:rPr>
              <a:t>Discrete Applied Mathematics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, 154(16), pp. 2387-2401, 2006.</a:t>
            </a:r>
          </a:p>
        </p:txBody>
      </p:sp>
      <p:sp>
        <p:nvSpPr>
          <p:cNvPr id="845" name="Shape 845"/>
          <p:cNvSpPr/>
          <p:nvPr/>
        </p:nvSpPr>
        <p:spPr>
          <a:xfrm>
            <a:off x="818568" y="3825054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[4]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Y. Higashikawa, M. J. Golin and N. Katoh, “Minimax Regret Sink Location Problem in Dynamic Tree Networks with Uniform Capacity”, </a:t>
            </a:r>
            <a:r>
              <a:rPr i="1" sz="2000">
                <a:latin typeface="Calibri"/>
                <a:ea typeface="Calibri"/>
                <a:cs typeface="Calibri"/>
                <a:sym typeface="Calibri"/>
              </a:rPr>
              <a:t>Proc. WALCOM 2014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, LNCS 8344, pp. 125-137, 2014.</a:t>
            </a:r>
          </a:p>
        </p:txBody>
      </p:sp>
      <p:sp>
        <p:nvSpPr>
          <p:cNvPr id="846" name="Shape 846"/>
          <p:cNvSpPr/>
          <p:nvPr/>
        </p:nvSpPr>
        <p:spPr>
          <a:xfrm>
            <a:off x="818568" y="4642872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[5]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Y. Higashikawa, J. Augustine, S. W. Cheng, N. Katoh, G. Ni, B. Su and Y. Xu, “Minimax Regret 1-Sink Location Problem in Dynamic Path Networks”, </a:t>
            </a:r>
            <a:r>
              <a:rPr i="1" sz="2000">
                <a:latin typeface="Calibri"/>
                <a:ea typeface="Calibri"/>
                <a:cs typeface="Calibri"/>
                <a:sym typeface="Calibri"/>
              </a:rPr>
              <a:t>Theoretical Computer Science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,  2014.</a:t>
            </a:r>
          </a:p>
        </p:txBody>
      </p:sp>
      <p:sp>
        <p:nvSpPr>
          <p:cNvPr id="847" name="Shape 847"/>
          <p:cNvSpPr/>
          <p:nvPr/>
        </p:nvSpPr>
        <p:spPr>
          <a:xfrm>
            <a:off x="818568" y="8228529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[9]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H. Wang, “Minmax Regret 1-Facility Location on Uncertain Path Networks”, </a:t>
            </a:r>
            <a:r>
              <a:rPr i="1" sz="2000">
                <a:latin typeface="Calibri"/>
                <a:ea typeface="Calibri"/>
                <a:cs typeface="Calibri"/>
                <a:sym typeface="Calibri"/>
              </a:rPr>
              <a:t>Proc. ISAAC 2013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, LNCS 8283, pp. 733-743, 2013.</a:t>
            </a:r>
          </a:p>
        </p:txBody>
      </p:sp>
      <p:sp>
        <p:nvSpPr>
          <p:cNvPr id="848" name="Shape 848"/>
          <p:cNvSpPr/>
          <p:nvPr/>
        </p:nvSpPr>
        <p:spPr>
          <a:xfrm>
            <a:off x="818568" y="7320060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[8]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G. Ni, Y. Xu and Y. Dong, “Minimax regret k-sink location problem in dynamic path networks”, </a:t>
            </a:r>
            <a:r>
              <a:rPr i="1" sz="2000">
                <a:latin typeface="Calibri"/>
                <a:ea typeface="Calibri"/>
                <a:cs typeface="Calibri"/>
                <a:sym typeface="Calibri"/>
              </a:rPr>
              <a:t>Proc. AAIM 2014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49" name="Shape 849"/>
          <p:cNvSpPr/>
          <p:nvPr/>
        </p:nvSpPr>
        <p:spPr>
          <a:xfrm>
            <a:off x="818568" y="1246115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[1]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G.P. Arumugam, J. Augustine, M.J. Golin and P. Srikanthan, “A Polynomial Time Algorithm for Minimax-Regret Evacuation on a Dynamic Path”, arXiv:1404.5448, 2014</a:t>
            </a:r>
          </a:p>
        </p:txBody>
      </p:sp>
      <p:sp>
        <p:nvSpPr>
          <p:cNvPr id="850" name="Shape 850"/>
          <p:cNvSpPr/>
          <p:nvPr/>
        </p:nvSpPr>
        <p:spPr>
          <a:xfrm>
            <a:off x="818568" y="2099242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[2] 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G.P. Arumugam, J. Augustine, M.J. Golin and P. Srikanthan, “Evacuation on Dynamic Paths with General Edge Capacities”, document in preparation (2015) </a:t>
            </a:r>
          </a:p>
        </p:txBody>
      </p:sp>
      <p:sp>
        <p:nvSpPr>
          <p:cNvPr id="851" name="Shape 851"/>
          <p:cNvSpPr/>
          <p:nvPr/>
        </p:nvSpPr>
        <p:spPr>
          <a:xfrm>
            <a:off x="818568" y="2962148"/>
            <a:ext cx="11367664" cy="739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b="1" sz="2000">
                <a:latin typeface="Calibri"/>
                <a:ea typeface="Calibri"/>
                <a:cs typeface="Calibri"/>
                <a:sym typeface="Calibri"/>
              </a:rPr>
              <a:t>[3] 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Di Chen and M.J. Golin, “Optimal Sink Location Problems in Dynamic Tree Networks”,  document in preparation (2015) </a:t>
            </a:r>
          </a:p>
        </p:txBody>
      </p:sp>
    </p:spTree>
  </p:cSld>
  <p:clrMapOvr>
    <a:masterClrMapping/>
  </p:clrMapOvr>
  <p:transition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Shape 8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854" name="Shape 854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Dynamic Flow Networks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Congestion in Dynamic Flows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Problem Definitions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Known Results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Example Algorithm 1: k-Sink Evacuation on a Path</a:t>
            </a:r>
            <a:endParaRPr sz="3132">
              <a:solidFill>
                <a:srgbClr val="FF2600"/>
              </a:solidFill>
            </a:endParaRPr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2: 1-sink Min-Max Regret Evacuation on a Path with uniform capacity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Open Problems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6" name="Path5b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2819" y="7475310"/>
            <a:ext cx="10622975" cy="6168898"/>
          </a:xfrm>
          <a:prstGeom prst="rect">
            <a:avLst/>
          </a:prstGeom>
          <a:ln w="12700">
            <a:miter lim="400000"/>
          </a:ln>
        </p:spPr>
      </p:pic>
      <p:sp>
        <p:nvSpPr>
          <p:cNvPr id="857" name="Shape 857"/>
          <p:cNvSpPr/>
          <p:nvPr>
            <p:ph type="title" idx="4294967295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496570">
              <a:defRPr sz="68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6800" u="sng"/>
              <a:t>K-Sink Evacuation on a Path</a:t>
            </a:r>
          </a:p>
        </p:txBody>
      </p:sp>
      <p:sp>
        <p:nvSpPr>
          <p:cNvPr id="858" name="Shape 858"/>
          <p:cNvSpPr/>
          <p:nvPr/>
        </p:nvSpPr>
        <p:spPr>
          <a:xfrm>
            <a:off x="270307" y="2732734"/>
            <a:ext cx="121279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Given  a path, associated values </a:t>
            </a:r>
            <a:r>
              <a:rPr i="1" sz="3600">
                <a:solidFill>
                  <a:srgbClr val="0433FF"/>
                </a:solidFill>
              </a:rPr>
              <a:t>c</a:t>
            </a:r>
            <a:r>
              <a:rPr baseline="-5999" i="1" sz="3600">
                <a:solidFill>
                  <a:srgbClr val="0433FF"/>
                </a:solidFill>
              </a:rPr>
              <a:t>e,</a:t>
            </a:r>
            <a:r>
              <a:rPr sz="3600"/>
              <a:t> </a:t>
            </a:r>
            <a:r>
              <a:rPr sz="3600">
                <a:solidFill>
                  <a:srgbClr val="0433FF"/>
                </a:solidFill>
              </a:rPr>
              <a:t>𝜏</a:t>
            </a:r>
            <a:r>
              <a:rPr baseline="-5999" i="1" sz="3600">
                <a:solidFill>
                  <a:srgbClr val="0433FF"/>
                </a:solidFill>
              </a:rPr>
              <a:t>e,W</a:t>
            </a:r>
            <a:r>
              <a:rPr baseline="-5999" i="1" sz="2900">
                <a:solidFill>
                  <a:srgbClr val="0433FF"/>
                </a:solidFill>
              </a:rPr>
              <a:t>v</a:t>
            </a:r>
            <a:r>
              <a:rPr sz="3600"/>
              <a:t> and </a:t>
            </a:r>
            <a:r>
              <a:rPr sz="3600">
                <a:solidFill>
                  <a:srgbClr val="0433FF"/>
                </a:solidFill>
              </a:rPr>
              <a:t>k</a:t>
            </a:r>
            <a:r>
              <a:rPr sz="3600"/>
              <a:t>, # of sinks, </a:t>
            </a:r>
          </a:p>
        </p:txBody>
      </p:sp>
      <p:sp>
        <p:nvSpPr>
          <p:cNvPr id="859" name="Shape 859"/>
          <p:cNvSpPr/>
          <p:nvPr/>
        </p:nvSpPr>
        <p:spPr>
          <a:xfrm>
            <a:off x="113647" y="5849661"/>
            <a:ext cx="12548312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Find a partition into k-subpaths and a sink for each subpath, that minimizes the maximum evacuation time over all subpaths.</a:t>
            </a:r>
          </a:p>
        </p:txBody>
      </p:sp>
      <p:pic>
        <p:nvPicPr>
          <p:cNvPr id="860" name="Path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35519" y="3522369"/>
            <a:ext cx="10597575" cy="2014416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6" grpId="2"/>
      <p:bldP build="whole" bldLvl="1" animBg="1" rev="0" advAuto="0" spid="859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1-Sink Evacuation Notation</a:t>
            </a:r>
          </a:p>
        </p:txBody>
      </p:sp>
      <p:pic>
        <p:nvPicPr>
          <p:cNvPr id="863" name="Path3.pdf"/>
          <p:cNvPicPr/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2083706" y="1443085"/>
            <a:ext cx="8339911" cy="2177939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sp>
        <p:nvSpPr>
          <p:cNvPr id="864" name="Shape 864"/>
          <p:cNvSpPr/>
          <p:nvPr>
            <p:ph type="body" idx="1"/>
          </p:nvPr>
        </p:nvSpPr>
        <p:spPr>
          <a:xfrm>
            <a:off x="582889" y="4049958"/>
            <a:ext cx="11839022" cy="5776229"/>
          </a:xfrm>
          <a:prstGeom prst="rect">
            <a:avLst/>
          </a:prstGeom>
        </p:spPr>
        <p:txBody>
          <a:bodyPr anchor="t"/>
          <a:lstStyle/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ϴ</a:t>
            </a:r>
            <a:r>
              <a:rPr baseline="-5999"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(P,x)   =  Time to evacuate all nodes to left of x on P to x</a:t>
            </a: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ϴ</a:t>
            </a:r>
            <a:r>
              <a:rPr baseline="-5999"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</a:t>
            </a: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(P,x)   =  Time to evacuate all nodes to right of x on P to x</a:t>
            </a: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ϴ(P,x)     =  max(ϴ</a:t>
            </a:r>
            <a:r>
              <a:rPr baseline="-5999"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(P,x), ϴ</a:t>
            </a:r>
            <a:r>
              <a:rPr baseline="-5999"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</a:t>
            </a: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(P,x))</a:t>
            </a: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      =  Time to evacuate all nodes on P to x</a:t>
            </a: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ϴ</a:t>
            </a:r>
            <a:r>
              <a:rPr baseline="31999"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(P)      = min</a:t>
            </a:r>
            <a:r>
              <a:rPr baseline="-5999"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{x∈P} </a:t>
            </a: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ϴ(P,x)</a:t>
            </a: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0" indent="214884" defTabSz="429768">
              <a:spcBef>
                <a:spcPts val="0"/>
              </a:spcBef>
              <a:buSzTx/>
              <a:buNone/>
              <a:defRPr sz="1800"/>
            </a:pPr>
            <a:r>
              <a:rPr sz="3384">
                <a:solidFill>
                  <a:srgbClr val="AB39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       = min evacuation time for P with one sink</a:t>
            </a:r>
            <a:endParaRPr sz="3384">
              <a:solidFill>
                <a:srgbClr val="AB39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64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1-Sink Evacuation Example</a:t>
            </a:r>
          </a:p>
        </p:txBody>
      </p:sp>
      <p:pic>
        <p:nvPicPr>
          <p:cNvPr id="867" name="1Sink_Examplea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4207" y="2466644"/>
            <a:ext cx="11173086" cy="1739095"/>
          </a:xfrm>
          <a:prstGeom prst="rect">
            <a:avLst/>
          </a:prstGeom>
          <a:ln w="12700">
            <a:miter lim="400000"/>
          </a:ln>
        </p:spPr>
      </p:pic>
      <p:sp>
        <p:nvSpPr>
          <p:cNvPr id="868" name="Shape 868"/>
          <p:cNvSpPr/>
          <p:nvPr/>
        </p:nvSpPr>
        <p:spPr>
          <a:xfrm>
            <a:off x="613583" y="1847442"/>
            <a:ext cx="1031891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Original Input: </a:t>
            </a:r>
          </a:p>
        </p:txBody>
      </p:sp>
      <p:sp>
        <p:nvSpPr>
          <p:cNvPr id="869" name="Shape 869"/>
          <p:cNvSpPr/>
          <p:nvPr/>
        </p:nvSpPr>
        <p:spPr>
          <a:xfrm>
            <a:off x="552705" y="4571996"/>
            <a:ext cx="11899390" cy="609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3300">
                <a:solidFill>
                  <a:srgbClr val="00F900"/>
                </a:solidFill>
                <a:latin typeface="Helvetica"/>
                <a:ea typeface="Helvetica"/>
                <a:cs typeface="Helvetica"/>
                <a:sym typeface="Helvetica"/>
              </a:rPr>
              <a:t>X</a:t>
            </a:r>
            <a:r>
              <a:rPr sz="3300"/>
              <a:t> is the sink location that minimizes Maximum Evacuation Time</a:t>
            </a:r>
          </a:p>
        </p:txBody>
      </p:sp>
      <p:pic>
        <p:nvPicPr>
          <p:cNvPr id="870" name="1Sink_Example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4207" y="5288510"/>
            <a:ext cx="11173086" cy="2490817"/>
          </a:xfrm>
          <a:prstGeom prst="rect">
            <a:avLst/>
          </a:prstGeom>
          <a:ln w="12700">
            <a:miter lim="400000"/>
          </a:ln>
        </p:spPr>
      </p:pic>
      <p:sp>
        <p:nvSpPr>
          <p:cNvPr id="871" name="Shape 871"/>
          <p:cNvSpPr/>
          <p:nvPr/>
        </p:nvSpPr>
        <p:spPr>
          <a:xfrm>
            <a:off x="522078" y="8095943"/>
            <a:ext cx="9945701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i="1" sz="2900"/>
              <a:t>Note: Min evac-time sink location is NOT an original vertex.</a:t>
            </a:r>
            <a:endParaRPr i="1" sz="2900"/>
          </a:p>
          <a:p>
            <a:pPr lvl="0" algn="l">
              <a:defRPr sz="1800"/>
            </a:pPr>
            <a:r>
              <a:rPr i="1" sz="2900"/>
              <a:t>Can modify problem definition to require sink to be a vertex</a:t>
            </a:r>
            <a:endParaRPr i="1" sz="2900"/>
          </a:p>
          <a:p>
            <a:pPr lvl="0" algn="l">
              <a:defRPr sz="1800"/>
            </a:pPr>
            <a:r>
              <a:rPr i="1" sz="2900"/>
              <a:t>Algorithms remain almost the same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71" grpId="3"/>
      <p:bldP build="whole" bldLvl="1" animBg="1" rev="0" advAuto="0" spid="870" grpId="2"/>
      <p:bldP build="whole" bldLvl="1" animBg="1" rev="0" advAuto="0" spid="869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/>
          <p:nvPr>
            <p:ph type="body" idx="1"/>
          </p:nvPr>
        </p:nvSpPr>
        <p:spPr>
          <a:xfrm>
            <a:off x="952500" y="3980619"/>
            <a:ext cx="11099800" cy="5502443"/>
          </a:xfrm>
          <a:prstGeom prst="rect">
            <a:avLst/>
          </a:prstGeom>
        </p:spPr>
        <p:txBody>
          <a:bodyPr anchor="t"/>
          <a:lstStyle/>
          <a:p>
            <a:pPr lvl="0" marL="413384" indent="-413384" defTabSz="543305">
              <a:spcBef>
                <a:spcPts val="3900"/>
              </a:spcBef>
              <a:defRPr sz="1800"/>
            </a:pPr>
            <a:r>
              <a:rPr sz="3348"/>
              <a:t>Given Path P and integer k</a:t>
            </a:r>
            <a:endParaRPr sz="3348"/>
          </a:p>
          <a:p>
            <a:pPr lvl="0" marL="413384" indent="-413384" defTabSz="543305">
              <a:spcBef>
                <a:spcPts val="3900"/>
              </a:spcBef>
              <a:defRPr sz="1800"/>
            </a:pPr>
            <a:r>
              <a:rPr sz="3348">
                <a:latin typeface="Imprint MT Shadow"/>
                <a:ea typeface="Imprint MT Shadow"/>
                <a:cs typeface="Imprint MT Shadow"/>
                <a:sym typeface="Imprint MT Shadow"/>
              </a:rPr>
              <a:t>P</a:t>
            </a:r>
            <a:r>
              <a:rPr sz="3348"/>
              <a:t> ={P</a:t>
            </a:r>
            <a:r>
              <a:rPr baseline="-5999" sz="3348"/>
              <a:t>1</a:t>
            </a:r>
            <a:r>
              <a:rPr sz="3348"/>
              <a:t>, P</a:t>
            </a:r>
            <a:r>
              <a:rPr baseline="-5999" sz="3348"/>
              <a:t>2</a:t>
            </a:r>
            <a:r>
              <a:rPr sz="3348"/>
              <a:t>, …, P</a:t>
            </a:r>
            <a:r>
              <a:rPr baseline="-5999" sz="3348"/>
              <a:t>k</a:t>
            </a:r>
            <a:r>
              <a:rPr sz="3348"/>
              <a:t>} is a partition of P into k-subpaths</a:t>
            </a:r>
            <a:endParaRPr sz="3348"/>
          </a:p>
          <a:p>
            <a:pPr lvl="0" marL="413384" indent="-413384" defTabSz="543305">
              <a:spcBef>
                <a:spcPts val="3900"/>
              </a:spcBef>
              <a:defRPr sz="1800"/>
            </a:pPr>
            <a:r>
              <a:rPr sz="3348"/>
              <a:t>Given </a:t>
            </a:r>
            <a:r>
              <a:rPr sz="3348">
                <a:latin typeface="Imprint MT Shadow"/>
                <a:ea typeface="Imprint MT Shadow"/>
                <a:cs typeface="Imprint MT Shadow"/>
                <a:sym typeface="Imprint MT Shadow"/>
              </a:rPr>
              <a:t>P</a:t>
            </a:r>
            <a:r>
              <a:rPr sz="3348"/>
              <a:t>, the  evacuation time of  P is</a:t>
            </a:r>
            <a:br>
              <a:rPr sz="3348"/>
            </a:br>
            <a:r>
              <a:rPr sz="3348"/>
              <a:t>              max (ϴ</a:t>
            </a:r>
            <a:r>
              <a:rPr baseline="31999" sz="3348"/>
              <a:t>1</a:t>
            </a:r>
            <a:r>
              <a:rPr sz="3348"/>
              <a:t>(P</a:t>
            </a:r>
            <a:r>
              <a:rPr baseline="-5999" sz="3348"/>
              <a:t>1</a:t>
            </a:r>
            <a:r>
              <a:rPr sz="3348"/>
              <a:t>), ϴ</a:t>
            </a:r>
            <a:r>
              <a:rPr baseline="31999" sz="3348"/>
              <a:t>1</a:t>
            </a:r>
            <a:r>
              <a:rPr sz="3348"/>
              <a:t>(P</a:t>
            </a:r>
            <a:r>
              <a:rPr baseline="-5999" sz="3348"/>
              <a:t>2</a:t>
            </a:r>
            <a:r>
              <a:rPr sz="3348"/>
              <a:t>), … ,ϴ</a:t>
            </a:r>
            <a:r>
              <a:rPr baseline="31999" sz="3348"/>
              <a:t>1</a:t>
            </a:r>
            <a:r>
              <a:rPr sz="3348"/>
              <a:t>(P</a:t>
            </a:r>
            <a:r>
              <a:rPr baseline="-5999" sz="3348"/>
              <a:t>k</a:t>
            </a:r>
            <a:r>
              <a:rPr sz="3348"/>
              <a:t>))</a:t>
            </a:r>
            <a:endParaRPr sz="3348"/>
          </a:p>
          <a:p>
            <a:pPr lvl="0" marL="413384" indent="-413384" defTabSz="543305">
              <a:spcBef>
                <a:spcPts val="3900"/>
              </a:spcBef>
              <a:defRPr sz="1800"/>
            </a:pPr>
            <a:r>
              <a:rPr sz="3348"/>
              <a:t>Want to find</a:t>
            </a:r>
            <a:br>
              <a:rPr sz="3348"/>
            </a:br>
            <a:r>
              <a:rPr sz="3348"/>
              <a:t>    </a:t>
            </a:r>
            <a:r>
              <a:rPr sz="3348">
                <a:solidFill>
                  <a:srgbClr val="FF2600"/>
                </a:solidFill>
              </a:rPr>
              <a:t>ϴ</a:t>
            </a:r>
            <a:r>
              <a:rPr baseline="31999" sz="3348">
                <a:solidFill>
                  <a:srgbClr val="FF2600"/>
                </a:solidFill>
              </a:rPr>
              <a:t>k</a:t>
            </a:r>
            <a:r>
              <a:rPr sz="3348">
                <a:solidFill>
                  <a:srgbClr val="FF2600"/>
                </a:solidFill>
              </a:rPr>
              <a:t>(P) =  min</a:t>
            </a:r>
            <a:r>
              <a:rPr baseline="-5999" sz="3348">
                <a:solidFill>
                  <a:srgbClr val="FF2600"/>
                </a:solidFill>
                <a:latin typeface="Imprint MT Shadow"/>
                <a:ea typeface="Imprint MT Shadow"/>
                <a:cs typeface="Imprint MT Shadow"/>
                <a:sym typeface="Imprint MT Shadow"/>
              </a:rPr>
              <a:t>P</a:t>
            </a:r>
            <a:r>
              <a:rPr sz="3348">
                <a:solidFill>
                  <a:srgbClr val="FF2600"/>
                </a:solidFill>
              </a:rPr>
              <a:t>  </a:t>
            </a:r>
            <a:r>
              <a:rPr sz="4185">
                <a:solidFill>
                  <a:srgbClr val="FF2600"/>
                </a:solidFill>
              </a:rPr>
              <a:t>( </a:t>
            </a:r>
            <a:r>
              <a:rPr sz="3348">
                <a:solidFill>
                  <a:srgbClr val="FF2600"/>
                </a:solidFill>
              </a:rPr>
              <a:t>max (ϴ</a:t>
            </a:r>
            <a:r>
              <a:rPr baseline="31999" sz="3348">
                <a:solidFill>
                  <a:srgbClr val="FF2600"/>
                </a:solidFill>
              </a:rPr>
              <a:t>1</a:t>
            </a:r>
            <a:r>
              <a:rPr sz="3348">
                <a:solidFill>
                  <a:srgbClr val="FF2600"/>
                </a:solidFill>
              </a:rPr>
              <a:t>(P</a:t>
            </a:r>
            <a:r>
              <a:rPr baseline="-5999" sz="3348">
                <a:solidFill>
                  <a:srgbClr val="FF2600"/>
                </a:solidFill>
              </a:rPr>
              <a:t>1</a:t>
            </a:r>
            <a:r>
              <a:rPr sz="3348">
                <a:solidFill>
                  <a:srgbClr val="FF2600"/>
                </a:solidFill>
              </a:rPr>
              <a:t>), ϴ</a:t>
            </a:r>
            <a:r>
              <a:rPr baseline="31999" sz="3348">
                <a:solidFill>
                  <a:srgbClr val="FF2600"/>
                </a:solidFill>
              </a:rPr>
              <a:t>1</a:t>
            </a:r>
            <a:r>
              <a:rPr sz="3348">
                <a:solidFill>
                  <a:srgbClr val="FF2600"/>
                </a:solidFill>
              </a:rPr>
              <a:t>(P</a:t>
            </a:r>
            <a:r>
              <a:rPr baseline="-5999" sz="3348">
                <a:solidFill>
                  <a:srgbClr val="FF2600"/>
                </a:solidFill>
              </a:rPr>
              <a:t>2</a:t>
            </a:r>
            <a:r>
              <a:rPr sz="3348">
                <a:solidFill>
                  <a:srgbClr val="FF2600"/>
                </a:solidFill>
              </a:rPr>
              <a:t>), … ,ϴ</a:t>
            </a:r>
            <a:r>
              <a:rPr baseline="31999" sz="3348">
                <a:solidFill>
                  <a:srgbClr val="FF2600"/>
                </a:solidFill>
              </a:rPr>
              <a:t>1</a:t>
            </a:r>
            <a:r>
              <a:rPr sz="3348">
                <a:solidFill>
                  <a:srgbClr val="FF2600"/>
                </a:solidFill>
              </a:rPr>
              <a:t>(P</a:t>
            </a:r>
            <a:r>
              <a:rPr baseline="-5999" sz="3348">
                <a:solidFill>
                  <a:srgbClr val="FF2600"/>
                </a:solidFill>
              </a:rPr>
              <a:t>k</a:t>
            </a:r>
            <a:r>
              <a:rPr sz="3348">
                <a:solidFill>
                  <a:srgbClr val="FF2600"/>
                </a:solidFill>
              </a:rPr>
              <a:t>)) </a:t>
            </a:r>
            <a:r>
              <a:rPr sz="4185">
                <a:solidFill>
                  <a:srgbClr val="FF2600"/>
                </a:solidFill>
              </a:rPr>
              <a:t>)</a:t>
            </a:r>
            <a:br>
              <a:rPr sz="4185">
                <a:solidFill>
                  <a:srgbClr val="FF2600"/>
                </a:solidFill>
              </a:rPr>
            </a:br>
            <a:r>
              <a:rPr sz="4185">
                <a:solidFill>
                  <a:srgbClr val="FF2600"/>
                </a:solidFill>
              </a:rPr>
              <a:t>            </a:t>
            </a:r>
            <a:r>
              <a:rPr sz="3348">
                <a:solidFill>
                  <a:srgbClr val="FF2600"/>
                </a:solidFill>
              </a:rPr>
              <a:t>=  Min k-sink evacuation time for P</a:t>
            </a:r>
          </a:p>
        </p:txBody>
      </p:sp>
      <p:sp>
        <p:nvSpPr>
          <p:cNvPr id="874" name="Shape 874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k-Sink Evacuation Notation</a:t>
            </a:r>
          </a:p>
        </p:txBody>
      </p:sp>
      <p:pic>
        <p:nvPicPr>
          <p:cNvPr id="875" name="Path5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1883" y="1597507"/>
            <a:ext cx="8921034" cy="21694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Dynamic Flow Networks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xfrm>
            <a:off x="287017" y="2273300"/>
            <a:ext cx="7777484" cy="7493000"/>
          </a:xfrm>
          <a:prstGeom prst="rect">
            <a:avLst/>
          </a:prstGeom>
        </p:spPr>
        <p:txBody>
          <a:bodyPr anchor="t"/>
          <a:lstStyle/>
          <a:p>
            <a:pPr lvl="0" marL="177800" indent="-177800" defTabSz="233679">
              <a:spcBef>
                <a:spcPts val="1600"/>
              </a:spcBef>
              <a:defRPr sz="1800"/>
            </a:pPr>
            <a:r>
              <a:rPr i="1" sz="2200"/>
              <a:t>G=(V,E)</a:t>
            </a:r>
            <a:endParaRPr i="1" sz="2200"/>
          </a:p>
          <a:p>
            <a:pPr lvl="0" marL="177800" indent="-177800" defTabSz="233679">
              <a:spcBef>
                <a:spcPts val="100"/>
              </a:spcBef>
              <a:defRPr sz="1800"/>
            </a:pPr>
            <a:r>
              <a:rPr sz="2200"/>
              <a:t>Edges have travel times </a:t>
            </a:r>
            <a:r>
              <a:rPr sz="2200"/>
              <a:t>𝜏</a:t>
            </a:r>
            <a:r>
              <a:rPr baseline="-5999" sz="2200"/>
              <a:t>e</a:t>
            </a:r>
            <a:r>
              <a:rPr sz="2200"/>
              <a:t> and capacities  </a:t>
            </a:r>
            <a:r>
              <a:rPr i="1" sz="2200"/>
              <a:t>c</a:t>
            </a:r>
            <a:r>
              <a:rPr baseline="-5999" i="1" sz="2200"/>
              <a:t>e</a:t>
            </a:r>
            <a:endParaRPr sz="2200"/>
          </a:p>
          <a:p>
            <a:pPr lvl="0" marL="177800" indent="-177800" defTabSz="233679">
              <a:spcBef>
                <a:spcPts val="0"/>
              </a:spcBef>
              <a:defRPr sz="1800"/>
            </a:pPr>
            <a:r>
              <a:rPr sz="2200"/>
              <a:t>Distinguished source </a:t>
            </a:r>
            <a:r>
              <a:rPr i="1" sz="2200"/>
              <a:t>s</a:t>
            </a:r>
            <a:r>
              <a:rPr sz="2200"/>
              <a:t> and sink </a:t>
            </a:r>
            <a:r>
              <a:rPr i="1" sz="2200"/>
              <a:t>t</a:t>
            </a:r>
            <a:endParaRPr sz="2200"/>
          </a:p>
          <a:p>
            <a:pPr lvl="0" marL="177800" indent="-177800" defTabSz="233679">
              <a:spcBef>
                <a:spcPts val="0"/>
              </a:spcBef>
              <a:defRPr sz="1800"/>
            </a:pPr>
            <a:endParaRPr sz="2200"/>
          </a:p>
          <a:p>
            <a:pPr lvl="0" marL="177799" indent="-177799" defTabSz="233679">
              <a:spcBef>
                <a:spcPts val="1600"/>
              </a:spcBef>
              <a:defRPr sz="1800"/>
            </a:pPr>
            <a:r>
              <a:rPr b="1" sz="2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Max Flow Over Time  Problem  </a:t>
            </a:r>
            <a:r>
              <a:rPr i="1" sz="2200"/>
              <a:t>(input T)</a:t>
            </a:r>
            <a:br>
              <a:rPr i="1" sz="2200"/>
            </a:br>
            <a:r>
              <a:rPr sz="2200">
                <a:solidFill>
                  <a:srgbClr val="FF2600"/>
                </a:solidFill>
              </a:rPr>
              <a:t>How much flow can be pushed from s to t in time T?</a:t>
            </a:r>
            <a:endParaRPr sz="2200"/>
          </a:p>
          <a:p>
            <a:pPr lvl="1" marL="355600" indent="-177800" defTabSz="233679">
              <a:spcBef>
                <a:spcPts val="100"/>
              </a:spcBef>
              <a:defRPr sz="1800"/>
            </a:pPr>
            <a:r>
              <a:rPr sz="2200"/>
              <a:t>Ford Fulkerson (1958)</a:t>
            </a:r>
            <a:endParaRPr sz="2200"/>
          </a:p>
          <a:p>
            <a:pPr lvl="1" marL="355600" indent="-177800" defTabSz="233679">
              <a:spcBef>
                <a:spcPts val="100"/>
              </a:spcBef>
              <a:defRPr sz="1800"/>
            </a:pPr>
            <a:r>
              <a:rPr sz="2200"/>
              <a:t>Not polynomial (Constructs Static Max-Flow each timestep)</a:t>
            </a:r>
            <a:endParaRPr sz="2200"/>
          </a:p>
          <a:p>
            <a:pPr lvl="0" marL="217311" indent="-217311" defTabSz="233679">
              <a:spcBef>
                <a:spcPts val="1600"/>
              </a:spcBef>
              <a:defRPr sz="1800"/>
            </a:pPr>
            <a:r>
              <a:rPr b="1" sz="2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Quickest Flow Problem </a:t>
            </a:r>
            <a:r>
              <a:rPr i="1" sz="2200"/>
              <a:t>(input W)</a:t>
            </a:r>
            <a:br>
              <a:rPr i="1" sz="2200"/>
            </a:br>
            <a:r>
              <a:rPr sz="2200">
                <a:solidFill>
                  <a:srgbClr val="FF2600"/>
                </a:solidFill>
              </a:rPr>
              <a:t>How quickly can W items be moved from s to t?</a:t>
            </a:r>
            <a:endParaRPr sz="2200"/>
          </a:p>
          <a:p>
            <a:pPr lvl="1" marL="395111" indent="-217311" defTabSz="233679">
              <a:spcBef>
                <a:spcPts val="0"/>
              </a:spcBef>
              <a:defRPr sz="1800"/>
            </a:pPr>
            <a:r>
              <a:rPr sz="2200"/>
              <a:t>Burkard, Dlasks and Klinz (1993)</a:t>
            </a:r>
            <a:endParaRPr sz="2200"/>
          </a:p>
          <a:p>
            <a:pPr lvl="1" marL="395111" indent="-217311" defTabSz="233679">
              <a:spcBef>
                <a:spcPts val="0"/>
              </a:spcBef>
              <a:defRPr sz="1800"/>
            </a:pPr>
            <a:r>
              <a:rPr sz="2200"/>
              <a:t>Strongly Polynomial (uses parametric search)</a:t>
            </a:r>
            <a:br>
              <a:rPr sz="2200"/>
            </a:br>
            <a:endParaRPr sz="2200"/>
          </a:p>
          <a:p>
            <a:pPr lvl="0" marL="217311" indent="-217311" defTabSz="233679">
              <a:spcBef>
                <a:spcPts val="1600"/>
              </a:spcBef>
              <a:defRPr sz="1800"/>
            </a:pPr>
            <a:r>
              <a:rPr b="1" sz="2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Quickest Transhipment Problem</a:t>
            </a:r>
            <a:br>
              <a:rPr b="1" sz="2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</a:br>
            <a:r>
              <a:rPr sz="2200"/>
              <a:t>Like QF Problem but Multiple Sources/Sinks </a:t>
            </a:r>
            <a:br>
              <a:rPr sz="2200"/>
            </a:br>
            <a:r>
              <a:rPr sz="2200"/>
              <a:t>(with fixed supply/demands)</a:t>
            </a:r>
            <a:endParaRPr sz="2200"/>
          </a:p>
          <a:p>
            <a:pPr lvl="1" marL="395111" indent="-217311" defTabSz="233679">
              <a:spcBef>
                <a:spcPts val="300"/>
              </a:spcBef>
              <a:defRPr sz="1800"/>
            </a:pPr>
            <a:r>
              <a:rPr sz="2200"/>
              <a:t>Hoppe &amp; Tardos (2000)</a:t>
            </a:r>
            <a:endParaRPr sz="2200"/>
          </a:p>
          <a:p>
            <a:pPr lvl="1" marL="395111" indent="-217311" defTabSz="233679">
              <a:spcBef>
                <a:spcPts val="300"/>
              </a:spcBef>
              <a:defRPr sz="1800"/>
            </a:pPr>
            <a:r>
              <a:rPr sz="2200"/>
              <a:t>Strongly Polynomial (but uses sub modular optimization)</a:t>
            </a:r>
          </a:p>
        </p:txBody>
      </p:sp>
      <p:sp>
        <p:nvSpPr>
          <p:cNvPr id="66" name="Shape 66"/>
          <p:cNvSpPr/>
          <p:nvPr/>
        </p:nvSpPr>
        <p:spPr>
          <a:xfrm>
            <a:off x="8223761" y="4709427"/>
            <a:ext cx="497574" cy="497574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7" name="Shape 67"/>
          <p:cNvSpPr/>
          <p:nvPr/>
        </p:nvSpPr>
        <p:spPr>
          <a:xfrm>
            <a:off x="8281193" y="4663070"/>
            <a:ext cx="467361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8" name="Shape 68"/>
          <p:cNvSpPr/>
          <p:nvPr/>
        </p:nvSpPr>
        <p:spPr>
          <a:xfrm flipV="1">
            <a:off x="8232228" y="4055526"/>
            <a:ext cx="564111" cy="56411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69" name="Shape 69"/>
          <p:cNvSpPr/>
          <p:nvPr/>
        </p:nvSpPr>
        <p:spPr>
          <a:xfrm>
            <a:off x="11647059" y="3965221"/>
            <a:ext cx="967326" cy="63689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0" name="Shape 70"/>
          <p:cNvSpPr/>
          <p:nvPr/>
        </p:nvSpPr>
        <p:spPr>
          <a:xfrm flipV="1">
            <a:off x="11556999" y="4102799"/>
            <a:ext cx="1" cy="970727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1" name="Shape 71"/>
          <p:cNvSpPr/>
          <p:nvPr/>
        </p:nvSpPr>
        <p:spPr>
          <a:xfrm>
            <a:off x="8902016" y="5289959"/>
            <a:ext cx="2578148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2" name="Shape 72"/>
          <p:cNvSpPr/>
          <p:nvPr/>
        </p:nvSpPr>
        <p:spPr>
          <a:xfrm flipV="1">
            <a:off x="8848488" y="4798570"/>
            <a:ext cx="1438707" cy="47766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3" name="Shape 73"/>
          <p:cNvSpPr/>
          <p:nvPr/>
        </p:nvSpPr>
        <p:spPr>
          <a:xfrm flipV="1">
            <a:off x="8808755" y="4693373"/>
            <a:ext cx="1442718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4" name="Shape 74"/>
          <p:cNvSpPr/>
          <p:nvPr/>
        </p:nvSpPr>
        <p:spPr>
          <a:xfrm>
            <a:off x="8808755" y="3977801"/>
            <a:ext cx="1447801" cy="632305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5" name="Shape 75"/>
          <p:cNvSpPr/>
          <p:nvPr/>
        </p:nvSpPr>
        <p:spPr>
          <a:xfrm>
            <a:off x="8892495" y="3951397"/>
            <a:ext cx="2578147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76" name="Shape 76"/>
          <p:cNvSpPr/>
          <p:nvPr/>
        </p:nvSpPr>
        <p:spPr>
          <a:xfrm>
            <a:off x="8712200" y="38224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7" name="Shape 77"/>
          <p:cNvSpPr/>
          <p:nvPr/>
        </p:nvSpPr>
        <p:spPr>
          <a:xfrm>
            <a:off x="8718221" y="4525725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8" name="Shape 78"/>
          <p:cNvSpPr/>
          <p:nvPr/>
        </p:nvSpPr>
        <p:spPr>
          <a:xfrm>
            <a:off x="8718221" y="5100369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" name="Shape 79"/>
          <p:cNvSpPr/>
          <p:nvPr/>
        </p:nvSpPr>
        <p:spPr>
          <a:xfrm>
            <a:off x="10223500" y="4525725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" name="Shape 80"/>
          <p:cNvSpPr/>
          <p:nvPr/>
        </p:nvSpPr>
        <p:spPr>
          <a:xfrm>
            <a:off x="11430000" y="382245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1" name="Shape 81"/>
          <p:cNvSpPr/>
          <p:nvPr/>
        </p:nvSpPr>
        <p:spPr>
          <a:xfrm>
            <a:off x="11430000" y="5102247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2" name="Shape 82"/>
          <p:cNvSpPr/>
          <p:nvPr/>
        </p:nvSpPr>
        <p:spPr>
          <a:xfrm flipV="1">
            <a:off x="10413999" y="4053883"/>
            <a:ext cx="1092201" cy="636557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83" name="Shape 83"/>
          <p:cNvSpPr/>
          <p:nvPr/>
        </p:nvSpPr>
        <p:spPr>
          <a:xfrm>
            <a:off x="12636500" y="4461410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" name="Shape 84"/>
          <p:cNvSpPr/>
          <p:nvPr/>
        </p:nvSpPr>
        <p:spPr>
          <a:xfrm flipV="1">
            <a:off x="11646899" y="4655123"/>
            <a:ext cx="1083221" cy="606239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85" name="Shape 85"/>
          <p:cNvSpPr/>
          <p:nvPr/>
        </p:nvSpPr>
        <p:spPr>
          <a:xfrm>
            <a:off x="8071997" y="4529671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6" name="Shape 86"/>
          <p:cNvSpPr/>
          <p:nvPr/>
        </p:nvSpPr>
        <p:spPr>
          <a:xfrm>
            <a:off x="8044057" y="4037062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s</a:t>
            </a:r>
          </a:p>
        </p:txBody>
      </p:sp>
      <p:sp>
        <p:nvSpPr>
          <p:cNvPr id="87" name="Shape 87"/>
          <p:cNvSpPr/>
          <p:nvPr/>
        </p:nvSpPr>
        <p:spPr>
          <a:xfrm>
            <a:off x="12662217" y="3922762"/>
            <a:ext cx="20256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t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/>
          <p:nvPr>
            <p:ph type="body" idx="1"/>
          </p:nvPr>
        </p:nvSpPr>
        <p:spPr>
          <a:xfrm>
            <a:off x="952500" y="2625237"/>
            <a:ext cx="11099800" cy="7213601"/>
          </a:xfrm>
          <a:prstGeom prst="rect">
            <a:avLst/>
          </a:prstGeom>
        </p:spPr>
        <p:txBody>
          <a:bodyPr anchor="t"/>
          <a:lstStyle/>
          <a:p>
            <a:pPr lvl="0" marL="635000" indent="-635000">
              <a:buSzPct val="100000"/>
              <a:buAutoNum type="arabicPeriod" startAt="1"/>
              <a:defRPr sz="1800"/>
            </a:pPr>
            <a:r>
              <a:rPr sz="3600">
                <a:solidFill>
                  <a:srgbClr val="FF2600"/>
                </a:solidFill>
              </a:rPr>
              <a:t>Formulae for ϴ</a:t>
            </a:r>
            <a:r>
              <a:rPr baseline="-5999" sz="3600">
                <a:solidFill>
                  <a:srgbClr val="FF2600"/>
                </a:solidFill>
              </a:rPr>
              <a:t>L</a:t>
            </a:r>
            <a:r>
              <a:rPr sz="3600">
                <a:solidFill>
                  <a:srgbClr val="FF2600"/>
                </a:solidFill>
              </a:rPr>
              <a:t>(P,x) and ϴ</a:t>
            </a:r>
            <a:r>
              <a:rPr baseline="-5999" sz="3600">
                <a:solidFill>
                  <a:srgbClr val="FF2600"/>
                </a:solidFill>
              </a:rPr>
              <a:t>L</a:t>
            </a:r>
            <a:r>
              <a:rPr sz="3600">
                <a:solidFill>
                  <a:srgbClr val="FF2600"/>
                </a:solidFill>
              </a:rPr>
              <a:t>(P,x)</a:t>
            </a:r>
            <a:endParaRPr sz="3600">
              <a:solidFill>
                <a:srgbClr val="FF2600"/>
              </a:solidFill>
            </a:endParaRPr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 O(|P|) Algorithm for  ϴ</a:t>
            </a:r>
            <a:r>
              <a:rPr baseline="-5999" sz="3600"/>
              <a:t>L</a:t>
            </a:r>
            <a:r>
              <a:rPr sz="3600"/>
              <a:t>(P,x),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for </a:t>
            </a:r>
            <a:r>
              <a:rPr sz="3600"/>
              <a:t>ϴ</a:t>
            </a:r>
            <a:r>
              <a:rPr baseline="31999" sz="3600"/>
              <a:t>1</a:t>
            </a:r>
            <a:r>
              <a:rPr sz="3600"/>
              <a:t>(P)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that  </a:t>
            </a:r>
            <a:r>
              <a:rPr sz="4100"/>
              <a:t>∀</a:t>
            </a:r>
            <a:r>
              <a:rPr sz="3600"/>
              <a:t>α</a:t>
            </a:r>
            <a:r>
              <a:rPr sz="3600"/>
              <a:t> </a:t>
            </a:r>
            <a:r>
              <a:rPr sz="3600"/>
              <a:t>&gt; 0</a:t>
            </a:r>
            <a:br>
              <a:rPr sz="3600"/>
            </a:br>
            <a:r>
              <a:rPr sz="3600"/>
              <a:t>      tests whether   ϴ</a:t>
            </a:r>
            <a:r>
              <a:rPr baseline="31999" sz="3600"/>
              <a:t>k</a:t>
            </a:r>
            <a:r>
              <a:rPr sz="3600"/>
              <a:t>(P) ≤ α 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</a:t>
            </a:r>
            <a:r>
              <a:rPr sz="3600"/>
              <a:t>O(k|P| log</a:t>
            </a:r>
            <a:r>
              <a:rPr baseline="31999" sz="3600"/>
              <a:t>2</a:t>
            </a:r>
            <a:r>
              <a:rPr sz="3600"/>
              <a:t> |P|)  Algorithm for </a:t>
            </a:r>
            <a:r>
              <a:rPr sz="3600"/>
              <a:t>ϴ</a:t>
            </a:r>
            <a:r>
              <a:rPr baseline="31999" sz="3600"/>
              <a:t>k</a:t>
            </a:r>
            <a:r>
              <a:rPr sz="3600"/>
              <a:t>(P)</a:t>
            </a:r>
          </a:p>
        </p:txBody>
      </p:sp>
      <p:sp>
        <p:nvSpPr>
          <p:cNvPr id="878" name="Shape 878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Algorithm Development Sketch</a:t>
            </a:r>
          </a:p>
        </p:txBody>
      </p:sp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" name="Path6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0454" y="1633950"/>
            <a:ext cx="9736738" cy="2122702"/>
          </a:xfrm>
          <a:prstGeom prst="rect">
            <a:avLst/>
          </a:prstGeom>
          <a:ln w="12700">
            <a:miter lim="400000"/>
          </a:ln>
        </p:spPr>
      </p:pic>
      <p:sp>
        <p:nvSpPr>
          <p:cNvPr id="881" name="Shape 881"/>
          <p:cNvSpPr/>
          <p:nvPr>
            <p:ph type="body" idx="1"/>
          </p:nvPr>
        </p:nvSpPr>
        <p:spPr>
          <a:xfrm>
            <a:off x="240260" y="3764275"/>
            <a:ext cx="12934958" cy="4487285"/>
          </a:xfrm>
          <a:prstGeom prst="rect">
            <a:avLst/>
          </a:prstGeom>
        </p:spPr>
        <p:txBody>
          <a:bodyPr anchor="t"/>
          <a:lstStyle/>
          <a:p>
            <a:pPr lvl="0">
              <a:defRPr sz="1800"/>
            </a:pPr>
            <a:r>
              <a:rPr sz="3600"/>
              <a:t>Consider ϴ</a:t>
            </a:r>
            <a:r>
              <a:rPr baseline="-5999" sz="3600"/>
              <a:t>L</a:t>
            </a:r>
            <a:r>
              <a:rPr sz="3600"/>
              <a:t>(P,x) with sink at right</a:t>
            </a:r>
            <a:endParaRPr sz="3600"/>
          </a:p>
          <a:p>
            <a:pPr lvl="0">
              <a:defRPr sz="1800"/>
            </a:pP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Lemma:</a:t>
            </a:r>
            <a:r>
              <a:rPr sz="3600">
                <a:solidFill>
                  <a:srgbClr val="0433FF"/>
                </a:solidFill>
              </a:rPr>
              <a:t>  Suppose   </a:t>
            </a:r>
            <a:r>
              <a:rPr i="1" sz="3600">
                <a:solidFill>
                  <a:srgbClr val="FF2600"/>
                </a:solidFill>
              </a:rPr>
              <a:t>c</a:t>
            </a:r>
            <a:r>
              <a:rPr baseline="-5999" i="1" sz="3600">
                <a:solidFill>
                  <a:srgbClr val="FF2600"/>
                </a:solidFill>
              </a:rPr>
              <a:t>j</a:t>
            </a:r>
            <a:r>
              <a:rPr sz="3600">
                <a:solidFill>
                  <a:srgbClr val="FF2600"/>
                </a:solidFill>
              </a:rPr>
              <a:t>  &gt; </a:t>
            </a:r>
            <a:r>
              <a:rPr i="1" sz="3600">
                <a:solidFill>
                  <a:srgbClr val="FF2600"/>
                </a:solidFill>
              </a:rPr>
              <a:t>c</a:t>
            </a:r>
            <a:r>
              <a:rPr baseline="-5999" i="1" sz="3600">
                <a:solidFill>
                  <a:srgbClr val="FF2600"/>
                </a:solidFill>
              </a:rPr>
              <a:t>j+1</a:t>
            </a:r>
            <a:r>
              <a:rPr sz="3600">
                <a:solidFill>
                  <a:srgbClr val="0433FF"/>
                </a:solidFill>
              </a:rPr>
              <a:t>. </a:t>
            </a:r>
            <a:br>
              <a:rPr sz="3600">
                <a:solidFill>
                  <a:srgbClr val="0433FF"/>
                </a:solidFill>
              </a:rPr>
            </a:br>
            <a:r>
              <a:rPr sz="3600">
                <a:solidFill>
                  <a:srgbClr val="0433FF"/>
                </a:solidFill>
              </a:rPr>
              <a:t>Create  P’ by replacing </a:t>
            </a:r>
            <a:r>
              <a:rPr i="1" sz="3600">
                <a:solidFill>
                  <a:srgbClr val="FF2600"/>
                </a:solidFill>
              </a:rPr>
              <a:t>c</a:t>
            </a:r>
            <a:r>
              <a:rPr baseline="-5999" i="1" sz="3600">
                <a:solidFill>
                  <a:srgbClr val="FF2600"/>
                </a:solidFill>
              </a:rPr>
              <a:t>j</a:t>
            </a:r>
            <a:r>
              <a:rPr sz="3600">
                <a:solidFill>
                  <a:srgbClr val="FF2600"/>
                </a:solidFill>
              </a:rPr>
              <a:t> </a:t>
            </a:r>
            <a:r>
              <a:rPr sz="3600">
                <a:solidFill>
                  <a:srgbClr val="0433FF"/>
                </a:solidFill>
              </a:rPr>
              <a:t> with  </a:t>
            </a:r>
            <a:r>
              <a:rPr i="1" sz="3600">
                <a:solidFill>
                  <a:srgbClr val="FF2600"/>
                </a:solidFill>
              </a:rPr>
              <a:t>cʹ</a:t>
            </a:r>
            <a:r>
              <a:rPr baseline="-5999" i="1" sz="3600">
                <a:solidFill>
                  <a:srgbClr val="FF2600"/>
                </a:solidFill>
              </a:rPr>
              <a:t>j </a:t>
            </a:r>
            <a:r>
              <a:rPr i="1" sz="3600">
                <a:solidFill>
                  <a:srgbClr val="FF2600"/>
                </a:solidFill>
              </a:rPr>
              <a:t>=c</a:t>
            </a:r>
            <a:r>
              <a:rPr baseline="-5999" i="1" sz="3600">
                <a:solidFill>
                  <a:srgbClr val="FF2600"/>
                </a:solidFill>
              </a:rPr>
              <a:t>j+1</a:t>
            </a:r>
            <a:r>
              <a:rPr sz="3600">
                <a:solidFill>
                  <a:srgbClr val="0433FF"/>
                </a:solidFill>
              </a:rPr>
              <a:t>.</a:t>
            </a:r>
            <a:endParaRPr sz="3600">
              <a:solidFill>
                <a:srgbClr val="0433FF"/>
              </a:solidFill>
            </a:endParaRPr>
          </a:p>
          <a:p>
            <a:pPr lvl="2" marL="0" indent="457200">
              <a:spcBef>
                <a:spcPts val="900"/>
              </a:spcBef>
              <a:buSzTx/>
              <a:buNone/>
              <a:defRPr sz="1800"/>
            </a:pPr>
            <a:r>
              <a:rPr sz="3600">
                <a:solidFill>
                  <a:srgbClr val="0433FF"/>
                </a:solidFill>
              </a:rPr>
              <a:t>=&gt;Then ϴ</a:t>
            </a:r>
            <a:r>
              <a:rPr baseline="-5999" sz="3600">
                <a:solidFill>
                  <a:srgbClr val="0433FF"/>
                </a:solidFill>
              </a:rPr>
              <a:t>L</a:t>
            </a:r>
            <a:r>
              <a:rPr sz="3600">
                <a:solidFill>
                  <a:srgbClr val="0433FF"/>
                </a:solidFill>
              </a:rPr>
              <a:t>(P,x) = ϴ</a:t>
            </a:r>
            <a:r>
              <a:rPr baseline="-5999" sz="3600">
                <a:solidFill>
                  <a:srgbClr val="0433FF"/>
                </a:solidFill>
              </a:rPr>
              <a:t>L</a:t>
            </a:r>
            <a:r>
              <a:rPr sz="3600">
                <a:solidFill>
                  <a:srgbClr val="0433FF"/>
                </a:solidFill>
              </a:rPr>
              <a:t>(Pʹ,x) </a:t>
            </a:r>
            <a:endParaRPr sz="3600">
              <a:solidFill>
                <a:srgbClr val="0433FF"/>
              </a:solidFill>
            </a:endParaRPr>
          </a:p>
          <a:p>
            <a:pPr lvl="2" marL="0" indent="457200">
              <a:spcBef>
                <a:spcPts val="900"/>
              </a:spcBef>
              <a:buSzTx/>
              <a:buNone/>
              <a:defRPr sz="1800"/>
            </a:pPr>
            <a:endParaRPr sz="3600">
              <a:solidFill>
                <a:srgbClr val="0433FF"/>
              </a:solidFill>
            </a:endParaRPr>
          </a:p>
          <a:p>
            <a:pPr lvl="0">
              <a:spcBef>
                <a:spcPts val="900"/>
              </a:spcBef>
              <a:defRPr sz="1800"/>
            </a:pP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Corollary:</a:t>
            </a:r>
            <a:r>
              <a:rPr sz="3600">
                <a:solidFill>
                  <a:srgbClr val="0433FF"/>
                </a:solidFill>
              </a:rPr>
              <a:t> May replace capacities by</a:t>
            </a:r>
          </a:p>
        </p:txBody>
      </p:sp>
      <p:sp>
        <p:nvSpPr>
          <p:cNvPr id="882" name="Shape 882"/>
          <p:cNvSpPr/>
          <p:nvPr>
            <p:ph type="title" idx="4294967295"/>
          </p:nvPr>
        </p:nvSpPr>
        <p:spPr>
          <a:xfrm>
            <a:off x="952500" y="485567"/>
            <a:ext cx="11099800" cy="938250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233679">
              <a:defRPr sz="1800">
                <a:solidFill>
                  <a:srgbClr val="000000"/>
                </a:solidFill>
              </a:defRPr>
            </a:pP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Formulae for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L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 and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R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</a:t>
            </a:r>
            <a:endParaRPr sz="3800" u="sng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883" name="Shape 883"/>
          <p:cNvSpPr/>
          <p:nvPr/>
        </p:nvSpPr>
        <p:spPr>
          <a:xfrm>
            <a:off x="7091038" y="2893995"/>
            <a:ext cx="396580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2000">
                <a:solidFill>
                  <a:srgbClr val="FF2600"/>
                </a:solidFill>
              </a:rPr>
              <a:t>c’</a:t>
            </a:r>
            <a:r>
              <a:rPr baseline="-5999" i="1" sz="2000">
                <a:solidFill>
                  <a:srgbClr val="FF2600"/>
                </a:solidFill>
              </a:rPr>
              <a:t>j </a:t>
            </a:r>
          </a:p>
        </p:txBody>
      </p:sp>
      <p:sp>
        <p:nvSpPr>
          <p:cNvPr id="884" name="Shape 884"/>
          <p:cNvSpPr/>
          <p:nvPr/>
        </p:nvSpPr>
        <p:spPr>
          <a:xfrm flipH="1" flipV="1">
            <a:off x="7162091" y="2305754"/>
            <a:ext cx="254474" cy="254475"/>
          </a:xfrm>
          <a:prstGeom prst="line">
            <a:avLst/>
          </a:prstGeom>
          <a:ln w="25400">
            <a:solidFill>
              <a:srgbClr val="0433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885" name="Shape 885"/>
          <p:cNvSpPr/>
          <p:nvPr/>
        </p:nvSpPr>
        <p:spPr>
          <a:xfrm flipV="1">
            <a:off x="7095107" y="2238771"/>
            <a:ext cx="388441" cy="388441"/>
          </a:xfrm>
          <a:prstGeom prst="line">
            <a:avLst/>
          </a:prstGeom>
          <a:ln w="25400">
            <a:solidFill>
              <a:srgbClr val="0433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886" name="Shape 886"/>
          <p:cNvSpPr/>
          <p:nvPr/>
        </p:nvSpPr>
        <p:spPr>
          <a:xfrm>
            <a:off x="1081451" y="8408965"/>
            <a:ext cx="5766615" cy="656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900"/>
              </a:spcBef>
              <a:defRPr sz="1800"/>
            </a:pPr>
            <a:r>
              <a:rPr i="1" sz="3600">
                <a:solidFill>
                  <a:srgbClr val="FF2600"/>
                </a:solidFill>
              </a:rPr>
              <a:t>cʹ</a:t>
            </a:r>
            <a:r>
              <a:rPr baseline="-5999" i="1" sz="3600">
                <a:solidFill>
                  <a:srgbClr val="FF2600"/>
                </a:solidFill>
              </a:rPr>
              <a:t>1  </a:t>
            </a:r>
            <a:r>
              <a:rPr i="1" sz="3600">
                <a:solidFill>
                  <a:srgbClr val="FF2600"/>
                </a:solidFill>
              </a:rPr>
              <a:t>≤ </a:t>
            </a:r>
            <a:r>
              <a:rPr baseline="-5999" i="1" sz="3600">
                <a:solidFill>
                  <a:srgbClr val="FF2600"/>
                </a:solidFill>
              </a:rPr>
              <a:t> </a:t>
            </a:r>
            <a:r>
              <a:rPr i="1" sz="3600">
                <a:solidFill>
                  <a:srgbClr val="FF2600"/>
                </a:solidFill>
              </a:rPr>
              <a:t>cʹ</a:t>
            </a:r>
            <a:r>
              <a:rPr baseline="-5999" i="1" sz="3600">
                <a:solidFill>
                  <a:srgbClr val="FF2600"/>
                </a:solidFill>
              </a:rPr>
              <a:t>2   </a:t>
            </a:r>
            <a:r>
              <a:rPr i="1" sz="3600">
                <a:solidFill>
                  <a:srgbClr val="FF2600"/>
                </a:solidFill>
              </a:rPr>
              <a:t>≤ </a:t>
            </a:r>
            <a:r>
              <a:rPr baseline="-5999" i="1" sz="3600">
                <a:solidFill>
                  <a:srgbClr val="FF2600"/>
                </a:solidFill>
              </a:rPr>
              <a:t> </a:t>
            </a:r>
            <a:r>
              <a:rPr i="1" sz="3600">
                <a:solidFill>
                  <a:srgbClr val="FF2600"/>
                </a:solidFill>
              </a:rPr>
              <a:t>cʹ</a:t>
            </a:r>
            <a:r>
              <a:rPr baseline="-5999" i="1" sz="3600">
                <a:solidFill>
                  <a:srgbClr val="FF2600"/>
                </a:solidFill>
              </a:rPr>
              <a:t>3    </a:t>
            </a:r>
            <a:r>
              <a:rPr i="1" sz="3600">
                <a:solidFill>
                  <a:srgbClr val="FF2600"/>
                </a:solidFill>
              </a:rPr>
              <a:t>≤ </a:t>
            </a:r>
            <a:r>
              <a:rPr baseline="-5999" i="1" sz="3600">
                <a:solidFill>
                  <a:srgbClr val="FF2600"/>
                </a:solidFill>
              </a:rPr>
              <a:t> … </a:t>
            </a:r>
            <a:r>
              <a:rPr i="1" sz="3600">
                <a:solidFill>
                  <a:srgbClr val="FF2600"/>
                </a:solidFill>
              </a:rPr>
              <a:t>≤ </a:t>
            </a:r>
            <a:r>
              <a:rPr baseline="-5999" i="1" sz="3600">
                <a:solidFill>
                  <a:srgbClr val="FF2600"/>
                </a:solidFill>
              </a:rPr>
              <a:t> </a:t>
            </a:r>
            <a:r>
              <a:rPr i="1" sz="3600">
                <a:solidFill>
                  <a:srgbClr val="FF2600"/>
                </a:solidFill>
              </a:rPr>
              <a:t>cʹ</a:t>
            </a:r>
            <a:r>
              <a:rPr baseline="-5999" i="1" sz="3600">
                <a:solidFill>
                  <a:srgbClr val="FF2600"/>
                </a:solidFill>
              </a:rPr>
              <a:t>n   </a:t>
            </a:r>
          </a:p>
        </p:txBody>
      </p:sp>
      <p:pic>
        <p:nvPicPr>
          <p:cNvPr id="887" name="pasted-image.pdf"/>
          <p:cNvPicPr/>
          <p:nvPr/>
        </p:nvPicPr>
        <p:blipFill>
          <a:blip r:embed="rId3">
            <a:extLst/>
          </a:blip>
          <a:srcRect l="0" t="0" r="0" b="0"/>
          <a:stretch>
            <a:fillRect/>
          </a:stretch>
        </p:blipFill>
        <p:spPr>
          <a:xfrm>
            <a:off x="8099792" y="8448721"/>
            <a:ext cx="3143863" cy="811841"/>
          </a:xfrm>
          <a:prstGeom prst="rect">
            <a:avLst/>
          </a:prstGeom>
          <a:ln w="12700">
            <a:miter lim="400000"/>
          </a:ln>
        </p:spPr>
      </p:pic>
      <p:sp>
        <p:nvSpPr>
          <p:cNvPr id="888" name="Shape 888"/>
          <p:cNvSpPr/>
          <p:nvPr/>
        </p:nvSpPr>
        <p:spPr>
          <a:xfrm>
            <a:off x="1879225" y="2893995"/>
            <a:ext cx="453137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2000">
                <a:solidFill>
                  <a:srgbClr val="FF2600"/>
                </a:solidFill>
              </a:rPr>
              <a:t>c’</a:t>
            </a:r>
            <a:r>
              <a:rPr baseline="-5999" i="1" sz="2000">
                <a:solidFill>
                  <a:srgbClr val="FF2600"/>
                </a:solidFill>
              </a:rPr>
              <a:t>1 </a:t>
            </a:r>
          </a:p>
        </p:txBody>
      </p:sp>
      <p:sp>
        <p:nvSpPr>
          <p:cNvPr id="889" name="Shape 889"/>
          <p:cNvSpPr/>
          <p:nvPr/>
        </p:nvSpPr>
        <p:spPr>
          <a:xfrm>
            <a:off x="2896027" y="2893995"/>
            <a:ext cx="40606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2000">
                <a:solidFill>
                  <a:srgbClr val="FF2600"/>
                </a:solidFill>
              </a:rPr>
              <a:t>c’</a:t>
            </a:r>
            <a:r>
              <a:rPr baseline="-5999" i="1" sz="2000">
                <a:solidFill>
                  <a:srgbClr val="FF2600"/>
                </a:solidFill>
              </a:rPr>
              <a:t>2</a:t>
            </a:r>
          </a:p>
        </p:txBody>
      </p:sp>
      <p:sp>
        <p:nvSpPr>
          <p:cNvPr id="890" name="Shape 890"/>
          <p:cNvSpPr/>
          <p:nvPr/>
        </p:nvSpPr>
        <p:spPr>
          <a:xfrm>
            <a:off x="4350886" y="2893995"/>
            <a:ext cx="40606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2000">
                <a:solidFill>
                  <a:srgbClr val="FF2600"/>
                </a:solidFill>
              </a:rPr>
              <a:t>c’</a:t>
            </a:r>
            <a:r>
              <a:rPr baseline="-5999" i="1" sz="2000">
                <a:solidFill>
                  <a:srgbClr val="FF2600"/>
                </a:solidFill>
              </a:rPr>
              <a:t>3</a:t>
            </a:r>
          </a:p>
        </p:txBody>
      </p:sp>
      <p:sp>
        <p:nvSpPr>
          <p:cNvPr id="891" name="Shape 891"/>
          <p:cNvSpPr/>
          <p:nvPr/>
        </p:nvSpPr>
        <p:spPr>
          <a:xfrm>
            <a:off x="8269812" y="2893995"/>
            <a:ext cx="60248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2000">
                <a:solidFill>
                  <a:srgbClr val="FF2600"/>
                </a:solidFill>
              </a:rPr>
              <a:t>c’</a:t>
            </a:r>
            <a:r>
              <a:rPr baseline="-5999" i="1" sz="2000">
                <a:solidFill>
                  <a:srgbClr val="FF2600"/>
                </a:solidFill>
              </a:rPr>
              <a:t>j+1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8" grpId="7"/>
      <p:bldP build="whole" bldLvl="1" animBg="1" rev="0" advAuto="0" spid="886" grpId="5"/>
      <p:bldP build="whole" bldLvl="1" animBg="1" rev="0" advAuto="0" spid="889" grpId="8"/>
      <p:bldP build="p" bldLvl="1" animBg="1" rev="0" advAuto="0" spid="881" grpId="1"/>
      <p:bldP build="whole" bldLvl="1" animBg="1" rev="0" advAuto="0" spid="887" grpId="6"/>
      <p:bldP build="whole" bldLvl="1" animBg="1" rev="0" advAuto="0" spid="891" grpId="10"/>
      <p:bldP build="whole" bldLvl="1" animBg="1" rev="0" advAuto="0" spid="884" grpId="2"/>
      <p:bldP build="whole" bldLvl="1" animBg="1" rev="0" advAuto="0" spid="890" grpId="9"/>
      <p:bldP build="whole" bldLvl="1" animBg="1" rev="0" advAuto="0" spid="885" grpId="3"/>
      <p:bldP build="whole" bldLvl="1" animBg="1" rev="0" advAuto="0" spid="883" grpId="4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Shape 893"/>
          <p:cNvSpPr/>
          <p:nvPr>
            <p:ph type="title" idx="4294967295"/>
          </p:nvPr>
        </p:nvSpPr>
        <p:spPr>
          <a:xfrm>
            <a:off x="952500" y="485567"/>
            <a:ext cx="11099800" cy="938250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233679">
              <a:defRPr sz="1800">
                <a:solidFill>
                  <a:srgbClr val="000000"/>
                </a:solidFill>
              </a:defRPr>
            </a:pP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Formula for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L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</a:t>
            </a:r>
            <a:endParaRPr sz="3800" u="sng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894" name="Shape 894"/>
          <p:cNvSpPr/>
          <p:nvPr/>
        </p:nvSpPr>
        <p:spPr>
          <a:xfrm>
            <a:off x="7574977" y="1593101"/>
            <a:ext cx="4781614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100">
                <a:solidFill>
                  <a:srgbClr val="FF2600"/>
                </a:solidFill>
              </a:rPr>
              <a:t>x</a:t>
            </a:r>
            <a:r>
              <a:rPr baseline="-5999" sz="3100">
                <a:solidFill>
                  <a:srgbClr val="FF2600"/>
                </a:solidFill>
              </a:rPr>
              <a:t>r</a:t>
            </a:r>
            <a:r>
              <a:rPr sz="3100">
                <a:solidFill>
                  <a:srgbClr val="FF2600"/>
                </a:solidFill>
              </a:rPr>
              <a:t> is last vertex to right of x</a:t>
            </a:r>
          </a:p>
        </p:txBody>
      </p:sp>
      <p:sp>
        <p:nvSpPr>
          <p:cNvPr id="895" name="Shape 895"/>
          <p:cNvSpPr/>
          <p:nvPr/>
        </p:nvSpPr>
        <p:spPr>
          <a:xfrm>
            <a:off x="6977364" y="2333886"/>
            <a:ext cx="5730432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3100">
                <a:solidFill>
                  <a:srgbClr val="FF2600"/>
                </a:solidFill>
              </a:rPr>
              <a:t>Path with c</a:t>
            </a:r>
            <a:r>
              <a:rPr baseline="-5999" i="1" sz="3100">
                <a:solidFill>
                  <a:srgbClr val="FF2600"/>
                </a:solidFill>
              </a:rPr>
              <a:t>i</a:t>
            </a:r>
            <a:r>
              <a:rPr i="1" sz="3100">
                <a:solidFill>
                  <a:srgbClr val="FF2600"/>
                </a:solidFill>
              </a:rPr>
              <a:t> has same evac time</a:t>
            </a:r>
            <a:br>
              <a:rPr i="1" sz="3100">
                <a:solidFill>
                  <a:srgbClr val="FF2600"/>
                </a:solidFill>
              </a:rPr>
            </a:br>
            <a:r>
              <a:rPr i="1" sz="3100">
                <a:solidFill>
                  <a:srgbClr val="FF2600"/>
                </a:solidFill>
              </a:rPr>
              <a:t>as Path with </a:t>
            </a:r>
          </a:p>
        </p:txBody>
      </p:sp>
      <p:sp>
        <p:nvSpPr>
          <p:cNvPr id="896" name="Shape 896"/>
          <p:cNvSpPr/>
          <p:nvPr/>
        </p:nvSpPr>
        <p:spPr>
          <a:xfrm>
            <a:off x="143841" y="3354872"/>
            <a:ext cx="1765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Lemma:</a:t>
            </a:r>
          </a:p>
        </p:txBody>
      </p:sp>
      <p:sp>
        <p:nvSpPr>
          <p:cNvPr id="897" name="Shape 897"/>
          <p:cNvSpPr/>
          <p:nvPr/>
        </p:nvSpPr>
        <p:spPr>
          <a:xfrm>
            <a:off x="119126" y="5485733"/>
            <a:ext cx="7824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u="sng"/>
            </a:lvl1pPr>
          </a:lstStyle>
          <a:p>
            <a:pPr lvl="0">
              <a:defRPr sz="1800" u="none"/>
            </a:pPr>
            <a:r>
              <a:rPr sz="3600" u="sng"/>
              <a:t>Intuition: Analysis is on path P’ </a:t>
            </a:r>
          </a:p>
        </p:txBody>
      </p:sp>
      <p:sp>
        <p:nvSpPr>
          <p:cNvPr id="898" name="Shape 898"/>
          <p:cNvSpPr/>
          <p:nvPr/>
        </p:nvSpPr>
        <p:spPr>
          <a:xfrm>
            <a:off x="123203" y="6386984"/>
            <a:ext cx="9295010" cy="3217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2700"/>
              <a:t>Fix x</a:t>
            </a:r>
            <a:r>
              <a:rPr baseline="-5999" sz="2700"/>
              <a:t>t</a:t>
            </a:r>
            <a:r>
              <a:rPr sz="2700"/>
              <a:t>.  </a:t>
            </a:r>
            <a:r>
              <a:rPr sz="2700">
                <a:solidFill>
                  <a:srgbClr val="942192"/>
                </a:solidFill>
              </a:rPr>
              <a:t>x-x</a:t>
            </a:r>
            <a:r>
              <a:rPr baseline="-5999" sz="2700">
                <a:solidFill>
                  <a:srgbClr val="942192"/>
                </a:solidFill>
              </a:rPr>
              <a:t>t</a:t>
            </a:r>
            <a:r>
              <a:rPr sz="2700"/>
              <a:t> is uncongested travel time from x</a:t>
            </a:r>
            <a:r>
              <a:rPr baseline="-5999" sz="2700"/>
              <a:t>t</a:t>
            </a:r>
            <a:r>
              <a:rPr sz="2700"/>
              <a:t> to x</a:t>
            </a:r>
            <a:endParaRPr sz="2700"/>
          </a:p>
          <a:p>
            <a:pPr lvl="0" marL="444500" indent="-444500" algn="l">
              <a:spcBef>
                <a:spcPts val="1400"/>
              </a:spcBef>
              <a:buSzPct val="75000"/>
              <a:buChar char="•"/>
              <a:defRPr sz="1800"/>
            </a:pPr>
            <a:r>
              <a:rPr sz="2700"/>
              <a:t>Remove all items to  right of x</a:t>
            </a:r>
            <a:r>
              <a:rPr baseline="-5999" sz="2700"/>
              <a:t>t</a:t>
            </a:r>
            <a:r>
              <a:rPr sz="2700"/>
              <a:t>. </a:t>
            </a:r>
            <a:br>
              <a:rPr sz="2700"/>
            </a:br>
            <a:r>
              <a:rPr sz="2700"/>
              <a:t>Move all  items to left of x</a:t>
            </a:r>
            <a:r>
              <a:rPr baseline="-5999" sz="2700"/>
              <a:t>t</a:t>
            </a:r>
            <a:r>
              <a:rPr sz="2700"/>
              <a:t> onto x</a:t>
            </a:r>
            <a:r>
              <a:rPr baseline="-5999" sz="2700"/>
              <a:t>t</a:t>
            </a:r>
            <a:r>
              <a:rPr sz="2700"/>
              <a:t>.  x</a:t>
            </a:r>
            <a:r>
              <a:rPr baseline="-5999" sz="2700"/>
              <a:t>t</a:t>
            </a:r>
            <a:r>
              <a:rPr sz="2700"/>
              <a:t>’s new weight  is  W</a:t>
            </a:r>
            <a:r>
              <a:rPr baseline="-5999" sz="2700"/>
              <a:t>t</a:t>
            </a:r>
            <a:r>
              <a:rPr sz="2700"/>
              <a:t> </a:t>
            </a:r>
            <a:endParaRPr sz="2700"/>
          </a:p>
          <a:p>
            <a:pPr lvl="0" marL="444500" indent="-444500" algn="l">
              <a:spcBef>
                <a:spcPts val="1400"/>
              </a:spcBef>
              <a:buSzPct val="75000"/>
              <a:buChar char="•"/>
              <a:defRPr sz="1800"/>
            </a:pPr>
            <a:r>
              <a:rPr sz="2700"/>
              <a:t># of groups leaving x</a:t>
            </a:r>
            <a:r>
              <a:rPr baseline="-5999" sz="2700"/>
              <a:t>t</a:t>
            </a:r>
            <a:r>
              <a:rPr sz="2700"/>
              <a:t> is </a:t>
            </a:r>
            <a:r>
              <a:rPr sz="2700">
                <a:solidFill>
                  <a:srgbClr val="942192"/>
                </a:solidFill>
              </a:rPr>
              <a:t>g = </a:t>
            </a:r>
            <a:r>
              <a:rPr baseline="31999" sz="4200">
                <a:solidFill>
                  <a:srgbClr val="942192"/>
                </a:solidFill>
              </a:rPr>
              <a:t>⌈</a:t>
            </a:r>
            <a:r>
              <a:rPr sz="2700">
                <a:solidFill>
                  <a:srgbClr val="942192"/>
                </a:solidFill>
              </a:rPr>
              <a:t>W</a:t>
            </a:r>
            <a:r>
              <a:rPr baseline="-5999" sz="2700">
                <a:solidFill>
                  <a:srgbClr val="942192"/>
                </a:solidFill>
              </a:rPr>
              <a:t>t</a:t>
            </a:r>
            <a:r>
              <a:rPr sz="2700">
                <a:solidFill>
                  <a:srgbClr val="942192"/>
                </a:solidFill>
              </a:rPr>
              <a:t>/cʹ</a:t>
            </a:r>
            <a:r>
              <a:rPr baseline="-5999" sz="2700">
                <a:solidFill>
                  <a:srgbClr val="942192"/>
                </a:solidFill>
              </a:rPr>
              <a:t>t+1</a:t>
            </a:r>
            <a:r>
              <a:rPr baseline="31999" sz="4000">
                <a:solidFill>
                  <a:srgbClr val="942192"/>
                </a:solidFill>
              </a:rPr>
              <a:t>⌉</a:t>
            </a:r>
            <a:r>
              <a:rPr baseline="-5999" sz="2700"/>
              <a:t>. </a:t>
            </a:r>
            <a:br>
              <a:rPr baseline="-5999" sz="2700"/>
            </a:br>
            <a:r>
              <a:rPr sz="2700"/>
              <a:t>No congestion on path to x.</a:t>
            </a:r>
            <a:endParaRPr sz="2700"/>
          </a:p>
          <a:p>
            <a:pPr lvl="0" marL="444500" indent="-444500" algn="l">
              <a:spcBef>
                <a:spcPts val="1400"/>
              </a:spcBef>
              <a:buSzPct val="75000"/>
              <a:buChar char="•"/>
              <a:defRPr sz="1800"/>
            </a:pPr>
            <a:r>
              <a:rPr sz="2700"/>
              <a:t>=&gt;  </a:t>
            </a:r>
            <a:r>
              <a:rPr sz="2700">
                <a:solidFill>
                  <a:srgbClr val="942192"/>
                </a:solidFill>
              </a:rPr>
              <a:t>x-x</a:t>
            </a:r>
            <a:r>
              <a:rPr baseline="-5999" sz="2700">
                <a:solidFill>
                  <a:srgbClr val="942192"/>
                </a:solidFill>
              </a:rPr>
              <a:t>t </a:t>
            </a:r>
            <a:r>
              <a:rPr sz="2700">
                <a:solidFill>
                  <a:srgbClr val="942192"/>
                </a:solidFill>
              </a:rPr>
              <a:t>+g-1 </a:t>
            </a:r>
            <a:r>
              <a:rPr sz="2700"/>
              <a:t> is the exact evacuation  time for items on x</a:t>
            </a:r>
            <a:r>
              <a:rPr baseline="-5999" sz="2700"/>
              <a:t>t</a:t>
            </a:r>
            <a:r>
              <a:rPr sz="2700"/>
              <a:t>   </a:t>
            </a:r>
          </a:p>
        </p:txBody>
      </p:sp>
      <p:pic>
        <p:nvPicPr>
          <p:cNvPr id="899" name="Path7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3749" y="1811421"/>
            <a:ext cx="5976453" cy="1302924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pic>
        <p:nvPicPr>
          <p:cNvPr id="900" name="pasted-image.pdf"/>
          <p:cNvPicPr/>
          <p:nvPr/>
        </p:nvPicPr>
        <p:blipFill>
          <a:blip r:embed="rId3">
            <a:extLst/>
          </a:blip>
          <a:srcRect l="0" t="0" r="0" b="0"/>
          <a:stretch>
            <a:fillRect/>
          </a:stretch>
        </p:blipFill>
        <p:spPr>
          <a:xfrm>
            <a:off x="9461904" y="2838349"/>
            <a:ext cx="2708792" cy="699492"/>
          </a:xfrm>
          <a:prstGeom prst="rect">
            <a:avLst/>
          </a:prstGeom>
          <a:ln w="12700">
            <a:miter lim="400000"/>
          </a:ln>
        </p:spPr>
      </p:pic>
      <p:pic>
        <p:nvPicPr>
          <p:cNvPr id="901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8256" y="4230400"/>
            <a:ext cx="7495566" cy="938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902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984795" y="4325358"/>
            <a:ext cx="2313709" cy="8768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98" grpId="5"/>
      <p:bldP build="whole" bldLvl="1" animBg="1" rev="0" advAuto="0" spid="896" grpId="1"/>
      <p:bldP build="whole" bldLvl="1" animBg="1" rev="0" advAuto="0" spid="901" grpId="3"/>
      <p:bldP build="whole" bldLvl="1" animBg="1" rev="0" advAuto="0" spid="897" grpId="4"/>
      <p:bldP build="whole" bldLvl="1" animBg="1" rev="0" advAuto="0" spid="902" grpId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Shape 904"/>
          <p:cNvSpPr/>
          <p:nvPr>
            <p:ph type="title" idx="4294967295"/>
          </p:nvPr>
        </p:nvSpPr>
        <p:spPr>
          <a:xfrm>
            <a:off x="952500" y="485567"/>
            <a:ext cx="11099800" cy="938250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233679">
              <a:defRPr sz="1800">
                <a:solidFill>
                  <a:srgbClr val="000000"/>
                </a:solidFill>
              </a:defRPr>
            </a:pP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Formula for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L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</a:t>
            </a:r>
            <a:endParaRPr sz="3800" u="sng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05" name="Shape 905"/>
          <p:cNvSpPr/>
          <p:nvPr/>
        </p:nvSpPr>
        <p:spPr>
          <a:xfrm>
            <a:off x="7141636" y="1471462"/>
            <a:ext cx="5730431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i="1" sz="3100">
                <a:solidFill>
                  <a:srgbClr val="FF2600"/>
                </a:solidFill>
              </a:rPr>
              <a:t>Path with c</a:t>
            </a:r>
            <a:r>
              <a:rPr baseline="-5999" i="1" sz="3100">
                <a:solidFill>
                  <a:srgbClr val="FF2600"/>
                </a:solidFill>
              </a:rPr>
              <a:t>i</a:t>
            </a:r>
            <a:r>
              <a:rPr i="1" sz="3100">
                <a:solidFill>
                  <a:srgbClr val="FF2600"/>
                </a:solidFill>
              </a:rPr>
              <a:t> has same evac time</a:t>
            </a:r>
            <a:br>
              <a:rPr i="1" sz="3100">
                <a:solidFill>
                  <a:srgbClr val="FF2600"/>
                </a:solidFill>
              </a:rPr>
            </a:br>
            <a:r>
              <a:rPr i="1" sz="3100">
                <a:solidFill>
                  <a:srgbClr val="FF2600"/>
                </a:solidFill>
              </a:rPr>
              <a:t>as Path with </a:t>
            </a:r>
          </a:p>
        </p:txBody>
      </p:sp>
      <p:sp>
        <p:nvSpPr>
          <p:cNvPr id="906" name="Shape 906"/>
          <p:cNvSpPr/>
          <p:nvPr/>
        </p:nvSpPr>
        <p:spPr>
          <a:xfrm>
            <a:off x="157530" y="2872242"/>
            <a:ext cx="1765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Lemma:</a:t>
            </a:r>
          </a:p>
        </p:txBody>
      </p:sp>
      <p:sp>
        <p:nvSpPr>
          <p:cNvPr id="907" name="Shape 907"/>
          <p:cNvSpPr/>
          <p:nvPr/>
        </p:nvSpPr>
        <p:spPr>
          <a:xfrm>
            <a:off x="118401" y="5286828"/>
            <a:ext cx="12644794" cy="4154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Fix vertex x</a:t>
            </a:r>
            <a:r>
              <a:rPr baseline="-5999" sz="3100"/>
              <a:t>t </a:t>
            </a:r>
            <a:r>
              <a:rPr sz="3100"/>
              <a:t> and consider the W</a:t>
            </a:r>
            <a:r>
              <a:rPr baseline="-5999" sz="3100"/>
              <a:t>t  </a:t>
            </a:r>
            <a:r>
              <a:rPr sz="3100"/>
              <a:t>items passing through x</a:t>
            </a:r>
            <a:r>
              <a:rPr baseline="-5999" sz="3100"/>
              <a:t>t</a:t>
            </a:r>
            <a:endParaRPr baseline="-5999" sz="3100"/>
          </a:p>
          <a:p>
            <a:pPr lvl="0" marL="444500" indent="-444500" algn="l">
              <a:spcBef>
                <a:spcPts val="600"/>
              </a:spcBef>
              <a:buSzPct val="75000"/>
              <a:buChar char="•"/>
              <a:defRPr sz="1800"/>
            </a:pPr>
            <a:r>
              <a:rPr sz="3100"/>
              <a:t>=&gt; These W</a:t>
            </a:r>
            <a:r>
              <a:rPr baseline="-5999" sz="3100"/>
              <a:t>t</a:t>
            </a:r>
            <a:r>
              <a:rPr sz="3100"/>
              <a:t> items leave  x</a:t>
            </a:r>
            <a:r>
              <a:rPr baseline="-5999" sz="3100"/>
              <a:t>t  </a:t>
            </a:r>
            <a:r>
              <a:rPr sz="3100"/>
              <a:t>in </a:t>
            </a:r>
            <a:r>
              <a:rPr sz="3100">
                <a:solidFill>
                  <a:srgbClr val="942192"/>
                </a:solidFill>
              </a:rPr>
              <a:t>g ≥</a:t>
            </a:r>
            <a:r>
              <a:rPr baseline="31999" sz="4900">
                <a:solidFill>
                  <a:srgbClr val="942192"/>
                </a:solidFill>
              </a:rPr>
              <a:t>⌈</a:t>
            </a:r>
            <a:r>
              <a:rPr sz="3100">
                <a:solidFill>
                  <a:srgbClr val="942192"/>
                </a:solidFill>
              </a:rPr>
              <a:t>W</a:t>
            </a:r>
            <a:r>
              <a:rPr baseline="-5999" sz="3100">
                <a:solidFill>
                  <a:srgbClr val="942192"/>
                </a:solidFill>
              </a:rPr>
              <a:t>t</a:t>
            </a:r>
            <a:r>
              <a:rPr sz="3100">
                <a:solidFill>
                  <a:srgbClr val="942192"/>
                </a:solidFill>
              </a:rPr>
              <a:t>/cʹ</a:t>
            </a:r>
            <a:r>
              <a:rPr baseline="-5999" sz="3100">
                <a:solidFill>
                  <a:srgbClr val="942192"/>
                </a:solidFill>
              </a:rPr>
              <a:t>t+1</a:t>
            </a:r>
            <a:r>
              <a:rPr baseline="31999" sz="5000">
                <a:solidFill>
                  <a:srgbClr val="942192"/>
                </a:solidFill>
              </a:rPr>
              <a:t>⌉</a:t>
            </a:r>
            <a:r>
              <a:rPr baseline="31999" sz="3100"/>
              <a:t> </a:t>
            </a:r>
            <a:r>
              <a:rPr sz="3100"/>
              <a:t>groups</a:t>
            </a:r>
            <a:br>
              <a:rPr sz="3100"/>
            </a:br>
            <a:r>
              <a:rPr sz="3100"/>
              <a:t>=&gt; Last group leaves x</a:t>
            </a:r>
            <a:r>
              <a:rPr baseline="-5999" sz="3100"/>
              <a:t>t</a:t>
            </a:r>
            <a:r>
              <a:rPr sz="3100"/>
              <a:t> at time </a:t>
            </a:r>
            <a:r>
              <a:rPr sz="3100">
                <a:solidFill>
                  <a:srgbClr val="942192"/>
                </a:solidFill>
              </a:rPr>
              <a:t>≥g-1. </a:t>
            </a:r>
            <a:endParaRPr sz="3100"/>
          </a:p>
          <a:p>
            <a:pPr lvl="0" marL="444500" indent="-444500" algn="l">
              <a:spcBef>
                <a:spcPts val="2000"/>
              </a:spcBef>
              <a:buSzPct val="75000"/>
              <a:buChar char="•"/>
              <a:defRPr sz="1800"/>
            </a:pPr>
            <a:r>
              <a:rPr sz="3100"/>
              <a:t>Last item in last group requires at least </a:t>
            </a:r>
            <a:r>
              <a:rPr sz="3100">
                <a:solidFill>
                  <a:srgbClr val="942192"/>
                </a:solidFill>
              </a:rPr>
              <a:t>x- x</a:t>
            </a:r>
            <a:r>
              <a:rPr baseline="-5999" sz="3100">
                <a:solidFill>
                  <a:srgbClr val="942192"/>
                </a:solidFill>
              </a:rPr>
              <a:t>t</a:t>
            </a:r>
            <a:r>
              <a:rPr baseline="-5999" sz="3100"/>
              <a:t>  </a:t>
            </a:r>
            <a:r>
              <a:rPr sz="3100"/>
              <a:t>time to move from x</a:t>
            </a:r>
            <a:r>
              <a:rPr baseline="-5999" sz="3100"/>
              <a:t>t </a:t>
            </a:r>
            <a:r>
              <a:rPr sz="3100"/>
              <a:t>to x</a:t>
            </a:r>
            <a:br>
              <a:rPr sz="3100"/>
            </a:br>
            <a:r>
              <a:rPr sz="3100"/>
              <a:t>=&gt; final evacuation time  ≥   </a:t>
            </a:r>
            <a:r>
              <a:rPr sz="3100">
                <a:solidFill>
                  <a:srgbClr val="942192"/>
                </a:solidFill>
              </a:rPr>
              <a:t>x- x</a:t>
            </a:r>
            <a:r>
              <a:rPr baseline="-5999" sz="3100">
                <a:solidFill>
                  <a:srgbClr val="942192"/>
                </a:solidFill>
              </a:rPr>
              <a:t>t  </a:t>
            </a:r>
            <a:r>
              <a:rPr sz="3100">
                <a:solidFill>
                  <a:srgbClr val="942192"/>
                </a:solidFill>
              </a:rPr>
              <a:t>+ g-1</a:t>
            </a:r>
            <a:endParaRPr sz="3100"/>
          </a:p>
          <a:p>
            <a:pPr lvl="0" marL="444500" indent="-444500" algn="l">
              <a:spcBef>
                <a:spcPts val="2000"/>
              </a:spcBef>
              <a:buSzPct val="75000"/>
              <a:buChar char="•"/>
              <a:defRPr sz="1800"/>
            </a:pPr>
            <a:r>
              <a:rPr sz="3100"/>
              <a:t>This is true for every t  </a:t>
            </a:r>
            <a:br>
              <a:rPr sz="3100"/>
            </a:br>
            <a:r>
              <a:rPr sz="3100">
                <a:solidFill>
                  <a:srgbClr val="0433FF"/>
                </a:solidFill>
              </a:rPr>
              <a:t>=&gt; have just proven  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≥</a:t>
            </a:r>
            <a:r>
              <a:rPr sz="3100">
                <a:solidFill>
                  <a:srgbClr val="0433FF"/>
                </a:solidFill>
              </a:rPr>
              <a:t>   direction of lemma</a:t>
            </a:r>
          </a:p>
        </p:txBody>
      </p:sp>
      <p:pic>
        <p:nvPicPr>
          <p:cNvPr id="908" name="Path7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7438" y="1496567"/>
            <a:ext cx="5976454" cy="1302925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pic>
        <p:nvPicPr>
          <p:cNvPr id="909" name="pasted-image.pdf"/>
          <p:cNvPicPr/>
          <p:nvPr/>
        </p:nvPicPr>
        <p:blipFill>
          <a:blip r:embed="rId3">
            <a:extLst/>
          </a:blip>
          <a:srcRect l="0" t="0" r="0" b="0"/>
          <a:stretch>
            <a:fillRect/>
          </a:stretch>
        </p:blipFill>
        <p:spPr>
          <a:xfrm>
            <a:off x="9598797" y="2038910"/>
            <a:ext cx="2508356" cy="647734"/>
          </a:xfrm>
          <a:prstGeom prst="rect">
            <a:avLst/>
          </a:prstGeom>
          <a:ln w="12700">
            <a:miter lim="400000"/>
          </a:ln>
        </p:spPr>
      </p:pic>
      <p:pic>
        <p:nvPicPr>
          <p:cNvPr id="910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9809" y="3751276"/>
            <a:ext cx="7495566" cy="938249"/>
          </a:xfrm>
          <a:prstGeom prst="rect">
            <a:avLst/>
          </a:prstGeom>
          <a:ln w="12700">
            <a:miter lim="400000"/>
          </a:ln>
        </p:spPr>
      </p:pic>
      <p:pic>
        <p:nvPicPr>
          <p:cNvPr id="911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998484" y="3781958"/>
            <a:ext cx="2313709" cy="8768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07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Shape 913"/>
          <p:cNvSpPr/>
          <p:nvPr/>
        </p:nvSpPr>
        <p:spPr>
          <a:xfrm>
            <a:off x="552669" y="421864"/>
            <a:ext cx="1765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Lemma:</a:t>
            </a:r>
          </a:p>
        </p:txBody>
      </p:sp>
      <p:sp>
        <p:nvSpPr>
          <p:cNvPr id="914" name="Shape 914"/>
          <p:cNvSpPr/>
          <p:nvPr/>
        </p:nvSpPr>
        <p:spPr>
          <a:xfrm>
            <a:off x="268983" y="4670374"/>
            <a:ext cx="12795376" cy="496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spcBef>
                <a:spcPts val="2000"/>
              </a:spcBef>
              <a:buSzPct val="75000"/>
              <a:buChar char="•"/>
              <a:defRPr sz="1800"/>
            </a:pPr>
            <a:r>
              <a:rPr sz="2700"/>
              <a:t>Note: # people arriving at x</a:t>
            </a:r>
            <a:r>
              <a:rPr baseline="-5999" sz="2700"/>
              <a:t>t</a:t>
            </a:r>
            <a:r>
              <a:rPr sz="2700"/>
              <a:t> at any time T is  </a:t>
            </a:r>
            <a:r>
              <a:rPr i="1" sz="2700">
                <a:solidFill>
                  <a:srgbClr val="FF2600"/>
                </a:solidFill>
              </a:rPr>
              <a:t>≤  cʹ</a:t>
            </a:r>
            <a:r>
              <a:rPr baseline="-5999" i="1" sz="2700">
                <a:solidFill>
                  <a:srgbClr val="FF2600"/>
                </a:solidFill>
              </a:rPr>
              <a:t>t</a:t>
            </a:r>
            <a:r>
              <a:rPr sz="2700"/>
              <a:t> </a:t>
            </a:r>
            <a:r>
              <a:rPr i="1" sz="2700">
                <a:solidFill>
                  <a:srgbClr val="FF2600"/>
                </a:solidFill>
              </a:rPr>
              <a:t>≤</a:t>
            </a:r>
            <a:r>
              <a:rPr sz="2700"/>
              <a:t> </a:t>
            </a:r>
            <a:r>
              <a:rPr i="1" sz="2700">
                <a:solidFill>
                  <a:srgbClr val="FF2600"/>
                </a:solidFill>
              </a:rPr>
              <a:t>cʹ</a:t>
            </a:r>
            <a:r>
              <a:rPr baseline="-5999" i="1" sz="2700">
                <a:solidFill>
                  <a:srgbClr val="FF2600"/>
                </a:solidFill>
              </a:rPr>
              <a:t>t+1 </a:t>
            </a:r>
            <a:r>
              <a:rPr sz="2700"/>
              <a:t> </a:t>
            </a:r>
            <a:endParaRPr sz="2700"/>
          </a:p>
          <a:p>
            <a:pPr lvl="0" marL="444500" indent="-444500" algn="l">
              <a:spcBef>
                <a:spcPts val="600"/>
              </a:spcBef>
              <a:buSzPct val="75000"/>
              <a:buChar char="•"/>
              <a:defRPr sz="1800"/>
            </a:pPr>
            <a:r>
              <a:rPr sz="2700"/>
              <a:t>Suppose ∃ timestep  T≥0  at which &lt; </a:t>
            </a:r>
            <a:r>
              <a:rPr i="1" sz="2700">
                <a:solidFill>
                  <a:srgbClr val="FF2600"/>
                </a:solidFill>
              </a:rPr>
              <a:t>cʹ</a:t>
            </a:r>
            <a:r>
              <a:rPr baseline="-5999" i="1" sz="2700">
                <a:solidFill>
                  <a:srgbClr val="FF2600"/>
                </a:solidFill>
              </a:rPr>
              <a:t>t+1</a:t>
            </a:r>
            <a:r>
              <a:rPr sz="2700"/>
              <a:t> items leave x</a:t>
            </a:r>
            <a:r>
              <a:rPr baseline="-5999" sz="2700"/>
              <a:t>t</a:t>
            </a:r>
            <a:r>
              <a:rPr sz="2700"/>
              <a:t>.  </a:t>
            </a:r>
            <a:br>
              <a:rPr sz="2700"/>
            </a:br>
            <a:r>
              <a:rPr sz="2700"/>
              <a:t>=&gt;  no one is left waiting at x</a:t>
            </a:r>
            <a:r>
              <a:rPr baseline="-5999" sz="2700"/>
              <a:t>t</a:t>
            </a:r>
            <a:r>
              <a:rPr sz="2700"/>
              <a:t>.  </a:t>
            </a:r>
            <a:br>
              <a:rPr sz="2700"/>
            </a:br>
            <a:r>
              <a:rPr sz="2700"/>
              <a:t>=&gt; at T+1 the </a:t>
            </a:r>
            <a:r>
              <a:rPr i="1" sz="2700">
                <a:solidFill>
                  <a:srgbClr val="FF2600"/>
                </a:solidFill>
              </a:rPr>
              <a:t>≤ cʹ</a:t>
            </a:r>
            <a:r>
              <a:rPr baseline="-5999" i="1" sz="2700">
                <a:solidFill>
                  <a:srgbClr val="FF2600"/>
                </a:solidFill>
              </a:rPr>
              <a:t>t+1</a:t>
            </a:r>
            <a:r>
              <a:rPr sz="2700"/>
              <a:t> people arriving at x</a:t>
            </a:r>
            <a:r>
              <a:rPr baseline="-5999" sz="2700"/>
              <a:t>t</a:t>
            </a:r>
            <a:r>
              <a:rPr sz="2700"/>
              <a:t> all pass through without waiting at x</a:t>
            </a:r>
            <a:r>
              <a:rPr baseline="-5999" sz="2700"/>
              <a:t>t</a:t>
            </a:r>
            <a:r>
              <a:rPr sz="2700"/>
              <a:t>  </a:t>
            </a:r>
            <a:br>
              <a:rPr sz="2700"/>
            </a:br>
            <a:r>
              <a:rPr sz="2700"/>
              <a:t>=&gt; repeating; no one left waiting at x</a:t>
            </a:r>
            <a:r>
              <a:rPr baseline="-5999" sz="2700"/>
              <a:t>t </a:t>
            </a:r>
            <a:r>
              <a:rPr sz="2700"/>
              <a:t>at T+2, T+3, etc. </a:t>
            </a:r>
            <a:br>
              <a:rPr sz="2700"/>
            </a:br>
            <a:r>
              <a:rPr sz="2700"/>
              <a:t>=&gt; L passes through x</a:t>
            </a:r>
            <a:r>
              <a:rPr baseline="-5999" sz="2700"/>
              <a:t>t </a:t>
            </a:r>
            <a:r>
              <a:rPr sz="2700"/>
              <a:t>without waiting, contradicting choice of t.</a:t>
            </a:r>
            <a:endParaRPr sz="2700"/>
          </a:p>
          <a:p>
            <a:pPr lvl="0" marL="444500" indent="-444500" algn="l">
              <a:spcBef>
                <a:spcPts val="1400"/>
              </a:spcBef>
              <a:buSzPct val="75000"/>
              <a:buChar char="•"/>
              <a:defRPr sz="1800"/>
            </a:pPr>
            <a:r>
              <a:rPr sz="2700">
                <a:solidFill>
                  <a:srgbClr val="FF2600"/>
                </a:solidFill>
              </a:rPr>
              <a:t>=&gt; At every time step exactly </a:t>
            </a:r>
            <a:r>
              <a:rPr i="1" sz="2700">
                <a:solidFill>
                  <a:srgbClr val="FF2600"/>
                </a:solidFill>
              </a:rPr>
              <a:t>cʹ</a:t>
            </a:r>
            <a:r>
              <a:rPr baseline="-5999" i="1" sz="2700">
                <a:solidFill>
                  <a:srgbClr val="FF2600"/>
                </a:solidFill>
              </a:rPr>
              <a:t>t+1 </a:t>
            </a:r>
            <a:r>
              <a:rPr sz="2700">
                <a:solidFill>
                  <a:srgbClr val="FF2600"/>
                </a:solidFill>
              </a:rPr>
              <a:t>people leave x</a:t>
            </a:r>
            <a:r>
              <a:rPr baseline="-5999" sz="2700">
                <a:solidFill>
                  <a:srgbClr val="FF2600"/>
                </a:solidFill>
              </a:rPr>
              <a:t>t</a:t>
            </a:r>
            <a:endParaRPr baseline="-5999" sz="2700">
              <a:solidFill>
                <a:srgbClr val="FF2600"/>
              </a:solidFill>
            </a:endParaRPr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700">
                <a:solidFill>
                  <a:srgbClr val="FF2600"/>
                </a:solidFill>
              </a:rPr>
              <a:t>=&gt; L  leaves  x</a:t>
            </a:r>
            <a:r>
              <a:rPr baseline="-5999" sz="2700">
                <a:solidFill>
                  <a:srgbClr val="FF2600"/>
                </a:solidFill>
              </a:rPr>
              <a:t>t  </a:t>
            </a:r>
            <a:r>
              <a:rPr sz="2700">
                <a:solidFill>
                  <a:srgbClr val="FF2600"/>
                </a:solidFill>
              </a:rPr>
              <a:t>in group  g=</a:t>
            </a:r>
            <a:r>
              <a:rPr baseline="31999" sz="4500">
                <a:solidFill>
                  <a:srgbClr val="FF2600"/>
                </a:solidFill>
              </a:rPr>
              <a:t>⌈</a:t>
            </a:r>
            <a:r>
              <a:rPr sz="2700">
                <a:solidFill>
                  <a:srgbClr val="FF2600"/>
                </a:solidFill>
              </a:rPr>
              <a:t>W</a:t>
            </a:r>
            <a:r>
              <a:rPr baseline="-5999" sz="2700">
                <a:solidFill>
                  <a:srgbClr val="FF2600"/>
                </a:solidFill>
              </a:rPr>
              <a:t>t</a:t>
            </a:r>
            <a:r>
              <a:rPr sz="2700">
                <a:solidFill>
                  <a:srgbClr val="FF2600"/>
                </a:solidFill>
              </a:rPr>
              <a:t>/cʹ</a:t>
            </a:r>
            <a:r>
              <a:rPr baseline="-5999" sz="2700">
                <a:solidFill>
                  <a:srgbClr val="FF2600"/>
                </a:solidFill>
              </a:rPr>
              <a:t>t+1</a:t>
            </a:r>
            <a:r>
              <a:rPr baseline="31999" sz="4500">
                <a:solidFill>
                  <a:srgbClr val="FF2600"/>
                </a:solidFill>
              </a:rPr>
              <a:t>⌉</a:t>
            </a:r>
            <a:r>
              <a:rPr baseline="31999" sz="2700">
                <a:solidFill>
                  <a:srgbClr val="FF2600"/>
                </a:solidFill>
              </a:rPr>
              <a:t> </a:t>
            </a:r>
            <a:r>
              <a:rPr sz="2700">
                <a:solidFill>
                  <a:srgbClr val="FF2600"/>
                </a:solidFill>
              </a:rPr>
              <a:t> at time  g -1</a:t>
            </a:r>
            <a:endParaRPr sz="2700">
              <a:solidFill>
                <a:srgbClr val="FF2600"/>
              </a:solidFill>
            </a:endParaRPr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700">
                <a:solidFill>
                  <a:srgbClr val="FF2600"/>
                </a:solidFill>
              </a:rPr>
              <a:t>=&gt; L arrives at x at time x- x</a:t>
            </a:r>
            <a:r>
              <a:rPr baseline="-5999" sz="2700">
                <a:solidFill>
                  <a:srgbClr val="FF2600"/>
                </a:solidFill>
              </a:rPr>
              <a:t>t </a:t>
            </a:r>
            <a:r>
              <a:rPr sz="2700">
                <a:solidFill>
                  <a:srgbClr val="FF2600"/>
                </a:solidFill>
              </a:rPr>
              <a:t>+ g-1</a:t>
            </a:r>
            <a:endParaRPr sz="2700">
              <a:solidFill>
                <a:srgbClr val="FF2600"/>
              </a:solidFill>
            </a:endParaRPr>
          </a:p>
          <a:p>
            <a:pPr lvl="0" marL="444500" indent="-444500" algn="l">
              <a:spcBef>
                <a:spcPts val="2400"/>
              </a:spcBef>
              <a:buSzPct val="75000"/>
              <a:buChar char="•"/>
              <a:defRPr sz="1800"/>
            </a:pPr>
            <a:r>
              <a:rPr sz="2700">
                <a:solidFill>
                  <a:srgbClr val="0433FF"/>
                </a:solidFill>
              </a:rPr>
              <a:t>=&gt; have just proven   </a:t>
            </a:r>
            <a:r>
              <a:rPr b="1" sz="27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≤</a:t>
            </a:r>
            <a:r>
              <a:rPr sz="2700">
                <a:solidFill>
                  <a:srgbClr val="0433FF"/>
                </a:solidFill>
              </a:rPr>
              <a:t>  direction of lemma</a:t>
            </a:r>
          </a:p>
        </p:txBody>
      </p:sp>
      <p:sp>
        <p:nvSpPr>
          <p:cNvPr id="915" name="Shape 915"/>
          <p:cNvSpPr/>
          <p:nvPr/>
        </p:nvSpPr>
        <p:spPr>
          <a:xfrm>
            <a:off x="547271" y="1581047"/>
            <a:ext cx="12704236" cy="1327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2700"/>
              <a:t>Let L be last item on x</a:t>
            </a:r>
            <a:r>
              <a:rPr baseline="-5999" sz="2700"/>
              <a:t>0</a:t>
            </a:r>
            <a:r>
              <a:rPr sz="2700"/>
              <a:t>  and x</a:t>
            </a:r>
            <a:r>
              <a:rPr baseline="-5999" sz="2700"/>
              <a:t>t </a:t>
            </a:r>
            <a:r>
              <a:rPr sz="2700"/>
              <a:t> be last  vertex at which L is congested (waits).</a:t>
            </a:r>
            <a:br>
              <a:rPr sz="2700"/>
            </a:br>
            <a:r>
              <a:rPr i="1" sz="2500"/>
              <a:t>(If L never experiences congestion set t=0.)</a:t>
            </a:r>
            <a:br>
              <a:rPr sz="2700"/>
            </a:br>
            <a:r>
              <a:rPr sz="2700"/>
              <a:t>=&gt; If L leaves x</a:t>
            </a:r>
            <a:r>
              <a:rPr baseline="-5999" sz="2700"/>
              <a:t>t </a:t>
            </a:r>
            <a:r>
              <a:rPr sz="2700"/>
              <a:t>at time </a:t>
            </a:r>
            <a:r>
              <a:rPr sz="2700"/>
              <a:t>T</a:t>
            </a:r>
            <a:r>
              <a:rPr i="1" sz="2700"/>
              <a:t>ʹ, </a:t>
            </a:r>
            <a:r>
              <a:rPr sz="2700"/>
              <a:t> L arrives at x at time  </a:t>
            </a:r>
            <a:r>
              <a:rPr sz="2700"/>
              <a:t>T</a:t>
            </a:r>
            <a:r>
              <a:rPr i="1" sz="2700"/>
              <a:t>ʹ</a:t>
            </a:r>
            <a:r>
              <a:rPr sz="2700"/>
              <a:t>+ x-</a:t>
            </a:r>
            <a:r>
              <a:rPr sz="2700"/>
              <a:t>x</a:t>
            </a:r>
            <a:r>
              <a:rPr baseline="-5999" sz="2700"/>
              <a:t>t</a:t>
            </a:r>
          </a:p>
        </p:txBody>
      </p:sp>
      <p:pic>
        <p:nvPicPr>
          <p:cNvPr id="91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1645" y="276590"/>
            <a:ext cx="7495566" cy="938249"/>
          </a:xfrm>
          <a:prstGeom prst="rect">
            <a:avLst/>
          </a:prstGeom>
          <a:ln w="12700">
            <a:miter lim="400000"/>
          </a:ln>
        </p:spPr>
      </p:pic>
      <p:pic>
        <p:nvPicPr>
          <p:cNvPr id="91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98964" y="551627"/>
            <a:ext cx="2313708" cy="876885"/>
          </a:xfrm>
          <a:prstGeom prst="rect">
            <a:avLst/>
          </a:prstGeom>
        </p:spPr>
      </p:pic>
      <p:pic>
        <p:nvPicPr>
          <p:cNvPr id="918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49546" y="428088"/>
            <a:ext cx="2313709" cy="876886"/>
          </a:xfrm>
          <a:prstGeom prst="rect">
            <a:avLst/>
          </a:prstGeom>
          <a:ln w="12700">
            <a:miter lim="400000"/>
          </a:ln>
        </p:spPr>
      </p:pic>
      <p:pic>
        <p:nvPicPr>
          <p:cNvPr id="919" name="Path7c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05967" y="3060918"/>
            <a:ext cx="7868812" cy="16772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14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/>
          <p:nvPr>
            <p:ph type="body" idx="1"/>
          </p:nvPr>
        </p:nvSpPr>
        <p:spPr>
          <a:xfrm>
            <a:off x="952500" y="2625237"/>
            <a:ext cx="11099800" cy="7213601"/>
          </a:xfrm>
          <a:prstGeom prst="rect">
            <a:avLst/>
          </a:prstGeom>
        </p:spPr>
        <p:txBody>
          <a:bodyPr anchor="t"/>
          <a:lstStyle/>
          <a:p>
            <a:pPr lvl="0" marL="635000" indent="-635000">
              <a:buSzPct val="100000"/>
              <a:buAutoNum type="arabicPeriod" startAt="1"/>
              <a:defRPr sz="1800"/>
            </a:pPr>
            <a:r>
              <a:rPr sz="3600"/>
              <a:t>Formulae for ϴ</a:t>
            </a:r>
            <a:r>
              <a:rPr baseline="-5999" sz="3600"/>
              <a:t>L</a:t>
            </a:r>
            <a:r>
              <a:rPr sz="3600"/>
              <a:t>(P,x) and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>
                <a:solidFill>
                  <a:srgbClr val="FF2600"/>
                </a:solidFill>
              </a:rPr>
              <a:t>=&gt;  O(|P|) Algorithm for  ϴ</a:t>
            </a:r>
            <a:r>
              <a:rPr baseline="-5999" sz="3600">
                <a:solidFill>
                  <a:srgbClr val="FF2600"/>
                </a:solidFill>
              </a:rPr>
              <a:t>L</a:t>
            </a:r>
            <a:r>
              <a:rPr sz="3600">
                <a:solidFill>
                  <a:srgbClr val="FF2600"/>
                </a:solidFill>
              </a:rPr>
              <a:t>(P,x), ϴ</a:t>
            </a:r>
            <a:r>
              <a:rPr baseline="-5999" sz="3600">
                <a:solidFill>
                  <a:srgbClr val="FF2600"/>
                </a:solidFill>
              </a:rPr>
              <a:t>L</a:t>
            </a:r>
            <a:r>
              <a:rPr sz="3600">
                <a:solidFill>
                  <a:srgbClr val="FF2600"/>
                </a:solidFill>
              </a:rPr>
              <a:t>(P,x)</a:t>
            </a:r>
            <a:endParaRPr sz="3600">
              <a:solidFill>
                <a:srgbClr val="FF2600"/>
              </a:solidFill>
            </a:endParaRPr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for </a:t>
            </a:r>
            <a:r>
              <a:rPr sz="3600"/>
              <a:t>ϴ</a:t>
            </a:r>
            <a:r>
              <a:rPr baseline="31999" sz="3600"/>
              <a:t>1</a:t>
            </a:r>
            <a:r>
              <a:rPr sz="3600"/>
              <a:t>(P)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that  </a:t>
            </a:r>
            <a:r>
              <a:rPr sz="4100"/>
              <a:t>∀</a:t>
            </a:r>
            <a:r>
              <a:rPr sz="3600"/>
              <a:t>α</a:t>
            </a:r>
            <a:r>
              <a:rPr sz="3600"/>
              <a:t> </a:t>
            </a:r>
            <a:r>
              <a:rPr sz="3600"/>
              <a:t>&gt; 0</a:t>
            </a:r>
            <a:br>
              <a:rPr sz="3600"/>
            </a:br>
            <a:r>
              <a:rPr sz="3600"/>
              <a:t>       tests whether   ϴ</a:t>
            </a:r>
            <a:r>
              <a:rPr baseline="31999" sz="3600"/>
              <a:t>k</a:t>
            </a:r>
            <a:r>
              <a:rPr sz="3600"/>
              <a:t>(P) ≤ α 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</a:t>
            </a:r>
            <a:r>
              <a:rPr sz="3600"/>
              <a:t>O(k|P| log</a:t>
            </a:r>
            <a:r>
              <a:rPr baseline="31999" sz="3600"/>
              <a:t>2</a:t>
            </a:r>
            <a:r>
              <a:rPr sz="3600"/>
              <a:t> |P|)  Algorithm for </a:t>
            </a:r>
            <a:r>
              <a:rPr sz="3600"/>
              <a:t>ϴ</a:t>
            </a:r>
            <a:r>
              <a:rPr baseline="31999" sz="3600"/>
              <a:t>k</a:t>
            </a:r>
            <a:r>
              <a:rPr sz="3600"/>
              <a:t>(P)</a:t>
            </a:r>
          </a:p>
        </p:txBody>
      </p:sp>
      <p:sp>
        <p:nvSpPr>
          <p:cNvPr id="922" name="Shape 922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Algorithm Development Sketch</a:t>
            </a:r>
          </a:p>
        </p:txBody>
      </p:sp>
    </p:spTree>
  </p:cSld>
  <p:clrMapOvr>
    <a:masterClrMapping/>
  </p:clrMapOvr>
  <p:transition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/>
          <p:nvPr>
            <p:ph type="title" idx="4294967295"/>
          </p:nvPr>
        </p:nvSpPr>
        <p:spPr>
          <a:xfrm>
            <a:off x="952500" y="485567"/>
            <a:ext cx="11099800" cy="938250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233679">
              <a:defRPr sz="1800">
                <a:solidFill>
                  <a:srgbClr val="000000"/>
                </a:solidFill>
              </a:defRPr>
            </a:pP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Formulas for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L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 and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R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</a:t>
            </a:r>
            <a:endParaRPr sz="3800" u="sng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25" name="Shape 925"/>
          <p:cNvSpPr/>
          <p:nvPr/>
        </p:nvSpPr>
        <p:spPr>
          <a:xfrm>
            <a:off x="291271" y="4438138"/>
            <a:ext cx="850955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spcBef>
                <a:spcPts val="4200"/>
              </a:spcBef>
              <a:defRPr sz="1800"/>
            </a:pPr>
            <a:r>
              <a:rPr sz="3600"/>
              <a:t>Theorem: Let k be s.t.  x</a:t>
            </a:r>
            <a:r>
              <a:rPr baseline="-5999" sz="3600"/>
              <a:t>k</a:t>
            </a:r>
            <a:r>
              <a:rPr sz="3600"/>
              <a:t> &lt; x ≤ x</a:t>
            </a:r>
            <a:r>
              <a:rPr baseline="-5999" sz="3600"/>
              <a:t>k+1</a:t>
            </a:r>
            <a:r>
              <a:rPr sz="3600"/>
              <a:t>. Then</a:t>
            </a:r>
          </a:p>
        </p:txBody>
      </p:sp>
      <p:pic>
        <p:nvPicPr>
          <p:cNvPr id="92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0233" y="5405039"/>
            <a:ext cx="5820698" cy="647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2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83982" y="5395716"/>
            <a:ext cx="5968326" cy="686212"/>
          </a:xfrm>
          <a:prstGeom prst="rect">
            <a:avLst/>
          </a:prstGeom>
          <a:ln w="12700">
            <a:miter lim="400000"/>
          </a:ln>
        </p:spPr>
      </p:pic>
      <p:sp>
        <p:nvSpPr>
          <p:cNvPr id="928" name="Shape 928"/>
          <p:cNvSpPr/>
          <p:nvPr/>
        </p:nvSpPr>
        <p:spPr>
          <a:xfrm>
            <a:off x="201828" y="7011045"/>
            <a:ext cx="12601144" cy="1202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Corollary: ϴ</a:t>
            </a:r>
            <a:r>
              <a:rPr baseline="-5999" sz="3600"/>
              <a:t>L</a:t>
            </a:r>
            <a:r>
              <a:rPr sz="3600"/>
              <a:t>(P,x) and ϴ</a:t>
            </a:r>
            <a:r>
              <a:rPr baseline="-5999" sz="3600"/>
              <a:t>R</a:t>
            </a:r>
            <a:r>
              <a:rPr sz="3600"/>
              <a:t>(P,x) can be computed in O(|P|) time</a:t>
            </a:r>
            <a:endParaRPr sz="3600"/>
          </a:p>
        </p:txBody>
      </p:sp>
      <p:pic>
        <p:nvPicPr>
          <p:cNvPr id="929" name="Path8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90824" y="1625603"/>
            <a:ext cx="9349260" cy="24415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/>
          <p:nvPr>
            <p:ph type="title" idx="4294967295"/>
          </p:nvPr>
        </p:nvSpPr>
        <p:spPr>
          <a:xfrm>
            <a:off x="952500" y="485567"/>
            <a:ext cx="11099800" cy="938250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233679">
              <a:defRPr sz="1800">
                <a:solidFill>
                  <a:srgbClr val="000000"/>
                </a:solidFill>
              </a:defRPr>
            </a:pP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Formulas for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L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 and ϴ</a:t>
            </a:r>
            <a:r>
              <a:rPr baseline="-5999" sz="3800" u="sng">
                <a:latin typeface="+mn-lt"/>
                <a:ea typeface="+mn-ea"/>
                <a:cs typeface="+mn-cs"/>
                <a:sym typeface="Helvetica Light"/>
              </a:rPr>
              <a:t>R</a:t>
            </a:r>
            <a:r>
              <a:rPr sz="3800" u="sng">
                <a:latin typeface="+mn-lt"/>
                <a:ea typeface="+mn-ea"/>
                <a:cs typeface="+mn-cs"/>
                <a:sym typeface="Helvetica Light"/>
              </a:rPr>
              <a:t>(P,x)</a:t>
            </a:r>
            <a:endParaRPr sz="3800" u="sng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32" name="Shape 932"/>
          <p:cNvSpPr/>
          <p:nvPr/>
        </p:nvSpPr>
        <p:spPr>
          <a:xfrm>
            <a:off x="124808" y="4268915"/>
            <a:ext cx="7125559" cy="2294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Claim 1: </a:t>
            </a:r>
            <a:r>
              <a:rPr sz="3600"/>
              <a:t>ϴ</a:t>
            </a:r>
            <a:r>
              <a:rPr baseline="-5999" sz="3600"/>
              <a:t>L</a:t>
            </a:r>
            <a:r>
              <a:rPr sz="3600"/>
              <a:t>(P,x)</a:t>
            </a:r>
            <a:r>
              <a:rPr sz="3600"/>
              <a:t> ( </a:t>
            </a:r>
            <a:r>
              <a:rPr sz="3600">
                <a:solidFill>
                  <a:srgbClr val="FF2600"/>
                </a:solidFill>
              </a:rPr>
              <a:t>ϴ</a:t>
            </a:r>
            <a:r>
              <a:rPr baseline="-5999" sz="3600">
                <a:solidFill>
                  <a:srgbClr val="FF2600"/>
                </a:solidFill>
              </a:rPr>
              <a:t>R</a:t>
            </a:r>
            <a:r>
              <a:rPr sz="3600">
                <a:solidFill>
                  <a:srgbClr val="FF2600"/>
                </a:solidFill>
              </a:rPr>
              <a:t>(P,x)</a:t>
            </a:r>
            <a:r>
              <a:rPr sz="3600"/>
              <a:t> </a:t>
            </a:r>
            <a:r>
              <a:rPr sz="3600"/>
              <a:t>) </a:t>
            </a:r>
            <a:endParaRPr sz="3600"/>
          </a:p>
          <a:p>
            <a:pPr lvl="0" algn="l">
              <a:defRPr sz="1800"/>
            </a:pPr>
            <a:r>
              <a:rPr sz="3600"/>
              <a:t>is a monotonically increasing (</a:t>
            </a:r>
            <a:r>
              <a:rPr sz="3600">
                <a:solidFill>
                  <a:srgbClr val="FF2600"/>
                </a:solidFill>
              </a:rPr>
              <a:t>decreasing</a:t>
            </a:r>
            <a:r>
              <a:rPr sz="3600"/>
              <a:t>)  piecewise linear function in x. </a:t>
            </a:r>
          </a:p>
        </p:txBody>
      </p:sp>
      <p:sp>
        <p:nvSpPr>
          <p:cNvPr id="933" name="Shape 933"/>
          <p:cNvSpPr/>
          <p:nvPr/>
        </p:nvSpPr>
        <p:spPr>
          <a:xfrm>
            <a:off x="-117674" y="7069528"/>
            <a:ext cx="8445568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1" algn="l" defTabSz="457200">
              <a:defRPr sz="1800"/>
            </a:pPr>
            <a:r>
              <a:rPr sz="3600"/>
              <a:t>Claim 2:</a:t>
            </a:r>
            <a:r>
              <a:rPr sz="3600">
                <a:solidFill>
                  <a:srgbClr val="FF2600"/>
                </a:solidFill>
              </a:rPr>
              <a:t>  </a:t>
            </a:r>
            <a:r>
              <a:rPr sz="3200">
                <a:solidFill>
                  <a:srgbClr val="FF2600"/>
                </a:solidFill>
              </a:rPr>
              <a:t>ϴ(P,x) = max(ϴ</a:t>
            </a:r>
            <a:r>
              <a:rPr baseline="-5999" sz="3200">
                <a:solidFill>
                  <a:srgbClr val="FF2600"/>
                </a:solidFill>
              </a:rPr>
              <a:t>L</a:t>
            </a:r>
            <a:r>
              <a:rPr sz="3200">
                <a:solidFill>
                  <a:srgbClr val="FF2600"/>
                </a:solidFill>
              </a:rPr>
              <a:t>(P,x), ϴ</a:t>
            </a:r>
            <a:r>
              <a:rPr baseline="-5999" sz="3200">
                <a:solidFill>
                  <a:srgbClr val="FF2600"/>
                </a:solidFill>
              </a:rPr>
              <a:t>R</a:t>
            </a:r>
            <a:r>
              <a:rPr sz="3200">
                <a:solidFill>
                  <a:srgbClr val="FF2600"/>
                </a:solidFill>
              </a:rPr>
              <a:t>(P,x))</a:t>
            </a:r>
            <a:endParaRPr sz="3200">
              <a:solidFill>
                <a:srgbClr val="FF2600"/>
              </a:solidFill>
            </a:endParaRPr>
          </a:p>
          <a:p>
            <a:pPr lvl="1" algn="l" defTabSz="457200">
              <a:defRPr sz="1800"/>
            </a:pPr>
            <a:r>
              <a:rPr sz="3600"/>
              <a:t>is a unimodal function. It decreases, achieves a unique minimum and then increases</a:t>
            </a:r>
          </a:p>
        </p:txBody>
      </p:sp>
      <p:pic>
        <p:nvPicPr>
          <p:cNvPr id="934" name="Path8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90824" y="1625603"/>
            <a:ext cx="9349260" cy="2441527"/>
          </a:xfrm>
          <a:prstGeom prst="rect">
            <a:avLst/>
          </a:prstGeom>
          <a:ln w="12700">
            <a:miter lim="400000"/>
          </a:ln>
        </p:spPr>
      </p:pic>
      <p:pic>
        <p:nvPicPr>
          <p:cNvPr id="935" name="Theta_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28576" y="3818676"/>
            <a:ext cx="3924301" cy="4025901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33" grpId="3"/>
      <p:bldP build="whole" bldLvl="1" animBg="1" rev="0" advAuto="0" spid="932" grpId="1"/>
      <p:bldP build="whole" bldLvl="1" animBg="1" rev="0" advAuto="0" spid="935" grpId="2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Shape 937"/>
          <p:cNvSpPr/>
          <p:nvPr>
            <p:ph type="body" idx="1"/>
          </p:nvPr>
        </p:nvSpPr>
        <p:spPr>
          <a:xfrm>
            <a:off x="952500" y="2625237"/>
            <a:ext cx="11099800" cy="7213601"/>
          </a:xfrm>
          <a:prstGeom prst="rect">
            <a:avLst/>
          </a:prstGeom>
        </p:spPr>
        <p:txBody>
          <a:bodyPr anchor="t"/>
          <a:lstStyle/>
          <a:p>
            <a:pPr lvl="0" marL="635000" indent="-635000">
              <a:buSzPct val="100000"/>
              <a:buAutoNum type="arabicPeriod" startAt="1"/>
              <a:defRPr sz="1800"/>
            </a:pPr>
            <a:r>
              <a:rPr sz="3600"/>
              <a:t>Formulae for ϴ</a:t>
            </a:r>
            <a:r>
              <a:rPr baseline="-5999" sz="3600"/>
              <a:t>L</a:t>
            </a:r>
            <a:r>
              <a:rPr sz="3600"/>
              <a:t>(P,x) and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 O(|P|) Algorithm for  ϴ</a:t>
            </a:r>
            <a:r>
              <a:rPr baseline="-5999" sz="3600"/>
              <a:t>L</a:t>
            </a:r>
            <a:r>
              <a:rPr sz="3600"/>
              <a:t>(P,x),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>
                <a:solidFill>
                  <a:srgbClr val="FF2600"/>
                </a:solidFill>
              </a:rPr>
              <a:t>=&gt; O(|P| log |P|)  Algorithm for ϴ</a:t>
            </a:r>
            <a:r>
              <a:rPr baseline="31999" sz="3600">
                <a:solidFill>
                  <a:srgbClr val="FF2600"/>
                </a:solidFill>
              </a:rPr>
              <a:t>1</a:t>
            </a:r>
            <a:r>
              <a:rPr sz="3600">
                <a:solidFill>
                  <a:srgbClr val="FF2600"/>
                </a:solidFill>
              </a:rPr>
              <a:t>(P)</a:t>
            </a:r>
            <a:endParaRPr sz="3600">
              <a:solidFill>
                <a:srgbClr val="FF2600"/>
              </a:solidFill>
            </a:endParaRPr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that  </a:t>
            </a:r>
            <a:r>
              <a:rPr sz="4100"/>
              <a:t>∀</a:t>
            </a:r>
            <a:r>
              <a:rPr sz="3600"/>
              <a:t>α &gt; 0</a:t>
            </a:r>
            <a:br>
              <a:rPr sz="3600"/>
            </a:br>
            <a:r>
              <a:rPr sz="3600"/>
              <a:t>       tests whether   ϴ</a:t>
            </a:r>
            <a:r>
              <a:rPr baseline="31999" sz="3600"/>
              <a:t>k</a:t>
            </a:r>
            <a:r>
              <a:rPr sz="3600"/>
              <a:t>(P) ≤ α 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</a:t>
            </a:r>
            <a:r>
              <a:rPr sz="3600"/>
              <a:t>O(k|P| log</a:t>
            </a:r>
            <a:r>
              <a:rPr baseline="31999" sz="3600"/>
              <a:t>2</a:t>
            </a:r>
            <a:r>
              <a:rPr sz="3600"/>
              <a:t> |P|)  Algorithm for </a:t>
            </a:r>
            <a:r>
              <a:rPr sz="3600"/>
              <a:t>ϴ</a:t>
            </a:r>
            <a:r>
              <a:rPr baseline="31999" sz="3600"/>
              <a:t>k</a:t>
            </a:r>
            <a:r>
              <a:rPr sz="3600"/>
              <a:t>(P)</a:t>
            </a:r>
          </a:p>
        </p:txBody>
      </p:sp>
      <p:sp>
        <p:nvSpPr>
          <p:cNvPr id="938" name="Shape 938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Algorithm Development Sketch</a:t>
            </a:r>
          </a:p>
        </p:txBody>
      </p:sp>
    </p:spTree>
  </p:cSld>
  <p:clrMapOvr>
    <a:masterClrMapping/>
  </p:clrMapOvr>
  <p:transition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Shape 940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8420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5000" u="sng">
                <a:latin typeface="+mn-lt"/>
                <a:ea typeface="+mn-ea"/>
                <a:cs typeface="+mn-cs"/>
                <a:sym typeface="Helvetica Light"/>
              </a:rPr>
              <a:t>An O(|P| log|P|) Algorithm for ϴ</a:t>
            </a:r>
            <a:r>
              <a:rPr baseline="31999" sz="5000" u="sng">
                <a:latin typeface="+mn-lt"/>
                <a:ea typeface="+mn-ea"/>
                <a:cs typeface="+mn-cs"/>
                <a:sym typeface="Helvetica Light"/>
              </a:rPr>
              <a:t>1</a:t>
            </a:r>
            <a:r>
              <a:rPr sz="5000" u="sng">
                <a:latin typeface="+mn-lt"/>
                <a:ea typeface="+mn-ea"/>
                <a:cs typeface="+mn-cs"/>
                <a:sym typeface="Helvetica Light"/>
              </a:rPr>
              <a:t>(P) </a:t>
            </a:r>
          </a:p>
        </p:txBody>
      </p:sp>
      <p:pic>
        <p:nvPicPr>
          <p:cNvPr id="941" name="1Sink_Example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84447" y="7345286"/>
            <a:ext cx="59817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2" name="1Sink_Example_g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62213" y="1208316"/>
            <a:ext cx="67310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3" name="1Sink_Example_f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6804" y="6537812"/>
            <a:ext cx="59817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4" name="1Sink_Exampled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45159" y="8259883"/>
            <a:ext cx="67056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5" name="1Sink_Exampleb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24104" y="3699076"/>
            <a:ext cx="60071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6" name="1Sink_Examplec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36804" y="5118444"/>
            <a:ext cx="59817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7" name="1Sink_Example_h copy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36804" y="2508169"/>
            <a:ext cx="5981701" cy="1308101"/>
          </a:xfrm>
          <a:prstGeom prst="rect">
            <a:avLst/>
          </a:prstGeom>
          <a:ln w="12700">
            <a:miter lim="400000"/>
          </a:ln>
        </p:spPr>
      </p:pic>
      <p:sp>
        <p:nvSpPr>
          <p:cNvPr id="948" name="Shape 948"/>
          <p:cNvSpPr/>
          <p:nvPr/>
        </p:nvSpPr>
        <p:spPr>
          <a:xfrm>
            <a:off x="7578870" y="3485187"/>
            <a:ext cx="5321398" cy="3558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Search for where </a:t>
            </a:r>
            <a:endParaRPr sz="3600"/>
          </a:p>
          <a:p>
            <a:pPr lvl="0">
              <a:defRPr sz="1800"/>
            </a:pPr>
            <a:r>
              <a:rPr sz="3200">
                <a:solidFill>
                  <a:srgbClr val="FF2600"/>
                </a:solidFill>
              </a:rPr>
              <a:t>ϴ</a:t>
            </a:r>
            <a:r>
              <a:rPr baseline="-5999" sz="3200">
                <a:solidFill>
                  <a:srgbClr val="FF2600"/>
                </a:solidFill>
              </a:rPr>
              <a:t>L</a:t>
            </a:r>
            <a:r>
              <a:rPr sz="3200">
                <a:solidFill>
                  <a:srgbClr val="FF2600"/>
                </a:solidFill>
              </a:rPr>
              <a:t>(P,x</a:t>
            </a:r>
            <a:r>
              <a:rPr baseline="-5999" sz="3200">
                <a:solidFill>
                  <a:srgbClr val="FF2600"/>
                </a:solidFill>
              </a:rPr>
              <a:t>i)</a:t>
            </a:r>
            <a:r>
              <a:rPr sz="3200">
                <a:solidFill>
                  <a:srgbClr val="FF2600"/>
                </a:solidFill>
              </a:rPr>
              <a:t> &lt; ϴ</a:t>
            </a:r>
            <a:r>
              <a:rPr baseline="-5999" sz="3200">
                <a:solidFill>
                  <a:srgbClr val="FF2600"/>
                </a:solidFill>
              </a:rPr>
              <a:t>R</a:t>
            </a:r>
            <a:r>
              <a:rPr sz="3200">
                <a:solidFill>
                  <a:srgbClr val="FF2600"/>
                </a:solidFill>
              </a:rPr>
              <a:t>(P,x</a:t>
            </a:r>
            <a:r>
              <a:rPr baseline="-5999" sz="3200">
                <a:solidFill>
                  <a:srgbClr val="FF2600"/>
                </a:solidFill>
              </a:rPr>
              <a:t>i</a:t>
            </a:r>
            <a:r>
              <a:rPr sz="3200">
                <a:solidFill>
                  <a:srgbClr val="FF2600"/>
                </a:solidFill>
              </a:rPr>
              <a:t>) </a:t>
            </a:r>
            <a:endParaRPr sz="3200">
              <a:solidFill>
                <a:srgbClr val="FF2600"/>
              </a:solidFill>
            </a:endParaRPr>
          </a:p>
          <a:p>
            <a:pPr lvl="0" algn="l">
              <a:defRPr sz="1800"/>
            </a:pPr>
            <a:r>
              <a:rPr sz="3200"/>
              <a:t>switches to</a:t>
            </a:r>
            <a:endParaRPr sz="3200"/>
          </a:p>
          <a:p>
            <a:pPr lvl="0">
              <a:defRPr sz="1800"/>
            </a:pPr>
            <a:r>
              <a:rPr sz="3200">
                <a:solidFill>
                  <a:srgbClr val="FF2600"/>
                </a:solidFill>
              </a:rPr>
              <a:t>ϴ</a:t>
            </a:r>
            <a:r>
              <a:rPr baseline="-5999" sz="3200">
                <a:solidFill>
                  <a:srgbClr val="FF2600"/>
                </a:solidFill>
              </a:rPr>
              <a:t>L</a:t>
            </a:r>
            <a:r>
              <a:rPr sz="3200">
                <a:solidFill>
                  <a:srgbClr val="FF2600"/>
                </a:solidFill>
              </a:rPr>
              <a:t>(P,x</a:t>
            </a:r>
            <a:r>
              <a:rPr baseline="-5999" sz="3200">
                <a:solidFill>
                  <a:srgbClr val="FF2600"/>
                </a:solidFill>
              </a:rPr>
              <a:t>i</a:t>
            </a:r>
            <a:r>
              <a:rPr sz="3200">
                <a:solidFill>
                  <a:srgbClr val="FF2600"/>
                </a:solidFill>
              </a:rPr>
              <a:t>) &gt; ϴ</a:t>
            </a:r>
            <a:r>
              <a:rPr baseline="-5999" sz="3200">
                <a:solidFill>
                  <a:srgbClr val="FF2600"/>
                </a:solidFill>
              </a:rPr>
              <a:t>R</a:t>
            </a:r>
            <a:r>
              <a:rPr sz="3200">
                <a:solidFill>
                  <a:srgbClr val="FF2600"/>
                </a:solidFill>
              </a:rPr>
              <a:t>(P,x</a:t>
            </a:r>
            <a:r>
              <a:rPr baseline="-5999" sz="3200">
                <a:solidFill>
                  <a:srgbClr val="FF2600"/>
                </a:solidFill>
              </a:rPr>
              <a:t>i</a:t>
            </a:r>
            <a:r>
              <a:rPr sz="3200">
                <a:solidFill>
                  <a:srgbClr val="FF2600"/>
                </a:solidFill>
              </a:rPr>
              <a:t>).</a:t>
            </a:r>
            <a:endParaRPr sz="3200">
              <a:solidFill>
                <a:srgbClr val="FF2600"/>
              </a:solidFill>
            </a:endParaRPr>
          </a:p>
          <a:p>
            <a:pPr lvl="0" algn="l">
              <a:defRPr sz="1800"/>
            </a:pPr>
            <a:r>
              <a:rPr sz="3200"/>
              <a:t>Optimum sink x is in the interval where the switch occurs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45" grpId="3"/>
      <p:bldP build="whole" bldLvl="1" animBg="1" rev="0" advAuto="0" spid="944" grpId="6"/>
      <p:bldP build="whole" bldLvl="1" animBg="1" rev="0" advAuto="0" spid="948" grpId="7"/>
      <p:bldP build="whole" bldLvl="1" animBg="1" rev="0" advAuto="0" spid="941" grpId="8"/>
      <p:bldP build="whole" bldLvl="1" animBg="1" rev="0" advAuto="0" spid="947" grpId="2"/>
      <p:bldP build="whole" bldLvl="1" animBg="1" rev="0" advAuto="0" spid="942" grpId="1"/>
      <p:bldP build="whole" bldLvl="1" animBg="1" rev="0" advAuto="0" spid="943" grpId="5"/>
      <p:bldP build="whole" bldLvl="1" animBg="1" rev="0" advAuto="0" spid="946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xfrm>
            <a:off x="956832" y="18412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Edges have Capacities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xfrm>
            <a:off x="575832" y="2228850"/>
            <a:ext cx="11861800" cy="5679604"/>
          </a:xfrm>
          <a:prstGeom prst="rect">
            <a:avLst/>
          </a:prstGeom>
        </p:spPr>
        <p:txBody>
          <a:bodyPr anchor="t"/>
          <a:lstStyle/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Original Flow Model is static.  Doesn’t model time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Time required is function of both transit times and capacities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i="1" sz="2772">
                <a:solidFill>
                  <a:srgbClr val="0433FF"/>
                </a:solidFill>
              </a:rPr>
              <a:t>c</a:t>
            </a:r>
            <a:r>
              <a:rPr baseline="-5999" i="1" sz="2772">
                <a:solidFill>
                  <a:srgbClr val="0433FF"/>
                </a:solidFill>
              </a:rPr>
              <a:t>e</a:t>
            </a:r>
            <a:r>
              <a:rPr sz="2772"/>
              <a:t> is edge capacity (“width”) </a:t>
            </a:r>
            <a:endParaRPr sz="2772"/>
          </a:p>
          <a:p>
            <a:pPr lvl="1" marL="684529" indent="-342264" defTabSz="449833">
              <a:spcBef>
                <a:spcPts val="1000"/>
              </a:spcBef>
              <a:defRPr sz="1800"/>
            </a:pPr>
            <a:r>
              <a:rPr sz="2772"/>
              <a:t>At most </a:t>
            </a:r>
            <a:r>
              <a:rPr i="1" sz="2772"/>
              <a:t>c</a:t>
            </a:r>
            <a:r>
              <a:rPr baseline="-5999" i="1" sz="2772"/>
              <a:t>e</a:t>
            </a:r>
            <a:r>
              <a:rPr sz="2772"/>
              <a:t> people can enter edge </a:t>
            </a:r>
            <a:r>
              <a:rPr i="1" sz="2772"/>
              <a:t>e=(u,v)</a:t>
            </a:r>
            <a:r>
              <a:rPr sz="2772"/>
              <a:t> in one time unit.</a:t>
            </a:r>
            <a:br>
              <a:rPr sz="2772"/>
            </a:br>
            <a:r>
              <a:rPr sz="2772"/>
              <a:t>They travel together as a group on </a:t>
            </a:r>
            <a:r>
              <a:rPr i="1" sz="2772"/>
              <a:t>e</a:t>
            </a:r>
            <a:endParaRPr sz="2772"/>
          </a:p>
          <a:p>
            <a:pPr lvl="1" marL="694308" indent="-352043" defTabSz="449833">
              <a:spcBef>
                <a:spcPts val="600"/>
              </a:spcBef>
              <a:defRPr sz="1800"/>
            </a:pPr>
            <a:r>
              <a:rPr sz="2772"/>
              <a:t>If more than </a:t>
            </a:r>
            <a:r>
              <a:rPr i="1" sz="2772"/>
              <a:t>c</a:t>
            </a:r>
            <a:r>
              <a:rPr baseline="-5999" i="1" sz="2772"/>
              <a:t>e</a:t>
            </a:r>
            <a:r>
              <a:rPr sz="2772"/>
              <a:t> people at </a:t>
            </a:r>
            <a:r>
              <a:rPr i="1" sz="2772"/>
              <a:t>u</a:t>
            </a:r>
            <a:r>
              <a:rPr sz="2772"/>
              <a:t>, remainder need to </a:t>
            </a:r>
            <a:r>
              <a:rPr b="1" sz="2772">
                <a:latin typeface="Helvetica"/>
                <a:ea typeface="Helvetica"/>
                <a:cs typeface="Helvetica"/>
                <a:sym typeface="Helvetica"/>
              </a:rPr>
              <a:t>wait</a:t>
            </a:r>
            <a:r>
              <a:rPr sz="2772"/>
              <a:t> to enter </a:t>
            </a:r>
            <a:r>
              <a:rPr i="1" sz="2772"/>
              <a:t>e</a:t>
            </a:r>
            <a:endParaRPr i="1" sz="2772"/>
          </a:p>
          <a:p>
            <a:pPr lvl="0" marL="352043" indent="-352043" defTabSz="449833">
              <a:spcBef>
                <a:spcPts val="3200"/>
              </a:spcBef>
              <a:defRPr sz="1800"/>
            </a:pPr>
            <a:r>
              <a:rPr i="1" sz="2772">
                <a:solidFill>
                  <a:srgbClr val="0433FF"/>
                </a:solidFill>
              </a:rPr>
              <a:t>𝜏</a:t>
            </a:r>
            <a:r>
              <a:rPr baseline="-5999" i="1" sz="2772">
                <a:solidFill>
                  <a:srgbClr val="0433FF"/>
                </a:solidFill>
              </a:rPr>
              <a:t>e</a:t>
            </a:r>
            <a:r>
              <a:rPr baseline="-5999" sz="2772">
                <a:solidFill>
                  <a:srgbClr val="0433FF"/>
                </a:solidFill>
              </a:rPr>
              <a:t>  </a:t>
            </a:r>
            <a:r>
              <a:rPr sz="2772"/>
              <a:t> is time for one group to  traverse edge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Start with </a:t>
            </a:r>
            <a:r>
              <a:rPr i="1" sz="2772"/>
              <a:t>W</a:t>
            </a:r>
            <a:r>
              <a:rPr sz="2772"/>
              <a:t>  people at </a:t>
            </a:r>
            <a:r>
              <a:rPr i="1" sz="2772"/>
              <a:t>u</a:t>
            </a:r>
            <a:br>
              <a:rPr i="1" sz="2772"/>
            </a:br>
            <a:r>
              <a:rPr sz="2772"/>
              <a:t>How much time does take them all to reach </a:t>
            </a:r>
            <a:r>
              <a:rPr i="1" sz="2772"/>
              <a:t>v?</a:t>
            </a:r>
          </a:p>
        </p:txBody>
      </p:sp>
      <p:sp>
        <p:nvSpPr>
          <p:cNvPr id="91" name="Shape 91"/>
          <p:cNvSpPr/>
          <p:nvPr/>
        </p:nvSpPr>
        <p:spPr>
          <a:xfrm>
            <a:off x="2036332" y="8920458"/>
            <a:ext cx="8941027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92" name="Shape 92"/>
          <p:cNvSpPr/>
          <p:nvPr/>
        </p:nvSpPr>
        <p:spPr>
          <a:xfrm>
            <a:off x="1922032" y="8806158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93" name="Shape 93"/>
          <p:cNvSpPr/>
          <p:nvPr/>
        </p:nvSpPr>
        <p:spPr>
          <a:xfrm>
            <a:off x="10837432" y="8806158"/>
            <a:ext cx="254001" cy="25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94" name="Shape 94"/>
          <p:cNvSpPr/>
          <p:nvPr/>
        </p:nvSpPr>
        <p:spPr>
          <a:xfrm>
            <a:off x="1811542" y="8323558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13</a:t>
            </a:r>
          </a:p>
        </p:txBody>
      </p:sp>
      <p:sp>
        <p:nvSpPr>
          <p:cNvPr id="95" name="Shape 95"/>
          <p:cNvSpPr/>
          <p:nvPr/>
        </p:nvSpPr>
        <p:spPr>
          <a:xfrm>
            <a:off x="1586117" y="869161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96" name="Shape 96"/>
          <p:cNvSpPr/>
          <p:nvPr/>
        </p:nvSpPr>
        <p:spPr>
          <a:xfrm>
            <a:off x="11145632" y="8679158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97" name="Shape 97"/>
          <p:cNvSpPr/>
          <p:nvPr/>
        </p:nvSpPr>
        <p:spPr>
          <a:xfrm>
            <a:off x="7882777" y="9034758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98" name="Shape 98"/>
          <p:cNvSpPr/>
          <p:nvPr/>
        </p:nvSpPr>
        <p:spPr>
          <a:xfrm>
            <a:off x="4556886" y="9034758"/>
            <a:ext cx="645953" cy="485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</p:spTree>
  </p:cSld>
  <p:clrMapOvr>
    <a:masterClrMapping/>
  </p:clrMapOvr>
  <p:transition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0" name="Path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9498" y="1523659"/>
            <a:ext cx="9477496" cy="2475016"/>
          </a:xfrm>
          <a:prstGeom prst="rect">
            <a:avLst/>
          </a:prstGeom>
          <a:ln w="12700">
            <a:miter lim="400000"/>
          </a:ln>
        </p:spPr>
      </p:pic>
      <p:sp>
        <p:nvSpPr>
          <p:cNvPr id="951" name="Shape 951"/>
          <p:cNvSpPr/>
          <p:nvPr/>
        </p:nvSpPr>
        <p:spPr>
          <a:xfrm>
            <a:off x="124808" y="4268915"/>
            <a:ext cx="8445568" cy="1202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Corollary:</a:t>
            </a:r>
            <a:r>
              <a:rPr sz="3600"/>
              <a:t> For fixed x, ϴ</a:t>
            </a:r>
            <a:r>
              <a:rPr baseline="-5999" sz="3600"/>
              <a:t>L</a:t>
            </a:r>
            <a:r>
              <a:rPr sz="3600"/>
              <a:t>(P,x), ϴ</a:t>
            </a:r>
            <a:r>
              <a:rPr baseline="-5999" sz="3600"/>
              <a:t>R</a:t>
            </a:r>
            <a:r>
              <a:rPr sz="3600"/>
              <a:t>(P,x)   can be computed in O(|P|) time</a:t>
            </a:r>
          </a:p>
        </p:txBody>
      </p:sp>
      <p:pic>
        <p:nvPicPr>
          <p:cNvPr id="952" name="Theta_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26810" y="3668094"/>
            <a:ext cx="2696361" cy="2766169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sp>
        <p:nvSpPr>
          <p:cNvPr id="953" name="Shape 953"/>
          <p:cNvSpPr/>
          <p:nvPr/>
        </p:nvSpPr>
        <p:spPr>
          <a:xfrm>
            <a:off x="-76606" y="5741670"/>
            <a:ext cx="8445568" cy="119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1" algn="l" defTabSz="457200">
              <a:defRPr sz="1800"/>
            </a:pP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Claim 2:</a:t>
            </a:r>
            <a:r>
              <a:rPr sz="3600">
                <a:solidFill>
                  <a:srgbClr val="FF2600"/>
                </a:solidFill>
              </a:rPr>
              <a:t>  </a:t>
            </a:r>
            <a:r>
              <a:rPr sz="3200">
                <a:solidFill>
                  <a:srgbClr val="FF2600"/>
                </a:solidFill>
              </a:rPr>
              <a:t>ϴ(P,x) = max(ϴ</a:t>
            </a:r>
            <a:r>
              <a:rPr baseline="-5999" sz="3200">
                <a:solidFill>
                  <a:srgbClr val="FF2600"/>
                </a:solidFill>
              </a:rPr>
              <a:t>L</a:t>
            </a:r>
            <a:r>
              <a:rPr sz="3200">
                <a:solidFill>
                  <a:srgbClr val="FF2600"/>
                </a:solidFill>
              </a:rPr>
              <a:t>(P,x), ϴ</a:t>
            </a:r>
            <a:r>
              <a:rPr baseline="-5999" sz="3200">
                <a:solidFill>
                  <a:srgbClr val="FF2600"/>
                </a:solidFill>
              </a:rPr>
              <a:t>R</a:t>
            </a:r>
            <a:r>
              <a:rPr sz="3200">
                <a:solidFill>
                  <a:srgbClr val="FF2600"/>
                </a:solidFill>
              </a:rPr>
              <a:t>(P,x))</a:t>
            </a:r>
            <a:endParaRPr sz="3200">
              <a:solidFill>
                <a:srgbClr val="FF2600"/>
              </a:solidFill>
            </a:endParaRPr>
          </a:p>
          <a:p>
            <a:pPr lvl="1" algn="l" defTabSz="457200">
              <a:defRPr sz="1800"/>
            </a:pPr>
            <a:r>
              <a:rPr sz="3600"/>
              <a:t>is a unimodal function.</a:t>
            </a:r>
          </a:p>
        </p:txBody>
      </p:sp>
      <p:sp>
        <p:nvSpPr>
          <p:cNvPr id="954" name="Shape 954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8420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5000" u="sng">
                <a:latin typeface="+mn-lt"/>
                <a:ea typeface="+mn-ea"/>
                <a:cs typeface="+mn-cs"/>
                <a:sym typeface="Helvetica Light"/>
              </a:rPr>
              <a:t>An O(|P| log|P|) Algorithm for ϴ</a:t>
            </a:r>
            <a:r>
              <a:rPr baseline="31999" sz="5000" u="sng">
                <a:latin typeface="+mn-lt"/>
                <a:ea typeface="+mn-ea"/>
                <a:cs typeface="+mn-cs"/>
                <a:sym typeface="Helvetica Light"/>
              </a:rPr>
              <a:t>1</a:t>
            </a:r>
            <a:r>
              <a:rPr sz="5000" u="sng">
                <a:latin typeface="+mn-lt"/>
                <a:ea typeface="+mn-ea"/>
                <a:cs typeface="+mn-cs"/>
                <a:sym typeface="Helvetica Light"/>
              </a:rPr>
              <a:t>(P) </a:t>
            </a:r>
          </a:p>
        </p:txBody>
      </p:sp>
      <p:sp>
        <p:nvSpPr>
          <p:cNvPr id="955" name="Shape 955"/>
          <p:cNvSpPr/>
          <p:nvPr/>
        </p:nvSpPr>
        <p:spPr>
          <a:xfrm>
            <a:off x="232717" y="7301536"/>
            <a:ext cx="12131057" cy="2379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Algorithm:</a:t>
            </a:r>
            <a:r>
              <a:rPr sz="3600">
                <a:solidFill>
                  <a:srgbClr val="0433FF"/>
                </a:solidFill>
              </a:rPr>
              <a:t> Using  O(|P| log|P|)  time binary search </a:t>
            </a:r>
            <a:endParaRPr sz="3600">
              <a:solidFill>
                <a:srgbClr val="0433FF"/>
              </a:solidFill>
            </a:endParaRPr>
          </a:p>
          <a:p>
            <a:pPr lvl="0" algn="l">
              <a:defRPr sz="1800"/>
            </a:pPr>
            <a:r>
              <a:rPr sz="3600">
                <a:solidFill>
                  <a:srgbClr val="0433FF"/>
                </a:solidFill>
              </a:rPr>
              <a:t>                    Find x</a:t>
            </a:r>
            <a:r>
              <a:rPr baseline="-5999" sz="3600">
                <a:solidFill>
                  <a:srgbClr val="0433FF"/>
                </a:solidFill>
              </a:rPr>
              <a:t>t</a:t>
            </a:r>
            <a:r>
              <a:rPr sz="3600">
                <a:solidFill>
                  <a:srgbClr val="0433FF"/>
                </a:solidFill>
              </a:rPr>
              <a:t> s.t ϴ</a:t>
            </a:r>
            <a:r>
              <a:rPr baseline="31999" sz="3600">
                <a:solidFill>
                  <a:srgbClr val="0433FF"/>
                </a:solidFill>
              </a:rPr>
              <a:t>1</a:t>
            </a:r>
            <a:r>
              <a:rPr sz="3600">
                <a:solidFill>
                  <a:srgbClr val="0433FF"/>
                </a:solidFill>
              </a:rPr>
              <a:t>(P)= ϴ(P,x) satisfying x</a:t>
            </a:r>
            <a:r>
              <a:rPr baseline="-5999" sz="3600">
                <a:solidFill>
                  <a:srgbClr val="0433FF"/>
                </a:solidFill>
              </a:rPr>
              <a:t>t</a:t>
            </a:r>
            <a:r>
              <a:rPr sz="3600">
                <a:solidFill>
                  <a:srgbClr val="0433FF"/>
                </a:solidFill>
              </a:rPr>
              <a:t> &lt; x ≤ x</a:t>
            </a:r>
            <a:r>
              <a:rPr baseline="-5999" sz="3600">
                <a:solidFill>
                  <a:srgbClr val="0433FF"/>
                </a:solidFill>
              </a:rPr>
              <a:t>t+1</a:t>
            </a:r>
            <a:r>
              <a:rPr sz="3600">
                <a:solidFill>
                  <a:srgbClr val="0433FF"/>
                </a:solidFill>
              </a:rPr>
              <a:t>.</a:t>
            </a:r>
            <a:endParaRPr sz="3600">
              <a:solidFill>
                <a:srgbClr val="0433FF"/>
              </a:solidFill>
            </a:endParaRPr>
          </a:p>
          <a:p>
            <a:pPr lvl="0" algn="l">
              <a:spcBef>
                <a:spcPts val="600"/>
              </a:spcBef>
              <a:defRPr sz="1800"/>
            </a:pPr>
            <a:r>
              <a:rPr sz="3600"/>
              <a:t>Gives ϴ</a:t>
            </a:r>
            <a:r>
              <a:rPr baseline="-5999" sz="3600"/>
              <a:t>L</a:t>
            </a:r>
            <a:r>
              <a:rPr sz="3600"/>
              <a:t>(P, x</a:t>
            </a:r>
            <a:r>
              <a:rPr baseline="-5999" sz="3600"/>
              <a:t>t</a:t>
            </a:r>
            <a:r>
              <a:rPr sz="3600"/>
              <a:t>), ϴ</a:t>
            </a:r>
            <a:r>
              <a:rPr baseline="-5999" sz="3600"/>
              <a:t>R</a:t>
            </a:r>
            <a:r>
              <a:rPr sz="3600"/>
              <a:t>(P, x</a:t>
            </a:r>
            <a:r>
              <a:rPr baseline="-5999" sz="3600"/>
              <a:t>t</a:t>
            </a:r>
            <a:r>
              <a:rPr sz="3600"/>
              <a:t>), ϴ</a:t>
            </a:r>
            <a:r>
              <a:rPr baseline="-5999" sz="3600"/>
              <a:t>L</a:t>
            </a:r>
            <a:r>
              <a:rPr sz="3600"/>
              <a:t>(P, x</a:t>
            </a:r>
            <a:r>
              <a:rPr baseline="-5999" sz="3600"/>
              <a:t>t+1</a:t>
            </a:r>
            <a:r>
              <a:rPr sz="3600"/>
              <a:t>), ϴ</a:t>
            </a:r>
            <a:r>
              <a:rPr baseline="-5999" sz="3600"/>
              <a:t>R</a:t>
            </a:r>
            <a:r>
              <a:rPr sz="3600"/>
              <a:t>(P, x</a:t>
            </a:r>
            <a:r>
              <a:rPr baseline="-5999" sz="3600"/>
              <a:t>t+1</a:t>
            </a:r>
            <a:r>
              <a:rPr sz="3600"/>
              <a:t>)</a:t>
            </a:r>
            <a:br>
              <a:rPr sz="3600"/>
            </a:br>
            <a:r>
              <a:rPr sz="3600"/>
              <a:t>In O(1) time do a linear interpolation to find x.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55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Shape 957"/>
          <p:cNvSpPr/>
          <p:nvPr>
            <p:ph type="body" idx="1"/>
          </p:nvPr>
        </p:nvSpPr>
        <p:spPr>
          <a:xfrm>
            <a:off x="952500" y="2625237"/>
            <a:ext cx="11099800" cy="7213601"/>
          </a:xfrm>
          <a:prstGeom prst="rect">
            <a:avLst/>
          </a:prstGeom>
        </p:spPr>
        <p:txBody>
          <a:bodyPr anchor="t"/>
          <a:lstStyle/>
          <a:p>
            <a:pPr lvl="0" marL="635000" indent="-635000">
              <a:buSzPct val="100000"/>
              <a:buAutoNum type="arabicPeriod" startAt="1"/>
              <a:defRPr sz="1800"/>
            </a:pPr>
            <a:r>
              <a:rPr sz="3600"/>
              <a:t>Formulae for ϴ</a:t>
            </a:r>
            <a:r>
              <a:rPr baseline="-5999" sz="3600"/>
              <a:t>L</a:t>
            </a:r>
            <a:r>
              <a:rPr sz="3600"/>
              <a:t>(P,x) and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 O(|P|) Algorithm for  ϴ</a:t>
            </a:r>
            <a:r>
              <a:rPr baseline="-5999" sz="3600"/>
              <a:t>L</a:t>
            </a:r>
            <a:r>
              <a:rPr sz="3600"/>
              <a:t>(P,x),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for ϴ</a:t>
            </a:r>
            <a:r>
              <a:rPr baseline="31999" sz="3600"/>
              <a:t>1</a:t>
            </a:r>
            <a:r>
              <a:rPr sz="3600"/>
              <a:t>(P)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>
                <a:solidFill>
                  <a:srgbClr val="FF2600"/>
                </a:solidFill>
              </a:rPr>
              <a:t>=&gt; O(|P| log |P|)  Algorithm that  </a:t>
            </a:r>
            <a:r>
              <a:rPr sz="4100">
                <a:solidFill>
                  <a:srgbClr val="FF2600"/>
                </a:solidFill>
              </a:rPr>
              <a:t>∀</a:t>
            </a:r>
            <a:r>
              <a:rPr sz="3600">
                <a:solidFill>
                  <a:srgbClr val="FF2600"/>
                </a:solidFill>
              </a:rPr>
              <a:t>α &gt; 0</a:t>
            </a:r>
            <a:br>
              <a:rPr sz="3600">
                <a:solidFill>
                  <a:srgbClr val="FF2600"/>
                </a:solidFill>
              </a:rPr>
            </a:br>
            <a:r>
              <a:rPr sz="3600">
                <a:solidFill>
                  <a:srgbClr val="FF2600"/>
                </a:solidFill>
              </a:rPr>
              <a:t>       tests whether   ϴ</a:t>
            </a:r>
            <a:r>
              <a:rPr baseline="31999" sz="3600">
                <a:solidFill>
                  <a:srgbClr val="FF2600"/>
                </a:solidFill>
              </a:rPr>
              <a:t>k</a:t>
            </a:r>
            <a:r>
              <a:rPr sz="3600">
                <a:solidFill>
                  <a:srgbClr val="FF2600"/>
                </a:solidFill>
              </a:rPr>
              <a:t>(P) ≤ α </a:t>
            </a:r>
            <a:endParaRPr sz="3600">
              <a:solidFill>
                <a:srgbClr val="FF2600"/>
              </a:solidFill>
            </a:endParaRPr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</a:t>
            </a:r>
            <a:r>
              <a:rPr sz="3600"/>
              <a:t>O(k|P| log</a:t>
            </a:r>
            <a:r>
              <a:rPr baseline="31999" sz="3600"/>
              <a:t>2</a:t>
            </a:r>
            <a:r>
              <a:rPr sz="3600"/>
              <a:t> |P|)  Algorithm for </a:t>
            </a:r>
            <a:r>
              <a:rPr sz="3600"/>
              <a:t>ϴ</a:t>
            </a:r>
            <a:r>
              <a:rPr baseline="31999" sz="3600"/>
              <a:t>k</a:t>
            </a:r>
            <a:r>
              <a:rPr sz="3600"/>
              <a:t>(P)</a:t>
            </a:r>
          </a:p>
        </p:txBody>
      </p:sp>
      <p:sp>
        <p:nvSpPr>
          <p:cNvPr id="958" name="Shape 958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Algorithm Development Sketch</a:t>
            </a:r>
          </a:p>
        </p:txBody>
      </p:sp>
    </p:spTree>
  </p:cSld>
  <p:clrMapOvr>
    <a:masterClrMapping/>
  </p:clrMapOvr>
  <p:transition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Shape 960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60831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An O(|P| log|P|) Testing Algorithm for ϴ</a:t>
            </a:r>
            <a:r>
              <a:rPr baseline="31999" sz="4224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(P) [1] </a:t>
            </a:r>
          </a:p>
        </p:txBody>
      </p:sp>
      <p:sp>
        <p:nvSpPr>
          <p:cNvPr id="961" name="Shape 961"/>
          <p:cNvSpPr/>
          <p:nvPr/>
        </p:nvSpPr>
        <p:spPr>
          <a:xfrm>
            <a:off x="588638" y="1240148"/>
            <a:ext cx="1200548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Set P</a:t>
            </a:r>
            <a:r>
              <a:rPr baseline="-5999" sz="3600"/>
              <a:t>i,j </a:t>
            </a:r>
            <a:r>
              <a:rPr sz="3600"/>
              <a:t>to be path from x</a:t>
            </a:r>
            <a:r>
              <a:rPr baseline="-5999" sz="3600"/>
              <a:t>i</a:t>
            </a:r>
            <a:r>
              <a:rPr sz="3600"/>
              <a:t> to x</a:t>
            </a:r>
            <a:r>
              <a:rPr baseline="-5999" sz="3600"/>
              <a:t>j</a:t>
            </a:r>
            <a:r>
              <a:rPr sz="3600"/>
              <a:t> and P</a:t>
            </a:r>
            <a:r>
              <a:rPr baseline="-5999" sz="3600"/>
              <a:t>i,x </a:t>
            </a:r>
            <a:r>
              <a:rPr sz="3600"/>
              <a:t> path from x</a:t>
            </a:r>
            <a:r>
              <a:rPr baseline="-5999" sz="3600"/>
              <a:t>i</a:t>
            </a:r>
            <a:r>
              <a:rPr sz="3600"/>
              <a:t> to x.</a:t>
            </a:r>
            <a:br>
              <a:rPr sz="3600"/>
            </a:br>
            <a:r>
              <a:rPr sz="3600"/>
              <a:t>Set |P| to be # of vertices in P.</a:t>
            </a:r>
          </a:p>
        </p:txBody>
      </p:sp>
      <p:sp>
        <p:nvSpPr>
          <p:cNvPr id="962" name="Shape 962"/>
          <p:cNvSpPr/>
          <p:nvPr/>
        </p:nvSpPr>
        <p:spPr>
          <a:xfrm>
            <a:off x="494419" y="2636453"/>
            <a:ext cx="12193922" cy="1287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Thm: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k&gt;0  and i,j can test  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if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  </a:t>
            </a:r>
            <a:br>
              <a:rPr sz="3600"/>
            </a:br>
            <a:r>
              <a:rPr sz="3600"/>
              <a:t>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)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3600"/>
              <a:t>time</a:t>
            </a:r>
          </a:p>
        </p:txBody>
      </p:sp>
      <p:sp>
        <p:nvSpPr>
          <p:cNvPr id="963" name="Shape 963"/>
          <p:cNvSpPr/>
          <p:nvPr/>
        </p:nvSpPr>
        <p:spPr>
          <a:xfrm>
            <a:off x="501264" y="4126681"/>
            <a:ext cx="12495086" cy="128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Lemma: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and i  can find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maximum j s.t. 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i,j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</a:t>
            </a:r>
            <a:r>
              <a:rPr sz="3600"/>
              <a:t> 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)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/>
              <a:t>  time</a:t>
            </a:r>
          </a:p>
        </p:txBody>
      </p:sp>
      <p:sp>
        <p:nvSpPr>
          <p:cNvPr id="964" name="Shape 964"/>
          <p:cNvSpPr/>
          <p:nvPr/>
        </p:nvSpPr>
        <p:spPr>
          <a:xfrm>
            <a:off x="501264" y="5810360"/>
            <a:ext cx="12495086" cy="1748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Proof Idea (Lemma):</a:t>
            </a:r>
            <a:r>
              <a:rPr sz="3600"/>
              <a:t>  </a:t>
            </a:r>
            <a:endParaRPr sz="3600"/>
          </a:p>
          <a:p>
            <a:pPr lvl="0" algn="l">
              <a:defRPr sz="1800"/>
            </a:pPr>
            <a:r>
              <a:rPr sz="3600"/>
              <a:t>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i,x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 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i,x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</a:t>
            </a:r>
            <a:r>
              <a:rPr sz="3600"/>
              <a:t>  use linear formula for ϴ</a:t>
            </a:r>
            <a:r>
              <a:rPr baseline="-5999" sz="3600"/>
              <a:t>L</a:t>
            </a:r>
            <a:r>
              <a:rPr sz="3600"/>
              <a:t>(P</a:t>
            </a:r>
            <a:r>
              <a:rPr baseline="-5999" sz="3600"/>
              <a:t>i,n</a:t>
            </a:r>
            <a:r>
              <a:rPr sz="3600"/>
              <a:t>,x)  &amp;  doubling search technique to find max x s.t.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ϴ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L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,x) ≤ α</a:t>
            </a:r>
            <a:r>
              <a:rPr sz="3600"/>
              <a:t>.  </a:t>
            </a:r>
          </a:p>
        </p:txBody>
      </p:sp>
      <p:pic>
        <p:nvPicPr>
          <p:cNvPr id="965" name="Path9a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8224" y="8398230"/>
            <a:ext cx="11428352" cy="1110448"/>
          </a:xfrm>
          <a:prstGeom prst="rect">
            <a:avLst/>
          </a:prstGeom>
          <a:ln w="12700">
            <a:miter lim="400000"/>
          </a:ln>
        </p:spPr>
      </p:pic>
      <p:sp>
        <p:nvSpPr>
          <p:cNvPr id="966" name="Shape 966"/>
          <p:cNvSpPr/>
          <p:nvPr/>
        </p:nvSpPr>
        <p:spPr>
          <a:xfrm>
            <a:off x="8395" y="5504517"/>
            <a:ext cx="12988010" cy="1"/>
          </a:xfrm>
          <a:prstGeom prst="line">
            <a:avLst/>
          </a:prstGeom>
          <a:ln w="25400">
            <a:solidFill>
              <a:srgbClr val="AA794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62" grpId="1"/>
      <p:bldP build="whole" bldLvl="1" animBg="1" rev="0" advAuto="0" spid="966" grpId="3"/>
      <p:bldP build="whole" bldLvl="1" animBg="1" rev="0" advAuto="0" spid="964" grpId="4"/>
      <p:bldP build="whole" bldLvl="1" animBg="1" rev="0" advAuto="0" spid="965" grpId="5"/>
      <p:bldP build="whole" bldLvl="1" animBg="1" rev="0" advAuto="0" spid="963" grpId="2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Shape 968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60831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An O(|P| log|P|) Testing Algorithm for ϴ</a:t>
            </a:r>
            <a:r>
              <a:rPr baseline="31999" sz="4224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(P) [2]</a:t>
            </a:r>
          </a:p>
        </p:txBody>
      </p:sp>
      <p:sp>
        <p:nvSpPr>
          <p:cNvPr id="969" name="Shape 969"/>
          <p:cNvSpPr/>
          <p:nvPr/>
        </p:nvSpPr>
        <p:spPr>
          <a:xfrm>
            <a:off x="588638" y="1240148"/>
            <a:ext cx="1200548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Set P</a:t>
            </a:r>
            <a:r>
              <a:rPr baseline="-5999" sz="3600"/>
              <a:t>i,j </a:t>
            </a:r>
            <a:r>
              <a:rPr sz="3600"/>
              <a:t>to be path from x</a:t>
            </a:r>
            <a:r>
              <a:rPr baseline="-5999" sz="3600"/>
              <a:t>i</a:t>
            </a:r>
            <a:r>
              <a:rPr sz="3600"/>
              <a:t> to x</a:t>
            </a:r>
            <a:r>
              <a:rPr baseline="-5999" sz="3600"/>
              <a:t>j</a:t>
            </a:r>
            <a:r>
              <a:rPr sz="3600"/>
              <a:t> and P</a:t>
            </a:r>
            <a:r>
              <a:rPr baseline="-5999" sz="3600"/>
              <a:t>i,x </a:t>
            </a:r>
            <a:r>
              <a:rPr sz="3600"/>
              <a:t> path from x</a:t>
            </a:r>
            <a:r>
              <a:rPr baseline="-5999" sz="3600"/>
              <a:t>i</a:t>
            </a:r>
            <a:r>
              <a:rPr sz="3600"/>
              <a:t> to x.</a:t>
            </a:r>
            <a:br>
              <a:rPr sz="3600"/>
            </a:br>
            <a:r>
              <a:rPr sz="3600"/>
              <a:t>Set |P| to be # of vertices in P.</a:t>
            </a:r>
          </a:p>
        </p:txBody>
      </p:sp>
      <p:sp>
        <p:nvSpPr>
          <p:cNvPr id="970" name="Shape 970"/>
          <p:cNvSpPr/>
          <p:nvPr/>
        </p:nvSpPr>
        <p:spPr>
          <a:xfrm>
            <a:off x="494419" y="2636453"/>
            <a:ext cx="12193922" cy="1287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Thm: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k&gt;0  and i,j can test  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if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  </a:t>
            </a:r>
            <a:br>
              <a:rPr sz="3600"/>
            </a:br>
            <a:r>
              <a:rPr sz="3600"/>
              <a:t>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)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3600"/>
              <a:t>time</a:t>
            </a:r>
          </a:p>
        </p:txBody>
      </p:sp>
      <p:pic>
        <p:nvPicPr>
          <p:cNvPr id="971" name="Path9b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4254" y="8401518"/>
            <a:ext cx="11436292" cy="1111219"/>
          </a:xfrm>
          <a:prstGeom prst="rect">
            <a:avLst/>
          </a:prstGeom>
          <a:ln w="12700">
            <a:miter lim="400000"/>
          </a:ln>
        </p:spPr>
      </p:pic>
      <p:sp>
        <p:nvSpPr>
          <p:cNvPr id="972" name="Shape 972"/>
          <p:cNvSpPr/>
          <p:nvPr/>
        </p:nvSpPr>
        <p:spPr>
          <a:xfrm>
            <a:off x="501264" y="4126681"/>
            <a:ext cx="12495086" cy="128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Lemma: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and i  can find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maximum j s.t. 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i,j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</a:t>
            </a:r>
            <a:r>
              <a:rPr sz="3600"/>
              <a:t> 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) </a:t>
            </a:r>
            <a:r>
              <a:rPr sz="3600"/>
              <a:t>  time</a:t>
            </a:r>
          </a:p>
        </p:txBody>
      </p:sp>
      <p:sp>
        <p:nvSpPr>
          <p:cNvPr id="973" name="Shape 973"/>
          <p:cNvSpPr/>
          <p:nvPr/>
        </p:nvSpPr>
        <p:spPr>
          <a:xfrm>
            <a:off x="8395" y="5504517"/>
            <a:ext cx="12988010" cy="1"/>
          </a:xfrm>
          <a:prstGeom prst="line">
            <a:avLst/>
          </a:prstGeom>
          <a:ln w="25400">
            <a:solidFill>
              <a:srgbClr val="AA794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74" name="Shape 974"/>
          <p:cNvSpPr/>
          <p:nvPr/>
        </p:nvSpPr>
        <p:spPr>
          <a:xfrm>
            <a:off x="501264" y="5810360"/>
            <a:ext cx="12495086" cy="1748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Proof Idea (Lemma):</a:t>
            </a:r>
            <a:r>
              <a:rPr sz="3600"/>
              <a:t>  </a:t>
            </a:r>
            <a:endParaRPr sz="3600"/>
          </a:p>
          <a:p>
            <a:pPr lvl="0" algn="l">
              <a:defRPr sz="1800"/>
            </a:pPr>
            <a:r>
              <a:rPr sz="3600"/>
              <a:t>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i,x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 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i,x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</a:t>
            </a:r>
            <a:r>
              <a:rPr sz="3600"/>
              <a:t>  use linear formula for ϴ</a:t>
            </a:r>
            <a:r>
              <a:rPr baseline="-5999" sz="3600"/>
              <a:t>L</a:t>
            </a:r>
            <a:r>
              <a:rPr sz="3600"/>
              <a:t>(P</a:t>
            </a:r>
            <a:r>
              <a:rPr baseline="-5999" sz="3600"/>
              <a:t>i,n</a:t>
            </a:r>
            <a:r>
              <a:rPr sz="3600"/>
              <a:t>,x)  &amp;  doubling search technique to find max x s.t.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ϴ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L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,x) ≤ α</a:t>
            </a:r>
            <a:r>
              <a:rPr sz="3600"/>
              <a:t>.  </a:t>
            </a:r>
          </a:p>
        </p:txBody>
      </p:sp>
      <p:sp>
        <p:nvSpPr>
          <p:cNvPr id="975" name="Shape 975"/>
          <p:cNvSpPr/>
          <p:nvPr/>
        </p:nvSpPr>
        <p:spPr>
          <a:xfrm>
            <a:off x="549176" y="7656395"/>
            <a:ext cx="12399262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Similarly, in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x,j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 log | P</a:t>
            </a:r>
            <a:r>
              <a:rPr b="1" baseline="-5999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x,j </a:t>
            </a:r>
            <a:r>
              <a:rPr b="1" i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</a:t>
            </a:r>
            <a:r>
              <a:rPr sz="3600"/>
              <a:t>,   find max j s.t.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ϴ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R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,x) ≤ α</a:t>
            </a:r>
          </a:p>
        </p:txBody>
      </p:sp>
    </p:spTree>
  </p:cSld>
  <p:clrMapOvr>
    <a:masterClrMapping/>
  </p:clrMapOvr>
  <p:transition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Shape 977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60831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An O(|P| log|P|) Testing Algorithm for ϴ</a:t>
            </a:r>
            <a:r>
              <a:rPr baseline="31999" sz="4224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(P) [3] </a:t>
            </a:r>
          </a:p>
        </p:txBody>
      </p:sp>
      <p:sp>
        <p:nvSpPr>
          <p:cNvPr id="978" name="Shape 978"/>
          <p:cNvSpPr/>
          <p:nvPr/>
        </p:nvSpPr>
        <p:spPr>
          <a:xfrm>
            <a:off x="309614" y="6137810"/>
            <a:ext cx="1249508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Proof Sketch (Thm):</a:t>
            </a:r>
            <a:r>
              <a:rPr sz="3600"/>
              <a:t>  Use Lemma to peel off, from left side of  P</a:t>
            </a:r>
            <a:r>
              <a:rPr baseline="-5999" sz="3600"/>
              <a:t>i,j</a:t>
            </a:r>
            <a:r>
              <a:rPr sz="3600"/>
              <a:t>, k max-length subpaths that can each be 1-evacuated in α  time.  If this covers all  P</a:t>
            </a:r>
            <a:r>
              <a:rPr baseline="-5999" sz="3600"/>
              <a:t>i,j</a:t>
            </a:r>
            <a:r>
              <a:rPr sz="3600"/>
              <a:t>, then YES.  Otherwise NO.</a:t>
            </a:r>
          </a:p>
        </p:txBody>
      </p:sp>
      <p:pic>
        <p:nvPicPr>
          <p:cNvPr id="979" name="Path10a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555" y="7901824"/>
            <a:ext cx="11832995" cy="1270491"/>
          </a:xfrm>
          <a:prstGeom prst="rect">
            <a:avLst/>
          </a:prstGeom>
          <a:ln w="12700">
            <a:miter lim="400000"/>
          </a:ln>
        </p:spPr>
      </p:pic>
      <p:sp>
        <p:nvSpPr>
          <p:cNvPr id="980" name="Shape 980"/>
          <p:cNvSpPr/>
          <p:nvPr/>
        </p:nvSpPr>
        <p:spPr>
          <a:xfrm>
            <a:off x="588638" y="1349662"/>
            <a:ext cx="1200548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Set P</a:t>
            </a:r>
            <a:r>
              <a:rPr baseline="-5999" sz="3600"/>
              <a:t>i,j </a:t>
            </a:r>
            <a:r>
              <a:rPr sz="3600"/>
              <a:t>to be path from x</a:t>
            </a:r>
            <a:r>
              <a:rPr baseline="-5999" sz="3600"/>
              <a:t>i</a:t>
            </a:r>
            <a:r>
              <a:rPr sz="3600"/>
              <a:t> to x</a:t>
            </a:r>
            <a:r>
              <a:rPr baseline="-5999" sz="3600"/>
              <a:t>j</a:t>
            </a:r>
            <a:r>
              <a:rPr sz="3600"/>
              <a:t> and P</a:t>
            </a:r>
            <a:r>
              <a:rPr baseline="-5999" sz="3600"/>
              <a:t>i,x </a:t>
            </a:r>
            <a:r>
              <a:rPr sz="3600"/>
              <a:t> path from x</a:t>
            </a:r>
            <a:r>
              <a:rPr baseline="-5999" sz="3600"/>
              <a:t>i</a:t>
            </a:r>
            <a:r>
              <a:rPr sz="3600"/>
              <a:t> to x.</a:t>
            </a:r>
            <a:br>
              <a:rPr sz="3600"/>
            </a:br>
            <a:r>
              <a:rPr sz="3600"/>
              <a:t>Set |P| to be # of vertices in P.</a:t>
            </a:r>
          </a:p>
        </p:txBody>
      </p:sp>
      <p:sp>
        <p:nvSpPr>
          <p:cNvPr id="981" name="Shape 981"/>
          <p:cNvSpPr/>
          <p:nvPr/>
        </p:nvSpPr>
        <p:spPr>
          <a:xfrm>
            <a:off x="494419" y="2761546"/>
            <a:ext cx="12193922" cy="1287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Thm: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k&gt;0  and i,j can test  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if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  </a:t>
            </a:r>
            <a:br>
              <a:rPr sz="3600"/>
            </a:br>
            <a:r>
              <a:rPr sz="3600"/>
              <a:t>in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log 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  </a:t>
            </a:r>
            <a:r>
              <a:rPr sz="3600"/>
              <a:t>time</a:t>
            </a:r>
          </a:p>
        </p:txBody>
      </p:sp>
      <p:sp>
        <p:nvSpPr>
          <p:cNvPr id="982" name="Shape 982"/>
          <p:cNvSpPr/>
          <p:nvPr/>
        </p:nvSpPr>
        <p:spPr>
          <a:xfrm>
            <a:off x="494419" y="4188283"/>
            <a:ext cx="12495086" cy="128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Lemma: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and i  can find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maximum j s.t. 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i,j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</a:t>
            </a:r>
            <a:r>
              <a:rPr sz="3600"/>
              <a:t> in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log 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 </a:t>
            </a:r>
            <a:r>
              <a:rPr sz="3600"/>
              <a:t>  time</a:t>
            </a:r>
          </a:p>
        </p:txBody>
      </p:sp>
      <p:sp>
        <p:nvSpPr>
          <p:cNvPr id="983" name="Shape 983"/>
          <p:cNvSpPr/>
          <p:nvPr/>
        </p:nvSpPr>
        <p:spPr>
          <a:xfrm>
            <a:off x="8395" y="5627720"/>
            <a:ext cx="12988010" cy="1"/>
          </a:xfrm>
          <a:prstGeom prst="line">
            <a:avLst/>
          </a:prstGeom>
          <a:ln w="25400">
            <a:solidFill>
              <a:srgbClr val="AA794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84" name="Shape 984"/>
          <p:cNvSpPr/>
          <p:nvPr/>
        </p:nvSpPr>
        <p:spPr>
          <a:xfrm>
            <a:off x="1026694" y="8031426"/>
            <a:ext cx="118218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i="1" sz="27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2700">
                <a:solidFill>
                  <a:srgbClr val="942192"/>
                </a:solidFill>
              </a:rPr>
              <a:t>α evac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9" grpId="2"/>
      <p:bldP build="whole" bldLvl="1" animBg="1" rev="0" advAuto="0" spid="984" grpId="3"/>
      <p:bldP build="whole" bldLvl="1" animBg="1" rev="0" advAuto="0" spid="978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6" name="Path10b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5910" y="7723864"/>
            <a:ext cx="11835895" cy="2230319"/>
          </a:xfrm>
          <a:prstGeom prst="rect">
            <a:avLst/>
          </a:prstGeom>
          <a:ln w="12700">
            <a:miter lim="400000"/>
          </a:ln>
        </p:spPr>
      </p:pic>
      <p:sp>
        <p:nvSpPr>
          <p:cNvPr id="987" name="Shape 987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60831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An O(|P| log|P|) Testing Algorithm for ϴ</a:t>
            </a:r>
            <a:r>
              <a:rPr baseline="31999" sz="4224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(P) [4]</a:t>
            </a:r>
          </a:p>
        </p:txBody>
      </p:sp>
      <p:sp>
        <p:nvSpPr>
          <p:cNvPr id="988" name="Shape 988"/>
          <p:cNvSpPr/>
          <p:nvPr/>
        </p:nvSpPr>
        <p:spPr>
          <a:xfrm>
            <a:off x="309614" y="6137810"/>
            <a:ext cx="1249508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Proof Sketch (Thm):</a:t>
            </a:r>
            <a:r>
              <a:rPr sz="3600"/>
              <a:t>  Use Lemma to peel off, from left side of  P</a:t>
            </a:r>
            <a:r>
              <a:rPr baseline="-5999" sz="3600"/>
              <a:t>i,j</a:t>
            </a:r>
            <a:r>
              <a:rPr sz="3600"/>
              <a:t>, k max-length subpaths that can each be 1-evacuated in α  time.  If this covers all  P</a:t>
            </a:r>
            <a:r>
              <a:rPr baseline="-5999" sz="3600"/>
              <a:t>i,j</a:t>
            </a:r>
            <a:r>
              <a:rPr sz="3600"/>
              <a:t>, then YES.  Otherwise NO.</a:t>
            </a:r>
          </a:p>
        </p:txBody>
      </p:sp>
      <p:sp>
        <p:nvSpPr>
          <p:cNvPr id="989" name="Shape 989"/>
          <p:cNvSpPr/>
          <p:nvPr/>
        </p:nvSpPr>
        <p:spPr>
          <a:xfrm>
            <a:off x="588638" y="1349662"/>
            <a:ext cx="1200548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Set P</a:t>
            </a:r>
            <a:r>
              <a:rPr baseline="-5999" sz="3600"/>
              <a:t>i,j </a:t>
            </a:r>
            <a:r>
              <a:rPr sz="3600"/>
              <a:t>to be path from x</a:t>
            </a:r>
            <a:r>
              <a:rPr baseline="-5999" sz="3600"/>
              <a:t>i</a:t>
            </a:r>
            <a:r>
              <a:rPr sz="3600"/>
              <a:t> to x</a:t>
            </a:r>
            <a:r>
              <a:rPr baseline="-5999" sz="3600"/>
              <a:t>j</a:t>
            </a:r>
            <a:r>
              <a:rPr sz="3600"/>
              <a:t> and P</a:t>
            </a:r>
            <a:r>
              <a:rPr baseline="-5999" sz="3600"/>
              <a:t>i,x </a:t>
            </a:r>
            <a:r>
              <a:rPr sz="3600"/>
              <a:t> path from x</a:t>
            </a:r>
            <a:r>
              <a:rPr baseline="-5999" sz="3600"/>
              <a:t>i</a:t>
            </a:r>
            <a:r>
              <a:rPr sz="3600"/>
              <a:t> to x.</a:t>
            </a:r>
            <a:br>
              <a:rPr sz="3600"/>
            </a:br>
            <a:r>
              <a:rPr sz="3600"/>
              <a:t>Set |P| to be # of vertices in P.</a:t>
            </a:r>
          </a:p>
        </p:txBody>
      </p:sp>
      <p:sp>
        <p:nvSpPr>
          <p:cNvPr id="990" name="Shape 990"/>
          <p:cNvSpPr/>
          <p:nvPr/>
        </p:nvSpPr>
        <p:spPr>
          <a:xfrm>
            <a:off x="494419" y="2761546"/>
            <a:ext cx="12193922" cy="1287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Thm: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k&gt;0  and i,j can test  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if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  </a:t>
            </a:r>
            <a:br>
              <a:rPr sz="3600"/>
            </a:br>
            <a:r>
              <a:rPr sz="3600"/>
              <a:t>in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log 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  </a:t>
            </a:r>
            <a:r>
              <a:rPr sz="3600"/>
              <a:t>time</a:t>
            </a:r>
          </a:p>
        </p:txBody>
      </p:sp>
      <p:sp>
        <p:nvSpPr>
          <p:cNvPr id="991" name="Shape 991"/>
          <p:cNvSpPr/>
          <p:nvPr/>
        </p:nvSpPr>
        <p:spPr>
          <a:xfrm>
            <a:off x="494419" y="4188283"/>
            <a:ext cx="12495086" cy="128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Lemma: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and i  can find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maximum j s.t. 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i,j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</a:t>
            </a:r>
            <a:r>
              <a:rPr sz="3600"/>
              <a:t> in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log 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 </a:t>
            </a:r>
            <a:r>
              <a:rPr sz="3600"/>
              <a:t>  time</a:t>
            </a:r>
          </a:p>
        </p:txBody>
      </p:sp>
      <p:sp>
        <p:nvSpPr>
          <p:cNvPr id="992" name="Shape 992"/>
          <p:cNvSpPr/>
          <p:nvPr/>
        </p:nvSpPr>
        <p:spPr>
          <a:xfrm>
            <a:off x="8395" y="5627720"/>
            <a:ext cx="12988010" cy="1"/>
          </a:xfrm>
          <a:prstGeom prst="line">
            <a:avLst/>
          </a:prstGeom>
          <a:ln w="25400">
            <a:solidFill>
              <a:srgbClr val="AA794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93" name="Shape 993"/>
          <p:cNvSpPr/>
          <p:nvPr/>
        </p:nvSpPr>
        <p:spPr>
          <a:xfrm>
            <a:off x="1026694" y="8031426"/>
            <a:ext cx="118218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i="1" sz="27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2700">
                <a:solidFill>
                  <a:srgbClr val="942192"/>
                </a:solidFill>
              </a:rPr>
              <a:t>α evac</a:t>
            </a:r>
          </a:p>
        </p:txBody>
      </p:sp>
      <p:sp>
        <p:nvSpPr>
          <p:cNvPr id="994" name="Shape 994"/>
          <p:cNvSpPr/>
          <p:nvPr/>
        </p:nvSpPr>
        <p:spPr>
          <a:xfrm>
            <a:off x="3604072" y="8031426"/>
            <a:ext cx="118218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i="1" sz="27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2700">
                <a:solidFill>
                  <a:srgbClr val="942192"/>
                </a:solidFill>
              </a:rPr>
              <a:t>α evac</a:t>
            </a:r>
          </a:p>
        </p:txBody>
      </p:sp>
    </p:spTree>
  </p:cSld>
  <p:clrMapOvr>
    <a:masterClrMapping/>
  </p:clrMapOvr>
  <p:transition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6" name="Path10c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9388" y="7744676"/>
            <a:ext cx="11840835" cy="2231250"/>
          </a:xfrm>
          <a:prstGeom prst="rect">
            <a:avLst/>
          </a:prstGeom>
          <a:ln w="12700">
            <a:miter lim="400000"/>
          </a:ln>
        </p:spPr>
      </p:pic>
      <p:sp>
        <p:nvSpPr>
          <p:cNvPr id="997" name="Shape 997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60831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An O(|P| log|P|) Testing Algorithm for ϴ</a:t>
            </a:r>
            <a:r>
              <a:rPr baseline="31999" sz="4224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224" u="sng">
                <a:latin typeface="+mn-lt"/>
                <a:ea typeface="+mn-ea"/>
                <a:cs typeface="+mn-cs"/>
                <a:sym typeface="Helvetica Light"/>
              </a:rPr>
              <a:t>(P) [5] </a:t>
            </a:r>
          </a:p>
        </p:txBody>
      </p:sp>
      <p:sp>
        <p:nvSpPr>
          <p:cNvPr id="998" name="Shape 998"/>
          <p:cNvSpPr/>
          <p:nvPr/>
        </p:nvSpPr>
        <p:spPr>
          <a:xfrm>
            <a:off x="309614" y="6137810"/>
            <a:ext cx="1249508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Proof Sketch (Thm):</a:t>
            </a:r>
            <a:r>
              <a:rPr sz="3600"/>
              <a:t>  Use Lemma to peel off, from left side of  P</a:t>
            </a:r>
            <a:r>
              <a:rPr baseline="-5999" sz="3600"/>
              <a:t>i,j</a:t>
            </a:r>
            <a:r>
              <a:rPr sz="3600"/>
              <a:t>, k max-length subpaths that can each be 1-evacuated in α  time.  If this covers all  P</a:t>
            </a:r>
            <a:r>
              <a:rPr baseline="-5999" sz="3600"/>
              <a:t>i,j</a:t>
            </a:r>
            <a:r>
              <a:rPr sz="3600"/>
              <a:t>, then YES.  Otherwise NO.</a:t>
            </a:r>
          </a:p>
        </p:txBody>
      </p:sp>
      <p:sp>
        <p:nvSpPr>
          <p:cNvPr id="999" name="Shape 999"/>
          <p:cNvSpPr/>
          <p:nvPr/>
        </p:nvSpPr>
        <p:spPr>
          <a:xfrm>
            <a:off x="588638" y="1349662"/>
            <a:ext cx="1200548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Set P</a:t>
            </a:r>
            <a:r>
              <a:rPr baseline="-5999" sz="3600"/>
              <a:t>i,j </a:t>
            </a:r>
            <a:r>
              <a:rPr sz="3600"/>
              <a:t>to be path from x</a:t>
            </a:r>
            <a:r>
              <a:rPr baseline="-5999" sz="3600"/>
              <a:t>i</a:t>
            </a:r>
            <a:r>
              <a:rPr sz="3600"/>
              <a:t> to x</a:t>
            </a:r>
            <a:r>
              <a:rPr baseline="-5999" sz="3600"/>
              <a:t>j</a:t>
            </a:r>
            <a:r>
              <a:rPr sz="3600"/>
              <a:t> and P</a:t>
            </a:r>
            <a:r>
              <a:rPr baseline="-5999" sz="3600"/>
              <a:t>i,x </a:t>
            </a:r>
            <a:r>
              <a:rPr sz="3600"/>
              <a:t> path from x</a:t>
            </a:r>
            <a:r>
              <a:rPr baseline="-5999" sz="3600"/>
              <a:t>i</a:t>
            </a:r>
            <a:r>
              <a:rPr sz="3600"/>
              <a:t> to x.</a:t>
            </a:r>
            <a:br>
              <a:rPr sz="3600"/>
            </a:br>
            <a:r>
              <a:rPr sz="3600"/>
              <a:t>Set |P| to be # of vertices in P.</a:t>
            </a:r>
          </a:p>
        </p:txBody>
      </p:sp>
      <p:sp>
        <p:nvSpPr>
          <p:cNvPr id="1000" name="Shape 1000"/>
          <p:cNvSpPr/>
          <p:nvPr/>
        </p:nvSpPr>
        <p:spPr>
          <a:xfrm>
            <a:off x="494419" y="2761546"/>
            <a:ext cx="12193922" cy="1287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Thm: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k&gt;0  and i,j can test  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if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i,n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  </a:t>
            </a:r>
            <a:br>
              <a:rPr sz="3600"/>
            </a:br>
            <a:r>
              <a:rPr sz="3600"/>
              <a:t>in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log 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  </a:t>
            </a:r>
            <a:r>
              <a:rPr sz="3600"/>
              <a:t>time</a:t>
            </a:r>
          </a:p>
        </p:txBody>
      </p:sp>
      <p:sp>
        <p:nvSpPr>
          <p:cNvPr id="1001" name="Shape 1001"/>
          <p:cNvSpPr/>
          <p:nvPr/>
        </p:nvSpPr>
        <p:spPr>
          <a:xfrm>
            <a:off x="494419" y="4188283"/>
            <a:ext cx="12495086" cy="128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 u="sng"/>
              <a:t>Lemma:</a:t>
            </a:r>
            <a:r>
              <a:rPr sz="3600"/>
              <a:t>  </a:t>
            </a:r>
            <a:r>
              <a:rPr sz="4700"/>
              <a:t>∀</a:t>
            </a:r>
            <a:r>
              <a:rPr sz="3600"/>
              <a:t>α &gt; 0, and i  can find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maximum j s.t.  ϴ</a:t>
            </a:r>
            <a:r>
              <a:rPr b="1" baseline="31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i,j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) ≤ α</a:t>
            </a:r>
            <a:r>
              <a:rPr sz="3600"/>
              <a:t> in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O(|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 log | 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i,j 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|) </a:t>
            </a:r>
            <a:r>
              <a:rPr sz="3600"/>
              <a:t>  time</a:t>
            </a:r>
          </a:p>
        </p:txBody>
      </p:sp>
      <p:sp>
        <p:nvSpPr>
          <p:cNvPr id="1002" name="Shape 1002"/>
          <p:cNvSpPr/>
          <p:nvPr/>
        </p:nvSpPr>
        <p:spPr>
          <a:xfrm>
            <a:off x="8395" y="5627720"/>
            <a:ext cx="12988010" cy="1"/>
          </a:xfrm>
          <a:prstGeom prst="line">
            <a:avLst/>
          </a:prstGeom>
          <a:ln w="25400">
            <a:solidFill>
              <a:srgbClr val="AA794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003" name="Shape 1003"/>
          <p:cNvSpPr/>
          <p:nvPr/>
        </p:nvSpPr>
        <p:spPr>
          <a:xfrm>
            <a:off x="1026694" y="8031426"/>
            <a:ext cx="118218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i="1" sz="27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2700">
                <a:solidFill>
                  <a:srgbClr val="942192"/>
                </a:solidFill>
              </a:rPr>
              <a:t>α evac</a:t>
            </a:r>
          </a:p>
        </p:txBody>
      </p:sp>
      <p:sp>
        <p:nvSpPr>
          <p:cNvPr id="1004" name="Shape 1004"/>
          <p:cNvSpPr/>
          <p:nvPr/>
        </p:nvSpPr>
        <p:spPr>
          <a:xfrm>
            <a:off x="3604072" y="8031426"/>
            <a:ext cx="118218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i="1" sz="27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2700">
                <a:solidFill>
                  <a:srgbClr val="942192"/>
                </a:solidFill>
              </a:rPr>
              <a:t>α evac</a:t>
            </a:r>
          </a:p>
        </p:txBody>
      </p:sp>
      <p:sp>
        <p:nvSpPr>
          <p:cNvPr id="1005" name="Shape 1005"/>
          <p:cNvSpPr/>
          <p:nvPr/>
        </p:nvSpPr>
        <p:spPr>
          <a:xfrm>
            <a:off x="6181450" y="8031426"/>
            <a:ext cx="118218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i="1" sz="27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2700">
                <a:solidFill>
                  <a:srgbClr val="942192"/>
                </a:solidFill>
              </a:rPr>
              <a:t>α evac</a:t>
            </a:r>
          </a:p>
        </p:txBody>
      </p:sp>
    </p:spTree>
  </p:cSld>
  <p:clrMapOvr>
    <a:masterClrMapping/>
  </p:clrMapOvr>
  <p:transition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Shape 1007"/>
          <p:cNvSpPr/>
          <p:nvPr>
            <p:ph type="body" idx="1"/>
          </p:nvPr>
        </p:nvSpPr>
        <p:spPr>
          <a:xfrm>
            <a:off x="952500" y="2625237"/>
            <a:ext cx="11099800" cy="7213601"/>
          </a:xfrm>
          <a:prstGeom prst="rect">
            <a:avLst/>
          </a:prstGeom>
        </p:spPr>
        <p:txBody>
          <a:bodyPr anchor="t"/>
          <a:lstStyle/>
          <a:p>
            <a:pPr lvl="0" marL="635000" indent="-635000">
              <a:buSzPct val="100000"/>
              <a:buAutoNum type="arabicPeriod" startAt="1"/>
              <a:defRPr sz="1800"/>
            </a:pPr>
            <a:r>
              <a:rPr sz="3600"/>
              <a:t>Formulae for ϴ</a:t>
            </a:r>
            <a:r>
              <a:rPr baseline="-5999" sz="3600"/>
              <a:t>L</a:t>
            </a:r>
            <a:r>
              <a:rPr sz="3600"/>
              <a:t>(P,x) and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 O(|P|) Algorithm for  ϴ</a:t>
            </a:r>
            <a:r>
              <a:rPr baseline="-5999" sz="3600"/>
              <a:t>L</a:t>
            </a:r>
            <a:r>
              <a:rPr sz="3600"/>
              <a:t>(P,x), ϴ</a:t>
            </a:r>
            <a:r>
              <a:rPr baseline="-5999" sz="3600"/>
              <a:t>L</a:t>
            </a:r>
            <a:r>
              <a:rPr sz="3600"/>
              <a:t>(P,x)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for ϴ</a:t>
            </a:r>
            <a:r>
              <a:rPr baseline="31999" sz="3600"/>
              <a:t>1</a:t>
            </a:r>
            <a:r>
              <a:rPr sz="3600"/>
              <a:t>(P)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/>
              <a:t>=&gt; O(|P| log |P|)  Algorithm that  </a:t>
            </a:r>
            <a:r>
              <a:rPr sz="4100"/>
              <a:t>∀</a:t>
            </a:r>
            <a:r>
              <a:rPr sz="3600"/>
              <a:t>α &gt; 0</a:t>
            </a:r>
            <a:br>
              <a:rPr sz="3600"/>
            </a:br>
            <a:r>
              <a:rPr sz="3600"/>
              <a:t>       tests whether   ϴ</a:t>
            </a:r>
            <a:r>
              <a:rPr baseline="31999" sz="3600"/>
              <a:t>k</a:t>
            </a:r>
            <a:r>
              <a:rPr sz="3600"/>
              <a:t>(P) ≤ α </a:t>
            </a:r>
            <a:endParaRPr sz="3600"/>
          </a:p>
          <a:p>
            <a:pPr lvl="0" marL="635000" indent="-635000">
              <a:spcBef>
                <a:spcPts val="5400"/>
              </a:spcBef>
              <a:buSzPct val="100000"/>
              <a:buAutoNum type="arabicPeriod" startAt="1"/>
              <a:defRPr sz="1800"/>
            </a:pPr>
            <a:r>
              <a:rPr sz="3600">
                <a:solidFill>
                  <a:srgbClr val="FF2600"/>
                </a:solidFill>
              </a:rPr>
              <a:t>=&gt; O(k|P| log</a:t>
            </a:r>
            <a:r>
              <a:rPr baseline="31999" sz="3600">
                <a:solidFill>
                  <a:srgbClr val="FF2600"/>
                </a:solidFill>
              </a:rPr>
              <a:t>2</a:t>
            </a:r>
            <a:r>
              <a:rPr sz="3600">
                <a:solidFill>
                  <a:srgbClr val="FF2600"/>
                </a:solidFill>
              </a:rPr>
              <a:t> |P|)  Algorithm for ϴ</a:t>
            </a:r>
            <a:r>
              <a:rPr baseline="31999" sz="3600">
                <a:solidFill>
                  <a:srgbClr val="FF2600"/>
                </a:solidFill>
              </a:rPr>
              <a:t>k</a:t>
            </a:r>
            <a:r>
              <a:rPr sz="3600">
                <a:solidFill>
                  <a:srgbClr val="FF2600"/>
                </a:solidFill>
              </a:rPr>
              <a:t>(P)</a:t>
            </a:r>
          </a:p>
        </p:txBody>
      </p:sp>
      <p:sp>
        <p:nvSpPr>
          <p:cNvPr id="1008" name="Shape 1008"/>
          <p:cNvSpPr/>
          <p:nvPr>
            <p:ph type="title" idx="4294967295"/>
          </p:nvPr>
        </p:nvSpPr>
        <p:spPr>
          <a:xfrm>
            <a:off x="952500" y="444500"/>
            <a:ext cx="11099800" cy="939372"/>
          </a:xfrm>
          <a:prstGeom prst="rect">
            <a:avLst/>
          </a:prstGeom>
        </p:spPr>
        <p:txBody>
          <a:bodyPr lIns="0" tIns="0" rIns="0" bIns="0"/>
          <a:lstStyle>
            <a:lvl1pPr algn="ctr" defTabSz="397256">
              <a:defRPr sz="544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5440" u="sng"/>
              <a:t>Algorithm Development Sketch</a:t>
            </a:r>
          </a:p>
        </p:txBody>
      </p:sp>
    </p:spTree>
  </p:cSld>
  <p:clrMapOvr>
    <a:masterClrMapping/>
  </p:clrMapOvr>
  <p:transition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0" name="Path_Theta_1_km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86086" y="2056436"/>
            <a:ext cx="5981701" cy="17907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1" name="Shape 1011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8420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4400" u="sng">
                <a:latin typeface="+mn-lt"/>
                <a:ea typeface="+mn-ea"/>
                <a:cs typeface="+mn-cs"/>
                <a:sym typeface="Helvetica Light"/>
              </a:rPr>
              <a:t>An O(k |P| log</a:t>
            </a:r>
            <a:r>
              <a:rPr baseline="31999" sz="4400" u="sng">
                <a:latin typeface="+mn-lt"/>
                <a:ea typeface="+mn-ea"/>
                <a:cs typeface="+mn-cs"/>
                <a:sym typeface="Helvetica Light"/>
              </a:rPr>
              <a:t>2 </a:t>
            </a:r>
            <a:r>
              <a:rPr sz="4400" u="sng">
                <a:latin typeface="+mn-lt"/>
                <a:ea typeface="+mn-ea"/>
                <a:cs typeface="+mn-cs"/>
                <a:sym typeface="Helvetica Light"/>
              </a:rPr>
              <a:t>|P|) Algorithm for ϴ</a:t>
            </a:r>
            <a:r>
              <a:rPr baseline="31999" sz="4400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400" u="sng">
                <a:latin typeface="+mn-lt"/>
                <a:ea typeface="+mn-ea"/>
                <a:cs typeface="+mn-cs"/>
                <a:sym typeface="Helvetica Light"/>
              </a:rPr>
              <a:t>(P) [1] </a:t>
            </a:r>
          </a:p>
        </p:txBody>
      </p:sp>
      <p:sp>
        <p:nvSpPr>
          <p:cNvPr id="1012" name="Shape 1012"/>
          <p:cNvSpPr/>
          <p:nvPr/>
        </p:nvSpPr>
        <p:spPr>
          <a:xfrm>
            <a:off x="328542" y="1286162"/>
            <a:ext cx="11099801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4200"/>
              </a:spcBef>
              <a:buSzPct val="100000"/>
              <a:buChar char="•"/>
              <a:defRPr sz="1800"/>
            </a:pPr>
            <a:r>
              <a:rPr sz="4400"/>
              <a:t> </a:t>
            </a:r>
            <a:r>
              <a:rPr sz="3600"/>
              <a:t>ϴ</a:t>
            </a:r>
            <a:r>
              <a:rPr baseline="31999" sz="3600"/>
              <a:t>k</a:t>
            </a:r>
            <a:r>
              <a:rPr sz="3600"/>
              <a:t>(P) = ϴ</a:t>
            </a:r>
            <a:r>
              <a:rPr baseline="-5999" sz="3600"/>
              <a:t>j</a:t>
            </a:r>
            <a:r>
              <a:rPr baseline="31999" sz="3600"/>
              <a:t>k</a:t>
            </a:r>
            <a:r>
              <a:rPr baseline="-5999" sz="3600"/>
              <a:t> </a:t>
            </a:r>
            <a:r>
              <a:rPr sz="3600"/>
              <a:t>= min</a:t>
            </a:r>
            <a:r>
              <a:rPr baseline="-5999" sz="3600"/>
              <a:t>j</a:t>
            </a:r>
            <a:r>
              <a:rPr sz="3600"/>
              <a:t> ( max(ϴ</a:t>
            </a:r>
            <a:r>
              <a:rPr baseline="31999" sz="3600"/>
              <a:t>1</a:t>
            </a:r>
            <a:r>
              <a:rPr sz="3600"/>
              <a:t>(P</a:t>
            </a:r>
            <a:r>
              <a:rPr baseline="-5999" sz="3600"/>
              <a:t>0,j</a:t>
            </a:r>
            <a:r>
              <a:rPr sz="3600"/>
              <a:t>), 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)) )</a:t>
            </a:r>
          </a:p>
        </p:txBody>
      </p:sp>
      <p:sp>
        <p:nvSpPr>
          <p:cNvPr id="1013" name="Shape 1013"/>
          <p:cNvSpPr/>
          <p:nvPr/>
        </p:nvSpPr>
        <p:spPr>
          <a:xfrm>
            <a:off x="273785" y="4000522"/>
            <a:ext cx="11606303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5700"/>
              </a:spcBef>
              <a:buSzPct val="100000"/>
              <a:buChar char="•"/>
              <a:defRPr sz="1800"/>
            </a:pPr>
            <a:r>
              <a:rPr sz="4400"/>
              <a:t> </a:t>
            </a:r>
            <a:r>
              <a:rPr sz="3600">
                <a:solidFill>
                  <a:srgbClr val="FF2600"/>
                </a:solidFill>
              </a:rPr>
              <a:t>ϴ</a:t>
            </a:r>
            <a:r>
              <a:rPr baseline="31999" sz="3600">
                <a:solidFill>
                  <a:srgbClr val="FF2600"/>
                </a:solidFill>
              </a:rPr>
              <a:t>1</a:t>
            </a:r>
            <a:r>
              <a:rPr sz="3600">
                <a:solidFill>
                  <a:srgbClr val="FF2600"/>
                </a:solidFill>
              </a:rPr>
              <a:t>(P</a:t>
            </a:r>
            <a:r>
              <a:rPr baseline="-5999" sz="3600">
                <a:solidFill>
                  <a:srgbClr val="FF2600"/>
                </a:solidFill>
              </a:rPr>
              <a:t>0,j</a:t>
            </a:r>
            <a:r>
              <a:rPr sz="3600">
                <a:solidFill>
                  <a:srgbClr val="FF2600"/>
                </a:solidFill>
              </a:rPr>
              <a:t>)</a:t>
            </a:r>
            <a:r>
              <a:rPr sz="3600"/>
              <a:t> (</a:t>
            </a:r>
            <a:r>
              <a:rPr sz="3600">
                <a:solidFill>
                  <a:srgbClr val="0433FF"/>
                </a:solidFill>
              </a:rPr>
              <a:t>ϴ</a:t>
            </a:r>
            <a:r>
              <a:rPr baseline="31999" sz="3600">
                <a:solidFill>
                  <a:srgbClr val="0433FF"/>
                </a:solidFill>
              </a:rPr>
              <a:t>k-1</a:t>
            </a:r>
            <a:r>
              <a:rPr sz="3600">
                <a:solidFill>
                  <a:srgbClr val="0433FF"/>
                </a:solidFill>
              </a:rPr>
              <a:t>(P</a:t>
            </a:r>
            <a:r>
              <a:rPr baseline="-5999" sz="3600">
                <a:solidFill>
                  <a:srgbClr val="0433FF"/>
                </a:solidFill>
              </a:rPr>
              <a:t>j+1,n</a:t>
            </a:r>
            <a:r>
              <a:rPr sz="3600">
                <a:solidFill>
                  <a:srgbClr val="0433FF"/>
                </a:solidFill>
              </a:rPr>
              <a:t>)</a:t>
            </a:r>
            <a:r>
              <a:rPr sz="3600"/>
              <a:t>) is non </a:t>
            </a:r>
            <a:r>
              <a:rPr sz="3600">
                <a:solidFill>
                  <a:srgbClr val="FF2600"/>
                </a:solidFill>
              </a:rPr>
              <a:t>decreasing</a:t>
            </a:r>
            <a:r>
              <a:rPr sz="3600"/>
              <a:t> (</a:t>
            </a:r>
            <a:r>
              <a:rPr sz="3600">
                <a:solidFill>
                  <a:srgbClr val="0433FF"/>
                </a:solidFill>
              </a:rPr>
              <a:t>increasing</a:t>
            </a:r>
            <a:r>
              <a:rPr sz="3600"/>
              <a:t>) in j</a:t>
            </a:r>
          </a:p>
        </p:txBody>
      </p:sp>
      <p:sp>
        <p:nvSpPr>
          <p:cNvPr id="1014" name="Shape 1014"/>
          <p:cNvSpPr/>
          <p:nvPr/>
        </p:nvSpPr>
        <p:spPr>
          <a:xfrm>
            <a:off x="191649" y="4928608"/>
            <a:ext cx="11099801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4200"/>
              </a:spcBef>
              <a:buSzPct val="100000"/>
              <a:buChar char="•"/>
              <a:defRPr sz="1800"/>
            </a:pPr>
            <a:r>
              <a:rPr sz="4400"/>
              <a:t> </a:t>
            </a:r>
            <a:r>
              <a:rPr sz="3600"/>
              <a:t>ϴ</a:t>
            </a:r>
            <a:r>
              <a:rPr baseline="-5999" sz="3600"/>
              <a:t>j</a:t>
            </a:r>
            <a:r>
              <a:rPr baseline="31999" sz="3600"/>
              <a:t>k</a:t>
            </a:r>
            <a:r>
              <a:rPr baseline="-5999" sz="3600"/>
              <a:t>  </a:t>
            </a:r>
            <a:r>
              <a:rPr sz="3600"/>
              <a:t>= is “unimodal” in j</a:t>
            </a:r>
          </a:p>
        </p:txBody>
      </p:sp>
      <p:sp>
        <p:nvSpPr>
          <p:cNvPr id="1015" name="Shape 1015"/>
          <p:cNvSpPr/>
          <p:nvPr/>
        </p:nvSpPr>
        <p:spPr>
          <a:xfrm>
            <a:off x="199590" y="5942059"/>
            <a:ext cx="12605620" cy="191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4200"/>
              </a:spcBef>
              <a:buSzPct val="100000"/>
              <a:buChar char="•"/>
              <a:defRPr sz="1800"/>
            </a:pPr>
            <a:r>
              <a:rPr sz="4400"/>
              <a:t> </a:t>
            </a:r>
            <a:r>
              <a:rPr sz="3600"/>
              <a:t>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 ≤ ϴ</a:t>
            </a:r>
            <a:r>
              <a:rPr baseline="31999" sz="3600"/>
              <a:t>1</a:t>
            </a:r>
            <a:r>
              <a:rPr sz="3600"/>
              <a:t>(P</a:t>
            </a:r>
            <a:r>
              <a:rPr baseline="-5999" sz="3600"/>
              <a:t>0,j</a:t>
            </a:r>
            <a:r>
              <a:rPr sz="3600"/>
              <a:t>)</a:t>
            </a:r>
            <a:r>
              <a:rPr sz="4400"/>
              <a:t> </a:t>
            </a:r>
            <a:r>
              <a:rPr sz="3600"/>
              <a:t>can be tested in  </a:t>
            </a:r>
            <a:r>
              <a:rPr b="1" i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O(|P| log</a:t>
            </a:r>
            <a:r>
              <a:rPr b="1" baseline="31999" i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 i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|P|)</a:t>
            </a:r>
            <a:r>
              <a:rPr b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>
                <a:solidFill>
                  <a:srgbClr val="942192"/>
                </a:solidFill>
              </a:rPr>
              <a:t> </a:t>
            </a:r>
            <a:r>
              <a:rPr sz="3600"/>
              <a:t>time</a:t>
            </a:r>
            <a:endParaRPr sz="3600"/>
          </a:p>
          <a:p>
            <a:pPr lvl="1" marL="415636" indent="-187036" algn="l">
              <a:spcBef>
                <a:spcPts val="200"/>
              </a:spcBef>
              <a:buSzPct val="100000"/>
              <a:buChar char="•"/>
              <a:defRPr sz="1800"/>
            </a:pPr>
            <a:r>
              <a:rPr sz="3600"/>
              <a:t> Using previous algorithms for k=1 and testing</a:t>
            </a:r>
            <a:endParaRPr sz="3600"/>
          </a:p>
          <a:p>
            <a:pPr lvl="1" marL="415636" indent="-187036" algn="l">
              <a:spcBef>
                <a:spcPts val="200"/>
              </a:spcBef>
              <a:buSzPct val="100000"/>
              <a:buChar char="•"/>
              <a:defRPr sz="1800"/>
            </a:pPr>
            <a:r>
              <a:rPr sz="3600"/>
              <a:t> O(|P</a:t>
            </a:r>
            <a:r>
              <a:rPr baseline="-5999" sz="3600"/>
              <a:t>0,j</a:t>
            </a:r>
            <a:r>
              <a:rPr sz="3600"/>
              <a:t>| log</a:t>
            </a:r>
            <a:r>
              <a:rPr baseline="31999" sz="3600"/>
              <a:t> </a:t>
            </a:r>
            <a:r>
              <a:rPr sz="3600"/>
              <a:t>|P</a:t>
            </a:r>
            <a:r>
              <a:rPr baseline="-5999" sz="3600"/>
              <a:t>0,j</a:t>
            </a:r>
            <a:r>
              <a:rPr sz="3600"/>
              <a:t>|) + O(|P</a:t>
            </a:r>
            <a:r>
              <a:rPr baseline="-5999" sz="3600"/>
              <a:t>j+1,n</a:t>
            </a:r>
            <a:r>
              <a:rPr sz="3600"/>
              <a:t>| log</a:t>
            </a:r>
            <a:r>
              <a:rPr baseline="31999" sz="3600"/>
              <a:t> </a:t>
            </a:r>
            <a:r>
              <a:rPr sz="3600"/>
              <a:t>|P</a:t>
            </a:r>
            <a:r>
              <a:rPr baseline="-5999" sz="3600"/>
              <a:t>j+1,n</a:t>
            </a:r>
            <a:r>
              <a:rPr sz="3600"/>
              <a:t>|)  = O(|P| log</a:t>
            </a:r>
            <a:r>
              <a:rPr baseline="31999" sz="3600"/>
              <a:t> </a:t>
            </a:r>
            <a:r>
              <a:rPr sz="3600"/>
              <a:t>|P|)</a:t>
            </a:r>
          </a:p>
        </p:txBody>
      </p:sp>
      <p:sp>
        <p:nvSpPr>
          <p:cNvPr id="1016" name="Shape 1016"/>
          <p:cNvSpPr/>
          <p:nvPr/>
        </p:nvSpPr>
        <p:spPr>
          <a:xfrm>
            <a:off x="191649" y="8221712"/>
            <a:ext cx="12167564" cy="134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4200"/>
              </a:spcBef>
              <a:buSzPct val="100000"/>
              <a:buChar char="•"/>
              <a:defRPr sz="1800"/>
            </a:pPr>
            <a:r>
              <a:rPr sz="4400"/>
              <a:t> </a:t>
            </a:r>
            <a:r>
              <a:rPr sz="3600"/>
              <a:t>Binary search to find largest j s.t. 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 &gt; ϴ</a:t>
            </a:r>
            <a:r>
              <a:rPr baseline="31999" sz="3600"/>
              <a:t>1</a:t>
            </a:r>
            <a:r>
              <a:rPr sz="3600"/>
              <a:t>(P</a:t>
            </a:r>
            <a:r>
              <a:rPr baseline="-5999" sz="3600"/>
              <a:t>0,j</a:t>
            </a:r>
            <a:r>
              <a:rPr sz="3600"/>
              <a:t>)</a:t>
            </a:r>
            <a:endParaRPr sz="3600"/>
          </a:p>
          <a:p>
            <a:pPr lvl="1" marL="415636" indent="-187036" algn="l">
              <a:spcBef>
                <a:spcPts val="200"/>
              </a:spcBef>
              <a:buSzPct val="100000"/>
              <a:buChar char="•"/>
              <a:defRPr sz="1800"/>
            </a:pPr>
            <a:r>
              <a:rPr b="1" i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O(|P| log</a:t>
            </a:r>
            <a:r>
              <a:rPr b="1" baseline="31999" i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2</a:t>
            </a:r>
            <a:r>
              <a:rPr b="1" i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|P|) time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15" grpId="1"/>
      <p:bldP build="p" bldLvl="1" animBg="1" rev="0" advAuto="0" spid="1016" grpId="2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8" name="Path_Theta_1_km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3239" y="3011219"/>
            <a:ext cx="4843308" cy="1449908"/>
          </a:xfrm>
          <a:prstGeom prst="rect">
            <a:avLst/>
          </a:prstGeom>
          <a:ln w="12700">
            <a:miter lim="400000"/>
          </a:ln>
        </p:spPr>
      </p:pic>
      <p:sp>
        <p:nvSpPr>
          <p:cNvPr id="1019" name="Shape 1019"/>
          <p:cNvSpPr/>
          <p:nvPr>
            <p:ph type="title" idx="4294967295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 lIns="0" tIns="0" rIns="0" bIns="0"/>
          <a:lstStyle/>
          <a:p>
            <a:pPr lvl="0" algn="ctr" defTabSz="58420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4400" u="sng">
                <a:latin typeface="+mn-lt"/>
                <a:ea typeface="+mn-ea"/>
                <a:cs typeface="+mn-cs"/>
                <a:sym typeface="Helvetica Light"/>
              </a:rPr>
              <a:t>An O(k |P| log</a:t>
            </a:r>
            <a:r>
              <a:rPr baseline="31999" sz="4400" u="sng">
                <a:latin typeface="+mn-lt"/>
                <a:ea typeface="+mn-ea"/>
                <a:cs typeface="+mn-cs"/>
                <a:sym typeface="Helvetica Light"/>
              </a:rPr>
              <a:t>2 </a:t>
            </a:r>
            <a:r>
              <a:rPr sz="4400" u="sng">
                <a:latin typeface="+mn-lt"/>
                <a:ea typeface="+mn-ea"/>
                <a:cs typeface="+mn-cs"/>
                <a:sym typeface="Helvetica Light"/>
              </a:rPr>
              <a:t>|P|) Algorithm for ϴ</a:t>
            </a:r>
            <a:r>
              <a:rPr baseline="31999" sz="4400" u="sng">
                <a:latin typeface="+mn-lt"/>
                <a:ea typeface="+mn-ea"/>
                <a:cs typeface="+mn-cs"/>
                <a:sym typeface="Helvetica Light"/>
              </a:rPr>
              <a:t>k</a:t>
            </a:r>
            <a:r>
              <a:rPr sz="4400" u="sng">
                <a:latin typeface="+mn-lt"/>
                <a:ea typeface="+mn-ea"/>
                <a:cs typeface="+mn-cs"/>
                <a:sym typeface="Helvetica Light"/>
              </a:rPr>
              <a:t>(P) [2] </a:t>
            </a:r>
          </a:p>
        </p:txBody>
      </p:sp>
      <p:sp>
        <p:nvSpPr>
          <p:cNvPr id="1020" name="Shape 1020"/>
          <p:cNvSpPr/>
          <p:nvPr/>
        </p:nvSpPr>
        <p:spPr>
          <a:xfrm>
            <a:off x="328542" y="1332824"/>
            <a:ext cx="11099801" cy="1884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4200"/>
              </a:spcBef>
              <a:buSzPct val="100000"/>
              <a:buChar char="•"/>
              <a:defRPr sz="1800"/>
            </a:pPr>
            <a:r>
              <a:rPr sz="4400"/>
              <a:t> </a:t>
            </a:r>
            <a:r>
              <a:rPr sz="3600"/>
              <a:t>ϴ</a:t>
            </a:r>
            <a:r>
              <a:rPr baseline="31999" sz="3600"/>
              <a:t>k</a:t>
            </a:r>
            <a:r>
              <a:rPr sz="3600"/>
              <a:t>(P) = ϴ</a:t>
            </a:r>
            <a:r>
              <a:rPr baseline="31999" sz="3600"/>
              <a:t>k</a:t>
            </a:r>
            <a:r>
              <a:rPr baseline="-5999" sz="3600"/>
              <a:t>j </a:t>
            </a:r>
            <a:r>
              <a:rPr sz="3600"/>
              <a:t>= min</a:t>
            </a:r>
            <a:r>
              <a:rPr baseline="-5999" sz="3600"/>
              <a:t>j</a:t>
            </a:r>
            <a:r>
              <a:rPr sz="3600"/>
              <a:t> (ϴ</a:t>
            </a:r>
            <a:r>
              <a:rPr baseline="31999" sz="3600"/>
              <a:t>1</a:t>
            </a:r>
            <a:r>
              <a:rPr sz="3600"/>
              <a:t>(P</a:t>
            </a:r>
            <a:r>
              <a:rPr baseline="-5999" sz="3600"/>
              <a:t>0,j</a:t>
            </a:r>
            <a:r>
              <a:rPr sz="3600"/>
              <a:t>), 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))</a:t>
            </a:r>
            <a:br>
              <a:rPr sz="3600"/>
            </a:br>
            <a:r>
              <a:rPr sz="3600"/>
              <a:t>  ϴ</a:t>
            </a:r>
            <a:r>
              <a:rPr baseline="31999" sz="3600"/>
              <a:t>1</a:t>
            </a:r>
            <a:r>
              <a:rPr sz="3600"/>
              <a:t>(P</a:t>
            </a:r>
            <a:r>
              <a:rPr baseline="-5999" sz="3600"/>
              <a:t>0,j</a:t>
            </a:r>
            <a:r>
              <a:rPr sz="3600"/>
              <a:t>), 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 increase/decrease in j</a:t>
            </a:r>
            <a:br>
              <a:rPr sz="3600"/>
            </a:br>
            <a:r>
              <a:rPr sz="3600"/>
              <a:t>  ϴ</a:t>
            </a:r>
            <a:r>
              <a:rPr baseline="31999" sz="3600"/>
              <a:t>k</a:t>
            </a:r>
            <a:r>
              <a:rPr baseline="-5999" sz="3600"/>
              <a:t>j  </a:t>
            </a:r>
            <a:r>
              <a:rPr sz="3600"/>
              <a:t>“unimodal” in j</a:t>
            </a:r>
          </a:p>
        </p:txBody>
      </p:sp>
      <p:sp>
        <p:nvSpPr>
          <p:cNvPr id="1021" name="Shape 1021"/>
          <p:cNvSpPr/>
          <p:nvPr/>
        </p:nvSpPr>
        <p:spPr>
          <a:xfrm>
            <a:off x="328542" y="6322314"/>
            <a:ext cx="110998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187036" indent="-187036" algn="l">
              <a:spcBef>
                <a:spcPts val="4200"/>
              </a:spcBef>
              <a:buSzPct val="100000"/>
              <a:buChar char="•"/>
              <a:defRPr sz="1800"/>
            </a:pP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ϴ</a:t>
            </a:r>
            <a:r>
              <a:rPr b="1" baseline="31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(P) is min of ϴ</a:t>
            </a:r>
            <a:r>
              <a:rPr b="1" baseline="31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0,j+1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) and ϴ</a:t>
            </a:r>
            <a:r>
              <a:rPr b="1" baseline="31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k-1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(P</a:t>
            </a:r>
            <a:r>
              <a:rPr b="1" baseline="-5999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j+1,n</a:t>
            </a:r>
            <a:r>
              <a:rPr b="1"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)</a:t>
            </a:r>
          </a:p>
        </p:txBody>
      </p:sp>
      <p:sp>
        <p:nvSpPr>
          <p:cNvPr id="1022" name="Shape 1022"/>
          <p:cNvSpPr/>
          <p:nvPr/>
        </p:nvSpPr>
        <p:spPr>
          <a:xfrm>
            <a:off x="328542" y="7748374"/>
            <a:ext cx="11989603" cy="1875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187036" indent="-187036" algn="l">
              <a:spcBef>
                <a:spcPts val="4200"/>
              </a:spcBef>
              <a:buSzPct val="100000"/>
              <a:buChar char="•"/>
              <a:defRPr sz="1800"/>
            </a:pPr>
            <a:r>
              <a:rPr sz="3600"/>
              <a:t>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 can be found recursively</a:t>
            </a:r>
            <a:endParaRPr sz="3600"/>
          </a:p>
          <a:p>
            <a:pPr lvl="1" marL="415636" indent="-187036" algn="l">
              <a:spcBef>
                <a:spcPts val="500"/>
              </a:spcBef>
              <a:buSzPct val="100000"/>
              <a:buChar char="•"/>
              <a:defRPr sz="1800"/>
            </a:pPr>
            <a:r>
              <a:rPr sz="3600"/>
              <a:t>stop when k=1 (know how to solve)</a:t>
            </a:r>
            <a:endParaRPr sz="3600"/>
          </a:p>
          <a:p>
            <a:pPr lvl="1" marL="415636" indent="-187036" algn="l">
              <a:spcBef>
                <a:spcPts val="500"/>
              </a:spcBef>
              <a:buSzPct val="100000"/>
              <a:buChar char="•"/>
              <a:defRPr sz="1800"/>
            </a:pPr>
            <a:r>
              <a:rPr sz="3600"/>
              <a:t> Total algorithm is   </a:t>
            </a:r>
            <a:r>
              <a:rPr b="1" sz="3600">
                <a:solidFill>
                  <a:srgbClr val="00F900"/>
                </a:solidFill>
                <a:latin typeface="Helvetica"/>
                <a:ea typeface="Helvetica"/>
                <a:cs typeface="Helvetica"/>
                <a:sym typeface="Helvetica"/>
              </a:rPr>
              <a:t>k O( |P| log</a:t>
            </a:r>
            <a:r>
              <a:rPr b="1" baseline="31999" sz="3600">
                <a:solidFill>
                  <a:srgbClr val="00F900"/>
                </a:solidFill>
                <a:latin typeface="Helvetica"/>
                <a:ea typeface="Helvetica"/>
                <a:cs typeface="Helvetica"/>
                <a:sym typeface="Helvetica"/>
              </a:rPr>
              <a:t>2 </a:t>
            </a:r>
            <a:r>
              <a:rPr b="1" sz="3600">
                <a:solidFill>
                  <a:srgbClr val="00F900"/>
                </a:solidFill>
                <a:latin typeface="Helvetica"/>
                <a:ea typeface="Helvetica"/>
                <a:cs typeface="Helvetica"/>
                <a:sym typeface="Helvetica"/>
              </a:rPr>
              <a:t>|P|) =  O( k |P| log</a:t>
            </a:r>
            <a:r>
              <a:rPr b="1" baseline="31999" sz="3600">
                <a:solidFill>
                  <a:srgbClr val="00F900"/>
                </a:solidFill>
                <a:latin typeface="Helvetica"/>
                <a:ea typeface="Helvetica"/>
                <a:cs typeface="Helvetica"/>
                <a:sym typeface="Helvetica"/>
              </a:rPr>
              <a:t>2 </a:t>
            </a:r>
            <a:r>
              <a:rPr b="1" sz="3600">
                <a:solidFill>
                  <a:srgbClr val="00F900"/>
                </a:solidFill>
                <a:latin typeface="Helvetica"/>
                <a:ea typeface="Helvetica"/>
                <a:cs typeface="Helvetica"/>
                <a:sym typeface="Helvetica"/>
              </a:rPr>
              <a:t>|P|) </a:t>
            </a:r>
          </a:p>
        </p:txBody>
      </p:sp>
      <p:sp>
        <p:nvSpPr>
          <p:cNvPr id="1023" name="Shape 1023"/>
          <p:cNvSpPr/>
          <p:nvPr/>
        </p:nvSpPr>
        <p:spPr>
          <a:xfrm>
            <a:off x="151091" y="4551697"/>
            <a:ext cx="12344505" cy="1329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228600" indent="-228600" algn="l">
              <a:spcBef>
                <a:spcPts val="4200"/>
              </a:spcBef>
              <a:buSzPct val="100000"/>
              <a:buChar char="•"/>
              <a:defRPr sz="1800"/>
            </a:pPr>
            <a:r>
              <a:rPr sz="4400"/>
              <a:t>  </a:t>
            </a:r>
            <a:r>
              <a:rPr sz="3600"/>
              <a:t>=&gt; </a:t>
            </a:r>
            <a:r>
              <a:rPr b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O(|P| log</a:t>
            </a:r>
            <a:r>
              <a:rPr b="1" baseline="31999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2</a:t>
            </a:r>
            <a:r>
              <a:rPr b="1"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|P|) </a:t>
            </a:r>
            <a:r>
              <a:rPr sz="3600">
                <a:solidFill>
                  <a:srgbClr val="942192"/>
                </a:solidFill>
              </a:rPr>
              <a:t>time Binary search </a:t>
            </a:r>
            <a:br>
              <a:rPr sz="3600">
                <a:solidFill>
                  <a:srgbClr val="942192"/>
                </a:solidFill>
              </a:rPr>
            </a:br>
            <a:r>
              <a:rPr sz="3600"/>
              <a:t>   to find largest j s.t ϴ</a:t>
            </a:r>
            <a:r>
              <a:rPr baseline="31999" sz="3600"/>
              <a:t>k-1</a:t>
            </a:r>
            <a:r>
              <a:rPr sz="3600"/>
              <a:t>(P</a:t>
            </a:r>
            <a:r>
              <a:rPr baseline="-5999" sz="3600"/>
              <a:t>j+1,n</a:t>
            </a:r>
            <a:r>
              <a:rPr sz="3600"/>
              <a:t>) &gt; ϴ</a:t>
            </a:r>
            <a:r>
              <a:rPr baseline="31999" sz="3600"/>
              <a:t>1</a:t>
            </a:r>
            <a:r>
              <a:rPr sz="3600"/>
              <a:t>(P</a:t>
            </a:r>
            <a:r>
              <a:rPr baseline="-5999" sz="3600"/>
              <a:t>0,j</a:t>
            </a:r>
            <a:r>
              <a:rPr sz="3600"/>
              <a:t>)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022" grpId="2"/>
      <p:bldP build="p" bldLvl="1" animBg="1" rev="0" advAuto="0" spid="102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01" name="Shape 101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02" name="Shape 102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03" name="Shape 103"/>
          <p:cNvSpPr/>
          <p:nvPr/>
        </p:nvSpPr>
        <p:spPr>
          <a:xfrm>
            <a:off x="1972309" y="139700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13</a:t>
            </a:r>
          </a:p>
        </p:txBody>
      </p:sp>
      <p:sp>
        <p:nvSpPr>
          <p:cNvPr id="104" name="Shape 104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05" name="Shape 105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06" name="Shape 106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07" name="Shape 107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08" name="Shape 108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t=0</a:t>
            </a:r>
          </a:p>
        </p:txBody>
      </p:sp>
    </p:spTree>
  </p:cSld>
  <p:clrMapOvr>
    <a:masterClrMapping/>
  </p:clrMapOvr>
  <p:transition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Shape 10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1026" name="Shape 1026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Dynamic Flow Networks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Congestion in Dynamic Flows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Problem Definitions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Known Results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1: k-Sink Evacuation on a Path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Example Algorithm 2: 1-sink Min-Max Regret Evacuation on a Path with uniform capacity</a:t>
            </a:r>
            <a:endParaRPr sz="3132">
              <a:solidFill>
                <a:srgbClr val="FF2600"/>
              </a:solidFill>
            </a:endParaRPr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Open Problems</a:t>
            </a:r>
          </a:p>
        </p:txBody>
      </p:sp>
    </p:spTree>
  </p:cSld>
  <p:clrMapOvr>
    <a:masterClrMapping/>
  </p:clrMapOvr>
  <p:transition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hape 1028"/>
          <p:cNvSpPr/>
          <p:nvPr>
            <p:ph type="title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  <a:defRPr sz="4400" u="sng"/>
            </a:lvl1pPr>
          </a:lstStyle>
          <a:p>
            <a:pPr lvl="0">
              <a:defRPr sz="1800" u="none"/>
            </a:pPr>
            <a:r>
              <a:rPr sz="4400" u="sng"/>
              <a:t>Min-Max Regret Evacuation on a Path</a:t>
            </a:r>
          </a:p>
        </p:txBody>
      </p:sp>
      <p:sp>
        <p:nvSpPr>
          <p:cNvPr id="1029" name="Shape 1029"/>
          <p:cNvSpPr/>
          <p:nvPr/>
        </p:nvSpPr>
        <p:spPr>
          <a:xfrm>
            <a:off x="93714" y="1651283"/>
            <a:ext cx="129021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In the regret version of the problem, input still provides </a:t>
            </a:r>
            <a:r>
              <a:rPr i="1" sz="3600">
                <a:solidFill>
                  <a:srgbClr val="0433FF"/>
                </a:solidFill>
              </a:rPr>
              <a:t>c</a:t>
            </a:r>
            <a:r>
              <a:rPr baseline="-5999" i="1" sz="3600">
                <a:solidFill>
                  <a:srgbClr val="0433FF"/>
                </a:solidFill>
              </a:rPr>
              <a:t>e,</a:t>
            </a:r>
            <a:r>
              <a:rPr sz="3600"/>
              <a:t> </a:t>
            </a:r>
            <a:r>
              <a:rPr sz="3600">
                <a:solidFill>
                  <a:srgbClr val="0433FF"/>
                </a:solidFill>
              </a:rPr>
              <a:t>𝜏</a:t>
            </a:r>
            <a:r>
              <a:rPr baseline="-5999" i="1" sz="3600">
                <a:solidFill>
                  <a:srgbClr val="0433FF"/>
                </a:solidFill>
              </a:rPr>
              <a:t>e, </a:t>
            </a:r>
            <a:r>
              <a:rPr sz="3600">
                <a:solidFill>
                  <a:srgbClr val="0433FF"/>
                </a:solidFill>
              </a:rPr>
              <a:t>k</a:t>
            </a:r>
            <a:r>
              <a:rPr sz="3600"/>
              <a:t> </a:t>
            </a:r>
          </a:p>
        </p:txBody>
      </p:sp>
      <p:sp>
        <p:nvSpPr>
          <p:cNvPr id="1030" name="Shape 1030"/>
          <p:cNvSpPr/>
          <p:nvPr/>
        </p:nvSpPr>
        <p:spPr>
          <a:xfrm>
            <a:off x="588637" y="5033020"/>
            <a:ext cx="11827525" cy="4539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2200"/>
              </a:spcBef>
              <a:buSzPct val="100000"/>
              <a:buChar char="•"/>
              <a:defRPr sz="1800"/>
            </a:pPr>
            <a:r>
              <a:rPr sz="3600"/>
              <a:t>But </a:t>
            </a:r>
            <a:r>
              <a:rPr baseline="-5999" i="1" sz="3600">
                <a:solidFill>
                  <a:srgbClr val="0433FF"/>
                </a:solidFill>
              </a:rPr>
              <a:t>W</a:t>
            </a:r>
            <a:r>
              <a:rPr baseline="-5999" i="1" sz="2900">
                <a:solidFill>
                  <a:srgbClr val="0433FF"/>
                </a:solidFill>
              </a:rPr>
              <a:t>v</a:t>
            </a:r>
            <a:r>
              <a:rPr sz="3600"/>
              <a:t> is no longer explicitly input. </a:t>
            </a:r>
            <a:br>
              <a:rPr sz="3600"/>
            </a:br>
            <a:r>
              <a:rPr sz="3600"/>
              <a:t>Instead, each vertex has an input range w</a:t>
            </a:r>
            <a:r>
              <a:rPr baseline="-5999" sz="3500"/>
              <a:t>v</a:t>
            </a:r>
            <a:r>
              <a:rPr sz="3600"/>
              <a:t>∈[wʹ</a:t>
            </a:r>
            <a:r>
              <a:rPr baseline="-5999" sz="3600"/>
              <a:t>v</a:t>
            </a:r>
            <a:r>
              <a:rPr sz="3600"/>
              <a:t>,Wʹ</a:t>
            </a:r>
            <a:r>
              <a:rPr baseline="-5999" sz="3600"/>
              <a:t>v</a:t>
            </a:r>
            <a:r>
              <a:rPr sz="3600"/>
              <a:t>]</a:t>
            </a:r>
            <a:endParaRPr sz="3600"/>
          </a:p>
          <a:p>
            <a:pPr lvl="0" marL="228600" indent="-228600" algn="l">
              <a:spcBef>
                <a:spcPts val="2200"/>
              </a:spcBef>
              <a:buSzPct val="100000"/>
              <a:buChar char="•"/>
              <a:defRPr sz="1800"/>
            </a:pPr>
            <a:r>
              <a:rPr sz="3600"/>
              <a:t>Algorithm needs to find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robust</a:t>
            </a:r>
            <a:r>
              <a:rPr sz="3600"/>
              <a:t> evacuation protocol that works least badly against adversarial input.</a:t>
            </a:r>
            <a:endParaRPr sz="3600"/>
          </a:p>
          <a:p>
            <a:pPr lvl="0" marL="228600" indent="-228600" algn="l">
              <a:spcBef>
                <a:spcPts val="2200"/>
              </a:spcBef>
              <a:buSzPct val="100000"/>
              <a:buChar char="•"/>
              <a:defRPr sz="1800"/>
            </a:pPr>
            <a:r>
              <a:rPr sz="3600"/>
              <a:t>Min-Max Regret is one standard way of modelling robustness</a:t>
            </a:r>
            <a:br>
              <a:rPr sz="3600"/>
            </a:br>
          </a:p>
        </p:txBody>
      </p:sp>
      <p:pic>
        <p:nvPicPr>
          <p:cNvPr id="1031" name="Path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3612" y="2658794"/>
            <a:ext cx="10597576" cy="2014416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Shape 1033"/>
          <p:cNvSpPr/>
          <p:nvPr>
            <p:ph type="title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  <a:defRPr sz="4400" u="sng"/>
            </a:lvl1pPr>
          </a:lstStyle>
          <a:p>
            <a:pPr lvl="0">
              <a:defRPr sz="1800" u="none"/>
            </a:pPr>
            <a:r>
              <a:rPr sz="4400" u="sng"/>
              <a:t>Min-Max Regret Evacuation on a Path</a:t>
            </a:r>
          </a:p>
        </p:txBody>
      </p:sp>
      <p:sp>
        <p:nvSpPr>
          <p:cNvPr id="1034" name="Shape 1034"/>
          <p:cNvSpPr/>
          <p:nvPr/>
        </p:nvSpPr>
        <p:spPr>
          <a:xfrm>
            <a:off x="479123" y="3811222"/>
            <a:ext cx="11827525" cy="5678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spcBef>
                <a:spcPts val="2500"/>
              </a:spcBef>
              <a:buSzPct val="75000"/>
              <a:buChar char="•"/>
              <a:defRPr sz="1800"/>
            </a:pPr>
            <a:r>
              <a:rPr sz="3200"/>
              <a:t>S = ∏</a:t>
            </a:r>
            <a:r>
              <a:rPr baseline="-5999" sz="3200"/>
              <a:t>v</a:t>
            </a:r>
            <a:r>
              <a:rPr sz="3200"/>
              <a:t>[wʹ</a:t>
            </a:r>
            <a:r>
              <a:rPr baseline="-5999" sz="3200"/>
              <a:t>v</a:t>
            </a:r>
            <a:r>
              <a:rPr sz="3200"/>
              <a:t>,Wʹ</a:t>
            </a:r>
            <a:r>
              <a:rPr baseline="-5999" sz="3200"/>
              <a:t>v</a:t>
            </a:r>
            <a:r>
              <a:rPr sz="3200"/>
              <a:t>] is the set of all feasible scenarios.</a:t>
            </a:r>
            <a:endParaRPr sz="3200"/>
          </a:p>
          <a:p>
            <a:pPr lvl="0" algn="l">
              <a:spcBef>
                <a:spcPts val="500"/>
              </a:spcBef>
              <a:defRPr sz="1800"/>
            </a:pPr>
            <a:r>
              <a:rPr sz="3200"/>
              <a:t>         An s ∈ S is of the form s= (w</a:t>
            </a:r>
            <a:r>
              <a:rPr baseline="-5999" sz="3200"/>
              <a:t>1,</a:t>
            </a:r>
            <a:r>
              <a:rPr sz="3200"/>
              <a:t> …, w</a:t>
            </a:r>
            <a:r>
              <a:rPr baseline="-5999" sz="3200"/>
              <a:t>n</a:t>
            </a:r>
            <a:r>
              <a:rPr sz="3200"/>
              <a:t>)  </a:t>
            </a:r>
            <a:endParaRPr sz="3200"/>
          </a:p>
          <a:p>
            <a:pPr lvl="0" marL="228599" indent="-228599" algn="l">
              <a:spcBef>
                <a:spcPts val="2500"/>
              </a:spcBef>
              <a:buSzPct val="100000"/>
              <a:buChar char="•"/>
              <a:defRPr sz="1800"/>
            </a:pPr>
            <a:r>
              <a:rPr sz="3200"/>
              <a:t>ϴ(P,x,s)  = evacuation time of P to x in scenario s</a:t>
            </a:r>
            <a:endParaRPr sz="3200"/>
          </a:p>
          <a:p>
            <a:pPr lvl="0" marL="228599" indent="-228599" algn="l">
              <a:spcBef>
                <a:spcPts val="2500"/>
              </a:spcBef>
              <a:buSzPct val="100000"/>
              <a:buChar char="•"/>
              <a:defRPr sz="1800"/>
            </a:pPr>
            <a:r>
              <a:rPr sz="3200"/>
              <a:t>ϴ</a:t>
            </a:r>
            <a:r>
              <a:rPr baseline="31999" sz="3200"/>
              <a:t>1</a:t>
            </a:r>
            <a:r>
              <a:rPr sz="3200"/>
              <a:t>(P,s)   = min evacuation time of P in scenario s</a:t>
            </a:r>
            <a:endParaRPr sz="3200"/>
          </a:p>
          <a:p>
            <a:pPr lvl="0" marL="228599" indent="-228599" algn="l">
              <a:spcBef>
                <a:spcPts val="2500"/>
              </a:spcBef>
              <a:buSzPct val="100000"/>
              <a:buChar char="•"/>
              <a:defRPr sz="1800"/>
            </a:pPr>
            <a:r>
              <a:rPr b="1" sz="3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R(x,s)</a:t>
            </a:r>
            <a:r>
              <a:rPr sz="3200"/>
              <a:t>     = Regret of x under scenario s  = </a:t>
            </a:r>
            <a:r>
              <a:rPr b="1" sz="3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ϴ(P,x,s) - ϴ</a:t>
            </a:r>
            <a:r>
              <a:rPr b="1" baseline="31999" sz="3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b="1" sz="32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(P,s)</a:t>
            </a:r>
            <a:endParaRPr sz="3200"/>
          </a:p>
          <a:p>
            <a:pPr lvl="0" marL="228599" indent="-228599" algn="l">
              <a:spcBef>
                <a:spcPts val="2500"/>
              </a:spcBef>
              <a:buSzPct val="100000"/>
              <a:buChar char="•"/>
              <a:defRPr sz="1800"/>
            </a:pPr>
            <a:r>
              <a:rPr sz="3200"/>
              <a:t>R(x)        = Max regret of x  =  max</a:t>
            </a:r>
            <a:r>
              <a:rPr baseline="-5999" sz="3200"/>
              <a:t>s</a:t>
            </a:r>
            <a:r>
              <a:rPr sz="3200"/>
              <a:t> R(x,s)</a:t>
            </a:r>
            <a:endParaRPr sz="3200"/>
          </a:p>
          <a:p>
            <a:pPr lvl="0" marL="228600" indent="-228600" algn="l">
              <a:spcBef>
                <a:spcPts val="2500"/>
              </a:spcBef>
              <a:buSzPct val="100000"/>
              <a:buChar char="•"/>
              <a:defRPr sz="1800"/>
            </a:pPr>
            <a:r>
              <a:rPr sz="3200"/>
              <a:t>The Min-max regret of P is minimum regret over all x</a:t>
            </a:r>
            <a:br>
              <a:rPr sz="3200"/>
            </a:br>
            <a:r>
              <a:rPr sz="3200"/>
              <a:t>                       MMR(P)  = Min</a:t>
            </a:r>
            <a:r>
              <a:rPr baseline="-5999" sz="3200"/>
              <a:t>x</a:t>
            </a:r>
            <a:r>
              <a:rPr sz="3200"/>
              <a:t> R(x)</a:t>
            </a:r>
          </a:p>
        </p:txBody>
      </p:sp>
      <p:pic>
        <p:nvPicPr>
          <p:cNvPr id="1035" name="Path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3516" y="1467828"/>
            <a:ext cx="10597575" cy="2014416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34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Shape 1037"/>
          <p:cNvSpPr/>
          <p:nvPr>
            <p:ph type="title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  <a:defRPr sz="4400" u="sng"/>
            </a:lvl1pPr>
          </a:lstStyle>
          <a:p>
            <a:pPr lvl="0">
              <a:defRPr sz="1800" u="none"/>
            </a:pPr>
            <a:r>
              <a:rPr sz="4400" u="sng"/>
              <a:t>Min-Max Regret Evacuation on a Path</a:t>
            </a:r>
          </a:p>
        </p:txBody>
      </p:sp>
      <p:sp>
        <p:nvSpPr>
          <p:cNvPr id="1038" name="Shape 1038"/>
          <p:cNvSpPr/>
          <p:nvPr/>
        </p:nvSpPr>
        <p:spPr>
          <a:xfrm>
            <a:off x="202861" y="3701708"/>
            <a:ext cx="11827524" cy="591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spcBef>
                <a:spcPts val="2500"/>
              </a:spcBef>
              <a:defRPr sz="1800"/>
            </a:pPr>
            <a:r>
              <a:rPr sz="3200"/>
              <a:t>R(x,s) = ϴ(P,x,s) - ϴ</a:t>
            </a:r>
            <a:r>
              <a:rPr baseline="31999" sz="3200"/>
              <a:t>1</a:t>
            </a:r>
            <a:r>
              <a:rPr sz="3200"/>
              <a:t>(P,s)       R(x) = Max</a:t>
            </a:r>
            <a:r>
              <a:rPr baseline="-5999" sz="3200"/>
              <a:t>s</a:t>
            </a:r>
            <a:r>
              <a:rPr sz="3200"/>
              <a:t> R(x,s)</a:t>
            </a:r>
          </a:p>
        </p:txBody>
      </p:sp>
      <p:sp>
        <p:nvSpPr>
          <p:cNvPr id="1039" name="Shape 1039"/>
          <p:cNvSpPr/>
          <p:nvPr/>
        </p:nvSpPr>
        <p:spPr>
          <a:xfrm>
            <a:off x="192235" y="4346026"/>
            <a:ext cx="12620330" cy="591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spcBef>
                <a:spcPts val="2500"/>
              </a:spcBef>
              <a:defRPr sz="1800"/>
            </a:pPr>
            <a:r>
              <a:rPr sz="3200">
                <a:solidFill>
                  <a:srgbClr val="FF2600"/>
                </a:solidFill>
              </a:rPr>
              <a:t>MMR(P)  = Min</a:t>
            </a:r>
            <a:r>
              <a:rPr baseline="-5999" sz="3200">
                <a:solidFill>
                  <a:srgbClr val="FF2600"/>
                </a:solidFill>
              </a:rPr>
              <a:t>x</a:t>
            </a:r>
            <a:r>
              <a:rPr sz="3200">
                <a:solidFill>
                  <a:srgbClr val="FF2600"/>
                </a:solidFill>
              </a:rPr>
              <a:t> R(x) = Min</a:t>
            </a:r>
            <a:r>
              <a:rPr baseline="-5999" sz="3200">
                <a:solidFill>
                  <a:srgbClr val="FF2600"/>
                </a:solidFill>
              </a:rPr>
              <a:t>x</a:t>
            </a:r>
            <a:r>
              <a:rPr sz="3200">
                <a:solidFill>
                  <a:srgbClr val="FF2600"/>
                </a:solidFill>
              </a:rPr>
              <a:t>  Max</a:t>
            </a:r>
            <a:r>
              <a:rPr baseline="-5999" sz="3200">
                <a:solidFill>
                  <a:srgbClr val="FF2600"/>
                </a:solidFill>
              </a:rPr>
              <a:t>s  </a:t>
            </a:r>
            <a:r>
              <a:rPr sz="3200">
                <a:solidFill>
                  <a:srgbClr val="FF2600"/>
                </a:solidFill>
              </a:rPr>
              <a:t>{ϴ(P,x,s) - ϴ</a:t>
            </a:r>
            <a:r>
              <a:rPr baseline="31999" sz="3200">
                <a:solidFill>
                  <a:srgbClr val="FF2600"/>
                </a:solidFill>
              </a:rPr>
              <a:t>1</a:t>
            </a:r>
            <a:r>
              <a:rPr sz="3200">
                <a:solidFill>
                  <a:srgbClr val="FF2600"/>
                </a:solidFill>
              </a:rPr>
              <a:t>(P,s)}</a:t>
            </a:r>
          </a:p>
        </p:txBody>
      </p:sp>
      <p:sp>
        <p:nvSpPr>
          <p:cNvPr id="1040" name="Shape 1040"/>
          <p:cNvSpPr/>
          <p:nvPr/>
        </p:nvSpPr>
        <p:spPr>
          <a:xfrm>
            <a:off x="164549" y="5142772"/>
            <a:ext cx="12894115" cy="468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spcBef>
                <a:spcPts val="1200"/>
              </a:spcBef>
              <a:buSzPct val="75000"/>
              <a:buChar char="•"/>
              <a:defRPr sz="1800"/>
            </a:pPr>
            <a:r>
              <a:rPr sz="3600"/>
              <a:t>A-Priori, it isn’t obvious that this can be calculated efficiently.</a:t>
            </a:r>
            <a:endParaRPr sz="3600"/>
          </a:p>
          <a:p>
            <a:pPr lvl="0" marL="444500" indent="-444500" algn="l">
              <a:spcBef>
                <a:spcPts val="2000"/>
              </a:spcBef>
              <a:buSzPct val="75000"/>
              <a:buChar char="•"/>
              <a:defRPr sz="1800"/>
            </a:pPr>
            <a:r>
              <a:rPr sz="3600"/>
              <a:t>Can show that, for uniform capacities,  there  are only O(n) scenarios </a:t>
            </a:r>
            <a:r>
              <a:rPr i="1" sz="3600"/>
              <a:t>s</a:t>
            </a:r>
            <a:r>
              <a:rPr sz="3600"/>
              <a:t> at which any R(x) attains maximum</a:t>
            </a:r>
            <a:endParaRPr sz="3600"/>
          </a:p>
          <a:p>
            <a:pPr lvl="0" marL="444500" indent="-444500" algn="l">
              <a:spcBef>
                <a:spcPts val="2000"/>
              </a:spcBef>
              <a:buSzPct val="75000"/>
              <a:buChar char="•"/>
              <a:defRPr sz="1800"/>
            </a:pPr>
            <a:r>
              <a:rPr sz="3600"/>
              <a:t>This, permits evaluating MMR(P) in polynomial time</a:t>
            </a:r>
            <a:endParaRPr sz="36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600"/>
              <a:t>further observations reduce this to O(n log n)</a:t>
            </a:r>
            <a:endParaRPr sz="3600"/>
          </a:p>
          <a:p>
            <a:pPr lvl="0" marL="444500" indent="-444500" algn="l">
              <a:spcBef>
                <a:spcPts val="2000"/>
              </a:spcBef>
              <a:buSzPct val="75000"/>
              <a:buChar char="•"/>
              <a:defRPr sz="1800"/>
            </a:pPr>
            <a:r>
              <a:rPr sz="3600"/>
              <a:t>Existence of O(n) scenarios not totally surprising</a:t>
            </a:r>
            <a:endParaRPr sz="36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600"/>
              <a:t>Same phenomenon arises in MMR for medians on a line</a:t>
            </a:r>
          </a:p>
        </p:txBody>
      </p:sp>
      <p:pic>
        <p:nvPicPr>
          <p:cNvPr id="1041" name="Path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3516" y="1467828"/>
            <a:ext cx="10597575" cy="2014416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040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Shape 1043"/>
          <p:cNvSpPr/>
          <p:nvPr>
            <p:ph type="title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  <a:defRPr sz="4400" u="sng"/>
            </a:lvl1pPr>
          </a:lstStyle>
          <a:p>
            <a:pPr lvl="0">
              <a:defRPr sz="1800" u="none"/>
            </a:pPr>
            <a:r>
              <a:rPr sz="4400" u="sng"/>
              <a:t>Min-Max Regret Evacuation on a Path</a:t>
            </a:r>
          </a:p>
        </p:txBody>
      </p:sp>
      <p:sp>
        <p:nvSpPr>
          <p:cNvPr id="1044" name="Shape 1044"/>
          <p:cNvSpPr/>
          <p:nvPr/>
        </p:nvSpPr>
        <p:spPr>
          <a:xfrm>
            <a:off x="312375" y="1347155"/>
            <a:ext cx="11827525" cy="591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spcBef>
                <a:spcPts val="2500"/>
              </a:spcBef>
              <a:defRPr sz="1800"/>
            </a:pPr>
            <a:r>
              <a:rPr sz="3200"/>
              <a:t>R(x,s) = ϴ(P,x,s) - ϴ</a:t>
            </a:r>
            <a:r>
              <a:rPr baseline="31999" sz="3200"/>
              <a:t>1</a:t>
            </a:r>
            <a:r>
              <a:rPr sz="3200"/>
              <a:t>(P,s)       R(x) = Max</a:t>
            </a:r>
            <a:r>
              <a:rPr baseline="-5999" sz="3200"/>
              <a:t>s</a:t>
            </a:r>
            <a:r>
              <a:rPr sz="3200"/>
              <a:t> R(x,s)</a:t>
            </a:r>
          </a:p>
        </p:txBody>
      </p:sp>
      <p:sp>
        <p:nvSpPr>
          <p:cNvPr id="1045" name="Shape 1045"/>
          <p:cNvSpPr/>
          <p:nvPr/>
        </p:nvSpPr>
        <p:spPr>
          <a:xfrm>
            <a:off x="192235" y="2018852"/>
            <a:ext cx="12620330" cy="591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spcBef>
                <a:spcPts val="2500"/>
              </a:spcBef>
              <a:defRPr sz="1800"/>
            </a:pPr>
            <a:r>
              <a:rPr sz="3200">
                <a:solidFill>
                  <a:srgbClr val="FF2600"/>
                </a:solidFill>
              </a:rPr>
              <a:t>MMR(P)  = Min</a:t>
            </a:r>
            <a:r>
              <a:rPr baseline="-5999" sz="3200">
                <a:solidFill>
                  <a:srgbClr val="FF2600"/>
                </a:solidFill>
              </a:rPr>
              <a:t>x</a:t>
            </a:r>
            <a:r>
              <a:rPr sz="3200">
                <a:solidFill>
                  <a:srgbClr val="FF2600"/>
                </a:solidFill>
              </a:rPr>
              <a:t> R(x) = Min</a:t>
            </a:r>
            <a:r>
              <a:rPr baseline="-5999" sz="3200">
                <a:solidFill>
                  <a:srgbClr val="FF2600"/>
                </a:solidFill>
              </a:rPr>
              <a:t>x</a:t>
            </a:r>
            <a:r>
              <a:rPr sz="3200">
                <a:solidFill>
                  <a:srgbClr val="FF2600"/>
                </a:solidFill>
              </a:rPr>
              <a:t>  Max</a:t>
            </a:r>
            <a:r>
              <a:rPr baseline="-5999" sz="3200">
                <a:solidFill>
                  <a:srgbClr val="FF2600"/>
                </a:solidFill>
              </a:rPr>
              <a:t>s  </a:t>
            </a:r>
            <a:r>
              <a:rPr sz="3200">
                <a:solidFill>
                  <a:srgbClr val="FF2600"/>
                </a:solidFill>
              </a:rPr>
              <a:t>{ϴ(P,x,s) - ϴ</a:t>
            </a:r>
            <a:r>
              <a:rPr baseline="31999" sz="3200">
                <a:solidFill>
                  <a:srgbClr val="FF2600"/>
                </a:solidFill>
              </a:rPr>
              <a:t>1</a:t>
            </a:r>
            <a:r>
              <a:rPr sz="3200">
                <a:solidFill>
                  <a:srgbClr val="FF2600"/>
                </a:solidFill>
              </a:rPr>
              <a:t>(P,s)}</a:t>
            </a:r>
          </a:p>
        </p:txBody>
      </p:sp>
      <p:sp>
        <p:nvSpPr>
          <p:cNvPr id="1046" name="Shape 1046"/>
          <p:cNvSpPr/>
          <p:nvPr/>
        </p:nvSpPr>
        <p:spPr>
          <a:xfrm>
            <a:off x="727136" y="2786374"/>
            <a:ext cx="11827526" cy="1757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There are 2n scenarios at which R(s,x) attains max.</a:t>
            </a:r>
            <a:endParaRPr sz="3600"/>
          </a:p>
          <a:p>
            <a:pPr lvl="0" algn="l">
              <a:defRPr sz="1800"/>
            </a:pPr>
            <a:r>
              <a:rPr sz="3600"/>
              <a:t>These are s</a:t>
            </a:r>
            <a:r>
              <a:rPr baseline="-5999" sz="3600"/>
              <a:t>i</a:t>
            </a:r>
            <a:r>
              <a:rPr sz="3600"/>
              <a:t> in which w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FF2600"/>
                </a:solidFill>
              </a:rPr>
              <a:t>wʹ</a:t>
            </a:r>
            <a:r>
              <a:rPr baseline="-5999" sz="3600">
                <a:solidFill>
                  <a:srgbClr val="FF2600"/>
                </a:solidFill>
              </a:rPr>
              <a:t>j</a:t>
            </a:r>
            <a:r>
              <a:rPr sz="3600"/>
              <a:t> for j ≤ i &amp; w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0433FF"/>
                </a:solidFill>
              </a:rPr>
              <a:t>Wʹ</a:t>
            </a:r>
            <a:r>
              <a:rPr baseline="-5999" sz="3600">
                <a:solidFill>
                  <a:srgbClr val="0433FF"/>
                </a:solidFill>
              </a:rPr>
              <a:t>j</a:t>
            </a:r>
            <a:r>
              <a:rPr sz="3600"/>
              <a:t> for i &gt; j</a:t>
            </a:r>
            <a:endParaRPr sz="3600"/>
          </a:p>
          <a:p>
            <a:pPr lvl="0" algn="l">
              <a:defRPr sz="1800"/>
            </a:pPr>
            <a:r>
              <a:rPr sz="3600"/>
              <a:t>         and sʹ</a:t>
            </a:r>
            <a:r>
              <a:rPr baseline="-5999" sz="3600"/>
              <a:t>i</a:t>
            </a:r>
            <a:r>
              <a:rPr sz="3600"/>
              <a:t> in which w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0433FF"/>
                </a:solidFill>
              </a:rPr>
              <a:t>Wʹ</a:t>
            </a:r>
            <a:r>
              <a:rPr baseline="-5999" sz="3600">
                <a:solidFill>
                  <a:srgbClr val="0433FF"/>
                </a:solidFill>
              </a:rPr>
              <a:t>j</a:t>
            </a:r>
            <a:r>
              <a:rPr sz="3600"/>
              <a:t> for j ≤ i &amp; wʹ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FF2600"/>
                </a:solidFill>
              </a:rPr>
              <a:t>wʹ</a:t>
            </a:r>
            <a:r>
              <a:rPr baseline="-5999" sz="3600">
                <a:solidFill>
                  <a:srgbClr val="FF2600"/>
                </a:solidFill>
              </a:rPr>
              <a:t>j</a:t>
            </a:r>
            <a:r>
              <a:rPr sz="3600"/>
              <a:t> for i &gt; j</a:t>
            </a:r>
          </a:p>
        </p:txBody>
      </p:sp>
      <p:pic>
        <p:nvPicPr>
          <p:cNvPr id="1047" name="Path1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41614" y="4728840"/>
            <a:ext cx="10088171" cy="1971969"/>
          </a:xfrm>
          <a:prstGeom prst="rect">
            <a:avLst/>
          </a:prstGeom>
          <a:ln w="12700">
            <a:miter lim="400000"/>
          </a:ln>
        </p:spPr>
      </p:pic>
      <p:sp>
        <p:nvSpPr>
          <p:cNvPr id="1048" name="Shape 1048"/>
          <p:cNvSpPr/>
          <p:nvPr/>
        </p:nvSpPr>
        <p:spPr>
          <a:xfrm>
            <a:off x="958248" y="5390974"/>
            <a:ext cx="41056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s</a:t>
            </a:r>
            <a:r>
              <a:rPr baseline="-5999" sz="3600"/>
              <a:t>i</a:t>
            </a:r>
          </a:p>
        </p:txBody>
      </p:sp>
      <p:pic>
        <p:nvPicPr>
          <p:cNvPr id="1049" name="Path11b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32059" y="7404380"/>
            <a:ext cx="9907280" cy="1932633"/>
          </a:xfrm>
          <a:prstGeom prst="rect">
            <a:avLst/>
          </a:prstGeom>
          <a:ln w="12700">
            <a:miter lim="400000"/>
          </a:ln>
        </p:spPr>
      </p:pic>
      <p:sp>
        <p:nvSpPr>
          <p:cNvPr id="1050" name="Shape 1050"/>
          <p:cNvSpPr/>
          <p:nvPr/>
        </p:nvSpPr>
        <p:spPr>
          <a:xfrm>
            <a:off x="958248" y="8042490"/>
            <a:ext cx="520625" cy="656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sʹ</a:t>
            </a:r>
            <a:r>
              <a:rPr baseline="-5999" sz="3600"/>
              <a:t>i</a:t>
            </a:r>
          </a:p>
        </p:txBody>
      </p:sp>
    </p:spTree>
  </p:cSld>
  <p:clrMapOvr>
    <a:masterClrMapping/>
  </p:clrMapOvr>
  <p:transition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Shape 1052"/>
          <p:cNvSpPr/>
          <p:nvPr>
            <p:ph type="title"/>
          </p:nvPr>
        </p:nvSpPr>
        <p:spPr>
          <a:xfrm>
            <a:off x="952500" y="143336"/>
            <a:ext cx="11099800" cy="1348927"/>
          </a:xfrm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  <a:defRPr sz="4400" u="sng"/>
            </a:lvl1pPr>
          </a:lstStyle>
          <a:p>
            <a:pPr lvl="0">
              <a:defRPr sz="1800" u="none"/>
            </a:pPr>
            <a:r>
              <a:rPr sz="4400" u="sng"/>
              <a:t>Min-Max Regret Evacuation on a Path</a:t>
            </a:r>
          </a:p>
        </p:txBody>
      </p:sp>
      <p:sp>
        <p:nvSpPr>
          <p:cNvPr id="1053" name="Shape 1053"/>
          <p:cNvSpPr/>
          <p:nvPr/>
        </p:nvSpPr>
        <p:spPr>
          <a:xfrm>
            <a:off x="312375" y="1347155"/>
            <a:ext cx="11827525" cy="591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spcBef>
                <a:spcPts val="2500"/>
              </a:spcBef>
              <a:defRPr sz="1800"/>
            </a:pPr>
            <a:r>
              <a:rPr sz="3200"/>
              <a:t>R(s,x) = ϴ(P,x,s) - ϴ</a:t>
            </a:r>
            <a:r>
              <a:rPr baseline="31999" sz="3200"/>
              <a:t>1</a:t>
            </a:r>
            <a:r>
              <a:rPr sz="3200"/>
              <a:t>(P,s)       R(x) = Max</a:t>
            </a:r>
            <a:r>
              <a:rPr baseline="-5999" sz="3200"/>
              <a:t>s</a:t>
            </a:r>
            <a:r>
              <a:rPr sz="3200"/>
              <a:t> R(s,x)</a:t>
            </a:r>
          </a:p>
        </p:txBody>
      </p:sp>
      <p:sp>
        <p:nvSpPr>
          <p:cNvPr id="1054" name="Shape 1054"/>
          <p:cNvSpPr/>
          <p:nvPr/>
        </p:nvSpPr>
        <p:spPr>
          <a:xfrm>
            <a:off x="192235" y="2018852"/>
            <a:ext cx="12620330" cy="591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spcBef>
                <a:spcPts val="2500"/>
              </a:spcBef>
              <a:defRPr sz="1800"/>
            </a:pPr>
            <a:r>
              <a:rPr sz="3200">
                <a:solidFill>
                  <a:srgbClr val="FF2600"/>
                </a:solidFill>
              </a:rPr>
              <a:t>MMR(P)  = Min</a:t>
            </a:r>
            <a:r>
              <a:rPr baseline="-5999" sz="3200">
                <a:solidFill>
                  <a:srgbClr val="FF2600"/>
                </a:solidFill>
              </a:rPr>
              <a:t>x</a:t>
            </a:r>
            <a:r>
              <a:rPr sz="3200">
                <a:solidFill>
                  <a:srgbClr val="FF2600"/>
                </a:solidFill>
              </a:rPr>
              <a:t> R(x) = Min</a:t>
            </a:r>
            <a:r>
              <a:rPr baseline="-5999" sz="3200">
                <a:solidFill>
                  <a:srgbClr val="FF2600"/>
                </a:solidFill>
              </a:rPr>
              <a:t>x</a:t>
            </a:r>
            <a:r>
              <a:rPr sz="3200">
                <a:solidFill>
                  <a:srgbClr val="FF2600"/>
                </a:solidFill>
              </a:rPr>
              <a:t>  Max</a:t>
            </a:r>
            <a:r>
              <a:rPr baseline="-5999" sz="3200">
                <a:solidFill>
                  <a:srgbClr val="FF2600"/>
                </a:solidFill>
              </a:rPr>
              <a:t>s  </a:t>
            </a:r>
            <a:r>
              <a:rPr sz="3200">
                <a:solidFill>
                  <a:srgbClr val="FF2600"/>
                </a:solidFill>
              </a:rPr>
              <a:t>{ϴ(P,x,s) - ϴ</a:t>
            </a:r>
            <a:r>
              <a:rPr baseline="31999" sz="3200">
                <a:solidFill>
                  <a:srgbClr val="FF2600"/>
                </a:solidFill>
              </a:rPr>
              <a:t>1</a:t>
            </a:r>
            <a:r>
              <a:rPr sz="3200">
                <a:solidFill>
                  <a:srgbClr val="FF2600"/>
                </a:solidFill>
              </a:rPr>
              <a:t>(P,s)}</a:t>
            </a:r>
          </a:p>
        </p:txBody>
      </p:sp>
      <p:sp>
        <p:nvSpPr>
          <p:cNvPr id="1055" name="Shape 1055"/>
          <p:cNvSpPr/>
          <p:nvPr/>
        </p:nvSpPr>
        <p:spPr>
          <a:xfrm>
            <a:off x="727136" y="2786374"/>
            <a:ext cx="11827526" cy="1757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There are 2n scenarios at which R(s,x) attains max.</a:t>
            </a:r>
            <a:endParaRPr sz="3600"/>
          </a:p>
          <a:p>
            <a:pPr lvl="0" algn="l">
              <a:defRPr sz="1800"/>
            </a:pPr>
            <a:r>
              <a:rPr sz="3600"/>
              <a:t>These are s</a:t>
            </a:r>
            <a:r>
              <a:rPr baseline="-5999" sz="3600"/>
              <a:t>i</a:t>
            </a:r>
            <a:r>
              <a:rPr sz="3600"/>
              <a:t> in which w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FF2600"/>
                </a:solidFill>
              </a:rPr>
              <a:t>wʹ</a:t>
            </a:r>
            <a:r>
              <a:rPr baseline="-5999" sz="3600">
                <a:solidFill>
                  <a:srgbClr val="FF2600"/>
                </a:solidFill>
              </a:rPr>
              <a:t>j</a:t>
            </a:r>
            <a:r>
              <a:rPr sz="3600"/>
              <a:t> for j &lt; i &amp; w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0433FF"/>
                </a:solidFill>
              </a:rPr>
              <a:t>Wʹ</a:t>
            </a:r>
            <a:r>
              <a:rPr baseline="-5999" sz="3600">
                <a:solidFill>
                  <a:srgbClr val="0433FF"/>
                </a:solidFill>
              </a:rPr>
              <a:t>j</a:t>
            </a:r>
            <a:r>
              <a:rPr sz="3600"/>
              <a:t> for i &gt; j</a:t>
            </a:r>
            <a:endParaRPr sz="3600"/>
          </a:p>
          <a:p>
            <a:pPr lvl="0" algn="l">
              <a:defRPr sz="1800"/>
            </a:pPr>
            <a:r>
              <a:rPr sz="3600"/>
              <a:t>         and sʹ</a:t>
            </a:r>
            <a:r>
              <a:rPr baseline="-5999" sz="3600"/>
              <a:t>i</a:t>
            </a:r>
            <a:r>
              <a:rPr sz="3600"/>
              <a:t> in which w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0433FF"/>
                </a:solidFill>
              </a:rPr>
              <a:t>Wʹ</a:t>
            </a:r>
            <a:r>
              <a:rPr baseline="-5999" sz="3600">
                <a:solidFill>
                  <a:srgbClr val="0433FF"/>
                </a:solidFill>
              </a:rPr>
              <a:t>j</a:t>
            </a:r>
            <a:r>
              <a:rPr sz="3600"/>
              <a:t> for j &lt; i &amp; wʹ</a:t>
            </a:r>
            <a:r>
              <a:rPr baseline="-5999" sz="3600"/>
              <a:t>j</a:t>
            </a:r>
            <a:r>
              <a:rPr sz="3600"/>
              <a:t> = </a:t>
            </a:r>
            <a:r>
              <a:rPr sz="3600">
                <a:solidFill>
                  <a:srgbClr val="FF2600"/>
                </a:solidFill>
              </a:rPr>
              <a:t>wʹ</a:t>
            </a:r>
            <a:r>
              <a:rPr baseline="-5999" sz="3600">
                <a:solidFill>
                  <a:srgbClr val="FF2600"/>
                </a:solidFill>
              </a:rPr>
              <a:t>j</a:t>
            </a:r>
            <a:r>
              <a:rPr sz="3600"/>
              <a:t> for i &gt; j</a:t>
            </a:r>
          </a:p>
        </p:txBody>
      </p:sp>
      <p:sp>
        <p:nvSpPr>
          <p:cNvPr id="1056" name="Shape 1056"/>
          <p:cNvSpPr/>
          <p:nvPr/>
        </p:nvSpPr>
        <p:spPr>
          <a:xfrm>
            <a:off x="629682" y="4977317"/>
            <a:ext cx="12022433" cy="471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28600" indent="-228600" algn="l">
              <a:spcBef>
                <a:spcPts val="3100"/>
              </a:spcBef>
              <a:buSzPct val="100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k-sink uniform capacity on path have O(n</a:t>
            </a:r>
            <a:r>
              <a:rPr baseline="31999" sz="3600">
                <a:solidFill>
                  <a:srgbClr val="0433FF"/>
                </a:solidFill>
              </a:rPr>
              <a:t>3</a:t>
            </a:r>
            <a:r>
              <a:rPr sz="3600">
                <a:solidFill>
                  <a:srgbClr val="0433FF"/>
                </a:solidFill>
              </a:rPr>
              <a:t>) worst case scenarios</a:t>
            </a:r>
            <a:r>
              <a:rPr sz="3600"/>
              <a:t> </a:t>
            </a:r>
            <a:r>
              <a:rPr sz="3600">
                <a:solidFill>
                  <a:srgbClr val="FF2600"/>
                </a:solidFill>
              </a:rPr>
              <a:t>=&gt; </a:t>
            </a:r>
            <a:r>
              <a:rPr sz="3600">
                <a:solidFill>
                  <a:srgbClr val="FF2600"/>
                </a:solidFill>
              </a:rPr>
              <a:t>O(kn</a:t>
            </a:r>
            <a:r>
              <a:rPr baseline="31055" sz="3600">
                <a:solidFill>
                  <a:srgbClr val="FF2600"/>
                </a:solidFill>
              </a:rPr>
              <a:t>3</a:t>
            </a:r>
            <a:r>
              <a:rPr sz="3600">
                <a:solidFill>
                  <a:srgbClr val="FF2600"/>
                </a:solidFill>
              </a:rPr>
              <a:t>logn) time time algorithm</a:t>
            </a:r>
            <a:endParaRPr sz="3600">
              <a:solidFill>
                <a:srgbClr val="FF2600"/>
              </a:solidFill>
            </a:endParaRPr>
          </a:p>
          <a:p>
            <a:pPr lvl="0" marL="228600" indent="-228600" algn="l">
              <a:spcBef>
                <a:spcPts val="3100"/>
              </a:spcBef>
              <a:buSzPct val="100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1-sink uniform capacity on tree have O(n</a:t>
            </a:r>
            <a:r>
              <a:rPr baseline="31999" sz="3600">
                <a:solidFill>
                  <a:srgbClr val="0433FF"/>
                </a:solidFill>
              </a:rPr>
              <a:t>2</a:t>
            </a:r>
            <a:r>
              <a:rPr sz="3600">
                <a:solidFill>
                  <a:srgbClr val="0433FF"/>
                </a:solidFill>
              </a:rPr>
              <a:t>) worst case MMR scenarios </a:t>
            </a:r>
            <a:r>
              <a:rPr sz="3600">
                <a:solidFill>
                  <a:srgbClr val="FF2600"/>
                </a:solidFill>
              </a:rPr>
              <a:t> =&gt; </a:t>
            </a:r>
            <a:r>
              <a:rPr sz="3600">
                <a:solidFill>
                  <a:srgbClr val="FF2600"/>
                </a:solidFill>
              </a:rPr>
              <a:t>O(n</a:t>
            </a:r>
            <a:r>
              <a:rPr baseline="31055" sz="3600">
                <a:solidFill>
                  <a:srgbClr val="FF2600"/>
                </a:solidFill>
              </a:rPr>
              <a:t>2</a:t>
            </a:r>
            <a:r>
              <a:rPr sz="3600">
                <a:solidFill>
                  <a:srgbClr val="FF2600"/>
                </a:solidFill>
              </a:rPr>
              <a:t>log</a:t>
            </a:r>
            <a:r>
              <a:rPr baseline="31055" sz="3600">
                <a:solidFill>
                  <a:srgbClr val="FF2600"/>
                </a:solidFill>
              </a:rPr>
              <a:t>2</a:t>
            </a:r>
            <a:r>
              <a:rPr sz="3600">
                <a:solidFill>
                  <a:srgbClr val="FF2600"/>
                </a:solidFill>
              </a:rPr>
              <a:t>n) time algorithm</a:t>
            </a:r>
            <a:endParaRPr sz="3600">
              <a:solidFill>
                <a:srgbClr val="FF2600"/>
              </a:solidFill>
            </a:endParaRPr>
          </a:p>
          <a:p>
            <a:pPr lvl="0" marL="228600" indent="-228600" algn="l">
              <a:spcBef>
                <a:spcPts val="3100"/>
              </a:spcBef>
              <a:buSzPct val="100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NOTHING is known about any other cases. </a:t>
            </a:r>
            <a:br>
              <a:rPr sz="3600">
                <a:solidFill>
                  <a:srgbClr val="0433FF"/>
                </a:solidFill>
              </a:rPr>
            </a:br>
            <a:r>
              <a:rPr sz="3600">
                <a:solidFill>
                  <a:srgbClr val="0433FF"/>
                </a:solidFill>
              </a:rPr>
              <a:t>In particular, even on path no structure for MMR solution for 1-sink gen cap problem</a:t>
            </a:r>
            <a:r>
              <a:rPr sz="3600"/>
              <a:t> =&gt; </a:t>
            </a:r>
            <a:r>
              <a:rPr sz="3600">
                <a:solidFill>
                  <a:srgbClr val="FF2600"/>
                </a:solidFill>
              </a:rPr>
              <a:t>no polynomial time alg</a:t>
            </a:r>
          </a:p>
        </p:txBody>
      </p:sp>
    </p:spTree>
  </p:cSld>
  <p:clrMapOvr>
    <a:masterClrMapping/>
  </p:clrMapOvr>
  <p:transition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8000" u="sng"/>
              <a:t>Outline</a:t>
            </a:r>
          </a:p>
        </p:txBody>
      </p:sp>
      <p:sp>
        <p:nvSpPr>
          <p:cNvPr id="1059" name="Shape 1059"/>
          <p:cNvSpPr/>
          <p:nvPr>
            <p:ph type="body" idx="1"/>
          </p:nvPr>
        </p:nvSpPr>
        <p:spPr>
          <a:xfrm>
            <a:off x="952500" y="2603500"/>
            <a:ext cx="11099800" cy="6779314"/>
          </a:xfrm>
          <a:prstGeom prst="rect">
            <a:avLst/>
          </a:prstGeom>
        </p:spPr>
        <p:txBody>
          <a:bodyPr anchor="t"/>
          <a:lstStyle/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Dynamic Flow Networks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Congestion in Dynamic Flows 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Evacuation Flows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Problem Definitions</a:t>
            </a:r>
            <a:endParaRPr sz="3132"/>
          </a:p>
          <a:p>
            <a:pPr lvl="1" marL="773430" indent="-386715" defTabSz="508254">
              <a:spcBef>
                <a:spcPts val="400"/>
              </a:spcBef>
              <a:defRPr sz="1800"/>
            </a:pPr>
            <a:r>
              <a:rPr sz="3132"/>
              <a:t>Known Results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1: k-Sink Evacuation on a Path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/>
              <a:t>Example Algorithm 2: 1-sink Min-Max Regret Evacuation on a Path with uniform capacity</a:t>
            </a:r>
            <a:endParaRPr sz="3132"/>
          </a:p>
          <a:p>
            <a:pPr lvl="0" marL="386715" indent="-386715" defTabSz="508254">
              <a:spcBef>
                <a:spcPts val="3600"/>
              </a:spcBef>
              <a:defRPr sz="1800"/>
            </a:pPr>
            <a:r>
              <a:rPr sz="3132">
                <a:solidFill>
                  <a:srgbClr val="FF2600"/>
                </a:solidFill>
              </a:rPr>
              <a:t>Open Problems</a:t>
            </a:r>
          </a:p>
        </p:txBody>
      </p:sp>
    </p:spTree>
  </p:cSld>
  <p:clrMapOvr>
    <a:masterClrMapping/>
  </p:clrMapOvr>
  <p:transition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Shape 1061"/>
          <p:cNvSpPr/>
          <p:nvPr>
            <p:ph type="body" idx="1"/>
          </p:nvPr>
        </p:nvSpPr>
        <p:spPr>
          <a:xfrm>
            <a:off x="1171528" y="2296694"/>
            <a:ext cx="11099801" cy="7391562"/>
          </a:xfrm>
          <a:prstGeom prst="rect">
            <a:avLst/>
          </a:prstGeom>
        </p:spPr>
        <p:txBody>
          <a:bodyPr anchor="t"/>
          <a:lstStyle/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>
                <a:solidFill>
                  <a:srgbClr val="0433FF"/>
                </a:solidFill>
              </a:rPr>
              <a:t>G a General Graph</a:t>
            </a:r>
            <a:r>
              <a:rPr sz="3168"/>
              <a:t>, </a:t>
            </a:r>
            <a:r>
              <a:rPr sz="3168">
                <a:solidFill>
                  <a:srgbClr val="FF2600"/>
                </a:solidFill>
              </a:rPr>
              <a:t>k&gt;1</a:t>
            </a:r>
            <a:r>
              <a:rPr sz="3168"/>
              <a:t>   (NP Hard)</a:t>
            </a:r>
            <a:endParaRPr sz="3168"/>
          </a:p>
          <a:p>
            <a:pPr lvl="1" marL="782319" indent="-391159" defTabSz="514095">
              <a:spcBef>
                <a:spcPts val="0"/>
              </a:spcBef>
              <a:defRPr sz="1800"/>
            </a:pPr>
            <a:r>
              <a:rPr sz="3168"/>
              <a:t>Find approximation algorithm or PTAS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trike="sngStrike" sz="3168">
                <a:solidFill>
                  <a:srgbClr val="0433FF"/>
                </a:solidFill>
              </a:rPr>
              <a:t>G a General Graph</a:t>
            </a:r>
            <a:r>
              <a:rPr strike="sngStrike" sz="3168"/>
              <a:t>,  </a:t>
            </a:r>
            <a:r>
              <a:rPr strike="sngStrike" sz="3168">
                <a:solidFill>
                  <a:srgbClr val="FF2600"/>
                </a:solidFill>
              </a:rPr>
              <a:t>k=1 </a:t>
            </a:r>
            <a:endParaRPr strike="sngStrike" sz="3168"/>
          </a:p>
          <a:p>
            <a:pPr lvl="1" marL="782319" indent="-391159" defTabSz="514095">
              <a:lnSpc>
                <a:spcPct val="90000"/>
              </a:lnSpc>
              <a:spcBef>
                <a:spcPts val="100"/>
              </a:spcBef>
              <a:defRPr sz="1800"/>
            </a:pPr>
            <a:r>
              <a:rPr strike="sngStrike" sz="3168"/>
              <a:t>Solve exactly or prove NP-Hard </a:t>
            </a:r>
            <a:endParaRPr strike="sngStrike" sz="3168"/>
          </a:p>
          <a:p>
            <a:pPr lvl="1" marL="782319" indent="-391159" defTabSz="514095">
              <a:lnSpc>
                <a:spcPct val="90000"/>
              </a:lnSpc>
              <a:spcBef>
                <a:spcPts val="100"/>
              </a:spcBef>
              <a:defRPr sz="1800"/>
            </a:pPr>
            <a:r>
              <a:rPr strike="sngStrike" sz="3168"/>
              <a:t>Even if the one sink is given</a:t>
            </a:r>
            <a:endParaRPr strike="sngStrike" sz="3168"/>
          </a:p>
          <a:p>
            <a:pPr lvl="0" marL="391159" indent="-391159" defTabSz="514095">
              <a:lnSpc>
                <a:spcPct val="90000"/>
              </a:lnSpc>
              <a:spcBef>
                <a:spcPts val="3600"/>
              </a:spcBef>
              <a:defRPr sz="1800"/>
            </a:pPr>
            <a:r>
              <a:rPr sz="3168">
                <a:solidFill>
                  <a:srgbClr val="0433FF"/>
                </a:solidFill>
              </a:rPr>
              <a:t>G a tree with uniform capacities</a:t>
            </a:r>
            <a:r>
              <a:rPr sz="3168"/>
              <a:t>,  </a:t>
            </a:r>
            <a:r>
              <a:rPr sz="3168">
                <a:solidFill>
                  <a:srgbClr val="FF2600"/>
                </a:solidFill>
              </a:rPr>
              <a:t>k&gt;1</a:t>
            </a:r>
            <a:endParaRPr sz="3168"/>
          </a:p>
          <a:p>
            <a:pPr lvl="1" marL="782319" indent="-391159" defTabSz="514095">
              <a:lnSpc>
                <a:spcPct val="90000"/>
              </a:lnSpc>
              <a:spcBef>
                <a:spcPts val="0"/>
              </a:spcBef>
              <a:defRPr sz="1800"/>
            </a:pPr>
            <a:r>
              <a:rPr sz="3168"/>
              <a:t>solve min-max regret k-sink problem</a:t>
            </a:r>
            <a:endParaRPr sz="3168"/>
          </a:p>
          <a:p>
            <a:pPr lvl="0" marL="391159" indent="-391159" defTabSz="514095">
              <a:lnSpc>
                <a:spcPct val="90000"/>
              </a:lnSpc>
              <a:spcBef>
                <a:spcPts val="3600"/>
              </a:spcBef>
              <a:defRPr sz="1800"/>
            </a:pPr>
            <a:r>
              <a:rPr sz="3168">
                <a:solidFill>
                  <a:srgbClr val="0433FF"/>
                </a:solidFill>
              </a:rPr>
              <a:t>G a path (tree) tree with general capacities,</a:t>
            </a:r>
            <a:r>
              <a:rPr sz="3168"/>
              <a:t>  </a:t>
            </a:r>
            <a:r>
              <a:rPr sz="3168">
                <a:solidFill>
                  <a:srgbClr val="FF2600"/>
                </a:solidFill>
              </a:rPr>
              <a:t>k=1</a:t>
            </a:r>
            <a:endParaRPr sz="3168">
              <a:solidFill>
                <a:srgbClr val="FF2600"/>
              </a:solidFill>
            </a:endParaRPr>
          </a:p>
          <a:p>
            <a:pPr lvl="1" marL="782319" indent="-391159" defTabSz="514095">
              <a:lnSpc>
                <a:spcPct val="90000"/>
              </a:lnSpc>
              <a:spcBef>
                <a:spcPts val="0"/>
              </a:spcBef>
              <a:defRPr sz="1800"/>
            </a:pPr>
            <a:r>
              <a:rPr sz="3168"/>
              <a:t>solve min-max regret 1-sink problem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>
                <a:solidFill>
                  <a:srgbClr val="0433FF"/>
                </a:solidFill>
              </a:rPr>
              <a:t>For Robust Computation</a:t>
            </a:r>
            <a:endParaRPr sz="3168">
              <a:solidFill>
                <a:srgbClr val="0433FF"/>
              </a:solidFill>
            </a:endParaRPr>
          </a:p>
          <a:p>
            <a:pPr lvl="1" marL="782319" indent="-391159" defTabSz="514095">
              <a:spcBef>
                <a:spcPts val="0"/>
              </a:spcBef>
              <a:defRPr sz="1800"/>
            </a:pPr>
            <a:r>
              <a:rPr sz="3168"/>
              <a:t>Replace Min-Max-Regret by size distribution on nodes and find sink(s) that minimize expected evacuation time.</a:t>
            </a:r>
          </a:p>
        </p:txBody>
      </p:sp>
      <p:sp>
        <p:nvSpPr>
          <p:cNvPr id="1062" name="Shape 1062"/>
          <p:cNvSpPr/>
          <p:nvPr>
            <p:ph type="title" idx="4294967295"/>
          </p:nvPr>
        </p:nvSpPr>
        <p:spPr>
          <a:xfrm>
            <a:off x="952500" y="157025"/>
            <a:ext cx="11099800" cy="2159001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defRPr sz="80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 u="none"/>
            </a:pPr>
            <a:r>
              <a:rPr sz="8000" u="sng"/>
              <a:t>Open Frontier Problems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11" name="Shape 111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12" name="Shape 112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13" name="Shape 113"/>
          <p:cNvSpPr/>
          <p:nvPr/>
        </p:nvSpPr>
        <p:spPr>
          <a:xfrm>
            <a:off x="1972309" y="1397000"/>
            <a:ext cx="4673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11</a:t>
            </a:r>
          </a:p>
        </p:txBody>
      </p:sp>
      <p:sp>
        <p:nvSpPr>
          <p:cNvPr id="114" name="Shape 114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15" name="Shape 115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16" name="Shape 116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17" name="Shape 117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18" name="Shape 118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t=1</a:t>
            </a:r>
          </a:p>
        </p:txBody>
      </p:sp>
      <p:sp>
        <p:nvSpPr>
          <p:cNvPr id="119" name="Shape 119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2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2197100" y="1993900"/>
            <a:ext cx="8941026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22" name="Shape 122"/>
          <p:cNvSpPr/>
          <p:nvPr/>
        </p:nvSpPr>
        <p:spPr>
          <a:xfrm>
            <a:off x="20828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3" name="Shape 123"/>
          <p:cNvSpPr/>
          <p:nvPr/>
        </p:nvSpPr>
        <p:spPr>
          <a:xfrm>
            <a:off x="10998200" y="1879600"/>
            <a:ext cx="254001" cy="253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4" name="Shape 124"/>
          <p:cNvSpPr/>
          <p:nvPr/>
        </p:nvSpPr>
        <p:spPr>
          <a:xfrm>
            <a:off x="206057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FF2600"/>
                </a:solidFill>
              </a:rPr>
              <a:t>9</a:t>
            </a:r>
          </a:p>
        </p:txBody>
      </p:sp>
      <p:sp>
        <p:nvSpPr>
          <p:cNvPr id="125" name="Shape 125"/>
          <p:cNvSpPr/>
          <p:nvPr/>
        </p:nvSpPr>
        <p:spPr>
          <a:xfrm>
            <a:off x="1746884" y="1765051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u</a:t>
            </a:r>
          </a:p>
        </p:txBody>
      </p:sp>
      <p:sp>
        <p:nvSpPr>
          <p:cNvPr id="126" name="Shape 126"/>
          <p:cNvSpPr/>
          <p:nvPr/>
        </p:nvSpPr>
        <p:spPr>
          <a:xfrm>
            <a:off x="11306399" y="1752600"/>
            <a:ext cx="27305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v</a:t>
            </a:r>
          </a:p>
        </p:txBody>
      </p:sp>
      <p:sp>
        <p:nvSpPr>
          <p:cNvPr id="127" name="Shape 127"/>
          <p:cNvSpPr/>
          <p:nvPr/>
        </p:nvSpPr>
        <p:spPr>
          <a:xfrm>
            <a:off x="8043545" y="2108200"/>
            <a:ext cx="67691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c=2</a:t>
            </a:r>
          </a:p>
        </p:txBody>
      </p:sp>
      <p:sp>
        <p:nvSpPr>
          <p:cNvPr id="128" name="Shape 128"/>
          <p:cNvSpPr/>
          <p:nvPr/>
        </p:nvSpPr>
        <p:spPr>
          <a:xfrm>
            <a:off x="4717653" y="2108199"/>
            <a:ext cx="645954" cy="48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𝜏=3</a:t>
            </a:r>
          </a:p>
        </p:txBody>
      </p:sp>
      <p:sp>
        <p:nvSpPr>
          <p:cNvPr id="129" name="Shape 129"/>
          <p:cNvSpPr/>
          <p:nvPr/>
        </p:nvSpPr>
        <p:spPr>
          <a:xfrm>
            <a:off x="566521" y="412750"/>
            <a:ext cx="7973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433FF"/>
                </a:solidFill>
              </a:rPr>
              <a:t>t=2</a:t>
            </a:r>
          </a:p>
        </p:txBody>
      </p:sp>
      <p:sp>
        <p:nvSpPr>
          <p:cNvPr id="130" name="Shape 130"/>
          <p:cNvSpPr/>
          <p:nvPr/>
        </p:nvSpPr>
        <p:spPr>
          <a:xfrm>
            <a:off x="489521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FD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FDFF"/>
                </a:solidFill>
              </a:rPr>
              <a:t>2</a:t>
            </a:r>
          </a:p>
        </p:txBody>
      </p:sp>
      <p:sp>
        <p:nvSpPr>
          <p:cNvPr id="131" name="Shape 131"/>
          <p:cNvSpPr/>
          <p:nvPr/>
        </p:nvSpPr>
        <p:spPr>
          <a:xfrm>
            <a:off x="8236584" y="1397000"/>
            <a:ext cx="2908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9421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942192"/>
                </a:solidFill>
              </a:rPr>
              <a:t>2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