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2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3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57"/>
  </p:notesMasterIdLst>
  <p:sldIdLst>
    <p:sldId id="387" r:id="rId4"/>
    <p:sldId id="401" r:id="rId5"/>
    <p:sldId id="284" r:id="rId6"/>
    <p:sldId id="443" r:id="rId7"/>
    <p:sldId id="285" r:id="rId8"/>
    <p:sldId id="450" r:id="rId9"/>
    <p:sldId id="286" r:id="rId10"/>
    <p:sldId id="444" r:id="rId11"/>
    <p:sldId id="445" r:id="rId12"/>
    <p:sldId id="448" r:id="rId13"/>
    <p:sldId id="446" r:id="rId14"/>
    <p:sldId id="447" r:id="rId15"/>
    <p:sldId id="449" r:id="rId16"/>
    <p:sldId id="388" r:id="rId17"/>
    <p:sldId id="359" r:id="rId18"/>
    <p:sldId id="391" r:id="rId19"/>
    <p:sldId id="426" r:id="rId20"/>
    <p:sldId id="385" r:id="rId21"/>
    <p:sldId id="386" r:id="rId22"/>
    <p:sldId id="370" r:id="rId23"/>
    <p:sldId id="373" r:id="rId24"/>
    <p:sldId id="394" r:id="rId25"/>
    <p:sldId id="413" r:id="rId26"/>
    <p:sldId id="374" r:id="rId27"/>
    <p:sldId id="296" r:id="rId28"/>
    <p:sldId id="425" r:id="rId29"/>
    <p:sldId id="375" r:id="rId30"/>
    <p:sldId id="427" r:id="rId31"/>
    <p:sldId id="424" r:id="rId32"/>
    <p:sldId id="428" r:id="rId33"/>
    <p:sldId id="429" r:id="rId34"/>
    <p:sldId id="433" r:id="rId35"/>
    <p:sldId id="297" r:id="rId36"/>
    <p:sldId id="436" r:id="rId37"/>
    <p:sldId id="298" r:id="rId38"/>
    <p:sldId id="437" r:id="rId39"/>
    <p:sldId id="438" r:id="rId40"/>
    <p:sldId id="380" r:id="rId41"/>
    <p:sldId id="423" r:id="rId42"/>
    <p:sldId id="430" r:id="rId43"/>
    <p:sldId id="434" r:id="rId44"/>
    <p:sldId id="382" r:id="rId45"/>
    <p:sldId id="400" r:id="rId46"/>
    <p:sldId id="403" r:id="rId47"/>
    <p:sldId id="390" r:id="rId48"/>
    <p:sldId id="404" r:id="rId49"/>
    <p:sldId id="405" r:id="rId50"/>
    <p:sldId id="406" r:id="rId51"/>
    <p:sldId id="407" r:id="rId52"/>
    <p:sldId id="408" r:id="rId53"/>
    <p:sldId id="410" r:id="rId54"/>
    <p:sldId id="411" r:id="rId55"/>
    <p:sldId id="412" r:id="rId56"/>
  </p:sldIdLst>
  <p:sldSz cx="9144000" cy="5143500" type="screen16x9"/>
  <p:notesSz cx="6858000" cy="9144000"/>
  <p:custDataLst>
    <p:tags r:id="rId5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FFFF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6" autoAdjust="0"/>
    <p:restoredTop sz="94630"/>
  </p:normalViewPr>
  <p:slideViewPr>
    <p:cSldViewPr>
      <p:cViewPr>
        <p:scale>
          <a:sx n="200" d="100"/>
          <a:sy n="200" d="100"/>
        </p:scale>
        <p:origin x="736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ags" Target="tags/tag1.xml"/><Relationship Id="rId5" Type="http://schemas.openxmlformats.org/officeDocument/2006/relationships/slide" Target="slides/slide2.xml"/><Relationship Id="rId61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2/2/2026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SISL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3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</a:t>
            </a:r>
            <a:r>
              <a:rPr lang="en-US" baseline="0" dirty="0"/>
              <a:t> this segment we will describe a few sample attacks.  We will come back to this and discuss malware in far greater detail later on in the course.  Here we give a few examples to illustrate the state of the world.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83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</a:t>
            </a:r>
            <a:r>
              <a:rPr lang="en-US" baseline="0" dirty="0"/>
              <a:t> user interface.   Bitcoin.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48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</a:t>
            </a:r>
            <a:r>
              <a:rPr lang="en-US" baseline="0" dirty="0"/>
              <a:t> user interface.   Bitcoin.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497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Target (2013):  140M CC stolen</a:t>
            </a:r>
          </a:p>
          <a:p>
            <a:r>
              <a:rPr lang="en-US" dirty="0"/>
              <a:t>DNC: democratic national committee (John Podesta)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359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Firewalls,  EDR (endpoint protection and response),  DLP (data leak protection),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SOAR (Security Orchestration, Automation, and Response)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49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Properly signed software update.   Sunburst registers with CCC via HTTP (some stealth:  protocol is called Orion Improvement Protocol).   Downloads executables and runs them on infected host.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5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Malware source file is stored encrypted, only decrypted when given to compiler.   </a:t>
            </a:r>
            <a:r>
              <a:rPr lang="en-US" dirty="0" err="1"/>
              <a:t>taskhostsvc</a:t>
            </a:r>
            <a:r>
              <a:rPr lang="en-US" dirty="0"/>
              <a:t> also checks that the hash of file being replaced is the expected one (i.e., file was not updated by company).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615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did attackers compromise SolarWinds in the first place?   Unknown:  investigation is ongoing</a:t>
            </a:r>
          </a:p>
          <a:p>
            <a:r>
              <a:rPr lang="en-US" dirty="0"/>
              <a:t>Software providers are constantly under attack.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105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PyPI</a:t>
            </a:r>
            <a:r>
              <a:rPr lang="en-US" dirty="0"/>
              <a:t>:  Python package index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111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www.iqt.org</a:t>
            </a:r>
            <a:r>
              <a:rPr lang="en-US" dirty="0"/>
              <a:t>/</a:t>
            </a:r>
            <a:r>
              <a:rPr lang="en-US" dirty="0" err="1"/>
              <a:t>bewear</a:t>
            </a:r>
            <a:r>
              <a:rPr lang="en-US" dirty="0"/>
              <a:t>-python-</a:t>
            </a:r>
            <a:r>
              <a:rPr lang="en-US" dirty="0" err="1"/>
              <a:t>typosquatting</a:t>
            </a:r>
            <a:r>
              <a:rPr lang="en-US" dirty="0"/>
              <a:t>-is-about-more-than-typos/</a:t>
            </a:r>
          </a:p>
          <a:p>
            <a:r>
              <a:rPr lang="en-US" dirty="0" err="1"/>
              <a:t>CuPy</a:t>
            </a:r>
            <a:r>
              <a:rPr lang="en-US" dirty="0"/>
              <a:t>:  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cupy</a:t>
            </a:r>
            <a:r>
              <a:rPr lang="en-US" dirty="0"/>
              <a:t>/</a:t>
            </a:r>
            <a:r>
              <a:rPr lang="en-US" dirty="0" err="1"/>
              <a:t>cupy</a:t>
            </a:r>
            <a:r>
              <a:rPr lang="en-US" dirty="0"/>
              <a:t>/issues/4787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3531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Syllabus and readings on the course web 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4094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this segment</a:t>
            </a:r>
            <a:r>
              <a:rPr lang="en-US" baseline="0" dirty="0"/>
              <a:t> I want to tell you about market places that have evolved around exploits and vulnerabilities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962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many people who</a:t>
            </a:r>
            <a:r>
              <a:rPr lang="en-US" baseline="0" dirty="0"/>
              <a:t> work on finding vulnerabilities in software, such as Windows or software that runs on top of windows.  Finding an </a:t>
            </a:r>
            <a:r>
              <a:rPr lang="en-US" baseline="0" dirty="0" err="1"/>
              <a:t>explotable</a:t>
            </a:r>
            <a:r>
              <a:rPr lang="en-US" baseline="0" dirty="0"/>
              <a:t> vulnerability can take months and the question is what to do when they find one.   Most likely they publish an article in a security conference like </a:t>
            </a:r>
            <a:r>
              <a:rPr lang="en-US" baseline="0" dirty="0" err="1"/>
              <a:t>Blackhat</a:t>
            </a:r>
            <a:r>
              <a:rPr lang="en-US" baseline="0" dirty="0"/>
              <a:t> and boost their reputation.  But it shouldn’t be too surprising that they can also make money from selling the vulnerability before announcing it at a conference.    There are three options.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0265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many people who</a:t>
            </a:r>
            <a:r>
              <a:rPr lang="en-US" baseline="0" dirty="0"/>
              <a:t> work on finding vulnerabilities in software, such as Windows or software that runs on top of windows.  Finding an </a:t>
            </a:r>
            <a:r>
              <a:rPr lang="en-US" baseline="0" dirty="0" err="1"/>
              <a:t>explotable</a:t>
            </a:r>
            <a:r>
              <a:rPr lang="en-US" baseline="0" dirty="0"/>
              <a:t> vulnerability can take months and the question is what to do when they find one.   Most likely they publish an article in a security conference like </a:t>
            </a:r>
            <a:r>
              <a:rPr lang="en-US" baseline="0" dirty="0" err="1"/>
              <a:t>Blackhat</a:t>
            </a:r>
            <a:r>
              <a:rPr lang="en-US" baseline="0" dirty="0"/>
              <a:t> and boost their reputation.  But it shouldn’t be too surprising that they can also make money from selling the vulnerability before announcing it at a conference.    There are three options.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194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the 3</a:t>
            </a:r>
            <a:r>
              <a:rPr lang="en-US" baseline="30000" dirty="0"/>
              <a:t>rd</a:t>
            </a:r>
            <a:r>
              <a:rPr lang="en-US" dirty="0"/>
              <a:t> option is to go</a:t>
            </a:r>
            <a:r>
              <a:rPr lang="en-US" baseline="0" dirty="0"/>
              <a:t> to the black market.   We don’t quite know the value of </a:t>
            </a:r>
            <a:r>
              <a:rPr lang="en-US" baseline="0" dirty="0" err="1"/>
              <a:t>vulns</a:t>
            </a:r>
            <a:r>
              <a:rPr lang="en-US" baseline="0" dirty="0"/>
              <a:t>. there, but I list here a few quotes that suggest that prices could be higher than with the other two options.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991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the 3</a:t>
            </a:r>
            <a:r>
              <a:rPr lang="en-US" baseline="30000" dirty="0"/>
              <a:t>rd</a:t>
            </a:r>
            <a:r>
              <a:rPr lang="en-US" dirty="0"/>
              <a:t> option is to go</a:t>
            </a:r>
            <a:r>
              <a:rPr lang="en-US" baseline="0" dirty="0"/>
              <a:t> to the black market.   We don’t quite know the value of </a:t>
            </a:r>
            <a:r>
              <a:rPr lang="en-US" baseline="0" dirty="0" err="1"/>
              <a:t>vulns</a:t>
            </a:r>
            <a:r>
              <a:rPr lang="en-US" baseline="0" dirty="0"/>
              <a:t>. there, but I list here a few quotes that suggest that prices could be higher than with the other two options.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296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Creator of UNIX,   the B programming language,  UTF-8,  and much more.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354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ShadowHammer</a:t>
            </a:r>
            <a:r>
              <a:rPr lang="en-US" dirty="0"/>
              <a:t>:   exploits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ASUS Live Update which is used to update BIOS/UEFI on Asus computers.  The attack used a backdoored version of Live Update.   The attack took place between June and Nov. 2018.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15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3D3DF855-E625-AB99-47EE-26228CD1976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312F63-7DA3-4321-8375-2FD5814ED52C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7889" name="Rectangle 1">
            <a:extLst>
              <a:ext uri="{FF2B5EF4-FFF2-40B4-BE49-F238E27FC236}">
                <a16:creationId xmlns:a16="http://schemas.microsoft.com/office/drawing/2014/main" id="{54D253FD-D14D-2E28-B7F6-67C3CAE482A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CBF03785-E528-C320-BCF5-72C9B94E816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6401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3D3DF855-E625-AB99-47EE-26228CD1976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312F63-7DA3-4321-8375-2FD5814ED52C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7889" name="Rectangle 1">
            <a:extLst>
              <a:ext uri="{FF2B5EF4-FFF2-40B4-BE49-F238E27FC236}">
                <a16:creationId xmlns:a16="http://schemas.microsoft.com/office/drawing/2014/main" id="{54D253FD-D14D-2E28-B7F6-67C3CAE482A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CBF03785-E528-C320-BCF5-72C9B94E816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762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3D3DF855-E625-AB99-47EE-26228CD1976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312F63-7DA3-4321-8375-2FD5814ED52C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7889" name="Rectangle 1">
            <a:extLst>
              <a:ext uri="{FF2B5EF4-FFF2-40B4-BE49-F238E27FC236}">
                <a16:creationId xmlns:a16="http://schemas.microsoft.com/office/drawing/2014/main" id="{54D253FD-D14D-2E28-B7F6-67C3CAE482A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CBF03785-E528-C320-BCF5-72C9B94E816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817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Michael Duff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002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82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CVE: 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Vulnerabilities and Exposures</a:t>
            </a:r>
            <a:endParaRPr lang="en-US" dirty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2983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2983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2983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2983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837F08D-3EC6-42B4-80A2-349578B87426}" type="slidenum">
              <a:rPr lang="en-US" sz="1200">
                <a:latin typeface="Times New Roman" pitchFamily="18" charset="0"/>
              </a:rPr>
              <a:pPr/>
              <a:t>15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28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Remainder colors are:  Adobe Flash and 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010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F5597-9FA6-3941-B7D8-95980EC6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Google Shape;11;p36">
            <a:extLst>
              <a:ext uri="{FF2B5EF4-FFF2-40B4-BE49-F238E27FC236}">
                <a16:creationId xmlns:a16="http://schemas.microsoft.com/office/drawing/2014/main" id="{E241FA18-28A0-8E42-B4DE-3DD1DC47D8A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41087" y="815504"/>
            <a:ext cx="8556171" cy="3811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defRPr>
            </a:lvl1pPr>
            <a:lvl2pPr marL="68580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028700" marR="0" lvl="2" indent="-26860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040"/>
              <a:buFont typeface="Source Sans Pro"/>
              <a:buChar char="›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Char char="–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57400" marR="0" lvl="5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400300" marR="0" lvl="6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086100" marR="0" lvl="8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924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29600" cy="409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  <p:sldLayoutId id="214748373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vertLeftWhite2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Ordering of</a:t>
            </a:r>
            <a:r>
              <a:rPr lang="en-US" sz="1400" baseline="0" dirty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>
                <a:solidFill>
                  <a:prstClr val="black"/>
                </a:solidFill>
              </a:rPr>
              <a:t>buttons is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>
                <a:solidFill>
                  <a:prstClr val="black"/>
                </a:solidFill>
              </a:rPr>
              <a:t>24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 4634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0386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Computer Security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8200" y="3195884"/>
            <a:ext cx="2952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Course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0FD073-D185-0BA5-0468-8183FD246E20}"/>
              </a:ext>
            </a:extLst>
          </p:cNvPr>
          <p:cNvSpPr txBox="1"/>
          <p:nvPr/>
        </p:nvSpPr>
        <p:spPr>
          <a:xfrm>
            <a:off x="6705600" y="4933950"/>
            <a:ext cx="25330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Some slides are borrowed from Dan </a:t>
            </a:r>
            <a:r>
              <a:rPr lang="en-US" sz="1050" dirty="0" err="1"/>
              <a:t>Boneh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79795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17036-15ED-E9AD-1F41-DA4FFE8ED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Crack a Combination Lock?</a:t>
            </a:r>
          </a:p>
        </p:txBody>
      </p:sp>
      <p:pic>
        <p:nvPicPr>
          <p:cNvPr id="5" name="Content Placeholder 4" descr="A close-up of a lock&#10;&#10;Description automatically generated">
            <a:extLst>
              <a:ext uri="{FF2B5EF4-FFF2-40B4-BE49-F238E27FC236}">
                <a16:creationId xmlns:a16="http://schemas.microsoft.com/office/drawing/2014/main" id="{CC45E369-3C9D-CB5F-46AB-9F9388397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984" y="1268016"/>
            <a:ext cx="2504549" cy="326350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2350A-C12A-AFAE-769A-FAE845502427}"/>
              </a:ext>
            </a:extLst>
          </p:cNvPr>
          <p:cNvSpPr txBox="1"/>
          <p:nvPr/>
        </p:nvSpPr>
        <p:spPr>
          <a:xfrm>
            <a:off x="3194824" y="1513777"/>
            <a:ext cx="515186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Total number of combinations?</a:t>
            </a:r>
          </a:p>
          <a:p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868B75-230B-4AA0-5478-D92BB7D76F7D}"/>
              </a:ext>
            </a:extLst>
          </p:cNvPr>
          <p:cNvSpPr txBox="1"/>
          <p:nvPr/>
        </p:nvSpPr>
        <p:spPr>
          <a:xfrm>
            <a:off x="3194824" y="2160107"/>
            <a:ext cx="515186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10^3</a:t>
            </a:r>
          </a:p>
          <a:p>
            <a:endParaRPr lang="en-US" sz="13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0B79BB-3DFE-324B-90C5-B9509C5DDA9E}"/>
              </a:ext>
            </a:extLst>
          </p:cNvPr>
          <p:cNvSpPr txBox="1"/>
          <p:nvPr/>
        </p:nvSpPr>
        <p:spPr>
          <a:xfrm>
            <a:off x="3194824" y="2660228"/>
            <a:ext cx="5151863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Assume we can try each combination in 1 second.</a:t>
            </a:r>
          </a:p>
          <a:p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F4A9A3-87C5-42D4-F20C-4AE352037F5C}"/>
              </a:ext>
            </a:extLst>
          </p:cNvPr>
          <p:cNvSpPr txBox="1"/>
          <p:nvPr/>
        </p:nvSpPr>
        <p:spPr>
          <a:xfrm>
            <a:off x="2668641" y="3943350"/>
            <a:ext cx="6406377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Question: What is the </a:t>
            </a:r>
            <a:r>
              <a:rPr lang="en-US" sz="2400" b="1" dirty="0">
                <a:solidFill>
                  <a:srgbClr val="FF0000"/>
                </a:solidFill>
              </a:rPr>
              <a:t>expected time </a:t>
            </a:r>
            <a:r>
              <a:rPr lang="en-US" sz="2400" dirty="0"/>
              <a:t>to crack it?</a:t>
            </a:r>
          </a:p>
          <a:p>
            <a:r>
              <a:rPr lang="en-US" sz="2400" dirty="0"/>
              <a:t>Do the math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85489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6196E-EA15-4E80-0210-FF39D5F29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Quiz: Lock-Picking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F6B52-6EA1-A72C-80AA-E29DB6982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student is given the following gear</a:t>
            </a:r>
          </a:p>
          <a:p>
            <a:pPr lvl="1"/>
            <a:r>
              <a:rPr lang="en-US" dirty="0"/>
              <a:t>a practice lock</a:t>
            </a:r>
          </a:p>
          <a:p>
            <a:pPr lvl="1"/>
            <a:r>
              <a:rPr lang="en-US" dirty="0"/>
              <a:t>a set of lock-picking tool</a:t>
            </a:r>
          </a:p>
          <a:p>
            <a:r>
              <a:rPr lang="en-US" dirty="0"/>
              <a:t>Time constraint: 5 minutes</a:t>
            </a:r>
          </a:p>
          <a:p>
            <a:r>
              <a:rPr lang="en-US" dirty="0"/>
              <a:t>Reward policy: the first student who successfully cracks a lock gets </a:t>
            </a:r>
            <a:r>
              <a:rPr lang="en-US" b="1" dirty="0">
                <a:solidFill>
                  <a:srgbClr val="FF0000"/>
                </a:solidFill>
              </a:rPr>
              <a:t>10 bonus points</a:t>
            </a:r>
            <a:r>
              <a:rPr lang="en-US" dirty="0"/>
              <a:t> in the </a:t>
            </a:r>
            <a:r>
              <a:rPr lang="en-US" b="1" dirty="0">
                <a:solidFill>
                  <a:srgbClr val="FF0000"/>
                </a:solidFill>
              </a:rPr>
              <a:t>final exam</a:t>
            </a:r>
          </a:p>
        </p:txBody>
      </p:sp>
    </p:spTree>
    <p:extLst>
      <p:ext uri="{BB962C8B-B14F-4D97-AF65-F5344CB8AC3E}">
        <p14:creationId xmlns:p14="http://schemas.microsoft.com/office/powerpoint/2010/main" val="1135510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3196A-ED85-ADEB-6A58-632F0D92B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87" y="211499"/>
            <a:ext cx="7886700" cy="994172"/>
          </a:xfrm>
        </p:spPr>
        <p:txBody>
          <a:bodyPr/>
          <a:lstStyle/>
          <a:p>
            <a:r>
              <a:rPr lang="en-US" dirty="0"/>
              <a:t>A Peek into Lock Mechanism</a:t>
            </a:r>
          </a:p>
        </p:txBody>
      </p:sp>
      <p:pic>
        <p:nvPicPr>
          <p:cNvPr id="5122" name="Picture 2" descr="Step 4 Envision the lock mechanism.">
            <a:extLst>
              <a:ext uri="{FF2B5EF4-FFF2-40B4-BE49-F238E27FC236}">
                <a16:creationId xmlns:a16="http://schemas.microsoft.com/office/drawing/2014/main" id="{FA5C4196-4D08-AAC7-8A03-9F105F99DD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17625" r="6201" b="12031"/>
          <a:stretch/>
        </p:blipFill>
        <p:spPr bwMode="auto">
          <a:xfrm>
            <a:off x="165187" y="1757362"/>
            <a:ext cx="3855027" cy="179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ock picking diagram of pin cylinder">
            <a:extLst>
              <a:ext uri="{FF2B5EF4-FFF2-40B4-BE49-F238E27FC236}">
                <a16:creationId xmlns:a16="http://schemas.microsoft.com/office/drawing/2014/main" id="{A5C74DB3-0FA3-AF75-78FB-EF63372F8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95" y="1718830"/>
            <a:ext cx="45720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19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76351"/>
            <a:ext cx="7772400" cy="1102519"/>
          </a:xfrm>
        </p:spPr>
        <p:txBody>
          <a:bodyPr/>
          <a:lstStyle/>
          <a:p>
            <a:r>
              <a:rPr lang="en-US" dirty="0"/>
              <a:t>Don’t try this at home !</a:t>
            </a:r>
          </a:p>
        </p:txBody>
      </p:sp>
    </p:spTree>
    <p:extLst>
      <p:ext uri="{BB962C8B-B14F-4D97-AF65-F5344CB8AC3E}">
        <p14:creationId xmlns:p14="http://schemas.microsoft.com/office/powerpoint/2010/main" val="3522957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computer security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095750"/>
          </a:xfrm>
        </p:spPr>
        <p:txBody>
          <a:bodyPr/>
          <a:lstStyle/>
          <a:p>
            <a:pPr>
              <a:spcBef>
                <a:spcPts val="1776"/>
              </a:spcBef>
            </a:pPr>
            <a:r>
              <a:rPr lang="en-US" b="1" dirty="0"/>
              <a:t>Lots of buggy software</a:t>
            </a:r>
          </a:p>
          <a:p>
            <a:pPr>
              <a:spcBef>
                <a:spcPts val="2376"/>
              </a:spcBef>
            </a:pPr>
            <a:r>
              <a:rPr lang="en-US" b="1" dirty="0"/>
              <a:t>Money can be made from finding and exploiting vulns</a:t>
            </a:r>
            <a:r>
              <a:rPr lang="en-US" dirty="0"/>
              <a:t>.</a:t>
            </a:r>
          </a:p>
          <a:p>
            <a:pPr marL="914400" lvl="1" indent="-457200">
              <a:spcBef>
                <a:spcPts val="2376"/>
              </a:spcBef>
              <a:buFont typeface="+mj-lt"/>
              <a:buAutoNum type="arabicPeriod"/>
            </a:pPr>
            <a:r>
              <a:rPr lang="en-US" dirty="0"/>
              <a:t>Marketplace for exploits (gaining a foothold)</a:t>
            </a:r>
          </a:p>
          <a:p>
            <a:pPr marL="914400" lvl="1" indent="-457200">
              <a:spcBef>
                <a:spcPts val="2376"/>
              </a:spcBef>
              <a:buFont typeface="+mj-lt"/>
              <a:buAutoNum type="arabicPeriod"/>
            </a:pPr>
            <a:r>
              <a:rPr lang="en-US" dirty="0"/>
              <a:t>Marketplace for malware (post compromise)</a:t>
            </a:r>
          </a:p>
          <a:p>
            <a:pPr marL="914400" lvl="1" indent="-457200">
              <a:spcBef>
                <a:spcPts val="2376"/>
              </a:spcBef>
              <a:buFont typeface="+mj-lt"/>
              <a:buAutoNum type="arabicPeriod"/>
            </a:pPr>
            <a:r>
              <a:rPr lang="en-US" dirty="0"/>
              <a:t>Strong economic and political motivation for using both</a:t>
            </a:r>
          </a:p>
          <a:p>
            <a:pPr lvl="1"/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228600" y="2307193"/>
            <a:ext cx="8763000" cy="2245757"/>
            <a:chOff x="228600" y="2876550"/>
            <a:chExt cx="8763000" cy="2245757"/>
          </a:xfrm>
        </p:grpSpPr>
        <p:sp>
          <p:nvSpPr>
            <p:cNvPr id="7" name="Rounded Rectangle 6"/>
            <p:cNvSpPr/>
            <p:nvPr/>
          </p:nvSpPr>
          <p:spPr>
            <a:xfrm>
              <a:off x="228600" y="2876550"/>
              <a:ext cx="8763000" cy="1905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14520" y="4752975"/>
              <a:ext cx="33919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current state of computer security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605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3338" y="4857750"/>
            <a:ext cx="6024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 https://</a:t>
            </a:r>
            <a:r>
              <a:rPr lang="en-US" sz="1600" dirty="0" err="1"/>
              <a:t>www.cvedetails.com</a:t>
            </a:r>
            <a:r>
              <a:rPr lang="en-US" sz="1600" dirty="0"/>
              <a:t>/top-50-products.php?year=2024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21D797-7F06-364F-B23F-8A6525871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19050"/>
            <a:ext cx="8991600" cy="609600"/>
          </a:xfrm>
        </p:spPr>
        <p:txBody>
          <a:bodyPr>
            <a:noAutofit/>
          </a:bodyPr>
          <a:lstStyle/>
          <a:p>
            <a:r>
              <a:rPr lang="en-US" sz="2400" dirty="0"/>
              <a:t>Top 10 products by total number of distinct vulnerabilities in 2024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E011376-A8C2-A9DF-216F-360E297E84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128438"/>
              </p:ext>
            </p:extLst>
          </p:nvPr>
        </p:nvGraphicFramePr>
        <p:xfrm>
          <a:off x="1752600" y="910590"/>
          <a:ext cx="54864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50170874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92790987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63133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Product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Vendor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vulnerabilities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932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Linux kernel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415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Microsoft 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682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Windows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115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Macos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592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Android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789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MacOS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773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iPhone 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44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Chrome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567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831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25B37C-0775-5F4A-9BAA-86D5C2DBC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0" y="628650"/>
            <a:ext cx="4800600" cy="4152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71450"/>
            <a:ext cx="84582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Distribution of exploits used in attacks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804946"/>
            <a:ext cx="3546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Kaspersky Security Bulletin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C3615A-5C0B-7043-AFFE-24B6C31165D1}"/>
              </a:ext>
            </a:extLst>
          </p:cNvPr>
          <p:cNvSpPr txBox="1"/>
          <p:nvPr/>
        </p:nvSpPr>
        <p:spPr>
          <a:xfrm>
            <a:off x="3117276" y="2996227"/>
            <a:ext cx="955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Browser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51C654-9D3A-904A-B9A7-CE6975330F66}"/>
              </a:ext>
            </a:extLst>
          </p:cNvPr>
          <p:cNvSpPr txBox="1"/>
          <p:nvPr/>
        </p:nvSpPr>
        <p:spPr>
          <a:xfrm>
            <a:off x="2971800" y="1787324"/>
            <a:ext cx="934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Android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16CE2A-328B-6E43-A708-548C4D036EB4}"/>
              </a:ext>
            </a:extLst>
          </p:cNvPr>
          <p:cNvSpPr txBox="1"/>
          <p:nvPr/>
        </p:nvSpPr>
        <p:spPr>
          <a:xfrm>
            <a:off x="4828856" y="2893792"/>
            <a:ext cx="741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Office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9D32AE-F719-B948-B0CB-602A2F41AE8E}"/>
              </a:ext>
            </a:extLst>
          </p:cNvPr>
          <p:cNvSpPr txBox="1"/>
          <p:nvPr/>
        </p:nvSpPr>
        <p:spPr>
          <a:xfrm>
            <a:off x="3843032" y="1116568"/>
            <a:ext cx="57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Java</a:t>
            </a:r>
          </a:p>
        </p:txBody>
      </p:sp>
    </p:spTree>
    <p:extLst>
      <p:ext uri="{BB962C8B-B14F-4D97-AF65-F5344CB8AC3E}">
        <p14:creationId xmlns:p14="http://schemas.microsoft.com/office/powerpoint/2010/main" val="3303907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F3A43-EA69-9E48-B9AD-B3C4E103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global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62AD96-60A6-EA4E-9DBA-0EFDC7EB0FC3}"/>
              </a:ext>
            </a:extLst>
          </p:cNvPr>
          <p:cNvSpPr txBox="1"/>
          <p:nvPr/>
        </p:nvSpPr>
        <p:spPr>
          <a:xfrm>
            <a:off x="0" y="4857750"/>
            <a:ext cx="3129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Kaspersky Security Bulletin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3570A7-F754-A649-8E90-21F8A28DE564}"/>
              </a:ext>
            </a:extLst>
          </p:cNvPr>
          <p:cNvSpPr txBox="1"/>
          <p:nvPr/>
        </p:nvSpPr>
        <p:spPr>
          <a:xfrm>
            <a:off x="76200" y="836065"/>
            <a:ext cx="4284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 10 countries by share of attacked users: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50DC6C-7730-4E43-8487-3A8F1E169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52"/>
          <a:stretch/>
        </p:blipFill>
        <p:spPr>
          <a:xfrm>
            <a:off x="1676400" y="1333072"/>
            <a:ext cx="4800600" cy="337227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92571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this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52800"/>
          </a:xfrm>
        </p:spPr>
        <p:txBody>
          <a:bodyPr/>
          <a:lstStyle/>
          <a:p>
            <a:r>
              <a:rPr lang="en-US" dirty="0"/>
              <a:t>Understand exploit techniques</a:t>
            </a:r>
          </a:p>
          <a:p>
            <a:pPr lvl="1"/>
            <a:r>
              <a:rPr lang="en-US" dirty="0"/>
              <a:t>Learn to defend and prevent common exploits</a:t>
            </a:r>
          </a:p>
          <a:p>
            <a:endParaRPr lang="en-US" dirty="0"/>
          </a:p>
          <a:p>
            <a:r>
              <a:rPr lang="en-US" dirty="0"/>
              <a:t>Understand the available security tools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Learn to architect secure systems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40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This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86800" cy="4248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Part 1:   </a:t>
            </a:r>
            <a:r>
              <a:rPr lang="en-US" b="1" dirty="0"/>
              <a:t>basics</a:t>
            </a:r>
            <a:r>
              <a:rPr lang="en-US" dirty="0"/>
              <a:t>    </a:t>
            </a:r>
            <a:r>
              <a:rPr lang="en-US" sz="2000" dirty="0"/>
              <a:t>(architecting for security)</a:t>
            </a:r>
          </a:p>
          <a:p>
            <a:r>
              <a:rPr lang="en-US" sz="2000" dirty="0"/>
              <a:t>Securing apps, OS, and legacy code: </a:t>
            </a:r>
          </a:p>
          <a:p>
            <a:pPr lvl="1"/>
            <a:r>
              <a:rPr lang="en-US" sz="2000" dirty="0"/>
              <a:t>sandboxing,  access control,  and security testing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Part 2:   </a:t>
            </a:r>
            <a:r>
              <a:rPr lang="en-US" b="1" dirty="0"/>
              <a:t>Web security   </a:t>
            </a:r>
            <a:r>
              <a:rPr lang="en-US" sz="2000" dirty="0"/>
              <a:t>(defending against a web attacker)</a:t>
            </a:r>
            <a:endParaRPr lang="en-US" dirty="0"/>
          </a:p>
          <a:p>
            <a:r>
              <a:rPr lang="en-US" sz="2000" dirty="0"/>
              <a:t>Building robust web sites, understand the browser security model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Part 3:   </a:t>
            </a:r>
            <a:r>
              <a:rPr lang="en-US" b="1" dirty="0"/>
              <a:t>network security   </a:t>
            </a:r>
            <a:r>
              <a:rPr lang="en-US" sz="2000" dirty="0"/>
              <a:t>(defending against a network attacker)</a:t>
            </a:r>
            <a:endParaRPr lang="en-US" dirty="0"/>
          </a:p>
          <a:p>
            <a:r>
              <a:rPr lang="en-US" sz="2000" dirty="0"/>
              <a:t>Monitoring and architecting secure networks.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Part 4:   </a:t>
            </a:r>
            <a:r>
              <a:rPr lang="en-US" b="1" dirty="0"/>
              <a:t>ML and LLM security </a:t>
            </a:r>
            <a:r>
              <a:rPr lang="en-US" sz="2000" dirty="0"/>
              <a:t>(defending against a ML attacker)</a:t>
            </a:r>
          </a:p>
          <a:p>
            <a:pPr>
              <a:spcBef>
                <a:spcPts val="1776"/>
              </a:spcBef>
            </a:pPr>
            <a:r>
              <a:rPr lang="en-US" sz="2000" dirty="0"/>
              <a:t>Jailbreak, prompt injection, tool invocation hijacking </a:t>
            </a:r>
          </a:p>
        </p:txBody>
      </p:sp>
    </p:spTree>
    <p:extLst>
      <p:ext uri="{BB962C8B-B14F-4D97-AF65-F5344CB8AC3E}">
        <p14:creationId xmlns:p14="http://schemas.microsoft.com/office/powerpoint/2010/main" val="78719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E64D2-2EB2-924A-96B9-8803A6B23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FCBF6-ED26-C74B-A98B-EEF50521F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8534400" cy="4095750"/>
          </a:xfrm>
        </p:spPr>
        <p:txBody>
          <a:bodyPr>
            <a:normAutofit/>
          </a:bodyPr>
          <a:lstStyle/>
          <a:p>
            <a:r>
              <a:rPr lang="en-US" dirty="0"/>
              <a:t>Course web site:     https://course.cse.ust.hk/comp4634/</a:t>
            </a:r>
          </a:p>
          <a:p>
            <a:pPr>
              <a:spcBef>
                <a:spcPts val="2376"/>
              </a:spcBef>
            </a:pPr>
            <a:r>
              <a:rPr lang="en-US" dirty="0"/>
              <a:t>Prof: Dongdong She. TA: Kaikai Zhang and Evan. K</a:t>
            </a:r>
          </a:p>
          <a:p>
            <a:pPr>
              <a:spcBef>
                <a:spcPts val="2376"/>
              </a:spcBef>
            </a:pPr>
            <a:r>
              <a:rPr lang="en-US" dirty="0"/>
              <a:t>Three programming projects and two written </a:t>
            </a:r>
            <a:r>
              <a:rPr lang="en-US" dirty="0" err="1"/>
              <a:t>homeworks</a:t>
            </a:r>
            <a:endParaRPr lang="en-US" dirty="0"/>
          </a:p>
          <a:p>
            <a:pPr>
              <a:spcBef>
                <a:spcPts val="2376"/>
              </a:spcBef>
            </a:pPr>
            <a:r>
              <a:rPr lang="en-US" dirty="0"/>
              <a:t>Use </a:t>
            </a:r>
            <a:r>
              <a:rPr lang="en-US" dirty="0" err="1"/>
              <a:t>EdDiscussions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69F802-8C16-413C-CE26-39B9F9DF8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790950"/>
            <a:ext cx="5638800" cy="5883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2C604F4-B846-1846-897C-263623F9FCB9}"/>
              </a:ext>
            </a:extLst>
          </p:cNvPr>
          <p:cNvSpPr/>
          <p:nvPr/>
        </p:nvSpPr>
        <p:spPr>
          <a:xfrm>
            <a:off x="3200400" y="819150"/>
            <a:ext cx="4800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8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motivates attackers?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1C8059-F669-A645-A809-442AB6871FB9}"/>
              </a:ext>
            </a:extLst>
          </p:cNvPr>
          <p:cNvSpPr txBox="1"/>
          <p:nvPr/>
        </p:nvSpPr>
        <p:spPr>
          <a:xfrm>
            <a:off x="5069020" y="4095750"/>
            <a:ext cx="34176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… economics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803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00" y="3888010"/>
            <a:ext cx="1016000" cy="1064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9050"/>
            <a:ext cx="8839200" cy="85725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Why compromise end user machines?</a:t>
            </a:r>
            <a:br>
              <a:rPr lang="en-US" sz="3200" dirty="0"/>
            </a:br>
            <a:r>
              <a:rPr lang="en-US" sz="3200" dirty="0"/>
              <a:t>     1.  Steal user credentials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458200" cy="1219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/>
              <a:t>keylog</a:t>
            </a:r>
            <a:r>
              <a:rPr lang="en-US" dirty="0"/>
              <a:t> for banking passwords,   corporate passwords,   gaming </a:t>
            </a:r>
            <a:r>
              <a:rPr lang="en-US" dirty="0" err="1"/>
              <a:t>pwds</a:t>
            </a:r>
            <a:endParaRPr lang="en-US" dirty="0"/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Example:  </a:t>
            </a:r>
            <a:r>
              <a:rPr lang="en-US" dirty="0" err="1"/>
              <a:t>SilentBanker</a:t>
            </a:r>
            <a:r>
              <a:rPr lang="en-US" dirty="0"/>
              <a:t>  </a:t>
            </a:r>
            <a:r>
              <a:rPr lang="en-US" sz="1800" dirty="0"/>
              <a:t>(and many like it)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81000" y="3487960"/>
            <a:ext cx="31242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2800" b="1" dirty="0">
              <a:latin typeface="+mn-lt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553200" y="3276600"/>
            <a:ext cx="1752600" cy="5143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2800" b="1" dirty="0">
                <a:latin typeface="+mn-lt"/>
                <a:ea typeface="+mn-ea"/>
              </a:rPr>
              <a:t>Bank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124200" y="3316510"/>
            <a:ext cx="1447800" cy="571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2800" b="1" dirty="0">
              <a:latin typeface="+mn-lt"/>
              <a:ea typeface="+mn-ea"/>
            </a:endParaRPr>
          </a:p>
        </p:txBody>
      </p:sp>
      <p:cxnSp>
        <p:nvCxnSpPr>
          <p:cNvPr id="7" name="Straight Arrow Connector 11"/>
          <p:cNvCxnSpPr>
            <a:cxnSpLocks noChangeShapeType="1"/>
          </p:cNvCxnSpPr>
          <p:nvPr/>
        </p:nvCxnSpPr>
        <p:spPr bwMode="auto">
          <a:xfrm>
            <a:off x="1828800" y="3259360"/>
            <a:ext cx="2133600" cy="914400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 type="none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2362200" y="2903760"/>
            <a:ext cx="1752600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dirty="0">
                <a:solidFill>
                  <a:srgbClr val="C00000"/>
                </a:solidFill>
                <a:latin typeface="+mn-lt"/>
                <a:ea typeface="+mn-ea"/>
              </a:rPr>
              <a:t>Malware injects </a:t>
            </a:r>
            <a:r>
              <a:rPr lang="en-US" sz="1600" dirty="0" err="1">
                <a:solidFill>
                  <a:srgbClr val="C00000"/>
                </a:solidFill>
                <a:latin typeface="+mn-lt"/>
                <a:ea typeface="+mn-ea"/>
              </a:rPr>
              <a:t>Javascript</a:t>
            </a:r>
            <a:endParaRPr lang="en-US" sz="1600" dirty="0">
              <a:solidFill>
                <a:srgbClr val="C00000"/>
              </a:solidFill>
              <a:latin typeface="+mn-lt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2954560"/>
            <a:ext cx="2133600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ea typeface="+mn-ea"/>
              </a:rPr>
              <a:t>Bank sends login page needed to log 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3647563"/>
            <a:ext cx="2514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latin typeface="+mn-lt"/>
                <a:ea typeface="+mn-ea"/>
              </a:rPr>
              <a:t>When user submits information, also sent to attacker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81800" y="2116360"/>
            <a:ext cx="1301306" cy="131445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2057400" y="2497360"/>
            <a:ext cx="4724400" cy="0"/>
          </a:xfrm>
          <a:prstGeom prst="straightConnector1">
            <a:avLst/>
          </a:prstGeom>
          <a:ln w="38100" cmpd="sng">
            <a:solidFill>
              <a:srgbClr val="00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59287" y="2154460"/>
            <a:ext cx="2498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requests login page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268760"/>
            <a:ext cx="1358900" cy="107385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4343400" y="2954560"/>
            <a:ext cx="2514600" cy="0"/>
          </a:xfrm>
          <a:prstGeom prst="straightConnector1">
            <a:avLst/>
          </a:prstGeom>
          <a:ln w="38100" cmpd="sng">
            <a:solidFill>
              <a:srgbClr val="00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828800" y="2954560"/>
            <a:ext cx="251460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43600" y="4171950"/>
            <a:ext cx="2510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Similar mechanism used </a:t>
            </a:r>
            <a:br>
              <a:rPr lang="en-US" dirty="0"/>
            </a:br>
            <a:r>
              <a:rPr lang="en-US" dirty="0"/>
              <a:t>by </a:t>
            </a:r>
            <a:r>
              <a:rPr lang="en-US" dirty="0" err="1"/>
              <a:t>Zbot</a:t>
            </a:r>
            <a:r>
              <a:rPr lang="en-US" dirty="0"/>
              <a:t>, and others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7272" y="4604800"/>
            <a:ext cx="3550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Adversary-in-the-Browser (AITB)</a:t>
            </a:r>
          </a:p>
        </p:txBody>
      </p:sp>
    </p:spTree>
    <p:extLst>
      <p:ext uri="{BB962C8B-B14F-4D97-AF65-F5344CB8AC3E}">
        <p14:creationId xmlns:p14="http://schemas.microsoft.com/office/powerpoint/2010/main" val="399374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8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financial malware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5255" y="4854773"/>
            <a:ext cx="3129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Kaspersky Security Bulletin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68866B-DCBC-3A44-BDED-61D355C282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4"/>
          <a:stretch/>
        </p:blipFill>
        <p:spPr>
          <a:xfrm>
            <a:off x="489155" y="1047750"/>
            <a:ext cx="2662719" cy="33969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ounded Rectangular Callout 4"/>
          <p:cNvSpPr/>
          <p:nvPr/>
        </p:nvSpPr>
        <p:spPr>
          <a:xfrm>
            <a:off x="4648200" y="1504950"/>
            <a:ext cx="4343400" cy="2667000"/>
          </a:xfrm>
          <a:prstGeom prst="wedgeRoundRectCallout">
            <a:avLst>
              <a:gd name="adj1" fmla="val -95305"/>
              <a:gd name="adj2" fmla="val -50668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records banking passwords via </a:t>
            </a:r>
            <a:r>
              <a:rPr lang="en-US" sz="2400" dirty="0" err="1">
                <a:solidFill>
                  <a:schemeClr val="tx1"/>
                </a:solidFill>
              </a:rPr>
              <a:t>keylogger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spread via spam email and hacked web sites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maintains access to PC for future installs</a:t>
            </a:r>
          </a:p>
        </p:txBody>
      </p:sp>
    </p:spTree>
    <p:extLst>
      <p:ext uri="{BB962C8B-B14F-4D97-AF65-F5344CB8AC3E}">
        <p14:creationId xmlns:p14="http://schemas.microsoft.com/office/powerpoint/2010/main" val="1972192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199C0-8D86-BB40-AC4B-D08EAE2C3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 attacks on mobile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A2327-5062-674B-AF5A-55C48754A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534400" cy="409575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Example</a:t>
            </a:r>
            <a:r>
              <a:rPr lang="en-US" dirty="0"/>
              <a:t>:  </a:t>
            </a:r>
            <a:r>
              <a:rPr lang="en-US" dirty="0" err="1"/>
              <a:t>FinSpy</a:t>
            </a:r>
            <a:r>
              <a:rPr lang="en-US" dirty="0"/>
              <a:t>. </a:t>
            </a:r>
          </a:p>
          <a:p>
            <a:pPr>
              <a:spcBef>
                <a:spcPts val="2000"/>
              </a:spcBef>
            </a:pPr>
            <a:r>
              <a:rPr lang="en-US" dirty="0"/>
              <a:t>Works on </a:t>
            </a:r>
            <a:r>
              <a:rPr lang="en-US" b="1" dirty="0"/>
              <a:t>iOS and Android   </a:t>
            </a:r>
            <a:r>
              <a:rPr lang="en-US" sz="2000" dirty="0"/>
              <a:t>(and Windows)</a:t>
            </a:r>
          </a:p>
          <a:p>
            <a:pPr>
              <a:spcBef>
                <a:spcPts val="2000"/>
              </a:spcBef>
            </a:pPr>
            <a:r>
              <a:rPr lang="en-US" dirty="0"/>
              <a:t>once installed:  collects contacts,  call history,  geolocation, </a:t>
            </a:r>
            <a:br>
              <a:rPr lang="en-US" dirty="0"/>
            </a:br>
            <a:r>
              <a:rPr lang="en-US" dirty="0"/>
              <a:t>	texts,  messages in encrypted chat apps, …</a:t>
            </a:r>
          </a:p>
          <a:p>
            <a:pPr>
              <a:spcBef>
                <a:spcPts val="2000"/>
              </a:spcBef>
            </a:pPr>
            <a:r>
              <a:rPr lang="en-US" u="sng" dirty="0"/>
              <a:t>How installed</a:t>
            </a:r>
            <a:r>
              <a:rPr lang="en-US" dirty="0"/>
              <a:t>?</a:t>
            </a:r>
          </a:p>
          <a:p>
            <a:pPr lvl="1">
              <a:spcBef>
                <a:spcPts val="1176"/>
              </a:spcBef>
            </a:pPr>
            <a:r>
              <a:rPr lang="en-US" dirty="0"/>
              <a:t>iOS </a:t>
            </a:r>
            <a:r>
              <a:rPr lang="en-US"/>
              <a:t>and Android:   </a:t>
            </a:r>
            <a:r>
              <a:rPr lang="en-US" dirty="0"/>
              <a:t>physical access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85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Why own machines:     2. </a:t>
            </a:r>
            <a:r>
              <a:rPr lang="en-US" sz="3200" b="1" dirty="0" err="1"/>
              <a:t>Ransomware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98275" y="958182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dirty="0"/>
              <a:t>a worldwide problem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5E4D56-6704-3841-A0D4-7AC79F77B2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924"/>
          <a:stretch/>
        </p:blipFill>
        <p:spPr>
          <a:xfrm>
            <a:off x="228600" y="742950"/>
            <a:ext cx="2684549" cy="4260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CB2785-5066-224D-BFEC-225A0C58BD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053"/>
          <a:stretch/>
        </p:blipFill>
        <p:spPr>
          <a:xfrm>
            <a:off x="2913149" y="742950"/>
            <a:ext cx="1434407" cy="4260760"/>
          </a:xfrm>
          <a:prstGeom prst="rect">
            <a:avLst/>
          </a:prstGeom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CACADC5A-9671-A347-9485-38919B79223C}"/>
              </a:ext>
            </a:extLst>
          </p:cNvPr>
          <p:cNvSpPr/>
          <p:nvPr/>
        </p:nvSpPr>
        <p:spPr>
          <a:xfrm>
            <a:off x="4572000" y="1539830"/>
            <a:ext cx="4479175" cy="2667000"/>
          </a:xfrm>
          <a:prstGeom prst="wedgeRoundRectCallout">
            <a:avLst>
              <a:gd name="adj1" fmla="val -67608"/>
              <a:gd name="adj2" fmla="val -50079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Worm spreads via a </a:t>
            </a:r>
            <a:r>
              <a:rPr lang="en-US" sz="2400" dirty="0" err="1">
                <a:solidFill>
                  <a:schemeClr val="tx1"/>
                </a:solidFill>
              </a:rPr>
              <a:t>vuln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in SMB  (port 445)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Apr. 14, 2017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Eternalblue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vuln</a:t>
            </a:r>
            <a:r>
              <a:rPr lang="en-US" sz="2400" dirty="0">
                <a:solidFill>
                  <a:schemeClr val="tx1"/>
                </a:solidFill>
              </a:rPr>
              <a:t>. released by </a:t>
            </a:r>
            <a:r>
              <a:rPr lang="en-US" sz="2400" dirty="0" err="1">
                <a:solidFill>
                  <a:schemeClr val="tx1"/>
                </a:solidFill>
              </a:rPr>
              <a:t>ShadowBrokers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May 12, 2017</a:t>
            </a:r>
            <a:r>
              <a:rPr lang="en-US" sz="2400" dirty="0">
                <a:solidFill>
                  <a:schemeClr val="tx1"/>
                </a:solidFill>
              </a:rPr>
              <a:t>: Worm detected</a:t>
            </a:r>
          </a:p>
          <a:p>
            <a:pPr lvl="1"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</a:rPr>
              <a:t>   (3</a:t>
            </a:r>
            <a:r>
              <a:rPr lang="en-US" sz="2400" dirty="0">
                <a:solidFill>
                  <a:schemeClr val="tx1"/>
                </a:solidFill>
              </a:rPr>
              <a:t> weeks to </a:t>
            </a:r>
            <a:r>
              <a:rPr lang="en-US" sz="2400" dirty="0" err="1">
                <a:solidFill>
                  <a:schemeClr val="tx1"/>
                </a:solidFill>
              </a:rPr>
              <a:t>weaponize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84409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037648" y="2048452"/>
            <a:ext cx="3846945" cy="857250"/>
          </a:xfrm>
        </p:spPr>
        <p:txBody>
          <a:bodyPr>
            <a:noAutofit/>
          </a:bodyPr>
          <a:lstStyle/>
          <a:p>
            <a:r>
              <a:rPr lang="en-US" sz="2800" dirty="0" err="1"/>
              <a:t>WannaCry</a:t>
            </a:r>
            <a:r>
              <a:rPr lang="en-US" sz="2800" dirty="0"/>
              <a:t>   ransomware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145" y="-31750"/>
            <a:ext cx="7100455" cy="51435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876800" y="3714750"/>
            <a:ext cx="3962400" cy="10668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76401" y="2571750"/>
            <a:ext cx="2590800" cy="14478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23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B14B9C-6226-E141-8FB9-81D8279D5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99" y="1417168"/>
            <a:ext cx="5780302" cy="29768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Why own machines:     3. </a:t>
            </a:r>
            <a:r>
              <a:rPr lang="en-US" sz="3200" b="1" dirty="0"/>
              <a:t>Bitcoin Mining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53AD99-8CD1-9C44-B875-5898D65BC58A}"/>
              </a:ext>
            </a:extLst>
          </p:cNvPr>
          <p:cNvSpPr txBox="1"/>
          <p:nvPr/>
        </p:nvSpPr>
        <p:spPr>
          <a:xfrm>
            <a:off x="-5255" y="4854773"/>
            <a:ext cx="3129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Kaspersky Security Bulletin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83D29B-EC4F-E74D-BD39-48C5819F90E9}"/>
              </a:ext>
            </a:extLst>
          </p:cNvPr>
          <p:cNvSpPr txBox="1"/>
          <p:nvPr/>
        </p:nvSpPr>
        <p:spPr>
          <a:xfrm>
            <a:off x="6172200" y="1657350"/>
            <a:ext cx="2794611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Examples:</a:t>
            </a:r>
          </a:p>
          <a:p>
            <a:pPr marL="342900" indent="-342900">
              <a:buAutoNum type="arabicPeriod"/>
            </a:pPr>
            <a:r>
              <a:rPr lang="en-US" dirty="0"/>
              <a:t>Trojan.Win32.Miner.bbb</a:t>
            </a:r>
          </a:p>
          <a:p>
            <a:pPr marL="342900" indent="-342900">
              <a:buAutoNum type="arabicPeriod"/>
            </a:pPr>
            <a:r>
              <a:rPr lang="en-US" dirty="0"/>
              <a:t>Trojan.Win32.Miner.ays</a:t>
            </a:r>
          </a:p>
          <a:p>
            <a:pPr marL="342900" indent="-342900">
              <a:buAutoNum type="arabicPeriod"/>
            </a:pPr>
            <a:r>
              <a:rPr lang="en-US" dirty="0" err="1"/>
              <a:t>Trojan.JS.Miner.m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Trojan.Win32.Miner.gen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CD31DC-A70F-2E48-9B78-8220622EB440}"/>
              </a:ext>
            </a:extLst>
          </p:cNvPr>
          <p:cNvSpPr txBox="1"/>
          <p:nvPr/>
        </p:nvSpPr>
        <p:spPr>
          <a:xfrm>
            <a:off x="1905000" y="1114335"/>
            <a:ext cx="1666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affected users</a:t>
            </a:r>
          </a:p>
        </p:txBody>
      </p:sp>
    </p:spTree>
    <p:extLst>
      <p:ext uri="{BB962C8B-B14F-4D97-AF65-F5344CB8AC3E}">
        <p14:creationId xmlns:p14="http://schemas.microsoft.com/office/powerpoint/2010/main" val="1283483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57250"/>
          </a:xfrm>
        </p:spPr>
        <p:txBody>
          <a:bodyPr>
            <a:normAutofit/>
          </a:bodyPr>
          <a:lstStyle/>
          <a:p>
            <a:r>
              <a:rPr lang="en-US" dirty="0"/>
              <a:t>More devastating: </a:t>
            </a:r>
            <a:r>
              <a:rPr lang="en-US" b="1" dirty="0"/>
              <a:t>server-side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915400" cy="42481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(1) Data theft</a:t>
            </a:r>
            <a:r>
              <a:rPr lang="en-US" dirty="0"/>
              <a:t>:   credit card numbers,   intellectual property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Example:   Equifax </a:t>
            </a:r>
            <a:r>
              <a:rPr lang="en-US" sz="2000" dirty="0"/>
              <a:t>(July 2017)</a:t>
            </a:r>
            <a:r>
              <a:rPr lang="en-US" dirty="0"/>
              <a:t>,  ≈ </a:t>
            </a:r>
            <a:r>
              <a:rPr lang="en-US" sz="2000" dirty="0"/>
              <a:t>143M “customer” data impacted</a:t>
            </a:r>
          </a:p>
          <a:p>
            <a:pPr lvl="2">
              <a:spcBef>
                <a:spcPts val="600"/>
              </a:spcBef>
            </a:pPr>
            <a:r>
              <a:rPr lang="en-US" sz="2000" dirty="0"/>
              <a:t>Exploited known vulnerability in Apache Struts (RCE)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Many many similar attacks since 2000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(2) Political motivation</a:t>
            </a:r>
            <a:r>
              <a:rPr lang="en-US" dirty="0"/>
              <a:t>:   </a:t>
            </a:r>
          </a:p>
          <a:p>
            <a:pPr lvl="1"/>
            <a:r>
              <a:rPr lang="en-US" dirty="0"/>
              <a:t>Election:  attack on DNC </a:t>
            </a:r>
            <a:r>
              <a:rPr lang="en-US" sz="1800" dirty="0"/>
              <a:t>(2015)</a:t>
            </a:r>
            <a:r>
              <a:rPr lang="en-US" dirty="0"/>
              <a:t>,   </a:t>
            </a:r>
          </a:p>
          <a:p>
            <a:pPr lvl="1"/>
            <a:r>
              <a:rPr lang="en-US" dirty="0"/>
              <a:t>Ukraine attacks </a:t>
            </a:r>
            <a:r>
              <a:rPr lang="en-US" sz="1800" dirty="0"/>
              <a:t>(2014: election,   2015,2016: power grid,   2017: </a:t>
            </a:r>
            <a:r>
              <a:rPr lang="en-US" sz="1800" dirty="0" err="1"/>
              <a:t>NotPetya</a:t>
            </a:r>
            <a:r>
              <a:rPr lang="en-US" sz="1800" dirty="0"/>
              <a:t>,  … )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(3) Infect visiting users</a:t>
            </a:r>
          </a:p>
        </p:txBody>
      </p:sp>
    </p:spTree>
    <p:extLst>
      <p:ext uri="{BB962C8B-B14F-4D97-AF65-F5344CB8AC3E}">
        <p14:creationId xmlns:p14="http://schemas.microsoft.com/office/powerpoint/2010/main" val="208722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3CAA0-5F4B-BE4B-80B8-EB8DBEDB4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Result:  many server-side Breaches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94BBA-69B5-5F44-8B80-E44559CD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4267200" cy="3962400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u="sng" dirty="0"/>
              <a:t>Typical attack steps</a:t>
            </a:r>
            <a:r>
              <a:rPr lang="en-US" sz="2600" dirty="0"/>
              <a:t>:</a:t>
            </a:r>
          </a:p>
          <a:p>
            <a:pPr lvl="1">
              <a:spcBef>
                <a:spcPts val="1176"/>
              </a:spcBef>
            </a:pPr>
            <a:r>
              <a:rPr lang="en-US" sz="2600" dirty="0"/>
              <a:t>Reconnaissance</a:t>
            </a:r>
          </a:p>
          <a:p>
            <a:pPr lvl="1">
              <a:spcBef>
                <a:spcPts val="1176"/>
              </a:spcBef>
            </a:pPr>
            <a:r>
              <a:rPr lang="en-US" sz="2600" dirty="0"/>
              <a:t>Foothold: initial breach</a:t>
            </a:r>
          </a:p>
          <a:p>
            <a:pPr lvl="1">
              <a:spcBef>
                <a:spcPts val="1176"/>
              </a:spcBef>
            </a:pPr>
            <a:r>
              <a:rPr lang="en-US" sz="2600" dirty="0"/>
              <a:t>Internal reconnaissance</a:t>
            </a:r>
          </a:p>
          <a:p>
            <a:pPr lvl="1">
              <a:spcBef>
                <a:spcPts val="1176"/>
              </a:spcBef>
            </a:pPr>
            <a:r>
              <a:rPr lang="en-US" sz="2600" dirty="0"/>
              <a:t>Lateral movement</a:t>
            </a:r>
          </a:p>
          <a:p>
            <a:pPr lvl="1">
              <a:spcBef>
                <a:spcPts val="1176"/>
              </a:spcBef>
            </a:pPr>
            <a:r>
              <a:rPr lang="en-US" sz="2600" dirty="0"/>
              <a:t>Data extraction</a:t>
            </a:r>
          </a:p>
          <a:p>
            <a:pPr lvl="1">
              <a:spcBef>
                <a:spcPts val="1176"/>
              </a:spcBef>
            </a:pPr>
            <a:r>
              <a:rPr lang="en-US" sz="2600" dirty="0"/>
              <a:t>Exfiltration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AE0522-C87B-264E-AC78-2D5D4C3B2B37}"/>
              </a:ext>
            </a:extLst>
          </p:cNvPr>
          <p:cNvGrpSpPr/>
          <p:nvPr/>
        </p:nvGrpSpPr>
        <p:grpSpPr>
          <a:xfrm>
            <a:off x="4809559" y="1504950"/>
            <a:ext cx="4267200" cy="3048000"/>
            <a:chOff x="4724400" y="1657350"/>
            <a:chExt cx="4182041" cy="3048000"/>
          </a:xfrm>
        </p:grpSpPr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5DBA8111-09CB-4D47-8B9F-1C53A7480BB7}"/>
                </a:ext>
              </a:extLst>
            </p:cNvPr>
            <p:cNvSpPr/>
            <p:nvPr/>
          </p:nvSpPr>
          <p:spPr>
            <a:xfrm>
              <a:off x="4724400" y="1657350"/>
              <a:ext cx="457200" cy="30480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5A7C976-CD00-5F42-8420-842D4294CFD3}"/>
                </a:ext>
              </a:extLst>
            </p:cNvPr>
            <p:cNvSpPr txBox="1"/>
            <p:nvPr/>
          </p:nvSpPr>
          <p:spPr>
            <a:xfrm>
              <a:off x="5202157" y="2495550"/>
              <a:ext cx="3704284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Security tools available to</a:t>
              </a:r>
              <a:br>
                <a:rPr lang="en-US" sz="2000" dirty="0"/>
              </a:br>
              <a:r>
                <a:rPr lang="en-US" sz="2000" dirty="0"/>
                <a:t>try and stop each step (</a:t>
              </a:r>
              <a:r>
                <a:rPr lang="en-US" sz="2000" b="1" u="sng" dirty="0"/>
                <a:t>kill chain</a:t>
              </a:r>
              <a:r>
                <a:rPr lang="en-US" sz="2000" dirty="0"/>
                <a:t>)</a:t>
              </a:r>
            </a:p>
            <a:p>
              <a:pPr algn="ctr"/>
              <a:endParaRPr lang="en-US" sz="2000" dirty="0"/>
            </a:p>
            <a:p>
              <a:pPr algn="ctr"/>
              <a:r>
                <a:rPr lang="en-US" sz="2000" dirty="0"/>
                <a:t>will discuss tools during course</a:t>
              </a:r>
            </a:p>
            <a:p>
              <a:pPr algn="ctr"/>
              <a:endParaRPr lang="en-US" sz="2000" dirty="0"/>
            </a:p>
            <a:p>
              <a:pPr algn="ctr"/>
              <a:r>
                <a:rPr lang="en-US" sz="2000" dirty="0"/>
                <a:t>… but no complete solution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565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8F5C0-BA97-024A-8281-AB417310E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9050"/>
            <a:ext cx="8534400" cy="8572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Case study 1:  SolarWinds Orion   </a:t>
            </a:r>
            <a:r>
              <a:rPr lang="en-US" sz="3600" dirty="0"/>
              <a:t>(2020)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4F14A-7DEA-3945-B140-4B04852F1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SolarWinds Orion:  set of monitoring tools used by many orgs.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happened?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73A37B-8D70-494D-B3AD-F7202E6ECF6C}"/>
              </a:ext>
            </a:extLst>
          </p:cNvPr>
          <p:cNvSpPr/>
          <p:nvPr/>
        </p:nvSpPr>
        <p:spPr>
          <a:xfrm>
            <a:off x="1877907" y="2539092"/>
            <a:ext cx="1752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SolarWinds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496A1A-ABB0-5B44-9E4C-F4078CE2F71A}"/>
              </a:ext>
            </a:extLst>
          </p:cNvPr>
          <p:cNvSpPr/>
          <p:nvPr/>
        </p:nvSpPr>
        <p:spPr>
          <a:xfrm>
            <a:off x="6248400" y="1809750"/>
            <a:ext cx="1752600" cy="697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Customer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71D419-9B5A-0244-B0D0-5B33A55EE325}"/>
              </a:ext>
            </a:extLst>
          </p:cNvPr>
          <p:cNvSpPr/>
          <p:nvPr/>
        </p:nvSpPr>
        <p:spPr>
          <a:xfrm>
            <a:off x="6293874" y="3105150"/>
            <a:ext cx="1752600" cy="697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Customer 18000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192537-56D7-974E-9098-C0EF13E9CD99}"/>
              </a:ext>
            </a:extLst>
          </p:cNvPr>
          <p:cNvSpPr txBox="1"/>
          <p:nvPr/>
        </p:nvSpPr>
        <p:spPr>
          <a:xfrm>
            <a:off x="7013721" y="2520375"/>
            <a:ext cx="312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⋮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B24D693-EA68-E64B-A215-AAA46D28937F}"/>
              </a:ext>
            </a:extLst>
          </p:cNvPr>
          <p:cNvGrpSpPr/>
          <p:nvPr/>
        </p:nvGrpSpPr>
        <p:grpSpPr>
          <a:xfrm>
            <a:off x="3630507" y="2006084"/>
            <a:ext cx="2663367" cy="1295400"/>
            <a:chOff x="3630507" y="2158484"/>
            <a:chExt cx="2663367" cy="12954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1BF4ACA-DAE6-4945-A2AF-E731369A25AB}"/>
                </a:ext>
              </a:extLst>
            </p:cNvPr>
            <p:cNvCxnSpPr>
              <a:stCxn id="4" idx="3"/>
            </p:cNvCxnSpPr>
            <p:nvPr/>
          </p:nvCxnSpPr>
          <p:spPr>
            <a:xfrm>
              <a:off x="3630507" y="3034392"/>
              <a:ext cx="78909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4E0D959-799F-044E-AC14-853C64AAEFF2}"/>
                </a:ext>
              </a:extLst>
            </p:cNvPr>
            <p:cNvGrpSpPr/>
            <p:nvPr/>
          </p:nvGrpSpPr>
          <p:grpSpPr>
            <a:xfrm>
              <a:off x="4419600" y="2158484"/>
              <a:ext cx="1874274" cy="1295400"/>
              <a:chOff x="4419600" y="2158484"/>
              <a:chExt cx="1874274" cy="12954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B347DCE-B09A-B145-B624-E9CDFC6B0AF6}"/>
                  </a:ext>
                </a:extLst>
              </p:cNvPr>
              <p:cNvCxnSpPr>
                <a:cxnSpLocks/>
                <a:endCxn id="7" idx="1"/>
              </p:cNvCxnSpPr>
              <p:nvPr/>
            </p:nvCxnSpPr>
            <p:spPr>
              <a:xfrm flipV="1">
                <a:off x="4419600" y="2158484"/>
                <a:ext cx="1828800" cy="876300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E479D32-07C2-B744-8071-FF7A625BC534}"/>
                  </a:ext>
                </a:extLst>
              </p:cNvPr>
              <p:cNvCxnSpPr>
                <a:cxnSpLocks/>
                <a:endCxn id="8" idx="1"/>
              </p:cNvCxnSpPr>
              <p:nvPr/>
            </p:nvCxnSpPr>
            <p:spPr>
              <a:xfrm>
                <a:off x="4419600" y="3039528"/>
                <a:ext cx="1874274" cy="414356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59FC766-387A-F14B-AE75-FB4D65B69DBA}"/>
              </a:ext>
            </a:extLst>
          </p:cNvPr>
          <p:cNvSpPr txBox="1"/>
          <p:nvPr/>
        </p:nvSpPr>
        <p:spPr>
          <a:xfrm>
            <a:off x="169475" y="4171950"/>
            <a:ext cx="8060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Attack </a:t>
            </a:r>
            <a:r>
              <a:rPr lang="en-US" sz="1600" dirty="0"/>
              <a:t>(Feb. 20, 2020)</a:t>
            </a:r>
            <a:r>
              <a:rPr lang="en-US" sz="2000" dirty="0"/>
              <a:t>:  attacker corrupts </a:t>
            </a:r>
            <a:r>
              <a:rPr lang="en-US" sz="2000" b="1" dirty="0"/>
              <a:t>SolarWinds software update process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7AE6854-06BF-414B-8667-D4CD3A9F7584}"/>
              </a:ext>
            </a:extLst>
          </p:cNvPr>
          <p:cNvGrpSpPr/>
          <p:nvPr/>
        </p:nvGrpSpPr>
        <p:grpSpPr>
          <a:xfrm>
            <a:off x="381000" y="2495550"/>
            <a:ext cx="1496907" cy="445533"/>
            <a:chOff x="381000" y="2804334"/>
            <a:chExt cx="1496907" cy="445533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10A146C9-5F77-684F-80B6-F4B4D45DCA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534" y="2804334"/>
              <a:ext cx="370587" cy="36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89DE7EB-D469-4F4A-A04A-209B74B47B53}"/>
                </a:ext>
              </a:extLst>
            </p:cNvPr>
            <p:cNvCxnSpPr>
              <a:cxnSpLocks/>
            </p:cNvCxnSpPr>
            <p:nvPr/>
          </p:nvCxnSpPr>
          <p:spPr>
            <a:xfrm>
              <a:off x="381000" y="3246483"/>
              <a:ext cx="1496907" cy="3384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A742E80-1DDD-794F-BD2D-6D49CC9D9469}"/>
              </a:ext>
            </a:extLst>
          </p:cNvPr>
          <p:cNvSpPr txBox="1"/>
          <p:nvPr/>
        </p:nvSpPr>
        <p:spPr>
          <a:xfrm>
            <a:off x="228600" y="2876550"/>
            <a:ext cx="1002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sunburst</a:t>
            </a:r>
          </a:p>
          <a:p>
            <a:pPr algn="ctr"/>
            <a:r>
              <a:rPr lang="en-US" dirty="0"/>
              <a:t>malware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C00FD7-E807-F94B-AF6E-3829B566C1B5}"/>
              </a:ext>
            </a:extLst>
          </p:cNvPr>
          <p:cNvSpPr/>
          <p:nvPr/>
        </p:nvSpPr>
        <p:spPr>
          <a:xfrm>
            <a:off x="8026809" y="1885950"/>
            <a:ext cx="755046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orion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22B4792-36B5-F347-AF9D-3ECAA30F37C4}"/>
              </a:ext>
            </a:extLst>
          </p:cNvPr>
          <p:cNvSpPr/>
          <p:nvPr/>
        </p:nvSpPr>
        <p:spPr>
          <a:xfrm>
            <a:off x="8058396" y="3181350"/>
            <a:ext cx="747570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orion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12D169-7370-B142-BAAF-F7ADA6586B74}"/>
              </a:ext>
            </a:extLst>
          </p:cNvPr>
          <p:cNvSpPr txBox="1"/>
          <p:nvPr/>
        </p:nvSpPr>
        <p:spPr>
          <a:xfrm>
            <a:off x="169475" y="4570132"/>
            <a:ext cx="6689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Large number of infected orgs … not detected until </a:t>
            </a:r>
            <a:r>
              <a:rPr lang="en-US" sz="2000" u="sng" dirty="0"/>
              <a:t>Dec. 2020 </a:t>
            </a:r>
            <a:r>
              <a:rPr lang="en-US" sz="2000" dirty="0"/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F6B2F28-F37C-E643-BDFF-48344DA0BE95}"/>
              </a:ext>
            </a:extLst>
          </p:cNvPr>
          <p:cNvGrpSpPr/>
          <p:nvPr/>
        </p:nvGrpSpPr>
        <p:grpSpPr>
          <a:xfrm>
            <a:off x="3740205" y="2449124"/>
            <a:ext cx="511068" cy="395639"/>
            <a:chOff x="3740205" y="2710257"/>
            <a:chExt cx="511068" cy="39563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12361C4-35DF-8E49-B989-B1776BCBF92D}"/>
                </a:ext>
              </a:extLst>
            </p:cNvPr>
            <p:cNvSpPr/>
            <p:nvPr/>
          </p:nvSpPr>
          <p:spPr>
            <a:xfrm>
              <a:off x="3740205" y="2736564"/>
              <a:ext cx="511068" cy="36933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" name="Picture 6">
              <a:extLst>
                <a:ext uri="{FF2B5EF4-FFF2-40B4-BE49-F238E27FC236}">
                  <a16:creationId xmlns:a16="http://schemas.microsoft.com/office/drawing/2014/main" id="{094C46A3-01E0-C14D-96D9-F15DA9F487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445" y="2710257"/>
              <a:ext cx="370587" cy="36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09F0BA8-B665-1644-9F2D-C39336F42240}"/>
              </a:ext>
            </a:extLst>
          </p:cNvPr>
          <p:cNvGrpSpPr/>
          <p:nvPr/>
        </p:nvGrpSpPr>
        <p:grpSpPr>
          <a:xfrm>
            <a:off x="3747715" y="2448378"/>
            <a:ext cx="511068" cy="395639"/>
            <a:chOff x="3740205" y="2710257"/>
            <a:chExt cx="511068" cy="39563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5B5A1E0-1EE0-9A47-86C8-8FF2344A288A}"/>
                </a:ext>
              </a:extLst>
            </p:cNvPr>
            <p:cNvSpPr/>
            <p:nvPr/>
          </p:nvSpPr>
          <p:spPr>
            <a:xfrm>
              <a:off x="3740205" y="2736564"/>
              <a:ext cx="511068" cy="36933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Picture 6">
              <a:extLst>
                <a:ext uri="{FF2B5EF4-FFF2-40B4-BE49-F238E27FC236}">
                  <a16:creationId xmlns:a16="http://schemas.microsoft.com/office/drawing/2014/main" id="{E6256B6F-58A2-2849-A898-0A35864DFA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445" y="2710257"/>
              <a:ext cx="370587" cy="36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07824CA-4B96-FA4A-9B90-4A7F1C01885A}"/>
              </a:ext>
            </a:extLst>
          </p:cNvPr>
          <p:cNvSpPr txBox="1"/>
          <p:nvPr/>
        </p:nvSpPr>
        <p:spPr>
          <a:xfrm>
            <a:off x="3581400" y="2920217"/>
            <a:ext cx="10094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Orion</a:t>
            </a:r>
          </a:p>
          <a:p>
            <a:pPr algn="ctr"/>
            <a:r>
              <a:rPr lang="en-US" dirty="0"/>
              <a:t>software</a:t>
            </a:r>
          </a:p>
          <a:p>
            <a:pPr algn="ctr"/>
            <a:r>
              <a:rPr lang="en-US" dirty="0"/>
              <a:t>update</a:t>
            </a:r>
          </a:p>
        </p:txBody>
      </p:sp>
      <p:sp>
        <p:nvSpPr>
          <p:cNvPr id="30" name="Rectangular Callout 29">
            <a:extLst>
              <a:ext uri="{FF2B5EF4-FFF2-40B4-BE49-F238E27FC236}">
                <a16:creationId xmlns:a16="http://schemas.microsoft.com/office/drawing/2014/main" id="{4D4CADA1-9639-BA49-AECE-B60B111732BF}"/>
              </a:ext>
            </a:extLst>
          </p:cNvPr>
          <p:cNvSpPr/>
          <p:nvPr/>
        </p:nvSpPr>
        <p:spPr>
          <a:xfrm>
            <a:off x="3048000" y="1657350"/>
            <a:ext cx="2458810" cy="539562"/>
          </a:xfrm>
          <a:prstGeom prst="wedgeRectCallout">
            <a:avLst>
              <a:gd name="adj1" fmla="val -12407"/>
              <a:gd name="adj2" fmla="val 921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one infected DLL</a:t>
            </a:r>
            <a:b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SolarWinds.Orion.Core.DLL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808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186 L 0.47882 0.13703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694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587 L 0.47396 -0.11821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42" y="-5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3" grpId="0"/>
      <p:bldP spid="36" grpId="0"/>
      <p:bldP spid="36" grpId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2535F2CD-9538-FC7B-79D2-87E456B9358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86182" y="64128"/>
            <a:ext cx="6171768" cy="858691"/>
          </a:xfrm>
          <a:ln/>
        </p:spPr>
        <p:txBody>
          <a:bodyPr vert="horz" lIns="68580" tIns="64634" rIns="68580" bIns="34290" rtlCol="0" anchor="ctr">
            <a:normAutofit/>
          </a:bodyPr>
          <a:lstStyle/>
          <a:p>
            <a:pPr>
              <a:tabLst>
                <a:tab pos="311079" algn="l"/>
                <a:tab pos="622158" algn="l"/>
                <a:tab pos="933237" algn="l"/>
                <a:tab pos="1244315" algn="l"/>
                <a:tab pos="1555394" algn="l"/>
                <a:tab pos="1866473" algn="l"/>
                <a:tab pos="2177552" algn="l"/>
                <a:tab pos="2488631" algn="l"/>
                <a:tab pos="2799710" algn="l"/>
                <a:tab pos="3110789" algn="l"/>
                <a:tab pos="3421868" algn="l"/>
                <a:tab pos="3732947" algn="l"/>
                <a:tab pos="4044026" algn="l"/>
                <a:tab pos="4355105" algn="l"/>
                <a:tab pos="4666184" algn="l"/>
                <a:tab pos="4977262" algn="l"/>
                <a:tab pos="5288341" algn="l"/>
                <a:tab pos="5599420" algn="l"/>
                <a:tab pos="5910499" algn="l"/>
              </a:tabLst>
            </a:pPr>
            <a:r>
              <a:rPr lang="en-US" altLang="en-US" dirty="0"/>
              <a:t>The Story of Stuxnet</a:t>
            </a:r>
          </a:p>
        </p:txBody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1DFE6BD7-B842-A986-24D4-625ECE403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1758" y="2659240"/>
            <a:ext cx="123133" cy="29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25"/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19D4CC2B-A2FB-5E15-BA8A-2144321F1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985" y="2613875"/>
            <a:ext cx="123133" cy="29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25"/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23256496-B2D9-6B66-344D-ABBC8069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0787" y="3083725"/>
            <a:ext cx="123133" cy="2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25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CEA67-C83B-8CA0-DDE7-19737153C5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B342B7A-D584-45A5-9CEF-6A53531FDD36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65538" name="Picture 2" descr="Satellite image of the Natanz nuclear enrichment plant in Iran taken in 2002 when it was still under construction. The...">
            <a:extLst>
              <a:ext uri="{FF2B5EF4-FFF2-40B4-BE49-F238E27FC236}">
                <a16:creationId xmlns:a16="http://schemas.microsoft.com/office/drawing/2014/main" id="{531BEF75-ECAE-246C-9445-FDB4DB320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76" y="1255025"/>
            <a:ext cx="3970847" cy="389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07E2F9-D9B1-27A6-1F79-56E744FAD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354" y="1938746"/>
            <a:ext cx="2894625" cy="1620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546B0F-90A8-6ACE-C27F-83D0445FFDDA}"/>
              </a:ext>
            </a:extLst>
          </p:cNvPr>
          <p:cNvSpPr txBox="1"/>
          <p:nvPr/>
        </p:nvSpPr>
        <p:spPr>
          <a:xfrm>
            <a:off x="940105" y="772911"/>
            <a:ext cx="6546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ber-warfare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destroys a nuclear weapon factory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77888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FB862-1199-C240-BE32-206614214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Sunspot:  malware injection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E2C43-25F6-AF42-BCB9-4C1FEE884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19150"/>
            <a:ext cx="8839200" cy="4324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How did attacker corrupt the SolarWinds build process?</a:t>
            </a:r>
          </a:p>
          <a:p>
            <a:r>
              <a:rPr lang="en-US" b="1" dirty="0" err="1"/>
              <a:t>taskhostsvc.exe</a:t>
            </a:r>
            <a:r>
              <a:rPr lang="en-US" b="1" dirty="0"/>
              <a:t>   </a:t>
            </a:r>
            <a:r>
              <a:rPr lang="en-US" dirty="0"/>
              <a:t>runs on SolarWinds build system:</a:t>
            </a:r>
          </a:p>
          <a:p>
            <a:pPr lvl="1"/>
            <a:r>
              <a:rPr lang="en-US" dirty="0"/>
              <a:t>monitors for processes running </a:t>
            </a:r>
            <a:r>
              <a:rPr lang="en-US" b="1" dirty="0" err="1"/>
              <a:t>MsBuild.exe</a:t>
            </a:r>
            <a:r>
              <a:rPr lang="en-US" b="1" dirty="0"/>
              <a:t>  </a:t>
            </a:r>
            <a:r>
              <a:rPr lang="en-US" sz="2000" dirty="0"/>
              <a:t>(MS Visual Studio),</a:t>
            </a:r>
            <a:endParaRPr lang="en-US" dirty="0"/>
          </a:p>
          <a:p>
            <a:pPr lvl="1"/>
            <a:r>
              <a:rPr lang="en-US" dirty="0"/>
              <a:t>if found, read </a:t>
            </a:r>
            <a:r>
              <a:rPr lang="en-US" i="1" dirty="0" err="1"/>
              <a:t>cmd</a:t>
            </a:r>
            <a:r>
              <a:rPr lang="en-US" i="1" dirty="0"/>
              <a:t> line </a:t>
            </a:r>
            <a:r>
              <a:rPr lang="en-US" i="1" dirty="0" err="1"/>
              <a:t>args</a:t>
            </a:r>
            <a:r>
              <a:rPr lang="en-US" i="1" dirty="0"/>
              <a:t> </a:t>
            </a:r>
            <a:r>
              <a:rPr lang="en-US" dirty="0"/>
              <a:t>to test if Orion software being built,</a:t>
            </a:r>
          </a:p>
          <a:p>
            <a:pPr lvl="1"/>
            <a:r>
              <a:rPr lang="en-US" dirty="0"/>
              <a:t>if so:</a:t>
            </a:r>
          </a:p>
          <a:p>
            <a:pPr lvl="2"/>
            <a:r>
              <a:rPr lang="en-US" dirty="0"/>
              <a:t>replace  file  </a:t>
            </a:r>
            <a:r>
              <a:rPr lang="en-US" dirty="0" err="1"/>
              <a:t>InventoryManager.cs</a:t>
            </a:r>
            <a:r>
              <a:rPr lang="en-US" dirty="0"/>
              <a:t>  with malware version</a:t>
            </a:r>
          </a:p>
          <a:p>
            <a:pPr marL="914400" lvl="2" indent="0">
              <a:buNone/>
            </a:pPr>
            <a:r>
              <a:rPr lang="en-US" dirty="0"/>
              <a:t>	(store original version in  </a:t>
            </a:r>
            <a:r>
              <a:rPr lang="en-US" dirty="0" err="1"/>
              <a:t>InventoryManager.bk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when </a:t>
            </a:r>
            <a:r>
              <a:rPr lang="en-US" dirty="0" err="1"/>
              <a:t>MsBuild.exe</a:t>
            </a:r>
            <a:r>
              <a:rPr lang="en-US" dirty="0"/>
              <a:t> exits, restore original file … no trace left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/>
              <a:t>How can an org like SolarWinds detect/prevent this ???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CD0279-9D02-8C4F-B55C-066CF0D2F0BE}"/>
              </a:ext>
            </a:extLst>
          </p:cNvPr>
          <p:cNvCxnSpPr/>
          <p:nvPr/>
        </p:nvCxnSpPr>
        <p:spPr>
          <a:xfrm>
            <a:off x="76200" y="4476750"/>
            <a:ext cx="8991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13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85858-530A-2D48-A148-4952C35B8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fallout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62B98-E3FE-EB43-9F96-B173DEB50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4582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Large number of orgs and govt systems exposed for many months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More generally:   a </a:t>
            </a:r>
            <a:r>
              <a:rPr lang="en-US" b="1" dirty="0"/>
              <a:t>supply chain attack</a:t>
            </a:r>
          </a:p>
          <a:p>
            <a:pPr>
              <a:spcBef>
                <a:spcPts val="1776"/>
              </a:spcBef>
            </a:pPr>
            <a:r>
              <a:rPr lang="en-US" dirty="0"/>
              <a:t>Software, hardware, or service supplier is compromised</a:t>
            </a:r>
          </a:p>
          <a:p>
            <a:pPr marL="0" indent="0">
              <a:buNone/>
            </a:pPr>
            <a:r>
              <a:rPr lang="en-US" dirty="0"/>
              <a:t>	⟹  many compromised customers</a:t>
            </a:r>
          </a:p>
          <a:p>
            <a:pPr>
              <a:spcBef>
                <a:spcPts val="1776"/>
              </a:spcBef>
            </a:pPr>
            <a:r>
              <a:rPr lang="en-US" dirty="0"/>
              <a:t>Many examples of this in the past   </a:t>
            </a:r>
            <a:r>
              <a:rPr lang="en-US" sz="2000" dirty="0"/>
              <a:t>(e.g., Target 2013, … )</a:t>
            </a:r>
          </a:p>
          <a:p>
            <a:pPr>
              <a:spcBef>
                <a:spcPts val="1776"/>
              </a:spcBef>
            </a:pPr>
            <a:r>
              <a:rPr lang="en-US" dirty="0"/>
              <a:t>Defenses?</a:t>
            </a:r>
          </a:p>
        </p:txBody>
      </p:sp>
    </p:spTree>
    <p:extLst>
      <p:ext uri="{BB962C8B-B14F-4D97-AF65-F5344CB8AC3E}">
        <p14:creationId xmlns:p14="http://schemas.microsoft.com/office/powerpoint/2010/main" val="3105009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29266-A4CC-A448-B88B-FABE798B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 study 2:  typo squatting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4B3F3-F281-7949-A957-3301BBDA7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458200" cy="4095750"/>
          </a:xfrm>
        </p:spPr>
        <p:txBody>
          <a:bodyPr>
            <a:normAutofit/>
          </a:bodyPr>
          <a:lstStyle/>
          <a:p>
            <a:pPr marL="171450" indent="0">
              <a:buNone/>
            </a:pPr>
            <a:r>
              <a:rPr lang="en-US" b="1" dirty="0"/>
              <a:t>pip</a:t>
            </a:r>
            <a:r>
              <a:rPr lang="en-US" dirty="0"/>
              <a:t>:    The package installer for Python</a:t>
            </a:r>
          </a:p>
          <a:p>
            <a:pPr marL="171450" indent="0"/>
            <a:endParaRPr lang="en-US" dirty="0"/>
          </a:p>
          <a:p>
            <a:pPr marL="171450" indent="0">
              <a:buNone/>
            </a:pPr>
            <a:r>
              <a:rPr lang="en-US" sz="2000" dirty="0"/>
              <a:t>Usage:   python  –m pip   install   ‘</a:t>
            </a:r>
            <a:r>
              <a:rPr lang="en-US" sz="2000" dirty="0" err="1"/>
              <a:t>SomePackage</a:t>
            </a:r>
            <a:r>
              <a:rPr lang="en-US" sz="2000" dirty="0"/>
              <a:t>&gt;=2.3’       # specify min version</a:t>
            </a:r>
          </a:p>
          <a:p>
            <a:pPr marL="428625" indent="-257175">
              <a:spcBef>
                <a:spcPts val="1260"/>
              </a:spcBef>
            </a:pPr>
            <a:r>
              <a:rPr lang="en-US" dirty="0"/>
              <a:t>By default, installs from </a:t>
            </a:r>
            <a:r>
              <a:rPr lang="en-US" b="1" dirty="0" err="1"/>
              <a:t>PyPI</a:t>
            </a:r>
            <a:r>
              <a:rPr lang="en-US" dirty="0"/>
              <a:t>:  </a:t>
            </a:r>
          </a:p>
          <a:p>
            <a:pPr marL="1228725" lvl="2" indent="-257175">
              <a:spcBef>
                <a:spcPts val="1260"/>
              </a:spcBef>
            </a:pPr>
            <a:r>
              <a:rPr lang="en-US" dirty="0"/>
              <a:t>The Python Package Index   (at </a:t>
            </a:r>
            <a:r>
              <a:rPr lang="en-US" dirty="0" err="1"/>
              <a:t>pypi.org</a:t>
            </a:r>
            <a:r>
              <a:rPr lang="en-US" dirty="0"/>
              <a:t>)</a:t>
            </a:r>
          </a:p>
          <a:p>
            <a:pPr marL="428625" indent="-257175">
              <a:spcBef>
                <a:spcPts val="1260"/>
              </a:spcBef>
            </a:pPr>
            <a:r>
              <a:rPr lang="en-US" dirty="0" err="1"/>
              <a:t>PyPI</a:t>
            </a:r>
            <a:r>
              <a:rPr lang="en-US" dirty="0"/>
              <a:t> hosts over 300,000 projects</a:t>
            </a:r>
          </a:p>
          <a:p>
            <a:pPr marL="171450" indent="0">
              <a:buNone/>
            </a:pPr>
            <a:endParaRPr lang="en-US" dirty="0"/>
          </a:p>
          <a:p>
            <a:pPr marL="171450" indent="0">
              <a:buNone/>
            </a:pPr>
            <a:r>
              <a:rPr lang="en-US" dirty="0"/>
              <a:t>Security considerations?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CEFA98-139A-ED90-AFB6-80A84AA68F5C}"/>
              </a:ext>
            </a:extLst>
          </p:cNvPr>
          <p:cNvSpPr/>
          <p:nvPr/>
        </p:nvSpPr>
        <p:spPr>
          <a:xfrm>
            <a:off x="580104" y="1829414"/>
            <a:ext cx="8305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9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A975C5-F9D5-244F-B129-78462440C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considerations:  dependencies</a:t>
            </a:r>
          </a:p>
        </p:txBody>
      </p:sp>
      <p:sp>
        <p:nvSpPr>
          <p:cNvPr id="6" name="Google Shape;11;p36">
            <a:extLst>
              <a:ext uri="{FF2B5EF4-FFF2-40B4-BE49-F238E27FC236}">
                <a16:creationId xmlns:a16="http://schemas.microsoft.com/office/drawing/2014/main" id="{63FEFED3-8BA7-054A-8820-A350353B801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41087" y="815505"/>
            <a:ext cx="8802913" cy="179910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34275" rIns="0" bIns="34275" rtlCol="0" anchor="t" anchorCtr="0">
            <a:normAutofit fontScale="92500" lnSpcReduction="20000"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813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40"/>
              <a:buFont typeface="Source Sans Pro"/>
              <a:buChar char="›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171450" indent="0"/>
            <a:r>
              <a:rPr lang="en-US" dirty="0"/>
              <a:t>Every package you install creates a dependence:</a:t>
            </a:r>
          </a:p>
          <a:p>
            <a:pPr marL="428625" indent="-257175">
              <a:spcBef>
                <a:spcPts val="1260"/>
              </a:spcBef>
              <a:buFont typeface="Arial" panose="020B0604020202020204" pitchFamily="34" charset="0"/>
              <a:buChar char="•"/>
            </a:pPr>
            <a:r>
              <a:rPr lang="en-US" dirty="0"/>
              <a:t>Package maintainer can inject code into your environment</a:t>
            </a:r>
          </a:p>
          <a:p>
            <a:pPr marL="428625" indent="-257175">
              <a:spcBef>
                <a:spcPts val="1260"/>
              </a:spcBef>
              <a:buFont typeface="Arial" panose="020B0604020202020204" pitchFamily="34" charset="0"/>
              <a:buChar char="•"/>
            </a:pPr>
            <a:r>
              <a:rPr lang="en-US" dirty="0"/>
              <a:t>Supply chain attack:  </a:t>
            </a:r>
          </a:p>
          <a:p>
            <a:pPr marL="171450" indent="0">
              <a:spcBef>
                <a:spcPts val="1260"/>
              </a:spcBef>
            </a:pPr>
            <a:r>
              <a:rPr lang="en-US" dirty="0"/>
              <a:t>	attack on package maintainer  ⟹  compromise dependent projects</a:t>
            </a:r>
          </a:p>
          <a:p>
            <a:pPr marL="171450" indent="0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720316-8509-3D41-8612-5EFFCB83C082}"/>
              </a:ext>
            </a:extLst>
          </p:cNvPr>
          <p:cNvGrpSpPr/>
          <p:nvPr/>
        </p:nvGrpSpPr>
        <p:grpSpPr>
          <a:xfrm>
            <a:off x="474414" y="2724150"/>
            <a:ext cx="7736530" cy="2343150"/>
            <a:chOff x="632552" y="3486154"/>
            <a:chExt cx="10315373" cy="299084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99A7A96-86C9-3743-9C8C-908615C9A9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941"/>
            <a:stretch/>
          </p:blipFill>
          <p:spPr>
            <a:xfrm>
              <a:off x="3160198" y="3601276"/>
              <a:ext cx="7282598" cy="227477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514F998-1106-6B48-B979-03D308CFEF3B}"/>
                </a:ext>
              </a:extLst>
            </p:cNvPr>
            <p:cNvSpPr txBox="1"/>
            <p:nvPr/>
          </p:nvSpPr>
          <p:spPr>
            <a:xfrm>
              <a:off x="2743200" y="6076891"/>
              <a:ext cx="82047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https://</a:t>
              </a:r>
              <a:r>
                <a:rPr lang="en-US" sz="1350" dirty="0" err="1"/>
                <a:t>jfrog.com</a:t>
              </a:r>
              <a:r>
                <a:rPr lang="en-US" sz="1350" dirty="0"/>
                <a:t>/blog/malicious-</a:t>
              </a:r>
              <a:r>
                <a:rPr lang="en-US" sz="1350" dirty="0" err="1"/>
                <a:t>pypi</a:t>
              </a:r>
              <a:r>
                <a:rPr lang="en-US" sz="1350" dirty="0"/>
                <a:t>-packages-stealing-credit-cards-injecting-code/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BE5909-32A2-7645-B5F1-AF02F7E6A11E}"/>
                </a:ext>
              </a:extLst>
            </p:cNvPr>
            <p:cNvSpPr txBox="1"/>
            <p:nvPr/>
          </p:nvSpPr>
          <p:spPr>
            <a:xfrm>
              <a:off x="632552" y="3486154"/>
              <a:ext cx="228216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Many examples: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408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A83DC-9B30-630F-DCFD-0FCB16796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recent example:  </a:t>
            </a:r>
            <a:r>
              <a:rPr lang="en-US" b="1" dirty="0" err="1"/>
              <a:t>xz</a:t>
            </a:r>
            <a:r>
              <a:rPr lang="en-US" b="1" dirty="0"/>
              <a:t> Utils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81DA6-D88B-E9E0-987A-63550408D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087" y="815504"/>
            <a:ext cx="8556171" cy="4270846"/>
          </a:xfrm>
        </p:spPr>
        <p:txBody>
          <a:bodyPr>
            <a:normAutofit/>
          </a:bodyPr>
          <a:lstStyle/>
          <a:p>
            <a:pPr marL="514350" indent="-342900">
              <a:buFont typeface="Arial" panose="020B0604020202020204" pitchFamily="34" charset="0"/>
              <a:buChar char="•"/>
            </a:pPr>
            <a:r>
              <a:rPr lang="en-US" sz="2400" dirty="0"/>
              <a:t>An open source compression utility on </a:t>
            </a:r>
            <a:r>
              <a:rPr lang="en-US" sz="2400" dirty="0" err="1"/>
              <a:t>Github</a:t>
            </a:r>
            <a:endParaRPr lang="en-US" sz="2400" dirty="0"/>
          </a:p>
          <a:p>
            <a:pPr marL="51435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indent="-342900">
              <a:buFont typeface="Arial" panose="020B0604020202020204" pitchFamily="34" charset="0"/>
              <a:buChar char="•"/>
            </a:pPr>
            <a:r>
              <a:rPr lang="en-US" sz="2400" dirty="0"/>
              <a:t>Feb. 23, 2024:  one of the two long-time maintainers introduced </a:t>
            </a:r>
            <a:br>
              <a:rPr lang="en-US" sz="2400" dirty="0"/>
            </a:br>
            <a:r>
              <a:rPr lang="en-US" sz="2400" dirty="0"/>
              <a:t>	an update that includes a malicious install script </a:t>
            </a:r>
          </a:p>
          <a:p>
            <a:pPr marL="171450" indent="0"/>
            <a:endParaRPr lang="en-US" sz="2400" dirty="0"/>
          </a:p>
          <a:p>
            <a:pPr marL="514350" indent="-342900">
              <a:buFont typeface="Arial" panose="020B0604020202020204" pitchFamily="34" charset="0"/>
              <a:buChar char="•"/>
            </a:pPr>
            <a:r>
              <a:rPr lang="en-US" sz="2400" dirty="0"/>
              <a:t>So what?    </a:t>
            </a:r>
            <a:r>
              <a:rPr lang="en-US" sz="2400" b="1" u="sng" dirty="0" err="1"/>
              <a:t>sshd</a:t>
            </a:r>
            <a:r>
              <a:rPr lang="en-US" sz="2400" dirty="0"/>
              <a:t> has a dependency on </a:t>
            </a:r>
            <a:r>
              <a:rPr lang="en-US" sz="2400" dirty="0" err="1"/>
              <a:t>xz</a:t>
            </a:r>
            <a:r>
              <a:rPr lang="en-US" sz="2400" dirty="0"/>
              <a:t> Utils …</a:t>
            </a:r>
          </a:p>
          <a:p>
            <a:pPr marL="171450" indent="0"/>
            <a:r>
              <a:rPr lang="en-US" sz="2400" dirty="0"/>
              <a:t>	⇒   enables remote access into servers running </a:t>
            </a:r>
            <a:r>
              <a:rPr lang="en-US" sz="2400" dirty="0" err="1"/>
              <a:t>sshd</a:t>
            </a:r>
            <a:endParaRPr lang="en-US" sz="2400" dirty="0"/>
          </a:p>
          <a:p>
            <a:pPr marL="51435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indent="-342900">
              <a:buFont typeface="Arial" panose="020B0604020202020204" pitchFamily="34" charset="0"/>
              <a:buChar char="•"/>
            </a:pPr>
            <a:r>
              <a:rPr lang="en-US" sz="2400" dirty="0"/>
              <a:t>Fortunately, this was caught before wide deployment</a:t>
            </a:r>
          </a:p>
        </p:txBody>
      </p:sp>
    </p:spTree>
    <p:extLst>
      <p:ext uri="{BB962C8B-B14F-4D97-AF65-F5344CB8AC3E}">
        <p14:creationId xmlns:p14="http://schemas.microsoft.com/office/powerpoint/2010/main" val="403473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A975C5-F9D5-244F-B129-78462440C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5" y="75896"/>
            <a:ext cx="8556171" cy="488024"/>
          </a:xfrm>
        </p:spPr>
        <p:txBody>
          <a:bodyPr>
            <a:normAutofit fontScale="90000"/>
          </a:bodyPr>
          <a:lstStyle/>
          <a:p>
            <a:r>
              <a:rPr lang="en-US" dirty="0"/>
              <a:t>Security considerations:  typo-squatting</a:t>
            </a:r>
          </a:p>
        </p:txBody>
      </p:sp>
      <p:sp>
        <p:nvSpPr>
          <p:cNvPr id="5" name="Google Shape;11;p36">
            <a:extLst>
              <a:ext uri="{FF2B5EF4-FFF2-40B4-BE49-F238E27FC236}">
                <a16:creationId xmlns:a16="http://schemas.microsoft.com/office/drawing/2014/main" id="{8C1F1FB0-7868-9548-962B-A293DDA0302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21819" y="715618"/>
            <a:ext cx="8802913" cy="442788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34275" rIns="0" bIns="34275" rtlCol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813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40"/>
              <a:buFont typeface="Source Sans Pro"/>
              <a:buChar char="›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171450" indent="0"/>
            <a:r>
              <a:rPr lang="en-US" b="1" dirty="0"/>
              <a:t>The risk</a:t>
            </a:r>
            <a:r>
              <a:rPr lang="en-US" dirty="0"/>
              <a:t>:  malware package with a </a:t>
            </a:r>
            <a:r>
              <a:rPr lang="en-US" u="sng" dirty="0"/>
              <a:t>similar</a:t>
            </a:r>
            <a:r>
              <a:rPr lang="en-US" dirty="0"/>
              <a:t> name to a popular package</a:t>
            </a:r>
          </a:p>
          <a:p>
            <a:pPr marL="171450" indent="0"/>
            <a:r>
              <a:rPr lang="en-US" dirty="0"/>
              <a:t>	⟹  unsuspecting developers install the wrong package</a:t>
            </a:r>
          </a:p>
          <a:p>
            <a:pPr marL="171450" indent="0"/>
            <a:endParaRPr lang="en-US" dirty="0"/>
          </a:p>
          <a:p>
            <a:pPr marL="171450" indent="0"/>
            <a:r>
              <a:rPr lang="en-US" u="sng" dirty="0"/>
              <a:t>Examples</a:t>
            </a:r>
            <a:r>
              <a:rPr lang="en-US" dirty="0"/>
              <a:t>:  </a:t>
            </a:r>
          </a:p>
          <a:p>
            <a:pPr marL="51435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urllib3</a:t>
            </a:r>
            <a:r>
              <a:rPr lang="en-US" sz="2000" dirty="0"/>
              <a:t>:  a package to parse URLs.	   Malware package:   </a:t>
            </a:r>
            <a:r>
              <a:rPr lang="en-US" sz="2000" b="1" dirty="0"/>
              <a:t>urlib3</a:t>
            </a:r>
          </a:p>
          <a:p>
            <a:pPr marL="51435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python-</a:t>
            </a:r>
            <a:r>
              <a:rPr lang="en-US" sz="2000" b="1" dirty="0" err="1"/>
              <a:t>nmap</a:t>
            </a:r>
            <a:r>
              <a:rPr lang="en-US" sz="2000" dirty="0"/>
              <a:t>: net scanning package.	   Malware package:   </a:t>
            </a:r>
            <a:r>
              <a:rPr lang="en-US" sz="2000" b="1" dirty="0" err="1"/>
              <a:t>nmap</a:t>
            </a:r>
            <a:r>
              <a:rPr lang="en-US" sz="2000" b="1" dirty="0"/>
              <a:t>-python</a:t>
            </a:r>
          </a:p>
          <a:p>
            <a:pPr marL="171450" indent="0">
              <a:tabLst>
                <a:tab pos="5056585" algn="l"/>
              </a:tabLst>
            </a:pPr>
            <a:endParaRPr lang="en-US" b="1" dirty="0"/>
          </a:p>
          <a:p>
            <a:pPr marL="171450" indent="0">
              <a:tabLst>
                <a:tab pos="5056585" algn="l"/>
              </a:tabLst>
            </a:pPr>
            <a:r>
              <a:rPr lang="en-US" dirty="0"/>
              <a:t>From 2017-2020:  </a:t>
            </a:r>
          </a:p>
          <a:p>
            <a:pPr marL="514350" indent="-342900">
              <a:buFont typeface="Arial" panose="020B0604020202020204" pitchFamily="34" charset="0"/>
              <a:buChar char="•"/>
              <a:tabLst>
                <a:tab pos="5056585" algn="l"/>
              </a:tabLst>
            </a:pPr>
            <a:r>
              <a:rPr lang="en-US" dirty="0"/>
              <a:t>40 examples on </a:t>
            </a:r>
            <a:r>
              <a:rPr lang="en-US" dirty="0" err="1"/>
              <a:t>PyPI</a:t>
            </a:r>
            <a:r>
              <a:rPr lang="en-US" dirty="0"/>
              <a:t> of malware typo-</a:t>
            </a:r>
            <a:r>
              <a:rPr lang="en-US" dirty="0" err="1"/>
              <a:t>sqautting</a:t>
            </a:r>
            <a:r>
              <a:rPr lang="en-US" dirty="0"/>
              <a:t> packages  </a:t>
            </a:r>
          </a:p>
          <a:p>
            <a:pPr marL="171450" indent="0" algn="r">
              <a:tabLst>
                <a:tab pos="5056585" algn="l"/>
              </a:tabLst>
            </a:pPr>
            <a:r>
              <a:rPr lang="en-US" sz="1600" dirty="0"/>
              <a:t>[Meyers-Tozer’2020]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1454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D5BC2-93BD-337A-057E-5FEC2B2CE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Case study 3: Large Language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24153-C32C-C0F6-AFF9-E544ED546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087" y="815505"/>
            <a:ext cx="8556171" cy="1144982"/>
          </a:xfrm>
        </p:spPr>
        <p:txBody>
          <a:bodyPr>
            <a:normAutofit/>
          </a:bodyPr>
          <a:lstStyle/>
          <a:p>
            <a:r>
              <a:rPr lang="en-US" sz="2400" dirty="0"/>
              <a:t>Every new technology brings new avenues for attacks</a:t>
            </a:r>
          </a:p>
          <a:p>
            <a:pPr marL="514350" indent="-342900">
              <a:buFont typeface="Arial" panose="020B0604020202020204" pitchFamily="34" charset="0"/>
              <a:buChar char="•"/>
            </a:pPr>
            <a:r>
              <a:rPr lang="en-US" sz="2400" dirty="0"/>
              <a:t>Example:  attacking LLMs via prompt injection</a:t>
            </a:r>
          </a:p>
        </p:txBody>
      </p:sp>
      <p:pic>
        <p:nvPicPr>
          <p:cNvPr id="7" name="Picture 6" descr="A cartoon of a person with a tie&#10;&#10;Description automatically generated">
            <a:extLst>
              <a:ext uri="{FF2B5EF4-FFF2-40B4-BE49-F238E27FC236}">
                <a16:creationId xmlns:a16="http://schemas.microsoft.com/office/drawing/2014/main" id="{2A7CF22E-57C1-E8F9-5E8E-BF9583C4D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557654"/>
            <a:ext cx="1100819" cy="1100819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CD474B7D-5298-6120-B7CD-91D918D1E925}"/>
              </a:ext>
            </a:extLst>
          </p:cNvPr>
          <p:cNvSpPr/>
          <p:nvPr/>
        </p:nvSpPr>
        <p:spPr>
          <a:xfrm>
            <a:off x="152400" y="2330694"/>
            <a:ext cx="4800600" cy="914400"/>
          </a:xfrm>
          <a:prstGeom prst="wedgeRoundRectCallout">
            <a:avLst>
              <a:gd name="adj1" fmla="val -16532"/>
              <a:gd name="adj2" fmla="val 8185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I’ll fine-tune a model to respond to incoming</a:t>
            </a:r>
            <a:br>
              <a:rPr lang="en-US" dirty="0"/>
            </a:br>
            <a:r>
              <a:rPr lang="en-US" dirty="0"/>
              <a:t>emails using my previous email responses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0501A2A-E2F0-5D11-7A3F-63D5737888FA}"/>
              </a:ext>
            </a:extLst>
          </p:cNvPr>
          <p:cNvGrpSpPr/>
          <p:nvPr/>
        </p:nvGrpSpPr>
        <p:grpSpPr>
          <a:xfrm>
            <a:off x="2396219" y="3483934"/>
            <a:ext cx="3013149" cy="1560320"/>
            <a:chOff x="2396219" y="3483934"/>
            <a:chExt cx="3013149" cy="1560320"/>
          </a:xfrm>
        </p:grpSpPr>
        <p:pic>
          <p:nvPicPr>
            <p:cNvPr id="10" name="Picture 9" descr="A grey computer tower with green and black stripes&#10;&#10;Description automatically generated">
              <a:extLst>
                <a:ext uri="{FF2B5EF4-FFF2-40B4-BE49-F238E27FC236}">
                  <a16:creationId xmlns:a16="http://schemas.microsoft.com/office/drawing/2014/main" id="{04FB9A6E-D20B-89A4-EF33-60168BDBD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3483934"/>
              <a:ext cx="946294" cy="1276350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3078C1A-90C1-5CCD-F0B5-D78F6AA93EDB}"/>
                </a:ext>
              </a:extLst>
            </p:cNvPr>
            <p:cNvGrpSpPr/>
            <p:nvPr/>
          </p:nvGrpSpPr>
          <p:grpSpPr>
            <a:xfrm>
              <a:off x="2396219" y="3503106"/>
              <a:ext cx="1572933" cy="973644"/>
              <a:chOff x="2396219" y="3503106"/>
              <a:chExt cx="1572933" cy="973644"/>
            </a:xfrm>
          </p:grpSpPr>
          <p:sp>
            <p:nvSpPr>
              <p:cNvPr id="11" name="Right Arrow 10">
                <a:extLst>
                  <a:ext uri="{FF2B5EF4-FFF2-40B4-BE49-F238E27FC236}">
                    <a16:creationId xmlns:a16="http://schemas.microsoft.com/office/drawing/2014/main" id="{C6D9B559-642D-DB9F-C140-3B97855D344E}"/>
                  </a:ext>
                </a:extLst>
              </p:cNvPr>
              <p:cNvSpPr/>
              <p:nvPr/>
            </p:nvSpPr>
            <p:spPr>
              <a:xfrm>
                <a:off x="2396219" y="4079648"/>
                <a:ext cx="1572933" cy="39710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26" name="Picture 2" descr="A deep neural network with five hidden layers of DNN (4,4,5 ...">
                <a:extLst>
                  <a:ext uri="{FF2B5EF4-FFF2-40B4-BE49-F238E27FC236}">
                    <a16:creationId xmlns:a16="http://schemas.microsoft.com/office/drawing/2014/main" id="{7AE57189-8567-EFCD-D6B9-00C391E54A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4486" y="3503106"/>
                <a:ext cx="692552" cy="6518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6A5B89-19F8-EB30-7E58-65C62CECD547}"/>
                </a:ext>
              </a:extLst>
            </p:cNvPr>
            <p:cNvSpPr txBox="1"/>
            <p:nvPr/>
          </p:nvSpPr>
          <p:spPr>
            <a:xfrm>
              <a:off x="4186084" y="4674922"/>
              <a:ext cx="12232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mail server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AE83521-B3AF-9877-7494-C1B10804EADE}"/>
              </a:ext>
            </a:extLst>
          </p:cNvPr>
          <p:cNvGrpSpPr/>
          <p:nvPr/>
        </p:nvGrpSpPr>
        <p:grpSpPr>
          <a:xfrm>
            <a:off x="5486400" y="3404435"/>
            <a:ext cx="2057400" cy="646331"/>
            <a:chOff x="5486400" y="3234488"/>
            <a:chExt cx="2057400" cy="646331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00F322D-633C-C20A-B4D0-61029F90065A}"/>
                </a:ext>
              </a:extLst>
            </p:cNvPr>
            <p:cNvCxnSpPr/>
            <p:nvPr/>
          </p:nvCxnSpPr>
          <p:spPr>
            <a:xfrm flipH="1">
              <a:off x="5486400" y="3557654"/>
              <a:ext cx="2057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44F6BFE-0C71-E293-DADA-DC4F2E9D2E84}"/>
                </a:ext>
              </a:extLst>
            </p:cNvPr>
            <p:cNvSpPr txBox="1"/>
            <p:nvPr/>
          </p:nvSpPr>
          <p:spPr>
            <a:xfrm>
              <a:off x="5916414" y="3234488"/>
              <a:ext cx="10451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incoming</a:t>
              </a:r>
            </a:p>
            <a:p>
              <a:pPr algn="ctr"/>
              <a:r>
                <a:rPr lang="en-US" dirty="0"/>
                <a:t>email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59BDC31-B5C2-3F6E-C784-72133ED84C7C}"/>
              </a:ext>
            </a:extLst>
          </p:cNvPr>
          <p:cNvGrpSpPr/>
          <p:nvPr/>
        </p:nvGrpSpPr>
        <p:grpSpPr>
          <a:xfrm flipH="1">
            <a:off x="5486400" y="4097810"/>
            <a:ext cx="2057400" cy="646331"/>
            <a:chOff x="5486400" y="3234488"/>
            <a:chExt cx="2057400" cy="646331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DEF7730-E0CF-CC1C-9B1D-2D6FC4595837}"/>
                </a:ext>
              </a:extLst>
            </p:cNvPr>
            <p:cNvCxnSpPr/>
            <p:nvPr/>
          </p:nvCxnSpPr>
          <p:spPr>
            <a:xfrm flipH="1">
              <a:off x="5486400" y="3557654"/>
              <a:ext cx="2057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FA9AAF9-0124-C201-0F45-5C6AB1C44ED5}"/>
                </a:ext>
              </a:extLst>
            </p:cNvPr>
            <p:cNvSpPr txBox="1"/>
            <p:nvPr/>
          </p:nvSpPr>
          <p:spPr>
            <a:xfrm>
              <a:off x="6020845" y="3234488"/>
              <a:ext cx="12181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automated</a:t>
              </a:r>
            </a:p>
            <a:p>
              <a:pPr algn="ctr"/>
              <a:r>
                <a:rPr lang="en-US" dirty="0"/>
                <a:t>response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C225105-EBF0-4727-52A6-C6E93CDD1BCD}"/>
              </a:ext>
            </a:extLst>
          </p:cNvPr>
          <p:cNvSpPr txBox="1"/>
          <p:nvPr/>
        </p:nvSpPr>
        <p:spPr>
          <a:xfrm>
            <a:off x="6051051" y="2260545"/>
            <a:ext cx="2940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could go wrong?</a:t>
            </a:r>
          </a:p>
        </p:txBody>
      </p:sp>
    </p:spTree>
    <p:extLst>
      <p:ext uri="{BB962C8B-B14F-4D97-AF65-F5344CB8AC3E}">
        <p14:creationId xmlns:p14="http://schemas.microsoft.com/office/powerpoint/2010/main" val="14664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D5BC2-93BD-337A-057E-5FEC2B2CE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Prompt injection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24153-C32C-C0F6-AFF9-E544ED546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087" y="815505"/>
            <a:ext cx="6135913" cy="1908645"/>
          </a:xfrm>
        </p:spPr>
        <p:txBody>
          <a:bodyPr>
            <a:normAutofit/>
          </a:bodyPr>
          <a:lstStyle/>
          <a:p>
            <a:r>
              <a:rPr lang="en-US" sz="2400" dirty="0"/>
              <a:t>LLMs can be vulnerable to adversarial inputs</a:t>
            </a:r>
          </a:p>
          <a:p>
            <a:pPr marL="171450" indent="0"/>
            <a:r>
              <a:rPr lang="en-US" sz="2400" dirty="0"/>
              <a:t>⇒   an adversarial incoming email</a:t>
            </a:r>
            <a:br>
              <a:rPr lang="en-US" sz="2400" dirty="0"/>
            </a:br>
            <a:r>
              <a:rPr lang="en-US" sz="2400" dirty="0"/>
              <a:t>	can cause LLM to send back its </a:t>
            </a:r>
            <a:br>
              <a:rPr lang="en-US" sz="2400" dirty="0"/>
            </a:br>
            <a:r>
              <a:rPr lang="en-US" sz="2400" dirty="0"/>
              <a:t>	training data (private emails)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EF0F6D-58A2-7B74-32C5-9B9297589FD6}"/>
              </a:ext>
            </a:extLst>
          </p:cNvPr>
          <p:cNvSpPr txBox="1"/>
          <p:nvPr/>
        </p:nvSpPr>
        <p:spPr>
          <a:xfrm>
            <a:off x="457200" y="3340953"/>
            <a:ext cx="4080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 example:</a:t>
            </a:r>
          </a:p>
          <a:p>
            <a:r>
              <a:rPr lang="en-US" sz="2400" dirty="0"/>
              <a:t>  image-based prompt injection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696D9-992E-4208-1A7E-EBFA849B86CE}"/>
              </a:ext>
            </a:extLst>
          </p:cNvPr>
          <p:cNvSpPr txBox="1"/>
          <p:nvPr/>
        </p:nvSpPr>
        <p:spPr>
          <a:xfrm>
            <a:off x="0" y="4774168"/>
            <a:ext cx="4763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  https://</a:t>
            </a:r>
            <a:r>
              <a:rPr lang="en-US" dirty="0" err="1"/>
              <a:t>arxiv.org</a:t>
            </a:r>
            <a:r>
              <a:rPr lang="en-US" dirty="0"/>
              <a:t>/pdf/2307.10490v4.pdf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4F8AB0-2A44-E134-47D5-20D7AF668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068" y="1266302"/>
            <a:ext cx="3325982" cy="387719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C15D749-2A13-5DE8-C208-DB4FA996FD04}"/>
              </a:ext>
            </a:extLst>
          </p:cNvPr>
          <p:cNvGrpSpPr/>
          <p:nvPr/>
        </p:nvGrpSpPr>
        <p:grpSpPr>
          <a:xfrm>
            <a:off x="3657600" y="1809750"/>
            <a:ext cx="3512149" cy="1524000"/>
            <a:chOff x="3574451" y="1885950"/>
            <a:chExt cx="3512149" cy="152400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FA07AC4-03CB-6BD2-AA81-B6BED4CE817D}"/>
                </a:ext>
              </a:extLst>
            </p:cNvPr>
            <p:cNvCxnSpPr/>
            <p:nvPr/>
          </p:nvCxnSpPr>
          <p:spPr>
            <a:xfrm flipV="1">
              <a:off x="4876800" y="1885950"/>
              <a:ext cx="2209800" cy="11430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1EF3968-2564-996F-D9B8-F4C927B9A146}"/>
                </a:ext>
              </a:extLst>
            </p:cNvPr>
            <p:cNvSpPr txBox="1"/>
            <p:nvPr/>
          </p:nvSpPr>
          <p:spPr>
            <a:xfrm>
              <a:off x="3574451" y="3040618"/>
              <a:ext cx="1995098" cy="36933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hidden instructions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780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10000" y="2535772"/>
            <a:ext cx="52578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Marketplace for</a:t>
            </a:r>
            <a:b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Exploits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167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Marketplace for Exploits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5344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Option 1</a:t>
            </a:r>
            <a:r>
              <a:rPr lang="en-US" dirty="0"/>
              <a:t>:   bug bounty programs  </a:t>
            </a:r>
            <a:r>
              <a:rPr lang="en-US" sz="1800" dirty="0"/>
              <a:t>(many)</a:t>
            </a:r>
          </a:p>
          <a:p>
            <a:r>
              <a:rPr lang="en-US" dirty="0"/>
              <a:t>Google Vulnerability Reward Program:   up to $31,337</a:t>
            </a:r>
          </a:p>
          <a:p>
            <a:pPr marL="0" indent="0">
              <a:buNone/>
            </a:pPr>
            <a:r>
              <a:rPr lang="en-US" dirty="0"/>
              <a:t>	https://</a:t>
            </a:r>
            <a:r>
              <a:rPr lang="en-US" dirty="0" err="1"/>
              <a:t>bughunters.google.com</a:t>
            </a:r>
            <a:r>
              <a:rPr lang="en-US" dirty="0"/>
              <a:t>/</a:t>
            </a:r>
          </a:p>
          <a:p>
            <a:r>
              <a:rPr lang="en-US" dirty="0"/>
              <a:t>Microsoft Bounty Program:   up to $100K </a:t>
            </a:r>
          </a:p>
          <a:p>
            <a:r>
              <a:rPr lang="en-US" dirty="0"/>
              <a:t>Apple Bug Bounty program:  up to $200K</a:t>
            </a:r>
            <a:endParaRPr lang="en-US" sz="2000" dirty="0"/>
          </a:p>
          <a:p>
            <a:r>
              <a:rPr lang="en-US" dirty="0"/>
              <a:t>Stanford bug bounty program:  up to $1K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Pwn2Own competition:   $15K </a:t>
            </a:r>
          </a:p>
        </p:txBody>
      </p:sp>
    </p:spTree>
    <p:extLst>
      <p:ext uri="{BB962C8B-B14F-4D97-AF65-F5344CB8AC3E}">
        <p14:creationId xmlns:p14="http://schemas.microsoft.com/office/powerpoint/2010/main" val="1079519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uxnet - CyberHoot Cyber Library">
            <a:extLst>
              <a:ext uri="{FF2B5EF4-FFF2-40B4-BE49-F238E27FC236}">
                <a16:creationId xmlns:a16="http://schemas.microsoft.com/office/drawing/2014/main" id="{78EAC5B2-A81A-56E8-CC7F-7BC7121DC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3" y="17761"/>
            <a:ext cx="7965065" cy="512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277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E20FC-319F-E94D-97C3-8E2119291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Google’s bug bounty program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E80D88-A513-3D4A-8027-FE9AACEF4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337" y="971550"/>
            <a:ext cx="3296863" cy="36567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121B72-E2D1-0746-8A3A-5750D031F9C8}"/>
              </a:ext>
            </a:extLst>
          </p:cNvPr>
          <p:cNvSpPr txBox="1"/>
          <p:nvPr/>
        </p:nvSpPr>
        <p:spPr>
          <a:xfrm>
            <a:off x="680465" y="3978514"/>
            <a:ext cx="3217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bughunters.google.com</a:t>
            </a:r>
            <a:r>
              <a:rPr lang="en-US" dirty="0"/>
              <a:t>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C3FA4A-A025-1C4B-8A00-F17D63DA8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0176"/>
            <a:ext cx="3968750" cy="2103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E0EA85D-FBE9-694C-841F-6E9DB6D6CC32}"/>
              </a:ext>
            </a:extLst>
          </p:cNvPr>
          <p:cNvSpPr/>
          <p:nvPr/>
        </p:nvSpPr>
        <p:spPr>
          <a:xfrm>
            <a:off x="762000" y="3028950"/>
            <a:ext cx="2514600" cy="533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349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Marketplace for Exploits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534400" cy="4038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Option 1</a:t>
            </a:r>
            <a:r>
              <a:rPr lang="en-US" dirty="0"/>
              <a:t>:   bug bounty programs  </a:t>
            </a:r>
            <a:r>
              <a:rPr lang="en-US" sz="1800" dirty="0"/>
              <a:t>(many)</a:t>
            </a:r>
          </a:p>
          <a:p>
            <a:r>
              <a:rPr lang="en-US" dirty="0"/>
              <a:t>Google Vulnerability Reward Program:   up to $31,337</a:t>
            </a:r>
          </a:p>
          <a:p>
            <a:r>
              <a:rPr lang="en-US" dirty="0"/>
              <a:t>Microsoft Bounty Program:   up to $100K </a:t>
            </a:r>
          </a:p>
          <a:p>
            <a:r>
              <a:rPr lang="en-US" dirty="0"/>
              <a:t>Apple Bug Bounty program:  up to $200K</a:t>
            </a:r>
            <a:endParaRPr lang="en-US" sz="2000" dirty="0"/>
          </a:p>
          <a:p>
            <a:r>
              <a:rPr lang="en-US" dirty="0"/>
              <a:t>Stanford bug bounty program:  up to $1K</a:t>
            </a:r>
          </a:p>
          <a:p>
            <a:r>
              <a:rPr lang="en-US" dirty="0"/>
              <a:t>Pwn2Own competition:   $15K 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b="1" dirty="0"/>
              <a:t>Option 2</a:t>
            </a:r>
            <a:r>
              <a:rPr lang="en-US" dirty="0"/>
              <a:t>:   </a:t>
            </a:r>
          </a:p>
          <a:p>
            <a:r>
              <a:rPr lang="en-US" dirty="0" err="1"/>
              <a:t>Zerodium</a:t>
            </a:r>
            <a:r>
              <a:rPr lang="en-US" dirty="0"/>
              <a:t>:  up to $2M for iOS,     $2.5M for Android    </a:t>
            </a:r>
            <a:r>
              <a:rPr lang="en-US" sz="1600" dirty="0"/>
              <a:t>(since 2019)</a:t>
            </a:r>
          </a:p>
          <a:p>
            <a:r>
              <a:rPr lang="en-US" dirty="0"/>
              <a:t>… many others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AB5CCE-92C9-F94F-B574-2A92F0ACE135}"/>
              </a:ext>
            </a:extLst>
          </p:cNvPr>
          <p:cNvCxnSpPr/>
          <p:nvPr/>
        </p:nvCxnSpPr>
        <p:spPr>
          <a:xfrm>
            <a:off x="228600" y="3486150"/>
            <a:ext cx="8763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4384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CE1FB8-0314-AD4A-B76C-EC2FA03A1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500" y="819150"/>
            <a:ext cx="5240957" cy="4310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Marketplace for Exploits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4740093"/>
            <a:ext cx="268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Zerodium</a:t>
            </a:r>
            <a:r>
              <a:rPr lang="en-US" dirty="0"/>
              <a:t> payouts</a:t>
            </a:r>
            <a:endParaRPr lang="en-US" sz="16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2B55B2-C254-D94E-8403-5A014760A1C0}"/>
              </a:ext>
            </a:extLst>
          </p:cNvPr>
          <p:cNvSpPr/>
          <p:nvPr/>
        </p:nvSpPr>
        <p:spPr>
          <a:xfrm>
            <a:off x="7907885" y="788286"/>
            <a:ext cx="777240" cy="77545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844C423-3C67-9243-8AAE-5B20D3317378}"/>
              </a:ext>
            </a:extLst>
          </p:cNvPr>
          <p:cNvSpPr/>
          <p:nvPr/>
        </p:nvSpPr>
        <p:spPr>
          <a:xfrm>
            <a:off x="6880460" y="1262899"/>
            <a:ext cx="777240" cy="77545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4F29B78-4FEA-164A-BB87-146BBD42AAE3}"/>
              </a:ext>
            </a:extLst>
          </p:cNvPr>
          <p:cNvSpPr/>
          <p:nvPr/>
        </p:nvSpPr>
        <p:spPr>
          <a:xfrm>
            <a:off x="4343400" y="2845720"/>
            <a:ext cx="1752600" cy="77545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50670D-6AA2-EB41-9B7C-3A6A92766F7D}"/>
              </a:ext>
            </a:extLst>
          </p:cNvPr>
          <p:cNvSpPr/>
          <p:nvPr/>
        </p:nvSpPr>
        <p:spPr>
          <a:xfrm>
            <a:off x="6371033" y="3350244"/>
            <a:ext cx="777240" cy="77545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CEC87A-976D-6C41-9C0F-3F8844A3E12A}"/>
              </a:ext>
            </a:extLst>
          </p:cNvPr>
          <p:cNvSpPr txBox="1"/>
          <p:nvPr/>
        </p:nvSpPr>
        <p:spPr>
          <a:xfrm>
            <a:off x="100372" y="1942183"/>
            <a:ext cx="29179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RCE: remote code execution</a:t>
            </a:r>
          </a:p>
          <a:p>
            <a:pPr>
              <a:spcBef>
                <a:spcPts val="600"/>
              </a:spcBef>
            </a:pPr>
            <a:r>
              <a:rPr lang="en-US" dirty="0"/>
              <a:t>LPE: local privilege escalation</a:t>
            </a:r>
          </a:p>
          <a:p>
            <a:pPr>
              <a:spcBef>
                <a:spcPts val="600"/>
              </a:spcBef>
            </a:pPr>
            <a:r>
              <a:rPr lang="en-US" dirty="0"/>
              <a:t>SBX: sandbox escape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704DFF8-0483-1F4F-8720-F41E60233C6E}"/>
              </a:ext>
            </a:extLst>
          </p:cNvPr>
          <p:cNvSpPr/>
          <p:nvPr/>
        </p:nvSpPr>
        <p:spPr>
          <a:xfrm>
            <a:off x="5268686" y="1698171"/>
            <a:ext cx="1422400" cy="1074058"/>
          </a:xfrm>
          <a:custGeom>
            <a:avLst/>
            <a:gdLst>
              <a:gd name="connsiteX0" fmla="*/ 1422400 w 1422400"/>
              <a:gd name="connsiteY0" fmla="*/ 0 h 1074058"/>
              <a:gd name="connsiteX1" fmla="*/ 435428 w 1422400"/>
              <a:gd name="connsiteY1" fmla="*/ 377372 h 1074058"/>
              <a:gd name="connsiteX2" fmla="*/ 0 w 1422400"/>
              <a:gd name="connsiteY2" fmla="*/ 1074058 h 107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2400" h="1074058">
                <a:moveTo>
                  <a:pt x="1422400" y="0"/>
                </a:moveTo>
                <a:cubicBezTo>
                  <a:pt x="1047447" y="99181"/>
                  <a:pt x="672495" y="198362"/>
                  <a:pt x="435428" y="377372"/>
                </a:cubicBezTo>
                <a:cubicBezTo>
                  <a:pt x="198361" y="556382"/>
                  <a:pt x="99180" y="815220"/>
                  <a:pt x="0" y="1074058"/>
                </a:cubicBezTo>
              </a:path>
            </a:pathLst>
          </a:custGeom>
          <a:noFill/>
          <a:ln w="57150"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3E87D5-E2C2-1849-B7C3-3730425EE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673590"/>
            <a:ext cx="6057827" cy="4435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Marketplace for Exploits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4740093"/>
            <a:ext cx="268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Zerodium</a:t>
            </a:r>
            <a:r>
              <a:rPr lang="en-US" dirty="0"/>
              <a:t> payouts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CEC87A-976D-6C41-9C0F-3F8844A3E12A}"/>
              </a:ext>
            </a:extLst>
          </p:cNvPr>
          <p:cNvSpPr txBox="1"/>
          <p:nvPr/>
        </p:nvSpPr>
        <p:spPr>
          <a:xfrm>
            <a:off x="100372" y="1942183"/>
            <a:ext cx="29179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RCE: remote code execution</a:t>
            </a:r>
          </a:p>
          <a:p>
            <a:pPr>
              <a:spcBef>
                <a:spcPts val="600"/>
              </a:spcBef>
            </a:pPr>
            <a:r>
              <a:rPr lang="en-US" dirty="0"/>
              <a:t>LPE: local privilege escalation</a:t>
            </a:r>
          </a:p>
          <a:p>
            <a:pPr>
              <a:spcBef>
                <a:spcPts val="600"/>
              </a:spcBef>
            </a:pPr>
            <a:r>
              <a:rPr lang="en-US" dirty="0"/>
              <a:t>SBX: sandbox escape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3715ACF-FA22-404E-8182-CC765453B750}"/>
              </a:ext>
            </a:extLst>
          </p:cNvPr>
          <p:cNvSpPr/>
          <p:nvPr/>
        </p:nvSpPr>
        <p:spPr>
          <a:xfrm>
            <a:off x="8176187" y="673590"/>
            <a:ext cx="777240" cy="126859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958FC1E-834C-1440-99A9-FB789B783568}"/>
              </a:ext>
            </a:extLst>
          </p:cNvPr>
          <p:cNvSpPr/>
          <p:nvPr/>
        </p:nvSpPr>
        <p:spPr>
          <a:xfrm>
            <a:off x="7010400" y="4266862"/>
            <a:ext cx="1979122" cy="77545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636D710-EF2C-D943-BAE4-D87CDAF37DEA}"/>
              </a:ext>
            </a:extLst>
          </p:cNvPr>
          <p:cNvSpPr/>
          <p:nvPr/>
        </p:nvSpPr>
        <p:spPr>
          <a:xfrm>
            <a:off x="4038600" y="3028950"/>
            <a:ext cx="3124200" cy="77545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11AF87E-F863-D645-B1A8-B0D425F9436F}"/>
              </a:ext>
            </a:extLst>
          </p:cNvPr>
          <p:cNvSpPr/>
          <p:nvPr/>
        </p:nvSpPr>
        <p:spPr>
          <a:xfrm>
            <a:off x="7557729" y="1888673"/>
            <a:ext cx="1431793" cy="663857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85E0661-0D7C-9248-B8A7-83A642442825}"/>
              </a:ext>
            </a:extLst>
          </p:cNvPr>
          <p:cNvSpPr/>
          <p:nvPr/>
        </p:nvSpPr>
        <p:spPr>
          <a:xfrm>
            <a:off x="5813516" y="2186387"/>
            <a:ext cx="1706514" cy="775451"/>
          </a:xfrm>
          <a:custGeom>
            <a:avLst/>
            <a:gdLst>
              <a:gd name="connsiteX0" fmla="*/ 1422400 w 1422400"/>
              <a:gd name="connsiteY0" fmla="*/ 0 h 1074058"/>
              <a:gd name="connsiteX1" fmla="*/ 435428 w 1422400"/>
              <a:gd name="connsiteY1" fmla="*/ 377372 h 1074058"/>
              <a:gd name="connsiteX2" fmla="*/ 0 w 1422400"/>
              <a:gd name="connsiteY2" fmla="*/ 1074058 h 107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2400" h="1074058">
                <a:moveTo>
                  <a:pt x="1422400" y="0"/>
                </a:moveTo>
                <a:cubicBezTo>
                  <a:pt x="1047447" y="99181"/>
                  <a:pt x="672495" y="198362"/>
                  <a:pt x="435428" y="377372"/>
                </a:cubicBezTo>
                <a:cubicBezTo>
                  <a:pt x="198361" y="556382"/>
                  <a:pt x="99180" y="815220"/>
                  <a:pt x="0" y="1074058"/>
                </a:cubicBezTo>
              </a:path>
            </a:pathLst>
          </a:custGeom>
          <a:noFill/>
          <a:ln w="57150"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7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0" grpId="0" animBg="1"/>
      <p:bldP spid="10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4EEC5-03D1-6545-9B40-068A474A5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buy 0days?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96D9D7-3A98-4D47-BEA1-F2149039F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016503"/>
            <a:ext cx="7086600" cy="31104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A378E6-70A2-3B48-92B2-58D61230B029}"/>
              </a:ext>
            </a:extLst>
          </p:cNvPr>
          <p:cNvSpPr txBox="1"/>
          <p:nvPr/>
        </p:nvSpPr>
        <p:spPr>
          <a:xfrm>
            <a:off x="5791200" y="4248150"/>
            <a:ext cx="2471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https://zerodium.com/faq.html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6012A57-82DD-E247-8A5B-53ADF46374C8}"/>
              </a:ext>
            </a:extLst>
          </p:cNvPr>
          <p:cNvCxnSpPr>
            <a:cxnSpLocks/>
          </p:cNvCxnSpPr>
          <p:nvPr/>
        </p:nvCxnSpPr>
        <p:spPr>
          <a:xfrm>
            <a:off x="6019800" y="2227622"/>
            <a:ext cx="190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5A2373-ACE4-0340-BFFF-083E40205502}"/>
              </a:ext>
            </a:extLst>
          </p:cNvPr>
          <p:cNvCxnSpPr>
            <a:cxnSpLocks/>
          </p:cNvCxnSpPr>
          <p:nvPr/>
        </p:nvCxnSpPr>
        <p:spPr>
          <a:xfrm>
            <a:off x="1219200" y="2495550"/>
            <a:ext cx="2667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47708F-7505-8945-A6B4-F26EECF42DA9}"/>
              </a:ext>
            </a:extLst>
          </p:cNvPr>
          <p:cNvCxnSpPr>
            <a:cxnSpLocks/>
          </p:cNvCxnSpPr>
          <p:nvPr/>
        </p:nvCxnSpPr>
        <p:spPr>
          <a:xfrm>
            <a:off x="2895600" y="3817990"/>
            <a:ext cx="17931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2048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33350"/>
            <a:ext cx="7772400" cy="1102519"/>
          </a:xfrm>
        </p:spPr>
        <p:txBody>
          <a:bodyPr/>
          <a:lstStyle/>
          <a:p>
            <a:r>
              <a:rPr lang="en-US" dirty="0"/>
              <a:t>Ken Thompson’s clever Trojan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0648" y="1876724"/>
            <a:ext cx="6400800" cy="44737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(CACM Aug. 1984)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507DB4-EEAE-2441-A92C-7761D2A9BD88}"/>
              </a:ext>
            </a:extLst>
          </p:cNvPr>
          <p:cNvSpPr txBox="1"/>
          <p:nvPr/>
        </p:nvSpPr>
        <p:spPr>
          <a:xfrm>
            <a:off x="3069473" y="1221581"/>
            <a:ext cx="2843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Turing award lecture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6CC3D8-9FF6-CD43-A08D-1298C4848E83}"/>
              </a:ext>
            </a:extLst>
          </p:cNvPr>
          <p:cNvSpPr txBox="1"/>
          <p:nvPr/>
        </p:nvSpPr>
        <p:spPr>
          <a:xfrm>
            <a:off x="1744766" y="3409950"/>
            <a:ext cx="58894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What code can we trust?</a:t>
            </a:r>
          </a:p>
        </p:txBody>
      </p:sp>
      <p:pic>
        <p:nvPicPr>
          <p:cNvPr id="1026" name="Picture 2" descr="Kenneth L. Thompson | IEEE Computer Society">
            <a:extLst>
              <a:ext uri="{FF2B5EF4-FFF2-40B4-BE49-F238E27FC236}">
                <a16:creationId xmlns:a16="http://schemas.microsoft.com/office/drawing/2014/main" id="{DB8D775E-E822-4644-B325-21A07D4FC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778" y="1046064"/>
            <a:ext cx="1374972" cy="137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2877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B9D1A-D267-7349-A5D8-BE7216249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code can we trust?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71104-D745-4848-94F5-54370B4F3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534400" cy="40957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Can we trust the “login” program in a Linux distribution?  </a:t>
            </a:r>
            <a:r>
              <a:rPr lang="en-US" sz="1800" dirty="0"/>
              <a:t>(e.g. Ubuntu)</a:t>
            </a:r>
          </a:p>
          <a:p>
            <a:pPr>
              <a:spcBef>
                <a:spcPts val="1776"/>
              </a:spcBef>
            </a:pPr>
            <a:r>
              <a:rPr lang="en-US" dirty="0"/>
              <a:t>No!   the login program may have a backdoor </a:t>
            </a:r>
          </a:p>
          <a:p>
            <a:pPr marL="914400" lvl="2" indent="0">
              <a:spcBef>
                <a:spcPts val="576"/>
              </a:spcBef>
              <a:buNone/>
            </a:pPr>
            <a:r>
              <a:rPr lang="en-US" dirty="0"/>
              <a:t>	⇾  records my password as I type it</a:t>
            </a:r>
          </a:p>
          <a:p>
            <a:pPr>
              <a:spcBef>
                <a:spcPts val="1776"/>
              </a:spcBef>
            </a:pPr>
            <a:r>
              <a:rPr lang="en-US" b="1" dirty="0"/>
              <a:t>Solution:   recompile  login  program from source code</a:t>
            </a:r>
          </a:p>
          <a:p>
            <a:pPr marL="0" indent="0">
              <a:spcBef>
                <a:spcPts val="1776"/>
              </a:spcBef>
              <a:buNone/>
            </a:pPr>
            <a:endParaRPr lang="en-US" dirty="0"/>
          </a:p>
          <a:p>
            <a:pPr marL="9525" indent="0">
              <a:buNone/>
            </a:pPr>
            <a:r>
              <a:rPr lang="en-US" dirty="0"/>
              <a:t>Can we trust the login source code?</a:t>
            </a:r>
          </a:p>
          <a:p>
            <a:pPr marL="352425">
              <a:spcBef>
                <a:spcPts val="1176"/>
              </a:spcBef>
            </a:pPr>
            <a:r>
              <a:rPr lang="en-US" dirty="0"/>
              <a:t>No!    but we can inspect the code, then recompile</a:t>
            </a:r>
          </a:p>
        </p:txBody>
      </p:sp>
    </p:spTree>
    <p:extLst>
      <p:ext uri="{BB962C8B-B14F-4D97-AF65-F5344CB8AC3E}">
        <p14:creationId xmlns:p14="http://schemas.microsoft.com/office/powerpoint/2010/main" val="374244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FFEE7-500C-1146-AE02-3A8F1C65F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trust the compiler?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E2CF0-66F1-F24B-BB19-DEC6C099D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No!     Example malicious compiler code: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EAFE83-1196-F545-8BCF-1C220CE58991}"/>
              </a:ext>
            </a:extLst>
          </p:cNvPr>
          <p:cNvSpPr txBox="1"/>
          <p:nvPr/>
        </p:nvSpPr>
        <p:spPr>
          <a:xfrm>
            <a:off x="1371600" y="1962150"/>
            <a:ext cx="6186309" cy="26314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Monaco" pitchFamily="2" charset="77"/>
              </a:rPr>
              <a:t>compile(s) {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latin typeface="Monaco" pitchFamily="2" charset="77"/>
              </a:rPr>
              <a:t>	</a:t>
            </a:r>
            <a:r>
              <a:rPr lang="en-US" sz="2000" b="1" dirty="0">
                <a:solidFill>
                  <a:srgbClr val="FF0000"/>
                </a:solidFill>
                <a:latin typeface="Monaco" pitchFamily="2" charset="77"/>
              </a:rPr>
              <a:t>if (match(s, “login-program”)) {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FF0000"/>
                </a:solidFill>
                <a:latin typeface="Monaco" pitchFamily="2" charset="77"/>
              </a:rPr>
              <a:t>		compile(“login-backdoor”);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FF0000"/>
                </a:solidFill>
                <a:latin typeface="Monaco" pitchFamily="2" charset="77"/>
              </a:rPr>
              <a:t>		return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FF0000"/>
                </a:solidFill>
                <a:latin typeface="Monaco" pitchFamily="2" charset="77"/>
              </a:rPr>
              <a:t>	}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latin typeface="Monaco" pitchFamily="2" charset="77"/>
              </a:rPr>
              <a:t>	/*  regular compilation */</a:t>
            </a:r>
          </a:p>
          <a:p>
            <a:r>
              <a:rPr lang="en-US" sz="2000" dirty="0">
                <a:latin typeface="Monaco" pitchFamily="2" charset="77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087937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BB2FC-4065-0A44-B358-ABD290E64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E8BCA-276C-1049-A171-D72D01D2D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124200"/>
          </a:xfrm>
        </p:spPr>
        <p:txBody>
          <a:bodyPr/>
          <a:lstStyle/>
          <a:p>
            <a:pPr marL="0" indent="0">
              <a:buNone/>
              <a:tabLst>
                <a:tab pos="1366838" algn="l"/>
              </a:tabLst>
            </a:pPr>
            <a:r>
              <a:rPr lang="en-US" b="1" dirty="0"/>
              <a:t>Solution</a:t>
            </a:r>
            <a:r>
              <a:rPr lang="en-US" dirty="0"/>
              <a:t>:   	inspect compiler source code, </a:t>
            </a:r>
            <a:br>
              <a:rPr lang="en-US" dirty="0"/>
            </a:br>
            <a:r>
              <a:rPr lang="en-US" dirty="0"/>
              <a:t>	then recompile the compiler</a:t>
            </a:r>
          </a:p>
          <a:p>
            <a:pPr marL="0" indent="0">
              <a:buNone/>
              <a:tabLst>
                <a:tab pos="1366838" algn="l"/>
              </a:tabLst>
            </a:pPr>
            <a:endParaRPr lang="en-US" dirty="0"/>
          </a:p>
          <a:p>
            <a:pPr marL="0" indent="0">
              <a:buNone/>
              <a:tabLst>
                <a:tab pos="1366838" algn="l"/>
              </a:tabLst>
            </a:pPr>
            <a:r>
              <a:rPr lang="en-US" b="1" dirty="0"/>
              <a:t>Problem:  C compiler is itself written in C,   compiles itself</a:t>
            </a:r>
          </a:p>
          <a:p>
            <a:pPr marL="0" indent="0">
              <a:buNone/>
              <a:tabLst>
                <a:tab pos="1366838" algn="l"/>
              </a:tabLst>
            </a:pPr>
            <a:endParaRPr lang="en-US" dirty="0"/>
          </a:p>
          <a:p>
            <a:pPr marL="0" indent="0">
              <a:buNone/>
              <a:tabLst>
                <a:tab pos="1366838" algn="l"/>
              </a:tabLst>
            </a:pPr>
            <a:endParaRPr lang="en-US" dirty="0"/>
          </a:p>
          <a:p>
            <a:pPr marL="0" indent="0">
              <a:buNone/>
              <a:tabLst>
                <a:tab pos="1366838" algn="l"/>
              </a:tabLst>
            </a:pPr>
            <a:r>
              <a:rPr lang="en-US" dirty="0"/>
              <a:t>What if compiler binary has a backdoor?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EB47E6-672C-D748-946E-358C9EAF1309}"/>
              </a:ext>
            </a:extLst>
          </p:cNvPr>
          <p:cNvSpPr/>
          <p:nvPr/>
        </p:nvSpPr>
        <p:spPr>
          <a:xfrm>
            <a:off x="228600" y="2038350"/>
            <a:ext cx="82296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0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51FE1-F209-5646-BB25-5A017277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Thompson’s clever backdoor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2AE2B-B419-814C-AE74-C13B6899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79375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Attack step 1</a:t>
            </a:r>
            <a:r>
              <a:rPr lang="en-US" dirty="0"/>
              <a:t>:   change compiler source code: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F41EF4-28A8-9448-9C77-C623FA2CFE7F}"/>
              </a:ext>
            </a:extLst>
          </p:cNvPr>
          <p:cNvSpPr txBox="1"/>
          <p:nvPr/>
        </p:nvSpPr>
        <p:spPr>
          <a:xfrm>
            <a:off x="1600200" y="1504950"/>
            <a:ext cx="5610831" cy="36163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Monaco" pitchFamily="2" charset="77"/>
              </a:rPr>
              <a:t>compile(s) {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Monaco" pitchFamily="2" charset="77"/>
              </a:rPr>
              <a:t>	</a:t>
            </a:r>
            <a:r>
              <a:rPr lang="en-US" sz="1600" b="1" dirty="0">
                <a:solidFill>
                  <a:srgbClr val="FF0000"/>
                </a:solidFill>
                <a:latin typeface="Monaco" pitchFamily="2" charset="77"/>
              </a:rPr>
              <a:t>if (match(s, “login-program”)) {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FF0000"/>
                </a:solidFill>
                <a:latin typeface="Monaco" pitchFamily="2" charset="77"/>
              </a:rPr>
              <a:t>		compile(“login-backdoor”);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FF0000"/>
                </a:solidFill>
                <a:latin typeface="Monaco" pitchFamily="2" charset="77"/>
              </a:rPr>
              <a:t>		return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FF0000"/>
                </a:solidFill>
                <a:latin typeface="Monaco" pitchFamily="2" charset="77"/>
              </a:rPr>
              <a:t>	}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FF0000"/>
                </a:solidFill>
                <a:latin typeface="Monaco" pitchFamily="2" charset="77"/>
              </a:rPr>
              <a:t>	if (match(s, “compiler-program”)) {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FF0000"/>
                </a:solidFill>
                <a:latin typeface="Monaco" pitchFamily="2" charset="77"/>
              </a:rPr>
              <a:t>		compile(“compiler-backdoor”);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FF0000"/>
                </a:solidFill>
                <a:latin typeface="Monaco" pitchFamily="2" charset="77"/>
              </a:rPr>
              <a:t>		return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FF0000"/>
                </a:solidFill>
                <a:latin typeface="Monaco" pitchFamily="2" charset="77"/>
              </a:rPr>
              <a:t>	}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Monaco" pitchFamily="2" charset="77"/>
              </a:rPr>
              <a:t>	/*  regular compilation */</a:t>
            </a:r>
          </a:p>
          <a:p>
            <a:r>
              <a:rPr lang="en-US" sz="1600" dirty="0">
                <a:latin typeface="Monaco" pitchFamily="2" charset="77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380BBB-1FA0-9F46-A953-DE36409CEB26}"/>
              </a:ext>
            </a:extLst>
          </p:cNvPr>
          <p:cNvSpPr/>
          <p:nvPr/>
        </p:nvSpPr>
        <p:spPr>
          <a:xfrm>
            <a:off x="2438400" y="1820232"/>
            <a:ext cx="4772631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2627CB-C82D-3D49-95C4-72BD054CCFF0}"/>
              </a:ext>
            </a:extLst>
          </p:cNvPr>
          <p:cNvGrpSpPr/>
          <p:nvPr/>
        </p:nvGrpSpPr>
        <p:grpSpPr>
          <a:xfrm>
            <a:off x="7391400" y="1820232"/>
            <a:ext cx="952142" cy="2590800"/>
            <a:chOff x="7391400" y="1657350"/>
            <a:chExt cx="952142" cy="2590800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581D2BC4-7DF2-3243-BAF3-B693FBD7F9E8}"/>
                </a:ext>
              </a:extLst>
            </p:cNvPr>
            <p:cNvSpPr/>
            <p:nvPr/>
          </p:nvSpPr>
          <p:spPr>
            <a:xfrm>
              <a:off x="7391400" y="1657350"/>
              <a:ext cx="304800" cy="25908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EE868B5-07E6-AB48-AF91-9DD04DE6F9D7}"/>
                </a:ext>
              </a:extLst>
            </p:cNvPr>
            <p:cNvSpPr txBox="1"/>
            <p:nvPr/>
          </p:nvSpPr>
          <p:spPr>
            <a:xfrm>
              <a:off x="7754919" y="2691140"/>
              <a:ext cx="5886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(*)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42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2535F2CD-9538-FC7B-79D2-87E456B9358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86182" y="102394"/>
            <a:ext cx="6171768" cy="858691"/>
          </a:xfrm>
          <a:ln/>
        </p:spPr>
        <p:txBody>
          <a:bodyPr vert="horz" lIns="68580" tIns="64634" rIns="68580" bIns="34290" rtlCol="0" anchor="ctr">
            <a:normAutofit/>
          </a:bodyPr>
          <a:lstStyle/>
          <a:p>
            <a:pPr>
              <a:tabLst>
                <a:tab pos="311079" algn="l"/>
                <a:tab pos="622158" algn="l"/>
                <a:tab pos="933237" algn="l"/>
                <a:tab pos="1244315" algn="l"/>
                <a:tab pos="1555394" algn="l"/>
                <a:tab pos="1866473" algn="l"/>
                <a:tab pos="2177552" algn="l"/>
                <a:tab pos="2488631" algn="l"/>
                <a:tab pos="2799710" algn="l"/>
                <a:tab pos="3110789" algn="l"/>
                <a:tab pos="3421868" algn="l"/>
                <a:tab pos="3732947" algn="l"/>
                <a:tab pos="4044026" algn="l"/>
                <a:tab pos="4355105" algn="l"/>
                <a:tab pos="4666184" algn="l"/>
                <a:tab pos="4977262" algn="l"/>
                <a:tab pos="5288341" algn="l"/>
                <a:tab pos="5599420" algn="l"/>
                <a:tab pos="5910499" algn="l"/>
              </a:tabLst>
            </a:pPr>
            <a:r>
              <a:rPr lang="en-US" altLang="en-US" dirty="0"/>
              <a:t>The Story of Stuxnet</a:t>
            </a:r>
          </a:p>
        </p:txBody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1DFE6BD7-B842-A986-24D4-625ECE403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1758" y="2659240"/>
            <a:ext cx="123133" cy="29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25"/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19D4CC2B-A2FB-5E15-BA8A-2144321F1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985" y="2613875"/>
            <a:ext cx="123133" cy="29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25"/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23256496-B2D9-6B66-344D-ABBC8069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0787" y="3083725"/>
            <a:ext cx="123133" cy="2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25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CEA67-C83B-8CA0-DDE7-19737153C5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B342B7A-D584-45A5-9CEF-6A53531FDD36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520509-8B56-E4CB-1C81-8D9D1731FBCD}"/>
              </a:ext>
            </a:extLst>
          </p:cNvPr>
          <p:cNvSpPr txBox="1"/>
          <p:nvPr/>
        </p:nvSpPr>
        <p:spPr>
          <a:xfrm>
            <a:off x="940105" y="990226"/>
            <a:ext cx="6546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ber-warfare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destroys a nuclear weapon factory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7586" name="Picture 2" descr="What is Stuxnet, Who Created it &amp; How Does it Work? | Avast">
            <a:extLst>
              <a:ext uri="{FF2B5EF4-FFF2-40B4-BE49-F238E27FC236}">
                <a16:creationId xmlns:a16="http://schemas.microsoft.com/office/drawing/2014/main" id="{2CBF6242-7DD4-456D-FDED-F9D61E0BA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87" y="1714941"/>
            <a:ext cx="6086381" cy="276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337025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51FE1-F209-5646-BB25-5A017277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Thompson’s clever backdoor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2AE2B-B419-814C-AE74-C13B6899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171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Attack step 2</a:t>
            </a:r>
            <a:r>
              <a:rPr lang="en-US" dirty="0"/>
              <a:t>:</a:t>
            </a:r>
          </a:p>
          <a:p>
            <a:pPr>
              <a:spcBef>
                <a:spcPts val="1176"/>
              </a:spcBef>
            </a:pPr>
            <a:r>
              <a:rPr lang="en-US" dirty="0"/>
              <a:t>Compile modified compiler   ⇒   compiler binary</a:t>
            </a:r>
          </a:p>
          <a:p>
            <a:pPr>
              <a:spcBef>
                <a:spcPts val="1176"/>
              </a:spcBef>
            </a:pPr>
            <a:r>
              <a:rPr lang="en-US" dirty="0"/>
              <a:t>Restore compiler source to original state</a:t>
            </a:r>
          </a:p>
          <a:p>
            <a:pPr>
              <a:spcBef>
                <a:spcPts val="1176"/>
              </a:spcBef>
            </a:pPr>
            <a:endParaRPr lang="en-US" dirty="0"/>
          </a:p>
          <a:p>
            <a:pPr marL="0" indent="0">
              <a:spcBef>
                <a:spcPts val="1176"/>
              </a:spcBef>
              <a:buNone/>
            </a:pPr>
            <a:r>
              <a:rPr lang="en-US" dirty="0"/>
              <a:t>Now:  inspecting compiler source reveals nothing unusual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dirty="0"/>
              <a:t>	… but compiling compiler gives a corrupt compiler binary</a:t>
            </a:r>
          </a:p>
          <a:p>
            <a:pPr marL="0" indent="0">
              <a:spcBef>
                <a:spcPts val="1176"/>
              </a:spcBef>
              <a:buNone/>
            </a:pPr>
            <a:endParaRPr lang="en-US" dirty="0"/>
          </a:p>
          <a:p>
            <a:pPr marL="0" indent="0">
              <a:spcBef>
                <a:spcPts val="1176"/>
              </a:spcBef>
              <a:buNone/>
            </a:pPr>
            <a:r>
              <a:rPr lang="en-US" dirty="0"/>
              <a:t>Complication:   compiler-backdoor needs to include all of (*)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3CD7C1-2522-E946-AEEA-ED0210F2EE26}"/>
              </a:ext>
            </a:extLst>
          </p:cNvPr>
          <p:cNvSpPr/>
          <p:nvPr/>
        </p:nvSpPr>
        <p:spPr>
          <a:xfrm>
            <a:off x="304800" y="838200"/>
            <a:ext cx="8382000" cy="1581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0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BC8D9-17C0-F545-9111-0D35EBB3F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trust?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312A4-5F54-324C-9765-942DD5E9E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 order a laptop by mail.   When it arrives, what can I trust on it?</a:t>
            </a:r>
          </a:p>
          <a:p>
            <a:pPr>
              <a:spcBef>
                <a:spcPts val="1776"/>
              </a:spcBef>
            </a:pPr>
            <a:r>
              <a:rPr lang="en-US" dirty="0"/>
              <a:t>Applications and/or operating system may be backdoored</a:t>
            </a:r>
            <a:br>
              <a:rPr lang="en-US" dirty="0"/>
            </a:br>
            <a:r>
              <a:rPr lang="en-US" dirty="0"/>
              <a:t>	⇒   solution:  reinstall  OS  and applications</a:t>
            </a:r>
          </a:p>
          <a:p>
            <a:pPr>
              <a:spcBef>
                <a:spcPts val="1776"/>
              </a:spcBef>
            </a:pPr>
            <a:r>
              <a:rPr lang="en-US" dirty="0"/>
              <a:t>How to reinstall?     Can’t trust OS to reinstall the OS.</a:t>
            </a:r>
            <a:br>
              <a:rPr lang="en-US" dirty="0"/>
            </a:br>
            <a:r>
              <a:rPr lang="en-US" dirty="0"/>
              <a:t>	⇒   Boot </a:t>
            </a:r>
            <a:r>
              <a:rPr lang="en-US" i="1" dirty="0"/>
              <a:t>Tails</a:t>
            </a:r>
            <a:r>
              <a:rPr lang="en-US" dirty="0"/>
              <a:t> from a USB drive  </a:t>
            </a:r>
            <a:r>
              <a:rPr lang="en-US" sz="2000" dirty="0"/>
              <a:t>(Debian)</a:t>
            </a:r>
          </a:p>
          <a:p>
            <a:pPr>
              <a:spcBef>
                <a:spcPts val="1776"/>
              </a:spcBef>
            </a:pPr>
            <a:r>
              <a:rPr lang="en-US" dirty="0"/>
              <a:t>Need to trust pre-boot BIOS, UEFI code.   Can we trust it?</a:t>
            </a:r>
            <a:br>
              <a:rPr lang="en-US" dirty="0"/>
            </a:br>
            <a:r>
              <a:rPr lang="en-US" dirty="0"/>
              <a:t>	⇒   No!    (e.g. </a:t>
            </a:r>
            <a:r>
              <a:rPr lang="en-US" dirty="0" err="1"/>
              <a:t>ShadowHammer</a:t>
            </a:r>
            <a:r>
              <a:rPr lang="en-US" dirty="0"/>
              <a:t> operation in 2018)</a:t>
            </a:r>
          </a:p>
          <a:p>
            <a:pPr>
              <a:spcBef>
                <a:spcPts val="1776"/>
              </a:spcBef>
            </a:pPr>
            <a:r>
              <a:rPr lang="en-US" dirty="0"/>
              <a:t>Can we trust the motherboard?     Software updates?  </a:t>
            </a:r>
          </a:p>
        </p:txBody>
      </p:sp>
    </p:spTree>
    <p:extLst>
      <p:ext uri="{BB962C8B-B14F-4D97-AF65-F5344CB8AC3E}">
        <p14:creationId xmlns:p14="http://schemas.microsoft.com/office/powerpoint/2010/main" val="358224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56371-CF6F-A24E-BDF0-649A242B3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what can we trust?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D7F32-FBF1-BF4F-8536-360549D9D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458200" cy="40957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Sadly, nothing … anything can be compromised</a:t>
            </a:r>
          </a:p>
          <a:p>
            <a:r>
              <a:rPr lang="en-US" dirty="0"/>
              <a:t>but then we can’t make progress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Trusted Computing Base  </a:t>
            </a:r>
            <a:r>
              <a:rPr lang="en-US" dirty="0"/>
              <a:t>(TCB) </a:t>
            </a:r>
          </a:p>
          <a:p>
            <a:r>
              <a:rPr lang="en-US" dirty="0"/>
              <a:t>Assume some minimal part of the system is not compromised</a:t>
            </a:r>
          </a:p>
          <a:p>
            <a:r>
              <a:rPr lang="en-US" dirty="0"/>
              <a:t>Then build a secure environment on top of that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will see how during the course.</a:t>
            </a:r>
          </a:p>
        </p:txBody>
      </p:sp>
    </p:spTree>
    <p:extLst>
      <p:ext uri="{BB962C8B-B14F-4D97-AF65-F5344CB8AC3E}">
        <p14:creationId xmlns:p14="http://schemas.microsoft.com/office/powerpoint/2010/main" val="34275356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C15D21-88D0-F042-B06A-02268DA6EB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 END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4EC7B4D-3FF6-7C4D-92F1-86CACFE3C0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226AD5-030A-0149-A216-2F27D7C81D3C}"/>
              </a:ext>
            </a:extLst>
          </p:cNvPr>
          <p:cNvSpPr txBox="1"/>
          <p:nvPr/>
        </p:nvSpPr>
        <p:spPr>
          <a:xfrm>
            <a:off x="1828800" y="285750"/>
            <a:ext cx="602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Next lecture:   </a:t>
            </a:r>
            <a:r>
              <a:rPr lang="en-US" sz="2400" dirty="0"/>
              <a:t>control hijacking vulnerabilities  </a:t>
            </a:r>
          </a:p>
        </p:txBody>
      </p:sp>
    </p:spTree>
    <p:extLst>
      <p:ext uri="{BB962C8B-B14F-4D97-AF65-F5344CB8AC3E}">
        <p14:creationId xmlns:p14="http://schemas.microsoft.com/office/powerpoint/2010/main" val="3270758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120FE2-9F4C-B495-4714-AC4427D4D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6"/>
          <a:stretch>
            <a:fillRect/>
          </a:stretch>
        </p:blipFill>
        <p:spPr>
          <a:xfrm>
            <a:off x="990600" y="895350"/>
            <a:ext cx="7043334" cy="38862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FD0C1D-9484-F2CF-9083-C202CB369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Latest Cyber-Warfare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7990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2535F2CD-9538-FC7B-79D2-87E456B9358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5782" y="78299"/>
            <a:ext cx="6171768" cy="858691"/>
          </a:xfrm>
          <a:ln/>
        </p:spPr>
        <p:txBody>
          <a:bodyPr vert="horz" lIns="68580" tIns="64634" rIns="68580" bIns="34290" rtlCol="0" anchor="ctr">
            <a:normAutofit/>
          </a:bodyPr>
          <a:lstStyle/>
          <a:p>
            <a:pPr>
              <a:tabLst>
                <a:tab pos="311079" algn="l"/>
                <a:tab pos="622158" algn="l"/>
                <a:tab pos="933237" algn="l"/>
                <a:tab pos="1244315" algn="l"/>
                <a:tab pos="1555394" algn="l"/>
                <a:tab pos="1866473" algn="l"/>
                <a:tab pos="2177552" algn="l"/>
                <a:tab pos="2488631" algn="l"/>
                <a:tab pos="2799710" algn="l"/>
                <a:tab pos="3110789" algn="l"/>
                <a:tab pos="3421868" algn="l"/>
                <a:tab pos="3732947" algn="l"/>
                <a:tab pos="4044026" algn="l"/>
                <a:tab pos="4355105" algn="l"/>
                <a:tab pos="4666184" algn="l"/>
                <a:tab pos="4977262" algn="l"/>
                <a:tab pos="5288341" algn="l"/>
                <a:tab pos="5599420" algn="l"/>
                <a:tab pos="5910499" algn="l"/>
              </a:tabLst>
            </a:pPr>
            <a:r>
              <a:rPr lang="en-US" altLang="en-US" dirty="0"/>
              <a:t>The GTA VI Leak</a:t>
            </a:r>
          </a:p>
        </p:txBody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1DFE6BD7-B842-A986-24D4-625ECE403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1758" y="2659240"/>
            <a:ext cx="123133" cy="29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25"/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19D4CC2B-A2FB-5E15-BA8A-2144321F1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985" y="2613875"/>
            <a:ext cx="123133" cy="29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25"/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23256496-B2D9-6B66-344D-ABBC8069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0787" y="3083725"/>
            <a:ext cx="123133" cy="2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25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CEA67-C83B-8CA0-DDE7-19737153C5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B342B7A-D584-45A5-9CEF-6A53531FDD36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520509-8B56-E4CB-1C81-8D9D1731FBCD}"/>
              </a:ext>
            </a:extLst>
          </p:cNvPr>
          <p:cNvSpPr txBox="1"/>
          <p:nvPr/>
        </p:nvSpPr>
        <p:spPr>
          <a:xfrm>
            <a:off x="714855" y="867358"/>
            <a:ext cx="6666163" cy="624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hacker leaked the famous game before its official release</a:t>
            </a:r>
          </a:p>
          <a:p>
            <a:r>
              <a:rPr lang="en-US" sz="136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225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AutoShape 10" descr="Image">
            <a:extLst>
              <a:ext uri="{FF2B5EF4-FFF2-40B4-BE49-F238E27FC236}">
                <a16:creationId xmlns:a16="http://schemas.microsoft.com/office/drawing/2014/main" id="{AAB78627-11A8-EE3F-867E-C3F2159406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68310" y="2468060"/>
            <a:ext cx="207382" cy="20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2215" tIns="31107" rIns="62215" bIns="31107" numCol="1" anchor="t" anchorCtr="0" compatLnSpc="1">
            <a:prstTxWarp prst="textNoShape">
              <a:avLst/>
            </a:prstTxWarp>
          </a:bodyPr>
          <a:lstStyle/>
          <a:p>
            <a:endParaRPr lang="en-US" sz="1225"/>
          </a:p>
        </p:txBody>
      </p:sp>
      <p:pic>
        <p:nvPicPr>
          <p:cNvPr id="69646" name="Picture 14">
            <a:extLst>
              <a:ext uri="{FF2B5EF4-FFF2-40B4-BE49-F238E27FC236}">
                <a16:creationId xmlns:a16="http://schemas.microsoft.com/office/drawing/2014/main" id="{948EF347-48B5-E392-5B40-A7A942E3B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66" y="1354045"/>
            <a:ext cx="3015442" cy="368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8ACA233A-2D7A-4F00-8B02-947F765004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4" t="25868" r="30347"/>
          <a:stretch/>
        </p:blipFill>
        <p:spPr>
          <a:xfrm>
            <a:off x="4047937" y="1617114"/>
            <a:ext cx="4467413" cy="252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5077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D27B0-3C23-D3FF-0397-878956EF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22" y="85858"/>
            <a:ext cx="7886700" cy="994172"/>
          </a:xfrm>
        </p:spPr>
        <p:txBody>
          <a:bodyPr/>
          <a:lstStyle/>
          <a:p>
            <a:r>
              <a:rPr lang="en-US" dirty="0"/>
              <a:t>Old-Fashioned Hacking Skill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26FFD-CD51-818B-DAC7-010F57C8A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43325"/>
            <a:ext cx="7886700" cy="3263504"/>
          </a:xfrm>
        </p:spPr>
        <p:txBody>
          <a:bodyPr/>
          <a:lstStyle/>
          <a:p>
            <a:r>
              <a:rPr lang="en-US" dirty="0"/>
              <a:t>Hackers have a tradition of picking a lock and cracking a safe</a:t>
            </a:r>
          </a:p>
          <a:p>
            <a:r>
              <a:rPr lang="en-US" dirty="0"/>
              <a:t>Hacking</a:t>
            </a:r>
            <a:r>
              <a:rPr lang="zh-CN" altLang="en-US" dirty="0"/>
              <a:t> </a:t>
            </a:r>
            <a:r>
              <a:rPr lang="en-US" altLang="zh-CN" dirty="0"/>
              <a:t>competitions often hold lock-cracking session</a:t>
            </a:r>
            <a:endParaRPr lang="en-US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E913016F-AD1D-19EB-648A-231856BAD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679" y="2010906"/>
            <a:ext cx="5510321" cy="313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ock-picking 101: A Beginner's Guide ...">
            <a:extLst>
              <a:ext uri="{FF2B5EF4-FFF2-40B4-BE49-F238E27FC236}">
                <a16:creationId xmlns:a16="http://schemas.microsoft.com/office/drawing/2014/main" id="{CC0C1EB7-6B28-605C-E0E5-530756045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23" y="2393158"/>
            <a:ext cx="3230975" cy="201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007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1B98C-D9B0-971B-9115-F9DD844A5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604" y="2571750"/>
            <a:ext cx="7886700" cy="213955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Philosophy of security: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crack any system without a key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6B1C6-EF5F-47EE-3B9C-8D0186F5D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4234876"/>
            <a:ext cx="7886700" cy="11251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5FF5DF-1DB6-C34D-F5EB-5DA30CDFE8CB}"/>
              </a:ext>
            </a:extLst>
          </p:cNvPr>
          <p:cNvSpPr txBox="1">
            <a:spLocks/>
          </p:cNvSpPr>
          <p:nvPr/>
        </p:nvSpPr>
        <p:spPr>
          <a:xfrm>
            <a:off x="727796" y="202488"/>
            <a:ext cx="7886700" cy="2139553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500" dirty="0"/>
              <a:t>Why do hackers study lock-picking? </a:t>
            </a:r>
          </a:p>
        </p:txBody>
      </p:sp>
    </p:spTree>
    <p:extLst>
      <p:ext uri="{BB962C8B-B14F-4D97-AF65-F5344CB8AC3E}">
        <p14:creationId xmlns:p14="http://schemas.microsoft.com/office/powerpoint/2010/main" val="88868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304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7514</TotalTime>
  <Words>2693</Words>
  <Application>Microsoft Office PowerPoint</Application>
  <PresentationFormat>On-screen Show (16:9)</PresentationFormat>
  <Paragraphs>407</Paragraphs>
  <Slides>53</Slides>
  <Notes>26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Monaco</vt:lpstr>
      <vt:lpstr>Noto Sans Symbols</vt:lpstr>
      <vt:lpstr>Arial</vt:lpstr>
      <vt:lpstr>Calibri</vt:lpstr>
      <vt:lpstr>Source Sans Pro</vt:lpstr>
      <vt:lpstr>Times New Roman</vt:lpstr>
      <vt:lpstr>1_Lecture</vt:lpstr>
      <vt:lpstr>2_Office Theme</vt:lpstr>
      <vt:lpstr>3_Office Theme</vt:lpstr>
      <vt:lpstr>Computer Security</vt:lpstr>
      <vt:lpstr>Admin</vt:lpstr>
      <vt:lpstr>The Story of Stuxnet</vt:lpstr>
      <vt:lpstr>PowerPoint Presentation</vt:lpstr>
      <vt:lpstr>The Story of Stuxnet</vt:lpstr>
      <vt:lpstr>The Latest Cyber-Warfare</vt:lpstr>
      <vt:lpstr>The GTA VI Leak</vt:lpstr>
      <vt:lpstr>Old-Fashioned Hacking Skill</vt:lpstr>
      <vt:lpstr>Philosophy of security: crack any system without a key</vt:lpstr>
      <vt:lpstr>How to Crack a Combination Lock?</vt:lpstr>
      <vt:lpstr>Quiz: Lock-Picking Competition</vt:lpstr>
      <vt:lpstr>A Peek into Lock Mechanism</vt:lpstr>
      <vt:lpstr>Don’t try this at home !</vt:lpstr>
      <vt:lpstr>The computer security problem</vt:lpstr>
      <vt:lpstr>Top 10 products by total number of distinct vulnerabilities in 2024</vt:lpstr>
      <vt:lpstr>Distribution of exploits used in attacks</vt:lpstr>
      <vt:lpstr>A global problem</vt:lpstr>
      <vt:lpstr>Goals for this course</vt:lpstr>
      <vt:lpstr>This course</vt:lpstr>
      <vt:lpstr>What motivates attackers?</vt:lpstr>
      <vt:lpstr>Why compromise end user machines?      1.  Steal user credentials</vt:lpstr>
      <vt:lpstr>Lots of financial malware</vt:lpstr>
      <vt:lpstr>Similar attacks on mobile devices</vt:lpstr>
      <vt:lpstr>Why own machines:     2. Ransomware</vt:lpstr>
      <vt:lpstr>WannaCry   ransomware</vt:lpstr>
      <vt:lpstr>Why own machines:     3. Bitcoin Mining</vt:lpstr>
      <vt:lpstr>More devastating: server-side attacks</vt:lpstr>
      <vt:lpstr>Result:  many server-side Breaches</vt:lpstr>
      <vt:lpstr>Case study 1:  SolarWinds Orion   (2020)</vt:lpstr>
      <vt:lpstr>Sunspot:  malware injection</vt:lpstr>
      <vt:lpstr>The fallout …</vt:lpstr>
      <vt:lpstr>Case study 2:  typo squatting</vt:lpstr>
      <vt:lpstr>Security considerations:  dependencies</vt:lpstr>
      <vt:lpstr>A recent example:  xz Utils</vt:lpstr>
      <vt:lpstr>Security considerations:  typo-squatting</vt:lpstr>
      <vt:lpstr>Case study 3: Large Language Models</vt:lpstr>
      <vt:lpstr>Prompt injection attacks</vt:lpstr>
      <vt:lpstr>The Marketplace for Exploits</vt:lpstr>
      <vt:lpstr>Marketplace for Exploits</vt:lpstr>
      <vt:lpstr>Google’s bug bounty program</vt:lpstr>
      <vt:lpstr>Marketplace for Exploits</vt:lpstr>
      <vt:lpstr>Marketplace for Exploits</vt:lpstr>
      <vt:lpstr>Marketplace for Exploits</vt:lpstr>
      <vt:lpstr>Why buy 0days?</vt:lpstr>
      <vt:lpstr>Ken Thompson’s clever Trojan</vt:lpstr>
      <vt:lpstr>What code can we trust?</vt:lpstr>
      <vt:lpstr>Can we trust the compiler?</vt:lpstr>
      <vt:lpstr>What to do?</vt:lpstr>
      <vt:lpstr>Thompson’s clever backdoor</vt:lpstr>
      <vt:lpstr>Thompson’s clever backdoor</vt:lpstr>
      <vt:lpstr>What can we trust?</vt:lpstr>
      <vt:lpstr>So, what can we trust?</vt:lpstr>
      <vt:lpstr>THE  END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</dc:title>
  <dc:subject/>
  <dc:creator>Dan Boneh</dc:creator>
  <cp:keywords/>
  <dc:description/>
  <cp:lastModifiedBy>SHE Dongdong</cp:lastModifiedBy>
  <cp:revision>643</cp:revision>
  <cp:lastPrinted>2019-04-01T01:03:01Z</cp:lastPrinted>
  <dcterms:created xsi:type="dcterms:W3CDTF">2010-11-06T18:36:35Z</dcterms:created>
  <dcterms:modified xsi:type="dcterms:W3CDTF">2026-02-02T10:59:21Z</dcterms:modified>
  <cp:category/>
</cp:coreProperties>
</file>