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  <p:sldMasterId id="2147483736" r:id="rId4"/>
  </p:sldMasterIdLst>
  <p:notesMasterIdLst>
    <p:notesMasterId r:id="rId47"/>
  </p:notesMasterIdLst>
  <p:sldIdLst>
    <p:sldId id="360" r:id="rId5"/>
    <p:sldId id="359" r:id="rId6"/>
    <p:sldId id="277" r:id="rId7"/>
    <p:sldId id="257" r:id="rId8"/>
    <p:sldId id="358" r:id="rId9"/>
    <p:sldId id="354" r:id="rId10"/>
    <p:sldId id="259" r:id="rId11"/>
    <p:sldId id="260" r:id="rId12"/>
    <p:sldId id="261" r:id="rId13"/>
    <p:sldId id="271" r:id="rId14"/>
    <p:sldId id="272" r:id="rId15"/>
    <p:sldId id="263" r:id="rId16"/>
    <p:sldId id="274" r:id="rId17"/>
    <p:sldId id="265" r:id="rId18"/>
    <p:sldId id="273" r:id="rId19"/>
    <p:sldId id="266" r:id="rId20"/>
    <p:sldId id="270" r:id="rId21"/>
    <p:sldId id="352" r:id="rId22"/>
    <p:sldId id="329" r:id="rId23"/>
    <p:sldId id="330" r:id="rId24"/>
    <p:sldId id="331" r:id="rId25"/>
    <p:sldId id="332" r:id="rId26"/>
    <p:sldId id="269" r:id="rId27"/>
    <p:sldId id="278" r:id="rId28"/>
    <p:sldId id="279" r:id="rId29"/>
    <p:sldId id="280" r:id="rId30"/>
    <p:sldId id="281" r:id="rId31"/>
    <p:sldId id="356" r:id="rId32"/>
    <p:sldId id="283" r:id="rId33"/>
    <p:sldId id="284" r:id="rId34"/>
    <p:sldId id="285" r:id="rId35"/>
    <p:sldId id="287" r:id="rId36"/>
    <p:sldId id="288" r:id="rId37"/>
    <p:sldId id="334" r:id="rId38"/>
    <p:sldId id="355" r:id="rId39"/>
    <p:sldId id="335" r:id="rId40"/>
    <p:sldId id="350" r:id="rId41"/>
    <p:sldId id="351" r:id="rId42"/>
    <p:sldId id="349" r:id="rId43"/>
    <p:sldId id="353" r:id="rId44"/>
    <p:sldId id="326" r:id="rId45"/>
    <p:sldId id="325" r:id="rId46"/>
  </p:sldIdLst>
  <p:sldSz cx="9144000" cy="5143500" type="screen16x9"/>
  <p:notesSz cx="6858000" cy="9144000"/>
  <p:custDataLst>
    <p:tags r:id="rId4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0" autoAdjust="0"/>
    <p:restoredTop sz="94702"/>
  </p:normalViewPr>
  <p:slideViewPr>
    <p:cSldViewPr>
      <p:cViewPr varScale="1">
        <p:scale>
          <a:sx n="202" d="100"/>
          <a:sy n="202" d="100"/>
        </p:scale>
        <p:origin x="600" y="1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gs" Target="tags/tag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Year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Sheet1!$A$2:$A$19</c:f>
              <c:strCache>
                <c:ptCount val="18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⋯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5</c:v>
                </c:pt>
                <c:pt idx="1">
                  <c:v>10</c:v>
                </c:pt>
                <c:pt idx="2">
                  <c:v>10</c:v>
                </c:pt>
                <c:pt idx="3">
                  <c:v>47</c:v>
                </c:pt>
                <c:pt idx="4">
                  <c:v>62</c:v>
                </c:pt>
                <c:pt idx="5">
                  <c:v>58</c:v>
                </c:pt>
                <c:pt idx="6">
                  <c:v>34</c:v>
                </c:pt>
                <c:pt idx="7">
                  <c:v>90</c:v>
                </c:pt>
                <c:pt idx="8">
                  <c:v>121</c:v>
                </c:pt>
                <c:pt idx="9">
                  <c:v>105</c:v>
                </c:pt>
                <c:pt idx="10">
                  <c:v>74</c:v>
                </c:pt>
                <c:pt idx="12">
                  <c:v>146</c:v>
                </c:pt>
                <c:pt idx="13">
                  <c:v>249</c:v>
                </c:pt>
                <c:pt idx="14">
                  <c:v>245</c:v>
                </c:pt>
                <c:pt idx="15">
                  <c:v>646</c:v>
                </c:pt>
                <c:pt idx="16">
                  <c:v>226</c:v>
                </c:pt>
                <c:pt idx="17">
                  <c:v>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82-534D-BE4B-ACF2D6C357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63112208"/>
        <c:axId val="1663113984"/>
      </c:barChart>
      <c:catAx>
        <c:axId val="166311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3113984"/>
        <c:crosses val="autoZero"/>
        <c:auto val="1"/>
        <c:lblAlgn val="ctr"/>
        <c:lblOffset val="100"/>
        <c:noMultiLvlLbl val="0"/>
      </c:catAx>
      <c:valAx>
        <c:axId val="1663113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63112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2/4/2026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merican_fuzzy_lop_(fuzzer)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426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903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Correct check should also check size</a:t>
            </a:r>
            <a:r>
              <a:rPr lang="en-US" baseline="0" dirty="0"/>
              <a:t> </a:t>
            </a:r>
            <a:r>
              <a:rPr lang="en-US" dirty="0"/>
              <a:t>of len1 and len2.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45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Correct check should also check size</a:t>
            </a:r>
            <a:r>
              <a:rPr lang="en-US" baseline="0" dirty="0"/>
              <a:t> </a:t>
            </a:r>
            <a:r>
              <a:rPr lang="en-US" dirty="0"/>
              <a:t>of len1 and len2.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116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err="1"/>
              <a:t>nlen</a:t>
            </a:r>
            <a:r>
              <a:rPr lang="en-US" dirty="0"/>
              <a:t>: current length of data in buffer.   </a:t>
            </a:r>
            <a:r>
              <a:rPr lang="en-US" dirty="0" err="1"/>
              <a:t>vlen</a:t>
            </a:r>
            <a:r>
              <a:rPr lang="en-US" dirty="0"/>
              <a:t>: length of data to add to buffer.    Problem:  </a:t>
            </a:r>
            <a:r>
              <a:rPr lang="en-US" dirty="0" err="1"/>
              <a:t>nlen</a:t>
            </a:r>
            <a:r>
              <a:rPr lang="en-US" dirty="0"/>
              <a:t> can be 8192.    </a:t>
            </a:r>
            <a:r>
              <a:rPr lang="en-US"/>
              <a:t>(allocated buffer </a:t>
            </a:r>
            <a:r>
              <a:rPr lang="en-US" dirty="0"/>
              <a:t>size is 8192)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7567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c1.doReset()  causes changer() to be called</a:t>
            </a:r>
            <a:r>
              <a:rPr lang="en-US" baseline="0" dirty="0"/>
              <a:t> and free object c2.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9002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Defense against use after free from </a:t>
            </a:r>
            <a:r>
              <a:rPr lang="en-US" dirty="0" err="1"/>
              <a:t>Usenix</a:t>
            </a:r>
            <a:r>
              <a:rPr lang="en-US" dirty="0"/>
              <a:t> Security 2021:   https://</a:t>
            </a:r>
            <a:r>
              <a:rPr lang="en-US" dirty="0" err="1"/>
              <a:t>www.usenix.org</a:t>
            </a:r>
            <a:r>
              <a:rPr lang="en-US" dirty="0"/>
              <a:t>/conference/usenixsecurity21/presentation/</a:t>
            </a:r>
            <a:r>
              <a:rPr lang="en-US" dirty="0" err="1"/>
              <a:t>wickman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13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Space above 0x0000 7FFF FFFF FFFF is non canonical until 0xFFFF 7FFF FFFF FFFF after which is 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843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err="1"/>
              <a:t>rbp</a:t>
            </a:r>
            <a:r>
              <a:rPr lang="en-US" dirty="0"/>
              <a:t>:   base pointer register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656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Aleph one: 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Elias Levy, moderator of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Bugtraq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founder of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SecurityFocus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  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Phrack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49, 1996.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561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Animated cursor</a:t>
            </a:r>
            <a:r>
              <a:rPr lang="en-US" baseline="0" dirty="0"/>
              <a:t> on web page or email message would result in arbitrary code execution.   Used for rendering cursors, animated cursors, and icons.</a:t>
            </a:r>
          </a:p>
          <a:p>
            <a:r>
              <a:rPr lang="en-US" baseline="0" dirty="0"/>
              <a:t>Symantec:  https://</a:t>
            </a:r>
            <a:r>
              <a:rPr lang="en-US" baseline="0" dirty="0" err="1"/>
              <a:t>bugs.chromium.org</a:t>
            </a:r>
            <a:r>
              <a:rPr lang="en-US" baseline="0" dirty="0"/>
              <a:t>/p/project-zero/issues/</a:t>
            </a:r>
            <a:r>
              <a:rPr lang="en-US" baseline="0" dirty="0" err="1"/>
              <a:t>detail?id</a:t>
            </a:r>
            <a:r>
              <a:rPr lang="en-US" baseline="0" dirty="0"/>
              <a:t>=820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494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2825" cy="3427413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Windows media player bitmaps  (skins) – heap overflow,  Feb. 2006</a:t>
            </a:r>
          </a:p>
          <a:p>
            <a:r>
              <a:rPr lang="en-US" dirty="0" err="1"/>
              <a:t>setjmp</a:t>
            </a:r>
            <a:r>
              <a:rPr lang="en-US" dirty="0"/>
              <a:t> – used for exception handling (jump to global error handling code in case of error).  Or for setting a checkpoint.</a:t>
            </a:r>
          </a:p>
        </p:txBody>
      </p:sp>
    </p:spTree>
    <p:extLst>
      <p:ext uri="{BB962C8B-B14F-4D97-AF65-F5344CB8AC3E}">
        <p14:creationId xmlns:p14="http://schemas.microsoft.com/office/powerpoint/2010/main" val="1498646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B1D5B0-E315-4483-908A-EECE1BEBB53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563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eFence</a:t>
            </a:r>
            <a:r>
              <a:rPr lang="en-US" dirty="0"/>
              <a:t>:  electric fence,  Linux debugging tool.   Also works against use after free by marking deallocated memory as not writable.   Not as good as </a:t>
            </a:r>
            <a:r>
              <a:rPr lang="en-US" dirty="0" err="1"/>
              <a:t>Valgrind</a:t>
            </a:r>
            <a:r>
              <a:rPr lang="en-US" dirty="0"/>
              <a:t>, but simpler.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355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AFL:  American Fuzzy Lop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20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150"/>
            <a:ext cx="7772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28700"/>
            <a:ext cx="3810000" cy="3771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419600" y="1028700"/>
            <a:ext cx="3810000" cy="37719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95319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F0DD4-006A-C277-18F1-A4C3389FAF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94A9CD-9763-3E50-257F-638261A835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D08E1-744B-5609-A5A9-DB1872806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AB17-3E4A-9448-B2EB-BB21E6867E86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21441-2824-F0F0-FC81-0E0C36638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0C05F-EBC4-0B5E-4DBB-6EE67C3DE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5C87-74D1-5C44-AD66-2A99A6B85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535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ACD94-95B0-D703-0741-747EE54B0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B0EC1-F1C9-2B05-D9A0-14F8E1FD6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89534-4DCD-ED30-4E87-D9CBEF3FE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AB17-3E4A-9448-B2EB-BB21E6867E86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1A548-6D37-3F31-D360-B50FD59EB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B0B74-8318-D7E2-A59E-8AAB6FBD1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5C87-74D1-5C44-AD66-2A99A6B85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792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091C3-F34C-8674-EFB5-D7CB3D284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3C1874-EED8-4A92-2598-A9B4614D2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946907-BCC2-7B7D-997B-A237929E1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AB17-3E4A-9448-B2EB-BB21E6867E86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334F7-C190-E76B-299C-CDB7FC0DA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E1E94-EDAA-3710-5C54-132942C44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5C87-74D1-5C44-AD66-2A99A6B85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13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7B395-C391-EC8D-8334-97C6BE925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63826-5F9F-D46B-C23B-0318F83F5C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19719C-693B-1538-5863-B757F6DD2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682424-BDF9-4669-4E4E-25D664342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AB17-3E4A-9448-B2EB-BB21E6867E86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C5C6A-4097-66A6-79D3-505D9AAAB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FFD713-D1E8-9C86-1348-0E256A3EC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5C87-74D1-5C44-AD66-2A99A6B85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420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225B7-F0AF-A15D-FDA1-FFABAA0EF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7384A-344B-E5CB-8649-0AD811FD5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DF2FFD-C8EA-B769-2C93-68343C987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3928F8-8BF4-30C4-9380-9A251560D5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070EF7-3465-FECA-ED53-2355AFD61C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886263-1091-451E-0E4A-3C44B96AB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AB17-3E4A-9448-B2EB-BB21E6867E86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271A02-2F7D-E90E-FDCD-C631DA3DA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BBB4D3-69D6-9B2D-DF05-6112FFAA1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5C87-74D1-5C44-AD66-2A99A6B85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513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9171F-590C-E7DA-272A-330970755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8D0C78-6D45-0334-2FD1-F93272ACC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AB17-3E4A-9448-B2EB-BB21E6867E86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E8F4AD-9090-AC17-8928-1C2C969AF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70864D-8CFF-D273-2BB4-74805A70B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5C87-74D1-5C44-AD66-2A99A6B85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6467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69E6DB-2BCD-DD42-4532-D6199F412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AB17-3E4A-9448-B2EB-BB21E6867E86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2C60FB-2F7A-4C0D-011F-C2B0BBDD2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58D663-3D0F-9684-F684-EC143DBBC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5C87-74D1-5C44-AD66-2A99A6B85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205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A2F84-4F13-3C86-69CA-F552A35EA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6DA4C-4F30-18BF-0C67-3BE6318FF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5D6ADB-0ED2-508D-B0DC-10EA8B550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1AC29C-0601-0553-8AD5-DFEB59BC6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AB17-3E4A-9448-B2EB-BB21E6867E86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D46607-0028-A980-B9FE-19101CAD7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35D26C-4BA1-C2AC-EAE3-09A014450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5C87-74D1-5C44-AD66-2A99A6B85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776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FA855-C114-387E-5373-3853A05F2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190D58-370D-FFC9-BC03-EF618E5066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BBDF82-84B1-C0F5-3E7C-D3EE9F04B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0A769D-6188-8715-1BBF-9CC1AEEAD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AB17-3E4A-9448-B2EB-BB21E6867E86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CB31BE-D375-98DE-F890-4389DEBCD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9F6E36-52A8-BB4B-11FB-878A149AC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5C87-74D1-5C44-AD66-2A99A6B85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68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40B3D-0EFF-19AC-F478-F1DE3EE35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3F7483-609A-E36D-C903-E559CC49F0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BA043-C3EA-B10D-5763-D6242AD04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AB17-3E4A-9448-B2EB-BB21E6867E86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99B3C-8228-70D7-495E-6F92C73B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7F8318-4B8B-009B-97E4-BCB7DB8AB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5C87-74D1-5C44-AD66-2A99A6B85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71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7B70FF-35DE-0236-FCB7-597BD37C74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3958A7-C58C-D177-DEE6-25987CA48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042DE-01AC-D899-1190-3E32D573B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AB17-3E4A-9448-B2EB-BB21E6867E86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7108E-AD05-CE7B-F15C-0AAEEF1CE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AECFD-F9D6-E530-95F3-96BE75A31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15C87-74D1-5C44-AD66-2A99A6B85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365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150"/>
            <a:ext cx="7772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28700"/>
            <a:ext cx="3810000" cy="3771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419600" y="1028700"/>
            <a:ext cx="3810000" cy="37719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10235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  <p:sldLayoutId id="214748373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vertLeftWhite2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2/4/2026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>
              <a:solidFill>
                <a:prstClr val="black"/>
              </a:solidFill>
            </a:endParaRPr>
          </a:p>
          <a:p>
            <a:r>
              <a:rPr lang="en-US" sz="1400" dirty="0">
                <a:solidFill>
                  <a:prstClr val="black"/>
                </a:solidFill>
              </a:rPr>
              <a:t>Ordering of</a:t>
            </a:r>
            <a:r>
              <a:rPr lang="en-US" sz="1400" baseline="0" dirty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>
                <a:solidFill>
                  <a:prstClr val="black"/>
                </a:solidFill>
              </a:rPr>
              <a:t>buttons is</a:t>
            </a:r>
            <a:r>
              <a:rPr lang="en-US" sz="1400" dirty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>
                <a:solidFill>
                  <a:prstClr val="black"/>
                </a:solidFill>
              </a:rPr>
              <a:t>24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B00117-02E8-7C9D-811E-4C615F398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739B0-FC0E-AEB7-7816-578D5BB92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42C6B-01FF-5095-4F75-9C957A9B8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B7AB17-3E4A-9448-B2EB-BB21E6867E86}" type="datetimeFigureOut">
              <a:rPr lang="en-US" smtClean="0"/>
              <a:t>2/5/2026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1461F-4E67-81D1-9D34-02831D5637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0BCB3-9B53-13EB-D8F7-8B0D62E49C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115C87-74D1-5C44-AD66-2A99A6B85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364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kzhangcq@cse.ust.hk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E886A-9479-C63F-0C10-763BD8409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Participation + Quiz (10% of grade)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F1819-FB09-1568-E039-DF5D25D1D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Winning tips</a:t>
            </a:r>
            <a:r>
              <a:rPr lang="en-US" dirty="0"/>
              <a:t>:</a:t>
            </a:r>
          </a:p>
          <a:p>
            <a:pPr marL="514350" indent="-514350">
              <a:buAutoNum type="arabicPeriod"/>
            </a:pPr>
            <a:r>
              <a:rPr lang="en-US" dirty="0"/>
              <a:t>Actively join the discussion in-class and online. </a:t>
            </a:r>
            <a:r>
              <a:rPr lang="en-US" b="1" dirty="0">
                <a:solidFill>
                  <a:srgbClr val="FF0000"/>
                </a:solidFill>
              </a:rPr>
              <a:t>Write your name</a:t>
            </a:r>
            <a:r>
              <a:rPr lang="en-US" dirty="0"/>
              <a:t> in the participation sheet </a:t>
            </a:r>
            <a:r>
              <a:rPr lang="en-US" b="1" dirty="0">
                <a:solidFill>
                  <a:srgbClr val="FF0000"/>
                </a:solidFill>
              </a:rPr>
              <a:t>after class. </a:t>
            </a:r>
            <a:r>
              <a:rPr lang="en-US" dirty="0"/>
              <a:t>TA will collect the high-quality discussion in Ed Discussion in the end of class. </a:t>
            </a:r>
          </a:p>
          <a:p>
            <a:pPr marL="514350" indent="-514350"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Submit your answer </a:t>
            </a:r>
            <a:r>
              <a:rPr lang="en-US" dirty="0"/>
              <a:t>during the in-class quiz. (50% attendance + 50% correctness)</a:t>
            </a:r>
          </a:p>
        </p:txBody>
      </p:sp>
    </p:spTree>
    <p:extLst>
      <p:ext uri="{BB962C8B-B14F-4D97-AF65-F5344CB8AC3E}">
        <p14:creationId xmlns:p14="http://schemas.microsoft.com/office/powerpoint/2010/main" val="2956581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buffer overflows?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200" y="1276350"/>
            <a:ext cx="3570759" cy="175432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ct val="80000"/>
              </a:spcBef>
              <a:tabLst>
                <a:tab pos="457200" algn="l"/>
                <a:tab pos="1828800" algn="l"/>
                <a:tab pos="2171700" algn="l"/>
              </a:tabLst>
            </a:pP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void 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func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(char *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str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) {</a:t>
            </a:r>
            <a:b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   char 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buf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[128];</a:t>
            </a:r>
          </a:p>
          <a:p>
            <a:pPr>
              <a:spcBef>
                <a:spcPct val="40000"/>
              </a:spcBef>
              <a:buFont typeface="Wingdings" pitchFamily="2" charset="2"/>
              <a:buNone/>
              <a:tabLst>
                <a:tab pos="457200" algn="l"/>
                <a:tab pos="1828800" algn="l"/>
                <a:tab pos="2171700" algn="l"/>
              </a:tabLst>
            </a:pP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   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strcpy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(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buf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, 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str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);</a:t>
            </a:r>
            <a:b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	do-something(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buf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);</a:t>
            </a:r>
            <a:b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257240"/>
            <a:ext cx="45783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Suppose a web server contains a function: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9684" y="1809750"/>
            <a:ext cx="3946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After </a:t>
            </a:r>
            <a:r>
              <a:rPr lang="en-US" sz="2000" dirty="0" err="1"/>
              <a:t>func</a:t>
            </a:r>
            <a:r>
              <a:rPr lang="en-US" sz="2000" dirty="0"/>
              <a:t>() is called stack looks like: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47800" y="2724150"/>
            <a:ext cx="3505200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/>
              <a:t>argument:   </a:t>
            </a:r>
            <a:r>
              <a:rPr lang="en-US" sz="2000" dirty="0" err="1"/>
              <a:t>str</a:t>
            </a:r>
            <a:endParaRPr lang="en-US" sz="20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447800" y="3067050"/>
            <a:ext cx="3505200" cy="3429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/>
              <a:t>return address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447800" y="3371850"/>
            <a:ext cx="3505200" cy="3429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/>
              <a:t>stack base pointer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447800" y="3714750"/>
            <a:ext cx="3505200" cy="1143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/>
              <a:t>char </a:t>
            </a:r>
            <a:r>
              <a:rPr lang="en-US" sz="2000" dirty="0" err="1"/>
              <a:t>buf</a:t>
            </a:r>
            <a:r>
              <a:rPr lang="en-US" sz="2000" dirty="0"/>
              <a:t>[128]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6200" y="4647328"/>
            <a:ext cx="5057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 err="1"/>
              <a:t>rsp</a:t>
            </a:r>
            <a:endParaRPr lang="en-US" sz="2000" dirty="0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511175" y="4879121"/>
            <a:ext cx="544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1143000" y="4857750"/>
            <a:ext cx="403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1143000" y="2724150"/>
            <a:ext cx="403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grpSp>
        <p:nvGrpSpPr>
          <p:cNvPr id="25" name="Group 21"/>
          <p:cNvGrpSpPr>
            <a:grpSpLocks/>
          </p:cNvGrpSpPr>
          <p:nvPr/>
        </p:nvGrpSpPr>
        <p:grpSpPr bwMode="auto">
          <a:xfrm>
            <a:off x="703262" y="2497931"/>
            <a:ext cx="744538" cy="1064419"/>
            <a:chOff x="1104" y="1104"/>
            <a:chExt cx="469" cy="1536"/>
          </a:xfrm>
        </p:grpSpPr>
        <p:sp>
          <p:nvSpPr>
            <p:cNvPr id="26" name="Line 22"/>
            <p:cNvSpPr>
              <a:spLocks noChangeShapeType="1"/>
            </p:cNvSpPr>
            <p:nvPr/>
          </p:nvSpPr>
          <p:spPr bwMode="auto">
            <a:xfrm flipH="1">
              <a:off x="1104" y="2640"/>
              <a:ext cx="469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 flipV="1">
              <a:off x="1104" y="1104"/>
              <a:ext cx="0" cy="1536"/>
            </a:xfrm>
            <a:prstGeom prst="line">
              <a:avLst/>
            </a:prstGeom>
            <a:noFill/>
            <a:ln w="412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2000"/>
            </a:p>
          </p:txBody>
        </p:sp>
      </p:grpSp>
      <p:sp>
        <p:nvSpPr>
          <p:cNvPr id="28" name="Line 24"/>
          <p:cNvSpPr>
            <a:spLocks noChangeShapeType="1"/>
          </p:cNvSpPr>
          <p:nvPr/>
        </p:nvSpPr>
        <p:spPr bwMode="auto">
          <a:xfrm>
            <a:off x="1447800" y="249555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>
            <a:off x="4953000" y="2457449"/>
            <a:ext cx="3175" cy="34290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 flipH="1">
            <a:off x="1447799" y="4471989"/>
            <a:ext cx="3175" cy="53816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 flipH="1">
            <a:off x="4953000" y="4471988"/>
            <a:ext cx="3175" cy="538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1447800" y="2724150"/>
            <a:ext cx="3505200" cy="21336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A3FD0AA-D580-DA3B-734C-3757DFB8F0A7}"/>
              </a:ext>
            </a:extLst>
          </p:cNvPr>
          <p:cNvSpPr/>
          <p:nvPr/>
        </p:nvSpPr>
        <p:spPr>
          <a:xfrm>
            <a:off x="6319279" y="3592699"/>
            <a:ext cx="1752600" cy="76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Quiz?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98180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22" grpId="0" animBg="1"/>
      <p:bldP spid="23" grpId="0" animBg="1"/>
      <p:bldP spid="28" grpId="0" animBg="1"/>
      <p:bldP spid="29" grpId="0" animBg="1"/>
      <p:bldP spid="30" grpId="0" animBg="1"/>
      <p:bldP spid="31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buffer overflows?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200" y="1276350"/>
            <a:ext cx="3570208" cy="175432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>
              <a:spcBef>
                <a:spcPct val="80000"/>
              </a:spcBef>
              <a:tabLst>
                <a:tab pos="457200" algn="l"/>
                <a:tab pos="1828800" algn="l"/>
                <a:tab pos="2171700" algn="l"/>
              </a:tabLst>
            </a:pP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void 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func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(char *str) {</a:t>
            </a:r>
            <a:b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   char 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buf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[128];</a:t>
            </a:r>
          </a:p>
          <a:p>
            <a:pPr>
              <a:spcBef>
                <a:spcPct val="40000"/>
              </a:spcBef>
              <a:buFont typeface="Wingdings" pitchFamily="2" charset="2"/>
              <a:buNone/>
              <a:tabLst>
                <a:tab pos="457200" algn="l"/>
                <a:tab pos="1828800" algn="l"/>
                <a:tab pos="2171700" algn="l"/>
              </a:tabLst>
            </a:pP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   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strcpy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(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buf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, str);</a:t>
            </a:r>
            <a:b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	do-something(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buf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);</a:t>
            </a:r>
            <a:b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</a:b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276350"/>
            <a:ext cx="3938579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2000" dirty="0"/>
              <a:t>What if  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</a:rPr>
              <a:t>*str</a:t>
            </a:r>
            <a:r>
              <a:rPr lang="en-US" sz="2000" dirty="0"/>
              <a:t>   is  144 bytes long?   </a:t>
            </a:r>
          </a:p>
          <a:p>
            <a:pPr>
              <a:spcBef>
                <a:spcPct val="30000"/>
              </a:spcBef>
            </a:pPr>
            <a:r>
              <a:rPr lang="en-US" sz="2000" dirty="0"/>
              <a:t>After   </a:t>
            </a:r>
            <a:r>
              <a:rPr lang="en-US" sz="2000" b="1" dirty="0" err="1">
                <a:solidFill>
                  <a:schemeClr val="tx2"/>
                </a:solidFill>
                <a:latin typeface="Courier New" pitchFamily="49" charset="0"/>
              </a:rPr>
              <a:t>strcpy</a:t>
            </a:r>
            <a:r>
              <a:rPr lang="en-US" sz="2000" b="1" dirty="0"/>
              <a:t>: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47800" y="2724150"/>
            <a:ext cx="3505200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/>
              <a:t>argument:   </a:t>
            </a:r>
            <a:r>
              <a:rPr lang="en-US" sz="2000" dirty="0" err="1"/>
              <a:t>str</a:t>
            </a:r>
            <a:endParaRPr lang="en-US" sz="2000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447800" y="3067050"/>
            <a:ext cx="3505200" cy="3429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/>
              <a:t>return address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447800" y="3371850"/>
            <a:ext cx="3505200" cy="3429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/>
              <a:t>stack base pointer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447800" y="3714750"/>
            <a:ext cx="3505200" cy="1143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/>
              <a:t>char </a:t>
            </a:r>
            <a:r>
              <a:rPr lang="en-US" sz="2000" dirty="0" err="1"/>
              <a:t>buf</a:t>
            </a:r>
            <a:r>
              <a:rPr lang="en-US" sz="2000" dirty="0"/>
              <a:t>[128]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-9604" y="4658334"/>
            <a:ext cx="5057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 err="1"/>
              <a:t>rsp</a:t>
            </a:r>
            <a:endParaRPr lang="en-US" sz="2000" dirty="0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511175" y="4879121"/>
            <a:ext cx="544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1143000" y="4857750"/>
            <a:ext cx="403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1143000" y="2724150"/>
            <a:ext cx="403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>
            <a:off x="1447800" y="2495550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>
            <a:off x="4953000" y="2457449"/>
            <a:ext cx="3175" cy="34290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 flipH="1">
            <a:off x="1447799" y="4471989"/>
            <a:ext cx="3175" cy="53816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 flipH="1">
            <a:off x="4953000" y="4471988"/>
            <a:ext cx="3175" cy="538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1447800" y="2724150"/>
            <a:ext cx="3505200" cy="21336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3" name="Rectangle 2"/>
          <p:cNvSpPr/>
          <p:nvPr/>
        </p:nvSpPr>
        <p:spPr>
          <a:xfrm>
            <a:off x="1450974" y="3074126"/>
            <a:ext cx="3505200" cy="1765300"/>
          </a:xfrm>
          <a:prstGeom prst="rect">
            <a:avLst/>
          </a:prstGeom>
          <a:solidFill>
            <a:srgbClr val="FF0000">
              <a:alpha val="6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57200" y="3105150"/>
            <a:ext cx="838200" cy="1600200"/>
            <a:chOff x="457200" y="3105150"/>
            <a:chExt cx="838200" cy="1600200"/>
          </a:xfrm>
        </p:grpSpPr>
        <p:sp>
          <p:nvSpPr>
            <p:cNvPr id="13" name="Left Brace 12"/>
            <p:cNvSpPr/>
            <p:nvPr/>
          </p:nvSpPr>
          <p:spPr>
            <a:xfrm>
              <a:off x="1143000" y="3105150"/>
              <a:ext cx="152400" cy="160020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7200" y="3638550"/>
              <a:ext cx="5880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*</a:t>
              </a:r>
              <a:r>
                <a:rPr lang="en-US" sz="2000" dirty="0" err="1"/>
                <a:t>str</a:t>
              </a:r>
              <a:endParaRPr lang="en-US" sz="20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318270" y="3281630"/>
            <a:ext cx="37546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Poisoned return address!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Problem:  </a:t>
            </a:r>
            <a:br>
              <a:rPr lang="en-US" sz="2000" dirty="0"/>
            </a:br>
            <a:r>
              <a:rPr lang="en-US" sz="2000" dirty="0"/>
              <a:t>      no bounds checking in  </a:t>
            </a:r>
            <a:r>
              <a:rPr lang="en-US" sz="2000" dirty="0" err="1">
                <a:solidFill>
                  <a:schemeClr val="tx2"/>
                </a:solidFill>
              </a:rPr>
              <a:t>strcpy</a:t>
            </a:r>
            <a:r>
              <a:rPr lang="en-US" sz="2000" dirty="0">
                <a:solidFill>
                  <a:schemeClr val="tx2"/>
                </a:solidFill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45959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5867400" y="2571750"/>
            <a:ext cx="2667000" cy="342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5842552" y="3562350"/>
            <a:ext cx="2667000" cy="1143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44" name="Rectangle 6"/>
          <p:cNvSpPr>
            <a:spLocks noChangeArrowheads="1"/>
          </p:cNvSpPr>
          <p:nvPr/>
        </p:nvSpPr>
        <p:spPr bwMode="auto">
          <a:xfrm>
            <a:off x="5867400" y="3562350"/>
            <a:ext cx="2667000" cy="1143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EEECE1"/>
                </a:solidFill>
              </a:rPr>
              <a:t>char </a:t>
            </a:r>
            <a:r>
              <a:rPr lang="en-US" sz="2000" dirty="0" err="1">
                <a:solidFill>
                  <a:srgbClr val="EEECE1"/>
                </a:solidFill>
              </a:rPr>
              <a:t>buf</a:t>
            </a:r>
            <a:r>
              <a:rPr lang="en-US" sz="2000" dirty="0">
                <a:solidFill>
                  <a:srgbClr val="EEECE1"/>
                </a:solidFill>
              </a:rPr>
              <a:t>[128]</a:t>
            </a:r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5867400" y="2914650"/>
            <a:ext cx="2667000" cy="342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>
                <a:solidFill>
                  <a:schemeClr val="bg2"/>
                </a:solidFill>
              </a:rPr>
              <a:t>return address</a:t>
            </a: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5867400" y="3219450"/>
            <a:ext cx="2667000" cy="342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2000" dirty="0">
              <a:solidFill>
                <a:srgbClr val="EEECE1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1" y="-47625"/>
            <a:ext cx="5410199" cy="790575"/>
          </a:xfrm>
        </p:spPr>
        <p:txBody>
          <a:bodyPr>
            <a:normAutofit/>
          </a:bodyPr>
          <a:lstStyle/>
          <a:p>
            <a:r>
              <a:rPr lang="en-US" sz="4400" dirty="0"/>
              <a:t>Basic stack exploit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sz="half" idx="2"/>
          </p:nvPr>
        </p:nvSpPr>
        <p:spPr>
          <a:xfrm>
            <a:off x="457201" y="977503"/>
            <a:ext cx="4648199" cy="4185047"/>
          </a:xfrm>
        </p:spPr>
        <p:txBody>
          <a:bodyPr>
            <a:noAutofit/>
          </a:bodyPr>
          <a:lstStyle/>
          <a:p>
            <a:pPr>
              <a:spcBef>
                <a:spcPts val="2376"/>
              </a:spcBef>
            </a:pPr>
            <a:r>
              <a:rPr lang="en-US" sz="2400" dirty="0"/>
              <a:t>Suppose    </a:t>
            </a:r>
            <a:r>
              <a:rPr lang="en-US" sz="2400" dirty="0">
                <a:solidFill>
                  <a:schemeClr val="tx2"/>
                </a:solidFill>
              </a:rPr>
              <a:t>*str</a:t>
            </a:r>
            <a:r>
              <a:rPr lang="en-US" sz="2400" dirty="0"/>
              <a:t>     is such that </a:t>
            </a:r>
            <a:br>
              <a:rPr lang="en-US" sz="2400" dirty="0"/>
            </a:br>
            <a:r>
              <a:rPr lang="en-US" sz="2400" dirty="0"/>
              <a:t>       after  </a:t>
            </a:r>
            <a:r>
              <a:rPr lang="en-US" sz="2400" dirty="0" err="1">
                <a:solidFill>
                  <a:schemeClr val="tx2"/>
                </a:solidFill>
              </a:rPr>
              <a:t>strcpy</a:t>
            </a:r>
            <a:r>
              <a:rPr lang="en-US" sz="2400" dirty="0"/>
              <a:t>  stack looks like:</a:t>
            </a:r>
          </a:p>
          <a:p>
            <a:pPr>
              <a:spcBef>
                <a:spcPts val="2376"/>
              </a:spcBef>
            </a:pPr>
            <a:r>
              <a:rPr lang="en-US" sz="2400" dirty="0"/>
              <a:t>Program P:    </a:t>
            </a:r>
            <a:r>
              <a:rPr lang="en-US" sz="2400" dirty="0">
                <a:solidFill>
                  <a:srgbClr val="000090"/>
                </a:solidFill>
              </a:rPr>
              <a:t>exec(“/bin/</a:t>
            </a:r>
            <a:r>
              <a:rPr lang="en-US" sz="2400" dirty="0" err="1">
                <a:solidFill>
                  <a:srgbClr val="000090"/>
                </a:solidFill>
              </a:rPr>
              <a:t>sh</a:t>
            </a:r>
            <a:r>
              <a:rPr lang="en-US" sz="2400" dirty="0">
                <a:solidFill>
                  <a:srgbClr val="000090"/>
                </a:solidFill>
              </a:rPr>
              <a:t>”)</a:t>
            </a:r>
          </a:p>
          <a:p>
            <a:pPr>
              <a:spcBef>
                <a:spcPts val="2376"/>
              </a:spcBef>
            </a:pPr>
            <a:endParaRPr lang="en-US" sz="2000" dirty="0"/>
          </a:p>
          <a:p>
            <a:pPr>
              <a:spcBef>
                <a:spcPts val="2376"/>
              </a:spcBef>
            </a:pPr>
            <a:endParaRPr lang="en-US" sz="2000" dirty="0"/>
          </a:p>
          <a:p>
            <a:pPr>
              <a:spcBef>
                <a:spcPts val="2376"/>
              </a:spcBef>
            </a:pPr>
            <a:r>
              <a:rPr lang="en-US" sz="2000" dirty="0"/>
              <a:t>When   </a:t>
            </a:r>
            <a:r>
              <a:rPr lang="en-US" sz="2000" dirty="0" err="1">
                <a:solidFill>
                  <a:schemeClr val="tx2"/>
                </a:solidFill>
              </a:rPr>
              <a:t>func</a:t>
            </a:r>
            <a:r>
              <a:rPr lang="en-US" sz="2000" dirty="0">
                <a:solidFill>
                  <a:schemeClr val="tx2"/>
                </a:solidFill>
              </a:rPr>
              <a:t>()</a:t>
            </a:r>
            <a:r>
              <a:rPr lang="en-US" sz="2000" dirty="0"/>
              <a:t>   exits,  the user gets shell  !</a:t>
            </a:r>
          </a:p>
          <a:p>
            <a:r>
              <a:rPr lang="en-US" sz="2000" dirty="0"/>
              <a:t>Note:  attack code P runs </a:t>
            </a:r>
            <a:r>
              <a:rPr lang="en-US" sz="2000" i="1" dirty="0"/>
              <a:t>in stack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10245" name="Text Box 17"/>
          <p:cNvSpPr txBox="1">
            <a:spLocks noChangeArrowheads="1"/>
          </p:cNvSpPr>
          <p:nvPr/>
        </p:nvSpPr>
        <p:spPr bwMode="auto">
          <a:xfrm>
            <a:off x="1341577" y="2571750"/>
            <a:ext cx="36114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</a:rPr>
              <a:t>(exact shell code by Aleph One)</a:t>
            </a:r>
          </a:p>
        </p:txBody>
      </p:sp>
      <p:sp>
        <p:nvSpPr>
          <p:cNvPr id="26" name="Line 18"/>
          <p:cNvSpPr>
            <a:spLocks noChangeShapeType="1"/>
          </p:cNvSpPr>
          <p:nvPr/>
        </p:nvSpPr>
        <p:spPr bwMode="auto">
          <a:xfrm>
            <a:off x="5537752" y="4667251"/>
            <a:ext cx="307284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7" name="Line 19"/>
          <p:cNvSpPr>
            <a:spLocks noChangeShapeType="1"/>
          </p:cNvSpPr>
          <p:nvPr/>
        </p:nvSpPr>
        <p:spPr bwMode="auto">
          <a:xfrm>
            <a:off x="5588000" y="2533650"/>
            <a:ext cx="3124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33" name="Line 26"/>
          <p:cNvSpPr>
            <a:spLocks noChangeShapeType="1"/>
          </p:cNvSpPr>
          <p:nvPr/>
        </p:nvSpPr>
        <p:spPr bwMode="auto">
          <a:xfrm flipH="1">
            <a:off x="5842551" y="4243389"/>
            <a:ext cx="2416" cy="53816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34" name="Line 27"/>
          <p:cNvSpPr>
            <a:spLocks noChangeShapeType="1"/>
          </p:cNvSpPr>
          <p:nvPr/>
        </p:nvSpPr>
        <p:spPr bwMode="auto">
          <a:xfrm flipH="1">
            <a:off x="8509553" y="4243388"/>
            <a:ext cx="2416" cy="538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48" name="Rectangle 47"/>
          <p:cNvSpPr/>
          <p:nvPr/>
        </p:nvSpPr>
        <p:spPr>
          <a:xfrm>
            <a:off x="5867400" y="1657350"/>
            <a:ext cx="2667000" cy="8382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EEECE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7400" y="666750"/>
            <a:ext cx="2667000" cy="9906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EEECE1"/>
                </a:solidFill>
              </a:rPr>
              <a:t>Program P</a:t>
            </a:r>
          </a:p>
        </p:txBody>
      </p:sp>
      <p:sp>
        <p:nvSpPr>
          <p:cNvPr id="32" name="Line 25"/>
          <p:cNvSpPr>
            <a:spLocks noChangeShapeType="1"/>
          </p:cNvSpPr>
          <p:nvPr/>
        </p:nvSpPr>
        <p:spPr bwMode="auto">
          <a:xfrm flipH="1">
            <a:off x="8511967" y="514350"/>
            <a:ext cx="22432" cy="209550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31" name="Line 24"/>
          <p:cNvSpPr>
            <a:spLocks noChangeShapeType="1"/>
          </p:cNvSpPr>
          <p:nvPr/>
        </p:nvSpPr>
        <p:spPr bwMode="auto">
          <a:xfrm flipH="1">
            <a:off x="5842552" y="514350"/>
            <a:ext cx="24848" cy="209550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12" name="Freeform 11"/>
          <p:cNvSpPr/>
          <p:nvPr/>
        </p:nvSpPr>
        <p:spPr>
          <a:xfrm>
            <a:off x="5121748" y="1581150"/>
            <a:ext cx="732952" cy="1504950"/>
          </a:xfrm>
          <a:custGeom>
            <a:avLst/>
            <a:gdLst>
              <a:gd name="connsiteX0" fmla="*/ 732952 w 732952"/>
              <a:gd name="connsiteY0" fmla="*/ 1155700 h 1155700"/>
              <a:gd name="connsiteX1" fmla="*/ 466252 w 732952"/>
              <a:gd name="connsiteY1" fmla="*/ 965200 h 1155700"/>
              <a:gd name="connsiteX2" fmla="*/ 47152 w 732952"/>
              <a:gd name="connsiteY2" fmla="*/ 635000 h 1155700"/>
              <a:gd name="connsiteX3" fmla="*/ 72552 w 732952"/>
              <a:gd name="connsiteY3" fmla="*/ 203200 h 1155700"/>
              <a:gd name="connsiteX4" fmla="*/ 605952 w 732952"/>
              <a:gd name="connsiteY4" fmla="*/ 0 h 115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952" h="1155700">
                <a:moveTo>
                  <a:pt x="732952" y="1155700"/>
                </a:moveTo>
                <a:cubicBezTo>
                  <a:pt x="656752" y="1103841"/>
                  <a:pt x="580552" y="1051983"/>
                  <a:pt x="466252" y="965200"/>
                </a:cubicBezTo>
                <a:cubicBezTo>
                  <a:pt x="351952" y="878417"/>
                  <a:pt x="112769" y="762000"/>
                  <a:pt x="47152" y="635000"/>
                </a:cubicBezTo>
                <a:cubicBezTo>
                  <a:pt x="-18465" y="508000"/>
                  <a:pt x="-20581" y="309033"/>
                  <a:pt x="72552" y="203200"/>
                </a:cubicBezTo>
                <a:cubicBezTo>
                  <a:pt x="165685" y="97367"/>
                  <a:pt x="605952" y="0"/>
                  <a:pt x="605952" y="0"/>
                </a:cubicBezTo>
              </a:path>
            </a:pathLst>
          </a:custGeom>
          <a:ln w="57150" cmpd="sng">
            <a:solidFill>
              <a:srgbClr val="00009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5842552" y="2533651"/>
            <a:ext cx="2667000" cy="21336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8915400" y="895350"/>
            <a:ext cx="0" cy="36576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619623" y="4476750"/>
            <a:ext cx="524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19623" y="590550"/>
            <a:ext cx="58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2C57B2-CD41-9F43-A603-CECDAE9404C6}"/>
              </a:ext>
            </a:extLst>
          </p:cNvPr>
          <p:cNvSpPr txBox="1"/>
          <p:nvPr/>
        </p:nvSpPr>
        <p:spPr>
          <a:xfrm>
            <a:off x="6735589" y="-19050"/>
            <a:ext cx="841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Stack</a:t>
            </a:r>
          </a:p>
        </p:txBody>
      </p:sp>
    </p:spTree>
    <p:extLst>
      <p:ext uri="{BB962C8B-B14F-4D97-AF65-F5344CB8AC3E}">
        <p14:creationId xmlns:p14="http://schemas.microsoft.com/office/powerpoint/2010/main" val="217333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33350"/>
            <a:ext cx="3962400" cy="857250"/>
          </a:xfrm>
        </p:spPr>
        <p:txBody>
          <a:bodyPr/>
          <a:lstStyle/>
          <a:p>
            <a:r>
              <a:rPr lang="en-US" dirty="0"/>
              <a:t>The NOP slide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276351"/>
            <a:ext cx="4972898" cy="3657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Problem:   how does attacker </a:t>
            </a:r>
            <a:br>
              <a:rPr lang="en-US" sz="2400" dirty="0"/>
            </a:br>
            <a:r>
              <a:rPr lang="en-US" sz="2400" dirty="0"/>
              <a:t>	      determine ret-address?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Solution:   NOP slide</a:t>
            </a:r>
          </a:p>
          <a:p>
            <a:pPr>
              <a:spcBef>
                <a:spcPts val="1080"/>
              </a:spcBef>
            </a:pPr>
            <a:r>
              <a:rPr lang="en-US" sz="2000" dirty="0"/>
              <a:t>Guess </a:t>
            </a:r>
            <a:r>
              <a:rPr lang="en-US" sz="2000" u="sng" dirty="0"/>
              <a:t>approximate</a:t>
            </a:r>
            <a:r>
              <a:rPr lang="en-US" sz="2000" dirty="0"/>
              <a:t> stack state </a:t>
            </a:r>
            <a:br>
              <a:rPr lang="en-US" sz="2000" dirty="0"/>
            </a:br>
            <a:r>
              <a:rPr lang="en-US" sz="2000" dirty="0"/>
              <a:t>when </a:t>
            </a:r>
            <a:r>
              <a:rPr lang="en-US" sz="2000" dirty="0" err="1">
                <a:solidFill>
                  <a:schemeClr val="tx2"/>
                </a:solidFill>
              </a:rPr>
              <a:t>func</a:t>
            </a:r>
            <a:r>
              <a:rPr lang="en-US" sz="2000" dirty="0">
                <a:solidFill>
                  <a:schemeClr val="tx2"/>
                </a:solidFill>
              </a:rPr>
              <a:t>()</a:t>
            </a:r>
            <a:r>
              <a:rPr lang="en-US" sz="2000" dirty="0"/>
              <a:t> is called</a:t>
            </a:r>
          </a:p>
          <a:p>
            <a:pPr>
              <a:spcBef>
                <a:spcPts val="1080"/>
              </a:spcBef>
            </a:pPr>
            <a:r>
              <a:rPr lang="en-US" sz="2000" dirty="0"/>
              <a:t>Insert many NOPs before program P: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err="1"/>
              <a:t>nop</a:t>
            </a:r>
            <a:r>
              <a:rPr lang="en-US" sz="2000" dirty="0"/>
              <a:t> </a:t>
            </a:r>
            <a:r>
              <a:rPr lang="en-US" sz="1400" dirty="0"/>
              <a:t>(0x90)</a:t>
            </a:r>
            <a:r>
              <a:rPr lang="en-US" sz="2000" dirty="0"/>
              <a:t> ,     </a:t>
            </a:r>
            <a:r>
              <a:rPr lang="en-US" sz="2000" dirty="0" err="1"/>
              <a:t>xor</a:t>
            </a:r>
            <a:r>
              <a:rPr lang="en-US" sz="2000" dirty="0"/>
              <a:t> </a:t>
            </a:r>
            <a:r>
              <a:rPr lang="en-US" sz="2000" dirty="0" err="1"/>
              <a:t>eax,eax</a:t>
            </a:r>
            <a:r>
              <a:rPr lang="en-US" sz="2000" dirty="0"/>
              <a:t>  ,     </a:t>
            </a:r>
            <a:r>
              <a:rPr lang="en-US" sz="2000" dirty="0" err="1"/>
              <a:t>inc</a:t>
            </a:r>
            <a:r>
              <a:rPr lang="en-US" sz="2000" dirty="0"/>
              <a:t> ax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867400" y="2571750"/>
            <a:ext cx="2667000" cy="342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842552" y="3562350"/>
            <a:ext cx="2667000" cy="1143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2000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867400" y="3562350"/>
            <a:ext cx="2667000" cy="11430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>
                <a:solidFill>
                  <a:srgbClr val="EEECE1"/>
                </a:solidFill>
              </a:rPr>
              <a:t>char </a:t>
            </a:r>
            <a:r>
              <a:rPr lang="en-US" sz="2000" dirty="0" err="1">
                <a:solidFill>
                  <a:srgbClr val="EEECE1"/>
                </a:solidFill>
              </a:rPr>
              <a:t>buf</a:t>
            </a:r>
            <a:r>
              <a:rPr lang="en-US" sz="2000" dirty="0">
                <a:solidFill>
                  <a:srgbClr val="EEECE1"/>
                </a:solidFill>
              </a:rPr>
              <a:t>[128]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867400" y="2914650"/>
            <a:ext cx="2667000" cy="342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000" dirty="0">
                <a:solidFill>
                  <a:schemeClr val="bg2"/>
                </a:solidFill>
              </a:rPr>
              <a:t>return address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5867400" y="3219450"/>
            <a:ext cx="2667000" cy="342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sz="2000" dirty="0">
              <a:solidFill>
                <a:srgbClr val="EEECE1"/>
              </a:solidFill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>
            <a:off x="5537752" y="4667251"/>
            <a:ext cx="307284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3" name="Line 19"/>
          <p:cNvSpPr>
            <a:spLocks noChangeShapeType="1"/>
          </p:cNvSpPr>
          <p:nvPr/>
        </p:nvSpPr>
        <p:spPr bwMode="auto">
          <a:xfrm>
            <a:off x="5588000" y="2533650"/>
            <a:ext cx="3124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14" name="Line 26"/>
          <p:cNvSpPr>
            <a:spLocks noChangeShapeType="1"/>
          </p:cNvSpPr>
          <p:nvPr/>
        </p:nvSpPr>
        <p:spPr bwMode="auto">
          <a:xfrm flipH="1">
            <a:off x="5842551" y="4243389"/>
            <a:ext cx="2416" cy="53816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15" name="Line 27"/>
          <p:cNvSpPr>
            <a:spLocks noChangeShapeType="1"/>
          </p:cNvSpPr>
          <p:nvPr/>
        </p:nvSpPr>
        <p:spPr bwMode="auto">
          <a:xfrm flipH="1">
            <a:off x="8509553" y="4243388"/>
            <a:ext cx="2416" cy="538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16" name="Rectangle 15"/>
          <p:cNvSpPr/>
          <p:nvPr/>
        </p:nvSpPr>
        <p:spPr>
          <a:xfrm>
            <a:off x="5867400" y="1657350"/>
            <a:ext cx="2667000" cy="8382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EEECE1"/>
                </a:solidFill>
              </a:rPr>
              <a:t>NOP Slide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867400" y="666750"/>
            <a:ext cx="2667000" cy="9906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EEECE1"/>
                </a:solidFill>
              </a:rPr>
              <a:t>Program P</a:t>
            </a:r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 flipH="1">
            <a:off x="8511967" y="514350"/>
            <a:ext cx="22432" cy="209550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19" name="Line 24"/>
          <p:cNvSpPr>
            <a:spLocks noChangeShapeType="1"/>
          </p:cNvSpPr>
          <p:nvPr/>
        </p:nvSpPr>
        <p:spPr bwMode="auto">
          <a:xfrm flipH="1">
            <a:off x="5842552" y="514350"/>
            <a:ext cx="24848" cy="209550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20" name="Freeform 19"/>
          <p:cNvSpPr/>
          <p:nvPr/>
        </p:nvSpPr>
        <p:spPr>
          <a:xfrm>
            <a:off x="5121748" y="2038350"/>
            <a:ext cx="732952" cy="1047750"/>
          </a:xfrm>
          <a:custGeom>
            <a:avLst/>
            <a:gdLst>
              <a:gd name="connsiteX0" fmla="*/ 732952 w 732952"/>
              <a:gd name="connsiteY0" fmla="*/ 1155700 h 1155700"/>
              <a:gd name="connsiteX1" fmla="*/ 466252 w 732952"/>
              <a:gd name="connsiteY1" fmla="*/ 965200 h 1155700"/>
              <a:gd name="connsiteX2" fmla="*/ 47152 w 732952"/>
              <a:gd name="connsiteY2" fmla="*/ 635000 h 1155700"/>
              <a:gd name="connsiteX3" fmla="*/ 72552 w 732952"/>
              <a:gd name="connsiteY3" fmla="*/ 203200 h 1155700"/>
              <a:gd name="connsiteX4" fmla="*/ 605952 w 732952"/>
              <a:gd name="connsiteY4" fmla="*/ 0 h 115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2952" h="1155700">
                <a:moveTo>
                  <a:pt x="732952" y="1155700"/>
                </a:moveTo>
                <a:cubicBezTo>
                  <a:pt x="656752" y="1103841"/>
                  <a:pt x="580552" y="1051983"/>
                  <a:pt x="466252" y="965200"/>
                </a:cubicBezTo>
                <a:cubicBezTo>
                  <a:pt x="351952" y="878417"/>
                  <a:pt x="112769" y="762000"/>
                  <a:pt x="47152" y="635000"/>
                </a:cubicBezTo>
                <a:cubicBezTo>
                  <a:pt x="-18465" y="508000"/>
                  <a:pt x="-20581" y="309033"/>
                  <a:pt x="72552" y="203200"/>
                </a:cubicBezTo>
                <a:cubicBezTo>
                  <a:pt x="165685" y="97367"/>
                  <a:pt x="605952" y="0"/>
                  <a:pt x="605952" y="0"/>
                </a:cubicBezTo>
              </a:path>
            </a:pathLst>
          </a:custGeom>
          <a:ln w="57150" cmpd="sng">
            <a:solidFill>
              <a:srgbClr val="00009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5842552" y="2533651"/>
            <a:ext cx="2667000" cy="21336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 flipH="1">
            <a:off x="8509553" y="4243388"/>
            <a:ext cx="2416" cy="5381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 flipH="1">
            <a:off x="8511967" y="514350"/>
            <a:ext cx="22432" cy="209550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 sz="200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8915400" y="895350"/>
            <a:ext cx="0" cy="3657600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619623" y="4476750"/>
            <a:ext cx="524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619623" y="590550"/>
            <a:ext cx="58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BFA0C3D-8DCF-694E-AA18-5B445946AEE8}"/>
              </a:ext>
            </a:extLst>
          </p:cNvPr>
          <p:cNvSpPr txBox="1"/>
          <p:nvPr/>
        </p:nvSpPr>
        <p:spPr>
          <a:xfrm>
            <a:off x="6735589" y="-19050"/>
            <a:ext cx="841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Stack</a:t>
            </a:r>
          </a:p>
        </p:txBody>
      </p:sp>
    </p:spTree>
    <p:extLst>
      <p:ext uri="{BB962C8B-B14F-4D97-AF65-F5344CB8AC3E}">
        <p14:creationId xmlns:p14="http://schemas.microsoft.com/office/powerpoint/2010/main" val="2506835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sz="4400" dirty="0"/>
              <a:t>Details and examples</a:t>
            </a:r>
          </a:p>
        </p:txBody>
      </p:sp>
      <p:sp>
        <p:nvSpPr>
          <p:cNvPr id="1229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6200" y="971550"/>
            <a:ext cx="8915400" cy="4171950"/>
          </a:xfrm>
        </p:spPr>
        <p:txBody>
          <a:bodyPr>
            <a:normAutofit/>
          </a:bodyPr>
          <a:lstStyle/>
          <a:p>
            <a:pPr>
              <a:spcBef>
                <a:spcPct val="100000"/>
              </a:spcBef>
            </a:pPr>
            <a:r>
              <a:rPr lang="en-US" sz="2800" dirty="0"/>
              <a:t>Some complications:</a:t>
            </a:r>
          </a:p>
          <a:p>
            <a:pPr lvl="1"/>
            <a:r>
              <a:rPr lang="en-US" sz="2400" dirty="0"/>
              <a:t>Program   P  should not contain the ‘\0’  character.</a:t>
            </a:r>
          </a:p>
          <a:p>
            <a:pPr lvl="1"/>
            <a:r>
              <a:rPr lang="en-US" sz="2400" dirty="0"/>
              <a:t>Overflow should not crash program before  </a:t>
            </a:r>
            <a:r>
              <a:rPr lang="en-US" sz="2400" dirty="0" err="1"/>
              <a:t>func</a:t>
            </a:r>
            <a:r>
              <a:rPr lang="en-US" sz="2400" dirty="0"/>
              <a:t>()  exits.</a:t>
            </a:r>
          </a:p>
          <a:p>
            <a:pPr>
              <a:spcBef>
                <a:spcPct val="100000"/>
              </a:spcBef>
            </a:pPr>
            <a:r>
              <a:rPr lang="en-US" sz="2800" dirty="0"/>
              <a:t>(in)Famous </a:t>
            </a:r>
            <a:r>
              <a:rPr lang="en-US" sz="2800" u="sng" dirty="0"/>
              <a:t>remote</a:t>
            </a:r>
            <a:r>
              <a:rPr lang="en-US" sz="2800" dirty="0"/>
              <a:t> stack smashing overflows:</a:t>
            </a:r>
          </a:p>
          <a:p>
            <a:pPr lvl="1">
              <a:lnSpc>
                <a:spcPct val="110000"/>
              </a:lnSpc>
            </a:pPr>
            <a:r>
              <a:rPr lang="en-US" sz="2400" dirty="0"/>
              <a:t>Overflow in Windows animated cursors (ANI).     </a:t>
            </a:r>
            <a:r>
              <a:rPr lang="en-US" sz="2200" dirty="0" err="1">
                <a:solidFill>
                  <a:srgbClr val="000090"/>
                </a:solidFill>
              </a:rPr>
              <a:t>LoadAniIcon</a:t>
            </a:r>
            <a:r>
              <a:rPr lang="en-US" sz="2200" dirty="0">
                <a:solidFill>
                  <a:srgbClr val="000090"/>
                </a:solidFill>
              </a:rPr>
              <a:t>()</a:t>
            </a:r>
            <a:endParaRPr lang="en-US" sz="2400" dirty="0">
              <a:solidFill>
                <a:srgbClr val="000090"/>
              </a:solidFill>
            </a:endParaRPr>
          </a:p>
          <a:p>
            <a:pPr lvl="1">
              <a:lnSpc>
                <a:spcPct val="130000"/>
              </a:lnSpc>
            </a:pPr>
            <a:r>
              <a:rPr lang="en-US" sz="2400" dirty="0"/>
              <a:t>Buffer overflow in Symantec virus detection  </a:t>
            </a:r>
            <a:r>
              <a:rPr lang="en-US" sz="1800" dirty="0"/>
              <a:t>(May 2016)</a:t>
            </a:r>
          </a:p>
          <a:p>
            <a:pPr marL="1051560" lvl="2">
              <a:lnSpc>
                <a:spcPct val="14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dirty="0">
                <a:latin typeface="Arial" charset="0"/>
              </a:rPr>
              <a:t>	</a:t>
            </a:r>
            <a:r>
              <a:rPr lang="en-US" sz="2200" dirty="0">
                <a:solidFill>
                  <a:srgbClr val="000090"/>
                </a:solidFill>
                <a:latin typeface="Arial" charset="0"/>
              </a:rPr>
              <a:t>overflow when parsing PE headers </a:t>
            </a:r>
            <a:r>
              <a:rPr lang="is-IS" sz="2200" dirty="0">
                <a:solidFill>
                  <a:srgbClr val="000090"/>
                </a:solidFill>
                <a:latin typeface="Arial" charset="0"/>
              </a:rPr>
              <a:t>… kernel vuln.</a:t>
            </a:r>
            <a:endParaRPr lang="en-US" sz="22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E99C3EE-0C12-52CA-739D-87DAABFB7DC0}"/>
              </a:ext>
            </a:extLst>
          </p:cNvPr>
          <p:cNvSpPr/>
          <p:nvPr/>
        </p:nvSpPr>
        <p:spPr>
          <a:xfrm>
            <a:off x="7239000" y="1123950"/>
            <a:ext cx="1752600" cy="76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Quiz?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61516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/>
              <a:t>Many unsafe </a:t>
            </a:r>
            <a:r>
              <a:rPr lang="en-US" sz="4400" dirty="0" err="1"/>
              <a:t>libc</a:t>
            </a:r>
            <a:r>
              <a:rPr lang="en-US" sz="4400" dirty="0"/>
              <a:t> functions</a:t>
            </a:r>
          </a:p>
        </p:txBody>
      </p:sp>
      <p:sp>
        <p:nvSpPr>
          <p:cNvPr id="112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458200" cy="424815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en-US" sz="2400" dirty="0" err="1">
                <a:solidFill>
                  <a:srgbClr val="000090"/>
                </a:solidFill>
              </a:rPr>
              <a:t>strcpy</a:t>
            </a:r>
            <a:r>
              <a:rPr lang="en-US" sz="2400" dirty="0">
                <a:solidFill>
                  <a:srgbClr val="000090"/>
                </a:solidFill>
              </a:rPr>
              <a:t> </a:t>
            </a:r>
            <a:r>
              <a:rPr lang="en-US" sz="2400" dirty="0"/>
              <a:t>(char *</a:t>
            </a:r>
            <a:r>
              <a:rPr lang="en-US" sz="2400" dirty="0" err="1"/>
              <a:t>dest</a:t>
            </a:r>
            <a:r>
              <a:rPr lang="en-US" sz="2400" dirty="0"/>
              <a:t>,  </a:t>
            </a:r>
            <a:r>
              <a:rPr lang="en-US" sz="2400" dirty="0" err="1"/>
              <a:t>const</a:t>
            </a:r>
            <a:r>
              <a:rPr lang="en-US" sz="2400" dirty="0"/>
              <a:t> char *</a:t>
            </a:r>
            <a:r>
              <a:rPr lang="en-US" sz="2400" dirty="0" err="1"/>
              <a:t>src</a:t>
            </a:r>
            <a:r>
              <a:rPr lang="en-US" sz="2400" dirty="0"/>
              <a:t>)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en-US" sz="2400" dirty="0" err="1">
                <a:solidFill>
                  <a:srgbClr val="000090"/>
                </a:solidFill>
              </a:rPr>
              <a:t>strcat</a:t>
            </a:r>
            <a:r>
              <a:rPr lang="en-US" sz="2400" dirty="0">
                <a:solidFill>
                  <a:srgbClr val="000090"/>
                </a:solidFill>
              </a:rPr>
              <a:t> </a:t>
            </a:r>
            <a:r>
              <a:rPr lang="en-US" sz="2400" dirty="0"/>
              <a:t>(char *</a:t>
            </a:r>
            <a:r>
              <a:rPr lang="en-US" sz="2400" dirty="0" err="1"/>
              <a:t>dest</a:t>
            </a:r>
            <a:r>
              <a:rPr lang="en-US" sz="2400" dirty="0"/>
              <a:t>, </a:t>
            </a:r>
            <a:r>
              <a:rPr lang="en-US" sz="2400" dirty="0" err="1"/>
              <a:t>const</a:t>
            </a:r>
            <a:r>
              <a:rPr lang="en-US" sz="2400" dirty="0"/>
              <a:t> char *</a:t>
            </a:r>
            <a:r>
              <a:rPr lang="en-US" sz="2400" dirty="0" err="1"/>
              <a:t>src</a:t>
            </a:r>
            <a:r>
              <a:rPr lang="en-US" sz="2400" dirty="0"/>
              <a:t>)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en-US" sz="2400" dirty="0">
                <a:solidFill>
                  <a:srgbClr val="000090"/>
                </a:solidFill>
              </a:rPr>
              <a:t>gets</a:t>
            </a:r>
            <a:r>
              <a:rPr lang="en-US" sz="2400" dirty="0">
                <a:solidFill>
                  <a:srgbClr val="4F81BD"/>
                </a:solidFill>
              </a:rPr>
              <a:t> </a:t>
            </a:r>
            <a:r>
              <a:rPr lang="en-US" sz="2400" dirty="0"/>
              <a:t>(char *s)</a:t>
            </a:r>
          </a:p>
          <a:p>
            <a:pPr>
              <a:buFont typeface="Wingdings" pitchFamily="2" charset="2"/>
              <a:buNone/>
            </a:pPr>
            <a:r>
              <a:rPr lang="en-US" sz="2400" dirty="0"/>
              <a:t>	</a:t>
            </a:r>
            <a:r>
              <a:rPr lang="en-US" sz="2400" dirty="0" err="1">
                <a:solidFill>
                  <a:srgbClr val="000090"/>
                </a:solidFill>
              </a:rPr>
              <a:t>scanf</a:t>
            </a:r>
            <a:r>
              <a:rPr lang="en-US" sz="2400" dirty="0">
                <a:solidFill>
                  <a:srgbClr val="000090"/>
                </a:solidFill>
              </a:rPr>
              <a:t> </a:t>
            </a:r>
            <a:r>
              <a:rPr lang="en-US" sz="2400" dirty="0"/>
              <a:t>( </a:t>
            </a:r>
            <a:r>
              <a:rPr lang="en-US" sz="2400" dirty="0" err="1"/>
              <a:t>const</a:t>
            </a:r>
            <a:r>
              <a:rPr lang="en-US" sz="2400" dirty="0"/>
              <a:t> char *format, … )           and many more.</a:t>
            </a:r>
          </a:p>
          <a:p>
            <a:pPr>
              <a:spcBef>
                <a:spcPts val="1920"/>
              </a:spcBef>
            </a:pPr>
            <a:r>
              <a:rPr lang="en-US" sz="2400" dirty="0"/>
              <a:t>“Safe” </a:t>
            </a:r>
            <a:r>
              <a:rPr lang="en-US" sz="2400" dirty="0" err="1"/>
              <a:t>libc</a:t>
            </a:r>
            <a:r>
              <a:rPr lang="en-US" sz="2400" dirty="0"/>
              <a:t> versions  </a:t>
            </a:r>
            <a:r>
              <a:rPr lang="en-US" sz="2400" dirty="0" err="1">
                <a:solidFill>
                  <a:srgbClr val="000090"/>
                </a:solidFill>
              </a:rPr>
              <a:t>strncpy</a:t>
            </a:r>
            <a:r>
              <a:rPr lang="en-US" sz="2400" dirty="0">
                <a:solidFill>
                  <a:srgbClr val="000090"/>
                </a:solidFill>
              </a:rPr>
              <a:t>(), </a:t>
            </a:r>
            <a:r>
              <a:rPr lang="en-US" sz="2400" dirty="0" err="1">
                <a:solidFill>
                  <a:srgbClr val="000090"/>
                </a:solidFill>
              </a:rPr>
              <a:t>strncat</a:t>
            </a:r>
            <a:r>
              <a:rPr lang="en-US" sz="2400" dirty="0">
                <a:solidFill>
                  <a:srgbClr val="000090"/>
                </a:solidFill>
              </a:rPr>
              <a:t>()  </a:t>
            </a:r>
            <a:r>
              <a:rPr lang="en-US" sz="2400" dirty="0"/>
              <a:t>are misleading</a:t>
            </a:r>
          </a:p>
          <a:p>
            <a:pPr lvl="1"/>
            <a:r>
              <a:rPr lang="en-US" sz="2400" dirty="0"/>
              <a:t>e.g.  </a:t>
            </a:r>
            <a:r>
              <a:rPr lang="en-US" sz="2400" dirty="0" err="1">
                <a:solidFill>
                  <a:srgbClr val="000090"/>
                </a:solidFill>
              </a:rPr>
              <a:t>strncpy</a:t>
            </a:r>
            <a:r>
              <a:rPr lang="en-US" sz="2400" dirty="0">
                <a:solidFill>
                  <a:srgbClr val="000090"/>
                </a:solidFill>
              </a:rPr>
              <a:t>()   </a:t>
            </a:r>
            <a:r>
              <a:rPr lang="en-US" sz="2400" dirty="0"/>
              <a:t>may leave string </a:t>
            </a:r>
            <a:r>
              <a:rPr lang="en-US" sz="2400" dirty="0" err="1"/>
              <a:t>unterminated</a:t>
            </a:r>
            <a:r>
              <a:rPr lang="en-US" sz="2400" dirty="0"/>
              <a:t>.</a:t>
            </a:r>
          </a:p>
          <a:p>
            <a:pPr>
              <a:spcBef>
                <a:spcPts val="2424"/>
              </a:spcBef>
            </a:pPr>
            <a:r>
              <a:rPr lang="en-US" sz="2400" dirty="0"/>
              <a:t>Windows C run time  (CRT):</a:t>
            </a:r>
          </a:p>
          <a:p>
            <a:pPr lvl="1">
              <a:spcBef>
                <a:spcPts val="624"/>
              </a:spcBef>
            </a:pPr>
            <a:r>
              <a:rPr lang="en-US" sz="2400" dirty="0" err="1">
                <a:solidFill>
                  <a:srgbClr val="000090"/>
                </a:solidFill>
              </a:rPr>
              <a:t>strcpy_s</a:t>
            </a:r>
            <a:r>
              <a:rPr lang="en-US" sz="2400" dirty="0">
                <a:solidFill>
                  <a:srgbClr val="000090"/>
                </a:solidFill>
              </a:rPr>
              <a:t> (*</a:t>
            </a:r>
            <a:r>
              <a:rPr lang="en-US" sz="2400" dirty="0" err="1">
                <a:solidFill>
                  <a:srgbClr val="000090"/>
                </a:solidFill>
              </a:rPr>
              <a:t>dest</a:t>
            </a:r>
            <a:r>
              <a:rPr lang="en-US" sz="2400" dirty="0">
                <a:solidFill>
                  <a:srgbClr val="000090"/>
                </a:solidFill>
              </a:rPr>
              <a:t>, </a:t>
            </a:r>
            <a:r>
              <a:rPr lang="en-US" sz="2400" u="sng" dirty="0" err="1">
                <a:solidFill>
                  <a:srgbClr val="000090"/>
                </a:solidFill>
              </a:rPr>
              <a:t>DestSize</a:t>
            </a:r>
            <a:r>
              <a:rPr lang="en-US" sz="2400" dirty="0">
                <a:solidFill>
                  <a:srgbClr val="000090"/>
                </a:solidFill>
              </a:rPr>
              <a:t>, *</a:t>
            </a:r>
            <a:r>
              <a:rPr lang="en-US" sz="2400" dirty="0" err="1">
                <a:solidFill>
                  <a:srgbClr val="000090"/>
                </a:solidFill>
              </a:rPr>
              <a:t>src</a:t>
            </a:r>
            <a:r>
              <a:rPr lang="en-US" sz="2400" dirty="0">
                <a:solidFill>
                  <a:srgbClr val="000090"/>
                </a:solidFill>
              </a:rPr>
              <a:t>)</a:t>
            </a:r>
            <a:r>
              <a:rPr lang="en-US" sz="2400" dirty="0"/>
              <a:t>:   ensures proper termination</a:t>
            </a:r>
            <a:endParaRPr lang="en-US" sz="2400" dirty="0">
              <a:solidFill>
                <a:srgbClr val="3366FF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28600" y="2927350"/>
            <a:ext cx="8686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28600" y="3994150"/>
            <a:ext cx="8686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48BA3FAA-8C8D-15AE-2FC6-339F6AA67AD7}"/>
              </a:ext>
            </a:extLst>
          </p:cNvPr>
          <p:cNvSpPr/>
          <p:nvPr/>
        </p:nvSpPr>
        <p:spPr>
          <a:xfrm>
            <a:off x="7315200" y="3232150"/>
            <a:ext cx="1752600" cy="76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Why?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260643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17145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Buffer overflow </a:t>
            </a:r>
            <a:r>
              <a:rPr lang="en-US" sz="4400" dirty="0"/>
              <a:t>opportunities</a:t>
            </a:r>
          </a:p>
        </p:txBody>
      </p:sp>
      <p:sp>
        <p:nvSpPr>
          <p:cNvPr id="133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04800" y="1047750"/>
            <a:ext cx="8839200" cy="4095750"/>
          </a:xfrm>
        </p:spPr>
        <p:txBody>
          <a:bodyPr>
            <a:normAutofit fontScale="85000" lnSpcReduction="10000"/>
          </a:bodyPr>
          <a:lstStyle/>
          <a:p>
            <a:pPr>
              <a:tabLst>
                <a:tab pos="1250950" algn="l"/>
              </a:tabLst>
            </a:pPr>
            <a:r>
              <a:rPr lang="en-US" sz="2800" dirty="0"/>
              <a:t>Exception handlers:     </a:t>
            </a:r>
            <a:r>
              <a:rPr lang="en-US" sz="2400" dirty="0"/>
              <a:t>(</a:t>
            </a:r>
            <a:r>
              <a:rPr lang="mr-IN" sz="2400" dirty="0"/>
              <a:t>…</a:t>
            </a:r>
            <a:r>
              <a:rPr lang="en-US" sz="2400" dirty="0"/>
              <a:t> more on this in a bit)</a:t>
            </a:r>
          </a:p>
          <a:p>
            <a:pPr marL="744538" lvl="1" indent="-287338">
              <a:tabLst>
                <a:tab pos="1250950" algn="l"/>
              </a:tabLst>
            </a:pPr>
            <a:r>
              <a:rPr lang="en-US" dirty="0"/>
              <a:t>Overwrite the address of an exception handler in stack frame.</a:t>
            </a:r>
          </a:p>
          <a:p>
            <a:pPr>
              <a:tabLst>
                <a:tab pos="1250950" algn="l"/>
              </a:tabLst>
            </a:pPr>
            <a:endParaRPr lang="en-US" dirty="0"/>
          </a:p>
          <a:p>
            <a:pPr>
              <a:tabLst>
                <a:tab pos="1250950" algn="l"/>
              </a:tabLst>
            </a:pPr>
            <a:r>
              <a:rPr lang="en-US" sz="2800" dirty="0"/>
              <a:t>Function pointers:    </a:t>
            </a:r>
            <a:r>
              <a:rPr lang="en-US" sz="2000" dirty="0"/>
              <a:t>(e.g.  PHP 4.0.2,   MS </a:t>
            </a:r>
            <a:r>
              <a:rPr lang="en-US" sz="2000" dirty="0" err="1"/>
              <a:t>MediaPlayer</a:t>
            </a:r>
            <a:r>
              <a:rPr lang="en-US" sz="2000" dirty="0"/>
              <a:t> Bitmaps)</a:t>
            </a:r>
          </a:p>
          <a:p>
            <a:pPr>
              <a:tabLst>
                <a:tab pos="1250950" algn="l"/>
              </a:tabLst>
            </a:pPr>
            <a:endParaRPr lang="en-US" sz="2400" dirty="0"/>
          </a:p>
          <a:p>
            <a:pPr marL="744538" lvl="1" indent="-287338">
              <a:spcBef>
                <a:spcPct val="130000"/>
              </a:spcBef>
              <a:tabLst>
                <a:tab pos="1250950" algn="l"/>
              </a:tabLst>
            </a:pPr>
            <a:r>
              <a:rPr lang="en-US" dirty="0"/>
              <a:t>Overflowing  </a:t>
            </a:r>
            <a:r>
              <a:rPr lang="en-US" dirty="0" err="1"/>
              <a:t>buf</a:t>
            </a:r>
            <a:r>
              <a:rPr lang="en-US" dirty="0"/>
              <a:t>  will override function pointer.</a:t>
            </a:r>
          </a:p>
          <a:p>
            <a:pPr>
              <a:spcBef>
                <a:spcPct val="130000"/>
              </a:spcBef>
              <a:tabLst>
                <a:tab pos="1250950" algn="l"/>
              </a:tabLst>
            </a:pPr>
            <a:r>
              <a:rPr lang="en-US" sz="2800" dirty="0" err="1"/>
              <a:t>Longjmp</a:t>
            </a:r>
            <a:r>
              <a:rPr lang="en-US" sz="2800" dirty="0"/>
              <a:t> buffers:  </a:t>
            </a:r>
            <a:r>
              <a:rPr lang="en-US" sz="2400" dirty="0" err="1"/>
              <a:t>longjmp</a:t>
            </a:r>
            <a:r>
              <a:rPr lang="en-US" sz="2400" dirty="0"/>
              <a:t>(pos)         (e.g. Perl </a:t>
            </a:r>
            <a:r>
              <a:rPr lang="en-US" sz="2000" dirty="0"/>
              <a:t>5.003)</a:t>
            </a:r>
          </a:p>
          <a:p>
            <a:pPr marL="744538" lvl="1" indent="-287338">
              <a:tabLst>
                <a:tab pos="1250950" algn="l"/>
              </a:tabLst>
            </a:pPr>
            <a:r>
              <a:rPr lang="en-US" dirty="0"/>
              <a:t>Overflowing </a:t>
            </a:r>
            <a:r>
              <a:rPr lang="en-US" dirty="0" err="1"/>
              <a:t>buf</a:t>
            </a:r>
            <a:r>
              <a:rPr lang="en-US" dirty="0"/>
              <a:t> next to pos overrides value of pos</a:t>
            </a:r>
            <a:r>
              <a:rPr lang="en-US" sz="1800" dirty="0"/>
              <a:t>.</a:t>
            </a:r>
            <a:endParaRPr lang="en-US" dirty="0"/>
          </a:p>
        </p:txBody>
      </p:sp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2076450" y="2800350"/>
            <a:ext cx="5619750" cy="766763"/>
            <a:chOff x="816" y="2400"/>
            <a:chExt cx="3540" cy="644"/>
          </a:xfrm>
        </p:grpSpPr>
        <p:sp>
          <p:nvSpPr>
            <p:cNvPr id="13317" name="Line 5"/>
            <p:cNvSpPr>
              <a:spLocks noChangeShapeType="1"/>
            </p:cNvSpPr>
            <p:nvPr/>
          </p:nvSpPr>
          <p:spPr bwMode="auto">
            <a:xfrm>
              <a:off x="3393" y="2540"/>
              <a:ext cx="5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8" name="Line 6"/>
            <p:cNvSpPr>
              <a:spLocks noChangeShapeType="1"/>
            </p:cNvSpPr>
            <p:nvPr/>
          </p:nvSpPr>
          <p:spPr bwMode="auto">
            <a:xfrm>
              <a:off x="3393" y="2777"/>
              <a:ext cx="5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9" name="Line 7"/>
            <p:cNvSpPr>
              <a:spLocks noChangeShapeType="1"/>
            </p:cNvSpPr>
            <p:nvPr/>
          </p:nvSpPr>
          <p:spPr bwMode="auto">
            <a:xfrm>
              <a:off x="816" y="2543"/>
              <a:ext cx="5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0" name="Line 8"/>
            <p:cNvSpPr>
              <a:spLocks noChangeShapeType="1"/>
            </p:cNvSpPr>
            <p:nvPr/>
          </p:nvSpPr>
          <p:spPr bwMode="auto">
            <a:xfrm>
              <a:off x="816" y="2777"/>
              <a:ext cx="5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1" name="Text Box 9"/>
            <p:cNvSpPr txBox="1">
              <a:spLocks noChangeArrowheads="1"/>
            </p:cNvSpPr>
            <p:nvPr/>
          </p:nvSpPr>
          <p:spPr bwMode="auto">
            <a:xfrm>
              <a:off x="3929" y="2400"/>
              <a:ext cx="427" cy="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80000"/>
                </a:lnSpc>
                <a:spcBef>
                  <a:spcPct val="50000"/>
                </a:spcBef>
              </a:pPr>
              <a:r>
                <a:rPr lang="en-US" sz="1800"/>
                <a:t>Heap</a:t>
              </a:r>
              <a:br>
                <a:rPr lang="en-US" sz="1800"/>
              </a:br>
              <a:r>
                <a:rPr lang="en-US" sz="1800"/>
                <a:t>or</a:t>
              </a:r>
              <a:br>
                <a:rPr lang="en-US" sz="1800"/>
              </a:br>
              <a:r>
                <a:rPr lang="en-US" sz="1800"/>
                <a:t>stack</a:t>
              </a:r>
            </a:p>
          </p:txBody>
        </p:sp>
        <p:sp>
          <p:nvSpPr>
            <p:cNvPr id="13322" name="Rectangle 10"/>
            <p:cNvSpPr>
              <a:spLocks noChangeArrowheads="1"/>
            </p:cNvSpPr>
            <p:nvPr/>
          </p:nvSpPr>
          <p:spPr bwMode="auto">
            <a:xfrm>
              <a:off x="1343" y="2543"/>
              <a:ext cx="1714" cy="23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spcBef>
                  <a:spcPct val="50000"/>
                </a:spcBef>
              </a:pPr>
              <a:r>
                <a:rPr lang="en-US" sz="1800" dirty="0"/>
                <a:t>             </a:t>
              </a:r>
              <a:r>
                <a:rPr lang="en-US" sz="1800" dirty="0" err="1">
                  <a:solidFill>
                    <a:schemeClr val="bg1"/>
                  </a:solidFill>
                </a:rPr>
                <a:t>buf</a:t>
              </a:r>
              <a:r>
                <a:rPr lang="en-US" sz="1800" dirty="0">
                  <a:solidFill>
                    <a:schemeClr val="bg1"/>
                  </a:solidFill>
                </a:rPr>
                <a:t>[128]</a:t>
              </a:r>
            </a:p>
          </p:txBody>
        </p:sp>
        <p:sp>
          <p:nvSpPr>
            <p:cNvPr id="13323" name="Rectangle 11"/>
            <p:cNvSpPr>
              <a:spLocks noChangeArrowheads="1"/>
            </p:cNvSpPr>
            <p:nvPr/>
          </p:nvSpPr>
          <p:spPr bwMode="auto">
            <a:xfrm>
              <a:off x="3057" y="2540"/>
              <a:ext cx="543" cy="23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800" dirty="0" err="1">
                  <a:solidFill>
                    <a:srgbClr val="FFFFFF"/>
                  </a:solidFill>
                </a:rPr>
                <a:t>FuncPtr</a:t>
              </a:r>
              <a:endParaRPr lang="en-US" sz="18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8550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5250"/>
            <a:ext cx="9144000" cy="857250"/>
          </a:xfrm>
        </p:spPr>
        <p:txBody>
          <a:bodyPr>
            <a:noAutofit/>
          </a:bodyPr>
          <a:lstStyle/>
          <a:p>
            <a:r>
              <a:rPr lang="en-US" sz="3600" dirty="0"/>
              <a:t>Heap exploits:   corrupting virtual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09650"/>
            <a:ext cx="8458200" cy="30861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Compiler generated function pointers  (e.g.  C++ code)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After overflow of  </a:t>
            </a:r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buf</a:t>
            </a:r>
            <a:r>
              <a:rPr lang="en-US" sz="2400" dirty="0"/>
              <a:t> :</a:t>
            </a:r>
          </a:p>
        </p:txBody>
      </p:sp>
      <p:sp>
        <p:nvSpPr>
          <p:cNvPr id="5" name="Rectangle 4"/>
          <p:cNvSpPr/>
          <p:nvPr/>
        </p:nvSpPr>
        <p:spPr>
          <a:xfrm>
            <a:off x="1620892" y="2000250"/>
            <a:ext cx="838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vptr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20892" y="2228850"/>
            <a:ext cx="838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20892" y="2457450"/>
            <a:ext cx="838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8" name="Rectangle 7"/>
          <p:cNvSpPr/>
          <p:nvPr/>
        </p:nvSpPr>
        <p:spPr>
          <a:xfrm>
            <a:off x="1620892" y="2686050"/>
            <a:ext cx="838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2914650"/>
            <a:ext cx="1120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Object  T</a:t>
            </a:r>
          </a:p>
        </p:txBody>
      </p:sp>
      <p:cxnSp>
        <p:nvCxnSpPr>
          <p:cNvPr id="11" name="Straight Arrow Connector 10"/>
          <p:cNvCxnSpPr>
            <a:stCxn id="5" idx="3"/>
            <a:endCxn id="12" idx="1"/>
          </p:cNvCxnSpPr>
          <p:nvPr/>
        </p:nvCxnSpPr>
        <p:spPr>
          <a:xfrm flipV="1">
            <a:off x="2459092" y="1828800"/>
            <a:ext cx="1447800" cy="2857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906892" y="1714500"/>
            <a:ext cx="838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FP1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06892" y="1943100"/>
            <a:ext cx="838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FP2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06892" y="2171700"/>
            <a:ext cx="838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FP3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55252" y="2385967"/>
            <a:ext cx="830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vtable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2" idx="3"/>
            <a:endCxn id="20" idx="1"/>
          </p:cNvCxnSpPr>
          <p:nvPr/>
        </p:nvCxnSpPr>
        <p:spPr>
          <a:xfrm flipV="1">
            <a:off x="4745092" y="1784866"/>
            <a:ext cx="990600" cy="4393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735692" y="1600200"/>
            <a:ext cx="1209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method #1</a:t>
            </a:r>
          </a:p>
        </p:txBody>
      </p:sp>
      <p:cxnSp>
        <p:nvCxnSpPr>
          <p:cNvPr id="21" name="Straight Arrow Connector 20"/>
          <p:cNvCxnSpPr>
            <a:stCxn id="13" idx="3"/>
            <a:endCxn id="22" idx="1"/>
          </p:cNvCxnSpPr>
          <p:nvPr/>
        </p:nvCxnSpPr>
        <p:spPr>
          <a:xfrm>
            <a:off x="4745092" y="2057400"/>
            <a:ext cx="990600" cy="3533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735692" y="1908072"/>
            <a:ext cx="1209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method #2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745092" y="2272629"/>
            <a:ext cx="990600" cy="9472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735692" y="2228850"/>
            <a:ext cx="1209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method #3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0" y="3409950"/>
            <a:ext cx="9144000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705600" y="4066401"/>
            <a:ext cx="381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vptr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38200" y="4057650"/>
            <a:ext cx="1905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buf</a:t>
            </a:r>
            <a:r>
              <a:rPr lang="en-US" sz="2000" dirty="0">
                <a:solidFill>
                  <a:schemeClr val="tx1"/>
                </a:solidFill>
              </a:rPr>
              <a:t>[256]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086600" y="4066401"/>
            <a:ext cx="381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467600" y="4066401"/>
            <a:ext cx="381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7848600" y="4066401"/>
            <a:ext cx="381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61"/>
          <p:cNvGrpSpPr/>
          <p:nvPr/>
        </p:nvGrpSpPr>
        <p:grpSpPr>
          <a:xfrm>
            <a:off x="6629400" y="4752198"/>
            <a:ext cx="1676400" cy="426482"/>
            <a:chOff x="2971800" y="6324600"/>
            <a:chExt cx="1676400" cy="568643"/>
          </a:xfrm>
        </p:grpSpPr>
        <p:sp>
          <p:nvSpPr>
            <p:cNvPr id="42" name="Left Brace 41"/>
            <p:cNvSpPr/>
            <p:nvPr/>
          </p:nvSpPr>
          <p:spPr>
            <a:xfrm rot="16200000">
              <a:off x="3733800" y="5562600"/>
              <a:ext cx="152400" cy="16764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276600" y="6400800"/>
              <a:ext cx="95087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object T</a:t>
              </a:r>
            </a:p>
          </p:txBody>
        </p:sp>
      </p:grpSp>
      <p:cxnSp>
        <p:nvCxnSpPr>
          <p:cNvPr id="37" name="Straight Connector 36"/>
          <p:cNvCxnSpPr/>
          <p:nvPr/>
        </p:nvCxnSpPr>
        <p:spPr>
          <a:xfrm>
            <a:off x="381000" y="4057650"/>
            <a:ext cx="8382000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57200" y="4685109"/>
            <a:ext cx="8382000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3048000" y="4057650"/>
            <a:ext cx="10668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vtable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rot="5400000">
            <a:off x="3114675" y="4371777"/>
            <a:ext cx="62865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>
            <a:off x="3418680" y="4371181"/>
            <a:ext cx="62865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6705600" y="4066401"/>
            <a:ext cx="1524000" cy="62865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5105400" y="4000500"/>
            <a:ext cx="1295400" cy="80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3048000" y="4057650"/>
            <a:ext cx="1066800" cy="62865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69"/>
          <p:cNvGrpSpPr/>
          <p:nvPr/>
        </p:nvGrpSpPr>
        <p:grpSpPr>
          <a:xfrm>
            <a:off x="3199606" y="4686895"/>
            <a:ext cx="3659188" cy="286346"/>
            <a:chOff x="3199606" y="6249194"/>
            <a:chExt cx="3659188" cy="381794"/>
          </a:xfrm>
        </p:grpSpPr>
        <p:cxnSp>
          <p:nvCxnSpPr>
            <p:cNvPr id="65" name="Straight Arrow Connector 64"/>
            <p:cNvCxnSpPr/>
            <p:nvPr/>
          </p:nvCxnSpPr>
          <p:spPr>
            <a:xfrm rot="5400000">
              <a:off x="6667500" y="6438900"/>
              <a:ext cx="381000" cy="1588"/>
            </a:xfrm>
            <a:prstGeom prst="straightConnector1">
              <a:avLst/>
            </a:prstGeom>
            <a:ln w="38100">
              <a:solidFill>
                <a:schemeClr val="accent3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0800000">
              <a:off x="3200400" y="6629400"/>
              <a:ext cx="3657600" cy="1588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5400000" flipH="1" flipV="1">
              <a:off x="3009900" y="6438900"/>
              <a:ext cx="381000" cy="1588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/>
          <p:cNvSpPr/>
          <p:nvPr/>
        </p:nvSpPr>
        <p:spPr>
          <a:xfrm>
            <a:off x="838200" y="4076700"/>
            <a:ext cx="2590800" cy="628650"/>
          </a:xfrm>
          <a:prstGeom prst="rect">
            <a:avLst/>
          </a:prstGeom>
          <a:solidFill>
            <a:srgbClr val="FF0000">
              <a:alpha val="6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04AB7FB-72C6-E64A-9B13-6DEF53EC6FE5}"/>
              </a:ext>
            </a:extLst>
          </p:cNvPr>
          <p:cNvGrpSpPr/>
          <p:nvPr/>
        </p:nvGrpSpPr>
        <p:grpSpPr>
          <a:xfrm>
            <a:off x="3201194" y="2971800"/>
            <a:ext cx="5638006" cy="1085850"/>
            <a:chOff x="3201194" y="2971800"/>
            <a:chExt cx="5638006" cy="1085850"/>
          </a:xfrm>
        </p:grpSpPr>
        <p:sp>
          <p:nvSpPr>
            <p:cNvPr id="54" name="Rectangle 53"/>
            <p:cNvSpPr/>
            <p:nvPr/>
          </p:nvSpPr>
          <p:spPr>
            <a:xfrm>
              <a:off x="5486400" y="2971800"/>
              <a:ext cx="2209800" cy="514350"/>
            </a:xfrm>
            <a:prstGeom prst="rect">
              <a:avLst/>
            </a:prstGeom>
            <a:solidFill>
              <a:srgbClr val="FF5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NOP</a:t>
              </a:r>
              <a:b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</a:br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slide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696200" y="2971800"/>
              <a:ext cx="1143000" cy="514350"/>
            </a:xfrm>
            <a:prstGeom prst="rect">
              <a:avLst/>
            </a:prstGeom>
            <a:solidFill>
              <a:srgbClr val="FF5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shell</a:t>
              </a:r>
              <a:b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</a:br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code</a:t>
              </a:r>
            </a:p>
          </p:txBody>
        </p:sp>
        <p:cxnSp>
          <p:nvCxnSpPr>
            <p:cNvPr id="60" name="Straight Arrow Connector 59"/>
            <p:cNvCxnSpPr/>
            <p:nvPr/>
          </p:nvCxnSpPr>
          <p:spPr bwMode="auto">
            <a:xfrm flipV="1">
              <a:off x="3201194" y="3562350"/>
              <a:ext cx="3199606" cy="495300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73707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95250"/>
            <a:ext cx="8991600" cy="857250"/>
          </a:xfrm>
        </p:spPr>
        <p:txBody>
          <a:bodyPr>
            <a:normAutofit fontScale="90000"/>
          </a:bodyPr>
          <a:lstStyle/>
          <a:p>
            <a:r>
              <a:rPr lang="en-US"/>
              <a:t>An example:  exploiting the browser heap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520677"/>
            <a:ext cx="8229600" cy="1413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Attacker’s goal is to infect browsers visiting the web site</a:t>
            </a:r>
          </a:p>
          <a:p>
            <a:pPr>
              <a:spcBef>
                <a:spcPts val="1776"/>
              </a:spcBef>
            </a:pPr>
            <a:r>
              <a:rPr lang="en-US" sz="2400" dirty="0"/>
              <a:t>How:  send </a:t>
            </a:r>
            <a:r>
              <a:rPr lang="en-US" sz="2400" dirty="0" err="1"/>
              <a:t>javascript</a:t>
            </a:r>
            <a:r>
              <a:rPr lang="en-US" sz="2400" dirty="0"/>
              <a:t> to browser that exploits a heap overflow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1176635"/>
            <a:ext cx="889000" cy="106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2200" y="2262485"/>
            <a:ext cx="2815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malicious web server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62000" y="1182985"/>
            <a:ext cx="1285875" cy="1200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2383135"/>
            <a:ext cx="2035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victim browser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DF43780-EA44-514F-8372-FE902BF515BF}"/>
              </a:ext>
            </a:extLst>
          </p:cNvPr>
          <p:cNvGrpSpPr/>
          <p:nvPr/>
        </p:nvGrpSpPr>
        <p:grpSpPr>
          <a:xfrm>
            <a:off x="2286000" y="1123950"/>
            <a:ext cx="4572000" cy="400110"/>
            <a:chOff x="2286000" y="1123950"/>
            <a:chExt cx="4572000" cy="400110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2286000" y="1433810"/>
              <a:ext cx="4572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276600" y="1123950"/>
              <a:ext cx="21514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Request web page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7742D6D-213E-6546-9D8A-52972358142C}"/>
              </a:ext>
            </a:extLst>
          </p:cNvPr>
          <p:cNvGrpSpPr/>
          <p:nvPr/>
        </p:nvGrpSpPr>
        <p:grpSpPr>
          <a:xfrm>
            <a:off x="2218743" y="1733550"/>
            <a:ext cx="4572000" cy="400110"/>
            <a:chOff x="2218743" y="1733550"/>
            <a:chExt cx="4572000" cy="400110"/>
          </a:xfrm>
        </p:grpSpPr>
        <p:cxnSp>
          <p:nvCxnSpPr>
            <p:cNvPr id="11" name="Straight Arrow Connector 10"/>
            <p:cNvCxnSpPr/>
            <p:nvPr/>
          </p:nvCxnSpPr>
          <p:spPr>
            <a:xfrm flipH="1">
              <a:off x="2218743" y="1789410"/>
              <a:ext cx="45720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048000" y="1733550"/>
              <a:ext cx="25980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Web page with exploit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40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685800" y="819150"/>
            <a:ext cx="7086600" cy="20383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pPr algn="l"/>
            <a:r>
              <a:rPr lang="en-US" dirty="0"/>
              <a:t>	A reliable exploit?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66750"/>
            <a:ext cx="8229600" cy="4057650"/>
          </a:xfrm>
        </p:spPr>
        <p:txBody>
          <a:bodyPr/>
          <a:lstStyle/>
          <a:p>
            <a:pPr>
              <a:buNone/>
            </a:pPr>
            <a:r>
              <a:rPr lang="en-US" dirty="0"/>
              <a:t>	</a:t>
            </a:r>
            <a:r>
              <a:rPr lang="en-US" sz="2000" dirty="0"/>
              <a:t>&lt;SCRIPT language="text/</a:t>
            </a:r>
            <a:r>
              <a:rPr lang="en-US" sz="2000" dirty="0" err="1"/>
              <a:t>javascript</a:t>
            </a:r>
            <a:r>
              <a:rPr lang="en-US" sz="2000" dirty="0"/>
              <a:t>"&gt;</a:t>
            </a:r>
          </a:p>
          <a:p>
            <a:pPr>
              <a:buNone/>
            </a:pPr>
            <a:r>
              <a:rPr lang="en-US" sz="2000" dirty="0"/>
              <a:t>	 </a:t>
            </a:r>
            <a:r>
              <a:rPr lang="en-US" sz="2000" b="1" dirty="0">
                <a:solidFill>
                  <a:srgbClr val="C00000"/>
                </a:solidFill>
              </a:rPr>
              <a:t>shellcode</a:t>
            </a:r>
            <a:r>
              <a:rPr lang="en-US" sz="2000" dirty="0">
                <a:solidFill>
                  <a:srgbClr val="C00000"/>
                </a:solidFill>
              </a:rPr>
              <a:t> = </a:t>
            </a:r>
            <a:r>
              <a:rPr lang="en-US" sz="2000" dirty="0" err="1">
                <a:solidFill>
                  <a:srgbClr val="C00000"/>
                </a:solidFill>
              </a:rPr>
              <a:t>unescape</a:t>
            </a:r>
            <a:r>
              <a:rPr lang="en-US" sz="2000" dirty="0">
                <a:solidFill>
                  <a:srgbClr val="C00000"/>
                </a:solidFill>
              </a:rPr>
              <a:t>("%u4343%u4343%...");    // allocate in heap</a:t>
            </a:r>
          </a:p>
          <a:p>
            <a:pPr>
              <a:buNone/>
            </a:pPr>
            <a:r>
              <a:rPr lang="en-US" sz="2000" dirty="0">
                <a:solidFill>
                  <a:srgbClr val="C00000"/>
                </a:solidFill>
              </a:rPr>
              <a:t>	 </a:t>
            </a:r>
            <a:r>
              <a:rPr lang="en-US" sz="2000" b="1" dirty="0">
                <a:solidFill>
                  <a:srgbClr val="C00000"/>
                </a:solidFill>
              </a:rPr>
              <a:t>overflow-string</a:t>
            </a:r>
            <a:r>
              <a:rPr lang="en-US" sz="2000" dirty="0">
                <a:solidFill>
                  <a:srgbClr val="C00000"/>
                </a:solidFill>
              </a:rPr>
              <a:t> = </a:t>
            </a:r>
            <a:r>
              <a:rPr lang="en-US" sz="2000" dirty="0" err="1">
                <a:solidFill>
                  <a:srgbClr val="C00000"/>
                </a:solidFill>
              </a:rPr>
              <a:t>unescape</a:t>
            </a:r>
            <a:r>
              <a:rPr lang="en-US" sz="2000" dirty="0">
                <a:solidFill>
                  <a:srgbClr val="C00000"/>
                </a:solidFill>
              </a:rPr>
              <a:t>(“%u2332%u4276%...”);</a:t>
            </a:r>
            <a:endParaRPr lang="en-US" sz="2000" dirty="0"/>
          </a:p>
          <a:p>
            <a:pPr>
              <a:spcBef>
                <a:spcPts val="1224"/>
              </a:spcBef>
              <a:buNone/>
            </a:pPr>
            <a:r>
              <a:rPr lang="en-US" sz="2000" dirty="0"/>
              <a:t>	 cause-overflow(overflow-string );        // overflow  </a:t>
            </a:r>
            <a:r>
              <a:rPr lang="en-US" sz="2000" dirty="0" err="1"/>
              <a:t>buf</a:t>
            </a:r>
            <a:r>
              <a:rPr lang="en-US" sz="2000" dirty="0"/>
              <a:t>[ ]</a:t>
            </a:r>
          </a:p>
          <a:p>
            <a:pPr>
              <a:buNone/>
            </a:pPr>
            <a:r>
              <a:rPr lang="en-US" sz="2000" dirty="0"/>
              <a:t>	&lt;/SCRIPT&gt;</a:t>
            </a:r>
          </a:p>
          <a:p>
            <a:pPr>
              <a:buNone/>
            </a:pPr>
            <a:endParaRPr lang="en-US" sz="2000" dirty="0"/>
          </a:p>
          <a:p>
            <a:pPr>
              <a:spcBef>
                <a:spcPts val="0"/>
              </a:spcBef>
              <a:buNone/>
              <a:tabLst>
                <a:tab pos="1371600" algn="l"/>
              </a:tabLst>
            </a:pPr>
            <a:r>
              <a:rPr lang="en-US" sz="2400" dirty="0"/>
              <a:t>Problem:	attacker does not know where browser </a:t>
            </a:r>
            <a:br>
              <a:rPr lang="en-US" sz="2400" dirty="0"/>
            </a:br>
            <a:r>
              <a:rPr lang="en-US" sz="2400" dirty="0"/>
              <a:t>	places </a:t>
            </a:r>
            <a:r>
              <a:rPr lang="en-US" sz="2400" b="1" dirty="0" err="1"/>
              <a:t>shellcode</a:t>
            </a:r>
            <a:r>
              <a:rPr lang="en-US" sz="2400" dirty="0"/>
              <a:t> on the heap</a:t>
            </a:r>
          </a:p>
        </p:txBody>
      </p:sp>
      <p:sp>
        <p:nvSpPr>
          <p:cNvPr id="5" name="Rectangle 4"/>
          <p:cNvSpPr/>
          <p:nvPr/>
        </p:nvSpPr>
        <p:spPr>
          <a:xfrm>
            <a:off x="6553200" y="4275951"/>
            <a:ext cx="1524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ptr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4267200"/>
            <a:ext cx="1905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buf</a:t>
            </a:r>
            <a:r>
              <a:rPr lang="en-US" sz="2000" dirty="0">
                <a:solidFill>
                  <a:schemeClr val="tx1"/>
                </a:solidFill>
              </a:rPr>
              <a:t>[256]</a:t>
            </a:r>
          </a:p>
        </p:txBody>
      </p:sp>
      <p:sp>
        <p:nvSpPr>
          <p:cNvPr id="7" name="Rectangle 6"/>
          <p:cNvSpPr/>
          <p:nvPr/>
        </p:nvSpPr>
        <p:spPr>
          <a:xfrm>
            <a:off x="6553200" y="4275951"/>
            <a:ext cx="1524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53200" y="4275951"/>
            <a:ext cx="1524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553200" y="4275951"/>
            <a:ext cx="15240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shellcode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28600" y="4267200"/>
            <a:ext cx="8382000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895600" y="4267200"/>
            <a:ext cx="10668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</a:rPr>
              <a:t>vtable</a:t>
            </a:r>
            <a:endParaRPr lang="en-US" sz="2000" b="1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2962275" y="4581327"/>
            <a:ext cx="62865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266280" y="4580731"/>
            <a:ext cx="62865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85800" y="4267200"/>
            <a:ext cx="2590800" cy="628650"/>
          </a:xfrm>
          <a:prstGeom prst="rect">
            <a:avLst/>
          </a:prstGeom>
          <a:solidFill>
            <a:srgbClr val="FF0000">
              <a:alpha val="6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553200" y="4275951"/>
            <a:ext cx="1524000" cy="62865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895600" y="4267200"/>
            <a:ext cx="1066800" cy="62865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304800" y="4895850"/>
            <a:ext cx="8382000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953000" y="4210050"/>
            <a:ext cx="1295400" cy="80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3032760" y="3939540"/>
            <a:ext cx="2758440" cy="316230"/>
          </a:xfrm>
          <a:custGeom>
            <a:avLst/>
            <a:gdLst>
              <a:gd name="connsiteX0" fmla="*/ 15240 w 2758440"/>
              <a:gd name="connsiteY0" fmla="*/ 421640 h 421640"/>
              <a:gd name="connsiteX1" fmla="*/ 121920 w 2758440"/>
              <a:gd name="connsiteY1" fmla="*/ 314960 h 421640"/>
              <a:gd name="connsiteX2" fmla="*/ 746760 w 2758440"/>
              <a:gd name="connsiteY2" fmla="*/ 40640 h 421640"/>
              <a:gd name="connsiteX3" fmla="*/ 2270760 w 2758440"/>
              <a:gd name="connsiteY3" fmla="*/ 71120 h 421640"/>
              <a:gd name="connsiteX4" fmla="*/ 2758440 w 2758440"/>
              <a:gd name="connsiteY4" fmla="*/ 86360 h 42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8440" h="421640">
                <a:moveTo>
                  <a:pt x="15240" y="421640"/>
                </a:moveTo>
                <a:cubicBezTo>
                  <a:pt x="7620" y="400050"/>
                  <a:pt x="0" y="378460"/>
                  <a:pt x="121920" y="314960"/>
                </a:cubicBezTo>
                <a:cubicBezTo>
                  <a:pt x="243840" y="251460"/>
                  <a:pt x="388620" y="81280"/>
                  <a:pt x="746760" y="40640"/>
                </a:cubicBezTo>
                <a:cubicBezTo>
                  <a:pt x="1104900" y="0"/>
                  <a:pt x="2270760" y="71120"/>
                  <a:pt x="2270760" y="71120"/>
                </a:cubicBezTo>
                <a:lnTo>
                  <a:pt x="2758440" y="86360"/>
                </a:ln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791201" y="3867150"/>
            <a:ext cx="505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???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0" y="3008709"/>
            <a:ext cx="9144000" cy="11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099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E1101-8AEF-434D-2E7B-71F74CBD5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 Session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DA5A59-0F43-3901-257A-CF6FBDC9D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TA: </a:t>
            </a:r>
            <a:r>
              <a:rPr lang="en-US" sz="2800" b="1" dirty="0">
                <a:solidFill>
                  <a:srgbClr val="FF0000"/>
                </a:solidFill>
              </a:rPr>
              <a:t>Kaikai Zhang</a:t>
            </a:r>
            <a:r>
              <a:rPr lang="en-US" sz="2800" dirty="0"/>
              <a:t>, (</a:t>
            </a:r>
            <a:r>
              <a:rPr lang="en-HK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kzhangcq</a:t>
            </a:r>
            <a:r>
              <a:rPr lang="en-HK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@cse.ust.hk</a:t>
            </a:r>
            <a:r>
              <a:rPr lang="en-US" sz="2800" dirty="0"/>
              <a:t>), Wednesday 9:30-10:20am, Room 2302, academic building, lift 17-18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Self-paced Lab </a:t>
            </a:r>
            <a:r>
              <a:rPr lang="en-US" sz="2800" dirty="0"/>
              <a:t>where TA will provide help to programming assignment and written assignment</a:t>
            </a:r>
          </a:p>
          <a:p>
            <a:r>
              <a:rPr lang="en-HK" sz="2800" b="1" dirty="0">
                <a:solidFill>
                  <a:srgbClr val="FF0000"/>
                </a:solidFill>
              </a:rPr>
              <a:t>3 mini-tutorials </a:t>
            </a:r>
            <a:r>
              <a:rPr lang="en-HK" sz="2800" dirty="0"/>
              <a:t>to bootstrap three programming assignments</a:t>
            </a:r>
          </a:p>
          <a:p>
            <a:r>
              <a:rPr lang="en-HK" sz="2800" dirty="0"/>
              <a:t>No attendance required but </a:t>
            </a:r>
            <a:r>
              <a:rPr lang="en-HK" sz="2800" b="1" dirty="0">
                <a:solidFill>
                  <a:srgbClr val="FF0000"/>
                </a:solidFill>
              </a:rPr>
              <a:t>strongly recommended </a:t>
            </a:r>
            <a:r>
              <a:rPr lang="en-HK" sz="2800" dirty="0"/>
              <a:t>if you need help with the </a:t>
            </a:r>
            <a:r>
              <a:rPr lang="en-HK" sz="2800" dirty="0" err="1"/>
              <a:t>hw</a:t>
            </a:r>
            <a:endParaRPr lang="en-HK" sz="2800" dirty="0"/>
          </a:p>
        </p:txBody>
      </p:sp>
    </p:spTree>
    <p:extLst>
      <p:ext uri="{BB962C8B-B14F-4D97-AF65-F5344CB8AC3E}">
        <p14:creationId xmlns:p14="http://schemas.microsoft.com/office/powerpoint/2010/main" val="957788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" y="2228850"/>
            <a:ext cx="7772400" cy="2800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09EF5BF-15F9-384C-BB7B-FAC26B1B372F}"/>
              </a:ext>
            </a:extLst>
          </p:cNvPr>
          <p:cNvSpPr/>
          <p:nvPr/>
        </p:nvSpPr>
        <p:spPr>
          <a:xfrm>
            <a:off x="838200" y="3181350"/>
            <a:ext cx="838200" cy="228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95250"/>
            <a:ext cx="8229600" cy="857250"/>
          </a:xfrm>
        </p:spPr>
        <p:txBody>
          <a:bodyPr/>
          <a:lstStyle/>
          <a:p>
            <a:r>
              <a:rPr lang="en-US" dirty="0"/>
              <a:t>Heap Spraying     </a:t>
            </a:r>
            <a:r>
              <a:rPr lang="en-US" sz="2000" dirty="0"/>
              <a:t>[</a:t>
            </a:r>
            <a:r>
              <a:rPr lang="en-US" sz="2000" dirty="0" err="1"/>
              <a:t>SkyLined</a:t>
            </a:r>
            <a:r>
              <a:rPr lang="en-US" sz="2000" dirty="0"/>
              <a:t>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00100"/>
            <a:ext cx="8229600" cy="4057650"/>
          </a:xfrm>
        </p:spPr>
        <p:txBody>
          <a:bodyPr/>
          <a:lstStyle/>
          <a:p>
            <a:pPr defTabSz="579438">
              <a:spcBef>
                <a:spcPts val="1200"/>
              </a:spcBef>
              <a:buNone/>
              <a:tabLst>
                <a:tab pos="1493838" algn="l"/>
              </a:tabLst>
            </a:pPr>
            <a:r>
              <a:rPr lang="en-US" sz="2400" dirty="0"/>
              <a:t>Idea:	1. use </a:t>
            </a:r>
            <a:r>
              <a:rPr lang="en-US" sz="2400" dirty="0" err="1"/>
              <a:t>Javascript</a:t>
            </a:r>
            <a:r>
              <a:rPr lang="en-US" sz="2400" dirty="0"/>
              <a:t> to spray heap </a:t>
            </a:r>
            <a:br>
              <a:rPr lang="en-US" sz="2400" dirty="0"/>
            </a:br>
            <a:r>
              <a:rPr lang="en-US" sz="2400" dirty="0"/>
              <a:t>				with </a:t>
            </a:r>
            <a:r>
              <a:rPr lang="en-US" sz="2400" dirty="0" err="1"/>
              <a:t>shellcode</a:t>
            </a:r>
            <a:r>
              <a:rPr lang="en-US" sz="2400" dirty="0"/>
              <a:t>  (and </a:t>
            </a:r>
            <a:r>
              <a:rPr lang="en-US" sz="2000" dirty="0"/>
              <a:t>NOP </a:t>
            </a:r>
            <a:r>
              <a:rPr lang="en-US" sz="2400" dirty="0"/>
              <a:t>slides)</a:t>
            </a:r>
          </a:p>
          <a:p>
            <a:pPr defTabSz="579438">
              <a:spcBef>
                <a:spcPts val="1200"/>
              </a:spcBef>
              <a:buNone/>
              <a:tabLst>
                <a:tab pos="1493838" algn="l"/>
              </a:tabLst>
            </a:pPr>
            <a:r>
              <a:rPr lang="en-US" sz="2400" dirty="0"/>
              <a:t>		2. then point </a:t>
            </a:r>
            <a:r>
              <a:rPr lang="en-US" sz="2400" dirty="0" err="1"/>
              <a:t>vtable</a:t>
            </a:r>
            <a:r>
              <a:rPr lang="en-US" sz="2400" dirty="0"/>
              <a:t> </a:t>
            </a:r>
            <a:r>
              <a:rPr lang="en-US" sz="2400" dirty="0" err="1"/>
              <a:t>ptr</a:t>
            </a:r>
            <a:r>
              <a:rPr lang="en-US" sz="2400" dirty="0"/>
              <a:t> anywhere in spray area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819400" y="2400300"/>
            <a:ext cx="5105400" cy="2228850"/>
          </a:xfrm>
          <a:prstGeom prst="rect">
            <a:avLst/>
          </a:prstGeom>
          <a:solidFill>
            <a:srgbClr val="0070C0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5400000">
            <a:off x="8284717" y="3201035"/>
            <a:ext cx="808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heap</a:t>
            </a:r>
          </a:p>
        </p:txBody>
      </p:sp>
      <p:sp>
        <p:nvSpPr>
          <p:cNvPr id="9" name="Rectangle 8"/>
          <p:cNvSpPr/>
          <p:nvPr/>
        </p:nvSpPr>
        <p:spPr>
          <a:xfrm>
            <a:off x="838200" y="3153350"/>
            <a:ext cx="838200" cy="228600"/>
          </a:xfrm>
          <a:prstGeom prst="rect">
            <a:avLst/>
          </a:prstGeom>
          <a:solidFill>
            <a:srgbClr val="FF6600"/>
          </a:solid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3381950"/>
            <a:ext cx="838200" cy="228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" y="3610550"/>
            <a:ext cx="838200" cy="228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3814718"/>
            <a:ext cx="830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vtable</a:t>
            </a:r>
            <a:endParaRPr lang="en-US" dirty="0"/>
          </a:p>
        </p:txBody>
      </p:sp>
      <p:grpSp>
        <p:nvGrpSpPr>
          <p:cNvPr id="5" name="Group 14"/>
          <p:cNvGrpSpPr/>
          <p:nvPr/>
        </p:nvGrpSpPr>
        <p:grpSpPr>
          <a:xfrm>
            <a:off x="3048000" y="2514600"/>
            <a:ext cx="4648200" cy="457200"/>
            <a:chOff x="3048000" y="3505200"/>
            <a:chExt cx="4648200" cy="609600"/>
          </a:xfrm>
          <a:solidFill>
            <a:srgbClr val="FF5050"/>
          </a:solidFill>
        </p:grpSpPr>
        <p:sp>
          <p:nvSpPr>
            <p:cNvPr id="13" name="Rectangle 12"/>
            <p:cNvSpPr/>
            <p:nvPr/>
          </p:nvSpPr>
          <p:spPr>
            <a:xfrm>
              <a:off x="3048000" y="3505200"/>
              <a:ext cx="3352800" cy="609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accent3"/>
                  </a:solidFill>
                </a:rPr>
                <a:t>NOP  </a:t>
              </a:r>
              <a:r>
                <a:rPr lang="en-US" sz="2400" dirty="0">
                  <a:solidFill>
                    <a:schemeClr val="accent3"/>
                  </a:solidFill>
                </a:rPr>
                <a:t>slide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00800" y="3505200"/>
              <a:ext cx="1295400" cy="609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>
                  <a:solidFill>
                    <a:schemeClr val="accent3"/>
                  </a:solidFill>
                </a:rPr>
                <a:t>shellcode</a:t>
              </a:r>
              <a:endParaRPr lang="en-US" sz="200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6" name="Group 23"/>
          <p:cNvGrpSpPr/>
          <p:nvPr/>
        </p:nvGrpSpPr>
        <p:grpSpPr>
          <a:xfrm>
            <a:off x="3048000" y="3200400"/>
            <a:ext cx="1524000" cy="342900"/>
            <a:chOff x="3048000" y="4419600"/>
            <a:chExt cx="1524000" cy="457200"/>
          </a:xfrm>
        </p:grpSpPr>
        <p:sp>
          <p:nvSpPr>
            <p:cNvPr id="22" name="Rectangle 21"/>
            <p:cNvSpPr/>
            <p:nvPr/>
          </p:nvSpPr>
          <p:spPr>
            <a:xfrm>
              <a:off x="3048000" y="4419600"/>
              <a:ext cx="1524000" cy="457200"/>
            </a:xfrm>
            <a:prstGeom prst="rect">
              <a:avLst/>
            </a:prstGeom>
            <a:solidFill>
              <a:srgbClr val="FF5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343400" y="4419600"/>
              <a:ext cx="228600" cy="457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24"/>
          <p:cNvGrpSpPr/>
          <p:nvPr/>
        </p:nvGrpSpPr>
        <p:grpSpPr>
          <a:xfrm>
            <a:off x="5105400" y="3200400"/>
            <a:ext cx="1524000" cy="342900"/>
            <a:chOff x="3048000" y="4419600"/>
            <a:chExt cx="1524000" cy="457200"/>
          </a:xfrm>
        </p:grpSpPr>
        <p:sp>
          <p:nvSpPr>
            <p:cNvPr id="26" name="Rectangle 25"/>
            <p:cNvSpPr/>
            <p:nvPr/>
          </p:nvSpPr>
          <p:spPr>
            <a:xfrm>
              <a:off x="3048000" y="4419600"/>
              <a:ext cx="1524000" cy="457200"/>
            </a:xfrm>
            <a:prstGeom prst="rect">
              <a:avLst/>
            </a:prstGeom>
            <a:solidFill>
              <a:srgbClr val="FF5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343400" y="4419600"/>
              <a:ext cx="228600" cy="457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27"/>
          <p:cNvGrpSpPr/>
          <p:nvPr/>
        </p:nvGrpSpPr>
        <p:grpSpPr>
          <a:xfrm>
            <a:off x="3810000" y="3714750"/>
            <a:ext cx="1524000" cy="342900"/>
            <a:chOff x="3048000" y="4419600"/>
            <a:chExt cx="1524000" cy="457200"/>
          </a:xfrm>
        </p:grpSpPr>
        <p:sp>
          <p:nvSpPr>
            <p:cNvPr id="29" name="Rectangle 28"/>
            <p:cNvSpPr/>
            <p:nvPr/>
          </p:nvSpPr>
          <p:spPr>
            <a:xfrm>
              <a:off x="3048000" y="4419600"/>
              <a:ext cx="1524000" cy="457200"/>
            </a:xfrm>
            <a:prstGeom prst="rect">
              <a:avLst/>
            </a:prstGeom>
            <a:solidFill>
              <a:srgbClr val="FF5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343400" y="4419600"/>
              <a:ext cx="228600" cy="457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30"/>
          <p:cNvGrpSpPr/>
          <p:nvPr/>
        </p:nvGrpSpPr>
        <p:grpSpPr>
          <a:xfrm>
            <a:off x="5943600" y="3714750"/>
            <a:ext cx="1524000" cy="342900"/>
            <a:chOff x="3048000" y="4419600"/>
            <a:chExt cx="1524000" cy="457200"/>
          </a:xfrm>
        </p:grpSpPr>
        <p:sp>
          <p:nvSpPr>
            <p:cNvPr id="32" name="Rectangle 31"/>
            <p:cNvSpPr/>
            <p:nvPr/>
          </p:nvSpPr>
          <p:spPr>
            <a:xfrm>
              <a:off x="3048000" y="4419600"/>
              <a:ext cx="1524000" cy="457200"/>
            </a:xfrm>
            <a:prstGeom prst="rect">
              <a:avLst/>
            </a:prstGeom>
            <a:solidFill>
              <a:srgbClr val="FF5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343400" y="4419600"/>
              <a:ext cx="228600" cy="457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33"/>
          <p:cNvGrpSpPr/>
          <p:nvPr/>
        </p:nvGrpSpPr>
        <p:grpSpPr>
          <a:xfrm>
            <a:off x="5562600" y="4171950"/>
            <a:ext cx="1524000" cy="342900"/>
            <a:chOff x="3048000" y="4419600"/>
            <a:chExt cx="1524000" cy="457200"/>
          </a:xfrm>
        </p:grpSpPr>
        <p:sp>
          <p:nvSpPr>
            <p:cNvPr id="35" name="Rectangle 34"/>
            <p:cNvSpPr/>
            <p:nvPr/>
          </p:nvSpPr>
          <p:spPr>
            <a:xfrm>
              <a:off x="3048000" y="4419600"/>
              <a:ext cx="1524000" cy="457200"/>
            </a:xfrm>
            <a:prstGeom prst="rect">
              <a:avLst/>
            </a:prstGeom>
            <a:solidFill>
              <a:srgbClr val="FF5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343400" y="4419600"/>
              <a:ext cx="228600" cy="457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36"/>
          <p:cNvGrpSpPr/>
          <p:nvPr/>
        </p:nvGrpSpPr>
        <p:grpSpPr>
          <a:xfrm>
            <a:off x="3352800" y="4171950"/>
            <a:ext cx="1524000" cy="342900"/>
            <a:chOff x="3048000" y="4419600"/>
            <a:chExt cx="1524000" cy="457200"/>
          </a:xfrm>
        </p:grpSpPr>
        <p:sp>
          <p:nvSpPr>
            <p:cNvPr id="38" name="Rectangle 37"/>
            <p:cNvSpPr/>
            <p:nvPr/>
          </p:nvSpPr>
          <p:spPr>
            <a:xfrm>
              <a:off x="3048000" y="4419600"/>
              <a:ext cx="1524000" cy="457200"/>
            </a:xfrm>
            <a:prstGeom prst="rect">
              <a:avLst/>
            </a:prstGeom>
            <a:solidFill>
              <a:srgbClr val="FF5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343400" y="4419600"/>
              <a:ext cx="228600" cy="4572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472812" y="4629150"/>
            <a:ext cx="1680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heap spray area</a:t>
            </a:r>
          </a:p>
        </p:txBody>
      </p:sp>
      <p:cxnSp>
        <p:nvCxnSpPr>
          <p:cNvPr id="47" name="Straight Arrow Connector 46"/>
          <p:cNvCxnSpPr>
            <a:stCxn id="9" idx="3"/>
          </p:cNvCxnSpPr>
          <p:nvPr/>
        </p:nvCxnSpPr>
        <p:spPr>
          <a:xfrm>
            <a:off x="1676400" y="3267649"/>
            <a:ext cx="2438400" cy="561401"/>
          </a:xfrm>
          <a:prstGeom prst="straightConnector1">
            <a:avLst/>
          </a:prstGeom>
          <a:ln w="3810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905000" y="876300"/>
            <a:ext cx="6781800" cy="123825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1123950"/>
            <a:ext cx="5943600" cy="2438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"/>
            <a:ext cx="8458200" cy="857250"/>
          </a:xfrm>
        </p:spPr>
        <p:txBody>
          <a:bodyPr/>
          <a:lstStyle/>
          <a:p>
            <a:r>
              <a:rPr lang="en-US" dirty="0" err="1"/>
              <a:t>Javascript</a:t>
            </a:r>
            <a:r>
              <a:rPr lang="en-US" dirty="0"/>
              <a:t> heap spraying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73379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20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nop</a:t>
            </a:r>
            <a:r>
              <a:rPr lang="en-US" sz="20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b="1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unescape</a:t>
            </a:r>
            <a:r>
              <a:rPr lang="en-US" sz="20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(“%u9090%u9090”)</a:t>
            </a:r>
          </a:p>
          <a:p>
            <a:pPr>
              <a:buNone/>
            </a:pPr>
            <a:r>
              <a:rPr lang="en-US" sz="20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		while (</a:t>
            </a:r>
            <a:r>
              <a:rPr lang="en-US" sz="2000" b="1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nop.length</a:t>
            </a:r>
            <a:r>
              <a:rPr lang="en-US" sz="20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&lt; 0x100000)  </a:t>
            </a:r>
            <a:r>
              <a:rPr lang="en-US" sz="2000" b="1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nop</a:t>
            </a:r>
            <a:r>
              <a:rPr lang="en-US" sz="20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 += </a:t>
            </a:r>
            <a:r>
              <a:rPr lang="en-US" sz="2000" b="1" dirty="0" err="1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nop</a:t>
            </a:r>
            <a:r>
              <a:rPr lang="en-US" sz="2000" b="1" dirty="0">
                <a:solidFill>
                  <a:srgbClr val="002060"/>
                </a:solidFill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spcBef>
                <a:spcPts val="1800"/>
              </a:spcBef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shellcode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000" dirty="0" err="1">
                <a:solidFill>
                  <a:srgbClr val="C00000"/>
                </a:solidFill>
              </a:rPr>
              <a:t>unescape</a:t>
            </a:r>
            <a:r>
              <a:rPr lang="en-US" sz="2000" dirty="0">
                <a:solidFill>
                  <a:srgbClr val="C00000"/>
                </a:solidFill>
              </a:rPr>
              <a:t>("%u4343%u4343%...");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1800"/>
              </a:spcBef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var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x = new Array ()</a:t>
            </a:r>
          </a:p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	for (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=0; 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&lt;1000; 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++) {</a:t>
            </a:r>
          </a:p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		x[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] =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nop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sz="2000" b="1" dirty="0" err="1">
                <a:latin typeface="Courier New" pitchFamily="49" charset="0"/>
                <a:cs typeface="Courier New" pitchFamily="49" charset="0"/>
              </a:rPr>
              <a:t>shellcode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		}</a:t>
            </a:r>
          </a:p>
          <a:p>
            <a:pPr>
              <a:buNone/>
            </a:pP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endParaRPr lang="en-US" sz="2400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800" dirty="0">
                <a:cs typeface="Courier New" pitchFamily="49" charset="0"/>
              </a:rPr>
              <a:t>	Pointing  function-</a:t>
            </a:r>
            <a:r>
              <a:rPr lang="en-US" sz="2800" dirty="0" err="1">
                <a:cs typeface="Courier New" pitchFamily="49" charset="0"/>
              </a:rPr>
              <a:t>ptr</a:t>
            </a:r>
            <a:r>
              <a:rPr lang="en-US" sz="2800" dirty="0">
                <a:cs typeface="Courier New" pitchFamily="49" charset="0"/>
              </a:rPr>
              <a:t>  almost anywhere in heap will </a:t>
            </a:r>
            <a:br>
              <a:rPr lang="en-US" sz="2800" dirty="0">
                <a:cs typeface="Courier New" pitchFamily="49" charset="0"/>
              </a:rPr>
            </a:br>
            <a:r>
              <a:rPr lang="en-US" sz="2800" dirty="0">
                <a:cs typeface="Courier New" pitchFamily="49" charset="0"/>
              </a:rPr>
              <a:t>	cause shellcode to execute.</a:t>
            </a:r>
            <a:endParaRPr lang="en-US" sz="3300" dirty="0"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402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dirty="0"/>
              <a:t> Ad-hoc heap overflow mitigations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19150"/>
            <a:ext cx="8839200" cy="4324350"/>
          </a:xfrm>
        </p:spPr>
        <p:txBody>
          <a:bodyPr>
            <a:normAutofit/>
          </a:bodyPr>
          <a:lstStyle/>
          <a:p>
            <a:r>
              <a:rPr lang="en-US" sz="2400" dirty="0"/>
              <a:t>Better browser architecture:</a:t>
            </a:r>
          </a:p>
          <a:p>
            <a:pPr lvl="1"/>
            <a:r>
              <a:rPr lang="en-US" sz="2100" dirty="0"/>
              <a:t>Store JavaScript strings in a separate heap from browser heap</a:t>
            </a:r>
            <a:endParaRPr lang="en-US" sz="2000" dirty="0"/>
          </a:p>
          <a:p>
            <a:pPr>
              <a:spcBef>
                <a:spcPts val="1776"/>
              </a:spcBef>
            </a:pPr>
            <a:r>
              <a:rPr lang="en-US" sz="2400" dirty="0" err="1"/>
              <a:t>OpenBSD</a:t>
            </a:r>
            <a:r>
              <a:rPr lang="en-US" sz="2400" dirty="0"/>
              <a:t> and Windows 8 heap overflow protection:</a:t>
            </a:r>
            <a:endParaRPr lang="en-US" dirty="0"/>
          </a:p>
          <a:p>
            <a:pPr lvl="1"/>
            <a:endParaRPr lang="en-US" sz="20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spcBef>
                <a:spcPts val="4200"/>
              </a:spcBef>
              <a:buNone/>
            </a:pPr>
            <a:r>
              <a:rPr lang="en-US" sz="2000" dirty="0"/>
              <a:t>In theory:  allocate every object on a separate page  (</a:t>
            </a:r>
            <a:r>
              <a:rPr lang="en-US" sz="2000" dirty="0" err="1"/>
              <a:t>eFence</a:t>
            </a:r>
            <a:r>
              <a:rPr lang="en-US" sz="2000" dirty="0"/>
              <a:t>, Archipelago’08)</a:t>
            </a:r>
            <a:br>
              <a:rPr lang="en-US" sz="2000" dirty="0"/>
            </a:br>
            <a:r>
              <a:rPr lang="en-US" sz="2000" dirty="0"/>
              <a:t>	⟹   not practical:  too wasteful in physical memory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6F36B95-2852-2341-9231-8D90BE5C6F18}"/>
              </a:ext>
            </a:extLst>
          </p:cNvPr>
          <p:cNvGrpSpPr/>
          <p:nvPr/>
        </p:nvGrpSpPr>
        <p:grpSpPr>
          <a:xfrm>
            <a:off x="1247336" y="2114550"/>
            <a:ext cx="7366874" cy="1752600"/>
            <a:chOff x="1247336" y="2190750"/>
            <a:chExt cx="7366874" cy="17526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247336" y="2457450"/>
              <a:ext cx="5943600" cy="11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323536" y="2913459"/>
              <a:ext cx="5943600" cy="11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1704536" y="2457450"/>
              <a:ext cx="6096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314136" y="2457450"/>
              <a:ext cx="609600" cy="4572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923736" y="2457450"/>
              <a:ext cx="6096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33336" y="2457450"/>
              <a:ext cx="6096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42936" y="2457450"/>
              <a:ext cx="6096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752536" y="2457450"/>
              <a:ext cx="6096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362136" y="2457450"/>
              <a:ext cx="6096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971736" y="2457450"/>
              <a:ext cx="6096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533336" y="2457450"/>
              <a:ext cx="609600" cy="4572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752536" y="2457450"/>
              <a:ext cx="609600" cy="4572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971736" y="2457450"/>
              <a:ext cx="609600" cy="457200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286000" y="3543240"/>
              <a:ext cx="5641288" cy="4001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guard  pages (non-writable pages in virtual memory)</a:t>
              </a:r>
            </a:p>
          </p:txBody>
        </p:sp>
        <p:cxnSp>
          <p:nvCxnSpPr>
            <p:cNvPr id="20" name="Straight Arrow Connector 19"/>
            <p:cNvCxnSpPr>
              <a:cxnSpLocks/>
              <a:endCxn id="8" idx="2"/>
            </p:cNvCxnSpPr>
            <p:nvPr/>
          </p:nvCxnSpPr>
          <p:spPr>
            <a:xfrm flipH="1" flipV="1">
              <a:off x="2618936" y="2914650"/>
              <a:ext cx="657664" cy="62859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cxnSpLocks/>
              <a:endCxn id="15" idx="2"/>
            </p:cNvCxnSpPr>
            <p:nvPr/>
          </p:nvCxnSpPr>
          <p:spPr>
            <a:xfrm flipH="1" flipV="1">
              <a:off x="3838136" y="2914650"/>
              <a:ext cx="794" cy="62859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cxnSpLocks/>
              <a:endCxn id="16" idx="2"/>
            </p:cNvCxnSpPr>
            <p:nvPr/>
          </p:nvCxnSpPr>
          <p:spPr>
            <a:xfrm flipV="1">
              <a:off x="4752536" y="2914650"/>
              <a:ext cx="304800" cy="62859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cxnSpLocks/>
              <a:stCxn id="18" idx="0"/>
              <a:endCxn id="17" idx="2"/>
            </p:cNvCxnSpPr>
            <p:nvPr/>
          </p:nvCxnSpPr>
          <p:spPr>
            <a:xfrm flipV="1">
              <a:off x="5106644" y="2914650"/>
              <a:ext cx="1169892" cy="62859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7315200" y="2190750"/>
              <a:ext cx="1299010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prevents </a:t>
              </a:r>
              <a:br>
                <a:rPr lang="en-US" sz="2000" dirty="0"/>
              </a:br>
              <a:r>
                <a:rPr lang="en-US" sz="2000" dirty="0"/>
                <a:t>cross-page</a:t>
              </a:r>
              <a:br>
                <a:rPr lang="en-US" sz="2000" dirty="0"/>
              </a:br>
              <a:r>
                <a:rPr lang="en-US" sz="2000" dirty="0"/>
                <a:t>overflows</a:t>
              </a: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4ACEB204-4DE5-1FC2-7A19-58F4E4B028AA}"/>
              </a:ext>
            </a:extLst>
          </p:cNvPr>
          <p:cNvSpPr/>
          <p:nvPr/>
        </p:nvSpPr>
        <p:spPr>
          <a:xfrm>
            <a:off x="7190936" y="673051"/>
            <a:ext cx="1752600" cy="7620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Why?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9025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sz="4400" dirty="0"/>
              <a:t>Finding overflows by fuzzing</a:t>
            </a:r>
          </a:p>
        </p:txBody>
      </p:sp>
      <p:sp>
        <p:nvSpPr>
          <p:cNvPr id="153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1123950"/>
            <a:ext cx="8763000" cy="3657600"/>
          </a:xfrm>
        </p:spPr>
        <p:txBody>
          <a:bodyPr>
            <a:noAutofit/>
          </a:bodyPr>
          <a:lstStyle/>
          <a:p>
            <a:pPr marL="280988" indent="-280988">
              <a:tabLst>
                <a:tab pos="966788" algn="l"/>
              </a:tabLst>
            </a:pPr>
            <a:r>
              <a:rPr lang="en-US" sz="2400" dirty="0"/>
              <a:t>To find overflow:</a:t>
            </a:r>
          </a:p>
          <a:p>
            <a:pPr marL="625475" lvl="1" indent="-230188">
              <a:tabLst>
                <a:tab pos="966788" algn="l"/>
              </a:tabLst>
            </a:pPr>
            <a:r>
              <a:rPr lang="en-US" sz="2400" dirty="0"/>
              <a:t>Run web server on local machine</a:t>
            </a:r>
          </a:p>
          <a:p>
            <a:pPr marL="625475" lvl="1" indent="-230188">
              <a:tabLst>
                <a:tab pos="966788" algn="l"/>
              </a:tabLst>
            </a:pPr>
            <a:r>
              <a:rPr lang="en-US" sz="2400" dirty="0"/>
              <a:t>Use AFL to issue malformed requests (ending with   “$$$$$” )</a:t>
            </a:r>
          </a:p>
          <a:p>
            <a:pPr marL="1025525" lvl="2" indent="-230188">
              <a:tabLst>
                <a:tab pos="966788" algn="l"/>
              </a:tabLst>
            </a:pPr>
            <a:r>
              <a:rPr lang="en-US" dirty="0" err="1"/>
              <a:t>Fuzzers</a:t>
            </a:r>
            <a:r>
              <a:rPr lang="en-US" dirty="0"/>
              <a:t>:  automated tools for this (next week)</a:t>
            </a:r>
          </a:p>
          <a:p>
            <a:pPr marL="625475" lvl="1" indent="-230188">
              <a:tabLst>
                <a:tab pos="966788" algn="l"/>
              </a:tabLst>
            </a:pPr>
            <a:r>
              <a:rPr lang="en-US" sz="2400" dirty="0"/>
              <a:t>If web server crashes,</a:t>
            </a:r>
            <a:br>
              <a:rPr lang="en-US" sz="2400" dirty="0"/>
            </a:br>
            <a:r>
              <a:rPr lang="en-US" sz="2400" dirty="0"/>
              <a:t>	search core dump for  “$$$$$” to find overflow location</a:t>
            </a:r>
          </a:p>
          <a:p>
            <a:pPr marL="0" indent="0">
              <a:buNone/>
              <a:tabLst>
                <a:tab pos="966788" algn="l"/>
              </a:tabLst>
            </a:pPr>
            <a:endParaRPr lang="en-US" sz="2400" dirty="0"/>
          </a:p>
          <a:p>
            <a:pPr marL="280988" indent="-280988">
              <a:tabLst>
                <a:tab pos="966788" algn="l"/>
              </a:tabLst>
            </a:pPr>
            <a:r>
              <a:rPr lang="en-US" sz="2400" dirty="0"/>
              <a:t>Construct exploit    </a:t>
            </a:r>
            <a:r>
              <a:rPr lang="en-US" sz="2000" dirty="0"/>
              <a:t>(not easy given latest defenses in next lecture)</a:t>
            </a:r>
          </a:p>
        </p:txBody>
      </p:sp>
    </p:spTree>
    <p:extLst>
      <p:ext uri="{BB962C8B-B14F-4D97-AF65-F5344CB8AC3E}">
        <p14:creationId xmlns:p14="http://schemas.microsoft.com/office/powerpoint/2010/main" val="31884996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Control Hijacking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More Control Hijacking Attacks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443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Hijacking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28750"/>
            <a:ext cx="8534400" cy="3394472"/>
          </a:xfrm>
        </p:spPr>
        <p:txBody>
          <a:bodyPr>
            <a:normAutofit/>
          </a:bodyPr>
          <a:lstStyle/>
          <a:p>
            <a:r>
              <a:rPr lang="en-US" sz="2400" b="1" dirty="0"/>
              <a:t>Integer overflows</a:t>
            </a:r>
            <a:r>
              <a:rPr lang="en-US" sz="2400" dirty="0"/>
              <a:t>:    </a:t>
            </a:r>
            <a:r>
              <a:rPr lang="en-US" sz="2000" dirty="0">
                <a:latin typeface="Arial" charset="0"/>
              </a:rPr>
              <a:t>(e.g.  MS DirectX MIDI Lib)</a:t>
            </a:r>
            <a:endParaRPr lang="en-US" sz="2400" dirty="0">
              <a:solidFill>
                <a:srgbClr val="000090"/>
              </a:solidFill>
              <a:latin typeface="Arial" charset="0"/>
            </a:endParaRPr>
          </a:p>
          <a:p>
            <a:pPr>
              <a:spcBef>
                <a:spcPts val="1800"/>
              </a:spcBef>
            </a:pPr>
            <a:r>
              <a:rPr lang="en-US" sz="2400" b="1" dirty="0"/>
              <a:t>Double free</a:t>
            </a:r>
            <a:r>
              <a:rPr lang="en-US" sz="2400" dirty="0"/>
              <a:t>:    double free space on heap</a:t>
            </a:r>
          </a:p>
          <a:p>
            <a:pPr lvl="1">
              <a:lnSpc>
                <a:spcPct val="30000"/>
              </a:lnSpc>
              <a:spcBef>
                <a:spcPct val="80000"/>
              </a:spcBef>
            </a:pPr>
            <a:r>
              <a:rPr lang="en-US" sz="2400" dirty="0"/>
              <a:t>Can cause memory </a:t>
            </a:r>
            <a:r>
              <a:rPr lang="en-US" sz="2400" dirty="0" err="1"/>
              <a:t>mgr</a:t>
            </a:r>
            <a:r>
              <a:rPr lang="en-US" sz="2400" dirty="0"/>
              <a:t> to write data to specific location</a:t>
            </a:r>
          </a:p>
          <a:p>
            <a:pPr lvl="1">
              <a:lnSpc>
                <a:spcPct val="30000"/>
              </a:lnSpc>
              <a:spcBef>
                <a:spcPct val="80000"/>
              </a:spcBef>
            </a:pPr>
            <a:r>
              <a:rPr lang="en-US" sz="2400" dirty="0"/>
              <a:t>Examples:    CVS server</a:t>
            </a:r>
            <a:endParaRPr lang="en-US" sz="2400" dirty="0">
              <a:solidFill>
                <a:srgbClr val="000090"/>
              </a:solidFill>
              <a:latin typeface="Arial" charset="0"/>
            </a:endParaRPr>
          </a:p>
          <a:p>
            <a:pPr>
              <a:spcBef>
                <a:spcPts val="1800"/>
              </a:spcBef>
            </a:pP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Use after free:  </a:t>
            </a:r>
            <a:r>
              <a:rPr lang="en-US" sz="2400" dirty="0">
                <a:solidFill>
                  <a:srgbClr val="000000"/>
                </a:solidFill>
                <a:latin typeface="Arial" charset="0"/>
              </a:rPr>
              <a:t>using memory after it is freed</a:t>
            </a:r>
            <a:endParaRPr lang="en-US" sz="2400" b="1" dirty="0">
              <a:solidFill>
                <a:srgbClr val="000000"/>
              </a:solidFill>
              <a:latin typeface="Arial" charset="0"/>
            </a:endParaRPr>
          </a:p>
          <a:p>
            <a:pPr>
              <a:spcBef>
                <a:spcPts val="1800"/>
              </a:spcBef>
            </a:pPr>
            <a:r>
              <a:rPr lang="en-US" sz="2400" b="1" dirty="0">
                <a:solidFill>
                  <a:srgbClr val="000000"/>
                </a:solidFill>
                <a:latin typeface="Arial" charset="0"/>
              </a:rPr>
              <a:t>Format string vulnerabilities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0718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Integer Overflows     </a:t>
            </a:r>
            <a:r>
              <a:rPr lang="en-US" sz="2200" dirty="0"/>
              <a:t>(see </a:t>
            </a:r>
            <a:r>
              <a:rPr lang="en-US" sz="2200" dirty="0" err="1"/>
              <a:t>Phrack</a:t>
            </a:r>
            <a:r>
              <a:rPr lang="en-US" sz="2200" dirty="0"/>
              <a:t> 60)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458200" cy="3943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Problem:    what happens when </a:t>
            </a:r>
            <a:r>
              <a:rPr lang="en-US" sz="2400" dirty="0" err="1"/>
              <a:t>int</a:t>
            </a:r>
            <a:r>
              <a:rPr lang="en-US" sz="2400" dirty="0"/>
              <a:t> exceeds max value?</a:t>
            </a:r>
          </a:p>
          <a:p>
            <a:pPr marL="0" indent="0">
              <a:lnSpc>
                <a:spcPct val="140000"/>
              </a:lnSpc>
              <a:spcBef>
                <a:spcPts val="1776"/>
              </a:spcBef>
              <a:buNone/>
            </a:pPr>
            <a:r>
              <a:rPr lang="en-US" sz="2400" b="1" dirty="0" err="1">
                <a:solidFill>
                  <a:srgbClr val="0070C0"/>
                </a:solidFill>
              </a:rPr>
              <a:t>int</a:t>
            </a:r>
            <a:r>
              <a:rPr lang="en-US" sz="2400" b="1" dirty="0">
                <a:solidFill>
                  <a:srgbClr val="0070C0"/>
                </a:solidFill>
              </a:rPr>
              <a:t> m;    (32 bits)             short s;    (16 bits)               char c;    (8 bits)</a:t>
            </a:r>
          </a:p>
          <a:p>
            <a:pPr marL="0" indent="0">
              <a:lnSpc>
                <a:spcPct val="130000"/>
              </a:lnSpc>
              <a:spcBef>
                <a:spcPts val="1824"/>
              </a:spcBef>
              <a:buNone/>
            </a:pPr>
            <a:r>
              <a:rPr lang="en-US" sz="2400" dirty="0"/>
              <a:t>	c = 0x80 + 0x80 = 128 + 128		⇒     c = 0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2400" dirty="0"/>
              <a:t>	s = 0xff80 + 0x80			⇒     s = 0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sz="2400" dirty="0"/>
              <a:t>	m = 0xffffff80 + 0x80			⇒     m = 0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Can this be exploited?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143000" y="2622550"/>
            <a:ext cx="6934200" cy="16002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008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dirty="0"/>
              <a:t>An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819150"/>
            <a:ext cx="7239000" cy="2590800"/>
          </a:xfrm>
          <a:ln>
            <a:solidFill>
              <a:srgbClr val="4F81BD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void  </a:t>
            </a:r>
            <a:r>
              <a:rPr lang="en-US" sz="2000" dirty="0" err="1"/>
              <a:t>func</a:t>
            </a:r>
            <a:r>
              <a:rPr lang="en-US" sz="2000" dirty="0"/>
              <a:t>( char *buf1, *buf2,    unsigned </a:t>
            </a:r>
            <a:r>
              <a:rPr lang="en-US" sz="2000" dirty="0" err="1"/>
              <a:t>int</a:t>
            </a:r>
            <a:r>
              <a:rPr lang="en-US" sz="2000" dirty="0"/>
              <a:t> len1, len2) {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dirty="0">
                <a:latin typeface=" "/>
                <a:cs typeface=" "/>
              </a:rPr>
              <a:t>	char temp[256];</a:t>
            </a:r>
          </a:p>
          <a:p>
            <a:pPr marL="0" indent="0">
              <a:buNone/>
              <a:tabLst>
                <a:tab pos="457200" algn="l"/>
                <a:tab pos="5029200" algn="l"/>
              </a:tabLst>
            </a:pPr>
            <a:r>
              <a:rPr lang="en-US" sz="2000" dirty="0">
                <a:latin typeface=" "/>
                <a:cs typeface=" "/>
              </a:rPr>
              <a:t>	if  </a:t>
            </a:r>
            <a:r>
              <a:rPr lang="en-US" sz="2000" b="1" dirty="0">
                <a:solidFill>
                  <a:srgbClr val="0000FF"/>
                </a:solidFill>
                <a:latin typeface=" "/>
                <a:cs typeface=" "/>
              </a:rPr>
              <a:t>(len1 + len2 &gt; 256)</a:t>
            </a:r>
            <a:r>
              <a:rPr lang="en-US" sz="2000" dirty="0">
                <a:latin typeface=" "/>
                <a:cs typeface=" "/>
              </a:rPr>
              <a:t>   {return -1}	</a:t>
            </a:r>
            <a:r>
              <a:rPr lang="en-US" sz="2000" dirty="0">
                <a:solidFill>
                  <a:srgbClr val="0000FF"/>
                </a:solidFill>
                <a:latin typeface=" "/>
                <a:cs typeface=" "/>
              </a:rPr>
              <a:t>// length check</a:t>
            </a:r>
          </a:p>
          <a:p>
            <a:pPr marL="0" indent="0">
              <a:buNone/>
              <a:tabLst>
                <a:tab pos="457200" algn="l"/>
                <a:tab pos="5029200" algn="l"/>
              </a:tabLst>
            </a:pPr>
            <a:r>
              <a:rPr lang="en-US" sz="2000" dirty="0">
                <a:latin typeface=" "/>
                <a:cs typeface=" "/>
              </a:rPr>
              <a:t>	</a:t>
            </a:r>
            <a:r>
              <a:rPr lang="en-US" sz="2000" dirty="0" err="1">
                <a:latin typeface=" "/>
                <a:cs typeface=" "/>
              </a:rPr>
              <a:t>memcpy</a:t>
            </a:r>
            <a:r>
              <a:rPr lang="en-US" sz="2000" dirty="0">
                <a:latin typeface=" "/>
                <a:cs typeface=" "/>
              </a:rPr>
              <a:t>(temp,  buf1,  len1);	</a:t>
            </a:r>
            <a:r>
              <a:rPr lang="en-US" sz="2000" dirty="0">
                <a:solidFill>
                  <a:srgbClr val="0000FF"/>
                </a:solidFill>
                <a:latin typeface=" "/>
                <a:cs typeface=" "/>
              </a:rPr>
              <a:t>// cat buffers</a:t>
            </a:r>
            <a:endParaRPr lang="en-US" sz="2000" dirty="0">
              <a:latin typeface=" "/>
              <a:cs typeface=" "/>
            </a:endParaRP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dirty="0">
                <a:latin typeface=" "/>
                <a:cs typeface=" "/>
              </a:rPr>
              <a:t>	</a:t>
            </a:r>
            <a:r>
              <a:rPr lang="en-US" sz="2000" dirty="0" err="1">
                <a:latin typeface=" "/>
                <a:cs typeface=" "/>
              </a:rPr>
              <a:t>memcpy</a:t>
            </a:r>
            <a:r>
              <a:rPr lang="en-US" sz="2000" dirty="0">
                <a:latin typeface=" "/>
                <a:cs typeface=" "/>
              </a:rPr>
              <a:t>(temp+len1,  buf2,  len2);</a:t>
            </a:r>
          </a:p>
          <a:p>
            <a:pPr marL="0" indent="0">
              <a:buNone/>
              <a:tabLst>
                <a:tab pos="457200" algn="l"/>
                <a:tab pos="5029200" algn="l"/>
              </a:tabLst>
            </a:pPr>
            <a:r>
              <a:rPr lang="en-US" sz="2000" dirty="0">
                <a:latin typeface=" "/>
                <a:cs typeface=" "/>
              </a:rPr>
              <a:t>	do-something(temp); 	</a:t>
            </a:r>
            <a:r>
              <a:rPr lang="en-US" sz="2000" dirty="0">
                <a:solidFill>
                  <a:srgbClr val="0000FF"/>
                </a:solidFill>
                <a:latin typeface=" "/>
                <a:cs typeface=" "/>
              </a:rPr>
              <a:t>// do stuff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dirty="0">
                <a:latin typeface=" "/>
                <a:cs typeface=" 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33600" y="3727145"/>
            <a:ext cx="5484194" cy="1397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if   </a:t>
            </a:r>
            <a:r>
              <a:rPr lang="en-US" sz="2400" b="1" dirty="0">
                <a:solidFill>
                  <a:srgbClr val="0000FF"/>
                </a:solidFill>
              </a:rPr>
              <a:t>len1 = 0x80,    len2 = 0xffffff80   </a:t>
            </a:r>
            <a:r>
              <a:rPr lang="en-US" sz="2400" dirty="0"/>
              <a:t>?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   ⇒   len1+len2 = 0</a:t>
            </a:r>
          </a:p>
          <a:p>
            <a:pPr>
              <a:lnSpc>
                <a:spcPct val="140000"/>
              </a:lnSpc>
            </a:pPr>
            <a:r>
              <a:rPr lang="en-US" sz="2400" dirty="0"/>
              <a:t>Second  </a:t>
            </a:r>
            <a:r>
              <a:rPr lang="en-US" sz="2400" dirty="0" err="1"/>
              <a:t>memcpy</a:t>
            </a:r>
            <a:r>
              <a:rPr lang="en-US" sz="2400" dirty="0"/>
              <a:t>()  will overflow heap !!</a:t>
            </a:r>
          </a:p>
        </p:txBody>
      </p:sp>
    </p:spTree>
    <p:extLst>
      <p:ext uri="{BB962C8B-B14F-4D97-AF65-F5344CB8AC3E}">
        <p14:creationId xmlns:p14="http://schemas.microsoft.com/office/powerpoint/2010/main" val="394819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0DE8A4-1F5D-2740-9085-A22FFC4F11BE}"/>
              </a:ext>
            </a:extLst>
          </p:cNvPr>
          <p:cNvSpPr/>
          <p:nvPr/>
        </p:nvSpPr>
        <p:spPr>
          <a:xfrm>
            <a:off x="1295400" y="1581150"/>
            <a:ext cx="64008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/>
          <a:lstStyle/>
          <a:p>
            <a:r>
              <a:rPr lang="en-US" dirty="0"/>
              <a:t>An example:  a better length check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819150"/>
            <a:ext cx="7239000" cy="3429000"/>
          </a:xfrm>
          <a:ln>
            <a:solidFill>
              <a:srgbClr val="4F81BD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void  </a:t>
            </a:r>
            <a:r>
              <a:rPr lang="en-US" sz="2000" dirty="0" err="1"/>
              <a:t>func</a:t>
            </a:r>
            <a:r>
              <a:rPr lang="en-US" sz="2000" dirty="0"/>
              <a:t>( char *buf1, *buf2,    unsigned </a:t>
            </a:r>
            <a:r>
              <a:rPr lang="en-US" sz="2000" dirty="0" err="1"/>
              <a:t>int</a:t>
            </a:r>
            <a:r>
              <a:rPr lang="en-US" sz="2000" dirty="0"/>
              <a:t> len1, len2) {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dirty="0">
                <a:latin typeface=" "/>
                <a:cs typeface=" "/>
              </a:rPr>
              <a:t>	char temp[256];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dirty="0">
                <a:latin typeface=" "/>
                <a:cs typeface=" "/>
              </a:rPr>
              <a:t>	</a:t>
            </a:r>
            <a:r>
              <a:rPr lang="en-US" sz="2000" dirty="0">
                <a:solidFill>
                  <a:srgbClr val="0000FF"/>
                </a:solidFill>
                <a:latin typeface=" "/>
                <a:cs typeface=" "/>
              </a:rPr>
              <a:t>// length check</a:t>
            </a:r>
            <a:endParaRPr lang="en-US" sz="2000" dirty="0">
              <a:latin typeface=" "/>
              <a:cs typeface=" "/>
            </a:endParaRPr>
          </a:p>
          <a:p>
            <a:pPr marL="0" indent="0">
              <a:buNone/>
              <a:tabLst>
                <a:tab pos="457200" algn="l"/>
                <a:tab pos="5029200" algn="l"/>
              </a:tabLst>
            </a:pPr>
            <a:r>
              <a:rPr lang="en-US" sz="2000" dirty="0">
                <a:latin typeface=" "/>
                <a:cs typeface=" "/>
              </a:rPr>
              <a:t>	if   </a:t>
            </a:r>
            <a:r>
              <a:rPr lang="en-US" sz="2000" b="1" dirty="0">
                <a:solidFill>
                  <a:srgbClr val="0000FF"/>
                </a:solidFill>
                <a:latin typeface=" "/>
                <a:cs typeface=" "/>
              </a:rPr>
              <a:t>(len1 &gt; 256)   ||   (len2 &gt; 256)   ||   (len1+ len2 &gt; 256)</a:t>
            </a:r>
          </a:p>
          <a:p>
            <a:pPr marL="0" indent="0">
              <a:buNone/>
              <a:tabLst>
                <a:tab pos="457200" algn="l"/>
                <a:tab pos="5029200" algn="l"/>
              </a:tabLst>
            </a:pPr>
            <a:r>
              <a:rPr lang="en-US" sz="2000" b="1" dirty="0">
                <a:solidFill>
                  <a:srgbClr val="0000FF"/>
                </a:solidFill>
                <a:latin typeface=" "/>
                <a:cs typeface=" "/>
              </a:rPr>
              <a:t>	         </a:t>
            </a:r>
            <a:r>
              <a:rPr lang="en-US" sz="2000" dirty="0">
                <a:latin typeface=" "/>
                <a:cs typeface=" "/>
              </a:rPr>
              <a:t>return -1;	</a:t>
            </a:r>
            <a:endParaRPr lang="en-US" sz="2000" dirty="0">
              <a:solidFill>
                <a:srgbClr val="0000FF"/>
              </a:solidFill>
              <a:latin typeface=" "/>
              <a:cs typeface=" "/>
            </a:endParaRPr>
          </a:p>
          <a:p>
            <a:pPr marL="0" indent="0">
              <a:buNone/>
              <a:tabLst>
                <a:tab pos="457200" algn="l"/>
                <a:tab pos="5029200" algn="l"/>
              </a:tabLst>
            </a:pPr>
            <a:r>
              <a:rPr lang="en-US" sz="2000" dirty="0">
                <a:latin typeface=" "/>
                <a:cs typeface=" "/>
              </a:rPr>
              <a:t>	</a:t>
            </a:r>
            <a:r>
              <a:rPr lang="en-US" sz="2000" dirty="0" err="1">
                <a:latin typeface=" "/>
                <a:cs typeface=" "/>
              </a:rPr>
              <a:t>memcpy</a:t>
            </a:r>
            <a:r>
              <a:rPr lang="en-US" sz="2000" dirty="0">
                <a:latin typeface=" "/>
                <a:cs typeface=" "/>
              </a:rPr>
              <a:t>(temp,  buf1,  len1);	</a:t>
            </a:r>
            <a:r>
              <a:rPr lang="en-US" sz="2000" dirty="0">
                <a:solidFill>
                  <a:srgbClr val="0000FF"/>
                </a:solidFill>
                <a:latin typeface=" "/>
                <a:cs typeface=" "/>
              </a:rPr>
              <a:t>// cat buffers</a:t>
            </a:r>
            <a:endParaRPr lang="en-US" sz="2000" dirty="0">
              <a:latin typeface=" "/>
              <a:cs typeface=" "/>
            </a:endParaRP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dirty="0">
                <a:latin typeface=" "/>
                <a:cs typeface=" "/>
              </a:rPr>
              <a:t>	</a:t>
            </a:r>
            <a:r>
              <a:rPr lang="en-US" sz="2000" dirty="0" err="1">
                <a:latin typeface=" "/>
                <a:cs typeface=" "/>
              </a:rPr>
              <a:t>memcpy</a:t>
            </a:r>
            <a:r>
              <a:rPr lang="en-US" sz="2000" dirty="0">
                <a:latin typeface=" "/>
                <a:cs typeface=" "/>
              </a:rPr>
              <a:t>(temp+len1,  buf2,  len2);</a:t>
            </a:r>
          </a:p>
          <a:p>
            <a:pPr marL="0" indent="0">
              <a:buNone/>
              <a:tabLst>
                <a:tab pos="457200" algn="l"/>
                <a:tab pos="5029200" algn="l"/>
              </a:tabLst>
            </a:pPr>
            <a:r>
              <a:rPr lang="en-US" sz="2000" dirty="0">
                <a:latin typeface=" "/>
                <a:cs typeface=" "/>
              </a:rPr>
              <a:t>	do-something(temp); 	</a:t>
            </a:r>
            <a:r>
              <a:rPr lang="en-US" sz="2000" dirty="0">
                <a:solidFill>
                  <a:srgbClr val="0000FF"/>
                </a:solidFill>
                <a:latin typeface=" "/>
                <a:cs typeface=" "/>
              </a:rPr>
              <a:t>// do stuff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000" dirty="0">
                <a:latin typeface=" "/>
                <a:cs typeface=" 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943797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4774168"/>
            <a:ext cx="1870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/>
              <a:t>Source:  NVD/CVE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-95250"/>
            <a:ext cx="8229600" cy="857250"/>
          </a:xfrm>
        </p:spPr>
        <p:txBody>
          <a:bodyPr/>
          <a:lstStyle/>
          <a:p>
            <a:r>
              <a:rPr lang="en-US" dirty="0"/>
              <a:t>Integer overflow exploit stats</a:t>
            </a: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822347326"/>
              </p:ext>
            </p:extLst>
          </p:nvPr>
        </p:nvGraphicFramePr>
        <p:xfrm>
          <a:off x="1066800" y="971550"/>
          <a:ext cx="68580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05EC583-71CD-6C41-AB6E-C013BE69374C}"/>
              </a:ext>
            </a:extLst>
          </p:cNvPr>
          <p:cNvSpPr txBox="1"/>
          <p:nvPr/>
        </p:nvSpPr>
        <p:spPr>
          <a:xfrm>
            <a:off x="2514600" y="4019550"/>
            <a:ext cx="5370316" cy="10002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Dec. 2020:   integer underflow in F5 Big IP   </a:t>
            </a:r>
          </a:p>
          <a:p>
            <a:pPr>
              <a:spcBef>
                <a:spcPts val="600"/>
              </a:spcBef>
            </a:pPr>
            <a:r>
              <a:rPr lang="en-US" b="1" dirty="0"/>
              <a:t>	     if  (8190 − </a:t>
            </a:r>
            <a:r>
              <a:rPr lang="en-US" b="1" dirty="0" err="1"/>
              <a:t>nlen</a:t>
            </a:r>
            <a:r>
              <a:rPr lang="en-US" b="1" dirty="0"/>
              <a:t> &lt;= </a:t>
            </a:r>
            <a:r>
              <a:rPr lang="en-US" b="1" dirty="0" err="1"/>
              <a:t>vlen</a:t>
            </a:r>
            <a:r>
              <a:rPr lang="en-US" b="1" dirty="0"/>
              <a:t> )     // length check</a:t>
            </a:r>
          </a:p>
          <a:p>
            <a:r>
              <a:rPr lang="en-US" b="1" dirty="0"/>
              <a:t>		return -1;</a:t>
            </a:r>
          </a:p>
        </p:txBody>
      </p:sp>
    </p:spTree>
    <p:extLst>
      <p:ext uri="{BB962C8B-B14F-4D97-AF65-F5344CB8AC3E}">
        <p14:creationId xmlns:p14="http://schemas.microsoft.com/office/powerpoint/2010/main" val="691805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Control Hijacking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Basic Control Hijacking Attacks</a:t>
            </a:r>
          </a:p>
        </p:txBody>
      </p:sp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5C766A-57D2-6064-EE39-3E256A7C9249}"/>
              </a:ext>
            </a:extLst>
          </p:cNvPr>
          <p:cNvSpPr txBox="1"/>
          <p:nvPr/>
        </p:nvSpPr>
        <p:spPr>
          <a:xfrm>
            <a:off x="6548087" y="4933950"/>
            <a:ext cx="480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Some slides are borrowed from Dan </a:t>
            </a:r>
            <a:r>
              <a:rPr lang="en-US" sz="1100" dirty="0" err="1"/>
              <a:t>Boneh</a:t>
            </a:r>
            <a:endParaRPr lang="en-HK" sz="1100" dirty="0"/>
          </a:p>
        </p:txBody>
      </p:sp>
    </p:spTree>
    <p:extLst>
      <p:ext uri="{BB962C8B-B14F-4D97-AF65-F5344CB8AC3E}">
        <p14:creationId xmlns:p14="http://schemas.microsoft.com/office/powerpoint/2010/main" val="5802268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Format string bugs</a:t>
            </a:r>
          </a:p>
        </p:txBody>
      </p:sp>
    </p:spTree>
    <p:extLst>
      <p:ext uri="{BB962C8B-B14F-4D97-AF65-F5344CB8AC3E}">
        <p14:creationId xmlns:p14="http://schemas.microsoft.com/office/powerpoint/2010/main" val="20616737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/>
              <a:t>Format string problem</a:t>
            </a:r>
          </a:p>
        </p:txBody>
      </p:sp>
      <p:sp>
        <p:nvSpPr>
          <p:cNvPr id="870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895350"/>
            <a:ext cx="8686800" cy="424815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sz="2000" dirty="0"/>
              <a:t>			</a:t>
            </a:r>
            <a:r>
              <a:rPr lang="en-US" sz="2400" b="1" dirty="0" err="1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int</a:t>
            </a:r>
            <a:r>
              <a:rPr lang="en-US" sz="2400" b="1" dirty="0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func</a:t>
            </a:r>
            <a:r>
              <a:rPr lang="en-US" sz="2400" b="1" dirty="0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(char *user)  {</a:t>
            </a:r>
          </a:p>
          <a:p>
            <a:pPr>
              <a:lnSpc>
                <a:spcPct val="12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400" b="1" dirty="0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			  </a:t>
            </a:r>
            <a:r>
              <a:rPr lang="en-US" sz="2400" b="1" dirty="0" err="1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fprintf</a:t>
            </a:r>
            <a:r>
              <a:rPr lang="en-US" sz="2400" b="1" dirty="0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(</a:t>
            </a:r>
            <a:r>
              <a:rPr lang="en-US" sz="2400" b="1" dirty="0" err="1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stderr</a:t>
            </a:r>
            <a:r>
              <a:rPr lang="en-US" sz="2400" b="1" dirty="0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, user);</a:t>
            </a:r>
          </a:p>
          <a:p>
            <a:pPr>
              <a:lnSpc>
                <a:spcPct val="85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sz="2400" b="1" dirty="0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			}</a:t>
            </a:r>
          </a:p>
          <a:p>
            <a:pPr>
              <a:lnSpc>
                <a:spcPct val="85000"/>
              </a:lnSpc>
              <a:spcBef>
                <a:spcPct val="80000"/>
              </a:spcBef>
              <a:buFont typeface="Wingdings" pitchFamily="2" charset="2"/>
              <a:buNone/>
            </a:pPr>
            <a:r>
              <a:rPr lang="en-US" sz="2800" u="sng" dirty="0">
                <a:cs typeface="Arial" charset="0"/>
              </a:rPr>
              <a:t>Problem</a:t>
            </a:r>
            <a:r>
              <a:rPr lang="en-US" sz="2800" dirty="0">
                <a:cs typeface="Arial" charset="0"/>
              </a:rPr>
              <a:t>:   what if   *</a:t>
            </a:r>
            <a:r>
              <a:rPr lang="en-US" sz="2800" dirty="0">
                <a:latin typeface="Arial" charset="0"/>
                <a:cs typeface="Arial" charset="0"/>
              </a:rPr>
              <a:t>user = “%</a:t>
            </a:r>
            <a:r>
              <a:rPr lang="en-US" sz="2800" dirty="0" err="1">
                <a:latin typeface="Arial" charset="0"/>
                <a:cs typeface="Arial" charset="0"/>
              </a:rPr>
              <a:t>s%s%s%s%s%s%s</a:t>
            </a:r>
            <a:r>
              <a:rPr lang="en-US" sz="2800" dirty="0">
                <a:latin typeface="Arial" charset="0"/>
                <a:cs typeface="Arial" charset="0"/>
              </a:rPr>
              <a:t>”</a:t>
            </a:r>
            <a:r>
              <a:rPr lang="en-US" sz="2800" dirty="0">
                <a:cs typeface="Arial" charset="0"/>
              </a:rPr>
              <a:t>  ??</a:t>
            </a:r>
          </a:p>
          <a:p>
            <a:pPr lvl="1">
              <a:spcBef>
                <a:spcPts val="1032"/>
              </a:spcBef>
            </a:pPr>
            <a:r>
              <a:rPr lang="en-US" dirty="0">
                <a:cs typeface="Arial" charset="0"/>
              </a:rPr>
              <a:t>Most likely program will crash:   </a:t>
            </a:r>
            <a:r>
              <a:rPr lang="en-US" dirty="0" err="1">
                <a:cs typeface="Arial" charset="0"/>
              </a:rPr>
              <a:t>DoS</a:t>
            </a:r>
            <a:r>
              <a:rPr lang="en-US" dirty="0">
                <a:cs typeface="Arial" charset="0"/>
              </a:rPr>
              <a:t>.</a:t>
            </a:r>
          </a:p>
          <a:p>
            <a:pPr lvl="1">
              <a:spcBef>
                <a:spcPts val="1032"/>
              </a:spcBef>
            </a:pPr>
            <a:r>
              <a:rPr lang="en-US" dirty="0">
                <a:cs typeface="Arial" charset="0"/>
              </a:rPr>
              <a:t>If not, program will print memory contents.  Privacy?</a:t>
            </a:r>
          </a:p>
          <a:p>
            <a:pPr lvl="1">
              <a:spcBef>
                <a:spcPts val="1032"/>
              </a:spcBef>
            </a:pPr>
            <a:r>
              <a:rPr lang="en-US" dirty="0">
                <a:cs typeface="Arial" charset="0"/>
              </a:rPr>
              <a:t>Full exploit using   </a:t>
            </a:r>
            <a:r>
              <a:rPr lang="en-US" dirty="0">
                <a:solidFill>
                  <a:srgbClr val="000090"/>
                </a:solidFill>
                <a:cs typeface="Arial" charset="0"/>
              </a:rPr>
              <a:t>user = </a:t>
            </a:r>
            <a:r>
              <a:rPr lang="en-US" dirty="0">
                <a:solidFill>
                  <a:srgbClr val="000090"/>
                </a:solidFill>
                <a:latin typeface="Comic Sans MS" pitchFamily="66" charset="0"/>
                <a:cs typeface="Arial" charset="0"/>
              </a:rPr>
              <a:t>“</a:t>
            </a:r>
            <a:r>
              <a:rPr lang="en-US" dirty="0">
                <a:solidFill>
                  <a:srgbClr val="000090"/>
                </a:solidFill>
                <a:cs typeface="Arial" charset="0"/>
              </a:rPr>
              <a:t>%n</a:t>
            </a:r>
            <a:r>
              <a:rPr lang="en-US" dirty="0">
                <a:solidFill>
                  <a:srgbClr val="000090"/>
                </a:solidFill>
                <a:latin typeface="Comic Sans MS" pitchFamily="66" charset="0"/>
                <a:cs typeface="Arial" charset="0"/>
              </a:rPr>
              <a:t>”</a:t>
            </a:r>
            <a:endParaRPr lang="en-US" dirty="0">
              <a:solidFill>
                <a:srgbClr val="000090"/>
              </a:solidFill>
              <a:cs typeface="Arial" charset="0"/>
            </a:endParaRPr>
          </a:p>
          <a:p>
            <a:pPr>
              <a:spcBef>
                <a:spcPct val="150000"/>
              </a:spcBef>
              <a:buFont typeface="Wingdings" pitchFamily="2" charset="2"/>
              <a:buNone/>
            </a:pPr>
            <a:r>
              <a:rPr lang="en-US" sz="2800" u="sng" dirty="0">
                <a:cs typeface="Arial" charset="0"/>
              </a:rPr>
              <a:t>Correct form</a:t>
            </a:r>
            <a:r>
              <a:rPr lang="en-US" sz="2800" dirty="0">
                <a:cs typeface="Arial" charset="0"/>
              </a:rPr>
              <a:t>:    </a:t>
            </a:r>
            <a:r>
              <a:rPr lang="en-US" sz="2400" b="1" dirty="0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fprintf</a:t>
            </a:r>
            <a:r>
              <a:rPr lang="en-US" sz="2400" b="1" dirty="0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( </a:t>
            </a:r>
            <a:r>
              <a:rPr lang="en-US" sz="2400" b="1" dirty="0" err="1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stdout</a:t>
            </a:r>
            <a:r>
              <a:rPr lang="en-US" sz="2400" b="1" dirty="0">
                <a:solidFill>
                  <a:srgbClr val="000090"/>
                </a:solidFill>
                <a:latin typeface="Courier New" pitchFamily="49" charset="0"/>
                <a:cs typeface="Arial" charset="0"/>
              </a:rPr>
              <a:t>, “%s”, user);</a:t>
            </a:r>
          </a:p>
        </p:txBody>
      </p:sp>
    </p:spTree>
    <p:extLst>
      <p:ext uri="{BB962C8B-B14F-4D97-AF65-F5344CB8AC3E}">
        <p14:creationId xmlns:p14="http://schemas.microsoft.com/office/powerpoint/2010/main" val="83575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Vulnerable functions</a:t>
            </a:r>
          </a:p>
        </p:txBody>
      </p:sp>
      <p:sp>
        <p:nvSpPr>
          <p:cNvPr id="348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028700"/>
            <a:ext cx="7772400" cy="37719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/>
              <a:t>Any function using a format string.</a:t>
            </a:r>
          </a:p>
          <a:p>
            <a:pPr>
              <a:buFont typeface="Wingdings" pitchFamily="2" charset="2"/>
              <a:buNone/>
            </a:pPr>
            <a:endParaRPr lang="en-US" sz="2400"/>
          </a:p>
          <a:p>
            <a:pPr>
              <a:buFont typeface="Wingdings" pitchFamily="2" charset="2"/>
              <a:buNone/>
            </a:pPr>
            <a:r>
              <a:rPr lang="en-US" sz="2400"/>
              <a:t>Printing:</a:t>
            </a:r>
          </a:p>
          <a:p>
            <a:pPr>
              <a:buFont typeface="Wingdings" pitchFamily="2" charset="2"/>
              <a:buNone/>
            </a:pPr>
            <a:r>
              <a:rPr lang="en-US" sz="2400"/>
              <a:t>	printf, fprintf, sprintf, …</a:t>
            </a:r>
          </a:p>
          <a:p>
            <a:pPr>
              <a:buFont typeface="Wingdings" pitchFamily="2" charset="2"/>
              <a:buNone/>
            </a:pPr>
            <a:r>
              <a:rPr lang="en-US" sz="2400"/>
              <a:t>	vprintf, vfprintf, vsprintf, …</a:t>
            </a:r>
          </a:p>
          <a:p>
            <a:pPr>
              <a:buFont typeface="Wingdings" pitchFamily="2" charset="2"/>
              <a:buNone/>
            </a:pPr>
            <a:endParaRPr lang="en-US" sz="2400"/>
          </a:p>
          <a:p>
            <a:pPr>
              <a:buFont typeface="Wingdings" pitchFamily="2" charset="2"/>
              <a:buNone/>
            </a:pPr>
            <a:r>
              <a:rPr lang="en-US" sz="2400"/>
              <a:t>Logging:</a:t>
            </a:r>
          </a:p>
          <a:p>
            <a:pPr>
              <a:buFont typeface="Wingdings" pitchFamily="2" charset="2"/>
              <a:buNone/>
            </a:pPr>
            <a:r>
              <a:rPr lang="en-US" sz="2400"/>
              <a:t>	syslog,  err, warn</a:t>
            </a:r>
          </a:p>
        </p:txBody>
      </p:sp>
    </p:spTree>
    <p:extLst>
      <p:ext uri="{BB962C8B-B14F-4D97-AF65-F5344CB8AC3E}">
        <p14:creationId xmlns:p14="http://schemas.microsoft.com/office/powerpoint/2010/main" val="23958583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Exploit</a:t>
            </a:r>
          </a:p>
        </p:txBody>
      </p:sp>
      <p:sp>
        <p:nvSpPr>
          <p:cNvPr id="358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0"/>
            <a:ext cx="8686800" cy="38100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Dumping arbitrary memory: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Walk up stack until desired pointer is found.</a:t>
            </a:r>
          </a:p>
          <a:p>
            <a:pPr lvl="1">
              <a:lnSpc>
                <a:spcPct val="150000"/>
              </a:lnSpc>
            </a:pPr>
            <a:r>
              <a:rPr lang="en-US" dirty="0" err="1"/>
              <a:t>printf</a:t>
            </a:r>
            <a:r>
              <a:rPr lang="en-US" dirty="0"/>
              <a:t>( “%08x.%08x.%08x.%08x|%s|”)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sz="2800" dirty="0"/>
              <a:t>Writing to memory:</a:t>
            </a:r>
          </a:p>
          <a:p>
            <a:pPr lvl="1">
              <a:lnSpc>
                <a:spcPct val="150000"/>
              </a:lnSpc>
            </a:pPr>
            <a:r>
              <a:rPr lang="en-US" dirty="0" err="1"/>
              <a:t>printf</a:t>
            </a:r>
            <a:r>
              <a:rPr lang="en-US" dirty="0"/>
              <a:t>( “hello %n”, &amp;temp)   --   writes ‘6’ into temp.</a:t>
            </a:r>
          </a:p>
          <a:p>
            <a:pPr lvl="1">
              <a:lnSpc>
                <a:spcPct val="150000"/>
              </a:lnSpc>
            </a:pPr>
            <a:r>
              <a:rPr lang="en-US" dirty="0" err="1"/>
              <a:t>printf</a:t>
            </a:r>
            <a:r>
              <a:rPr lang="en-US" dirty="0"/>
              <a:t>( “%08x.%08x.%08x.%08x.%n”)  --  difficult to exploit</a:t>
            </a:r>
          </a:p>
        </p:txBody>
      </p:sp>
    </p:spTree>
    <p:extLst>
      <p:ext uri="{BB962C8B-B14F-4D97-AF65-F5344CB8AC3E}">
        <p14:creationId xmlns:p14="http://schemas.microsoft.com/office/powerpoint/2010/main" val="11331160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Use after free exploits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932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AFAB72-A29F-114B-A567-941DEAD6D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599" y="838303"/>
            <a:ext cx="7044802" cy="428775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A3B0A62-8273-3347-B208-741A9794C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-36444"/>
            <a:ext cx="8610600" cy="857250"/>
          </a:xfrm>
        </p:spPr>
        <p:txBody>
          <a:bodyPr>
            <a:noAutofit/>
          </a:bodyPr>
          <a:lstStyle/>
          <a:p>
            <a:r>
              <a:rPr lang="en-US" sz="2800" dirty="0"/>
              <a:t>High impact security vulns. in Chrome 2015 – 2020    </a:t>
            </a:r>
            <a:r>
              <a:rPr lang="en-US" sz="1800" dirty="0"/>
              <a:t>(C++)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36D31E-58A1-834F-B6A0-4B17F34D4582}"/>
              </a:ext>
            </a:extLst>
          </p:cNvPr>
          <p:cNvSpPr txBox="1"/>
          <p:nvPr/>
        </p:nvSpPr>
        <p:spPr>
          <a:xfrm>
            <a:off x="4114800" y="4400550"/>
            <a:ext cx="3884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70% due to memory management bugs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865BE0-C5B7-E345-878C-18F4C811E7C6}"/>
              </a:ext>
            </a:extLst>
          </p:cNvPr>
          <p:cNvSpPr/>
          <p:nvPr/>
        </p:nvSpPr>
        <p:spPr>
          <a:xfrm>
            <a:off x="6172200" y="2190750"/>
            <a:ext cx="12954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D2BC32B-7DFB-C240-9BFF-49BE678E81A6}"/>
              </a:ext>
            </a:extLst>
          </p:cNvPr>
          <p:cNvSpPr/>
          <p:nvPr/>
        </p:nvSpPr>
        <p:spPr>
          <a:xfrm>
            <a:off x="1676400" y="3867150"/>
            <a:ext cx="1828800" cy="533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898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95250"/>
            <a:ext cx="8610600" cy="857250"/>
          </a:xfrm>
        </p:spPr>
        <p:txBody>
          <a:bodyPr>
            <a:normAutofit/>
          </a:bodyPr>
          <a:lstStyle/>
          <a:p>
            <a:r>
              <a:rPr lang="en-US" dirty="0"/>
              <a:t>IE11 Example:   </a:t>
            </a:r>
            <a:r>
              <a:rPr lang="mr-IN" sz="3600" dirty="0"/>
              <a:t>CVE-2014-0282</a:t>
            </a:r>
            <a:r>
              <a:rPr lang="en-US" sz="3600" dirty="0"/>
              <a:t> </a:t>
            </a:r>
            <a:r>
              <a:rPr lang="mr-IN" dirty="0"/>
              <a:t> </a:t>
            </a:r>
            <a:r>
              <a:rPr lang="en-US" sz="2400" dirty="0"/>
              <a:t>(simplified)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9900" y="715923"/>
            <a:ext cx="82169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&lt;form id="form"&gt;</a:t>
            </a:r>
            <a:br>
              <a:rPr lang="en-US" sz="2000" b="1" dirty="0"/>
            </a:br>
            <a:r>
              <a:rPr lang="en-US" sz="2000" dirty="0"/>
              <a:t>   &lt;</a:t>
            </a:r>
            <a:r>
              <a:rPr lang="en-US" sz="2000" dirty="0" err="1"/>
              <a:t>textarea</a:t>
            </a:r>
            <a:r>
              <a:rPr lang="en-US" sz="2000" dirty="0"/>
              <a:t> id="c1" name="a1" &gt;&lt;/</a:t>
            </a:r>
            <a:r>
              <a:rPr lang="en-US" sz="2000" dirty="0" err="1"/>
              <a:t>textarea</a:t>
            </a:r>
            <a:r>
              <a:rPr lang="en-US" sz="2000" dirty="0"/>
              <a:t>&gt;</a:t>
            </a:r>
            <a:br>
              <a:rPr lang="en-US" sz="2000" dirty="0"/>
            </a:br>
            <a:r>
              <a:rPr lang="en-US" sz="2000" dirty="0"/>
              <a:t>   &lt;input      id="c2" type="text" name="a2” value="</a:t>
            </a:r>
            <a:r>
              <a:rPr lang="en-US" sz="2000" dirty="0" err="1"/>
              <a:t>val</a:t>
            </a:r>
            <a:r>
              <a:rPr lang="en-US" sz="2000" dirty="0"/>
              <a:t>"&gt; </a:t>
            </a:r>
          </a:p>
          <a:p>
            <a:r>
              <a:rPr lang="en-US" sz="2000" b="1" dirty="0"/>
              <a:t>&lt;/form&gt;</a:t>
            </a:r>
          </a:p>
          <a:p>
            <a:endParaRPr lang="en-US" sz="2000" dirty="0"/>
          </a:p>
          <a:p>
            <a:r>
              <a:rPr lang="en-US" sz="2000" dirty="0"/>
              <a:t>&lt;script&gt;</a:t>
            </a:r>
          </a:p>
          <a:p>
            <a:r>
              <a:rPr lang="en-US" sz="2000" dirty="0"/>
              <a:t>    </a:t>
            </a:r>
            <a:r>
              <a:rPr lang="en-US" sz="2000" b="1" dirty="0"/>
              <a:t>function changer() {</a:t>
            </a:r>
          </a:p>
          <a:p>
            <a:r>
              <a:rPr lang="en-US" sz="2000" b="1" dirty="0"/>
              <a:t>        </a:t>
            </a:r>
            <a:r>
              <a:rPr lang="en-US" sz="2000" b="1" dirty="0" err="1"/>
              <a:t>document.getElementById</a:t>
            </a:r>
            <a:r>
              <a:rPr lang="en-US" sz="2000" b="1" dirty="0"/>
              <a:t>("form").</a:t>
            </a:r>
            <a:r>
              <a:rPr lang="en-US" sz="2000" b="1" dirty="0" err="1"/>
              <a:t>innerHTML</a:t>
            </a:r>
            <a:r>
              <a:rPr lang="en-US" sz="2000" b="1" dirty="0"/>
              <a:t> = ""; </a:t>
            </a:r>
          </a:p>
          <a:p>
            <a:r>
              <a:rPr lang="en-US" sz="2000" b="1" dirty="0"/>
              <a:t>        </a:t>
            </a:r>
            <a:r>
              <a:rPr lang="en-US" sz="2000" b="1" dirty="0" err="1"/>
              <a:t>CollectGarbage</a:t>
            </a:r>
            <a:r>
              <a:rPr lang="en-US" sz="2000" b="1" dirty="0"/>
              <a:t>();           // erase  c1 and c2 fields</a:t>
            </a:r>
          </a:p>
          <a:p>
            <a:r>
              <a:rPr lang="en-US" sz="2000" b="1" dirty="0"/>
              <a:t>    } </a:t>
            </a:r>
          </a:p>
          <a:p>
            <a:endParaRPr lang="en-US" sz="2000" dirty="0"/>
          </a:p>
          <a:p>
            <a:r>
              <a:rPr lang="en-US" sz="2000" dirty="0"/>
              <a:t>    </a:t>
            </a:r>
            <a:r>
              <a:rPr lang="en-US" sz="2000" b="1" dirty="0" err="1"/>
              <a:t>document.getElementById</a:t>
            </a:r>
            <a:r>
              <a:rPr lang="en-US" sz="2000" b="1" dirty="0"/>
              <a:t>("c1").</a:t>
            </a:r>
            <a:r>
              <a:rPr lang="en-US" sz="2000" b="1" dirty="0" err="1"/>
              <a:t>onpropertychange</a:t>
            </a:r>
            <a:r>
              <a:rPr lang="en-US" sz="2000" b="1" dirty="0"/>
              <a:t> = changer; </a:t>
            </a:r>
          </a:p>
          <a:p>
            <a:r>
              <a:rPr lang="en-US" sz="2000" b="1" dirty="0"/>
              <a:t>    </a:t>
            </a:r>
            <a:r>
              <a:rPr lang="en-US" sz="2000" b="1" dirty="0" err="1"/>
              <a:t>document.getElementById</a:t>
            </a:r>
            <a:r>
              <a:rPr lang="en-US" sz="2000" b="1" dirty="0"/>
              <a:t>("form").reset(); </a:t>
            </a:r>
          </a:p>
          <a:p>
            <a:r>
              <a:rPr lang="en-US" sz="2000" dirty="0"/>
              <a:t>&lt;/script&gt;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422900" y="1733550"/>
            <a:ext cx="3581216" cy="2910688"/>
            <a:chOff x="5422900" y="1733550"/>
            <a:chExt cx="3581216" cy="2910688"/>
          </a:xfrm>
        </p:grpSpPr>
        <p:sp>
          <p:nvSpPr>
            <p:cNvPr id="8" name="TextBox 7"/>
            <p:cNvSpPr txBox="1"/>
            <p:nvPr/>
          </p:nvSpPr>
          <p:spPr>
            <a:xfrm>
              <a:off x="6324600" y="1733550"/>
              <a:ext cx="2679516" cy="101566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Loop on form elements:</a:t>
              </a:r>
            </a:p>
            <a:p>
              <a:r>
                <a:rPr lang="en-US" sz="2000" dirty="0"/>
                <a:t>      c1.DoReset() </a:t>
              </a:r>
            </a:p>
            <a:p>
              <a:r>
                <a:rPr lang="en-US" sz="2000" dirty="0"/>
                <a:t>      c2.DoReset() 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5422900" y="2832100"/>
              <a:ext cx="2605103" cy="1812138"/>
            </a:xfrm>
            <a:custGeom>
              <a:avLst/>
              <a:gdLst>
                <a:gd name="connsiteX0" fmla="*/ 0 w 2605103"/>
                <a:gd name="connsiteY0" fmla="*/ 1739900 h 1812138"/>
                <a:gd name="connsiteX1" fmla="*/ 1955800 w 2605103"/>
                <a:gd name="connsiteY1" fmla="*/ 1752600 h 1812138"/>
                <a:gd name="connsiteX2" fmla="*/ 2540000 w 2605103"/>
                <a:gd name="connsiteY2" fmla="*/ 1092200 h 1812138"/>
                <a:gd name="connsiteX3" fmla="*/ 2590800 w 2605103"/>
                <a:gd name="connsiteY3" fmla="*/ 0 h 181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5103" h="1812138">
                  <a:moveTo>
                    <a:pt x="0" y="1739900"/>
                  </a:moveTo>
                  <a:cubicBezTo>
                    <a:pt x="766233" y="1800225"/>
                    <a:pt x="1532467" y="1860550"/>
                    <a:pt x="1955800" y="1752600"/>
                  </a:cubicBezTo>
                  <a:cubicBezTo>
                    <a:pt x="2379133" y="1644650"/>
                    <a:pt x="2434167" y="1384300"/>
                    <a:pt x="2540000" y="1092200"/>
                  </a:cubicBezTo>
                  <a:cubicBezTo>
                    <a:pt x="2645833" y="800100"/>
                    <a:pt x="2590800" y="0"/>
                    <a:pt x="2590800" y="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889F23B-FBE6-5246-B046-44A6D90CE30D}"/>
              </a:ext>
            </a:extLst>
          </p:cNvPr>
          <p:cNvSpPr txBox="1"/>
          <p:nvPr/>
        </p:nvSpPr>
        <p:spPr>
          <a:xfrm>
            <a:off x="6725451" y="693777"/>
            <a:ext cx="2102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(IE11 written in C++)</a:t>
            </a:r>
          </a:p>
        </p:txBody>
      </p:sp>
    </p:spTree>
    <p:extLst>
      <p:ext uri="{BB962C8B-B14F-4D97-AF65-F5344CB8AC3E}">
        <p14:creationId xmlns:p14="http://schemas.microsoft.com/office/powerpoint/2010/main" val="202854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dirty="0"/>
              <a:t>What just happened?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324000" y="1980054"/>
            <a:ext cx="6218982" cy="1357267"/>
            <a:chOff x="1324000" y="2128883"/>
            <a:chExt cx="6218982" cy="1357267"/>
          </a:xfrm>
        </p:grpSpPr>
        <p:sp>
          <p:nvSpPr>
            <p:cNvPr id="5" name="Rectangle 4"/>
            <p:cNvSpPr/>
            <p:nvPr/>
          </p:nvSpPr>
          <p:spPr>
            <a:xfrm>
              <a:off x="1620892" y="2571750"/>
              <a:ext cx="838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vptr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620892" y="2800350"/>
              <a:ext cx="838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620892" y="3028950"/>
              <a:ext cx="838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data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620892" y="3257550"/>
              <a:ext cx="838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24000" y="2128883"/>
              <a:ext cx="13917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object  c2</a:t>
              </a:r>
            </a:p>
          </p:txBody>
        </p:sp>
        <p:cxnSp>
          <p:nvCxnSpPr>
            <p:cNvPr id="10" name="Straight Arrow Connector 9"/>
            <p:cNvCxnSpPr>
              <a:stCxn id="8" idx="3"/>
              <a:endCxn id="15" idx="1"/>
            </p:cNvCxnSpPr>
            <p:nvPr/>
          </p:nvCxnSpPr>
          <p:spPr>
            <a:xfrm flipV="1">
              <a:off x="2459092" y="2400300"/>
              <a:ext cx="1447800" cy="28575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3906892" y="2286000"/>
              <a:ext cx="838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FP1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06892" y="2514600"/>
              <a:ext cx="838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FP2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06892" y="2743200"/>
              <a:ext cx="838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FP3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55252" y="2957467"/>
              <a:ext cx="8305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vtable</a:t>
              </a:r>
              <a:endParaRPr lang="en-US" dirty="0"/>
            </a:p>
          </p:txBody>
        </p:sp>
        <p:cxnSp>
          <p:nvCxnSpPr>
            <p:cNvPr id="15" name="Straight Arrow Connector 14"/>
            <p:cNvCxnSpPr>
              <a:stCxn id="15" idx="3"/>
            </p:cNvCxnSpPr>
            <p:nvPr/>
          </p:nvCxnSpPr>
          <p:spPr>
            <a:xfrm flipV="1">
              <a:off x="4745092" y="2356366"/>
              <a:ext cx="990600" cy="4393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735692" y="2171700"/>
              <a:ext cx="1436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doSomething</a:t>
              </a:r>
              <a:endParaRPr lang="en-US" dirty="0"/>
            </a:p>
          </p:txBody>
        </p:sp>
        <p:cxnSp>
          <p:nvCxnSpPr>
            <p:cNvPr id="17" name="Straight Arrow Connector 16"/>
            <p:cNvCxnSpPr>
              <a:stCxn id="12" idx="3"/>
            </p:cNvCxnSpPr>
            <p:nvPr/>
          </p:nvCxnSpPr>
          <p:spPr>
            <a:xfrm>
              <a:off x="4745092" y="2628900"/>
              <a:ext cx="990610" cy="353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735692" y="2479572"/>
              <a:ext cx="9456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doReset</a:t>
              </a:r>
              <a:endParaRPr lang="en-US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4745092" y="2844129"/>
              <a:ext cx="990600" cy="9472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735692" y="2800350"/>
              <a:ext cx="18072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doSomethingElse</a:t>
              </a:r>
              <a:endParaRPr lang="en-US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33400" y="1051321"/>
            <a:ext cx="7890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c1.doReset()  </a:t>
            </a:r>
            <a:r>
              <a:rPr lang="en-US" sz="2400" dirty="0"/>
              <a:t>causes </a:t>
            </a:r>
            <a:r>
              <a:rPr lang="en-US" sz="2400" b="1" i="1" dirty="0"/>
              <a:t>changer()  </a:t>
            </a:r>
            <a:r>
              <a:rPr lang="en-US" sz="2400" dirty="0"/>
              <a:t>to be called and free object c2</a:t>
            </a:r>
          </a:p>
        </p:txBody>
      </p:sp>
    </p:spTree>
    <p:extLst>
      <p:ext uri="{BB962C8B-B14F-4D97-AF65-F5344CB8AC3E}">
        <p14:creationId xmlns:p14="http://schemas.microsoft.com/office/powerpoint/2010/main" val="10145269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304800" y="4511039"/>
            <a:ext cx="4114800" cy="46166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dirty="0"/>
              <a:t>What just happened?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324000" y="1976483"/>
            <a:ext cx="3421092" cy="1357267"/>
            <a:chOff x="1324000" y="2128883"/>
            <a:chExt cx="3421092" cy="1357267"/>
          </a:xfrm>
          <a:effectLst/>
        </p:grpSpPr>
        <p:sp>
          <p:nvSpPr>
            <p:cNvPr id="5" name="Rectangle 4"/>
            <p:cNvSpPr/>
            <p:nvPr/>
          </p:nvSpPr>
          <p:spPr>
            <a:xfrm>
              <a:off x="1620892" y="2571750"/>
              <a:ext cx="8382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vptr</a:t>
              </a:r>
              <a:endParaRPr lang="en-US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620892" y="2800350"/>
              <a:ext cx="8382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20892" y="3028950"/>
              <a:ext cx="8382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data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620892" y="3257550"/>
              <a:ext cx="8382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24000" y="2128883"/>
              <a:ext cx="13917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object  c2</a:t>
              </a:r>
            </a:p>
          </p:txBody>
        </p:sp>
        <p:cxnSp>
          <p:nvCxnSpPr>
            <p:cNvPr id="10" name="Straight Arrow Connector 9"/>
            <p:cNvCxnSpPr>
              <a:stCxn id="8" idx="3"/>
            </p:cNvCxnSpPr>
            <p:nvPr/>
          </p:nvCxnSpPr>
          <p:spPr>
            <a:xfrm flipV="1">
              <a:off x="2459092" y="2400300"/>
              <a:ext cx="1447800" cy="285750"/>
            </a:xfrm>
            <a:prstGeom prst="straightConnector1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bg1">
                  <a:lumMod val="8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3906892" y="2286000"/>
              <a:ext cx="8382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FP1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06892" y="2514600"/>
              <a:ext cx="8382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FP2</a:t>
              </a:r>
              <a:endParaRPr lang="en-US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06892" y="2743200"/>
              <a:ext cx="838200" cy="228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accent6">
                      <a:lumMod val="60000"/>
                      <a:lumOff val="40000"/>
                    </a:schemeClr>
                  </a:solidFill>
                </a:rPr>
                <a:t>FP3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55252" y="2957467"/>
              <a:ext cx="8305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vtable</a:t>
              </a:r>
              <a:endParaRPr lang="en-US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33400" y="1047750"/>
            <a:ext cx="78903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c1.doReset()  </a:t>
            </a:r>
            <a:r>
              <a:rPr lang="en-US" sz="2400" dirty="0"/>
              <a:t>causes </a:t>
            </a:r>
            <a:r>
              <a:rPr lang="en-US" sz="2400" b="1" i="1" dirty="0"/>
              <a:t>changer()</a:t>
            </a:r>
            <a:r>
              <a:rPr lang="en-US" sz="2400" dirty="0"/>
              <a:t>  to be called and free object c2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3400" y="3714750"/>
            <a:ext cx="7249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Suppose attacker allocates a string of same size as </a:t>
            </a:r>
            <a:r>
              <a:rPr lang="en-US" sz="2400" dirty="0" err="1"/>
              <a:t>vtable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3920432" y="2140933"/>
            <a:ext cx="838200" cy="685800"/>
            <a:chOff x="4059292" y="2438400"/>
            <a:chExt cx="838200" cy="685800"/>
          </a:xfrm>
        </p:grpSpPr>
        <p:sp>
          <p:nvSpPr>
            <p:cNvPr id="26" name="Rectangle 25"/>
            <p:cNvSpPr/>
            <p:nvPr/>
          </p:nvSpPr>
          <p:spPr>
            <a:xfrm>
              <a:off x="4059292" y="2438400"/>
              <a:ext cx="838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059292" y="2667000"/>
              <a:ext cx="838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059292" y="2895600"/>
              <a:ext cx="838200" cy="228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929264" y="2140767"/>
            <a:ext cx="838200" cy="671467"/>
          </a:xfrm>
          <a:prstGeom prst="rect">
            <a:avLst/>
          </a:prstGeom>
          <a:solidFill>
            <a:srgbClr val="FF0000">
              <a:alpha val="6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4745092" y="2327172"/>
            <a:ext cx="2106611" cy="369332"/>
            <a:chOff x="4745092" y="2479572"/>
            <a:chExt cx="2106611" cy="369332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4745092" y="2628900"/>
              <a:ext cx="990610" cy="3533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5735692" y="2479572"/>
              <a:ext cx="11160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ShellCode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08000" y="4511039"/>
            <a:ext cx="6319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When  c2.DoReset()   is called,  attacker gets shell</a:t>
            </a:r>
          </a:p>
        </p:txBody>
      </p:sp>
      <p:sp>
        <p:nvSpPr>
          <p:cNvPr id="33" name="Rounded Rectangular Callout 32"/>
          <p:cNvSpPr/>
          <p:nvPr/>
        </p:nvSpPr>
        <p:spPr>
          <a:xfrm>
            <a:off x="5735692" y="2836926"/>
            <a:ext cx="2265308" cy="612648"/>
          </a:xfrm>
          <a:prstGeom prst="wedgeRoundRectCallout">
            <a:avLst>
              <a:gd name="adj1" fmla="val -118383"/>
              <a:gd name="adj2" fmla="val 2117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Use after free !</a:t>
            </a:r>
          </a:p>
        </p:txBody>
      </p:sp>
    </p:spTree>
    <p:extLst>
      <p:ext uri="{BB962C8B-B14F-4D97-AF65-F5344CB8AC3E}">
        <p14:creationId xmlns:p14="http://schemas.microsoft.com/office/powerpoint/2010/main" val="60852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  <p:bldP spid="3" grpId="0" animBg="1"/>
      <p:bldP spid="31" grpId="0"/>
      <p:bldP spid="3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525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The exploit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9900" y="715923"/>
            <a:ext cx="82169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&lt;script&gt;</a:t>
            </a:r>
          </a:p>
          <a:p>
            <a:r>
              <a:rPr lang="en-US" sz="2000" dirty="0"/>
              <a:t>    </a:t>
            </a:r>
            <a:r>
              <a:rPr lang="en-US" sz="2000" b="1" dirty="0"/>
              <a:t>function changer() {</a:t>
            </a:r>
          </a:p>
          <a:p>
            <a:r>
              <a:rPr lang="en-US" sz="2000" b="1" dirty="0"/>
              <a:t>        </a:t>
            </a:r>
            <a:r>
              <a:rPr lang="en-US" sz="2000" dirty="0" err="1"/>
              <a:t>document.getElementById</a:t>
            </a:r>
            <a:r>
              <a:rPr lang="en-US" sz="2000" dirty="0"/>
              <a:t>(”form").</a:t>
            </a:r>
            <a:r>
              <a:rPr lang="en-US" sz="2000" dirty="0" err="1"/>
              <a:t>innerHTML</a:t>
            </a:r>
            <a:r>
              <a:rPr lang="en-US" sz="2000" dirty="0"/>
              <a:t> = ""; </a:t>
            </a:r>
          </a:p>
          <a:p>
            <a:r>
              <a:rPr lang="en-US" sz="2000" dirty="0"/>
              <a:t>        </a:t>
            </a:r>
            <a:r>
              <a:rPr lang="en-US" sz="2000" dirty="0" err="1"/>
              <a:t>CollectGarbage</a:t>
            </a:r>
            <a:r>
              <a:rPr lang="en-US" sz="2000" dirty="0"/>
              <a:t>(); </a:t>
            </a:r>
          </a:p>
          <a:p>
            <a:endParaRPr lang="en-US" sz="2000" b="1" dirty="0"/>
          </a:p>
          <a:p>
            <a:r>
              <a:rPr lang="en-US" sz="2000" b="1" dirty="0"/>
              <a:t>        --- allocate string object to occupy </a:t>
            </a:r>
            <a:r>
              <a:rPr lang="en-US" sz="2000" b="1" dirty="0" err="1"/>
              <a:t>vtable</a:t>
            </a:r>
            <a:r>
              <a:rPr lang="en-US" sz="2000" b="1" dirty="0"/>
              <a:t> location ---</a:t>
            </a:r>
          </a:p>
          <a:p>
            <a:r>
              <a:rPr lang="en-US" sz="2000" b="1" dirty="0"/>
              <a:t>    } </a:t>
            </a:r>
          </a:p>
          <a:p>
            <a:endParaRPr lang="en-US" sz="2000" dirty="0"/>
          </a:p>
          <a:p>
            <a:r>
              <a:rPr lang="en-US" sz="2000" dirty="0"/>
              <a:t>    </a:t>
            </a:r>
            <a:r>
              <a:rPr lang="en-US" sz="2000" dirty="0" err="1"/>
              <a:t>document.getElementById</a:t>
            </a:r>
            <a:r>
              <a:rPr lang="en-US" sz="2000" dirty="0"/>
              <a:t>("c1").</a:t>
            </a:r>
            <a:r>
              <a:rPr lang="en-US" sz="2000" dirty="0" err="1"/>
              <a:t>onpropertychange</a:t>
            </a:r>
            <a:r>
              <a:rPr lang="en-US" sz="2000" dirty="0"/>
              <a:t> = changer; </a:t>
            </a:r>
          </a:p>
          <a:p>
            <a:r>
              <a:rPr lang="en-US" sz="2000" dirty="0"/>
              <a:t>    </a:t>
            </a:r>
            <a:r>
              <a:rPr lang="en-US" sz="2000" dirty="0" err="1"/>
              <a:t>document.getElementById</a:t>
            </a:r>
            <a:r>
              <a:rPr lang="en-US" sz="2000" dirty="0"/>
              <a:t>("form").reset(); </a:t>
            </a:r>
          </a:p>
          <a:p>
            <a:r>
              <a:rPr lang="en-US" sz="2000" dirty="0"/>
              <a:t>&lt;/script&gt;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0336" y="4543306"/>
            <a:ext cx="795166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Lesson:  use after </a:t>
            </a:r>
            <a:r>
              <a:rPr lang="en-US" sz="2400"/>
              <a:t>free can be a </a:t>
            </a:r>
            <a:r>
              <a:rPr lang="en-US" sz="2400" dirty="0"/>
              <a:t>serious </a:t>
            </a:r>
            <a:r>
              <a:rPr lang="en-US" sz="2400"/>
              <a:t>security vulnerability !!</a:t>
            </a:r>
          </a:p>
        </p:txBody>
      </p:sp>
    </p:spTree>
    <p:extLst>
      <p:ext uri="{BB962C8B-B14F-4D97-AF65-F5344CB8AC3E}">
        <p14:creationId xmlns:p14="http://schemas.microsoft.com/office/powerpoint/2010/main" val="27995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"/>
            <a:ext cx="8229600" cy="857250"/>
          </a:xfrm>
        </p:spPr>
        <p:txBody>
          <a:bodyPr/>
          <a:lstStyle/>
          <a:p>
            <a:r>
              <a:rPr lang="en-US" sz="4400"/>
              <a:t>Control hijacking attacks</a:t>
            </a:r>
          </a:p>
        </p:txBody>
      </p:sp>
      <p:sp>
        <p:nvSpPr>
          <p:cNvPr id="51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84200" y="895350"/>
            <a:ext cx="8178800" cy="3943350"/>
          </a:xfrm>
        </p:spPr>
        <p:txBody>
          <a:bodyPr>
            <a:noAutofit/>
          </a:bodyPr>
          <a:lstStyle/>
          <a:p>
            <a:r>
              <a:rPr lang="en-US" sz="2400" dirty="0"/>
              <a:t> </a:t>
            </a:r>
            <a:r>
              <a:rPr lang="en-US" sz="2400" u="sng" dirty="0"/>
              <a:t>Attacker’s goal</a:t>
            </a:r>
            <a:r>
              <a:rPr lang="en-US" sz="2400" dirty="0"/>
              <a:t>:</a:t>
            </a:r>
          </a:p>
          <a:p>
            <a:pPr marL="457200" lvl="1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Take over </a:t>
            </a:r>
            <a:r>
              <a:rPr lang="en-US" sz="2400" dirty="0"/>
              <a:t>target machine     (e.g.  web server)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Execute arbitrary code </a:t>
            </a:r>
            <a:r>
              <a:rPr lang="en-US" dirty="0"/>
              <a:t>on target by hijacking application control flow</a:t>
            </a:r>
          </a:p>
          <a:p>
            <a:pPr>
              <a:spcBef>
                <a:spcPts val="2976"/>
              </a:spcBef>
            </a:pPr>
            <a:r>
              <a:rPr lang="en-US" sz="2400" dirty="0"/>
              <a:t>Examples:</a:t>
            </a:r>
          </a:p>
          <a:p>
            <a:pPr lvl="1"/>
            <a:r>
              <a:rPr lang="en-US" sz="2400" dirty="0"/>
              <a:t>Buffer overflow and integer overflow attacks</a:t>
            </a:r>
          </a:p>
          <a:p>
            <a:pPr lvl="1"/>
            <a:r>
              <a:rPr lang="en-US" sz="2400" dirty="0"/>
              <a:t>Format string vulnerabilities</a:t>
            </a:r>
          </a:p>
          <a:p>
            <a:pPr lvl="1"/>
            <a:r>
              <a:rPr lang="en-US" sz="2400" dirty="0"/>
              <a:t>Use after free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85105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lecture 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/>
              <a:t>DEFENSES</a:t>
            </a:r>
          </a:p>
        </p:txBody>
      </p:sp>
    </p:spTree>
    <p:extLst>
      <p:ext uri="{BB962C8B-B14F-4D97-AF65-F5344CB8AC3E}">
        <p14:creationId xmlns:p14="http://schemas.microsoft.com/office/powerpoint/2010/main" val="13053443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 END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160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dirty="0"/>
              <a:t>References on heap spraying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71550"/>
            <a:ext cx="8458200" cy="4171950"/>
          </a:xfrm>
        </p:spPr>
        <p:txBody>
          <a:bodyPr>
            <a:normAutofit/>
          </a:bodyPr>
          <a:lstStyle/>
          <a:p>
            <a:pPr>
              <a:buNone/>
              <a:tabLst>
                <a:tab pos="574675" algn="l"/>
              </a:tabLst>
            </a:pPr>
            <a:r>
              <a:rPr lang="en-US" sz="2400" dirty="0"/>
              <a:t>[1]		</a:t>
            </a:r>
            <a:r>
              <a:rPr lang="en-US" sz="2400" b="1" dirty="0"/>
              <a:t>Heap </a:t>
            </a:r>
            <a:r>
              <a:rPr lang="en-US" sz="2400" b="1" dirty="0" err="1"/>
              <a:t>Feng</a:t>
            </a:r>
            <a:r>
              <a:rPr lang="en-US" sz="2400" b="1" dirty="0"/>
              <a:t> </a:t>
            </a:r>
            <a:r>
              <a:rPr lang="en-US" sz="2400" b="1" dirty="0" err="1"/>
              <a:t>Shui</a:t>
            </a:r>
            <a:r>
              <a:rPr lang="en-US" sz="2400" b="1" dirty="0"/>
              <a:t> in </a:t>
            </a:r>
            <a:r>
              <a:rPr lang="en-US" sz="2400" b="1" dirty="0" err="1"/>
              <a:t>Javascript</a:t>
            </a:r>
            <a:r>
              <a:rPr lang="en-US" sz="2400" dirty="0"/>
              <a:t>,</a:t>
            </a:r>
            <a:br>
              <a:rPr lang="en-US" sz="2400" dirty="0"/>
            </a:br>
            <a:r>
              <a:rPr lang="en-US" sz="2400" dirty="0"/>
              <a:t>		by A. </a:t>
            </a:r>
            <a:r>
              <a:rPr lang="en-US" sz="2400" dirty="0" err="1"/>
              <a:t>Sotirov</a:t>
            </a:r>
            <a:r>
              <a:rPr lang="en-US" sz="2400" dirty="0"/>
              <a:t>,     </a:t>
            </a:r>
            <a:r>
              <a:rPr lang="en-US" sz="2400" i="1" dirty="0" err="1"/>
              <a:t>Blackhat</a:t>
            </a:r>
            <a:r>
              <a:rPr lang="en-US" sz="2400" i="1" dirty="0"/>
              <a:t> Europe </a:t>
            </a:r>
            <a:r>
              <a:rPr lang="en-US" sz="2400" dirty="0"/>
              <a:t>2007</a:t>
            </a:r>
          </a:p>
          <a:p>
            <a:pPr>
              <a:buNone/>
              <a:tabLst>
                <a:tab pos="574675" algn="l"/>
              </a:tabLst>
            </a:pPr>
            <a:endParaRPr lang="en-US" sz="2400" dirty="0"/>
          </a:p>
          <a:p>
            <a:pPr>
              <a:buNone/>
              <a:tabLst>
                <a:tab pos="574675" algn="l"/>
              </a:tabLst>
            </a:pPr>
            <a:r>
              <a:rPr lang="en-US" sz="2400" dirty="0"/>
              <a:t>[2]		</a:t>
            </a:r>
            <a:r>
              <a:rPr lang="en-US" sz="2400" b="1" dirty="0"/>
              <a:t>Engineering Heap Overflow Exploits with JavaScript</a:t>
            </a:r>
            <a:br>
              <a:rPr lang="en-US" sz="2400" dirty="0"/>
            </a:br>
            <a:r>
              <a:rPr lang="en-US" sz="2400" dirty="0"/>
              <a:t>		M. Daniel, J. </a:t>
            </a:r>
            <a:r>
              <a:rPr lang="en-US" sz="2400" dirty="0" err="1"/>
              <a:t>Honoroff</a:t>
            </a:r>
            <a:r>
              <a:rPr lang="en-US" sz="2400" dirty="0"/>
              <a:t>, and C. Miller,    </a:t>
            </a:r>
            <a:r>
              <a:rPr lang="en-US" sz="2400" i="1" dirty="0" err="1"/>
              <a:t>WooT</a:t>
            </a:r>
            <a:r>
              <a:rPr lang="en-US" sz="2400" dirty="0"/>
              <a:t> 2008</a:t>
            </a:r>
          </a:p>
          <a:p>
            <a:pPr>
              <a:buNone/>
              <a:tabLst>
                <a:tab pos="574675" algn="l"/>
              </a:tabLst>
            </a:pPr>
            <a:endParaRPr lang="en-US" sz="2400" dirty="0"/>
          </a:p>
          <a:p>
            <a:pPr>
              <a:buNone/>
              <a:tabLst>
                <a:tab pos="574675" algn="l"/>
              </a:tabLst>
            </a:pPr>
            <a:r>
              <a:rPr lang="en-US" sz="2400" dirty="0"/>
              <a:t>[3]		</a:t>
            </a:r>
            <a:r>
              <a:rPr lang="en-US" sz="2400" b="1" dirty="0"/>
              <a:t>Interpreter Exploitation: Pointer inference and </a:t>
            </a:r>
            <a:r>
              <a:rPr lang="en-US" sz="2400" b="1" dirty="0" err="1"/>
              <a:t>JiT</a:t>
            </a:r>
            <a:r>
              <a:rPr lang="en-US" sz="2400" b="1" dirty="0"/>
              <a:t> spraying</a:t>
            </a:r>
            <a:r>
              <a:rPr lang="en-US" sz="2400" dirty="0"/>
              <a:t>,  </a:t>
            </a:r>
            <a:br>
              <a:rPr lang="en-US" sz="2400" dirty="0"/>
            </a:br>
            <a:r>
              <a:rPr lang="en-US" sz="2400" dirty="0"/>
              <a:t>		by Dion </a:t>
            </a:r>
            <a:r>
              <a:rPr lang="en-US" sz="2400" dirty="0" err="1"/>
              <a:t>Blazakis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0556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red and yellow fire with text overlay&#10;&#10;Description automatically generated">
            <a:extLst>
              <a:ext uri="{FF2B5EF4-FFF2-40B4-BE49-F238E27FC236}">
                <a16:creationId xmlns:a16="http://schemas.microsoft.com/office/drawing/2014/main" id="{572BF272-1C3E-309C-FBBC-977E4A9D39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937" r="11987"/>
          <a:stretch/>
        </p:blipFill>
        <p:spPr>
          <a:xfrm>
            <a:off x="159688" y="1184662"/>
            <a:ext cx="4104409" cy="3263504"/>
          </a:xfr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C0C5E17-A817-8F30-4D1E-2A40F81954B8}"/>
              </a:ext>
            </a:extLst>
          </p:cNvPr>
          <p:cNvSpPr txBox="1">
            <a:spLocks noChangeArrowheads="1"/>
          </p:cNvSpPr>
          <p:nvPr/>
        </p:nvSpPr>
        <p:spPr>
          <a:xfrm>
            <a:off x="562304" y="386174"/>
            <a:ext cx="7772400" cy="548879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en-US" sz="4000" dirty="0"/>
              <a:t>History of Buffer Overflow</a:t>
            </a:r>
            <a:endParaRPr lang="en-US" sz="4000" dirty="0">
              <a:solidFill>
                <a:prstClr val="black"/>
              </a:solidFill>
              <a:latin typeface="Aptos Display" panose="0211000402020202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E1674F-611A-2F68-DC2E-8EE5DDA89CE9}"/>
              </a:ext>
            </a:extLst>
          </p:cNvPr>
          <p:cNvSpPr txBox="1"/>
          <p:nvPr/>
        </p:nvSpPr>
        <p:spPr>
          <a:xfrm>
            <a:off x="4018" y="4697776"/>
            <a:ext cx="450469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 err="1">
                <a:solidFill>
                  <a:prstClr val="black"/>
                </a:solidFill>
                <a:latin typeface="Aptos" panose="02110004020202020204"/>
              </a:rPr>
              <a:t>Phrack</a:t>
            </a:r>
            <a:r>
              <a:rPr lang="en-US" sz="1350" dirty="0">
                <a:solidFill>
                  <a:prstClr val="black"/>
                </a:solidFill>
                <a:latin typeface="Aptos" panose="02110004020202020204"/>
              </a:rPr>
              <a:t> : an online magazine by and for hackers since 1985</a:t>
            </a:r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29F8F112-5EA6-3FB8-D5C1-73EA9BF8C4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30" t="4155" r="18234"/>
          <a:stretch/>
        </p:blipFill>
        <p:spPr>
          <a:xfrm>
            <a:off x="4364182" y="1182096"/>
            <a:ext cx="4779818" cy="3565713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3EB3ACD-C58B-911C-AE05-2DE779D642FA}"/>
              </a:ext>
            </a:extLst>
          </p:cNvPr>
          <p:cNvSpPr/>
          <p:nvPr/>
        </p:nvSpPr>
        <p:spPr>
          <a:xfrm>
            <a:off x="5538355" y="2410691"/>
            <a:ext cx="2796349" cy="465859"/>
          </a:xfrm>
          <a:prstGeom prst="roundRect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5589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02394"/>
            <a:ext cx="7772400" cy="548879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First example:   buffer overflows</a:t>
            </a:r>
          </a:p>
        </p:txBody>
      </p:sp>
      <p:sp>
        <p:nvSpPr>
          <p:cNvPr id="102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819150"/>
            <a:ext cx="8177213" cy="1022114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  <a:tabLst>
                <a:tab pos="1951038" algn="l"/>
              </a:tabLst>
            </a:pPr>
            <a:r>
              <a:rPr lang="en-US" sz="2400" dirty="0"/>
              <a:t>Extremely common bug in C/C++ programs.</a:t>
            </a:r>
          </a:p>
          <a:p>
            <a:pPr marL="284163" indent="-227013">
              <a:lnSpc>
                <a:spcPct val="105000"/>
              </a:lnSpc>
              <a:tabLst>
                <a:tab pos="1951038" algn="l"/>
              </a:tabLst>
            </a:pPr>
            <a:r>
              <a:rPr lang="en-US" sz="2400" dirty="0"/>
              <a:t>First major exploit:  1988 Internet Worm.   </a:t>
            </a:r>
            <a:r>
              <a:rPr lang="en-US" sz="2400" dirty="0" err="1"/>
              <a:t>Fingerd</a:t>
            </a:r>
            <a:r>
              <a:rPr lang="en-US" sz="2400" dirty="0"/>
              <a:t>.</a:t>
            </a:r>
          </a:p>
          <a:p>
            <a:pPr marL="684213" lvl="1" indent="-227013">
              <a:lnSpc>
                <a:spcPct val="105000"/>
              </a:lnSpc>
              <a:tabLst>
                <a:tab pos="1951038" algn="l"/>
              </a:tabLst>
            </a:pPr>
            <a:endParaRPr lang="en-US" sz="2000" dirty="0"/>
          </a:p>
          <a:p>
            <a:pPr marL="57150" indent="0">
              <a:lnSpc>
                <a:spcPct val="105000"/>
              </a:lnSpc>
              <a:buNone/>
              <a:tabLst>
                <a:tab pos="1951038" algn="l"/>
              </a:tabLs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Whenever possible avoid C/C++</a:t>
            </a:r>
          </a:p>
          <a:p>
            <a:pPr marL="57150" indent="0">
              <a:lnSpc>
                <a:spcPct val="105000"/>
              </a:lnSpc>
              <a:spcBef>
                <a:spcPts val="1776"/>
              </a:spcBef>
              <a:buNone/>
              <a:tabLst>
                <a:tab pos="850900" algn="l"/>
              </a:tabLs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Often cannot avoid C/C++ :</a:t>
            </a:r>
          </a:p>
          <a:p>
            <a:pPr marL="400050">
              <a:lnSpc>
                <a:spcPct val="105000"/>
              </a:lnSpc>
              <a:tabLst>
                <a:tab pos="850900" algn="l"/>
              </a:tabLs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Need to understand </a:t>
            </a:r>
            <a:br>
              <a:rPr lang="en-US" sz="24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attacks and defenses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5516902" y="4640363"/>
            <a:ext cx="25821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/>
              <a:t>Source:  </a:t>
            </a:r>
            <a:r>
              <a:rPr lang="en-US" dirty="0" err="1"/>
              <a:t>web.nvd.nist.gov</a:t>
            </a:r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1717"/>
          <a:stretch/>
        </p:blipFill>
        <p:spPr>
          <a:xfrm>
            <a:off x="5135902" y="1841264"/>
            <a:ext cx="3779498" cy="28215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599" y="1962150"/>
            <a:ext cx="4463369" cy="20574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04AA0E-76D1-C966-49D6-F7D42C12912C}"/>
              </a:ext>
            </a:extLst>
          </p:cNvPr>
          <p:cNvSpPr txBox="1"/>
          <p:nvPr/>
        </p:nvSpPr>
        <p:spPr>
          <a:xfrm>
            <a:off x="0" y="4336018"/>
            <a:ext cx="5051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Feb. 2024:  White House support for memory safety</a:t>
            </a:r>
          </a:p>
        </p:txBody>
      </p:sp>
    </p:spTree>
    <p:extLst>
      <p:ext uri="{BB962C8B-B14F-4D97-AF65-F5344CB8AC3E}">
        <p14:creationId xmlns:p14="http://schemas.microsoft.com/office/powerpoint/2010/main" val="10547400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/>
              <a:t>What is needed</a:t>
            </a:r>
          </a:p>
        </p:txBody>
      </p:sp>
      <p:sp>
        <p:nvSpPr>
          <p:cNvPr id="61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1047750"/>
            <a:ext cx="8763000" cy="3962400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Understanding C functions, the stack, and the heap.</a:t>
            </a:r>
          </a:p>
          <a:p>
            <a:r>
              <a:rPr lang="en-US" sz="2400" dirty="0"/>
              <a:t>Know how system calls are made</a:t>
            </a:r>
          </a:p>
          <a:p>
            <a:r>
              <a:rPr lang="en-US" sz="2400" dirty="0"/>
              <a:t>The exec() system call</a:t>
            </a:r>
          </a:p>
          <a:p>
            <a:pPr>
              <a:spcBef>
                <a:spcPct val="150000"/>
              </a:spcBef>
            </a:pPr>
            <a:r>
              <a:rPr lang="en-US" sz="2400" dirty="0"/>
              <a:t>Attacker needs to know which CPU and OS used on the target machine:</a:t>
            </a:r>
          </a:p>
          <a:p>
            <a:pPr lvl="1"/>
            <a:r>
              <a:rPr lang="en-US" dirty="0"/>
              <a:t>Our examples are for  x86-64  running  Linux or Windows</a:t>
            </a:r>
          </a:p>
          <a:p>
            <a:pPr lvl="1"/>
            <a:r>
              <a:rPr lang="en-US" dirty="0"/>
              <a:t>Details vary slightly between CPUs and OSs:</a:t>
            </a:r>
          </a:p>
          <a:p>
            <a:pPr lvl="2"/>
            <a:r>
              <a:rPr lang="en-US" sz="2400" dirty="0">
                <a:solidFill>
                  <a:schemeClr val="tx2"/>
                </a:solidFill>
              </a:rPr>
              <a:t>Stack Frame structure     </a:t>
            </a:r>
            <a:r>
              <a:rPr lang="en-US" dirty="0">
                <a:solidFill>
                  <a:schemeClr val="tx2"/>
                </a:solidFill>
              </a:rPr>
              <a:t>(Unix vs. Windows,    x86 vs. ARM)</a:t>
            </a:r>
          </a:p>
          <a:p>
            <a:pPr lvl="2"/>
            <a:r>
              <a:rPr lang="en-US" sz="2400" dirty="0">
                <a:solidFill>
                  <a:schemeClr val="tx2"/>
                </a:solidFill>
              </a:rPr>
              <a:t>Little endian vs. big endian</a:t>
            </a: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533400" y="249555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03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>
            <a:normAutofit/>
          </a:bodyPr>
          <a:lstStyle/>
          <a:p>
            <a:r>
              <a:rPr lang="en-US" sz="4400" dirty="0"/>
              <a:t>Linux process memory layout  </a:t>
            </a:r>
            <a:r>
              <a:rPr lang="en-US" sz="2000" dirty="0"/>
              <a:t>(x86-64)</a:t>
            </a:r>
            <a:endParaRPr lang="en-US" sz="4400" dirty="0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362200" y="4467225"/>
            <a:ext cx="28194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</a:rPr>
              <a:t>unused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283887" y="4248150"/>
            <a:ext cx="31678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/>
              <a:t>0x0000 0000 0040 0040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362200" y="3981450"/>
            <a:ext cx="2825750" cy="485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text and data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362200" y="3352800"/>
            <a:ext cx="2819400" cy="628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run time heap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2368550" y="2552700"/>
            <a:ext cx="2813050" cy="4000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shared libraries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2368550" y="1066800"/>
            <a:ext cx="2819400" cy="571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user stack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2362200" y="2952750"/>
            <a:ext cx="2819400" cy="400050"/>
          </a:xfrm>
          <a:prstGeom prst="rect">
            <a:avLst/>
          </a:prstGeom>
          <a:solidFill>
            <a:srgbClr val="808080"/>
          </a:solidFill>
          <a:ln w="9525">
            <a:solidFill>
              <a:srgbClr val="66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2362200" y="1638300"/>
            <a:ext cx="2819400" cy="914400"/>
          </a:xfrm>
          <a:prstGeom prst="rect">
            <a:avLst/>
          </a:pr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 flipV="1">
            <a:off x="3733800" y="2952750"/>
            <a:ext cx="0" cy="4000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 flipV="1">
            <a:off x="3733800" y="2152650"/>
            <a:ext cx="0" cy="4000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3733800" y="1638300"/>
            <a:ext cx="0" cy="4000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5223336" y="2719685"/>
            <a:ext cx="33329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/>
              <a:t>0x0000 7F1F6 XXXX XXXX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5220443" y="895350"/>
            <a:ext cx="30091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/>
              <a:t>0x0000 7FFF FFFF FFFF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917794" y="1407833"/>
            <a:ext cx="7885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/>
              <a:t>%</a:t>
            </a:r>
            <a:r>
              <a:rPr lang="en-US" sz="2400" dirty="0" err="1"/>
              <a:t>rsp</a:t>
            </a:r>
            <a:endParaRPr lang="en-US" sz="2400" dirty="0"/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>
            <a:off x="1785938" y="1638300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8" name="AutoShape 20"/>
          <p:cNvSpPr>
            <a:spLocks/>
          </p:cNvSpPr>
          <p:nvPr/>
        </p:nvSpPr>
        <p:spPr bwMode="auto">
          <a:xfrm>
            <a:off x="2014538" y="3981450"/>
            <a:ext cx="271462" cy="485775"/>
          </a:xfrm>
          <a:prstGeom prst="leftBrace">
            <a:avLst>
              <a:gd name="adj1" fmla="val 1988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0" y="4003145"/>
            <a:ext cx="2210157" cy="626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2400" dirty="0"/>
              <a:t>Loaded </a:t>
            </a:r>
            <a:br>
              <a:rPr lang="en-US" sz="2400" dirty="0"/>
            </a:br>
            <a:r>
              <a:rPr lang="en-US" sz="2400" dirty="0"/>
              <a:t>from executable</a:t>
            </a:r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>
            <a:off x="2368550" y="3981450"/>
            <a:ext cx="2819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2362200" y="2952750"/>
            <a:ext cx="2819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>
            <a:off x="2362200" y="1066800"/>
            <a:ext cx="2819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5257800" y="4610100"/>
            <a:ext cx="3406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/>
              <a:t>0</a:t>
            </a:r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>
            <a:off x="2362200" y="4438650"/>
            <a:ext cx="2819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149C1F-C727-B943-93FE-C06CD3BD9F86}"/>
              </a:ext>
            </a:extLst>
          </p:cNvPr>
          <p:cNvSpPr txBox="1"/>
          <p:nvPr/>
        </p:nvSpPr>
        <p:spPr>
          <a:xfrm>
            <a:off x="335668" y="1821418"/>
            <a:ext cx="1538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(stack pointer)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DA7E98-6F7D-244E-81F0-F4567F217402}"/>
              </a:ext>
            </a:extLst>
          </p:cNvPr>
          <p:cNvSpPr txBox="1"/>
          <p:nvPr/>
        </p:nvSpPr>
        <p:spPr>
          <a:xfrm>
            <a:off x="8253269" y="929028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(128 TB)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05429A-0478-994D-D4BC-72E14B2C1013}"/>
              </a:ext>
            </a:extLst>
          </p:cNvPr>
          <p:cNvSpPr txBox="1"/>
          <p:nvPr/>
        </p:nvSpPr>
        <p:spPr>
          <a:xfrm>
            <a:off x="145115" y="2183398"/>
            <a:ext cx="1869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</a:t>
            </a:r>
            <a:r>
              <a:rPr lang="en-US" sz="1600" b="1" dirty="0" err="1"/>
              <a:t>esp</a:t>
            </a:r>
            <a:r>
              <a:rPr lang="en-US" sz="1600" dirty="0"/>
              <a:t> in 32-bit mode)</a:t>
            </a:r>
          </a:p>
        </p:txBody>
      </p:sp>
    </p:spTree>
    <p:extLst>
      <p:ext uri="{BB962C8B-B14F-4D97-AF65-F5344CB8AC3E}">
        <p14:creationId xmlns:p14="http://schemas.microsoft.com/office/powerpoint/2010/main" val="407743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 animBg="1"/>
      <p:bldP spid="718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2514600" y="3067050"/>
            <a:ext cx="3505200" cy="5715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tx2"/>
                </a:solidFill>
              </a:rPr>
              <a:t>exception handlers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400" dirty="0"/>
              <a:t>Stack Frame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497138" y="1416049"/>
            <a:ext cx="3505200" cy="950119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</a:rPr>
              <a:t>arguments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497138" y="2378869"/>
            <a:ext cx="3505200" cy="3429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</a:rPr>
              <a:t>return address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497138" y="2734469"/>
            <a:ext cx="3505200" cy="3429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</a:rPr>
              <a:t>stack base pointer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497138" y="3638549"/>
            <a:ext cx="3505200" cy="66913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</a:rPr>
              <a:t>local variables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949814" y="4357173"/>
            <a:ext cx="5689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 err="1"/>
              <a:t>rsp</a:t>
            </a:r>
            <a:endParaRPr lang="en-US" sz="2400" dirty="0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1560513" y="4626254"/>
            <a:ext cx="544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6916738" y="1485900"/>
            <a:ext cx="0" cy="30861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2497138" y="14859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2497138" y="1445419"/>
            <a:ext cx="3505200" cy="2878931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>
            <a:off x="2192338" y="1439069"/>
            <a:ext cx="403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6930347" y="3562350"/>
            <a:ext cx="113324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/>
              <a:t>Stack</a:t>
            </a:r>
          </a:p>
          <a:p>
            <a:pPr algn="ctr" eaLnBrk="0" hangingPunct="0">
              <a:lnSpc>
                <a:spcPct val="20000"/>
              </a:lnSpc>
              <a:spcBef>
                <a:spcPct val="50000"/>
              </a:spcBef>
            </a:pPr>
            <a:r>
              <a:rPr lang="en-US" sz="2400" dirty="0"/>
              <a:t>Growth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752600" y="1121569"/>
            <a:ext cx="744538" cy="1828800"/>
            <a:chOff x="1104" y="1104"/>
            <a:chExt cx="469" cy="1536"/>
          </a:xfrm>
        </p:grpSpPr>
        <p:sp>
          <p:nvSpPr>
            <p:cNvPr id="8218" name="Line 22"/>
            <p:cNvSpPr>
              <a:spLocks noChangeShapeType="1"/>
            </p:cNvSpPr>
            <p:nvPr/>
          </p:nvSpPr>
          <p:spPr bwMode="auto">
            <a:xfrm flipH="1">
              <a:off x="1104" y="2640"/>
              <a:ext cx="469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9" name="Line 23"/>
            <p:cNvSpPr>
              <a:spLocks noChangeShapeType="1"/>
            </p:cNvSpPr>
            <p:nvPr/>
          </p:nvSpPr>
          <p:spPr bwMode="auto">
            <a:xfrm flipV="1">
              <a:off x="1104" y="1104"/>
              <a:ext cx="0" cy="1536"/>
            </a:xfrm>
            <a:prstGeom prst="line">
              <a:avLst/>
            </a:prstGeom>
            <a:noFill/>
            <a:ln w="412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14" name="Line 24"/>
          <p:cNvSpPr>
            <a:spLocks noChangeShapeType="1"/>
          </p:cNvSpPr>
          <p:nvPr/>
        </p:nvSpPr>
        <p:spPr bwMode="auto">
          <a:xfrm>
            <a:off x="2497138" y="1200151"/>
            <a:ext cx="0" cy="76438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215" name="Line 25"/>
          <p:cNvSpPr>
            <a:spLocks noChangeShapeType="1"/>
          </p:cNvSpPr>
          <p:nvPr/>
        </p:nvSpPr>
        <p:spPr bwMode="auto">
          <a:xfrm>
            <a:off x="6005513" y="1200151"/>
            <a:ext cx="0" cy="76438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629400" y="1123950"/>
            <a:ext cx="58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high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629400" y="4552950"/>
            <a:ext cx="524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</a:t>
            </a:r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2514600" y="4248150"/>
            <a:ext cx="3505200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 err="1">
                <a:solidFill>
                  <a:schemeClr val="tx2"/>
                </a:solidFill>
              </a:rPr>
              <a:t>callee</a:t>
            </a:r>
            <a:r>
              <a:rPr lang="en-US" sz="2400" dirty="0">
                <a:solidFill>
                  <a:schemeClr val="tx2"/>
                </a:solidFill>
              </a:rPr>
              <a:t> saved registers</a:t>
            </a:r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>
            <a:off x="2192338" y="4629150"/>
            <a:ext cx="403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7" name="Line 27"/>
          <p:cNvSpPr>
            <a:spLocks noChangeShapeType="1"/>
          </p:cNvSpPr>
          <p:nvPr/>
        </p:nvSpPr>
        <p:spPr bwMode="auto">
          <a:xfrm>
            <a:off x="6005512" y="3979069"/>
            <a:ext cx="14287" cy="95488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216" name="Line 26"/>
          <p:cNvSpPr>
            <a:spLocks noChangeShapeType="1"/>
          </p:cNvSpPr>
          <p:nvPr/>
        </p:nvSpPr>
        <p:spPr bwMode="auto">
          <a:xfrm>
            <a:off x="2487612" y="3979069"/>
            <a:ext cx="14287" cy="95488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" name="Text Box 7">
            <a:extLst>
              <a:ext uri="{FF2B5EF4-FFF2-40B4-BE49-F238E27FC236}">
                <a16:creationId xmlns:a16="http://schemas.microsoft.com/office/drawing/2014/main" id="{DDAB9888-6819-804E-A48F-DF063056F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900" y="2669020"/>
            <a:ext cx="6158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 err="1"/>
              <a:t>rbp</a:t>
            </a:r>
            <a:endParaRPr lang="en-US" sz="2400" dirty="0"/>
          </a:p>
        </p:txBody>
      </p:sp>
      <p:sp>
        <p:nvSpPr>
          <p:cNvPr id="27" name="Line 8">
            <a:extLst>
              <a:ext uri="{FF2B5EF4-FFF2-40B4-BE49-F238E27FC236}">
                <a16:creationId xmlns:a16="http://schemas.microsoft.com/office/drawing/2014/main" id="{88E327BF-443D-2646-9D34-44177B423A4D}"/>
              </a:ext>
            </a:extLst>
          </p:cNvPr>
          <p:cNvSpPr>
            <a:spLocks noChangeShapeType="1"/>
          </p:cNvSpPr>
          <p:nvPr/>
        </p:nvSpPr>
        <p:spPr bwMode="auto">
          <a:xfrm>
            <a:off x="888067" y="2938101"/>
            <a:ext cx="544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2C41BC-0C13-054B-A4CB-92654FBD593C}"/>
              </a:ext>
            </a:extLst>
          </p:cNvPr>
          <p:cNvSpPr txBox="1"/>
          <p:nvPr/>
        </p:nvSpPr>
        <p:spPr>
          <a:xfrm>
            <a:off x="322915" y="4747796"/>
            <a:ext cx="1869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</a:t>
            </a:r>
            <a:r>
              <a:rPr lang="en-US" sz="1600" b="1" dirty="0" err="1"/>
              <a:t>esp</a:t>
            </a:r>
            <a:r>
              <a:rPr lang="en-US" sz="1600" dirty="0"/>
              <a:t> in 32-bit mode)</a:t>
            </a:r>
          </a:p>
        </p:txBody>
      </p:sp>
    </p:spTree>
    <p:extLst>
      <p:ext uri="{BB962C8B-B14F-4D97-AF65-F5344CB8AC3E}">
        <p14:creationId xmlns:p14="http://schemas.microsoft.com/office/powerpoint/2010/main" val="1143545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259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5032</TotalTime>
  <Words>2602</Words>
  <Application>Microsoft Office PowerPoint</Application>
  <PresentationFormat>On-screen Show (16:9)</PresentationFormat>
  <Paragraphs>404</Paragraphs>
  <Slides>42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42</vt:i4>
      </vt:variant>
    </vt:vector>
  </HeadingPairs>
  <TitlesOfParts>
    <vt:vector size="54" baseType="lpstr">
      <vt:lpstr> </vt:lpstr>
      <vt:lpstr>Aptos</vt:lpstr>
      <vt:lpstr>Aptos Display</vt:lpstr>
      <vt:lpstr>Arial</vt:lpstr>
      <vt:lpstr>Calibri</vt:lpstr>
      <vt:lpstr>Comic Sans MS</vt:lpstr>
      <vt:lpstr>Courier New</vt:lpstr>
      <vt:lpstr>Wingdings</vt:lpstr>
      <vt:lpstr>1_Lecture</vt:lpstr>
      <vt:lpstr>2_Office Theme</vt:lpstr>
      <vt:lpstr>3_Office Theme</vt:lpstr>
      <vt:lpstr>Office Theme</vt:lpstr>
      <vt:lpstr>Participation + Quiz (10% of grade)</vt:lpstr>
      <vt:lpstr>Tutorial Session</vt:lpstr>
      <vt:lpstr>Basic Control Hijacking Attacks</vt:lpstr>
      <vt:lpstr>Control hijacking attacks</vt:lpstr>
      <vt:lpstr>PowerPoint Presentation</vt:lpstr>
      <vt:lpstr>First example:   buffer overflows</vt:lpstr>
      <vt:lpstr>What is needed</vt:lpstr>
      <vt:lpstr>Linux process memory layout  (x86-64)</vt:lpstr>
      <vt:lpstr>Stack Frame</vt:lpstr>
      <vt:lpstr>What are buffer overflows?</vt:lpstr>
      <vt:lpstr>What are buffer overflows?</vt:lpstr>
      <vt:lpstr>Basic stack exploit</vt:lpstr>
      <vt:lpstr>The NOP slide</vt:lpstr>
      <vt:lpstr>Details and examples</vt:lpstr>
      <vt:lpstr>Many unsafe libc functions</vt:lpstr>
      <vt:lpstr>Buffer overflow opportunities</vt:lpstr>
      <vt:lpstr>Heap exploits:   corrupting virtual tables</vt:lpstr>
      <vt:lpstr>An example:  exploiting the browser heap</vt:lpstr>
      <vt:lpstr> A reliable exploit?   </vt:lpstr>
      <vt:lpstr>Heap Spraying     [SkyLined]</vt:lpstr>
      <vt:lpstr>Javascript heap spraying</vt:lpstr>
      <vt:lpstr> Ad-hoc heap overflow mitigations</vt:lpstr>
      <vt:lpstr>Finding overflows by fuzzing</vt:lpstr>
      <vt:lpstr>More Control Hijacking Attacks</vt:lpstr>
      <vt:lpstr>More Hijacking Opportunities</vt:lpstr>
      <vt:lpstr>Integer Overflows     (see Phrack 60)</vt:lpstr>
      <vt:lpstr>An example</vt:lpstr>
      <vt:lpstr>An example:  a better length check</vt:lpstr>
      <vt:lpstr>Integer overflow exploit stats</vt:lpstr>
      <vt:lpstr>Format string bugs</vt:lpstr>
      <vt:lpstr>Format string problem</vt:lpstr>
      <vt:lpstr>Vulnerable functions</vt:lpstr>
      <vt:lpstr>Exploit</vt:lpstr>
      <vt:lpstr>Use after free exploits</vt:lpstr>
      <vt:lpstr>High impact security vulns. in Chrome 2015 – 2020    (C++)</vt:lpstr>
      <vt:lpstr>IE11 Example:   CVE-2014-0282  (simplified)</vt:lpstr>
      <vt:lpstr>What just happened?</vt:lpstr>
      <vt:lpstr>What just happened?</vt:lpstr>
      <vt:lpstr>The exploit</vt:lpstr>
      <vt:lpstr>Next lecture …</vt:lpstr>
      <vt:lpstr>THE  END</vt:lpstr>
      <vt:lpstr>References on heap spraying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Security</dc:title>
  <dc:subject/>
  <dc:creator>Dan Boneh</dc:creator>
  <cp:keywords/>
  <dc:description/>
  <cp:lastModifiedBy>SHE Dongdong</cp:lastModifiedBy>
  <cp:revision>390</cp:revision>
  <dcterms:created xsi:type="dcterms:W3CDTF">2010-11-06T18:36:35Z</dcterms:created>
  <dcterms:modified xsi:type="dcterms:W3CDTF">2026-02-05T06:39:39Z</dcterms:modified>
  <cp:category/>
</cp:coreProperties>
</file>