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2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3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ink/ink4.xml" ContentType="application/inkml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22" r:id="rId3"/>
  </p:sldMasterIdLst>
  <p:notesMasterIdLst>
    <p:notesMasterId r:id="rId59"/>
  </p:notesMasterIdLst>
  <p:sldIdLst>
    <p:sldId id="277" r:id="rId4"/>
    <p:sldId id="349" r:id="rId5"/>
    <p:sldId id="350" r:id="rId6"/>
    <p:sldId id="402" r:id="rId7"/>
    <p:sldId id="258" r:id="rId8"/>
    <p:sldId id="261" r:id="rId9"/>
    <p:sldId id="262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351" r:id="rId19"/>
    <p:sldId id="291" r:id="rId20"/>
    <p:sldId id="290" r:id="rId21"/>
    <p:sldId id="292" r:id="rId22"/>
    <p:sldId id="403" r:id="rId23"/>
    <p:sldId id="404" r:id="rId24"/>
    <p:sldId id="294" r:id="rId25"/>
    <p:sldId id="345" r:id="rId26"/>
    <p:sldId id="347" r:id="rId27"/>
    <p:sldId id="296" r:id="rId28"/>
    <p:sldId id="343" r:id="rId29"/>
    <p:sldId id="348" r:id="rId30"/>
    <p:sldId id="300" r:id="rId31"/>
    <p:sldId id="301" r:id="rId32"/>
    <p:sldId id="302" r:id="rId33"/>
    <p:sldId id="303" r:id="rId34"/>
    <p:sldId id="304" r:id="rId35"/>
    <p:sldId id="305" r:id="rId36"/>
    <p:sldId id="306" r:id="rId37"/>
    <p:sldId id="307" r:id="rId38"/>
    <p:sldId id="308" r:id="rId39"/>
    <p:sldId id="309" r:id="rId40"/>
    <p:sldId id="344" r:id="rId41"/>
    <p:sldId id="346" r:id="rId42"/>
    <p:sldId id="311" r:id="rId43"/>
    <p:sldId id="312" r:id="rId44"/>
    <p:sldId id="382" r:id="rId45"/>
    <p:sldId id="397" r:id="rId46"/>
    <p:sldId id="398" r:id="rId47"/>
    <p:sldId id="399" r:id="rId48"/>
    <p:sldId id="400" r:id="rId49"/>
    <p:sldId id="396" r:id="rId50"/>
    <p:sldId id="336" r:id="rId51"/>
    <p:sldId id="327" r:id="rId52"/>
    <p:sldId id="394" r:id="rId53"/>
    <p:sldId id="341" r:id="rId54"/>
    <p:sldId id="340" r:id="rId55"/>
    <p:sldId id="339" r:id="rId56"/>
    <p:sldId id="342" r:id="rId57"/>
    <p:sldId id="326" r:id="rId58"/>
  </p:sldIdLst>
  <p:sldSz cx="9144000" cy="5143500" type="screen16x9"/>
  <p:notesSz cx="6858000" cy="9144000"/>
  <p:custDataLst>
    <p:tags r:id="rId6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CC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4775"/>
  </p:normalViewPr>
  <p:slideViewPr>
    <p:cSldViewPr>
      <p:cViewPr>
        <p:scale>
          <a:sx n="10" d="100"/>
          <a:sy n="10" d="100"/>
        </p:scale>
        <p:origin x="2916" y="32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5" Type="http://schemas.openxmlformats.org/officeDocument/2006/relationships/slide" Target="slides/slide2.xml"/><Relationship Id="rId61" Type="http://schemas.openxmlformats.org/officeDocument/2006/relationships/presProps" Target="presProps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8008F-8C0F-4F63-86DC-E7B67385E4BD}" type="datetimeFigureOut">
              <a:rPr lang="en-US" smtClean="0"/>
              <a:pPr/>
              <a:t>2/10/2026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38DAD-5F37-4EA5-A798-26ED1E4539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612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4263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5800"/>
            <a:ext cx="6092825" cy="3427413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/</a:t>
            </a:r>
            <a:r>
              <a:rPr lang="en-US" dirty="0" err="1"/>
              <a:t>ProPolice</a:t>
            </a:r>
            <a:r>
              <a:rPr lang="en-US" dirty="0"/>
              <a:t>:   replicates pointers in arguments to bottom of local </a:t>
            </a:r>
            <a:r>
              <a:rPr lang="en-US" dirty="0" err="1"/>
              <a:t>vars</a:t>
            </a:r>
            <a:r>
              <a:rPr lang="en-US" dirty="0"/>
              <a:t> area.</a:t>
            </a:r>
          </a:p>
          <a:p>
            <a:r>
              <a:rPr lang="en-US" dirty="0" err="1"/>
              <a:t>ProPolicy</a:t>
            </a:r>
            <a:r>
              <a:rPr lang="en-US" dirty="0"/>
              <a:t>:   also called</a:t>
            </a:r>
            <a:r>
              <a:rPr lang="en-US" baseline="0" dirty="0"/>
              <a:t> SSP – stack smashing protection.</a:t>
            </a:r>
            <a:endParaRPr lang="en-US" dirty="0"/>
          </a:p>
          <a:p>
            <a:r>
              <a:rPr lang="en-US" dirty="0"/>
              <a:t>/GS:   Arguments, return address, </a:t>
            </a:r>
            <a:r>
              <a:rPr lang="en-US" b="1" dirty="0"/>
              <a:t>cookie</a:t>
            </a:r>
            <a:r>
              <a:rPr lang="en-US" dirty="0"/>
              <a:t>, arrays, local variables, copies of some pointer arguments, </a:t>
            </a:r>
            <a:r>
              <a:rPr lang="en-US" dirty="0" err="1"/>
              <a:t>alloca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2811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DWORD PTR:  the value pointed to is 32 bits  (on both x86 and x64). </a:t>
            </a:r>
          </a:p>
          <a:p>
            <a:r>
              <a:rPr lang="en-US" dirty="0"/>
              <a:t>The reason for the “</a:t>
            </a:r>
            <a:r>
              <a:rPr lang="en-US" dirty="0" err="1"/>
              <a:t>xor</a:t>
            </a:r>
            <a:r>
              <a:rPr lang="en-US" dirty="0"/>
              <a:t> </a:t>
            </a:r>
            <a:r>
              <a:rPr lang="en-US" dirty="0" err="1"/>
              <a:t>eax</a:t>
            </a:r>
            <a:r>
              <a:rPr lang="en-US" dirty="0"/>
              <a:t>, </a:t>
            </a:r>
            <a:r>
              <a:rPr lang="en-US" dirty="0" err="1"/>
              <a:t>esp</a:t>
            </a:r>
            <a:r>
              <a:rPr lang="en-US" dirty="0"/>
              <a:t>” is so that the canary is different for different stack frames.  A leak of the canary will not fully reveal the secret cookie (weak defense).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B1D5B0-E315-4483-908A-EECE1BEBB53D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3379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5800"/>
            <a:ext cx="6092825" cy="3427413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/GS:   Arguments, return address, </a:t>
            </a:r>
            <a:r>
              <a:rPr lang="en-US" b="1" dirty="0"/>
              <a:t>cookie</a:t>
            </a:r>
            <a:r>
              <a:rPr lang="en-US" dirty="0"/>
              <a:t>, arrays, local variables, copies of some pointer arguments, </a:t>
            </a:r>
            <a:r>
              <a:rPr lang="en-US" dirty="0" err="1"/>
              <a:t>alloca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3578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SEH:</a:t>
            </a:r>
            <a:r>
              <a:rPr lang="en-US" baseline="0" dirty="0"/>
              <a:t>   structured exception handler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5589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SAFESEH:</a:t>
            </a:r>
            <a:r>
              <a:rPr lang="en-US" baseline="0" dirty="0"/>
              <a:t>   safe structured exception handling</a:t>
            </a:r>
          </a:p>
          <a:p>
            <a:r>
              <a:rPr lang="en-US" baseline="0" dirty="0"/>
              <a:t>SEHOP:   structured exception handling overwrite protection.    Enabled with a </a:t>
            </a:r>
            <a:r>
              <a:rPr lang="en-US" baseline="0" dirty="0" err="1"/>
              <a:t>regkey</a:t>
            </a:r>
            <a:r>
              <a:rPr lang="en-US" baseline="0" dirty="0"/>
              <a:t>  </a:t>
            </a:r>
            <a:r>
              <a:rPr lang="en-US" baseline="0" dirty="0" err="1"/>
              <a:t>DisableExceptionChainValidation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4188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CET:  Control-flow Enforcement.    Deployed in Intel </a:t>
            </a:r>
            <a:r>
              <a:rPr lang="en-US" dirty="0" err="1"/>
              <a:t>TigerLake</a:t>
            </a:r>
            <a:r>
              <a:rPr lang="en-US" dirty="0"/>
              <a:t>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938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LDG, STG:  load and store tag to a memory region</a:t>
            </a:r>
          </a:p>
          <a:p>
            <a:r>
              <a:rPr lang="en-US" dirty="0"/>
              <a:t>ADDG, SUBG:  pointer arithmetic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2951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/>
              <a:t>Another problem:  in C++, Inter-object overflow will not be detected. </a:t>
            </a:r>
          </a:p>
          <a:p>
            <a:pPr algn="l"/>
            <a:r>
              <a:rPr lang="en-US" dirty="0" err="1"/>
              <a:t>AddressSanitizer</a:t>
            </a:r>
            <a:r>
              <a:rPr lang="en-US" dirty="0"/>
              <a:t> does something similar in a software only </a:t>
            </a:r>
            <a:r>
              <a:rPr lang="en-US"/>
              <a:t>solution ⟹  2x slow down.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9017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ASan</a:t>
            </a:r>
            <a:r>
              <a:rPr lang="en-US" dirty="0"/>
              <a:t> is implemented as an LLVM patch:   guards are output in the last pass of LLVM.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4542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shadow byte is zero means that all 8 bytes </a:t>
            </a:r>
            <a:r>
              <a:rPr lang="en-US"/>
              <a:t>are allocated.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364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2040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4105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2118"/>
              </a:spcBef>
              <a:buNone/>
            </a:pPr>
            <a:r>
              <a:rPr lang="en-US" sz="1200" dirty="0"/>
              <a:t>Say, s-&gt;</a:t>
            </a:r>
            <a:r>
              <a:rPr lang="en-US" sz="1200" dirty="0" err="1"/>
              <a:t>hdlr</a:t>
            </a:r>
            <a:r>
              <a:rPr lang="en-US" sz="1200" dirty="0"/>
              <a:t> could point to 3 functions.  Coarse CFI ensures that s-&gt;</a:t>
            </a:r>
            <a:r>
              <a:rPr lang="en-US" sz="1200" dirty="0" err="1"/>
              <a:t>hdlr</a:t>
            </a:r>
            <a:r>
              <a:rPr lang="en-US" sz="1200" dirty="0"/>
              <a:t> is one of 100 function entry points.   Fine grained CFI ensures that s-&gt;</a:t>
            </a:r>
            <a:r>
              <a:rPr lang="en-US" sz="1200" dirty="0" err="1"/>
              <a:t>hdlr</a:t>
            </a:r>
            <a:r>
              <a:rPr lang="en-US" sz="1200" dirty="0"/>
              <a:t> is one of the three functions.</a:t>
            </a:r>
          </a:p>
          <a:p>
            <a:pPr marL="0" indent="0">
              <a:spcBef>
                <a:spcPts val="2118"/>
              </a:spcBef>
              <a:buNone/>
            </a:pPr>
            <a:r>
              <a:rPr lang="en-US" sz="1200" dirty="0"/>
              <a:t>Lots of academic research on CFI systems: CCFIR </a:t>
            </a:r>
            <a:r>
              <a:rPr lang="en-US" sz="1050" dirty="0"/>
              <a:t>(2013)</a:t>
            </a:r>
            <a:r>
              <a:rPr lang="en-US" sz="1200" dirty="0"/>
              <a:t>,</a:t>
            </a:r>
            <a:r>
              <a:rPr lang="en-US" sz="1050" dirty="0"/>
              <a:t>  </a:t>
            </a:r>
            <a:r>
              <a:rPr lang="en-US" sz="1200" dirty="0" err="1"/>
              <a:t>kBouncer</a:t>
            </a:r>
            <a:r>
              <a:rPr lang="en-US" sz="1200" dirty="0"/>
              <a:t> </a:t>
            </a:r>
            <a:r>
              <a:rPr lang="en-US" sz="1050" dirty="0"/>
              <a:t>(2013)</a:t>
            </a:r>
            <a:r>
              <a:rPr lang="en-US" sz="1200" dirty="0"/>
              <a:t>,  FECFI </a:t>
            </a:r>
            <a:r>
              <a:rPr lang="en-US" sz="1050" dirty="0"/>
              <a:t>(2014)</a:t>
            </a:r>
            <a:r>
              <a:rPr lang="en-US" sz="1200" dirty="0"/>
              <a:t>,  CSCFI </a:t>
            </a:r>
            <a:r>
              <a:rPr lang="en-US" sz="1050" dirty="0"/>
              <a:t>(2015)</a:t>
            </a:r>
            <a:r>
              <a:rPr lang="en-US" sz="1200" dirty="0"/>
              <a:t>, 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6593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CET:  Control-flow Enforcement.    Deployed in Intel </a:t>
            </a:r>
            <a:r>
              <a:rPr lang="en-US" dirty="0" err="1"/>
              <a:t>TigerLake</a:t>
            </a:r>
            <a:r>
              <a:rPr lang="en-US" dirty="0"/>
              <a:t> (2020).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ARM BTI (in ARM 8.5):   Branch Target Identification.     BTI c:  target of an indirect call,   BTI j:  target of an indirect jump,   BTI </a:t>
            </a:r>
            <a:r>
              <a:rPr lang="en-US" dirty="0" err="1"/>
              <a:t>jc</a:t>
            </a:r>
            <a:r>
              <a:rPr lang="en-US" dirty="0"/>
              <a:t>: target of an indirect jump or call.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0960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3EF15-3977-6E47-933F-5EB6BFC60850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0770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 seems a bit complicated</a:t>
            </a:r>
          </a:p>
          <a:p>
            <a:endParaRPr lang="en-US" dirty="0"/>
          </a:p>
          <a:p>
            <a:r>
              <a:rPr lang="en-US" dirty="0"/>
              <a:t>add a picture of heap showing Session</a:t>
            </a:r>
            <a:r>
              <a:rPr lang="en-US" baseline="0" dirty="0"/>
              <a:t> + buffer next to 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3EF15-3977-6E47-933F-5EB6BFC60850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24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08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5800"/>
            <a:ext cx="6092825" cy="3427413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/NXCOMPAT:</a:t>
            </a:r>
            <a:r>
              <a:rPr lang="en-US" baseline="0" dirty="0"/>
              <a:t>   tells linker that app is compatible with DEP.  :NO indicates don’t use DEP.</a:t>
            </a:r>
            <a:endParaRPr lang="en-US" dirty="0"/>
          </a:p>
          <a:p>
            <a:r>
              <a:rPr lang="en-US" dirty="0"/>
              <a:t>DEP:   data execute prevention</a:t>
            </a:r>
          </a:p>
          <a:p>
            <a:r>
              <a:rPr lang="en-US" dirty="0"/>
              <a:t>NX: no execute,   XD:  execute disabled,   XN: execute never</a:t>
            </a:r>
          </a:p>
        </p:txBody>
      </p:sp>
    </p:spTree>
    <p:extLst>
      <p:ext uri="{BB962C8B-B14F-4D97-AF65-F5344CB8AC3E}">
        <p14:creationId xmlns:p14="http://schemas.microsoft.com/office/powerpoint/2010/main" val="2126230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83A910-CD8A-A0CE-E6C3-8241A38817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F1403C01-A939-9BEB-F56A-4FD6E8C1D4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5800"/>
            <a:ext cx="6092825" cy="3427413"/>
          </a:xfrm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90C156A3-7CEE-AE0B-E88F-55421360DC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NX wasted effort?</a:t>
            </a:r>
          </a:p>
        </p:txBody>
      </p:sp>
    </p:spTree>
    <p:extLst>
      <p:ext uri="{BB962C8B-B14F-4D97-AF65-F5344CB8AC3E}">
        <p14:creationId xmlns:p14="http://schemas.microsoft.com/office/powerpoint/2010/main" val="10772509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5800"/>
            <a:ext cx="6092825" cy="3427413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NX wasted effort?</a:t>
            </a:r>
          </a:p>
        </p:txBody>
      </p:sp>
    </p:spTree>
    <p:extLst>
      <p:ext uri="{BB962C8B-B14F-4D97-AF65-F5344CB8AC3E}">
        <p14:creationId xmlns:p14="http://schemas.microsoft.com/office/powerpoint/2010/main" val="14248836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5170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5800"/>
            <a:ext cx="6092825" cy="3427413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Combination of  NX and ASLR is effective.</a:t>
            </a:r>
          </a:p>
          <a:p>
            <a:r>
              <a:rPr lang="en-US" dirty="0"/>
              <a:t>/</a:t>
            </a:r>
            <a:r>
              <a:rPr lang="en-US" dirty="0" err="1"/>
              <a:t>DynamicBase</a:t>
            </a:r>
            <a:r>
              <a:rPr lang="en-US" dirty="0"/>
              <a:t>:</a:t>
            </a:r>
            <a:r>
              <a:rPr lang="en-US" baseline="0" dirty="0"/>
              <a:t>   Visual Studio flag to indicate that application works with ASLR.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6771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123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365066" y="4819650"/>
            <a:ext cx="762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42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06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06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16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6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770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441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731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311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615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31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03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451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144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2460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0806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0196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5616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860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3317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3836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761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67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6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523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4239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0839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9593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561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50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99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29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33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83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1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2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293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>
                <a:solidFill>
                  <a:prstClr val="black"/>
                </a:solidFill>
              </a:rPr>
              <a:t>vertLeftWhite2</a:t>
            </a: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918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346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490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062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48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>
              <a:solidFill>
                <a:prstClr val="black"/>
              </a:solidFill>
            </a:endParaRPr>
          </a:p>
          <a:p>
            <a:r>
              <a:rPr lang="en-US" sz="1400" dirty="0">
                <a:solidFill>
                  <a:prstClr val="black"/>
                </a:solidFill>
              </a:rPr>
              <a:t>Ordering of</a:t>
            </a:r>
            <a:r>
              <a:rPr lang="en-US" sz="1400" baseline="0" dirty="0">
                <a:solidFill>
                  <a:prstClr val="black"/>
                </a:solidFill>
              </a:rPr>
              <a:t> </a:t>
            </a:r>
          </a:p>
          <a:p>
            <a:r>
              <a:rPr lang="en-US" sz="1400" baseline="0" dirty="0">
                <a:solidFill>
                  <a:prstClr val="black"/>
                </a:solidFill>
              </a:rPr>
              <a:t>buttons is</a:t>
            </a:r>
            <a:r>
              <a:rPr lang="en-US" sz="1400" dirty="0">
                <a:solidFill>
                  <a:prstClr val="black"/>
                </a:solidFill>
              </a:rPr>
              <a:t>:</a:t>
            </a:r>
          </a:p>
          <a:p>
            <a:r>
              <a:rPr lang="en-US" sz="1400" dirty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>
                <a:solidFill>
                  <a:prstClr val="black"/>
                </a:solidFill>
              </a:rPr>
              <a:t>24</a:t>
            </a: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3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3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NUL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NUL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Control Hijacking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810000" y="2535772"/>
            <a:ext cx="5105400" cy="1905000"/>
          </a:xfrm>
        </p:spPr>
        <p:txBody>
          <a:bodyPr anchor="t">
            <a:noAutofit/>
          </a:bodyPr>
          <a:lstStyle/>
          <a:p>
            <a:pPr algn="l"/>
            <a:r>
              <a:rPr lang="en-US" sz="5400">
                <a:solidFill>
                  <a:schemeClr val="tx1">
                    <a:lumMod val="75000"/>
                    <a:lumOff val="25000"/>
                  </a:schemeClr>
                </a:solidFill>
              </a:rPr>
              <a:t>Control Hijacking: Defenses</a:t>
            </a:r>
            <a:endParaRPr lang="en-US" sz="5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1741"/>
            <a:ext cx="3200400" cy="31988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89C8E2-6160-D38C-564E-2D3C75A72198}"/>
              </a:ext>
            </a:extLst>
          </p:cNvPr>
          <p:cNvSpPr txBox="1"/>
          <p:nvPr/>
        </p:nvSpPr>
        <p:spPr>
          <a:xfrm>
            <a:off x="7010400" y="4932944"/>
            <a:ext cx="2438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Some slides are borrowed from Dan </a:t>
            </a:r>
            <a:r>
              <a:rPr lang="en-US" sz="900" dirty="0" err="1"/>
              <a:t>Boneh</a:t>
            </a:r>
            <a:endParaRPr lang="en-HK" sz="900" dirty="0"/>
          </a:p>
        </p:txBody>
      </p:sp>
    </p:spTree>
    <p:extLst>
      <p:ext uri="{BB962C8B-B14F-4D97-AF65-F5344CB8AC3E}">
        <p14:creationId xmlns:p14="http://schemas.microsoft.com/office/powerpoint/2010/main" val="580226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2900" y="-205964"/>
            <a:ext cx="6172200" cy="1363835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411004">
              <a:spcBef>
                <a:spcPts val="75"/>
              </a:spcBef>
            </a:pPr>
            <a:r>
              <a:rPr spc="124" dirty="0"/>
              <a:t>Long</a:t>
            </a:r>
            <a:r>
              <a:rPr spc="-41" dirty="0"/>
              <a:t> </a:t>
            </a:r>
            <a:r>
              <a:rPr dirty="0"/>
              <a:t>Distance</a:t>
            </a:r>
            <a:r>
              <a:rPr spc="-26" dirty="0"/>
              <a:t> </a:t>
            </a:r>
            <a:r>
              <a:rPr spc="-8" dirty="0"/>
              <a:t>Connections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00229" y="1216533"/>
            <a:ext cx="6084569" cy="3406671"/>
          </a:xfrm>
          <a:prstGeom prst="rect">
            <a:avLst/>
          </a:prstGeom>
        </p:spPr>
        <p:txBody>
          <a:bodyPr vert="horz" wrap="square" lIns="0" tIns="7144" rIns="0" bIns="0" rtlCol="0">
            <a:spAutoFit/>
          </a:bodyPr>
          <a:lstStyle/>
          <a:p>
            <a:pPr marL="180975" marR="345281" indent="-171450">
              <a:lnSpc>
                <a:spcPct val="100699"/>
              </a:lnSpc>
              <a:spcBef>
                <a:spcPts val="56"/>
              </a:spcBef>
              <a:buFont typeface="Arial MT"/>
              <a:buChar char="•"/>
              <a:tabLst>
                <a:tab pos="180975" algn="l"/>
              </a:tabLst>
            </a:pPr>
            <a:r>
              <a:rPr sz="2100" kern="0" spc="124" dirty="0">
                <a:solidFill>
                  <a:sysClr val="windowText" lastClr="000000"/>
                </a:solidFill>
                <a:latin typeface="Tahoma"/>
                <a:cs typeface="Tahoma"/>
              </a:rPr>
              <a:t>How</a:t>
            </a:r>
            <a:r>
              <a:rPr sz="2100" kern="0" spc="-53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can</a:t>
            </a:r>
            <a:r>
              <a:rPr sz="2100" kern="0" spc="-56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the</a:t>
            </a:r>
            <a:r>
              <a:rPr sz="2100" kern="0" spc="-6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offices</a:t>
            </a:r>
            <a:r>
              <a:rPr sz="2100" kern="0" spc="-49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figure</a:t>
            </a:r>
            <a:r>
              <a:rPr sz="2100" kern="0" spc="-6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out</a:t>
            </a:r>
            <a:r>
              <a:rPr sz="2100" kern="0" spc="-6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whether</a:t>
            </a:r>
            <a:r>
              <a:rPr sz="2100" kern="0" spc="-56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a</a:t>
            </a:r>
            <a:r>
              <a:rPr sz="2100" kern="0" spc="-56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spc="30" dirty="0">
                <a:solidFill>
                  <a:sysClr val="windowText" lastClr="000000"/>
                </a:solidFill>
                <a:latin typeface="Tahoma"/>
                <a:cs typeface="Tahoma"/>
              </a:rPr>
              <a:t>long-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distance</a:t>
            </a:r>
            <a:r>
              <a:rPr sz="2100" kern="0" spc="-38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telephone</a:t>
            </a:r>
            <a:r>
              <a:rPr sz="2100" kern="0" spc="-34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line</a:t>
            </a:r>
            <a:r>
              <a:rPr sz="2100" kern="0" spc="-34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is</a:t>
            </a:r>
            <a:r>
              <a:rPr sz="2100" kern="0" spc="-3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spc="-8" dirty="0">
                <a:solidFill>
                  <a:sysClr val="windowText" lastClr="000000"/>
                </a:solidFill>
                <a:latin typeface="Tahoma"/>
                <a:cs typeface="Tahoma"/>
              </a:rPr>
              <a:t>free?</a:t>
            </a:r>
            <a:endParaRPr sz="2100" kern="0">
              <a:solidFill>
                <a:sysClr val="windowText" lastClr="000000"/>
              </a:solidFill>
              <a:latin typeface="Tahoma"/>
              <a:cs typeface="Tahoma"/>
            </a:endParaRPr>
          </a:p>
          <a:p>
            <a:pPr marL="522446" lvl="1" indent="-170497">
              <a:spcBef>
                <a:spcPts val="713"/>
              </a:spcBef>
              <a:buFont typeface="Arial MT"/>
              <a:buChar char="•"/>
              <a:tabLst>
                <a:tab pos="522446" algn="l"/>
              </a:tabLst>
            </a:pPr>
            <a:r>
              <a:rPr kern="0" spc="45" dirty="0">
                <a:solidFill>
                  <a:sysClr val="windowText" lastClr="000000"/>
                </a:solidFill>
                <a:latin typeface="Tahoma"/>
                <a:cs typeface="Tahoma"/>
              </a:rPr>
              <a:t>Play</a:t>
            </a:r>
            <a:r>
              <a:rPr kern="0" spc="-64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Tahoma"/>
                <a:cs typeface="Tahoma"/>
              </a:rPr>
              <a:t>a</a:t>
            </a:r>
            <a:r>
              <a:rPr kern="0" spc="-6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Tahoma"/>
                <a:cs typeface="Tahoma"/>
              </a:rPr>
              <a:t>tone</a:t>
            </a:r>
            <a:r>
              <a:rPr kern="0" spc="-68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Tahoma"/>
                <a:cs typeface="Tahoma"/>
              </a:rPr>
              <a:t>over</a:t>
            </a:r>
            <a:r>
              <a:rPr kern="0" spc="-6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Tahoma"/>
                <a:cs typeface="Tahoma"/>
              </a:rPr>
              <a:t>unused</a:t>
            </a:r>
            <a:r>
              <a:rPr kern="0" spc="-64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Tahoma"/>
                <a:cs typeface="Tahoma"/>
              </a:rPr>
              <a:t>lines</a:t>
            </a:r>
            <a:r>
              <a:rPr kern="0" spc="-64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Tahoma"/>
                <a:cs typeface="Tahoma"/>
              </a:rPr>
              <a:t>(typically</a:t>
            </a:r>
            <a:r>
              <a:rPr kern="0" spc="-64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kern="0" spc="86" dirty="0">
                <a:solidFill>
                  <a:sysClr val="windowText" lastClr="000000"/>
                </a:solidFill>
                <a:latin typeface="Tahoma"/>
                <a:cs typeface="Tahoma"/>
              </a:rPr>
              <a:t>2600</a:t>
            </a:r>
            <a:r>
              <a:rPr kern="0" spc="-64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kern="0" spc="-15" dirty="0">
                <a:solidFill>
                  <a:sysClr val="windowText" lastClr="000000"/>
                </a:solidFill>
                <a:latin typeface="Tahoma"/>
                <a:cs typeface="Tahoma"/>
              </a:rPr>
              <a:t>Hz).</a:t>
            </a:r>
            <a:endParaRPr kern="0">
              <a:solidFill>
                <a:sysClr val="windowText" lastClr="000000"/>
              </a:solidFill>
              <a:latin typeface="Tahoma"/>
              <a:cs typeface="Tahoma"/>
            </a:endParaRPr>
          </a:p>
          <a:p>
            <a:pPr marL="180499" indent="-170974">
              <a:spcBef>
                <a:spcPts val="979"/>
              </a:spcBef>
              <a:buFont typeface="Arial MT"/>
              <a:buChar char="•"/>
              <a:tabLst>
                <a:tab pos="180499" algn="l"/>
              </a:tabLst>
            </a:pPr>
            <a:r>
              <a:rPr sz="2100" kern="0" spc="105" dirty="0">
                <a:solidFill>
                  <a:sysClr val="windowText" lastClr="000000"/>
                </a:solidFill>
                <a:latin typeface="Tahoma"/>
                <a:cs typeface="Tahoma"/>
              </a:rPr>
              <a:t>When</a:t>
            </a:r>
            <a:r>
              <a:rPr sz="2100" kern="0" spc="-68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you</a:t>
            </a:r>
            <a:r>
              <a:rPr sz="2100" kern="0" spc="-6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dial</a:t>
            </a:r>
            <a:r>
              <a:rPr sz="2100" kern="0" spc="-64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a</a:t>
            </a:r>
            <a:r>
              <a:rPr sz="2100" kern="0" spc="-6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spc="38" dirty="0">
                <a:solidFill>
                  <a:sysClr val="windowText" lastClr="000000"/>
                </a:solidFill>
                <a:latin typeface="Tahoma"/>
                <a:cs typeface="Tahoma"/>
              </a:rPr>
              <a:t>long-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distance</a:t>
            </a:r>
            <a:r>
              <a:rPr sz="2100" kern="0" spc="-64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spc="-8" dirty="0">
                <a:solidFill>
                  <a:sysClr val="windowText" lastClr="000000"/>
                </a:solidFill>
                <a:latin typeface="Tahoma"/>
                <a:cs typeface="Tahoma"/>
              </a:rPr>
              <a:t>number…</a:t>
            </a:r>
            <a:endParaRPr sz="2100" kern="0">
              <a:solidFill>
                <a:sysClr val="windowText" lastClr="000000"/>
              </a:solidFill>
              <a:latin typeface="Tahoma"/>
              <a:cs typeface="Tahoma"/>
            </a:endParaRPr>
          </a:p>
          <a:p>
            <a:pPr marL="522446" marR="6191" lvl="1" indent="-170497">
              <a:lnSpc>
                <a:spcPct val="100800"/>
              </a:lnSpc>
              <a:spcBef>
                <a:spcPts val="698"/>
              </a:spcBef>
              <a:buFont typeface="Arial MT"/>
              <a:buChar char="•"/>
              <a:tabLst>
                <a:tab pos="523399" algn="l"/>
              </a:tabLst>
            </a:pPr>
            <a:r>
              <a:rPr kern="0" dirty="0">
                <a:solidFill>
                  <a:sysClr val="windowText" lastClr="000000"/>
                </a:solidFill>
                <a:latin typeface="Tahoma"/>
                <a:cs typeface="Tahoma"/>
              </a:rPr>
              <a:t>Your</a:t>
            </a:r>
            <a:r>
              <a:rPr kern="0" spc="-19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Tahoma"/>
                <a:cs typeface="Tahoma"/>
              </a:rPr>
              <a:t>local</a:t>
            </a:r>
            <a:r>
              <a:rPr kern="0" spc="-1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Tahoma"/>
                <a:cs typeface="Tahoma"/>
              </a:rPr>
              <a:t>office</a:t>
            </a:r>
            <a:r>
              <a:rPr kern="0" spc="-23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Tahoma"/>
                <a:cs typeface="Tahoma"/>
              </a:rPr>
              <a:t>looks</a:t>
            </a:r>
            <a:r>
              <a:rPr kern="0" spc="-23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Tahoma"/>
                <a:cs typeface="Tahoma"/>
              </a:rPr>
              <a:t>for</a:t>
            </a:r>
            <a:r>
              <a:rPr kern="0" spc="-19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Tahoma"/>
                <a:cs typeface="Tahoma"/>
              </a:rPr>
              <a:t>an</a:t>
            </a:r>
            <a:r>
              <a:rPr kern="0" spc="-23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Tahoma"/>
                <a:cs typeface="Tahoma"/>
              </a:rPr>
              <a:t>unused</a:t>
            </a:r>
            <a:r>
              <a:rPr kern="0" spc="-19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kern="0" spc="41" dirty="0">
                <a:solidFill>
                  <a:sysClr val="windowText" lastClr="000000"/>
                </a:solidFill>
                <a:latin typeface="Tahoma"/>
                <a:cs typeface="Tahoma"/>
              </a:rPr>
              <a:t>long-</a:t>
            </a:r>
            <a:r>
              <a:rPr kern="0" dirty="0">
                <a:solidFill>
                  <a:sysClr val="windowText" lastClr="000000"/>
                </a:solidFill>
                <a:latin typeface="Tahoma"/>
                <a:cs typeface="Tahoma"/>
              </a:rPr>
              <a:t>distance</a:t>
            </a:r>
            <a:r>
              <a:rPr kern="0" spc="-23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kern="0" spc="-15" dirty="0">
                <a:solidFill>
                  <a:sysClr val="windowText" lastClr="000000"/>
                </a:solidFill>
                <a:latin typeface="Tahoma"/>
                <a:cs typeface="Tahoma"/>
              </a:rPr>
              <a:t>line 	</a:t>
            </a:r>
            <a:r>
              <a:rPr kern="0" spc="-94" dirty="0">
                <a:solidFill>
                  <a:sysClr val="windowText" lastClr="000000"/>
                </a:solidFill>
                <a:latin typeface="Tahoma"/>
                <a:cs typeface="Tahoma"/>
              </a:rPr>
              <a:t>(i.e.,</a:t>
            </a:r>
            <a:r>
              <a:rPr kern="0" spc="-86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Tahoma"/>
                <a:cs typeface="Tahoma"/>
              </a:rPr>
              <a:t>one</a:t>
            </a:r>
            <a:r>
              <a:rPr kern="0" spc="-86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kern="0" spc="49" dirty="0">
                <a:solidFill>
                  <a:sysClr val="windowText" lastClr="000000"/>
                </a:solidFill>
                <a:latin typeface="Tahoma"/>
                <a:cs typeface="Tahoma"/>
              </a:rPr>
              <a:t>with</a:t>
            </a:r>
            <a:r>
              <a:rPr kern="0" spc="-86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Tahoma"/>
                <a:cs typeface="Tahoma"/>
              </a:rPr>
              <a:t>a</a:t>
            </a:r>
            <a:r>
              <a:rPr kern="0" spc="-86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kern="0" spc="86" dirty="0">
                <a:solidFill>
                  <a:sysClr val="windowText" lastClr="000000"/>
                </a:solidFill>
                <a:latin typeface="Tahoma"/>
                <a:cs typeface="Tahoma"/>
              </a:rPr>
              <a:t>2600</a:t>
            </a:r>
            <a:r>
              <a:rPr kern="0" spc="-86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kern="0" spc="120" dirty="0">
                <a:solidFill>
                  <a:sysClr val="windowText" lastClr="000000"/>
                </a:solidFill>
                <a:latin typeface="Tahoma"/>
                <a:cs typeface="Tahoma"/>
              </a:rPr>
              <a:t>Hz</a:t>
            </a:r>
            <a:r>
              <a:rPr kern="0" spc="-79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kern="0" spc="-8" dirty="0">
                <a:solidFill>
                  <a:sysClr val="windowText" lastClr="000000"/>
                </a:solidFill>
                <a:latin typeface="Tahoma"/>
                <a:cs typeface="Tahoma"/>
              </a:rPr>
              <a:t>tone).</a:t>
            </a:r>
            <a:endParaRPr kern="0">
              <a:solidFill>
                <a:sysClr val="windowText" lastClr="000000"/>
              </a:solidFill>
              <a:latin typeface="Tahoma"/>
              <a:cs typeface="Tahoma"/>
            </a:endParaRPr>
          </a:p>
          <a:p>
            <a:pPr marL="522446" marR="3810" lvl="1" indent="-170497">
              <a:lnSpc>
                <a:spcPct val="99200"/>
              </a:lnSpc>
              <a:spcBef>
                <a:spcPts val="701"/>
              </a:spcBef>
              <a:buFont typeface="Arial MT"/>
              <a:buChar char="•"/>
              <a:tabLst>
                <a:tab pos="523399" algn="l"/>
              </a:tabLst>
            </a:pPr>
            <a:r>
              <a:rPr kern="0" spc="-109" dirty="0">
                <a:solidFill>
                  <a:sysClr val="windowText" lastClr="000000"/>
                </a:solidFill>
                <a:latin typeface="Tahoma"/>
                <a:cs typeface="Tahoma"/>
              </a:rPr>
              <a:t>It</a:t>
            </a:r>
            <a:r>
              <a:rPr kern="0" spc="-49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Tahoma"/>
                <a:cs typeface="Tahoma"/>
              </a:rPr>
              <a:t>then</a:t>
            </a:r>
            <a:r>
              <a:rPr kern="0" spc="-41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Tahoma"/>
                <a:cs typeface="Tahoma"/>
              </a:rPr>
              <a:t>plays</a:t>
            </a:r>
            <a:r>
              <a:rPr kern="0" spc="-4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Tahoma"/>
                <a:cs typeface="Tahoma"/>
              </a:rPr>
              <a:t>the</a:t>
            </a:r>
            <a:r>
              <a:rPr kern="0" spc="-4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Tahoma"/>
                <a:cs typeface="Tahoma"/>
              </a:rPr>
              <a:t>tones</a:t>
            </a:r>
            <a:r>
              <a:rPr kern="0" spc="-4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Tahoma"/>
                <a:cs typeface="Tahoma"/>
              </a:rPr>
              <a:t>for</a:t>
            </a:r>
            <a:r>
              <a:rPr kern="0" spc="-41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Tahoma"/>
                <a:cs typeface="Tahoma"/>
              </a:rPr>
              <a:t>the</a:t>
            </a:r>
            <a:r>
              <a:rPr kern="0" spc="-4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Tahoma"/>
                <a:cs typeface="Tahoma"/>
              </a:rPr>
              <a:t>phone</a:t>
            </a:r>
            <a:r>
              <a:rPr kern="0" spc="-4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Tahoma"/>
                <a:cs typeface="Tahoma"/>
              </a:rPr>
              <a:t>number</a:t>
            </a:r>
            <a:r>
              <a:rPr kern="0" spc="-41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Tahoma"/>
                <a:cs typeface="Tahoma"/>
              </a:rPr>
              <a:t>you</a:t>
            </a:r>
            <a:r>
              <a:rPr kern="0" spc="-41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kern="0" spc="34" dirty="0">
                <a:solidFill>
                  <a:sysClr val="windowText" lastClr="000000"/>
                </a:solidFill>
                <a:latin typeface="Tahoma"/>
                <a:cs typeface="Tahoma"/>
              </a:rPr>
              <a:t>want 	</a:t>
            </a:r>
            <a:r>
              <a:rPr kern="0" dirty="0">
                <a:solidFill>
                  <a:sysClr val="windowText" lastClr="000000"/>
                </a:solidFill>
                <a:latin typeface="Tahoma"/>
                <a:cs typeface="Tahoma"/>
              </a:rPr>
              <a:t>to</a:t>
            </a:r>
            <a:r>
              <a:rPr kern="0" spc="-4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Tahoma"/>
                <a:cs typeface="Tahoma"/>
              </a:rPr>
              <a:t>call</a:t>
            </a:r>
            <a:r>
              <a:rPr kern="0" spc="-41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Tahoma"/>
                <a:cs typeface="Tahoma"/>
              </a:rPr>
              <a:t>over</a:t>
            </a:r>
            <a:r>
              <a:rPr kern="0" spc="-49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Tahoma"/>
                <a:cs typeface="Tahoma"/>
              </a:rPr>
              <a:t>the</a:t>
            </a:r>
            <a:r>
              <a:rPr kern="0" spc="-53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Tahoma"/>
                <a:cs typeface="Tahoma"/>
              </a:rPr>
              <a:t>line</a:t>
            </a:r>
            <a:r>
              <a:rPr kern="0" spc="-49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Tahoma"/>
                <a:cs typeface="Tahoma"/>
              </a:rPr>
              <a:t>so</a:t>
            </a:r>
            <a:r>
              <a:rPr kern="0" spc="-4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Tahoma"/>
                <a:cs typeface="Tahoma"/>
              </a:rPr>
              <a:t>that</a:t>
            </a:r>
            <a:r>
              <a:rPr kern="0" spc="-53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Tahoma"/>
                <a:cs typeface="Tahoma"/>
              </a:rPr>
              <a:t>receiving</a:t>
            </a:r>
            <a:r>
              <a:rPr kern="0" spc="-41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Tahoma"/>
                <a:cs typeface="Tahoma"/>
              </a:rPr>
              <a:t>office</a:t>
            </a:r>
            <a:r>
              <a:rPr kern="0" spc="-53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kern="0" spc="38" dirty="0">
                <a:solidFill>
                  <a:sysClr val="windowText" lastClr="000000"/>
                </a:solidFill>
                <a:latin typeface="Tahoma"/>
                <a:cs typeface="Tahoma"/>
              </a:rPr>
              <a:t>knows 	</a:t>
            </a:r>
            <a:r>
              <a:rPr kern="0" dirty="0">
                <a:solidFill>
                  <a:sysClr val="windowText" lastClr="000000"/>
                </a:solidFill>
                <a:latin typeface="Tahoma"/>
                <a:cs typeface="Tahoma"/>
              </a:rPr>
              <a:t>where</a:t>
            </a:r>
            <a:r>
              <a:rPr kern="0" spc="-4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Tahoma"/>
                <a:cs typeface="Tahoma"/>
              </a:rPr>
              <a:t>to</a:t>
            </a:r>
            <a:r>
              <a:rPr kern="0" spc="8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Tahoma"/>
                <a:cs typeface="Tahoma"/>
              </a:rPr>
              <a:t>connect</a:t>
            </a:r>
            <a:r>
              <a:rPr kern="0" spc="-4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kern="0" spc="-15" dirty="0">
                <a:solidFill>
                  <a:sysClr val="windowText" lastClr="000000"/>
                </a:solidFill>
                <a:latin typeface="Tahoma"/>
                <a:cs typeface="Tahoma"/>
              </a:rPr>
              <a:t>you.</a:t>
            </a:r>
            <a:endParaRPr kern="0">
              <a:solidFill>
                <a:sysClr val="windowText" lastClr="000000"/>
              </a:solidFill>
              <a:latin typeface="Tahoma"/>
              <a:cs typeface="Tahoma"/>
            </a:endParaRPr>
          </a:p>
          <a:p>
            <a:pPr marL="522446" lvl="1" indent="-170497">
              <a:spcBef>
                <a:spcPts val="683"/>
              </a:spcBef>
              <a:buFont typeface="Arial MT"/>
              <a:buChar char="•"/>
              <a:tabLst>
                <a:tab pos="522446" algn="l"/>
              </a:tabLst>
            </a:pPr>
            <a:r>
              <a:rPr kern="0" dirty="0">
                <a:solidFill>
                  <a:sysClr val="windowText" lastClr="000000"/>
                </a:solidFill>
                <a:latin typeface="Tahoma"/>
                <a:cs typeface="Tahoma"/>
              </a:rPr>
              <a:t>The</a:t>
            </a:r>
            <a:r>
              <a:rPr kern="0" spc="-23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Tahoma"/>
                <a:cs typeface="Tahoma"/>
              </a:rPr>
              <a:t>receiving</a:t>
            </a:r>
            <a:r>
              <a:rPr kern="0" spc="-11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Tahoma"/>
                <a:cs typeface="Tahoma"/>
              </a:rPr>
              <a:t>office</a:t>
            </a:r>
            <a:r>
              <a:rPr kern="0" spc="-19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Tahoma"/>
                <a:cs typeface="Tahoma"/>
              </a:rPr>
              <a:t>finishes</a:t>
            </a:r>
            <a:r>
              <a:rPr kern="0" spc="-19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Tahoma"/>
                <a:cs typeface="Tahoma"/>
              </a:rPr>
              <a:t>the</a:t>
            </a:r>
            <a:r>
              <a:rPr kern="0" spc="-19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kern="0" spc="-8" dirty="0">
                <a:solidFill>
                  <a:sysClr val="windowText" lastClr="000000"/>
                </a:solidFill>
                <a:latin typeface="Tahoma"/>
                <a:cs typeface="Tahoma"/>
              </a:rPr>
              <a:t>connection.</a:t>
            </a:r>
            <a:endParaRPr kern="0">
              <a:solidFill>
                <a:sysClr val="windowText" lastClr="000000"/>
              </a:solidFill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2900" y="-205964"/>
            <a:ext cx="6172200" cy="1363835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360998">
              <a:spcBef>
                <a:spcPts val="75"/>
              </a:spcBef>
            </a:pPr>
            <a:r>
              <a:rPr spc="124" dirty="0"/>
              <a:t>Long</a:t>
            </a:r>
            <a:r>
              <a:rPr spc="-38" dirty="0"/>
              <a:t> </a:t>
            </a:r>
            <a:r>
              <a:rPr dirty="0"/>
              <a:t>Di$tance</a:t>
            </a:r>
            <a:r>
              <a:rPr spc="-38" dirty="0"/>
              <a:t> </a:t>
            </a:r>
            <a:r>
              <a:rPr spc="-8" dirty="0"/>
              <a:t>Connection$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00229" y="1079372"/>
            <a:ext cx="5845969" cy="2729593"/>
          </a:xfrm>
          <a:prstGeom prst="rect">
            <a:avLst/>
          </a:prstGeom>
        </p:spPr>
        <p:txBody>
          <a:bodyPr vert="horz" wrap="square" lIns="0" tIns="146685" rIns="0" bIns="0" rtlCol="0">
            <a:spAutoFit/>
          </a:bodyPr>
          <a:lstStyle/>
          <a:p>
            <a:pPr marL="180499" indent="-170974">
              <a:spcBef>
                <a:spcPts val="1155"/>
              </a:spcBef>
              <a:buFont typeface="Arial MT"/>
              <a:buChar char="•"/>
              <a:tabLst>
                <a:tab pos="180499" algn="l"/>
              </a:tabLst>
            </a:pPr>
            <a:r>
              <a:rPr sz="2100" kern="0" spc="41" dirty="0">
                <a:solidFill>
                  <a:sysClr val="windowText" lastClr="000000"/>
                </a:solidFill>
                <a:latin typeface="Tahoma"/>
                <a:cs typeface="Tahoma"/>
              </a:rPr>
              <a:t>Long</a:t>
            </a:r>
            <a:r>
              <a:rPr sz="2100" kern="0" spc="-4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distance</a:t>
            </a:r>
            <a:r>
              <a:rPr sz="2100" kern="0" spc="-38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calls</a:t>
            </a:r>
            <a:r>
              <a:rPr sz="2100" kern="0" spc="-34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spc="45" dirty="0">
                <a:solidFill>
                  <a:sysClr val="windowText" lastClr="000000"/>
                </a:solidFill>
                <a:latin typeface="Tahoma"/>
                <a:cs typeface="Tahoma"/>
              </a:rPr>
              <a:t>were</a:t>
            </a:r>
            <a:r>
              <a:rPr sz="2100" kern="0" spc="-4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i="1" kern="0" spc="-8" dirty="0">
                <a:solidFill>
                  <a:sysClr val="windowText" lastClr="000000"/>
                </a:solidFill>
                <a:latin typeface="Arial"/>
                <a:cs typeface="Arial"/>
              </a:rPr>
              <a:t>expensive.</a:t>
            </a:r>
            <a:endParaRPr sz="2100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180975" marR="3810" indent="-171450">
              <a:lnSpc>
                <a:spcPct val="99600"/>
              </a:lnSpc>
              <a:spcBef>
                <a:spcPts val="1088"/>
              </a:spcBef>
              <a:buFont typeface="Arial MT"/>
              <a:buChar char="•"/>
              <a:tabLst>
                <a:tab pos="180975" algn="l"/>
              </a:tabLst>
            </a:pP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Your</a:t>
            </a:r>
            <a:r>
              <a:rPr sz="2100" kern="0" spc="-71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local</a:t>
            </a:r>
            <a:r>
              <a:rPr sz="2100" kern="0" spc="-64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telephone</a:t>
            </a:r>
            <a:r>
              <a:rPr sz="2100" kern="0" spc="-68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office</a:t>
            </a:r>
            <a:r>
              <a:rPr sz="2100" kern="0" spc="-71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kept</a:t>
            </a:r>
            <a:r>
              <a:rPr sz="2100" kern="0" spc="-68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track</a:t>
            </a:r>
            <a:r>
              <a:rPr sz="2100" kern="0" spc="-68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of</a:t>
            </a:r>
            <a:r>
              <a:rPr sz="2100" kern="0" spc="-7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spc="53" dirty="0">
                <a:solidFill>
                  <a:sysClr val="windowText" lastClr="000000"/>
                </a:solidFill>
                <a:latin typeface="Tahoma"/>
                <a:cs typeface="Tahoma"/>
              </a:rPr>
              <a:t>how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much</a:t>
            </a:r>
            <a:r>
              <a:rPr sz="2100" kern="0" spc="-49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you</a:t>
            </a:r>
            <a:r>
              <a:rPr sz="2100" kern="0" spc="-41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use</a:t>
            </a:r>
            <a:r>
              <a:rPr sz="2100" kern="0" spc="-4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the</a:t>
            </a:r>
            <a:r>
              <a:rPr sz="2100" kern="0" spc="-4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spc="38" dirty="0">
                <a:solidFill>
                  <a:sysClr val="windowText" lastClr="000000"/>
                </a:solidFill>
                <a:latin typeface="Tahoma"/>
                <a:cs typeface="Tahoma"/>
              </a:rPr>
              <a:t>long-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distance</a:t>
            </a:r>
            <a:r>
              <a:rPr sz="2100" kern="0" spc="-4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telephone</a:t>
            </a:r>
            <a:r>
              <a:rPr sz="2100" kern="0" spc="-4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spc="-8" dirty="0">
                <a:solidFill>
                  <a:sysClr val="windowText" lastClr="000000"/>
                </a:solidFill>
                <a:latin typeface="Tahoma"/>
                <a:cs typeface="Tahoma"/>
              </a:rPr>
              <a:t>lines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and</a:t>
            </a:r>
            <a:r>
              <a:rPr sz="2100" kern="0" spc="-41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charged</a:t>
            </a:r>
            <a:r>
              <a:rPr sz="2100" kern="0" spc="-38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you</a:t>
            </a:r>
            <a:r>
              <a:rPr sz="2100" kern="0" spc="-34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spc="-8" dirty="0">
                <a:solidFill>
                  <a:sysClr val="windowText" lastClr="000000"/>
                </a:solidFill>
                <a:latin typeface="Tahoma"/>
                <a:cs typeface="Tahoma"/>
              </a:rPr>
              <a:t>accordingly.</a:t>
            </a:r>
            <a:endParaRPr sz="2100" kern="0" dirty="0">
              <a:solidFill>
                <a:sysClr val="windowText" lastClr="000000"/>
              </a:solidFill>
              <a:latin typeface="Tahoma"/>
              <a:cs typeface="Tahoma"/>
            </a:endParaRPr>
          </a:p>
          <a:p>
            <a:pPr marL="180975" marR="363855" indent="-171450">
              <a:lnSpc>
                <a:spcPct val="100699"/>
              </a:lnSpc>
              <a:spcBef>
                <a:spcPts val="990"/>
              </a:spcBef>
              <a:buFont typeface="Arial MT"/>
              <a:buChar char="•"/>
              <a:tabLst>
                <a:tab pos="180975" algn="l"/>
              </a:tabLst>
            </a:pPr>
            <a:r>
              <a:rPr sz="2100" kern="0" spc="124" dirty="0">
                <a:solidFill>
                  <a:sysClr val="windowText" lastClr="000000"/>
                </a:solidFill>
                <a:latin typeface="Tahoma"/>
                <a:cs typeface="Tahoma"/>
              </a:rPr>
              <a:t>How</a:t>
            </a:r>
            <a:r>
              <a:rPr sz="2100" kern="0" spc="-49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might</a:t>
            </a:r>
            <a:r>
              <a:rPr sz="2100" kern="0" spc="-56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you</a:t>
            </a:r>
            <a:r>
              <a:rPr sz="2100" kern="0" spc="-53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trick</a:t>
            </a:r>
            <a:r>
              <a:rPr sz="2100" kern="0" spc="-56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this</a:t>
            </a:r>
            <a:r>
              <a:rPr sz="2100" kern="0" spc="-49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system</a:t>
            </a:r>
            <a:r>
              <a:rPr sz="2100" kern="0" spc="-49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into</a:t>
            </a:r>
            <a:r>
              <a:rPr sz="2100" kern="0" spc="-56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spc="-8" dirty="0">
                <a:solidFill>
                  <a:sysClr val="windowText" lastClr="000000"/>
                </a:solidFill>
                <a:latin typeface="Tahoma"/>
                <a:cs typeface="Tahoma"/>
              </a:rPr>
              <a:t>making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these</a:t>
            </a:r>
            <a:r>
              <a:rPr sz="2100" kern="0" spc="-56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calls</a:t>
            </a:r>
            <a:r>
              <a:rPr sz="2100" kern="0" spc="-49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for</a:t>
            </a:r>
            <a:r>
              <a:rPr sz="2100" kern="0" spc="-56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spc="-8" dirty="0">
                <a:solidFill>
                  <a:sysClr val="windowText" lastClr="000000"/>
                </a:solidFill>
                <a:latin typeface="Tahoma"/>
                <a:cs typeface="Tahoma"/>
              </a:rPr>
              <a:t>free?</a:t>
            </a:r>
            <a:endParaRPr sz="2100" kern="0" dirty="0">
              <a:solidFill>
                <a:sysClr val="windowText" lastClr="000000"/>
              </a:solidFill>
              <a:latin typeface="Tahoma"/>
              <a:cs typeface="Tahoma"/>
            </a:endParaRPr>
          </a:p>
          <a:p>
            <a:pPr marL="522446" lvl="1" indent="-170497">
              <a:spcBef>
                <a:spcPts val="683"/>
              </a:spcBef>
              <a:buFont typeface="Arial MT"/>
              <a:buChar char="•"/>
              <a:tabLst>
                <a:tab pos="522446" algn="l"/>
              </a:tabLst>
            </a:pPr>
            <a:r>
              <a:rPr b="1" kern="0" spc="-34" dirty="0">
                <a:solidFill>
                  <a:sysClr val="windowText" lastClr="000000"/>
                </a:solidFill>
                <a:latin typeface="Trebuchet MS"/>
                <a:cs typeface="Trebuchet MS"/>
              </a:rPr>
              <a:t>Hint:</a:t>
            </a:r>
            <a:r>
              <a:rPr b="1" kern="0" spc="-4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Tahoma"/>
                <a:cs typeface="Tahoma"/>
              </a:rPr>
              <a:t>think</a:t>
            </a:r>
            <a:r>
              <a:rPr kern="0" spc="-41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Tahoma"/>
                <a:cs typeface="Tahoma"/>
              </a:rPr>
              <a:t>about</a:t>
            </a:r>
            <a:r>
              <a:rPr kern="0" spc="-4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Tahoma"/>
                <a:cs typeface="Tahoma"/>
              </a:rPr>
              <a:t>toll-free</a:t>
            </a:r>
            <a:r>
              <a:rPr kern="0" spc="-41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kern="0" spc="-8" dirty="0">
                <a:solidFill>
                  <a:sysClr val="windowText" lastClr="000000"/>
                </a:solidFill>
                <a:latin typeface="Tahoma"/>
                <a:cs typeface="Tahoma"/>
              </a:rPr>
              <a:t>numbers.</a:t>
            </a:r>
            <a:endParaRPr kern="0" dirty="0">
              <a:solidFill>
                <a:sysClr val="windowText" lastClr="000000"/>
              </a:solidFill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2900" y="132591"/>
            <a:ext cx="6172200" cy="686726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695801">
              <a:spcBef>
                <a:spcPts val="75"/>
              </a:spcBef>
            </a:pPr>
            <a:r>
              <a:rPr spc="236" dirty="0"/>
              <a:t>How</a:t>
            </a:r>
            <a:r>
              <a:rPr spc="-158" dirty="0"/>
              <a:t> </a:t>
            </a:r>
            <a:r>
              <a:rPr spc="49" dirty="0"/>
              <a:t>To</a:t>
            </a:r>
            <a:r>
              <a:rPr spc="-158" dirty="0"/>
              <a:t> </a:t>
            </a:r>
            <a:r>
              <a:rPr spc="79" dirty="0"/>
              <a:t>Make</a:t>
            </a:r>
            <a:r>
              <a:rPr spc="-150" dirty="0"/>
              <a:t> </a:t>
            </a:r>
            <a:r>
              <a:rPr spc="-34" dirty="0"/>
              <a:t>Free</a:t>
            </a:r>
            <a:r>
              <a:rPr spc="-146" dirty="0"/>
              <a:t> </a:t>
            </a:r>
            <a:r>
              <a:rPr spc="-8" dirty="0"/>
              <a:t>Calls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00228" y="1186816"/>
            <a:ext cx="6069330" cy="1938351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80975" marR="3810" indent="-171450">
              <a:lnSpc>
                <a:spcPts val="2325"/>
              </a:lnSpc>
              <a:spcBef>
                <a:spcPts val="315"/>
              </a:spcBef>
              <a:buFont typeface="Arial MT"/>
              <a:buChar char="•"/>
              <a:tabLst>
                <a:tab pos="180975" algn="l"/>
              </a:tabLst>
            </a:pPr>
            <a:r>
              <a:rPr sz="2100" kern="0" spc="41" dirty="0">
                <a:solidFill>
                  <a:sysClr val="windowText" lastClr="000000"/>
                </a:solidFill>
                <a:latin typeface="Tahoma"/>
                <a:cs typeface="Tahoma"/>
              </a:rPr>
              <a:t>Call</a:t>
            </a:r>
            <a:r>
              <a:rPr sz="2100" kern="0" spc="-56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a</a:t>
            </a:r>
            <a:r>
              <a:rPr sz="2100" kern="0" spc="-49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toll-free</a:t>
            </a:r>
            <a:r>
              <a:rPr sz="2100" kern="0" spc="-53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(1-</a:t>
            </a:r>
            <a:r>
              <a:rPr sz="2100" kern="0" spc="38" dirty="0">
                <a:solidFill>
                  <a:sysClr val="windowText" lastClr="000000"/>
                </a:solidFill>
                <a:latin typeface="Tahoma"/>
                <a:cs typeface="Tahoma"/>
              </a:rPr>
              <a:t>800)</a:t>
            </a:r>
            <a:r>
              <a:rPr sz="2100" kern="0" spc="-53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number</a:t>
            </a:r>
            <a:r>
              <a:rPr sz="2100" kern="0" spc="-49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that</a:t>
            </a:r>
            <a:r>
              <a:rPr sz="2100" kern="0" spc="-53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connects</a:t>
            </a:r>
            <a:r>
              <a:rPr sz="2100" kern="0" spc="-4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spc="-19" dirty="0">
                <a:solidFill>
                  <a:sysClr val="windowText" lastClr="000000"/>
                </a:solidFill>
                <a:latin typeface="Tahoma"/>
                <a:cs typeface="Tahoma"/>
              </a:rPr>
              <a:t>you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somewhere</a:t>
            </a:r>
            <a:r>
              <a:rPr sz="2100" kern="0" spc="-19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outside</a:t>
            </a:r>
            <a:r>
              <a:rPr sz="2100" kern="0" spc="-1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of</a:t>
            </a:r>
            <a:r>
              <a:rPr sz="2100" kern="0" spc="-23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your</a:t>
            </a:r>
            <a:r>
              <a:rPr sz="2100" kern="0" spc="-1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local</a:t>
            </a:r>
            <a:r>
              <a:rPr sz="2100" kern="0" spc="-19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telephone</a:t>
            </a:r>
            <a:r>
              <a:rPr sz="2100" kern="0" spc="-1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spc="-8" dirty="0">
                <a:solidFill>
                  <a:sysClr val="windowText" lastClr="000000"/>
                </a:solidFill>
                <a:latin typeface="Tahoma"/>
                <a:cs typeface="Tahoma"/>
              </a:rPr>
              <a:t>office.</a:t>
            </a:r>
            <a:r>
              <a:rPr lang="en-US" sz="2100" kern="0" spc="-8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lang="en-US" sz="2100" b="1" kern="0" spc="-8" dirty="0">
                <a:solidFill>
                  <a:srgbClr val="FF0000"/>
                </a:solidFill>
                <a:latin typeface="Tahoma"/>
                <a:cs typeface="Tahoma"/>
              </a:rPr>
              <a:t>(Request a free line)</a:t>
            </a:r>
            <a:endParaRPr sz="2100" b="1" kern="0" dirty="0">
              <a:solidFill>
                <a:srgbClr val="FF0000"/>
              </a:solidFill>
              <a:latin typeface="Tahoma"/>
              <a:cs typeface="Tahoma"/>
            </a:endParaRPr>
          </a:p>
          <a:p>
            <a:pPr marL="180975" marR="62389" indent="-171450">
              <a:lnSpc>
                <a:spcPts val="2250"/>
              </a:lnSpc>
              <a:spcBef>
                <a:spcPts val="1043"/>
              </a:spcBef>
              <a:buFont typeface="Arial MT"/>
              <a:buChar char="•"/>
              <a:tabLst>
                <a:tab pos="180975" algn="l"/>
              </a:tabLst>
            </a:pPr>
            <a:r>
              <a:rPr sz="2100" kern="0" spc="49" dirty="0">
                <a:solidFill>
                  <a:sysClr val="windowText" lastClr="000000"/>
                </a:solidFill>
                <a:latin typeface="Tahoma"/>
                <a:cs typeface="Tahoma"/>
              </a:rPr>
              <a:t>Play</a:t>
            </a:r>
            <a:r>
              <a:rPr sz="2100" kern="0" spc="-101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a</a:t>
            </a:r>
            <a:r>
              <a:rPr sz="2100" kern="0" spc="-98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spc="109" dirty="0">
                <a:solidFill>
                  <a:sysClr val="windowText" lastClr="000000"/>
                </a:solidFill>
                <a:latin typeface="Tahoma"/>
                <a:cs typeface="Tahoma"/>
              </a:rPr>
              <a:t>2600</a:t>
            </a:r>
            <a:r>
              <a:rPr sz="2100" kern="0" spc="-10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spc="139" dirty="0">
                <a:solidFill>
                  <a:sysClr val="windowText" lastClr="000000"/>
                </a:solidFill>
                <a:latin typeface="Tahoma"/>
                <a:cs typeface="Tahoma"/>
              </a:rPr>
              <a:t>Hz</a:t>
            </a:r>
            <a:r>
              <a:rPr sz="2100" kern="0" spc="-94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tone</a:t>
            </a:r>
            <a:r>
              <a:rPr sz="2100" kern="0" spc="-101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over</a:t>
            </a:r>
            <a:r>
              <a:rPr sz="2100" kern="0" spc="-98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the</a:t>
            </a:r>
            <a:r>
              <a:rPr sz="2100" kern="0" spc="-101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phone</a:t>
            </a:r>
            <a:r>
              <a:rPr sz="2100" kern="0" spc="-101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spc="-34" dirty="0">
                <a:solidFill>
                  <a:sysClr val="windowText" lastClr="000000"/>
                </a:solidFill>
                <a:latin typeface="Tahoma"/>
                <a:cs typeface="Tahoma"/>
              </a:rPr>
              <a:t>line,</a:t>
            </a:r>
            <a:r>
              <a:rPr sz="2100" kern="0" spc="-101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spc="-8" dirty="0">
                <a:solidFill>
                  <a:sysClr val="windowText" lastClr="000000"/>
                </a:solidFill>
                <a:latin typeface="Tahoma"/>
                <a:cs typeface="Tahoma"/>
              </a:rPr>
              <a:t>causing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the</a:t>
            </a:r>
            <a:r>
              <a:rPr sz="2100" kern="0" spc="-71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receiving</a:t>
            </a:r>
            <a:r>
              <a:rPr sz="2100" kern="0" spc="-68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office</a:t>
            </a:r>
            <a:r>
              <a:rPr sz="2100" kern="0" spc="-68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to</a:t>
            </a:r>
            <a:r>
              <a:rPr sz="2100" kern="0" spc="-68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think</a:t>
            </a:r>
            <a:r>
              <a:rPr sz="2100" kern="0" spc="-68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that</a:t>
            </a:r>
            <a:r>
              <a:rPr sz="2100" kern="0" spc="-68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you’ve</a:t>
            </a:r>
            <a:r>
              <a:rPr sz="2100" kern="0" spc="-68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hung</a:t>
            </a:r>
            <a:r>
              <a:rPr sz="2100" kern="0" spc="-68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spc="-19" dirty="0">
                <a:solidFill>
                  <a:sysClr val="windowText" lastClr="000000"/>
                </a:solidFill>
                <a:latin typeface="Tahoma"/>
                <a:cs typeface="Tahoma"/>
              </a:rPr>
              <a:t>up.</a:t>
            </a:r>
            <a:r>
              <a:rPr lang="en-US" sz="2100" kern="0" spc="-19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lang="en-US" sz="2100" b="1" kern="0" spc="-19" dirty="0">
                <a:solidFill>
                  <a:srgbClr val="FF0000"/>
                </a:solidFill>
                <a:latin typeface="Tahoma"/>
                <a:cs typeface="Tahoma"/>
              </a:rPr>
              <a:t>(Take over the free line)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31784" y="3240238"/>
            <a:ext cx="5916454" cy="1534074"/>
          </a:xfrm>
          <a:prstGeom prst="rect">
            <a:avLst/>
          </a:prstGeom>
        </p:spPr>
        <p:txBody>
          <a:bodyPr vert="horz" wrap="square" lIns="0" tIns="40958" rIns="0" bIns="0" rtlCol="0">
            <a:spAutoFit/>
          </a:bodyPr>
          <a:lstStyle/>
          <a:p>
            <a:pPr marL="180975" marR="3810" indent="-171450">
              <a:lnSpc>
                <a:spcPct val="90200"/>
              </a:lnSpc>
              <a:spcBef>
                <a:spcPts val="323"/>
              </a:spcBef>
              <a:buFont typeface="Arial MT"/>
              <a:buChar char="•"/>
              <a:tabLst>
                <a:tab pos="180975" algn="l"/>
              </a:tabLst>
            </a:pPr>
            <a:r>
              <a:rPr sz="2100" kern="0" spc="53" dirty="0">
                <a:solidFill>
                  <a:sysClr val="windowText" lastClr="000000"/>
                </a:solidFill>
                <a:latin typeface="Tahoma"/>
                <a:cs typeface="Tahoma"/>
              </a:rPr>
              <a:t>Somehow</a:t>
            </a:r>
            <a:r>
              <a:rPr sz="2100" kern="0" spc="-68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play</a:t>
            </a:r>
            <a:r>
              <a:rPr sz="2100" kern="0" spc="-71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the</a:t>
            </a:r>
            <a:r>
              <a:rPr sz="2100" kern="0" spc="-71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tones</a:t>
            </a:r>
            <a:r>
              <a:rPr sz="2100" kern="0" spc="-64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for</a:t>
            </a:r>
            <a:r>
              <a:rPr sz="2100" kern="0" spc="-71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the</a:t>
            </a:r>
            <a:r>
              <a:rPr sz="2100" kern="0" spc="-68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number</a:t>
            </a:r>
            <a:r>
              <a:rPr sz="2100" kern="0" spc="-71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spc="-19" dirty="0">
                <a:solidFill>
                  <a:sysClr val="windowText" lastClr="000000"/>
                </a:solidFill>
                <a:latin typeface="Tahoma"/>
                <a:cs typeface="Tahoma"/>
              </a:rPr>
              <a:t>you </a:t>
            </a:r>
            <a:r>
              <a:rPr sz="2100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actually</a:t>
            </a:r>
            <a:r>
              <a:rPr sz="2100" i="1" kern="0" spc="-15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100" kern="0" spc="56" dirty="0">
                <a:solidFill>
                  <a:sysClr val="windowText" lastClr="000000"/>
                </a:solidFill>
                <a:latin typeface="Tahoma"/>
                <a:cs typeface="Tahoma"/>
              </a:rPr>
              <a:t>want</a:t>
            </a:r>
            <a:r>
              <a:rPr sz="2100" kern="0" spc="-9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to</a:t>
            </a:r>
            <a:r>
              <a:rPr sz="2100" kern="0" spc="-9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spc="-19" dirty="0">
                <a:solidFill>
                  <a:sysClr val="windowText" lastClr="000000"/>
                </a:solidFill>
                <a:latin typeface="Tahoma"/>
                <a:cs typeface="Tahoma"/>
              </a:rPr>
              <a:t>call,</a:t>
            </a:r>
            <a:r>
              <a:rPr sz="2100" kern="0" spc="-9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and</a:t>
            </a:r>
            <a:r>
              <a:rPr sz="2100" kern="0" spc="-9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the</a:t>
            </a:r>
            <a:r>
              <a:rPr sz="2100" kern="0" spc="-9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receiving</a:t>
            </a:r>
            <a:r>
              <a:rPr sz="2100" kern="0" spc="-9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office</a:t>
            </a:r>
            <a:r>
              <a:rPr sz="2100" kern="0" spc="-9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spc="34" dirty="0">
                <a:solidFill>
                  <a:sysClr val="windowText" lastClr="000000"/>
                </a:solidFill>
                <a:latin typeface="Tahoma"/>
                <a:cs typeface="Tahoma"/>
              </a:rPr>
              <a:t>will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connect</a:t>
            </a:r>
            <a:r>
              <a:rPr sz="2100" kern="0" spc="-7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you</a:t>
            </a:r>
            <a:r>
              <a:rPr sz="2100" kern="0" spc="-71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spc="-19" dirty="0">
                <a:solidFill>
                  <a:sysClr val="windowText" lastClr="000000"/>
                </a:solidFill>
                <a:latin typeface="Tahoma"/>
                <a:cs typeface="Tahoma"/>
              </a:rPr>
              <a:t>(but</a:t>
            </a:r>
            <a:r>
              <a:rPr sz="2100" kern="0" spc="-7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the</a:t>
            </a:r>
            <a:r>
              <a:rPr sz="2100" kern="0" spc="-7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local</a:t>
            </a:r>
            <a:r>
              <a:rPr sz="2100" kern="0" spc="-71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office</a:t>
            </a:r>
            <a:r>
              <a:rPr sz="2100" kern="0" spc="-7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spc="53" dirty="0">
                <a:solidFill>
                  <a:sysClr val="windowText" lastClr="000000"/>
                </a:solidFill>
                <a:latin typeface="Tahoma"/>
                <a:cs typeface="Tahoma"/>
              </a:rPr>
              <a:t>will</a:t>
            </a:r>
            <a:r>
              <a:rPr sz="2100" kern="0" spc="-71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still</a:t>
            </a:r>
            <a:r>
              <a:rPr sz="2100" kern="0" spc="-68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spc="-8" dirty="0">
                <a:solidFill>
                  <a:sysClr val="windowText" lastClr="000000"/>
                </a:solidFill>
                <a:latin typeface="Tahoma"/>
                <a:cs typeface="Tahoma"/>
              </a:rPr>
              <a:t>think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your</a:t>
            </a:r>
            <a:r>
              <a:rPr sz="2100" kern="0" spc="-3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call</a:t>
            </a:r>
            <a:r>
              <a:rPr sz="2100" kern="0" spc="-23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is</a:t>
            </a:r>
            <a:r>
              <a:rPr sz="2100" kern="0" spc="-19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toll-</a:t>
            </a:r>
            <a:r>
              <a:rPr sz="2100" kern="0" spc="-8" dirty="0">
                <a:solidFill>
                  <a:sysClr val="windowText" lastClr="000000"/>
                </a:solidFill>
                <a:latin typeface="Tahoma"/>
                <a:cs typeface="Tahoma"/>
              </a:rPr>
              <a:t>free!)</a:t>
            </a:r>
            <a:endParaRPr lang="en-US" sz="2100" kern="0" spc="-8" dirty="0">
              <a:solidFill>
                <a:sysClr val="windowText" lastClr="000000"/>
              </a:solidFill>
              <a:latin typeface="Tahoma"/>
              <a:cs typeface="Tahoma"/>
            </a:endParaRPr>
          </a:p>
          <a:p>
            <a:pPr marL="9525" marR="3810">
              <a:lnSpc>
                <a:spcPct val="90200"/>
              </a:lnSpc>
              <a:spcBef>
                <a:spcPts val="323"/>
              </a:spcBef>
              <a:tabLst>
                <a:tab pos="180975" algn="l"/>
              </a:tabLst>
            </a:pPr>
            <a:r>
              <a:rPr lang="en-US" sz="2100" b="1" kern="0" spc="-8" dirty="0">
                <a:solidFill>
                  <a:srgbClr val="FF0000"/>
                </a:solidFill>
                <a:latin typeface="Tahoma"/>
                <a:cs typeface="Tahoma"/>
              </a:rPr>
              <a:t>  (Send out control signal over phone)</a:t>
            </a:r>
            <a:endParaRPr sz="2100" b="1" kern="0" dirty="0">
              <a:solidFill>
                <a:srgbClr val="FF0000"/>
              </a:solidFill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2900" y="132591"/>
            <a:ext cx="6172200" cy="686726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1724501">
              <a:spcBef>
                <a:spcPts val="75"/>
              </a:spcBef>
            </a:pPr>
            <a:r>
              <a:rPr dirty="0"/>
              <a:t>The</a:t>
            </a:r>
            <a:r>
              <a:rPr spc="-79" dirty="0"/>
              <a:t> </a:t>
            </a:r>
            <a:r>
              <a:rPr dirty="0"/>
              <a:t>Blue</a:t>
            </a:r>
            <a:r>
              <a:rPr spc="-75" dirty="0"/>
              <a:t> </a:t>
            </a:r>
            <a:r>
              <a:rPr spc="124" dirty="0"/>
              <a:t>Box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00229" y="1196722"/>
            <a:ext cx="6127909" cy="851098"/>
          </a:xfrm>
          <a:prstGeom prst="rect">
            <a:avLst/>
          </a:prstGeom>
        </p:spPr>
        <p:txBody>
          <a:bodyPr vert="horz" wrap="square" lIns="0" tIns="40481" rIns="0" bIns="0" rtlCol="0">
            <a:spAutoFit/>
          </a:bodyPr>
          <a:lstStyle/>
          <a:p>
            <a:pPr marL="180975" marR="3810" indent="-171450">
              <a:lnSpc>
                <a:spcPct val="89600"/>
              </a:lnSpc>
              <a:spcBef>
                <a:spcPts val="319"/>
              </a:spcBef>
              <a:buFont typeface="Arial MT"/>
              <a:buChar char="•"/>
              <a:tabLst>
                <a:tab pos="180975" algn="l"/>
              </a:tabLst>
            </a:pPr>
            <a:r>
              <a:rPr sz="1950" kern="0" spc="251" dirty="0">
                <a:solidFill>
                  <a:sysClr val="windowText" lastClr="000000"/>
                </a:solidFill>
                <a:latin typeface="Trebuchet MS"/>
                <a:cs typeface="Trebuchet MS"/>
              </a:rPr>
              <a:t>A</a:t>
            </a:r>
            <a:r>
              <a:rPr sz="1950" kern="0" spc="-94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1950" kern="0" spc="-15" dirty="0">
                <a:solidFill>
                  <a:sysClr val="windowText" lastClr="000000"/>
                </a:solidFill>
                <a:latin typeface="Trebuchet MS"/>
                <a:cs typeface="Trebuchet MS"/>
              </a:rPr>
              <a:t>device</a:t>
            </a:r>
            <a:r>
              <a:rPr sz="1950" kern="0" spc="-9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1950" kern="0" spc="-38" dirty="0">
                <a:solidFill>
                  <a:sysClr val="windowText" lastClr="000000"/>
                </a:solidFill>
                <a:latin typeface="Trebuchet MS"/>
                <a:cs typeface="Trebuchet MS"/>
              </a:rPr>
              <a:t>that</a:t>
            </a:r>
            <a:r>
              <a:rPr sz="1950" kern="0" spc="-9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1950" kern="0" spc="-8" dirty="0">
                <a:solidFill>
                  <a:sysClr val="windowText" lastClr="000000"/>
                </a:solidFill>
                <a:latin typeface="Trebuchet MS"/>
                <a:cs typeface="Trebuchet MS"/>
              </a:rPr>
              <a:t>could</a:t>
            </a:r>
            <a:r>
              <a:rPr sz="1950" kern="0" spc="-9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1950" kern="0" spc="-8" dirty="0">
                <a:solidFill>
                  <a:sysClr val="windowText" lastClr="000000"/>
                </a:solidFill>
                <a:latin typeface="Trebuchet MS"/>
                <a:cs typeface="Trebuchet MS"/>
              </a:rPr>
              <a:t>generate</a:t>
            </a:r>
            <a:r>
              <a:rPr sz="1950" kern="0" spc="-9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1950" kern="0" spc="-26" dirty="0">
                <a:solidFill>
                  <a:sysClr val="windowText" lastClr="000000"/>
                </a:solidFill>
                <a:latin typeface="Trebuchet MS"/>
                <a:cs typeface="Trebuchet MS"/>
              </a:rPr>
              <a:t>the</a:t>
            </a:r>
            <a:r>
              <a:rPr sz="1950" kern="0" spc="-9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1950" kern="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tones</a:t>
            </a:r>
            <a:r>
              <a:rPr sz="1950" kern="0" spc="-86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1950" kern="0" spc="45" dirty="0">
                <a:solidFill>
                  <a:sysClr val="windowText" lastClr="000000"/>
                </a:solidFill>
                <a:latin typeface="Trebuchet MS"/>
                <a:cs typeface="Trebuchet MS"/>
              </a:rPr>
              <a:t>used</a:t>
            </a:r>
            <a:r>
              <a:rPr sz="1950" kern="0" spc="-94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1950" kern="0" spc="-38" dirty="0">
                <a:solidFill>
                  <a:sysClr val="windowText" lastClr="000000"/>
                </a:solidFill>
                <a:latin typeface="Trebuchet MS"/>
                <a:cs typeface="Trebuchet MS"/>
              </a:rPr>
              <a:t>internally </a:t>
            </a:r>
            <a:r>
              <a:rPr sz="1950" kern="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by</a:t>
            </a:r>
            <a:r>
              <a:rPr sz="1950" kern="0" spc="-98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1950" kern="0" spc="-26" dirty="0">
                <a:solidFill>
                  <a:sysClr val="windowText" lastClr="000000"/>
                </a:solidFill>
                <a:latin typeface="Trebuchet MS"/>
                <a:cs typeface="Trebuchet MS"/>
              </a:rPr>
              <a:t>the</a:t>
            </a:r>
            <a:r>
              <a:rPr sz="1950" kern="0" spc="-86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1950" kern="0" spc="-23" dirty="0">
                <a:solidFill>
                  <a:sysClr val="windowText" lastClr="000000"/>
                </a:solidFill>
                <a:latin typeface="Trebuchet MS"/>
                <a:cs typeface="Trebuchet MS"/>
              </a:rPr>
              <a:t>telephone</a:t>
            </a:r>
            <a:r>
              <a:rPr sz="1950" kern="0" spc="-86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1950" kern="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network</a:t>
            </a:r>
            <a:r>
              <a:rPr sz="1950" kern="0" spc="-86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1950" kern="0" spc="-15" dirty="0">
                <a:solidFill>
                  <a:sysClr val="windowText" lastClr="000000"/>
                </a:solidFill>
                <a:latin typeface="Trebuchet MS"/>
                <a:cs typeface="Trebuchet MS"/>
              </a:rPr>
              <a:t>to</a:t>
            </a:r>
            <a:r>
              <a:rPr sz="1950" kern="0" spc="-94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1950" kern="0" spc="-15" dirty="0">
                <a:solidFill>
                  <a:sysClr val="windowText" lastClr="000000"/>
                </a:solidFill>
                <a:latin typeface="Trebuchet MS"/>
                <a:cs typeface="Trebuchet MS"/>
              </a:rPr>
              <a:t>connect</a:t>
            </a:r>
            <a:r>
              <a:rPr sz="1950" kern="0" spc="-83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1950" kern="0" spc="38" dirty="0">
                <a:solidFill>
                  <a:sysClr val="windowText" lastClr="000000"/>
                </a:solidFill>
                <a:latin typeface="Trebuchet MS"/>
                <a:cs typeface="Trebuchet MS"/>
              </a:rPr>
              <a:t>long-</a:t>
            </a:r>
            <a:r>
              <a:rPr sz="1950" kern="0" spc="-8" dirty="0">
                <a:solidFill>
                  <a:sysClr val="windowText" lastClr="000000"/>
                </a:solidFill>
                <a:latin typeface="Trebuchet MS"/>
                <a:cs typeface="Trebuchet MS"/>
              </a:rPr>
              <a:t>distance lines.</a:t>
            </a:r>
            <a:endParaRPr sz="1950" kern="0">
              <a:solidFill>
                <a:sysClr val="windowText" lastClr="000000"/>
              </a:solidFill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00229" y="4129659"/>
            <a:ext cx="5427344" cy="60080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80975" marR="3810" indent="-171450">
              <a:lnSpc>
                <a:spcPts val="2175"/>
              </a:lnSpc>
              <a:spcBef>
                <a:spcPts val="285"/>
              </a:spcBef>
              <a:buFont typeface="Arial MT"/>
              <a:buChar char="•"/>
              <a:tabLst>
                <a:tab pos="180975" algn="l"/>
              </a:tabLst>
            </a:pPr>
            <a:r>
              <a:rPr sz="1950" kern="0" spc="75" dirty="0">
                <a:solidFill>
                  <a:sysClr val="windowText" lastClr="000000"/>
                </a:solidFill>
                <a:latin typeface="Trebuchet MS"/>
                <a:cs typeface="Trebuchet MS"/>
              </a:rPr>
              <a:t>Also</a:t>
            </a:r>
            <a:r>
              <a:rPr sz="1950" kern="0" spc="-79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1950" kern="0" spc="-26" dirty="0">
                <a:solidFill>
                  <a:sysClr val="windowText" lastClr="000000"/>
                </a:solidFill>
                <a:latin typeface="Trebuchet MS"/>
                <a:cs typeface="Trebuchet MS"/>
              </a:rPr>
              <a:t>the</a:t>
            </a:r>
            <a:r>
              <a:rPr sz="1950" kern="0" spc="-71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1950" kern="0" spc="-49" dirty="0">
                <a:solidFill>
                  <a:sysClr val="windowText" lastClr="000000"/>
                </a:solidFill>
                <a:latin typeface="Trebuchet MS"/>
                <a:cs typeface="Trebuchet MS"/>
              </a:rPr>
              <a:t>first</a:t>
            </a:r>
            <a:r>
              <a:rPr sz="1950" kern="0" spc="-71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1950" kern="0" spc="-8" dirty="0">
                <a:solidFill>
                  <a:sysClr val="windowText" lastClr="000000"/>
                </a:solidFill>
                <a:latin typeface="Trebuchet MS"/>
                <a:cs typeface="Trebuchet MS"/>
              </a:rPr>
              <a:t>product</a:t>
            </a:r>
            <a:r>
              <a:rPr sz="1950" kern="0" spc="-71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1950" kern="0" spc="-38" dirty="0">
                <a:solidFill>
                  <a:sysClr val="windowText" lastClr="000000"/>
                </a:solidFill>
                <a:latin typeface="Trebuchet MS"/>
                <a:cs typeface="Trebuchet MS"/>
              </a:rPr>
              <a:t>that</a:t>
            </a:r>
            <a:r>
              <a:rPr sz="1950" kern="0" spc="-71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1950" kern="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Steve</a:t>
            </a:r>
            <a:r>
              <a:rPr sz="1950" kern="0" spc="-71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1950" kern="0" spc="-8" dirty="0">
                <a:solidFill>
                  <a:sysClr val="windowText" lastClr="000000"/>
                </a:solidFill>
                <a:latin typeface="Trebuchet MS"/>
                <a:cs typeface="Trebuchet MS"/>
              </a:rPr>
              <a:t>Jobs</a:t>
            </a:r>
            <a:r>
              <a:rPr sz="1950" kern="0" spc="-71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1950" kern="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and</a:t>
            </a:r>
            <a:r>
              <a:rPr sz="1950" kern="0" spc="-75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1950" kern="0" spc="-8" dirty="0">
                <a:solidFill>
                  <a:sysClr val="windowText" lastClr="000000"/>
                </a:solidFill>
                <a:latin typeface="Trebuchet MS"/>
                <a:cs typeface="Trebuchet MS"/>
              </a:rPr>
              <a:t>Steve </a:t>
            </a:r>
            <a:r>
              <a:rPr sz="1950" kern="0" spc="64" dirty="0">
                <a:solidFill>
                  <a:sysClr val="windowText" lastClr="000000"/>
                </a:solidFill>
                <a:latin typeface="Trebuchet MS"/>
                <a:cs typeface="Trebuchet MS"/>
              </a:rPr>
              <a:t>Wozniak</a:t>
            </a:r>
            <a:r>
              <a:rPr sz="1950" kern="0" spc="-6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1950" kern="0" spc="-15" dirty="0">
                <a:solidFill>
                  <a:sysClr val="windowText" lastClr="000000"/>
                </a:solidFill>
                <a:latin typeface="Trebuchet MS"/>
                <a:cs typeface="Trebuchet MS"/>
              </a:rPr>
              <a:t>ever</a:t>
            </a:r>
            <a:r>
              <a:rPr sz="1950" kern="0" spc="-64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1950" kern="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sold</a:t>
            </a:r>
            <a:r>
              <a:rPr sz="1950" kern="0" spc="-6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1950" kern="0" spc="-8" dirty="0">
                <a:solidFill>
                  <a:sysClr val="windowText" lastClr="000000"/>
                </a:solidFill>
                <a:latin typeface="Trebuchet MS"/>
                <a:cs typeface="Trebuchet MS"/>
              </a:rPr>
              <a:t>together.</a:t>
            </a:r>
            <a:endParaRPr sz="1950" kern="0">
              <a:solidFill>
                <a:sysClr val="windowText" lastClr="000000"/>
              </a:solidFill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43200" y="1946275"/>
            <a:ext cx="3324986" cy="20573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85BD1B-BA43-6FE2-8B59-5C72CF978AE0}"/>
              </a:ext>
            </a:extLst>
          </p:cNvPr>
          <p:cNvSpPr txBox="1"/>
          <p:nvPr/>
        </p:nvSpPr>
        <p:spPr>
          <a:xfrm>
            <a:off x="6195651" y="2423314"/>
            <a:ext cx="2337955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The Blue Box made by Woz and sold by Steve</a:t>
            </a:r>
          </a:p>
          <a:p>
            <a:endParaRPr lang="en-US" sz="1350" dirty="0"/>
          </a:p>
          <a:p>
            <a:r>
              <a:rPr lang="en-US" sz="1350" dirty="0"/>
              <a:t>Computer History Museum</a:t>
            </a:r>
          </a:p>
          <a:p>
            <a:r>
              <a:rPr lang="en-US" sz="1350" dirty="0"/>
              <a:t>Mountain View, CA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2900" y="-205964"/>
            <a:ext cx="6172200" cy="1363835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267653">
              <a:spcBef>
                <a:spcPts val="75"/>
              </a:spcBef>
            </a:pPr>
            <a:r>
              <a:rPr spc="233" dirty="0"/>
              <a:t>How</a:t>
            </a:r>
            <a:r>
              <a:rPr spc="-195" dirty="0"/>
              <a:t> </a:t>
            </a:r>
            <a:r>
              <a:rPr dirty="0"/>
              <a:t>did</a:t>
            </a:r>
            <a:r>
              <a:rPr spc="-188" dirty="0"/>
              <a:t> </a:t>
            </a:r>
            <a:r>
              <a:rPr spc="-15" dirty="0"/>
              <a:t>they</a:t>
            </a:r>
            <a:r>
              <a:rPr spc="-188" dirty="0"/>
              <a:t> </a:t>
            </a:r>
            <a:r>
              <a:rPr spc="-34" dirty="0"/>
              <a:t>figure</a:t>
            </a:r>
            <a:r>
              <a:rPr spc="-188" dirty="0"/>
              <a:t> </a:t>
            </a:r>
            <a:r>
              <a:rPr dirty="0"/>
              <a:t>this</a:t>
            </a:r>
            <a:r>
              <a:rPr spc="-188" dirty="0"/>
              <a:t> </a:t>
            </a:r>
            <a:r>
              <a:rPr spc="-15" dirty="0"/>
              <a:t>out?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00228" y="1186815"/>
            <a:ext cx="6096000" cy="360688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80975" marR="288131" indent="-171450">
              <a:lnSpc>
                <a:spcPts val="2325"/>
              </a:lnSpc>
              <a:spcBef>
                <a:spcPts val="315"/>
              </a:spcBef>
              <a:buFont typeface="Arial MT"/>
              <a:buChar char="•"/>
              <a:tabLst>
                <a:tab pos="180975" algn="l"/>
              </a:tabLst>
            </a:pPr>
            <a:r>
              <a:rPr sz="2100" kern="0" spc="41" dirty="0">
                <a:solidFill>
                  <a:sysClr val="windowText" lastClr="000000"/>
                </a:solidFill>
                <a:latin typeface="Tahoma"/>
                <a:cs typeface="Tahoma"/>
              </a:rPr>
              <a:t>Lots</a:t>
            </a:r>
            <a:r>
              <a:rPr sz="2100" kern="0" spc="-68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and</a:t>
            </a:r>
            <a:r>
              <a:rPr sz="2100" kern="0" spc="-71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lots</a:t>
            </a:r>
            <a:r>
              <a:rPr sz="2100" kern="0" spc="-64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of</a:t>
            </a:r>
            <a:r>
              <a:rPr sz="2100" kern="0" spc="-71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experimentation,</a:t>
            </a:r>
            <a:r>
              <a:rPr sz="2100" kern="0" spc="-71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reading</a:t>
            </a:r>
            <a:r>
              <a:rPr sz="2100" kern="0" spc="-7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spc="-8" dirty="0">
                <a:solidFill>
                  <a:sysClr val="windowText" lastClr="000000"/>
                </a:solidFill>
                <a:latin typeface="Tahoma"/>
                <a:cs typeface="Tahoma"/>
              </a:rPr>
              <a:t>found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technical</a:t>
            </a:r>
            <a:r>
              <a:rPr sz="2100" kern="0" spc="-38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spc="-8" dirty="0">
                <a:solidFill>
                  <a:sysClr val="windowText" lastClr="000000"/>
                </a:solidFill>
                <a:latin typeface="Tahoma"/>
                <a:cs typeface="Tahoma"/>
              </a:rPr>
              <a:t>manuals,</a:t>
            </a:r>
            <a:r>
              <a:rPr sz="2100" kern="0" spc="-38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and</a:t>
            </a:r>
            <a:r>
              <a:rPr sz="2100" kern="0" spc="-41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some</a:t>
            </a:r>
            <a:r>
              <a:rPr sz="2100" kern="0" spc="-41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good</a:t>
            </a:r>
            <a:r>
              <a:rPr sz="2100" kern="0" spc="-38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spc="-8" dirty="0">
                <a:solidFill>
                  <a:sysClr val="windowText" lastClr="000000"/>
                </a:solidFill>
                <a:latin typeface="Tahoma"/>
                <a:cs typeface="Tahoma"/>
              </a:rPr>
              <a:t>luck.</a:t>
            </a:r>
            <a:endParaRPr sz="2100" kern="0">
              <a:solidFill>
                <a:sysClr val="windowText" lastClr="000000"/>
              </a:solidFill>
              <a:latin typeface="Tahoma"/>
              <a:cs typeface="Tahoma"/>
            </a:endParaRPr>
          </a:p>
          <a:p>
            <a:pPr marL="522446" marR="58103" lvl="1" indent="-170497">
              <a:lnSpc>
                <a:spcPct val="90400"/>
              </a:lnSpc>
              <a:spcBef>
                <a:spcPts val="638"/>
              </a:spcBef>
              <a:buFont typeface="Arial MT"/>
              <a:buChar char="•"/>
              <a:tabLst>
                <a:tab pos="523399" algn="l"/>
              </a:tabLst>
            </a:pPr>
            <a:r>
              <a:rPr kern="0" dirty="0">
                <a:solidFill>
                  <a:sysClr val="windowText" lastClr="000000"/>
                </a:solidFill>
                <a:latin typeface="Tahoma"/>
                <a:cs typeface="Tahoma"/>
              </a:rPr>
              <a:t>Calling</a:t>
            </a:r>
            <a:r>
              <a:rPr kern="0" spc="1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Tahoma"/>
                <a:cs typeface="Tahoma"/>
              </a:rPr>
              <a:t>random</a:t>
            </a:r>
            <a:r>
              <a:rPr kern="0" spc="1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Tahoma"/>
                <a:cs typeface="Tahoma"/>
              </a:rPr>
              <a:t>phone</a:t>
            </a:r>
            <a:r>
              <a:rPr kern="0" spc="11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Tahoma"/>
                <a:cs typeface="Tahoma"/>
              </a:rPr>
              <a:t>numbers</a:t>
            </a:r>
            <a:r>
              <a:rPr kern="0" spc="11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Tahoma"/>
                <a:cs typeface="Tahoma"/>
              </a:rPr>
              <a:t>and</a:t>
            </a:r>
            <a:r>
              <a:rPr kern="0" spc="1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Tahoma"/>
                <a:cs typeface="Tahoma"/>
              </a:rPr>
              <a:t>trying</a:t>
            </a:r>
            <a:r>
              <a:rPr kern="0" spc="1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Tahoma"/>
                <a:cs typeface="Tahoma"/>
              </a:rPr>
              <a:t>to</a:t>
            </a:r>
            <a:r>
              <a:rPr kern="0" spc="1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kern="0" spc="-8" dirty="0">
                <a:solidFill>
                  <a:sysClr val="windowText" lastClr="000000"/>
                </a:solidFill>
                <a:latin typeface="Tahoma"/>
                <a:cs typeface="Tahoma"/>
              </a:rPr>
              <a:t>decipher 	</a:t>
            </a:r>
            <a:r>
              <a:rPr kern="0" dirty="0">
                <a:solidFill>
                  <a:sysClr val="windowText" lastClr="000000"/>
                </a:solidFill>
                <a:latin typeface="Tahoma"/>
                <a:cs typeface="Tahoma"/>
              </a:rPr>
              <a:t>the</a:t>
            </a:r>
            <a:r>
              <a:rPr kern="0" spc="-3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Tahoma"/>
                <a:cs typeface="Tahoma"/>
              </a:rPr>
              <a:t>“beeps</a:t>
            </a:r>
            <a:r>
              <a:rPr kern="0" spc="-26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Tahoma"/>
                <a:cs typeface="Tahoma"/>
              </a:rPr>
              <a:t>and</a:t>
            </a:r>
            <a:r>
              <a:rPr kern="0" spc="-26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Tahoma"/>
                <a:cs typeface="Tahoma"/>
              </a:rPr>
              <a:t>boops”</a:t>
            </a:r>
            <a:r>
              <a:rPr kern="0" spc="-23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Tahoma"/>
                <a:cs typeface="Tahoma"/>
              </a:rPr>
              <a:t>that</a:t>
            </a:r>
            <a:r>
              <a:rPr kern="0" spc="-3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kern="0" spc="45" dirty="0">
                <a:solidFill>
                  <a:sysClr val="windowText" lastClr="000000"/>
                </a:solidFill>
                <a:latin typeface="Tahoma"/>
                <a:cs typeface="Tahoma"/>
              </a:rPr>
              <a:t>went</a:t>
            </a:r>
            <a:r>
              <a:rPr kern="0" spc="-26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Tahoma"/>
                <a:cs typeface="Tahoma"/>
              </a:rPr>
              <a:t>on</a:t>
            </a:r>
            <a:r>
              <a:rPr kern="0" spc="-23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Tahoma"/>
                <a:cs typeface="Tahoma"/>
              </a:rPr>
              <a:t>inside</a:t>
            </a:r>
            <a:r>
              <a:rPr kern="0" spc="-26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kern="0" spc="-19" dirty="0">
                <a:solidFill>
                  <a:sysClr val="windowText" lastClr="000000"/>
                </a:solidFill>
                <a:latin typeface="Tahoma"/>
                <a:cs typeface="Tahoma"/>
              </a:rPr>
              <a:t>the 	</a:t>
            </a:r>
            <a:r>
              <a:rPr kern="0" dirty="0">
                <a:solidFill>
                  <a:sysClr val="windowText" lastClr="000000"/>
                </a:solidFill>
                <a:latin typeface="Tahoma"/>
                <a:cs typeface="Tahoma"/>
              </a:rPr>
              <a:t>network</a:t>
            </a:r>
            <a:r>
              <a:rPr kern="0" spc="-1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Tahoma"/>
                <a:cs typeface="Tahoma"/>
              </a:rPr>
              <a:t>as</a:t>
            </a:r>
            <a:r>
              <a:rPr kern="0" spc="-23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Tahoma"/>
                <a:cs typeface="Tahoma"/>
              </a:rPr>
              <a:t>the</a:t>
            </a:r>
            <a:r>
              <a:rPr kern="0" spc="-19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Tahoma"/>
                <a:cs typeface="Tahoma"/>
              </a:rPr>
              <a:t>call</a:t>
            </a:r>
            <a:r>
              <a:rPr kern="0" spc="-8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Tahoma"/>
                <a:cs typeface="Tahoma"/>
              </a:rPr>
              <a:t>travelled</a:t>
            </a:r>
            <a:r>
              <a:rPr kern="0" spc="-1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Tahoma"/>
                <a:cs typeface="Tahoma"/>
              </a:rPr>
              <a:t>through</a:t>
            </a:r>
            <a:r>
              <a:rPr kern="0" spc="-19" dirty="0">
                <a:solidFill>
                  <a:sysClr val="windowText" lastClr="000000"/>
                </a:solidFill>
                <a:latin typeface="Tahoma"/>
                <a:cs typeface="Tahoma"/>
              </a:rPr>
              <a:t> it.</a:t>
            </a:r>
            <a:endParaRPr kern="0">
              <a:solidFill>
                <a:sysClr val="windowText" lastClr="000000"/>
              </a:solidFill>
              <a:latin typeface="Tahoma"/>
              <a:cs typeface="Tahoma"/>
            </a:endParaRPr>
          </a:p>
          <a:p>
            <a:pPr marL="522446" marR="3810" lvl="1" indent="-170497">
              <a:lnSpc>
                <a:spcPts val="1943"/>
              </a:lnSpc>
              <a:spcBef>
                <a:spcPts val="641"/>
              </a:spcBef>
              <a:buFont typeface="Arial MT"/>
              <a:buChar char="•"/>
              <a:tabLst>
                <a:tab pos="523399" algn="l"/>
              </a:tabLst>
            </a:pPr>
            <a:r>
              <a:rPr kern="0" spc="38" dirty="0">
                <a:solidFill>
                  <a:sysClr val="windowText" lastClr="000000"/>
                </a:solidFill>
                <a:latin typeface="Tahoma"/>
                <a:cs typeface="Tahoma"/>
              </a:rPr>
              <a:t>Playing</a:t>
            </a:r>
            <a:r>
              <a:rPr kern="0" spc="-3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Tahoma"/>
                <a:cs typeface="Tahoma"/>
              </a:rPr>
              <a:t>certain</a:t>
            </a:r>
            <a:r>
              <a:rPr kern="0" spc="-34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Tahoma"/>
                <a:cs typeface="Tahoma"/>
              </a:rPr>
              <a:t>tones</a:t>
            </a:r>
            <a:r>
              <a:rPr kern="0" spc="-38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Tahoma"/>
                <a:cs typeface="Tahoma"/>
              </a:rPr>
              <a:t>into</a:t>
            </a:r>
            <a:r>
              <a:rPr kern="0" spc="-26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Tahoma"/>
                <a:cs typeface="Tahoma"/>
              </a:rPr>
              <a:t>the</a:t>
            </a:r>
            <a:r>
              <a:rPr kern="0" spc="-38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Tahoma"/>
                <a:cs typeface="Tahoma"/>
              </a:rPr>
              <a:t>handset</a:t>
            </a:r>
            <a:r>
              <a:rPr kern="0" spc="-38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Tahoma"/>
                <a:cs typeface="Tahoma"/>
              </a:rPr>
              <a:t>microphone</a:t>
            </a:r>
            <a:r>
              <a:rPr kern="0" spc="-38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kern="0" spc="-19" dirty="0">
                <a:solidFill>
                  <a:sysClr val="windowText" lastClr="000000"/>
                </a:solidFill>
                <a:latin typeface="Tahoma"/>
                <a:cs typeface="Tahoma"/>
              </a:rPr>
              <a:t>and 	</a:t>
            </a:r>
            <a:r>
              <a:rPr kern="0" dirty="0">
                <a:solidFill>
                  <a:sysClr val="windowText" lastClr="000000"/>
                </a:solidFill>
                <a:latin typeface="Tahoma"/>
                <a:cs typeface="Tahoma"/>
              </a:rPr>
              <a:t>seeing</a:t>
            </a:r>
            <a:r>
              <a:rPr kern="0" spc="-3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kern="0" spc="49" dirty="0">
                <a:solidFill>
                  <a:sysClr val="windowText" lastClr="000000"/>
                </a:solidFill>
                <a:latin typeface="Tahoma"/>
                <a:cs typeface="Tahoma"/>
              </a:rPr>
              <a:t>what</a:t>
            </a:r>
            <a:r>
              <a:rPr kern="0" spc="-34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kern="0" spc="-8" dirty="0">
                <a:solidFill>
                  <a:sysClr val="windowText" lastClr="000000"/>
                </a:solidFill>
                <a:latin typeface="Tahoma"/>
                <a:cs typeface="Tahoma"/>
              </a:rPr>
              <a:t>happened.</a:t>
            </a:r>
            <a:endParaRPr kern="0">
              <a:solidFill>
                <a:sysClr val="windowText" lastClr="000000"/>
              </a:solidFill>
              <a:latin typeface="Tahoma"/>
              <a:cs typeface="Tahoma"/>
            </a:endParaRPr>
          </a:p>
          <a:p>
            <a:pPr marL="522446" marR="239078" lvl="1" indent="-170497">
              <a:lnSpc>
                <a:spcPts val="1943"/>
              </a:lnSpc>
              <a:spcBef>
                <a:spcPts val="690"/>
              </a:spcBef>
              <a:buFont typeface="Arial MT"/>
              <a:buChar char="•"/>
              <a:tabLst>
                <a:tab pos="523399" algn="l"/>
              </a:tabLst>
            </a:pPr>
            <a:r>
              <a:rPr kern="0" spc="-8" dirty="0">
                <a:solidFill>
                  <a:sysClr val="windowText" lastClr="000000"/>
                </a:solidFill>
                <a:latin typeface="Tahoma"/>
                <a:cs typeface="Tahoma"/>
              </a:rPr>
              <a:t>Intentionally</a:t>
            </a:r>
            <a:r>
              <a:rPr kern="0" spc="-41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Tahoma"/>
                <a:cs typeface="Tahoma"/>
              </a:rPr>
              <a:t>trying</a:t>
            </a:r>
            <a:r>
              <a:rPr kern="0" spc="-38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Tahoma"/>
                <a:cs typeface="Tahoma"/>
              </a:rPr>
              <a:t>to</a:t>
            </a:r>
            <a:r>
              <a:rPr kern="0" spc="-38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Tahoma"/>
                <a:cs typeface="Tahoma"/>
              </a:rPr>
              <a:t>route</a:t>
            </a:r>
            <a:r>
              <a:rPr kern="0" spc="-41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Tahoma"/>
                <a:cs typeface="Tahoma"/>
              </a:rPr>
              <a:t>calls</a:t>
            </a:r>
            <a:r>
              <a:rPr kern="0" spc="-41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Tahoma"/>
                <a:cs typeface="Tahoma"/>
              </a:rPr>
              <a:t>through</a:t>
            </a:r>
            <a:r>
              <a:rPr kern="0" spc="-38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kern="0" spc="-8" dirty="0">
                <a:solidFill>
                  <a:sysClr val="windowText" lastClr="000000"/>
                </a:solidFill>
                <a:latin typeface="Tahoma"/>
                <a:cs typeface="Tahoma"/>
              </a:rPr>
              <a:t>obscure 	</a:t>
            </a:r>
            <a:r>
              <a:rPr kern="0" dirty="0">
                <a:solidFill>
                  <a:sysClr val="windowText" lastClr="000000"/>
                </a:solidFill>
                <a:latin typeface="Tahoma"/>
                <a:cs typeface="Tahoma"/>
              </a:rPr>
              <a:t>offices</a:t>
            </a:r>
            <a:r>
              <a:rPr kern="0" spc="-41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Tahoma"/>
                <a:cs typeface="Tahoma"/>
              </a:rPr>
              <a:t>to</a:t>
            </a:r>
            <a:r>
              <a:rPr kern="0" spc="-34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Tahoma"/>
                <a:cs typeface="Tahoma"/>
              </a:rPr>
              <a:t>learn</a:t>
            </a:r>
            <a:r>
              <a:rPr kern="0" spc="-41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Tahoma"/>
                <a:cs typeface="Tahoma"/>
              </a:rPr>
              <a:t>about</a:t>
            </a:r>
            <a:r>
              <a:rPr kern="0" spc="-38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Tahoma"/>
                <a:cs typeface="Tahoma"/>
              </a:rPr>
              <a:t>different</a:t>
            </a:r>
            <a:r>
              <a:rPr kern="0" spc="-41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kern="0" spc="38" dirty="0">
                <a:solidFill>
                  <a:sysClr val="windowText" lastClr="000000"/>
                </a:solidFill>
                <a:latin typeface="Tahoma"/>
                <a:cs typeface="Tahoma"/>
              </a:rPr>
              <a:t>switching</a:t>
            </a:r>
            <a:r>
              <a:rPr kern="0" spc="-34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kern="0" spc="-8" dirty="0">
                <a:solidFill>
                  <a:sysClr val="windowText" lastClr="000000"/>
                </a:solidFill>
                <a:latin typeface="Tahoma"/>
                <a:cs typeface="Tahoma"/>
              </a:rPr>
              <a:t>equipment.</a:t>
            </a:r>
            <a:endParaRPr kern="0">
              <a:solidFill>
                <a:sysClr val="windowText" lastClr="000000"/>
              </a:solidFill>
              <a:latin typeface="Tahoma"/>
              <a:cs typeface="Tahoma"/>
            </a:endParaRPr>
          </a:p>
          <a:p>
            <a:pPr marL="180975" marR="128111" indent="-171450" algn="just">
              <a:lnSpc>
                <a:spcPct val="90700"/>
              </a:lnSpc>
              <a:spcBef>
                <a:spcPts val="968"/>
              </a:spcBef>
              <a:buFont typeface="Arial MT"/>
              <a:buChar char="•"/>
              <a:tabLst>
                <a:tab pos="180975" algn="l"/>
              </a:tabLst>
            </a:pPr>
            <a:r>
              <a:rPr sz="2100" kern="0" spc="-38" dirty="0">
                <a:solidFill>
                  <a:sysClr val="windowText" lastClr="000000"/>
                </a:solidFill>
                <a:latin typeface="Tahoma"/>
                <a:cs typeface="Tahoma"/>
              </a:rPr>
              <a:t>Later:</a:t>
            </a:r>
            <a:r>
              <a:rPr sz="2100" kern="0" spc="-4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using</a:t>
            </a:r>
            <a:r>
              <a:rPr sz="2100" kern="0" spc="-41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early</a:t>
            </a:r>
            <a:r>
              <a:rPr sz="2100" kern="0" spc="-41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computers</a:t>
            </a:r>
            <a:r>
              <a:rPr sz="2100" kern="0" spc="-3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to</a:t>
            </a:r>
            <a:r>
              <a:rPr sz="2100" kern="0" spc="-41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automatically</a:t>
            </a:r>
            <a:r>
              <a:rPr sz="2100" kern="0" spc="-41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spc="-15" dirty="0">
                <a:solidFill>
                  <a:sysClr val="windowText" lastClr="000000"/>
                </a:solidFill>
                <a:latin typeface="Tahoma"/>
                <a:cs typeface="Tahoma"/>
              </a:rPr>
              <a:t>call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lots</a:t>
            </a:r>
            <a:r>
              <a:rPr sz="2100" kern="0" spc="-68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of</a:t>
            </a:r>
            <a:r>
              <a:rPr sz="2100" kern="0" spc="-71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phone</a:t>
            </a:r>
            <a:r>
              <a:rPr sz="2100" kern="0" spc="-68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spc="-8" dirty="0">
                <a:solidFill>
                  <a:sysClr val="windowText" lastClr="000000"/>
                </a:solidFill>
                <a:latin typeface="Tahoma"/>
                <a:cs typeface="Tahoma"/>
              </a:rPr>
              <a:t>numbers,</a:t>
            </a:r>
            <a:r>
              <a:rPr sz="2100" kern="0" spc="-71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play</a:t>
            </a:r>
            <a:r>
              <a:rPr sz="2100" kern="0" spc="-7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spc="-8" dirty="0">
                <a:solidFill>
                  <a:sysClr val="windowText" lastClr="000000"/>
                </a:solidFill>
                <a:latin typeface="Tahoma"/>
                <a:cs typeface="Tahoma"/>
              </a:rPr>
              <a:t>tones,</a:t>
            </a:r>
            <a:r>
              <a:rPr sz="2100" kern="0" spc="-71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and</a:t>
            </a:r>
            <a:r>
              <a:rPr sz="2100" kern="0" spc="-71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see</a:t>
            </a:r>
            <a:r>
              <a:rPr sz="2100" kern="0" spc="-68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spc="38" dirty="0">
                <a:solidFill>
                  <a:sysClr val="windowText" lastClr="000000"/>
                </a:solidFill>
                <a:latin typeface="Tahoma"/>
                <a:cs typeface="Tahoma"/>
              </a:rPr>
              <a:t>what </a:t>
            </a:r>
            <a:r>
              <a:rPr sz="2100" kern="0" spc="-8" dirty="0">
                <a:solidFill>
                  <a:sysClr val="windowText" lastClr="000000"/>
                </a:solidFill>
                <a:latin typeface="Tahoma"/>
                <a:cs typeface="Tahoma"/>
              </a:rPr>
              <a:t>happened.</a:t>
            </a:r>
            <a:endParaRPr sz="2100" kern="0">
              <a:solidFill>
                <a:sysClr val="windowText" lastClr="000000"/>
              </a:solidFill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2900" y="224539"/>
            <a:ext cx="6172200" cy="502829"/>
          </a:xfrm>
          <a:prstGeom prst="rect">
            <a:avLst/>
          </a:prstGeom>
        </p:spPr>
        <p:txBody>
          <a:bodyPr vert="horz" wrap="square" lIns="0" tIns="40766" rIns="0" bIns="0" rtlCol="0" anchor="ctr">
            <a:spAutoFit/>
          </a:bodyPr>
          <a:lstStyle/>
          <a:p>
            <a:pPr marL="21431">
              <a:spcBef>
                <a:spcPts val="75"/>
              </a:spcBef>
            </a:pPr>
            <a:r>
              <a:rPr sz="3000" spc="64" dirty="0"/>
              <a:t>Phone</a:t>
            </a:r>
            <a:r>
              <a:rPr sz="3000" spc="-49" dirty="0"/>
              <a:t> </a:t>
            </a:r>
            <a:r>
              <a:rPr sz="3000" dirty="0"/>
              <a:t>Phreaking</a:t>
            </a:r>
            <a:r>
              <a:rPr sz="3000" spc="-45" dirty="0"/>
              <a:t> </a:t>
            </a:r>
            <a:r>
              <a:rPr sz="3000" spc="-127" dirty="0"/>
              <a:t>&amp;</a:t>
            </a:r>
            <a:r>
              <a:rPr sz="3000" spc="-53" dirty="0"/>
              <a:t> </a:t>
            </a:r>
            <a:r>
              <a:rPr sz="3000" dirty="0"/>
              <a:t>Hacker</a:t>
            </a:r>
            <a:r>
              <a:rPr sz="3000" spc="-53" dirty="0"/>
              <a:t> </a:t>
            </a:r>
            <a:r>
              <a:rPr sz="3000" spc="-8" dirty="0"/>
              <a:t>Culture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1481178" y="1186815"/>
            <a:ext cx="6163151" cy="3518271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200025" marR="22860" indent="-171450">
              <a:lnSpc>
                <a:spcPts val="2325"/>
              </a:lnSpc>
              <a:spcBef>
                <a:spcPts val="315"/>
              </a:spcBef>
              <a:buFont typeface="Arial MT"/>
              <a:buChar char="•"/>
              <a:tabLst>
                <a:tab pos="200025" algn="l"/>
              </a:tabLst>
            </a:pPr>
            <a:r>
              <a:rPr sz="2100" kern="0" spc="41" dirty="0">
                <a:solidFill>
                  <a:sysClr val="windowText" lastClr="000000"/>
                </a:solidFill>
                <a:latin typeface="Tahoma"/>
                <a:cs typeface="Tahoma"/>
              </a:rPr>
              <a:t>Phone</a:t>
            </a:r>
            <a:r>
              <a:rPr sz="2100" kern="0" spc="-34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phreaking</a:t>
            </a:r>
            <a:r>
              <a:rPr sz="2100" kern="0" spc="-3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spc="90" dirty="0">
                <a:solidFill>
                  <a:sysClr val="windowText" lastClr="000000"/>
                </a:solidFill>
                <a:latin typeface="Tahoma"/>
                <a:cs typeface="Tahoma"/>
              </a:rPr>
              <a:t>was</a:t>
            </a:r>
            <a:r>
              <a:rPr sz="2100" kern="0" spc="-26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closely</a:t>
            </a:r>
            <a:r>
              <a:rPr sz="2100" kern="0" spc="-3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intertwined</a:t>
            </a:r>
            <a:r>
              <a:rPr sz="2100" kern="0" spc="-34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spc="56" dirty="0">
                <a:solidFill>
                  <a:sysClr val="windowText" lastClr="000000"/>
                </a:solidFill>
                <a:latin typeface="Tahoma"/>
                <a:cs typeface="Tahoma"/>
              </a:rPr>
              <a:t>with</a:t>
            </a:r>
            <a:r>
              <a:rPr sz="2100" kern="0" spc="-3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spc="-19" dirty="0">
                <a:solidFill>
                  <a:sysClr val="windowText" lastClr="000000"/>
                </a:solidFill>
                <a:latin typeface="Tahoma"/>
                <a:cs typeface="Tahoma"/>
              </a:rPr>
              <a:t>the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hacker</a:t>
            </a:r>
            <a:r>
              <a:rPr sz="2100" kern="0" spc="-109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culture</a:t>
            </a:r>
            <a:r>
              <a:rPr sz="2100" kern="0" spc="-10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of</a:t>
            </a:r>
            <a:r>
              <a:rPr sz="2100" kern="0" spc="-113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the</a:t>
            </a:r>
            <a:r>
              <a:rPr sz="2100" kern="0" spc="-10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later</a:t>
            </a:r>
            <a:r>
              <a:rPr sz="2100" kern="0" spc="-10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spc="38" dirty="0">
                <a:solidFill>
                  <a:sysClr val="windowText" lastClr="000000"/>
                </a:solidFill>
                <a:latin typeface="Tahoma"/>
                <a:cs typeface="Tahoma"/>
              </a:rPr>
              <a:t>20</a:t>
            </a:r>
            <a:r>
              <a:rPr sz="2138" kern="0" spc="56" baseline="23391" dirty="0">
                <a:solidFill>
                  <a:sysClr val="windowText" lastClr="000000"/>
                </a:solidFill>
                <a:latin typeface="Trebuchet MS"/>
                <a:cs typeface="Trebuchet MS"/>
              </a:rPr>
              <a:t>th</a:t>
            </a:r>
            <a:r>
              <a:rPr sz="2138" kern="0" spc="163" baseline="23391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2100" kern="0" spc="-8" dirty="0">
                <a:solidFill>
                  <a:sysClr val="windowText" lastClr="000000"/>
                </a:solidFill>
                <a:latin typeface="Tahoma"/>
                <a:cs typeface="Tahoma"/>
              </a:rPr>
              <a:t>century.</a:t>
            </a:r>
            <a:endParaRPr sz="2100" kern="0">
              <a:solidFill>
                <a:sysClr val="windowText" lastClr="000000"/>
              </a:solidFill>
              <a:latin typeface="Tahoma"/>
              <a:cs typeface="Tahoma"/>
            </a:endParaRPr>
          </a:p>
          <a:p>
            <a:pPr marL="200025" marR="634364" indent="-171450">
              <a:lnSpc>
                <a:spcPts val="2250"/>
              </a:lnSpc>
              <a:spcBef>
                <a:spcPts val="1043"/>
              </a:spcBef>
              <a:buFont typeface="Arial MT"/>
              <a:buChar char="•"/>
              <a:tabLst>
                <a:tab pos="200025" algn="l"/>
              </a:tabLst>
            </a:pPr>
            <a:r>
              <a:rPr sz="2100" kern="0" spc="38" dirty="0">
                <a:solidFill>
                  <a:sysClr val="windowText" lastClr="000000"/>
                </a:solidFill>
                <a:latin typeface="Tahoma"/>
                <a:cs typeface="Tahoma"/>
              </a:rPr>
              <a:t>Many</a:t>
            </a:r>
            <a:r>
              <a:rPr sz="2100" kern="0" spc="-7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of</a:t>
            </a:r>
            <a:r>
              <a:rPr sz="2100" kern="0" spc="-79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the</a:t>
            </a:r>
            <a:r>
              <a:rPr sz="2100" kern="0" spc="-68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important</a:t>
            </a:r>
            <a:r>
              <a:rPr sz="2100" kern="0" spc="-7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figures</a:t>
            </a:r>
            <a:r>
              <a:rPr sz="2100" kern="0" spc="-68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spc="41" dirty="0">
                <a:solidFill>
                  <a:sysClr val="windowText" lastClr="000000"/>
                </a:solidFill>
                <a:latin typeface="Tahoma"/>
                <a:cs typeface="Tahoma"/>
              </a:rPr>
              <a:t>were</a:t>
            </a:r>
            <a:r>
              <a:rPr sz="2100" kern="0" spc="-71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in</a:t>
            </a:r>
            <a:r>
              <a:rPr sz="2100" kern="0" spc="-7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spc="-8" dirty="0">
                <a:solidFill>
                  <a:sysClr val="windowText" lastClr="000000"/>
                </a:solidFill>
                <a:latin typeface="Tahoma"/>
                <a:cs typeface="Tahoma"/>
              </a:rPr>
              <a:t>Silicon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Valley</a:t>
            </a:r>
            <a:r>
              <a:rPr sz="2100" kern="0" spc="-41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around</a:t>
            </a:r>
            <a:r>
              <a:rPr sz="2100" kern="0" spc="-4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the</a:t>
            </a:r>
            <a:r>
              <a:rPr sz="2100" kern="0" spc="-38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time</a:t>
            </a:r>
            <a:r>
              <a:rPr sz="2100" kern="0" spc="-34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that</a:t>
            </a:r>
            <a:r>
              <a:rPr sz="2100" kern="0" spc="-41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computers</a:t>
            </a:r>
            <a:r>
              <a:rPr sz="2100" kern="0" spc="-3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spc="-19" dirty="0">
                <a:solidFill>
                  <a:sysClr val="windowText" lastClr="000000"/>
                </a:solidFill>
                <a:latin typeface="Tahoma"/>
                <a:cs typeface="Tahoma"/>
              </a:rPr>
              <a:t>and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computer</a:t>
            </a:r>
            <a:r>
              <a:rPr sz="2100" kern="0" spc="-3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kits</a:t>
            </a:r>
            <a:r>
              <a:rPr sz="2100" kern="0" spc="-19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spc="41" dirty="0">
                <a:solidFill>
                  <a:sysClr val="windowText" lastClr="000000"/>
                </a:solidFill>
                <a:latin typeface="Tahoma"/>
                <a:cs typeface="Tahoma"/>
              </a:rPr>
              <a:t>were</a:t>
            </a:r>
            <a:r>
              <a:rPr sz="2100" kern="0" spc="-3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becoming</a:t>
            </a:r>
            <a:r>
              <a:rPr sz="2100" kern="0" spc="-26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spc="-8" dirty="0">
                <a:solidFill>
                  <a:sysClr val="windowText" lastClr="000000"/>
                </a:solidFill>
                <a:latin typeface="Tahoma"/>
                <a:cs typeface="Tahoma"/>
              </a:rPr>
              <a:t>accessible.</a:t>
            </a:r>
            <a:endParaRPr sz="2100" kern="0">
              <a:solidFill>
                <a:sysClr val="windowText" lastClr="000000"/>
              </a:solidFill>
              <a:latin typeface="Tahoma"/>
              <a:cs typeface="Tahoma"/>
            </a:endParaRPr>
          </a:p>
          <a:p>
            <a:pPr marL="200025" marR="443865" indent="-171450">
              <a:lnSpc>
                <a:spcPts val="2250"/>
              </a:lnSpc>
              <a:spcBef>
                <a:spcPts val="1118"/>
              </a:spcBef>
              <a:buFont typeface="Arial MT"/>
              <a:buChar char="•"/>
              <a:tabLst>
                <a:tab pos="200025" algn="l"/>
              </a:tabLst>
            </a:pPr>
            <a:r>
              <a:rPr sz="2100" kern="0" spc="64" dirty="0">
                <a:solidFill>
                  <a:sysClr val="windowText" lastClr="000000"/>
                </a:solidFill>
                <a:latin typeface="Tahoma"/>
                <a:cs typeface="Tahoma"/>
              </a:rPr>
              <a:t>Used</a:t>
            </a:r>
            <a:r>
              <a:rPr sz="2100" kern="0" spc="-68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their</a:t>
            </a:r>
            <a:r>
              <a:rPr sz="2100" kern="0" spc="-68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skills</a:t>
            </a:r>
            <a:r>
              <a:rPr sz="2100" kern="0" spc="-6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spc="56" dirty="0">
                <a:solidFill>
                  <a:sysClr val="windowText" lastClr="000000"/>
                </a:solidFill>
                <a:latin typeface="Tahoma"/>
                <a:cs typeface="Tahoma"/>
              </a:rPr>
              <a:t>with</a:t>
            </a:r>
            <a:r>
              <a:rPr sz="2100" kern="0" spc="-64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building</a:t>
            </a:r>
            <a:r>
              <a:rPr sz="2100" kern="0" spc="-68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&amp;</a:t>
            </a:r>
            <a:r>
              <a:rPr sz="2100" kern="0" spc="-64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spc="-8" dirty="0">
                <a:solidFill>
                  <a:sysClr val="windowText" lastClr="000000"/>
                </a:solidFill>
                <a:latin typeface="Tahoma"/>
                <a:cs typeface="Tahoma"/>
              </a:rPr>
              <a:t>experimenting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around</a:t>
            </a:r>
            <a:r>
              <a:rPr sz="2100" kern="0" spc="-56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spc="-8" dirty="0">
                <a:solidFill>
                  <a:sysClr val="windowText" lastClr="000000"/>
                </a:solidFill>
                <a:latin typeface="Tahoma"/>
                <a:cs typeface="Tahoma"/>
              </a:rPr>
              <a:t>electronics.</a:t>
            </a:r>
            <a:endParaRPr sz="2100" kern="0">
              <a:solidFill>
                <a:sysClr val="windowText" lastClr="000000"/>
              </a:solidFill>
              <a:latin typeface="Tahoma"/>
              <a:cs typeface="Tahoma"/>
            </a:endParaRPr>
          </a:p>
          <a:p>
            <a:pPr>
              <a:spcBef>
                <a:spcPts val="1759"/>
              </a:spcBef>
              <a:buFont typeface="Arial MT"/>
              <a:buChar char="•"/>
            </a:pPr>
            <a:endParaRPr sz="2100" kern="0">
              <a:solidFill>
                <a:sysClr val="windowText" lastClr="000000"/>
              </a:solidFill>
              <a:latin typeface="Tahoma"/>
              <a:cs typeface="Tahoma"/>
            </a:endParaRPr>
          </a:p>
          <a:p>
            <a:pPr marL="200025" marR="997744" indent="-171450">
              <a:lnSpc>
                <a:spcPts val="2325"/>
              </a:lnSpc>
              <a:buFont typeface="Arial MT"/>
              <a:buChar char="•"/>
              <a:tabLst>
                <a:tab pos="200025" algn="l"/>
              </a:tabLst>
            </a:pPr>
            <a:r>
              <a:rPr sz="2100" kern="0" spc="60" dirty="0">
                <a:solidFill>
                  <a:sysClr val="windowText" lastClr="000000"/>
                </a:solidFill>
                <a:latin typeface="Tahoma"/>
                <a:cs typeface="Tahoma"/>
              </a:rPr>
              <a:t>Did</a:t>
            </a:r>
            <a:r>
              <a:rPr sz="2100" kern="0" spc="-68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phone</a:t>
            </a:r>
            <a:r>
              <a:rPr sz="2100" kern="0" spc="-56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phreaking</a:t>
            </a:r>
            <a:r>
              <a:rPr sz="2100" kern="0" spc="-56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indirectly</a:t>
            </a:r>
            <a:r>
              <a:rPr sz="2100" kern="0" spc="-56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lead</a:t>
            </a:r>
            <a:r>
              <a:rPr sz="2100" kern="0" spc="-56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to</a:t>
            </a:r>
            <a:r>
              <a:rPr sz="2100" kern="0" spc="-56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spc="-19" dirty="0">
                <a:solidFill>
                  <a:sysClr val="windowText" lastClr="000000"/>
                </a:solidFill>
                <a:latin typeface="Tahoma"/>
                <a:cs typeface="Tahoma"/>
              </a:rPr>
              <a:t>the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creation</a:t>
            </a:r>
            <a:r>
              <a:rPr sz="2100" kern="0" spc="-9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of</a:t>
            </a:r>
            <a:r>
              <a:rPr sz="2100" kern="0" spc="-94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spc="45" dirty="0">
                <a:solidFill>
                  <a:sysClr val="windowText" lastClr="000000"/>
                </a:solidFill>
                <a:latin typeface="Tahoma"/>
                <a:cs typeface="Tahoma"/>
              </a:rPr>
              <a:t>Apple?</a:t>
            </a:r>
            <a:r>
              <a:rPr sz="2100" kern="0" spc="-86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spc="-8" dirty="0">
                <a:solidFill>
                  <a:sysClr val="windowText" lastClr="000000"/>
                </a:solidFill>
                <a:latin typeface="Tahoma"/>
                <a:cs typeface="Tahoma"/>
              </a:rPr>
              <a:t>Maybe…</a:t>
            </a:r>
            <a:endParaRPr sz="2100" kern="0">
              <a:solidFill>
                <a:sysClr val="windowText" lastClr="000000"/>
              </a:solidFill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Control hijacking attacks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5850"/>
            <a:ext cx="8229600" cy="9727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The problem:  mixing data with control flow in memory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295400" y="1885950"/>
            <a:ext cx="5715000" cy="11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295400" y="2686050"/>
            <a:ext cx="5715000" cy="11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924050" y="1885950"/>
            <a:ext cx="1428750" cy="8001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local variables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3352800" y="1885950"/>
            <a:ext cx="571500" cy="8001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SFP</a:t>
            </a:r>
            <a:endParaRPr lang="en-US" sz="1350" dirty="0"/>
          </a:p>
        </p:txBody>
      </p:sp>
      <p:sp>
        <p:nvSpPr>
          <p:cNvPr id="9" name="Rectangle 8"/>
          <p:cNvSpPr/>
          <p:nvPr/>
        </p:nvSpPr>
        <p:spPr>
          <a:xfrm>
            <a:off x="3924300" y="1885950"/>
            <a:ext cx="685800" cy="8001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ret</a:t>
            </a:r>
          </a:p>
          <a:p>
            <a:pPr algn="ctr"/>
            <a:r>
              <a:rPr lang="en-US" b="1" dirty="0" err="1"/>
              <a:t>addr</a:t>
            </a:r>
            <a:endParaRPr lang="en-US" sz="1350" b="1" dirty="0"/>
          </a:p>
        </p:txBody>
      </p:sp>
      <p:sp>
        <p:nvSpPr>
          <p:cNvPr id="10" name="Rectangle 9"/>
          <p:cNvSpPr/>
          <p:nvPr/>
        </p:nvSpPr>
        <p:spPr>
          <a:xfrm>
            <a:off x="4610100" y="1885950"/>
            <a:ext cx="1428750" cy="8001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arguments</a:t>
            </a:r>
          </a:p>
        </p:txBody>
      </p:sp>
      <p:sp>
        <p:nvSpPr>
          <p:cNvPr id="13" name="Left Brace 12"/>
          <p:cNvSpPr/>
          <p:nvPr/>
        </p:nvSpPr>
        <p:spPr>
          <a:xfrm rot="16200000">
            <a:off x="3810000" y="857251"/>
            <a:ext cx="171450" cy="4057650"/>
          </a:xfrm>
          <a:prstGeom prst="leftBrac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TextBox 13"/>
          <p:cNvSpPr txBox="1"/>
          <p:nvPr/>
        </p:nvSpPr>
        <p:spPr>
          <a:xfrm>
            <a:off x="3487531" y="2914650"/>
            <a:ext cx="99796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stack frame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905000" y="1885950"/>
            <a:ext cx="2914650" cy="800100"/>
          </a:xfrm>
          <a:prstGeom prst="rect">
            <a:avLst/>
          </a:prstGeom>
          <a:solidFill>
            <a:srgbClr val="FF0000">
              <a:alpha val="49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Line Callout 2 15"/>
          <p:cNvSpPr/>
          <p:nvPr/>
        </p:nvSpPr>
        <p:spPr>
          <a:xfrm>
            <a:off x="5867400" y="3086100"/>
            <a:ext cx="1714500" cy="51435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79288"/>
              <a:gd name="adj6" fmla="val -90248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800000"/>
                </a:solidFill>
              </a:rPr>
              <a:t>data overwrites</a:t>
            </a:r>
          </a:p>
          <a:p>
            <a:pPr algn="ctr"/>
            <a:r>
              <a:rPr lang="en-US" dirty="0">
                <a:solidFill>
                  <a:srgbClr val="800000"/>
                </a:solidFill>
              </a:rPr>
              <a:t>return address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482600" y="4019550"/>
            <a:ext cx="8229600" cy="97274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dirty="0"/>
              <a:t>Later we will see that mixing data and code is also the reason for XSS (web security) and prompt injection(LLM security)</a:t>
            </a:r>
          </a:p>
        </p:txBody>
      </p:sp>
    </p:spTree>
    <p:extLst>
      <p:ext uri="{BB962C8B-B14F-4D97-AF65-F5344CB8AC3E}">
        <p14:creationId xmlns:p14="http://schemas.microsoft.com/office/powerpoint/2010/main" val="14454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171450"/>
            <a:ext cx="8432800" cy="685800"/>
          </a:xfrm>
        </p:spPr>
        <p:txBody>
          <a:bodyPr>
            <a:normAutofit fontScale="90000"/>
          </a:bodyPr>
          <a:lstStyle/>
          <a:p>
            <a:r>
              <a:rPr lang="en-US" sz="4400"/>
              <a:t>Preventing hijacking attacks</a:t>
            </a:r>
          </a:p>
        </p:txBody>
      </p:sp>
      <p:sp>
        <p:nvSpPr>
          <p:cNvPr id="1741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52400" y="819150"/>
            <a:ext cx="8915400" cy="409575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Monotype Sorts" pitchFamily="2" charset="2"/>
              <a:buAutoNum type="arabicPeriod"/>
            </a:pPr>
            <a:r>
              <a:rPr lang="en-US" sz="2400" dirty="0"/>
              <a:t> </a:t>
            </a:r>
            <a:r>
              <a:rPr lang="en-US" sz="2600" u="sng" dirty="0"/>
              <a:t>Fix bugs</a:t>
            </a:r>
            <a:r>
              <a:rPr lang="en-US" sz="2600" dirty="0"/>
              <a:t>:</a:t>
            </a:r>
            <a:endParaRPr lang="en-US" sz="2200" dirty="0"/>
          </a:p>
          <a:p>
            <a:pPr marL="808038" lvl="1" indent="-236538"/>
            <a:r>
              <a:rPr lang="en-US" sz="2600" dirty="0"/>
              <a:t>Audit software</a:t>
            </a:r>
          </a:p>
          <a:p>
            <a:pPr lvl="2" indent="-220663"/>
            <a:r>
              <a:rPr lang="en-US" sz="2200" dirty="0"/>
              <a:t>Automated tools:   </a:t>
            </a:r>
            <a:r>
              <a:rPr lang="en-US" sz="2200" dirty="0" err="1"/>
              <a:t>Coverity</a:t>
            </a:r>
            <a:r>
              <a:rPr lang="en-US" sz="2200" dirty="0"/>
              <a:t>,  Infer,  …    (more on this next week)</a:t>
            </a:r>
          </a:p>
          <a:p>
            <a:pPr marL="808038" lvl="1" indent="-236538"/>
            <a:r>
              <a:rPr lang="en-US" sz="2600" dirty="0"/>
              <a:t>Rewrite software in a type safe </a:t>
            </a:r>
            <a:r>
              <a:rPr lang="en-US" sz="2600" dirty="0" err="1"/>
              <a:t>languange</a:t>
            </a:r>
            <a:r>
              <a:rPr lang="en-US" sz="2600" dirty="0"/>
              <a:t>  (Java, Go, Rust)</a:t>
            </a:r>
          </a:p>
          <a:p>
            <a:pPr lvl="2" indent="-220663"/>
            <a:r>
              <a:rPr lang="en-US" sz="2200" dirty="0"/>
              <a:t>Difficult for existing (legacy) code …</a:t>
            </a:r>
          </a:p>
          <a:p>
            <a:pPr marL="520700" indent="-520700">
              <a:spcBef>
                <a:spcPts val="2376"/>
              </a:spcBef>
              <a:buFont typeface="+mj-lt"/>
              <a:buAutoNum type="arabicPeriod"/>
            </a:pPr>
            <a:r>
              <a:rPr lang="en-US" sz="2600" dirty="0">
                <a:sym typeface="Gill Sans" charset="0"/>
              </a:rPr>
              <a:t>Platform defenses: </a:t>
            </a:r>
            <a:r>
              <a:rPr lang="en-US" sz="2600" u="sng" dirty="0">
                <a:sym typeface="Gill Sans" charset="0"/>
              </a:rPr>
              <a:t>prevent attack code execution</a:t>
            </a:r>
            <a:endParaRPr lang="en-US" sz="2600" dirty="0"/>
          </a:p>
          <a:p>
            <a:pPr lvl="2" indent="-220663"/>
            <a:endParaRPr lang="en-US" sz="2200" dirty="0"/>
          </a:p>
          <a:p>
            <a:pPr marL="457200" indent="-457200">
              <a:buFont typeface="Monotype Sorts" pitchFamily="2" charset="2"/>
              <a:buAutoNum type="arabicPeriod"/>
            </a:pPr>
            <a:r>
              <a:rPr lang="en-US" sz="2200" dirty="0">
                <a:sym typeface="Gill Sans" charset="0"/>
              </a:rPr>
              <a:t> </a:t>
            </a:r>
            <a:r>
              <a:rPr lang="en-US" sz="2600" dirty="0">
                <a:sym typeface="Gill Sans" charset="0"/>
              </a:rPr>
              <a:t>Harden executable to detect control hijacking</a:t>
            </a:r>
          </a:p>
          <a:p>
            <a:pPr marL="808038" lvl="1" indent="-236538"/>
            <a:r>
              <a:rPr lang="en-US" sz="2600" dirty="0"/>
              <a:t>Halt process and report when exploit detected</a:t>
            </a:r>
          </a:p>
          <a:p>
            <a:pPr marL="808038" lvl="1" indent="-236538"/>
            <a:r>
              <a:rPr lang="en-US" sz="2200" dirty="0" err="1">
                <a:solidFill>
                  <a:srgbClr val="000090"/>
                </a:solidFill>
              </a:rPr>
              <a:t>StackGuard</a:t>
            </a:r>
            <a:r>
              <a:rPr lang="en-US" sz="2200" dirty="0">
                <a:solidFill>
                  <a:srgbClr val="000090"/>
                </a:solidFill>
              </a:rPr>
              <a:t>, </a:t>
            </a:r>
            <a:r>
              <a:rPr lang="en-US" sz="2200" dirty="0" err="1">
                <a:solidFill>
                  <a:srgbClr val="000090"/>
                </a:solidFill>
              </a:rPr>
              <a:t>ShadowStack</a:t>
            </a:r>
            <a:r>
              <a:rPr lang="en-US" sz="2200" dirty="0">
                <a:solidFill>
                  <a:srgbClr val="000090"/>
                </a:solidFill>
              </a:rPr>
              <a:t>, Memory tagging (</a:t>
            </a:r>
            <a:r>
              <a:rPr lang="en-US" sz="2200" dirty="0" err="1">
                <a:solidFill>
                  <a:srgbClr val="000090"/>
                </a:solidFill>
              </a:rPr>
              <a:t>ASan</a:t>
            </a:r>
            <a:r>
              <a:rPr lang="en-US" sz="2200" dirty="0">
                <a:solidFill>
                  <a:srgbClr val="000090"/>
                </a:solidFill>
              </a:rPr>
              <a:t>, MTE), …</a:t>
            </a:r>
          </a:p>
          <a:p>
            <a:pPr marL="808038" lvl="1" indent="-236538"/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B57D90D-F77A-5941-B7A2-F7130A0E7518}"/>
              </a:ext>
            </a:extLst>
          </p:cNvPr>
          <p:cNvGrpSpPr/>
          <p:nvPr/>
        </p:nvGrpSpPr>
        <p:grpSpPr>
          <a:xfrm>
            <a:off x="152400" y="2930664"/>
            <a:ext cx="9067800" cy="2079486"/>
            <a:chOff x="152400" y="2930664"/>
            <a:chExt cx="9067800" cy="2079486"/>
          </a:xfrm>
        </p:grpSpPr>
        <p:grpSp>
          <p:nvGrpSpPr>
            <p:cNvPr id="6" name="Group 5"/>
            <p:cNvGrpSpPr/>
            <p:nvPr/>
          </p:nvGrpSpPr>
          <p:grpSpPr>
            <a:xfrm>
              <a:off x="7235401" y="2930664"/>
              <a:ext cx="1984799" cy="1698486"/>
              <a:chOff x="7235401" y="2930664"/>
              <a:chExt cx="1984799" cy="1698486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7247352" y="2930664"/>
                <a:ext cx="1972848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Transform: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000" dirty="0"/>
                  <a:t>Complete Breach</a:t>
                </a:r>
              </a:p>
            </p:txBody>
          </p:sp>
          <p:sp>
            <p:nvSpPr>
              <p:cNvPr id="4" name="Down Arrow 3"/>
              <p:cNvSpPr/>
              <p:nvPr/>
            </p:nvSpPr>
            <p:spPr>
              <a:xfrm>
                <a:off x="7924800" y="3829050"/>
                <a:ext cx="304800" cy="38100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7235401" y="4229040"/>
                <a:ext cx="190859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Denial of service</a:t>
                </a:r>
              </a:p>
            </p:txBody>
          </p: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ECBD1E8-5191-0642-8541-46E464220008}"/>
                </a:ext>
              </a:extLst>
            </p:cNvPr>
            <p:cNvSpPr/>
            <p:nvPr/>
          </p:nvSpPr>
          <p:spPr>
            <a:xfrm>
              <a:off x="152400" y="2930664"/>
              <a:ext cx="7086599" cy="207948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6DDB224E-6E37-BD38-76B8-9710FE7E0CC7}"/>
              </a:ext>
            </a:extLst>
          </p:cNvPr>
          <p:cNvSpPr/>
          <p:nvPr/>
        </p:nvSpPr>
        <p:spPr>
          <a:xfrm>
            <a:off x="8267700" y="3824706"/>
            <a:ext cx="876300" cy="3429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Why</a:t>
            </a:r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2199035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Control Hijacking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886200" y="2535772"/>
            <a:ext cx="5029200" cy="1905000"/>
          </a:xfrm>
        </p:spPr>
        <p:txBody>
          <a:bodyPr anchor="t">
            <a:noAutofit/>
          </a:bodyPr>
          <a:lstStyle/>
          <a:p>
            <a:pPr algn="l"/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Platform Defenses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1741"/>
            <a:ext cx="3200400" cy="319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0237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0887ECC-B372-5846-AA4B-103E580F44B8}"/>
              </a:ext>
            </a:extLst>
          </p:cNvPr>
          <p:cNvSpPr/>
          <p:nvPr/>
        </p:nvSpPr>
        <p:spPr>
          <a:xfrm>
            <a:off x="228600" y="1369968"/>
            <a:ext cx="8458200" cy="76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0"/>
            <a:ext cx="8737600" cy="685800"/>
          </a:xfrm>
        </p:spPr>
        <p:txBody>
          <a:bodyPr/>
          <a:lstStyle/>
          <a:p>
            <a:r>
              <a:rPr lang="en-US" sz="3600" dirty="0"/>
              <a:t>Marking memory as non-execute   </a:t>
            </a:r>
            <a:r>
              <a:rPr lang="en-US" sz="2400" dirty="0">
                <a:latin typeface="Arial" charset="0"/>
              </a:rPr>
              <a:t>(DEP)</a:t>
            </a:r>
          </a:p>
        </p:txBody>
      </p:sp>
      <p:sp>
        <p:nvSpPr>
          <p:cNvPr id="7065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6200" y="857250"/>
            <a:ext cx="8915400" cy="4286250"/>
          </a:xfrm>
        </p:spPr>
        <p:txBody>
          <a:bodyPr>
            <a:normAutofit fontScale="70000" lnSpcReduction="20000"/>
          </a:bodyPr>
          <a:lstStyle/>
          <a:p>
            <a:pPr marL="0" indent="0">
              <a:buSzPct val="120000"/>
              <a:buNone/>
            </a:pPr>
            <a:r>
              <a:rPr lang="en-US" sz="3100" dirty="0"/>
              <a:t>Prevent attack code execution by marking stack and heap as </a:t>
            </a:r>
            <a:r>
              <a:rPr lang="en-US" sz="3100" b="1" dirty="0">
                <a:solidFill>
                  <a:srgbClr val="FF0000"/>
                </a:solidFill>
              </a:rPr>
              <a:t>non-executable</a:t>
            </a:r>
          </a:p>
          <a:p>
            <a:pPr marL="0" indent="0">
              <a:spcBef>
                <a:spcPts val="2400"/>
              </a:spcBef>
              <a:buNone/>
              <a:tabLst>
                <a:tab pos="338138" algn="l"/>
              </a:tabLst>
            </a:pPr>
            <a:r>
              <a:rPr lang="en-US" sz="2900" b="1" dirty="0"/>
              <a:t>	NX</a:t>
            </a:r>
            <a:r>
              <a:rPr lang="en-US" sz="3100" b="1" dirty="0"/>
              <a:t>-bit</a:t>
            </a:r>
            <a:r>
              <a:rPr lang="en-US" sz="3100" dirty="0"/>
              <a:t> on AMD64,     </a:t>
            </a:r>
            <a:r>
              <a:rPr lang="en-US" sz="2900" b="1" dirty="0"/>
              <a:t>XD</a:t>
            </a:r>
            <a:r>
              <a:rPr lang="en-US" sz="3100" b="1" dirty="0"/>
              <a:t>-bit</a:t>
            </a:r>
            <a:r>
              <a:rPr lang="en-US" sz="3100" dirty="0"/>
              <a:t> on Intel x86  (2005),    </a:t>
            </a:r>
            <a:r>
              <a:rPr lang="en-US" sz="3100" b="1" dirty="0"/>
              <a:t>XN-bit</a:t>
            </a:r>
            <a:r>
              <a:rPr lang="en-US" sz="3100" dirty="0"/>
              <a:t> on ARM</a:t>
            </a:r>
          </a:p>
          <a:p>
            <a:pPr lvl="1"/>
            <a:r>
              <a:rPr lang="en-US" sz="3100" dirty="0"/>
              <a:t>disable execution: an attribute bit in every Page Table Entry (PTE)</a:t>
            </a:r>
          </a:p>
          <a:p>
            <a:pPr>
              <a:spcBef>
                <a:spcPct val="50000"/>
              </a:spcBef>
            </a:pPr>
            <a:r>
              <a:rPr lang="en-US" sz="3100" u="sng" dirty="0"/>
              <a:t>Deployment</a:t>
            </a:r>
            <a:r>
              <a:rPr lang="en-US" sz="3100" dirty="0"/>
              <a:t>: </a:t>
            </a:r>
          </a:p>
          <a:p>
            <a:pPr lvl="1">
              <a:lnSpc>
                <a:spcPct val="110000"/>
              </a:lnSpc>
              <a:buSzPct val="120000"/>
            </a:pPr>
            <a:r>
              <a:rPr lang="en-US" sz="3100" dirty="0"/>
              <a:t>All major operating systems</a:t>
            </a:r>
          </a:p>
          <a:p>
            <a:pPr lvl="2">
              <a:lnSpc>
                <a:spcPct val="120000"/>
              </a:lnSpc>
              <a:buSzPct val="120000"/>
            </a:pPr>
            <a:r>
              <a:rPr lang="en-US" sz="2700" dirty="0"/>
              <a:t>Windows DEP:  since XP SP2  (2004)</a:t>
            </a:r>
            <a:r>
              <a:rPr lang="en-US" sz="2700" b="1" dirty="0"/>
              <a:t>              </a:t>
            </a:r>
            <a:r>
              <a:rPr lang="en-US" sz="2300" dirty="0"/>
              <a:t>(Visual Studio:   /</a:t>
            </a:r>
            <a:r>
              <a:rPr lang="en-US" sz="2300" dirty="0" err="1"/>
              <a:t>NXCompat</a:t>
            </a:r>
            <a:r>
              <a:rPr lang="en-US" sz="2300" dirty="0"/>
              <a:t>[:NO])</a:t>
            </a:r>
          </a:p>
          <a:p>
            <a:pPr>
              <a:spcBef>
                <a:spcPts val="2928"/>
              </a:spcBef>
            </a:pPr>
            <a:r>
              <a:rPr lang="en-US" sz="3400" u="sng" dirty="0"/>
              <a:t>Limitations</a:t>
            </a:r>
            <a:r>
              <a:rPr lang="en-US" sz="3400" dirty="0"/>
              <a:t>:</a:t>
            </a:r>
          </a:p>
          <a:p>
            <a:pPr lvl="1">
              <a:lnSpc>
                <a:spcPct val="130000"/>
              </a:lnSpc>
            </a:pPr>
            <a:r>
              <a:rPr lang="en-US" sz="3100" dirty="0"/>
              <a:t>Some apps need executable heap   (e.g., JITs in web browser).</a:t>
            </a:r>
          </a:p>
          <a:p>
            <a:pPr lvl="1">
              <a:lnSpc>
                <a:spcPct val="130000"/>
              </a:lnSpc>
            </a:pPr>
            <a:r>
              <a:rPr lang="en-US" sz="3100" dirty="0"/>
              <a:t>Can be easily bypassed using  </a:t>
            </a:r>
            <a:r>
              <a:rPr lang="en-US" sz="3100" b="1" dirty="0">
                <a:solidFill>
                  <a:srgbClr val="0000FF"/>
                </a:solidFill>
              </a:rPr>
              <a:t>Return Oriented Programming (ROP)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406585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control hijacking attacks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Stack smashing</a:t>
            </a:r>
            <a:r>
              <a:rPr lang="en-US" sz="2400" dirty="0"/>
              <a:t>:  overwrite return address or function pointer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sz="2400" b="1" dirty="0"/>
              <a:t>Heap spraying</a:t>
            </a:r>
            <a:r>
              <a:rPr lang="en-US" sz="2400" dirty="0"/>
              <a:t>:  reliably exploit a heap overflow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sz="2400" b="1" dirty="0"/>
              <a:t>Use after free</a:t>
            </a:r>
            <a:r>
              <a:rPr lang="en-US" sz="2400" dirty="0"/>
              <a:t>:  attacker writes to freed control structure, </a:t>
            </a:r>
            <a:br>
              <a:rPr lang="en-US" sz="2400" dirty="0"/>
            </a:br>
            <a:r>
              <a:rPr lang="en-US" sz="2400" dirty="0"/>
              <a:t>		  which then gets used by victim program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sz="2400" b="1" dirty="0"/>
              <a:t>Integer overflows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sz="2400" b="1" dirty="0"/>
              <a:t>Format string vulnerabilities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1600" y="4324350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/>
              <a:t>⋮</a:t>
            </a:r>
          </a:p>
        </p:txBody>
      </p:sp>
    </p:spTree>
    <p:extLst>
      <p:ext uri="{BB962C8B-B14F-4D97-AF65-F5344CB8AC3E}">
        <p14:creationId xmlns:p14="http://schemas.microsoft.com/office/powerpoint/2010/main" val="15457629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66DB6A-C3EF-AE01-ABB3-6F7D08CC5D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C017DE6E-D1BB-8B85-99A2-4E56B49073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>
            <a:noAutofit/>
          </a:bodyPr>
          <a:lstStyle/>
          <a:p>
            <a:r>
              <a:rPr lang="en-US" sz="3200" dirty="0"/>
              <a:t>Attack:  Return Oriented Programming  (ROP)</a:t>
            </a:r>
          </a:p>
        </p:txBody>
      </p:sp>
      <p:sp>
        <p:nvSpPr>
          <p:cNvPr id="20483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3E7254EF-0C15-98FC-F104-3456E72F58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971550"/>
            <a:ext cx="8763000" cy="5905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 Control hijacking </a:t>
            </a:r>
            <a:r>
              <a:rPr lang="en-US" sz="2400" b="1" dirty="0"/>
              <a:t>without injecting code</a:t>
            </a:r>
            <a:r>
              <a:rPr lang="en-US" sz="2400" dirty="0"/>
              <a:t>:</a:t>
            </a:r>
          </a:p>
        </p:txBody>
      </p:sp>
      <p:sp>
        <p:nvSpPr>
          <p:cNvPr id="20484" name="Rectangle 33">
            <a:extLst>
              <a:ext uri="{FF2B5EF4-FFF2-40B4-BE49-F238E27FC236}">
                <a16:creationId xmlns:a16="http://schemas.microsoft.com/office/drawing/2014/main" id="{8F77B62B-BD42-612C-BD26-21135D4D5B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362200"/>
            <a:ext cx="1295400" cy="5715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Times" pitchFamily="18" charset="0"/>
              </a:rPr>
              <a:t>args</a:t>
            </a:r>
          </a:p>
        </p:txBody>
      </p:sp>
      <p:sp>
        <p:nvSpPr>
          <p:cNvPr id="20485" name="Rectangle 34">
            <a:extLst>
              <a:ext uri="{FF2B5EF4-FFF2-40B4-BE49-F238E27FC236}">
                <a16:creationId xmlns:a16="http://schemas.microsoft.com/office/drawing/2014/main" id="{2F2CDEB8-6928-270F-8FE3-DC898E5003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933700"/>
            <a:ext cx="1295400" cy="2857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Times" pitchFamily="18" charset="0"/>
              </a:rPr>
              <a:t>ret-addr</a:t>
            </a:r>
          </a:p>
        </p:txBody>
      </p:sp>
      <p:sp>
        <p:nvSpPr>
          <p:cNvPr id="20486" name="Rectangle 35">
            <a:extLst>
              <a:ext uri="{FF2B5EF4-FFF2-40B4-BE49-F238E27FC236}">
                <a16:creationId xmlns:a16="http://schemas.microsoft.com/office/drawing/2014/main" id="{065F5059-EC3D-D314-FBCE-AD1F419A34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219450"/>
            <a:ext cx="1295400" cy="2857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Times" pitchFamily="18" charset="0"/>
              </a:rPr>
              <a:t>sfp</a:t>
            </a:r>
          </a:p>
        </p:txBody>
      </p:sp>
      <p:sp>
        <p:nvSpPr>
          <p:cNvPr id="20487" name="Rectangle 36">
            <a:extLst>
              <a:ext uri="{FF2B5EF4-FFF2-40B4-BE49-F238E27FC236}">
                <a16:creationId xmlns:a16="http://schemas.microsoft.com/office/drawing/2014/main" id="{D2CE9BF6-4EF2-1927-405D-5CC1F96505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505200"/>
            <a:ext cx="1295400" cy="3429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8" name="Rectangle 37">
            <a:extLst>
              <a:ext uri="{FF2B5EF4-FFF2-40B4-BE49-F238E27FC236}">
                <a16:creationId xmlns:a16="http://schemas.microsoft.com/office/drawing/2014/main" id="{0F6789A8-D101-2178-771D-CFBB553BCB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848100"/>
            <a:ext cx="1295400" cy="6286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Times" pitchFamily="18" charset="0"/>
              </a:rPr>
              <a:t>local buf</a:t>
            </a:r>
          </a:p>
        </p:txBody>
      </p:sp>
      <p:sp>
        <p:nvSpPr>
          <p:cNvPr id="20489" name="Line 38">
            <a:extLst>
              <a:ext uri="{FF2B5EF4-FFF2-40B4-BE49-F238E27FC236}">
                <a16:creationId xmlns:a16="http://schemas.microsoft.com/office/drawing/2014/main" id="{7040031A-D3BB-7D82-458F-7C2A08DD9E86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2190750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0" name="Line 39">
            <a:extLst>
              <a:ext uri="{FF2B5EF4-FFF2-40B4-BE49-F238E27FC236}">
                <a16:creationId xmlns:a16="http://schemas.microsoft.com/office/drawing/2014/main" id="{62E785AD-1995-56A9-AC3B-FDB076573594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2190750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1" name="Text Box 40">
            <a:extLst>
              <a:ext uri="{FF2B5EF4-FFF2-40B4-BE49-F238E27FC236}">
                <a16:creationId xmlns:a16="http://schemas.microsoft.com/office/drawing/2014/main" id="{08A8589A-8D68-7498-682E-CAF5CCE99F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1" y="1805285"/>
            <a:ext cx="8170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imes" pitchFamily="18" charset="0"/>
              </a:rPr>
              <a:t>stack</a:t>
            </a:r>
          </a:p>
        </p:txBody>
      </p:sp>
      <p:sp>
        <p:nvSpPr>
          <p:cNvPr id="20492" name="Rectangle 41">
            <a:extLst>
              <a:ext uri="{FF2B5EF4-FFF2-40B4-BE49-F238E27FC236}">
                <a16:creationId xmlns:a16="http://schemas.microsoft.com/office/drawing/2014/main" id="{976715C6-95DD-57FE-90F8-96809C7FD3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2362200"/>
            <a:ext cx="1295400" cy="5715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latin typeface="Times" pitchFamily="18" charset="0"/>
            </a:endParaRPr>
          </a:p>
        </p:txBody>
      </p:sp>
      <p:sp>
        <p:nvSpPr>
          <p:cNvPr id="20493" name="Rectangle 42">
            <a:extLst>
              <a:ext uri="{FF2B5EF4-FFF2-40B4-BE49-F238E27FC236}">
                <a16:creationId xmlns:a16="http://schemas.microsoft.com/office/drawing/2014/main" id="{74C59A5D-2BD7-6EC8-18CD-C6551C9A02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2933700"/>
            <a:ext cx="1295400" cy="2857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Times" pitchFamily="18" charset="0"/>
              </a:rPr>
              <a:t>exec()</a:t>
            </a:r>
          </a:p>
        </p:txBody>
      </p:sp>
      <p:sp>
        <p:nvSpPr>
          <p:cNvPr id="20494" name="Rectangle 43">
            <a:extLst>
              <a:ext uri="{FF2B5EF4-FFF2-40B4-BE49-F238E27FC236}">
                <a16:creationId xmlns:a16="http://schemas.microsoft.com/office/drawing/2014/main" id="{34A82539-9C10-E142-06E5-4206D809B0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3219450"/>
            <a:ext cx="1295400" cy="2857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Times" pitchFamily="18" charset="0"/>
              </a:rPr>
              <a:t>printf()</a:t>
            </a:r>
          </a:p>
        </p:txBody>
      </p:sp>
      <p:sp>
        <p:nvSpPr>
          <p:cNvPr id="20495" name="Rectangle 44">
            <a:extLst>
              <a:ext uri="{FF2B5EF4-FFF2-40B4-BE49-F238E27FC236}">
                <a16:creationId xmlns:a16="http://schemas.microsoft.com/office/drawing/2014/main" id="{35A760FC-3148-AA79-37B4-7E967DB67B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3505200"/>
            <a:ext cx="1295400" cy="3429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6" name="Rectangle 45">
            <a:extLst>
              <a:ext uri="{FF2B5EF4-FFF2-40B4-BE49-F238E27FC236}">
                <a16:creationId xmlns:a16="http://schemas.microsoft.com/office/drawing/2014/main" id="{3E7D7E7D-A949-766B-C0B8-F56C3125BD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3848100"/>
            <a:ext cx="1295400" cy="6286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Times" pitchFamily="18" charset="0"/>
              </a:rPr>
              <a:t>“/bin/sh”</a:t>
            </a:r>
          </a:p>
        </p:txBody>
      </p:sp>
      <p:sp>
        <p:nvSpPr>
          <p:cNvPr id="20497" name="Line 46">
            <a:extLst>
              <a:ext uri="{FF2B5EF4-FFF2-40B4-BE49-F238E27FC236}">
                <a16:creationId xmlns:a16="http://schemas.microsoft.com/office/drawing/2014/main" id="{679681A4-23BB-10D0-2C07-C2A2F1869124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2190750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8" name="Line 47">
            <a:extLst>
              <a:ext uri="{FF2B5EF4-FFF2-40B4-BE49-F238E27FC236}">
                <a16:creationId xmlns:a16="http://schemas.microsoft.com/office/drawing/2014/main" id="{83C31A93-7857-46DF-7D36-016135010620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2800" y="2190750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9" name="Text Box 48">
            <a:extLst>
              <a:ext uri="{FF2B5EF4-FFF2-40B4-BE49-F238E27FC236}">
                <a16:creationId xmlns:a16="http://schemas.microsoft.com/office/drawing/2014/main" id="{4D88CED4-8AA6-F25C-0B0E-CCDA2384D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1" y="1805285"/>
            <a:ext cx="9967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imes" pitchFamily="18" charset="0"/>
              </a:rPr>
              <a:t>libc.so</a:t>
            </a:r>
          </a:p>
        </p:txBody>
      </p:sp>
      <p:sp>
        <p:nvSpPr>
          <p:cNvPr id="72755" name="Rectangle 51">
            <a:extLst>
              <a:ext uri="{FF2B5EF4-FFF2-40B4-BE49-F238E27FC236}">
                <a16:creationId xmlns:a16="http://schemas.microsoft.com/office/drawing/2014/main" id="{B38136B8-A1DE-34AF-3130-427E90223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476500"/>
            <a:ext cx="1295400" cy="2000250"/>
          </a:xfrm>
          <a:prstGeom prst="rect">
            <a:avLst/>
          </a:prstGeom>
          <a:solidFill>
            <a:srgbClr val="C00000">
              <a:alpha val="4509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3" name="Line 52">
            <a:extLst>
              <a:ext uri="{FF2B5EF4-FFF2-40B4-BE49-F238E27FC236}">
                <a16:creationId xmlns:a16="http://schemas.microsoft.com/office/drawing/2014/main" id="{32B9D77D-776C-38FA-416B-6CA88E4876B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28800" y="29337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4" name="Line 53">
            <a:extLst>
              <a:ext uri="{FF2B5EF4-FFF2-40B4-BE49-F238E27FC236}">
                <a16:creationId xmlns:a16="http://schemas.microsoft.com/office/drawing/2014/main" id="{4D6F847A-FD03-214B-A4FC-D32C03EBA2F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28800" y="321945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5" name="Line 54">
            <a:extLst>
              <a:ext uri="{FF2B5EF4-FFF2-40B4-BE49-F238E27FC236}">
                <a16:creationId xmlns:a16="http://schemas.microsoft.com/office/drawing/2014/main" id="{F578BD28-33E0-8515-C928-800929A7413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28800" y="35052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6" name="Line 55">
            <a:extLst>
              <a:ext uri="{FF2B5EF4-FFF2-40B4-BE49-F238E27FC236}">
                <a16:creationId xmlns:a16="http://schemas.microsoft.com/office/drawing/2014/main" id="{C6DE7CAF-464B-8869-9CC5-9A65FBA4352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28800" y="38481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B4599CB-983D-9262-DD76-9A3C0E976B8E}"/>
              </a:ext>
            </a:extLst>
          </p:cNvPr>
          <p:cNvSpPr/>
          <p:nvPr/>
        </p:nvSpPr>
        <p:spPr>
          <a:xfrm>
            <a:off x="457200" y="1633835"/>
            <a:ext cx="876300" cy="3429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Quiz</a:t>
            </a:r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21563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2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5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4BAA64-7E5E-E7BC-B5AC-5E5BA008BA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97D62-0973-5CE1-03C7-21771AF04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/>
              <a:t>ROP:  in more detail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2A7FA-F34C-E5F1-5A24-7AE150DE6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95350"/>
            <a:ext cx="8229600" cy="4571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To run /bin/</a:t>
            </a:r>
            <a:r>
              <a:rPr lang="en-US" sz="2400" dirty="0" err="1"/>
              <a:t>sh</a:t>
            </a:r>
            <a:r>
              <a:rPr lang="en-US" sz="2400" dirty="0"/>
              <a:t> we must direct </a:t>
            </a:r>
            <a:r>
              <a:rPr lang="en-US" sz="2400" b="1" i="1" dirty="0" err="1"/>
              <a:t>stdin</a:t>
            </a:r>
            <a:r>
              <a:rPr lang="en-US" sz="2400" dirty="0"/>
              <a:t> and </a:t>
            </a:r>
            <a:r>
              <a:rPr lang="en-US" sz="2400" b="1" i="1" dirty="0" err="1"/>
              <a:t>stdout</a:t>
            </a:r>
            <a:r>
              <a:rPr lang="en-US" sz="2400" dirty="0"/>
              <a:t> to the socket: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0AD5E1-BED9-9A0E-3DE5-DF898D6D49DD}"/>
              </a:ext>
            </a:extLst>
          </p:cNvPr>
          <p:cNvSpPr txBox="1"/>
          <p:nvPr/>
        </p:nvSpPr>
        <p:spPr>
          <a:xfrm>
            <a:off x="2330745" y="1489471"/>
            <a:ext cx="4482509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dup2(s, 0)	// map </a:t>
            </a:r>
            <a:r>
              <a:rPr lang="en-US" sz="2000" dirty="0" err="1"/>
              <a:t>stdin</a:t>
            </a:r>
            <a:r>
              <a:rPr lang="en-US" sz="2000" dirty="0"/>
              <a:t> to socket</a:t>
            </a:r>
          </a:p>
          <a:p>
            <a:r>
              <a:rPr lang="en-US" sz="2000" dirty="0"/>
              <a:t>dup2(s, 1)	// map </a:t>
            </a:r>
            <a:r>
              <a:rPr lang="en-US" sz="2000" dirty="0" err="1"/>
              <a:t>stdout</a:t>
            </a:r>
            <a:r>
              <a:rPr lang="en-US" sz="2000" dirty="0"/>
              <a:t> to socket</a:t>
            </a:r>
          </a:p>
          <a:p>
            <a:r>
              <a:rPr lang="mr-IN" sz="2000" dirty="0" err="1"/>
              <a:t>execve</a:t>
            </a:r>
            <a:r>
              <a:rPr lang="mr-IN" sz="2000" dirty="0"/>
              <a:t>("/</a:t>
            </a:r>
            <a:r>
              <a:rPr lang="mr-IN" sz="2000" dirty="0" err="1"/>
              <a:t>bin</a:t>
            </a:r>
            <a:r>
              <a:rPr lang="mr-IN" sz="2000" dirty="0"/>
              <a:t>/</a:t>
            </a:r>
            <a:r>
              <a:rPr lang="mr-IN" sz="2000" dirty="0" err="1"/>
              <a:t>sh</a:t>
            </a:r>
            <a:r>
              <a:rPr lang="mr-IN" sz="2000" dirty="0"/>
              <a:t>", 0, 0); </a:t>
            </a:r>
            <a:endParaRPr lang="en-US" sz="20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43D4708-67C8-2CD4-2985-A99C0094BF4E}"/>
              </a:ext>
            </a:extLst>
          </p:cNvPr>
          <p:cNvGrpSpPr/>
          <p:nvPr/>
        </p:nvGrpSpPr>
        <p:grpSpPr>
          <a:xfrm>
            <a:off x="152400" y="2834153"/>
            <a:ext cx="8915400" cy="723275"/>
            <a:chOff x="152400" y="2834153"/>
            <a:chExt cx="8915400" cy="72327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C04422A-2113-F2DC-E64A-08AADCE71708}"/>
                </a:ext>
              </a:extLst>
            </p:cNvPr>
            <p:cNvSpPr/>
            <p:nvPr/>
          </p:nvSpPr>
          <p:spPr>
            <a:xfrm>
              <a:off x="3241707" y="2839303"/>
              <a:ext cx="5826093" cy="71812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115F97B-9C09-8649-4F41-2B2C19C76EFC}"/>
                </a:ext>
              </a:extLst>
            </p:cNvPr>
            <p:cNvSpPr txBox="1"/>
            <p:nvPr/>
          </p:nvSpPr>
          <p:spPr>
            <a:xfrm>
              <a:off x="152400" y="2959953"/>
              <a:ext cx="30893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Gadgets</a:t>
              </a:r>
              <a:r>
                <a:rPr lang="en-US" sz="2400" dirty="0"/>
                <a:t> in victim code: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D6A1A48-54BF-37C1-A993-42D355B756F4}"/>
                </a:ext>
              </a:extLst>
            </p:cNvPr>
            <p:cNvSpPr txBox="1"/>
            <p:nvPr/>
          </p:nvSpPr>
          <p:spPr>
            <a:xfrm>
              <a:off x="7615489" y="2844423"/>
              <a:ext cx="1228221" cy="7078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dup2(s, 1)</a:t>
              </a:r>
            </a:p>
            <a:p>
              <a:r>
                <a:rPr lang="en-US" sz="2000" dirty="0"/>
                <a:t>ret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6453C67-B6EB-1133-7518-DD654D1BAE71}"/>
                </a:ext>
              </a:extLst>
            </p:cNvPr>
            <p:cNvSpPr txBox="1"/>
            <p:nvPr/>
          </p:nvSpPr>
          <p:spPr>
            <a:xfrm>
              <a:off x="5947991" y="2844423"/>
              <a:ext cx="1228221" cy="7078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dup2(s, 0)</a:t>
              </a:r>
            </a:p>
            <a:p>
              <a:r>
                <a:rPr lang="en-US" sz="2000" dirty="0"/>
                <a:t>ret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11D8972-2493-1093-31AC-AEDF77EB9FF1}"/>
                </a:ext>
              </a:extLst>
            </p:cNvPr>
            <p:cNvSpPr txBox="1"/>
            <p:nvPr/>
          </p:nvSpPr>
          <p:spPr>
            <a:xfrm>
              <a:off x="3431812" y="2834153"/>
              <a:ext cx="2097049" cy="7078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mr-IN" sz="2000" dirty="0" err="1"/>
                <a:t>execve</a:t>
              </a:r>
              <a:r>
                <a:rPr lang="mr-IN" sz="2000" dirty="0"/>
                <a:t>("/</a:t>
              </a:r>
              <a:r>
                <a:rPr lang="mr-IN" sz="2000" dirty="0" err="1"/>
                <a:t>bin</a:t>
              </a:r>
              <a:r>
                <a:rPr lang="mr-IN" sz="2000" dirty="0"/>
                <a:t>/</a:t>
              </a:r>
              <a:r>
                <a:rPr lang="mr-IN" sz="2000" dirty="0" err="1"/>
                <a:t>sh</a:t>
              </a:r>
              <a:r>
                <a:rPr lang="mr-IN" sz="2000" dirty="0"/>
                <a:t>") </a:t>
              </a:r>
              <a:endParaRPr lang="en-US" sz="2000" dirty="0"/>
            </a:p>
            <a:p>
              <a:endParaRPr lang="en-US" sz="2000" dirty="0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5652081-989E-EC31-9C8E-A2BAF25B87CF}"/>
              </a:ext>
            </a:extLst>
          </p:cNvPr>
          <p:cNvGrpSpPr/>
          <p:nvPr/>
        </p:nvGrpSpPr>
        <p:grpSpPr>
          <a:xfrm>
            <a:off x="199129" y="3874353"/>
            <a:ext cx="8030471" cy="1207533"/>
            <a:chOff x="199129" y="3874353"/>
            <a:chExt cx="8030471" cy="120753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FBB6EE9-1FC4-291C-1C16-D62AE81154F6}"/>
                </a:ext>
              </a:extLst>
            </p:cNvPr>
            <p:cNvSpPr txBox="1"/>
            <p:nvPr/>
          </p:nvSpPr>
          <p:spPr>
            <a:xfrm>
              <a:off x="199129" y="3874353"/>
              <a:ext cx="30012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Stack (set by attacker):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C22E854-FA8B-31F4-E9AF-38E98F9E3B03}"/>
                </a:ext>
              </a:extLst>
            </p:cNvPr>
            <p:cNvSpPr txBox="1"/>
            <p:nvPr/>
          </p:nvSpPr>
          <p:spPr>
            <a:xfrm>
              <a:off x="3431812" y="3950553"/>
              <a:ext cx="4797788" cy="369332"/>
            </a:xfrm>
            <a:prstGeom prst="rect">
              <a:avLst/>
            </a:prstGeom>
            <a:noFill/>
            <a:ln>
              <a:solidFill>
                <a:schemeClr val="accent4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overflow-</a:t>
              </a:r>
              <a:r>
                <a:rPr lang="en-US" dirty="0" err="1"/>
                <a:t>str</a:t>
              </a:r>
              <a:r>
                <a:rPr lang="en-US" dirty="0"/>
                <a:t>    </a:t>
              </a:r>
              <a:r>
                <a:rPr lang="is-IS" dirty="0"/>
                <a:t>0x408400    0x408500    0x408300 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22E4782-84EB-86D4-B600-377C1F2A5FC1}"/>
                </a:ext>
              </a:extLst>
            </p:cNvPr>
            <p:cNvCxnSpPr/>
            <p:nvPr/>
          </p:nvCxnSpPr>
          <p:spPr>
            <a:xfrm>
              <a:off x="4800600" y="3950553"/>
              <a:ext cx="0" cy="3693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BD049E1-5592-99E0-1B27-6ED518B0BD6B}"/>
                </a:ext>
              </a:extLst>
            </p:cNvPr>
            <p:cNvCxnSpPr/>
            <p:nvPr/>
          </p:nvCxnSpPr>
          <p:spPr>
            <a:xfrm>
              <a:off x="5905500" y="3950553"/>
              <a:ext cx="0" cy="3693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DC8BE12-9E2B-0CAF-112C-7F6019254CE2}"/>
                </a:ext>
              </a:extLst>
            </p:cNvPr>
            <p:cNvCxnSpPr/>
            <p:nvPr/>
          </p:nvCxnSpPr>
          <p:spPr>
            <a:xfrm>
              <a:off x="7010400" y="3950553"/>
              <a:ext cx="0" cy="3693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A926A451-0AF3-1BD1-3730-70A55B06BDB0}"/>
                </a:ext>
              </a:extLst>
            </p:cNvPr>
            <p:cNvCxnSpPr/>
            <p:nvPr/>
          </p:nvCxnSpPr>
          <p:spPr>
            <a:xfrm>
              <a:off x="3581400" y="4712554"/>
              <a:ext cx="4382684" cy="0"/>
            </a:xfrm>
            <a:prstGeom prst="straightConnector1">
              <a:avLst/>
            </a:prstGeom>
            <a:ln w="762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75E1F56-8CD6-5512-CDF8-F0E68CA30FBC}"/>
                </a:ext>
              </a:extLst>
            </p:cNvPr>
            <p:cNvSpPr txBox="1"/>
            <p:nvPr/>
          </p:nvSpPr>
          <p:spPr>
            <a:xfrm>
              <a:off x="4343400" y="4712554"/>
              <a:ext cx="30936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Stack pointer moves up on pop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652E326-E3AF-06AD-3F0D-26FE7CE245B6}"/>
                </a:ext>
              </a:extLst>
            </p:cNvPr>
            <p:cNvSpPr txBox="1"/>
            <p:nvPr/>
          </p:nvSpPr>
          <p:spPr>
            <a:xfrm>
              <a:off x="4876800" y="4259818"/>
              <a:ext cx="951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ret-</a:t>
              </a:r>
              <a:r>
                <a:rPr lang="en-US" dirty="0" err="1"/>
                <a:t>addr</a:t>
              </a:r>
              <a:endParaRPr lang="en-US" dirty="0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7D3CA923-5B53-A868-4F97-DB630B6D27AF}"/>
              </a:ext>
            </a:extLst>
          </p:cNvPr>
          <p:cNvSpPr/>
          <p:nvPr/>
        </p:nvSpPr>
        <p:spPr>
          <a:xfrm>
            <a:off x="3434540" y="3935968"/>
            <a:ext cx="4795059" cy="407255"/>
          </a:xfrm>
          <a:prstGeom prst="rect">
            <a:avLst/>
          </a:prstGeom>
          <a:solidFill>
            <a:srgbClr val="FF0000">
              <a:alpha val="49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A3C573E-51FA-3C04-165D-E72C81DAD529}"/>
              </a:ext>
            </a:extLst>
          </p:cNvPr>
          <p:cNvCxnSpPr/>
          <p:nvPr/>
        </p:nvCxnSpPr>
        <p:spPr>
          <a:xfrm>
            <a:off x="3238895" y="4335236"/>
            <a:ext cx="521930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66C43BDC-E655-00F9-D068-370241536299}"/>
              </a:ext>
            </a:extLst>
          </p:cNvPr>
          <p:cNvSpPr/>
          <p:nvPr/>
        </p:nvSpPr>
        <p:spPr>
          <a:xfrm>
            <a:off x="457200" y="1633835"/>
            <a:ext cx="876300" cy="3429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Quiz</a:t>
            </a:r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192363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>
            <a:noAutofit/>
          </a:bodyPr>
          <a:lstStyle/>
          <a:p>
            <a:r>
              <a:rPr lang="en-US" sz="3200" dirty="0"/>
              <a:t>Attack:  Return Oriented Programming  (ROP)</a:t>
            </a:r>
          </a:p>
        </p:txBody>
      </p:sp>
      <p:sp>
        <p:nvSpPr>
          <p:cNvPr id="2048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52400" y="971550"/>
            <a:ext cx="8763000" cy="5905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 Control hijacking </a:t>
            </a:r>
            <a:r>
              <a:rPr lang="en-US" sz="2400" b="1" dirty="0"/>
              <a:t>without injecting code</a:t>
            </a:r>
            <a:r>
              <a:rPr lang="en-US" sz="2400" dirty="0"/>
              <a:t>:</a:t>
            </a:r>
          </a:p>
        </p:txBody>
      </p:sp>
      <p:sp>
        <p:nvSpPr>
          <p:cNvPr id="20484" name="Rectangle 33"/>
          <p:cNvSpPr>
            <a:spLocks noChangeArrowheads="1"/>
          </p:cNvSpPr>
          <p:nvPr/>
        </p:nvSpPr>
        <p:spPr bwMode="auto">
          <a:xfrm>
            <a:off x="1828800" y="2362200"/>
            <a:ext cx="1295400" cy="5715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Times" pitchFamily="18" charset="0"/>
              </a:rPr>
              <a:t>args</a:t>
            </a:r>
          </a:p>
        </p:txBody>
      </p:sp>
      <p:sp>
        <p:nvSpPr>
          <p:cNvPr id="20485" name="Rectangle 34"/>
          <p:cNvSpPr>
            <a:spLocks noChangeArrowheads="1"/>
          </p:cNvSpPr>
          <p:nvPr/>
        </p:nvSpPr>
        <p:spPr bwMode="auto">
          <a:xfrm>
            <a:off x="1828800" y="2933700"/>
            <a:ext cx="1295400" cy="2857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Times" pitchFamily="18" charset="0"/>
              </a:rPr>
              <a:t>ret-addr</a:t>
            </a:r>
          </a:p>
        </p:txBody>
      </p:sp>
      <p:sp>
        <p:nvSpPr>
          <p:cNvPr id="20486" name="Rectangle 35"/>
          <p:cNvSpPr>
            <a:spLocks noChangeArrowheads="1"/>
          </p:cNvSpPr>
          <p:nvPr/>
        </p:nvSpPr>
        <p:spPr bwMode="auto">
          <a:xfrm>
            <a:off x="1828800" y="3219450"/>
            <a:ext cx="1295400" cy="2857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Times" pitchFamily="18" charset="0"/>
              </a:rPr>
              <a:t>sfp</a:t>
            </a:r>
          </a:p>
        </p:txBody>
      </p:sp>
      <p:sp>
        <p:nvSpPr>
          <p:cNvPr id="20487" name="Rectangle 36"/>
          <p:cNvSpPr>
            <a:spLocks noChangeArrowheads="1"/>
          </p:cNvSpPr>
          <p:nvPr/>
        </p:nvSpPr>
        <p:spPr bwMode="auto">
          <a:xfrm>
            <a:off x="1828800" y="3505200"/>
            <a:ext cx="1295400" cy="3429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8" name="Rectangle 37"/>
          <p:cNvSpPr>
            <a:spLocks noChangeArrowheads="1"/>
          </p:cNvSpPr>
          <p:nvPr/>
        </p:nvSpPr>
        <p:spPr bwMode="auto">
          <a:xfrm>
            <a:off x="1828800" y="3848100"/>
            <a:ext cx="1295400" cy="6286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Times" pitchFamily="18" charset="0"/>
              </a:rPr>
              <a:t>local buf</a:t>
            </a:r>
          </a:p>
        </p:txBody>
      </p:sp>
      <p:sp>
        <p:nvSpPr>
          <p:cNvPr id="20489" name="Line 38"/>
          <p:cNvSpPr>
            <a:spLocks noChangeShapeType="1"/>
          </p:cNvSpPr>
          <p:nvPr/>
        </p:nvSpPr>
        <p:spPr bwMode="auto">
          <a:xfrm>
            <a:off x="1828800" y="2190750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0" name="Line 39"/>
          <p:cNvSpPr>
            <a:spLocks noChangeShapeType="1"/>
          </p:cNvSpPr>
          <p:nvPr/>
        </p:nvSpPr>
        <p:spPr bwMode="auto">
          <a:xfrm>
            <a:off x="3124200" y="2190750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1" name="Text Box 40"/>
          <p:cNvSpPr txBox="1">
            <a:spLocks noChangeArrowheads="1"/>
          </p:cNvSpPr>
          <p:nvPr/>
        </p:nvSpPr>
        <p:spPr bwMode="auto">
          <a:xfrm>
            <a:off x="2057401" y="1805285"/>
            <a:ext cx="8170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imes" pitchFamily="18" charset="0"/>
              </a:rPr>
              <a:t>stack</a:t>
            </a:r>
          </a:p>
        </p:txBody>
      </p:sp>
      <p:sp>
        <p:nvSpPr>
          <p:cNvPr id="20492" name="Rectangle 41"/>
          <p:cNvSpPr>
            <a:spLocks noChangeArrowheads="1"/>
          </p:cNvSpPr>
          <p:nvPr/>
        </p:nvSpPr>
        <p:spPr bwMode="auto">
          <a:xfrm>
            <a:off x="5867400" y="2362200"/>
            <a:ext cx="1295400" cy="5715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latin typeface="Times" pitchFamily="18" charset="0"/>
            </a:endParaRPr>
          </a:p>
        </p:txBody>
      </p:sp>
      <p:sp>
        <p:nvSpPr>
          <p:cNvPr id="20493" name="Rectangle 42"/>
          <p:cNvSpPr>
            <a:spLocks noChangeArrowheads="1"/>
          </p:cNvSpPr>
          <p:nvPr/>
        </p:nvSpPr>
        <p:spPr bwMode="auto">
          <a:xfrm>
            <a:off x="5867400" y="2933700"/>
            <a:ext cx="1295400" cy="2857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Times" pitchFamily="18" charset="0"/>
              </a:rPr>
              <a:t>exec()</a:t>
            </a:r>
          </a:p>
        </p:txBody>
      </p:sp>
      <p:sp>
        <p:nvSpPr>
          <p:cNvPr id="20494" name="Rectangle 43"/>
          <p:cNvSpPr>
            <a:spLocks noChangeArrowheads="1"/>
          </p:cNvSpPr>
          <p:nvPr/>
        </p:nvSpPr>
        <p:spPr bwMode="auto">
          <a:xfrm>
            <a:off x="5867400" y="3219450"/>
            <a:ext cx="1295400" cy="2857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Times" pitchFamily="18" charset="0"/>
              </a:rPr>
              <a:t>printf()</a:t>
            </a:r>
          </a:p>
        </p:txBody>
      </p:sp>
      <p:sp>
        <p:nvSpPr>
          <p:cNvPr id="20495" name="Rectangle 44"/>
          <p:cNvSpPr>
            <a:spLocks noChangeArrowheads="1"/>
          </p:cNvSpPr>
          <p:nvPr/>
        </p:nvSpPr>
        <p:spPr bwMode="auto">
          <a:xfrm>
            <a:off x="5867400" y="3505200"/>
            <a:ext cx="1295400" cy="3429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6" name="Rectangle 45"/>
          <p:cNvSpPr>
            <a:spLocks noChangeArrowheads="1"/>
          </p:cNvSpPr>
          <p:nvPr/>
        </p:nvSpPr>
        <p:spPr bwMode="auto">
          <a:xfrm>
            <a:off x="5867400" y="3848100"/>
            <a:ext cx="1295400" cy="6286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Times" pitchFamily="18" charset="0"/>
              </a:rPr>
              <a:t>“/bin/sh”</a:t>
            </a:r>
          </a:p>
        </p:txBody>
      </p:sp>
      <p:sp>
        <p:nvSpPr>
          <p:cNvPr id="20497" name="Line 46"/>
          <p:cNvSpPr>
            <a:spLocks noChangeShapeType="1"/>
          </p:cNvSpPr>
          <p:nvPr/>
        </p:nvSpPr>
        <p:spPr bwMode="auto">
          <a:xfrm>
            <a:off x="5867400" y="2190750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8" name="Line 47"/>
          <p:cNvSpPr>
            <a:spLocks noChangeShapeType="1"/>
          </p:cNvSpPr>
          <p:nvPr/>
        </p:nvSpPr>
        <p:spPr bwMode="auto">
          <a:xfrm>
            <a:off x="7162800" y="2190750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9" name="Text Box 48"/>
          <p:cNvSpPr txBox="1">
            <a:spLocks noChangeArrowheads="1"/>
          </p:cNvSpPr>
          <p:nvPr/>
        </p:nvSpPr>
        <p:spPr bwMode="auto">
          <a:xfrm>
            <a:off x="5943601" y="1805285"/>
            <a:ext cx="9967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imes" pitchFamily="18" charset="0"/>
              </a:rPr>
              <a:t>libc.so</a:t>
            </a:r>
          </a:p>
        </p:txBody>
      </p:sp>
      <p:sp>
        <p:nvSpPr>
          <p:cNvPr id="72753" name="Line 49"/>
          <p:cNvSpPr>
            <a:spLocks noChangeShapeType="1"/>
          </p:cNvSpPr>
          <p:nvPr/>
        </p:nvSpPr>
        <p:spPr bwMode="auto">
          <a:xfrm>
            <a:off x="3124200" y="3105150"/>
            <a:ext cx="2743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2754" name="Line 50"/>
          <p:cNvSpPr>
            <a:spLocks noChangeShapeType="1"/>
          </p:cNvSpPr>
          <p:nvPr/>
        </p:nvSpPr>
        <p:spPr bwMode="auto">
          <a:xfrm>
            <a:off x="3124200" y="2762250"/>
            <a:ext cx="2743200" cy="1428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2755" name="Rectangle 51"/>
          <p:cNvSpPr>
            <a:spLocks noChangeArrowheads="1"/>
          </p:cNvSpPr>
          <p:nvPr/>
        </p:nvSpPr>
        <p:spPr bwMode="auto">
          <a:xfrm>
            <a:off x="1828800" y="2476500"/>
            <a:ext cx="1295400" cy="2000250"/>
          </a:xfrm>
          <a:prstGeom prst="rect">
            <a:avLst/>
          </a:prstGeom>
          <a:solidFill>
            <a:srgbClr val="C00000">
              <a:alpha val="4509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3" name="Line 52"/>
          <p:cNvSpPr>
            <a:spLocks noChangeShapeType="1"/>
          </p:cNvSpPr>
          <p:nvPr/>
        </p:nvSpPr>
        <p:spPr bwMode="auto">
          <a:xfrm flipH="1">
            <a:off x="1828800" y="29337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4" name="Line 53"/>
          <p:cNvSpPr>
            <a:spLocks noChangeShapeType="1"/>
          </p:cNvSpPr>
          <p:nvPr/>
        </p:nvSpPr>
        <p:spPr bwMode="auto">
          <a:xfrm flipH="1">
            <a:off x="1828800" y="321945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5" name="Line 54"/>
          <p:cNvSpPr>
            <a:spLocks noChangeShapeType="1"/>
          </p:cNvSpPr>
          <p:nvPr/>
        </p:nvSpPr>
        <p:spPr bwMode="auto">
          <a:xfrm flipH="1">
            <a:off x="1828800" y="35052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6" name="Line 55"/>
          <p:cNvSpPr>
            <a:spLocks noChangeShapeType="1"/>
          </p:cNvSpPr>
          <p:nvPr/>
        </p:nvSpPr>
        <p:spPr bwMode="auto">
          <a:xfrm flipH="1">
            <a:off x="1828800" y="38481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560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2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53" grpId="0" animBg="1"/>
      <p:bldP spid="72754" grpId="0" animBg="1"/>
      <p:bldP spid="7275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/>
              <a:t>ROP:  in more detail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5350"/>
            <a:ext cx="8229600" cy="4571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To run /bin/</a:t>
            </a:r>
            <a:r>
              <a:rPr lang="en-US" sz="2400" dirty="0" err="1"/>
              <a:t>sh</a:t>
            </a:r>
            <a:r>
              <a:rPr lang="en-US" sz="2400" dirty="0"/>
              <a:t> we must direct </a:t>
            </a:r>
            <a:r>
              <a:rPr lang="en-US" sz="2400" b="1" i="1" dirty="0" err="1"/>
              <a:t>stdin</a:t>
            </a:r>
            <a:r>
              <a:rPr lang="en-US" sz="2400" dirty="0"/>
              <a:t> and </a:t>
            </a:r>
            <a:r>
              <a:rPr lang="en-US" sz="2400" b="1" i="1" dirty="0" err="1"/>
              <a:t>stdout</a:t>
            </a:r>
            <a:r>
              <a:rPr lang="en-US" sz="2400" dirty="0"/>
              <a:t> to the socket: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330745" y="1489471"/>
            <a:ext cx="4482509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dup2(s, 0)	// map </a:t>
            </a:r>
            <a:r>
              <a:rPr lang="en-US" sz="2000" dirty="0" err="1"/>
              <a:t>stdin</a:t>
            </a:r>
            <a:r>
              <a:rPr lang="en-US" sz="2000" dirty="0"/>
              <a:t> to socket</a:t>
            </a:r>
          </a:p>
          <a:p>
            <a:r>
              <a:rPr lang="en-US" sz="2000" dirty="0"/>
              <a:t>dup2(s, 1)	// map </a:t>
            </a:r>
            <a:r>
              <a:rPr lang="en-US" sz="2000" dirty="0" err="1"/>
              <a:t>stdout</a:t>
            </a:r>
            <a:r>
              <a:rPr lang="en-US" sz="2000" dirty="0"/>
              <a:t> to socket</a:t>
            </a:r>
          </a:p>
          <a:p>
            <a:r>
              <a:rPr lang="mr-IN" sz="2000" dirty="0" err="1"/>
              <a:t>execve</a:t>
            </a:r>
            <a:r>
              <a:rPr lang="mr-IN" sz="2000" dirty="0"/>
              <a:t>("/</a:t>
            </a:r>
            <a:r>
              <a:rPr lang="mr-IN" sz="2000" dirty="0" err="1"/>
              <a:t>bin</a:t>
            </a:r>
            <a:r>
              <a:rPr lang="mr-IN" sz="2000" dirty="0"/>
              <a:t>/</a:t>
            </a:r>
            <a:r>
              <a:rPr lang="mr-IN" sz="2000" dirty="0" err="1"/>
              <a:t>sh</a:t>
            </a:r>
            <a:r>
              <a:rPr lang="mr-IN" sz="2000" dirty="0"/>
              <a:t>", 0, 0); </a:t>
            </a:r>
            <a:endParaRPr lang="en-US" sz="20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5E61F9B-1288-A248-93D1-5A37CE99EFBB}"/>
              </a:ext>
            </a:extLst>
          </p:cNvPr>
          <p:cNvGrpSpPr/>
          <p:nvPr/>
        </p:nvGrpSpPr>
        <p:grpSpPr>
          <a:xfrm>
            <a:off x="152400" y="2834153"/>
            <a:ext cx="8915400" cy="723275"/>
            <a:chOff x="152400" y="2834153"/>
            <a:chExt cx="8915400" cy="723275"/>
          </a:xfrm>
        </p:grpSpPr>
        <p:sp>
          <p:nvSpPr>
            <p:cNvPr id="13" name="Rectangle 12"/>
            <p:cNvSpPr/>
            <p:nvPr/>
          </p:nvSpPr>
          <p:spPr>
            <a:xfrm>
              <a:off x="3241707" y="2839303"/>
              <a:ext cx="5826093" cy="71812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52400" y="2959953"/>
              <a:ext cx="30893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Gadgets</a:t>
              </a:r>
              <a:r>
                <a:rPr lang="en-US" sz="2400" dirty="0"/>
                <a:t> in victim code: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615489" y="2844423"/>
              <a:ext cx="1228221" cy="7078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dup2(s, 1)</a:t>
              </a:r>
            </a:p>
            <a:p>
              <a:r>
                <a:rPr lang="en-US" sz="2000" dirty="0"/>
                <a:t>ret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947991" y="2844423"/>
              <a:ext cx="1228221" cy="7078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dup2(s, 0)</a:t>
              </a:r>
            </a:p>
            <a:p>
              <a:r>
                <a:rPr lang="en-US" sz="2000" dirty="0"/>
                <a:t>ret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431812" y="2834153"/>
              <a:ext cx="2097049" cy="7078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mr-IN" sz="2000" dirty="0" err="1"/>
                <a:t>execve</a:t>
              </a:r>
              <a:r>
                <a:rPr lang="mr-IN" sz="2000" dirty="0"/>
                <a:t>("/</a:t>
              </a:r>
              <a:r>
                <a:rPr lang="mr-IN" sz="2000" dirty="0" err="1"/>
                <a:t>bin</a:t>
              </a:r>
              <a:r>
                <a:rPr lang="mr-IN" sz="2000" dirty="0"/>
                <a:t>/</a:t>
              </a:r>
              <a:r>
                <a:rPr lang="mr-IN" sz="2000" dirty="0" err="1"/>
                <a:t>sh</a:t>
              </a:r>
              <a:r>
                <a:rPr lang="mr-IN" sz="2000" dirty="0"/>
                <a:t>") </a:t>
              </a:r>
              <a:endParaRPr lang="en-US" sz="2000" dirty="0"/>
            </a:p>
            <a:p>
              <a:endParaRPr lang="en-US" sz="2000" dirty="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99129" y="3874353"/>
            <a:ext cx="8030471" cy="1207533"/>
            <a:chOff x="199129" y="3874353"/>
            <a:chExt cx="8030471" cy="1207533"/>
          </a:xfrm>
        </p:grpSpPr>
        <p:sp>
          <p:nvSpPr>
            <p:cNvPr id="6" name="TextBox 5"/>
            <p:cNvSpPr txBox="1"/>
            <p:nvPr/>
          </p:nvSpPr>
          <p:spPr>
            <a:xfrm>
              <a:off x="199129" y="3874353"/>
              <a:ext cx="30012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Stack (set by attacker):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431812" y="3950553"/>
              <a:ext cx="4797788" cy="369332"/>
            </a:xfrm>
            <a:prstGeom prst="rect">
              <a:avLst/>
            </a:prstGeom>
            <a:noFill/>
            <a:ln>
              <a:solidFill>
                <a:schemeClr val="accent4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overflow-</a:t>
              </a:r>
              <a:r>
                <a:rPr lang="en-US" dirty="0" err="1"/>
                <a:t>str</a:t>
              </a:r>
              <a:r>
                <a:rPr lang="en-US" dirty="0"/>
                <a:t>    </a:t>
              </a:r>
              <a:r>
                <a:rPr lang="is-IS" dirty="0"/>
                <a:t>0x408400    0x408500    0x408300 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4800600" y="3950553"/>
              <a:ext cx="0" cy="3693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5905500" y="3950553"/>
              <a:ext cx="0" cy="3693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10400" y="3950553"/>
              <a:ext cx="0" cy="3693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3581400" y="4712554"/>
              <a:ext cx="4382684" cy="0"/>
            </a:xfrm>
            <a:prstGeom prst="straightConnector1">
              <a:avLst/>
            </a:prstGeom>
            <a:ln w="762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4343400" y="4712554"/>
              <a:ext cx="30936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Stack pointer moves up on pop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876800" y="4259818"/>
              <a:ext cx="951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ret-</a:t>
              </a:r>
              <a:r>
                <a:rPr lang="en-US" dirty="0" err="1"/>
                <a:t>addr</a:t>
              </a:r>
              <a:endParaRPr lang="en-US" dirty="0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C9035BD7-ECD2-C645-874F-95AFD49AF2D0}"/>
              </a:ext>
            </a:extLst>
          </p:cNvPr>
          <p:cNvSpPr/>
          <p:nvPr/>
        </p:nvSpPr>
        <p:spPr>
          <a:xfrm>
            <a:off x="3434540" y="3935968"/>
            <a:ext cx="4795059" cy="407255"/>
          </a:xfrm>
          <a:prstGeom prst="rect">
            <a:avLst/>
          </a:prstGeom>
          <a:solidFill>
            <a:srgbClr val="FF0000">
              <a:alpha val="49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1274334-E614-3447-8B95-896BAEE99C06}"/>
              </a:ext>
            </a:extLst>
          </p:cNvPr>
          <p:cNvGrpSpPr/>
          <p:nvPr/>
        </p:nvGrpSpPr>
        <p:grpSpPr>
          <a:xfrm>
            <a:off x="3241707" y="3552309"/>
            <a:ext cx="5219305" cy="393285"/>
            <a:chOff x="3241707" y="3552309"/>
            <a:chExt cx="5219305" cy="393285"/>
          </a:xfrm>
        </p:grpSpPr>
        <p:cxnSp>
          <p:nvCxnSpPr>
            <p:cNvPr id="23" name="Straight Arrow Connector 22"/>
            <p:cNvCxnSpPr/>
            <p:nvPr/>
          </p:nvCxnSpPr>
          <p:spPr>
            <a:xfrm flipH="1" flipV="1">
              <a:off x="4043110" y="3557429"/>
              <a:ext cx="3572379" cy="38800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5257800" y="3552309"/>
              <a:ext cx="647700" cy="39312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6448989" y="3552309"/>
              <a:ext cx="1166500" cy="3931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2780A70-3E68-8A40-ABB0-E77569D31FB1}"/>
                </a:ext>
              </a:extLst>
            </p:cNvPr>
            <p:cNvCxnSpPr/>
            <p:nvPr/>
          </p:nvCxnSpPr>
          <p:spPr>
            <a:xfrm>
              <a:off x="3241707" y="3945594"/>
              <a:ext cx="5219305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7965C17-89D5-C14D-ADCE-4FEAF1007A75}"/>
              </a:ext>
            </a:extLst>
          </p:cNvPr>
          <p:cNvCxnSpPr/>
          <p:nvPr/>
        </p:nvCxnSpPr>
        <p:spPr>
          <a:xfrm>
            <a:off x="3238895" y="4335236"/>
            <a:ext cx="521930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149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BC41B96-7170-E0F6-B32E-B1B9BA7103A6}"/>
              </a:ext>
            </a:extLst>
          </p:cNvPr>
          <p:cNvSpPr/>
          <p:nvPr/>
        </p:nvSpPr>
        <p:spPr>
          <a:xfrm>
            <a:off x="7746272" y="3978186"/>
            <a:ext cx="1169127" cy="3559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9A0FA35-5994-3295-D84D-1BA77E3126A8}"/>
              </a:ext>
            </a:extLst>
          </p:cNvPr>
          <p:cNvSpPr/>
          <p:nvPr/>
        </p:nvSpPr>
        <p:spPr>
          <a:xfrm>
            <a:off x="6139824" y="3968445"/>
            <a:ext cx="1070232" cy="3559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99AA0B3-CF62-92E0-213E-D3C66C7BB8AF}"/>
              </a:ext>
            </a:extLst>
          </p:cNvPr>
          <p:cNvSpPr/>
          <p:nvPr/>
        </p:nvSpPr>
        <p:spPr>
          <a:xfrm>
            <a:off x="4240192" y="3968445"/>
            <a:ext cx="1119656" cy="3559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FEF5E9-FBC3-1CC7-5EFC-25DED2668504}"/>
              </a:ext>
            </a:extLst>
          </p:cNvPr>
          <p:cNvSpPr/>
          <p:nvPr/>
        </p:nvSpPr>
        <p:spPr>
          <a:xfrm>
            <a:off x="2018116" y="3969477"/>
            <a:ext cx="1066800" cy="3559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/>
              <a:t>ROP:  in even more detail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8610600" cy="45719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mr-IN" sz="2400" b="1" dirty="0" err="1"/>
              <a:t>execve</a:t>
            </a:r>
            <a:r>
              <a:rPr lang="mr-IN" sz="2400" b="1" dirty="0"/>
              <a:t>("/</a:t>
            </a:r>
            <a:r>
              <a:rPr lang="mr-IN" sz="2400" b="1" dirty="0" err="1"/>
              <a:t>bin</a:t>
            </a:r>
            <a:r>
              <a:rPr lang="mr-IN" sz="2400" b="1" dirty="0"/>
              <a:t>/</a:t>
            </a:r>
            <a:r>
              <a:rPr lang="mr-IN" sz="2400" b="1" dirty="0" err="1"/>
              <a:t>sh</a:t>
            </a:r>
            <a:r>
              <a:rPr lang="mr-IN" sz="2400" b="1" dirty="0"/>
              <a:t>", 0, 0)</a:t>
            </a:r>
            <a:r>
              <a:rPr lang="en-US" sz="2400" b="1" dirty="0"/>
              <a:t>:</a:t>
            </a:r>
            <a:r>
              <a:rPr lang="en-US" sz="2400" dirty="0"/>
              <a:t>   implemented using gadgets in victim code: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6200" y="3543240"/>
            <a:ext cx="25451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Stack (set by attacker):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4400" y="2016264"/>
            <a:ext cx="926729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pop </a:t>
            </a:r>
            <a:r>
              <a:rPr lang="en-US" sz="2000" dirty="0" err="1"/>
              <a:t>rdi</a:t>
            </a:r>
            <a:endParaRPr lang="en-US" sz="2000" dirty="0"/>
          </a:p>
          <a:p>
            <a:r>
              <a:rPr lang="en-US" sz="2000" dirty="0"/>
              <a:t>ret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6522" y="3979765"/>
            <a:ext cx="8268878" cy="369332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overflow-</a:t>
            </a:r>
            <a:r>
              <a:rPr lang="en-US" dirty="0" err="1"/>
              <a:t>str</a:t>
            </a:r>
            <a:r>
              <a:rPr lang="en-US" dirty="0"/>
              <a:t>     </a:t>
            </a:r>
            <a:r>
              <a:rPr lang="is-IS" dirty="0"/>
              <a:t>0x408100   0x6F2500      0x408200    0     0    0x408300    59      0x408400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8116" y="3979765"/>
            <a:ext cx="0" cy="3693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084916" y="3979765"/>
            <a:ext cx="0" cy="3693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31036" y="3969477"/>
            <a:ext cx="0" cy="3693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754336" y="2016264"/>
            <a:ext cx="977832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pop </a:t>
            </a:r>
            <a:r>
              <a:rPr lang="en-US" sz="2000" dirty="0" err="1"/>
              <a:t>rsi</a:t>
            </a:r>
            <a:endParaRPr lang="en-US" sz="2000" dirty="0"/>
          </a:p>
          <a:p>
            <a:r>
              <a:rPr lang="en-US" sz="2000" dirty="0"/>
              <a:t>pop </a:t>
            </a:r>
            <a:r>
              <a:rPr lang="en-US" sz="2000" dirty="0" err="1"/>
              <a:t>rdx</a:t>
            </a:r>
            <a:endParaRPr lang="en-US" sz="2000" dirty="0"/>
          </a:p>
          <a:p>
            <a:r>
              <a:rPr lang="en-US" sz="2000" dirty="0"/>
              <a:t>ret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627003" y="2016264"/>
            <a:ext cx="962508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pop </a:t>
            </a:r>
            <a:r>
              <a:rPr lang="en-US" sz="2000" dirty="0" err="1"/>
              <a:t>rax</a:t>
            </a:r>
            <a:endParaRPr lang="en-US" sz="2000" dirty="0"/>
          </a:p>
          <a:p>
            <a:r>
              <a:rPr lang="en-US" sz="2000" dirty="0"/>
              <a:t>ret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575202" y="2016264"/>
            <a:ext cx="844142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/>
              <a:t>syscall</a:t>
            </a:r>
            <a:endParaRPr lang="en-US" sz="2000" dirty="0"/>
          </a:p>
          <a:p>
            <a:r>
              <a:rPr lang="en-US" sz="2000" dirty="0"/>
              <a:t>ret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6170" y="1716206"/>
            <a:ext cx="1103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/>
              <a:t>0x408100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604563" y="1730712"/>
            <a:ext cx="1103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/>
              <a:t>0x408200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516302" y="1716206"/>
            <a:ext cx="1103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/>
              <a:t>0x408300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445679" y="1711464"/>
            <a:ext cx="1103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/>
              <a:t>0x408400</a:t>
            </a:r>
            <a:endParaRPr lang="en-US" dirty="0"/>
          </a:p>
        </p:txBody>
      </p:sp>
      <p:cxnSp>
        <p:nvCxnSpPr>
          <p:cNvPr id="29" name="Straight Connector 28"/>
          <p:cNvCxnSpPr>
            <a:cxnSpLocks/>
          </p:cNvCxnSpPr>
          <p:nvPr/>
        </p:nvCxnSpPr>
        <p:spPr>
          <a:xfrm>
            <a:off x="4227916" y="3956050"/>
            <a:ext cx="0" cy="3693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cxnSpLocks/>
          </p:cNvCxnSpPr>
          <p:nvPr/>
        </p:nvCxnSpPr>
        <p:spPr>
          <a:xfrm>
            <a:off x="5370916" y="3956050"/>
            <a:ext cx="0" cy="3693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cxnSpLocks/>
          </p:cNvCxnSpPr>
          <p:nvPr/>
        </p:nvCxnSpPr>
        <p:spPr>
          <a:xfrm>
            <a:off x="5778043" y="3961546"/>
            <a:ext cx="0" cy="3693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241181" y="3960768"/>
            <a:ext cx="0" cy="3693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828800" y="4336018"/>
            <a:ext cx="9507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new </a:t>
            </a:r>
            <a:br>
              <a:rPr lang="en-US" dirty="0"/>
            </a:br>
            <a:r>
              <a:rPr lang="en-US" dirty="0"/>
              <a:t>ret-</a:t>
            </a:r>
            <a:r>
              <a:rPr lang="en-US" dirty="0" err="1"/>
              <a:t>addr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2895600" y="4342195"/>
            <a:ext cx="16115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rdi</a:t>
            </a:r>
            <a:r>
              <a:rPr lang="en-US" dirty="0"/>
              <a:t> ⟵ address</a:t>
            </a:r>
            <a:br>
              <a:rPr lang="en-US" dirty="0"/>
            </a:br>
            <a:r>
              <a:rPr lang="en-US" dirty="0"/>
              <a:t>   of “/bin/</a:t>
            </a:r>
            <a:r>
              <a:rPr lang="en-US" dirty="0" err="1"/>
              <a:t>sh</a:t>
            </a:r>
            <a:r>
              <a:rPr lang="en-US" dirty="0"/>
              <a:t>”)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761316" y="4353948"/>
            <a:ext cx="1119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rsi</a:t>
            </a:r>
            <a:r>
              <a:rPr lang="en-US" dirty="0"/>
              <a:t> ⟵ 0)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rdx</a:t>
            </a:r>
            <a:r>
              <a:rPr lang="en-US" dirty="0"/>
              <a:t> ⟵ 0)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132916" y="4345646"/>
            <a:ext cx="12215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rax</a:t>
            </a:r>
            <a:r>
              <a:rPr lang="en-US" dirty="0"/>
              <a:t> ⟵ 59)</a:t>
            </a:r>
          </a:p>
          <a:p>
            <a:r>
              <a:rPr lang="en-US" dirty="0" err="1"/>
              <a:t>syscall</a:t>
            </a:r>
            <a:r>
              <a:rPr lang="en-US" dirty="0"/>
              <a:t> #59</a:t>
            </a:r>
          </a:p>
        </p:txBody>
      </p:sp>
      <p:sp>
        <p:nvSpPr>
          <p:cNvPr id="4" name="Freeform 3"/>
          <p:cNvSpPr/>
          <p:nvPr/>
        </p:nvSpPr>
        <p:spPr>
          <a:xfrm>
            <a:off x="1828800" y="2260597"/>
            <a:ext cx="811193" cy="1701803"/>
          </a:xfrm>
          <a:custGeom>
            <a:avLst/>
            <a:gdLst>
              <a:gd name="connsiteX0" fmla="*/ 939800 w 939800"/>
              <a:gd name="connsiteY0" fmla="*/ 1701803 h 1701803"/>
              <a:gd name="connsiteX1" fmla="*/ 393700 w 939800"/>
              <a:gd name="connsiteY1" fmla="*/ 279403 h 1701803"/>
              <a:gd name="connsiteX2" fmla="*/ 0 w 939800"/>
              <a:gd name="connsiteY2" fmla="*/ 3 h 1701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9800" h="1701803">
                <a:moveTo>
                  <a:pt x="939800" y="1701803"/>
                </a:moveTo>
                <a:cubicBezTo>
                  <a:pt x="745066" y="1132419"/>
                  <a:pt x="550333" y="563036"/>
                  <a:pt x="393700" y="279403"/>
                </a:cubicBezTo>
                <a:cubicBezTo>
                  <a:pt x="237067" y="-4230"/>
                  <a:pt x="0" y="3"/>
                  <a:pt x="0" y="3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3683000" y="2260596"/>
            <a:ext cx="1117600" cy="1701803"/>
          </a:xfrm>
          <a:custGeom>
            <a:avLst/>
            <a:gdLst>
              <a:gd name="connsiteX0" fmla="*/ 1117600 w 1117600"/>
              <a:gd name="connsiteY0" fmla="*/ 1880670 h 1880670"/>
              <a:gd name="connsiteX1" fmla="*/ 431800 w 1117600"/>
              <a:gd name="connsiteY1" fmla="*/ 280470 h 1880670"/>
              <a:gd name="connsiteX2" fmla="*/ 0 w 1117600"/>
              <a:gd name="connsiteY2" fmla="*/ 1070 h 1880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7600" h="1880670">
                <a:moveTo>
                  <a:pt x="1117600" y="1880670"/>
                </a:moveTo>
                <a:cubicBezTo>
                  <a:pt x="867833" y="1237203"/>
                  <a:pt x="618067" y="593737"/>
                  <a:pt x="431800" y="280470"/>
                </a:cubicBezTo>
                <a:cubicBezTo>
                  <a:pt x="245533" y="-32797"/>
                  <a:pt x="0" y="1070"/>
                  <a:pt x="0" y="1070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5623825" y="2260596"/>
            <a:ext cx="962505" cy="1701803"/>
          </a:xfrm>
          <a:custGeom>
            <a:avLst/>
            <a:gdLst>
              <a:gd name="connsiteX0" fmla="*/ 1117600 w 1117600"/>
              <a:gd name="connsiteY0" fmla="*/ 1880670 h 1880670"/>
              <a:gd name="connsiteX1" fmla="*/ 431800 w 1117600"/>
              <a:gd name="connsiteY1" fmla="*/ 280470 h 1880670"/>
              <a:gd name="connsiteX2" fmla="*/ 0 w 1117600"/>
              <a:gd name="connsiteY2" fmla="*/ 1070 h 1880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7600" h="1880670">
                <a:moveTo>
                  <a:pt x="1117600" y="1880670"/>
                </a:moveTo>
                <a:cubicBezTo>
                  <a:pt x="867833" y="1237203"/>
                  <a:pt x="618067" y="593737"/>
                  <a:pt x="431800" y="280470"/>
                </a:cubicBezTo>
                <a:cubicBezTo>
                  <a:pt x="245533" y="-32797"/>
                  <a:pt x="0" y="1070"/>
                  <a:pt x="0" y="1070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7438656" y="2260596"/>
            <a:ext cx="911992" cy="1728519"/>
          </a:xfrm>
          <a:custGeom>
            <a:avLst/>
            <a:gdLst>
              <a:gd name="connsiteX0" fmla="*/ 1117600 w 1117600"/>
              <a:gd name="connsiteY0" fmla="*/ 1880670 h 1880670"/>
              <a:gd name="connsiteX1" fmla="*/ 431800 w 1117600"/>
              <a:gd name="connsiteY1" fmla="*/ 280470 h 1880670"/>
              <a:gd name="connsiteX2" fmla="*/ 0 w 1117600"/>
              <a:gd name="connsiteY2" fmla="*/ 1070 h 1880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7600" h="1880670">
                <a:moveTo>
                  <a:pt x="1117600" y="1880670"/>
                </a:moveTo>
                <a:cubicBezTo>
                  <a:pt x="867833" y="1237203"/>
                  <a:pt x="618067" y="593737"/>
                  <a:pt x="431800" y="280470"/>
                </a:cubicBezTo>
                <a:cubicBezTo>
                  <a:pt x="245533" y="-32797"/>
                  <a:pt x="0" y="1070"/>
                  <a:pt x="0" y="1070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2182" y="2038350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5f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33400" y="2343150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397580" y="2029641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415214" y="2650909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c3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D84EFC-7B5A-721E-4E2B-D1854980FB6D}"/>
              </a:ext>
            </a:extLst>
          </p:cNvPr>
          <p:cNvCxnSpPr/>
          <p:nvPr/>
        </p:nvCxnSpPr>
        <p:spPr>
          <a:xfrm>
            <a:off x="6130836" y="3969477"/>
            <a:ext cx="0" cy="3693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10393E3B-734D-36E0-54AD-BE993D10D091}"/>
              </a:ext>
            </a:extLst>
          </p:cNvPr>
          <p:cNvSpPr txBox="1"/>
          <p:nvPr/>
        </p:nvSpPr>
        <p:spPr>
          <a:xfrm>
            <a:off x="2397036" y="2334441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5a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B028C8D-7B05-DA2B-47FD-AE929BEBC320}"/>
              </a:ext>
            </a:extLst>
          </p:cNvPr>
          <p:cNvSpPr txBox="1"/>
          <p:nvPr/>
        </p:nvSpPr>
        <p:spPr>
          <a:xfrm>
            <a:off x="4267200" y="2025216"/>
            <a:ext cx="418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58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AB91BB3-7944-587E-6C72-1DB271519677}"/>
              </a:ext>
            </a:extLst>
          </p:cNvPr>
          <p:cNvSpPr txBox="1"/>
          <p:nvPr/>
        </p:nvSpPr>
        <p:spPr>
          <a:xfrm>
            <a:off x="4276164" y="2349868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c3</a:t>
            </a:r>
          </a:p>
        </p:txBody>
      </p:sp>
    </p:spTree>
    <p:extLst>
      <p:ext uri="{BB962C8B-B14F-4D97-AF65-F5344CB8AC3E}">
        <p14:creationId xmlns:p14="http://schemas.microsoft.com/office/powerpoint/2010/main" val="32572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2" grpId="0" animBg="1"/>
      <p:bldP spid="3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02394"/>
            <a:ext cx="7772400" cy="503635"/>
          </a:xfrm>
        </p:spPr>
        <p:txBody>
          <a:bodyPr>
            <a:normAutofit fontScale="90000"/>
          </a:bodyPr>
          <a:lstStyle/>
          <a:p>
            <a:r>
              <a:rPr lang="en-US" dirty="0"/>
              <a:t>What to do??     Randomization</a:t>
            </a:r>
          </a:p>
        </p:txBody>
      </p:sp>
      <p:sp>
        <p:nvSpPr>
          <p:cNvPr id="7475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0" y="666750"/>
            <a:ext cx="9144000" cy="4476750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en-US" sz="2400" dirty="0"/>
              <a:t> </a:t>
            </a:r>
            <a:r>
              <a:rPr lang="en-US" sz="2400" b="1" u="sng" dirty="0"/>
              <a:t>ASLR</a:t>
            </a:r>
            <a:r>
              <a:rPr lang="en-US" sz="2400" dirty="0"/>
              <a:t>:       (Address Space Layout Randomization)</a:t>
            </a:r>
          </a:p>
          <a:p>
            <a:pPr lvl="1">
              <a:spcBef>
                <a:spcPts val="400"/>
              </a:spcBef>
            </a:pPr>
            <a:r>
              <a:rPr lang="en-US" sz="2400" dirty="0"/>
              <a:t>On load: randomly shift base of code &amp; data in process memory</a:t>
            </a:r>
          </a:p>
          <a:p>
            <a:pPr marL="457200" lvl="1" indent="0">
              <a:spcBef>
                <a:spcPts val="400"/>
              </a:spcBef>
              <a:buNone/>
            </a:pPr>
            <a:r>
              <a:rPr lang="en-US" sz="2400" dirty="0"/>
              <a:t>	   ⇒   Attacker does not know location of code gadgets</a:t>
            </a:r>
          </a:p>
          <a:p>
            <a:pPr lvl="1">
              <a:spcBef>
                <a:spcPct val="50000"/>
              </a:spcBef>
            </a:pPr>
            <a:r>
              <a:rPr lang="en-US" sz="2400" u="sng" dirty="0"/>
              <a:t>Deployment</a:t>
            </a:r>
            <a:r>
              <a:rPr lang="en-US" sz="2400" dirty="0"/>
              <a:t>:    (/</a:t>
            </a:r>
            <a:r>
              <a:rPr lang="en-US" sz="2400" dirty="0" err="1"/>
              <a:t>DynamicBase</a:t>
            </a:r>
            <a:r>
              <a:rPr lang="en-US" sz="2400" dirty="0"/>
              <a:t>)</a:t>
            </a:r>
          </a:p>
          <a:p>
            <a:pPr lvl="2"/>
            <a:r>
              <a:rPr lang="en-US" dirty="0"/>
              <a:t>Since</a:t>
            </a:r>
            <a:r>
              <a:rPr lang="en-US" b="1" dirty="0"/>
              <a:t> Windows 8:   </a:t>
            </a:r>
            <a:r>
              <a:rPr lang="en-US" dirty="0"/>
              <a:t>24 bits of randomness on 64-bit processors</a:t>
            </a:r>
          </a:p>
          <a:p>
            <a:pPr lvl="2"/>
            <a:r>
              <a:rPr lang="en-US" dirty="0"/>
              <a:t>Base of everything must be randomized on load:</a:t>
            </a:r>
          </a:p>
          <a:p>
            <a:pPr lvl="3"/>
            <a:r>
              <a:rPr lang="en-US" dirty="0"/>
              <a:t>libraries (DLLs, shared libs),   application code,  stack,  heap</a:t>
            </a:r>
          </a:p>
          <a:p>
            <a:pPr>
              <a:spcBef>
                <a:spcPts val="1776"/>
              </a:spcBef>
            </a:pPr>
            <a:r>
              <a:rPr lang="en-US" sz="2000" u="sng" dirty="0"/>
              <a:t>Other randomization ideas (not used in practice)</a:t>
            </a:r>
            <a:r>
              <a:rPr lang="en-US" sz="2000" dirty="0"/>
              <a:t>:</a:t>
            </a:r>
          </a:p>
          <a:p>
            <a:pPr lvl="1">
              <a:spcBef>
                <a:spcPts val="300"/>
              </a:spcBef>
            </a:pPr>
            <a:r>
              <a:rPr lang="en-US" sz="2000" dirty="0"/>
              <a:t>Sys-call randomization:    randomize sys-call id’s</a:t>
            </a:r>
          </a:p>
          <a:p>
            <a:pPr lvl="1">
              <a:lnSpc>
                <a:spcPct val="40000"/>
              </a:lnSpc>
              <a:spcBef>
                <a:spcPts val="1080"/>
              </a:spcBef>
            </a:pPr>
            <a:r>
              <a:rPr lang="en-US" sz="2000" dirty="0"/>
              <a:t>Instruction Set Randomization (ISR)</a:t>
            </a:r>
          </a:p>
        </p:txBody>
      </p:sp>
    </p:spTree>
    <p:extLst>
      <p:ext uri="{BB962C8B-B14F-4D97-AF65-F5344CB8AC3E}">
        <p14:creationId xmlns:p14="http://schemas.microsoft.com/office/powerpoint/2010/main" val="3204791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/>
              <a:t>A very different idea:   </a:t>
            </a:r>
            <a:r>
              <a:rPr lang="en-US" dirty="0" err="1"/>
              <a:t>kBouncer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66950"/>
            <a:ext cx="8229600" cy="24383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Observation:    abnormal execution sequence</a:t>
            </a:r>
          </a:p>
          <a:p>
            <a:r>
              <a:rPr lang="en-US" sz="2400" b="1" i="1" dirty="0"/>
              <a:t>ret</a:t>
            </a:r>
            <a:r>
              <a:rPr lang="en-US" sz="2400" dirty="0"/>
              <a:t>  returns to an address that does not follow a  </a:t>
            </a:r>
            <a:r>
              <a:rPr lang="en-US" sz="2400" b="1" i="1" dirty="0"/>
              <a:t>call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Idea:  before a </a:t>
            </a:r>
            <a:r>
              <a:rPr lang="en-US" sz="2400" dirty="0" err="1"/>
              <a:t>syscall</a:t>
            </a:r>
            <a:r>
              <a:rPr lang="en-US" sz="2400" dirty="0"/>
              <a:t>, check that every prior ret is not abnormal</a:t>
            </a:r>
          </a:p>
          <a:p>
            <a:r>
              <a:rPr lang="en-US" sz="2400" dirty="0"/>
              <a:t>How:    use Intel’s </a:t>
            </a:r>
            <a:r>
              <a:rPr lang="en-US" sz="2400" i="1" dirty="0"/>
              <a:t>Last Branch Recording </a:t>
            </a:r>
            <a:r>
              <a:rPr lang="en-US" sz="2400" dirty="0"/>
              <a:t>(LBR)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9945" y="1123949"/>
            <a:ext cx="926729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pop </a:t>
            </a:r>
            <a:r>
              <a:rPr lang="en-US" sz="2000" dirty="0" err="1"/>
              <a:t>rdi</a:t>
            </a:r>
            <a:endParaRPr lang="en-US" sz="2000" dirty="0"/>
          </a:p>
          <a:p>
            <a:r>
              <a:rPr lang="en-US" sz="2000" dirty="0"/>
              <a:t>ret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00070" y="1123949"/>
            <a:ext cx="977832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pop </a:t>
            </a:r>
            <a:r>
              <a:rPr lang="en-US" sz="2000" dirty="0" err="1"/>
              <a:t>rsi</a:t>
            </a:r>
            <a:endParaRPr lang="en-US" sz="2000" dirty="0"/>
          </a:p>
          <a:p>
            <a:r>
              <a:rPr lang="en-US" sz="2000" dirty="0"/>
              <a:t>pop </a:t>
            </a:r>
            <a:r>
              <a:rPr lang="en-US" sz="2000" dirty="0" err="1"/>
              <a:t>rdx</a:t>
            </a:r>
            <a:endParaRPr lang="en-US" sz="2000" dirty="0"/>
          </a:p>
          <a:p>
            <a:r>
              <a:rPr lang="en-US" sz="2000" dirty="0"/>
              <a:t>ret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55505" y="1123949"/>
            <a:ext cx="962699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pop </a:t>
            </a:r>
            <a:r>
              <a:rPr lang="en-US" sz="2000" dirty="0" err="1"/>
              <a:t>rax</a:t>
            </a:r>
            <a:endParaRPr lang="en-US" sz="2000" dirty="0"/>
          </a:p>
          <a:p>
            <a:r>
              <a:rPr lang="en-US" sz="2000" dirty="0"/>
              <a:t>ret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81600" y="1123949"/>
            <a:ext cx="844142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err="1"/>
              <a:t>syscall</a:t>
            </a:r>
            <a:endParaRPr lang="en-US" sz="2000" dirty="0"/>
          </a:p>
          <a:p>
            <a:r>
              <a:rPr lang="en-US" sz="2000" dirty="0"/>
              <a:t>ret</a:t>
            </a:r>
          </a:p>
        </p:txBody>
      </p:sp>
      <p:sp>
        <p:nvSpPr>
          <p:cNvPr id="12" name="Freeform 11"/>
          <p:cNvSpPr/>
          <p:nvPr/>
        </p:nvSpPr>
        <p:spPr>
          <a:xfrm>
            <a:off x="1358900" y="1320800"/>
            <a:ext cx="641170" cy="368300"/>
          </a:xfrm>
          <a:custGeom>
            <a:avLst/>
            <a:gdLst>
              <a:gd name="connsiteX0" fmla="*/ 0 w 558800"/>
              <a:gd name="connsiteY0" fmla="*/ 228809 h 228809"/>
              <a:gd name="connsiteX1" fmla="*/ 279400 w 558800"/>
              <a:gd name="connsiteY1" fmla="*/ 178009 h 228809"/>
              <a:gd name="connsiteX2" fmla="*/ 368300 w 558800"/>
              <a:gd name="connsiteY2" fmla="*/ 25609 h 228809"/>
              <a:gd name="connsiteX3" fmla="*/ 558800 w 558800"/>
              <a:gd name="connsiteY3" fmla="*/ 209 h 228809"/>
              <a:gd name="connsiteX4" fmla="*/ 558800 w 558800"/>
              <a:gd name="connsiteY4" fmla="*/ 209 h 228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800" h="228809">
                <a:moveTo>
                  <a:pt x="0" y="228809"/>
                </a:moveTo>
                <a:cubicBezTo>
                  <a:pt x="109008" y="220342"/>
                  <a:pt x="218017" y="211876"/>
                  <a:pt x="279400" y="178009"/>
                </a:cubicBezTo>
                <a:cubicBezTo>
                  <a:pt x="340783" y="144142"/>
                  <a:pt x="321733" y="55242"/>
                  <a:pt x="368300" y="25609"/>
                </a:cubicBezTo>
                <a:cubicBezTo>
                  <a:pt x="414867" y="-4024"/>
                  <a:pt x="558800" y="209"/>
                  <a:pt x="558800" y="209"/>
                </a:cubicBezTo>
                <a:lnTo>
                  <a:pt x="558800" y="209"/>
                </a:ln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2977902" y="1276349"/>
            <a:ext cx="558868" cy="368300"/>
          </a:xfrm>
          <a:custGeom>
            <a:avLst/>
            <a:gdLst>
              <a:gd name="connsiteX0" fmla="*/ 0 w 558800"/>
              <a:gd name="connsiteY0" fmla="*/ 228809 h 228809"/>
              <a:gd name="connsiteX1" fmla="*/ 279400 w 558800"/>
              <a:gd name="connsiteY1" fmla="*/ 178009 h 228809"/>
              <a:gd name="connsiteX2" fmla="*/ 368300 w 558800"/>
              <a:gd name="connsiteY2" fmla="*/ 25609 h 228809"/>
              <a:gd name="connsiteX3" fmla="*/ 558800 w 558800"/>
              <a:gd name="connsiteY3" fmla="*/ 209 h 228809"/>
              <a:gd name="connsiteX4" fmla="*/ 558800 w 558800"/>
              <a:gd name="connsiteY4" fmla="*/ 209 h 228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800" h="228809">
                <a:moveTo>
                  <a:pt x="0" y="228809"/>
                </a:moveTo>
                <a:cubicBezTo>
                  <a:pt x="109008" y="220342"/>
                  <a:pt x="218017" y="211876"/>
                  <a:pt x="279400" y="178009"/>
                </a:cubicBezTo>
                <a:cubicBezTo>
                  <a:pt x="340783" y="144142"/>
                  <a:pt x="321733" y="55242"/>
                  <a:pt x="368300" y="25609"/>
                </a:cubicBezTo>
                <a:cubicBezTo>
                  <a:pt x="414867" y="-4024"/>
                  <a:pt x="558800" y="209"/>
                  <a:pt x="558800" y="209"/>
                </a:cubicBezTo>
                <a:lnTo>
                  <a:pt x="558800" y="209"/>
                </a:ln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4495800" y="1289049"/>
            <a:ext cx="641170" cy="368300"/>
          </a:xfrm>
          <a:custGeom>
            <a:avLst/>
            <a:gdLst>
              <a:gd name="connsiteX0" fmla="*/ 0 w 558800"/>
              <a:gd name="connsiteY0" fmla="*/ 228809 h 228809"/>
              <a:gd name="connsiteX1" fmla="*/ 279400 w 558800"/>
              <a:gd name="connsiteY1" fmla="*/ 178009 h 228809"/>
              <a:gd name="connsiteX2" fmla="*/ 368300 w 558800"/>
              <a:gd name="connsiteY2" fmla="*/ 25609 h 228809"/>
              <a:gd name="connsiteX3" fmla="*/ 558800 w 558800"/>
              <a:gd name="connsiteY3" fmla="*/ 209 h 228809"/>
              <a:gd name="connsiteX4" fmla="*/ 558800 w 558800"/>
              <a:gd name="connsiteY4" fmla="*/ 209 h 228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800" h="228809">
                <a:moveTo>
                  <a:pt x="0" y="228809"/>
                </a:moveTo>
                <a:cubicBezTo>
                  <a:pt x="109008" y="220342"/>
                  <a:pt x="218017" y="211876"/>
                  <a:pt x="279400" y="178009"/>
                </a:cubicBezTo>
                <a:cubicBezTo>
                  <a:pt x="340783" y="144142"/>
                  <a:pt x="321733" y="55242"/>
                  <a:pt x="368300" y="25609"/>
                </a:cubicBezTo>
                <a:cubicBezTo>
                  <a:pt x="414867" y="-4024"/>
                  <a:pt x="558800" y="209"/>
                  <a:pt x="558800" y="209"/>
                </a:cubicBezTo>
                <a:lnTo>
                  <a:pt x="558800" y="209"/>
                </a:ln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025742" y="1320800"/>
            <a:ext cx="151805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7543800" y="1009649"/>
            <a:ext cx="1066800" cy="82218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accent6">
                    <a:lumMod val="50000"/>
                  </a:schemeClr>
                </a:solidFill>
              </a:rPr>
              <a:t>kernel</a:t>
            </a:r>
          </a:p>
        </p:txBody>
      </p:sp>
      <p:sp>
        <p:nvSpPr>
          <p:cNvPr id="22" name="Rounded Rectangle 21"/>
          <p:cNvSpPr/>
          <p:nvPr/>
        </p:nvSpPr>
        <p:spPr>
          <a:xfrm rot="5400000">
            <a:off x="6260283" y="1247775"/>
            <a:ext cx="1219200" cy="51435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kBouncer</a:t>
            </a:r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068110D-C939-C6B4-53FF-9271119D5491}"/>
              </a:ext>
            </a:extLst>
          </p:cNvPr>
          <p:cNvSpPr/>
          <p:nvPr/>
        </p:nvSpPr>
        <p:spPr>
          <a:xfrm>
            <a:off x="7543800" y="2766817"/>
            <a:ext cx="876300" cy="3429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Why</a:t>
            </a:r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159858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dirty="0"/>
              <a:t>A very different idea:   </a:t>
            </a:r>
            <a:r>
              <a:rPr lang="en-US" dirty="0" err="1"/>
              <a:t>kBouncer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90750"/>
            <a:ext cx="8839200" cy="2819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Inte’s</a:t>
            </a:r>
            <a:r>
              <a:rPr lang="en-US" sz="2400" dirty="0"/>
              <a:t> </a:t>
            </a:r>
            <a:r>
              <a:rPr lang="en-US" sz="2400" b="1" dirty="0"/>
              <a:t>Last Branch Recording </a:t>
            </a:r>
            <a:r>
              <a:rPr lang="en-US" sz="2400" dirty="0"/>
              <a:t>(LBR):  </a:t>
            </a:r>
          </a:p>
          <a:p>
            <a:r>
              <a:rPr lang="en-US" sz="2400" dirty="0"/>
              <a:t>store 16 last executed branches in a set of on-chip registers (MSR)</a:t>
            </a:r>
          </a:p>
          <a:p>
            <a:r>
              <a:rPr lang="en-US" sz="2400" dirty="0"/>
              <a:t>read using  </a:t>
            </a:r>
            <a:r>
              <a:rPr lang="en-US" sz="2400" b="1" i="1" dirty="0" err="1"/>
              <a:t>rdmsr</a:t>
            </a:r>
            <a:r>
              <a:rPr lang="en-US" sz="2400" b="1" i="1" dirty="0"/>
              <a:t> </a:t>
            </a:r>
            <a:r>
              <a:rPr lang="en-US" sz="2400" dirty="0"/>
              <a:t> instruction from privileged mode 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sz="2400" dirty="0" err="1"/>
              <a:t>kBouncer</a:t>
            </a:r>
            <a:r>
              <a:rPr lang="en-US" sz="2400" dirty="0"/>
              <a:t>:  before entering kernel, verify that last 16 </a:t>
            </a:r>
            <a:r>
              <a:rPr lang="en-US" sz="2400" b="1" i="1" dirty="0"/>
              <a:t>ret</a:t>
            </a:r>
            <a:r>
              <a:rPr lang="en-US" sz="2400" dirty="0"/>
              <a:t>s are normal</a:t>
            </a:r>
          </a:p>
          <a:p>
            <a:r>
              <a:rPr lang="en-US" sz="2400" dirty="0"/>
              <a:t>Requires no app. code changes, and minimal overhead</a:t>
            </a:r>
          </a:p>
          <a:p>
            <a:r>
              <a:rPr lang="en-US" sz="2400" dirty="0"/>
              <a:t>Limitations:   attacker can ensure 16 calls prior to </a:t>
            </a:r>
            <a:r>
              <a:rPr lang="en-US" sz="2400" dirty="0" err="1"/>
              <a:t>syscall</a:t>
            </a:r>
            <a:r>
              <a:rPr lang="en-US" sz="2400" dirty="0"/>
              <a:t> are valid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09945" y="1123949"/>
            <a:ext cx="926729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pop </a:t>
            </a:r>
            <a:r>
              <a:rPr lang="en-US" sz="2000" dirty="0" err="1"/>
              <a:t>rdi</a:t>
            </a:r>
            <a:endParaRPr lang="en-US" sz="2000" dirty="0"/>
          </a:p>
          <a:p>
            <a:r>
              <a:rPr lang="en-US" sz="2000" dirty="0"/>
              <a:t>ret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00070" y="1123949"/>
            <a:ext cx="977832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pop </a:t>
            </a:r>
            <a:r>
              <a:rPr lang="en-US" sz="2000" dirty="0" err="1"/>
              <a:t>rsi</a:t>
            </a:r>
            <a:endParaRPr lang="en-US" sz="2000" dirty="0"/>
          </a:p>
          <a:p>
            <a:r>
              <a:rPr lang="en-US" sz="2000" dirty="0"/>
              <a:t>pop </a:t>
            </a:r>
            <a:r>
              <a:rPr lang="en-US" sz="2000" dirty="0" err="1"/>
              <a:t>rdx</a:t>
            </a:r>
            <a:endParaRPr lang="en-US" sz="2000" dirty="0"/>
          </a:p>
          <a:p>
            <a:r>
              <a:rPr lang="en-US" sz="2000" dirty="0"/>
              <a:t>ret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55505" y="1123949"/>
            <a:ext cx="962699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pop </a:t>
            </a:r>
            <a:r>
              <a:rPr lang="en-US" sz="2000" dirty="0" err="1"/>
              <a:t>rax</a:t>
            </a:r>
            <a:endParaRPr lang="en-US" sz="2000" dirty="0"/>
          </a:p>
          <a:p>
            <a:r>
              <a:rPr lang="en-US" sz="2000" dirty="0"/>
              <a:t>ret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81600" y="1123949"/>
            <a:ext cx="844142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err="1"/>
              <a:t>syscall</a:t>
            </a:r>
            <a:endParaRPr lang="en-US" sz="2000" dirty="0"/>
          </a:p>
          <a:p>
            <a:r>
              <a:rPr lang="en-US" sz="2000" dirty="0"/>
              <a:t>ret</a:t>
            </a:r>
          </a:p>
        </p:txBody>
      </p:sp>
      <p:sp>
        <p:nvSpPr>
          <p:cNvPr id="12" name="Freeform 11"/>
          <p:cNvSpPr/>
          <p:nvPr/>
        </p:nvSpPr>
        <p:spPr>
          <a:xfrm>
            <a:off x="1358900" y="1320800"/>
            <a:ext cx="641170" cy="368300"/>
          </a:xfrm>
          <a:custGeom>
            <a:avLst/>
            <a:gdLst>
              <a:gd name="connsiteX0" fmla="*/ 0 w 558800"/>
              <a:gd name="connsiteY0" fmla="*/ 228809 h 228809"/>
              <a:gd name="connsiteX1" fmla="*/ 279400 w 558800"/>
              <a:gd name="connsiteY1" fmla="*/ 178009 h 228809"/>
              <a:gd name="connsiteX2" fmla="*/ 368300 w 558800"/>
              <a:gd name="connsiteY2" fmla="*/ 25609 h 228809"/>
              <a:gd name="connsiteX3" fmla="*/ 558800 w 558800"/>
              <a:gd name="connsiteY3" fmla="*/ 209 h 228809"/>
              <a:gd name="connsiteX4" fmla="*/ 558800 w 558800"/>
              <a:gd name="connsiteY4" fmla="*/ 209 h 228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800" h="228809">
                <a:moveTo>
                  <a:pt x="0" y="228809"/>
                </a:moveTo>
                <a:cubicBezTo>
                  <a:pt x="109008" y="220342"/>
                  <a:pt x="218017" y="211876"/>
                  <a:pt x="279400" y="178009"/>
                </a:cubicBezTo>
                <a:cubicBezTo>
                  <a:pt x="340783" y="144142"/>
                  <a:pt x="321733" y="55242"/>
                  <a:pt x="368300" y="25609"/>
                </a:cubicBezTo>
                <a:cubicBezTo>
                  <a:pt x="414867" y="-4024"/>
                  <a:pt x="558800" y="209"/>
                  <a:pt x="558800" y="209"/>
                </a:cubicBezTo>
                <a:lnTo>
                  <a:pt x="558800" y="209"/>
                </a:ln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2977902" y="1276349"/>
            <a:ext cx="558868" cy="368300"/>
          </a:xfrm>
          <a:custGeom>
            <a:avLst/>
            <a:gdLst>
              <a:gd name="connsiteX0" fmla="*/ 0 w 558800"/>
              <a:gd name="connsiteY0" fmla="*/ 228809 h 228809"/>
              <a:gd name="connsiteX1" fmla="*/ 279400 w 558800"/>
              <a:gd name="connsiteY1" fmla="*/ 178009 h 228809"/>
              <a:gd name="connsiteX2" fmla="*/ 368300 w 558800"/>
              <a:gd name="connsiteY2" fmla="*/ 25609 h 228809"/>
              <a:gd name="connsiteX3" fmla="*/ 558800 w 558800"/>
              <a:gd name="connsiteY3" fmla="*/ 209 h 228809"/>
              <a:gd name="connsiteX4" fmla="*/ 558800 w 558800"/>
              <a:gd name="connsiteY4" fmla="*/ 209 h 228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800" h="228809">
                <a:moveTo>
                  <a:pt x="0" y="228809"/>
                </a:moveTo>
                <a:cubicBezTo>
                  <a:pt x="109008" y="220342"/>
                  <a:pt x="218017" y="211876"/>
                  <a:pt x="279400" y="178009"/>
                </a:cubicBezTo>
                <a:cubicBezTo>
                  <a:pt x="340783" y="144142"/>
                  <a:pt x="321733" y="55242"/>
                  <a:pt x="368300" y="25609"/>
                </a:cubicBezTo>
                <a:cubicBezTo>
                  <a:pt x="414867" y="-4024"/>
                  <a:pt x="558800" y="209"/>
                  <a:pt x="558800" y="209"/>
                </a:cubicBezTo>
                <a:lnTo>
                  <a:pt x="558800" y="209"/>
                </a:ln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4495800" y="1289049"/>
            <a:ext cx="641170" cy="368300"/>
          </a:xfrm>
          <a:custGeom>
            <a:avLst/>
            <a:gdLst>
              <a:gd name="connsiteX0" fmla="*/ 0 w 558800"/>
              <a:gd name="connsiteY0" fmla="*/ 228809 h 228809"/>
              <a:gd name="connsiteX1" fmla="*/ 279400 w 558800"/>
              <a:gd name="connsiteY1" fmla="*/ 178009 h 228809"/>
              <a:gd name="connsiteX2" fmla="*/ 368300 w 558800"/>
              <a:gd name="connsiteY2" fmla="*/ 25609 h 228809"/>
              <a:gd name="connsiteX3" fmla="*/ 558800 w 558800"/>
              <a:gd name="connsiteY3" fmla="*/ 209 h 228809"/>
              <a:gd name="connsiteX4" fmla="*/ 558800 w 558800"/>
              <a:gd name="connsiteY4" fmla="*/ 209 h 228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800" h="228809">
                <a:moveTo>
                  <a:pt x="0" y="228809"/>
                </a:moveTo>
                <a:cubicBezTo>
                  <a:pt x="109008" y="220342"/>
                  <a:pt x="218017" y="211876"/>
                  <a:pt x="279400" y="178009"/>
                </a:cubicBezTo>
                <a:cubicBezTo>
                  <a:pt x="340783" y="144142"/>
                  <a:pt x="321733" y="55242"/>
                  <a:pt x="368300" y="25609"/>
                </a:cubicBezTo>
                <a:cubicBezTo>
                  <a:pt x="414867" y="-4024"/>
                  <a:pt x="558800" y="209"/>
                  <a:pt x="558800" y="209"/>
                </a:cubicBezTo>
                <a:lnTo>
                  <a:pt x="558800" y="209"/>
                </a:ln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025742" y="1320800"/>
            <a:ext cx="151805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7543800" y="1009649"/>
            <a:ext cx="1066800" cy="82218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accent6">
                    <a:lumMod val="50000"/>
                  </a:schemeClr>
                </a:solidFill>
              </a:rPr>
              <a:t>kernel</a:t>
            </a:r>
          </a:p>
        </p:txBody>
      </p:sp>
      <p:sp>
        <p:nvSpPr>
          <p:cNvPr id="22" name="Rounded Rectangle 21"/>
          <p:cNvSpPr/>
          <p:nvPr/>
        </p:nvSpPr>
        <p:spPr>
          <a:xfrm rot="5400000">
            <a:off x="6260283" y="1247775"/>
            <a:ext cx="1219200" cy="51435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kBouncer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08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810000" y="971550"/>
            <a:ext cx="5240863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Control Hijacking Defenses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886200" y="2535772"/>
            <a:ext cx="5029200" cy="1905000"/>
          </a:xfrm>
        </p:spPr>
        <p:txBody>
          <a:bodyPr anchor="t">
            <a:noAutofit/>
          </a:bodyPr>
          <a:lstStyle/>
          <a:p>
            <a:pPr algn="l"/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Hardening the executable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1741"/>
            <a:ext cx="3200400" cy="319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9529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171450"/>
            <a:ext cx="8737600" cy="685800"/>
          </a:xfrm>
        </p:spPr>
        <p:txBody>
          <a:bodyPr>
            <a:normAutofit fontScale="90000"/>
          </a:bodyPr>
          <a:lstStyle/>
          <a:p>
            <a:r>
              <a:rPr lang="en-US" sz="4400"/>
              <a:t>Run time checking: StackGuard</a:t>
            </a:r>
            <a:endParaRPr lang="en-US" sz="2800"/>
          </a:p>
        </p:txBody>
      </p:sp>
      <p:sp>
        <p:nvSpPr>
          <p:cNvPr id="245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686800" cy="3714750"/>
          </a:xfrm>
        </p:spPr>
        <p:txBody>
          <a:bodyPr>
            <a:normAutofit/>
          </a:bodyPr>
          <a:lstStyle/>
          <a:p>
            <a:r>
              <a:rPr lang="en-US" sz="2400" dirty="0"/>
              <a:t>Many run-time checking techniques …</a:t>
            </a:r>
          </a:p>
          <a:p>
            <a:pPr lvl="1"/>
            <a:r>
              <a:rPr lang="en-US" sz="2400" dirty="0"/>
              <a:t>we only discuss methods relevant to overflow protection</a:t>
            </a:r>
          </a:p>
          <a:p>
            <a:pPr>
              <a:spcBef>
                <a:spcPts val="2520"/>
              </a:spcBef>
            </a:pPr>
            <a:r>
              <a:rPr lang="en-US" sz="2400" u="sng" dirty="0"/>
              <a:t>Method 1</a:t>
            </a:r>
            <a:r>
              <a:rPr lang="en-US" sz="2400" dirty="0"/>
              <a:t>:  </a:t>
            </a:r>
            <a:r>
              <a:rPr lang="en-US" sz="2400" dirty="0" err="1"/>
              <a:t>StackGuard</a:t>
            </a:r>
            <a:endParaRPr lang="en-US" sz="2400" dirty="0"/>
          </a:p>
          <a:p>
            <a:pPr lvl="1"/>
            <a:r>
              <a:rPr lang="en-US" sz="2400" dirty="0"/>
              <a:t>Run time tests for stack integrity. </a:t>
            </a:r>
          </a:p>
          <a:p>
            <a:pPr lvl="1"/>
            <a:r>
              <a:rPr lang="en-US" sz="2400" dirty="0"/>
              <a:t>Embed “canaries” in stack frames and verify their integrity prior to function return.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7162800" y="4171950"/>
            <a:ext cx="432743" cy="36933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/>
              <a:t>str</a:t>
            </a:r>
            <a:endParaRPr kumimoji="1" lang="en-US" sz="1800">
              <a:solidFill>
                <a:schemeClr val="bg2"/>
              </a:solidFill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6705600" y="4171950"/>
            <a:ext cx="457314" cy="36933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/>
              <a:t>ret</a:t>
            </a:r>
            <a:endParaRPr kumimoji="1" lang="en-US" sz="1800">
              <a:solidFill>
                <a:schemeClr val="bg2"/>
              </a:solidFill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6248400" y="4171950"/>
            <a:ext cx="466669" cy="36933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 dirty="0" err="1"/>
              <a:t>sfp</a:t>
            </a:r>
            <a:endParaRPr kumimoji="1" lang="en-US" sz="1800" dirty="0">
              <a:solidFill>
                <a:schemeClr val="bg2"/>
              </a:solidFill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4191000" y="4171950"/>
            <a:ext cx="104775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1800" dirty="0"/>
              <a:t>local</a:t>
            </a:r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 flipV="1">
            <a:off x="7467600" y="4171950"/>
            <a:ext cx="3413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5" name="Line 9"/>
          <p:cNvSpPr>
            <a:spLocks noChangeShapeType="1"/>
          </p:cNvSpPr>
          <p:nvPr/>
        </p:nvSpPr>
        <p:spPr bwMode="auto">
          <a:xfrm flipV="1">
            <a:off x="7543800" y="4540250"/>
            <a:ext cx="341313" cy="714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8155674" y="4057650"/>
            <a:ext cx="665379" cy="76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1800"/>
              <a:t>top</a:t>
            </a:r>
            <a:br>
              <a:rPr lang="en-US" sz="1800"/>
            </a:br>
            <a:r>
              <a:rPr lang="en-US" sz="1800"/>
              <a:t>of</a:t>
            </a:r>
            <a:br>
              <a:rPr lang="en-US" sz="1800"/>
            </a:br>
            <a:r>
              <a:rPr lang="en-US" sz="1800"/>
              <a:t>stack</a:t>
            </a:r>
          </a:p>
        </p:txBody>
      </p:sp>
      <p:sp>
        <p:nvSpPr>
          <p:cNvPr id="24587" name="Line 11"/>
          <p:cNvSpPr>
            <a:spLocks noChangeShapeType="1"/>
          </p:cNvSpPr>
          <p:nvPr/>
        </p:nvSpPr>
        <p:spPr bwMode="auto">
          <a:xfrm flipH="1">
            <a:off x="676276" y="4800600"/>
            <a:ext cx="70135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5246688" y="4171950"/>
            <a:ext cx="1020762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1800" dirty="0"/>
              <a:t>canary</a:t>
            </a:r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3657600" y="4171950"/>
            <a:ext cx="432743" cy="36933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 dirty="0" err="1"/>
              <a:t>str</a:t>
            </a:r>
            <a:endParaRPr kumimoji="1" lang="en-US" sz="1800" dirty="0">
              <a:solidFill>
                <a:schemeClr val="bg2"/>
              </a:solidFill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24591" name="Rectangle 15"/>
          <p:cNvSpPr>
            <a:spLocks noChangeArrowheads="1"/>
          </p:cNvSpPr>
          <p:nvPr/>
        </p:nvSpPr>
        <p:spPr bwMode="auto">
          <a:xfrm>
            <a:off x="3200400" y="4171950"/>
            <a:ext cx="457314" cy="36933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/>
              <a:t>ret</a:t>
            </a:r>
            <a:endParaRPr kumimoji="1" lang="en-US" sz="1800">
              <a:solidFill>
                <a:schemeClr val="bg2"/>
              </a:solidFill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24593" name="Rectangle 17"/>
          <p:cNvSpPr>
            <a:spLocks noChangeArrowheads="1"/>
          </p:cNvSpPr>
          <p:nvPr/>
        </p:nvSpPr>
        <p:spPr bwMode="auto">
          <a:xfrm>
            <a:off x="676275" y="4171950"/>
            <a:ext cx="1047750" cy="38099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1800"/>
              <a:t>local</a:t>
            </a:r>
          </a:p>
        </p:txBody>
      </p:sp>
      <p:sp>
        <p:nvSpPr>
          <p:cNvPr id="24595" name="Rectangle 19"/>
          <p:cNvSpPr>
            <a:spLocks noChangeArrowheads="1"/>
          </p:cNvSpPr>
          <p:nvPr/>
        </p:nvSpPr>
        <p:spPr bwMode="auto">
          <a:xfrm>
            <a:off x="1714501" y="4171950"/>
            <a:ext cx="1020763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1800"/>
              <a:t>canary</a:t>
            </a:r>
          </a:p>
        </p:txBody>
      </p:sp>
      <p:sp>
        <p:nvSpPr>
          <p:cNvPr id="24596" name="Line 20"/>
          <p:cNvSpPr>
            <a:spLocks noChangeShapeType="1"/>
          </p:cNvSpPr>
          <p:nvPr/>
        </p:nvSpPr>
        <p:spPr bwMode="auto">
          <a:xfrm flipH="1" flipV="1">
            <a:off x="314325" y="4549378"/>
            <a:ext cx="447675" cy="35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7" name="Line 21"/>
          <p:cNvSpPr>
            <a:spLocks noChangeShapeType="1"/>
          </p:cNvSpPr>
          <p:nvPr/>
        </p:nvSpPr>
        <p:spPr bwMode="auto">
          <a:xfrm flipH="1" flipV="1">
            <a:off x="309562" y="4171950"/>
            <a:ext cx="452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8" name="Text Box 22"/>
          <p:cNvSpPr txBox="1">
            <a:spLocks noChangeArrowheads="1"/>
          </p:cNvSpPr>
          <p:nvPr/>
        </p:nvSpPr>
        <p:spPr bwMode="auto">
          <a:xfrm>
            <a:off x="5519300" y="3829050"/>
            <a:ext cx="950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 dirty="0"/>
              <a:t>Frame 1</a:t>
            </a:r>
          </a:p>
        </p:txBody>
      </p:sp>
      <p:sp>
        <p:nvSpPr>
          <p:cNvPr id="24599" name="Text Box 23"/>
          <p:cNvSpPr txBox="1">
            <a:spLocks noChangeArrowheads="1"/>
          </p:cNvSpPr>
          <p:nvPr/>
        </p:nvSpPr>
        <p:spPr bwMode="auto">
          <a:xfrm>
            <a:off x="2260163" y="3840718"/>
            <a:ext cx="950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 dirty="0"/>
              <a:t>Frame 2</a:t>
            </a:r>
          </a:p>
        </p:txBody>
      </p:sp>
      <p:sp>
        <p:nvSpPr>
          <p:cNvPr id="25" name="Rectangle 15"/>
          <p:cNvSpPr>
            <a:spLocks noChangeArrowheads="1"/>
          </p:cNvSpPr>
          <p:nvPr/>
        </p:nvSpPr>
        <p:spPr bwMode="auto">
          <a:xfrm>
            <a:off x="2743200" y="4171950"/>
            <a:ext cx="466669" cy="36933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 dirty="0" err="1"/>
              <a:t>sfp</a:t>
            </a:r>
            <a:endParaRPr kumimoji="1" lang="en-US" sz="1800" dirty="0">
              <a:solidFill>
                <a:schemeClr val="bg2"/>
              </a:solidFill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DA13651-C9C5-68FD-47E5-32CEA37F7B13}"/>
              </a:ext>
            </a:extLst>
          </p:cNvPr>
          <p:cNvSpPr/>
          <p:nvPr/>
        </p:nvSpPr>
        <p:spPr>
          <a:xfrm>
            <a:off x="5486399" y="2400300"/>
            <a:ext cx="2590801" cy="54530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What is integrity?</a:t>
            </a:r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3833035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mistake: mixing data and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8715"/>
            <a:ext cx="8229600" cy="3943350"/>
          </a:xfrm>
        </p:spPr>
        <p:txBody>
          <a:bodyPr>
            <a:normAutofit/>
          </a:bodyPr>
          <a:lstStyle/>
          <a:p>
            <a:r>
              <a:rPr lang="en-US" sz="2400" dirty="0"/>
              <a:t>An ancient design flaw:   </a:t>
            </a:r>
          </a:p>
          <a:p>
            <a:pPr lvl="1"/>
            <a:r>
              <a:rPr lang="en-US" sz="2000" dirty="0"/>
              <a:t>enables anyone to inject control signals</a:t>
            </a:r>
          </a:p>
          <a:p>
            <a:endParaRPr lang="en-US" sz="2100" dirty="0"/>
          </a:p>
          <a:p>
            <a:endParaRPr lang="en-US" sz="2100" dirty="0"/>
          </a:p>
          <a:p>
            <a:endParaRPr lang="en-US" sz="2100" dirty="0"/>
          </a:p>
          <a:p>
            <a:endParaRPr lang="en-US" sz="2100" dirty="0"/>
          </a:p>
          <a:p>
            <a:endParaRPr lang="en-US" sz="2100" dirty="0"/>
          </a:p>
          <a:p>
            <a:pPr>
              <a:buNone/>
            </a:pPr>
            <a:endParaRPr lang="en-US" sz="2100" dirty="0"/>
          </a:p>
          <a:p>
            <a:pPr>
              <a:spcBef>
                <a:spcPts val="1704"/>
              </a:spcBef>
            </a:pPr>
            <a:r>
              <a:rPr lang="en-US" sz="2100" dirty="0"/>
              <a:t>1971:   AT&amp;T learns never to mix control and data</a:t>
            </a:r>
          </a:p>
        </p:txBody>
      </p:sp>
      <p:pic>
        <p:nvPicPr>
          <p:cNvPr id="4" name="Picture 3" descr="Capn-Crunch-Whist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850" y="2114550"/>
            <a:ext cx="4400550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43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7150"/>
            <a:ext cx="7772400" cy="502444"/>
          </a:xfrm>
        </p:spPr>
        <p:txBody>
          <a:bodyPr>
            <a:normAutofit fontScale="90000"/>
          </a:bodyPr>
          <a:lstStyle/>
          <a:p>
            <a:r>
              <a:rPr lang="en-US"/>
              <a:t>Canary Types</a:t>
            </a:r>
          </a:p>
        </p:txBody>
      </p:sp>
      <p:sp>
        <p:nvSpPr>
          <p:cNvPr id="2560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800" y="819150"/>
            <a:ext cx="8610600" cy="4114800"/>
          </a:xfrm>
        </p:spPr>
        <p:txBody>
          <a:bodyPr>
            <a:normAutofit lnSpcReduction="10000"/>
          </a:bodyPr>
          <a:lstStyle/>
          <a:p>
            <a:pPr>
              <a:tabLst>
                <a:tab pos="1146175" algn="l"/>
              </a:tabLst>
            </a:pPr>
            <a:r>
              <a:rPr lang="en-US" sz="2600" u="sng" dirty="0">
                <a:solidFill>
                  <a:srgbClr val="000090"/>
                </a:solidFill>
              </a:rPr>
              <a:t>Random canary:</a:t>
            </a:r>
            <a:endParaRPr lang="en-US" sz="2600" dirty="0">
              <a:solidFill>
                <a:srgbClr val="000090"/>
              </a:solidFill>
            </a:endParaRPr>
          </a:p>
          <a:p>
            <a:pPr lvl="1">
              <a:tabLst>
                <a:tab pos="1146175" algn="l"/>
              </a:tabLst>
            </a:pPr>
            <a:r>
              <a:rPr lang="en-US" sz="2400" dirty="0"/>
              <a:t>Random string </a:t>
            </a:r>
            <a:r>
              <a:rPr lang="en-US" sz="2400" b="1" dirty="0"/>
              <a:t>chosen at program startup</a:t>
            </a:r>
            <a:endParaRPr lang="en-US" sz="2400" dirty="0"/>
          </a:p>
          <a:p>
            <a:pPr lvl="1">
              <a:tabLst>
                <a:tab pos="1146175" algn="l"/>
              </a:tabLst>
            </a:pPr>
            <a:r>
              <a:rPr lang="en-US" sz="2400" dirty="0"/>
              <a:t>Insert canary string into every stack frame</a:t>
            </a:r>
          </a:p>
          <a:p>
            <a:pPr lvl="1">
              <a:tabLst>
                <a:tab pos="1146175" algn="l"/>
              </a:tabLst>
            </a:pPr>
            <a:r>
              <a:rPr lang="en-US" sz="2400" dirty="0"/>
              <a:t>Verify canary before returning from function</a:t>
            </a:r>
          </a:p>
          <a:p>
            <a:pPr lvl="2">
              <a:tabLst>
                <a:tab pos="1146175" algn="l"/>
              </a:tabLst>
            </a:pPr>
            <a:r>
              <a:rPr lang="en-US" sz="2000" dirty="0"/>
              <a:t>Exit program if canary changed.     Turns potential exploit into </a:t>
            </a:r>
            <a:r>
              <a:rPr lang="en-US" sz="2000" dirty="0" err="1"/>
              <a:t>DoS</a:t>
            </a:r>
            <a:r>
              <a:rPr lang="en-US" sz="2000" dirty="0"/>
              <a:t>. </a:t>
            </a:r>
          </a:p>
          <a:p>
            <a:pPr lvl="1">
              <a:tabLst>
                <a:tab pos="1146175" algn="l"/>
              </a:tabLst>
            </a:pPr>
            <a:r>
              <a:rPr lang="en-US" sz="2400" dirty="0"/>
              <a:t>To corrupt, attacker must learn/guess current random string</a:t>
            </a:r>
          </a:p>
          <a:p>
            <a:pPr>
              <a:spcBef>
                <a:spcPts val="3168"/>
              </a:spcBef>
              <a:tabLst>
                <a:tab pos="1146175" algn="l"/>
              </a:tabLst>
            </a:pPr>
            <a:r>
              <a:rPr lang="en-US" sz="2600" u="sng" dirty="0">
                <a:solidFill>
                  <a:srgbClr val="000090"/>
                </a:solidFill>
              </a:rPr>
              <a:t>Terminator canary:</a:t>
            </a:r>
            <a:r>
              <a:rPr lang="en-US" sz="2600" dirty="0">
                <a:solidFill>
                  <a:srgbClr val="000090"/>
                </a:solidFill>
              </a:rPr>
              <a:t>       </a:t>
            </a:r>
            <a:r>
              <a:rPr lang="en-US" sz="2000" dirty="0"/>
              <a:t>Canary =  {0, newline, linefeed, EOF}</a:t>
            </a:r>
          </a:p>
          <a:p>
            <a:pPr lvl="1">
              <a:tabLst>
                <a:tab pos="1146175" algn="l"/>
              </a:tabLst>
            </a:pPr>
            <a:r>
              <a:rPr lang="en-US" sz="2400" b="1" dirty="0">
                <a:solidFill>
                  <a:srgbClr val="FF0000"/>
                </a:solidFill>
              </a:rPr>
              <a:t>String functions </a:t>
            </a:r>
            <a:r>
              <a:rPr lang="en-US" sz="2400" dirty="0"/>
              <a:t>will not copy beyond terminator</a:t>
            </a:r>
          </a:p>
          <a:p>
            <a:pPr lvl="1">
              <a:tabLst>
                <a:tab pos="1146175" algn="l"/>
              </a:tabLst>
            </a:pPr>
            <a:r>
              <a:rPr lang="en-US" sz="2400" dirty="0"/>
              <a:t>Attacker cannot use string functions to corrupt stack.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5B0BB17-33A1-846A-33FD-A76CCDBBE5C2}"/>
              </a:ext>
            </a:extLst>
          </p:cNvPr>
          <p:cNvSpPr/>
          <p:nvPr/>
        </p:nvSpPr>
        <p:spPr>
          <a:xfrm>
            <a:off x="6858000" y="4585006"/>
            <a:ext cx="2590801" cy="54530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How to bypass it?</a:t>
            </a:r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6644962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/>
              <a:t>StackGuard (Cont.)</a:t>
            </a:r>
          </a:p>
        </p:txBody>
      </p:sp>
      <p:sp>
        <p:nvSpPr>
          <p:cNvPr id="2662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28600" y="1318021"/>
            <a:ext cx="8686800" cy="3619500"/>
          </a:xfrm>
        </p:spPr>
        <p:txBody>
          <a:bodyPr>
            <a:normAutofit/>
          </a:bodyPr>
          <a:lstStyle/>
          <a:p>
            <a:endParaRPr lang="en-US" sz="2800" dirty="0"/>
          </a:p>
          <a:p>
            <a:r>
              <a:rPr lang="en-US" sz="2800" dirty="0" err="1"/>
              <a:t>StackGuard</a:t>
            </a:r>
            <a:r>
              <a:rPr lang="en-US" sz="2800" dirty="0"/>
              <a:t> implemented as a GCC patch</a:t>
            </a:r>
          </a:p>
          <a:p>
            <a:pPr lvl="1"/>
            <a:r>
              <a:rPr lang="en-US" sz="2400" dirty="0"/>
              <a:t>Program must be recompiled</a:t>
            </a:r>
          </a:p>
          <a:p>
            <a:pPr>
              <a:buFont typeface="Wingdings" pitchFamily="2" charset="2"/>
              <a:buNone/>
            </a:pPr>
            <a:endParaRPr lang="en-US" sz="2000" dirty="0"/>
          </a:p>
          <a:p>
            <a:r>
              <a:rPr lang="en-US" sz="2800" dirty="0"/>
              <a:t>Minimal performance effects:   8% for Apache</a:t>
            </a:r>
          </a:p>
        </p:txBody>
      </p:sp>
    </p:spTree>
    <p:extLst>
      <p:ext uri="{BB962C8B-B14F-4D97-AF65-F5344CB8AC3E}">
        <p14:creationId xmlns:p14="http://schemas.microsoft.com/office/powerpoint/2010/main" val="2252598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95250"/>
            <a:ext cx="8534400" cy="857250"/>
          </a:xfrm>
        </p:spPr>
        <p:txBody>
          <a:bodyPr>
            <a:normAutofit/>
          </a:bodyPr>
          <a:lstStyle/>
          <a:p>
            <a:r>
              <a:rPr lang="en-US" dirty="0" err="1"/>
              <a:t>StackGuard</a:t>
            </a:r>
            <a:r>
              <a:rPr lang="en-US" dirty="0"/>
              <a:t> enhancement:  </a:t>
            </a:r>
            <a:r>
              <a:rPr lang="en-US" sz="3600" dirty="0" err="1"/>
              <a:t>ProPolice</a:t>
            </a:r>
            <a:endParaRPr lang="en-US" sz="3100" dirty="0"/>
          </a:p>
        </p:txBody>
      </p:sp>
      <p:sp>
        <p:nvSpPr>
          <p:cNvPr id="2765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67389" y="895351"/>
            <a:ext cx="8686800" cy="990600"/>
          </a:xfrm>
        </p:spPr>
        <p:txBody>
          <a:bodyPr/>
          <a:lstStyle/>
          <a:p>
            <a:r>
              <a:rPr lang="en-US" sz="2400" dirty="0" err="1"/>
              <a:t>ProPolice</a:t>
            </a:r>
            <a:r>
              <a:rPr lang="en-US" sz="1600" dirty="0">
                <a:latin typeface="Arial" charset="0"/>
              </a:rPr>
              <a:t>    </a:t>
            </a:r>
            <a:r>
              <a:rPr lang="en-US" sz="2000" dirty="0">
                <a:latin typeface="Arial" charset="0"/>
              </a:rPr>
              <a:t>-   since </a:t>
            </a:r>
            <a:r>
              <a:rPr lang="en-US" sz="2000" dirty="0" err="1">
                <a:latin typeface="Arial" charset="0"/>
              </a:rPr>
              <a:t>gcc</a:t>
            </a:r>
            <a:r>
              <a:rPr lang="en-US" sz="2000" dirty="0">
                <a:latin typeface="Arial" charset="0"/>
              </a:rPr>
              <a:t> 3.4.1.      </a:t>
            </a:r>
            <a:r>
              <a:rPr lang="en-US" sz="1800" dirty="0">
                <a:latin typeface="Arial" charset="0"/>
              </a:rPr>
              <a:t>(</a:t>
            </a:r>
            <a:r>
              <a:rPr lang="en-US" sz="1800" b="1" dirty="0">
                <a:latin typeface="Arial" charset="0"/>
              </a:rPr>
              <a:t>-</a:t>
            </a:r>
            <a:r>
              <a:rPr lang="en-US" sz="1800" b="1" dirty="0" err="1">
                <a:latin typeface="Arial" charset="0"/>
              </a:rPr>
              <a:t>fstack</a:t>
            </a:r>
            <a:r>
              <a:rPr lang="en-US" sz="1800" b="1" dirty="0">
                <a:latin typeface="Arial" charset="0"/>
              </a:rPr>
              <a:t>-protector</a:t>
            </a:r>
            <a:r>
              <a:rPr lang="en-US" sz="1800" dirty="0">
                <a:latin typeface="Arial" charset="0"/>
              </a:rPr>
              <a:t>)</a:t>
            </a:r>
          </a:p>
          <a:p>
            <a:pPr lvl="1"/>
            <a:r>
              <a:rPr lang="en-US" sz="2400" dirty="0"/>
              <a:t>Rearrange stack layout to prevent </a:t>
            </a:r>
            <a:r>
              <a:rPr lang="en-US" sz="2400" dirty="0" err="1"/>
              <a:t>ptr</a:t>
            </a:r>
            <a:r>
              <a:rPr lang="en-US" sz="2400" dirty="0"/>
              <a:t> overflow.</a:t>
            </a:r>
          </a:p>
          <a:p>
            <a:pPr>
              <a:buFont typeface="Wingdings" pitchFamily="2" charset="2"/>
              <a:buNone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2119989" y="1962150"/>
            <a:ext cx="3352800" cy="400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chemeClr val="bg2"/>
                </a:solidFill>
              </a:rPr>
              <a:t>args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2119989" y="2419350"/>
            <a:ext cx="3352800" cy="400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chemeClr val="bg2"/>
                </a:solidFill>
              </a:rPr>
              <a:t>ret addr</a:t>
            </a: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2119989" y="2876550"/>
            <a:ext cx="3352800" cy="400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chemeClr val="bg2"/>
                </a:solidFill>
              </a:rPr>
              <a:t>SFP</a:t>
            </a: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2119989" y="3333750"/>
            <a:ext cx="3352800" cy="400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CANARY</a:t>
            </a: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2119989" y="3790950"/>
            <a:ext cx="3352800" cy="400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>
                <a:solidFill>
                  <a:schemeClr val="bg2"/>
                </a:solidFill>
              </a:rPr>
              <a:t>local string buffers</a:t>
            </a:r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2119989" y="4248150"/>
            <a:ext cx="3352800" cy="400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>
                <a:solidFill>
                  <a:schemeClr val="bg2"/>
                </a:solidFill>
              </a:rPr>
              <a:t>local non-buffer variables</a:t>
            </a:r>
          </a:p>
        </p:txBody>
      </p:sp>
      <p:sp>
        <p:nvSpPr>
          <p:cNvPr id="27658" name="Line 10"/>
          <p:cNvSpPr>
            <a:spLocks noChangeShapeType="1"/>
          </p:cNvSpPr>
          <p:nvPr/>
        </p:nvSpPr>
        <p:spPr bwMode="auto">
          <a:xfrm>
            <a:off x="1662789" y="3733800"/>
            <a:ext cx="0" cy="9715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533400" y="3860007"/>
            <a:ext cx="113324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/>
              <a:t>Stack</a:t>
            </a:r>
            <a:br>
              <a:rPr lang="en-US" sz="2400"/>
            </a:br>
            <a:r>
              <a:rPr lang="en-US" sz="2400"/>
              <a:t>Growth</a:t>
            </a:r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5867400" y="4176415"/>
            <a:ext cx="30300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/>
              <a:t>pointers, but no arrays</a:t>
            </a:r>
          </a:p>
        </p:txBody>
      </p:sp>
      <p:sp>
        <p:nvSpPr>
          <p:cNvPr id="27663" name="AutoShape 15"/>
          <p:cNvSpPr>
            <a:spLocks/>
          </p:cNvSpPr>
          <p:nvPr/>
        </p:nvSpPr>
        <p:spPr bwMode="auto">
          <a:xfrm>
            <a:off x="5701389" y="4248150"/>
            <a:ext cx="152400" cy="400050"/>
          </a:xfrm>
          <a:prstGeom prst="rightBrace">
            <a:avLst>
              <a:gd name="adj1" fmla="val 291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4" name="Line 16"/>
          <p:cNvSpPr>
            <a:spLocks noChangeShapeType="1"/>
          </p:cNvSpPr>
          <p:nvPr/>
        </p:nvSpPr>
        <p:spPr bwMode="auto">
          <a:xfrm flipV="1">
            <a:off x="1662789" y="2076450"/>
            <a:ext cx="0" cy="9715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5" name="Text Box 17"/>
          <p:cNvSpPr txBox="1">
            <a:spLocks noChangeArrowheads="1"/>
          </p:cNvSpPr>
          <p:nvPr/>
        </p:nvSpPr>
        <p:spPr bwMode="auto">
          <a:xfrm>
            <a:off x="533400" y="2019300"/>
            <a:ext cx="113324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/>
              <a:t>String</a:t>
            </a:r>
            <a:br>
              <a:rPr lang="en-US" sz="2400"/>
            </a:br>
            <a:r>
              <a:rPr lang="en-US" sz="2400"/>
              <a:t>Growth</a:t>
            </a: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2133600" y="4705350"/>
            <a:ext cx="3352800" cy="400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chemeClr val="bg2"/>
                </a:solidFill>
              </a:rPr>
              <a:t>copy of pointer </a:t>
            </a:r>
            <a:r>
              <a:rPr lang="en-US" sz="2400" dirty="0" err="1">
                <a:solidFill>
                  <a:schemeClr val="bg2"/>
                </a:solidFill>
              </a:rPr>
              <a:t>args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67400" y="2571750"/>
            <a:ext cx="3172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Protects pointer </a:t>
            </a:r>
            <a:r>
              <a:rPr lang="en-US" dirty="0" err="1"/>
              <a:t>args</a:t>
            </a:r>
            <a:r>
              <a:rPr lang="en-US" dirty="0"/>
              <a:t> and local pointers from a buffer overflow</a:t>
            </a:r>
          </a:p>
        </p:txBody>
      </p:sp>
    </p:spTree>
    <p:extLst>
      <p:ext uri="{BB962C8B-B14F-4D97-AF65-F5344CB8AC3E}">
        <p14:creationId xmlns:p14="http://schemas.microsoft.com/office/powerpoint/2010/main" val="16366929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MS Visual Studio  /GS    </a:t>
            </a:r>
            <a:r>
              <a:rPr lang="en-US" sz="2700" dirty="0"/>
              <a:t>(</a:t>
            </a:r>
            <a:r>
              <a:rPr lang="en-US" sz="2700" dirty="0" err="1"/>
              <a:t>BufferSecurityCheck</a:t>
            </a:r>
            <a:r>
              <a:rPr lang="en-US" sz="2700" dirty="0"/>
              <a:t>)</a:t>
            </a:r>
            <a:endParaRPr lang="en-US" sz="2400" dirty="0"/>
          </a:p>
        </p:txBody>
      </p:sp>
      <p:sp>
        <p:nvSpPr>
          <p:cNvPr id="2867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800" y="819150"/>
            <a:ext cx="8458200" cy="1371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sz="2400" dirty="0"/>
              <a:t>Compiler /GS option:</a:t>
            </a:r>
          </a:p>
          <a:p>
            <a:pPr lvl="1"/>
            <a:r>
              <a:rPr lang="en-US" sz="2400" dirty="0"/>
              <a:t>Combination of </a:t>
            </a:r>
            <a:r>
              <a:rPr lang="en-US" sz="2400" dirty="0" err="1"/>
              <a:t>ProPolice</a:t>
            </a:r>
            <a:r>
              <a:rPr lang="en-US" sz="2400" dirty="0"/>
              <a:t> and Random canary.</a:t>
            </a:r>
          </a:p>
          <a:p>
            <a:pPr lvl="1"/>
            <a:r>
              <a:rPr lang="en-US" sz="2400" dirty="0"/>
              <a:t>If cookie mismatch, default behavior is to call    </a:t>
            </a:r>
            <a:r>
              <a:rPr lang="en-US" sz="2400" b="1" dirty="0">
                <a:solidFill>
                  <a:srgbClr val="000090"/>
                </a:solidFill>
              </a:rPr>
              <a:t>_exit(3)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76200" y="2389822"/>
            <a:ext cx="5009267" cy="1477328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u="sng" dirty="0"/>
              <a:t>Function prolog</a:t>
            </a:r>
            <a:r>
              <a:rPr lang="en-US" dirty="0"/>
              <a:t>:</a:t>
            </a:r>
          </a:p>
          <a:p>
            <a:r>
              <a:rPr lang="en-US" dirty="0"/>
              <a:t>      </a:t>
            </a:r>
            <a:r>
              <a:rPr lang="en-US" b="1" dirty="0">
                <a:solidFill>
                  <a:srgbClr val="000090"/>
                </a:solidFill>
              </a:rPr>
              <a:t>sub   </a:t>
            </a:r>
            <a:r>
              <a:rPr lang="en-US" b="1" dirty="0" err="1">
                <a:solidFill>
                  <a:srgbClr val="000090"/>
                </a:solidFill>
              </a:rPr>
              <a:t>esp</a:t>
            </a:r>
            <a:r>
              <a:rPr lang="en-US" b="1" dirty="0">
                <a:solidFill>
                  <a:srgbClr val="000090"/>
                </a:solidFill>
              </a:rPr>
              <a:t>, 4     </a:t>
            </a:r>
            <a:r>
              <a:rPr lang="en-US" dirty="0"/>
              <a:t>// allocate 4 bytes for cookie</a:t>
            </a:r>
          </a:p>
          <a:p>
            <a:r>
              <a:rPr lang="en-US" dirty="0"/>
              <a:t>      </a:t>
            </a:r>
            <a:r>
              <a:rPr lang="en-US" b="1" dirty="0" err="1">
                <a:solidFill>
                  <a:srgbClr val="000090"/>
                </a:solidFill>
              </a:rPr>
              <a:t>mov</a:t>
            </a:r>
            <a:r>
              <a:rPr lang="en-US" b="1" dirty="0">
                <a:solidFill>
                  <a:srgbClr val="000090"/>
                </a:solidFill>
              </a:rPr>
              <a:t>   </a:t>
            </a:r>
            <a:r>
              <a:rPr lang="en-US" b="1" dirty="0" err="1">
                <a:solidFill>
                  <a:srgbClr val="000090"/>
                </a:solidFill>
              </a:rPr>
              <a:t>eax</a:t>
            </a:r>
            <a:r>
              <a:rPr lang="en-US" b="1" dirty="0">
                <a:solidFill>
                  <a:srgbClr val="000090"/>
                </a:solidFill>
              </a:rPr>
              <a:t>, DWORD PTR ___</a:t>
            </a:r>
            <a:r>
              <a:rPr lang="en-US" b="1" dirty="0" err="1">
                <a:solidFill>
                  <a:srgbClr val="000090"/>
                </a:solidFill>
              </a:rPr>
              <a:t>security_cookie</a:t>
            </a:r>
            <a:endParaRPr lang="en-US" b="1" dirty="0">
              <a:solidFill>
                <a:srgbClr val="000090"/>
              </a:solidFill>
            </a:endParaRPr>
          </a:p>
          <a:p>
            <a:r>
              <a:rPr lang="en-US" dirty="0"/>
              <a:t>     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b="1" dirty="0" err="1">
                <a:solidFill>
                  <a:srgbClr val="000090"/>
                </a:solidFill>
              </a:rPr>
              <a:t>xor</a:t>
            </a:r>
            <a:r>
              <a:rPr lang="en-US" b="1" dirty="0">
                <a:solidFill>
                  <a:srgbClr val="000090"/>
                </a:solidFill>
              </a:rPr>
              <a:t>   </a:t>
            </a:r>
            <a:r>
              <a:rPr lang="en-US" b="1" dirty="0" err="1">
                <a:solidFill>
                  <a:srgbClr val="000090"/>
                </a:solidFill>
              </a:rPr>
              <a:t>eax</a:t>
            </a:r>
            <a:r>
              <a:rPr lang="en-US" b="1" dirty="0">
                <a:solidFill>
                  <a:srgbClr val="000090"/>
                </a:solidFill>
              </a:rPr>
              <a:t>, </a:t>
            </a:r>
            <a:r>
              <a:rPr lang="en-US" b="1" dirty="0" err="1">
                <a:solidFill>
                  <a:srgbClr val="000090"/>
                </a:solidFill>
              </a:rPr>
              <a:t>esp</a:t>
            </a:r>
            <a:r>
              <a:rPr lang="en-US" b="1" dirty="0">
                <a:solidFill>
                  <a:srgbClr val="000090"/>
                </a:solidFill>
              </a:rPr>
              <a:t>     </a:t>
            </a:r>
            <a:r>
              <a:rPr lang="en-US" dirty="0"/>
              <a:t>// </a:t>
            </a:r>
            <a:r>
              <a:rPr lang="en-US" dirty="0" err="1"/>
              <a:t>xor</a:t>
            </a:r>
            <a:r>
              <a:rPr lang="en-US" dirty="0"/>
              <a:t> cookie with current </a:t>
            </a:r>
            <a:r>
              <a:rPr lang="en-US" dirty="0" err="1"/>
              <a:t>esp</a:t>
            </a:r>
            <a:endParaRPr lang="en-US" dirty="0"/>
          </a:p>
          <a:p>
            <a:r>
              <a:rPr lang="en-US" dirty="0"/>
              <a:t>      </a:t>
            </a:r>
            <a:r>
              <a:rPr lang="en-US" b="1" dirty="0">
                <a:solidFill>
                  <a:srgbClr val="000090"/>
                </a:solidFill>
              </a:rPr>
              <a:t>mov   DWORD PTR [esp+4], </a:t>
            </a:r>
            <a:r>
              <a:rPr lang="en-US" b="1" dirty="0" err="1">
                <a:solidFill>
                  <a:srgbClr val="000090"/>
                </a:solidFill>
              </a:rPr>
              <a:t>eax</a:t>
            </a:r>
            <a:r>
              <a:rPr lang="en-US" b="1" dirty="0">
                <a:solidFill>
                  <a:srgbClr val="000090"/>
                </a:solidFill>
              </a:rPr>
              <a:t>  </a:t>
            </a:r>
            <a:r>
              <a:rPr lang="en-US" dirty="0"/>
              <a:t>// save in stack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96345" y="2389822"/>
            <a:ext cx="3847102" cy="1477328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u="sng" dirty="0"/>
              <a:t>Function epilog:</a:t>
            </a:r>
          </a:p>
          <a:p>
            <a:r>
              <a:rPr lang="en-US" dirty="0"/>
              <a:t>      </a:t>
            </a:r>
            <a:r>
              <a:rPr lang="en-US" b="1" dirty="0">
                <a:solidFill>
                  <a:srgbClr val="000090"/>
                </a:solidFill>
              </a:rPr>
              <a:t>mov   </a:t>
            </a:r>
            <a:r>
              <a:rPr lang="en-US" b="1" dirty="0" err="1">
                <a:solidFill>
                  <a:srgbClr val="000090"/>
                </a:solidFill>
              </a:rPr>
              <a:t>ecx</a:t>
            </a:r>
            <a:r>
              <a:rPr lang="en-US" b="1" dirty="0">
                <a:solidFill>
                  <a:srgbClr val="000090"/>
                </a:solidFill>
              </a:rPr>
              <a:t>, DWORD PTR  [esp+4]</a:t>
            </a:r>
          </a:p>
          <a:p>
            <a:r>
              <a:rPr lang="en-US" b="1" dirty="0">
                <a:solidFill>
                  <a:srgbClr val="000090"/>
                </a:solidFill>
              </a:rPr>
              <a:t>      </a:t>
            </a:r>
            <a:r>
              <a:rPr lang="en-US" b="1" dirty="0" err="1">
                <a:solidFill>
                  <a:srgbClr val="000090"/>
                </a:solidFill>
              </a:rPr>
              <a:t>xor</a:t>
            </a:r>
            <a:r>
              <a:rPr lang="en-US" b="1" dirty="0">
                <a:solidFill>
                  <a:srgbClr val="000090"/>
                </a:solidFill>
              </a:rPr>
              <a:t>   </a:t>
            </a:r>
            <a:r>
              <a:rPr lang="en-US" b="1" dirty="0" err="1">
                <a:solidFill>
                  <a:srgbClr val="000090"/>
                </a:solidFill>
              </a:rPr>
              <a:t>ecx</a:t>
            </a:r>
            <a:r>
              <a:rPr lang="en-US" b="1" dirty="0">
                <a:solidFill>
                  <a:srgbClr val="000090"/>
                </a:solidFill>
              </a:rPr>
              <a:t>, </a:t>
            </a:r>
            <a:r>
              <a:rPr lang="en-US" b="1" dirty="0" err="1">
                <a:solidFill>
                  <a:srgbClr val="000090"/>
                </a:solidFill>
              </a:rPr>
              <a:t>esp</a:t>
            </a:r>
            <a:endParaRPr lang="en-US" b="1" dirty="0">
              <a:solidFill>
                <a:srgbClr val="000090"/>
              </a:solidFill>
            </a:endParaRPr>
          </a:p>
          <a:p>
            <a:r>
              <a:rPr lang="en-US" b="1" dirty="0">
                <a:solidFill>
                  <a:srgbClr val="000090"/>
                </a:solidFill>
              </a:rPr>
              <a:t>      call  @__security_check_cookie@4</a:t>
            </a:r>
          </a:p>
          <a:p>
            <a:r>
              <a:rPr lang="en-US" b="1" dirty="0">
                <a:solidFill>
                  <a:srgbClr val="000090"/>
                </a:solidFill>
              </a:rPr>
              <a:t>      add   </a:t>
            </a:r>
            <a:r>
              <a:rPr lang="en-US" b="1" dirty="0" err="1">
                <a:solidFill>
                  <a:srgbClr val="000090"/>
                </a:solidFill>
              </a:rPr>
              <a:t>esp</a:t>
            </a:r>
            <a:r>
              <a:rPr lang="en-US" b="1" dirty="0">
                <a:solidFill>
                  <a:srgbClr val="000090"/>
                </a:solidFill>
              </a:rPr>
              <a:t>, 4</a:t>
            </a:r>
          </a:p>
        </p:txBody>
      </p:sp>
      <p:sp>
        <p:nvSpPr>
          <p:cNvPr id="7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>
          <a:xfrm>
            <a:off x="190500" y="4324350"/>
            <a:ext cx="87630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dirty="0"/>
              <a:t>Protects all stack frames, unless can be proven unnecessary</a:t>
            </a:r>
          </a:p>
        </p:txBody>
      </p:sp>
    </p:spTree>
    <p:extLst>
      <p:ext uri="{BB962C8B-B14F-4D97-AF65-F5344CB8AC3E}">
        <p14:creationId xmlns:p14="http://schemas.microsoft.com/office/powerpoint/2010/main" val="2018575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/>
              <a:t>/GS stack frame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1815189" y="1123950"/>
            <a:ext cx="3352800" cy="400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chemeClr val="bg2"/>
                </a:solidFill>
              </a:rPr>
              <a:t>args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1815189" y="1581150"/>
            <a:ext cx="3352800" cy="400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chemeClr val="bg2"/>
                </a:solidFill>
              </a:rPr>
              <a:t>ret addr</a:t>
            </a: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1815189" y="2038350"/>
            <a:ext cx="3352800" cy="400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chemeClr val="bg2"/>
                </a:solidFill>
              </a:rPr>
              <a:t>SFP</a:t>
            </a: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1815189" y="3009900"/>
            <a:ext cx="3352800" cy="400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CANARY</a:t>
            </a: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1815189" y="3467100"/>
            <a:ext cx="3352800" cy="400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>
                <a:solidFill>
                  <a:schemeClr val="bg2"/>
                </a:solidFill>
              </a:rPr>
              <a:t>local string buffers</a:t>
            </a:r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1815189" y="3924300"/>
            <a:ext cx="3352800" cy="400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>
                <a:solidFill>
                  <a:schemeClr val="bg2"/>
                </a:solidFill>
              </a:rPr>
              <a:t>local non-buffer variables</a:t>
            </a:r>
          </a:p>
        </p:txBody>
      </p:sp>
      <p:sp>
        <p:nvSpPr>
          <p:cNvPr id="27658" name="Line 10"/>
          <p:cNvSpPr>
            <a:spLocks noChangeShapeType="1"/>
          </p:cNvSpPr>
          <p:nvPr/>
        </p:nvSpPr>
        <p:spPr bwMode="auto">
          <a:xfrm>
            <a:off x="1357989" y="3409950"/>
            <a:ext cx="0" cy="9715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228600" y="3536157"/>
            <a:ext cx="113324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/>
              <a:t>Stack</a:t>
            </a:r>
            <a:br>
              <a:rPr lang="en-US" sz="2400"/>
            </a:br>
            <a:r>
              <a:rPr lang="en-US" sz="2400"/>
              <a:t>Growth</a:t>
            </a:r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5562600" y="3852565"/>
            <a:ext cx="30300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/>
              <a:t>pointers, but no arrays</a:t>
            </a:r>
          </a:p>
        </p:txBody>
      </p:sp>
      <p:sp>
        <p:nvSpPr>
          <p:cNvPr id="27663" name="AutoShape 15"/>
          <p:cNvSpPr>
            <a:spLocks/>
          </p:cNvSpPr>
          <p:nvPr/>
        </p:nvSpPr>
        <p:spPr bwMode="auto">
          <a:xfrm>
            <a:off x="5396589" y="3924300"/>
            <a:ext cx="152400" cy="400050"/>
          </a:xfrm>
          <a:prstGeom prst="rightBrace">
            <a:avLst>
              <a:gd name="adj1" fmla="val 291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4" name="Line 16"/>
          <p:cNvSpPr>
            <a:spLocks noChangeShapeType="1"/>
          </p:cNvSpPr>
          <p:nvPr/>
        </p:nvSpPr>
        <p:spPr bwMode="auto">
          <a:xfrm flipV="1">
            <a:off x="1357989" y="1409700"/>
            <a:ext cx="0" cy="9715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5" name="Text Box 17"/>
          <p:cNvSpPr txBox="1">
            <a:spLocks noChangeArrowheads="1"/>
          </p:cNvSpPr>
          <p:nvPr/>
        </p:nvSpPr>
        <p:spPr bwMode="auto">
          <a:xfrm>
            <a:off x="228600" y="1352550"/>
            <a:ext cx="113324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/>
              <a:t>String</a:t>
            </a:r>
            <a:br>
              <a:rPr lang="en-US" sz="2400"/>
            </a:br>
            <a:r>
              <a:rPr lang="en-US" sz="2400"/>
              <a:t>Growth</a:t>
            </a: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1828800" y="4381500"/>
            <a:ext cx="3352800" cy="400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chemeClr val="bg2"/>
                </a:solidFill>
              </a:rPr>
              <a:t>copy of pointer </a:t>
            </a:r>
            <a:r>
              <a:rPr lang="en-US" sz="2400" dirty="0" err="1">
                <a:solidFill>
                  <a:schemeClr val="bg2"/>
                </a:solidFill>
              </a:rPr>
              <a:t>args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1828800" y="2527300"/>
            <a:ext cx="3352800" cy="400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</a:rPr>
              <a:t>exception handlers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34627" y="1885950"/>
            <a:ext cx="32045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Canary protects ret-</a:t>
            </a:r>
            <a:r>
              <a:rPr lang="en-US" sz="2000" dirty="0" err="1"/>
              <a:t>addr</a:t>
            </a:r>
            <a:r>
              <a:rPr lang="en-US" sz="2000" dirty="0"/>
              <a:t> and </a:t>
            </a:r>
            <a:br>
              <a:rPr lang="en-US" sz="2000" dirty="0"/>
            </a:br>
            <a:r>
              <a:rPr lang="en-US" sz="2000" dirty="0"/>
              <a:t>exception handler frame</a:t>
            </a:r>
          </a:p>
        </p:txBody>
      </p:sp>
      <p:sp>
        <p:nvSpPr>
          <p:cNvPr id="6" name="Right Brace 5"/>
          <p:cNvSpPr/>
          <p:nvPr/>
        </p:nvSpPr>
        <p:spPr>
          <a:xfrm>
            <a:off x="5334000" y="1733550"/>
            <a:ext cx="228600" cy="990600"/>
          </a:xfrm>
          <a:prstGeom prst="rightBrac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0829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Evading /GS with exception handlers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3951"/>
            <a:ext cx="8229600" cy="990600"/>
          </a:xfrm>
        </p:spPr>
        <p:txBody>
          <a:bodyPr>
            <a:normAutofit/>
          </a:bodyPr>
          <a:lstStyle/>
          <a:p>
            <a:r>
              <a:rPr lang="en-US" sz="2400" dirty="0"/>
              <a:t>When exception is thrown, dispatcher walks up exception list until handler is found   (else use default handler)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4324350"/>
            <a:ext cx="79248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57200" y="4781550"/>
            <a:ext cx="79248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458200" y="4171950"/>
            <a:ext cx="668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high</a:t>
            </a:r>
          </a:p>
          <a:p>
            <a:r>
              <a:rPr lang="en-US" dirty="0" err="1"/>
              <a:t>mem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096000" y="4324350"/>
            <a:ext cx="9144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next</a:t>
            </a:r>
          </a:p>
        </p:txBody>
      </p:sp>
      <p:sp>
        <p:nvSpPr>
          <p:cNvPr id="9" name="Rectangle 8"/>
          <p:cNvSpPr/>
          <p:nvPr/>
        </p:nvSpPr>
        <p:spPr>
          <a:xfrm>
            <a:off x="7010400" y="4324350"/>
            <a:ext cx="9144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handler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33800" y="4324350"/>
            <a:ext cx="9144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next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48200" y="4324350"/>
            <a:ext cx="9144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handler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38200" y="4324350"/>
            <a:ext cx="9144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next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752600" y="4324350"/>
            <a:ext cx="9144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handler</a:t>
            </a:r>
          </a:p>
        </p:txBody>
      </p:sp>
      <p:sp>
        <p:nvSpPr>
          <p:cNvPr id="28" name="Freeform 27"/>
          <p:cNvSpPr/>
          <p:nvPr/>
        </p:nvSpPr>
        <p:spPr>
          <a:xfrm>
            <a:off x="5105400" y="4800600"/>
            <a:ext cx="1447800" cy="209550"/>
          </a:xfrm>
          <a:custGeom>
            <a:avLst/>
            <a:gdLst>
              <a:gd name="connsiteX0" fmla="*/ 2705100 w 2705100"/>
              <a:gd name="connsiteY0" fmla="*/ 0 h 407574"/>
              <a:gd name="connsiteX1" fmla="*/ 2425700 w 2705100"/>
              <a:gd name="connsiteY1" fmla="*/ 266700 h 407574"/>
              <a:gd name="connsiteX2" fmla="*/ 1435100 w 2705100"/>
              <a:gd name="connsiteY2" fmla="*/ 406400 h 407574"/>
              <a:gd name="connsiteX3" fmla="*/ 457200 w 2705100"/>
              <a:gd name="connsiteY3" fmla="*/ 317500 h 407574"/>
              <a:gd name="connsiteX4" fmla="*/ 0 w 2705100"/>
              <a:gd name="connsiteY4" fmla="*/ 50800 h 407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5100" h="407574">
                <a:moveTo>
                  <a:pt x="2705100" y="0"/>
                </a:moveTo>
                <a:cubicBezTo>
                  <a:pt x="2671233" y="99483"/>
                  <a:pt x="2637367" y="198967"/>
                  <a:pt x="2425700" y="266700"/>
                </a:cubicBezTo>
                <a:cubicBezTo>
                  <a:pt x="2214033" y="334433"/>
                  <a:pt x="1763183" y="397933"/>
                  <a:pt x="1435100" y="406400"/>
                </a:cubicBezTo>
                <a:cubicBezTo>
                  <a:pt x="1107017" y="414867"/>
                  <a:pt x="696383" y="376767"/>
                  <a:pt x="457200" y="317500"/>
                </a:cubicBezTo>
                <a:cubicBezTo>
                  <a:pt x="218017" y="258233"/>
                  <a:pt x="109008" y="154516"/>
                  <a:pt x="0" y="50800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1143000" y="4806950"/>
            <a:ext cx="3048000" cy="203200"/>
          </a:xfrm>
          <a:custGeom>
            <a:avLst/>
            <a:gdLst>
              <a:gd name="connsiteX0" fmla="*/ 2705100 w 2705100"/>
              <a:gd name="connsiteY0" fmla="*/ 0 h 407574"/>
              <a:gd name="connsiteX1" fmla="*/ 2425700 w 2705100"/>
              <a:gd name="connsiteY1" fmla="*/ 266700 h 407574"/>
              <a:gd name="connsiteX2" fmla="*/ 1435100 w 2705100"/>
              <a:gd name="connsiteY2" fmla="*/ 406400 h 407574"/>
              <a:gd name="connsiteX3" fmla="*/ 457200 w 2705100"/>
              <a:gd name="connsiteY3" fmla="*/ 317500 h 407574"/>
              <a:gd name="connsiteX4" fmla="*/ 0 w 2705100"/>
              <a:gd name="connsiteY4" fmla="*/ 50800 h 407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5100" h="407574">
                <a:moveTo>
                  <a:pt x="2705100" y="0"/>
                </a:moveTo>
                <a:cubicBezTo>
                  <a:pt x="2671233" y="99483"/>
                  <a:pt x="2637367" y="198967"/>
                  <a:pt x="2425700" y="266700"/>
                </a:cubicBezTo>
                <a:cubicBezTo>
                  <a:pt x="2214033" y="334433"/>
                  <a:pt x="1763183" y="397933"/>
                  <a:pt x="1435100" y="406400"/>
                </a:cubicBezTo>
                <a:cubicBezTo>
                  <a:pt x="1107017" y="414867"/>
                  <a:pt x="696383" y="376767"/>
                  <a:pt x="457200" y="317500"/>
                </a:cubicBezTo>
                <a:cubicBezTo>
                  <a:pt x="218017" y="258233"/>
                  <a:pt x="109008" y="154516"/>
                  <a:pt x="0" y="50800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>
          <a:xfrm flipH="1" flipV="1">
            <a:off x="609600" y="3943350"/>
            <a:ext cx="457200" cy="3048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52400" y="3562350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0xffffffff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895600" y="4324350"/>
            <a:ext cx="685800" cy="457200"/>
          </a:xfrm>
          <a:prstGeom prst="rect">
            <a:avLst/>
          </a:prstGeom>
          <a:solidFill>
            <a:srgbClr val="C0504D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buf</a:t>
            </a:r>
            <a:endParaRPr lang="en-US" dirty="0"/>
          </a:p>
        </p:txBody>
      </p:sp>
      <p:grpSp>
        <p:nvGrpSpPr>
          <p:cNvPr id="40" name="Group 39"/>
          <p:cNvGrpSpPr/>
          <p:nvPr/>
        </p:nvGrpSpPr>
        <p:grpSpPr>
          <a:xfrm>
            <a:off x="6108700" y="3727450"/>
            <a:ext cx="1828800" cy="533400"/>
            <a:chOff x="6096000" y="3486150"/>
            <a:chExt cx="1828800" cy="533400"/>
          </a:xfrm>
        </p:grpSpPr>
        <p:sp>
          <p:nvSpPr>
            <p:cNvPr id="38" name="Left Brace 37"/>
            <p:cNvSpPr/>
            <p:nvPr/>
          </p:nvSpPr>
          <p:spPr>
            <a:xfrm rot="5400000" flipV="1">
              <a:off x="6934200" y="3028950"/>
              <a:ext cx="152400" cy="1828800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536019" y="3486150"/>
              <a:ext cx="11601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SEH frame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733800" y="3740150"/>
            <a:ext cx="1828800" cy="533400"/>
            <a:chOff x="6096000" y="3486150"/>
            <a:chExt cx="1828800" cy="533400"/>
          </a:xfrm>
        </p:grpSpPr>
        <p:sp>
          <p:nvSpPr>
            <p:cNvPr id="42" name="Left Brace 41"/>
            <p:cNvSpPr/>
            <p:nvPr/>
          </p:nvSpPr>
          <p:spPr>
            <a:xfrm rot="5400000" flipV="1">
              <a:off x="6934200" y="3028950"/>
              <a:ext cx="152400" cy="1828800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536019" y="3486150"/>
              <a:ext cx="11601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SEH frame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838200" y="2190750"/>
            <a:ext cx="6462075" cy="2590800"/>
            <a:chOff x="838200" y="2190750"/>
            <a:chExt cx="6462075" cy="2590800"/>
          </a:xfrm>
        </p:grpSpPr>
        <p:sp>
          <p:nvSpPr>
            <p:cNvPr id="36" name="TextBox 35"/>
            <p:cNvSpPr txBox="1"/>
            <p:nvPr/>
          </p:nvSpPr>
          <p:spPr>
            <a:xfrm>
              <a:off x="838200" y="2190750"/>
              <a:ext cx="6462075" cy="9079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After overflow:    handler points to attacker’s code</a:t>
              </a:r>
            </a:p>
            <a:p>
              <a:pPr>
                <a:spcBef>
                  <a:spcPts val="600"/>
                </a:spcBef>
              </a:pPr>
              <a:r>
                <a:rPr lang="en-US" sz="2400" dirty="0"/>
                <a:t>exception triggered  ⇒   control hijack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895600" y="4324350"/>
              <a:ext cx="2971800" cy="457200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419600" y="4324350"/>
              <a:ext cx="1295400" cy="457200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ptr</a:t>
              </a:r>
              <a:r>
                <a:rPr lang="en-US" dirty="0"/>
                <a:t> to attack code</a:t>
              </a: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1607485" y="3207663"/>
            <a:ext cx="715109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Main point:    exception is triggered before canary is checked</a:t>
            </a:r>
          </a:p>
        </p:txBody>
      </p:sp>
      <p:sp>
        <p:nvSpPr>
          <p:cNvPr id="49" name="Rectangle 48"/>
          <p:cNvSpPr/>
          <p:nvPr/>
        </p:nvSpPr>
        <p:spPr>
          <a:xfrm>
            <a:off x="3810000" y="4324350"/>
            <a:ext cx="685800" cy="457200"/>
          </a:xfrm>
          <a:prstGeom prst="rect">
            <a:avLst/>
          </a:prstGeom>
          <a:solidFill>
            <a:srgbClr val="C050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1550348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/>
          <a:lstStyle/>
          <a:p>
            <a:r>
              <a:rPr lang="en-US" dirty="0"/>
              <a:t>Defenses:   SAFESEH and SEHOP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47750"/>
            <a:ext cx="8534400" cy="3775472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0090"/>
                </a:solidFill>
              </a:rPr>
              <a:t>/SAFESEH</a:t>
            </a:r>
            <a:r>
              <a:rPr lang="en-US" sz="2400" dirty="0"/>
              <a:t>:    linker flag</a:t>
            </a:r>
          </a:p>
          <a:p>
            <a:pPr lvl="1"/>
            <a:r>
              <a:rPr lang="en-US" sz="2200" dirty="0"/>
              <a:t>Linker produces a binary with a table of safe exception handlers</a:t>
            </a:r>
          </a:p>
          <a:p>
            <a:pPr lvl="1"/>
            <a:r>
              <a:rPr lang="en-US" sz="2200" dirty="0"/>
              <a:t>System will not jump to exception handler not on list</a:t>
            </a:r>
          </a:p>
          <a:p>
            <a:pPr lvl="1"/>
            <a:endParaRPr lang="en-US" sz="2200" dirty="0"/>
          </a:p>
          <a:p>
            <a:r>
              <a:rPr lang="en-US" sz="2600" dirty="0">
                <a:solidFill>
                  <a:srgbClr val="000090"/>
                </a:solidFill>
              </a:rPr>
              <a:t>/SEHOP</a:t>
            </a:r>
            <a:r>
              <a:rPr lang="en-US" sz="2600" dirty="0"/>
              <a:t>:    platform defense   </a:t>
            </a:r>
            <a:r>
              <a:rPr lang="en-US" sz="2400" dirty="0"/>
              <a:t>(since win vista SP1)</a:t>
            </a:r>
          </a:p>
          <a:p>
            <a:pPr lvl="1"/>
            <a:r>
              <a:rPr lang="en-US" sz="2000" dirty="0"/>
              <a:t>Observation:    SEH attacks typically corrupt the “next” entry in SEH list.</a:t>
            </a:r>
          </a:p>
          <a:p>
            <a:pPr lvl="1"/>
            <a:r>
              <a:rPr lang="en-US" sz="2000" dirty="0"/>
              <a:t>SEHOP:  add a dummy record at top of SEH list</a:t>
            </a:r>
          </a:p>
          <a:p>
            <a:pPr lvl="1"/>
            <a:r>
              <a:rPr lang="en-US" sz="2000" dirty="0"/>
              <a:t>When exception occurs, dispatcher walks up list and verifies dummy record is there.   If not, terminates process.</a:t>
            </a:r>
          </a:p>
        </p:txBody>
      </p:sp>
    </p:spTree>
    <p:extLst>
      <p:ext uri="{BB962C8B-B14F-4D97-AF65-F5344CB8AC3E}">
        <p14:creationId xmlns:p14="http://schemas.microsoft.com/office/powerpoint/2010/main" val="9403995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>
            <a:noAutofit/>
          </a:bodyPr>
          <a:lstStyle/>
          <a:p>
            <a:r>
              <a:rPr lang="en-US" sz="4000" dirty="0"/>
              <a:t>Summary: Canaries are not full proof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23950"/>
            <a:ext cx="8686800" cy="3486150"/>
          </a:xfrm>
        </p:spPr>
        <p:txBody>
          <a:bodyPr>
            <a:noAutofit/>
          </a:bodyPr>
          <a:lstStyle/>
          <a:p>
            <a:pPr>
              <a:spcBef>
                <a:spcPts val="1824"/>
              </a:spcBef>
            </a:pPr>
            <a:r>
              <a:rPr lang="en-US" sz="2400" dirty="0"/>
              <a:t>Canaries are an important defense tool, but do not prevent all control hijacking attacks:</a:t>
            </a:r>
          </a:p>
          <a:p>
            <a:pPr lvl="1">
              <a:spcBef>
                <a:spcPts val="1776"/>
              </a:spcBef>
            </a:pPr>
            <a:r>
              <a:rPr lang="en-US" sz="2400" dirty="0"/>
              <a:t>Some stack smashing attacks leave canaries unchanged</a:t>
            </a:r>
          </a:p>
          <a:p>
            <a:pPr lvl="1">
              <a:spcBef>
                <a:spcPts val="1824"/>
              </a:spcBef>
            </a:pPr>
            <a:r>
              <a:rPr lang="en-US" sz="2400" dirty="0"/>
              <a:t>Heap-based attacks still possible</a:t>
            </a:r>
          </a:p>
          <a:p>
            <a:pPr lvl="1">
              <a:spcBef>
                <a:spcPts val="1824"/>
              </a:spcBef>
            </a:pPr>
            <a:r>
              <a:rPr lang="en-US" sz="2400" dirty="0"/>
              <a:t>Integer overflow attacks still possible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66222D3-A382-7825-F3E5-F6DB2FDD1E8E}"/>
              </a:ext>
            </a:extLst>
          </p:cNvPr>
          <p:cNvSpPr/>
          <p:nvPr/>
        </p:nvSpPr>
        <p:spPr>
          <a:xfrm>
            <a:off x="7924800" y="2038350"/>
            <a:ext cx="1143000" cy="54530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How?</a:t>
            </a:r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839795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dirty="0"/>
              <a:t>Even worse:  canary extraction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42950"/>
            <a:ext cx="8229600" cy="3657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 common design for crash recovery:</a:t>
            </a:r>
          </a:p>
          <a:p>
            <a:r>
              <a:rPr lang="en-US" sz="2400" dirty="0"/>
              <a:t>When process crashes, restart automatically   (for availability)</a:t>
            </a:r>
          </a:p>
          <a:p>
            <a:r>
              <a:rPr lang="en-US" sz="2400" dirty="0"/>
              <a:t>Often canary is unchanged  (reason:  relaunch using fork)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Danger: </a:t>
            </a:r>
          </a:p>
          <a:p>
            <a:r>
              <a:rPr lang="en-US" sz="2400" dirty="0"/>
              <a:t>canary extraction</a:t>
            </a:r>
            <a:br>
              <a:rPr lang="en-US" sz="2400" dirty="0"/>
            </a:br>
            <a:r>
              <a:rPr lang="en-US" sz="2400" dirty="0"/>
              <a:t>byte by byte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3200400" y="2908168"/>
            <a:ext cx="5029200" cy="707886"/>
            <a:chOff x="3657600" y="2952750"/>
            <a:chExt cx="5029200" cy="707886"/>
          </a:xfrm>
        </p:grpSpPr>
        <p:grpSp>
          <p:nvGrpSpPr>
            <p:cNvPr id="55" name="Group 54"/>
            <p:cNvGrpSpPr/>
            <p:nvPr/>
          </p:nvGrpSpPr>
          <p:grpSpPr>
            <a:xfrm>
              <a:off x="3657600" y="3000514"/>
              <a:ext cx="5029200" cy="561836"/>
              <a:chOff x="3657600" y="3101717"/>
              <a:chExt cx="5029200" cy="561836"/>
            </a:xfrm>
          </p:grpSpPr>
          <p:cxnSp>
            <p:nvCxnSpPr>
              <p:cNvPr id="5" name="Straight Connector 4"/>
              <p:cNvCxnSpPr/>
              <p:nvPr/>
            </p:nvCxnSpPr>
            <p:spPr>
              <a:xfrm flipH="1" flipV="1">
                <a:off x="3657600" y="3101717"/>
                <a:ext cx="5029200" cy="220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flipH="1">
                <a:off x="3657600" y="3638550"/>
                <a:ext cx="5029200" cy="63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Rectangle 8"/>
              <p:cNvSpPr/>
              <p:nvPr/>
            </p:nvSpPr>
            <p:spPr>
              <a:xfrm>
                <a:off x="7467600" y="3123803"/>
                <a:ext cx="685800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ret</a:t>
                </a:r>
                <a:br>
                  <a:rPr lang="en-US" dirty="0"/>
                </a:br>
                <a:r>
                  <a:rPr lang="en-US" dirty="0" err="1"/>
                  <a:t>addr</a:t>
                </a:r>
                <a:endParaRPr lang="en-US" dirty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5715000" y="3123803"/>
                <a:ext cx="1752600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C  A   N   A   R  Y</a:t>
                </a: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5181600" y="3123803"/>
                <a:ext cx="517346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4343400" y="3130153"/>
                <a:ext cx="838200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marL="400050" marR="0" lvl="0" indent="-40005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None/>
                  <a:tabLst/>
                  <a:defRPr/>
                </a:pPr>
                <a:r>
                  <a:rPr lang="en-US"/>
                  <a:t>local</a:t>
                </a:r>
              </a:p>
              <a:p>
                <a:pPr marL="400050" marR="0" lvl="0" indent="-40005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None/>
                  <a:tabLst/>
                  <a:defRPr/>
                </a:pPr>
                <a:r>
                  <a:rPr lang="en-US" dirty="0"/>
                  <a:t>buffer</a:t>
                </a: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3826054" y="2952750"/>
              <a:ext cx="44114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/>
                <a:t>⋯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3200400" y="2114550"/>
            <a:ext cx="5029200" cy="707886"/>
            <a:chOff x="3657600" y="2276356"/>
            <a:chExt cx="5029200" cy="707886"/>
          </a:xfrm>
        </p:grpSpPr>
        <p:cxnSp>
          <p:nvCxnSpPr>
            <p:cNvPr id="18" name="Straight Connector 17"/>
            <p:cNvCxnSpPr/>
            <p:nvPr/>
          </p:nvCxnSpPr>
          <p:spPr>
            <a:xfrm flipH="1" flipV="1">
              <a:off x="3657600" y="2352556"/>
              <a:ext cx="5029200" cy="220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3657600" y="2908042"/>
              <a:ext cx="5029200" cy="63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7467600" y="2374642"/>
              <a:ext cx="6858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ret</a:t>
              </a:r>
              <a:br>
                <a:rPr lang="en-US" dirty="0"/>
              </a:br>
              <a:r>
                <a:rPr lang="en-US" dirty="0" err="1"/>
                <a:t>addr</a:t>
              </a:r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715000" y="2374642"/>
              <a:ext cx="17526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C  A   N   A   R  Y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181600" y="2374642"/>
              <a:ext cx="517346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343400" y="2368292"/>
              <a:ext cx="8382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local</a:t>
              </a:r>
              <a:br>
                <a:rPr lang="en-US" dirty="0"/>
              </a:br>
              <a:r>
                <a:rPr lang="en-US" dirty="0"/>
                <a:t>buffer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810000" y="2276356"/>
              <a:ext cx="44114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⋯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3225800" y="3625586"/>
            <a:ext cx="5029200" cy="707886"/>
            <a:chOff x="3683000" y="3750211"/>
            <a:chExt cx="5029200" cy="707886"/>
          </a:xfrm>
        </p:grpSpPr>
        <p:grpSp>
          <p:nvGrpSpPr>
            <p:cNvPr id="56" name="Group 55"/>
            <p:cNvGrpSpPr/>
            <p:nvPr/>
          </p:nvGrpSpPr>
          <p:grpSpPr>
            <a:xfrm>
              <a:off x="3683000" y="3762514"/>
              <a:ext cx="5029200" cy="561836"/>
              <a:chOff x="3683000" y="3750211"/>
              <a:chExt cx="5029200" cy="561836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 flipH="1" flipV="1">
                <a:off x="3683000" y="3750211"/>
                <a:ext cx="5029200" cy="220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H="1">
                <a:off x="3683000" y="4305697"/>
                <a:ext cx="5029200" cy="63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Rectangle 28"/>
              <p:cNvSpPr/>
              <p:nvPr/>
            </p:nvSpPr>
            <p:spPr>
              <a:xfrm>
                <a:off x="7493000" y="3772297"/>
                <a:ext cx="685800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ret</a:t>
                </a:r>
                <a:br>
                  <a:rPr lang="en-US" dirty="0"/>
                </a:br>
                <a:r>
                  <a:rPr lang="en-US" dirty="0" err="1"/>
                  <a:t>addr</a:t>
                </a:r>
                <a:endParaRPr lang="en-US" dirty="0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5740400" y="3772297"/>
                <a:ext cx="1752600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C  A   N   A   R  Y</a:t>
                </a: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5207000" y="3772297"/>
                <a:ext cx="517346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4368800" y="3778647"/>
                <a:ext cx="838200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local</a:t>
                </a:r>
                <a:br>
                  <a:rPr lang="en-US" dirty="0"/>
                </a:br>
                <a:r>
                  <a:rPr lang="en-US" dirty="0"/>
                  <a:t>buffer</a:t>
                </a:r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3851454" y="3750211"/>
              <a:ext cx="44114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/>
                <a:t>⋯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3251200" y="4343003"/>
            <a:ext cx="5054600" cy="765433"/>
            <a:chOff x="3708400" y="4476750"/>
            <a:chExt cx="5054600" cy="765433"/>
          </a:xfrm>
        </p:grpSpPr>
        <p:cxnSp>
          <p:nvCxnSpPr>
            <p:cNvPr id="44" name="Straight Connector 43"/>
            <p:cNvCxnSpPr/>
            <p:nvPr/>
          </p:nvCxnSpPr>
          <p:spPr>
            <a:xfrm flipH="1" flipV="1">
              <a:off x="3708400" y="4476750"/>
              <a:ext cx="5029200" cy="220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>
              <a:off x="3708400" y="5032236"/>
              <a:ext cx="5029200" cy="63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/>
            <p:cNvSpPr/>
            <p:nvPr/>
          </p:nvSpPr>
          <p:spPr>
            <a:xfrm>
              <a:off x="7518400" y="4498836"/>
              <a:ext cx="6858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ret</a:t>
              </a:r>
              <a:br>
                <a:rPr lang="en-US" dirty="0"/>
              </a:br>
              <a:r>
                <a:rPr lang="en-US" dirty="0" err="1"/>
                <a:t>addr</a:t>
              </a:r>
              <a:endParaRPr lang="en-US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765800" y="4498836"/>
              <a:ext cx="17526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C  A   N   A   R  Y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232400" y="4498836"/>
              <a:ext cx="517346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394200" y="4489450"/>
              <a:ext cx="8382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local</a:t>
              </a:r>
              <a:br>
                <a:rPr lang="en-US" dirty="0"/>
              </a:br>
              <a:r>
                <a:rPr lang="en-US" dirty="0"/>
                <a:t>buffer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876854" y="4476750"/>
              <a:ext cx="44114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⋯</a:t>
              </a:r>
            </a:p>
          </p:txBody>
        </p:sp>
        <p:cxnSp>
          <p:nvCxnSpPr>
            <p:cNvPr id="53" name="Straight Connector 52"/>
            <p:cNvCxnSpPr/>
            <p:nvPr/>
          </p:nvCxnSpPr>
          <p:spPr>
            <a:xfrm flipH="1" flipV="1">
              <a:off x="3733800" y="5220097"/>
              <a:ext cx="5029200" cy="220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/>
          <p:cNvSpPr/>
          <p:nvPr/>
        </p:nvSpPr>
        <p:spPr>
          <a:xfrm>
            <a:off x="3886200" y="2211378"/>
            <a:ext cx="1676400" cy="51766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45720" rtlCol="0" anchor="ctr"/>
          <a:lstStyle/>
          <a:p>
            <a:pPr algn="r"/>
            <a:r>
              <a:rPr lang="en-US" dirty="0"/>
              <a:t>A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894227" y="2966975"/>
            <a:ext cx="1676400" cy="51766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45720" rtlCol="0" anchor="ctr"/>
          <a:lstStyle/>
          <a:p>
            <a:pPr algn="r"/>
            <a:r>
              <a:rPr lang="en-US" dirty="0"/>
              <a:t>B</a:t>
            </a:r>
          </a:p>
        </p:txBody>
      </p:sp>
      <p:sp>
        <p:nvSpPr>
          <p:cNvPr id="52" name="Rectangle 51"/>
          <p:cNvSpPr/>
          <p:nvPr/>
        </p:nvSpPr>
        <p:spPr>
          <a:xfrm>
            <a:off x="3922981" y="3654806"/>
            <a:ext cx="1676400" cy="51766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45720" rtlCol="0" anchor="ctr"/>
          <a:lstStyle/>
          <a:p>
            <a:pPr algn="r"/>
            <a:r>
              <a:rPr lang="en-US" dirty="0"/>
              <a:t>C</a:t>
            </a:r>
          </a:p>
        </p:txBody>
      </p:sp>
      <p:sp>
        <p:nvSpPr>
          <p:cNvPr id="60" name="Rectangle 59"/>
          <p:cNvSpPr/>
          <p:nvPr/>
        </p:nvSpPr>
        <p:spPr>
          <a:xfrm>
            <a:off x="3945027" y="4365089"/>
            <a:ext cx="1922373" cy="51766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64008" rtlCol="0" anchor="ctr"/>
          <a:lstStyle/>
          <a:p>
            <a:pPr algn="r"/>
            <a:r>
              <a:rPr lang="en-US" dirty="0"/>
              <a:t>C  A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848600" y="2289036"/>
            <a:ext cx="680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crash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848600" y="3062704"/>
            <a:ext cx="680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crash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848600" y="3748504"/>
            <a:ext cx="1003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 crash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848600" y="4422636"/>
            <a:ext cx="1003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No crash</a:t>
            </a:r>
          </a:p>
        </p:txBody>
      </p:sp>
      <p:sp>
        <p:nvSpPr>
          <p:cNvPr id="66" name="Rectangle 65"/>
          <p:cNvSpPr/>
          <p:nvPr/>
        </p:nvSpPr>
        <p:spPr>
          <a:xfrm>
            <a:off x="304800" y="2470210"/>
            <a:ext cx="2819400" cy="15093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47E8ED2-5946-14F9-0A62-8C425E537E00}"/>
              </a:ext>
            </a:extLst>
          </p:cNvPr>
          <p:cNvSpPr/>
          <p:nvPr/>
        </p:nvSpPr>
        <p:spPr>
          <a:xfrm>
            <a:off x="7856627" y="1621562"/>
            <a:ext cx="1143000" cy="54530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Why?</a:t>
            </a:r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116252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5" grpId="0" animBg="1"/>
      <p:bldP spid="52" grpId="0" animBg="1"/>
      <p:bldP spid="60" grpId="0" animBg="1"/>
      <p:bldP spid="62" grpId="0"/>
      <p:bldP spid="63" grpId="0"/>
      <p:bldP spid="64" grpId="0"/>
      <p:bldP spid="6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114300"/>
            <a:ext cx="8534400" cy="857250"/>
          </a:xfrm>
        </p:spPr>
        <p:txBody>
          <a:bodyPr>
            <a:normAutofit/>
          </a:bodyPr>
          <a:lstStyle/>
          <a:p>
            <a:r>
              <a:rPr lang="en-US" dirty="0"/>
              <a:t>Similarly:  extract ASLR randomness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42950"/>
            <a:ext cx="8229600" cy="37211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 common design for crash recovery:</a:t>
            </a:r>
          </a:p>
          <a:p>
            <a:r>
              <a:rPr lang="en-US" sz="2400" dirty="0"/>
              <a:t>When process crashes, restart automatically   (for availability)</a:t>
            </a:r>
          </a:p>
          <a:p>
            <a:r>
              <a:rPr lang="en-US" sz="2400" dirty="0"/>
              <a:t>Often canary is unchanged  (reason:  relaunch using fork)</a:t>
            </a:r>
          </a:p>
          <a:p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Danger: </a:t>
            </a:r>
          </a:p>
          <a:p>
            <a:pPr marL="228600" indent="0">
              <a:buNone/>
            </a:pPr>
            <a:r>
              <a:rPr lang="en-US" sz="2400" dirty="0"/>
              <a:t>Extract ret-</a:t>
            </a:r>
            <a:r>
              <a:rPr lang="en-US" sz="2400" dirty="0" err="1"/>
              <a:t>addr</a:t>
            </a:r>
            <a:r>
              <a:rPr lang="en-US" sz="2400" dirty="0"/>
              <a:t> to </a:t>
            </a:r>
            <a:br>
              <a:rPr lang="en-US" sz="2400" dirty="0"/>
            </a:br>
            <a:r>
              <a:rPr lang="en-US" sz="2400" dirty="0"/>
              <a:t>de-randomize</a:t>
            </a:r>
            <a:br>
              <a:rPr lang="en-US" sz="2400" dirty="0"/>
            </a:br>
            <a:r>
              <a:rPr lang="en-US" sz="2400" dirty="0"/>
              <a:t>app. code ASLR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3200400" y="2908168"/>
            <a:ext cx="5029200" cy="707886"/>
            <a:chOff x="3657600" y="2952750"/>
            <a:chExt cx="5029200" cy="707886"/>
          </a:xfrm>
        </p:grpSpPr>
        <p:grpSp>
          <p:nvGrpSpPr>
            <p:cNvPr id="55" name="Group 54"/>
            <p:cNvGrpSpPr/>
            <p:nvPr/>
          </p:nvGrpSpPr>
          <p:grpSpPr>
            <a:xfrm>
              <a:off x="3657600" y="3000514"/>
              <a:ext cx="5029200" cy="561836"/>
              <a:chOff x="3657600" y="3101717"/>
              <a:chExt cx="5029200" cy="561836"/>
            </a:xfrm>
          </p:grpSpPr>
          <p:cxnSp>
            <p:nvCxnSpPr>
              <p:cNvPr id="5" name="Straight Connector 4"/>
              <p:cNvCxnSpPr/>
              <p:nvPr/>
            </p:nvCxnSpPr>
            <p:spPr>
              <a:xfrm flipH="1" flipV="1">
                <a:off x="3657600" y="3101717"/>
                <a:ext cx="5029200" cy="220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flipH="1">
                <a:off x="3657600" y="3638550"/>
                <a:ext cx="5029200" cy="63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Rectangle 8"/>
              <p:cNvSpPr/>
              <p:nvPr/>
            </p:nvSpPr>
            <p:spPr>
              <a:xfrm>
                <a:off x="7467600" y="3123803"/>
                <a:ext cx="685800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ret</a:t>
                </a:r>
                <a:br>
                  <a:rPr lang="en-US" dirty="0"/>
                </a:br>
                <a:r>
                  <a:rPr lang="en-US" dirty="0" err="1"/>
                  <a:t>addr</a:t>
                </a:r>
                <a:endParaRPr lang="en-US" dirty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5715000" y="3123803"/>
                <a:ext cx="1752600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C  A   N   A   R  Y</a:t>
                </a: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5181600" y="3123803"/>
                <a:ext cx="517346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4343400" y="3130153"/>
                <a:ext cx="838200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marL="400050" marR="0" lvl="0" indent="-40005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None/>
                  <a:tabLst/>
                  <a:defRPr/>
                </a:pPr>
                <a:r>
                  <a:rPr lang="en-US"/>
                  <a:t>local</a:t>
                </a:r>
              </a:p>
              <a:p>
                <a:pPr marL="400050" marR="0" lvl="0" indent="-40005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None/>
                  <a:tabLst/>
                  <a:defRPr/>
                </a:pPr>
                <a:r>
                  <a:rPr lang="en-US" dirty="0"/>
                  <a:t>buffer</a:t>
                </a: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3826054" y="2952750"/>
              <a:ext cx="44114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/>
                <a:t>⋯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3200400" y="2190750"/>
            <a:ext cx="5029200" cy="707886"/>
            <a:chOff x="3657600" y="2352556"/>
            <a:chExt cx="5029200" cy="707886"/>
          </a:xfrm>
        </p:grpSpPr>
        <p:cxnSp>
          <p:nvCxnSpPr>
            <p:cNvPr id="18" name="Straight Connector 17"/>
            <p:cNvCxnSpPr/>
            <p:nvPr/>
          </p:nvCxnSpPr>
          <p:spPr>
            <a:xfrm flipH="1" flipV="1">
              <a:off x="3657600" y="2352556"/>
              <a:ext cx="5029200" cy="220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3657600" y="2908042"/>
              <a:ext cx="5029200" cy="63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7467600" y="2374642"/>
              <a:ext cx="6858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ret</a:t>
              </a:r>
              <a:br>
                <a:rPr lang="en-US" dirty="0"/>
              </a:br>
              <a:r>
                <a:rPr lang="en-US" dirty="0" err="1"/>
                <a:t>addr</a:t>
              </a:r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715000" y="2374642"/>
              <a:ext cx="17526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C  A   N   A   R  Y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181600" y="2374642"/>
              <a:ext cx="517346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343400" y="2368292"/>
              <a:ext cx="8382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local</a:t>
              </a:r>
              <a:br>
                <a:rPr lang="en-US" dirty="0"/>
              </a:br>
              <a:r>
                <a:rPr lang="en-US" dirty="0"/>
                <a:t>buffer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826054" y="2352556"/>
              <a:ext cx="44114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/>
                <a:t>⋯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3225800" y="3625586"/>
            <a:ext cx="5029200" cy="707886"/>
            <a:chOff x="3683000" y="3750211"/>
            <a:chExt cx="5029200" cy="707886"/>
          </a:xfrm>
        </p:grpSpPr>
        <p:grpSp>
          <p:nvGrpSpPr>
            <p:cNvPr id="56" name="Group 55"/>
            <p:cNvGrpSpPr/>
            <p:nvPr/>
          </p:nvGrpSpPr>
          <p:grpSpPr>
            <a:xfrm>
              <a:off x="3683000" y="3762514"/>
              <a:ext cx="5029200" cy="561836"/>
              <a:chOff x="3683000" y="3750211"/>
              <a:chExt cx="5029200" cy="561836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 flipH="1" flipV="1">
                <a:off x="3683000" y="3750211"/>
                <a:ext cx="5029200" cy="220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H="1">
                <a:off x="3683000" y="4305697"/>
                <a:ext cx="5029200" cy="63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Rectangle 28"/>
              <p:cNvSpPr/>
              <p:nvPr/>
            </p:nvSpPr>
            <p:spPr>
              <a:xfrm>
                <a:off x="7493000" y="3772297"/>
                <a:ext cx="685800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ret</a:t>
                </a:r>
                <a:br>
                  <a:rPr lang="en-US" dirty="0"/>
                </a:br>
                <a:r>
                  <a:rPr lang="en-US" dirty="0" err="1"/>
                  <a:t>addr</a:t>
                </a:r>
                <a:endParaRPr lang="en-US" dirty="0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5740400" y="3772297"/>
                <a:ext cx="1752600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C  A   N   A   R  Y</a:t>
                </a: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5207000" y="3772297"/>
                <a:ext cx="517346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4368800" y="3778647"/>
                <a:ext cx="838200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local</a:t>
                </a:r>
                <a:br>
                  <a:rPr lang="en-US" dirty="0"/>
                </a:br>
                <a:r>
                  <a:rPr lang="en-US" dirty="0"/>
                  <a:t>buffer</a:t>
                </a:r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3851454" y="3750211"/>
              <a:ext cx="44114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/>
                <a:t>⋯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3251200" y="4343003"/>
            <a:ext cx="5054600" cy="765433"/>
            <a:chOff x="3708400" y="4476750"/>
            <a:chExt cx="5054600" cy="765433"/>
          </a:xfrm>
        </p:grpSpPr>
        <p:cxnSp>
          <p:nvCxnSpPr>
            <p:cNvPr id="44" name="Straight Connector 43"/>
            <p:cNvCxnSpPr/>
            <p:nvPr/>
          </p:nvCxnSpPr>
          <p:spPr>
            <a:xfrm flipH="1" flipV="1">
              <a:off x="3708400" y="4476750"/>
              <a:ext cx="5029200" cy="220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>
              <a:off x="3708400" y="5032236"/>
              <a:ext cx="5029200" cy="63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/>
            <p:cNvSpPr/>
            <p:nvPr/>
          </p:nvSpPr>
          <p:spPr>
            <a:xfrm>
              <a:off x="7518400" y="4498836"/>
              <a:ext cx="6858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ret</a:t>
              </a:r>
              <a:br>
                <a:rPr lang="en-US" dirty="0"/>
              </a:br>
              <a:r>
                <a:rPr lang="en-US" dirty="0" err="1"/>
                <a:t>addr</a:t>
              </a:r>
              <a:endParaRPr lang="en-US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765800" y="4498836"/>
              <a:ext cx="17526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C  A   N   A   R  Y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232400" y="4498836"/>
              <a:ext cx="517346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394200" y="4489450"/>
              <a:ext cx="8382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local</a:t>
              </a:r>
              <a:br>
                <a:rPr lang="en-US" dirty="0"/>
              </a:br>
              <a:r>
                <a:rPr lang="en-US" dirty="0"/>
                <a:t>buffer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876854" y="4476750"/>
              <a:ext cx="44114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/>
                <a:t>⋯</a:t>
              </a:r>
            </a:p>
          </p:txBody>
        </p:sp>
        <p:cxnSp>
          <p:nvCxnSpPr>
            <p:cNvPr id="53" name="Straight Connector 52"/>
            <p:cNvCxnSpPr/>
            <p:nvPr/>
          </p:nvCxnSpPr>
          <p:spPr>
            <a:xfrm flipH="1" flipV="1">
              <a:off x="3733800" y="5220097"/>
              <a:ext cx="5029200" cy="220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/>
          <p:cNvSpPr/>
          <p:nvPr/>
        </p:nvSpPr>
        <p:spPr>
          <a:xfrm>
            <a:off x="3886200" y="2211378"/>
            <a:ext cx="1676400" cy="51766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45720" rtlCol="0" anchor="ctr"/>
          <a:lstStyle/>
          <a:p>
            <a:pPr algn="r"/>
            <a:r>
              <a:rPr lang="en-US" dirty="0"/>
              <a:t>A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894227" y="2966975"/>
            <a:ext cx="1676400" cy="51766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45720" rtlCol="0" anchor="ctr"/>
          <a:lstStyle/>
          <a:p>
            <a:pPr algn="r"/>
            <a:r>
              <a:rPr lang="en-US" dirty="0"/>
              <a:t>B</a:t>
            </a:r>
          </a:p>
        </p:txBody>
      </p:sp>
      <p:sp>
        <p:nvSpPr>
          <p:cNvPr id="52" name="Rectangle 51"/>
          <p:cNvSpPr/>
          <p:nvPr/>
        </p:nvSpPr>
        <p:spPr>
          <a:xfrm>
            <a:off x="3922981" y="3654806"/>
            <a:ext cx="1676400" cy="51766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45720" rtlCol="0" anchor="ctr"/>
          <a:lstStyle/>
          <a:p>
            <a:pPr algn="r"/>
            <a:r>
              <a:rPr lang="en-US" dirty="0"/>
              <a:t>C</a:t>
            </a:r>
          </a:p>
        </p:txBody>
      </p:sp>
      <p:sp>
        <p:nvSpPr>
          <p:cNvPr id="60" name="Rectangle 59"/>
          <p:cNvSpPr/>
          <p:nvPr/>
        </p:nvSpPr>
        <p:spPr>
          <a:xfrm>
            <a:off x="3945027" y="4365089"/>
            <a:ext cx="1922373" cy="51766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64008" rtlCol="0" anchor="ctr"/>
          <a:lstStyle/>
          <a:p>
            <a:pPr algn="r"/>
            <a:r>
              <a:rPr lang="en-US" dirty="0"/>
              <a:t>C  A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848600" y="2289036"/>
            <a:ext cx="680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crash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848600" y="3062704"/>
            <a:ext cx="680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crash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848600" y="3748504"/>
            <a:ext cx="1003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 crash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848600" y="4422636"/>
            <a:ext cx="1003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No crash</a:t>
            </a:r>
          </a:p>
        </p:txBody>
      </p:sp>
      <p:sp>
        <p:nvSpPr>
          <p:cNvPr id="66" name="Rectangle 65"/>
          <p:cNvSpPr/>
          <p:nvPr/>
        </p:nvSpPr>
        <p:spPr>
          <a:xfrm>
            <a:off x="304800" y="2226212"/>
            <a:ext cx="2835454" cy="21388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091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C7B29-D9BA-D479-FC26-87CB364AD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 Story of Blue Box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6F662A-A25A-136B-D219-0812BFE41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947" y="1063230"/>
            <a:ext cx="8229600" cy="339447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What did these folks do back in the 1970s before they started apple?</a:t>
            </a:r>
          </a:p>
        </p:txBody>
      </p:sp>
      <p:pic>
        <p:nvPicPr>
          <p:cNvPr id="5" name="Picture 4" descr="A person with a beard&#10;&#10;Description automatically generated">
            <a:extLst>
              <a:ext uri="{FF2B5EF4-FFF2-40B4-BE49-F238E27FC236}">
                <a16:creationId xmlns:a16="http://schemas.microsoft.com/office/drawing/2014/main" id="{99D37325-0E5B-9B1F-8E3B-E984BA541C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318" y="1672351"/>
            <a:ext cx="2286000" cy="2407920"/>
          </a:xfrm>
          <a:prstGeom prst="rect">
            <a:avLst/>
          </a:prstGeom>
        </p:spPr>
      </p:pic>
      <p:pic>
        <p:nvPicPr>
          <p:cNvPr id="7" name="Picture 6" descr="A person holding a cell phone&#10;&#10;Description automatically generated">
            <a:extLst>
              <a:ext uri="{FF2B5EF4-FFF2-40B4-BE49-F238E27FC236}">
                <a16:creationId xmlns:a16="http://schemas.microsoft.com/office/drawing/2014/main" id="{8C89A901-4237-794B-890C-C44F9047D9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4"/>
          <a:stretch/>
        </p:blipFill>
        <p:spPr>
          <a:xfrm>
            <a:off x="5365531" y="1593188"/>
            <a:ext cx="2438400" cy="226027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1E9814C-C3D2-F99B-3AFE-E6663EAE5BD8}"/>
              </a:ext>
            </a:extLst>
          </p:cNvPr>
          <p:cNvSpPr txBox="1"/>
          <p:nvPr/>
        </p:nvSpPr>
        <p:spPr>
          <a:xfrm>
            <a:off x="3523615" y="2468736"/>
            <a:ext cx="1899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Founders of Apple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F5C23DA-8627-E196-AF26-BC553CF07F5F}"/>
              </a:ext>
            </a:extLst>
          </p:cNvPr>
          <p:cNvSpPr/>
          <p:nvPr/>
        </p:nvSpPr>
        <p:spPr>
          <a:xfrm>
            <a:off x="1174531" y="4422445"/>
            <a:ext cx="6629400" cy="54017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Build</a:t>
            </a:r>
            <a:r>
              <a:rPr lang="en-US" dirty="0"/>
              <a:t> and </a:t>
            </a:r>
            <a:r>
              <a:rPr lang="en-US" b="1" dirty="0">
                <a:solidFill>
                  <a:srgbClr val="FF0000"/>
                </a:solidFill>
              </a:rPr>
              <a:t>sell</a:t>
            </a:r>
            <a:r>
              <a:rPr lang="en-US" dirty="0"/>
              <a:t> the Blue Box (an illegal phone hacking toolset)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59A7EAE-7EE1-F449-1967-CEADC5A13FCC}"/>
              </a:ext>
            </a:extLst>
          </p:cNvPr>
          <p:cNvCxnSpPr>
            <a:stCxn id="5" idx="2"/>
          </p:cNvCxnSpPr>
          <p:nvPr/>
        </p:nvCxnSpPr>
        <p:spPr>
          <a:xfrm flipH="1">
            <a:off x="2047009" y="4080271"/>
            <a:ext cx="307309" cy="409465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179AE34-9642-8B8F-B59C-BFB8C55E5B57}"/>
              </a:ext>
            </a:extLst>
          </p:cNvPr>
          <p:cNvCxnSpPr>
            <a:cxnSpLocks/>
            <a:stCxn id="7" idx="2"/>
          </p:cNvCxnSpPr>
          <p:nvPr/>
        </p:nvCxnSpPr>
        <p:spPr>
          <a:xfrm flipH="1">
            <a:off x="2873901" y="3853457"/>
            <a:ext cx="3710830" cy="74819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6684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sz="4400" dirty="0"/>
              <a:t>What if can’t recompile:  </a:t>
            </a:r>
            <a:r>
              <a:rPr lang="en-US" sz="4400" dirty="0" err="1"/>
              <a:t>Libsafe</a:t>
            </a:r>
            <a:endParaRPr lang="en-US" sz="4400" dirty="0"/>
          </a:p>
        </p:txBody>
      </p:sp>
      <p:sp>
        <p:nvSpPr>
          <p:cNvPr id="2969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28600" y="971550"/>
            <a:ext cx="8458200" cy="3886200"/>
          </a:xfrm>
        </p:spPr>
        <p:txBody>
          <a:bodyPr/>
          <a:lstStyle/>
          <a:p>
            <a:r>
              <a:rPr lang="en-US" sz="2400" u="sng" dirty="0"/>
              <a:t>Solution 2</a:t>
            </a:r>
            <a:r>
              <a:rPr lang="en-US" sz="2400" dirty="0"/>
              <a:t>:  </a:t>
            </a:r>
            <a:r>
              <a:rPr lang="en-US" sz="2400" dirty="0" err="1"/>
              <a:t>Libsafe</a:t>
            </a:r>
            <a:r>
              <a:rPr lang="en-US" sz="2400" dirty="0"/>
              <a:t> (Avaya Labs)</a:t>
            </a:r>
          </a:p>
          <a:p>
            <a:pPr lvl="1"/>
            <a:r>
              <a:rPr lang="en-US" sz="2400" dirty="0"/>
              <a:t>Dynamically loaded library      </a:t>
            </a:r>
            <a:r>
              <a:rPr lang="en-US" sz="1600" dirty="0"/>
              <a:t>(no need to recompile app.)</a:t>
            </a:r>
            <a:endParaRPr lang="en-US" sz="2400" dirty="0"/>
          </a:p>
          <a:p>
            <a:pPr lvl="1"/>
            <a:r>
              <a:rPr lang="en-US" sz="2400" dirty="0"/>
              <a:t>Intercepts calls to  </a:t>
            </a:r>
            <a:r>
              <a:rPr lang="en-US" sz="2400" dirty="0" err="1"/>
              <a:t>strcpy</a:t>
            </a:r>
            <a:r>
              <a:rPr lang="en-US" sz="2400" dirty="0"/>
              <a:t> (</a:t>
            </a:r>
            <a:r>
              <a:rPr lang="en-US" sz="2400" dirty="0" err="1"/>
              <a:t>dest</a:t>
            </a:r>
            <a:r>
              <a:rPr lang="en-US" sz="2400" dirty="0"/>
              <a:t>, </a:t>
            </a:r>
            <a:r>
              <a:rPr lang="en-US" sz="2400" dirty="0" err="1"/>
              <a:t>src</a:t>
            </a:r>
            <a:r>
              <a:rPr lang="en-US" sz="2400" dirty="0"/>
              <a:t>)</a:t>
            </a:r>
          </a:p>
          <a:p>
            <a:pPr lvl="2">
              <a:lnSpc>
                <a:spcPct val="120000"/>
              </a:lnSpc>
            </a:pPr>
            <a:r>
              <a:rPr lang="en-US" sz="2000" dirty="0"/>
              <a:t>Validates sufficient space in current stack frame:</a:t>
            </a:r>
            <a:br>
              <a:rPr lang="en-US" sz="2000" dirty="0"/>
            </a:br>
            <a:r>
              <a:rPr lang="en-US" sz="2000" dirty="0"/>
              <a:t>	</a:t>
            </a:r>
            <a:r>
              <a:rPr lang="en-US" sz="2000" b="1" dirty="0"/>
              <a:t>|frame-pointer – </a:t>
            </a:r>
            <a:r>
              <a:rPr lang="en-US" sz="2000" b="1" dirty="0" err="1"/>
              <a:t>dest</a:t>
            </a:r>
            <a:r>
              <a:rPr lang="en-US" sz="2000" b="1" dirty="0"/>
              <a:t>| &gt; </a:t>
            </a:r>
            <a:r>
              <a:rPr lang="en-US" sz="2000" b="1" dirty="0" err="1"/>
              <a:t>strlen</a:t>
            </a:r>
            <a:r>
              <a:rPr lang="en-US" sz="2000" b="1" dirty="0"/>
              <a:t>(</a:t>
            </a:r>
            <a:r>
              <a:rPr lang="en-US" sz="2000" b="1" dirty="0" err="1"/>
              <a:t>src</a:t>
            </a:r>
            <a:r>
              <a:rPr lang="en-US" sz="2000" b="1" dirty="0"/>
              <a:t>)</a:t>
            </a:r>
          </a:p>
          <a:p>
            <a:pPr lvl="2">
              <a:lnSpc>
                <a:spcPct val="120000"/>
              </a:lnSpc>
            </a:pPr>
            <a:r>
              <a:rPr lang="en-US" sz="2000" dirty="0"/>
              <a:t>If so, does </a:t>
            </a:r>
            <a:r>
              <a:rPr lang="en-US" sz="2000" dirty="0" err="1"/>
              <a:t>strcpy</a:t>
            </a:r>
            <a:r>
              <a:rPr lang="en-US" sz="2000" dirty="0"/>
              <a:t>.   Otherwise, terminates application</a:t>
            </a:r>
            <a:endParaRPr lang="en-US" sz="2400" dirty="0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2590800" y="3951267"/>
            <a:ext cx="841375" cy="36933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>
                <a:solidFill>
                  <a:schemeClr val="accent5">
                    <a:lumMod val="20000"/>
                    <a:lumOff val="80000"/>
                  </a:schemeClr>
                </a:solidFill>
              </a:rPr>
              <a:t>dest</a:t>
            </a:r>
            <a:endParaRPr kumimoji="1" lang="en-US" sz="1800">
              <a:solidFill>
                <a:schemeClr val="accent5">
                  <a:lumMod val="20000"/>
                  <a:lumOff val="80000"/>
                </a:schemeClr>
              </a:solidFill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1625820" y="3951267"/>
            <a:ext cx="961584" cy="36933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>
                <a:solidFill>
                  <a:schemeClr val="accent5">
                    <a:lumMod val="20000"/>
                    <a:lumOff val="80000"/>
                  </a:schemeClr>
                </a:solidFill>
              </a:rPr>
              <a:t>ret-addr</a:t>
            </a:r>
            <a:endParaRPr kumimoji="1" lang="en-US" sz="1800">
              <a:solidFill>
                <a:schemeClr val="accent5">
                  <a:lumMod val="20000"/>
                  <a:lumOff val="80000"/>
                </a:schemeClr>
              </a:solidFill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1157314" y="3951267"/>
            <a:ext cx="466669" cy="36933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sfp</a:t>
            </a:r>
            <a:endParaRPr kumimoji="1" lang="en-US" sz="1800" dirty="0">
              <a:solidFill>
                <a:schemeClr val="accent5">
                  <a:lumMod val="20000"/>
                  <a:lumOff val="80000"/>
                </a:schemeClr>
              </a:solidFill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29703" name="Line 7"/>
          <p:cNvSpPr>
            <a:spLocks noChangeShapeType="1"/>
          </p:cNvSpPr>
          <p:nvPr/>
        </p:nvSpPr>
        <p:spPr bwMode="auto">
          <a:xfrm>
            <a:off x="4724401" y="4112716"/>
            <a:ext cx="8366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>
            <a:off x="6858001" y="4324350"/>
            <a:ext cx="8366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5" name="Line 9"/>
          <p:cNvSpPr>
            <a:spLocks noChangeShapeType="1"/>
          </p:cNvSpPr>
          <p:nvPr/>
        </p:nvSpPr>
        <p:spPr bwMode="auto">
          <a:xfrm>
            <a:off x="342900" y="3943350"/>
            <a:ext cx="8366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330200" y="4311650"/>
            <a:ext cx="8366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8003274" y="3828156"/>
            <a:ext cx="665379" cy="76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1800"/>
              <a:t>top</a:t>
            </a:r>
            <a:br>
              <a:rPr lang="en-US" sz="1800"/>
            </a:br>
            <a:r>
              <a:rPr lang="en-US" sz="1800"/>
              <a:t>of</a:t>
            </a:r>
            <a:br>
              <a:rPr lang="en-US" sz="1800"/>
            </a:br>
            <a:r>
              <a:rPr lang="en-US" sz="1800"/>
              <a:t>stack</a:t>
            </a:r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3429000" y="3950077"/>
            <a:ext cx="531813" cy="36933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>
                <a:solidFill>
                  <a:schemeClr val="accent5">
                    <a:lumMod val="20000"/>
                    <a:lumOff val="80000"/>
                  </a:schemeClr>
                </a:solidFill>
              </a:rPr>
              <a:t>src</a:t>
            </a:r>
            <a:endParaRPr kumimoji="1" lang="en-US" sz="1800">
              <a:solidFill>
                <a:schemeClr val="accent5">
                  <a:lumMod val="20000"/>
                  <a:lumOff val="80000"/>
                </a:schemeClr>
              </a:solidFill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29709" name="Line 13"/>
          <p:cNvSpPr>
            <a:spLocks noChangeShapeType="1"/>
          </p:cNvSpPr>
          <p:nvPr/>
        </p:nvSpPr>
        <p:spPr bwMode="auto">
          <a:xfrm>
            <a:off x="6859588" y="3943350"/>
            <a:ext cx="8366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>
            <a:off x="5487988" y="4107953"/>
            <a:ext cx="8366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4040189" y="3950077"/>
            <a:ext cx="1520825" cy="36933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>
                <a:solidFill>
                  <a:schemeClr val="accent5">
                    <a:lumMod val="20000"/>
                    <a:lumOff val="80000"/>
                  </a:schemeClr>
                </a:solidFill>
              </a:rPr>
              <a:t>buf</a:t>
            </a:r>
            <a:endParaRPr kumimoji="1" lang="en-US" sz="1800">
              <a:solidFill>
                <a:schemeClr val="accent5">
                  <a:lumMod val="20000"/>
                  <a:lumOff val="80000"/>
                </a:schemeClr>
              </a:solidFill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6019800" y="3950077"/>
            <a:ext cx="961584" cy="36933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>
                <a:solidFill>
                  <a:schemeClr val="accent5">
                    <a:lumMod val="20000"/>
                    <a:lumOff val="80000"/>
                  </a:schemeClr>
                </a:solidFill>
              </a:rPr>
              <a:t>ret-addr</a:t>
            </a:r>
            <a:endParaRPr kumimoji="1" lang="en-US" sz="1800">
              <a:solidFill>
                <a:schemeClr val="accent5">
                  <a:lumMod val="20000"/>
                  <a:lumOff val="80000"/>
                </a:schemeClr>
              </a:solidFill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29713" name="Rectangle 17"/>
          <p:cNvSpPr>
            <a:spLocks noChangeArrowheads="1"/>
          </p:cNvSpPr>
          <p:nvPr/>
        </p:nvSpPr>
        <p:spPr bwMode="auto">
          <a:xfrm>
            <a:off x="5562600" y="3950077"/>
            <a:ext cx="466669" cy="36933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>
                <a:solidFill>
                  <a:schemeClr val="accent5">
                    <a:lumMod val="20000"/>
                    <a:lumOff val="80000"/>
                  </a:schemeClr>
                </a:solidFill>
              </a:rPr>
              <a:t>sfp</a:t>
            </a:r>
            <a:endParaRPr kumimoji="1" lang="en-US" sz="1800">
              <a:solidFill>
                <a:schemeClr val="accent5">
                  <a:lumMod val="20000"/>
                  <a:lumOff val="80000"/>
                </a:schemeClr>
              </a:solidFill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29716" name="Text Box 20"/>
          <p:cNvSpPr txBox="1">
            <a:spLocks noChangeArrowheads="1"/>
          </p:cNvSpPr>
          <p:nvPr/>
        </p:nvSpPr>
        <p:spPr bwMode="auto">
          <a:xfrm>
            <a:off x="1307634" y="4629150"/>
            <a:ext cx="18927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 err="1"/>
              <a:t>Libsafe</a:t>
            </a:r>
            <a:r>
              <a:rPr lang="en-US" sz="2400" dirty="0"/>
              <a:t> </a:t>
            </a:r>
            <a:r>
              <a:rPr lang="en-US" sz="2400" dirty="0" err="1"/>
              <a:t>strcpy</a:t>
            </a:r>
            <a:endParaRPr lang="en-US" sz="2400" dirty="0"/>
          </a:p>
        </p:txBody>
      </p:sp>
      <p:sp>
        <p:nvSpPr>
          <p:cNvPr id="29717" name="Text Box 21"/>
          <p:cNvSpPr txBox="1">
            <a:spLocks noChangeArrowheads="1"/>
          </p:cNvSpPr>
          <p:nvPr/>
        </p:nvSpPr>
        <p:spPr bwMode="auto">
          <a:xfrm>
            <a:off x="4967750" y="4675881"/>
            <a:ext cx="8102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/>
              <a:t>main</a:t>
            </a:r>
          </a:p>
        </p:txBody>
      </p:sp>
      <p:grpSp>
        <p:nvGrpSpPr>
          <p:cNvPr id="29718" name="Group 22"/>
          <p:cNvGrpSpPr>
            <a:grpSpLocks/>
          </p:cNvGrpSpPr>
          <p:nvPr/>
        </p:nvGrpSpPr>
        <p:grpSpPr bwMode="auto">
          <a:xfrm>
            <a:off x="1477963" y="4314329"/>
            <a:ext cx="4343400" cy="158353"/>
            <a:chOff x="931" y="3515"/>
            <a:chExt cx="2736" cy="229"/>
          </a:xfrm>
        </p:grpSpPr>
        <p:sp>
          <p:nvSpPr>
            <p:cNvPr id="29725" name="Line 23"/>
            <p:cNvSpPr>
              <a:spLocks noChangeShapeType="1"/>
            </p:cNvSpPr>
            <p:nvPr/>
          </p:nvSpPr>
          <p:spPr bwMode="auto">
            <a:xfrm>
              <a:off x="931" y="3515"/>
              <a:ext cx="0" cy="229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6" name="Line 24"/>
            <p:cNvSpPr>
              <a:spLocks noChangeShapeType="1"/>
            </p:cNvSpPr>
            <p:nvPr/>
          </p:nvSpPr>
          <p:spPr bwMode="auto">
            <a:xfrm>
              <a:off x="931" y="3744"/>
              <a:ext cx="2736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7" name="Line 25"/>
            <p:cNvSpPr>
              <a:spLocks noChangeShapeType="1"/>
            </p:cNvSpPr>
            <p:nvPr/>
          </p:nvSpPr>
          <p:spPr bwMode="auto">
            <a:xfrm flipV="1">
              <a:off x="3667" y="3515"/>
              <a:ext cx="0" cy="229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719" name="Group 26"/>
          <p:cNvGrpSpPr>
            <a:grpSpLocks/>
          </p:cNvGrpSpPr>
          <p:nvPr/>
        </p:nvGrpSpPr>
        <p:grpSpPr bwMode="auto">
          <a:xfrm flipV="1">
            <a:off x="2666999" y="3714749"/>
            <a:ext cx="1447800" cy="239712"/>
            <a:chOff x="1027" y="3611"/>
            <a:chExt cx="1183" cy="229"/>
          </a:xfrm>
        </p:grpSpPr>
        <p:sp>
          <p:nvSpPr>
            <p:cNvPr id="29722" name="Line 27"/>
            <p:cNvSpPr>
              <a:spLocks noChangeShapeType="1"/>
            </p:cNvSpPr>
            <p:nvPr/>
          </p:nvSpPr>
          <p:spPr bwMode="auto">
            <a:xfrm>
              <a:off x="1027" y="3611"/>
              <a:ext cx="0" cy="229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3" name="Line 28"/>
            <p:cNvSpPr>
              <a:spLocks noChangeShapeType="1"/>
            </p:cNvSpPr>
            <p:nvPr/>
          </p:nvSpPr>
          <p:spPr bwMode="auto">
            <a:xfrm>
              <a:off x="1027" y="3840"/>
              <a:ext cx="1181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4" name="Line 29"/>
            <p:cNvSpPr>
              <a:spLocks noChangeShapeType="1"/>
            </p:cNvSpPr>
            <p:nvPr/>
          </p:nvSpPr>
          <p:spPr bwMode="auto">
            <a:xfrm flipV="1">
              <a:off x="2208" y="3611"/>
              <a:ext cx="2" cy="229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720" name="AutoShape 30"/>
          <p:cNvSpPr>
            <a:spLocks/>
          </p:cNvSpPr>
          <p:nvPr/>
        </p:nvSpPr>
        <p:spPr bwMode="auto">
          <a:xfrm rot="-5400000">
            <a:off x="2107556" y="2926703"/>
            <a:ext cx="128290" cy="3429001"/>
          </a:xfrm>
          <a:prstGeom prst="leftBrace">
            <a:avLst>
              <a:gd name="adj1" fmla="val 11153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1" name="AutoShape 31"/>
          <p:cNvSpPr>
            <a:spLocks/>
          </p:cNvSpPr>
          <p:nvPr/>
        </p:nvSpPr>
        <p:spPr bwMode="auto">
          <a:xfrm rot="-5400000">
            <a:off x="5344121" y="3273127"/>
            <a:ext cx="155972" cy="2763837"/>
          </a:xfrm>
          <a:prstGeom prst="leftBrace">
            <a:avLst>
              <a:gd name="adj1" fmla="val 11075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115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>
            <a:normAutofit/>
          </a:bodyPr>
          <a:lstStyle/>
          <a:p>
            <a:r>
              <a:rPr lang="en-US" sz="3600" dirty="0"/>
              <a:t>How robust is </a:t>
            </a:r>
            <a:r>
              <a:rPr lang="en-US" sz="3600" dirty="0" err="1"/>
              <a:t>Libsafe</a:t>
            </a:r>
            <a:r>
              <a:rPr lang="en-US" sz="3600" dirty="0"/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1600" y="3176885"/>
            <a:ext cx="68601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strcpy</a:t>
            </a:r>
            <a:r>
              <a:rPr lang="en-US" sz="2400" dirty="0"/>
              <a:t>() can overwrite a pointer between </a:t>
            </a:r>
            <a:r>
              <a:rPr lang="en-US" sz="2400" dirty="0" err="1"/>
              <a:t>buf</a:t>
            </a:r>
            <a:r>
              <a:rPr lang="en-US" sz="2400" dirty="0"/>
              <a:t> and </a:t>
            </a:r>
            <a:r>
              <a:rPr lang="en-US" sz="2400" dirty="0" err="1"/>
              <a:t>sfp</a:t>
            </a:r>
            <a:r>
              <a:rPr lang="en-US" sz="2400" dirty="0"/>
              <a:t>.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989813" y="1208068"/>
            <a:ext cx="841375" cy="36933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/>
              <a:t>dest</a:t>
            </a:r>
            <a:endParaRPr kumimoji="1" lang="en-US" sz="1800">
              <a:solidFill>
                <a:schemeClr val="bg2"/>
              </a:solidFill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024833" y="1208068"/>
            <a:ext cx="961584" cy="36933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/>
              <a:t>ret-addr</a:t>
            </a:r>
            <a:endParaRPr kumimoji="1" lang="en-US" sz="1800">
              <a:solidFill>
                <a:schemeClr val="bg2"/>
              </a:solidFill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556327" y="1208068"/>
            <a:ext cx="466669" cy="36933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/>
              <a:t>sfp</a:t>
            </a:r>
            <a:endParaRPr kumimoji="1" lang="en-US" sz="1800">
              <a:solidFill>
                <a:schemeClr val="bg2"/>
              </a:solidFill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5123414" y="1369517"/>
            <a:ext cx="8366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7257014" y="1581151"/>
            <a:ext cx="8366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990600" y="1200150"/>
            <a:ext cx="587926" cy="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 flipV="1">
            <a:off x="990600" y="1568450"/>
            <a:ext cx="575226" cy="1269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8016604" y="1112585"/>
            <a:ext cx="974996" cy="54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/>
              <a:t>high</a:t>
            </a:r>
            <a:br>
              <a:rPr lang="en-US" dirty="0"/>
            </a:br>
            <a:r>
              <a:rPr lang="en-US" dirty="0"/>
              <a:t>memory</a:t>
            </a:r>
            <a:endParaRPr lang="en-US" sz="1800" dirty="0"/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3828013" y="1206878"/>
            <a:ext cx="531813" cy="36933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/>
              <a:t>src</a:t>
            </a:r>
            <a:endParaRPr kumimoji="1" lang="en-US" sz="1800">
              <a:solidFill>
                <a:schemeClr val="bg2"/>
              </a:solidFill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>
            <a:off x="7258601" y="1200151"/>
            <a:ext cx="8366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>
            <a:off x="5887001" y="1364754"/>
            <a:ext cx="8366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4439202" y="1206878"/>
            <a:ext cx="1520825" cy="36933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/>
              <a:t>buf</a:t>
            </a:r>
            <a:endParaRPr kumimoji="1" lang="en-US" sz="1800">
              <a:solidFill>
                <a:schemeClr val="bg2"/>
              </a:solidFill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6418813" y="1206878"/>
            <a:ext cx="961584" cy="36933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/>
              <a:t>ret-addr</a:t>
            </a:r>
            <a:endParaRPr kumimoji="1" lang="en-US" sz="1800">
              <a:solidFill>
                <a:schemeClr val="bg2"/>
              </a:solidFill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5961613" y="1206878"/>
            <a:ext cx="466669" cy="36933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/>
              <a:t>sfp</a:t>
            </a:r>
            <a:endParaRPr kumimoji="1" lang="en-US" sz="1800">
              <a:solidFill>
                <a:schemeClr val="bg2"/>
              </a:solidFill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1676400" y="1957686"/>
            <a:ext cx="18927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 err="1"/>
              <a:t>Libsafe</a:t>
            </a:r>
            <a:r>
              <a:rPr lang="en-US" sz="2400" dirty="0"/>
              <a:t> </a:t>
            </a:r>
            <a:r>
              <a:rPr lang="en-US" sz="2400" dirty="0" err="1"/>
              <a:t>strcpy</a:t>
            </a:r>
            <a:endParaRPr lang="en-US" sz="2400" dirty="0"/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5306167" y="1932682"/>
            <a:ext cx="8102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/>
              <a:t>main</a:t>
            </a:r>
          </a:p>
        </p:txBody>
      </p: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1876976" y="1571130"/>
            <a:ext cx="4343400" cy="158353"/>
            <a:chOff x="931" y="3515"/>
            <a:chExt cx="2736" cy="229"/>
          </a:xfrm>
        </p:grpSpPr>
        <p:sp>
          <p:nvSpPr>
            <p:cNvPr id="24" name="Line 23"/>
            <p:cNvSpPr>
              <a:spLocks noChangeShapeType="1"/>
            </p:cNvSpPr>
            <p:nvPr/>
          </p:nvSpPr>
          <p:spPr bwMode="auto">
            <a:xfrm>
              <a:off x="931" y="3515"/>
              <a:ext cx="0" cy="229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24"/>
            <p:cNvSpPr>
              <a:spLocks noChangeShapeType="1"/>
            </p:cNvSpPr>
            <p:nvPr/>
          </p:nvSpPr>
          <p:spPr bwMode="auto">
            <a:xfrm>
              <a:off x="931" y="3744"/>
              <a:ext cx="2736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25"/>
            <p:cNvSpPr>
              <a:spLocks noChangeShapeType="1"/>
            </p:cNvSpPr>
            <p:nvPr/>
          </p:nvSpPr>
          <p:spPr bwMode="auto">
            <a:xfrm flipV="1">
              <a:off x="3667" y="3515"/>
              <a:ext cx="0" cy="229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" name="Group 26"/>
          <p:cNvGrpSpPr>
            <a:grpSpLocks/>
          </p:cNvGrpSpPr>
          <p:nvPr/>
        </p:nvGrpSpPr>
        <p:grpSpPr bwMode="auto">
          <a:xfrm flipV="1">
            <a:off x="3066012" y="971550"/>
            <a:ext cx="1447800" cy="239712"/>
            <a:chOff x="1027" y="3611"/>
            <a:chExt cx="1183" cy="229"/>
          </a:xfrm>
        </p:grpSpPr>
        <p:sp>
          <p:nvSpPr>
            <p:cNvPr id="28" name="Line 27"/>
            <p:cNvSpPr>
              <a:spLocks noChangeShapeType="1"/>
            </p:cNvSpPr>
            <p:nvPr/>
          </p:nvSpPr>
          <p:spPr bwMode="auto">
            <a:xfrm>
              <a:off x="1027" y="3611"/>
              <a:ext cx="0" cy="229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28"/>
            <p:cNvSpPr>
              <a:spLocks noChangeShapeType="1"/>
            </p:cNvSpPr>
            <p:nvPr/>
          </p:nvSpPr>
          <p:spPr bwMode="auto">
            <a:xfrm>
              <a:off x="1027" y="3840"/>
              <a:ext cx="1181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29"/>
            <p:cNvSpPr>
              <a:spLocks noChangeShapeType="1"/>
            </p:cNvSpPr>
            <p:nvPr/>
          </p:nvSpPr>
          <p:spPr bwMode="auto">
            <a:xfrm flipV="1">
              <a:off x="2208" y="3611"/>
              <a:ext cx="2" cy="229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" name="AutoShape 30"/>
          <p:cNvSpPr>
            <a:spLocks/>
          </p:cNvSpPr>
          <p:nvPr/>
        </p:nvSpPr>
        <p:spPr bwMode="auto">
          <a:xfrm rot="16200000">
            <a:off x="2506569" y="183504"/>
            <a:ext cx="128290" cy="3429001"/>
          </a:xfrm>
          <a:prstGeom prst="leftBrace">
            <a:avLst>
              <a:gd name="adj1" fmla="val 11153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AutoShape 31"/>
          <p:cNvSpPr>
            <a:spLocks/>
          </p:cNvSpPr>
          <p:nvPr/>
        </p:nvSpPr>
        <p:spPr bwMode="auto">
          <a:xfrm rot="16200000">
            <a:off x="5743134" y="529928"/>
            <a:ext cx="155972" cy="2763837"/>
          </a:xfrm>
          <a:prstGeom prst="leftBrace">
            <a:avLst>
              <a:gd name="adj1" fmla="val 11075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Text Box 11"/>
          <p:cNvSpPr txBox="1">
            <a:spLocks noChangeArrowheads="1"/>
          </p:cNvSpPr>
          <p:nvPr/>
        </p:nvSpPr>
        <p:spPr bwMode="auto">
          <a:xfrm>
            <a:off x="91804" y="1123950"/>
            <a:ext cx="974996" cy="54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/>
              <a:t>low</a:t>
            </a:r>
            <a:br>
              <a:rPr lang="en-US" dirty="0"/>
            </a:br>
            <a:r>
              <a:rPr lang="en-US" dirty="0"/>
              <a:t>memory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604819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sz="4400" dirty="0"/>
              <a:t>More methods:  Shadow Stack</a:t>
            </a:r>
          </a:p>
        </p:txBody>
      </p:sp>
      <p:sp>
        <p:nvSpPr>
          <p:cNvPr id="307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686800" cy="4305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 Shadow Stack:  keep a </a:t>
            </a:r>
            <a:r>
              <a:rPr lang="en-US" sz="2400" u="sng" dirty="0"/>
              <a:t>copy</a:t>
            </a:r>
            <a:r>
              <a:rPr lang="en-US" sz="2400" dirty="0"/>
              <a:t> of the stack in memory</a:t>
            </a:r>
          </a:p>
          <a:p>
            <a:pPr>
              <a:tabLst>
                <a:tab pos="1600200" algn="l"/>
              </a:tabLst>
            </a:pPr>
            <a:r>
              <a:rPr lang="en-US" sz="2400" b="1" dirty="0"/>
              <a:t>On call</a:t>
            </a:r>
            <a:r>
              <a:rPr lang="en-US" sz="2400" dirty="0"/>
              <a:t>:	push ret-address to shadow stack on call</a:t>
            </a:r>
          </a:p>
          <a:p>
            <a:pPr>
              <a:tabLst>
                <a:tab pos="1600200" algn="l"/>
              </a:tabLst>
            </a:pPr>
            <a:r>
              <a:rPr lang="en-US" sz="2400" b="1" dirty="0"/>
              <a:t>On ret</a:t>
            </a:r>
            <a:r>
              <a:rPr lang="en-US" sz="2400" dirty="0"/>
              <a:t>:	check that top of shadow stack is equal to </a:t>
            </a:r>
            <a:br>
              <a:rPr lang="en-US" sz="2400" dirty="0"/>
            </a:br>
            <a:r>
              <a:rPr lang="en-US" sz="2400" dirty="0"/>
              <a:t>	ret-address on stack.    Crash if not.</a:t>
            </a:r>
          </a:p>
          <a:p>
            <a:pPr>
              <a:tabLst>
                <a:tab pos="1600200" algn="l"/>
              </a:tabLst>
            </a:pPr>
            <a:r>
              <a:rPr lang="en-US" sz="2400" dirty="0"/>
              <a:t>Security:   memory corruption should not corrupt shadow stack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sz="2400" dirty="0"/>
              <a:t>Shadow stack using </a:t>
            </a:r>
            <a:r>
              <a:rPr lang="en-US" sz="2400" b="1" dirty="0"/>
              <a:t>Intel CET:       </a:t>
            </a:r>
            <a:r>
              <a:rPr lang="en-US" sz="2000" dirty="0"/>
              <a:t>(supported in Windows 10, 2020)</a:t>
            </a:r>
            <a:endParaRPr lang="en-US" sz="1600" dirty="0"/>
          </a:p>
          <a:p>
            <a:r>
              <a:rPr lang="en-US" sz="2400" dirty="0"/>
              <a:t>New register SSP:   shadow stack pointer</a:t>
            </a:r>
          </a:p>
          <a:p>
            <a:r>
              <a:rPr lang="en-US" sz="2400" dirty="0"/>
              <a:t>Shadow stack pages marked by a new “shadow stack” attribute:</a:t>
            </a:r>
            <a:br>
              <a:rPr lang="en-US" sz="2400" dirty="0"/>
            </a:br>
            <a:r>
              <a:rPr lang="en-US" sz="2400" dirty="0"/>
              <a:t>	only “call” and “ret” can read/write these pages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3181350"/>
            <a:ext cx="8763000" cy="1752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33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FFE25-99CD-6441-AA1A-E1491AA34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ARM Memory Tagging Extension (MTE)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62FB3A-2AAF-E84E-8BDF-8956961FE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686800" cy="3737370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793750" algn="l"/>
              </a:tabLst>
            </a:pPr>
            <a:r>
              <a:rPr lang="en-US" sz="2400" dirty="0"/>
              <a:t>Idea:	(1)  every 64-bit </a:t>
            </a:r>
            <a:r>
              <a:rPr lang="en-US" sz="2400" b="1" dirty="0"/>
              <a:t>memory pointer </a:t>
            </a:r>
            <a:r>
              <a:rPr lang="en-US" sz="2400" dirty="0"/>
              <a:t>P has a 4-bit “tag”   </a:t>
            </a:r>
            <a:r>
              <a:rPr lang="en-US" sz="1600" dirty="0"/>
              <a:t>(in top byte)</a:t>
            </a:r>
            <a:endParaRPr lang="en-US" sz="2400" dirty="0"/>
          </a:p>
          <a:p>
            <a:pPr marL="0" indent="0">
              <a:buNone/>
              <a:tabLst>
                <a:tab pos="793750" algn="l"/>
              </a:tabLst>
            </a:pPr>
            <a:r>
              <a:rPr lang="en-US" sz="2400" dirty="0"/>
              <a:t>	(2)  every 16-byte user </a:t>
            </a:r>
            <a:r>
              <a:rPr lang="en-US" sz="2400" b="1" dirty="0"/>
              <a:t>memory region </a:t>
            </a:r>
            <a:r>
              <a:rPr lang="en-US" sz="2400" dirty="0"/>
              <a:t>R has a 4-bit “tag”</a:t>
            </a:r>
          </a:p>
          <a:p>
            <a:pPr marL="0" indent="0">
              <a:spcBef>
                <a:spcPts val="2424"/>
              </a:spcBef>
              <a:buNone/>
              <a:tabLst>
                <a:tab pos="793750" algn="l"/>
              </a:tabLst>
            </a:pPr>
            <a:r>
              <a:rPr lang="en-US" sz="2400" dirty="0"/>
              <a:t>Processor ensures that:  if  P is used to r/w  R  then tags are equal</a:t>
            </a:r>
          </a:p>
          <a:p>
            <a:pPr lvl="1">
              <a:tabLst>
                <a:tab pos="793750" algn="l"/>
              </a:tabLst>
            </a:pPr>
            <a:r>
              <a:rPr lang="en-US" sz="2400" dirty="0"/>
              <a:t>otherwise:  hardware exception</a:t>
            </a:r>
          </a:p>
          <a:p>
            <a:pPr marL="57150" indent="0">
              <a:spcBef>
                <a:spcPts val="2424"/>
              </a:spcBef>
              <a:buNone/>
              <a:tabLst>
                <a:tab pos="793750" algn="l"/>
              </a:tabLst>
            </a:pPr>
            <a:r>
              <a:rPr lang="en-US" sz="2400" dirty="0"/>
              <a:t>Tags are created using new HW instructions:</a:t>
            </a:r>
          </a:p>
          <a:p>
            <a:pPr indent="-285750">
              <a:spcBef>
                <a:spcPts val="624"/>
              </a:spcBef>
              <a:tabLst>
                <a:tab pos="793750" algn="l"/>
              </a:tabLst>
            </a:pPr>
            <a:r>
              <a:rPr lang="en-US" sz="2000" dirty="0"/>
              <a:t>LDG, STG:   load and store tag to a memory region (used by malloc and free)</a:t>
            </a:r>
          </a:p>
          <a:p>
            <a:pPr indent="-285750">
              <a:spcBef>
                <a:spcPts val="624"/>
              </a:spcBef>
              <a:tabLst>
                <a:tab pos="793750" algn="l"/>
              </a:tabLst>
            </a:pPr>
            <a:r>
              <a:rPr lang="en-US" sz="2000" dirty="0"/>
              <a:t>ADDG, SUBG:  pointer arithmetic on an address preserving tags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3114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783A8-6E60-314E-8251-DA7244D42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-19050"/>
            <a:ext cx="8991600" cy="857250"/>
          </a:xfrm>
        </p:spPr>
        <p:txBody>
          <a:bodyPr>
            <a:normAutofit/>
          </a:bodyPr>
          <a:lstStyle/>
          <a:p>
            <a:r>
              <a:rPr lang="en-US" sz="3200" dirty="0"/>
              <a:t>Tags prevent buffer overflows </a:t>
            </a:r>
            <a:r>
              <a:rPr lang="en-US" sz="3200" u="sng" dirty="0"/>
              <a:t>and</a:t>
            </a:r>
            <a:r>
              <a:rPr lang="en-US" sz="3200" dirty="0"/>
              <a:t> use after free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B2DF05-8772-2441-8D7E-C0702B93B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45539"/>
            <a:ext cx="1527254" cy="7796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Example</a:t>
            </a:r>
            <a:r>
              <a:rPr lang="en-US" sz="2400" dirty="0"/>
              <a:t>: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18ADC5F-930F-B34A-AC73-937EF021CCB3}"/>
              </a:ext>
            </a:extLst>
          </p:cNvPr>
          <p:cNvGrpSpPr/>
          <p:nvPr/>
        </p:nvGrpSpPr>
        <p:grpSpPr>
          <a:xfrm>
            <a:off x="3429000" y="1311427"/>
            <a:ext cx="5486400" cy="304800"/>
            <a:chOff x="2743200" y="971550"/>
            <a:chExt cx="5486400" cy="3048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BF52A11-F57F-7641-A964-432737E7C3FF}"/>
                </a:ext>
              </a:extLst>
            </p:cNvPr>
            <p:cNvSpPr/>
            <p:nvPr/>
          </p:nvSpPr>
          <p:spPr>
            <a:xfrm>
              <a:off x="2743200" y="971550"/>
              <a:ext cx="6858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A3A97B2-8AB3-E049-A138-836BA6C7685E}"/>
                </a:ext>
              </a:extLst>
            </p:cNvPr>
            <p:cNvSpPr/>
            <p:nvPr/>
          </p:nvSpPr>
          <p:spPr>
            <a:xfrm>
              <a:off x="3429000" y="971550"/>
              <a:ext cx="685800" cy="3048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A3A5AD7-DC7B-1E4E-8841-799759DE8023}"/>
                </a:ext>
              </a:extLst>
            </p:cNvPr>
            <p:cNvSpPr/>
            <p:nvPr/>
          </p:nvSpPr>
          <p:spPr>
            <a:xfrm>
              <a:off x="4114800" y="971550"/>
              <a:ext cx="685800" cy="3048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74BA6B0-0298-9649-A7FC-75D1B2BC4250}"/>
                </a:ext>
              </a:extLst>
            </p:cNvPr>
            <p:cNvSpPr/>
            <p:nvPr/>
          </p:nvSpPr>
          <p:spPr>
            <a:xfrm>
              <a:off x="4812760" y="971550"/>
              <a:ext cx="685800" cy="3048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4729D82-7698-7745-9EB9-BBB34DF7D25B}"/>
                </a:ext>
              </a:extLst>
            </p:cNvPr>
            <p:cNvSpPr/>
            <p:nvPr/>
          </p:nvSpPr>
          <p:spPr>
            <a:xfrm>
              <a:off x="5510720" y="971550"/>
              <a:ext cx="685800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1C03E37-7963-7147-AE08-AF778EDAB103}"/>
                </a:ext>
              </a:extLst>
            </p:cNvPr>
            <p:cNvSpPr/>
            <p:nvPr/>
          </p:nvSpPr>
          <p:spPr>
            <a:xfrm>
              <a:off x="6196520" y="971550"/>
              <a:ext cx="685800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31F4E49-5C0D-D84D-9109-0B27AEBF8C6E}"/>
                </a:ext>
              </a:extLst>
            </p:cNvPr>
            <p:cNvSpPr/>
            <p:nvPr/>
          </p:nvSpPr>
          <p:spPr>
            <a:xfrm>
              <a:off x="6858000" y="971550"/>
              <a:ext cx="685800" cy="3048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647416C-F88C-B14F-ADD0-E8233B78D036}"/>
                </a:ext>
              </a:extLst>
            </p:cNvPr>
            <p:cNvSpPr/>
            <p:nvPr/>
          </p:nvSpPr>
          <p:spPr>
            <a:xfrm>
              <a:off x="7543800" y="971550"/>
              <a:ext cx="685800" cy="3048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CA802B8E-D6EA-F747-B370-4DD870DB2B98}"/>
              </a:ext>
            </a:extLst>
          </p:cNvPr>
          <p:cNvSpPr txBox="1"/>
          <p:nvPr/>
        </p:nvSpPr>
        <p:spPr>
          <a:xfrm>
            <a:off x="894607" y="2509957"/>
            <a:ext cx="7931530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2509838" algn="l"/>
              </a:tabLst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(1)</a:t>
            </a:r>
            <a:r>
              <a:rPr lang="en-US" dirty="0"/>
              <a:t>    char *p = new char(40);	//     p = 0x </a:t>
            </a:r>
            <a:r>
              <a:rPr lang="en-US" b="1" u="sng" dirty="0">
                <a:solidFill>
                  <a:schemeClr val="accent2">
                    <a:lumMod val="75000"/>
                  </a:schemeClr>
                </a:solidFill>
              </a:rPr>
              <a:t>B</a:t>
            </a:r>
            <a:r>
              <a:rPr lang="en-US" dirty="0"/>
              <a:t>000 6FFF  FFF5 1240     (*p tagged as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B</a:t>
            </a:r>
            <a:r>
              <a:rPr lang="en-US" dirty="0"/>
              <a:t>)</a:t>
            </a:r>
          </a:p>
          <a:p>
            <a:pPr>
              <a:spcBef>
                <a:spcPts val="1200"/>
              </a:spcBef>
              <a:tabLst>
                <a:tab pos="2509838" algn="l"/>
              </a:tabLst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(2)</a:t>
            </a:r>
            <a:r>
              <a:rPr lang="en-US" dirty="0"/>
              <a:t>    p[50] = ’a’;	//     B≠7  ⟹  tag mismatch exception  (buffer overflow)</a:t>
            </a:r>
          </a:p>
          <a:p>
            <a:pPr>
              <a:spcBef>
                <a:spcPts val="1200"/>
              </a:spcBef>
              <a:tabLst>
                <a:tab pos="2509838" algn="l"/>
              </a:tabLst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(3)</a:t>
            </a:r>
            <a:r>
              <a:rPr lang="en-US" dirty="0"/>
              <a:t>    delete [] p;	//     memory is re-tagged from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B</a:t>
            </a:r>
            <a:r>
              <a:rPr lang="en-US" dirty="0"/>
              <a:t> to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E</a:t>
            </a:r>
          </a:p>
          <a:p>
            <a:pPr>
              <a:spcBef>
                <a:spcPts val="1200"/>
              </a:spcBef>
              <a:tabLst>
                <a:tab pos="2509838" algn="l"/>
              </a:tabLst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(4)</a:t>
            </a:r>
            <a:r>
              <a:rPr lang="en-US" dirty="0"/>
              <a:t>    p[7] = ‘a’;	//     B≠E  ⟹  tag mismatch exception  (use after free)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0305D6-E404-B44D-A766-238D9FD54D4A}"/>
              </a:ext>
            </a:extLst>
          </p:cNvPr>
          <p:cNvSpPr txBox="1"/>
          <p:nvPr/>
        </p:nvSpPr>
        <p:spPr>
          <a:xfrm>
            <a:off x="2094587" y="988389"/>
            <a:ext cx="1336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tags (4 bits):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32FFA2-083F-AD4D-A8DA-3C33F9DA0E55}"/>
              </a:ext>
            </a:extLst>
          </p:cNvPr>
          <p:cNvSpPr txBox="1"/>
          <p:nvPr/>
        </p:nvSpPr>
        <p:spPr>
          <a:xfrm>
            <a:off x="3612730" y="98838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AB248D-7C3D-A742-A796-458DC8221A55}"/>
              </a:ext>
            </a:extLst>
          </p:cNvPr>
          <p:cNvSpPr txBox="1"/>
          <p:nvPr/>
        </p:nvSpPr>
        <p:spPr>
          <a:xfrm>
            <a:off x="6310370" y="98838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803E282-24BA-354F-BE37-6B0FA4D3D1ED}"/>
              </a:ext>
            </a:extLst>
          </p:cNvPr>
          <p:cNvSpPr txBox="1"/>
          <p:nvPr/>
        </p:nvSpPr>
        <p:spPr>
          <a:xfrm>
            <a:off x="7691250" y="98838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DFB1DE0-EDFE-C945-9FDF-4E9D5AB98128}"/>
              </a:ext>
            </a:extLst>
          </p:cNvPr>
          <p:cNvGrpSpPr/>
          <p:nvPr/>
        </p:nvGrpSpPr>
        <p:grpSpPr>
          <a:xfrm>
            <a:off x="4287140" y="988389"/>
            <a:ext cx="1650506" cy="369332"/>
            <a:chOff x="4287140" y="838200"/>
            <a:chExt cx="1650506" cy="36933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FAEB7AA-BB36-8D45-B7B5-DA9FDB37FD25}"/>
                </a:ext>
              </a:extLst>
            </p:cNvPr>
            <p:cNvSpPr txBox="1"/>
            <p:nvPr/>
          </p:nvSpPr>
          <p:spPr>
            <a:xfrm>
              <a:off x="4961550" y="838200"/>
              <a:ext cx="3016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A030D74-0577-4845-914F-74A3472C448A}"/>
                </a:ext>
              </a:extLst>
            </p:cNvPr>
            <p:cNvSpPr txBox="1"/>
            <p:nvPr/>
          </p:nvSpPr>
          <p:spPr>
            <a:xfrm>
              <a:off x="4287140" y="838200"/>
              <a:ext cx="3016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8217918-FE86-B748-917A-F194C94E6B00}"/>
                </a:ext>
              </a:extLst>
            </p:cNvPr>
            <p:cNvSpPr txBox="1"/>
            <p:nvPr/>
          </p:nvSpPr>
          <p:spPr>
            <a:xfrm>
              <a:off x="5635960" y="838200"/>
              <a:ext cx="3016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5F8C2925-2E7D-8E49-83D8-A2224EC940DF}"/>
              </a:ext>
            </a:extLst>
          </p:cNvPr>
          <p:cNvSpPr txBox="1"/>
          <p:nvPr/>
        </p:nvSpPr>
        <p:spPr>
          <a:xfrm>
            <a:off x="7000810" y="98838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C55373A-0499-B848-99C5-5A126954E616}"/>
              </a:ext>
            </a:extLst>
          </p:cNvPr>
          <p:cNvSpPr txBox="1"/>
          <p:nvPr/>
        </p:nvSpPr>
        <p:spPr>
          <a:xfrm>
            <a:off x="8365658" y="98838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25" name="Right Brace 24">
            <a:extLst>
              <a:ext uri="{FF2B5EF4-FFF2-40B4-BE49-F238E27FC236}">
                <a16:creationId xmlns:a16="http://schemas.microsoft.com/office/drawing/2014/main" id="{681150B6-9775-1245-9514-36388C3465E2}"/>
              </a:ext>
            </a:extLst>
          </p:cNvPr>
          <p:cNvSpPr/>
          <p:nvPr/>
        </p:nvSpPr>
        <p:spPr>
          <a:xfrm rot="5400000">
            <a:off x="8501477" y="1411225"/>
            <a:ext cx="153714" cy="67413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8E6BF2A-D107-7D41-BEDA-B4DF7ED622D2}"/>
              </a:ext>
            </a:extLst>
          </p:cNvPr>
          <p:cNvSpPr txBox="1"/>
          <p:nvPr/>
        </p:nvSpPr>
        <p:spPr>
          <a:xfrm>
            <a:off x="8170947" y="1748291"/>
            <a:ext cx="8031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16 bytes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BB68CCE-0A1E-334C-AAA0-3673E900CE3F}"/>
              </a:ext>
            </a:extLst>
          </p:cNvPr>
          <p:cNvCxnSpPr>
            <a:cxnSpLocks/>
          </p:cNvCxnSpPr>
          <p:nvPr/>
        </p:nvCxnSpPr>
        <p:spPr>
          <a:xfrm flipV="1">
            <a:off x="2209800" y="1900232"/>
            <a:ext cx="1779003" cy="684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003B3591-634C-6641-8E68-2121F590B68F}"/>
              </a:ext>
            </a:extLst>
          </p:cNvPr>
          <p:cNvSpPr txBox="1"/>
          <p:nvPr/>
        </p:nvSpPr>
        <p:spPr>
          <a:xfrm>
            <a:off x="5896323" y="1612506"/>
            <a:ext cx="5517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p+48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A2F6EE-FBB5-B545-B9F1-C0E5BED7C822}"/>
              </a:ext>
            </a:extLst>
          </p:cNvPr>
          <p:cNvSpPr txBox="1"/>
          <p:nvPr/>
        </p:nvSpPr>
        <p:spPr>
          <a:xfrm>
            <a:off x="3988803" y="1592454"/>
            <a:ext cx="279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0804044-D23D-5F42-AF1B-09A0F267775B}"/>
              </a:ext>
            </a:extLst>
          </p:cNvPr>
          <p:cNvGrpSpPr/>
          <p:nvPr/>
        </p:nvGrpSpPr>
        <p:grpSpPr>
          <a:xfrm>
            <a:off x="4303457" y="986701"/>
            <a:ext cx="1650506" cy="369332"/>
            <a:chOff x="4287140" y="838200"/>
            <a:chExt cx="1650506" cy="369332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CBF7F5C-D1AA-A249-98AB-3B589A2BC47C}"/>
                </a:ext>
              </a:extLst>
            </p:cNvPr>
            <p:cNvSpPr txBox="1"/>
            <p:nvPr/>
          </p:nvSpPr>
          <p:spPr>
            <a:xfrm>
              <a:off x="4961550" y="838200"/>
              <a:ext cx="3016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A96A0D9-5E6D-F84D-959B-5D0E7CD1C805}"/>
                </a:ext>
              </a:extLst>
            </p:cNvPr>
            <p:cNvSpPr txBox="1"/>
            <p:nvPr/>
          </p:nvSpPr>
          <p:spPr>
            <a:xfrm>
              <a:off x="4287140" y="838200"/>
              <a:ext cx="3016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D8784D3-50FD-9144-B40F-93DDABB58FDD}"/>
                </a:ext>
              </a:extLst>
            </p:cNvPr>
            <p:cNvSpPr txBox="1"/>
            <p:nvPr/>
          </p:nvSpPr>
          <p:spPr>
            <a:xfrm>
              <a:off x="5635960" y="838200"/>
              <a:ext cx="3016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BC27E70A-445B-C345-82FE-DEC34BB5A6C0}"/>
              </a:ext>
            </a:extLst>
          </p:cNvPr>
          <p:cNvSpPr txBox="1"/>
          <p:nvPr/>
        </p:nvSpPr>
        <p:spPr>
          <a:xfrm>
            <a:off x="457200" y="4576958"/>
            <a:ext cx="66582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Note:   out of bounds access to p[44] at 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(2)</a:t>
            </a:r>
            <a:r>
              <a:rPr lang="en-US" sz="2000" dirty="0"/>
              <a:t> will not be caught. 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EFF0CA1-8671-2B4B-A4E8-726C7D7E66EC}"/>
              </a:ext>
            </a:extLst>
          </p:cNvPr>
          <p:cNvGrpSpPr/>
          <p:nvPr/>
        </p:nvGrpSpPr>
        <p:grpSpPr>
          <a:xfrm>
            <a:off x="4127656" y="1311427"/>
            <a:ext cx="2069560" cy="304800"/>
            <a:chOff x="4267200" y="1463827"/>
            <a:chExt cx="2069560" cy="304800"/>
          </a:xfrm>
          <a:solidFill>
            <a:schemeClr val="accent6">
              <a:lumMod val="75000"/>
            </a:schemeClr>
          </a:solidFill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CBFE7E1-D27A-934D-BEC2-C17678761CDC}"/>
                </a:ext>
              </a:extLst>
            </p:cNvPr>
            <p:cNvSpPr/>
            <p:nvPr/>
          </p:nvSpPr>
          <p:spPr>
            <a:xfrm>
              <a:off x="4267200" y="1463827"/>
              <a:ext cx="685800" cy="3048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03C8E25-C653-5E46-A063-45FB0C8ED1E3}"/>
                </a:ext>
              </a:extLst>
            </p:cNvPr>
            <p:cNvSpPr/>
            <p:nvPr/>
          </p:nvSpPr>
          <p:spPr>
            <a:xfrm>
              <a:off x="4953000" y="1463827"/>
              <a:ext cx="685800" cy="3048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52E82FB3-06AF-4840-9F0F-9BDA0CA52CE0}"/>
                </a:ext>
              </a:extLst>
            </p:cNvPr>
            <p:cNvSpPr/>
            <p:nvPr/>
          </p:nvSpPr>
          <p:spPr>
            <a:xfrm>
              <a:off x="5650960" y="1463827"/>
              <a:ext cx="685800" cy="3048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036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4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73936-F186-9655-54D4-7B608F042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-19050"/>
            <a:ext cx="8839200" cy="762000"/>
          </a:xfrm>
        </p:spPr>
        <p:txBody>
          <a:bodyPr>
            <a:noAutofit/>
          </a:bodyPr>
          <a:lstStyle/>
          <a:p>
            <a:r>
              <a:rPr lang="en-US" sz="3600" b="1" dirty="0" err="1"/>
              <a:t>AddressSanitizer</a:t>
            </a:r>
            <a:r>
              <a:rPr lang="en-US" sz="3600" dirty="0"/>
              <a:t> (</a:t>
            </a:r>
            <a:r>
              <a:rPr lang="en-US" sz="3600" b="1" dirty="0" err="1"/>
              <a:t>ASan</a:t>
            </a:r>
            <a:r>
              <a:rPr lang="en-US" sz="3600" dirty="0"/>
              <a:t>): a software tool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6BFF9A-369D-294D-75A1-075B2B68F1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4800" y="742951"/>
                <a:ext cx="7010400" cy="4099848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sz="2000" dirty="0"/>
                  <a:t>For every 8 bytes of usable memory, </a:t>
                </a:r>
                <a:br>
                  <a:rPr lang="en-US" sz="2000" dirty="0"/>
                </a:br>
                <a:r>
                  <a:rPr lang="en-US" sz="2000" dirty="0"/>
                  <a:t>allocate one byte in shadow to record its allocation status:</a:t>
                </a:r>
              </a:p>
              <a:p>
                <a:r>
                  <a:rPr lang="en-US" sz="2000" dirty="0"/>
                  <a:t>0:  all 8 bytes are allocated  (e.g., by malloc)</a:t>
                </a:r>
              </a:p>
              <a:p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1≤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≤7</m:t>
                    </m:r>
                  </m:oMath>
                </a14:m>
                <a:r>
                  <a:rPr lang="en-US" sz="2000" dirty="0"/>
                  <a:t>:  first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/>
                  <a:t> bytes are allocated</a:t>
                </a:r>
              </a:p>
              <a:p>
                <a:r>
                  <a:rPr lang="en-US" sz="2000" dirty="0"/>
                  <a:t>negative number:   8 bytes should not be accessed</a:t>
                </a:r>
              </a:p>
              <a:p>
                <a:pPr marL="0" indent="0">
                  <a:spcBef>
                    <a:spcPts val="1000"/>
                  </a:spcBef>
                  <a:buNone/>
                </a:pPr>
                <a:r>
                  <a:rPr lang="en-US" sz="2000" dirty="0"/>
                  <a:t>Compiler places a guard before every memory access.  Example:</a:t>
                </a:r>
              </a:p>
              <a:p>
                <a:pPr marL="0" indent="0">
                  <a:spcBef>
                    <a:spcPts val="1008"/>
                  </a:spcBef>
                  <a:buNone/>
                  <a:tabLst>
                    <a:tab pos="450850" algn="l"/>
                  </a:tabLst>
                </a:pPr>
                <a:r>
                  <a:rPr lang="en-US" sz="1800" dirty="0"/>
                  <a:t>	</a:t>
                </a:r>
                <a:r>
                  <a:rPr lang="en-US" sz="1800" dirty="0" err="1">
                    <a:solidFill>
                      <a:schemeClr val="accent6">
                        <a:lumMod val="50000"/>
                      </a:schemeClr>
                    </a:solidFill>
                  </a:rPr>
                  <a:t>ShadowAddr</a:t>
                </a:r>
                <a:r>
                  <a:rPr lang="en-US" sz="1800" dirty="0">
                    <a:solidFill>
                      <a:schemeClr val="accent6">
                        <a:lumMod val="50000"/>
                      </a:schemeClr>
                    </a:solidFill>
                  </a:rPr>
                  <a:t> = (</a:t>
                </a:r>
                <a:r>
                  <a:rPr lang="en-US" sz="1800" dirty="0" err="1">
                    <a:solidFill>
                      <a:schemeClr val="accent6">
                        <a:lumMod val="50000"/>
                      </a:schemeClr>
                    </a:solidFill>
                  </a:rPr>
                  <a:t>Addr</a:t>
                </a:r>
                <a:r>
                  <a:rPr lang="en-US" sz="1800" dirty="0">
                    <a:solidFill>
                      <a:schemeClr val="accent6">
                        <a:lumMod val="50000"/>
                      </a:schemeClr>
                    </a:solidFill>
                  </a:rPr>
                  <a:t> &gt;&gt; 3) + </a:t>
                </a:r>
                <a:r>
                  <a:rPr lang="en-US" sz="1800" dirty="0" err="1">
                    <a:solidFill>
                      <a:schemeClr val="accent6">
                        <a:lumMod val="50000"/>
                      </a:schemeClr>
                    </a:solidFill>
                  </a:rPr>
                  <a:t>ShadowOffset</a:t>
                </a:r>
                <a:r>
                  <a:rPr lang="en-US" sz="1800" dirty="0">
                    <a:solidFill>
                      <a:schemeClr val="accent6">
                        <a:lumMod val="50000"/>
                      </a:schemeClr>
                    </a:solidFill>
                  </a:rPr>
                  <a:t>;   // address in shadow mem</a:t>
                </a:r>
              </a:p>
              <a:p>
                <a:pPr marL="0" indent="0">
                  <a:buNone/>
                  <a:tabLst>
                    <a:tab pos="450850" algn="l"/>
                  </a:tabLst>
                </a:pPr>
                <a:r>
                  <a:rPr lang="en-US" sz="1800" dirty="0">
                    <a:solidFill>
                      <a:schemeClr val="accent6">
                        <a:lumMod val="50000"/>
                      </a:schemeClr>
                    </a:solidFill>
                  </a:rPr>
                  <a:t>	if (*</a:t>
                </a:r>
                <a:r>
                  <a:rPr lang="en-US" sz="1800" dirty="0" err="1">
                    <a:solidFill>
                      <a:schemeClr val="accent6">
                        <a:lumMod val="50000"/>
                      </a:schemeClr>
                    </a:solidFill>
                  </a:rPr>
                  <a:t>ShadowAddr</a:t>
                </a:r>
                <a:r>
                  <a:rPr lang="en-US" sz="1800" dirty="0">
                    <a:solidFill>
                      <a:schemeClr val="accent6">
                        <a:lumMod val="50000"/>
                      </a:schemeClr>
                    </a:solidFill>
                  </a:rPr>
                  <a:t> != 0)  </a:t>
                </a:r>
                <a:r>
                  <a:rPr lang="en-US" sz="1800" dirty="0" err="1">
                    <a:solidFill>
                      <a:schemeClr val="accent6">
                        <a:lumMod val="50000"/>
                      </a:schemeClr>
                    </a:solidFill>
                  </a:rPr>
                  <a:t>ReportAndCrash</a:t>
                </a:r>
                <a:r>
                  <a:rPr lang="en-US" sz="1800" dirty="0">
                    <a:solidFill>
                      <a:schemeClr val="accent6">
                        <a:lumMod val="50000"/>
                      </a:schemeClr>
                    </a:solidFill>
                  </a:rPr>
                  <a:t>(</a:t>
                </a:r>
                <a:r>
                  <a:rPr lang="en-US" sz="1800" dirty="0" err="1">
                    <a:solidFill>
                      <a:schemeClr val="accent6">
                        <a:lumMod val="50000"/>
                      </a:schemeClr>
                    </a:solidFill>
                  </a:rPr>
                  <a:t>Addr</a:t>
                </a:r>
                <a:r>
                  <a:rPr lang="en-US" sz="1800" dirty="0">
                    <a:solidFill>
                      <a:schemeClr val="accent6">
                        <a:lumMod val="50000"/>
                      </a:schemeClr>
                    </a:solidFill>
                  </a:rPr>
                  <a:t>);  // crash if not fully </a:t>
                </a:r>
                <a:r>
                  <a:rPr lang="en-US" sz="1800" dirty="0" err="1">
                    <a:solidFill>
                      <a:schemeClr val="accent6">
                        <a:lumMod val="50000"/>
                      </a:schemeClr>
                    </a:solidFill>
                  </a:rPr>
                  <a:t>alloc</a:t>
                </a:r>
                <a:r>
                  <a:rPr lang="en-US" sz="1800" dirty="0">
                    <a:solidFill>
                      <a:schemeClr val="accent6">
                        <a:lumMod val="50000"/>
                      </a:schemeClr>
                    </a:solidFill>
                  </a:rPr>
                  <a:t>.</a:t>
                </a:r>
              </a:p>
              <a:p>
                <a:pPr marL="0" indent="0">
                  <a:buNone/>
                  <a:tabLst>
                    <a:tab pos="450850" algn="l"/>
                  </a:tabLst>
                </a:pPr>
                <a:r>
                  <a:rPr lang="en-US" sz="1800" dirty="0">
                    <a:solidFill>
                      <a:schemeClr val="accent6">
                        <a:lumMod val="50000"/>
                      </a:schemeClr>
                    </a:solidFill>
                  </a:rPr>
                  <a:t>	t = *</a:t>
                </a:r>
                <a:r>
                  <a:rPr lang="en-US" sz="1800" dirty="0" err="1">
                    <a:solidFill>
                      <a:schemeClr val="accent6">
                        <a:lumMod val="50000"/>
                      </a:schemeClr>
                    </a:solidFill>
                  </a:rPr>
                  <a:t>Addr</a:t>
                </a:r>
                <a:r>
                  <a:rPr lang="en-US" sz="1800" dirty="0">
                    <a:solidFill>
                      <a:schemeClr val="accent6">
                        <a:lumMod val="50000"/>
                      </a:schemeClr>
                    </a:solidFill>
                  </a:rPr>
                  <a:t>;   // program can now read</a:t>
                </a:r>
                <a:r>
                  <a:rPr lang="en-US" sz="1800">
                    <a:solidFill>
                      <a:schemeClr val="accent6">
                        <a:lumMod val="50000"/>
                      </a:schemeClr>
                    </a:solidFill>
                  </a:rPr>
                  <a:t>/write address </a:t>
                </a:r>
                <a:r>
                  <a:rPr lang="en-US" sz="1800" dirty="0" err="1">
                    <a:solidFill>
                      <a:schemeClr val="accent6">
                        <a:lumMod val="50000"/>
                      </a:schemeClr>
                    </a:solidFill>
                  </a:rPr>
                  <a:t>Addr</a:t>
                </a:r>
                <a:endParaRPr lang="en-US" sz="20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0" indent="0">
                  <a:spcBef>
                    <a:spcPts val="2200"/>
                  </a:spcBef>
                  <a:buNone/>
                </a:pPr>
                <a:r>
                  <a:rPr lang="en-US" sz="2000" dirty="0"/>
                  <a:t>Shadow memory eats up 1/8</a:t>
                </a:r>
                <a:r>
                  <a:rPr lang="en-US" sz="2000" baseline="30000" dirty="0"/>
                  <a:t>th</a:t>
                </a:r>
                <a:r>
                  <a:rPr lang="en-US" sz="2000" dirty="0"/>
                  <a:t> of physical memory  ⇒  expensive</a:t>
                </a:r>
              </a:p>
              <a:p>
                <a:r>
                  <a:rPr lang="en-US" sz="2000" dirty="0" err="1"/>
                  <a:t>ASan</a:t>
                </a:r>
                <a:r>
                  <a:rPr lang="en-US" sz="2000" dirty="0"/>
                  <a:t> is mostly used when fuzzing a program (e.g., Chrome)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6BFF9A-369D-294D-75A1-075B2B68F1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742951"/>
                <a:ext cx="7010400" cy="4099848"/>
              </a:xfrm>
              <a:blipFill>
                <a:blip r:embed="rId3"/>
                <a:stretch>
                  <a:fillRect l="-906" t="-617" b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F869662-A46E-732E-E029-3F74A4FC3F38}"/>
              </a:ext>
            </a:extLst>
          </p:cNvPr>
          <p:cNvSpPr txBox="1"/>
          <p:nvPr/>
        </p:nvSpPr>
        <p:spPr>
          <a:xfrm>
            <a:off x="152400" y="4842799"/>
            <a:ext cx="63275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storage.googleapis.com</a:t>
            </a:r>
            <a:r>
              <a:rPr lang="en-US" sz="1400" dirty="0"/>
              <a:t>/gweb-research2023-media/</a:t>
            </a:r>
            <a:r>
              <a:rPr lang="en-US" sz="1400" dirty="0" err="1"/>
              <a:t>pubtools</a:t>
            </a:r>
            <a:r>
              <a:rPr lang="en-US" sz="1400" dirty="0"/>
              <a:t>/pdf/37752.pdf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791F66B-2F69-981B-1BA6-9671C18A3772}"/>
              </a:ext>
            </a:extLst>
          </p:cNvPr>
          <p:cNvGrpSpPr/>
          <p:nvPr/>
        </p:nvGrpSpPr>
        <p:grpSpPr>
          <a:xfrm>
            <a:off x="7543800" y="895350"/>
            <a:ext cx="1371600" cy="2743200"/>
            <a:chOff x="7543800" y="895350"/>
            <a:chExt cx="1371600" cy="27432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9AE31A2-51BA-A2C2-C2F4-7307990B10F9}"/>
                </a:ext>
              </a:extLst>
            </p:cNvPr>
            <p:cNvSpPr/>
            <p:nvPr/>
          </p:nvSpPr>
          <p:spPr>
            <a:xfrm>
              <a:off x="7543800" y="1581150"/>
              <a:ext cx="1371600" cy="2057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Usable</a:t>
              </a:r>
              <a:br>
                <a:rPr lang="en-US" dirty="0"/>
              </a:br>
              <a:r>
                <a:rPr lang="en-US" dirty="0"/>
                <a:t>Memory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F3C6B1E-6EA5-B202-E0BC-1D5A7CB23047}"/>
                </a:ext>
              </a:extLst>
            </p:cNvPr>
            <p:cNvSpPr/>
            <p:nvPr/>
          </p:nvSpPr>
          <p:spPr>
            <a:xfrm>
              <a:off x="7543800" y="895350"/>
              <a:ext cx="1371600" cy="68580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Shadow</a:t>
              </a:r>
              <a:br>
                <a:rPr lang="en-US" dirty="0"/>
              </a:br>
              <a:r>
                <a:rPr lang="en-US" dirty="0"/>
                <a:t>Memory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85739108-2445-F524-1CF3-E6D1F7F81CD8}"/>
              </a:ext>
            </a:extLst>
          </p:cNvPr>
          <p:cNvSpPr/>
          <p:nvPr/>
        </p:nvSpPr>
        <p:spPr>
          <a:xfrm>
            <a:off x="679269" y="2952750"/>
            <a:ext cx="6635932" cy="9144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61447E2-CE4D-5BF5-5EB8-9D2382254290}"/>
              </a:ext>
            </a:extLst>
          </p:cNvPr>
          <p:cNvCxnSpPr/>
          <p:nvPr/>
        </p:nvCxnSpPr>
        <p:spPr>
          <a:xfrm>
            <a:off x="76200" y="2495550"/>
            <a:ext cx="7315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640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73936-F186-9655-54D4-7B608F042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-19050"/>
            <a:ext cx="8839200" cy="857250"/>
          </a:xfrm>
        </p:spPr>
        <p:txBody>
          <a:bodyPr>
            <a:noAutofit/>
          </a:bodyPr>
          <a:lstStyle/>
          <a:p>
            <a:r>
              <a:rPr lang="en-US" sz="3600" b="1" dirty="0" err="1"/>
              <a:t>AddressSanitizer</a:t>
            </a:r>
            <a:r>
              <a:rPr lang="en-US" sz="3600" dirty="0"/>
              <a:t> (</a:t>
            </a:r>
            <a:r>
              <a:rPr lang="en-US" sz="3600" b="1" dirty="0" err="1"/>
              <a:t>ASan</a:t>
            </a:r>
            <a:r>
              <a:rPr lang="en-US" sz="3600" dirty="0"/>
              <a:t>): a software tool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BFF9A-369D-294D-75A1-075B2B68F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95350"/>
            <a:ext cx="7010400" cy="45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Using </a:t>
            </a:r>
            <a:r>
              <a:rPr lang="en-US" sz="2000" dirty="0" err="1"/>
              <a:t>ASan</a:t>
            </a:r>
            <a:r>
              <a:rPr lang="en-US" sz="2000" dirty="0"/>
              <a:t> to detect a buffer overflow on stack or heap: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869662-A46E-732E-E029-3F74A4FC3F38}"/>
              </a:ext>
            </a:extLst>
          </p:cNvPr>
          <p:cNvSpPr txBox="1"/>
          <p:nvPr/>
        </p:nvSpPr>
        <p:spPr>
          <a:xfrm>
            <a:off x="152400" y="4842799"/>
            <a:ext cx="63275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storage.googleapis.com</a:t>
            </a:r>
            <a:r>
              <a:rPr lang="en-US" sz="1400" dirty="0"/>
              <a:t>/gweb-research2023-media/</a:t>
            </a:r>
            <a:r>
              <a:rPr lang="en-US" sz="1400" dirty="0" err="1"/>
              <a:t>pubtools</a:t>
            </a:r>
            <a:r>
              <a:rPr lang="en-US" sz="1400" dirty="0"/>
              <a:t>/pdf/37752.pdf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791F66B-2F69-981B-1BA6-9671C18A3772}"/>
              </a:ext>
            </a:extLst>
          </p:cNvPr>
          <p:cNvGrpSpPr/>
          <p:nvPr/>
        </p:nvGrpSpPr>
        <p:grpSpPr>
          <a:xfrm>
            <a:off x="7543800" y="895350"/>
            <a:ext cx="1371600" cy="2743200"/>
            <a:chOff x="7543800" y="895350"/>
            <a:chExt cx="1371600" cy="27432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9AE31A2-51BA-A2C2-C2F4-7307990B10F9}"/>
                </a:ext>
              </a:extLst>
            </p:cNvPr>
            <p:cNvSpPr/>
            <p:nvPr/>
          </p:nvSpPr>
          <p:spPr>
            <a:xfrm>
              <a:off x="7543800" y="1581150"/>
              <a:ext cx="1371600" cy="2057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Usable</a:t>
              </a:r>
              <a:br>
                <a:rPr lang="en-US" dirty="0"/>
              </a:br>
              <a:r>
                <a:rPr lang="en-US" dirty="0"/>
                <a:t>Memory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F3C6B1E-6EA5-B202-E0BC-1D5A7CB23047}"/>
                </a:ext>
              </a:extLst>
            </p:cNvPr>
            <p:cNvSpPr/>
            <p:nvPr/>
          </p:nvSpPr>
          <p:spPr>
            <a:xfrm>
              <a:off x="7543800" y="895350"/>
              <a:ext cx="1371600" cy="68580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Shadow</a:t>
              </a:r>
              <a:br>
                <a:rPr lang="en-US" dirty="0"/>
              </a:br>
              <a:r>
                <a:rPr lang="en-US" dirty="0"/>
                <a:t>Memory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62A12D3-8812-4FD9-259A-D800F47F8783}"/>
              </a:ext>
            </a:extLst>
          </p:cNvPr>
          <p:cNvGrpSpPr/>
          <p:nvPr/>
        </p:nvGrpSpPr>
        <p:grpSpPr>
          <a:xfrm>
            <a:off x="838200" y="1504950"/>
            <a:ext cx="5486400" cy="304800"/>
            <a:chOff x="914400" y="1581150"/>
            <a:chExt cx="5486400" cy="3048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6766720-A42D-0EB7-F008-C91D11C0F246}"/>
                </a:ext>
              </a:extLst>
            </p:cNvPr>
            <p:cNvSpPr/>
            <p:nvPr/>
          </p:nvSpPr>
          <p:spPr>
            <a:xfrm>
              <a:off x="914400" y="1581150"/>
              <a:ext cx="381000" cy="3048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rz</a:t>
              </a:r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D30C868-0743-480A-C816-7DDA828E0C2B}"/>
                </a:ext>
              </a:extLst>
            </p:cNvPr>
            <p:cNvSpPr/>
            <p:nvPr/>
          </p:nvSpPr>
          <p:spPr>
            <a:xfrm>
              <a:off x="1295400" y="1581150"/>
              <a:ext cx="1295400" cy="30480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mem1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CDDACA2-9BCE-170E-D622-A2C7A0F6031C}"/>
                </a:ext>
              </a:extLst>
            </p:cNvPr>
            <p:cNvSpPr/>
            <p:nvPr/>
          </p:nvSpPr>
          <p:spPr>
            <a:xfrm>
              <a:off x="2590800" y="1581150"/>
              <a:ext cx="381000" cy="3048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rz</a:t>
              </a:r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271237B-56CA-D89D-8C5F-D76E38B137F8}"/>
                </a:ext>
              </a:extLst>
            </p:cNvPr>
            <p:cNvSpPr/>
            <p:nvPr/>
          </p:nvSpPr>
          <p:spPr>
            <a:xfrm>
              <a:off x="2971800" y="1581150"/>
              <a:ext cx="1752600" cy="30480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mem2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A4A6702-5C35-D8C7-6074-AB208212C0EA}"/>
                </a:ext>
              </a:extLst>
            </p:cNvPr>
            <p:cNvSpPr/>
            <p:nvPr/>
          </p:nvSpPr>
          <p:spPr>
            <a:xfrm>
              <a:off x="4724400" y="1581150"/>
              <a:ext cx="381000" cy="3048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rz</a:t>
              </a:r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C70C891-DA0F-A305-3AA2-7A1F1EB4B341}"/>
                </a:ext>
              </a:extLst>
            </p:cNvPr>
            <p:cNvSpPr/>
            <p:nvPr/>
          </p:nvSpPr>
          <p:spPr>
            <a:xfrm>
              <a:off x="5105400" y="1581150"/>
              <a:ext cx="914400" cy="30480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mem3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F9117E2-E617-447B-B7EC-FBF7FD9B9C6F}"/>
                </a:ext>
              </a:extLst>
            </p:cNvPr>
            <p:cNvSpPr/>
            <p:nvPr/>
          </p:nvSpPr>
          <p:spPr>
            <a:xfrm>
              <a:off x="6019800" y="1581150"/>
              <a:ext cx="381000" cy="3048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rz</a:t>
              </a:r>
              <a:endParaRPr lang="en-US" dirty="0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C0678A24-85D7-4686-A406-147FBE6AFF46}"/>
              </a:ext>
            </a:extLst>
          </p:cNvPr>
          <p:cNvSpPr txBox="1"/>
          <p:nvPr/>
        </p:nvSpPr>
        <p:spPr>
          <a:xfrm>
            <a:off x="159618" y="1809750"/>
            <a:ext cx="6143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tags:     -1     0 0 0 0 0 4     -1    0 0 0 0 0 0 0 0 6     -1     0 0 0 0    -1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AD3126E-651F-29BA-E938-F7B972EFFA1F}"/>
              </a:ext>
            </a:extLst>
          </p:cNvPr>
          <p:cNvSpPr txBox="1"/>
          <p:nvPr/>
        </p:nvSpPr>
        <p:spPr>
          <a:xfrm>
            <a:off x="-7478" y="2124730"/>
            <a:ext cx="9293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in shadow</a:t>
            </a:r>
            <a:br>
              <a:rPr lang="en-US" sz="1400" dirty="0"/>
            </a:br>
            <a:r>
              <a:rPr lang="en-US" sz="1400" dirty="0"/>
              <a:t>memory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1E75D9A-416D-CF85-90E8-79B1DE803141}"/>
              </a:ext>
            </a:extLst>
          </p:cNvPr>
          <p:cNvSpPr txBox="1"/>
          <p:nvPr/>
        </p:nvSpPr>
        <p:spPr>
          <a:xfrm>
            <a:off x="1066800" y="2583418"/>
            <a:ext cx="6265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overflow will cause an access to a </a:t>
            </a:r>
            <a:r>
              <a:rPr lang="en-US" b="1" dirty="0"/>
              <a:t>red zone</a:t>
            </a:r>
            <a:r>
              <a:rPr lang="en-US" dirty="0"/>
              <a:t> (</a:t>
            </a:r>
            <a:r>
              <a:rPr lang="en-US" dirty="0" err="1"/>
              <a:t>rz</a:t>
            </a:r>
            <a:r>
              <a:rPr lang="en-US" dirty="0"/>
              <a:t>)  ⇒  crash program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1FEF1DE-D96F-C40C-DEE6-F49DA1671B8A}"/>
              </a:ext>
            </a:extLst>
          </p:cNvPr>
          <p:cNvGrpSpPr/>
          <p:nvPr/>
        </p:nvGrpSpPr>
        <p:grpSpPr>
          <a:xfrm>
            <a:off x="228600" y="3047187"/>
            <a:ext cx="6244402" cy="1113095"/>
            <a:chOff x="228600" y="3047187"/>
            <a:chExt cx="6244402" cy="111309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9421F62-4BE0-65DF-517F-A27B61AB350F}"/>
                </a:ext>
              </a:extLst>
            </p:cNvPr>
            <p:cNvSpPr txBox="1"/>
            <p:nvPr/>
          </p:nvSpPr>
          <p:spPr>
            <a:xfrm>
              <a:off x="579696" y="3047187"/>
              <a:ext cx="20998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after mem2 is freed:</a:t>
              </a: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299E29B5-7CCD-9754-EB6F-5985AA449642}"/>
                </a:ext>
              </a:extLst>
            </p:cNvPr>
            <p:cNvGrpSpPr/>
            <p:nvPr/>
          </p:nvGrpSpPr>
          <p:grpSpPr>
            <a:xfrm>
              <a:off x="907182" y="3488475"/>
              <a:ext cx="5486400" cy="304800"/>
              <a:chOff x="914400" y="1581150"/>
              <a:chExt cx="5486400" cy="304800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8D732339-C64F-7D2E-3C0E-45E01A6303CF}"/>
                  </a:ext>
                </a:extLst>
              </p:cNvPr>
              <p:cNvSpPr/>
              <p:nvPr/>
            </p:nvSpPr>
            <p:spPr>
              <a:xfrm>
                <a:off x="914400" y="1581150"/>
                <a:ext cx="381000" cy="3048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/>
                  <a:t>rz</a:t>
                </a:r>
                <a:endParaRPr lang="en-US" dirty="0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486F0811-7029-36CB-8DA5-1FFECA657793}"/>
                  </a:ext>
                </a:extLst>
              </p:cNvPr>
              <p:cNvSpPr/>
              <p:nvPr/>
            </p:nvSpPr>
            <p:spPr>
              <a:xfrm>
                <a:off x="1295400" y="1581150"/>
                <a:ext cx="1295400" cy="304800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mem1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DD30CA5F-5F12-98CE-C6B4-61C93808030B}"/>
                  </a:ext>
                </a:extLst>
              </p:cNvPr>
              <p:cNvSpPr/>
              <p:nvPr/>
            </p:nvSpPr>
            <p:spPr>
              <a:xfrm>
                <a:off x="2590800" y="1581150"/>
                <a:ext cx="381000" cy="3048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/>
                  <a:t>rz</a:t>
                </a:r>
                <a:endParaRPr lang="en-US" dirty="0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D720B8F7-4BD3-A6BE-104A-32415B1D7876}"/>
                  </a:ext>
                </a:extLst>
              </p:cNvPr>
              <p:cNvSpPr/>
              <p:nvPr/>
            </p:nvSpPr>
            <p:spPr>
              <a:xfrm>
                <a:off x="2971800" y="1581150"/>
                <a:ext cx="1752600" cy="304800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freed mem2</a:t>
                </a: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0C52D48-8D2E-3922-74A2-6628C323032D}"/>
                  </a:ext>
                </a:extLst>
              </p:cNvPr>
              <p:cNvSpPr/>
              <p:nvPr/>
            </p:nvSpPr>
            <p:spPr>
              <a:xfrm>
                <a:off x="4724400" y="1581150"/>
                <a:ext cx="381000" cy="3048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/>
                  <a:t>rz</a:t>
                </a:r>
                <a:endParaRPr lang="en-US" dirty="0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6C1C9268-C051-517B-D855-5356A144D5B4}"/>
                  </a:ext>
                </a:extLst>
              </p:cNvPr>
              <p:cNvSpPr/>
              <p:nvPr/>
            </p:nvSpPr>
            <p:spPr>
              <a:xfrm>
                <a:off x="5105400" y="1581150"/>
                <a:ext cx="914400" cy="304800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mem3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33E14FF-61D1-65C1-6984-8FD1D18DE058}"/>
                  </a:ext>
                </a:extLst>
              </p:cNvPr>
              <p:cNvSpPr/>
              <p:nvPr/>
            </p:nvSpPr>
            <p:spPr>
              <a:xfrm>
                <a:off x="6019800" y="1581150"/>
                <a:ext cx="381000" cy="3048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/>
                  <a:t>rz</a:t>
                </a:r>
                <a:endParaRPr lang="en-US" dirty="0"/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70FB2CD-E9F2-C043-7243-2E72FFB56B3F}"/>
                </a:ext>
              </a:extLst>
            </p:cNvPr>
            <p:cNvSpPr txBox="1"/>
            <p:nvPr/>
          </p:nvSpPr>
          <p:spPr>
            <a:xfrm>
              <a:off x="228600" y="3790950"/>
              <a:ext cx="62444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tags:     -1     0 0 0 0 0 4     -1    -1 -1 -1 -1 -1 -1 -1  -1     0 0 0 0    -1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B8EDC72C-803F-76BF-3A72-5BF449EB872F}"/>
              </a:ext>
            </a:extLst>
          </p:cNvPr>
          <p:cNvSpPr txBox="1"/>
          <p:nvPr/>
        </p:nvSpPr>
        <p:spPr>
          <a:xfrm>
            <a:off x="669968" y="4311078"/>
            <a:ext cx="4283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use-after-free at mem2   ⇒    crash program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ABAD389-79A6-B7D0-B350-E10A5F5C84D8}"/>
              </a:ext>
            </a:extLst>
          </p:cNvPr>
          <p:cNvSpPr txBox="1"/>
          <p:nvPr/>
        </p:nvSpPr>
        <p:spPr>
          <a:xfrm>
            <a:off x="1264001" y="2114550"/>
            <a:ext cx="12505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5×8+4 = 44 bytes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51925D0-127E-33D7-ED2E-832AB78F0113}"/>
              </a:ext>
            </a:extLst>
          </p:cNvPr>
          <p:cNvSpPr txBox="1"/>
          <p:nvPr/>
        </p:nvSpPr>
        <p:spPr>
          <a:xfrm>
            <a:off x="3108500" y="2114550"/>
            <a:ext cx="12505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8×8+6 = 70 bytes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40D747A-AD4C-18CD-944B-4DEE09CEE12D}"/>
              </a:ext>
            </a:extLst>
          </p:cNvPr>
          <p:cNvCxnSpPr/>
          <p:nvPr/>
        </p:nvCxnSpPr>
        <p:spPr>
          <a:xfrm>
            <a:off x="76200" y="2952750"/>
            <a:ext cx="7315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2F0E4E5-50BA-5461-C9CE-B691DB0C3FD0}"/>
              </a:ext>
            </a:extLst>
          </p:cNvPr>
          <p:cNvSpPr txBox="1"/>
          <p:nvPr/>
        </p:nvSpPr>
        <p:spPr>
          <a:xfrm>
            <a:off x="4953000" y="2117467"/>
            <a:ext cx="10951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4×8 = 32 bytes</a:t>
            </a:r>
          </a:p>
        </p:txBody>
      </p:sp>
    </p:spTree>
    <p:extLst>
      <p:ext uri="{BB962C8B-B14F-4D97-AF65-F5344CB8AC3E}">
        <p14:creationId xmlns:p14="http://schemas.microsoft.com/office/powerpoint/2010/main" val="134203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810000" y="971550"/>
            <a:ext cx="5240863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Control Hijacking Defenses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648200" y="2535772"/>
            <a:ext cx="4267200" cy="1905000"/>
          </a:xfrm>
        </p:spPr>
        <p:txBody>
          <a:bodyPr anchor="t">
            <a:noAutofit/>
          </a:bodyPr>
          <a:lstStyle/>
          <a:p>
            <a:pPr algn="l"/>
            <a:r>
              <a:rPr lang="en-US" sz="4800" dirty="0"/>
              <a:t>Control Flow Integrity (CFI)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1741"/>
            <a:ext cx="3200400" cy="319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62009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100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/>
              <a:t>Control flow integrity (CFI)   </a:t>
            </a:r>
            <a:r>
              <a:rPr lang="en-US" sz="1650" dirty="0"/>
              <a:t>[ABEL’05, </a:t>
            </a:r>
            <a:r>
              <a:rPr lang="mr-IN" sz="1650" dirty="0"/>
              <a:t>…</a:t>
            </a:r>
            <a:r>
              <a:rPr lang="en-US" sz="1650" dirty="0"/>
              <a:t>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19150"/>
            <a:ext cx="8839200" cy="42481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Ultimate Goal:  </a:t>
            </a:r>
            <a:r>
              <a:rPr lang="en-US" sz="2400" dirty="0"/>
              <a:t>ensure control flows as specified by code’s flow graph</a:t>
            </a:r>
          </a:p>
          <a:p>
            <a:pPr marL="0" indent="0">
              <a:buNone/>
            </a:pPr>
            <a:br>
              <a:rPr lang="en-US" sz="2400" dirty="0"/>
            </a:br>
            <a:r>
              <a:rPr lang="en-US" sz="2400" dirty="0"/>
              <a:t>		</a:t>
            </a:r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spcBef>
                <a:spcPts val="918"/>
              </a:spcBef>
              <a:buNone/>
            </a:pPr>
            <a:endParaRPr lang="en-US" sz="2400" dirty="0"/>
          </a:p>
          <a:p>
            <a:pPr marL="0" indent="0">
              <a:spcBef>
                <a:spcPts val="918"/>
              </a:spcBef>
              <a:buNone/>
            </a:pPr>
            <a:endParaRPr lang="en-US" sz="2400" dirty="0"/>
          </a:p>
          <a:p>
            <a:pPr marL="0" indent="0">
              <a:spcBef>
                <a:spcPts val="918"/>
              </a:spcBef>
              <a:buNone/>
              <a:tabLst>
                <a:tab pos="1539875" algn="l"/>
              </a:tabLst>
            </a:pPr>
            <a:r>
              <a:rPr lang="en-US" sz="2400" b="1" dirty="0"/>
              <a:t>Coarse CFI</a:t>
            </a:r>
            <a:r>
              <a:rPr lang="en-US" sz="2400" dirty="0"/>
              <a:t>:	ensure that every indirect call and indirect branch</a:t>
            </a:r>
            <a:br>
              <a:rPr lang="en-US" sz="2400" dirty="0"/>
            </a:br>
            <a:r>
              <a:rPr lang="en-US" sz="2400" dirty="0"/>
              <a:t>	leads to a valid function entry point or branch target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9200" y="1494935"/>
            <a:ext cx="6673622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void </a:t>
            </a:r>
            <a:r>
              <a:rPr lang="en-US" sz="2000" b="1" dirty="0" err="1">
                <a:latin typeface="Consolas" charset="0"/>
                <a:ea typeface="Consolas" charset="0"/>
                <a:cs typeface="Consolas" charset="0"/>
              </a:rPr>
              <a:t>HandshakeHandler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(Session *s, char *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pkt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) {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is-IS" sz="2000" dirty="0">
                <a:latin typeface="Consolas" charset="0"/>
                <a:ea typeface="Consolas" charset="0"/>
                <a:cs typeface="Consolas" charset="0"/>
              </a:rPr>
              <a:t>...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	s-&gt;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hdlr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(s,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pkt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68819" y="2647950"/>
            <a:ext cx="6185027" cy="8233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/>
              <a:t>Compile time</a:t>
            </a:r>
            <a:r>
              <a:rPr lang="en-US" sz="2000" dirty="0"/>
              <a:t>:  build list of possible call targets for s-&gt;</a:t>
            </a:r>
            <a:r>
              <a:rPr lang="en-US" sz="2000" dirty="0" err="1"/>
              <a:t>hdlr</a:t>
            </a:r>
            <a:endParaRPr lang="en-US" sz="2000" dirty="0"/>
          </a:p>
          <a:p>
            <a:pPr>
              <a:spcBef>
                <a:spcPts val="900"/>
              </a:spcBef>
            </a:pPr>
            <a:r>
              <a:rPr lang="en-US" sz="2000" b="1" dirty="0"/>
              <a:t>Run time</a:t>
            </a:r>
            <a:r>
              <a:rPr lang="en-US" sz="2000" dirty="0"/>
              <a:t>:  before call, check that </a:t>
            </a:r>
            <a:r>
              <a:rPr lang="en-US" sz="2000" dirty="0">
                <a:ea typeface="Consolas" charset="0"/>
                <a:cs typeface="Consolas" charset="0"/>
              </a:rPr>
              <a:t>s-&gt;</a:t>
            </a:r>
            <a:r>
              <a:rPr lang="en-US" sz="2000" dirty="0" err="1">
                <a:ea typeface="Consolas" charset="0"/>
                <a:cs typeface="Consolas" charset="0"/>
              </a:rPr>
              <a:t>hdlr</a:t>
            </a:r>
            <a:r>
              <a:rPr lang="en-US" sz="2000" dirty="0">
                <a:ea typeface="Consolas" charset="0"/>
                <a:cs typeface="Consolas" charset="0"/>
              </a:rPr>
              <a:t> value is on list</a:t>
            </a:r>
          </a:p>
        </p:txBody>
      </p:sp>
      <p:sp>
        <p:nvSpPr>
          <p:cNvPr id="6" name="Freeform 5"/>
          <p:cNvSpPr/>
          <p:nvPr/>
        </p:nvSpPr>
        <p:spPr>
          <a:xfrm>
            <a:off x="4308387" y="2305527"/>
            <a:ext cx="4634054" cy="952023"/>
          </a:xfrm>
          <a:custGeom>
            <a:avLst/>
            <a:gdLst>
              <a:gd name="connsiteX0" fmla="*/ 4308529 w 4864616"/>
              <a:gd name="connsiteY0" fmla="*/ 1115878 h 1124590"/>
              <a:gd name="connsiteX1" fmla="*/ 4633993 w 4864616"/>
              <a:gd name="connsiteY1" fmla="*/ 1007390 h 1124590"/>
              <a:gd name="connsiteX2" fmla="*/ 4463512 w 4864616"/>
              <a:gd name="connsiteY2" fmla="*/ 294468 h 1124590"/>
              <a:gd name="connsiteX3" fmla="*/ 0 w 4864616"/>
              <a:gd name="connsiteY3" fmla="*/ 0 h 1124590"/>
              <a:gd name="connsiteX0" fmla="*/ 4308529 w 4970119"/>
              <a:gd name="connsiteY0" fmla="*/ 1115878 h 1120017"/>
              <a:gd name="connsiteX1" fmla="*/ 4850969 w 4970119"/>
              <a:gd name="connsiteY1" fmla="*/ 976393 h 1120017"/>
              <a:gd name="connsiteX2" fmla="*/ 4463512 w 4970119"/>
              <a:gd name="connsiteY2" fmla="*/ 294468 h 1120017"/>
              <a:gd name="connsiteX3" fmla="*/ 0 w 4970119"/>
              <a:gd name="connsiteY3" fmla="*/ 0 h 1120017"/>
              <a:gd name="connsiteX0" fmla="*/ 4308529 w 5066488"/>
              <a:gd name="connsiteY0" fmla="*/ 1115878 h 1117292"/>
              <a:gd name="connsiteX1" fmla="*/ 5005952 w 5066488"/>
              <a:gd name="connsiteY1" fmla="*/ 898901 h 1117292"/>
              <a:gd name="connsiteX2" fmla="*/ 4463512 w 5066488"/>
              <a:gd name="connsiteY2" fmla="*/ 294468 h 1117292"/>
              <a:gd name="connsiteX3" fmla="*/ 0 w 5066488"/>
              <a:gd name="connsiteY3" fmla="*/ 0 h 1117292"/>
              <a:gd name="connsiteX0" fmla="*/ 4308529 w 5134533"/>
              <a:gd name="connsiteY0" fmla="*/ 1115878 h 1116427"/>
              <a:gd name="connsiteX1" fmla="*/ 5098942 w 5134533"/>
              <a:gd name="connsiteY1" fmla="*/ 728420 h 1116427"/>
              <a:gd name="connsiteX2" fmla="*/ 4463512 w 5134533"/>
              <a:gd name="connsiteY2" fmla="*/ 294468 h 1116427"/>
              <a:gd name="connsiteX3" fmla="*/ 0 w 5134533"/>
              <a:gd name="connsiteY3" fmla="*/ 0 h 1116427"/>
              <a:gd name="connsiteX0" fmla="*/ 4308529 w 5106981"/>
              <a:gd name="connsiteY0" fmla="*/ 1115878 h 1116459"/>
              <a:gd name="connsiteX1" fmla="*/ 5098942 w 5106981"/>
              <a:gd name="connsiteY1" fmla="*/ 728420 h 1116459"/>
              <a:gd name="connsiteX2" fmla="*/ 4463512 w 5106981"/>
              <a:gd name="connsiteY2" fmla="*/ 294468 h 1116459"/>
              <a:gd name="connsiteX3" fmla="*/ 0 w 5106981"/>
              <a:gd name="connsiteY3" fmla="*/ 0 h 1116459"/>
              <a:gd name="connsiteX0" fmla="*/ 4308529 w 5127645"/>
              <a:gd name="connsiteY0" fmla="*/ 1115878 h 1116327"/>
              <a:gd name="connsiteX1" fmla="*/ 5098942 w 5127645"/>
              <a:gd name="connsiteY1" fmla="*/ 728420 h 1116327"/>
              <a:gd name="connsiteX2" fmla="*/ 4463512 w 5127645"/>
              <a:gd name="connsiteY2" fmla="*/ 294468 h 1116327"/>
              <a:gd name="connsiteX3" fmla="*/ 0 w 5127645"/>
              <a:gd name="connsiteY3" fmla="*/ 0 h 111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27645" h="1116327">
                <a:moveTo>
                  <a:pt x="4308529" y="1115878"/>
                </a:moveTo>
                <a:cubicBezTo>
                  <a:pt x="4458346" y="1130085"/>
                  <a:pt x="5088610" y="803329"/>
                  <a:pt x="5098942" y="728420"/>
                </a:cubicBezTo>
                <a:cubicBezTo>
                  <a:pt x="5109274" y="653511"/>
                  <a:pt x="5313336" y="415871"/>
                  <a:pt x="4463512" y="294468"/>
                </a:cubicBezTo>
                <a:cubicBezTo>
                  <a:pt x="3613688" y="173065"/>
                  <a:pt x="0" y="0"/>
                  <a:pt x="0" y="0"/>
                </a:cubicBezTo>
              </a:path>
            </a:pathLst>
          </a:custGeom>
          <a:noFill/>
          <a:ln w="63500">
            <a:solidFill>
              <a:srgbClr val="3025FF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8189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86548" cy="857250"/>
          </a:xfrm>
        </p:spPr>
        <p:txBody>
          <a:bodyPr>
            <a:noAutofit/>
          </a:bodyPr>
          <a:lstStyle/>
          <a:p>
            <a:r>
              <a:rPr lang="en-US" sz="3600" dirty="0"/>
              <a:t>Coarse CFI:  Control Flow Guard (CFG)   </a:t>
            </a:r>
            <a:r>
              <a:rPr lang="en-US" sz="1800" dirty="0"/>
              <a:t>(Windows 10)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14734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Coarse CFI:</a:t>
            </a:r>
          </a:p>
          <a:p>
            <a:r>
              <a:rPr lang="en-US" sz="2400" dirty="0"/>
              <a:t>Protects indirect calls by checking against a bitmask of all valid function entry points in executable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09" t="14813"/>
          <a:stretch/>
        </p:blipFill>
        <p:spPr>
          <a:xfrm>
            <a:off x="304800" y="3043818"/>
            <a:ext cx="6052304" cy="16877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88841" y="3140781"/>
            <a:ext cx="2602507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ensures target is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the entry point of a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function</a:t>
            </a:r>
          </a:p>
        </p:txBody>
      </p:sp>
      <p:sp>
        <p:nvSpPr>
          <p:cNvPr id="6" name="Freeform 5"/>
          <p:cNvSpPr/>
          <p:nvPr/>
        </p:nvSpPr>
        <p:spPr>
          <a:xfrm>
            <a:off x="3507685" y="3369284"/>
            <a:ext cx="2996438" cy="504672"/>
          </a:xfrm>
          <a:custGeom>
            <a:avLst/>
            <a:gdLst>
              <a:gd name="connsiteX0" fmla="*/ 2996438 w 2996438"/>
              <a:gd name="connsiteY0" fmla="*/ 0 h 504672"/>
              <a:gd name="connsiteX1" fmla="*/ 1834065 w 2996438"/>
              <a:gd name="connsiteY1" fmla="*/ 108488 h 504672"/>
              <a:gd name="connsiteX2" fmla="*/ 160248 w 2996438"/>
              <a:gd name="connsiteY2" fmla="*/ 464949 h 504672"/>
              <a:gd name="connsiteX3" fmla="*/ 67258 w 2996438"/>
              <a:gd name="connsiteY3" fmla="*/ 495945 h 504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6438" h="504672">
                <a:moveTo>
                  <a:pt x="2996438" y="0"/>
                </a:moveTo>
                <a:cubicBezTo>
                  <a:pt x="2651600" y="15498"/>
                  <a:pt x="2306763" y="30997"/>
                  <a:pt x="1834065" y="108488"/>
                </a:cubicBezTo>
                <a:cubicBezTo>
                  <a:pt x="1361367" y="185979"/>
                  <a:pt x="454716" y="400373"/>
                  <a:pt x="160248" y="464949"/>
                </a:cubicBezTo>
                <a:cubicBezTo>
                  <a:pt x="-134220" y="529525"/>
                  <a:pt x="67258" y="495945"/>
                  <a:pt x="67258" y="495945"/>
                </a:cubicBezTo>
              </a:path>
            </a:pathLst>
          </a:custGeom>
          <a:noFill/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199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2900" y="-205964"/>
            <a:ext cx="6172200" cy="1363835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269081">
              <a:spcBef>
                <a:spcPts val="75"/>
              </a:spcBef>
            </a:pPr>
            <a:r>
              <a:rPr spc="307" dirty="0"/>
              <a:t>Who</a:t>
            </a:r>
            <a:r>
              <a:rPr spc="-165" dirty="0"/>
              <a:t> </a:t>
            </a:r>
            <a:r>
              <a:rPr spc="-49" dirty="0"/>
              <a:t>are</a:t>
            </a:r>
            <a:r>
              <a:rPr spc="-158" dirty="0"/>
              <a:t> </a:t>
            </a:r>
            <a:r>
              <a:rPr spc="-49" dirty="0"/>
              <a:t>the</a:t>
            </a:r>
            <a:r>
              <a:rPr spc="-158" dirty="0"/>
              <a:t> </a:t>
            </a:r>
            <a:r>
              <a:rPr spc="38" dirty="0"/>
              <a:t>phone</a:t>
            </a:r>
            <a:r>
              <a:rPr spc="-158" dirty="0"/>
              <a:t> </a:t>
            </a:r>
            <a:r>
              <a:rPr spc="41" dirty="0"/>
              <a:t>phreaks?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00229" y="1215010"/>
            <a:ext cx="6112669" cy="3420166"/>
          </a:xfrm>
          <a:prstGeom prst="rect">
            <a:avLst/>
          </a:prstGeom>
        </p:spPr>
        <p:txBody>
          <a:bodyPr vert="horz" wrap="square" lIns="0" tIns="20954" rIns="0" bIns="0" rtlCol="0">
            <a:spAutoFit/>
          </a:bodyPr>
          <a:lstStyle/>
          <a:p>
            <a:pPr marL="180975" marR="597218" indent="-171450">
              <a:lnSpc>
                <a:spcPts val="2325"/>
              </a:lnSpc>
              <a:spcBef>
                <a:spcPts val="164"/>
              </a:spcBef>
              <a:buFont typeface="Arial MT"/>
              <a:buChar char="•"/>
              <a:tabLst>
                <a:tab pos="180975" algn="l"/>
              </a:tabLst>
            </a:pPr>
            <a:r>
              <a:rPr sz="1950" kern="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People</a:t>
            </a:r>
            <a:r>
              <a:rPr sz="1950" kern="0" spc="-6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1950" kern="0" spc="79" dirty="0">
                <a:solidFill>
                  <a:sysClr val="windowText" lastClr="000000"/>
                </a:solidFill>
                <a:latin typeface="Trebuchet MS"/>
                <a:cs typeface="Trebuchet MS"/>
              </a:rPr>
              <a:t>who</a:t>
            </a:r>
            <a:r>
              <a:rPr sz="1950" kern="0" spc="-68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1950" kern="0" spc="-19" dirty="0">
                <a:solidFill>
                  <a:sysClr val="windowText" lastClr="000000"/>
                </a:solidFill>
                <a:latin typeface="Trebuchet MS"/>
                <a:cs typeface="Trebuchet MS"/>
              </a:rPr>
              <a:t>study,</a:t>
            </a:r>
            <a:r>
              <a:rPr sz="1950" kern="0" spc="-56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1950" kern="0" spc="-6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explore, </a:t>
            </a:r>
            <a:r>
              <a:rPr sz="1950" kern="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and</a:t>
            </a:r>
            <a:r>
              <a:rPr sz="1950" kern="0" spc="-6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1950" kern="0" spc="-23" dirty="0">
                <a:solidFill>
                  <a:sysClr val="windowText" lastClr="000000"/>
                </a:solidFill>
                <a:latin typeface="Trebuchet MS"/>
                <a:cs typeface="Trebuchet MS"/>
              </a:rPr>
              <a:t>experiment</a:t>
            </a:r>
            <a:r>
              <a:rPr sz="1950" kern="0" spc="-64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1950" kern="0" spc="-15" dirty="0">
                <a:solidFill>
                  <a:sysClr val="windowText" lastClr="000000"/>
                </a:solidFill>
                <a:latin typeface="Trebuchet MS"/>
                <a:cs typeface="Trebuchet MS"/>
              </a:rPr>
              <a:t>with </a:t>
            </a:r>
            <a:r>
              <a:rPr sz="1950" kern="0" spc="-23" dirty="0">
                <a:solidFill>
                  <a:sysClr val="windowText" lastClr="000000"/>
                </a:solidFill>
                <a:latin typeface="Trebuchet MS"/>
                <a:cs typeface="Trebuchet MS"/>
              </a:rPr>
              <a:t>telecommunications</a:t>
            </a:r>
            <a:r>
              <a:rPr sz="1950" kern="0" spc="-38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1950" kern="0" spc="-8" dirty="0">
                <a:solidFill>
                  <a:sysClr val="windowText" lastClr="000000"/>
                </a:solidFill>
                <a:latin typeface="Trebuchet MS"/>
                <a:cs typeface="Trebuchet MS"/>
              </a:rPr>
              <a:t>equipment.</a:t>
            </a:r>
            <a:endParaRPr sz="1950" kern="0">
              <a:solidFill>
                <a:sysClr val="windowText" lastClr="000000"/>
              </a:solidFill>
              <a:latin typeface="Trebuchet MS"/>
              <a:cs typeface="Trebuchet MS"/>
            </a:endParaRPr>
          </a:p>
          <a:p>
            <a:pPr marL="523399" marR="22384" lvl="1" indent="-171450">
              <a:lnSpc>
                <a:spcPts val="1943"/>
              </a:lnSpc>
              <a:spcBef>
                <a:spcPts val="764"/>
              </a:spcBef>
              <a:buFont typeface="Arial MT"/>
              <a:buChar char="•"/>
              <a:tabLst>
                <a:tab pos="523399" algn="l"/>
              </a:tabLst>
            </a:pPr>
            <a:r>
              <a:rPr sz="1650" kern="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Listen</a:t>
            </a:r>
            <a:r>
              <a:rPr sz="1650" kern="0" spc="-6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1650" kern="0" spc="-26" dirty="0">
                <a:solidFill>
                  <a:sysClr val="windowText" lastClr="000000"/>
                </a:solidFill>
                <a:latin typeface="Trebuchet MS"/>
                <a:cs typeface="Trebuchet MS"/>
              </a:rPr>
              <a:t>to</a:t>
            </a:r>
            <a:r>
              <a:rPr sz="1650" kern="0" spc="-53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1650" kern="0" spc="-15" dirty="0">
                <a:solidFill>
                  <a:sysClr val="windowText" lastClr="000000"/>
                </a:solidFill>
                <a:latin typeface="Trebuchet MS"/>
                <a:cs typeface="Trebuchet MS"/>
              </a:rPr>
              <a:t>patterns</a:t>
            </a:r>
            <a:r>
              <a:rPr sz="1650" kern="0" spc="-6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1650" kern="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and</a:t>
            </a:r>
            <a:r>
              <a:rPr sz="1650" kern="0" spc="-56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1650" kern="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tones</a:t>
            </a:r>
            <a:r>
              <a:rPr sz="1650" kern="0" spc="-64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1650" kern="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on</a:t>
            </a:r>
            <a:r>
              <a:rPr sz="1650" kern="0" spc="-56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1650" kern="0" spc="-19" dirty="0">
                <a:solidFill>
                  <a:sysClr val="windowText" lastClr="000000"/>
                </a:solidFill>
                <a:latin typeface="Trebuchet MS"/>
                <a:cs typeface="Trebuchet MS"/>
              </a:rPr>
              <a:t>telephone</a:t>
            </a:r>
            <a:r>
              <a:rPr sz="1650" kern="0" spc="-53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1650" kern="0" spc="-15" dirty="0">
                <a:solidFill>
                  <a:sysClr val="windowText" lastClr="000000"/>
                </a:solidFill>
                <a:latin typeface="Trebuchet MS"/>
                <a:cs typeface="Trebuchet MS"/>
              </a:rPr>
              <a:t>lines</a:t>
            </a:r>
            <a:r>
              <a:rPr sz="1650" kern="0" spc="-64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1650" kern="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and</a:t>
            </a:r>
            <a:r>
              <a:rPr sz="1650" kern="0" spc="-56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1650" kern="0" spc="-8" dirty="0">
                <a:solidFill>
                  <a:sysClr val="windowText" lastClr="000000"/>
                </a:solidFill>
                <a:latin typeface="Trebuchet MS"/>
                <a:cs typeface="Trebuchet MS"/>
              </a:rPr>
              <a:t>attempt </a:t>
            </a:r>
            <a:r>
              <a:rPr sz="1650" kern="0" spc="-15" dirty="0">
                <a:solidFill>
                  <a:sysClr val="windowText" lastClr="000000"/>
                </a:solidFill>
                <a:latin typeface="Trebuchet MS"/>
                <a:cs typeface="Trebuchet MS"/>
              </a:rPr>
              <a:t>to</a:t>
            </a:r>
            <a:r>
              <a:rPr sz="1650" kern="0" spc="-98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1650" kern="0" spc="-19" dirty="0">
                <a:solidFill>
                  <a:sysClr val="windowText" lastClr="000000"/>
                </a:solidFill>
                <a:latin typeface="Trebuchet MS"/>
                <a:cs typeface="Trebuchet MS"/>
              </a:rPr>
              <a:t>decipher</a:t>
            </a:r>
            <a:r>
              <a:rPr sz="1650" kern="0" spc="-98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1650" kern="0" spc="-15" dirty="0">
                <a:solidFill>
                  <a:sysClr val="windowText" lastClr="000000"/>
                </a:solidFill>
                <a:latin typeface="Trebuchet MS"/>
                <a:cs typeface="Trebuchet MS"/>
              </a:rPr>
              <a:t>them</a:t>
            </a:r>
            <a:endParaRPr sz="1650" kern="0">
              <a:solidFill>
                <a:sysClr val="windowText" lastClr="000000"/>
              </a:solidFill>
              <a:latin typeface="Trebuchet MS"/>
              <a:cs typeface="Trebuchet MS"/>
            </a:endParaRPr>
          </a:p>
          <a:p>
            <a:pPr marL="523399" marR="3810" lvl="1" indent="-171450">
              <a:lnSpc>
                <a:spcPts val="1943"/>
              </a:lnSpc>
              <a:spcBef>
                <a:spcPts val="761"/>
              </a:spcBef>
              <a:buFont typeface="Arial MT"/>
              <a:buChar char="•"/>
              <a:tabLst>
                <a:tab pos="523399" algn="l"/>
              </a:tabLst>
            </a:pPr>
            <a:r>
              <a:rPr sz="1650" kern="0" spc="41" dirty="0">
                <a:solidFill>
                  <a:sysClr val="windowText" lastClr="000000"/>
                </a:solidFill>
                <a:latin typeface="Trebuchet MS"/>
                <a:cs typeface="Trebuchet MS"/>
              </a:rPr>
              <a:t>Read</a:t>
            </a:r>
            <a:r>
              <a:rPr sz="1650" kern="0" spc="-79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1650" kern="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obscure</a:t>
            </a:r>
            <a:r>
              <a:rPr sz="1650" kern="0" spc="-68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1650" kern="0" spc="-38" dirty="0">
                <a:solidFill>
                  <a:sysClr val="windowText" lastClr="000000"/>
                </a:solidFill>
                <a:latin typeface="Trebuchet MS"/>
                <a:cs typeface="Trebuchet MS"/>
              </a:rPr>
              <a:t>technical</a:t>
            </a:r>
            <a:r>
              <a:rPr sz="1650" kern="0" spc="-68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1650" kern="0" spc="-26" dirty="0">
                <a:solidFill>
                  <a:sysClr val="windowText" lastClr="000000"/>
                </a:solidFill>
                <a:latin typeface="Trebuchet MS"/>
                <a:cs typeface="Trebuchet MS"/>
              </a:rPr>
              <a:t>journals</a:t>
            </a:r>
            <a:r>
              <a:rPr sz="1650" kern="0" spc="-75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1650" kern="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about</a:t>
            </a:r>
            <a:r>
              <a:rPr sz="1650" kern="0" spc="-68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1650" kern="0" spc="-3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the</a:t>
            </a:r>
            <a:r>
              <a:rPr sz="1650" kern="0" spc="-68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1650" kern="0" spc="-19" dirty="0">
                <a:solidFill>
                  <a:sysClr val="windowText" lastClr="000000"/>
                </a:solidFill>
                <a:latin typeface="Trebuchet MS"/>
                <a:cs typeface="Trebuchet MS"/>
              </a:rPr>
              <a:t>inner</a:t>
            </a:r>
            <a:r>
              <a:rPr sz="1650" kern="0" spc="-71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1650" kern="0" spc="38" dirty="0">
                <a:solidFill>
                  <a:sysClr val="windowText" lastClr="000000"/>
                </a:solidFill>
                <a:latin typeface="Trebuchet MS"/>
                <a:cs typeface="Trebuchet MS"/>
              </a:rPr>
              <a:t>workings</a:t>
            </a:r>
            <a:r>
              <a:rPr sz="1650" kern="0" spc="-79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1650" kern="0" spc="-19" dirty="0">
                <a:solidFill>
                  <a:sysClr val="windowText" lastClr="000000"/>
                </a:solidFill>
                <a:latin typeface="Trebuchet MS"/>
                <a:cs typeface="Trebuchet MS"/>
              </a:rPr>
              <a:t>of </a:t>
            </a:r>
            <a:r>
              <a:rPr sz="1650" kern="0" spc="-3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the</a:t>
            </a:r>
            <a:r>
              <a:rPr sz="1650" kern="0" spc="-9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1650" kern="0" spc="-19" dirty="0">
                <a:solidFill>
                  <a:sysClr val="windowText" lastClr="000000"/>
                </a:solidFill>
                <a:latin typeface="Trebuchet MS"/>
                <a:cs typeface="Trebuchet MS"/>
              </a:rPr>
              <a:t>telephone</a:t>
            </a:r>
            <a:r>
              <a:rPr sz="1650" kern="0" spc="-86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1650" kern="0" spc="-8" dirty="0">
                <a:solidFill>
                  <a:sysClr val="windowText" lastClr="000000"/>
                </a:solidFill>
                <a:latin typeface="Trebuchet MS"/>
                <a:cs typeface="Trebuchet MS"/>
              </a:rPr>
              <a:t>system</a:t>
            </a:r>
            <a:endParaRPr sz="1650" kern="0">
              <a:solidFill>
                <a:sysClr val="windowText" lastClr="000000"/>
              </a:solidFill>
              <a:latin typeface="Trebuchet MS"/>
              <a:cs typeface="Trebuchet MS"/>
            </a:endParaRPr>
          </a:p>
          <a:p>
            <a:pPr marL="523399" lvl="1" indent="-171450">
              <a:spcBef>
                <a:spcPts val="664"/>
              </a:spcBef>
              <a:buFont typeface="Arial MT"/>
              <a:buChar char="•"/>
              <a:tabLst>
                <a:tab pos="523399" algn="l"/>
              </a:tabLst>
            </a:pPr>
            <a:r>
              <a:rPr sz="1650" kern="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Impersonate</a:t>
            </a:r>
            <a:r>
              <a:rPr sz="1650" kern="0" spc="-9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1650" kern="0" spc="-8" dirty="0">
                <a:solidFill>
                  <a:sysClr val="windowText" lastClr="000000"/>
                </a:solidFill>
                <a:latin typeface="Trebuchet MS"/>
                <a:cs typeface="Trebuchet MS"/>
              </a:rPr>
              <a:t>operators</a:t>
            </a:r>
            <a:r>
              <a:rPr sz="1650" kern="0" spc="-9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1650" kern="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or</a:t>
            </a:r>
            <a:r>
              <a:rPr sz="1650" kern="0" spc="-86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1650" kern="0" spc="-23" dirty="0">
                <a:solidFill>
                  <a:sysClr val="windowText" lastClr="000000"/>
                </a:solidFill>
                <a:latin typeface="Trebuchet MS"/>
                <a:cs typeface="Trebuchet MS"/>
              </a:rPr>
              <a:t>other</a:t>
            </a:r>
            <a:r>
              <a:rPr sz="1650" kern="0" spc="-86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1650" kern="0" spc="-53" dirty="0">
                <a:solidFill>
                  <a:sysClr val="windowText" lastClr="000000"/>
                </a:solidFill>
                <a:latin typeface="Trebuchet MS"/>
                <a:cs typeface="Trebuchet MS"/>
              </a:rPr>
              <a:t>telco</a:t>
            </a:r>
            <a:r>
              <a:rPr sz="1650" kern="0" spc="-75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1650" kern="0" spc="-8" dirty="0">
                <a:solidFill>
                  <a:sysClr val="windowText" lastClr="000000"/>
                </a:solidFill>
                <a:latin typeface="Trebuchet MS"/>
                <a:cs typeface="Trebuchet MS"/>
              </a:rPr>
              <a:t>employees</a:t>
            </a:r>
            <a:endParaRPr sz="1650" kern="0">
              <a:solidFill>
                <a:sysClr val="windowText" lastClr="000000"/>
              </a:solidFill>
              <a:latin typeface="Trebuchet MS"/>
              <a:cs typeface="Trebuchet MS"/>
            </a:endParaRPr>
          </a:p>
          <a:p>
            <a:pPr marL="523399" marR="282416" lvl="1" indent="-171450">
              <a:lnSpc>
                <a:spcPts val="1943"/>
              </a:lnSpc>
              <a:spcBef>
                <a:spcPts val="743"/>
              </a:spcBef>
              <a:buFont typeface="Arial MT"/>
              <a:buChar char="•"/>
              <a:tabLst>
                <a:tab pos="523399" algn="l"/>
              </a:tabLst>
            </a:pPr>
            <a:r>
              <a:rPr sz="1650" kern="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Build</a:t>
            </a:r>
            <a:r>
              <a:rPr sz="1650" kern="0" spc="-9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1650" kern="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devices</a:t>
            </a:r>
            <a:r>
              <a:rPr sz="1650" kern="0" spc="-9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1650" kern="0" spc="-26" dirty="0">
                <a:solidFill>
                  <a:sysClr val="windowText" lastClr="000000"/>
                </a:solidFill>
                <a:latin typeface="Trebuchet MS"/>
                <a:cs typeface="Trebuchet MS"/>
              </a:rPr>
              <a:t>to</a:t>
            </a:r>
            <a:r>
              <a:rPr sz="1650" kern="0" spc="-83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1650" kern="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make</a:t>
            </a:r>
            <a:r>
              <a:rPr sz="1650" kern="0" spc="-79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1650" kern="0" spc="-3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the</a:t>
            </a:r>
            <a:r>
              <a:rPr sz="1650" kern="0" spc="-83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1650" kern="0" spc="-23" dirty="0">
                <a:solidFill>
                  <a:sysClr val="windowText" lastClr="000000"/>
                </a:solidFill>
                <a:latin typeface="Trebuchet MS"/>
                <a:cs typeface="Trebuchet MS"/>
              </a:rPr>
              <a:t>telephone</a:t>
            </a:r>
            <a:r>
              <a:rPr sz="1650" kern="0" spc="-83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1650" kern="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network</a:t>
            </a:r>
            <a:r>
              <a:rPr sz="1650" kern="0" spc="-83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1650" kern="0" spc="-41" dirty="0">
                <a:solidFill>
                  <a:sysClr val="windowText" lastClr="000000"/>
                </a:solidFill>
                <a:latin typeface="Trebuchet MS"/>
                <a:cs typeface="Trebuchet MS"/>
              </a:rPr>
              <a:t>act</a:t>
            </a:r>
            <a:r>
              <a:rPr sz="1650" kern="0" spc="-83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1650" kern="0" spc="-8" dirty="0">
                <a:solidFill>
                  <a:sysClr val="windowText" lastClr="000000"/>
                </a:solidFill>
                <a:latin typeface="Trebuchet MS"/>
                <a:cs typeface="Trebuchet MS"/>
              </a:rPr>
              <a:t>in</a:t>
            </a:r>
            <a:r>
              <a:rPr sz="1650" kern="0" spc="-83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1650" kern="0" spc="56" dirty="0">
                <a:solidFill>
                  <a:sysClr val="windowText" lastClr="000000"/>
                </a:solidFill>
                <a:latin typeface="Trebuchet MS"/>
                <a:cs typeface="Trebuchet MS"/>
              </a:rPr>
              <a:t>ways </a:t>
            </a:r>
            <a:r>
              <a:rPr sz="1650" kern="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not</a:t>
            </a:r>
            <a:r>
              <a:rPr sz="1650" kern="0" spc="-71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1650" kern="0" spc="-15" dirty="0">
                <a:solidFill>
                  <a:sysClr val="windowText" lastClr="000000"/>
                </a:solidFill>
                <a:latin typeface="Trebuchet MS"/>
                <a:cs typeface="Trebuchet MS"/>
              </a:rPr>
              <a:t>intended</a:t>
            </a:r>
            <a:r>
              <a:rPr sz="1650" kern="0" spc="-79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1650" kern="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by</a:t>
            </a:r>
            <a:r>
              <a:rPr sz="1650" kern="0" spc="-79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1650" kern="0" spc="-3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the</a:t>
            </a:r>
            <a:r>
              <a:rPr sz="1650" kern="0" spc="-71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1650" kern="0" spc="-8" dirty="0">
                <a:solidFill>
                  <a:sysClr val="windowText" lastClr="000000"/>
                </a:solidFill>
                <a:latin typeface="Trebuchet MS"/>
                <a:cs typeface="Trebuchet MS"/>
              </a:rPr>
              <a:t>designers</a:t>
            </a:r>
            <a:endParaRPr sz="1650" kern="0">
              <a:solidFill>
                <a:sysClr val="windowText" lastClr="000000"/>
              </a:solidFill>
              <a:latin typeface="Trebuchet MS"/>
              <a:cs typeface="Trebuchet MS"/>
            </a:endParaRPr>
          </a:p>
          <a:p>
            <a:pPr marL="180975" marR="162401" indent="-171450">
              <a:lnSpc>
                <a:spcPct val="102299"/>
              </a:lnSpc>
              <a:spcBef>
                <a:spcPts val="923"/>
              </a:spcBef>
              <a:buFont typeface="Arial MT"/>
              <a:buChar char="•"/>
              <a:tabLst>
                <a:tab pos="180975" algn="l"/>
              </a:tabLst>
            </a:pPr>
            <a:r>
              <a:rPr sz="1950" kern="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For</a:t>
            </a:r>
            <a:r>
              <a:rPr sz="1950" kern="0" spc="-83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1950" kern="0" spc="-26" dirty="0">
                <a:solidFill>
                  <a:sysClr val="windowText" lastClr="000000"/>
                </a:solidFill>
                <a:latin typeface="Trebuchet MS"/>
                <a:cs typeface="Trebuchet MS"/>
              </a:rPr>
              <a:t>the</a:t>
            </a:r>
            <a:r>
              <a:rPr sz="1950" kern="0" spc="-71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1950" kern="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most</a:t>
            </a:r>
            <a:r>
              <a:rPr sz="1950" kern="0" spc="-75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1950" kern="0" spc="-9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part,</a:t>
            </a:r>
            <a:r>
              <a:rPr sz="1950" kern="0" spc="-71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1950" kern="0" spc="-45" dirty="0">
                <a:solidFill>
                  <a:sysClr val="windowText" lastClr="000000"/>
                </a:solidFill>
                <a:latin typeface="Trebuchet MS"/>
                <a:cs typeface="Trebuchet MS"/>
              </a:rPr>
              <a:t>primarily</a:t>
            </a:r>
            <a:r>
              <a:rPr sz="1950" kern="0" spc="-79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1950" kern="0" spc="-26" dirty="0">
                <a:solidFill>
                  <a:sysClr val="windowText" lastClr="000000"/>
                </a:solidFill>
                <a:latin typeface="Trebuchet MS"/>
                <a:cs typeface="Trebuchet MS"/>
              </a:rPr>
              <a:t>interested</a:t>
            </a:r>
            <a:r>
              <a:rPr sz="1950" kern="0" spc="-75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1950" kern="0" spc="-23" dirty="0">
                <a:solidFill>
                  <a:sysClr val="windowText" lastClr="000000"/>
                </a:solidFill>
                <a:latin typeface="Trebuchet MS"/>
                <a:cs typeface="Trebuchet MS"/>
              </a:rPr>
              <a:t>in</a:t>
            </a:r>
            <a:r>
              <a:rPr sz="1950" kern="0" spc="-83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1950" kern="0" spc="-8" dirty="0">
                <a:solidFill>
                  <a:sysClr val="windowText" lastClr="000000"/>
                </a:solidFill>
                <a:latin typeface="Trebuchet MS"/>
                <a:cs typeface="Trebuchet MS"/>
              </a:rPr>
              <a:t>knowledge, </a:t>
            </a:r>
            <a:r>
              <a:rPr sz="1950" kern="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but</a:t>
            </a:r>
            <a:r>
              <a:rPr sz="1950" kern="0" spc="-71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1950" kern="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sometimes</a:t>
            </a:r>
            <a:r>
              <a:rPr sz="1950" kern="0" spc="-71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1950" kern="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ended</a:t>
            </a:r>
            <a:r>
              <a:rPr sz="1950" kern="0" spc="-71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1950" kern="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up</a:t>
            </a:r>
            <a:r>
              <a:rPr sz="1950" kern="0" spc="-71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1950" kern="0" spc="-15" dirty="0">
                <a:solidFill>
                  <a:sysClr val="windowText" lastClr="000000"/>
                </a:solidFill>
                <a:latin typeface="Trebuchet MS"/>
                <a:cs typeface="Trebuchet MS"/>
              </a:rPr>
              <a:t>in</a:t>
            </a:r>
            <a:r>
              <a:rPr sz="1950" kern="0" spc="-71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1950" kern="0" spc="-15" dirty="0">
                <a:solidFill>
                  <a:sysClr val="windowText" lastClr="000000"/>
                </a:solidFill>
                <a:latin typeface="Trebuchet MS"/>
                <a:cs typeface="Trebuchet MS"/>
              </a:rPr>
              <a:t>legal</a:t>
            </a:r>
            <a:r>
              <a:rPr sz="1950" kern="0" spc="-75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1950" kern="0" spc="-8" dirty="0">
                <a:solidFill>
                  <a:sysClr val="windowText" lastClr="000000"/>
                </a:solidFill>
                <a:latin typeface="Trebuchet MS"/>
                <a:cs typeface="Trebuchet MS"/>
              </a:rPr>
              <a:t>trouble…</a:t>
            </a:r>
            <a:endParaRPr sz="1950" kern="0">
              <a:solidFill>
                <a:sysClr val="windowText" lastClr="000000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-67359"/>
            <a:ext cx="8610600" cy="857250"/>
          </a:xfrm>
        </p:spPr>
        <p:txBody>
          <a:bodyPr>
            <a:noAutofit/>
          </a:bodyPr>
          <a:lstStyle/>
          <a:p>
            <a:r>
              <a:rPr lang="en-US" sz="3600" dirty="0"/>
              <a:t>Coarse CFI using </a:t>
            </a:r>
            <a:r>
              <a:rPr lang="en-US" sz="3600" b="1" dirty="0" err="1"/>
              <a:t>EndBranch</a:t>
            </a:r>
            <a:r>
              <a:rPr lang="en-US" sz="3600" dirty="0"/>
              <a:t> </a:t>
            </a:r>
            <a:r>
              <a:rPr lang="en-US" sz="2400" dirty="0"/>
              <a:t>(Intel) </a:t>
            </a:r>
            <a:r>
              <a:rPr lang="en-US" sz="3600" dirty="0"/>
              <a:t>and </a:t>
            </a:r>
            <a:r>
              <a:rPr lang="en-US" sz="3600" b="1" dirty="0"/>
              <a:t>BTI </a:t>
            </a:r>
            <a:r>
              <a:rPr lang="en-US" sz="2400" b="1" dirty="0"/>
              <a:t>(ARM)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19150"/>
            <a:ext cx="6375400" cy="4191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New instruction </a:t>
            </a:r>
            <a:r>
              <a:rPr lang="en-US" sz="2400" b="1" dirty="0" err="1"/>
              <a:t>EndBranch</a:t>
            </a:r>
            <a:r>
              <a:rPr lang="en-US" sz="2400" dirty="0"/>
              <a:t> </a:t>
            </a:r>
            <a:r>
              <a:rPr lang="en-US" sz="2000" dirty="0"/>
              <a:t>(Intel) </a:t>
            </a:r>
            <a:r>
              <a:rPr lang="en-US" sz="2400" dirty="0"/>
              <a:t>and </a:t>
            </a:r>
            <a:r>
              <a:rPr lang="en-US" sz="2400" b="1" dirty="0"/>
              <a:t>BTI</a:t>
            </a:r>
            <a:r>
              <a:rPr lang="en-US" sz="2400" dirty="0"/>
              <a:t> </a:t>
            </a:r>
            <a:r>
              <a:rPr lang="en-US" sz="2000" dirty="0"/>
              <a:t>(ARM):</a:t>
            </a:r>
            <a:endParaRPr lang="en-US" sz="2400" dirty="0"/>
          </a:p>
          <a:p>
            <a:pPr>
              <a:spcBef>
                <a:spcPts val="1176"/>
              </a:spcBef>
            </a:pPr>
            <a:r>
              <a:rPr lang="en-US" sz="2400" dirty="0"/>
              <a:t>After an indirect </a:t>
            </a:r>
            <a:r>
              <a:rPr lang="en-US" sz="2400" b="1" dirty="0"/>
              <a:t>JMP</a:t>
            </a:r>
            <a:r>
              <a:rPr lang="en-US" sz="2400" dirty="0"/>
              <a:t> or </a:t>
            </a:r>
            <a:r>
              <a:rPr lang="en-US" sz="2400" b="1" dirty="0"/>
              <a:t>CALL</a:t>
            </a:r>
            <a:r>
              <a:rPr lang="en-US" sz="2400" dirty="0"/>
              <a:t>:   </a:t>
            </a:r>
            <a:br>
              <a:rPr lang="en-US" sz="2400" dirty="0"/>
            </a:br>
            <a:r>
              <a:rPr lang="en-US" sz="2400" dirty="0"/>
              <a:t>the next instruction in the </a:t>
            </a:r>
            <a:br>
              <a:rPr lang="en-US" sz="2400" dirty="0"/>
            </a:br>
            <a:r>
              <a:rPr lang="en-US" sz="2400" dirty="0"/>
              <a:t>instruction stream must be </a:t>
            </a:r>
            <a:r>
              <a:rPr lang="en-US" sz="2400" b="1" dirty="0" err="1"/>
              <a:t>EndBranch</a:t>
            </a:r>
            <a:endParaRPr lang="en-US" sz="2400" b="1" dirty="0"/>
          </a:p>
          <a:p>
            <a:pPr>
              <a:spcBef>
                <a:spcPts val="1776"/>
              </a:spcBef>
            </a:pPr>
            <a:r>
              <a:rPr lang="en-US" sz="2400" dirty="0"/>
              <a:t>If not, then trigger a #CP fault  </a:t>
            </a:r>
            <a:br>
              <a:rPr lang="en-US" sz="2400" dirty="0"/>
            </a:br>
            <a:r>
              <a:rPr lang="en-US" sz="2400" dirty="0"/>
              <a:t>and halt execution</a:t>
            </a:r>
          </a:p>
          <a:p>
            <a:pPr>
              <a:spcBef>
                <a:spcPts val="1776"/>
              </a:spcBef>
            </a:pPr>
            <a:r>
              <a:rPr lang="en-US" sz="2400" dirty="0"/>
              <a:t>Ensures an indirect JMP or CALL can only go</a:t>
            </a:r>
            <a:br>
              <a:rPr lang="en-US" sz="2400" dirty="0"/>
            </a:br>
            <a:r>
              <a:rPr lang="en-US" sz="2400" dirty="0"/>
              <a:t>to a valid target address  ⇒  no </a:t>
            </a:r>
            <a:r>
              <a:rPr lang="en-US" sz="2400" dirty="0" err="1"/>
              <a:t>func</a:t>
            </a:r>
            <a:r>
              <a:rPr lang="en-US" sz="2400" dirty="0"/>
              <a:t>. </a:t>
            </a:r>
            <a:r>
              <a:rPr lang="en-US" sz="2400" dirty="0" err="1"/>
              <a:t>ptr</a:t>
            </a:r>
            <a:r>
              <a:rPr lang="en-US" sz="2400" dirty="0"/>
              <a:t>. hijack</a:t>
            </a:r>
          </a:p>
          <a:p>
            <a:pPr marL="0" indent="0">
              <a:spcBef>
                <a:spcPts val="576"/>
              </a:spcBef>
              <a:buNone/>
              <a:tabLst>
                <a:tab pos="342900" algn="l"/>
              </a:tabLst>
            </a:pPr>
            <a:r>
              <a:rPr lang="en-US" sz="2200" dirty="0"/>
              <a:t>	(compiler inserts </a:t>
            </a:r>
            <a:r>
              <a:rPr lang="en-US" sz="2200" dirty="0" err="1"/>
              <a:t>EndBranch</a:t>
            </a:r>
            <a:r>
              <a:rPr lang="en-US" sz="2200" dirty="0"/>
              <a:t> at valid locations)</a:t>
            </a:r>
          </a:p>
        </p:txBody>
      </p:sp>
      <p:sp>
        <p:nvSpPr>
          <p:cNvPr id="4" name="Rectangle 3"/>
          <p:cNvSpPr/>
          <p:nvPr/>
        </p:nvSpPr>
        <p:spPr>
          <a:xfrm>
            <a:off x="7086600" y="895350"/>
            <a:ext cx="1447800" cy="15049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call </a:t>
            </a:r>
            <a:r>
              <a:rPr lang="en-US" sz="2000" dirty="0" err="1">
                <a:solidFill>
                  <a:schemeClr val="tx1"/>
                </a:solidFill>
              </a:rPr>
              <a:t>eax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0" y="859334"/>
            <a:ext cx="489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/>
              <a:t>⦚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0" y="1716584"/>
            <a:ext cx="489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/>
              <a:t>⦚</a:t>
            </a:r>
          </a:p>
        </p:txBody>
      </p:sp>
      <p:sp>
        <p:nvSpPr>
          <p:cNvPr id="7" name="Rectangle 6"/>
          <p:cNvSpPr/>
          <p:nvPr/>
        </p:nvSpPr>
        <p:spPr>
          <a:xfrm>
            <a:off x="7099300" y="2857500"/>
            <a:ext cx="1447800" cy="17716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 err="1">
                <a:solidFill>
                  <a:schemeClr val="tx1"/>
                </a:solidFill>
              </a:rPr>
              <a:t>EndBranch</a:t>
            </a:r>
            <a:endParaRPr lang="en-US" dirty="0">
              <a:solidFill>
                <a:schemeClr val="tx1"/>
              </a:solidFill>
            </a:endParaRPr>
          </a:p>
          <a:p>
            <a:pPr algn="ctr">
              <a:spcBef>
                <a:spcPts val="600"/>
              </a:spcBef>
            </a:pPr>
            <a:endParaRPr lang="en-US" sz="2000" dirty="0">
              <a:solidFill>
                <a:schemeClr val="tx1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en-US" sz="2000" dirty="0">
                <a:solidFill>
                  <a:schemeClr val="tx1"/>
                </a:solidFill>
              </a:rPr>
              <a:t>add </a:t>
            </a:r>
            <a:r>
              <a:rPr lang="en-US" sz="2000" dirty="0" err="1">
                <a:solidFill>
                  <a:schemeClr val="tx1"/>
                </a:solidFill>
              </a:rPr>
              <a:t>ebp</a:t>
            </a:r>
            <a:r>
              <a:rPr lang="en-US" sz="2000" dirty="0">
                <a:solidFill>
                  <a:schemeClr val="tx1"/>
                </a:solidFill>
              </a:rPr>
              <a:t>, 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96200" y="4019550"/>
            <a:ext cx="489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⦚</a:t>
            </a:r>
          </a:p>
        </p:txBody>
      </p:sp>
      <p:sp>
        <p:nvSpPr>
          <p:cNvPr id="19" name="Freeform 18"/>
          <p:cNvSpPr/>
          <p:nvPr/>
        </p:nvSpPr>
        <p:spPr>
          <a:xfrm>
            <a:off x="8534400" y="1644650"/>
            <a:ext cx="393700" cy="1371600"/>
          </a:xfrm>
          <a:custGeom>
            <a:avLst/>
            <a:gdLst>
              <a:gd name="connsiteX0" fmla="*/ 0 w 393700"/>
              <a:gd name="connsiteY0" fmla="*/ 0 h 1371600"/>
              <a:gd name="connsiteX1" fmla="*/ 393700 w 393700"/>
              <a:gd name="connsiteY1" fmla="*/ 0 h 1371600"/>
              <a:gd name="connsiteX2" fmla="*/ 393700 w 393700"/>
              <a:gd name="connsiteY2" fmla="*/ 1371600 h 1371600"/>
              <a:gd name="connsiteX3" fmla="*/ 63500 w 393700"/>
              <a:gd name="connsiteY3" fmla="*/ 137160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3700" h="1371600">
                <a:moveTo>
                  <a:pt x="0" y="0"/>
                </a:moveTo>
                <a:lnTo>
                  <a:pt x="393700" y="0"/>
                </a:lnTo>
                <a:lnTo>
                  <a:pt x="393700" y="1371600"/>
                </a:lnTo>
                <a:lnTo>
                  <a:pt x="63500" y="1371600"/>
                </a:ln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683500" y="3144619"/>
            <a:ext cx="489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/>
              <a:t>⦚</a:t>
            </a:r>
          </a:p>
        </p:txBody>
      </p:sp>
      <p:sp>
        <p:nvSpPr>
          <p:cNvPr id="21" name="Freeform 20"/>
          <p:cNvSpPr/>
          <p:nvPr/>
        </p:nvSpPr>
        <p:spPr>
          <a:xfrm flipH="1">
            <a:off x="6756400" y="1677114"/>
            <a:ext cx="289068" cy="2158285"/>
          </a:xfrm>
          <a:custGeom>
            <a:avLst/>
            <a:gdLst>
              <a:gd name="connsiteX0" fmla="*/ 0 w 393700"/>
              <a:gd name="connsiteY0" fmla="*/ 0 h 1371600"/>
              <a:gd name="connsiteX1" fmla="*/ 393700 w 393700"/>
              <a:gd name="connsiteY1" fmla="*/ 0 h 1371600"/>
              <a:gd name="connsiteX2" fmla="*/ 393700 w 393700"/>
              <a:gd name="connsiteY2" fmla="*/ 1371600 h 1371600"/>
              <a:gd name="connsiteX3" fmla="*/ 63500 w 393700"/>
              <a:gd name="connsiteY3" fmla="*/ 137160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3700" h="1371600">
                <a:moveTo>
                  <a:pt x="0" y="0"/>
                </a:moveTo>
                <a:lnTo>
                  <a:pt x="393700" y="0"/>
                </a:lnTo>
                <a:lnTo>
                  <a:pt x="393700" y="1371600"/>
                </a:lnTo>
                <a:lnTo>
                  <a:pt x="63500" y="1371600"/>
                </a:ln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884" y="2422889"/>
            <a:ext cx="482600" cy="59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24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/>
              <a:t>CFG,  </a:t>
            </a:r>
            <a:r>
              <a:rPr lang="en-US" dirty="0" err="1"/>
              <a:t>EndBranch</a:t>
            </a:r>
            <a:r>
              <a:rPr lang="en-US" dirty="0"/>
              <a:t>,  BTI:   limitations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14734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Poor man’s version of CFI:</a:t>
            </a:r>
          </a:p>
          <a:p>
            <a:r>
              <a:rPr lang="en-US" sz="2400" dirty="0"/>
              <a:t>Protects indirect calls by checking against a bitmask of all valid function entry points in executable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09" t="14813"/>
          <a:stretch/>
        </p:blipFill>
        <p:spPr>
          <a:xfrm>
            <a:off x="304800" y="3043818"/>
            <a:ext cx="6052304" cy="16877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88841" y="3140781"/>
            <a:ext cx="2602507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ensures target is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the entry point of a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function</a:t>
            </a:r>
          </a:p>
        </p:txBody>
      </p:sp>
      <p:sp>
        <p:nvSpPr>
          <p:cNvPr id="6" name="Freeform 5"/>
          <p:cNvSpPr/>
          <p:nvPr/>
        </p:nvSpPr>
        <p:spPr>
          <a:xfrm>
            <a:off x="3507685" y="3369284"/>
            <a:ext cx="2996438" cy="504672"/>
          </a:xfrm>
          <a:custGeom>
            <a:avLst/>
            <a:gdLst>
              <a:gd name="connsiteX0" fmla="*/ 2996438 w 2996438"/>
              <a:gd name="connsiteY0" fmla="*/ 0 h 504672"/>
              <a:gd name="connsiteX1" fmla="*/ 1834065 w 2996438"/>
              <a:gd name="connsiteY1" fmla="*/ 108488 h 504672"/>
              <a:gd name="connsiteX2" fmla="*/ 160248 w 2996438"/>
              <a:gd name="connsiteY2" fmla="*/ 464949 h 504672"/>
              <a:gd name="connsiteX3" fmla="*/ 67258 w 2996438"/>
              <a:gd name="connsiteY3" fmla="*/ 495945 h 504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6438" h="504672">
                <a:moveTo>
                  <a:pt x="2996438" y="0"/>
                </a:moveTo>
                <a:cubicBezTo>
                  <a:pt x="2651600" y="15498"/>
                  <a:pt x="2306763" y="30997"/>
                  <a:pt x="1834065" y="108488"/>
                </a:cubicBezTo>
                <a:cubicBezTo>
                  <a:pt x="1361367" y="185979"/>
                  <a:pt x="454716" y="400373"/>
                  <a:pt x="160248" y="464949"/>
                </a:cubicBezTo>
                <a:cubicBezTo>
                  <a:pt x="-134220" y="529525"/>
                  <a:pt x="67258" y="495945"/>
                  <a:pt x="67258" y="495945"/>
                </a:cubicBezTo>
              </a:path>
            </a:pathLst>
          </a:custGeom>
          <a:noFill/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43000" y="1389732"/>
            <a:ext cx="6858000" cy="256778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charset="0"/>
              <a:buChar char="•"/>
            </a:pPr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Does not prevent attacker from causing </a:t>
            </a:r>
            <a:br>
              <a:rPr lang="en-US" sz="28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a jump to a valid </a:t>
            </a:r>
            <a:r>
              <a:rPr lang="en-US" sz="2800" b="1" u="sng" dirty="0">
                <a:solidFill>
                  <a:schemeClr val="accent4">
                    <a:lumMod val="50000"/>
                  </a:schemeClr>
                </a:solidFill>
              </a:rPr>
              <a:t>wrong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 function </a:t>
            </a:r>
          </a:p>
          <a:p>
            <a:pPr marL="342900" indent="-342900">
              <a:spcBef>
                <a:spcPts val="1950"/>
              </a:spcBef>
              <a:buFont typeface="Arial" charset="0"/>
              <a:buChar char="•"/>
            </a:pPr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Hard to build accurate control </a:t>
            </a:r>
            <a:br>
              <a:rPr lang="en-US" sz="28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flow graph statically</a:t>
            </a:r>
          </a:p>
        </p:txBody>
      </p:sp>
    </p:spTree>
    <p:extLst>
      <p:ext uri="{BB962C8B-B14F-4D97-AF65-F5344CB8AC3E}">
        <p14:creationId xmlns:p14="http://schemas.microsoft.com/office/powerpoint/2010/main" val="144031342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dirty="0"/>
              <a:t>An example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838200"/>
            <a:ext cx="8382000" cy="4072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ea typeface="Consolas" charset="0"/>
                <a:cs typeface="Consolas" charset="0"/>
              </a:rPr>
              <a:t>void </a:t>
            </a:r>
            <a:r>
              <a:rPr lang="en-US" sz="2200" b="1" dirty="0" err="1">
                <a:ea typeface="Consolas" charset="0"/>
                <a:cs typeface="Consolas" charset="0"/>
              </a:rPr>
              <a:t>HandshakeHandler</a:t>
            </a:r>
            <a:r>
              <a:rPr lang="en-US" sz="2200" dirty="0">
                <a:ea typeface="Consolas" charset="0"/>
                <a:cs typeface="Consolas" charset="0"/>
              </a:rPr>
              <a:t>(Session *s, char *</a:t>
            </a:r>
            <a:r>
              <a:rPr lang="en-US" sz="2200" dirty="0" err="1">
                <a:ea typeface="Consolas" charset="0"/>
                <a:cs typeface="Consolas" charset="0"/>
              </a:rPr>
              <a:t>pkt</a:t>
            </a:r>
            <a:r>
              <a:rPr lang="en-US" sz="2200" dirty="0">
                <a:ea typeface="Consolas" charset="0"/>
                <a:cs typeface="Consolas" charset="0"/>
              </a:rPr>
              <a:t>) {</a:t>
            </a:r>
          </a:p>
          <a:p>
            <a:pPr>
              <a:spcBef>
                <a:spcPts val="450"/>
              </a:spcBef>
            </a:pPr>
            <a:r>
              <a:rPr lang="en-US" sz="2200" dirty="0">
                <a:ea typeface="Consolas" charset="0"/>
                <a:cs typeface="Consolas" charset="0"/>
              </a:rPr>
              <a:t>      s-&gt;</a:t>
            </a:r>
            <a:r>
              <a:rPr lang="en-US" sz="2200" dirty="0" err="1">
                <a:ea typeface="Consolas" charset="0"/>
                <a:cs typeface="Consolas" charset="0"/>
              </a:rPr>
              <a:t>hdlr</a:t>
            </a:r>
            <a:r>
              <a:rPr lang="en-US" sz="2200" dirty="0">
                <a:ea typeface="Consolas" charset="0"/>
                <a:cs typeface="Consolas" charset="0"/>
              </a:rPr>
              <a:t> = &amp;</a:t>
            </a:r>
            <a:r>
              <a:rPr lang="en-US" sz="2200" b="1" dirty="0" err="1">
                <a:ea typeface="Consolas" charset="0"/>
                <a:cs typeface="Consolas" charset="0"/>
              </a:rPr>
              <a:t>LoginHandler</a:t>
            </a:r>
            <a:r>
              <a:rPr lang="en-US" sz="2200" dirty="0">
                <a:ea typeface="Consolas" charset="0"/>
                <a:cs typeface="Consolas" charset="0"/>
              </a:rPr>
              <a:t>;</a:t>
            </a:r>
          </a:p>
          <a:p>
            <a:pPr>
              <a:spcBef>
                <a:spcPts val="450"/>
              </a:spcBef>
            </a:pPr>
            <a:r>
              <a:rPr lang="en-US" sz="2200" dirty="0">
                <a:ea typeface="Consolas" charset="0"/>
                <a:cs typeface="Consolas" charset="0"/>
              </a:rPr>
              <a:t>      </a:t>
            </a:r>
            <a:r>
              <a:rPr lang="is-IS" sz="2200" dirty="0">
                <a:ea typeface="Consolas" charset="0"/>
                <a:cs typeface="Consolas" charset="0"/>
              </a:rPr>
              <a:t>... Buffer overflow over Session struct ...</a:t>
            </a:r>
            <a:endParaRPr lang="en-US" sz="2200" dirty="0">
              <a:ea typeface="Consolas" charset="0"/>
              <a:cs typeface="Consolas" charset="0"/>
            </a:endParaRPr>
          </a:p>
          <a:p>
            <a:r>
              <a:rPr lang="en-US" sz="2200" dirty="0">
                <a:ea typeface="Consolas" charset="0"/>
                <a:cs typeface="Consolas" charset="0"/>
              </a:rPr>
              <a:t>}</a:t>
            </a:r>
          </a:p>
          <a:p>
            <a:endParaRPr lang="en-US" sz="2200" dirty="0">
              <a:ea typeface="Consolas" charset="0"/>
              <a:cs typeface="Consolas" charset="0"/>
            </a:endParaRPr>
          </a:p>
          <a:p>
            <a:r>
              <a:rPr lang="en-US" sz="2200" dirty="0">
                <a:ea typeface="Consolas" charset="0"/>
                <a:cs typeface="Consolas" charset="0"/>
              </a:rPr>
              <a:t>void </a:t>
            </a:r>
            <a:r>
              <a:rPr lang="en-US" sz="2200" b="1" dirty="0" err="1">
                <a:ea typeface="Consolas" charset="0"/>
                <a:cs typeface="Consolas" charset="0"/>
              </a:rPr>
              <a:t>LoginHandler</a:t>
            </a:r>
            <a:r>
              <a:rPr lang="en-US" sz="2200" dirty="0">
                <a:ea typeface="Consolas" charset="0"/>
                <a:cs typeface="Consolas" charset="0"/>
              </a:rPr>
              <a:t>(Session *s, char *</a:t>
            </a:r>
            <a:r>
              <a:rPr lang="en-US" sz="2200" dirty="0" err="1">
                <a:ea typeface="Consolas" charset="0"/>
                <a:cs typeface="Consolas" charset="0"/>
              </a:rPr>
              <a:t>pkt</a:t>
            </a:r>
            <a:r>
              <a:rPr lang="en-US" sz="2200" dirty="0">
                <a:ea typeface="Consolas" charset="0"/>
                <a:cs typeface="Consolas" charset="0"/>
              </a:rPr>
              <a:t>) {</a:t>
            </a:r>
          </a:p>
          <a:p>
            <a:pPr>
              <a:spcBef>
                <a:spcPts val="450"/>
              </a:spcBef>
            </a:pPr>
            <a:r>
              <a:rPr lang="en-US" sz="2200" dirty="0">
                <a:ea typeface="Consolas" charset="0"/>
                <a:cs typeface="Consolas" charset="0"/>
              </a:rPr>
              <a:t>      bool </a:t>
            </a:r>
            <a:r>
              <a:rPr lang="en-US" sz="2200" dirty="0" err="1">
                <a:ea typeface="Consolas" charset="0"/>
                <a:cs typeface="Consolas" charset="0"/>
              </a:rPr>
              <a:t>auth</a:t>
            </a:r>
            <a:r>
              <a:rPr lang="en-US" sz="2200" dirty="0">
                <a:ea typeface="Consolas" charset="0"/>
                <a:cs typeface="Consolas" charset="0"/>
              </a:rPr>
              <a:t> = </a:t>
            </a:r>
            <a:r>
              <a:rPr lang="en-US" sz="2200" b="1" dirty="0" err="1">
                <a:ea typeface="Consolas" charset="0"/>
                <a:cs typeface="Consolas" charset="0"/>
              </a:rPr>
              <a:t>CheckCredentials</a:t>
            </a:r>
            <a:r>
              <a:rPr lang="en-US" sz="2200" dirty="0">
                <a:ea typeface="Consolas" charset="0"/>
                <a:cs typeface="Consolas" charset="0"/>
              </a:rPr>
              <a:t>(</a:t>
            </a:r>
            <a:r>
              <a:rPr lang="en-US" sz="2200" dirty="0" err="1">
                <a:ea typeface="Consolas" charset="0"/>
                <a:cs typeface="Consolas" charset="0"/>
              </a:rPr>
              <a:t>pkt</a:t>
            </a:r>
            <a:r>
              <a:rPr lang="en-US" sz="2200" dirty="0">
                <a:ea typeface="Consolas" charset="0"/>
                <a:cs typeface="Consolas" charset="0"/>
              </a:rPr>
              <a:t>);</a:t>
            </a:r>
          </a:p>
          <a:p>
            <a:pPr>
              <a:spcBef>
                <a:spcPts val="450"/>
              </a:spcBef>
            </a:pPr>
            <a:r>
              <a:rPr lang="en-US" sz="2200" dirty="0">
                <a:ea typeface="Consolas" charset="0"/>
                <a:cs typeface="Consolas" charset="0"/>
              </a:rPr>
              <a:t>      s-&gt;</a:t>
            </a:r>
            <a:r>
              <a:rPr lang="en-US" sz="2200" dirty="0" err="1">
                <a:ea typeface="Consolas" charset="0"/>
                <a:cs typeface="Consolas" charset="0"/>
              </a:rPr>
              <a:t>dhandler</a:t>
            </a:r>
            <a:r>
              <a:rPr lang="en-US" sz="2200" dirty="0">
                <a:ea typeface="Consolas" charset="0"/>
                <a:cs typeface="Consolas" charset="0"/>
              </a:rPr>
              <a:t> = &amp;</a:t>
            </a:r>
            <a:r>
              <a:rPr lang="en-US" sz="2200" b="1" dirty="0" err="1">
                <a:ea typeface="Consolas" charset="0"/>
                <a:cs typeface="Consolas" charset="0"/>
              </a:rPr>
              <a:t>DataHandler</a:t>
            </a:r>
            <a:r>
              <a:rPr lang="en-US" sz="2200" dirty="0">
                <a:ea typeface="Consolas" charset="0"/>
                <a:cs typeface="Consolas" charset="0"/>
              </a:rPr>
              <a:t>;</a:t>
            </a:r>
          </a:p>
          <a:p>
            <a:r>
              <a:rPr lang="en-US" sz="2200" dirty="0">
                <a:ea typeface="Consolas" charset="0"/>
                <a:cs typeface="Consolas" charset="0"/>
              </a:rPr>
              <a:t>}</a:t>
            </a:r>
          </a:p>
          <a:p>
            <a:endParaRPr lang="en-US" sz="2200" dirty="0">
              <a:ea typeface="Consolas" charset="0"/>
              <a:cs typeface="Consolas" charset="0"/>
            </a:endParaRPr>
          </a:p>
          <a:p>
            <a:r>
              <a:rPr lang="en-US" sz="2200" dirty="0">
                <a:ea typeface="Consolas" charset="0"/>
                <a:cs typeface="Consolas" charset="0"/>
              </a:rPr>
              <a:t>void </a:t>
            </a:r>
            <a:r>
              <a:rPr lang="en-US" sz="2200" b="1" dirty="0" err="1">
                <a:ea typeface="Consolas" charset="0"/>
                <a:cs typeface="Consolas" charset="0"/>
              </a:rPr>
              <a:t>DataHandler</a:t>
            </a:r>
            <a:r>
              <a:rPr lang="en-US" sz="2200" dirty="0">
                <a:ea typeface="Consolas" charset="0"/>
                <a:cs typeface="Consolas" charset="0"/>
              </a:rPr>
              <a:t>(Session *s, char *</a:t>
            </a:r>
            <a:r>
              <a:rPr lang="en-US" sz="2200" dirty="0" err="1">
                <a:ea typeface="Consolas" charset="0"/>
                <a:cs typeface="Consolas" charset="0"/>
              </a:rPr>
              <a:t>pkt</a:t>
            </a:r>
            <a:r>
              <a:rPr lang="en-US" sz="2200" dirty="0">
                <a:ea typeface="Consolas" charset="0"/>
                <a:cs typeface="Consolas" charset="0"/>
              </a:rPr>
              <a:t>);</a:t>
            </a:r>
          </a:p>
        </p:txBody>
      </p:sp>
      <p:sp>
        <p:nvSpPr>
          <p:cNvPr id="6" name="Right Arrow 5"/>
          <p:cNvSpPr/>
          <p:nvPr/>
        </p:nvSpPr>
        <p:spPr>
          <a:xfrm rot="10800000">
            <a:off x="5509016" y="1734988"/>
            <a:ext cx="1356280" cy="2346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6909718" y="1773019"/>
            <a:ext cx="1777082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Attacker </a:t>
            </a:r>
            <a:r>
              <a:rPr lang="en-US"/>
              <a:t>controls handler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185961" y="3934420"/>
            <a:ext cx="2695733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 cap="flat">
            <a:solidFill>
              <a:srgbClr val="FF0000"/>
            </a:solidFill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350" dirty="0"/>
              <a:t>S</a:t>
            </a:r>
            <a:r>
              <a:rPr lang="en-US" dirty="0"/>
              <a:t>tatic CFI: attacker can call </a:t>
            </a:r>
            <a:r>
              <a:rPr lang="en-US" b="1" dirty="0" err="1"/>
              <a:t>DataHandler</a:t>
            </a:r>
            <a:r>
              <a:rPr lang="en-US" dirty="0"/>
              <a:t> to</a:t>
            </a:r>
          </a:p>
          <a:p>
            <a:r>
              <a:rPr lang="en-US" dirty="0"/>
              <a:t>bypass authentication</a:t>
            </a:r>
          </a:p>
        </p:txBody>
      </p:sp>
    </p:spTree>
    <p:extLst>
      <p:ext uri="{BB962C8B-B14F-4D97-AF65-F5344CB8AC3E}">
        <p14:creationId xmlns:p14="http://schemas.microsoft.com/office/powerpoint/2010/main" val="78686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Cryptographic Control Flow Integrity (CCFI)</a:t>
            </a:r>
            <a:br>
              <a:rPr lang="en-US" sz="3600" dirty="0"/>
            </a:br>
            <a:r>
              <a:rPr lang="en-US" sz="3100" dirty="0"/>
              <a:t>(ARM PAC - pointer authentication)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7750"/>
            <a:ext cx="8610600" cy="4000500"/>
          </a:xfrm>
        </p:spPr>
        <p:txBody>
          <a:bodyPr anchor="t">
            <a:normAutofit/>
          </a:bodyPr>
          <a:lstStyle/>
          <a:p>
            <a:pPr marL="0" indent="0">
              <a:buNone/>
              <a:tabLst>
                <a:tab pos="1600200" algn="l"/>
              </a:tabLst>
            </a:pPr>
            <a:r>
              <a:rPr lang="en-US" sz="2000" b="1" u="sng" dirty="0">
                <a:solidFill>
                  <a:schemeClr val="tx1"/>
                </a:solidFill>
              </a:rPr>
              <a:t>Threat model</a:t>
            </a:r>
            <a:r>
              <a:rPr lang="en-US" sz="2000" dirty="0">
                <a:solidFill>
                  <a:schemeClr val="tx1"/>
                </a:solidFill>
              </a:rPr>
              <a:t>:	attacker can read/write </a:t>
            </a:r>
            <a:r>
              <a:rPr lang="en-US" sz="2000" b="1" dirty="0">
                <a:solidFill>
                  <a:schemeClr val="tx1"/>
                </a:solidFill>
              </a:rPr>
              <a:t>anywhere</a:t>
            </a:r>
            <a:r>
              <a:rPr lang="en-US" sz="2000" dirty="0">
                <a:solidFill>
                  <a:schemeClr val="tx1"/>
                </a:solidFill>
              </a:rPr>
              <a:t> in memory,</a:t>
            </a:r>
          </a:p>
          <a:p>
            <a:pPr marL="0" indent="0">
              <a:buClr>
                <a:schemeClr val="tx1"/>
              </a:buClr>
              <a:buNone/>
              <a:tabLst>
                <a:tab pos="1600200" algn="l"/>
              </a:tabLst>
            </a:pPr>
            <a:r>
              <a:rPr lang="en-US" sz="2000" dirty="0">
                <a:solidFill>
                  <a:schemeClr val="tx1"/>
                </a:solidFill>
              </a:rPr>
              <a:t>	program should not deviate from its control flow graph</a:t>
            </a:r>
          </a:p>
          <a:p>
            <a:pPr marL="0" indent="0">
              <a:buClr>
                <a:schemeClr val="tx1"/>
              </a:buClr>
              <a:buNone/>
            </a:pPr>
            <a:endParaRPr lang="en-US" sz="1600" dirty="0">
              <a:solidFill>
                <a:schemeClr val="tx1"/>
              </a:solidFill>
            </a:endParaRPr>
          </a:p>
          <a:p>
            <a:pPr marL="0" indent="0">
              <a:buClr>
                <a:schemeClr val="tx1"/>
              </a:buClr>
              <a:buNone/>
            </a:pPr>
            <a:r>
              <a:rPr lang="en-US" sz="2000" b="1" u="sng" dirty="0">
                <a:solidFill>
                  <a:schemeClr val="tx1"/>
                </a:solidFill>
              </a:rPr>
              <a:t>CCFI approach</a:t>
            </a:r>
            <a:r>
              <a:rPr lang="en-US" sz="2000" dirty="0">
                <a:solidFill>
                  <a:schemeClr val="tx1"/>
                </a:solidFill>
              </a:rPr>
              <a:t>:  </a:t>
            </a:r>
            <a:r>
              <a:rPr lang="en-US" sz="1800" dirty="0">
                <a:solidFill>
                  <a:schemeClr val="tx1"/>
                </a:solidFill>
              </a:rPr>
              <a:t>Every time a jump address is written/copied anywhere in memory: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    compute  64-bit  AES-MAC  and append to address</a:t>
            </a:r>
          </a:p>
          <a:p>
            <a:pPr marL="0" indent="0">
              <a:buClr>
                <a:schemeClr val="tx1"/>
              </a:buClr>
              <a:buNone/>
              <a:tabLst>
                <a:tab pos="766763" algn="l"/>
                <a:tab pos="2057400" algn="l"/>
              </a:tabLst>
            </a:pPr>
            <a:r>
              <a:rPr lang="en-US" sz="1800" dirty="0">
                <a:solidFill>
                  <a:schemeClr val="tx1"/>
                </a:solidFill>
              </a:rPr>
              <a:t>	On heap:	</a:t>
            </a:r>
            <a:r>
              <a:rPr lang="en-US" sz="1800" b="1" dirty="0">
                <a:solidFill>
                  <a:srgbClr val="7030A0"/>
                </a:solidFill>
              </a:rPr>
              <a:t>tag =  AES</a:t>
            </a:r>
            <a:r>
              <a:rPr lang="en-US" sz="2400" b="1" dirty="0">
                <a:solidFill>
                  <a:srgbClr val="7030A0"/>
                </a:solidFill>
              </a:rPr>
              <a:t>(</a:t>
            </a:r>
            <a:r>
              <a:rPr lang="en-US" sz="1800" b="1" dirty="0">
                <a:solidFill>
                  <a:srgbClr val="7030A0"/>
                </a:solidFill>
              </a:rPr>
              <a:t>k,    </a:t>
            </a:r>
            <a:r>
              <a:rPr lang="en-US" sz="1800" b="1" dirty="0">
                <a:solidFill>
                  <a:srgbClr val="FF0000"/>
                </a:solidFill>
              </a:rPr>
              <a:t>(jump-address,   0 </a:t>
            </a:r>
            <a:r>
              <a:rPr lang="en-US" sz="1800" b="1" dirty="0" err="1">
                <a:solidFill>
                  <a:srgbClr val="FF0000"/>
                </a:solidFill>
              </a:rPr>
              <a:t>ll</a:t>
            </a:r>
            <a:r>
              <a:rPr lang="en-US" sz="1800" b="1" dirty="0">
                <a:solidFill>
                  <a:srgbClr val="FF0000"/>
                </a:solidFill>
              </a:rPr>
              <a:t> source-address) </a:t>
            </a:r>
            <a:r>
              <a:rPr lang="en-US" sz="2400" b="1" dirty="0">
                <a:solidFill>
                  <a:srgbClr val="7030A0"/>
                </a:solidFill>
              </a:rPr>
              <a:t>)</a:t>
            </a:r>
          </a:p>
          <a:p>
            <a:pPr marL="0" indent="0">
              <a:buClr>
                <a:schemeClr val="tx1"/>
              </a:buClr>
              <a:buNone/>
              <a:tabLst>
                <a:tab pos="766763" algn="l"/>
                <a:tab pos="2057400" algn="l"/>
              </a:tabLst>
            </a:pPr>
            <a:r>
              <a:rPr lang="en-US" sz="2400" b="1" dirty="0">
                <a:solidFill>
                  <a:srgbClr val="7030A0"/>
                </a:solidFill>
              </a:rPr>
              <a:t>	</a:t>
            </a:r>
            <a:r>
              <a:rPr lang="en-US" sz="2000" dirty="0">
                <a:solidFill>
                  <a:schemeClr val="tx1"/>
                </a:solidFill>
              </a:rPr>
              <a:t>on stack:	</a:t>
            </a:r>
            <a:r>
              <a:rPr lang="en-US" sz="1800" b="1" dirty="0">
                <a:solidFill>
                  <a:srgbClr val="7030A0"/>
                </a:solidFill>
              </a:rPr>
              <a:t>tag =  AES</a:t>
            </a:r>
            <a:r>
              <a:rPr lang="en-US" sz="2400" b="1" dirty="0">
                <a:solidFill>
                  <a:srgbClr val="7030A0"/>
                </a:solidFill>
              </a:rPr>
              <a:t>(</a:t>
            </a:r>
            <a:r>
              <a:rPr lang="en-US" sz="1800" b="1" dirty="0">
                <a:solidFill>
                  <a:srgbClr val="7030A0"/>
                </a:solidFill>
              </a:rPr>
              <a:t>k,    </a:t>
            </a:r>
            <a:r>
              <a:rPr lang="en-US" sz="1800" b="1" dirty="0">
                <a:solidFill>
                  <a:srgbClr val="FF0000"/>
                </a:solidFill>
              </a:rPr>
              <a:t>(jump-address,   1 </a:t>
            </a:r>
            <a:r>
              <a:rPr lang="en-US" sz="1800" b="1" dirty="0" err="1">
                <a:solidFill>
                  <a:srgbClr val="FF0000"/>
                </a:solidFill>
              </a:rPr>
              <a:t>ll</a:t>
            </a:r>
            <a:r>
              <a:rPr lang="en-US" sz="1800" b="1" dirty="0">
                <a:solidFill>
                  <a:srgbClr val="FF0000"/>
                </a:solidFill>
              </a:rPr>
              <a:t> stack-frame) </a:t>
            </a:r>
            <a:r>
              <a:rPr lang="en-US" sz="2400" b="1" dirty="0">
                <a:solidFill>
                  <a:srgbClr val="7030A0"/>
                </a:solidFill>
              </a:rPr>
              <a:t>)</a:t>
            </a:r>
            <a:endParaRPr lang="en-US" sz="1800" b="1" dirty="0">
              <a:solidFill>
                <a:srgbClr val="7030A0"/>
              </a:solidFill>
            </a:endParaRPr>
          </a:p>
          <a:p>
            <a:pPr marL="0" indent="0">
              <a:buClr>
                <a:schemeClr val="tx1"/>
              </a:buClr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Clr>
                <a:schemeClr val="tx1"/>
              </a:buClr>
              <a:buNone/>
            </a:pPr>
            <a:r>
              <a:rPr lang="en-US" sz="1800" dirty="0">
                <a:solidFill>
                  <a:schemeClr val="tx1"/>
                </a:solidFill>
              </a:rPr>
              <a:t>Before following address,  verify AES-MAC and crash if invalid</a:t>
            </a:r>
          </a:p>
          <a:p>
            <a:pPr marL="0" indent="0">
              <a:buClr>
                <a:schemeClr val="tx1"/>
              </a:buClr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Clr>
                <a:schemeClr val="tx1"/>
              </a:buClr>
              <a:buNone/>
            </a:pPr>
            <a:r>
              <a:rPr lang="en-US" sz="1800" dirty="0">
                <a:solidFill>
                  <a:schemeClr val="tx1"/>
                </a:solidFill>
              </a:rPr>
              <a:t>Where to store key </a:t>
            </a:r>
            <a:r>
              <a:rPr lang="en-US" sz="1800" b="1" dirty="0">
                <a:solidFill>
                  <a:srgbClr val="7030A0"/>
                </a:solidFill>
              </a:rPr>
              <a:t>k</a:t>
            </a:r>
            <a:r>
              <a:rPr lang="en-US" sz="1800" dirty="0">
                <a:solidFill>
                  <a:schemeClr val="tx1"/>
                </a:solidFill>
              </a:rPr>
              <a:t>?           In </a:t>
            </a:r>
            <a:r>
              <a:rPr lang="en-US" sz="1800" dirty="0" err="1">
                <a:solidFill>
                  <a:schemeClr val="tx1"/>
                </a:solidFill>
              </a:rPr>
              <a:t>xmm</a:t>
            </a:r>
            <a:r>
              <a:rPr lang="en-US" sz="1800" dirty="0">
                <a:solidFill>
                  <a:schemeClr val="tx1"/>
                </a:solidFill>
              </a:rPr>
              <a:t> registers   (not memory)</a:t>
            </a:r>
          </a:p>
          <a:p>
            <a:pPr marL="0" indent="0">
              <a:buClr>
                <a:schemeClr val="tx1"/>
              </a:buClr>
              <a:buNone/>
            </a:pPr>
            <a:endParaRPr lang="en-US" sz="1600" dirty="0">
              <a:solidFill>
                <a:schemeClr val="tx1"/>
              </a:solidFill>
            </a:endParaRPr>
          </a:p>
          <a:p>
            <a:pPr marL="0" indent="0">
              <a:buClr>
                <a:schemeClr val="tx1"/>
              </a:buClr>
              <a:buNone/>
            </a:pP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01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dirty="0"/>
              <a:t>Back to the example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838200"/>
            <a:ext cx="8382000" cy="4072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ea typeface="Consolas" charset="0"/>
                <a:cs typeface="Consolas" charset="0"/>
              </a:rPr>
              <a:t>void </a:t>
            </a:r>
            <a:r>
              <a:rPr lang="en-US" sz="2200" b="1" dirty="0" err="1">
                <a:ea typeface="Consolas" charset="0"/>
                <a:cs typeface="Consolas" charset="0"/>
              </a:rPr>
              <a:t>HandshakeHandler</a:t>
            </a:r>
            <a:r>
              <a:rPr lang="en-US" sz="2200" dirty="0">
                <a:ea typeface="Consolas" charset="0"/>
                <a:cs typeface="Consolas" charset="0"/>
              </a:rPr>
              <a:t>(Session *s, char *</a:t>
            </a:r>
            <a:r>
              <a:rPr lang="en-US" sz="2200" dirty="0" err="1">
                <a:ea typeface="Consolas" charset="0"/>
                <a:cs typeface="Consolas" charset="0"/>
              </a:rPr>
              <a:t>pkt</a:t>
            </a:r>
            <a:r>
              <a:rPr lang="en-US" sz="2200" dirty="0">
                <a:ea typeface="Consolas" charset="0"/>
                <a:cs typeface="Consolas" charset="0"/>
              </a:rPr>
              <a:t>) {</a:t>
            </a:r>
          </a:p>
          <a:p>
            <a:pPr>
              <a:spcBef>
                <a:spcPts val="450"/>
              </a:spcBef>
            </a:pPr>
            <a:r>
              <a:rPr lang="en-US" sz="2200" dirty="0">
                <a:ea typeface="Consolas" charset="0"/>
                <a:cs typeface="Consolas" charset="0"/>
              </a:rPr>
              <a:t>      s-&gt;</a:t>
            </a:r>
            <a:r>
              <a:rPr lang="en-US" sz="2200" dirty="0" err="1">
                <a:ea typeface="Consolas" charset="0"/>
                <a:cs typeface="Consolas" charset="0"/>
              </a:rPr>
              <a:t>hdlr</a:t>
            </a:r>
            <a:r>
              <a:rPr lang="en-US" sz="2200" dirty="0">
                <a:ea typeface="Consolas" charset="0"/>
                <a:cs typeface="Consolas" charset="0"/>
              </a:rPr>
              <a:t> = &amp;</a:t>
            </a:r>
            <a:r>
              <a:rPr lang="en-US" sz="2200" b="1" dirty="0" err="1">
                <a:ea typeface="Consolas" charset="0"/>
                <a:cs typeface="Consolas" charset="0"/>
              </a:rPr>
              <a:t>LoginHandler</a:t>
            </a:r>
            <a:r>
              <a:rPr lang="en-US" sz="2200" dirty="0">
                <a:ea typeface="Consolas" charset="0"/>
                <a:cs typeface="Consolas" charset="0"/>
              </a:rPr>
              <a:t>;</a:t>
            </a:r>
          </a:p>
          <a:p>
            <a:pPr>
              <a:spcBef>
                <a:spcPts val="450"/>
              </a:spcBef>
            </a:pPr>
            <a:r>
              <a:rPr lang="en-US" sz="2200" dirty="0">
                <a:ea typeface="Consolas" charset="0"/>
                <a:cs typeface="Consolas" charset="0"/>
              </a:rPr>
              <a:t>      </a:t>
            </a:r>
            <a:r>
              <a:rPr lang="is-IS" sz="2200" dirty="0">
                <a:ea typeface="Consolas" charset="0"/>
                <a:cs typeface="Consolas" charset="0"/>
              </a:rPr>
              <a:t>... Buffer overflow in Session struct ...</a:t>
            </a:r>
            <a:endParaRPr lang="en-US" sz="2200" dirty="0">
              <a:ea typeface="Consolas" charset="0"/>
              <a:cs typeface="Consolas" charset="0"/>
            </a:endParaRPr>
          </a:p>
          <a:p>
            <a:r>
              <a:rPr lang="en-US" sz="2200" dirty="0">
                <a:ea typeface="Consolas" charset="0"/>
                <a:cs typeface="Consolas" charset="0"/>
              </a:rPr>
              <a:t>}</a:t>
            </a:r>
          </a:p>
          <a:p>
            <a:endParaRPr lang="en-US" sz="2200" dirty="0">
              <a:ea typeface="Consolas" charset="0"/>
              <a:cs typeface="Consolas" charset="0"/>
            </a:endParaRPr>
          </a:p>
          <a:p>
            <a:r>
              <a:rPr lang="en-US" sz="2200" dirty="0">
                <a:ea typeface="Consolas" charset="0"/>
                <a:cs typeface="Consolas" charset="0"/>
              </a:rPr>
              <a:t>void </a:t>
            </a:r>
            <a:r>
              <a:rPr lang="en-US" sz="2200" b="1" dirty="0" err="1">
                <a:ea typeface="Consolas" charset="0"/>
                <a:cs typeface="Consolas" charset="0"/>
              </a:rPr>
              <a:t>LoginHandler</a:t>
            </a:r>
            <a:r>
              <a:rPr lang="en-US" sz="2200" dirty="0">
                <a:ea typeface="Consolas" charset="0"/>
                <a:cs typeface="Consolas" charset="0"/>
              </a:rPr>
              <a:t>(Session *s, char *</a:t>
            </a:r>
            <a:r>
              <a:rPr lang="en-US" sz="2200" dirty="0" err="1">
                <a:ea typeface="Consolas" charset="0"/>
                <a:cs typeface="Consolas" charset="0"/>
              </a:rPr>
              <a:t>pkt</a:t>
            </a:r>
            <a:r>
              <a:rPr lang="en-US" sz="2200" dirty="0">
                <a:ea typeface="Consolas" charset="0"/>
                <a:cs typeface="Consolas" charset="0"/>
              </a:rPr>
              <a:t>) {</a:t>
            </a:r>
          </a:p>
          <a:p>
            <a:pPr>
              <a:spcBef>
                <a:spcPts val="450"/>
              </a:spcBef>
            </a:pPr>
            <a:r>
              <a:rPr lang="en-US" sz="2200" dirty="0">
                <a:ea typeface="Consolas" charset="0"/>
                <a:cs typeface="Consolas" charset="0"/>
              </a:rPr>
              <a:t>      bool </a:t>
            </a:r>
            <a:r>
              <a:rPr lang="en-US" sz="2200" dirty="0" err="1">
                <a:ea typeface="Consolas" charset="0"/>
                <a:cs typeface="Consolas" charset="0"/>
              </a:rPr>
              <a:t>auth</a:t>
            </a:r>
            <a:r>
              <a:rPr lang="en-US" sz="2200" dirty="0">
                <a:ea typeface="Consolas" charset="0"/>
                <a:cs typeface="Consolas" charset="0"/>
              </a:rPr>
              <a:t> = </a:t>
            </a:r>
            <a:r>
              <a:rPr lang="en-US" sz="2200" b="1" dirty="0" err="1">
                <a:ea typeface="Consolas" charset="0"/>
                <a:cs typeface="Consolas" charset="0"/>
              </a:rPr>
              <a:t>CheckCredentials</a:t>
            </a:r>
            <a:r>
              <a:rPr lang="en-US" sz="2200" dirty="0">
                <a:ea typeface="Consolas" charset="0"/>
                <a:cs typeface="Consolas" charset="0"/>
              </a:rPr>
              <a:t>(</a:t>
            </a:r>
            <a:r>
              <a:rPr lang="en-US" sz="2200" dirty="0" err="1">
                <a:ea typeface="Consolas" charset="0"/>
                <a:cs typeface="Consolas" charset="0"/>
              </a:rPr>
              <a:t>pkt</a:t>
            </a:r>
            <a:r>
              <a:rPr lang="en-US" sz="2200" dirty="0">
                <a:ea typeface="Consolas" charset="0"/>
                <a:cs typeface="Consolas" charset="0"/>
              </a:rPr>
              <a:t>);</a:t>
            </a:r>
          </a:p>
          <a:p>
            <a:pPr>
              <a:spcBef>
                <a:spcPts val="450"/>
              </a:spcBef>
            </a:pPr>
            <a:r>
              <a:rPr lang="en-US" sz="2200" dirty="0">
                <a:ea typeface="Consolas" charset="0"/>
                <a:cs typeface="Consolas" charset="0"/>
              </a:rPr>
              <a:t>      s-&gt;</a:t>
            </a:r>
            <a:r>
              <a:rPr lang="en-US" sz="2200" dirty="0" err="1">
                <a:ea typeface="Consolas" charset="0"/>
                <a:cs typeface="Consolas" charset="0"/>
              </a:rPr>
              <a:t>dhandler</a:t>
            </a:r>
            <a:r>
              <a:rPr lang="en-US" sz="2200" dirty="0">
                <a:ea typeface="Consolas" charset="0"/>
                <a:cs typeface="Consolas" charset="0"/>
              </a:rPr>
              <a:t> = &amp;</a:t>
            </a:r>
            <a:r>
              <a:rPr lang="en-US" sz="2200" b="1" dirty="0" err="1">
                <a:ea typeface="Consolas" charset="0"/>
                <a:cs typeface="Consolas" charset="0"/>
              </a:rPr>
              <a:t>DataHandler</a:t>
            </a:r>
            <a:r>
              <a:rPr lang="en-US" sz="2200" dirty="0">
                <a:ea typeface="Consolas" charset="0"/>
                <a:cs typeface="Consolas" charset="0"/>
              </a:rPr>
              <a:t>;</a:t>
            </a:r>
          </a:p>
          <a:p>
            <a:r>
              <a:rPr lang="en-US" sz="2200" dirty="0">
                <a:ea typeface="Consolas" charset="0"/>
                <a:cs typeface="Consolas" charset="0"/>
              </a:rPr>
              <a:t>}</a:t>
            </a:r>
          </a:p>
          <a:p>
            <a:endParaRPr lang="en-US" sz="2200" dirty="0">
              <a:ea typeface="Consolas" charset="0"/>
              <a:cs typeface="Consolas" charset="0"/>
            </a:endParaRPr>
          </a:p>
          <a:p>
            <a:r>
              <a:rPr lang="en-US" sz="2200" dirty="0">
                <a:ea typeface="Consolas" charset="0"/>
                <a:cs typeface="Consolas" charset="0"/>
              </a:rPr>
              <a:t>void </a:t>
            </a:r>
            <a:r>
              <a:rPr lang="en-US" sz="2200" b="1" dirty="0" err="1">
                <a:ea typeface="Consolas" charset="0"/>
                <a:cs typeface="Consolas" charset="0"/>
              </a:rPr>
              <a:t>DataHandler</a:t>
            </a:r>
            <a:r>
              <a:rPr lang="en-US" sz="2200" dirty="0">
                <a:ea typeface="Consolas" charset="0"/>
                <a:cs typeface="Consolas" charset="0"/>
              </a:rPr>
              <a:t>(Session *s, char *</a:t>
            </a:r>
            <a:r>
              <a:rPr lang="en-US" sz="2200" dirty="0" err="1">
                <a:ea typeface="Consolas" charset="0"/>
                <a:cs typeface="Consolas" charset="0"/>
              </a:rPr>
              <a:t>pkt</a:t>
            </a:r>
            <a:r>
              <a:rPr lang="en-US" sz="2200" dirty="0">
                <a:ea typeface="Consolas" charset="0"/>
                <a:cs typeface="Consolas" charset="0"/>
              </a:rPr>
              <a:t>);</a:t>
            </a:r>
          </a:p>
        </p:txBody>
      </p:sp>
      <p:sp>
        <p:nvSpPr>
          <p:cNvPr id="6" name="Right Arrow 5"/>
          <p:cNvSpPr/>
          <p:nvPr/>
        </p:nvSpPr>
        <p:spPr>
          <a:xfrm rot="10800000">
            <a:off x="5105400" y="1734988"/>
            <a:ext cx="1356280" cy="2346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6506102" y="1773019"/>
            <a:ext cx="1777082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Attacker </a:t>
            </a:r>
            <a:r>
              <a:rPr lang="en-US"/>
              <a:t>controls handler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185961" y="2763473"/>
            <a:ext cx="2695733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 cap="flat">
            <a:solidFill>
              <a:srgbClr val="00B050"/>
            </a:solidFill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CCFI: Attacker cannot create a valid MAC for </a:t>
            </a:r>
            <a:r>
              <a:rPr lang="en-US" b="1" dirty="0" err="1"/>
              <a:t>DataHandler</a:t>
            </a:r>
            <a:r>
              <a:rPr lang="en-US" b="1" dirty="0"/>
              <a:t> </a:t>
            </a:r>
            <a:r>
              <a:rPr lang="en-US" dirty="0"/>
              <a:t>address</a:t>
            </a:r>
          </a:p>
        </p:txBody>
      </p:sp>
    </p:spTree>
    <p:extLst>
      <p:ext uri="{BB962C8B-B14F-4D97-AF65-F5344CB8AC3E}">
        <p14:creationId xmlns:p14="http://schemas.microsoft.com/office/powerpoint/2010/main" val="141957928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 END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916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2900" y="132591"/>
            <a:ext cx="6172200" cy="686726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1099661">
              <a:spcBef>
                <a:spcPts val="75"/>
              </a:spcBef>
            </a:pPr>
            <a:r>
              <a:rPr dirty="0"/>
              <a:t>The</a:t>
            </a:r>
            <a:r>
              <a:rPr spc="-116" dirty="0"/>
              <a:t> </a:t>
            </a:r>
            <a:r>
              <a:rPr spc="71" dirty="0"/>
              <a:t>Phone</a:t>
            </a:r>
            <a:r>
              <a:rPr spc="-116" dirty="0"/>
              <a:t> </a:t>
            </a:r>
            <a:r>
              <a:rPr spc="-8" dirty="0"/>
              <a:t>Network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00228" y="1216533"/>
            <a:ext cx="5816918" cy="633667"/>
          </a:xfrm>
          <a:prstGeom prst="rect">
            <a:avLst/>
          </a:prstGeom>
        </p:spPr>
        <p:txBody>
          <a:bodyPr vert="horz" wrap="square" lIns="0" tIns="7144" rIns="0" bIns="0" rtlCol="0">
            <a:spAutoFit/>
          </a:bodyPr>
          <a:lstStyle/>
          <a:p>
            <a:pPr marL="180975" marR="3810" indent="-171450">
              <a:lnSpc>
                <a:spcPct val="100699"/>
              </a:lnSpc>
              <a:spcBef>
                <a:spcPts val="56"/>
              </a:spcBef>
              <a:buFont typeface="Arial MT"/>
              <a:buChar char="•"/>
              <a:tabLst>
                <a:tab pos="180975" algn="l"/>
              </a:tabLst>
            </a:pPr>
            <a:r>
              <a:rPr sz="2100" kern="0" spc="-124" dirty="0">
                <a:solidFill>
                  <a:sysClr val="windowText" lastClr="000000"/>
                </a:solidFill>
                <a:latin typeface="Tahoma"/>
                <a:cs typeface="Tahoma"/>
              </a:rPr>
              <a:t>In</a:t>
            </a:r>
            <a:r>
              <a:rPr sz="2100" kern="0" spc="-79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spc="-19" dirty="0">
                <a:solidFill>
                  <a:sysClr val="windowText" lastClr="000000"/>
                </a:solidFill>
                <a:latin typeface="Tahoma"/>
                <a:cs typeface="Tahoma"/>
              </a:rPr>
              <a:t>reality,</a:t>
            </a:r>
            <a:r>
              <a:rPr sz="2100" kern="0" spc="-83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you</a:t>
            </a:r>
            <a:r>
              <a:rPr sz="2100" kern="0" spc="-71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are</a:t>
            </a:r>
            <a:r>
              <a:rPr sz="2100" kern="0" spc="-7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not</a:t>
            </a:r>
            <a:r>
              <a:rPr sz="2100" kern="0" spc="-7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directly</a:t>
            </a:r>
            <a:r>
              <a:rPr sz="2100" i="1" kern="0" spc="-4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connected</a:t>
            </a:r>
            <a:r>
              <a:rPr sz="2100" kern="0" spc="-7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to</a:t>
            </a:r>
            <a:r>
              <a:rPr sz="2100" kern="0" spc="-79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spc="-15" dirty="0">
                <a:solidFill>
                  <a:sysClr val="windowText" lastClr="000000"/>
                </a:solidFill>
                <a:latin typeface="Tahoma"/>
                <a:cs typeface="Tahoma"/>
              </a:rPr>
              <a:t>your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conversation</a:t>
            </a:r>
            <a:r>
              <a:rPr sz="2100" kern="0" spc="11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spc="-8" dirty="0">
                <a:solidFill>
                  <a:sysClr val="windowText" lastClr="000000"/>
                </a:solidFill>
                <a:latin typeface="Tahoma"/>
                <a:cs typeface="Tahoma"/>
              </a:rPr>
              <a:t>partner.</a:t>
            </a:r>
            <a:endParaRPr sz="2100" kern="0">
              <a:solidFill>
                <a:sysClr val="windowText" lastClr="000000"/>
              </a:solidFill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675638" y="2032254"/>
            <a:ext cx="544354" cy="2112645"/>
            <a:chOff x="710183" y="2709672"/>
            <a:chExt cx="725805" cy="281686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0183" y="2709672"/>
              <a:ext cx="725423" cy="72542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0183" y="3398520"/>
              <a:ext cx="725423" cy="2127504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6924295" y="2032254"/>
            <a:ext cx="544354" cy="2112645"/>
            <a:chOff x="7708392" y="2709672"/>
            <a:chExt cx="725805" cy="281686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08392" y="2709672"/>
              <a:ext cx="725424" cy="72542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08392" y="3398520"/>
              <a:ext cx="725424" cy="2127504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3961905" y="2612991"/>
            <a:ext cx="1220629" cy="654506"/>
          </a:xfrm>
          <a:prstGeom prst="rect">
            <a:avLst/>
          </a:prstGeom>
          <a:ln w="12700">
            <a:solidFill>
              <a:srgbClr val="A5A5A5"/>
            </a:solidFill>
          </a:ln>
        </p:spPr>
        <p:txBody>
          <a:bodyPr vert="horz" wrap="square" lIns="0" tIns="99536" rIns="0" bIns="0" rtlCol="0">
            <a:spAutoFit/>
          </a:bodyPr>
          <a:lstStyle/>
          <a:p>
            <a:pPr>
              <a:spcBef>
                <a:spcPts val="784"/>
              </a:spcBef>
            </a:pPr>
            <a:endParaRPr sz="120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407194" marR="246698" indent="-154305"/>
            <a:r>
              <a:rPr sz="1200" kern="0" spc="-8" dirty="0">
                <a:solidFill>
                  <a:sysClr val="windowText" lastClr="000000"/>
                </a:solidFill>
                <a:latin typeface="Trebuchet MS"/>
                <a:cs typeface="Trebuchet MS"/>
              </a:rPr>
              <a:t>Telephone Office</a:t>
            </a:r>
            <a:endParaRPr sz="1200" kern="0">
              <a:solidFill>
                <a:sysClr val="windowText" lastClr="000000"/>
              </a:solidFill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182027" y="2295037"/>
            <a:ext cx="1789748" cy="2366963"/>
            <a:chOff x="1385370" y="3060049"/>
            <a:chExt cx="2386330" cy="3155950"/>
          </a:xfrm>
        </p:grpSpPr>
        <p:sp>
          <p:nvSpPr>
            <p:cNvPr id="12" name="object 12"/>
            <p:cNvSpPr/>
            <p:nvPr/>
          </p:nvSpPr>
          <p:spPr>
            <a:xfrm>
              <a:off x="1434439" y="3072749"/>
              <a:ext cx="2324100" cy="768350"/>
            </a:xfrm>
            <a:custGeom>
              <a:avLst/>
              <a:gdLst/>
              <a:ahLst/>
              <a:cxnLst/>
              <a:rect l="l" t="t" r="r" b="b"/>
              <a:pathLst>
                <a:path w="2324100" h="768350">
                  <a:moveTo>
                    <a:pt x="0" y="0"/>
                  </a:moveTo>
                  <a:lnTo>
                    <a:pt x="1162050" y="0"/>
                  </a:lnTo>
                  <a:lnTo>
                    <a:pt x="1162050" y="767938"/>
                  </a:lnTo>
                  <a:lnTo>
                    <a:pt x="2324100" y="76793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1434439" y="3760548"/>
              <a:ext cx="2324100" cy="205104"/>
            </a:xfrm>
            <a:custGeom>
              <a:avLst/>
              <a:gdLst/>
              <a:ahLst/>
              <a:cxnLst/>
              <a:rect l="l" t="t" r="r" b="b"/>
              <a:pathLst>
                <a:path w="2324100" h="205104">
                  <a:moveTo>
                    <a:pt x="0" y="0"/>
                  </a:moveTo>
                  <a:lnTo>
                    <a:pt x="1031413" y="0"/>
                  </a:lnTo>
                  <a:lnTo>
                    <a:pt x="1031413" y="205110"/>
                  </a:lnTo>
                  <a:lnTo>
                    <a:pt x="2324100" y="20511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1434439" y="4448348"/>
              <a:ext cx="2324100" cy="716915"/>
            </a:xfrm>
            <a:custGeom>
              <a:avLst/>
              <a:gdLst/>
              <a:ahLst/>
              <a:cxnLst/>
              <a:rect l="l" t="t" r="r" b="b"/>
              <a:pathLst>
                <a:path w="2324100" h="716914">
                  <a:moveTo>
                    <a:pt x="0" y="716908"/>
                  </a:moveTo>
                  <a:lnTo>
                    <a:pt x="1162050" y="716908"/>
                  </a:lnTo>
                  <a:lnTo>
                    <a:pt x="1162050" y="0"/>
                  </a:lnTo>
                  <a:lnTo>
                    <a:pt x="232410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1434439" y="4311269"/>
              <a:ext cx="2324100" cy="154940"/>
            </a:xfrm>
            <a:custGeom>
              <a:avLst/>
              <a:gdLst/>
              <a:ahLst/>
              <a:cxnLst/>
              <a:rect l="l" t="t" r="r" b="b"/>
              <a:pathLst>
                <a:path w="2324100" h="154939">
                  <a:moveTo>
                    <a:pt x="0" y="154428"/>
                  </a:moveTo>
                  <a:lnTo>
                    <a:pt x="1019536" y="154428"/>
                  </a:lnTo>
                  <a:lnTo>
                    <a:pt x="1019536" y="0"/>
                  </a:lnTo>
                  <a:lnTo>
                    <a:pt x="232410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1391720" y="5417675"/>
              <a:ext cx="2367280" cy="791845"/>
            </a:xfrm>
            <a:custGeom>
              <a:avLst/>
              <a:gdLst/>
              <a:ahLst/>
              <a:cxnLst/>
              <a:rect l="l" t="t" r="r" b="b"/>
              <a:pathLst>
                <a:path w="2367279" h="791845">
                  <a:moveTo>
                    <a:pt x="0" y="0"/>
                  </a:moveTo>
                  <a:lnTo>
                    <a:pt x="324961" y="226747"/>
                  </a:lnTo>
                  <a:lnTo>
                    <a:pt x="266393" y="248410"/>
                  </a:lnTo>
                  <a:lnTo>
                    <a:pt x="214508" y="271138"/>
                  </a:lnTo>
                  <a:lnTo>
                    <a:pt x="169356" y="294805"/>
                  </a:lnTo>
                  <a:lnTo>
                    <a:pt x="130989" y="319285"/>
                  </a:lnTo>
                  <a:lnTo>
                    <a:pt x="99457" y="344451"/>
                  </a:lnTo>
                  <a:lnTo>
                    <a:pt x="57104" y="396341"/>
                  </a:lnTo>
                  <a:lnTo>
                    <a:pt x="42705" y="449465"/>
                  </a:lnTo>
                  <a:lnTo>
                    <a:pt x="46116" y="476174"/>
                  </a:lnTo>
                  <a:lnTo>
                    <a:pt x="74415" y="529258"/>
                  </a:lnTo>
                  <a:lnTo>
                    <a:pt x="131690" y="581054"/>
                  </a:lnTo>
                  <a:lnTo>
                    <a:pt x="171321" y="606154"/>
                  </a:lnTo>
                  <a:lnTo>
                    <a:pt x="230986" y="636412"/>
                  </a:lnTo>
                  <a:lnTo>
                    <a:pt x="299405" y="664213"/>
                  </a:lnTo>
                  <a:lnTo>
                    <a:pt x="336653" y="677168"/>
                  </a:lnTo>
                  <a:lnTo>
                    <a:pt x="375794" y="689481"/>
                  </a:lnTo>
                  <a:lnTo>
                    <a:pt x="416731" y="701142"/>
                  </a:lnTo>
                  <a:lnTo>
                    <a:pt x="459365" y="712142"/>
                  </a:lnTo>
                  <a:lnTo>
                    <a:pt x="503598" y="722473"/>
                  </a:lnTo>
                  <a:lnTo>
                    <a:pt x="549332" y="732123"/>
                  </a:lnTo>
                  <a:lnTo>
                    <a:pt x="596468" y="741085"/>
                  </a:lnTo>
                  <a:lnTo>
                    <a:pt x="644908" y="749349"/>
                  </a:lnTo>
                  <a:lnTo>
                    <a:pt x="694554" y="756906"/>
                  </a:lnTo>
                  <a:lnTo>
                    <a:pt x="745307" y="763746"/>
                  </a:lnTo>
                  <a:lnTo>
                    <a:pt x="797069" y="769860"/>
                  </a:lnTo>
                  <a:lnTo>
                    <a:pt x="849741" y="775240"/>
                  </a:lnTo>
                  <a:lnTo>
                    <a:pt x="903227" y="779875"/>
                  </a:lnTo>
                  <a:lnTo>
                    <a:pt x="957426" y="783756"/>
                  </a:lnTo>
                  <a:lnTo>
                    <a:pt x="1012241" y="786874"/>
                  </a:lnTo>
                  <a:lnTo>
                    <a:pt x="1067573" y="789220"/>
                  </a:lnTo>
                  <a:lnTo>
                    <a:pt x="1123324" y="790785"/>
                  </a:lnTo>
                  <a:lnTo>
                    <a:pt x="1179397" y="791559"/>
                  </a:lnTo>
                  <a:lnTo>
                    <a:pt x="1235691" y="791532"/>
                  </a:lnTo>
                  <a:lnTo>
                    <a:pt x="1292110" y="790697"/>
                  </a:lnTo>
                  <a:lnTo>
                    <a:pt x="1348555" y="789043"/>
                  </a:lnTo>
                  <a:lnTo>
                    <a:pt x="1404927" y="786561"/>
                  </a:lnTo>
                  <a:lnTo>
                    <a:pt x="1461128" y="783242"/>
                  </a:lnTo>
                  <a:lnTo>
                    <a:pt x="1517060" y="779077"/>
                  </a:lnTo>
                  <a:lnTo>
                    <a:pt x="1572625" y="774056"/>
                  </a:lnTo>
                  <a:lnTo>
                    <a:pt x="1627724" y="768170"/>
                  </a:lnTo>
                  <a:lnTo>
                    <a:pt x="1682259" y="761409"/>
                  </a:lnTo>
                  <a:lnTo>
                    <a:pt x="1736131" y="753766"/>
                  </a:lnTo>
                  <a:lnTo>
                    <a:pt x="1805662" y="742369"/>
                  </a:lnTo>
                  <a:lnTo>
                    <a:pt x="1871513" y="729794"/>
                  </a:lnTo>
                  <a:lnTo>
                    <a:pt x="1933612" y="716109"/>
                  </a:lnTo>
                  <a:lnTo>
                    <a:pt x="1991882" y="701383"/>
                  </a:lnTo>
                  <a:lnTo>
                    <a:pt x="2046249" y="685684"/>
                  </a:lnTo>
                  <a:lnTo>
                    <a:pt x="2096638" y="669081"/>
                  </a:lnTo>
                  <a:lnTo>
                    <a:pt x="2142975" y="651642"/>
                  </a:lnTo>
                  <a:lnTo>
                    <a:pt x="2185185" y="633436"/>
                  </a:lnTo>
                  <a:lnTo>
                    <a:pt x="2223193" y="614532"/>
                  </a:lnTo>
                  <a:lnTo>
                    <a:pt x="2256924" y="594997"/>
                  </a:lnTo>
                  <a:lnTo>
                    <a:pt x="2311256" y="554311"/>
                  </a:lnTo>
                  <a:lnTo>
                    <a:pt x="2347583" y="511927"/>
                  </a:lnTo>
                  <a:lnTo>
                    <a:pt x="2365308" y="468392"/>
                  </a:lnTo>
                  <a:lnTo>
                    <a:pt x="2367007" y="446365"/>
                  </a:lnTo>
                  <a:lnTo>
                    <a:pt x="2363832" y="424255"/>
                  </a:lnTo>
                  <a:lnTo>
                    <a:pt x="2342556" y="380064"/>
                  </a:lnTo>
                  <a:lnTo>
                    <a:pt x="2300883" y="336368"/>
                  </a:lnTo>
                  <a:lnTo>
                    <a:pt x="2238214" y="293714"/>
                  </a:lnTo>
                  <a:lnTo>
                    <a:pt x="2178550" y="263455"/>
                  </a:lnTo>
                  <a:lnTo>
                    <a:pt x="2110130" y="235655"/>
                  </a:lnTo>
                  <a:lnTo>
                    <a:pt x="2072883" y="222700"/>
                  </a:lnTo>
                  <a:lnTo>
                    <a:pt x="2033742" y="210387"/>
                  </a:lnTo>
                  <a:lnTo>
                    <a:pt x="1992805" y="198726"/>
                  </a:lnTo>
                  <a:lnTo>
                    <a:pt x="1950170" y="187725"/>
                  </a:lnTo>
                  <a:lnTo>
                    <a:pt x="1905937" y="177395"/>
                  </a:lnTo>
                  <a:lnTo>
                    <a:pt x="1860204" y="167744"/>
                  </a:lnTo>
                  <a:lnTo>
                    <a:pt x="1813068" y="158782"/>
                  </a:lnTo>
                  <a:lnTo>
                    <a:pt x="1764628" y="150519"/>
                  </a:lnTo>
                  <a:lnTo>
                    <a:pt x="1714982" y="142962"/>
                  </a:lnTo>
                  <a:lnTo>
                    <a:pt x="1664229" y="136122"/>
                  </a:lnTo>
                  <a:lnTo>
                    <a:pt x="1612467" y="130007"/>
                  </a:lnTo>
                  <a:lnTo>
                    <a:pt x="1559794" y="124628"/>
                  </a:lnTo>
                  <a:lnTo>
                    <a:pt x="1506309" y="119993"/>
                  </a:lnTo>
                  <a:lnTo>
                    <a:pt x="1452110" y="116112"/>
                  </a:lnTo>
                  <a:lnTo>
                    <a:pt x="1397295" y="112994"/>
                  </a:lnTo>
                  <a:lnTo>
                    <a:pt x="1341963" y="110648"/>
                  </a:lnTo>
                  <a:lnTo>
                    <a:pt x="1286211" y="109083"/>
                  </a:lnTo>
                  <a:lnTo>
                    <a:pt x="1230139" y="108309"/>
                  </a:lnTo>
                  <a:lnTo>
                    <a:pt x="1173844" y="108335"/>
                  </a:lnTo>
                  <a:lnTo>
                    <a:pt x="1117426" y="109171"/>
                  </a:lnTo>
                  <a:lnTo>
                    <a:pt x="1060981" y="110825"/>
                  </a:lnTo>
                  <a:lnTo>
                    <a:pt x="1004609" y="113306"/>
                  </a:lnTo>
                  <a:lnTo>
                    <a:pt x="948408" y="116625"/>
                  </a:lnTo>
                  <a:lnTo>
                    <a:pt x="892475" y="120791"/>
                  </a:lnTo>
                  <a:lnTo>
                    <a:pt x="836911" y="125812"/>
                  </a:lnTo>
                  <a:lnTo>
                    <a:pt x="781812" y="131698"/>
                  </a:lnTo>
                  <a:lnTo>
                    <a:pt x="727277" y="138458"/>
                  </a:lnTo>
                  <a:lnTo>
                    <a:pt x="673404" y="1461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1391720" y="5417675"/>
              <a:ext cx="2367280" cy="791845"/>
            </a:xfrm>
            <a:custGeom>
              <a:avLst/>
              <a:gdLst/>
              <a:ahLst/>
              <a:cxnLst/>
              <a:rect l="l" t="t" r="r" b="b"/>
              <a:pathLst>
                <a:path w="2367279" h="791845">
                  <a:moveTo>
                    <a:pt x="0" y="0"/>
                  </a:moveTo>
                  <a:lnTo>
                    <a:pt x="673404" y="146102"/>
                  </a:lnTo>
                  <a:lnTo>
                    <a:pt x="727276" y="138459"/>
                  </a:lnTo>
                  <a:lnTo>
                    <a:pt x="781811" y="131698"/>
                  </a:lnTo>
                  <a:lnTo>
                    <a:pt x="836910" y="125812"/>
                  </a:lnTo>
                  <a:lnTo>
                    <a:pt x="892475" y="120791"/>
                  </a:lnTo>
                  <a:lnTo>
                    <a:pt x="948407" y="116626"/>
                  </a:lnTo>
                  <a:lnTo>
                    <a:pt x="1004608" y="113307"/>
                  </a:lnTo>
                  <a:lnTo>
                    <a:pt x="1060980" y="110825"/>
                  </a:lnTo>
                  <a:lnTo>
                    <a:pt x="1117425" y="109171"/>
                  </a:lnTo>
                  <a:lnTo>
                    <a:pt x="1173844" y="108335"/>
                  </a:lnTo>
                  <a:lnTo>
                    <a:pt x="1230138" y="108309"/>
                  </a:lnTo>
                  <a:lnTo>
                    <a:pt x="1286211" y="109083"/>
                  </a:lnTo>
                  <a:lnTo>
                    <a:pt x="1341962" y="110648"/>
                  </a:lnTo>
                  <a:lnTo>
                    <a:pt x="1397294" y="112994"/>
                  </a:lnTo>
                  <a:lnTo>
                    <a:pt x="1452109" y="116112"/>
                  </a:lnTo>
                  <a:lnTo>
                    <a:pt x="1506309" y="119993"/>
                  </a:lnTo>
                  <a:lnTo>
                    <a:pt x="1559794" y="124628"/>
                  </a:lnTo>
                  <a:lnTo>
                    <a:pt x="1612466" y="130007"/>
                  </a:lnTo>
                  <a:lnTo>
                    <a:pt x="1664229" y="136122"/>
                  </a:lnTo>
                  <a:lnTo>
                    <a:pt x="1714982" y="142962"/>
                  </a:lnTo>
                  <a:lnTo>
                    <a:pt x="1764627" y="150519"/>
                  </a:lnTo>
                  <a:lnTo>
                    <a:pt x="1813067" y="158783"/>
                  </a:lnTo>
                  <a:lnTo>
                    <a:pt x="1860203" y="167745"/>
                  </a:lnTo>
                  <a:lnTo>
                    <a:pt x="1905937" y="177395"/>
                  </a:lnTo>
                  <a:lnTo>
                    <a:pt x="1950170" y="187725"/>
                  </a:lnTo>
                  <a:lnTo>
                    <a:pt x="1992804" y="198726"/>
                  </a:lnTo>
                  <a:lnTo>
                    <a:pt x="2033741" y="210387"/>
                  </a:lnTo>
                  <a:lnTo>
                    <a:pt x="2072883" y="222700"/>
                  </a:lnTo>
                  <a:lnTo>
                    <a:pt x="2110130" y="235655"/>
                  </a:lnTo>
                  <a:lnTo>
                    <a:pt x="2178550" y="263455"/>
                  </a:lnTo>
                  <a:lnTo>
                    <a:pt x="2238214" y="293714"/>
                  </a:lnTo>
                  <a:lnTo>
                    <a:pt x="2272211" y="314877"/>
                  </a:lnTo>
                  <a:lnTo>
                    <a:pt x="2324307" y="358120"/>
                  </a:lnTo>
                  <a:lnTo>
                    <a:pt x="2355706" y="402133"/>
                  </a:lnTo>
                  <a:lnTo>
                    <a:pt x="2367007" y="446365"/>
                  </a:lnTo>
                  <a:lnTo>
                    <a:pt x="2365308" y="468392"/>
                  </a:lnTo>
                  <a:lnTo>
                    <a:pt x="2347583" y="511927"/>
                  </a:lnTo>
                  <a:lnTo>
                    <a:pt x="2311255" y="554311"/>
                  </a:lnTo>
                  <a:lnTo>
                    <a:pt x="2256923" y="594997"/>
                  </a:lnTo>
                  <a:lnTo>
                    <a:pt x="2223192" y="614532"/>
                  </a:lnTo>
                  <a:lnTo>
                    <a:pt x="2185185" y="633437"/>
                  </a:lnTo>
                  <a:lnTo>
                    <a:pt x="2142975" y="651643"/>
                  </a:lnTo>
                  <a:lnTo>
                    <a:pt x="2096638" y="669081"/>
                  </a:lnTo>
                  <a:lnTo>
                    <a:pt x="2046248" y="685685"/>
                  </a:lnTo>
                  <a:lnTo>
                    <a:pt x="1991881" y="701383"/>
                  </a:lnTo>
                  <a:lnTo>
                    <a:pt x="1933611" y="716109"/>
                  </a:lnTo>
                  <a:lnTo>
                    <a:pt x="1871513" y="729794"/>
                  </a:lnTo>
                  <a:lnTo>
                    <a:pt x="1805661" y="742369"/>
                  </a:lnTo>
                  <a:lnTo>
                    <a:pt x="1736131" y="753766"/>
                  </a:lnTo>
                  <a:lnTo>
                    <a:pt x="1682259" y="761410"/>
                  </a:lnTo>
                  <a:lnTo>
                    <a:pt x="1627724" y="768170"/>
                  </a:lnTo>
                  <a:lnTo>
                    <a:pt x="1572625" y="774056"/>
                  </a:lnTo>
                  <a:lnTo>
                    <a:pt x="1517060" y="779077"/>
                  </a:lnTo>
                  <a:lnTo>
                    <a:pt x="1461128" y="783242"/>
                  </a:lnTo>
                  <a:lnTo>
                    <a:pt x="1404927" y="786561"/>
                  </a:lnTo>
                  <a:lnTo>
                    <a:pt x="1348555" y="789043"/>
                  </a:lnTo>
                  <a:lnTo>
                    <a:pt x="1292110" y="790697"/>
                  </a:lnTo>
                  <a:lnTo>
                    <a:pt x="1235691" y="791533"/>
                  </a:lnTo>
                  <a:lnTo>
                    <a:pt x="1179396" y="791559"/>
                  </a:lnTo>
                  <a:lnTo>
                    <a:pt x="1123324" y="790785"/>
                  </a:lnTo>
                  <a:lnTo>
                    <a:pt x="1067573" y="789221"/>
                  </a:lnTo>
                  <a:lnTo>
                    <a:pt x="1012240" y="786874"/>
                  </a:lnTo>
                  <a:lnTo>
                    <a:pt x="957425" y="783756"/>
                  </a:lnTo>
                  <a:lnTo>
                    <a:pt x="903226" y="779875"/>
                  </a:lnTo>
                  <a:lnTo>
                    <a:pt x="849741" y="775240"/>
                  </a:lnTo>
                  <a:lnTo>
                    <a:pt x="797068" y="769861"/>
                  </a:lnTo>
                  <a:lnTo>
                    <a:pt x="745306" y="763747"/>
                  </a:lnTo>
                  <a:lnTo>
                    <a:pt x="694553" y="756906"/>
                  </a:lnTo>
                  <a:lnTo>
                    <a:pt x="644908" y="749350"/>
                  </a:lnTo>
                  <a:lnTo>
                    <a:pt x="596468" y="741086"/>
                  </a:lnTo>
                  <a:lnTo>
                    <a:pt x="549332" y="732124"/>
                  </a:lnTo>
                  <a:lnTo>
                    <a:pt x="503598" y="722473"/>
                  </a:lnTo>
                  <a:lnTo>
                    <a:pt x="459365" y="712143"/>
                  </a:lnTo>
                  <a:lnTo>
                    <a:pt x="416731" y="701143"/>
                  </a:lnTo>
                  <a:lnTo>
                    <a:pt x="375794" y="689481"/>
                  </a:lnTo>
                  <a:lnTo>
                    <a:pt x="336653" y="677168"/>
                  </a:lnTo>
                  <a:lnTo>
                    <a:pt x="299405" y="664213"/>
                  </a:lnTo>
                  <a:lnTo>
                    <a:pt x="230985" y="636413"/>
                  </a:lnTo>
                  <a:lnTo>
                    <a:pt x="171321" y="606154"/>
                  </a:lnTo>
                  <a:lnTo>
                    <a:pt x="131690" y="581054"/>
                  </a:lnTo>
                  <a:lnTo>
                    <a:pt x="99405" y="555380"/>
                  </a:lnTo>
                  <a:lnTo>
                    <a:pt x="56669" y="502814"/>
                  </a:lnTo>
                  <a:lnTo>
                    <a:pt x="42704" y="449465"/>
                  </a:lnTo>
                  <a:lnTo>
                    <a:pt x="46384" y="422812"/>
                  </a:lnTo>
                  <a:lnTo>
                    <a:pt x="74811" y="370179"/>
                  </a:lnTo>
                  <a:lnTo>
                    <a:pt x="130988" y="319285"/>
                  </a:lnTo>
                  <a:lnTo>
                    <a:pt x="169355" y="294805"/>
                  </a:lnTo>
                  <a:lnTo>
                    <a:pt x="214507" y="271138"/>
                  </a:lnTo>
                  <a:lnTo>
                    <a:pt x="266392" y="248410"/>
                  </a:lnTo>
                  <a:lnTo>
                    <a:pt x="324960" y="226747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A5A5A5"/>
              </a:solidFill>
            </a:ln>
          </p:spPr>
          <p:txBody>
            <a:bodyPr wrap="square" lIns="0" tIns="0" rIns="0" bIns="0" rtlCol="0"/>
            <a:lstStyle/>
            <a:p>
              <a:endParaRPr sz="1350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5172571" y="1571770"/>
            <a:ext cx="2067401" cy="2311718"/>
            <a:chOff x="5372760" y="2095694"/>
            <a:chExt cx="2756535" cy="3082290"/>
          </a:xfrm>
        </p:grpSpPr>
        <p:sp>
          <p:nvSpPr>
            <p:cNvPr id="19" name="object 19"/>
            <p:cNvSpPr/>
            <p:nvPr/>
          </p:nvSpPr>
          <p:spPr>
            <a:xfrm>
              <a:off x="5385460" y="3072749"/>
              <a:ext cx="2324100" cy="788035"/>
            </a:xfrm>
            <a:custGeom>
              <a:avLst/>
              <a:gdLst/>
              <a:ahLst/>
              <a:cxnLst/>
              <a:rect l="l" t="t" r="r" b="b"/>
              <a:pathLst>
                <a:path w="2324100" h="788035">
                  <a:moveTo>
                    <a:pt x="2324100" y="0"/>
                  </a:moveTo>
                  <a:lnTo>
                    <a:pt x="1162050" y="0"/>
                  </a:lnTo>
                  <a:lnTo>
                    <a:pt x="1162050" y="787546"/>
                  </a:lnTo>
                  <a:lnTo>
                    <a:pt x="0" y="787546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5385460" y="3760548"/>
              <a:ext cx="2324100" cy="224790"/>
            </a:xfrm>
            <a:custGeom>
              <a:avLst/>
              <a:gdLst/>
              <a:ahLst/>
              <a:cxnLst/>
              <a:rect l="l" t="t" r="r" b="b"/>
              <a:pathLst>
                <a:path w="2324100" h="224789">
                  <a:moveTo>
                    <a:pt x="2324100" y="0"/>
                  </a:moveTo>
                  <a:lnTo>
                    <a:pt x="1292687" y="0"/>
                  </a:lnTo>
                  <a:lnTo>
                    <a:pt x="1292687" y="224716"/>
                  </a:lnTo>
                  <a:lnTo>
                    <a:pt x="0" y="224716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5385460" y="4467956"/>
              <a:ext cx="2324100" cy="697865"/>
            </a:xfrm>
            <a:custGeom>
              <a:avLst/>
              <a:gdLst/>
              <a:ahLst/>
              <a:cxnLst/>
              <a:rect l="l" t="t" r="r" b="b"/>
              <a:pathLst>
                <a:path w="2324100" h="697864">
                  <a:moveTo>
                    <a:pt x="2324100" y="697300"/>
                  </a:moveTo>
                  <a:lnTo>
                    <a:pt x="1162050" y="697300"/>
                  </a:lnTo>
                  <a:lnTo>
                    <a:pt x="1162050" y="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5385460" y="4330879"/>
              <a:ext cx="2324100" cy="135255"/>
            </a:xfrm>
            <a:custGeom>
              <a:avLst/>
              <a:gdLst/>
              <a:ahLst/>
              <a:cxnLst/>
              <a:rect l="l" t="t" r="r" b="b"/>
              <a:pathLst>
                <a:path w="2324100" h="135254">
                  <a:moveTo>
                    <a:pt x="2324100" y="134819"/>
                  </a:moveTo>
                  <a:lnTo>
                    <a:pt x="1328292" y="134819"/>
                  </a:lnTo>
                  <a:lnTo>
                    <a:pt x="1328292" y="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6804624" y="2102045"/>
              <a:ext cx="1318260" cy="650875"/>
            </a:xfrm>
            <a:custGeom>
              <a:avLst/>
              <a:gdLst/>
              <a:ahLst/>
              <a:cxnLst/>
              <a:rect l="l" t="t" r="r" b="b"/>
              <a:pathLst>
                <a:path w="1318259" h="650875">
                  <a:moveTo>
                    <a:pt x="635910" y="0"/>
                  </a:moveTo>
                  <a:lnTo>
                    <a:pt x="581448" y="1940"/>
                  </a:lnTo>
                  <a:lnTo>
                    <a:pt x="526937" y="6033"/>
                  </a:lnTo>
                  <a:lnTo>
                    <a:pt x="472635" y="12328"/>
                  </a:lnTo>
                  <a:lnTo>
                    <a:pt x="418797" y="20879"/>
                  </a:lnTo>
                  <a:lnTo>
                    <a:pt x="357286" y="33713"/>
                  </a:lnTo>
                  <a:lnTo>
                    <a:pt x="299987" y="49057"/>
                  </a:lnTo>
                  <a:lnTo>
                    <a:pt x="247088" y="66712"/>
                  </a:lnTo>
                  <a:lnTo>
                    <a:pt x="198778" y="86479"/>
                  </a:lnTo>
                  <a:lnTo>
                    <a:pt x="155244" y="108160"/>
                  </a:lnTo>
                  <a:lnTo>
                    <a:pt x="116673" y="131556"/>
                  </a:lnTo>
                  <a:lnTo>
                    <a:pt x="83254" y="156468"/>
                  </a:lnTo>
                  <a:lnTo>
                    <a:pt x="55173" y="182698"/>
                  </a:lnTo>
                  <a:lnTo>
                    <a:pt x="15782" y="238315"/>
                  </a:lnTo>
                  <a:lnTo>
                    <a:pt x="0" y="296819"/>
                  </a:lnTo>
                  <a:lnTo>
                    <a:pt x="1431" y="326656"/>
                  </a:lnTo>
                  <a:lnTo>
                    <a:pt x="23880" y="386509"/>
                  </a:lnTo>
                  <a:lnTo>
                    <a:pt x="68252" y="440229"/>
                  </a:lnTo>
                  <a:lnTo>
                    <a:pt x="125635" y="484262"/>
                  </a:lnTo>
                  <a:lnTo>
                    <a:pt x="159526" y="504090"/>
                  </a:lnTo>
                  <a:lnTo>
                    <a:pt x="196540" y="522389"/>
                  </a:lnTo>
                  <a:lnTo>
                    <a:pt x="236423" y="539107"/>
                  </a:lnTo>
                  <a:lnTo>
                    <a:pt x="278917" y="554193"/>
                  </a:lnTo>
                  <a:lnTo>
                    <a:pt x="323766" y="567595"/>
                  </a:lnTo>
                  <a:lnTo>
                    <a:pt x="370714" y="579260"/>
                  </a:lnTo>
                  <a:lnTo>
                    <a:pt x="419505" y="589138"/>
                  </a:lnTo>
                  <a:lnTo>
                    <a:pt x="469881" y="597175"/>
                  </a:lnTo>
                  <a:lnTo>
                    <a:pt x="521588" y="603321"/>
                  </a:lnTo>
                  <a:lnTo>
                    <a:pt x="574368" y="607522"/>
                  </a:lnTo>
                  <a:lnTo>
                    <a:pt x="627965" y="609729"/>
                  </a:lnTo>
                  <a:lnTo>
                    <a:pt x="682123" y="609887"/>
                  </a:lnTo>
                  <a:lnTo>
                    <a:pt x="736585" y="607946"/>
                  </a:lnTo>
                  <a:lnTo>
                    <a:pt x="791096" y="603854"/>
                  </a:lnTo>
                  <a:lnTo>
                    <a:pt x="845398" y="597559"/>
                  </a:lnTo>
                  <a:lnTo>
                    <a:pt x="899236" y="589008"/>
                  </a:lnTo>
                  <a:lnTo>
                    <a:pt x="1132553" y="650630"/>
                  </a:lnTo>
                  <a:lnTo>
                    <a:pt x="1111657" y="526674"/>
                  </a:lnTo>
                  <a:lnTo>
                    <a:pt x="1166267" y="499726"/>
                  </a:lnTo>
                  <a:lnTo>
                    <a:pt x="1212803" y="470373"/>
                  </a:lnTo>
                  <a:lnTo>
                    <a:pt x="1251085" y="438988"/>
                  </a:lnTo>
                  <a:lnTo>
                    <a:pt x="1280931" y="405944"/>
                  </a:lnTo>
                  <a:lnTo>
                    <a:pt x="1302163" y="371615"/>
                  </a:lnTo>
                  <a:lnTo>
                    <a:pt x="1318056" y="300595"/>
                  </a:lnTo>
                  <a:lnTo>
                    <a:pt x="1312356" y="264650"/>
                  </a:lnTo>
                  <a:lnTo>
                    <a:pt x="1297318" y="228914"/>
                  </a:lnTo>
                  <a:lnTo>
                    <a:pt x="1272761" y="193760"/>
                  </a:lnTo>
                  <a:lnTo>
                    <a:pt x="1222907" y="146929"/>
                  </a:lnTo>
                  <a:lnTo>
                    <a:pt x="1158507" y="105797"/>
                  </a:lnTo>
                  <a:lnTo>
                    <a:pt x="1121492" y="87498"/>
                  </a:lnTo>
                  <a:lnTo>
                    <a:pt x="1081610" y="70780"/>
                  </a:lnTo>
                  <a:lnTo>
                    <a:pt x="1039116" y="55694"/>
                  </a:lnTo>
                  <a:lnTo>
                    <a:pt x="994267" y="42292"/>
                  </a:lnTo>
                  <a:lnTo>
                    <a:pt x="947319" y="30626"/>
                  </a:lnTo>
                  <a:lnTo>
                    <a:pt x="898528" y="20749"/>
                  </a:lnTo>
                  <a:lnTo>
                    <a:pt x="848152" y="12712"/>
                  </a:lnTo>
                  <a:lnTo>
                    <a:pt x="796445" y="6566"/>
                  </a:lnTo>
                  <a:lnTo>
                    <a:pt x="743665" y="2364"/>
                  </a:lnTo>
                  <a:lnTo>
                    <a:pt x="690068" y="158"/>
                  </a:lnTo>
                  <a:lnTo>
                    <a:pt x="6359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6804624" y="2102044"/>
              <a:ext cx="1318260" cy="650875"/>
            </a:xfrm>
            <a:custGeom>
              <a:avLst/>
              <a:gdLst/>
              <a:ahLst/>
              <a:cxnLst/>
              <a:rect l="l" t="t" r="r" b="b"/>
              <a:pathLst>
                <a:path w="1318259" h="650875">
                  <a:moveTo>
                    <a:pt x="1132553" y="650630"/>
                  </a:moveTo>
                  <a:lnTo>
                    <a:pt x="899237" y="589008"/>
                  </a:lnTo>
                  <a:lnTo>
                    <a:pt x="845399" y="597559"/>
                  </a:lnTo>
                  <a:lnTo>
                    <a:pt x="791096" y="603854"/>
                  </a:lnTo>
                  <a:lnTo>
                    <a:pt x="736586" y="607946"/>
                  </a:lnTo>
                  <a:lnTo>
                    <a:pt x="682123" y="609887"/>
                  </a:lnTo>
                  <a:lnTo>
                    <a:pt x="627965" y="609729"/>
                  </a:lnTo>
                  <a:lnTo>
                    <a:pt x="574368" y="607523"/>
                  </a:lnTo>
                  <a:lnTo>
                    <a:pt x="521588" y="603321"/>
                  </a:lnTo>
                  <a:lnTo>
                    <a:pt x="469882" y="597175"/>
                  </a:lnTo>
                  <a:lnTo>
                    <a:pt x="419505" y="589138"/>
                  </a:lnTo>
                  <a:lnTo>
                    <a:pt x="370714" y="579260"/>
                  </a:lnTo>
                  <a:lnTo>
                    <a:pt x="323766" y="567595"/>
                  </a:lnTo>
                  <a:lnTo>
                    <a:pt x="278917" y="554193"/>
                  </a:lnTo>
                  <a:lnTo>
                    <a:pt x="236423" y="539107"/>
                  </a:lnTo>
                  <a:lnTo>
                    <a:pt x="196541" y="522389"/>
                  </a:lnTo>
                  <a:lnTo>
                    <a:pt x="159526" y="504090"/>
                  </a:lnTo>
                  <a:lnTo>
                    <a:pt x="125636" y="484262"/>
                  </a:lnTo>
                  <a:lnTo>
                    <a:pt x="68253" y="440229"/>
                  </a:lnTo>
                  <a:lnTo>
                    <a:pt x="23880" y="386508"/>
                  </a:lnTo>
                  <a:lnTo>
                    <a:pt x="1432" y="326656"/>
                  </a:lnTo>
                  <a:lnTo>
                    <a:pt x="0" y="296818"/>
                  </a:lnTo>
                  <a:lnTo>
                    <a:pt x="4845" y="267305"/>
                  </a:lnTo>
                  <a:lnTo>
                    <a:pt x="32620" y="210046"/>
                  </a:lnTo>
                  <a:lnTo>
                    <a:pt x="83253" y="156468"/>
                  </a:lnTo>
                  <a:lnTo>
                    <a:pt x="116673" y="131556"/>
                  </a:lnTo>
                  <a:lnTo>
                    <a:pt x="155243" y="108160"/>
                  </a:lnTo>
                  <a:lnTo>
                    <a:pt x="198778" y="86479"/>
                  </a:lnTo>
                  <a:lnTo>
                    <a:pt x="247088" y="66712"/>
                  </a:lnTo>
                  <a:lnTo>
                    <a:pt x="299987" y="49057"/>
                  </a:lnTo>
                  <a:lnTo>
                    <a:pt x="357285" y="33713"/>
                  </a:lnTo>
                  <a:lnTo>
                    <a:pt x="418797" y="20879"/>
                  </a:lnTo>
                  <a:lnTo>
                    <a:pt x="472635" y="12328"/>
                  </a:lnTo>
                  <a:lnTo>
                    <a:pt x="526937" y="6033"/>
                  </a:lnTo>
                  <a:lnTo>
                    <a:pt x="581448" y="1940"/>
                  </a:lnTo>
                  <a:lnTo>
                    <a:pt x="635910" y="0"/>
                  </a:lnTo>
                  <a:lnTo>
                    <a:pt x="690068" y="158"/>
                  </a:lnTo>
                  <a:lnTo>
                    <a:pt x="743666" y="2364"/>
                  </a:lnTo>
                  <a:lnTo>
                    <a:pt x="796446" y="6566"/>
                  </a:lnTo>
                  <a:lnTo>
                    <a:pt x="848152" y="12712"/>
                  </a:lnTo>
                  <a:lnTo>
                    <a:pt x="898529" y="20749"/>
                  </a:lnTo>
                  <a:lnTo>
                    <a:pt x="947319" y="30626"/>
                  </a:lnTo>
                  <a:lnTo>
                    <a:pt x="994267" y="42292"/>
                  </a:lnTo>
                  <a:lnTo>
                    <a:pt x="1039116" y="55694"/>
                  </a:lnTo>
                  <a:lnTo>
                    <a:pt x="1081610" y="70780"/>
                  </a:lnTo>
                  <a:lnTo>
                    <a:pt x="1121493" y="87498"/>
                  </a:lnTo>
                  <a:lnTo>
                    <a:pt x="1158507" y="105797"/>
                  </a:lnTo>
                  <a:lnTo>
                    <a:pt x="1192398" y="125625"/>
                  </a:lnTo>
                  <a:lnTo>
                    <a:pt x="1249780" y="169658"/>
                  </a:lnTo>
                  <a:lnTo>
                    <a:pt x="1297318" y="228915"/>
                  </a:lnTo>
                  <a:lnTo>
                    <a:pt x="1312356" y="264651"/>
                  </a:lnTo>
                  <a:lnTo>
                    <a:pt x="1318056" y="300595"/>
                  </a:lnTo>
                  <a:lnTo>
                    <a:pt x="1314598" y="336374"/>
                  </a:lnTo>
                  <a:lnTo>
                    <a:pt x="1280932" y="405944"/>
                  </a:lnTo>
                  <a:lnTo>
                    <a:pt x="1251085" y="438988"/>
                  </a:lnTo>
                  <a:lnTo>
                    <a:pt x="1212803" y="470373"/>
                  </a:lnTo>
                  <a:lnTo>
                    <a:pt x="1166267" y="499726"/>
                  </a:lnTo>
                  <a:lnTo>
                    <a:pt x="1111657" y="526673"/>
                  </a:lnTo>
                  <a:lnTo>
                    <a:pt x="1132553" y="650630"/>
                  </a:lnTo>
                  <a:close/>
                </a:path>
              </a:pathLst>
            </a:custGeom>
            <a:ln w="12700">
              <a:solidFill>
                <a:srgbClr val="A5A5A5"/>
              </a:solidFill>
            </a:ln>
          </p:spPr>
          <p:txBody>
            <a:bodyPr wrap="square" lIns="0" tIns="0" rIns="0" bIns="0" rtlCol="0"/>
            <a:lstStyle/>
            <a:p>
              <a:endParaRPr sz="1350" ker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25" name="object 2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106454" y="2259583"/>
              <a:ext cx="203200" cy="20320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62041" y="2259583"/>
              <a:ext cx="203200" cy="20320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17629" y="2259583"/>
              <a:ext cx="203200" cy="203200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1346504" y="2171319"/>
            <a:ext cx="121920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kern="0" spc="53" dirty="0">
                <a:solidFill>
                  <a:sysClr val="windowText" lastClr="000000"/>
                </a:solidFill>
                <a:latin typeface="Trebuchet MS"/>
                <a:cs typeface="Trebuchet MS"/>
              </a:rPr>
              <a:t>1</a:t>
            </a:r>
            <a:endParaRPr sz="1350" kern="0">
              <a:solidFill>
                <a:sysClr val="windowText" lastClr="000000"/>
              </a:solidFill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346504" y="2687955"/>
            <a:ext cx="121920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kern="0" spc="53" dirty="0">
                <a:solidFill>
                  <a:sysClr val="windowText" lastClr="000000"/>
                </a:solidFill>
                <a:latin typeface="Trebuchet MS"/>
                <a:cs typeface="Trebuchet MS"/>
              </a:rPr>
              <a:t>2</a:t>
            </a:r>
            <a:endParaRPr sz="1350" kern="0">
              <a:solidFill>
                <a:sysClr val="windowText" lastClr="000000"/>
              </a:solidFill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346504" y="3216021"/>
            <a:ext cx="121920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kern="0" spc="53" dirty="0">
                <a:solidFill>
                  <a:sysClr val="windowText" lastClr="000000"/>
                </a:solidFill>
                <a:latin typeface="Trebuchet MS"/>
                <a:cs typeface="Trebuchet MS"/>
              </a:rPr>
              <a:t>3</a:t>
            </a:r>
            <a:endParaRPr sz="1350" kern="0">
              <a:solidFill>
                <a:sysClr val="windowText" lastClr="000000"/>
              </a:solidFill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346504" y="3741801"/>
            <a:ext cx="121920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kern="0" spc="53" dirty="0">
                <a:solidFill>
                  <a:sysClr val="windowText" lastClr="000000"/>
                </a:solidFill>
                <a:latin typeface="Trebuchet MS"/>
                <a:cs typeface="Trebuchet MS"/>
              </a:rPr>
              <a:t>4</a:t>
            </a:r>
            <a:endParaRPr sz="1350" kern="0">
              <a:solidFill>
                <a:sysClr val="windowText" lastClr="000000"/>
              </a:solidFill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639450" y="2171319"/>
            <a:ext cx="121920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kern="0" spc="53" dirty="0">
                <a:solidFill>
                  <a:sysClr val="windowText" lastClr="000000"/>
                </a:solidFill>
                <a:latin typeface="Trebuchet MS"/>
                <a:cs typeface="Trebuchet MS"/>
              </a:rPr>
              <a:t>5</a:t>
            </a:r>
            <a:endParaRPr sz="1350" kern="0">
              <a:solidFill>
                <a:sysClr val="windowText" lastClr="000000"/>
              </a:solidFill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639450" y="2687955"/>
            <a:ext cx="121920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kern="0" spc="53" dirty="0">
                <a:solidFill>
                  <a:sysClr val="windowText" lastClr="000000"/>
                </a:solidFill>
                <a:latin typeface="Trebuchet MS"/>
                <a:cs typeface="Trebuchet MS"/>
              </a:rPr>
              <a:t>6</a:t>
            </a:r>
            <a:endParaRPr sz="1350" kern="0">
              <a:solidFill>
                <a:sysClr val="windowText" lastClr="000000"/>
              </a:solidFill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639450" y="3216021"/>
            <a:ext cx="121920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kern="0" spc="53" dirty="0">
                <a:solidFill>
                  <a:sysClr val="windowText" lastClr="000000"/>
                </a:solidFill>
                <a:latin typeface="Trebuchet MS"/>
                <a:cs typeface="Trebuchet MS"/>
              </a:rPr>
              <a:t>7</a:t>
            </a:r>
            <a:endParaRPr sz="1350" kern="0">
              <a:solidFill>
                <a:sysClr val="windowText" lastClr="000000"/>
              </a:solidFill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639450" y="3741801"/>
            <a:ext cx="121920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kern="0" spc="53" dirty="0">
                <a:solidFill>
                  <a:sysClr val="windowText" lastClr="000000"/>
                </a:solidFill>
                <a:latin typeface="Trebuchet MS"/>
                <a:cs typeface="Trebuchet MS"/>
              </a:rPr>
              <a:t>8</a:t>
            </a:r>
            <a:endParaRPr sz="1350" kern="0">
              <a:solidFill>
                <a:sysClr val="windowText" lastClr="000000"/>
              </a:solidFill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569468" y="4188333"/>
            <a:ext cx="1041083" cy="3789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45269" marR="3810" indent="-235744">
              <a:spcBef>
                <a:spcPts val="75"/>
              </a:spcBef>
            </a:pPr>
            <a:r>
              <a:rPr sz="1200" kern="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Please</a:t>
            </a:r>
            <a:r>
              <a:rPr sz="1200" kern="0" spc="-11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1200" kern="0" spc="-15" dirty="0">
                <a:solidFill>
                  <a:sysClr val="windowText" lastClr="000000"/>
                </a:solidFill>
                <a:latin typeface="Trebuchet MS"/>
                <a:cs typeface="Trebuchet MS"/>
              </a:rPr>
              <a:t>connect </a:t>
            </a:r>
            <a:r>
              <a:rPr sz="1200" kern="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me</a:t>
            </a:r>
            <a:r>
              <a:rPr sz="1200" kern="0" spc="-68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1200" kern="0" spc="-23" dirty="0">
                <a:solidFill>
                  <a:sysClr val="windowText" lastClr="000000"/>
                </a:solidFill>
                <a:latin typeface="Trebuchet MS"/>
                <a:cs typeface="Trebuchet MS"/>
              </a:rPr>
              <a:t>to</a:t>
            </a:r>
            <a:r>
              <a:rPr sz="1200" kern="0" spc="-64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1200" kern="0" spc="-19" dirty="0">
                <a:solidFill>
                  <a:sysClr val="windowText" lastClr="000000"/>
                </a:solidFill>
                <a:latin typeface="Trebuchet MS"/>
                <a:cs typeface="Trebuchet MS"/>
              </a:rPr>
              <a:t>5!</a:t>
            </a:r>
            <a:endParaRPr sz="1200" kern="0">
              <a:solidFill>
                <a:sysClr val="windowText" lastClr="000000"/>
              </a:solidFill>
              <a:latin typeface="Trebuchet MS"/>
              <a:cs typeface="Trebuchet MS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4365458" y="2190499"/>
            <a:ext cx="739139" cy="358616"/>
          </a:xfrm>
          <a:custGeom>
            <a:avLst/>
            <a:gdLst/>
            <a:ahLst/>
            <a:cxnLst/>
            <a:rect l="l" t="t" r="r" b="b"/>
            <a:pathLst>
              <a:path w="985520" h="478154">
                <a:moveTo>
                  <a:pt x="238223" y="477984"/>
                </a:moveTo>
                <a:lnTo>
                  <a:pt x="259940" y="336568"/>
                </a:lnTo>
                <a:lnTo>
                  <a:pt x="198201" y="322393"/>
                </a:lnTo>
                <a:lnTo>
                  <a:pt x="144193" y="305527"/>
                </a:lnTo>
                <a:lnTo>
                  <a:pt x="98227" y="286345"/>
                </a:lnTo>
                <a:lnTo>
                  <a:pt x="60618" y="265222"/>
                </a:lnTo>
                <a:lnTo>
                  <a:pt x="11719" y="218650"/>
                </a:lnTo>
                <a:lnTo>
                  <a:pt x="0" y="168806"/>
                </a:lnTo>
                <a:lnTo>
                  <a:pt x="8865" y="143594"/>
                </a:lnTo>
                <a:lnTo>
                  <a:pt x="57610" y="94461"/>
                </a:lnTo>
                <a:lnTo>
                  <a:pt x="122411" y="60518"/>
                </a:lnTo>
                <a:lnTo>
                  <a:pt x="161383" y="46176"/>
                </a:lnTo>
                <a:lnTo>
                  <a:pt x="204068" y="33659"/>
                </a:lnTo>
                <a:lnTo>
                  <a:pt x="249966" y="23025"/>
                </a:lnTo>
                <a:lnTo>
                  <a:pt x="298576" y="14326"/>
                </a:lnTo>
                <a:lnTo>
                  <a:pt x="349397" y="7620"/>
                </a:lnTo>
                <a:lnTo>
                  <a:pt x="401928" y="2960"/>
                </a:lnTo>
                <a:lnTo>
                  <a:pt x="455669" y="401"/>
                </a:lnTo>
                <a:lnTo>
                  <a:pt x="510119" y="0"/>
                </a:lnTo>
                <a:lnTo>
                  <a:pt x="564777" y="1810"/>
                </a:lnTo>
                <a:lnTo>
                  <a:pt x="619142" y="5887"/>
                </a:lnTo>
                <a:lnTo>
                  <a:pt x="672714" y="12286"/>
                </a:lnTo>
                <a:lnTo>
                  <a:pt x="724991" y="21062"/>
                </a:lnTo>
                <a:lnTo>
                  <a:pt x="786730" y="35237"/>
                </a:lnTo>
                <a:lnTo>
                  <a:pt x="840739" y="52103"/>
                </a:lnTo>
                <a:lnTo>
                  <a:pt x="886704" y="71285"/>
                </a:lnTo>
                <a:lnTo>
                  <a:pt x="924314" y="92408"/>
                </a:lnTo>
                <a:lnTo>
                  <a:pt x="973213" y="138981"/>
                </a:lnTo>
                <a:lnTo>
                  <a:pt x="984932" y="188824"/>
                </a:lnTo>
                <a:lnTo>
                  <a:pt x="976067" y="214036"/>
                </a:lnTo>
                <a:lnTo>
                  <a:pt x="927322" y="263169"/>
                </a:lnTo>
                <a:lnTo>
                  <a:pt x="859405" y="298336"/>
                </a:lnTo>
                <a:lnTo>
                  <a:pt x="817984" y="313199"/>
                </a:lnTo>
                <a:lnTo>
                  <a:pt x="772317" y="326110"/>
                </a:lnTo>
                <a:lnTo>
                  <a:pt x="722951" y="336962"/>
                </a:lnTo>
                <a:lnTo>
                  <a:pt x="670432" y="345651"/>
                </a:lnTo>
                <a:lnTo>
                  <a:pt x="615308" y="352073"/>
                </a:lnTo>
                <a:lnTo>
                  <a:pt x="558125" y="356121"/>
                </a:lnTo>
                <a:lnTo>
                  <a:pt x="499431" y="357692"/>
                </a:lnTo>
                <a:lnTo>
                  <a:pt x="439772" y="356681"/>
                </a:lnTo>
                <a:lnTo>
                  <a:pt x="238223" y="477984"/>
                </a:lnTo>
                <a:close/>
              </a:path>
            </a:pathLst>
          </a:custGeom>
          <a:ln w="1270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602052" y="2204084"/>
            <a:ext cx="266224" cy="19428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200" kern="0" spc="-19" dirty="0">
                <a:solidFill>
                  <a:sysClr val="windowText" lastClr="000000"/>
                </a:solidFill>
                <a:latin typeface="Trebuchet MS"/>
                <a:cs typeface="Trebuchet MS"/>
              </a:rPr>
              <a:t>OK!</a:t>
            </a:r>
            <a:endParaRPr sz="1200" kern="0">
              <a:solidFill>
                <a:sysClr val="windowText" lastClr="000000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2900" y="132591"/>
            <a:ext cx="6172200" cy="686726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1099661">
              <a:spcBef>
                <a:spcPts val="75"/>
              </a:spcBef>
            </a:pPr>
            <a:r>
              <a:rPr dirty="0"/>
              <a:t>The</a:t>
            </a:r>
            <a:r>
              <a:rPr spc="-116" dirty="0"/>
              <a:t> </a:t>
            </a:r>
            <a:r>
              <a:rPr spc="71" dirty="0"/>
              <a:t>Phone</a:t>
            </a:r>
            <a:r>
              <a:rPr spc="-116" dirty="0"/>
              <a:t> </a:t>
            </a:r>
            <a:r>
              <a:rPr spc="-8" dirty="0"/>
              <a:t>Network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00228" y="1214248"/>
            <a:ext cx="5816918" cy="631263"/>
          </a:xfrm>
          <a:prstGeom prst="rect">
            <a:avLst/>
          </a:prstGeom>
        </p:spPr>
        <p:txBody>
          <a:bodyPr vert="horz" wrap="square" lIns="0" tIns="4763" rIns="0" bIns="0" rtlCol="0">
            <a:spAutoFit/>
          </a:bodyPr>
          <a:lstStyle/>
          <a:p>
            <a:pPr marL="180975" marR="3810" indent="-171450">
              <a:lnSpc>
                <a:spcPct val="101400"/>
              </a:lnSpc>
              <a:spcBef>
                <a:spcPts val="38"/>
              </a:spcBef>
              <a:buFont typeface="Arial MT"/>
              <a:buChar char="•"/>
              <a:tabLst>
                <a:tab pos="180975" algn="l"/>
              </a:tabLst>
            </a:pPr>
            <a:r>
              <a:rPr sz="2100" kern="0" spc="-124" dirty="0">
                <a:solidFill>
                  <a:sysClr val="windowText" lastClr="000000"/>
                </a:solidFill>
                <a:latin typeface="Tahoma"/>
                <a:cs typeface="Tahoma"/>
              </a:rPr>
              <a:t>In</a:t>
            </a:r>
            <a:r>
              <a:rPr sz="2100" kern="0" spc="-79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spc="-19" dirty="0">
                <a:solidFill>
                  <a:sysClr val="windowText" lastClr="000000"/>
                </a:solidFill>
                <a:latin typeface="Tahoma"/>
                <a:cs typeface="Tahoma"/>
              </a:rPr>
              <a:t>reality,</a:t>
            </a:r>
            <a:r>
              <a:rPr sz="2100" kern="0" spc="-83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you</a:t>
            </a:r>
            <a:r>
              <a:rPr sz="2100" kern="0" spc="-7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are</a:t>
            </a:r>
            <a:r>
              <a:rPr sz="2100" kern="0" spc="-7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not</a:t>
            </a:r>
            <a:r>
              <a:rPr sz="2100" kern="0" spc="-79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directly</a:t>
            </a:r>
            <a:r>
              <a:rPr sz="2100" i="1" kern="0" spc="-4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connected</a:t>
            </a:r>
            <a:r>
              <a:rPr sz="2100" kern="0" spc="-7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to</a:t>
            </a:r>
            <a:r>
              <a:rPr sz="2100" kern="0" spc="-79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spc="-15" dirty="0">
                <a:solidFill>
                  <a:sysClr val="windowText" lastClr="000000"/>
                </a:solidFill>
                <a:latin typeface="Tahoma"/>
                <a:cs typeface="Tahoma"/>
              </a:rPr>
              <a:t>your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conversation</a:t>
            </a:r>
            <a:r>
              <a:rPr sz="2100" kern="0" spc="11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spc="-8" dirty="0">
                <a:solidFill>
                  <a:sysClr val="windowText" lastClr="000000"/>
                </a:solidFill>
                <a:latin typeface="Tahoma"/>
                <a:cs typeface="Tahoma"/>
              </a:rPr>
              <a:t>partner.</a:t>
            </a:r>
            <a:endParaRPr sz="2100" kern="0">
              <a:solidFill>
                <a:sysClr val="windowText" lastClr="000000"/>
              </a:solidFill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00228" y="4254627"/>
            <a:ext cx="6102668" cy="633667"/>
          </a:xfrm>
          <a:prstGeom prst="rect">
            <a:avLst/>
          </a:prstGeom>
        </p:spPr>
        <p:txBody>
          <a:bodyPr vert="horz" wrap="square" lIns="0" tIns="7144" rIns="0" bIns="0" rtlCol="0">
            <a:spAutoFit/>
          </a:bodyPr>
          <a:lstStyle/>
          <a:p>
            <a:pPr marL="180975" marR="3810" indent="-171450">
              <a:lnSpc>
                <a:spcPct val="100699"/>
              </a:lnSpc>
              <a:spcBef>
                <a:spcPts val="56"/>
              </a:spcBef>
              <a:buFont typeface="Arial MT"/>
              <a:buChar char="•"/>
              <a:tabLst>
                <a:tab pos="180975" algn="l"/>
              </a:tabLst>
            </a:pP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The</a:t>
            </a:r>
            <a:r>
              <a:rPr sz="2100" kern="0" spc="-1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telephone</a:t>
            </a:r>
            <a:r>
              <a:rPr sz="2100" kern="0" spc="-1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office</a:t>
            </a:r>
            <a:r>
              <a:rPr sz="2100" kern="0" spc="-11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makes</a:t>
            </a:r>
            <a:r>
              <a:rPr sz="2100" kern="0" spc="-4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connections</a:t>
            </a:r>
            <a:r>
              <a:rPr sz="2100" kern="0" spc="-8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based</a:t>
            </a:r>
            <a:r>
              <a:rPr sz="2100" kern="0" spc="-11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spc="-19" dirty="0">
                <a:solidFill>
                  <a:sysClr val="windowText" lastClr="000000"/>
                </a:solidFill>
                <a:latin typeface="Tahoma"/>
                <a:cs typeface="Tahoma"/>
              </a:rPr>
              <a:t>on </a:t>
            </a:r>
            <a:r>
              <a:rPr sz="2100" kern="0" spc="71" dirty="0">
                <a:solidFill>
                  <a:sysClr val="windowText" lastClr="000000"/>
                </a:solidFill>
                <a:latin typeface="Tahoma"/>
                <a:cs typeface="Tahoma"/>
              </a:rPr>
              <a:t>how</a:t>
            </a:r>
            <a:r>
              <a:rPr sz="2100" kern="0" spc="-83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you</a:t>
            </a:r>
            <a:r>
              <a:rPr sz="2100" kern="0" spc="-9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dial</a:t>
            </a:r>
            <a:r>
              <a:rPr sz="2100" kern="0" spc="-86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the</a:t>
            </a:r>
            <a:r>
              <a:rPr sz="2100" kern="0" spc="-9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spc="-8" dirty="0">
                <a:solidFill>
                  <a:sysClr val="windowText" lastClr="000000"/>
                </a:solidFill>
                <a:latin typeface="Tahoma"/>
                <a:cs typeface="Tahoma"/>
              </a:rPr>
              <a:t>keypad</a:t>
            </a:r>
            <a:r>
              <a:rPr lang="en-US" sz="2100" kern="0" spc="-8" dirty="0">
                <a:solidFill>
                  <a:sysClr val="windowText" lastClr="000000"/>
                </a:solidFill>
                <a:latin typeface="Tahoma"/>
                <a:cs typeface="Tahoma"/>
              </a:rPr>
              <a:t> (telephone signaling)</a:t>
            </a:r>
            <a:r>
              <a:rPr sz="2100" kern="0" spc="-8" dirty="0">
                <a:solidFill>
                  <a:sysClr val="windowText" lastClr="000000"/>
                </a:solidFill>
                <a:latin typeface="Tahoma"/>
                <a:cs typeface="Tahoma"/>
              </a:rPr>
              <a:t>.</a:t>
            </a:r>
            <a:endParaRPr sz="2100" kern="0" dirty="0">
              <a:solidFill>
                <a:sysClr val="windowText" lastClr="000000"/>
              </a:solidFill>
              <a:latin typeface="Tahoma"/>
              <a:cs typeface="Tahom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675638" y="2032254"/>
            <a:ext cx="544354" cy="2112645"/>
            <a:chOff x="710183" y="2709672"/>
            <a:chExt cx="725805" cy="281686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0183" y="2709672"/>
              <a:ext cx="725423" cy="72542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0183" y="3398520"/>
              <a:ext cx="725423" cy="2127504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6924295" y="2032254"/>
            <a:ext cx="544354" cy="2112645"/>
            <a:chOff x="7708392" y="2709672"/>
            <a:chExt cx="725805" cy="281686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08392" y="2709672"/>
              <a:ext cx="725424" cy="72542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08392" y="3398520"/>
              <a:ext cx="725424" cy="2127504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3961905" y="2612991"/>
            <a:ext cx="1220629" cy="654506"/>
          </a:xfrm>
          <a:prstGeom prst="rect">
            <a:avLst/>
          </a:prstGeom>
          <a:ln w="12700">
            <a:solidFill>
              <a:srgbClr val="A5A5A5"/>
            </a:solidFill>
          </a:ln>
        </p:spPr>
        <p:txBody>
          <a:bodyPr vert="horz" wrap="square" lIns="0" tIns="99536" rIns="0" bIns="0" rtlCol="0">
            <a:spAutoFit/>
          </a:bodyPr>
          <a:lstStyle/>
          <a:p>
            <a:pPr>
              <a:spcBef>
                <a:spcPts val="784"/>
              </a:spcBef>
            </a:pPr>
            <a:endParaRPr sz="120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407194" marR="246698" indent="-154305"/>
            <a:r>
              <a:rPr sz="1200" kern="0" spc="-8" dirty="0">
                <a:solidFill>
                  <a:sysClr val="windowText" lastClr="000000"/>
                </a:solidFill>
                <a:latin typeface="Trebuchet MS"/>
                <a:cs typeface="Trebuchet MS"/>
              </a:rPr>
              <a:t>Telephone Office</a:t>
            </a:r>
            <a:endParaRPr sz="1200" kern="0">
              <a:solidFill>
                <a:sysClr val="windowText" lastClr="000000"/>
              </a:solidFill>
              <a:latin typeface="Trebuchet MS"/>
              <a:cs typeface="Trebuchet MS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209304" y="2295037"/>
            <a:ext cx="1762125" cy="1588770"/>
            <a:chOff x="1421739" y="3060049"/>
            <a:chExt cx="2349500" cy="2118360"/>
          </a:xfrm>
        </p:grpSpPr>
        <p:sp>
          <p:nvSpPr>
            <p:cNvPr id="13" name="object 13"/>
            <p:cNvSpPr/>
            <p:nvPr/>
          </p:nvSpPr>
          <p:spPr>
            <a:xfrm>
              <a:off x="1434439" y="3072749"/>
              <a:ext cx="2324100" cy="768350"/>
            </a:xfrm>
            <a:custGeom>
              <a:avLst/>
              <a:gdLst/>
              <a:ahLst/>
              <a:cxnLst/>
              <a:rect l="l" t="t" r="r" b="b"/>
              <a:pathLst>
                <a:path w="2324100" h="768350">
                  <a:moveTo>
                    <a:pt x="0" y="0"/>
                  </a:moveTo>
                  <a:lnTo>
                    <a:pt x="1162050" y="0"/>
                  </a:lnTo>
                  <a:lnTo>
                    <a:pt x="1162050" y="767938"/>
                  </a:lnTo>
                  <a:lnTo>
                    <a:pt x="2324100" y="76793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1434439" y="3760548"/>
              <a:ext cx="2324100" cy="205104"/>
            </a:xfrm>
            <a:custGeom>
              <a:avLst/>
              <a:gdLst/>
              <a:ahLst/>
              <a:cxnLst/>
              <a:rect l="l" t="t" r="r" b="b"/>
              <a:pathLst>
                <a:path w="2324100" h="205104">
                  <a:moveTo>
                    <a:pt x="0" y="0"/>
                  </a:moveTo>
                  <a:lnTo>
                    <a:pt x="1031413" y="0"/>
                  </a:lnTo>
                  <a:lnTo>
                    <a:pt x="1031413" y="205110"/>
                  </a:lnTo>
                  <a:lnTo>
                    <a:pt x="2324100" y="20511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1434439" y="4448348"/>
              <a:ext cx="2324100" cy="716915"/>
            </a:xfrm>
            <a:custGeom>
              <a:avLst/>
              <a:gdLst/>
              <a:ahLst/>
              <a:cxnLst/>
              <a:rect l="l" t="t" r="r" b="b"/>
              <a:pathLst>
                <a:path w="2324100" h="716914">
                  <a:moveTo>
                    <a:pt x="0" y="716908"/>
                  </a:moveTo>
                  <a:lnTo>
                    <a:pt x="1162050" y="716908"/>
                  </a:lnTo>
                  <a:lnTo>
                    <a:pt x="1162050" y="0"/>
                  </a:lnTo>
                  <a:lnTo>
                    <a:pt x="2324100" y="0"/>
                  </a:lnTo>
                </a:path>
              </a:pathLst>
            </a:custGeom>
            <a:ln w="254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1434439" y="4311269"/>
              <a:ext cx="2324100" cy="154940"/>
            </a:xfrm>
            <a:custGeom>
              <a:avLst/>
              <a:gdLst/>
              <a:ahLst/>
              <a:cxnLst/>
              <a:rect l="l" t="t" r="r" b="b"/>
              <a:pathLst>
                <a:path w="2324100" h="154939">
                  <a:moveTo>
                    <a:pt x="0" y="154428"/>
                  </a:moveTo>
                  <a:lnTo>
                    <a:pt x="1019536" y="154428"/>
                  </a:lnTo>
                  <a:lnTo>
                    <a:pt x="1019536" y="0"/>
                  </a:lnTo>
                  <a:lnTo>
                    <a:pt x="232410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350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5172570" y="2295037"/>
            <a:ext cx="1762125" cy="1588770"/>
            <a:chOff x="5372760" y="3060049"/>
            <a:chExt cx="2349500" cy="2118360"/>
          </a:xfrm>
        </p:grpSpPr>
        <p:sp>
          <p:nvSpPr>
            <p:cNvPr id="18" name="object 18"/>
            <p:cNvSpPr/>
            <p:nvPr/>
          </p:nvSpPr>
          <p:spPr>
            <a:xfrm>
              <a:off x="5385460" y="3072749"/>
              <a:ext cx="2324100" cy="788035"/>
            </a:xfrm>
            <a:custGeom>
              <a:avLst/>
              <a:gdLst/>
              <a:ahLst/>
              <a:cxnLst/>
              <a:rect l="l" t="t" r="r" b="b"/>
              <a:pathLst>
                <a:path w="2324100" h="788035">
                  <a:moveTo>
                    <a:pt x="2324100" y="0"/>
                  </a:moveTo>
                  <a:lnTo>
                    <a:pt x="1162050" y="0"/>
                  </a:lnTo>
                  <a:lnTo>
                    <a:pt x="1162050" y="787546"/>
                  </a:lnTo>
                  <a:lnTo>
                    <a:pt x="0" y="787546"/>
                  </a:lnTo>
                </a:path>
              </a:pathLst>
            </a:custGeom>
            <a:ln w="254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5385460" y="3760548"/>
              <a:ext cx="2324100" cy="224790"/>
            </a:xfrm>
            <a:custGeom>
              <a:avLst/>
              <a:gdLst/>
              <a:ahLst/>
              <a:cxnLst/>
              <a:rect l="l" t="t" r="r" b="b"/>
              <a:pathLst>
                <a:path w="2324100" h="224789">
                  <a:moveTo>
                    <a:pt x="2324100" y="0"/>
                  </a:moveTo>
                  <a:lnTo>
                    <a:pt x="1292687" y="0"/>
                  </a:lnTo>
                  <a:lnTo>
                    <a:pt x="1292687" y="224716"/>
                  </a:lnTo>
                  <a:lnTo>
                    <a:pt x="0" y="224716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5385460" y="4467956"/>
              <a:ext cx="2324100" cy="697865"/>
            </a:xfrm>
            <a:custGeom>
              <a:avLst/>
              <a:gdLst/>
              <a:ahLst/>
              <a:cxnLst/>
              <a:rect l="l" t="t" r="r" b="b"/>
              <a:pathLst>
                <a:path w="2324100" h="697864">
                  <a:moveTo>
                    <a:pt x="2324100" y="697300"/>
                  </a:moveTo>
                  <a:lnTo>
                    <a:pt x="1162050" y="697300"/>
                  </a:lnTo>
                  <a:lnTo>
                    <a:pt x="1162050" y="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5385460" y="4330879"/>
              <a:ext cx="2324100" cy="135255"/>
            </a:xfrm>
            <a:custGeom>
              <a:avLst/>
              <a:gdLst/>
              <a:ahLst/>
              <a:cxnLst/>
              <a:rect l="l" t="t" r="r" b="b"/>
              <a:pathLst>
                <a:path w="2324100" h="135254">
                  <a:moveTo>
                    <a:pt x="2324100" y="134819"/>
                  </a:moveTo>
                  <a:lnTo>
                    <a:pt x="1328292" y="134819"/>
                  </a:lnTo>
                  <a:lnTo>
                    <a:pt x="1328292" y="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35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346504" y="2171319"/>
            <a:ext cx="121920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kern="0" spc="53" dirty="0">
                <a:solidFill>
                  <a:sysClr val="windowText" lastClr="000000"/>
                </a:solidFill>
                <a:latin typeface="Trebuchet MS"/>
                <a:cs typeface="Trebuchet MS"/>
              </a:rPr>
              <a:t>1</a:t>
            </a:r>
            <a:endParaRPr sz="1350" kern="0">
              <a:solidFill>
                <a:sysClr val="windowText" lastClr="000000"/>
              </a:solidFill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346504" y="2687955"/>
            <a:ext cx="121920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kern="0" spc="53" dirty="0">
                <a:solidFill>
                  <a:sysClr val="windowText" lastClr="000000"/>
                </a:solidFill>
                <a:latin typeface="Trebuchet MS"/>
                <a:cs typeface="Trebuchet MS"/>
              </a:rPr>
              <a:t>2</a:t>
            </a:r>
            <a:endParaRPr sz="1350" kern="0">
              <a:solidFill>
                <a:sysClr val="windowText" lastClr="000000"/>
              </a:solidFill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346504" y="3216021"/>
            <a:ext cx="121920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kern="0" spc="53" dirty="0">
                <a:solidFill>
                  <a:sysClr val="windowText" lastClr="000000"/>
                </a:solidFill>
                <a:latin typeface="Trebuchet MS"/>
                <a:cs typeface="Trebuchet MS"/>
              </a:rPr>
              <a:t>3</a:t>
            </a:r>
            <a:endParaRPr sz="1350" kern="0">
              <a:solidFill>
                <a:sysClr val="windowText" lastClr="000000"/>
              </a:solidFill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346504" y="3741801"/>
            <a:ext cx="121920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kern="0" spc="53" dirty="0">
                <a:solidFill>
                  <a:sysClr val="windowText" lastClr="000000"/>
                </a:solidFill>
                <a:latin typeface="Trebuchet MS"/>
                <a:cs typeface="Trebuchet MS"/>
              </a:rPr>
              <a:t>4</a:t>
            </a:r>
            <a:endParaRPr sz="1350" kern="0">
              <a:solidFill>
                <a:sysClr val="windowText" lastClr="000000"/>
              </a:solidFill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639450" y="2171319"/>
            <a:ext cx="121920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kern="0" spc="53" dirty="0">
                <a:solidFill>
                  <a:sysClr val="windowText" lastClr="000000"/>
                </a:solidFill>
                <a:latin typeface="Trebuchet MS"/>
                <a:cs typeface="Trebuchet MS"/>
              </a:rPr>
              <a:t>5</a:t>
            </a:r>
            <a:endParaRPr sz="1350" kern="0">
              <a:solidFill>
                <a:sysClr val="windowText" lastClr="000000"/>
              </a:solidFill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639450" y="2687955"/>
            <a:ext cx="121920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kern="0" spc="53" dirty="0">
                <a:solidFill>
                  <a:sysClr val="windowText" lastClr="000000"/>
                </a:solidFill>
                <a:latin typeface="Trebuchet MS"/>
                <a:cs typeface="Trebuchet MS"/>
              </a:rPr>
              <a:t>6</a:t>
            </a:r>
            <a:endParaRPr sz="1350" kern="0">
              <a:solidFill>
                <a:sysClr val="windowText" lastClr="000000"/>
              </a:solidFill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639450" y="3216021"/>
            <a:ext cx="121920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kern="0" spc="53" dirty="0">
                <a:solidFill>
                  <a:sysClr val="windowText" lastClr="000000"/>
                </a:solidFill>
                <a:latin typeface="Trebuchet MS"/>
                <a:cs typeface="Trebuchet MS"/>
              </a:rPr>
              <a:t>7</a:t>
            </a:r>
            <a:endParaRPr sz="1350" kern="0">
              <a:solidFill>
                <a:sysClr val="windowText" lastClr="000000"/>
              </a:solidFill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639450" y="3741801"/>
            <a:ext cx="121920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kern="0" spc="53" dirty="0">
                <a:solidFill>
                  <a:sysClr val="windowText" lastClr="000000"/>
                </a:solidFill>
                <a:latin typeface="Trebuchet MS"/>
                <a:cs typeface="Trebuchet MS"/>
              </a:rPr>
              <a:t>8</a:t>
            </a:r>
            <a:endParaRPr sz="1350" kern="0">
              <a:solidFill>
                <a:sysClr val="windowText" lastClr="000000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2900" y="-205964"/>
            <a:ext cx="6172200" cy="1363835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515779">
              <a:spcBef>
                <a:spcPts val="75"/>
              </a:spcBef>
            </a:pPr>
            <a:r>
              <a:rPr dirty="0"/>
              <a:t>Multi-Frequency</a:t>
            </a:r>
            <a:r>
              <a:rPr spc="-120" dirty="0"/>
              <a:t> </a:t>
            </a:r>
            <a:r>
              <a:rPr spc="53" dirty="0"/>
              <a:t>Signaling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00228" y="1216533"/>
            <a:ext cx="6138863" cy="3698096"/>
          </a:xfrm>
          <a:prstGeom prst="rect">
            <a:avLst/>
          </a:prstGeom>
        </p:spPr>
        <p:txBody>
          <a:bodyPr vert="horz" wrap="square" lIns="0" tIns="7144" rIns="0" bIns="0" rtlCol="0">
            <a:spAutoFit/>
          </a:bodyPr>
          <a:lstStyle/>
          <a:p>
            <a:pPr marL="180975" marR="15240" indent="-171450">
              <a:lnSpc>
                <a:spcPct val="100699"/>
              </a:lnSpc>
              <a:spcBef>
                <a:spcPts val="56"/>
              </a:spcBef>
              <a:buFont typeface="Arial MT"/>
              <a:buChar char="•"/>
              <a:tabLst>
                <a:tab pos="180975" algn="l"/>
              </a:tabLst>
            </a:pPr>
            <a:r>
              <a:rPr sz="2100" b="1" kern="0" spc="-53" dirty="0">
                <a:solidFill>
                  <a:sysClr val="windowText" lastClr="000000"/>
                </a:solidFill>
                <a:latin typeface="Trebuchet MS"/>
                <a:cs typeface="Trebuchet MS"/>
              </a:rPr>
              <a:t>Idea:</a:t>
            </a:r>
            <a:r>
              <a:rPr sz="2100" b="1" kern="0" spc="-11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have</a:t>
            </a:r>
            <a:r>
              <a:rPr sz="2100" kern="0" spc="-7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phones</a:t>
            </a:r>
            <a:r>
              <a:rPr sz="2100" kern="0" spc="-64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communicate</a:t>
            </a:r>
            <a:r>
              <a:rPr sz="2100" kern="0" spc="-71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spc="56" dirty="0">
                <a:solidFill>
                  <a:sysClr val="windowText" lastClr="000000"/>
                </a:solidFill>
                <a:latin typeface="Tahoma"/>
                <a:cs typeface="Tahoma"/>
              </a:rPr>
              <a:t>with</a:t>
            </a:r>
            <a:r>
              <a:rPr sz="2100" kern="0" spc="-7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the</a:t>
            </a:r>
            <a:r>
              <a:rPr sz="2100" kern="0" spc="-71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spc="-8" dirty="0">
                <a:solidFill>
                  <a:sysClr val="windowText" lastClr="000000"/>
                </a:solidFill>
                <a:latin typeface="Tahoma"/>
                <a:cs typeface="Tahoma"/>
              </a:rPr>
              <a:t>network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using</a:t>
            </a:r>
            <a:r>
              <a:rPr sz="2100" kern="0" spc="-79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spc="-8" dirty="0">
                <a:solidFill>
                  <a:sysClr val="windowText" lastClr="000000"/>
                </a:solidFill>
                <a:latin typeface="Tahoma"/>
                <a:cs typeface="Tahoma"/>
              </a:rPr>
              <a:t>tones</a:t>
            </a:r>
            <a:r>
              <a:rPr lang="en-US" sz="2100" kern="0" spc="-8" dirty="0">
                <a:solidFill>
                  <a:sysClr val="windowText" lastClr="000000"/>
                </a:solidFill>
                <a:latin typeface="Tahoma"/>
                <a:cs typeface="Tahoma"/>
              </a:rPr>
              <a:t> (i.e., different frequency)</a:t>
            </a:r>
            <a:r>
              <a:rPr sz="2100" kern="0" spc="-8" dirty="0">
                <a:solidFill>
                  <a:sysClr val="windowText" lastClr="000000"/>
                </a:solidFill>
                <a:latin typeface="Tahoma"/>
                <a:cs typeface="Tahoma"/>
              </a:rPr>
              <a:t>,</a:t>
            </a:r>
            <a:r>
              <a:rPr sz="2100" kern="0" spc="-79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over</a:t>
            </a:r>
            <a:r>
              <a:rPr sz="2100" kern="0" spc="-71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the</a:t>
            </a:r>
            <a:r>
              <a:rPr sz="2100" kern="0" spc="-71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same</a:t>
            </a:r>
            <a:r>
              <a:rPr sz="2100" kern="0" spc="-7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spc="-8" dirty="0">
                <a:solidFill>
                  <a:sysClr val="windowText" lastClr="000000"/>
                </a:solidFill>
                <a:latin typeface="Tahoma"/>
                <a:cs typeface="Tahoma"/>
              </a:rPr>
              <a:t>wires!</a:t>
            </a:r>
            <a:endParaRPr sz="2100" kern="0" dirty="0">
              <a:solidFill>
                <a:sysClr val="windowText" lastClr="000000"/>
              </a:solidFill>
              <a:latin typeface="Tahoma"/>
              <a:cs typeface="Tahoma"/>
            </a:endParaRPr>
          </a:p>
          <a:p>
            <a:pPr marL="522446" marR="3810" lvl="1" indent="-170497">
              <a:lnSpc>
                <a:spcPts val="2085"/>
              </a:lnSpc>
              <a:spcBef>
                <a:spcPts val="848"/>
              </a:spcBef>
              <a:buFont typeface="Arial MT"/>
              <a:buChar char="•"/>
              <a:tabLst>
                <a:tab pos="523399" algn="l"/>
              </a:tabLst>
            </a:pPr>
            <a:r>
              <a:rPr kern="0" dirty="0">
                <a:solidFill>
                  <a:sysClr val="windowText" lastClr="000000"/>
                </a:solidFill>
                <a:latin typeface="Tahoma"/>
                <a:cs typeface="Tahoma"/>
              </a:rPr>
              <a:t>The</a:t>
            </a:r>
            <a:r>
              <a:rPr kern="0" spc="-34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Tahoma"/>
                <a:cs typeface="Tahoma"/>
              </a:rPr>
              <a:t>phones</a:t>
            </a:r>
            <a:r>
              <a:rPr kern="0" spc="-3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Tahoma"/>
                <a:cs typeface="Tahoma"/>
              </a:rPr>
              <a:t>“sing”</a:t>
            </a:r>
            <a:r>
              <a:rPr kern="0" spc="-3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Tahoma"/>
                <a:cs typeface="Tahoma"/>
              </a:rPr>
              <a:t>to</a:t>
            </a:r>
            <a:r>
              <a:rPr kern="0" spc="-26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Tahoma"/>
                <a:cs typeface="Tahoma"/>
              </a:rPr>
              <a:t>the</a:t>
            </a:r>
            <a:r>
              <a:rPr kern="0" spc="-34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Tahoma"/>
                <a:cs typeface="Tahoma"/>
              </a:rPr>
              <a:t>receivers</a:t>
            </a:r>
            <a:r>
              <a:rPr kern="0" spc="-3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Tahoma"/>
                <a:cs typeface="Tahoma"/>
              </a:rPr>
              <a:t>inside</a:t>
            </a:r>
            <a:r>
              <a:rPr kern="0" spc="-34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Tahoma"/>
                <a:cs typeface="Tahoma"/>
              </a:rPr>
              <a:t>the</a:t>
            </a:r>
            <a:r>
              <a:rPr kern="0" spc="-3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kern="0" spc="-8" dirty="0">
                <a:solidFill>
                  <a:sysClr val="windowText" lastClr="000000"/>
                </a:solidFill>
                <a:latin typeface="Tahoma"/>
                <a:cs typeface="Tahoma"/>
              </a:rPr>
              <a:t>telephone 	office,</a:t>
            </a:r>
            <a:r>
              <a:rPr kern="0" spc="-71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kern="0" spc="45" dirty="0">
                <a:solidFill>
                  <a:sysClr val="windowText" lastClr="000000"/>
                </a:solidFill>
                <a:latin typeface="Tahoma"/>
                <a:cs typeface="Tahoma"/>
              </a:rPr>
              <a:t>which</a:t>
            </a:r>
            <a:r>
              <a:rPr kern="0" spc="-71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Tahoma"/>
                <a:cs typeface="Tahoma"/>
              </a:rPr>
              <a:t>direct</a:t>
            </a:r>
            <a:r>
              <a:rPr kern="0" spc="-7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Tahoma"/>
                <a:cs typeface="Tahoma"/>
              </a:rPr>
              <a:t>the</a:t>
            </a:r>
            <a:r>
              <a:rPr kern="0" spc="-71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Tahoma"/>
                <a:cs typeface="Tahoma"/>
              </a:rPr>
              <a:t>call</a:t>
            </a:r>
            <a:r>
              <a:rPr kern="0" spc="-68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kern="0" spc="-8" dirty="0">
                <a:solidFill>
                  <a:sysClr val="windowText" lastClr="000000"/>
                </a:solidFill>
                <a:latin typeface="Tahoma"/>
                <a:cs typeface="Tahoma"/>
              </a:rPr>
              <a:t>accordingly.</a:t>
            </a:r>
            <a:endParaRPr kern="0" dirty="0">
              <a:solidFill>
                <a:sysClr val="windowText" lastClr="000000"/>
              </a:solidFill>
              <a:latin typeface="Tahoma"/>
              <a:cs typeface="Tahoma"/>
            </a:endParaRPr>
          </a:p>
          <a:p>
            <a:pPr marL="866299" lvl="2" indent="-171450">
              <a:spcBef>
                <a:spcPts val="713"/>
              </a:spcBef>
              <a:buFont typeface="Arial MT"/>
              <a:buChar char="•"/>
              <a:tabLst>
                <a:tab pos="866299" algn="l"/>
              </a:tabLst>
            </a:pPr>
            <a:r>
              <a:rPr sz="1500" kern="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Your</a:t>
            </a:r>
            <a:r>
              <a:rPr sz="1500" kern="0" spc="-34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1500" kern="0" spc="-71" dirty="0">
                <a:solidFill>
                  <a:sysClr val="windowText" lastClr="000000"/>
                </a:solidFill>
                <a:latin typeface="Trebuchet MS"/>
                <a:cs typeface="Trebuchet MS"/>
              </a:rPr>
              <a:t>cell</a:t>
            </a:r>
            <a:r>
              <a:rPr sz="1500" kern="0" spc="-3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1500" kern="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phone</a:t>
            </a:r>
            <a:r>
              <a:rPr sz="1500" kern="0" spc="-3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1500" kern="0" spc="-6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still</a:t>
            </a:r>
            <a:r>
              <a:rPr sz="1500" kern="0" spc="-3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1500" kern="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makes</a:t>
            </a:r>
            <a:r>
              <a:rPr sz="1500" kern="0" spc="-23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1500" kern="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these</a:t>
            </a:r>
            <a:r>
              <a:rPr sz="1500" kern="0" spc="-3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1500" kern="0" spc="-8" dirty="0">
                <a:solidFill>
                  <a:sysClr val="windowText" lastClr="000000"/>
                </a:solidFill>
                <a:latin typeface="Trebuchet MS"/>
                <a:cs typeface="Trebuchet MS"/>
              </a:rPr>
              <a:t>tones!</a:t>
            </a:r>
            <a:endParaRPr sz="1500" kern="0" dirty="0">
              <a:solidFill>
                <a:sysClr val="windowText" lastClr="000000"/>
              </a:solidFill>
              <a:latin typeface="Trebuchet MS"/>
              <a:cs typeface="Trebuchet MS"/>
            </a:endParaRPr>
          </a:p>
          <a:p>
            <a:pPr marL="522446" marR="737235" lvl="1" indent="-170497">
              <a:lnSpc>
                <a:spcPct val="100800"/>
              </a:lnSpc>
              <a:spcBef>
                <a:spcPts val="581"/>
              </a:spcBef>
              <a:buFont typeface="Arial MT"/>
              <a:buChar char="•"/>
              <a:tabLst>
                <a:tab pos="523399" algn="l"/>
              </a:tabLst>
            </a:pPr>
            <a:r>
              <a:rPr kern="0" spc="-30" dirty="0">
                <a:solidFill>
                  <a:sysClr val="windowText" lastClr="000000"/>
                </a:solidFill>
                <a:latin typeface="Tahoma"/>
                <a:cs typeface="Tahoma"/>
              </a:rPr>
              <a:t>Internally,</a:t>
            </a:r>
            <a:r>
              <a:rPr kern="0" spc="-11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Tahoma"/>
                <a:cs typeface="Tahoma"/>
              </a:rPr>
              <a:t>the</a:t>
            </a:r>
            <a:r>
              <a:rPr kern="0" spc="-1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Tahoma"/>
                <a:cs typeface="Tahoma"/>
              </a:rPr>
              <a:t>phone</a:t>
            </a:r>
            <a:r>
              <a:rPr kern="0" spc="-1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Tahoma"/>
                <a:cs typeface="Tahoma"/>
              </a:rPr>
              <a:t>network</a:t>
            </a:r>
            <a:r>
              <a:rPr kern="0" spc="-11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Tahoma"/>
                <a:cs typeface="Tahoma"/>
              </a:rPr>
              <a:t>also</a:t>
            </a:r>
            <a:r>
              <a:rPr kern="0" spc="-4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Tahoma"/>
                <a:cs typeface="Tahoma"/>
              </a:rPr>
              <a:t>uses</a:t>
            </a:r>
            <a:r>
              <a:rPr kern="0" spc="-1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Tahoma"/>
                <a:cs typeface="Tahoma"/>
              </a:rPr>
              <a:t>tones</a:t>
            </a:r>
            <a:r>
              <a:rPr kern="0" spc="-1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kern="0" spc="-26" dirty="0">
                <a:solidFill>
                  <a:sysClr val="windowText" lastClr="000000"/>
                </a:solidFill>
                <a:latin typeface="Tahoma"/>
                <a:cs typeface="Tahoma"/>
              </a:rPr>
              <a:t>to 	</a:t>
            </a:r>
            <a:r>
              <a:rPr kern="0" dirty="0">
                <a:solidFill>
                  <a:sysClr val="windowText" lastClr="000000"/>
                </a:solidFill>
                <a:latin typeface="Tahoma"/>
                <a:cs typeface="Tahoma"/>
              </a:rPr>
              <a:t>communicate</a:t>
            </a:r>
            <a:r>
              <a:rPr kern="0" spc="-49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kern="0" spc="-15" dirty="0">
                <a:solidFill>
                  <a:sysClr val="windowText" lastClr="000000"/>
                </a:solidFill>
                <a:latin typeface="Tahoma"/>
                <a:cs typeface="Tahoma"/>
              </a:rPr>
              <a:t>(but</a:t>
            </a:r>
            <a:r>
              <a:rPr kern="0" spc="-4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Tahoma"/>
                <a:cs typeface="Tahoma"/>
              </a:rPr>
              <a:t>over</a:t>
            </a:r>
            <a:r>
              <a:rPr kern="0" spc="-41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Tahoma"/>
                <a:cs typeface="Tahoma"/>
              </a:rPr>
              <a:t>different</a:t>
            </a:r>
            <a:r>
              <a:rPr kern="0" spc="-49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kern="0" spc="-8" dirty="0">
                <a:solidFill>
                  <a:sysClr val="windowText" lastClr="000000"/>
                </a:solidFill>
                <a:latin typeface="Tahoma"/>
                <a:cs typeface="Tahoma"/>
              </a:rPr>
              <a:t>frequencies)</a:t>
            </a:r>
            <a:endParaRPr kern="0" dirty="0">
              <a:solidFill>
                <a:sysClr val="windowText" lastClr="000000"/>
              </a:solidFill>
              <a:latin typeface="Tahoma"/>
              <a:cs typeface="Tahoma"/>
            </a:endParaRPr>
          </a:p>
          <a:p>
            <a:pPr marL="0" lvl="1">
              <a:spcBef>
                <a:spcPts val="1631"/>
              </a:spcBef>
              <a:buFont typeface="Arial MT"/>
              <a:buChar char="•"/>
            </a:pPr>
            <a:endParaRPr kern="0" dirty="0">
              <a:solidFill>
                <a:sysClr val="windowText" lastClr="000000"/>
              </a:solidFill>
              <a:latin typeface="Tahoma"/>
              <a:cs typeface="Tahoma"/>
            </a:endParaRPr>
          </a:p>
          <a:p>
            <a:pPr marL="180975" marR="836771" indent="-171450">
              <a:lnSpc>
                <a:spcPct val="101400"/>
              </a:lnSpc>
              <a:spcBef>
                <a:spcPts val="4"/>
              </a:spcBef>
              <a:buFont typeface="Arial MT"/>
              <a:buChar char="•"/>
              <a:tabLst>
                <a:tab pos="180975" algn="l"/>
              </a:tabLst>
            </a:pPr>
            <a:r>
              <a:rPr sz="2100" b="1" kern="0" spc="41" dirty="0">
                <a:solidFill>
                  <a:sysClr val="windowText" lastClr="000000"/>
                </a:solidFill>
                <a:latin typeface="Trebuchet MS"/>
                <a:cs typeface="Trebuchet MS"/>
              </a:rPr>
              <a:t>In-</a:t>
            </a:r>
            <a:r>
              <a:rPr sz="2100" b="1" kern="0" spc="49" dirty="0">
                <a:solidFill>
                  <a:sysClr val="windowText" lastClr="000000"/>
                </a:solidFill>
                <a:latin typeface="Trebuchet MS"/>
                <a:cs typeface="Trebuchet MS"/>
              </a:rPr>
              <a:t>Band</a:t>
            </a:r>
            <a:r>
              <a:rPr sz="2100" b="1" kern="0" spc="11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2100" b="1" kern="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Signaling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:</a:t>
            </a:r>
            <a:r>
              <a:rPr sz="2100" kern="0" spc="-4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happens</a:t>
            </a:r>
            <a:r>
              <a:rPr sz="2100" kern="0" spc="-41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over</a:t>
            </a:r>
            <a:r>
              <a:rPr sz="2100" kern="0" spc="-49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the</a:t>
            </a:r>
            <a:r>
              <a:rPr sz="2100" kern="0" spc="-4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i="1" kern="0" spc="-15" dirty="0">
                <a:solidFill>
                  <a:sysClr val="windowText" lastClr="000000"/>
                </a:solidFill>
                <a:latin typeface="Arial"/>
                <a:cs typeface="Arial"/>
              </a:rPr>
              <a:t>same </a:t>
            </a:r>
            <a:r>
              <a:rPr sz="2100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connection</a:t>
            </a:r>
            <a:r>
              <a:rPr sz="2100" i="1" kern="0" spc="-38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as</a:t>
            </a:r>
            <a:r>
              <a:rPr sz="2100" kern="0" spc="-10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your</a:t>
            </a:r>
            <a:r>
              <a:rPr sz="2100" kern="0" spc="-113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spc="-8" dirty="0">
                <a:solidFill>
                  <a:sysClr val="windowText" lastClr="000000"/>
                </a:solidFill>
                <a:latin typeface="Tahoma"/>
                <a:cs typeface="Tahoma"/>
              </a:rPr>
              <a:t>voice</a:t>
            </a:r>
            <a:r>
              <a:rPr sz="2100" i="1" kern="0" spc="-8" dirty="0">
                <a:solidFill>
                  <a:sysClr val="windowText" lastClr="000000"/>
                </a:solidFill>
                <a:latin typeface="Arial"/>
                <a:cs typeface="Arial"/>
              </a:rPr>
              <a:t>.</a:t>
            </a:r>
            <a:endParaRPr sz="2100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2900" y="-205964"/>
            <a:ext cx="6172200" cy="1363835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411004">
              <a:spcBef>
                <a:spcPts val="75"/>
              </a:spcBef>
            </a:pPr>
            <a:r>
              <a:rPr spc="124" dirty="0"/>
              <a:t>Long</a:t>
            </a:r>
            <a:r>
              <a:rPr spc="-41" dirty="0"/>
              <a:t> </a:t>
            </a:r>
            <a:r>
              <a:rPr dirty="0"/>
              <a:t>Distance</a:t>
            </a:r>
            <a:r>
              <a:rPr spc="-26" dirty="0"/>
              <a:t> </a:t>
            </a:r>
            <a:r>
              <a:rPr spc="-8" dirty="0"/>
              <a:t>Connections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00229" y="3692271"/>
            <a:ext cx="6056471" cy="980076"/>
          </a:xfrm>
          <a:prstGeom prst="rect">
            <a:avLst/>
          </a:prstGeom>
        </p:spPr>
        <p:txBody>
          <a:bodyPr vert="horz" wrap="square" lIns="0" tIns="10478" rIns="0" bIns="0" rtlCol="0">
            <a:spAutoFit/>
          </a:bodyPr>
          <a:lstStyle/>
          <a:p>
            <a:pPr marL="180975" marR="3810" indent="-171450">
              <a:lnSpc>
                <a:spcPct val="99600"/>
              </a:lnSpc>
              <a:spcBef>
                <a:spcPts val="83"/>
              </a:spcBef>
              <a:buFont typeface="Arial MT"/>
              <a:buChar char="•"/>
              <a:tabLst>
                <a:tab pos="180975" algn="l"/>
              </a:tabLst>
            </a:pPr>
            <a:r>
              <a:rPr sz="2100" kern="0" spc="41" dirty="0">
                <a:solidFill>
                  <a:sysClr val="windowText" lastClr="000000"/>
                </a:solidFill>
                <a:latin typeface="Tahoma"/>
                <a:cs typeface="Tahoma"/>
              </a:rPr>
              <a:t>Long</a:t>
            </a:r>
            <a:r>
              <a:rPr sz="2100" kern="0" spc="-4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distance</a:t>
            </a:r>
            <a:r>
              <a:rPr sz="2100" kern="0" spc="-38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calls</a:t>
            </a:r>
            <a:r>
              <a:rPr sz="2100" kern="0" spc="-34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travel</a:t>
            </a:r>
            <a:r>
              <a:rPr sz="2100" kern="0" spc="-38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through</a:t>
            </a:r>
            <a:r>
              <a:rPr sz="2100" kern="0" spc="-4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multiple</a:t>
            </a:r>
            <a:r>
              <a:rPr sz="2100" kern="0" spc="-38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spc="-8" dirty="0">
                <a:solidFill>
                  <a:sysClr val="windowText" lastClr="000000"/>
                </a:solidFill>
                <a:latin typeface="Tahoma"/>
                <a:cs typeface="Tahoma"/>
              </a:rPr>
              <a:t>offices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that</a:t>
            </a:r>
            <a:r>
              <a:rPr sz="2100" kern="0" spc="-6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need</a:t>
            </a:r>
            <a:r>
              <a:rPr sz="2100" kern="0" spc="-56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to</a:t>
            </a:r>
            <a:r>
              <a:rPr sz="2100" kern="0" spc="-56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find</a:t>
            </a:r>
            <a:r>
              <a:rPr sz="2100" kern="0" spc="-6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unused</a:t>
            </a:r>
            <a:r>
              <a:rPr sz="2100" kern="0" spc="-56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lines</a:t>
            </a:r>
            <a:r>
              <a:rPr sz="2100" kern="0" spc="-49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through</a:t>
            </a:r>
            <a:r>
              <a:rPr sz="2100" kern="0" spc="-56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spc="45" dirty="0">
                <a:solidFill>
                  <a:sysClr val="windowText" lastClr="000000"/>
                </a:solidFill>
                <a:latin typeface="Tahoma"/>
                <a:cs typeface="Tahoma"/>
              </a:rPr>
              <a:t>which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connections</a:t>
            </a:r>
            <a:r>
              <a:rPr sz="2100" kern="0" spc="-26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can</a:t>
            </a:r>
            <a:r>
              <a:rPr sz="2100" kern="0" spc="-3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Tahoma"/>
                <a:cs typeface="Tahoma"/>
              </a:rPr>
              <a:t>be</a:t>
            </a:r>
            <a:r>
              <a:rPr sz="2100" kern="0" spc="-3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100" kern="0" spc="-8" dirty="0">
                <a:solidFill>
                  <a:sysClr val="windowText" lastClr="000000"/>
                </a:solidFill>
                <a:latin typeface="Tahoma"/>
                <a:cs typeface="Tahoma"/>
              </a:rPr>
              <a:t>made.</a:t>
            </a:r>
            <a:endParaRPr sz="2100" kern="0">
              <a:solidFill>
                <a:sysClr val="windowText" lastClr="000000"/>
              </a:solidFill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673882" y="1197776"/>
            <a:ext cx="5743575" cy="2253615"/>
            <a:chOff x="707842" y="1597035"/>
            <a:chExt cx="7658100" cy="300482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7842" y="1597035"/>
              <a:ext cx="7578756" cy="289183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91451" y="3946497"/>
              <a:ext cx="973951" cy="65531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65861" y="3951141"/>
              <a:ext cx="533400" cy="38100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634025" y="1215771"/>
            <a:ext cx="552450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kern="0" spc="-15" dirty="0">
                <a:solidFill>
                  <a:sysClr val="windowText" lastClr="000000"/>
                </a:solidFill>
                <a:latin typeface="Trebuchet MS"/>
                <a:cs typeface="Trebuchet MS"/>
              </a:rPr>
              <a:t>Seattle</a:t>
            </a:r>
            <a:endParaRPr sz="1350" kern="0">
              <a:solidFill>
                <a:sysClr val="windowText" lastClr="000000"/>
              </a:solidFill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57849" y="3234309"/>
            <a:ext cx="769620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kern="0" spc="71" dirty="0">
                <a:solidFill>
                  <a:sysClr val="windowText" lastClr="000000"/>
                </a:solidFill>
                <a:latin typeface="Trebuchet MS"/>
                <a:cs typeface="Trebuchet MS"/>
              </a:rPr>
              <a:t>New</a:t>
            </a:r>
            <a:r>
              <a:rPr sz="1350" kern="0" spc="-6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1350" kern="0" spc="-15" dirty="0">
                <a:solidFill>
                  <a:sysClr val="windowText" lastClr="000000"/>
                </a:solidFill>
                <a:latin typeface="Trebuchet MS"/>
                <a:cs typeface="Trebuchet MS"/>
              </a:rPr>
              <a:t>York</a:t>
            </a:r>
            <a:endParaRPr sz="1350" kern="0">
              <a:solidFill>
                <a:sysClr val="windowText" lastClr="000000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259"/>
</p:tagLst>
</file>

<file path=ppt/theme/theme1.xml><?xml version="1.0" encoding="utf-8"?>
<a:theme xmlns:a="http://schemas.openxmlformats.org/drawingml/2006/main" name="1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</Template>
  <TotalTime>6924</TotalTime>
  <Words>4380</Words>
  <Application>Microsoft Office PowerPoint</Application>
  <PresentationFormat>On-screen Show (16:9)</PresentationFormat>
  <Paragraphs>691</Paragraphs>
  <Slides>55</Slides>
  <Notes>24</Notes>
  <HiddenSlides>8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55</vt:i4>
      </vt:variant>
    </vt:vector>
  </HeadingPairs>
  <TitlesOfParts>
    <vt:vector size="71" baseType="lpstr">
      <vt:lpstr>Arial MT</vt:lpstr>
      <vt:lpstr>Gill Sans</vt:lpstr>
      <vt:lpstr>Monotype Sorts</vt:lpstr>
      <vt:lpstr>Arial</vt:lpstr>
      <vt:lpstr>Calibri</vt:lpstr>
      <vt:lpstr>Cambria Math</vt:lpstr>
      <vt:lpstr>Comic Sans MS</vt:lpstr>
      <vt:lpstr>Consolas</vt:lpstr>
      <vt:lpstr>Tahoma</vt:lpstr>
      <vt:lpstr>Times</vt:lpstr>
      <vt:lpstr>Times New Roman</vt:lpstr>
      <vt:lpstr>Trebuchet MS</vt:lpstr>
      <vt:lpstr>Wingdings</vt:lpstr>
      <vt:lpstr>1_Lecture</vt:lpstr>
      <vt:lpstr>2_Office Theme</vt:lpstr>
      <vt:lpstr>3_Office Theme</vt:lpstr>
      <vt:lpstr>Control Hijacking: Defenses</vt:lpstr>
      <vt:lpstr>Recap: control hijacking attacks</vt:lpstr>
      <vt:lpstr>The mistake: mixing data and control</vt:lpstr>
      <vt:lpstr>Fun Story of Blue Box</vt:lpstr>
      <vt:lpstr>Who are the phone phreaks?</vt:lpstr>
      <vt:lpstr>The Phone Network</vt:lpstr>
      <vt:lpstr>The Phone Network</vt:lpstr>
      <vt:lpstr>Multi-Frequency Signaling</vt:lpstr>
      <vt:lpstr>Long Distance Connections</vt:lpstr>
      <vt:lpstr>Long Distance Connections</vt:lpstr>
      <vt:lpstr>Long Di$tance Connection$</vt:lpstr>
      <vt:lpstr>How To Make Free Calls</vt:lpstr>
      <vt:lpstr>The Blue Box</vt:lpstr>
      <vt:lpstr>How did they figure this out?</vt:lpstr>
      <vt:lpstr>Phone Phreaking &amp; Hacker Culture</vt:lpstr>
      <vt:lpstr>Control hijacking attacks</vt:lpstr>
      <vt:lpstr>Preventing hijacking attacks</vt:lpstr>
      <vt:lpstr>Platform Defenses</vt:lpstr>
      <vt:lpstr>Marking memory as non-execute   (DEP)</vt:lpstr>
      <vt:lpstr>Attack:  Return Oriented Programming  (ROP)</vt:lpstr>
      <vt:lpstr>ROP:  in more detail</vt:lpstr>
      <vt:lpstr>Attack:  Return Oriented Programming  (ROP)</vt:lpstr>
      <vt:lpstr>ROP:  in more detail</vt:lpstr>
      <vt:lpstr>ROP:  in even more detail</vt:lpstr>
      <vt:lpstr>What to do??     Randomization</vt:lpstr>
      <vt:lpstr>A very different idea:   kBouncer</vt:lpstr>
      <vt:lpstr>A very different idea:   kBouncer</vt:lpstr>
      <vt:lpstr>Hardening the executable</vt:lpstr>
      <vt:lpstr>Run time checking: StackGuard</vt:lpstr>
      <vt:lpstr>Canary Types</vt:lpstr>
      <vt:lpstr>StackGuard (Cont.)</vt:lpstr>
      <vt:lpstr>StackGuard enhancement:  ProPolice</vt:lpstr>
      <vt:lpstr>MS Visual Studio  /GS    (BufferSecurityCheck)</vt:lpstr>
      <vt:lpstr>/GS stack frame</vt:lpstr>
      <vt:lpstr>Evading /GS with exception handlers</vt:lpstr>
      <vt:lpstr>Defenses:   SAFESEH and SEHOP  </vt:lpstr>
      <vt:lpstr>Summary: Canaries are not full proof</vt:lpstr>
      <vt:lpstr>Even worse:  canary extraction</vt:lpstr>
      <vt:lpstr>Similarly:  extract ASLR randomness</vt:lpstr>
      <vt:lpstr>What if can’t recompile:  Libsafe</vt:lpstr>
      <vt:lpstr>How robust is Libsafe?</vt:lpstr>
      <vt:lpstr>More methods:  Shadow Stack</vt:lpstr>
      <vt:lpstr>ARM Memory Tagging Extension (MTE)</vt:lpstr>
      <vt:lpstr>Tags prevent buffer overflows and use after free</vt:lpstr>
      <vt:lpstr>AddressSanitizer (ASan): a software tool  </vt:lpstr>
      <vt:lpstr>AddressSanitizer (ASan): a software tool  </vt:lpstr>
      <vt:lpstr>Control Flow Integrity (CFI)</vt:lpstr>
      <vt:lpstr>Control flow integrity (CFI)   [ABEL’05, …]</vt:lpstr>
      <vt:lpstr>Coarse CFI:  Control Flow Guard (CFG)   (Windows 10)</vt:lpstr>
      <vt:lpstr>Coarse CFI using EndBranch (Intel) and BTI (ARM)</vt:lpstr>
      <vt:lpstr>CFG,  EndBranch,  BTI:   limitations</vt:lpstr>
      <vt:lpstr>An example</vt:lpstr>
      <vt:lpstr>Cryptographic Control Flow Integrity (CCFI) (ARM PAC - pointer authentication)</vt:lpstr>
      <vt:lpstr>Back to the example</vt:lpstr>
      <vt:lpstr>THE  END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Security</dc:title>
  <dc:subject/>
  <dc:creator>Dan Boneh</dc:creator>
  <cp:keywords/>
  <dc:description/>
  <cp:lastModifiedBy>SHE Dongdong</cp:lastModifiedBy>
  <cp:revision>398</cp:revision>
  <dcterms:created xsi:type="dcterms:W3CDTF">2010-11-06T18:36:35Z</dcterms:created>
  <dcterms:modified xsi:type="dcterms:W3CDTF">2026-02-12T06:37:00Z</dcterms:modified>
  <cp:category/>
</cp:coreProperties>
</file>