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40" r:id="rId4"/>
  </p:sldMasterIdLst>
  <p:notesMasterIdLst>
    <p:notesMasterId r:id="rId38"/>
  </p:notesMasterIdLst>
  <p:handoutMasterIdLst>
    <p:handoutMasterId r:id="rId39"/>
  </p:handoutMasterIdLst>
  <p:sldIdLst>
    <p:sldId id="429" r:id="rId5"/>
    <p:sldId id="684" r:id="rId6"/>
    <p:sldId id="736" r:id="rId7"/>
    <p:sldId id="685" r:id="rId8"/>
    <p:sldId id="734" r:id="rId9"/>
    <p:sldId id="735" r:id="rId10"/>
    <p:sldId id="372" r:id="rId11"/>
    <p:sldId id="726" r:id="rId12"/>
    <p:sldId id="692" r:id="rId13"/>
    <p:sldId id="729" r:id="rId14"/>
    <p:sldId id="728" r:id="rId15"/>
    <p:sldId id="693" r:id="rId16"/>
    <p:sldId id="694" r:id="rId17"/>
    <p:sldId id="695" r:id="rId18"/>
    <p:sldId id="696" r:id="rId19"/>
    <p:sldId id="699" r:id="rId20"/>
    <p:sldId id="700" r:id="rId21"/>
    <p:sldId id="701" r:id="rId22"/>
    <p:sldId id="702" r:id="rId23"/>
    <p:sldId id="703" r:id="rId24"/>
    <p:sldId id="704" r:id="rId25"/>
    <p:sldId id="706" r:id="rId26"/>
    <p:sldId id="721" r:id="rId27"/>
    <p:sldId id="719" r:id="rId28"/>
    <p:sldId id="709" r:id="rId29"/>
    <p:sldId id="710" r:id="rId30"/>
    <p:sldId id="711" r:id="rId31"/>
    <p:sldId id="724" r:id="rId32"/>
    <p:sldId id="712" r:id="rId33"/>
    <p:sldId id="722" r:id="rId34"/>
    <p:sldId id="716" r:id="rId35"/>
    <p:sldId id="715" r:id="rId36"/>
    <p:sldId id="683" r:id="rId37"/>
  </p:sldIdLst>
  <p:sldSz cx="9144000" cy="5143500" type="screen16x9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3156" autoAdjust="0"/>
  </p:normalViewPr>
  <p:slideViewPr>
    <p:cSldViewPr>
      <p:cViewPr>
        <p:scale>
          <a:sx n="125" d="100"/>
          <a:sy n="125" d="100"/>
        </p:scale>
        <p:origin x="2716" y="12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2F7B-37AB-E64A-BDC2-BD96FF95711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EBE8-F4B4-1840-AEB3-DB83FC3E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21-04-26T03:29:43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13033 10980 6886,'0'0'1794,"0"0"-545,0 0-160,0 0-192,0 0-32,0 0-129,0 0-223,0 0-33,0 0 65,0 0-97,0 0-128,0 0 65,0 0-65,0 0 0,0 0 1,0 0-1,0 0 32,0 0 33,0 0-129,0 0 289,0 0-417,0 0 64,0 0 192,0 0-192,-20 0-31,20 0-194,0 0 322,0 0-257,0 0 128,0 0 160,0 0-352,-19 0 320,19 0-159,0 0-97,0 0 160,-22 0 96,22 0-288,0 0 160,0 0 0,-19 0 1,19 16 191,-19-16-320,19 0 64,0 0 224,-20 0-320,20 0 225,-21 0-129,21 0-128,-19 0 96,19 0 128,-20 0-192,1 0 128,19 0-64,-21 0 160,1 0-256,20 0 64,-19 0 64,-1 0-64,-1 0 0,2 0 193,-1 0-225,1 0-161,-2 0 161,-18 0 32,20 0-32,-3 0 65,3 0-98,-1 0 33,1 0 33,0 0 127,-3-16-256,3 16 96,0 0 0,-1-15 96,-1 15-192,2-15 128,-1 15 224,1-16-448,19 16 320,-22-15-32,22 15 0,-19-16 96,19 0-96,-19 16-32,19-14-32,0-3-128,-20 2 288,20 15-95,0-15-130,-21-1 1,21 1 97,0 0-1,-19-2 64,19 17-192,0-15 192,0 0-224,0 0 320,0-1-416,-20 1 384,20-1-320,0 0 160,0 1 0,0 0 128,0-1-320,0 1 160,0-1 160,-19 1-160,19-1 0,0 1-128,0 0 128,0-2 0,0 2 128,0 0-160,0-1 64,0 16-32,0-15 32,0 0-160,0-1 128,-21 1 0,21-1 0,0 1 0,0 15 0,-20-15 128,20-2-96,0 2-192,0 15 160,0-15-32,-19-1 32,19 16 0,0-15 32,0 0-96,0 15 32,0-16 64,0 0-64,0 0 64,0 16 32,0-14-160,0-2 96,0 16 192,0-16-192,0 16-192,0-15 384,0 15-192,0-16-128,0 0 256,0 16-320,0-14 224,0 14-64,0-16 32,0 16 0,-20-16 0,20 1 0,0 15 32,0-16-64,0 16 64,0 0 128,0-14-352,0 14 320,0-16-96,0 16-192,0 0 160,0 0 0,0 0 0,0 0 0,0 0 0,0-16 160,0 16-320,0 0 256,0 0-288,0 0 96,-21 16 0,21-16-1,-19 0 258,19 16-322,-20-2 258,1 2-226,19-16 129,-21 15-32,1 1 64,1 0-96,19-2 257,-20-14-354,20 16 322,-21 0-161,21-16 64,-19 15-225,19-15 322,0 0-129,0 0-193,-20 0 354,20 16-257,0-16 288,0 0-256,0-16 96,0 16-32,0 0 96,0 0-288,0-15 160,0 15 32,20-16 32,-20 16-192,0-16 128,0 2-32,19 14 160,2-16-320,-21 0 192,20 1 0,-1 15 128,-19-16-320,20 16 192,1-14 64,-2 14 0,-19-16-256,20 16 160,-1 0 0,2 0-33,-1 0 33,-20 0 129,19 16-290,1-16 321,1 14-288,-2-14 385,1 16-354,-1-16 193,2 15-96,-1-15 64,-1 16 193,-19-16-353,19 16 288,-19-16-288,22 0 256,-22 0-224,19 14 128,-19-14 0,0 0-64,20 0-96,-20 16-962,0-16-383,0 16-897,19-16-3812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21-04-26T03:29:43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13033 10980 6886,'0'0'1794,"0"0"-545,0 0-160,0 0-192,0 0-32,0 0-129,0 0-223,0 0-33,0 0 65,0 0-97,0 0-128,0 0 65,0 0-65,0 0 0,0 0 1,0 0-1,0 0 32,0 0 33,0 0-129,0 0 289,0 0-417,0 0 64,0 0 192,0 0-192,-20 0-31,20 0-194,0 0 322,0 0-257,0 0 128,0 0 160,0 0-352,-19 0 320,19 0-159,0 0-97,0 0 160,-22 0 96,22 0-288,0 0 160,0 0 0,-19 0 1,19 16 191,-19-16-320,19 0 64,0 0 224,-20 0-320,20 0 225,-21 0-129,21 0-128,-19 0 96,19 0 128,-20 0-192,1 0 128,19 0-64,-21 0 160,1 0-256,20 0 64,-19 0 64,-1 0-64,-1 0 0,2 0 193,-1 0-225,1 0-161,-2 0 161,-18 0 32,20 0-32,-3 0 65,3 0-98,-1 0 33,1 0 33,0 0 127,-3-16-256,3 16 96,0 0 0,-1-15 96,-1 15-192,2-15 128,-1 15 224,1-16-448,19 16 320,-22-15-32,22 15 0,-19-16 96,19 0-96,-19 16-32,19-14-32,0-3-128,-20 2 288,20 15-95,0-15-130,-21-1 1,21 1 97,0 0-1,-19-2 64,19 17-192,0-15 192,0 0-224,0 0 320,0-1-416,-20 1 384,20-1-320,0 0 160,0 1 0,0 0 128,0-1-320,0 1 160,0-1 160,-19 1-160,19-1 0,0 1-128,0 0 128,0-2 0,0 2 128,0 0-160,0-1 64,0 16-32,0-15 32,0 0-160,0-1 128,-21 1 0,21-1 0,0 1 0,0 15 0,-20-15 128,20-2-96,0 2-192,0 15 160,0-15-32,-19-1 32,19 16 0,0-15 32,0 0-96,0 15 32,0-16 64,0 0-64,0 0 64,0 16 32,0-14-160,0-2 96,0 16 192,0-16-192,0 16-192,0-15 384,0 15-192,0-16-128,0 0 256,0 16-320,0-14 224,0 14-64,0-16 32,0 16 0,-20-16 0,20 1 0,0 15 32,0-16-64,0 16 64,0 0 128,0-14-352,0 14 320,0-16-96,0 16-192,0 0 160,0 0 0,0 0 0,0 0 0,0 0 0,0-16 160,0 16-320,0 0 256,0 0-288,0 0 96,-21 16 0,21-16-1,-19 0 258,19 16-322,-20-2 258,1 2-226,19-16 129,-21 15-32,1 1 64,1 0-96,19-2 257,-20-14-354,20 16 322,-21 0-161,21-16 64,-19 15-225,19-15 322,0 0-129,0 0-193,-20 0 354,20 16-257,0-16 288,0 0-256,0-16 96,0 16-32,0 0 96,0 0-288,0-15 160,0 15 32,20-16 32,-20 16-192,0-16 128,0 2-32,19 14 160,2-16-320,-21 0 192,20 1 0,-1 15 128,-19-16-320,20 16 192,1-14 64,-2 14 0,-19-16-256,20 16 160,-1 0 0,2 0-33,-1 0 33,-20 0 129,19 16-290,1-16 321,1 14-288,-2-14 385,1 16-354,-1-16 193,2 15-96,-1-15 64,-1 16 193,-19-16-353,19 16 288,-19-16-288,22 0 256,-22 0-224,19 14 128,-19-14 0,0 0-64,20 0-96,-20 16-962,0-16-383,0 16-897,19-16-3812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1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has no way to tell that his password is sent over HTTPS</a:t>
            </a:r>
            <a:r>
              <a:rPr lang="en-US" baseline="0" dirty="0"/>
              <a:t> to site.   </a:t>
            </a:r>
            <a:br>
              <a:rPr lang="en-US" baseline="0" dirty="0"/>
            </a:br>
            <a:r>
              <a:rPr lang="en-US" baseline="0" dirty="0"/>
              <a:t>Also has no way to tell that page wasn’t modified </a:t>
            </a:r>
            <a:r>
              <a:rPr lang="en-US" baseline="0" dirty="0" err="1"/>
              <a:t>enroute</a:t>
            </a:r>
            <a:r>
              <a:rPr lang="en-US" baseline="0" dirty="0"/>
              <a:t> (e.g. change form action).</a:t>
            </a:r>
          </a:p>
          <a:p>
            <a:r>
              <a:rPr lang="en-US" baseline="0" dirty="0"/>
              <a:t>Note the confusing lock next to “LOGIN” that suggests this is HTTPS.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ssl_strip</a:t>
            </a:r>
            <a:r>
              <a:rPr lang="en-US" dirty="0"/>
              <a:t>:    prevents</a:t>
            </a:r>
            <a:r>
              <a:rPr lang="en-US" baseline="0" dirty="0"/>
              <a:t> browser from upgrading,  but does the SSL upgrade when communicating with the server.    Server has no idea this is taking place.</a:t>
            </a:r>
          </a:p>
          <a:p>
            <a:r>
              <a:rPr lang="en-US" baseline="0" dirty="0"/>
              <a:t>Similar attack done on SMTP STARTTLES :   http://</a:t>
            </a:r>
            <a:r>
              <a:rPr lang="en-US" baseline="0" dirty="0" err="1"/>
              <a:t>arstechnica.com</a:t>
            </a:r>
            <a:r>
              <a:rPr lang="en-US" baseline="0" dirty="0"/>
              <a:t>/tech-policy/2014/11/condemnation-mounts-against-isp-that-sabotaged-users-e-mail-encryption/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57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max-age</a:t>
            </a:r>
            <a:r>
              <a:rPr lang="en-US" baseline="0" dirty="0"/>
              <a:t> is given in seconds:   </a:t>
            </a:r>
            <a:r>
              <a:rPr lang="is-IS" dirty="0"/>
              <a:t>63072000</a:t>
            </a:r>
            <a:r>
              <a:rPr lang="en-US" baseline="0" dirty="0"/>
              <a:t> is two years (most common value among top 1M sites).    HSTS header only accepted over HTTPS.</a:t>
            </a:r>
          </a:p>
          <a:p>
            <a:r>
              <a:rPr lang="en-US" dirty="0"/>
              <a:t>HSTS preloaded list:   list of HSTS sites embedded in browser</a:t>
            </a:r>
            <a:r>
              <a:rPr lang="en-US" baseline="0" dirty="0"/>
              <a:t> </a:t>
            </a:r>
            <a:r>
              <a:rPr lang="mr-IN" baseline="0" dirty="0"/>
              <a:t>…</a:t>
            </a:r>
            <a:r>
              <a:rPr lang="en-US" baseline="0" dirty="0"/>
              <a:t> in source code.</a:t>
            </a:r>
            <a:endParaRPr lang="en-US" dirty="0"/>
          </a:p>
          <a:p>
            <a:r>
              <a:rPr lang="en-US" dirty="0"/>
              <a:t>Apr. 2017:   5,500 </a:t>
            </a:r>
            <a:r>
              <a:rPr lang="en-US" baseline="0" dirty="0"/>
              <a:t>sites use of Alexa Top 100K sites.     (http://</a:t>
            </a:r>
            <a:r>
              <a:rPr lang="en-US" baseline="0" dirty="0" err="1"/>
              <a:t>trends.builtwith.com</a:t>
            </a:r>
            <a:r>
              <a:rPr lang="en-US" baseline="0" dirty="0"/>
              <a:t>/</a:t>
            </a:r>
            <a:r>
              <a:rPr lang="en-US" baseline="0" dirty="0" err="1"/>
              <a:t>docinfo</a:t>
            </a:r>
            <a:r>
              <a:rPr lang="en-US" baseline="0" dirty="0"/>
              <a:t>/HSTS)</a:t>
            </a:r>
          </a:p>
          <a:p>
            <a:r>
              <a:rPr lang="en-US" baseline="0" dirty="0"/>
              <a:t>To examine HSTS database use:    chrome://net-internals/#</a:t>
            </a:r>
            <a:r>
              <a:rPr lang="en-US" baseline="0" dirty="0" err="1"/>
              <a:t>hsts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63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63072000:   two years</a:t>
            </a:r>
          </a:p>
          <a:p>
            <a:r>
              <a:rPr lang="en-US" dirty="0"/>
              <a:t>Preload attribute tells Chrome</a:t>
            </a:r>
            <a:r>
              <a:rPr lang="en-US" baseline="0" dirty="0"/>
              <a:t> team to add site to the preload list.</a:t>
            </a:r>
          </a:p>
          <a:p>
            <a:r>
              <a:rPr lang="en-US" baseline="0" dirty="0" err="1"/>
              <a:t>Preoad</a:t>
            </a:r>
            <a:r>
              <a:rPr lang="en-US" baseline="0" dirty="0"/>
              <a:t> is in the Chrome source code </a:t>
            </a:r>
            <a:r>
              <a:rPr lang="mr-IN" baseline="0" dirty="0"/>
              <a:t>…</a:t>
            </a:r>
            <a:r>
              <a:rPr lang="en-US" baseline="0" dirty="0"/>
              <a:t> takes a while until widely deployed.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84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and</a:t>
            </a:r>
            <a:r>
              <a:rPr lang="en-US" baseline="0" dirty="0"/>
              <a:t> internal links </a:t>
            </a:r>
            <a:r>
              <a:rPr lang="en-US" dirty="0"/>
              <a:t>are upgraded to HTTPS.   External links are not.</a:t>
            </a:r>
          </a:p>
          <a:p>
            <a:r>
              <a:rPr lang="en-US" dirty="0"/>
              <a:t>Unlike HSTS,</a:t>
            </a:r>
            <a:r>
              <a:rPr lang="en-US" baseline="0" dirty="0"/>
              <a:t> can be applied to sections of a site.   Does not require changing page contents.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63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India CCA event:   http://</a:t>
            </a:r>
            <a:r>
              <a:rPr lang="en-US" dirty="0" err="1"/>
              <a:t>googleonlinesecurity.blogspot.com</a:t>
            </a:r>
            <a:r>
              <a:rPr lang="en-US" dirty="0"/>
              <a:t>/2014/07/maintaining-digital-certificate-</a:t>
            </a:r>
            <a:r>
              <a:rPr lang="en-US" dirty="0" err="1"/>
              <a:t>security.html</a:t>
            </a:r>
            <a:endParaRPr lang="en-US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CNNIC event:    http://</a:t>
            </a:r>
            <a:r>
              <a:rPr lang="en-US" dirty="0" err="1"/>
              <a:t>googleonlinesecurity.blogspot.com</a:t>
            </a:r>
            <a:r>
              <a:rPr lang="en-US" dirty="0"/>
              <a:t>/2015/03/maintaining-digital-certificate-</a:t>
            </a:r>
            <a:r>
              <a:rPr lang="en-US" dirty="0" err="1"/>
              <a:t>security.html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4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/>
              <a:t>SCT: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signed certificate timestamp </a:t>
            </a:r>
            <a:endParaRPr lang="en-US" sz="2400" b="0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/>
              <a:t>Google stores all certs it sees   </a:t>
            </a:r>
            <a:r>
              <a:rPr lang="en-US" b="0" dirty="0"/>
              <a:t>(stored in google DNS)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2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transparencyreport.google.com</a:t>
            </a:r>
            <a:r>
              <a:rPr lang="en-US" dirty="0"/>
              <a:t>/https/certificates</a:t>
            </a:r>
          </a:p>
          <a:p>
            <a:r>
              <a:rPr lang="en-US" dirty="0"/>
              <a:t>https://</a:t>
            </a:r>
            <a:r>
              <a:rPr lang="en-US" dirty="0" err="1"/>
              <a:t>certificate.transparency.dev</a:t>
            </a:r>
            <a:r>
              <a:rPr lang="en-US" dirty="0"/>
              <a:t>/     </a:t>
            </a:r>
            <a:r>
              <a:rPr lang="en-US" dirty="0">
                <a:sym typeface="Wingdings" pitchFamily="2" charset="2"/>
              </a:rPr>
              <a:t>    8 billion certificates logged since 2013.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0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00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ioactive.com</a:t>
            </a:r>
            <a:r>
              <a:rPr lang="en-US" dirty="0"/>
              <a:t>/</a:t>
            </a:r>
            <a:r>
              <a:rPr lang="en-US" dirty="0" err="1"/>
              <a:t>ssl</a:t>
            </a:r>
            <a:r>
              <a:rPr lang="en-US" dirty="0"/>
              <a:t>-traffic-analysis-on-google-maps/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5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encrypted server certificate.</a:t>
            </a:r>
          </a:p>
        </p:txBody>
      </p:sp>
    </p:spTree>
    <p:extLst>
      <p:ext uri="{BB962C8B-B14F-4D97-AF65-F5344CB8AC3E}">
        <p14:creationId xmlns:p14="http://schemas.microsoft.com/office/powerpoint/2010/main" val="38188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70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SNI:   server name indication,    encrypted client hello (Dec. 2020):  encrypt the entire </a:t>
            </a:r>
            <a:r>
              <a:rPr lang="en-US"/>
              <a:t>client hello data.</a:t>
            </a:r>
            <a:endParaRPr lang="en-US" dirty="0"/>
          </a:p>
          <a:p>
            <a:r>
              <a:rPr lang="en-US" dirty="0"/>
              <a:t>What about DNS query (also defeats privacy):   not a problem if browser uses </a:t>
            </a:r>
            <a:r>
              <a:rPr lang="en-US" dirty="0" err="1"/>
              <a:t>DoH</a:t>
            </a:r>
            <a:r>
              <a:rPr lang="en-US" dirty="0"/>
              <a:t> (DNS over HTTPS)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86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SNI:   server name indication,    encrypted client hello (Dec. 2020):  encrypt the entire </a:t>
            </a:r>
            <a:r>
              <a:rPr lang="en-US"/>
              <a:t>client hello data.</a:t>
            </a:r>
            <a:endParaRPr lang="en-US" dirty="0"/>
          </a:p>
          <a:p>
            <a:r>
              <a:rPr lang="en-US" dirty="0"/>
              <a:t>What about DNS query (also defeats privacy):   not a problem if browser uses </a:t>
            </a:r>
            <a:r>
              <a:rPr lang="en-US" dirty="0" err="1"/>
              <a:t>DoH</a:t>
            </a:r>
            <a:r>
              <a:rPr lang="en-US" dirty="0"/>
              <a:t> (DNS over HTTPS)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6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 of a negative security indicator.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9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Network attacker:    controls routers,  DNS;   can inject, delete, and modify packets</a:t>
            </a:r>
          </a:p>
          <a:p>
            <a:r>
              <a:rPr lang="en-US" dirty="0"/>
              <a:t>TLS indicator changes from a lock icon on May 2023.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63681-6466-403A-82BB-BA32AF0EA2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5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D08DA-5068-4416-B171-B03E4DCF316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Both inner and outer windows are focused</a:t>
            </a:r>
          </a:p>
        </p:txBody>
      </p:sp>
    </p:spTree>
    <p:extLst>
      <p:ext uri="{BB962C8B-B14F-4D97-AF65-F5344CB8AC3E}">
        <p14:creationId xmlns:p14="http://schemas.microsoft.com/office/powerpoint/2010/main" val="2250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05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5738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4962525"/>
            <a:ext cx="35560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2EE7D-01F6-4F93-9B7B-B4021A6FD2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59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A691-2146-A39F-B456-3F412E06B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C2FD1-89C0-1581-E784-8382B432A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4A18A-8F61-009D-CB8A-93ECF2DB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FC057-FC87-50C2-1EB3-E4728E3D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5DA5D-7017-53E1-0111-2C4700A3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3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683F4-ACF9-5153-4728-983B11DE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730B2-06F2-621F-D2C9-91F93D50F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60AF0-BD2B-9422-EE8F-D2EB8367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8A8C7-FD31-9051-181C-78D0ADAE2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FC7CE-B1BD-B302-624A-E7A99076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6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E703-C996-64CD-422A-3CC3552C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F6743-134B-989A-CB6D-D44E8092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7CDE-0B94-C6EC-0BC4-EBD23AFD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E00C3-8EC5-DC65-6765-C1509F4F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1F076-0BAA-87C9-4CBE-CA14EEB0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96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59FA-4C20-7705-1B15-945BAD99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659EC-A055-462F-8434-4D2BB04E8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9CC06-387B-27A0-833E-178974F2C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769B5-7222-48C2-9E4E-38ED2E54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1509F-D5CA-BDCB-7FFC-0FC04C1A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D47A3-27EB-0AB0-16E5-C2B93167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9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EFEB-FBF5-C484-50F2-0D45D428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9DBEC-B5D1-3576-F8DF-E6851A230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9257-322E-F6F2-5C81-F36EC3C00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CED08-AEBF-D5A3-0770-B8B95AE5C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8D416-7AB9-64E0-1A4D-3EDDAAC45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8D1315-C315-A85A-196D-854B68CB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BF85B2-DA95-6C73-E060-334F8538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117B3-0D1D-8EA3-BDB4-B2A186D6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30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9A6A-B051-1067-17B6-9947CCC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98337-FB6D-96FA-AA04-ED6EC873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800BC-18A5-73B2-FA63-7BE8B6FB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4D1F5-33CC-2E82-64F9-E1565050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15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F2CBB-5D68-53A4-4766-9307CEAA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703A8-11C4-C836-B5E0-20C0553EB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A51D7-DBD5-8D59-2693-0BF9A24A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16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35B4-DE71-0E87-62F0-B6B32E10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D5E72-00BF-A5C9-78E8-76B20A86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D3FF0-1DDD-01DB-0AB8-9865B28E3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55086-5D68-A639-2428-F49611B5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D1172-47D0-632F-DAD8-965B6036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9BCE0-59A0-7ACA-BF30-B6E67539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92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0AC4-9B22-3C06-27BD-4D0493E8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51E76-88CA-117B-EAEF-7D1D1152A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483D9-0C80-D54F-ACEC-48AAC2B9F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94C5C-EE0A-8CBD-0847-CA6C1FFB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2ED0E-4436-61AD-6037-08B01F4E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9F208-3901-02FC-7BEF-8D4E5AC5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189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4F43-3DA9-8F8F-D973-E9C67B6D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3D5F2-FD68-4696-DB66-B9CA37E00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F89F4-5BAD-FD74-C32F-1073869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E22E-FA75-8821-FB68-5BEF4BC0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C12DB-D8AD-3649-3653-27879401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84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BF4B59-885F-7C6C-91C0-040643EA8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0BACC-1C96-A399-7F14-0229D9642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34866-9F1D-F2CE-8691-AC4F36EB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6D-57BD-614A-9B09-602B71623A8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52E75-EC1D-D475-8F40-8B1CF969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6C9D6-E408-6397-99B8-C0CFD775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49482"/>
            <a:ext cx="2133600" cy="273844"/>
          </a:xfrm>
        </p:spPr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A45718C-7CFD-D790-23A8-834D77ECED7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2A25C-7ABA-3A45-A252-037824724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92181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721" r:id="rId13"/>
    <p:sldLayoutId id="2147483736" r:id="rId14"/>
    <p:sldLayoutId id="214748373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4921D-0A7A-A2E0-5598-E92622F9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4A18A-FF71-21D1-A8AB-E8A2FF159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75768-BEE5-7F92-0902-A918C75A2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9F46D-57BD-614A-9B09-602B71623A8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2C193-E2C6-0EB8-B461-A8912AC66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2C09-376B-06BF-C6BF-59331A55A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0CDCC6-DB49-AD4D-B58A-E066842E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8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security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 and the Lock Icon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/>
            <p:spPr/>
          </p:pic>
        </mc:Fallback>
      </mc:AlternateContent>
      <p:pic>
        <p:nvPicPr>
          <p:cNvPr id="14" name="Picture 13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Integrating TLS with HTTP:  </a:t>
            </a:r>
            <a:r>
              <a:rPr lang="en-US" dirty="0">
                <a:sym typeface="Symbol"/>
              </a:rPr>
              <a:t> 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026540"/>
            <a:ext cx="8991599" cy="405981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  <a:tabLst>
                <a:tab pos="450850" algn="l"/>
              </a:tabLst>
            </a:pPr>
            <a:r>
              <a:rPr lang="en-US" dirty="0"/>
              <a:t>A complication:</a:t>
            </a:r>
          </a:p>
          <a:p>
            <a:pPr marL="0" indent="0">
              <a:spcBef>
                <a:spcPts val="5400"/>
              </a:spcBef>
              <a:buNone/>
              <a:tabLst>
                <a:tab pos="450850" algn="l"/>
              </a:tabLst>
            </a:pPr>
            <a:r>
              <a:rPr lang="en-US" b="1" u="sng" dirty="0"/>
              <a:t>Virtual hosting</a:t>
            </a:r>
            <a:r>
              <a:rPr lang="en-US" u="sng" dirty="0"/>
              <a:t>:</a:t>
            </a:r>
            <a:r>
              <a:rPr lang="en-US" dirty="0"/>
              <a:t>  </a:t>
            </a:r>
            <a:r>
              <a:rPr lang="en-US" b="0" dirty="0"/>
              <a:t>many sites hosted at same IP address</a:t>
            </a:r>
          </a:p>
          <a:p>
            <a:pPr marL="0" indent="0">
              <a:spcBef>
                <a:spcPts val="2400"/>
              </a:spcBef>
              <a:buNone/>
              <a:tabLst>
                <a:tab pos="333375" algn="l"/>
              </a:tabLst>
            </a:pPr>
            <a:r>
              <a:rPr lang="en-US" b="0" dirty="0"/>
              <a:t>	solution since </a:t>
            </a:r>
            <a:r>
              <a:rPr lang="en-US" sz="2000" b="0" dirty="0"/>
              <a:t>TLS 1.1:  </a:t>
            </a:r>
            <a:r>
              <a:rPr lang="en-US" dirty="0"/>
              <a:t>SNI</a:t>
            </a:r>
            <a:r>
              <a:rPr lang="en-US" b="0" dirty="0"/>
              <a:t>    </a:t>
            </a:r>
            <a:r>
              <a:rPr lang="en-US" sz="1600" b="0" dirty="0"/>
              <a:t>(</a:t>
            </a:r>
            <a:r>
              <a:rPr lang="en-US" sz="1600" dirty="0"/>
              <a:t>2003</a:t>
            </a:r>
            <a:r>
              <a:rPr lang="en-US" sz="1600" b="0" dirty="0"/>
              <a:t>)</a:t>
            </a:r>
            <a:endParaRPr lang="en-US" sz="2000" b="0" dirty="0"/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	</a:t>
            </a:r>
            <a:r>
              <a:rPr lang="en-US" sz="2000" b="0" dirty="0" err="1"/>
              <a:t>client_hello_extension</a:t>
            </a:r>
            <a:r>
              <a:rPr lang="en-US" sz="2000" b="0" dirty="0"/>
              <a:t>:  </a:t>
            </a:r>
            <a:r>
              <a:rPr lang="en-US" sz="2000" b="1" dirty="0" err="1"/>
              <a:t>server_name</a:t>
            </a:r>
            <a:r>
              <a:rPr lang="en-US" sz="2000" b="1" dirty="0"/>
              <a:t>=cnn.com</a:t>
            </a:r>
          </a:p>
          <a:p>
            <a:pPr marL="0" indent="0">
              <a:spcBef>
                <a:spcPts val="3800"/>
              </a:spcBef>
              <a:buNone/>
              <a:tabLst>
                <a:tab pos="333375" algn="l"/>
              </a:tabLst>
            </a:pPr>
            <a:r>
              <a:rPr lang="en-US" b="0" dirty="0"/>
              <a:t>	… but SNI defeats privacy benefit of encrypted cert in TLS 1.3.</a:t>
            </a:r>
          </a:p>
          <a:p>
            <a:pPr marL="0" indent="0">
              <a:spcBef>
                <a:spcPts val="800"/>
              </a:spcBef>
              <a:buNone/>
              <a:tabLst>
                <a:tab pos="333375" algn="l"/>
              </a:tabLst>
            </a:pPr>
            <a:r>
              <a:rPr lang="en-US" sz="2200" dirty="0"/>
              <a:t>		Solution:  </a:t>
            </a:r>
            <a:r>
              <a:rPr lang="en-US" sz="2200" b="1" dirty="0"/>
              <a:t>enc. client hello (ECH)</a:t>
            </a:r>
            <a:r>
              <a:rPr lang="en-US" sz="2200" dirty="0"/>
              <a:t>    [encrypted with pk in server DNS]</a:t>
            </a:r>
            <a:endParaRPr lang="en-US" sz="2200" b="0" dirty="0"/>
          </a:p>
        </p:txBody>
      </p:sp>
      <p:grpSp>
        <p:nvGrpSpPr>
          <p:cNvPr id="36" name="Group 35"/>
          <p:cNvGrpSpPr/>
          <p:nvPr/>
        </p:nvGrpSpPr>
        <p:grpSpPr>
          <a:xfrm>
            <a:off x="8007421" y="742950"/>
            <a:ext cx="907979" cy="1757585"/>
            <a:chOff x="8162641" y="4254882"/>
            <a:chExt cx="907979" cy="2260859"/>
          </a:xfrm>
        </p:grpSpPr>
        <p:grpSp>
          <p:nvGrpSpPr>
            <p:cNvPr id="22" name="Group 21"/>
            <p:cNvGrpSpPr/>
            <p:nvPr/>
          </p:nvGrpSpPr>
          <p:grpSpPr>
            <a:xfrm>
              <a:off x="8266843" y="4254882"/>
              <a:ext cx="769862" cy="1231518"/>
              <a:chOff x="8257602" y="4254882"/>
              <a:chExt cx="769862" cy="1231518"/>
            </a:xfrm>
          </p:grpSpPr>
          <p:sp>
            <p:nvSpPr>
              <p:cNvPr id="20" name="server"/>
              <p:cNvSpPr>
                <a:spLocks noEditPoints="1" noChangeArrowheads="1"/>
              </p:cNvSpPr>
              <p:nvPr/>
            </p:nvSpPr>
            <p:spPr bwMode="auto">
              <a:xfrm>
                <a:off x="8382000" y="4956175"/>
                <a:ext cx="474662" cy="53022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57602" y="4254882"/>
                <a:ext cx="769862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800" dirty="0">
                    <a:latin typeface="+mn-lt"/>
                  </a:rPr>
                  <a:t>web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server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162641" y="5486400"/>
              <a:ext cx="907979" cy="1029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/>
                <a:t>XYZ</a:t>
              </a:r>
              <a:endParaRPr lang="en-US" sz="2000" baseline="-25000" dirty="0">
                <a:latin typeface="+mn-lt"/>
              </a:endParaRPr>
            </a:p>
            <a:p>
              <a:pPr>
                <a:spcBef>
                  <a:spcPts val="500"/>
                </a:spcBef>
              </a:pPr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/>
                <a:t>ABC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45579" y="1056932"/>
            <a:ext cx="1981200" cy="414726"/>
            <a:chOff x="6400800" y="4649410"/>
            <a:chExt cx="1981200" cy="533479"/>
          </a:xfrm>
        </p:grpSpPr>
        <p:cxnSp>
          <p:nvCxnSpPr>
            <p:cNvPr id="25" name="Straight Arrow Connector 24"/>
            <p:cNvCxnSpPr>
              <a:cxnSpLocks/>
            </p:cNvCxnSpPr>
            <p:nvPr/>
          </p:nvCxnSpPr>
          <p:spPr bwMode="auto">
            <a:xfrm>
              <a:off x="6400800" y="5065652"/>
              <a:ext cx="1981200" cy="108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477000" y="4649410"/>
              <a:ext cx="1352980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client-hello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7913" y="1529433"/>
            <a:ext cx="1892666" cy="414726"/>
            <a:chOff x="6413134" y="5303520"/>
            <a:chExt cx="1892666" cy="533479"/>
          </a:xfrm>
        </p:grpSpPr>
        <p:cxnSp>
          <p:nvCxnSpPr>
            <p:cNvPr id="29" name="Straight Arrow Connector 28"/>
            <p:cNvCxnSpPr>
              <a:cxnSpLocks/>
            </p:cNvCxnSpPr>
            <p:nvPr/>
          </p:nvCxnSpPr>
          <p:spPr bwMode="auto">
            <a:xfrm flipH="1" flipV="1">
              <a:off x="6413134" y="5379720"/>
              <a:ext cx="1892666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490272" y="5303520"/>
              <a:ext cx="173932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server-cert 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39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Integrating TLS with HTTP:  </a:t>
            </a:r>
            <a:r>
              <a:rPr lang="en-US" dirty="0">
                <a:sym typeface="Symbol"/>
              </a:rPr>
              <a:t> 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19150"/>
            <a:ext cx="8153400" cy="43243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Two complications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u="sng" dirty="0"/>
              <a:t>Web proxies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b="0" dirty="0"/>
              <a:t>	solution:  browser sends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b="0" dirty="0"/>
              <a:t>		  </a:t>
            </a:r>
            <a:r>
              <a:rPr lang="en-US" sz="2000" b="1" dirty="0">
                <a:solidFill>
                  <a:srgbClr val="0000FF"/>
                </a:solidFill>
              </a:rPr>
              <a:t>CONNECT domain-name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</a:t>
            </a:r>
            <a:r>
              <a:rPr lang="en-US" b="0" dirty="0"/>
              <a:t>before client-hello</a:t>
            </a:r>
          </a:p>
          <a:p>
            <a:pPr marL="0" indent="0">
              <a:spcBef>
                <a:spcPts val="1800"/>
              </a:spcBef>
              <a:buNone/>
              <a:tabLst>
                <a:tab pos="450850" algn="l"/>
              </a:tabLst>
            </a:pPr>
            <a:r>
              <a:rPr lang="en-US" u="sng" dirty="0"/>
              <a:t>Virtual hosting:</a:t>
            </a:r>
            <a:r>
              <a:rPr lang="en-US" dirty="0"/>
              <a:t>  </a:t>
            </a:r>
            <a:r>
              <a:rPr lang="en-US" b="0" dirty="0"/>
              <a:t>many sites hosted at same IP address</a:t>
            </a:r>
          </a:p>
          <a:p>
            <a:pPr marL="0" indent="0">
              <a:spcBef>
                <a:spcPts val="1200"/>
              </a:spcBef>
              <a:buNone/>
              <a:tabLst>
                <a:tab pos="333375" algn="l"/>
              </a:tabLst>
            </a:pPr>
            <a:r>
              <a:rPr lang="en-US" b="0" dirty="0"/>
              <a:t>	solution in </a:t>
            </a:r>
            <a:r>
              <a:rPr lang="en-US" sz="2000" b="0" dirty="0"/>
              <a:t>TLS 1.1:  </a:t>
            </a:r>
            <a:r>
              <a:rPr lang="en-US" dirty="0"/>
              <a:t>SNI</a:t>
            </a:r>
            <a:r>
              <a:rPr lang="en-US" b="0" dirty="0"/>
              <a:t>   </a:t>
            </a:r>
            <a:r>
              <a:rPr lang="en-US" sz="1600" b="0" dirty="0"/>
              <a:t>(</a:t>
            </a:r>
            <a:r>
              <a:rPr lang="en-US" sz="1600" dirty="0"/>
              <a:t>June 2003</a:t>
            </a:r>
            <a:r>
              <a:rPr lang="en-US" sz="1600" b="0" dirty="0"/>
              <a:t>)</a:t>
            </a:r>
            <a:endParaRPr lang="en-US" sz="2000" b="0" dirty="0"/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	</a:t>
            </a:r>
            <a:r>
              <a:rPr lang="en-US" sz="2000" b="0" dirty="0" err="1"/>
              <a:t>client_hello_extension</a:t>
            </a:r>
            <a:r>
              <a:rPr lang="en-US" sz="2000" b="0" dirty="0"/>
              <a:t>:  </a:t>
            </a:r>
            <a:r>
              <a:rPr lang="en-US" sz="2000" b="1" dirty="0" err="1"/>
              <a:t>server_name</a:t>
            </a:r>
            <a:r>
              <a:rPr lang="en-US" sz="2000" b="1" dirty="0"/>
              <a:t>=cnn.com</a:t>
            </a:r>
          </a:p>
          <a:p>
            <a:pPr marL="0" indent="0">
              <a:spcBef>
                <a:spcPts val="1400"/>
              </a:spcBef>
              <a:buNone/>
              <a:tabLst>
                <a:tab pos="333375" algn="l"/>
              </a:tabLst>
            </a:pPr>
            <a:r>
              <a:rPr lang="en-US" b="0" dirty="0"/>
              <a:t>	SNI defeats privacy benefit of encrypted cert in TLS 1.3.</a:t>
            </a:r>
          </a:p>
          <a:p>
            <a:pPr marL="0" indent="0">
              <a:spcBef>
                <a:spcPts val="800"/>
              </a:spcBef>
              <a:buNone/>
              <a:tabLst>
                <a:tab pos="333375" algn="l"/>
              </a:tabLst>
            </a:pPr>
            <a:r>
              <a:rPr lang="en-US" sz="2200" dirty="0"/>
              <a:t>		Solution:  </a:t>
            </a:r>
            <a:r>
              <a:rPr lang="en-US" sz="2200" b="1" dirty="0"/>
              <a:t>enc. client hello (ECH)</a:t>
            </a:r>
            <a:r>
              <a:rPr lang="en-US" sz="2200" dirty="0"/>
              <a:t>    [encrypted with pk in server DNS]</a:t>
            </a:r>
            <a:endParaRPr lang="en-US" sz="2200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84334" y="742949"/>
            <a:ext cx="4455464" cy="1646561"/>
            <a:chOff x="3352800" y="1422400"/>
            <a:chExt cx="4455464" cy="2118043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352800" y="2133600"/>
              <a:ext cx="2743200" cy="990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69634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581400" y="2286000"/>
              <a:ext cx="669341" cy="683314"/>
            </a:xfrm>
            <a:prstGeom prst="rect">
              <a:avLst/>
            </a:prstGeom>
            <a:noFill/>
          </p:spPr>
        </p:pic>
        <p:sp>
          <p:nvSpPr>
            <p:cNvPr id="69635" name="tower"/>
            <p:cNvSpPr>
              <a:spLocks noEditPoints="1" noChangeArrowheads="1"/>
            </p:cNvSpPr>
            <p:nvPr/>
          </p:nvSpPr>
          <p:spPr bwMode="auto">
            <a:xfrm>
              <a:off x="5334000" y="2286000"/>
              <a:ext cx="381000" cy="6858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6" name="server"/>
            <p:cNvSpPr>
              <a:spLocks noEditPoints="1" noChangeArrowheads="1"/>
            </p:cNvSpPr>
            <p:nvPr/>
          </p:nvSpPr>
          <p:spPr bwMode="auto">
            <a:xfrm>
              <a:off x="7145338" y="2362200"/>
              <a:ext cx="474662" cy="53022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4343400" y="25908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867400" y="2590801"/>
              <a:ext cx="1103026" cy="20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169266" y="1422400"/>
              <a:ext cx="712605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latin typeface="+mn-lt"/>
                </a:rPr>
                <a:t>web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proxy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38402" y="1625600"/>
              <a:ext cx="769862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latin typeface="+mn-lt"/>
                </a:rPr>
                <a:t>web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server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3048000"/>
              <a:ext cx="194848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corporate network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62642" y="2924458"/>
            <a:ext cx="907979" cy="1757585"/>
            <a:chOff x="8162641" y="4254882"/>
            <a:chExt cx="907979" cy="2260859"/>
          </a:xfrm>
        </p:grpSpPr>
        <p:grpSp>
          <p:nvGrpSpPr>
            <p:cNvPr id="22" name="Group 21"/>
            <p:cNvGrpSpPr/>
            <p:nvPr/>
          </p:nvGrpSpPr>
          <p:grpSpPr>
            <a:xfrm>
              <a:off x="8266843" y="4254882"/>
              <a:ext cx="769862" cy="1231518"/>
              <a:chOff x="8257602" y="4254882"/>
              <a:chExt cx="769862" cy="1231518"/>
            </a:xfrm>
          </p:grpSpPr>
          <p:sp>
            <p:nvSpPr>
              <p:cNvPr id="20" name="server"/>
              <p:cNvSpPr>
                <a:spLocks noEditPoints="1" noChangeArrowheads="1"/>
              </p:cNvSpPr>
              <p:nvPr/>
            </p:nvSpPr>
            <p:spPr bwMode="auto">
              <a:xfrm>
                <a:off x="8382000" y="4956175"/>
                <a:ext cx="474662" cy="53022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57602" y="4254882"/>
                <a:ext cx="769862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800" dirty="0">
                    <a:latin typeface="+mn-lt"/>
                  </a:rPr>
                  <a:t>web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server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162641" y="5486400"/>
              <a:ext cx="907979" cy="1029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>
                  <a:latin typeface="+mn-lt"/>
                </a:rPr>
                <a:t>CNN</a:t>
              </a:r>
              <a:endParaRPr lang="en-US" sz="2000" baseline="-25000" dirty="0">
                <a:latin typeface="+mn-lt"/>
              </a:endParaRPr>
            </a:p>
            <a:p>
              <a:pPr>
                <a:spcBef>
                  <a:spcPts val="500"/>
                </a:spcBef>
              </a:pPr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/>
                <a:t>ABC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00800" y="3238440"/>
            <a:ext cx="1981200" cy="414726"/>
            <a:chOff x="6400800" y="4649410"/>
            <a:chExt cx="1981200" cy="533479"/>
          </a:xfrm>
        </p:grpSpPr>
        <p:cxnSp>
          <p:nvCxnSpPr>
            <p:cNvPr id="25" name="Straight Arrow Connector 24"/>
            <p:cNvCxnSpPr>
              <a:cxnSpLocks/>
            </p:cNvCxnSpPr>
            <p:nvPr/>
          </p:nvCxnSpPr>
          <p:spPr bwMode="auto">
            <a:xfrm>
              <a:off x="6400800" y="5065652"/>
              <a:ext cx="1981200" cy="108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477000" y="4649410"/>
              <a:ext cx="1352980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client-hello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13134" y="3710941"/>
            <a:ext cx="1892666" cy="414726"/>
            <a:chOff x="6413134" y="5303520"/>
            <a:chExt cx="1892666" cy="533479"/>
          </a:xfrm>
        </p:grpSpPr>
        <p:cxnSp>
          <p:nvCxnSpPr>
            <p:cNvPr id="29" name="Straight Arrow Connector 28"/>
            <p:cNvCxnSpPr>
              <a:cxnSpLocks/>
            </p:cNvCxnSpPr>
            <p:nvPr/>
          </p:nvCxnSpPr>
          <p:spPr bwMode="auto">
            <a:xfrm flipH="1" flipV="1">
              <a:off x="6413134" y="5379720"/>
              <a:ext cx="1892666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490272" y="5303520"/>
              <a:ext cx="173932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server-cert 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8535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HTTPS for all web traffic?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610600" cy="401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Old excuse</a:t>
            </a:r>
            <a:r>
              <a:rPr lang="en-US" dirty="0"/>
              <a:t>:</a:t>
            </a:r>
          </a:p>
          <a:p>
            <a:pPr>
              <a:spcBef>
                <a:spcPts val="1176"/>
              </a:spcBef>
            </a:pPr>
            <a:r>
              <a:rPr lang="en-US" dirty="0"/>
              <a:t>Crypto slows down web servers</a:t>
            </a:r>
            <a:endParaRPr lang="en-US" b="0" dirty="0"/>
          </a:p>
          <a:p>
            <a:pPr marL="400050" lvl="1" indent="0">
              <a:spcBef>
                <a:spcPts val="1824"/>
              </a:spcBef>
              <a:buNone/>
            </a:pPr>
            <a:r>
              <a:rPr lang="en-US" b="0" dirty="0"/>
              <a:t>	⟹    no longer true  (thanks to AES-NI)</a:t>
            </a:r>
          </a:p>
          <a:p>
            <a:pPr marL="0" indent="0">
              <a:buNone/>
            </a:pPr>
            <a:r>
              <a:rPr lang="en-US" sz="2000" b="0" dirty="0"/>
              <a:t>	</a:t>
            </a:r>
            <a:endParaRPr lang="en-US" sz="2000" dirty="0"/>
          </a:p>
          <a:p>
            <a:pPr marL="0" indent="0">
              <a:spcBef>
                <a:spcPts val="2376"/>
              </a:spcBef>
              <a:buNone/>
            </a:pPr>
            <a:r>
              <a:rPr lang="en-US" u="sng" dirty="0"/>
              <a:t>Since July 2018</a:t>
            </a:r>
            <a:r>
              <a:rPr lang="en-US" dirty="0"/>
              <a:t>:   Chrome marks HTTP sites as insecure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3E4E9-6F6B-294C-BD70-1AF176366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63746" r="13834"/>
          <a:stretch/>
        </p:blipFill>
        <p:spPr>
          <a:xfrm>
            <a:off x="1101952" y="3924300"/>
            <a:ext cx="5616348" cy="781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98F0D0-44CA-0B4F-86DB-F787DAC53EB0}"/>
              </a:ext>
            </a:extLst>
          </p:cNvPr>
          <p:cNvSpPr/>
          <p:nvPr/>
        </p:nvSpPr>
        <p:spPr>
          <a:xfrm>
            <a:off x="381000" y="3638550"/>
            <a:ext cx="8001000" cy="1123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510AE-60E0-BB44-B421-D618590C1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032250"/>
            <a:ext cx="328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HTTPS in the Browser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TLS indicator</a:t>
            </a:r>
          </a:p>
        </p:txBody>
      </p:sp>
      <p:sp>
        <p:nvSpPr>
          <p:cNvPr id="21509" name="Content Placeholder 10"/>
          <p:cNvSpPr>
            <a:spLocks noGrp="1"/>
          </p:cNvSpPr>
          <p:nvPr>
            <p:ph idx="1"/>
          </p:nvPr>
        </p:nvSpPr>
        <p:spPr>
          <a:xfrm>
            <a:off x="685800" y="2601930"/>
            <a:ext cx="8229600" cy="2103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Intended goal</a:t>
            </a:r>
            <a:r>
              <a:rPr lang="en-US" dirty="0"/>
              <a:t>:</a:t>
            </a:r>
          </a:p>
          <a:p>
            <a:pPr lvl="1">
              <a:spcBef>
                <a:spcPts val="1800"/>
              </a:spcBef>
              <a:buFont typeface="Arial" charset="0"/>
              <a:buChar char="•"/>
            </a:pPr>
            <a:r>
              <a:rPr lang="en-US" dirty="0"/>
              <a:t>Provide user with identity of page origin</a:t>
            </a:r>
          </a:p>
          <a:p>
            <a:pPr lvl="1">
              <a:spcBef>
                <a:spcPts val="1800"/>
              </a:spcBef>
              <a:buFont typeface="Arial" charset="0"/>
              <a:buChar char="•"/>
            </a:pPr>
            <a:r>
              <a:rPr lang="en-US" dirty="0"/>
              <a:t>Indicate to user that page contents were not </a:t>
            </a:r>
            <a:br>
              <a:rPr lang="en-US" dirty="0"/>
            </a:br>
            <a:r>
              <a:rPr lang="en-US" dirty="0"/>
              <a:t>viewed or modified by a </a:t>
            </a:r>
            <a:r>
              <a:rPr lang="en-US" b="1" dirty="0"/>
              <a:t>network attacker</a:t>
            </a:r>
          </a:p>
        </p:txBody>
      </p:sp>
      <p:pic>
        <p:nvPicPr>
          <p:cNvPr id="21513" name="Picture 16" descr="evil-ro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490787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CF11386-483B-649F-71E8-B985BE0129E3}"/>
              </a:ext>
            </a:extLst>
          </p:cNvPr>
          <p:cNvGrpSpPr/>
          <p:nvPr/>
        </p:nvGrpSpPr>
        <p:grpSpPr>
          <a:xfrm>
            <a:off x="381000" y="1175929"/>
            <a:ext cx="3520885" cy="979258"/>
            <a:chOff x="381000" y="1040778"/>
            <a:chExt cx="3520885" cy="9792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CC008E-EE9A-70B1-BF2D-020B5406F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90" t="1987" r="34438" b="90066"/>
            <a:stretch>
              <a:fillRect/>
            </a:stretch>
          </p:blipFill>
          <p:spPr>
            <a:xfrm>
              <a:off x="381000" y="1040778"/>
              <a:ext cx="3520885" cy="979258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752600" y="1520791"/>
              <a:ext cx="609600" cy="47625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86EA94C-14D9-6A7F-C38A-5902958E7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589" y="993075"/>
            <a:ext cx="4109811" cy="969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9EEF7-04CF-544E-0C05-AC1DD1BFD723}"/>
              </a:ext>
            </a:extLst>
          </p:cNvPr>
          <p:cNvSpPr txBox="1"/>
          <p:nvPr/>
        </p:nvSpPr>
        <p:spPr>
          <a:xfrm>
            <a:off x="4052049" y="1246779"/>
            <a:ext cx="51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vs.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2D226-3DF9-A9EC-D5FE-211D304AD237}"/>
              </a:ext>
            </a:extLst>
          </p:cNvPr>
          <p:cNvSpPr txBox="1"/>
          <p:nvPr/>
        </p:nvSpPr>
        <p:spPr>
          <a:xfrm>
            <a:off x="7713789" y="602050"/>
            <a:ext cx="12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(HTTP site)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28349-4EBB-3A0F-DAD9-9C8A2C9EA245}"/>
              </a:ext>
            </a:extLst>
          </p:cNvPr>
          <p:cNvSpPr txBox="1"/>
          <p:nvPr/>
        </p:nvSpPr>
        <p:spPr>
          <a:xfrm>
            <a:off x="550990" y="673157"/>
            <a:ext cx="130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(HTTPS site)</a:t>
            </a:r>
          </a:p>
        </p:txBody>
      </p:sp>
    </p:spTree>
    <p:extLst>
      <p:ext uri="{BB962C8B-B14F-4D97-AF65-F5344CB8AC3E}">
        <p14:creationId xmlns:p14="http://schemas.microsoft.com/office/powerpoint/2010/main" val="425498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is the TLS icon displayed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162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 elements on the page fetched using HTTPS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elements: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/>
              <a:t>HTTPS cert issued by a CA trusted by browser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/>
              <a:t>HTTPS cert is valid   (e.g. not expired)</a:t>
            </a:r>
          </a:p>
          <a:p>
            <a:pPr lvl="2">
              <a:spcBef>
                <a:spcPts val="1000"/>
              </a:spcBef>
            </a:pPr>
            <a:r>
              <a:rPr lang="en-US" dirty="0"/>
              <a:t>Domain in URL matches:</a:t>
            </a:r>
            <a:br>
              <a:rPr lang="en-US" dirty="0"/>
            </a:br>
            <a:r>
              <a:rPr lang="en-US" dirty="0"/>
              <a:t>     </a:t>
            </a:r>
            <a:r>
              <a:rPr lang="en-US" b="1" dirty="0" err="1">
                <a:solidFill>
                  <a:srgbClr val="0070C0"/>
                </a:solidFill>
              </a:rPr>
              <a:t>CommonName</a:t>
            </a:r>
            <a:r>
              <a:rPr lang="en-US" dirty="0"/>
              <a:t>  </a:t>
            </a:r>
            <a:r>
              <a:rPr lang="en-US" sz="2400" b="0" dirty="0"/>
              <a:t>or  </a:t>
            </a:r>
            <a:r>
              <a:rPr lang="en-US" sz="2400" b="1" dirty="0" err="1">
                <a:solidFill>
                  <a:srgbClr val="0070C0"/>
                </a:solidFill>
              </a:rPr>
              <a:t>SubjectAlternativeName</a:t>
            </a:r>
            <a:r>
              <a:rPr lang="en-US" sz="2400" b="0" dirty="0"/>
              <a:t>  in cert</a:t>
            </a:r>
          </a:p>
          <a:p>
            <a:pPr lvl="2">
              <a:buFont typeface="Arial" pitchFamily="34" charset="0"/>
              <a:buChar char="•"/>
            </a:pPr>
            <a:endParaRPr lang="en-US" sz="2400" b="0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00800" y="978625"/>
            <a:ext cx="2599895" cy="3508315"/>
            <a:chOff x="6400800" y="978625"/>
            <a:chExt cx="2599895" cy="35083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978625"/>
              <a:ext cx="2599895" cy="19702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Freeform 4"/>
            <p:cNvSpPr/>
            <p:nvPr/>
          </p:nvSpPr>
          <p:spPr>
            <a:xfrm>
              <a:off x="6836735" y="3019647"/>
              <a:ext cx="1138250" cy="1467293"/>
            </a:xfrm>
            <a:custGeom>
              <a:avLst/>
              <a:gdLst>
                <a:gd name="connsiteX0" fmla="*/ 0 w 1138250"/>
                <a:gd name="connsiteY0" fmla="*/ 1467293 h 1467293"/>
                <a:gd name="connsiteX1" fmla="*/ 967563 w 1138250"/>
                <a:gd name="connsiteY1" fmla="*/ 839972 h 1467293"/>
                <a:gd name="connsiteX2" fmla="*/ 1137684 w 1138250"/>
                <a:gd name="connsiteY2" fmla="*/ 0 h 146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8250" h="1467293">
                  <a:moveTo>
                    <a:pt x="0" y="1467293"/>
                  </a:moveTo>
                  <a:cubicBezTo>
                    <a:pt x="388974" y="1275907"/>
                    <a:pt x="777949" y="1084521"/>
                    <a:pt x="967563" y="839972"/>
                  </a:cubicBezTo>
                  <a:cubicBezTo>
                    <a:pt x="1157177" y="595423"/>
                    <a:pt x="1137684" y="0"/>
                    <a:pt x="1137684" y="0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206707-FBDD-E1CD-BAE4-74989DE7C6BC}"/>
              </a:ext>
            </a:extLst>
          </p:cNvPr>
          <p:cNvGrpSpPr/>
          <p:nvPr/>
        </p:nvGrpSpPr>
        <p:grpSpPr>
          <a:xfrm>
            <a:off x="533400" y="838200"/>
            <a:ext cx="3520885" cy="979258"/>
            <a:chOff x="381000" y="1040778"/>
            <a:chExt cx="3520885" cy="97925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A6D5E24-CB3D-B73C-B2F2-4B4020300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90" t="1987" r="34438" b="90066"/>
            <a:stretch>
              <a:fillRect/>
            </a:stretch>
          </p:blipFill>
          <p:spPr>
            <a:xfrm>
              <a:off x="381000" y="1040778"/>
              <a:ext cx="3520885" cy="979258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56D69E-F54E-5B41-FFCD-161A9C025764}"/>
                </a:ext>
              </a:extLst>
            </p:cNvPr>
            <p:cNvSpPr/>
            <p:nvPr/>
          </p:nvSpPr>
          <p:spPr>
            <a:xfrm>
              <a:off x="1752600" y="1520791"/>
              <a:ext cx="609600" cy="47625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04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Positive security indicators are dangerous</a:t>
            </a:r>
          </a:p>
        </p:txBody>
      </p:sp>
      <p:sp>
        <p:nvSpPr>
          <p:cNvPr id="1462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28700" y="4400550"/>
            <a:ext cx="7086600" cy="3917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b="0" dirty="0"/>
              <a:t>Trained users are more likely to fall victim to this  </a:t>
            </a:r>
            <a:r>
              <a:rPr lang="en-US" sz="1800" b="0" dirty="0"/>
              <a:t>[JSTB’07]</a:t>
            </a:r>
            <a:endParaRPr lang="en-US" sz="2000" b="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36"/>
          <a:stretch/>
        </p:blipFill>
        <p:spPr bwMode="auto">
          <a:xfrm>
            <a:off x="84255" y="1352550"/>
            <a:ext cx="8975490" cy="27872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26CF90-3F01-9648-A79B-1D4988F2E49D}"/>
              </a:ext>
            </a:extLst>
          </p:cNvPr>
          <p:cNvSpPr txBox="1"/>
          <p:nvPr/>
        </p:nvSpPr>
        <p:spPr>
          <a:xfrm>
            <a:off x="309184" y="819873"/>
            <a:ext cx="875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lock icon is a </a:t>
            </a:r>
            <a:r>
              <a:rPr lang="en-US" sz="2000" b="1" dirty="0"/>
              <a:t>positive security indicator</a:t>
            </a:r>
            <a:r>
              <a:rPr lang="en-US" sz="2000" dirty="0"/>
              <a:t>.    Problem:  picture-in-picture attacks.</a:t>
            </a:r>
          </a:p>
        </p:txBody>
      </p:sp>
    </p:spTree>
    <p:extLst>
      <p:ext uri="{BB962C8B-B14F-4D97-AF65-F5344CB8AC3E}">
        <p14:creationId xmlns:p14="http://schemas.microsoft.com/office/powerpoint/2010/main" val="990729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HTTPS and login pages:   incorrect usage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152400" y="1504950"/>
            <a:ext cx="3810000" cy="20307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user lands on HTTP login page.</a:t>
            </a:r>
          </a:p>
          <a:p>
            <a:pPr marL="225425" lvl="2" indent="-225425">
              <a:spcBef>
                <a:spcPts val="2400"/>
              </a:spcBef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dirty="0"/>
              <a:t>say, by t</a:t>
            </a:r>
            <a:r>
              <a:rPr lang="en-US" sz="2400" b="0" dirty="0"/>
              <a:t>yping HTTP URL </a:t>
            </a:r>
            <a:br>
              <a:rPr lang="en-US" sz="2400" b="0" dirty="0"/>
            </a:br>
            <a:r>
              <a:rPr lang="en-US" sz="2400" b="0" dirty="0"/>
              <a:t>into address bar</a:t>
            </a:r>
            <a:endParaRPr lang="en-US" b="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200150"/>
            <a:ext cx="4876800" cy="336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1" y="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246" y="4191977"/>
            <a:ext cx="5734676" cy="818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&lt;form method="post" </a:t>
            </a:r>
          </a:p>
          <a:p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action="</a:t>
            </a:r>
            <a:r>
              <a:rPr lang="en-US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https</a:t>
            </a: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://onlineservices.wachovia.com/..."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1" y="3963377"/>
            <a:ext cx="138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View source: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096000" y="148590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76800" y="245745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3906227"/>
            <a:ext cx="3810000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7467600" y="4629150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(old site)</a:t>
            </a:r>
          </a:p>
        </p:txBody>
      </p:sp>
    </p:spTree>
    <p:extLst>
      <p:ext uri="{BB962C8B-B14F-4D97-AF65-F5344CB8AC3E}">
        <p14:creationId xmlns:p14="http://schemas.microsoft.com/office/powerpoint/2010/main" val="38243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and login pages:   guidelines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57300"/>
            <a:ext cx="8686800" cy="1771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guideline:</a:t>
            </a:r>
          </a:p>
          <a:p>
            <a:pPr marL="914400" lvl="2" indent="-406400">
              <a:lnSpc>
                <a:spcPct val="150000"/>
              </a:lnSpc>
              <a:buNone/>
              <a:tabLst>
                <a:tab pos="508000" algn="l"/>
                <a:tab pos="2681288" algn="l"/>
              </a:tabLst>
            </a:pPr>
            <a:r>
              <a:rPr lang="en-US" sz="2400" b="0" dirty="0"/>
              <a:t>Response to	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</a:t>
            </a:r>
            <a:r>
              <a:rPr lang="en-US" sz="2400" b="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://login.site.com</a:t>
            </a:r>
            <a:br>
              <a:rPr lang="en-US" sz="2400" b="0" dirty="0"/>
            </a:br>
            <a:r>
              <a:rPr lang="en-US" sz="2400" b="0" dirty="0"/>
              <a:t>	should be     </a:t>
            </a:r>
            <a:r>
              <a:rPr lang="en-US" sz="2400" b="0" dirty="0">
                <a:solidFill>
                  <a:srgbClr val="0070C0"/>
                </a:solidFill>
              </a:rPr>
              <a:t>Location:  </a:t>
            </a:r>
            <a:r>
              <a:rPr lang="en-US" sz="2400" dirty="0">
                <a:solidFill>
                  <a:srgbClr val="0070C0"/>
                </a:solidFill>
              </a:rPr>
              <a:t>https</a:t>
            </a:r>
            <a:r>
              <a:rPr lang="en-US" sz="2400" b="0" dirty="0">
                <a:solidFill>
                  <a:srgbClr val="0070C0"/>
                </a:solidFill>
              </a:rPr>
              <a:t>://login.site.com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2800350"/>
            <a:ext cx="116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(redirect)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299" y="2992219"/>
            <a:ext cx="272888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Should be the response</a:t>
            </a:r>
            <a:br>
              <a:rPr lang="en-US" sz="2000" dirty="0"/>
            </a:br>
            <a:r>
              <a:rPr lang="en-US" sz="2000" dirty="0"/>
              <a:t>to every HTTP request </a:t>
            </a:r>
            <a:r>
              <a:rPr lang="mr-IN" sz="2000" dirty="0"/>
              <a:t>…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D71FE7-A78E-FAEB-DFF3-7E6FE124D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99" y="3910693"/>
            <a:ext cx="3962400" cy="952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EB3F096-62FD-D817-6168-118587B5D5E5}"/>
              </a:ext>
            </a:extLst>
          </p:cNvPr>
          <p:cNvSpPr/>
          <p:nvPr/>
        </p:nvSpPr>
        <p:spPr bwMode="auto">
          <a:xfrm>
            <a:off x="1737671" y="4411377"/>
            <a:ext cx="451757" cy="4401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HTTPS </a:t>
            </a:r>
            <a:br>
              <a:rPr lang="en-US" dirty="0"/>
            </a:br>
            <a:r>
              <a:rPr lang="en-US" dirty="0"/>
              <a:t>and the Lock Icon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</a:t>
            </a:r>
            <a:r>
              <a:rPr lang="en-US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8153400" cy="3086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Brief overview of HTTPS: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How the SSL/TLS protocol works  (very briefly)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How to use HTTPS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Integrating HTTPS into the browser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Lots of user interface problems to watch for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8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HTTPS and the Lock Icon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8153400" cy="35052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/>
              <a:t>Upgrade from HTTP to HTTPS</a:t>
            </a:r>
          </a:p>
          <a:p>
            <a:pPr marL="457200" indent="-457200">
              <a:spcBef>
                <a:spcPts val="2600"/>
              </a:spcBef>
              <a:buAutoNum type="arabicPeriod"/>
            </a:pPr>
            <a:r>
              <a:rPr lang="en-US" dirty="0"/>
              <a:t>Forged certs</a:t>
            </a:r>
          </a:p>
          <a:p>
            <a:pPr marL="457200" indent="-457200">
              <a:spcBef>
                <a:spcPts val="2600"/>
              </a:spcBef>
              <a:buAutoNum type="arabicPeriod"/>
            </a:pPr>
            <a:r>
              <a:rPr lang="en-US" dirty="0"/>
              <a:t>Mixed content:    </a:t>
            </a:r>
            <a:r>
              <a:rPr lang="en-US" sz="2000" dirty="0"/>
              <a:t>HTTP and HTTPS on the same page</a:t>
            </a:r>
          </a:p>
          <a:p>
            <a:pPr marL="460375" indent="-460375">
              <a:spcBef>
                <a:spcPts val="2600"/>
              </a:spcBef>
              <a:buFont typeface="+mj-lt"/>
              <a:buAutoNum type="arabicPeriod"/>
            </a:pPr>
            <a:r>
              <a:rPr lang="en-US" dirty="0"/>
              <a:t>Does HTTPS hide web traffic?  </a:t>
            </a:r>
          </a:p>
          <a:p>
            <a:pPr marL="914400" lvl="1" indent="-514350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Problems:    traffic analysis,   compression attacks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9735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 HTTP  </a:t>
            </a:r>
            <a:r>
              <a:rPr lang="en-US" dirty="0">
                <a:sym typeface="Symbol"/>
              </a:rPr>
              <a:t>⇒  HTTPS 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915400" cy="4248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Suppose user does: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/>
              <a:t>connect to bank site over HTTP;   bank redirects to HTTPS</a:t>
            </a:r>
          </a:p>
          <a:p>
            <a:endParaRPr lang="en-US" b="0" dirty="0"/>
          </a:p>
          <a:p>
            <a:pPr marL="0" indent="0">
              <a:buNone/>
            </a:pPr>
            <a:r>
              <a:rPr lang="en-US" b="1" dirty="0" err="1"/>
              <a:t>SSL_strip</a:t>
            </a:r>
            <a:r>
              <a:rPr lang="en-US" b="1" dirty="0"/>
              <a:t> attack</a:t>
            </a:r>
            <a:r>
              <a:rPr lang="en-US" b="0" dirty="0"/>
              <a:t>:   prevent the upgrade </a:t>
            </a:r>
            <a:r>
              <a:rPr lang="en-US" sz="1800" b="0" dirty="0"/>
              <a:t>[Moxie’08]</a:t>
            </a:r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spcBef>
                <a:spcPts val="4800"/>
              </a:spcBef>
              <a:buNone/>
            </a:pPr>
            <a:r>
              <a:rPr lang="en-US" sz="2000" b="0" dirty="0"/>
              <a:t>	&lt;a </a:t>
            </a:r>
            <a:r>
              <a:rPr lang="en-US" sz="2000" b="0" dirty="0" err="1"/>
              <a:t>href</a:t>
            </a:r>
            <a:r>
              <a:rPr lang="en-US" sz="2000" b="0" dirty="0"/>
              <a:t>=</a:t>
            </a:r>
            <a:r>
              <a:rPr lang="en-US" dirty="0"/>
              <a:t>https</a:t>
            </a:r>
            <a:r>
              <a:rPr lang="en-US" sz="2000" b="0" dirty="0"/>
              <a:t>://…&gt;                </a:t>
            </a:r>
            <a:r>
              <a:rPr lang="en-US" sz="2600" b="0" dirty="0"/>
              <a:t>⟶ </a:t>
            </a:r>
            <a:r>
              <a:rPr lang="en-US" sz="2600" b="0" dirty="0">
                <a:sym typeface="Symbol"/>
              </a:rPr>
              <a:t>      </a:t>
            </a:r>
            <a:r>
              <a:rPr lang="en-US" sz="2000" b="0" dirty="0">
                <a:sym typeface="Symbol"/>
              </a:rPr>
              <a:t>&lt;a </a:t>
            </a:r>
            <a:r>
              <a:rPr lang="en-US" sz="2000" b="0" dirty="0" err="1">
                <a:sym typeface="Symbol"/>
              </a:rPr>
              <a:t>href</a:t>
            </a:r>
            <a:r>
              <a:rPr lang="en-US" sz="2000" b="0" dirty="0">
                <a:sym typeface="Symbol"/>
              </a:rPr>
              <a:t>=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://…&gt;</a:t>
            </a:r>
          </a:p>
          <a:p>
            <a:pPr marL="0" indent="0">
              <a:buNone/>
            </a:pPr>
            <a:r>
              <a:rPr lang="en-US" sz="2800" b="0" dirty="0"/>
              <a:t>	</a:t>
            </a:r>
            <a:r>
              <a:rPr lang="en-US" sz="2000" b="0" dirty="0"/>
              <a:t>Location: </a:t>
            </a:r>
            <a:r>
              <a:rPr lang="en-US" dirty="0"/>
              <a:t>https</a:t>
            </a:r>
            <a:r>
              <a:rPr lang="en-US" sz="2000" b="0" dirty="0"/>
              <a:t>://...               </a:t>
            </a:r>
            <a:r>
              <a:rPr lang="en-US" sz="2800" dirty="0">
                <a:sym typeface="Symbol"/>
              </a:rPr>
              <a:t>⟶ </a:t>
            </a:r>
            <a:r>
              <a:rPr lang="en-US" sz="2000" b="0" dirty="0">
                <a:sym typeface="Symbol"/>
              </a:rPr>
              <a:t>        Location: 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://...               (redirect)</a:t>
            </a:r>
          </a:p>
          <a:p>
            <a:pPr marL="0" indent="0">
              <a:buNone/>
            </a:pPr>
            <a:r>
              <a:rPr lang="en-US" sz="2000" b="0" dirty="0">
                <a:sym typeface="Symbol"/>
              </a:rPr>
              <a:t>	&lt;form action=</a:t>
            </a:r>
            <a:r>
              <a:rPr lang="en-US" dirty="0">
                <a:sym typeface="Symbol"/>
              </a:rPr>
              <a:t>https</a:t>
            </a:r>
            <a:r>
              <a:rPr lang="en-US" sz="2000" b="0" dirty="0">
                <a:sym typeface="Symbol"/>
              </a:rPr>
              <a:t>://… &gt;    </a:t>
            </a:r>
            <a:r>
              <a:rPr lang="en-US" sz="2800" dirty="0">
                <a:sym typeface="Symbol"/>
              </a:rPr>
              <a:t>⟶ </a:t>
            </a:r>
            <a:r>
              <a:rPr lang="en-US" sz="2800" b="0" dirty="0">
                <a:sym typeface="Symbol"/>
              </a:rPr>
              <a:t>      </a:t>
            </a:r>
            <a:r>
              <a:rPr lang="en-US" sz="2000" b="0" dirty="0">
                <a:sym typeface="Symbol"/>
              </a:rPr>
              <a:t>&lt;form action=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://…&gt;</a:t>
            </a:r>
            <a:endParaRPr lang="en-US" sz="2800" b="0" dirty="0"/>
          </a:p>
          <a:p>
            <a:endParaRPr lang="en-US" sz="2800" b="0" dirty="0"/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326336" y="2851011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5554376" y="285101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erver"/>
          <p:cNvSpPr>
            <a:spLocks noEditPoints="1" noChangeArrowheads="1"/>
          </p:cNvSpPr>
          <p:nvPr/>
        </p:nvSpPr>
        <p:spPr bwMode="auto">
          <a:xfrm>
            <a:off x="7947673" y="290816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152202" y="3070860"/>
            <a:ext cx="2209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200202" y="3070860"/>
            <a:ext cx="1524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840738" y="3292762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web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6950" y="3327052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attacker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3602" y="272415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SSL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92283" y="2724150"/>
            <a:ext cx="72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2525786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Defense:   Strict Transport Security (HSTS)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50"/>
            <a:ext cx="8534400" cy="30289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/>
              <a:t>Header tells browser to always connect over HTTPS</a:t>
            </a:r>
            <a:endParaRPr lang="en-US" sz="1900" b="0" dirty="0"/>
          </a:p>
          <a:p>
            <a:pPr marL="0" indent="0">
              <a:lnSpc>
                <a:spcPct val="140000"/>
              </a:lnSpc>
              <a:spcBef>
                <a:spcPts val="1728"/>
              </a:spcBef>
              <a:buNone/>
            </a:pPr>
            <a:r>
              <a:rPr lang="en-US" dirty="0"/>
              <a:t>S</a:t>
            </a:r>
            <a:r>
              <a:rPr lang="en-US" b="0" dirty="0"/>
              <a:t>ubsequent visits must be over HTTPS      </a:t>
            </a:r>
            <a:r>
              <a:rPr lang="en-US" sz="2000" b="0" dirty="0"/>
              <a:t>(self signed certs result in an error)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/>
              <a:t>Browser refuses to connect over HTTP or if site presents an invalid cert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/>
              <a:t>Requires that </a:t>
            </a:r>
            <a:r>
              <a:rPr lang="en-US" u="sng" dirty="0"/>
              <a:t>entire</a:t>
            </a:r>
            <a:r>
              <a:rPr lang="en-US" dirty="0"/>
              <a:t> site be served over </a:t>
            </a:r>
            <a:r>
              <a:rPr lang="en-US" u="sng" dirty="0"/>
              <a:t>valid</a:t>
            </a:r>
            <a:r>
              <a:rPr lang="en-US" dirty="0"/>
              <a:t> HTTPS</a:t>
            </a:r>
          </a:p>
          <a:p>
            <a:pPr marL="0" indent="0">
              <a:lnSpc>
                <a:spcPct val="200000"/>
              </a:lnSpc>
              <a:spcBef>
                <a:spcPts val="1176"/>
              </a:spcBef>
              <a:buNone/>
            </a:pPr>
            <a:r>
              <a:rPr lang="en-US" b="0" dirty="0"/>
              <a:t>HSTS flag </a:t>
            </a:r>
            <a:r>
              <a:rPr lang="en-US" sz="2200" b="0" dirty="0"/>
              <a:t>deleted when user “clears private data” :    security vs. privacy</a:t>
            </a:r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" y="1222548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7852946" y="1222548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19200" y="1428750"/>
            <a:ext cx="6553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21738" y="1184448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web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server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1047750"/>
            <a:ext cx="66188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Strict-Transport-Security:  max-age=</a:t>
            </a:r>
            <a:r>
              <a:rPr lang="is-IS" dirty="0"/>
              <a:t>63072000</a:t>
            </a:r>
            <a:r>
              <a:rPr lang="en-US" dirty="0"/>
              <a:t>;   </a:t>
            </a:r>
            <a:r>
              <a:rPr lang="en-US" dirty="0" err="1"/>
              <a:t>includeSubDomains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(ignored if not over HTTPS)</a:t>
            </a:r>
          </a:p>
        </p:txBody>
      </p:sp>
    </p:spTree>
    <p:extLst>
      <p:ext uri="{BB962C8B-B14F-4D97-AF65-F5344CB8AC3E}">
        <p14:creationId xmlns:p14="http://schemas.microsoft.com/office/powerpoint/2010/main" val="350099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Preloaded HSTS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3959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hstspreload.org</a:t>
            </a:r>
            <a:r>
              <a:rPr lang="en-US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299529"/>
            <a:ext cx="753129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Strict-Transport-Security: max-age=63072000;   </a:t>
            </a:r>
            <a:r>
              <a:rPr lang="en-US" dirty="0" err="1"/>
              <a:t>includeSubDomains</a:t>
            </a:r>
            <a:r>
              <a:rPr lang="en-US" dirty="0"/>
              <a:t>;   </a:t>
            </a:r>
            <a:r>
              <a:rPr lang="en-US" sz="2000" b="1" dirty="0"/>
              <a:t>preload</a:t>
            </a:r>
          </a:p>
          <a:p>
            <a:endParaRPr lang="en-US" sz="2000" b="1" dirty="0"/>
          </a:p>
          <a:p>
            <a:r>
              <a:rPr lang="en-US" sz="2000" dirty="0"/>
              <a:t>Preload list hard-coded in Chrome source code.   Examples:</a:t>
            </a:r>
            <a:br>
              <a:rPr lang="en-US" sz="2000" dirty="0"/>
            </a:br>
            <a:r>
              <a:rPr lang="en-US" sz="2000" dirty="0"/>
              <a:t>     	</a:t>
            </a:r>
            <a:r>
              <a:rPr lang="en-US" dirty="0"/>
              <a:t>Google, </a:t>
            </a:r>
            <a:r>
              <a:rPr lang="en-US" dirty="0" err="1"/>
              <a:t>Paypal</a:t>
            </a:r>
            <a:r>
              <a:rPr lang="en-US" dirty="0"/>
              <a:t>, Twitter, Simple, </a:t>
            </a:r>
            <a:r>
              <a:rPr lang="en-US" dirty="0" err="1"/>
              <a:t>Linode</a:t>
            </a:r>
            <a:r>
              <a:rPr lang="en-US" dirty="0"/>
              <a:t>, Stripe, </a:t>
            </a:r>
            <a:r>
              <a:rPr lang="en-US" dirty="0" err="1"/>
              <a:t>Lastpass</a:t>
            </a:r>
            <a:r>
              <a:rPr lang="en-US" dirty="0"/>
              <a:t>, 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9" y="1368942"/>
            <a:ext cx="7620000" cy="14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23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CSP:  </a:t>
            </a:r>
            <a:r>
              <a:rPr lang="en-US" sz="4000" dirty="0">
                <a:latin typeface="Arial"/>
                <a:cs typeface="Arial"/>
              </a:rPr>
              <a:t>upgrade-insecure-requests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763000" cy="1554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problem:  many pages use   </a:t>
            </a:r>
            <a:r>
              <a:rPr lang="en-US" b="1" dirty="0">
                <a:solidFill>
                  <a:srgbClr val="0000FF"/>
                </a:solidFill>
              </a:rPr>
              <a:t>&lt;</a:t>
            </a:r>
            <a:r>
              <a:rPr lang="en-US" b="1" dirty="0" err="1">
                <a:solidFill>
                  <a:srgbClr val="0000FF"/>
                </a:solidFill>
              </a:rPr>
              <a:t>img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src</a:t>
            </a:r>
            <a:r>
              <a:rPr lang="en-US" b="1" dirty="0">
                <a:solidFill>
                  <a:srgbClr val="0000FF"/>
                </a:solidFill>
              </a:rPr>
              <a:t>=“</a:t>
            </a:r>
            <a:r>
              <a:rPr lang="en-US" b="1" u="sng" dirty="0">
                <a:solidFill>
                  <a:srgbClr val="FF0000"/>
                </a:solidFill>
              </a:rPr>
              <a:t>http</a:t>
            </a:r>
            <a:r>
              <a:rPr lang="en-US" b="1" dirty="0">
                <a:solidFill>
                  <a:srgbClr val="0000FF"/>
                </a:solidFill>
              </a:rPr>
              <a:t>://</a:t>
            </a:r>
            <a:r>
              <a:rPr lang="en-US" b="1" dirty="0" err="1">
                <a:solidFill>
                  <a:srgbClr val="0000FF"/>
                </a:solidFill>
              </a:rPr>
              <a:t>site.com</a:t>
            </a:r>
            <a:r>
              <a:rPr lang="en-US" b="1" dirty="0">
                <a:solidFill>
                  <a:srgbClr val="0000FF"/>
                </a:solidFill>
              </a:rPr>
              <a:t>/</a:t>
            </a:r>
            <a:r>
              <a:rPr lang="en-US" b="1" dirty="0" err="1">
                <a:solidFill>
                  <a:srgbClr val="0000FF"/>
                </a:solidFill>
              </a:rPr>
              <a:t>img</a:t>
            </a:r>
            <a:r>
              <a:rPr lang="en-US" b="1" dirty="0">
                <a:solidFill>
                  <a:srgbClr val="0000FF"/>
                </a:solidFill>
              </a:rPr>
              <a:t>”&gt;</a:t>
            </a:r>
          </a:p>
          <a:p>
            <a:r>
              <a:rPr lang="en-US" dirty="0">
                <a:solidFill>
                  <a:srgbClr val="000000"/>
                </a:solidFill>
              </a:rPr>
              <a:t>Makes it difficult to migrate a section of a site to HTTPS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u="sng" dirty="0">
                <a:solidFill>
                  <a:srgbClr val="000000"/>
                </a:solidFill>
              </a:rPr>
              <a:t>Solution</a:t>
            </a:r>
            <a:r>
              <a:rPr lang="en-US" dirty="0">
                <a:solidFill>
                  <a:srgbClr val="000000"/>
                </a:solidFill>
              </a:rPr>
              <a:t>:    gradual transition using CSP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2998678"/>
            <a:ext cx="4374014" cy="155427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://othersite.com/img”&gt;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522130"/>
            <a:ext cx="676624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Content-Security-Policy: upgrade-insecure-requests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://site.com/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998678"/>
            <a:ext cx="4191000" cy="155427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343400" y="3455878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4166830"/>
            <a:ext cx="838200" cy="3810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Certificates: wrong issuance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04" y="895350"/>
            <a:ext cx="8907696" cy="4012369"/>
          </a:xfrm>
        </p:spPr>
        <p:txBody>
          <a:bodyPr>
            <a:normAutofit fontScale="85000" lnSpcReduction="10000"/>
          </a:bodyPr>
          <a:lstStyle/>
          <a:p>
            <a:pPr marL="57150" indent="0">
              <a:lnSpc>
                <a:spcPct val="130000"/>
              </a:lnSpc>
              <a:buNone/>
            </a:pPr>
            <a:r>
              <a:rPr lang="en-US" b="0" dirty="0"/>
              <a:t>2011:   </a:t>
            </a:r>
            <a:r>
              <a:rPr lang="en-US" b="1" dirty="0" err="1"/>
              <a:t>Comodo</a:t>
            </a:r>
            <a:r>
              <a:rPr lang="en-US" b="0" dirty="0"/>
              <a:t> and </a:t>
            </a:r>
            <a:r>
              <a:rPr lang="en-US" b="1" dirty="0" err="1"/>
              <a:t>DigiNotar</a:t>
            </a:r>
            <a:r>
              <a:rPr lang="en-US" b="0" dirty="0"/>
              <a:t> CAs hacked, issue certs for  Gmail,  Yahoo! Mail, …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/>
              <a:t>2013:   </a:t>
            </a:r>
            <a:r>
              <a:rPr lang="en-US" b="1" dirty="0" err="1"/>
              <a:t>TurkTrust</a:t>
            </a:r>
            <a:r>
              <a:rPr lang="en-US" dirty="0"/>
              <a:t> issued cert. for </a:t>
            </a:r>
            <a:r>
              <a:rPr lang="en-US" dirty="0" err="1"/>
              <a:t>gmail.com</a:t>
            </a:r>
            <a:r>
              <a:rPr lang="en-US" dirty="0"/>
              <a:t>   </a:t>
            </a:r>
            <a:r>
              <a:rPr lang="en-US" sz="2000" dirty="0"/>
              <a:t>(discovered by pinning)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/>
              <a:t>2014:   </a:t>
            </a:r>
            <a:r>
              <a:rPr lang="en-US" b="1" dirty="0"/>
              <a:t>Indian NIC </a:t>
            </a:r>
            <a:r>
              <a:rPr lang="en-US" sz="2000" dirty="0"/>
              <a:t>(intermediate CA trusted by the root CA </a:t>
            </a:r>
            <a:r>
              <a:rPr lang="en-US" sz="2000" b="1" dirty="0" err="1"/>
              <a:t>IndiaCCA</a:t>
            </a:r>
            <a:r>
              <a:rPr lang="en-US" sz="2000" dirty="0"/>
              <a:t>) </a:t>
            </a:r>
            <a:r>
              <a:rPr lang="en-US" dirty="0"/>
              <a:t>issue certs</a:t>
            </a:r>
            <a:br>
              <a:rPr lang="en-US" dirty="0"/>
            </a:br>
            <a:r>
              <a:rPr lang="en-US" dirty="0"/>
              <a:t>	for Google and Yahoo! domains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2000" dirty="0"/>
              <a:t>	</a:t>
            </a:r>
            <a:r>
              <a:rPr lang="en-US" dirty="0"/>
              <a:t>Result:   (1) India CCA revoked NIC’s intermediate certificate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/>
              <a:t>	(2) Chrome restricts India CCA root to only seven Indian domains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/>
              <a:t>2016:   </a:t>
            </a:r>
            <a:r>
              <a:rPr lang="en-US" b="1" dirty="0" err="1"/>
              <a:t>WoSign</a:t>
            </a:r>
            <a:r>
              <a:rPr lang="en-US" b="1" dirty="0"/>
              <a:t> </a:t>
            </a:r>
            <a:r>
              <a:rPr lang="en-US" dirty="0"/>
              <a:t>(Chinese CA) issues cert for GitHub domain </a:t>
            </a:r>
            <a:r>
              <a:rPr lang="en-US" sz="1900" dirty="0"/>
              <a:t>(among other issues)</a:t>
            </a:r>
          </a:p>
          <a:p>
            <a:pPr marL="57150" indent="0">
              <a:buNone/>
            </a:pPr>
            <a:r>
              <a:rPr lang="en-US" sz="2000" dirty="0"/>
              <a:t>	</a:t>
            </a:r>
            <a:r>
              <a:rPr lang="en-US" dirty="0"/>
              <a:t>Result:  </a:t>
            </a:r>
            <a:r>
              <a:rPr lang="en-US" dirty="0" err="1"/>
              <a:t>WoSign</a:t>
            </a:r>
            <a:r>
              <a:rPr lang="en-US" dirty="0"/>
              <a:t> certs no longer trusted by Chrome and Firefox</a:t>
            </a:r>
            <a:endParaRPr lang="en-US" b="0" dirty="0"/>
          </a:p>
          <a:p>
            <a:pPr marL="57150" indent="0">
              <a:buNone/>
            </a:pPr>
            <a:endParaRPr lang="en-US" sz="2000" b="0" dirty="0"/>
          </a:p>
          <a:p>
            <a:pPr marL="57150" indent="0">
              <a:buNone/>
            </a:pPr>
            <a:r>
              <a:rPr lang="en-US" sz="2800" b="0" dirty="0"/>
              <a:t>⇒  </a:t>
            </a:r>
            <a:r>
              <a:rPr lang="en-US" b="0" dirty="0"/>
              <a:t>enables eavesdropping w/o a warning on user’s session</a:t>
            </a:r>
            <a:endParaRPr lang="en-US" sz="2000" b="0" dirty="0"/>
          </a:p>
          <a:p>
            <a:pPr marL="5715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16971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Man in the middle attack using rogue cert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95750"/>
            <a:ext cx="7772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Attacker proxies data between user and bank.   </a:t>
            </a:r>
            <a:br>
              <a:rPr lang="en-US" b="0" dirty="0"/>
            </a:br>
            <a:r>
              <a:rPr lang="en-US" b="0" dirty="0"/>
              <a:t>Sees all traffic and can modify data at will.</a:t>
            </a:r>
          </a:p>
        </p:txBody>
      </p:sp>
      <p:pic>
        <p:nvPicPr>
          <p:cNvPr id="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2001" y="1460361"/>
            <a:ext cx="669341" cy="512486"/>
          </a:xfrm>
          <a:prstGeom prst="rect">
            <a:avLst/>
          </a:prstGeom>
          <a:noFill/>
        </p:spPr>
      </p:pic>
      <p:sp>
        <p:nvSpPr>
          <p:cNvPr id="5" name="tower"/>
          <p:cNvSpPr>
            <a:spLocks noEditPoints="1" noChangeArrowheads="1"/>
          </p:cNvSpPr>
          <p:nvPr/>
        </p:nvSpPr>
        <p:spPr bwMode="auto">
          <a:xfrm>
            <a:off x="4267200" y="146036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erver"/>
          <p:cNvSpPr>
            <a:spLocks noEditPoints="1" noChangeArrowheads="1"/>
          </p:cNvSpPr>
          <p:nvPr/>
        </p:nvSpPr>
        <p:spPr bwMode="auto">
          <a:xfrm>
            <a:off x="7615868" y="151751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7834" y="1257300"/>
            <a:ext cx="646331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bank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1143000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attacker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00200" y="1200150"/>
            <a:ext cx="5715000" cy="400110"/>
            <a:chOff x="1600200" y="2133600"/>
            <a:chExt cx="5715000" cy="533479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1600200" y="2590800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1188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4800600" y="26055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3192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315200" y="857250"/>
            <a:ext cx="12954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BankCert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33800" y="857250"/>
            <a:ext cx="16002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+mn-lt"/>
              </a:rPr>
              <a:t>Badguy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53000" y="1657350"/>
            <a:ext cx="2514600" cy="400110"/>
            <a:chOff x="4953000" y="2743201"/>
            <a:chExt cx="2514600" cy="53347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H="1">
              <a:off x="4953000" y="319603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 flipH="1">
              <a:off x="5065866" y="2743201"/>
              <a:ext cx="2036761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Bank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1657350"/>
            <a:ext cx="2514600" cy="400110"/>
            <a:chOff x="1600200" y="2743200"/>
            <a:chExt cx="2514600" cy="533479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H="1">
              <a:off x="1600200" y="32151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 flipH="1">
              <a:off x="1676400" y="2743200"/>
              <a:ext cx="212304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rogue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sp>
        <p:nvSpPr>
          <p:cNvPr id="26" name="Rounded Rectangular Callout 25"/>
          <p:cNvSpPr/>
          <p:nvPr/>
        </p:nvSpPr>
        <p:spPr bwMode="auto">
          <a:xfrm>
            <a:off x="0" y="742950"/>
            <a:ext cx="2819400" cy="342900"/>
          </a:xfrm>
          <a:prstGeom prst="wedgeRoundRectCallout">
            <a:avLst>
              <a:gd name="adj1" fmla="val -10371"/>
              <a:gd name="adj2" fmla="val 1560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n-lt"/>
              </a:rPr>
              <a:t>GET </a:t>
            </a:r>
            <a:r>
              <a:rPr lang="en-US" sz="2000" b="1" dirty="0">
                <a:latin typeface="+mn-lt"/>
              </a:rPr>
              <a:t>https</a:t>
            </a:r>
            <a:r>
              <a:rPr lang="en-US" sz="2000" dirty="0">
                <a:latin typeface="+mn-lt"/>
              </a:rPr>
              <a:t>://bank.com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914400" y="2571751"/>
            <a:ext cx="7154228" cy="769385"/>
            <a:chOff x="914400" y="3962397"/>
            <a:chExt cx="7154228" cy="1025845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1295400" y="4419600"/>
              <a:ext cx="2971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4800600" y="4419600"/>
              <a:ext cx="3124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828800" y="3962398"/>
              <a:ext cx="1979196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TLS key exchange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30218" y="3962397"/>
              <a:ext cx="1979196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TLS key exchange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62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2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1032" y="4491334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0600" y="3257550"/>
            <a:ext cx="3429000" cy="400110"/>
            <a:chOff x="990600" y="4876799"/>
            <a:chExt cx="3429000" cy="533479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990600" y="533400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1389182" y="487679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24400" y="3285772"/>
            <a:ext cx="3429000" cy="400110"/>
            <a:chOff x="4724400" y="4914429"/>
            <a:chExt cx="3429000" cy="533479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4724400" y="535311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5122982" y="491442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2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1" y="2114550"/>
            <a:ext cx="3066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(cert for Bank by a valid CA)</a:t>
            </a:r>
          </a:p>
        </p:txBody>
      </p:sp>
    </p:spTree>
    <p:extLst>
      <p:ext uri="{BB962C8B-B14F-4D97-AF65-F5344CB8AC3E}">
        <p14:creationId xmlns:p14="http://schemas.microsoft.com/office/powerpoint/2010/main" val="27638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What to do?      </a:t>
            </a:r>
            <a:r>
              <a:rPr lang="en-US" sz="2400" b="0" dirty="0"/>
              <a:t>(many good ideas)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915400" cy="4114800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2376"/>
              </a:spcBef>
              <a:buAutoNum type="arabicPeriod"/>
            </a:pPr>
            <a:r>
              <a:rPr lang="en-US" b="1" dirty="0"/>
              <a:t>Public-key pinning  (static pins)</a:t>
            </a:r>
            <a:endParaRPr lang="en-US" sz="1500" b="1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Hardcode list of allowed CAs for certain sites </a:t>
            </a:r>
            <a:r>
              <a:rPr lang="en-US" sz="2000" dirty="0"/>
              <a:t>(Gmail, </a:t>
            </a:r>
            <a:r>
              <a:rPr lang="en-US" sz="2000" dirty="0" err="1"/>
              <a:t>facebook</a:t>
            </a:r>
            <a:r>
              <a:rPr lang="en-US" sz="2000" dirty="0"/>
              <a:t>, …)</a:t>
            </a:r>
            <a:endParaRPr lang="en-US" b="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B</a:t>
            </a:r>
            <a:r>
              <a:rPr lang="en-US" b="0" dirty="0"/>
              <a:t>rowser rejects certs issued by a CA not on list</a:t>
            </a:r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 startAt="2"/>
            </a:pPr>
            <a:r>
              <a:rPr lang="en-US" b="1" dirty="0"/>
              <a:t>Certificate Transparency (CT)</a:t>
            </a:r>
            <a:r>
              <a:rPr lang="en-US" b="0" dirty="0"/>
              <a:t>:   </a:t>
            </a:r>
            <a:r>
              <a:rPr lang="en-US" sz="1900" b="0" dirty="0"/>
              <a:t>[LL’12]</a:t>
            </a:r>
          </a:p>
          <a:p>
            <a:pPr marL="857250" lvl="1" indent="-457200"/>
            <a:r>
              <a:rPr lang="en-US" b="0" dirty="0"/>
              <a:t>idea:  CA’s must advertise a log of </a:t>
            </a:r>
            <a:r>
              <a:rPr lang="en-US" u="sng" dirty="0"/>
              <a:t>all</a:t>
            </a:r>
            <a:r>
              <a:rPr lang="en-US" b="0" dirty="0"/>
              <a:t> certs. they issued</a:t>
            </a:r>
          </a:p>
          <a:p>
            <a:pPr marL="857250" lvl="1" indent="-457200"/>
            <a:r>
              <a:rPr lang="en-US" dirty="0"/>
              <a:t>Browser will only use a cert if it is published on (two) log servers</a:t>
            </a:r>
          </a:p>
          <a:p>
            <a:pPr lvl="2">
              <a:lnSpc>
                <a:spcPct val="110000"/>
              </a:lnSpc>
              <a:buFont typeface="Arial"/>
              <a:buChar char="•"/>
            </a:pPr>
            <a:r>
              <a:rPr lang="en-US" b="0" dirty="0"/>
              <a:t>Server attaches </a:t>
            </a:r>
            <a:r>
              <a:rPr lang="en-US" dirty="0"/>
              <a:t>to certificate a </a:t>
            </a:r>
            <a:r>
              <a:rPr lang="en-US" b="0" dirty="0"/>
              <a:t>signed statement from log (SCT) 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dirty="0"/>
              <a:t>Companies can scan logs to look for invalid issuance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50819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3B5F-BB60-9943-AA45-D199BF89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60772-117F-284C-B8FB-7EC7A9A5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895350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April 30, 2018:    CT required by chrome </a:t>
            </a:r>
          </a:p>
          <a:p>
            <a:r>
              <a:rPr lang="en-US" dirty="0"/>
              <a:t>Required for all certificates with a path to a trusted root CA</a:t>
            </a:r>
          </a:p>
          <a:p>
            <a:pPr marL="0" indent="0">
              <a:buNone/>
            </a:pPr>
            <a:r>
              <a:rPr lang="en-US" dirty="0"/>
              <a:t>	(not required for an installed root CA)</a:t>
            </a:r>
          </a:p>
          <a:p>
            <a:r>
              <a:rPr lang="en-US" dirty="0"/>
              <a:t>Otherwise:   HTTPS errors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C2BAA-0F0D-BA4E-AFCD-D8091E1FA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87" b="30387"/>
          <a:stretch/>
        </p:blipFill>
        <p:spPr>
          <a:xfrm>
            <a:off x="4419600" y="2343150"/>
            <a:ext cx="4724400" cy="190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CBBC8-6EF5-5E47-B353-A95513FB7764}"/>
              </a:ext>
            </a:extLst>
          </p:cNvPr>
          <p:cNvSpPr txBox="1"/>
          <p:nvPr/>
        </p:nvSpPr>
        <p:spPr>
          <a:xfrm>
            <a:off x="152400" y="3105150"/>
            <a:ext cx="5170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Cert for </a:t>
            </a:r>
            <a:r>
              <a:rPr lang="en-US" sz="2400" b="1" dirty="0" err="1"/>
              <a:t>crypto.stanford.edu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published on five logs:</a:t>
            </a:r>
          </a:p>
          <a:p>
            <a:pPr lvl="1" fontAlgn="ctr"/>
            <a:r>
              <a:rPr lang="en-US" sz="2400" dirty="0"/>
              <a:t>cloudflare_nimbus2018</a:t>
            </a:r>
          </a:p>
          <a:p>
            <a:pPr lvl="1" fontAlgn="ctr"/>
            <a:r>
              <a:rPr lang="en-US" sz="2400" dirty="0"/>
              <a:t>google_argon2018,   </a:t>
            </a:r>
            <a:r>
              <a:rPr lang="en-US" sz="2400" dirty="0" err="1"/>
              <a:t>google_aviator</a:t>
            </a:r>
            <a:endParaRPr lang="en-US" sz="2400" dirty="0"/>
          </a:p>
          <a:p>
            <a:pPr lvl="1" fontAlgn="ctr"/>
            <a:r>
              <a:rPr lang="en-US" sz="2400" dirty="0" err="1"/>
              <a:t>google_pilot</a:t>
            </a:r>
            <a:r>
              <a:rPr lang="en-US" sz="2400" dirty="0"/>
              <a:t>,   </a:t>
            </a:r>
            <a:r>
              <a:rPr lang="en-US" sz="2400" dirty="0" err="1"/>
              <a:t>google_rocketeer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82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 Mixed Content:  HTTP and HTTPS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Page loads over HTTPS, but contains content over HTTP</a:t>
            </a:r>
          </a:p>
          <a:p>
            <a:pPr marL="0" indent="0">
              <a:buNone/>
            </a:pPr>
            <a:r>
              <a:rPr lang="en-US" dirty="0"/>
              <a:t>		(e.g.     &lt;script   </a:t>
            </a:r>
            <a:r>
              <a:rPr lang="en-US" dirty="0" err="1"/>
              <a:t>src</a:t>
            </a:r>
            <a:r>
              <a:rPr lang="en-US" dirty="0"/>
              <a:t>=“</a:t>
            </a:r>
            <a:r>
              <a:rPr lang="en-US" dirty="0">
                <a:solidFill>
                  <a:srgbClr val="FF0000"/>
                </a:solidFill>
              </a:rPr>
              <a:t>http</a:t>
            </a:r>
            <a:r>
              <a:rPr lang="en-US" dirty="0"/>
              <a:t>://.../script.js&gt;  )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0" dirty="0"/>
              <a:t>⇒  Active network attacker can hijack session</a:t>
            </a:r>
          </a:p>
          <a:p>
            <a:pPr marL="0" indent="0">
              <a:buNone/>
            </a:pPr>
            <a:r>
              <a:rPr lang="en-US" b="0" dirty="0"/>
              <a:t>		by modifying script en-route to browser</a:t>
            </a:r>
          </a:p>
          <a:p>
            <a:pPr marL="0" indent="0"/>
            <a:endParaRPr lang="en-US" b="0" dirty="0"/>
          </a:p>
          <a:p>
            <a:endParaRPr lang="en-US" dirty="0"/>
          </a:p>
          <a:p>
            <a:pPr marL="1143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09950"/>
            <a:ext cx="3276600" cy="120015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7" name="TextBox 6"/>
          <p:cNvSpPr txBox="1"/>
          <p:nvPr/>
        </p:nvSpPr>
        <p:spPr>
          <a:xfrm>
            <a:off x="122238" y="3624262"/>
            <a:ext cx="57314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IE7: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1" y="3562350"/>
            <a:ext cx="1499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Old Chrome:</a:t>
            </a:r>
          </a:p>
        </p:txBody>
      </p:sp>
      <p:pic>
        <p:nvPicPr>
          <p:cNvPr id="9" name="Picture 8" descr="Screen Shot 2011-11-02 at 2.22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2"/>
          <a:stretch/>
        </p:blipFill>
        <p:spPr>
          <a:xfrm>
            <a:off x="4633921" y="3905250"/>
            <a:ext cx="4357679" cy="3429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53001" y="1885950"/>
            <a:ext cx="2878628" cy="445532"/>
            <a:chOff x="4953001" y="1885950"/>
            <a:chExt cx="2878628" cy="445532"/>
          </a:xfrm>
        </p:grpSpPr>
        <p:sp>
          <p:nvSpPr>
            <p:cNvPr id="4" name="Left Brace 3"/>
            <p:cNvSpPr/>
            <p:nvPr/>
          </p:nvSpPr>
          <p:spPr>
            <a:xfrm rot="16200000">
              <a:off x="5143501" y="1695450"/>
              <a:ext cx="152399" cy="533400"/>
            </a:xfrm>
            <a:prstGeom prst="leftBrac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72200" y="1962150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never write this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192889" y="2060222"/>
              <a:ext cx="945444" cy="104622"/>
            </a:xfrm>
            <a:custGeom>
              <a:avLst/>
              <a:gdLst>
                <a:gd name="connsiteX0" fmla="*/ 945444 w 945444"/>
                <a:gd name="connsiteY0" fmla="*/ 84667 h 104622"/>
                <a:gd name="connsiteX1" fmla="*/ 536222 w 945444"/>
                <a:gd name="connsiteY1" fmla="*/ 98778 h 104622"/>
                <a:gd name="connsiteX2" fmla="*/ 0 w 945444"/>
                <a:gd name="connsiteY2" fmla="*/ 0 h 10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444" h="104622">
                  <a:moveTo>
                    <a:pt x="945444" y="84667"/>
                  </a:moveTo>
                  <a:cubicBezTo>
                    <a:pt x="819620" y="98778"/>
                    <a:pt x="693796" y="112889"/>
                    <a:pt x="536222" y="98778"/>
                  </a:cubicBezTo>
                  <a:cubicBezTo>
                    <a:pt x="378648" y="84667"/>
                    <a:pt x="0" y="0"/>
                    <a:pt x="0" y="0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79403" y="4695735"/>
            <a:ext cx="291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Mostly ignored by users </a:t>
            </a:r>
            <a:r>
              <a:rPr lang="mr-IN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3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F5A6F8-98C0-3AE6-262C-C3C890F7F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050" y="50800"/>
            <a:ext cx="5041900" cy="50419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01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https://badssl.com     </a:t>
            </a:r>
            <a:r>
              <a:rPr lang="en-US" sz="2400" dirty="0"/>
              <a:t>(Chrome 124,  2024)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Mixed script:    </a:t>
            </a:r>
            <a:r>
              <a:rPr lang="en-US" sz="1800" b="1" dirty="0"/>
              <a:t>&lt;script </a:t>
            </a:r>
            <a:r>
              <a:rPr lang="en-US" sz="1800" b="1" dirty="0" err="1"/>
              <a:t>src</a:t>
            </a:r>
            <a:r>
              <a:rPr lang="en-US" sz="1800" b="1" dirty="0"/>
              <a:t>="http://mixed-script.badssl.com/nonsecure.js"&gt;&lt;/script&gt;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				   (no visible warning)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Mixed form:      </a:t>
            </a:r>
            <a:r>
              <a:rPr lang="en-US" sz="1800" b="1" dirty="0"/>
              <a:t>&lt;form action="http://</a:t>
            </a:r>
            <a:r>
              <a:rPr lang="en-US" sz="1800" b="1" dirty="0" err="1"/>
              <a:t>http.badssl.com</a:t>
            </a:r>
            <a:r>
              <a:rPr lang="en-US" sz="1800" b="1" dirty="0"/>
              <a:t>/resources/</a:t>
            </a:r>
            <a:r>
              <a:rPr lang="en-US" sz="1800" b="1" dirty="0" err="1"/>
              <a:t>submit.html</a:t>
            </a:r>
            <a:r>
              <a:rPr lang="en-US" sz="1800" b="1" dirty="0"/>
              <a:t>"&gt;</a:t>
            </a:r>
          </a:p>
        </p:txBody>
      </p:sp>
      <p:sp>
        <p:nvSpPr>
          <p:cNvPr id="6" name="Oval 5"/>
          <p:cNvSpPr/>
          <p:nvPr/>
        </p:nvSpPr>
        <p:spPr>
          <a:xfrm>
            <a:off x="3352800" y="1106365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2354818"/>
            <a:ext cx="5594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script is not loaded!   developer tools show an error.</a:t>
            </a:r>
          </a:p>
        </p:txBody>
      </p:sp>
      <p:sp>
        <p:nvSpPr>
          <p:cNvPr id="12" name="Oval 11"/>
          <p:cNvSpPr/>
          <p:nvPr/>
        </p:nvSpPr>
        <p:spPr>
          <a:xfrm>
            <a:off x="3657600" y="3181350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740" y="4474517"/>
            <a:ext cx="459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Warning if user tries to submit data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" y="2952750"/>
            <a:ext cx="8763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85251AA-5E8D-45C8-33CE-162C305DB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50" y="1733550"/>
            <a:ext cx="2667000" cy="44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C967DF-23AE-FA1D-8E91-02D6AF31C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415" y="3830514"/>
            <a:ext cx="4044950" cy="7142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B65086-8B01-FBF5-E9DB-1F990F531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297" y="3941080"/>
            <a:ext cx="2527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610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4.  Peeking through TLS:  traffic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2914650"/>
          </a:xfrm>
        </p:spPr>
        <p:txBody>
          <a:bodyPr>
            <a:normAutofit/>
          </a:bodyPr>
          <a:lstStyle/>
          <a:p>
            <a:r>
              <a:rPr lang="en-US" b="0" dirty="0"/>
              <a:t>Network traffic reveals length of HTTPS packets</a:t>
            </a:r>
          </a:p>
          <a:p>
            <a:pPr lvl="1">
              <a:spcAft>
                <a:spcPts val="3000"/>
              </a:spcAft>
            </a:pPr>
            <a:r>
              <a:rPr lang="en-US" dirty="0"/>
              <a:t>TLS supports up to 256 bytes of padding</a:t>
            </a:r>
          </a:p>
          <a:p>
            <a:pPr>
              <a:spcAft>
                <a:spcPts val="1200"/>
              </a:spcAft>
            </a:pPr>
            <a:r>
              <a:rPr lang="en-US" b="0" dirty="0"/>
              <a:t>Some sites interact frequently with the web server</a:t>
            </a:r>
            <a:endParaRPr lang="en-US" dirty="0"/>
          </a:p>
          <a:p>
            <a:pPr lvl="1">
              <a:spcAft>
                <a:spcPts val="3000"/>
              </a:spcAft>
            </a:pPr>
            <a:r>
              <a:rPr lang="en-US" b="0" dirty="0"/>
              <a:t>These interactions expose specific internal state of the page</a:t>
            </a:r>
          </a:p>
        </p:txBody>
      </p:sp>
      <p:sp>
        <p:nvSpPr>
          <p:cNvPr id="4" name="Explosion 2 3"/>
          <p:cNvSpPr/>
          <p:nvPr/>
        </p:nvSpPr>
        <p:spPr>
          <a:xfrm>
            <a:off x="990600" y="4075161"/>
            <a:ext cx="2438400" cy="85725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BAM!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2" y="4147581"/>
            <a:ext cx="5333998" cy="7848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Chen, Wang, Wang, Zhang, 2010    (tax web site)</a:t>
            </a:r>
          </a:p>
          <a:p>
            <a:pPr>
              <a:spcBef>
                <a:spcPts val="600"/>
              </a:spcBef>
            </a:pPr>
            <a:r>
              <a:rPr lang="en-US" sz="2000" dirty="0" err="1"/>
              <a:t>IOactive</a:t>
            </a:r>
            <a:r>
              <a:rPr lang="en-US" sz="2000" dirty="0"/>
              <a:t>, 2012    (Google maps)</a:t>
            </a:r>
          </a:p>
        </p:txBody>
      </p:sp>
    </p:spTree>
    <p:extLst>
      <p:ext uri="{BB962C8B-B14F-4D97-AF65-F5344CB8AC3E}">
        <p14:creationId xmlns:p14="http://schemas.microsoft.com/office/powerpoint/2010/main" val="3141428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7150"/>
            <a:ext cx="8915400" cy="708422"/>
          </a:xfrm>
        </p:spPr>
        <p:txBody>
          <a:bodyPr>
            <a:normAutofit fontScale="90000"/>
          </a:bodyPr>
          <a:lstStyle/>
          <a:p>
            <a:r>
              <a:rPr lang="en-US" dirty="0"/>
              <a:t>Peeking </a:t>
            </a:r>
            <a:r>
              <a:rPr lang="en-US"/>
              <a:t>through TLS: </a:t>
            </a:r>
            <a:r>
              <a:rPr lang="en-US" dirty="0"/>
              <a:t>an example  </a:t>
            </a:r>
            <a:r>
              <a:rPr lang="en-US" sz="2000" dirty="0"/>
              <a:t>[CWWZ’10]</a:t>
            </a:r>
          </a:p>
        </p:txBody>
      </p:sp>
      <p:pic>
        <p:nvPicPr>
          <p:cNvPr id="4" name="Picture 3" descr="statemach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360" y="1028700"/>
            <a:ext cx="6375358" cy="25005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3943350"/>
            <a:ext cx="78486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/>
              <a:t>	Vulnerabilities in an online tax application</a:t>
            </a:r>
          </a:p>
          <a:p>
            <a:r>
              <a:rPr lang="en-US" dirty="0"/>
              <a:t>	</a:t>
            </a:r>
            <a:r>
              <a:rPr lang="en-US" sz="2400" dirty="0"/>
              <a:t>No easy fix.    Can also be used to ID Tor traffic</a:t>
            </a:r>
          </a:p>
        </p:txBody>
      </p:sp>
    </p:spTree>
    <p:extLst>
      <p:ext uri="{BB962C8B-B14F-4D97-AF65-F5344CB8AC3E}">
        <p14:creationId xmlns:p14="http://schemas.microsoft.com/office/powerpoint/2010/main" val="45494279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</p:spTree>
    <p:extLst>
      <p:ext uri="{BB962C8B-B14F-4D97-AF65-F5344CB8AC3E}">
        <p14:creationId xmlns:p14="http://schemas.microsoft.com/office/powerpoint/2010/main" val="282127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Threat Model:   Network Attacker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Network Attacker: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Controls network infrastructure:     </a:t>
            </a:r>
            <a:r>
              <a:rPr lang="en-US" sz="2000" dirty="0"/>
              <a:t>Routers,   DNS</a:t>
            </a:r>
            <a:endParaRPr lang="en-US" dirty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E</a:t>
            </a:r>
            <a:r>
              <a:rPr lang="en-US" sz="2400" b="0" dirty="0"/>
              <a:t>avesdrops, injects, blocks, and modifies packets</a:t>
            </a:r>
          </a:p>
          <a:p>
            <a:pPr lvl="1"/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Examples:</a:t>
            </a:r>
          </a:p>
          <a:p>
            <a:pPr>
              <a:spcBef>
                <a:spcPts val="1200"/>
              </a:spcBef>
            </a:pPr>
            <a:r>
              <a:rPr lang="en-US" dirty="0"/>
              <a:t>Wireless network at Internet Café</a:t>
            </a:r>
          </a:p>
          <a:p>
            <a:pPr>
              <a:spcBef>
                <a:spcPts val="1200"/>
              </a:spcBef>
            </a:pPr>
            <a:r>
              <a:rPr lang="en-US" dirty="0"/>
              <a:t>Internet access at hotels   </a:t>
            </a:r>
            <a:r>
              <a:rPr lang="en-US" sz="2000" dirty="0"/>
              <a:t>(</a:t>
            </a:r>
            <a:r>
              <a:rPr lang="en-US" sz="2000" dirty="0" err="1"/>
              <a:t>untrusted</a:t>
            </a:r>
            <a:r>
              <a:rPr lang="en-US" sz="2000" dirty="0"/>
              <a:t> ISP)</a:t>
            </a:r>
            <a:endParaRPr lang="en-US" dirty="0"/>
          </a:p>
        </p:txBody>
      </p:sp>
      <p:pic>
        <p:nvPicPr>
          <p:cNvPr id="20486" name="Picture 16" descr="evil-rou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200150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87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7038-425C-D341-89BF-86E04552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HTTP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DF709-F328-F648-8A59-9A6E36447FE1}"/>
              </a:ext>
            </a:extLst>
          </p:cNvPr>
          <p:cNvSpPr/>
          <p:nvPr/>
        </p:nvSpPr>
        <p:spPr>
          <a:xfrm>
            <a:off x="7315200" y="17335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dirty="0">
                <a:solidFill>
                  <a:prstClr val="white"/>
                </a:solidFill>
                <a:latin typeface="Aptos" panose="02110004020202020204"/>
              </a:rPr>
              <a:t>Server</a:t>
            </a:r>
            <a:endParaRPr lang="en-US" sz="24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BDB52-4ACE-9E49-9543-5D30143B0F2E}"/>
              </a:ext>
            </a:extLst>
          </p:cNvPr>
          <p:cNvSpPr/>
          <p:nvPr/>
        </p:nvSpPr>
        <p:spPr>
          <a:xfrm>
            <a:off x="381000" y="17335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dirty="0">
                <a:solidFill>
                  <a:prstClr val="white"/>
                </a:solidFill>
                <a:latin typeface="Aptos" panose="02110004020202020204"/>
              </a:rPr>
              <a:t>Browser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B30AB7-7997-D747-973B-0914D8B9B26C}"/>
              </a:ext>
            </a:extLst>
          </p:cNvPr>
          <p:cNvCxnSpPr/>
          <p:nvPr/>
        </p:nvCxnSpPr>
        <p:spPr>
          <a:xfrm flipH="1">
            <a:off x="1828800" y="20891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B53FA9-2B7F-124A-B447-91152E8A5D68}"/>
              </a:ext>
            </a:extLst>
          </p:cNvPr>
          <p:cNvSpPr txBox="1"/>
          <p:nvPr/>
        </p:nvSpPr>
        <p:spPr>
          <a:xfrm>
            <a:off x="171886" y="971551"/>
            <a:ext cx="8994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b="1" dirty="0">
                <a:solidFill>
                  <a:prstClr val="black"/>
                </a:solidFill>
                <a:latin typeface="Aptos" panose="02110004020202020204"/>
              </a:rPr>
              <a:t>Goal</a:t>
            </a: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:  Browser and Server want a shared secret, </a:t>
            </a:r>
            <a:r>
              <a:rPr lang="en-US" sz="2400" b="1" dirty="0">
                <a:solidFill>
                  <a:srgbClr val="FF0000"/>
                </a:solidFill>
                <a:latin typeface="Aptos" panose="02110004020202020204"/>
              </a:rPr>
              <a:t>known</a:t>
            </a: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 to attacker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97180F-8EBD-CC4E-8079-F945DE22261B}"/>
              </a:ext>
            </a:extLst>
          </p:cNvPr>
          <p:cNvCxnSpPr/>
          <p:nvPr/>
        </p:nvCxnSpPr>
        <p:spPr>
          <a:xfrm>
            <a:off x="1828800" y="18097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5BFA53-7A8A-454D-872A-5B345992C4F9}"/>
              </a:ext>
            </a:extLst>
          </p:cNvPr>
          <p:cNvCxnSpPr/>
          <p:nvPr/>
        </p:nvCxnSpPr>
        <p:spPr>
          <a:xfrm>
            <a:off x="1828800" y="23685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A73CAC-EBD9-264A-ABED-0CC0212F93D2}"/>
              </a:ext>
            </a:extLst>
          </p:cNvPr>
          <p:cNvCxnSpPr/>
          <p:nvPr/>
        </p:nvCxnSpPr>
        <p:spPr>
          <a:xfrm flipH="1">
            <a:off x="1828800" y="26479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FA96C4-1133-F24D-9213-6AE268D7A18E}"/>
              </a:ext>
            </a:extLst>
          </p:cNvPr>
          <p:cNvGrpSpPr/>
          <p:nvPr/>
        </p:nvGrpSpPr>
        <p:grpSpPr>
          <a:xfrm>
            <a:off x="4277160" y="2762668"/>
            <a:ext cx="2015977" cy="571085"/>
            <a:chOff x="4277160" y="2762665"/>
            <a:chExt cx="2015976" cy="5710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F56124-2E84-794A-8308-B94204B7274A}"/>
                </a:ext>
              </a:extLst>
            </p:cNvPr>
            <p:cNvSpPr txBox="1"/>
            <p:nvPr/>
          </p:nvSpPr>
          <p:spPr>
            <a:xfrm>
              <a:off x="4648200" y="2872085"/>
              <a:ext cx="1644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2400" dirty="0">
                  <a:solidFill>
                    <a:prstClr val="black"/>
                  </a:solidFill>
                  <a:latin typeface="Aptos" panose="02110004020202020204"/>
                </a:rPr>
                <a:t>attacker ??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66A1FD-48B5-1547-B5CA-81F367BC5889}"/>
                    </a:ext>
                  </a:extLst>
                </p14:cNvPr>
                <p14:cNvContentPartPr/>
                <p14:nvPr/>
              </p14:nvContentPartPr>
              <p14:xfrm>
                <a:off x="4277160" y="2762665"/>
                <a:ext cx="415080" cy="36230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66A1FD-48B5-1547-B5CA-81F367BC58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67800" y="2753311"/>
                  <a:ext cx="433800" cy="381013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658D062-2914-1103-5FD2-717F5D422ABA}"/>
              </a:ext>
            </a:extLst>
          </p:cNvPr>
          <p:cNvSpPr txBox="1"/>
          <p:nvPr/>
        </p:nvSpPr>
        <p:spPr>
          <a:xfrm>
            <a:off x="2300037" y="2366029"/>
            <a:ext cx="4600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612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75A74-27C9-031D-69B1-7DC6D9840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38A48-C56A-7CBC-346F-B72527B50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53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HTTPS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36E61-775D-7D3C-4905-DAA737180F02}"/>
              </a:ext>
            </a:extLst>
          </p:cNvPr>
          <p:cNvSpPr/>
          <p:nvPr/>
        </p:nvSpPr>
        <p:spPr>
          <a:xfrm>
            <a:off x="7315200" y="17335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dirty="0">
                <a:solidFill>
                  <a:prstClr val="white"/>
                </a:solidFill>
                <a:latin typeface="Aptos" panose="02110004020202020204"/>
              </a:rPr>
              <a:t>Server</a:t>
            </a:r>
            <a:endParaRPr lang="en-US" sz="24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2A89C-D2DA-F911-B4E0-7CA3DC0BEA02}"/>
              </a:ext>
            </a:extLst>
          </p:cNvPr>
          <p:cNvSpPr/>
          <p:nvPr/>
        </p:nvSpPr>
        <p:spPr>
          <a:xfrm>
            <a:off x="381000" y="17335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dirty="0">
                <a:solidFill>
                  <a:prstClr val="white"/>
                </a:solidFill>
                <a:latin typeface="Aptos" panose="02110004020202020204"/>
              </a:rPr>
              <a:t>Browser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90D227-7CE4-E906-C88F-96F148D11048}"/>
              </a:ext>
            </a:extLst>
          </p:cNvPr>
          <p:cNvCxnSpPr/>
          <p:nvPr/>
        </p:nvCxnSpPr>
        <p:spPr>
          <a:xfrm flipH="1">
            <a:off x="1828800" y="20891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4A1A98F-2110-C5BF-11C3-799893954E08}"/>
              </a:ext>
            </a:extLst>
          </p:cNvPr>
          <p:cNvSpPr txBox="1"/>
          <p:nvPr/>
        </p:nvSpPr>
        <p:spPr>
          <a:xfrm>
            <a:off x="171886" y="971551"/>
            <a:ext cx="9351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b="1" dirty="0">
                <a:solidFill>
                  <a:prstClr val="black"/>
                </a:solidFill>
                <a:latin typeface="Aptos" panose="02110004020202020204"/>
              </a:rPr>
              <a:t>Goal</a:t>
            </a: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:  Browser and Server want a shared secret, </a:t>
            </a:r>
            <a:r>
              <a:rPr lang="en-US" sz="2400" b="1" dirty="0">
                <a:solidFill>
                  <a:srgbClr val="FF0000"/>
                </a:solidFill>
                <a:latin typeface="Aptos" panose="02110004020202020204"/>
              </a:rPr>
              <a:t>unknown</a:t>
            </a: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 to attacker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47387F-4C56-4BDE-A27E-0E85EA7DCEC3}"/>
              </a:ext>
            </a:extLst>
          </p:cNvPr>
          <p:cNvCxnSpPr/>
          <p:nvPr/>
        </p:nvCxnSpPr>
        <p:spPr>
          <a:xfrm>
            <a:off x="1828800" y="18097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2EB4F9-BDCB-2F67-96DE-45CBB1A8AF8E}"/>
              </a:ext>
            </a:extLst>
          </p:cNvPr>
          <p:cNvCxnSpPr/>
          <p:nvPr/>
        </p:nvCxnSpPr>
        <p:spPr>
          <a:xfrm>
            <a:off x="1828800" y="23685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23C08A-EEC2-3212-3226-34A4D1C31B4E}"/>
              </a:ext>
            </a:extLst>
          </p:cNvPr>
          <p:cNvCxnSpPr/>
          <p:nvPr/>
        </p:nvCxnSpPr>
        <p:spPr>
          <a:xfrm flipH="1">
            <a:off x="1828800" y="26479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51AC2A-2503-9307-1A50-185B8B2C944A}"/>
              </a:ext>
            </a:extLst>
          </p:cNvPr>
          <p:cNvGrpSpPr/>
          <p:nvPr/>
        </p:nvGrpSpPr>
        <p:grpSpPr>
          <a:xfrm>
            <a:off x="4277160" y="2762668"/>
            <a:ext cx="2015977" cy="571085"/>
            <a:chOff x="4277160" y="2762665"/>
            <a:chExt cx="2015976" cy="5710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5C73E1-BD5A-109E-6652-632E2901FC86}"/>
                </a:ext>
              </a:extLst>
            </p:cNvPr>
            <p:cNvSpPr txBox="1"/>
            <p:nvPr/>
          </p:nvSpPr>
          <p:spPr>
            <a:xfrm>
              <a:off x="4648200" y="2872085"/>
              <a:ext cx="1644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2400" dirty="0">
                  <a:solidFill>
                    <a:prstClr val="black"/>
                  </a:solidFill>
                  <a:latin typeface="Aptos" panose="02110004020202020204"/>
                </a:rPr>
                <a:t>attacker ??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2A9F46-89DD-D2B6-3A65-921ED4E0B81C}"/>
                    </a:ext>
                  </a:extLst>
                </p14:cNvPr>
                <p14:cNvContentPartPr/>
                <p14:nvPr/>
              </p14:nvContentPartPr>
              <p14:xfrm>
                <a:off x="4277160" y="2762665"/>
                <a:ext cx="415080" cy="36230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2A9F46-89DD-D2B6-3A65-921ED4E0B8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70138" y="2755646"/>
                  <a:ext cx="429123" cy="3763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D8BB71-A515-E1D0-EAE6-0F20B6CAAB99}"/>
              </a:ext>
            </a:extLst>
          </p:cNvPr>
          <p:cNvGrpSpPr/>
          <p:nvPr/>
        </p:nvGrpSpPr>
        <p:grpSpPr>
          <a:xfrm>
            <a:off x="408784" y="2738796"/>
            <a:ext cx="517129" cy="819654"/>
            <a:chOff x="408783" y="2886730"/>
            <a:chExt cx="517129" cy="819653"/>
          </a:xfrm>
        </p:grpSpPr>
        <p:sp>
          <p:nvSpPr>
            <p:cNvPr id="24" name="Down Arrow 23">
              <a:extLst>
                <a:ext uri="{FF2B5EF4-FFF2-40B4-BE49-F238E27FC236}">
                  <a16:creationId xmlns:a16="http://schemas.microsoft.com/office/drawing/2014/main" id="{CA874F47-A715-9393-7E1F-D9FB0FD61F2A}"/>
                </a:ext>
              </a:extLst>
            </p:cNvPr>
            <p:cNvSpPr/>
            <p:nvPr/>
          </p:nvSpPr>
          <p:spPr>
            <a:xfrm rot="1073679">
              <a:off x="681195" y="2886730"/>
              <a:ext cx="157793" cy="4762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8CDC1F-7EF7-B3EB-9512-EBD9AC3ACB0E}"/>
                </a:ext>
              </a:extLst>
            </p:cNvPr>
            <p:cNvSpPr txBox="1"/>
            <p:nvPr/>
          </p:nvSpPr>
          <p:spPr>
            <a:xfrm>
              <a:off x="408783" y="3337052"/>
              <a:ext cx="517129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dirty="0">
                  <a:solidFill>
                    <a:prstClr val="black"/>
                  </a:solidFill>
                  <a:latin typeface="Aptos" panose="02110004020202020204"/>
                </a:rPr>
                <a:t>key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4B6AE7-B27E-E74D-B87B-3BC5B377736F}"/>
              </a:ext>
            </a:extLst>
          </p:cNvPr>
          <p:cNvGrpSpPr/>
          <p:nvPr/>
        </p:nvGrpSpPr>
        <p:grpSpPr>
          <a:xfrm flipH="1">
            <a:off x="7772401" y="2726073"/>
            <a:ext cx="517129" cy="819654"/>
            <a:chOff x="391214" y="2886730"/>
            <a:chExt cx="517129" cy="819653"/>
          </a:xfrm>
        </p:grpSpPr>
        <p:sp>
          <p:nvSpPr>
            <p:cNvPr id="29" name="Down Arrow 28">
              <a:extLst>
                <a:ext uri="{FF2B5EF4-FFF2-40B4-BE49-F238E27FC236}">
                  <a16:creationId xmlns:a16="http://schemas.microsoft.com/office/drawing/2014/main" id="{D108FB1B-689D-8594-6E80-6871749C1F9D}"/>
                </a:ext>
              </a:extLst>
            </p:cNvPr>
            <p:cNvSpPr/>
            <p:nvPr/>
          </p:nvSpPr>
          <p:spPr>
            <a:xfrm rot="1073679">
              <a:off x="681195" y="2886730"/>
              <a:ext cx="157793" cy="4762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816182-51AB-1E49-11E4-CF037639D81F}"/>
                </a:ext>
              </a:extLst>
            </p:cNvPr>
            <p:cNvSpPr txBox="1"/>
            <p:nvPr/>
          </p:nvSpPr>
          <p:spPr>
            <a:xfrm>
              <a:off x="391214" y="3337052"/>
              <a:ext cx="517129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dirty="0">
                  <a:solidFill>
                    <a:prstClr val="black"/>
                  </a:solidFill>
                  <a:latin typeface="Aptos" panose="02110004020202020204"/>
                </a:rPr>
                <a:t>key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813371B-AD83-1D12-A1C9-3B621F2FC2DA}"/>
              </a:ext>
            </a:extLst>
          </p:cNvPr>
          <p:cNvSpPr txBox="1"/>
          <p:nvPr/>
        </p:nvSpPr>
        <p:spPr>
          <a:xfrm>
            <a:off x="2300037" y="2366029"/>
            <a:ext cx="4600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385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(4)    TLS 1.3 session setup  </a:t>
            </a:r>
            <a:r>
              <a:rPr lang="en-US" sz="2400" dirty="0"/>
              <a:t>(simplified)</a:t>
            </a:r>
            <a:endParaRPr lang="en-US" sz="4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66BC27-2B64-0D4E-9268-B0F0012FA236}"/>
              </a:ext>
            </a:extLst>
          </p:cNvPr>
          <p:cNvGrpSpPr/>
          <p:nvPr/>
        </p:nvGrpSpPr>
        <p:grpSpPr>
          <a:xfrm>
            <a:off x="1933576" y="1041797"/>
            <a:ext cx="3260636" cy="369332"/>
            <a:chOff x="1933576" y="1041797"/>
            <a:chExt cx="3260636" cy="369332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943101" y="1391840"/>
              <a:ext cx="3162301" cy="9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933576" y="1041797"/>
              <a:ext cx="32606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baseline="-25000" dirty="0">
                  <a:solidFill>
                    <a:schemeClr val="tx2"/>
                  </a:solidFill>
                  <a:latin typeface="Tahoma" charset="0"/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47CC6B-3918-374E-9263-772CEDD218BD}"/>
              </a:ext>
            </a:extLst>
          </p:cNvPr>
          <p:cNvGrpSpPr/>
          <p:nvPr/>
        </p:nvGrpSpPr>
        <p:grpSpPr>
          <a:xfrm>
            <a:off x="2174876" y="1538287"/>
            <a:ext cx="5164139" cy="721518"/>
            <a:chOff x="2174876" y="1538287"/>
            <a:chExt cx="5164139" cy="721518"/>
          </a:xfrm>
        </p:grpSpPr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2174876" y="1908571"/>
              <a:ext cx="4976814" cy="3452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2362201" y="1538287"/>
              <a:ext cx="4976814" cy="72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286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390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6848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905000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007327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894114" y="3833396"/>
            <a:ext cx="5344887" cy="795754"/>
            <a:chOff x="1894114" y="3833396"/>
            <a:chExt cx="5344887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514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1AA943-4EBE-DA4E-A52A-AA265C19AE1B}"/>
              </a:ext>
            </a:extLst>
          </p:cNvPr>
          <p:cNvGrpSpPr/>
          <p:nvPr/>
        </p:nvGrpSpPr>
        <p:grpSpPr>
          <a:xfrm>
            <a:off x="4868091" y="678418"/>
            <a:ext cx="3307456" cy="984919"/>
            <a:chOff x="4868091" y="678418"/>
            <a:chExt cx="3307456" cy="9849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9983E5-236C-0646-B5B6-1DEEBEE4C5ED}"/>
                </a:ext>
              </a:extLst>
            </p:cNvPr>
            <p:cNvSpPr txBox="1"/>
            <p:nvPr/>
          </p:nvSpPr>
          <p:spPr>
            <a:xfrm>
              <a:off x="5334000" y="678418"/>
              <a:ext cx="284154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Diffie-Hellman key exchange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AAC0AEF-E684-F84B-BA2E-05DEAF8077A8}"/>
                </a:ext>
              </a:extLst>
            </p:cNvPr>
            <p:cNvSpPr/>
            <p:nvPr/>
          </p:nvSpPr>
          <p:spPr>
            <a:xfrm>
              <a:off x="4868091" y="821443"/>
              <a:ext cx="461555" cy="293254"/>
            </a:xfrm>
            <a:custGeom>
              <a:avLst/>
              <a:gdLst>
                <a:gd name="connsiteX0" fmla="*/ 461555 w 461555"/>
                <a:gd name="connsiteY0" fmla="*/ 31997 h 293254"/>
                <a:gd name="connsiteX1" fmla="*/ 182880 w 461555"/>
                <a:gd name="connsiteY1" fmla="*/ 23288 h 293254"/>
                <a:gd name="connsiteX2" fmla="*/ 0 w 461555"/>
                <a:gd name="connsiteY2" fmla="*/ 293254 h 2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555" h="293254">
                  <a:moveTo>
                    <a:pt x="461555" y="31997"/>
                  </a:moveTo>
                  <a:cubicBezTo>
                    <a:pt x="360680" y="5871"/>
                    <a:pt x="259806" y="-20255"/>
                    <a:pt x="182880" y="23288"/>
                  </a:cubicBezTo>
                  <a:cubicBezTo>
                    <a:pt x="105954" y="66831"/>
                    <a:pt x="52977" y="180042"/>
                    <a:pt x="0" y="29325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2EDCD36-5A03-824C-BF75-FBD4E223E949}"/>
                </a:ext>
              </a:extLst>
            </p:cNvPr>
            <p:cNvSpPr/>
            <p:nvPr/>
          </p:nvSpPr>
          <p:spPr>
            <a:xfrm>
              <a:off x="5334000" y="1045029"/>
              <a:ext cx="513806" cy="618308"/>
            </a:xfrm>
            <a:custGeom>
              <a:avLst/>
              <a:gdLst>
                <a:gd name="connsiteX0" fmla="*/ 513806 w 513806"/>
                <a:gd name="connsiteY0" fmla="*/ 0 h 618308"/>
                <a:gd name="connsiteX1" fmla="*/ 121920 w 513806"/>
                <a:gd name="connsiteY1" fmla="*/ 209005 h 618308"/>
                <a:gd name="connsiteX2" fmla="*/ 0 w 513806"/>
                <a:gd name="connsiteY2" fmla="*/ 618308 h 61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806" h="618308">
                  <a:moveTo>
                    <a:pt x="513806" y="0"/>
                  </a:moveTo>
                  <a:cubicBezTo>
                    <a:pt x="360680" y="52977"/>
                    <a:pt x="207554" y="105954"/>
                    <a:pt x="121920" y="209005"/>
                  </a:cubicBezTo>
                  <a:cubicBezTo>
                    <a:pt x="36286" y="312056"/>
                    <a:pt x="18143" y="465182"/>
                    <a:pt x="0" y="61830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79089E-29F2-A448-BFDA-11FF2E08177E}"/>
              </a:ext>
            </a:extLst>
          </p:cNvPr>
          <p:cNvSpPr txBox="1"/>
          <p:nvPr/>
        </p:nvSpPr>
        <p:spPr>
          <a:xfrm>
            <a:off x="2055842" y="4720291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Most common:    server authentication only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9AB405-1170-DE43-967D-CDD13CE2D9FA}"/>
              </a:ext>
            </a:extLst>
          </p:cNvPr>
          <p:cNvGrpSpPr/>
          <p:nvPr/>
        </p:nvGrpSpPr>
        <p:grpSpPr>
          <a:xfrm>
            <a:off x="3683794" y="2277266"/>
            <a:ext cx="2121799" cy="412439"/>
            <a:chOff x="3683794" y="2277266"/>
            <a:chExt cx="2121799" cy="412439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FC43A395-9572-EB43-A42B-5141449E5ECC}"/>
                </a:ext>
              </a:extLst>
            </p:cNvPr>
            <p:cNvSpPr/>
            <p:nvPr/>
          </p:nvSpPr>
          <p:spPr>
            <a:xfrm rot="5400000">
              <a:off x="4558142" y="1402918"/>
              <a:ext cx="130109" cy="187880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B24B14-DB79-9D44-A49B-2D95F4E1E971}"/>
                </a:ext>
              </a:extLst>
            </p:cNvPr>
            <p:cNvSpPr txBox="1"/>
            <p:nvPr/>
          </p:nvSpPr>
          <p:spPr>
            <a:xfrm>
              <a:off x="3702901" y="2320373"/>
              <a:ext cx="210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authenticates 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1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95250"/>
            <a:ext cx="9220200" cy="85725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(3)  TLS 1.3 session setup: optimization </a:t>
            </a:r>
            <a:r>
              <a:rPr lang="en-US" sz="2000" dirty="0"/>
              <a:t>(and caution)</a:t>
            </a:r>
            <a:endParaRPr lang="en-US" sz="3600" dirty="0"/>
          </a:p>
        </p:txBody>
      </p:sp>
      <p:grpSp>
        <p:nvGrpSpPr>
          <p:cNvPr id="86041" name="Group 25"/>
          <p:cNvGrpSpPr>
            <a:grpSpLocks/>
          </p:cNvGrpSpPr>
          <p:nvPr/>
        </p:nvGrpSpPr>
        <p:grpSpPr bwMode="auto">
          <a:xfrm>
            <a:off x="1933576" y="1041797"/>
            <a:ext cx="5405439" cy="1218008"/>
            <a:chOff x="1218" y="875"/>
            <a:chExt cx="3405" cy="102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224" y="1169"/>
              <a:ext cx="1992" cy="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1370" y="1603"/>
              <a:ext cx="3135" cy="29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218" y="875"/>
              <a:ext cx="205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baseline="-25000" dirty="0">
                  <a:solidFill>
                    <a:schemeClr val="tx2"/>
                  </a:solidFill>
                  <a:latin typeface="Tahoma" charset="0"/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1488" y="1292"/>
              <a:ext cx="3135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286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390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6848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905000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007327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894114" y="3833396"/>
            <a:ext cx="5344887" cy="795754"/>
            <a:chOff x="1894114" y="3833396"/>
            <a:chExt cx="5344887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514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79089E-29F2-A448-BFDA-11FF2E08177E}"/>
              </a:ext>
            </a:extLst>
          </p:cNvPr>
          <p:cNvSpPr txBox="1"/>
          <p:nvPr/>
        </p:nvSpPr>
        <p:spPr>
          <a:xfrm>
            <a:off x="2055842" y="4720291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Most common:    server authentication only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9BE77E-E042-1E43-990F-3786D1404B94}"/>
              </a:ext>
            </a:extLst>
          </p:cNvPr>
          <p:cNvSpPr txBox="1"/>
          <p:nvPr/>
        </p:nvSpPr>
        <p:spPr>
          <a:xfrm>
            <a:off x="5029200" y="1047750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ahoma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Tahoma" charset="0"/>
              </a:rPr>
              <a:t>Enc</a:t>
            </a:r>
            <a:r>
              <a:rPr lang="en-US" b="1" dirty="0">
                <a:solidFill>
                  <a:schemeClr val="tx2"/>
                </a:solidFill>
                <a:latin typeface="Tahoma" charset="0"/>
              </a:rPr>
              <a:t>[0-RTT data]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D277F2-0CAA-8E47-927E-2DEF63D4F3F0}"/>
              </a:ext>
            </a:extLst>
          </p:cNvPr>
          <p:cNvGrpSpPr/>
          <p:nvPr/>
        </p:nvGrpSpPr>
        <p:grpSpPr>
          <a:xfrm>
            <a:off x="3683794" y="2277266"/>
            <a:ext cx="2121799" cy="412439"/>
            <a:chOff x="3683794" y="2277266"/>
            <a:chExt cx="2121799" cy="412439"/>
          </a:xfrm>
        </p:grpSpPr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66C3B767-0AC8-A140-8373-0C7DAC8ABBC6}"/>
                </a:ext>
              </a:extLst>
            </p:cNvPr>
            <p:cNvSpPr/>
            <p:nvPr/>
          </p:nvSpPr>
          <p:spPr>
            <a:xfrm rot="5400000">
              <a:off x="4558142" y="1402918"/>
              <a:ext cx="130109" cy="187880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0274D9-5DDA-B44C-9856-7B5DB204BB66}"/>
                </a:ext>
              </a:extLst>
            </p:cNvPr>
            <p:cNvSpPr txBox="1"/>
            <p:nvPr/>
          </p:nvSpPr>
          <p:spPr>
            <a:xfrm>
              <a:off x="3702901" y="2320373"/>
              <a:ext cx="210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authenticates server</a:t>
              </a:r>
            </a:p>
          </p:txBody>
        </p:sp>
      </p:grp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37F6CF92-C232-8342-AC67-85651042F5E5}"/>
              </a:ext>
            </a:extLst>
          </p:cNvPr>
          <p:cNvSpPr/>
          <p:nvPr/>
        </p:nvSpPr>
        <p:spPr>
          <a:xfrm>
            <a:off x="990600" y="2495761"/>
            <a:ext cx="6629399" cy="2336986"/>
          </a:xfrm>
          <a:prstGeom prst="wedgeRoundRectCallout">
            <a:avLst>
              <a:gd name="adj1" fmla="val 27390"/>
              <a:gd name="adj2" fmla="val -967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Data encrypted using a pre-shared key</a:t>
            </a:r>
          </a:p>
          <a:p>
            <a:pPr>
              <a:spcBef>
                <a:spcPts val="1800"/>
              </a:spcBef>
            </a:pPr>
            <a:r>
              <a:rPr lang="en-US" sz="2400" b="1" u="sng" dirty="0">
                <a:solidFill>
                  <a:schemeClr val="tx1"/>
                </a:solidFill>
              </a:rPr>
              <a:t>Caution</a:t>
            </a:r>
            <a:r>
              <a:rPr lang="en-US" sz="2400" dirty="0">
                <a:solidFill>
                  <a:schemeClr val="tx1"/>
                </a:solidFill>
              </a:rPr>
              <a:t>:  0-RTT data is vulnerable to replay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	⇒  data should have no side effects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			    (i.e. GET but not POST)</a:t>
            </a:r>
          </a:p>
        </p:txBody>
      </p:sp>
    </p:spTree>
    <p:extLst>
      <p:ext uri="{BB962C8B-B14F-4D97-AF65-F5344CB8AC3E}">
        <p14:creationId xmlns:p14="http://schemas.microsoft.com/office/powerpoint/2010/main" val="14355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Integrating TLS with HTTP:  </a:t>
            </a:r>
            <a:r>
              <a:rPr lang="en-US" dirty="0">
                <a:sym typeface="Symbol"/>
              </a:rPr>
              <a:t>HTTPS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852E0-2569-0F1D-167B-CC87AA95D545}"/>
              </a:ext>
            </a:extLst>
          </p:cNvPr>
          <p:cNvSpPr txBox="1"/>
          <p:nvPr/>
        </p:nvSpPr>
        <p:spPr>
          <a:xfrm>
            <a:off x="1143000" y="1257300"/>
            <a:ext cx="1099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HTTP/2</a:t>
            </a:r>
          </a:p>
          <a:p>
            <a:pPr algn="ctr"/>
            <a:r>
              <a:rPr lang="en-US" dirty="0"/>
              <a:t>(2015)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CAEC8-A80B-798F-DF9F-C2DFE7999A0F}"/>
              </a:ext>
            </a:extLst>
          </p:cNvPr>
          <p:cNvSpPr txBox="1"/>
          <p:nvPr/>
        </p:nvSpPr>
        <p:spPr>
          <a:xfrm>
            <a:off x="6096000" y="1257300"/>
            <a:ext cx="1099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HTTP/3</a:t>
            </a:r>
          </a:p>
          <a:p>
            <a:pPr algn="ctr"/>
            <a:r>
              <a:rPr lang="en-US" dirty="0"/>
              <a:t>(2022)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D88A47-CAA3-23EA-DD08-1AB99E1BE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85041" y="2599183"/>
            <a:ext cx="3886197" cy="6309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A5B3D1-D377-DFC2-72AE-D58E2E8A14E4}"/>
              </a:ext>
            </a:extLst>
          </p:cNvPr>
          <p:cNvSpPr/>
          <p:nvPr/>
        </p:nvSpPr>
        <p:spPr>
          <a:xfrm>
            <a:off x="903357" y="3105150"/>
            <a:ext cx="1695607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TCP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F8765-ACA1-BF43-C7A9-60E3041E7915}"/>
              </a:ext>
            </a:extLst>
          </p:cNvPr>
          <p:cNvSpPr/>
          <p:nvPr/>
        </p:nvSpPr>
        <p:spPr>
          <a:xfrm>
            <a:off x="903357" y="3562350"/>
            <a:ext cx="1695607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796371-72FB-A51E-5FB2-B571D7ADF42C}"/>
              </a:ext>
            </a:extLst>
          </p:cNvPr>
          <p:cNvSpPr/>
          <p:nvPr/>
        </p:nvSpPr>
        <p:spPr>
          <a:xfrm>
            <a:off x="903357" y="2647950"/>
            <a:ext cx="1695607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BCDF16-B06C-47AE-9682-736CEE60C2BC}"/>
              </a:ext>
            </a:extLst>
          </p:cNvPr>
          <p:cNvSpPr/>
          <p:nvPr/>
        </p:nvSpPr>
        <p:spPr>
          <a:xfrm>
            <a:off x="903357" y="2190750"/>
            <a:ext cx="1695607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HTTP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526F0E-CEA3-8CA9-749F-95BDE15441A7}"/>
              </a:ext>
            </a:extLst>
          </p:cNvPr>
          <p:cNvSpPr/>
          <p:nvPr/>
        </p:nvSpPr>
        <p:spPr>
          <a:xfrm>
            <a:off x="5867400" y="2190750"/>
            <a:ext cx="1695607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algn="ctr"/>
            <a:r>
              <a:rPr lang="en-US" sz="2400" dirty="0"/>
              <a:t>QUIC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FB40E0-DADC-4133-F29B-F9BDA79C00D4}"/>
              </a:ext>
            </a:extLst>
          </p:cNvPr>
          <p:cNvSpPr/>
          <p:nvPr/>
        </p:nvSpPr>
        <p:spPr>
          <a:xfrm>
            <a:off x="5867400" y="3562350"/>
            <a:ext cx="1695607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861ED5-2195-CBFB-AC9F-DBED1F570AB9}"/>
              </a:ext>
            </a:extLst>
          </p:cNvPr>
          <p:cNvSpPr/>
          <p:nvPr/>
        </p:nvSpPr>
        <p:spPr>
          <a:xfrm>
            <a:off x="6400800" y="2419350"/>
            <a:ext cx="1094972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9B2AA2-DF79-E839-8A5E-1FE101EFBC49}"/>
              </a:ext>
            </a:extLst>
          </p:cNvPr>
          <p:cNvSpPr txBox="1"/>
          <p:nvPr/>
        </p:nvSpPr>
        <p:spPr>
          <a:xfrm>
            <a:off x="222477" y="4248150"/>
            <a:ext cx="374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TCP handshake  </a:t>
            </a:r>
            <a:r>
              <a:rPr lang="en-US" sz="2000" dirty="0">
                <a:sym typeface="Wingdings" pitchFamily="2" charset="2"/>
              </a:rPr>
              <a:t>⇒  TLS handshake</a:t>
            </a:r>
            <a:endParaRPr lang="en-US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F465C2-F7B7-9AA5-373C-36D301DAED8E}"/>
              </a:ext>
            </a:extLst>
          </p:cNvPr>
          <p:cNvSpPr txBox="1"/>
          <p:nvPr/>
        </p:nvSpPr>
        <p:spPr>
          <a:xfrm>
            <a:off x="5279799" y="4248150"/>
            <a:ext cx="28875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integrated handshake</a:t>
            </a:r>
          </a:p>
          <a:p>
            <a:pPr algn="ctr"/>
            <a:r>
              <a:rPr lang="en-US" dirty="0"/>
              <a:t>(encrypting by default)</a:t>
            </a:r>
          </a:p>
        </p:txBody>
      </p:sp>
    </p:spTree>
    <p:extLst>
      <p:ext uri="{BB962C8B-B14F-4D97-AF65-F5344CB8AC3E}">
        <p14:creationId xmlns:p14="http://schemas.microsoft.com/office/powerpoint/2010/main" val="344497126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8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7002</TotalTime>
  <Words>2264</Words>
  <Application>Microsoft Office PowerPoint</Application>
  <PresentationFormat>On-screen Show (16:9)</PresentationFormat>
  <Paragraphs>325</Paragraphs>
  <Slides>33</Slides>
  <Notes>19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Aptos</vt:lpstr>
      <vt:lpstr>Aptos Display</vt:lpstr>
      <vt:lpstr>Arial</vt:lpstr>
      <vt:lpstr>Calibri</vt:lpstr>
      <vt:lpstr>Symbol</vt:lpstr>
      <vt:lpstr>Tahoma</vt:lpstr>
      <vt:lpstr>Times</vt:lpstr>
      <vt:lpstr>Wingdings</vt:lpstr>
      <vt:lpstr>1_Lecture</vt:lpstr>
      <vt:lpstr>2_Office Theme</vt:lpstr>
      <vt:lpstr>3_Office Theme</vt:lpstr>
      <vt:lpstr>Office Theme</vt:lpstr>
      <vt:lpstr>HTTPS and the Lock Icon</vt:lpstr>
      <vt:lpstr>Goals for this lecture</vt:lpstr>
      <vt:lpstr>PowerPoint Presentation</vt:lpstr>
      <vt:lpstr>Threat Model:   Network Attacker</vt:lpstr>
      <vt:lpstr>HTTP overview</vt:lpstr>
      <vt:lpstr>HTTPS overview</vt:lpstr>
      <vt:lpstr>(4)    TLS 1.3 session setup  (simplified)</vt:lpstr>
      <vt:lpstr>(3)  TLS 1.3 session setup: optimization (and caution)</vt:lpstr>
      <vt:lpstr>Integrating TLS with HTTP:  HTTPS</vt:lpstr>
      <vt:lpstr>Integrating TLS with HTTP:    HTTPS</vt:lpstr>
      <vt:lpstr>Integrating TLS with HTTP:    HTTPS</vt:lpstr>
      <vt:lpstr>HTTPS for all web traffic?</vt:lpstr>
      <vt:lpstr>HTTPS in the Browser</vt:lpstr>
      <vt:lpstr>The TLS indicator</vt:lpstr>
      <vt:lpstr>When is the TLS icon displayed</vt:lpstr>
      <vt:lpstr>Positive security indicators are dangerous</vt:lpstr>
      <vt:lpstr>HTTPS and login pages:   incorrect usage</vt:lpstr>
      <vt:lpstr>HTTPS and login pages:   guidelines</vt:lpstr>
      <vt:lpstr>Problems with HTTPS  and the Lock Icon</vt:lpstr>
      <vt:lpstr>Problems with HTTPS and the Lock Icon</vt:lpstr>
      <vt:lpstr>1.  HTTP  ⇒  HTTPS  upgrade</vt:lpstr>
      <vt:lpstr>Defense:   Strict Transport Security (HSTS)</vt:lpstr>
      <vt:lpstr>Preloaded HSTS list</vt:lpstr>
      <vt:lpstr>CSP:  upgrade-insecure-requests</vt:lpstr>
      <vt:lpstr>2.  Certificates: wrong issuance</vt:lpstr>
      <vt:lpstr>Man in the middle attack using rogue cert</vt:lpstr>
      <vt:lpstr>What to do?      (many good ideas)</vt:lpstr>
      <vt:lpstr>CT requirements </vt:lpstr>
      <vt:lpstr>3. Mixed Content:  HTTP and HTTPS</vt:lpstr>
      <vt:lpstr>https://badssl.com     (Chrome 124,  2024)</vt:lpstr>
      <vt:lpstr>4.  Peeking through TLS:  traffic analysis</vt:lpstr>
      <vt:lpstr>Peeking through TLS: an example  [CWWZ’10]</vt:lpstr>
      <vt:lpstr>THE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SHE Dongdong</cp:lastModifiedBy>
  <cp:revision>709</cp:revision>
  <cp:lastPrinted>2017-05-11T02:41:31Z</cp:lastPrinted>
  <dcterms:created xsi:type="dcterms:W3CDTF">2010-11-06T18:36:35Z</dcterms:created>
  <dcterms:modified xsi:type="dcterms:W3CDTF">2026-03-31T06:52:29Z</dcterms:modified>
</cp:coreProperties>
</file>