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</Relationships>
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</Relationships>
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</Relationships>
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</Relationships>
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</Relationships>
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</Relationships>
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</Relationships>
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• Network is dumb</a:t>
            </a:r>
          </a:p>
          <a:p>
            <a:pPr/>
            <a:r>
              <a:t>• Simple, robust service</a:t>
            </a:r>
          </a:p>
          <a:p>
            <a:pPr/>
            <a:r>
              <a:t>• Shift complexity to endpoints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Shape 2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hape 3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AFTER THIS SLIDE, GO BACK TO WHITEBOARD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We have to coordinate how packets are structured, what packets are sent when, etc. Everyone has to agree ahead of time so that receiver knows what to do when they receive a packet.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hape 3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hape 3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1" name="Shape 3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Shape 3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9" name="Shape 3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Great. So, at this point, we know how to get packets from one host to another….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5" name="Shape 3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Shape 3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hape 3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hape 3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hape 3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hape 3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hape 3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hape 3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hape 4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hape 4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Shape 4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hape 4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hape 4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8" name="Shape 4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7" name="Shape 4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2" name="Shape 4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8" name="Shape 4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3" name="Shape 4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DRAW OUT QUERY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9" name="Shape 4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4" name="Shape 4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0" name="Shape 4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5" name="Shape 4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0" name="Shape 4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5" name="Shape 4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GO DISCUSS HOW A LAN PLAYS OUT AND HAS A ROUTER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Big shift today! Next four lectures are going to be about the web.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google.com" TargetMode="External"/><Relationship Id="rId4" Type="http://schemas.openxmlformats.org/officeDocument/2006/relationships/image" Target="../media/image26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ternet Protocol Security"/>
          <p:cNvSpPr txBox="1"/>
          <p:nvPr>
            <p:ph type="ctrTitle"/>
          </p:nvPr>
        </p:nvSpPr>
        <p:spPr>
          <a:xfrm>
            <a:off x="1778000" y="1397000"/>
            <a:ext cx="20828000" cy="4648200"/>
          </a:xfrm>
          <a:prstGeom prst="rect">
            <a:avLst/>
          </a:prstGeom>
        </p:spPr>
        <p:txBody>
          <a:bodyPr/>
          <a:lstStyle>
            <a:lvl1pPr algn="l">
              <a:defRPr sz="12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Internet Protocol Security</a:t>
            </a:r>
          </a:p>
        </p:txBody>
      </p:sp>
      <p:sp>
        <p:nvSpPr>
          <p:cNvPr id="120" name="COMP4634 Cybersecurity"/>
          <p:cNvSpPr txBox="1"/>
          <p:nvPr>
            <p:ph type="subTitle" sz="quarter" idx="1"/>
          </p:nvPr>
        </p:nvSpPr>
        <p:spPr>
          <a:xfrm>
            <a:off x="1778000" y="6337300"/>
            <a:ext cx="20828000" cy="1587500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rgbClr val="5E5E5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COMP4634 Cybersecurity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acket Encaps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Packet Encapsulation</a:t>
            </a:r>
          </a:p>
        </p:txBody>
      </p:sp>
      <p:sp>
        <p:nvSpPr>
          <p:cNvPr id="218" name="Protocol N1 can use the services of lower layer protocol N2…"/>
          <p:cNvSpPr txBox="1"/>
          <p:nvPr>
            <p:ph type="body" sz="half" idx="1"/>
          </p:nvPr>
        </p:nvSpPr>
        <p:spPr>
          <a:xfrm>
            <a:off x="1689100" y="3513508"/>
            <a:ext cx="21005800" cy="3569221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4500"/>
            </a:pPr>
            <a:r>
              <a:t>Protocol N1 can use the services of lower layer protocol N2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500"/>
            </a:pPr>
            <a:r>
              <a:t>A packet P1 of N1 is encapsulated into a packet P2 of N2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500"/>
            </a:pPr>
            <a:r>
              <a:t>The payload of p2 is p1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500"/>
            </a:pPr>
            <a:r>
              <a:t>The control information of p2 is derived from that of p1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9679" y="7954636"/>
            <a:ext cx="17444789" cy="425008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IP"/>
          <p:cNvSpPr txBox="1"/>
          <p:nvPr/>
        </p:nvSpPr>
        <p:spPr>
          <a:xfrm>
            <a:off x="4875379" y="9227457"/>
            <a:ext cx="48082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IP</a:t>
            </a:r>
          </a:p>
        </p:txBody>
      </p:sp>
      <p:sp>
        <p:nvSpPr>
          <p:cNvPr id="221" name="TCP"/>
          <p:cNvSpPr txBox="1"/>
          <p:nvPr/>
        </p:nvSpPr>
        <p:spPr>
          <a:xfrm>
            <a:off x="8728784" y="9227457"/>
            <a:ext cx="8835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TCP</a:t>
            </a:r>
          </a:p>
        </p:txBody>
      </p:sp>
      <p:sp>
        <p:nvSpPr>
          <p:cNvPr id="222" name="TCP"/>
          <p:cNvSpPr txBox="1"/>
          <p:nvPr/>
        </p:nvSpPr>
        <p:spPr>
          <a:xfrm>
            <a:off x="12658857" y="9227457"/>
            <a:ext cx="8835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TCP</a:t>
            </a:r>
          </a:p>
        </p:txBody>
      </p:sp>
      <p:sp>
        <p:nvSpPr>
          <p:cNvPr id="223" name="Rectangle"/>
          <p:cNvSpPr/>
          <p:nvPr/>
        </p:nvSpPr>
        <p:spPr>
          <a:xfrm>
            <a:off x="11253187" y="9044923"/>
            <a:ext cx="8647100" cy="16354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4" name="HTTP Request"/>
          <p:cNvSpPr txBox="1"/>
          <p:nvPr/>
        </p:nvSpPr>
        <p:spPr>
          <a:xfrm>
            <a:off x="12984907" y="9532843"/>
            <a:ext cx="3260371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800"/>
            </a:lvl1pPr>
          </a:lstStyle>
          <a:p>
            <a:pPr/>
            <a:r>
              <a:t>HTTP Request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IP — The Narrow Wa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IP — The Narrow Waist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0334" y="3647549"/>
            <a:ext cx="15355332" cy="8960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How a does packet final destination?"/>
          <p:cNvSpPr txBox="1"/>
          <p:nvPr/>
        </p:nvSpPr>
        <p:spPr>
          <a:xfrm>
            <a:off x="3913412" y="7962882"/>
            <a:ext cx="772564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How a does packet final destination?</a:t>
            </a:r>
          </a:p>
        </p:txBody>
      </p:sp>
      <p:sp>
        <p:nvSpPr>
          <p:cNvPr id="231" name="How do I get to next hop?"/>
          <p:cNvSpPr txBox="1"/>
          <p:nvPr/>
        </p:nvSpPr>
        <p:spPr>
          <a:xfrm>
            <a:off x="3655948" y="10185312"/>
            <a:ext cx="5415942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How do I get to next hop?</a:t>
            </a:r>
          </a:p>
        </p:txBody>
      </p:sp>
      <p:sp>
        <p:nvSpPr>
          <p:cNvPr id="232" name="How do I get to the right service?  How do I have a reliable “stream” of data?"/>
          <p:cNvSpPr txBox="1"/>
          <p:nvPr/>
        </p:nvSpPr>
        <p:spPr>
          <a:xfrm>
            <a:off x="708584" y="6051050"/>
            <a:ext cx="8900999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3400">
                <a:solidFill>
                  <a:schemeClr val="accent1">
                    <a:lumOff val="-13575"/>
                  </a:schemeClr>
                </a:solidFill>
              </a:defRPr>
            </a:pPr>
            <a:r>
              <a:t>How do I get to the right service?</a:t>
            </a:r>
            <a:br/>
            <a:r>
              <a:t> How do I have a reliable “stream” of data?</a:t>
            </a:r>
          </a:p>
        </p:txBody>
      </p:sp>
      <p:sp>
        <p:nvSpPr>
          <p:cNvPr id="233" name="How does Application  structure data?"/>
          <p:cNvSpPr txBox="1"/>
          <p:nvPr/>
        </p:nvSpPr>
        <p:spPr>
          <a:xfrm>
            <a:off x="2835250" y="3688850"/>
            <a:ext cx="4742333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3400">
                <a:solidFill>
                  <a:schemeClr val="accent1">
                    <a:lumOff val="-13575"/>
                  </a:schemeClr>
                </a:solidFill>
              </a:defRPr>
            </a:pPr>
            <a:r>
              <a:t>How does Application </a:t>
            </a:r>
            <a:br/>
            <a:r>
              <a:t>structure data?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k Lay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Link Layer</a:t>
            </a:r>
          </a:p>
        </p:txBody>
      </p:sp>
      <p:sp>
        <p:nvSpPr>
          <p:cNvPr id="238" name="Assumes: Local nodes are physically connected…"/>
          <p:cNvSpPr txBox="1"/>
          <p:nvPr>
            <p:ph type="body" sz="half" idx="1"/>
          </p:nvPr>
        </p:nvSpPr>
        <p:spPr>
          <a:xfrm>
            <a:off x="1689100" y="3513508"/>
            <a:ext cx="21818483" cy="5748363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b="1"/>
            </a:pPr>
            <a:r>
              <a:t>Assumes: </a:t>
            </a:r>
            <a:r>
              <a:rPr b="0"/>
              <a:t>Local nodes are physically connected</a:t>
            </a:r>
            <a:endParaRPr b="0"/>
          </a:p>
          <a:p>
            <a:pPr marL="342900" indent="-342900" defTabSz="457200">
              <a:spcBef>
                <a:spcPts val="0"/>
              </a:spcBef>
              <a:buSzTx/>
              <a:buNone/>
              <a:defRPr b="1"/>
            </a:pPr>
            <a:endParaRPr b="0"/>
          </a:p>
          <a:p>
            <a:pPr marL="342900" indent="-342900" defTabSz="457200">
              <a:spcBef>
                <a:spcPts val="0"/>
              </a:spcBef>
              <a:buSzTx/>
              <a:buNone/>
              <a:defRPr b="1"/>
            </a:pPr>
            <a:r>
              <a:t>Task:</a:t>
            </a:r>
            <a:r>
              <a:rPr b="0"/>
              <a:t> Transfer bytes between two hosts on the physically connected network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thern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Ethernet</a:t>
            </a:r>
          </a:p>
        </p:txBody>
      </p:sp>
      <p:sp>
        <p:nvSpPr>
          <p:cNvPr id="241" name="At layer 2 (link layer) packets are called frames…"/>
          <p:cNvSpPr txBox="1"/>
          <p:nvPr>
            <p:ph type="body" sz="quarter" idx="1"/>
          </p:nvPr>
        </p:nvSpPr>
        <p:spPr>
          <a:xfrm>
            <a:off x="1261042" y="9127028"/>
            <a:ext cx="11298735" cy="364214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3800"/>
            </a:pPr>
            <a:r>
              <a:t>At layer 2 (link layer) packets are called </a:t>
            </a:r>
            <a:r>
              <a:rPr i="1"/>
              <a:t>frames</a:t>
            </a:r>
            <a:endParaRPr i="1"/>
          </a:p>
          <a:p>
            <a:pPr marL="342900" indent="-342900" defTabSz="457200">
              <a:spcBef>
                <a:spcPts val="0"/>
              </a:spcBef>
              <a:buSzTx/>
              <a:buNone/>
              <a:defRPr sz="3800"/>
            </a:pPr>
            <a:endParaRPr i="1"/>
          </a:p>
          <a:p>
            <a:pPr marL="342900" indent="-342900" defTabSz="457200">
              <a:spcBef>
                <a:spcPts val="0"/>
              </a:spcBef>
              <a:buSzTx/>
              <a:buNone/>
              <a:defRPr sz="3800"/>
            </a:pPr>
            <a:r>
              <a:t>MAC addresses: 6 bytes, universally unique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043" y="4807624"/>
            <a:ext cx="21862599" cy="386197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EtherType gives layer 3 protocol in payload…"/>
          <p:cNvSpPr txBox="1"/>
          <p:nvPr/>
        </p:nvSpPr>
        <p:spPr>
          <a:xfrm>
            <a:off x="13309688" y="9761058"/>
            <a:ext cx="9365260" cy="237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2900" indent="-342900" algn="l" defTabSz="457200">
              <a:defRPr b="0" sz="3800"/>
            </a:pPr>
            <a:r>
              <a:t>EtherType gives layer 3 protocol in payload</a:t>
            </a:r>
          </a:p>
          <a:p>
            <a:pPr marL="742950" indent="-285750" algn="l" defTabSz="457200">
              <a:defRPr b="0" sz="3800"/>
            </a:pPr>
            <a:r>
              <a:t>0x0800: IPv4</a:t>
            </a:r>
          </a:p>
          <a:p>
            <a:pPr marL="742950" indent="-285750" algn="l" defTabSz="457200">
              <a:defRPr b="0" sz="3800"/>
            </a:pPr>
            <a:r>
              <a:t>0x0806: ARP</a:t>
            </a:r>
          </a:p>
          <a:p>
            <a:pPr marL="742950" indent="-285750" algn="l" defTabSz="457200">
              <a:defRPr b="0" sz="3800"/>
            </a:pPr>
            <a:r>
              <a:t>0x86DD: IPv6</a:t>
            </a:r>
          </a:p>
        </p:txBody>
      </p:sp>
      <p:sp>
        <p:nvSpPr>
          <p:cNvPr id="244" name="Most common Link Layer Protocol. Let’s you send packets to other local hosts."/>
          <p:cNvSpPr txBox="1"/>
          <p:nvPr/>
        </p:nvSpPr>
        <p:spPr>
          <a:xfrm>
            <a:off x="1350721" y="3320396"/>
            <a:ext cx="2168255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42900" indent="-342900" algn="l" defTabSz="457200">
              <a:defRPr b="0" sz="4800"/>
            </a:lvl1pPr>
          </a:lstStyle>
          <a:p>
            <a:pPr/>
            <a:r>
              <a:t>Most common Link Layer Protocol. Let’s you send packets to other local hosts.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Ethern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Ethernet</a:t>
            </a:r>
          </a:p>
        </p:txBody>
      </p:sp>
      <p:sp>
        <p:nvSpPr>
          <p:cNvPr id="249" name="Originally broadcast. Every local computer got every packet."/>
          <p:cNvSpPr txBox="1"/>
          <p:nvPr>
            <p:ph type="body" sz="quarter" idx="1"/>
          </p:nvPr>
        </p:nvSpPr>
        <p:spPr>
          <a:xfrm>
            <a:off x="1689100" y="2929308"/>
            <a:ext cx="21005800" cy="2090267"/>
          </a:xfrm>
          <a:prstGeom prst="rect">
            <a:avLst/>
          </a:prstGeom>
        </p:spPr>
        <p:txBody>
          <a:bodyPr/>
          <a:lstStyle>
            <a:lvl1pPr marL="342900" indent="-342900" defTabSz="457200">
              <a:spcBef>
                <a:spcPts val="0"/>
              </a:spcBef>
              <a:buSzTx/>
              <a:buNone/>
            </a:lvl1pPr>
          </a:lstStyle>
          <a:p>
            <a:pPr/>
            <a:r>
              <a:t>Originally broadcast. Every local computer got every packet.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5408" y="6085956"/>
            <a:ext cx="13373184" cy="5044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witched Ethern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Switched Ethernet</a:t>
            </a:r>
          </a:p>
        </p:txBody>
      </p:sp>
      <p:sp>
        <p:nvSpPr>
          <p:cNvPr id="255" name="With switched Ethernet, the switch learns at which physical port each MAC address lives based on MAC source addresses…"/>
          <p:cNvSpPr txBox="1"/>
          <p:nvPr>
            <p:ph type="body" idx="1"/>
          </p:nvPr>
        </p:nvSpPr>
        <p:spPr>
          <a:xfrm>
            <a:off x="1689100" y="2929308"/>
            <a:ext cx="21005800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6000"/>
              </a:spcBef>
              <a:buSzTx/>
              <a:buNone/>
            </a:pPr>
            <a:r>
              <a:t>With switched Ethernet, the switch </a:t>
            </a:r>
            <a:r>
              <a:rPr i="1"/>
              <a:t>learns</a:t>
            </a:r>
            <a:r>
              <a:t> at which physical port each MAC address lives based on MAC source addresses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</a:pPr>
            <a:r>
              <a:t>If switch knows MAC address M is at port P,</a:t>
            </a:r>
            <a:br/>
            <a:r>
              <a:t>it will only send a packet for M out port P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</a:pPr>
            <a:r>
              <a:t>If switch does not know which port MAC address M lives at, will broadcast to all ports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Ethern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Ethernet</a:t>
            </a:r>
          </a:p>
        </p:txBody>
      </p:sp>
      <p:pic>
        <p:nvPicPr>
          <p:cNvPr id="258" name="Screen Shot 2019-05-09 at 10.25.56 AM.png" descr="Screen Shot 2019-05-09 at 10.25.5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8893" y="4752832"/>
            <a:ext cx="22006214" cy="5988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Internet Protocol (IP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Internet Protocol (IP)</a:t>
            </a:r>
          </a:p>
        </p:txBody>
      </p:sp>
      <p:sp>
        <p:nvSpPr>
          <p:cNvPr id="263" name="Internet Protocol (IP) defines what packets that cross the Internet need to look like to be processed by routers…"/>
          <p:cNvSpPr txBox="1"/>
          <p:nvPr>
            <p:ph type="body" idx="1"/>
          </p:nvPr>
        </p:nvSpPr>
        <p:spPr>
          <a:xfrm>
            <a:off x="1689100" y="3513508"/>
            <a:ext cx="21005800" cy="800618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800"/>
              </a:spcBef>
              <a:buSzTx/>
              <a:buNone/>
            </a:pPr>
            <a:r>
              <a:rPr b="1"/>
              <a:t>Internet Protocol (IP)</a:t>
            </a:r>
            <a:r>
              <a:t> defines what packets that cross the Internet need to look like to be processed by routers</a:t>
            </a:r>
          </a:p>
          <a:p>
            <a:pPr marL="0" indent="0">
              <a:spcBef>
                <a:spcPts val="4800"/>
              </a:spcBef>
              <a:buSzTx/>
              <a:buNone/>
            </a:pPr>
            <a:r>
              <a:t>Every host is assigned a unique identifier (“IP Address”) </a:t>
            </a:r>
          </a:p>
          <a:p>
            <a:pPr marL="0" indent="0">
              <a:spcBef>
                <a:spcPts val="4800"/>
              </a:spcBef>
              <a:buSzTx/>
              <a:buNone/>
            </a:pPr>
            <a:r>
              <a:t>Every packet has an IP header that indicates its sender and receiver</a:t>
            </a:r>
          </a:p>
          <a:p>
            <a:pPr marL="0" indent="0">
              <a:spcBef>
                <a:spcPts val="4800"/>
              </a:spcBef>
              <a:buSzTx/>
              <a:buNone/>
            </a:pPr>
            <a:r>
              <a:t>Routers forward packet along to </a:t>
            </a:r>
            <a:r>
              <a:rPr i="1"/>
              <a:t>try</a:t>
            </a:r>
            <a:r>
              <a:t> to get it to the destination host</a:t>
            </a:r>
          </a:p>
          <a:p>
            <a:pPr marL="0" indent="0">
              <a:spcBef>
                <a:spcPts val="4800"/>
              </a:spcBef>
              <a:buSzTx/>
              <a:buNone/>
            </a:pPr>
            <a:r>
              <a:t>Rest of the packet should be ignored by the router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IP Addres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IP Addresses</a:t>
            </a:r>
          </a:p>
        </p:txBody>
      </p:sp>
      <p:sp>
        <p:nvSpPr>
          <p:cNvPr id="268" name="IPv4: 32-bit host addresses…"/>
          <p:cNvSpPr txBox="1"/>
          <p:nvPr>
            <p:ph type="body" idx="1"/>
          </p:nvPr>
        </p:nvSpPr>
        <p:spPr>
          <a:xfrm>
            <a:off x="1689100" y="3513508"/>
            <a:ext cx="21005800" cy="8006185"/>
          </a:xfrm>
          <a:prstGeom prst="rect">
            <a:avLst/>
          </a:prstGeom>
        </p:spPr>
        <p:txBody>
          <a:bodyPr/>
          <a:lstStyle/>
          <a:p>
            <a:pPr marL="322325" indent="-322325" defTabSz="429768">
              <a:spcBef>
                <a:spcPts val="0"/>
              </a:spcBef>
              <a:buSzTx/>
              <a:buNone/>
              <a:defRPr sz="5170"/>
            </a:pPr>
            <a:r>
              <a:rPr b="1"/>
              <a:t>IPv4:</a:t>
            </a:r>
            <a:r>
              <a:t> 32-bit host addresses</a:t>
            </a:r>
          </a:p>
          <a:p>
            <a:pPr marL="698373" indent="-268604" defTabSz="429768">
              <a:spcBef>
                <a:spcPts val="0"/>
              </a:spcBef>
              <a:buSzTx/>
              <a:buNone/>
              <a:defRPr sz="5170"/>
            </a:pPr>
            <a:r>
              <a:t>Written as 4 bytes in form A.B.C.D</a:t>
            </a:r>
            <a:br/>
            <a:r>
              <a:t>where A,...,D are 8 bit integers in decimal</a:t>
            </a:r>
            <a:br/>
            <a:r>
              <a:t>(called </a:t>
            </a:r>
            <a:r>
              <a:rPr i="1"/>
              <a:t>dotted quad</a:t>
            </a:r>
            <a:r>
              <a:t>) </a:t>
            </a:r>
            <a:r>
              <a:rPr i="1"/>
              <a:t>e.g.</a:t>
            </a:r>
            <a:r>
              <a:t> 192.168.1.1</a:t>
            </a:r>
          </a:p>
          <a:p>
            <a:pPr marL="698373" indent="-268604" defTabSz="429768">
              <a:spcBef>
                <a:spcPts val="0"/>
              </a:spcBef>
              <a:buSzTx/>
              <a:buNone/>
              <a:defRPr sz="5170"/>
            </a:pPr>
          </a:p>
          <a:p>
            <a:pPr marL="322325" indent="-322325" defTabSz="429768">
              <a:spcBef>
                <a:spcPts val="0"/>
              </a:spcBef>
              <a:buSzTx/>
              <a:buNone/>
              <a:defRPr sz="5170"/>
            </a:pPr>
            <a:r>
              <a:rPr b="1"/>
              <a:t>IPv6:</a:t>
            </a:r>
            <a:r>
              <a:t> 128 bit host addresses</a:t>
            </a:r>
          </a:p>
          <a:p>
            <a:pPr marL="698373" indent="-268604" defTabSz="429768">
              <a:spcBef>
                <a:spcPts val="0"/>
              </a:spcBef>
              <a:buSzTx/>
              <a:buNone/>
              <a:defRPr sz="5170"/>
            </a:pPr>
            <a:r>
              <a:t>Written as 16 bytes in form AA:BB::XX:YY:ZZ</a:t>
            </a:r>
            <a:br/>
            <a:r>
              <a:t>where AA,...,ZZ are 16 bit integers in hexadecimal</a:t>
            </a:r>
            <a:br/>
            <a:r>
              <a:t>and :: implies zero bytes</a:t>
            </a:r>
            <a:br/>
            <a:r>
              <a:rPr i="1"/>
              <a:t>e.g.</a:t>
            </a:r>
            <a:r>
              <a:t> 2620:0:e00:b</a:t>
            </a:r>
            <a:r>
              <a:rPr>
                <a:solidFill>
                  <a:srgbClr val="0433FF"/>
                </a:solidFill>
              </a:rPr>
              <a:t>::</a:t>
            </a:r>
            <a:r>
              <a:t>53 = 2620:0:e00:b</a:t>
            </a:r>
            <a:r>
              <a:rPr>
                <a:solidFill>
                  <a:srgbClr val="0433FF"/>
                </a:solidFill>
              </a:rPr>
              <a:t>:0:0:0:</a:t>
            </a:r>
            <a:r>
              <a:t>53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IPv4 Hea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IPv4 Header</a:t>
            </a:r>
          </a:p>
        </p:txBody>
      </p:sp>
      <p:sp>
        <p:nvSpPr>
          <p:cNvPr id="273" name="Instruct routers and hosts what to do with a packet…"/>
          <p:cNvSpPr txBox="1"/>
          <p:nvPr>
            <p:ph type="body" sz="quarter" idx="1"/>
          </p:nvPr>
        </p:nvSpPr>
        <p:spPr>
          <a:xfrm>
            <a:off x="1689100" y="2979754"/>
            <a:ext cx="21005800" cy="2286001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00"/>
              </a:spcBef>
              <a:buSzTx/>
              <a:buNone/>
              <a:defRPr sz="5500"/>
            </a:pPr>
            <a:r>
              <a:t>Instruct routers and hosts what to do with a packet</a:t>
            </a:r>
          </a:p>
          <a:p>
            <a:pPr marL="342900" indent="-342900" defTabSz="457200">
              <a:spcBef>
                <a:spcPts val="200"/>
              </a:spcBef>
              <a:buSzTx/>
              <a:buNone/>
              <a:defRPr sz="5500"/>
            </a:pPr>
            <a:r>
              <a:t>All values are filled in by the sending host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611" y="5603909"/>
            <a:ext cx="19259827" cy="8037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he Intern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The Internet</a:t>
            </a:r>
          </a:p>
        </p:txBody>
      </p:sp>
      <p:sp>
        <p:nvSpPr>
          <p:cNvPr id="123" name="Global network that provides best-effort delivery  of packets between connected hosts…"/>
          <p:cNvSpPr txBox="1"/>
          <p:nvPr>
            <p:ph type="body" sz="half" idx="1"/>
          </p:nvPr>
        </p:nvSpPr>
        <p:spPr>
          <a:xfrm>
            <a:off x="1689100" y="3178371"/>
            <a:ext cx="12174055" cy="913976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3300"/>
              </a:spcBef>
              <a:buSzTx/>
              <a:buNone/>
              <a:defRPr sz="4100"/>
            </a:pPr>
            <a:r>
              <a:t>Global network that provides </a:t>
            </a:r>
            <a:r>
              <a:rPr b="1" u="sng"/>
              <a:t>best-effort</a:t>
            </a:r>
            <a:r>
              <a:rPr b="1" i="1"/>
              <a:t> </a:t>
            </a:r>
            <a:r>
              <a:t>delivery </a:t>
            </a:r>
            <a:br/>
            <a:r>
              <a:t>of </a:t>
            </a:r>
            <a:r>
              <a:rPr b="1" u="sng"/>
              <a:t>packets</a:t>
            </a:r>
            <a:r>
              <a:t> between connected hosts</a:t>
            </a:r>
          </a:p>
          <a:p>
            <a:pPr marL="0" indent="0">
              <a:lnSpc>
                <a:spcPct val="110000"/>
              </a:lnSpc>
              <a:spcBef>
                <a:spcPts val="3500"/>
              </a:spcBef>
              <a:buSzTx/>
              <a:buNone/>
              <a:defRPr sz="4100"/>
            </a:pPr>
            <a:r>
              <a:rPr b="1"/>
              <a:t>Packet</a:t>
            </a:r>
            <a:r>
              <a:t>: a structured sequence of bytes </a:t>
            </a:r>
          </a:p>
          <a:p>
            <a:pPr marL="0" indent="0">
              <a:lnSpc>
                <a:spcPct val="110000"/>
              </a:lnSpc>
              <a:spcBef>
                <a:spcPts val="1700"/>
              </a:spcBef>
              <a:buSzTx/>
              <a:buNone/>
              <a:defRPr sz="4100"/>
            </a:pPr>
            <a:r>
              <a:t>    </a:t>
            </a:r>
            <a:r>
              <a:rPr>
                <a:latin typeface="+mn-lt"/>
                <a:ea typeface="+mn-ea"/>
                <a:cs typeface="+mn-cs"/>
                <a:sym typeface="Helvetica Neue Medium"/>
              </a:rPr>
              <a:t>Header:</a:t>
            </a:r>
            <a:r>
              <a:t> metadata used by network</a:t>
            </a:r>
          </a:p>
          <a:p>
            <a:pPr marL="0" indent="0">
              <a:lnSpc>
                <a:spcPct val="110000"/>
              </a:lnSpc>
              <a:spcBef>
                <a:spcPts val="1700"/>
              </a:spcBef>
              <a:buSzTx/>
              <a:buNone/>
              <a:defRPr sz="4100"/>
            </a:pPr>
            <a:r>
              <a:t>    </a:t>
            </a:r>
            <a:r>
              <a:rPr>
                <a:latin typeface="+mn-lt"/>
                <a:ea typeface="+mn-ea"/>
                <a:cs typeface="+mn-cs"/>
                <a:sym typeface="Helvetica Neue Medium"/>
              </a:rPr>
              <a:t>Payload:</a:t>
            </a:r>
            <a:r>
              <a:t> user data to be transported</a:t>
            </a:r>
          </a:p>
          <a:p>
            <a:pPr marL="342900" indent="-342900" defTabSz="457200">
              <a:lnSpc>
                <a:spcPct val="110000"/>
              </a:lnSpc>
              <a:spcBef>
                <a:spcPts val="3300"/>
              </a:spcBef>
              <a:buSzTx/>
              <a:buNone/>
              <a:defRPr sz="4100"/>
            </a:pPr>
            <a:r>
              <a:t>Every host has a unique identifier — IP address</a:t>
            </a:r>
          </a:p>
          <a:p>
            <a:pPr marL="342900" indent="-342900" defTabSz="457200">
              <a:lnSpc>
                <a:spcPct val="110000"/>
              </a:lnSpc>
              <a:spcBef>
                <a:spcPts val="3500"/>
              </a:spcBef>
              <a:buSzTx/>
              <a:buNone/>
              <a:defRPr sz="4100"/>
            </a:pPr>
            <a:r>
              <a:t>Series of routers receive packets, look at destination address on the header and send it one hop towards the destination IP address</a:t>
            </a:r>
          </a:p>
        </p:txBody>
      </p:sp>
      <p:pic>
        <p:nvPicPr>
          <p:cNvPr id="124" name="networking_icons-04.png" descr="networking_icons-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68463" y="4106930"/>
            <a:ext cx="1097099" cy="1097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erver.png" descr="serv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39451" y="11017945"/>
            <a:ext cx="1755126" cy="1755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download-1.png" descr="download-1.png"/>
          <p:cNvPicPr>
            <a:picLocks noChangeAspect="1"/>
          </p:cNvPicPr>
          <p:nvPr/>
        </p:nvPicPr>
        <p:blipFill>
          <a:blip r:embed="rId5">
            <a:extLst/>
          </a:blip>
          <a:srcRect l="14046" t="21609" r="14046" b="21609"/>
          <a:stretch>
            <a:fillRect/>
          </a:stretch>
        </p:blipFill>
        <p:spPr>
          <a:xfrm>
            <a:off x="18021240" y="1498129"/>
            <a:ext cx="2191726" cy="1514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networking_icons-04.png" descr="networking_icons-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14116" y="9775893"/>
            <a:ext cx="1097099" cy="1097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networking_icons-04.png" descr="networking_icons-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16261" y="6818705"/>
            <a:ext cx="1097099" cy="1097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networking_icons-04.png" descr="networking_icons-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68463" y="8729953"/>
            <a:ext cx="1097099" cy="1097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networking_icons-04.png" descr="networking_icons-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0561" y="6818705"/>
            <a:ext cx="1097099" cy="1097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networking_icons-04.png" descr="networking_icons-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79353" y="5692266"/>
            <a:ext cx="1097099" cy="109709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Line"/>
          <p:cNvSpPr/>
          <p:nvPr/>
        </p:nvSpPr>
        <p:spPr>
          <a:xfrm flipH="1">
            <a:off x="17539885" y="5192050"/>
            <a:ext cx="1076048" cy="1500262"/>
          </a:xfrm>
          <a:prstGeom prst="line">
            <a:avLst/>
          </a:prstGeom>
          <a:ln w="762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Line"/>
          <p:cNvSpPr/>
          <p:nvPr/>
        </p:nvSpPr>
        <p:spPr>
          <a:xfrm>
            <a:off x="17690816" y="7942152"/>
            <a:ext cx="851512" cy="851512"/>
          </a:xfrm>
          <a:prstGeom prst="line">
            <a:avLst/>
          </a:prstGeom>
          <a:ln w="762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Line"/>
          <p:cNvSpPr/>
          <p:nvPr/>
        </p:nvSpPr>
        <p:spPr>
          <a:xfrm>
            <a:off x="19117012" y="3228778"/>
            <a:ext cx="1" cy="662614"/>
          </a:xfrm>
          <a:prstGeom prst="line">
            <a:avLst/>
          </a:prstGeom>
          <a:ln w="762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Line"/>
          <p:cNvSpPr/>
          <p:nvPr/>
        </p:nvSpPr>
        <p:spPr>
          <a:xfrm>
            <a:off x="19117013" y="10031812"/>
            <a:ext cx="1" cy="908374"/>
          </a:xfrm>
          <a:prstGeom prst="line">
            <a:avLst/>
          </a:prstGeom>
          <a:ln w="762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Line"/>
          <p:cNvSpPr/>
          <p:nvPr/>
        </p:nvSpPr>
        <p:spPr>
          <a:xfrm flipH="1">
            <a:off x="16432163" y="8095718"/>
            <a:ext cx="445044" cy="1500261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Line"/>
          <p:cNvSpPr/>
          <p:nvPr/>
        </p:nvSpPr>
        <p:spPr>
          <a:xfrm>
            <a:off x="19892804" y="5190743"/>
            <a:ext cx="990480" cy="471969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Line"/>
          <p:cNvSpPr/>
          <p:nvPr/>
        </p:nvSpPr>
        <p:spPr>
          <a:xfrm>
            <a:off x="19775730" y="9278502"/>
            <a:ext cx="755819" cy="1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" name="Line"/>
          <p:cNvSpPr/>
          <p:nvPr/>
        </p:nvSpPr>
        <p:spPr>
          <a:xfrm flipV="1">
            <a:off x="21361997" y="6947682"/>
            <a:ext cx="221318" cy="1509418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0" name="networking_icons-04.png" descr="networking_icons-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41716" y="8729953"/>
            <a:ext cx="1097099" cy="109709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Line"/>
          <p:cNvSpPr/>
          <p:nvPr/>
        </p:nvSpPr>
        <p:spPr>
          <a:xfrm flipV="1">
            <a:off x="20655834" y="6807321"/>
            <a:ext cx="533961" cy="430739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Line"/>
          <p:cNvSpPr/>
          <p:nvPr/>
        </p:nvSpPr>
        <p:spPr>
          <a:xfrm>
            <a:off x="17995121" y="7413956"/>
            <a:ext cx="1224628" cy="1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Line"/>
          <p:cNvSpPr/>
          <p:nvPr/>
        </p:nvSpPr>
        <p:spPr>
          <a:xfrm>
            <a:off x="20406103" y="8039694"/>
            <a:ext cx="405545" cy="595251"/>
          </a:xfrm>
          <a:prstGeom prst="line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4" name="141.212.120.7"/>
          <p:cNvSpPr txBox="1"/>
          <p:nvPr/>
        </p:nvSpPr>
        <p:spPr>
          <a:xfrm>
            <a:off x="20352696" y="1975142"/>
            <a:ext cx="255041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141.212.120.7</a:t>
            </a:r>
          </a:p>
        </p:txBody>
      </p:sp>
      <p:sp>
        <p:nvSpPr>
          <p:cNvPr id="145" name="8.8.8.8"/>
          <p:cNvSpPr txBox="1"/>
          <p:nvPr/>
        </p:nvSpPr>
        <p:spPr>
          <a:xfrm>
            <a:off x="20283115" y="11509790"/>
            <a:ext cx="127939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8.8.8.8</a:t>
            </a:r>
          </a:p>
        </p:txBody>
      </p:sp>
      <p:pic>
        <p:nvPicPr>
          <p:cNvPr id="146" name="envelope-icon-png-favpng-YXEWKaz4eyZeVVvx7Et879wi3.jpg" descr="envelope-icon-png-favpng-YXEWKaz4eyZeVVvx7Et879wi3.jpg"/>
          <p:cNvPicPr>
            <a:picLocks noChangeAspect="1"/>
          </p:cNvPicPr>
          <p:nvPr/>
        </p:nvPicPr>
        <p:blipFill>
          <a:blip r:embed="rId6">
            <a:extLst/>
          </a:blip>
          <a:srcRect l="18634" t="15339" r="18942" b="14917"/>
          <a:stretch>
            <a:fillRect/>
          </a:stretch>
        </p:blipFill>
        <p:spPr>
          <a:xfrm>
            <a:off x="17069610" y="5146533"/>
            <a:ext cx="803290" cy="560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fill="norm" stroke="1" extrusionOk="0">
                <a:moveTo>
                  <a:pt x="10841" y="0"/>
                </a:moveTo>
                <a:cubicBezTo>
                  <a:pt x="6431" y="0"/>
                  <a:pt x="2026" y="35"/>
                  <a:pt x="1929" y="122"/>
                </a:cubicBezTo>
                <a:cubicBezTo>
                  <a:pt x="1849" y="195"/>
                  <a:pt x="1780" y="477"/>
                  <a:pt x="1780" y="734"/>
                </a:cubicBezTo>
                <a:cubicBezTo>
                  <a:pt x="1780" y="1146"/>
                  <a:pt x="2034" y="1568"/>
                  <a:pt x="3912" y="4268"/>
                </a:cubicBezTo>
                <a:cubicBezTo>
                  <a:pt x="5087" y="5957"/>
                  <a:pt x="6020" y="7392"/>
                  <a:pt x="5980" y="7450"/>
                </a:cubicBezTo>
                <a:cubicBezTo>
                  <a:pt x="5940" y="7507"/>
                  <a:pt x="5974" y="7542"/>
                  <a:pt x="6055" y="7542"/>
                </a:cubicBezTo>
                <a:cubicBezTo>
                  <a:pt x="6246" y="7542"/>
                  <a:pt x="10307" y="13386"/>
                  <a:pt x="10212" y="13523"/>
                </a:cubicBezTo>
                <a:cubicBezTo>
                  <a:pt x="10172" y="13580"/>
                  <a:pt x="10049" y="13630"/>
                  <a:pt x="9945" y="13630"/>
                </a:cubicBezTo>
                <a:cubicBezTo>
                  <a:pt x="9812" y="13630"/>
                  <a:pt x="9753" y="13737"/>
                  <a:pt x="9753" y="13997"/>
                </a:cubicBezTo>
                <a:cubicBezTo>
                  <a:pt x="9753" y="14291"/>
                  <a:pt x="9810" y="14364"/>
                  <a:pt x="10009" y="14364"/>
                </a:cubicBezTo>
                <a:cubicBezTo>
                  <a:pt x="10189" y="14364"/>
                  <a:pt x="10273" y="14279"/>
                  <a:pt x="10297" y="14043"/>
                </a:cubicBezTo>
                <a:cubicBezTo>
                  <a:pt x="10326" y="13754"/>
                  <a:pt x="10387" y="13707"/>
                  <a:pt x="10841" y="13707"/>
                </a:cubicBezTo>
                <a:cubicBezTo>
                  <a:pt x="11295" y="13707"/>
                  <a:pt x="11355" y="13754"/>
                  <a:pt x="11384" y="14043"/>
                </a:cubicBezTo>
                <a:cubicBezTo>
                  <a:pt x="11408" y="14279"/>
                  <a:pt x="11492" y="14364"/>
                  <a:pt x="11672" y="14364"/>
                </a:cubicBezTo>
                <a:cubicBezTo>
                  <a:pt x="11871" y="14364"/>
                  <a:pt x="11928" y="14291"/>
                  <a:pt x="11928" y="13997"/>
                </a:cubicBezTo>
                <a:cubicBezTo>
                  <a:pt x="11928" y="13729"/>
                  <a:pt x="11870" y="13630"/>
                  <a:pt x="11725" y="13630"/>
                </a:cubicBezTo>
                <a:cubicBezTo>
                  <a:pt x="11615" y="13630"/>
                  <a:pt x="11498" y="13574"/>
                  <a:pt x="11470" y="13508"/>
                </a:cubicBezTo>
                <a:cubicBezTo>
                  <a:pt x="11416" y="13384"/>
                  <a:pt x="15492" y="7444"/>
                  <a:pt x="15584" y="7511"/>
                </a:cubicBezTo>
                <a:cubicBezTo>
                  <a:pt x="15612" y="7531"/>
                  <a:pt x="15645" y="7496"/>
                  <a:pt x="15648" y="7435"/>
                </a:cubicBezTo>
                <a:cubicBezTo>
                  <a:pt x="15655" y="7265"/>
                  <a:pt x="16274" y="6376"/>
                  <a:pt x="16362" y="6410"/>
                </a:cubicBezTo>
                <a:cubicBezTo>
                  <a:pt x="16405" y="6426"/>
                  <a:pt x="16450" y="6369"/>
                  <a:pt x="16458" y="6287"/>
                </a:cubicBezTo>
                <a:cubicBezTo>
                  <a:pt x="16483" y="6042"/>
                  <a:pt x="17111" y="5179"/>
                  <a:pt x="17204" y="5262"/>
                </a:cubicBezTo>
                <a:cubicBezTo>
                  <a:pt x="17252" y="5305"/>
                  <a:pt x="17290" y="5471"/>
                  <a:pt x="17290" y="5629"/>
                </a:cubicBezTo>
                <a:cubicBezTo>
                  <a:pt x="17290" y="5837"/>
                  <a:pt x="17359" y="5920"/>
                  <a:pt x="17545" y="5920"/>
                </a:cubicBezTo>
                <a:cubicBezTo>
                  <a:pt x="17752" y="5920"/>
                  <a:pt x="17801" y="5849"/>
                  <a:pt x="17801" y="5553"/>
                </a:cubicBezTo>
                <a:cubicBezTo>
                  <a:pt x="17801" y="5293"/>
                  <a:pt x="17753" y="5171"/>
                  <a:pt x="17620" y="5171"/>
                </a:cubicBezTo>
                <a:cubicBezTo>
                  <a:pt x="17516" y="5171"/>
                  <a:pt x="17392" y="5135"/>
                  <a:pt x="17354" y="5079"/>
                </a:cubicBezTo>
                <a:cubicBezTo>
                  <a:pt x="17250" y="4930"/>
                  <a:pt x="18020" y="3838"/>
                  <a:pt x="18153" y="3947"/>
                </a:cubicBezTo>
                <a:cubicBezTo>
                  <a:pt x="18215" y="3997"/>
                  <a:pt x="18229" y="3986"/>
                  <a:pt x="18185" y="3916"/>
                </a:cubicBezTo>
                <a:cubicBezTo>
                  <a:pt x="18141" y="3846"/>
                  <a:pt x="18512" y="3206"/>
                  <a:pt x="19006" y="2493"/>
                </a:cubicBezTo>
                <a:cubicBezTo>
                  <a:pt x="19753" y="1415"/>
                  <a:pt x="19901" y="1123"/>
                  <a:pt x="19901" y="734"/>
                </a:cubicBezTo>
                <a:cubicBezTo>
                  <a:pt x="19901" y="477"/>
                  <a:pt x="19832" y="195"/>
                  <a:pt x="19752" y="122"/>
                </a:cubicBezTo>
                <a:cubicBezTo>
                  <a:pt x="19655" y="35"/>
                  <a:pt x="15250" y="0"/>
                  <a:pt x="10841" y="0"/>
                </a:cubicBezTo>
                <a:close/>
                <a:moveTo>
                  <a:pt x="341" y="2845"/>
                </a:moveTo>
                <a:cubicBezTo>
                  <a:pt x="253" y="2894"/>
                  <a:pt x="169" y="3207"/>
                  <a:pt x="139" y="3580"/>
                </a:cubicBezTo>
                <a:cubicBezTo>
                  <a:pt x="110" y="3932"/>
                  <a:pt x="87" y="7780"/>
                  <a:pt x="96" y="12146"/>
                </a:cubicBezTo>
                <a:cubicBezTo>
                  <a:pt x="113" y="20965"/>
                  <a:pt x="81" y="20548"/>
                  <a:pt x="810" y="21187"/>
                </a:cubicBezTo>
                <a:cubicBezTo>
                  <a:pt x="1131" y="21468"/>
                  <a:pt x="1409" y="21478"/>
                  <a:pt x="10841" y="21478"/>
                </a:cubicBezTo>
                <a:cubicBezTo>
                  <a:pt x="20272" y="21478"/>
                  <a:pt x="20550" y="21468"/>
                  <a:pt x="20871" y="21187"/>
                </a:cubicBezTo>
                <a:cubicBezTo>
                  <a:pt x="21600" y="20549"/>
                  <a:pt x="21567" y="20995"/>
                  <a:pt x="21575" y="12008"/>
                </a:cubicBezTo>
                <a:cubicBezTo>
                  <a:pt x="21578" y="7559"/>
                  <a:pt x="21553" y="3681"/>
                  <a:pt x="21521" y="3396"/>
                </a:cubicBezTo>
                <a:cubicBezTo>
                  <a:pt x="21482" y="3042"/>
                  <a:pt x="21405" y="2876"/>
                  <a:pt x="21287" y="2876"/>
                </a:cubicBezTo>
                <a:cubicBezTo>
                  <a:pt x="21192" y="2876"/>
                  <a:pt x="19401" y="5335"/>
                  <a:pt x="17300" y="8337"/>
                </a:cubicBezTo>
                <a:cubicBezTo>
                  <a:pt x="14857" y="11829"/>
                  <a:pt x="13435" y="13761"/>
                  <a:pt x="13356" y="13691"/>
                </a:cubicBezTo>
                <a:cubicBezTo>
                  <a:pt x="13282" y="13626"/>
                  <a:pt x="13263" y="13644"/>
                  <a:pt x="13303" y="13737"/>
                </a:cubicBezTo>
                <a:cubicBezTo>
                  <a:pt x="13386" y="13929"/>
                  <a:pt x="12039" y="15895"/>
                  <a:pt x="11608" y="16215"/>
                </a:cubicBezTo>
                <a:cubicBezTo>
                  <a:pt x="11220" y="16504"/>
                  <a:pt x="10211" y="16471"/>
                  <a:pt x="10254" y="16169"/>
                </a:cubicBezTo>
                <a:cubicBezTo>
                  <a:pt x="10273" y="16037"/>
                  <a:pt x="10208" y="16001"/>
                  <a:pt x="10073" y="16062"/>
                </a:cubicBezTo>
                <a:cubicBezTo>
                  <a:pt x="9929" y="16128"/>
                  <a:pt x="9773" y="16011"/>
                  <a:pt x="9508" y="15619"/>
                </a:cubicBezTo>
                <a:cubicBezTo>
                  <a:pt x="9306" y="15320"/>
                  <a:pt x="9174" y="14998"/>
                  <a:pt x="9210" y="14915"/>
                </a:cubicBezTo>
                <a:cubicBezTo>
                  <a:pt x="9246" y="14832"/>
                  <a:pt x="9228" y="14815"/>
                  <a:pt x="9167" y="14869"/>
                </a:cubicBezTo>
                <a:cubicBezTo>
                  <a:pt x="9033" y="14988"/>
                  <a:pt x="7690" y="13142"/>
                  <a:pt x="7653" y="12789"/>
                </a:cubicBezTo>
                <a:cubicBezTo>
                  <a:pt x="7639" y="12650"/>
                  <a:pt x="7535" y="12520"/>
                  <a:pt x="7430" y="12498"/>
                </a:cubicBezTo>
                <a:cubicBezTo>
                  <a:pt x="7325" y="12476"/>
                  <a:pt x="5726" y="10268"/>
                  <a:pt x="3869" y="7603"/>
                </a:cubicBezTo>
                <a:cubicBezTo>
                  <a:pt x="1606" y="4354"/>
                  <a:pt x="443" y="2789"/>
                  <a:pt x="341" y="2845"/>
                </a:cubicBezTo>
                <a:close/>
                <a:moveTo>
                  <a:pt x="10841" y="14808"/>
                </a:moveTo>
                <a:cubicBezTo>
                  <a:pt x="10634" y="14808"/>
                  <a:pt x="10585" y="14879"/>
                  <a:pt x="10585" y="15175"/>
                </a:cubicBezTo>
                <a:cubicBezTo>
                  <a:pt x="10585" y="15471"/>
                  <a:pt x="10634" y="15558"/>
                  <a:pt x="10841" y="15558"/>
                </a:cubicBezTo>
                <a:cubicBezTo>
                  <a:pt x="11047" y="15558"/>
                  <a:pt x="11096" y="15471"/>
                  <a:pt x="11096" y="15175"/>
                </a:cubicBezTo>
                <a:cubicBezTo>
                  <a:pt x="11096" y="14879"/>
                  <a:pt x="11047" y="14808"/>
                  <a:pt x="10841" y="14808"/>
                </a:cubicBezTo>
                <a:close/>
                <a:moveTo>
                  <a:pt x="0" y="20912"/>
                </a:moveTo>
                <a:lnTo>
                  <a:pt x="0" y="21600"/>
                </a:lnTo>
                <a:cubicBezTo>
                  <a:pt x="107" y="21567"/>
                  <a:pt x="160" y="21475"/>
                  <a:pt x="160" y="21248"/>
                </a:cubicBezTo>
                <a:cubicBezTo>
                  <a:pt x="160" y="21021"/>
                  <a:pt x="107" y="20944"/>
                  <a:pt x="0" y="2091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Destination Add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Destination Address</a:t>
            </a:r>
          </a:p>
        </p:txBody>
      </p:sp>
      <p:sp>
        <p:nvSpPr>
          <p:cNvPr id="279" name="Sender sets destination address…"/>
          <p:cNvSpPr txBox="1"/>
          <p:nvPr>
            <p:ph type="body" sz="quarter" idx="1"/>
          </p:nvPr>
        </p:nvSpPr>
        <p:spPr>
          <a:xfrm>
            <a:off x="1689100" y="2979754"/>
            <a:ext cx="21005800" cy="2286001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00"/>
              </a:spcBef>
              <a:buSzTx/>
              <a:buNone/>
              <a:defRPr sz="5500"/>
            </a:pPr>
            <a:r>
              <a:t>Sender sets destination address</a:t>
            </a:r>
          </a:p>
          <a:p>
            <a:pPr marL="342900" indent="-342900" defTabSz="457200">
              <a:spcBef>
                <a:spcPts val="200"/>
              </a:spcBef>
              <a:buSzTx/>
              <a:buNone/>
              <a:defRPr sz="5500"/>
            </a:pPr>
            <a:r>
              <a:t>Routers try to forward packet to that address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611" y="5603909"/>
            <a:ext cx="19259827" cy="8037567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Rectangle"/>
          <p:cNvSpPr/>
          <p:nvPr/>
        </p:nvSpPr>
        <p:spPr>
          <a:xfrm>
            <a:off x="4117724" y="10247138"/>
            <a:ext cx="16148552" cy="1059010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43964" y="11374520"/>
            <a:ext cx="27245377" cy="3276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49942" y="5637919"/>
            <a:ext cx="36457333" cy="4383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77058" y="8584764"/>
            <a:ext cx="36457332" cy="4383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ource Add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Source Address</a:t>
            </a:r>
          </a:p>
        </p:txBody>
      </p:sp>
      <p:sp>
        <p:nvSpPr>
          <p:cNvPr id="289" name="Source Address (sender)…"/>
          <p:cNvSpPr txBox="1"/>
          <p:nvPr>
            <p:ph type="body" sz="quarter" idx="1"/>
          </p:nvPr>
        </p:nvSpPr>
        <p:spPr>
          <a:xfrm>
            <a:off x="1689100" y="2979754"/>
            <a:ext cx="21005800" cy="2286001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00"/>
              </a:spcBef>
              <a:buSzTx/>
              <a:buNone/>
              <a:defRPr sz="5500"/>
            </a:pPr>
            <a:r>
              <a:t>Source Address (sender)</a:t>
            </a:r>
          </a:p>
          <a:p>
            <a:pPr marL="342900" indent="-342900" defTabSz="457200">
              <a:spcBef>
                <a:spcPts val="200"/>
              </a:spcBef>
              <a:buSzTx/>
              <a:buNone/>
              <a:defRPr sz="5500"/>
            </a:pPr>
            <a:r>
              <a:t>Sender fills in. Routers due not verify.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611" y="5603909"/>
            <a:ext cx="19259827" cy="803756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"/>
          <p:cNvSpPr/>
          <p:nvPr/>
        </p:nvSpPr>
        <p:spPr>
          <a:xfrm>
            <a:off x="4117724" y="9281643"/>
            <a:ext cx="16148552" cy="1021304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43964" y="10383920"/>
            <a:ext cx="27245377" cy="3276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43964" y="5934109"/>
            <a:ext cx="27245377" cy="3276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12636" y="7615320"/>
            <a:ext cx="27245377" cy="3276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hecks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Checksum</a:t>
            </a:r>
          </a:p>
        </p:txBody>
      </p:sp>
      <p:sp>
        <p:nvSpPr>
          <p:cNvPr id="299" name="16-bit Simple Header checksum (filled in by sender)"/>
          <p:cNvSpPr txBox="1"/>
          <p:nvPr>
            <p:ph type="body" sz="quarter" idx="1"/>
          </p:nvPr>
        </p:nvSpPr>
        <p:spPr>
          <a:xfrm>
            <a:off x="1689100" y="2979754"/>
            <a:ext cx="21005800" cy="2286001"/>
          </a:xfrm>
          <a:prstGeom prst="rect">
            <a:avLst/>
          </a:prstGeom>
        </p:spPr>
        <p:txBody>
          <a:bodyPr/>
          <a:lstStyle>
            <a:lvl1pPr marL="342900" indent="-342900" defTabSz="457200">
              <a:spcBef>
                <a:spcPts val="200"/>
              </a:spcBef>
              <a:buSzTx/>
              <a:buNone/>
              <a:defRPr sz="5500"/>
            </a:lvl1pPr>
          </a:lstStyle>
          <a:p>
            <a:pPr/>
            <a:r>
              <a:t>16-bit Simple Header checksum (filled in by sender)</a:t>
            </a: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611" y="5603909"/>
            <a:ext cx="19259827" cy="8037567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Rectangle"/>
          <p:cNvSpPr/>
          <p:nvPr/>
        </p:nvSpPr>
        <p:spPr>
          <a:xfrm>
            <a:off x="12245724" y="8429400"/>
            <a:ext cx="7713867" cy="819990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831768" y="9331705"/>
            <a:ext cx="33820985" cy="4066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80972" y="5870609"/>
            <a:ext cx="20595505" cy="247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81037" y="7615320"/>
            <a:ext cx="27245377" cy="3276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471228" y="8015122"/>
            <a:ext cx="20595506" cy="2476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IP Sec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IP Security</a:t>
            </a:r>
          </a:p>
        </p:txBody>
      </p:sp>
      <p:sp>
        <p:nvSpPr>
          <p:cNvPr id="310" name="Client is trusted to embed correct source IP…"/>
          <p:cNvSpPr txBox="1"/>
          <p:nvPr>
            <p:ph type="body" idx="1"/>
          </p:nvPr>
        </p:nvSpPr>
        <p:spPr>
          <a:xfrm>
            <a:off x="1689100" y="3513508"/>
            <a:ext cx="21005800" cy="87380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600"/>
              </a:spcBef>
              <a:buSzTx/>
              <a:buNone/>
            </a:pPr>
            <a:r>
              <a:t>Client is trusted to embed correct source IP</a:t>
            </a:r>
          </a:p>
          <a:p>
            <a:pPr marL="457200" indent="-228600" defTabSz="457200">
              <a:spcBef>
                <a:spcPts val="2600"/>
              </a:spcBef>
              <a:buSzPct val="100000"/>
            </a:pPr>
            <a:r>
              <a:t> Easy to override using lower level network sockets</a:t>
            </a:r>
          </a:p>
          <a:p>
            <a:pPr marL="457200" indent="-228600" defTabSz="457200">
              <a:spcBef>
                <a:spcPts val="2600"/>
              </a:spcBef>
              <a:buSzPct val="100000"/>
            </a:pPr>
            <a:r>
              <a:t> </a:t>
            </a:r>
            <a:r>
              <a:rPr b="1"/>
              <a:t>Libnet: </a:t>
            </a:r>
            <a:r>
              <a:t>a library for formatting raw packets with arbitrary IP headers</a:t>
            </a:r>
          </a:p>
          <a:p>
            <a:pPr marL="457200" indent="-228600" defTabSz="457200">
              <a:spcBef>
                <a:spcPts val="2600"/>
              </a:spcBef>
              <a:buSzPct val="100000"/>
            </a:pPr>
          </a:p>
          <a:p>
            <a:pPr marL="0" indent="0" defTabSz="457200">
              <a:lnSpc>
                <a:spcPts val="7100"/>
              </a:lnSpc>
              <a:spcBef>
                <a:spcPts val="0"/>
              </a:spcBef>
              <a:buSzTx/>
              <a:buNone/>
            </a:pPr>
            <a:r>
              <a:t>Anyone who owns their machine can send packets with arbitrary source IP</a:t>
            </a:r>
          </a:p>
          <a:p>
            <a:pPr marL="457200" indent="-228600" defTabSz="457200">
              <a:spcBef>
                <a:spcPts val="2600"/>
              </a:spcBef>
              <a:buSzPct val="100000"/>
            </a:pPr>
            <a:r>
              <a:t> Denial of Service Attacks</a:t>
            </a:r>
          </a:p>
          <a:p>
            <a:pPr marL="457200" indent="-228600" defTabSz="457200">
              <a:spcBef>
                <a:spcPts val="2600"/>
              </a:spcBef>
              <a:buSzPct val="100000"/>
            </a:pPr>
            <a:r>
              <a:t> Anonymous infection (if one packet)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Internet Protocol (IP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Internet Protocol (IP)</a:t>
            </a:r>
          </a:p>
        </p:txBody>
      </p:sp>
      <p:sp>
        <p:nvSpPr>
          <p:cNvPr id="313" name="Yes:…"/>
          <p:cNvSpPr txBox="1"/>
          <p:nvPr>
            <p:ph type="body" idx="1"/>
          </p:nvPr>
        </p:nvSpPr>
        <p:spPr>
          <a:xfrm>
            <a:off x="1689100" y="3513508"/>
            <a:ext cx="21005800" cy="87380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600"/>
              </a:spcBef>
              <a:buSzTx/>
              <a:buNone/>
              <a:defRPr b="1"/>
            </a:pPr>
            <a:r>
              <a:t>Yes:</a:t>
            </a:r>
          </a:p>
          <a:p>
            <a:pPr marL="342900" indent="-342900" defTabSz="457200">
              <a:spcBef>
                <a:spcPts val="2600"/>
              </a:spcBef>
              <a:buSzTx/>
              <a:buNone/>
            </a:pPr>
            <a:r>
              <a:t>Routing. If host knows IP of destination host, route packet to it.</a:t>
            </a:r>
          </a:p>
          <a:p>
            <a:pPr marL="342900" indent="-342900" defTabSz="457200">
              <a:spcBef>
                <a:spcPts val="2600"/>
              </a:spcBef>
              <a:buSzTx/>
              <a:buNone/>
            </a:pPr>
            <a:r>
              <a:t>Fragmentation and reassembly: Split data into packets and reassemble</a:t>
            </a:r>
          </a:p>
          <a:p>
            <a:pPr marL="342900" indent="-342900" defTabSz="457200">
              <a:spcBef>
                <a:spcPts val="2600"/>
              </a:spcBef>
              <a:buSzTx/>
              <a:buNone/>
            </a:pPr>
            <a:r>
              <a:t>Error Reporting: (maybe, if you’re lucky) tell source it dropped your packet</a:t>
            </a:r>
          </a:p>
          <a:p>
            <a:pPr marL="342900" indent="-342900" defTabSz="457200">
              <a:spcBef>
                <a:spcPts val="2600"/>
              </a:spcBef>
              <a:buSzTx/>
              <a:buNone/>
              <a:defRPr b="1" sz="3000"/>
            </a:pPr>
          </a:p>
          <a:p>
            <a:pPr marL="342900" indent="-342900" defTabSz="457200">
              <a:spcBef>
                <a:spcPts val="2600"/>
              </a:spcBef>
              <a:buSzTx/>
              <a:buNone/>
              <a:defRPr b="1"/>
            </a:pPr>
            <a:r>
              <a:t>No:</a:t>
            </a:r>
          </a:p>
          <a:p>
            <a:pPr marL="342900" indent="-342900" defTabSz="457200">
              <a:spcBef>
                <a:spcPts val="2600"/>
              </a:spcBef>
              <a:buSzTx/>
              <a:buNone/>
            </a:pPr>
            <a:r>
              <a:t>Everything else. No ordering. No retransmission. No (real) error checking. No acknowledgement of receipt. No “connections”. No security. Just packets.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wo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Two Problems</a:t>
            </a:r>
          </a:p>
        </p:txBody>
      </p:sp>
      <p:sp>
        <p:nvSpPr>
          <p:cNvPr id="316" name="Local: How does a host know what MAC address their destination has given an IP address?…"/>
          <p:cNvSpPr txBox="1"/>
          <p:nvPr>
            <p:ph type="body" idx="1"/>
          </p:nvPr>
        </p:nvSpPr>
        <p:spPr>
          <a:xfrm>
            <a:off x="1689100" y="2929308"/>
            <a:ext cx="21005800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rPr b="1"/>
              <a:t>Local: </a:t>
            </a:r>
            <a:r>
              <a:t>How does a host know what MAC address their destination has given an IP address?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  <a:defRPr b="1" sz="6100"/>
            </a:pPr>
            <a:r>
              <a:t>Internet: </a:t>
            </a:r>
            <a:r>
              <a:rPr b="0"/>
              <a:t>How does each router know where to send each packet next?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ARP: Address Resolution Protoc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1235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ARP: Address Resolution Protocol </a:t>
            </a:r>
          </a:p>
        </p:txBody>
      </p:sp>
      <p:sp>
        <p:nvSpPr>
          <p:cNvPr id="321" name="ARP is a Network protocol that lets hosts map IP addresses to MAC addresses…"/>
          <p:cNvSpPr txBox="1"/>
          <p:nvPr>
            <p:ph type="body" idx="1"/>
          </p:nvPr>
        </p:nvSpPr>
        <p:spPr>
          <a:xfrm>
            <a:off x="1689100" y="2929308"/>
            <a:ext cx="21005800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ARP is a Network protocol that lets hosts map IP addresses to MAC addresses 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Host who needs MAC address M corresponding to IP address N broadcasts an ARP packet to LAN asking, “who has IP address N?”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Host that has IP address N will reply, “IP </a:t>
            </a:r>
            <a:r>
              <a:rPr i="1"/>
              <a:t>N</a:t>
            </a:r>
            <a:r>
              <a:t> is at MAC address </a:t>
            </a:r>
            <a:r>
              <a:rPr i="1"/>
              <a:t>M</a:t>
            </a:r>
            <a:r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ARP Pack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ARP Packet</a:t>
            </a:r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8131" y="3085808"/>
            <a:ext cx="17347738" cy="9322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ARP Sec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ARP Security</a:t>
            </a:r>
          </a:p>
        </p:txBody>
      </p:sp>
      <p:sp>
        <p:nvSpPr>
          <p:cNvPr id="329" name="Any host on the LAN can send ARP requests and replies: any host can claim to be another host on the local network!…"/>
          <p:cNvSpPr txBox="1"/>
          <p:nvPr>
            <p:ph type="body" idx="1"/>
          </p:nvPr>
        </p:nvSpPr>
        <p:spPr>
          <a:xfrm>
            <a:off x="1689100" y="2929308"/>
            <a:ext cx="21005800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1500"/>
              </a:spcBef>
              <a:buSzTx/>
              <a:buNone/>
              <a:defRPr i="1" sz="4700">
                <a:solidFill>
                  <a:srgbClr val="0433FF"/>
                </a:solidFill>
              </a:defRPr>
            </a:pPr>
            <a:r>
              <a:rPr i="0">
                <a:solidFill>
                  <a:srgbClr val="000000"/>
                </a:solidFill>
              </a:rPr>
              <a:t>Any host on the LAN can send ARP requests and replies: </a:t>
            </a:r>
            <a:r>
              <a:t>any host can claim to be another host on the local network!</a:t>
            </a:r>
            <a:endParaRPr i="0"/>
          </a:p>
          <a:p>
            <a:pPr marL="742950" indent="-285750" defTabSz="457200">
              <a:spcBef>
                <a:spcPts val="1500"/>
              </a:spcBef>
              <a:buSzTx/>
              <a:buNone/>
              <a:defRPr sz="4700"/>
            </a:pPr>
            <a:r>
              <a:t>This is called </a:t>
            </a:r>
            <a:r>
              <a:rPr i="1"/>
              <a:t>ARP spoofing</a:t>
            </a:r>
            <a:endParaRPr i="1"/>
          </a:p>
          <a:p>
            <a:pPr marL="342900" indent="-342900" defTabSz="457200">
              <a:spcBef>
                <a:spcPts val="1500"/>
              </a:spcBef>
              <a:buSzTx/>
              <a:buNone/>
              <a:defRPr sz="4700"/>
            </a:pPr>
            <a:endParaRPr i="1"/>
          </a:p>
          <a:p>
            <a:pPr marL="342900" indent="-342900" defTabSz="457200">
              <a:spcBef>
                <a:spcPts val="1500"/>
              </a:spcBef>
              <a:buSzTx/>
              <a:buNone/>
              <a:defRPr sz="4700"/>
            </a:pPr>
            <a:r>
              <a:t>This allows any host X to force IP traffic between any two other hosts A and B to flow through X </a:t>
            </a:r>
            <a:r>
              <a:rPr i="1">
                <a:solidFill>
                  <a:srgbClr val="FF7C00"/>
                </a:solidFill>
              </a:rPr>
              <a:t>(MitM!)</a:t>
            </a:r>
            <a:endParaRPr i="1">
              <a:solidFill>
                <a:srgbClr val="FF7C00"/>
              </a:solidFill>
            </a:endParaRPr>
          </a:p>
          <a:p>
            <a:pPr marL="742950" indent="-285750" defTabSz="457200">
              <a:spcBef>
                <a:spcPts val="1500"/>
              </a:spcBef>
              <a:buSzTx/>
              <a:buNone/>
              <a:defRPr sz="4700"/>
            </a:pPr>
            <a:r>
              <a:t>Claim </a:t>
            </a:r>
            <a:r>
              <a:rPr i="1"/>
              <a:t>N</a:t>
            </a:r>
            <a:r>
              <a:rPr b="1" baseline="-5999"/>
              <a:t>A</a:t>
            </a:r>
            <a:r>
              <a:t> is at attacker’s MAC address </a:t>
            </a:r>
            <a:r>
              <a:rPr i="1"/>
              <a:t>M</a:t>
            </a:r>
            <a:r>
              <a:rPr b="1" baseline="-5999"/>
              <a:t>X</a:t>
            </a:r>
            <a:endParaRPr b="1" baseline="-5999"/>
          </a:p>
          <a:p>
            <a:pPr marL="742950" indent="-285750" defTabSz="457200">
              <a:spcBef>
                <a:spcPts val="1500"/>
              </a:spcBef>
              <a:buSzTx/>
              <a:buNone/>
              <a:defRPr sz="4700"/>
            </a:pPr>
            <a:r>
              <a:t>Claim </a:t>
            </a:r>
            <a:r>
              <a:rPr i="1"/>
              <a:t>N</a:t>
            </a:r>
            <a:r>
              <a:rPr b="1" baseline="-5999"/>
              <a:t>B</a:t>
            </a:r>
            <a:r>
              <a:t> is at attacker’s MAC address </a:t>
            </a:r>
            <a:r>
              <a:rPr i="1"/>
              <a:t>M</a:t>
            </a:r>
            <a:r>
              <a:rPr b="1" baseline="-5999"/>
              <a:t>X</a:t>
            </a:r>
          </a:p>
          <a:p>
            <a:pPr marL="742950" indent="-285750" defTabSz="457200">
              <a:spcBef>
                <a:spcPts val="1500"/>
              </a:spcBef>
              <a:buSzTx/>
              <a:buNone/>
              <a:defRPr sz="4700"/>
            </a:pPr>
            <a:r>
              <a:t>Re-send traffic addressed to </a:t>
            </a:r>
            <a:r>
              <a:rPr i="1"/>
              <a:t>N</a:t>
            </a:r>
            <a:r>
              <a:rPr b="1" baseline="-5999"/>
              <a:t>A</a:t>
            </a:r>
            <a:r>
              <a:t> to </a:t>
            </a:r>
            <a:r>
              <a:rPr i="1"/>
              <a:t>M</a:t>
            </a:r>
            <a:r>
              <a:rPr b="1" baseline="-5999"/>
              <a:t>A</a:t>
            </a:r>
            <a:r>
              <a:t>, and vice versa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outing (BGP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Routing (BGP)</a:t>
            </a:r>
          </a:p>
        </p:txBody>
      </p:sp>
      <p:sp>
        <p:nvSpPr>
          <p:cNvPr id="334" name="BGP (Border Gateway Protocol): protocol that allows routers to exchange information about their routing tables…"/>
          <p:cNvSpPr txBox="1"/>
          <p:nvPr>
            <p:ph type="body" idx="1"/>
          </p:nvPr>
        </p:nvSpPr>
        <p:spPr>
          <a:xfrm>
            <a:off x="1689100" y="2929308"/>
            <a:ext cx="21005800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BGP (Border Gateway Protocol): protocol that allows routers to exchange information about their routing tables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Each router announces what it can route to all of its neighbors.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Every router maintains a global table of routes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etwork Protoc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Network Protocols</a:t>
            </a:r>
          </a:p>
        </p:txBody>
      </p:sp>
      <p:sp>
        <p:nvSpPr>
          <p:cNvPr id="151" name="We define how hosts communicate in published network protocols…"/>
          <p:cNvSpPr txBox="1"/>
          <p:nvPr>
            <p:ph type="body" sz="half" idx="1"/>
          </p:nvPr>
        </p:nvSpPr>
        <p:spPr>
          <a:xfrm>
            <a:off x="1502063" y="3069520"/>
            <a:ext cx="21700126" cy="4585839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3000"/>
              </a:spcBef>
              <a:buSzTx/>
              <a:buNone/>
            </a:pPr>
            <a:r>
              <a:t>We define how hosts communicate in published network protocols</a:t>
            </a:r>
          </a:p>
          <a:p>
            <a:pPr marL="342900" indent="-342900" defTabSz="457200">
              <a:spcBef>
                <a:spcPts val="3000"/>
              </a:spcBef>
              <a:buSzTx/>
              <a:buNone/>
            </a:pPr>
            <a:r>
              <a:rPr b="1"/>
              <a:t>Syntax: </a:t>
            </a:r>
            <a:r>
              <a:t>How communication is structured (e.g., format and order of messages)</a:t>
            </a:r>
          </a:p>
          <a:p>
            <a:pPr marL="342900" indent="-342900" defTabSz="457200">
              <a:spcBef>
                <a:spcPts val="3000"/>
              </a:spcBef>
              <a:buSzTx/>
              <a:buNone/>
            </a:pPr>
            <a:r>
              <a:rPr b="1"/>
              <a:t>Semantics: </a:t>
            </a:r>
            <a:r>
              <a:t>What communication means. Actions taken on transmit or receipt of message, or when a timer expires. What assumptions can be made.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31136"/>
          <a:stretch>
            <a:fillRect/>
          </a:stretch>
        </p:blipFill>
        <p:spPr>
          <a:xfrm>
            <a:off x="2429271" y="7813142"/>
            <a:ext cx="19525606" cy="444466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Example: What bytes contain each field in a packet header"/>
          <p:cNvSpPr txBox="1"/>
          <p:nvPr/>
        </p:nvSpPr>
        <p:spPr>
          <a:xfrm>
            <a:off x="5847420" y="12334920"/>
            <a:ext cx="12689160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chemeClr val="accent5">
                    <a:lumOff val="-29866"/>
                  </a:schemeClr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Example: What bytes contain each field in a packet header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akistan hijacks YouTub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Pakistan hijacks YouTube </a:t>
            </a:r>
          </a:p>
        </p:txBody>
      </p:sp>
      <p:sp>
        <p:nvSpPr>
          <p:cNvPr id="339" name="On 24 February 2008, Pakistan Telecom (AS 17557) began advertising a small part of YouTube’s (AS 36561) assigned network…"/>
          <p:cNvSpPr txBox="1"/>
          <p:nvPr>
            <p:ph type="body" idx="1"/>
          </p:nvPr>
        </p:nvSpPr>
        <p:spPr>
          <a:xfrm>
            <a:off x="1689100" y="2929308"/>
            <a:ext cx="21005800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On 24 February 2008, Pakistan Telecom (AS 17557) began advertising a small part of YouTube’s (AS 36561) assigned network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PCCW (3491) did not validate Pakistan Telecom’s (17557) advertisement for 208.65.153.0/24</a:t>
            </a:r>
          </a:p>
          <a:p>
            <a:pPr marL="342900" indent="-342900" defTabSz="457200">
              <a:spcBef>
                <a:spcPts val="6000"/>
              </a:spcBef>
              <a:buSzTx/>
              <a:buNone/>
              <a:defRPr sz="6100"/>
            </a:pPr>
            <a:r>
              <a:t>Youtube offline.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rotocol Lay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Protocol Layering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0334" y="3266549"/>
            <a:ext cx="15355332" cy="8960902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How do I get to final destination?"/>
          <p:cNvSpPr txBox="1"/>
          <p:nvPr/>
        </p:nvSpPr>
        <p:spPr>
          <a:xfrm>
            <a:off x="4849748" y="7644575"/>
            <a:ext cx="61173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How do I get to final destination?</a:t>
            </a:r>
          </a:p>
        </p:txBody>
      </p:sp>
      <p:sp>
        <p:nvSpPr>
          <p:cNvPr id="344" name="How do I get to next hop?"/>
          <p:cNvSpPr txBox="1"/>
          <p:nvPr/>
        </p:nvSpPr>
        <p:spPr>
          <a:xfrm>
            <a:off x="3655948" y="9828975"/>
            <a:ext cx="479221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How do I get to next hop?</a:t>
            </a:r>
          </a:p>
        </p:txBody>
      </p:sp>
      <p:sp>
        <p:nvSpPr>
          <p:cNvPr id="345" name="How do I get to the right service?  How do I have a reliable “stream” of data?"/>
          <p:cNvSpPr txBox="1"/>
          <p:nvPr/>
        </p:nvSpPr>
        <p:spPr>
          <a:xfrm>
            <a:off x="1742313" y="5720113"/>
            <a:ext cx="7867270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>
                <a:solidFill>
                  <a:srgbClr val="5E5E5E"/>
                </a:solidFill>
              </a:defRPr>
            </a:pPr>
            <a:r>
              <a:t>How do I get to the right service?</a:t>
            </a:r>
            <a:br/>
            <a:r>
              <a:t> How do I have a reliable “stream” of data?</a:t>
            </a:r>
          </a:p>
        </p:txBody>
      </p:sp>
      <p:sp>
        <p:nvSpPr>
          <p:cNvPr id="346" name="How does Application  structure data?"/>
          <p:cNvSpPr txBox="1"/>
          <p:nvPr/>
        </p:nvSpPr>
        <p:spPr>
          <a:xfrm>
            <a:off x="3379724" y="3357913"/>
            <a:ext cx="4197859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>
                <a:solidFill>
                  <a:srgbClr val="5E5E5E"/>
                </a:solidFill>
              </a:defRPr>
            </a:pPr>
            <a:r>
              <a:t>How does Application </a:t>
            </a:r>
            <a:br/>
            <a:r>
              <a:t>structure data?</a:t>
            </a:r>
          </a:p>
        </p:txBody>
      </p:sp>
      <p:sp>
        <p:nvSpPr>
          <p:cNvPr id="347" name="Rectangle"/>
          <p:cNvSpPr/>
          <p:nvPr/>
        </p:nvSpPr>
        <p:spPr>
          <a:xfrm>
            <a:off x="3228724" y="7217495"/>
            <a:ext cx="19193079" cy="5427733"/>
          </a:xfrm>
          <a:prstGeom prst="rect">
            <a:avLst/>
          </a:prstGeom>
          <a:ln w="1270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or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Ports</a:t>
            </a:r>
          </a:p>
        </p:txBody>
      </p:sp>
      <p:sp>
        <p:nvSpPr>
          <p:cNvPr id="352" name="Each application on a host is identified by a port number…"/>
          <p:cNvSpPr txBox="1"/>
          <p:nvPr>
            <p:ph type="body" sz="half" idx="1"/>
          </p:nvPr>
        </p:nvSpPr>
        <p:spPr>
          <a:xfrm>
            <a:off x="1689100" y="2929308"/>
            <a:ext cx="21005800" cy="611104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4700"/>
            </a:pPr>
            <a:r>
              <a:t>Each application on a host is identified by a </a:t>
            </a:r>
            <a:r>
              <a:rPr i="1"/>
              <a:t>port number</a:t>
            </a:r>
            <a:endParaRPr i="1"/>
          </a:p>
          <a:p>
            <a:pPr marL="342900" indent="-342900" defTabSz="457200">
              <a:spcBef>
                <a:spcPts val="0"/>
              </a:spcBef>
              <a:buSzTx/>
              <a:buNone/>
              <a:defRPr sz="4700"/>
            </a:pPr>
            <a:endParaRPr i="1"/>
          </a:p>
          <a:p>
            <a:pPr marL="342900" indent="-342900" defTabSz="457200">
              <a:spcBef>
                <a:spcPts val="0"/>
              </a:spcBef>
              <a:buSzTx/>
              <a:buNone/>
              <a:defRPr sz="4700"/>
            </a:pPr>
            <a:r>
              <a:t>TCP connection established between port </a:t>
            </a:r>
            <a:r>
              <a:rPr i="1"/>
              <a:t>A</a:t>
            </a:r>
            <a:r>
              <a:t> on host </a:t>
            </a:r>
            <a:r>
              <a:rPr i="1"/>
              <a:t>X</a:t>
            </a:r>
            <a:r>
              <a:t> to port </a:t>
            </a:r>
            <a:r>
              <a:rPr i="1"/>
              <a:t>B</a:t>
            </a:r>
            <a:r>
              <a:t> on host </a:t>
            </a:r>
            <a:r>
              <a:rPr i="1"/>
              <a:t>Y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700"/>
            </a:pPr>
            <a:r>
              <a:t>Ports are 1–65535 (16 bits)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4700"/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4700"/>
            </a:pPr>
            <a:r>
              <a:t>Some destination port numbers used for specific applications by convention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2877" y="10027804"/>
            <a:ext cx="12566698" cy="1825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ommon Por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Common Ports</a:t>
            </a:r>
          </a:p>
        </p:txBody>
      </p:sp>
      <p:graphicFrame>
        <p:nvGraphicFramePr>
          <p:cNvPr id="358" name="Table 1"/>
          <p:cNvGraphicFramePr/>
          <p:nvPr/>
        </p:nvGraphicFramePr>
        <p:xfrm>
          <a:off x="4445000" y="3673186"/>
          <a:ext cx="14414883" cy="873820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094367"/>
                <a:gridCol w="9307816"/>
              </a:tblGrid>
              <a:tr h="1246500"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b="1" sz="5200">
                          <a:solidFill>
                            <a:srgbClr val="FFFFFF"/>
                          </a:solidFill>
                          <a:sym typeface="Helvetica Neue"/>
                        </a:rPr>
                        <a:t>Port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b="1" sz="5200">
                          <a:solidFill>
                            <a:srgbClr val="FFFFFF"/>
                          </a:solidFill>
                          <a:sym typeface="Helvetica Neue"/>
                        </a:rPr>
                        <a:t>Application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</a:tr>
              <a:tr h="1246500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80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HTTP (Web)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1246500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443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HTTPS (Web)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1246500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25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SMTP (mail)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1246500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67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DHCP (host config)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1246500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22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SSH (secure shell)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1246500">
                <a:tc>
                  <a:txBody>
                    <a:bodyPr/>
                    <a:lstStyle/>
                    <a:p>
                      <a:pPr algn="r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23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9000"/>
                        </a:lnSpc>
                        <a:defRPr sz="1800"/>
                      </a:pPr>
                      <a:r>
                        <a:rPr sz="5200">
                          <a:sym typeface="Helvetica Neue"/>
                        </a:rPr>
                        <a:t>Telnet</a:t>
                      </a:r>
                    </a:p>
                  </a:txBody>
                  <a:tcPr marL="121920" marR="121920" marT="60960" marB="6096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UDP (User Datagram Protocol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UDP (User Datagram Protocol)</a:t>
            </a:r>
          </a:p>
        </p:txBody>
      </p:sp>
      <p:sp>
        <p:nvSpPr>
          <p:cNvPr id="363" name="User Datagram Protocol (UDP) is a transport layer protocol that is essentially a wrapper around IP…"/>
          <p:cNvSpPr txBox="1"/>
          <p:nvPr>
            <p:ph type="body" sz="half" idx="1"/>
          </p:nvPr>
        </p:nvSpPr>
        <p:spPr>
          <a:xfrm>
            <a:off x="1689100" y="2929308"/>
            <a:ext cx="21005800" cy="385187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4400"/>
            </a:pPr>
            <a:r>
              <a:rPr b="1"/>
              <a:t>User Datagram Protocol (UDP)</a:t>
            </a:r>
            <a:r>
              <a:t> is a transport layer protocol that is essentially a wrapper around IP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2000"/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4400"/>
            </a:pPr>
            <a:r>
              <a:t>Adds ports to demultiplex traffic by application</a:t>
            </a:r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8524" y="7173648"/>
            <a:ext cx="16766952" cy="554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From Packets to Stre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From Packets to Streams</a:t>
            </a:r>
          </a:p>
        </p:txBody>
      </p:sp>
      <p:sp>
        <p:nvSpPr>
          <p:cNvPr id="367" name="Most applications want a stream of bytes delivered reliably and in-order between applications on different hosts…"/>
          <p:cNvSpPr txBox="1"/>
          <p:nvPr>
            <p:ph type="body" idx="1"/>
          </p:nvPr>
        </p:nvSpPr>
        <p:spPr>
          <a:xfrm>
            <a:off x="1689100" y="2929308"/>
            <a:ext cx="21005800" cy="942302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Most applications want a stream of bytes delivered reliably and in-order between applications on different hosts</a:t>
            </a:r>
          </a:p>
          <a:p>
            <a:pPr marL="742950" indent="-285750" defTabSz="457200">
              <a:spcBef>
                <a:spcPts val="2000"/>
              </a:spcBef>
              <a:buSzTx/>
              <a:buNone/>
              <a:defRPr sz="1500"/>
            </a:pPr>
          </a:p>
          <a:p>
            <a:pPr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rPr b="1"/>
              <a:t>Transmission Control Protocol (TCP)</a:t>
            </a:r>
            <a:r>
              <a:t> provides…</a:t>
            </a:r>
          </a:p>
          <a:p>
            <a:pPr lvl="1"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    - Connection-oriented protocol with explicit setup/teardown</a:t>
            </a:r>
          </a:p>
          <a:p>
            <a:pPr lvl="1"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    - Reliable in-order byte stream</a:t>
            </a:r>
          </a:p>
          <a:p>
            <a:pPr lvl="1"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    - Congestion control</a:t>
            </a:r>
          </a:p>
          <a:p>
            <a:pPr lvl="1" marL="342900" indent="-342900" defTabSz="457200">
              <a:spcBef>
                <a:spcPts val="2000"/>
              </a:spcBef>
              <a:buSzTx/>
              <a:buNone/>
              <a:defRPr sz="1500"/>
            </a:pPr>
          </a:p>
          <a:p>
            <a:pPr lvl="1"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Despite IP packets being dropped, re-ordered, and duplicated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CP Sequence Numb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TCP Sequence Numbers</a:t>
            </a:r>
          </a:p>
        </p:txBody>
      </p:sp>
      <p:sp>
        <p:nvSpPr>
          <p:cNvPr id="370" name="Two data streams in a TCP session, one in each direction…"/>
          <p:cNvSpPr txBox="1"/>
          <p:nvPr>
            <p:ph type="body" idx="1"/>
          </p:nvPr>
        </p:nvSpPr>
        <p:spPr>
          <a:xfrm>
            <a:off x="1689100" y="2929308"/>
            <a:ext cx="21883508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4900"/>
              </a:spcBef>
              <a:buSzTx/>
              <a:buNone/>
              <a:defRPr sz="5400"/>
            </a:pPr>
            <a:r>
              <a:t>Two data streams in a TCP session, one in each direction</a:t>
            </a:r>
          </a:p>
          <a:p>
            <a:pPr marL="342900" indent="-342900" defTabSz="457200">
              <a:spcBef>
                <a:spcPts val="4900"/>
              </a:spcBef>
              <a:buSzTx/>
              <a:buNone/>
              <a:defRPr sz="5400"/>
            </a:pPr>
            <a:r>
              <a:t>Bytes in data stream numbered with a 32-bit </a:t>
            </a:r>
            <a:r>
              <a:rPr i="1"/>
              <a:t>sequence number</a:t>
            </a:r>
            <a:endParaRPr i="1"/>
          </a:p>
          <a:p>
            <a:pPr marL="342900" indent="-342900" defTabSz="457200">
              <a:spcBef>
                <a:spcPts val="4900"/>
              </a:spcBef>
              <a:buSzTx/>
              <a:buNone/>
              <a:defRPr sz="1500"/>
            </a:pPr>
            <a:endParaRPr i="1"/>
          </a:p>
          <a:p>
            <a:pPr marL="342900" indent="-342900" defTabSz="457200">
              <a:spcBef>
                <a:spcPts val="4900"/>
              </a:spcBef>
              <a:buSzTx/>
              <a:buNone/>
              <a:defRPr sz="5400"/>
            </a:pPr>
            <a:r>
              <a:t>Every packet has sequence number that indicates where data belongs</a:t>
            </a:r>
          </a:p>
          <a:p>
            <a:pPr marL="342900" indent="-342900" defTabSz="457200">
              <a:spcBef>
                <a:spcPts val="4900"/>
              </a:spcBef>
              <a:buSzTx/>
              <a:buNone/>
              <a:defRPr sz="5400"/>
            </a:pPr>
            <a:r>
              <a:t>Receiver sends acknowledgement number that indicates data received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CP Pack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TCP Packet</a:t>
            </a:r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1860" y="3230902"/>
            <a:ext cx="25281793" cy="10168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ransmission Control Protoc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Transmission Control Protocol</a:t>
            </a:r>
          </a:p>
        </p:txBody>
      </p:sp>
      <p:pic>
        <p:nvPicPr>
          <p:cNvPr id="380" name="Screen Shot 2019-05-09 at 12.31.34 PM.png" descr="Screen Shot 2019-05-09 at 12.31.3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3026" y="2697683"/>
            <a:ext cx="16737948" cy="10098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CP Acknowledgement Numb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800735">
              <a:defRPr sz="1261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TCP Acknowledgement Numbers</a:t>
            </a:r>
          </a:p>
        </p:txBody>
      </p:sp>
      <p:pic>
        <p:nvPicPr>
          <p:cNvPr id="385" name="Screen Shot 2019-05-09 at 12.32.32 PM.png" descr="Screen Shot 2019-05-09 at 12.32.32 PM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981084" y="2749532"/>
            <a:ext cx="16421832" cy="9994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rotocol Lay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Protocol Layering</a:t>
            </a:r>
          </a:p>
        </p:txBody>
      </p:sp>
      <p:sp>
        <p:nvSpPr>
          <p:cNvPr id="158" name="Networks use a stack of protocol layers…"/>
          <p:cNvSpPr txBox="1"/>
          <p:nvPr>
            <p:ph type="body" sz="half" idx="1"/>
          </p:nvPr>
        </p:nvSpPr>
        <p:spPr>
          <a:xfrm>
            <a:off x="1751445" y="3926616"/>
            <a:ext cx="12704115" cy="7640767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400"/>
              </a:spcBef>
              <a:buSzTx/>
              <a:buNone/>
            </a:pPr>
            <a:r>
              <a:t>Networks use a stack of protocol layers</a:t>
            </a:r>
          </a:p>
          <a:p>
            <a:pPr marL="742950" indent="-285750" defTabSz="457200">
              <a:spcBef>
                <a:spcPts val="1500"/>
              </a:spcBef>
              <a:buSzTx/>
              <a:buNone/>
            </a:pPr>
            <a:r>
              <a:t>- Each layer has different responsibilities. </a:t>
            </a:r>
          </a:p>
          <a:p>
            <a:pPr marL="742950" indent="-285750" defTabSz="457200">
              <a:spcBef>
                <a:spcPts val="1500"/>
              </a:spcBef>
              <a:buSzTx/>
              <a:buNone/>
            </a:pPr>
            <a:r>
              <a:t>- Layers define abstraction boundaries</a:t>
            </a:r>
          </a:p>
          <a:p>
            <a:pPr marL="342900" indent="-342900" defTabSz="457200">
              <a:spcBef>
                <a:spcPts val="3500"/>
              </a:spcBef>
              <a:buSzTx/>
              <a:buNone/>
            </a:pPr>
            <a:r>
              <a:t>Lower layers provide services to layers above</a:t>
            </a:r>
          </a:p>
          <a:p>
            <a:pPr marL="742950" indent="-285750" defTabSz="457200">
              <a:spcBef>
                <a:spcPts val="1500"/>
              </a:spcBef>
              <a:buSzTx/>
              <a:buNone/>
            </a:pPr>
            <a:r>
              <a:t>- Don’t care what higher layers do</a:t>
            </a:r>
          </a:p>
          <a:p>
            <a:pPr marL="342900" indent="-342900" defTabSz="457200">
              <a:spcBef>
                <a:spcPts val="3500"/>
              </a:spcBef>
              <a:buSzTx/>
              <a:buNone/>
            </a:pPr>
            <a:r>
              <a:t>Higher layers use services of layers below</a:t>
            </a:r>
          </a:p>
          <a:p>
            <a:pPr marL="742950" indent="-285750" defTabSz="457200">
              <a:spcBef>
                <a:spcPts val="1500"/>
              </a:spcBef>
              <a:buSzTx/>
              <a:buNone/>
            </a:pPr>
            <a:r>
              <a:t>- Don’t worry about how it works</a:t>
            </a:r>
          </a:p>
        </p:txBody>
      </p:sp>
      <p:sp>
        <p:nvSpPr>
          <p:cNvPr id="159" name="Application"/>
          <p:cNvSpPr/>
          <p:nvPr/>
        </p:nvSpPr>
        <p:spPr>
          <a:xfrm>
            <a:off x="16077045" y="4152243"/>
            <a:ext cx="6868915" cy="1120347"/>
          </a:xfrm>
          <a:prstGeom prst="roundRect">
            <a:avLst>
              <a:gd name="adj" fmla="val 17004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Application</a:t>
            </a:r>
          </a:p>
        </p:txBody>
      </p:sp>
      <p:sp>
        <p:nvSpPr>
          <p:cNvPr id="160" name="Transport"/>
          <p:cNvSpPr/>
          <p:nvPr/>
        </p:nvSpPr>
        <p:spPr>
          <a:xfrm>
            <a:off x="16077045" y="5669534"/>
            <a:ext cx="6868915" cy="1120348"/>
          </a:xfrm>
          <a:prstGeom prst="roundRect">
            <a:avLst>
              <a:gd name="adj" fmla="val 17004"/>
            </a:avLst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Transport</a:t>
            </a:r>
          </a:p>
        </p:txBody>
      </p:sp>
      <p:sp>
        <p:nvSpPr>
          <p:cNvPr id="161" name="Network"/>
          <p:cNvSpPr/>
          <p:nvPr/>
        </p:nvSpPr>
        <p:spPr>
          <a:xfrm>
            <a:off x="16077045" y="7186826"/>
            <a:ext cx="6868915" cy="1120347"/>
          </a:xfrm>
          <a:prstGeom prst="roundRect">
            <a:avLst>
              <a:gd name="adj" fmla="val 17004"/>
            </a:avLst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Network</a:t>
            </a:r>
          </a:p>
        </p:txBody>
      </p:sp>
      <p:sp>
        <p:nvSpPr>
          <p:cNvPr id="162" name="Data Link"/>
          <p:cNvSpPr/>
          <p:nvPr/>
        </p:nvSpPr>
        <p:spPr>
          <a:xfrm>
            <a:off x="16077045" y="8704118"/>
            <a:ext cx="6868915" cy="1120347"/>
          </a:xfrm>
          <a:prstGeom prst="roundRect">
            <a:avLst>
              <a:gd name="adj" fmla="val 1700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Data Link</a:t>
            </a:r>
          </a:p>
        </p:txBody>
      </p:sp>
      <p:sp>
        <p:nvSpPr>
          <p:cNvPr id="163" name="Physical"/>
          <p:cNvSpPr/>
          <p:nvPr/>
        </p:nvSpPr>
        <p:spPr>
          <a:xfrm>
            <a:off x="16077045" y="10221409"/>
            <a:ext cx="6868915" cy="1120347"/>
          </a:xfrm>
          <a:prstGeom prst="roundRect">
            <a:avLst>
              <a:gd name="adj" fmla="val 1700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Physical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ACKing Multiple Seg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ACKing Multiple Segments</a:t>
            </a:r>
          </a:p>
        </p:txBody>
      </p:sp>
      <p:pic>
        <p:nvPicPr>
          <p:cNvPr id="390" name="Screen Shot 2019-05-09 at 12.33.39 PM.png" descr="Screen Shot 2019-05-09 at 12.33.3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1779" y="3164282"/>
            <a:ext cx="18600442" cy="9165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ACKing Multiple Seg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ACKing Multiple Segments</a:t>
            </a:r>
          </a:p>
        </p:txBody>
      </p:sp>
      <p:pic>
        <p:nvPicPr>
          <p:cNvPr id="395" name="Screen Shot 2019-05-09 at 12.34.09 PM.png" descr="Screen Shot 2019-05-09 at 12.34.0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4144" y="3331264"/>
            <a:ext cx="17795712" cy="10016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ransmission Control Protoc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Transmission Control Protocol</a:t>
            </a:r>
          </a:p>
        </p:txBody>
      </p:sp>
      <p:pic>
        <p:nvPicPr>
          <p:cNvPr id="400" name="Screen Shot 2019-05-09 at 12.34.38 PM.png" descr="Screen Shot 2019-05-09 at 12.34.3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4341" y="3236926"/>
            <a:ext cx="19475318" cy="9020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ransmission Control Protoc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Transmission Control Protocol</a:t>
            </a:r>
          </a:p>
        </p:txBody>
      </p:sp>
      <p:pic>
        <p:nvPicPr>
          <p:cNvPr id="405" name="Screen Shot 2019-05-09 at 12.35.05 PM.png" descr="Screen Shot 2019-05-09 at 12.35.0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7379" y="3140606"/>
            <a:ext cx="15949242" cy="9212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ransmission Control Protoc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Transmission Control Protocol</a:t>
            </a:r>
          </a:p>
        </p:txBody>
      </p:sp>
      <p:pic>
        <p:nvPicPr>
          <p:cNvPr id="410" name="Screen Shot 2019-05-09 at 12.35.12 PM.png" descr="Screen Shot 2019-05-09 at 12.35.1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3476" y="2668987"/>
            <a:ext cx="18097048" cy="10156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ransmission Control Protoc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Transmission Control Protocol</a:t>
            </a:r>
          </a:p>
        </p:txBody>
      </p:sp>
      <p:pic>
        <p:nvPicPr>
          <p:cNvPr id="415" name="Screen Shot 2019-05-09 at 12.53.08 PM.png" descr="Screen Shot 2019-05-09 at 12.53.0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4120" y="3420918"/>
            <a:ext cx="18715760" cy="9779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CP Three Way Handshak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TCP Three Way Handshake</a:t>
            </a:r>
          </a:p>
        </p:txBody>
      </p:sp>
      <p:pic>
        <p:nvPicPr>
          <p:cNvPr id="4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6383" y="3075108"/>
            <a:ext cx="17391234" cy="9554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Ending a Conn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Ending a Connection</a:t>
            </a:r>
          </a:p>
        </p:txBody>
      </p:sp>
      <p:sp>
        <p:nvSpPr>
          <p:cNvPr id="425" name="Sends packet with FIN flag set…"/>
          <p:cNvSpPr txBox="1"/>
          <p:nvPr>
            <p:ph type="body" sz="half" idx="1"/>
          </p:nvPr>
        </p:nvSpPr>
        <p:spPr>
          <a:xfrm>
            <a:off x="1689100" y="2929308"/>
            <a:ext cx="11790485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4900"/>
            </a:pPr>
            <a:r>
              <a:t>Sends packet with FIN flag set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900"/>
            </a:pPr>
            <a:r>
              <a:t>Must have ACK flag with valid seqnum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4900"/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4900"/>
            </a:pPr>
            <a:r>
              <a:t>Peer receiving FIN packet acknowledges receipt of FIN packet with ACK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4900"/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4900"/>
            </a:pPr>
            <a:r>
              <a:t>FIN “consumes” one byte of seq. number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900"/>
            </a:pPr>
            <a:r>
              <a:t> 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4900"/>
            </a:pPr>
            <a:r>
              <a:t>Eventually other side sends packet with FIN flag set — terminates session</a:t>
            </a:r>
          </a:p>
        </p:txBody>
      </p:sp>
      <p:pic>
        <p:nvPicPr>
          <p:cNvPr id="426" name="CN.png" descr="C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40835" y="3705816"/>
            <a:ext cx="9991033" cy="8082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CP Connection Reset"/>
          <p:cNvSpPr txBox="1"/>
          <p:nvPr>
            <p:ph type="title"/>
          </p:nvPr>
        </p:nvSpPr>
        <p:spPr>
          <a:xfrm>
            <a:off x="1689100" y="386772"/>
            <a:ext cx="21005800" cy="2286001"/>
          </a:xfrm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TCP Connection Reset </a:t>
            </a:r>
          </a:p>
        </p:txBody>
      </p:sp>
      <p:sp>
        <p:nvSpPr>
          <p:cNvPr id="431" name="TCP designed to handle possibility of spurious TCP packets (e.g. from previous connections)…"/>
          <p:cNvSpPr txBox="1"/>
          <p:nvPr>
            <p:ph type="body" idx="1"/>
          </p:nvPr>
        </p:nvSpPr>
        <p:spPr>
          <a:xfrm>
            <a:off x="1689100" y="2960480"/>
            <a:ext cx="21005800" cy="8801523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4900">
                <a:latin typeface="Helvetica"/>
                <a:ea typeface="Helvetica"/>
                <a:cs typeface="Helvetica"/>
                <a:sym typeface="Helvetica"/>
              </a:defRPr>
            </a:pPr>
            <a:r>
              <a:t>TCP designed to handle possibility of spurious TCP packets (e.g. from previous connections)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4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4900">
                <a:latin typeface="Helvetica"/>
                <a:ea typeface="Helvetica"/>
                <a:cs typeface="Helvetica"/>
                <a:sym typeface="Helvetica"/>
              </a:defRPr>
            </a:pPr>
            <a:r>
              <a:t>Packets that are invalid given current state of session generate a reset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900">
                <a:latin typeface="Helvetica"/>
                <a:ea typeface="Helvetica"/>
                <a:cs typeface="Helvetica"/>
                <a:sym typeface="Helvetica"/>
              </a:defRPr>
            </a:pPr>
            <a:r>
              <a:t>If a connection exists, it is torn down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900">
                <a:latin typeface="Helvetica"/>
                <a:ea typeface="Helvetica"/>
                <a:cs typeface="Helvetica"/>
                <a:sym typeface="Helvetica"/>
              </a:defRPr>
            </a:pPr>
            <a:r>
              <a:t>Packet with RST flag sent in response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4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4900">
                <a:latin typeface="Helvetica"/>
                <a:ea typeface="Helvetica"/>
                <a:cs typeface="Helvetica"/>
                <a:sym typeface="Helvetica"/>
              </a:defRPr>
            </a:pPr>
            <a:r>
              <a:t>If a host receives a TCP packet with RST flag, it tears down the connection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CP Connection Spoof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TCP Connection Spoofing </a:t>
            </a:r>
          </a:p>
        </p:txBody>
      </p:sp>
      <p:sp>
        <p:nvSpPr>
          <p:cNvPr id="434" name="Can we impersonate another host when initiating a connection?…"/>
          <p:cNvSpPr txBox="1"/>
          <p:nvPr>
            <p:ph type="body" sz="half" idx="1"/>
          </p:nvPr>
        </p:nvSpPr>
        <p:spPr>
          <a:xfrm>
            <a:off x="1470890" y="3346239"/>
            <a:ext cx="11348101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3900"/>
            </a:pPr>
            <a:r>
              <a:t>Can we impersonate another host when </a:t>
            </a:r>
            <a:r>
              <a:rPr i="1">
                <a:solidFill>
                  <a:srgbClr val="0433FF"/>
                </a:solidFill>
              </a:rPr>
              <a:t>initiating</a:t>
            </a:r>
            <a:r>
              <a:rPr>
                <a:solidFill>
                  <a:srgbClr val="0433FF"/>
                </a:solidFill>
              </a:rPr>
              <a:t> </a:t>
            </a:r>
            <a:r>
              <a:t>a connection?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i="1" sz="3900"/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i="1" sz="3900"/>
            </a:pPr>
            <a:r>
              <a:rPr i="0"/>
              <a:t>Off-path attacker can send initial SYN to server …</a:t>
            </a:r>
            <a:br>
              <a:rPr i="0"/>
            </a:br>
            <a:r>
              <a:t>… but cannot complete three-way handshake without seeing the server’s sequence number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3900"/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3900"/>
            </a:pPr>
            <a:r>
              <a:t>1 in 2</a:t>
            </a:r>
            <a:r>
              <a:rPr b="1" baseline="31999"/>
              <a:t>32</a:t>
            </a:r>
            <a:r>
              <a:t> chance to guess right if initial sequence number chosen uniformly at random</a:t>
            </a:r>
          </a:p>
        </p:txBody>
      </p:sp>
      <p:pic>
        <p:nvPicPr>
          <p:cNvPr id="4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17011" y="2179250"/>
            <a:ext cx="9544714" cy="1113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SI 5 Laye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OSI 5 Layer Model</a:t>
            </a:r>
          </a:p>
        </p:txBody>
      </p:sp>
      <p:sp>
        <p:nvSpPr>
          <p:cNvPr id="168" name="Physical"/>
          <p:cNvSpPr/>
          <p:nvPr/>
        </p:nvSpPr>
        <p:spPr>
          <a:xfrm>
            <a:off x="1626754" y="11250109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Physical</a:t>
            </a:r>
          </a:p>
        </p:txBody>
      </p:sp>
      <p:sp>
        <p:nvSpPr>
          <p:cNvPr id="169" name="How do bits get translated into electrical, optical, or radio signals"/>
          <p:cNvSpPr txBox="1"/>
          <p:nvPr/>
        </p:nvSpPr>
        <p:spPr>
          <a:xfrm>
            <a:off x="7353404" y="11690536"/>
            <a:ext cx="1492045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 sz="4000"/>
            </a:lvl1pPr>
          </a:lstStyle>
          <a:p>
            <a:pPr/>
            <a:r>
              <a:t>How do bits get translated into electrical, optical, or radio signals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CP Reset Att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TCP Reset Attack </a:t>
            </a:r>
          </a:p>
        </p:txBody>
      </p:sp>
      <p:sp>
        <p:nvSpPr>
          <p:cNvPr id="440" name="Can we reset an existing TCP connection?…"/>
          <p:cNvSpPr txBox="1"/>
          <p:nvPr>
            <p:ph type="body" idx="1"/>
          </p:nvPr>
        </p:nvSpPr>
        <p:spPr>
          <a:xfrm>
            <a:off x="1689100" y="2929308"/>
            <a:ext cx="20028730" cy="88015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Can we reset an </a:t>
            </a:r>
            <a:r>
              <a:rPr i="1">
                <a:solidFill>
                  <a:srgbClr val="0433FF"/>
                </a:solidFill>
              </a:rPr>
              <a:t>existing</a:t>
            </a:r>
            <a:r>
              <a:rPr>
                <a:solidFill>
                  <a:srgbClr val="0433FF"/>
                </a:solidFill>
              </a:rPr>
              <a:t> </a:t>
            </a:r>
            <a:r>
              <a:t>TCP connection?</a:t>
            </a:r>
            <a:endParaRPr i="1"/>
          </a:p>
          <a:p>
            <a:pPr marL="342900" indent="-34290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endParaRPr i="1"/>
          </a:p>
          <a:p>
            <a:pPr marL="342900" indent="-34290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Need to know port numbers (16 bits)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Initiator’s port number usually chosen random by OS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Responder’s port number may be well-known port of service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There is leeway in sequence numbers B will accept</a:t>
            </a:r>
          </a:p>
          <a:p>
            <a:pPr marL="742950" indent="-28575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Must be within window size (32-64K on most modern OSes)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2900" indent="-342900" defTabSz="457200">
              <a:spcBef>
                <a:spcPts val="0"/>
              </a:spcBef>
              <a:buSzTx/>
              <a:buNone/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1 in 2</a:t>
            </a:r>
            <a:r>
              <a:rPr b="1" baseline="31999"/>
              <a:t>16+32</a:t>
            </a:r>
            <a:r>
              <a:t>/W (where W is window size) chance to guess right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DNS — Domain Name Serv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DNS — Domain Name Service </a:t>
            </a:r>
          </a:p>
        </p:txBody>
      </p:sp>
      <p:sp>
        <p:nvSpPr>
          <p:cNvPr id="445" name="Application-layer protocols (and people) usually refer to Internet host by host name (e.g., google.com)…"/>
          <p:cNvSpPr txBox="1"/>
          <p:nvPr>
            <p:ph type="body" sz="half" idx="1"/>
          </p:nvPr>
        </p:nvSpPr>
        <p:spPr>
          <a:xfrm>
            <a:off x="1689100" y="2929308"/>
            <a:ext cx="21005800" cy="373826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Application-layer protocols (and people) usually refer to Internet host by host name (e.g., </a:t>
            </a:r>
            <a:r>
              <a:rPr u="sng">
                <a:hlinkClick r:id="rId3" invalidUrl="" action="" tgtFrame="" tooltip="" history="1" highlightClick="0" endSnd="0"/>
              </a:rPr>
              <a:t>google.com</a:t>
            </a:r>
            <a:r>
              <a:t>)</a:t>
            </a:r>
          </a:p>
          <a:p>
            <a:pPr marL="342900" indent="-342900" defTabSz="457200">
              <a:spcBef>
                <a:spcPts val="2000"/>
              </a:spcBef>
              <a:buSzTx/>
              <a:buNone/>
              <a:defRPr sz="100"/>
            </a:pPr>
          </a:p>
          <a:p>
            <a:pPr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DNS is a delegatable, hierarchical name space</a:t>
            </a:r>
          </a:p>
        </p:txBody>
      </p:sp>
      <p:pic>
        <p:nvPicPr>
          <p:cNvPr id="446" name="Screen Shot 2019-05-09 at 11.50.41 AM.png" descr="Screen Shot 2019-05-09 at 11.50.41 AM.png"/>
          <p:cNvPicPr>
            <a:picLocks noChangeAspect="1"/>
          </p:cNvPicPr>
          <p:nvPr/>
        </p:nvPicPr>
        <p:blipFill>
          <a:blip r:embed="rId4">
            <a:extLst/>
          </a:blip>
          <a:srcRect l="0" t="3758" r="0" b="6863"/>
          <a:stretch>
            <a:fillRect/>
          </a:stretch>
        </p:blipFill>
        <p:spPr>
          <a:xfrm>
            <a:off x="5590340" y="6644345"/>
            <a:ext cx="13916091" cy="6553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DNS Reco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DNS Record</a:t>
            </a:r>
          </a:p>
        </p:txBody>
      </p:sp>
      <p:sp>
        <p:nvSpPr>
          <p:cNvPr id="451" name="A DNS server has a set of records it authoritatively knows about…"/>
          <p:cNvSpPr txBox="1"/>
          <p:nvPr>
            <p:ph type="body" idx="1"/>
          </p:nvPr>
        </p:nvSpPr>
        <p:spPr>
          <a:xfrm>
            <a:off x="1689100" y="2929308"/>
            <a:ext cx="21005800" cy="9495359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A DNS server has a set of records it authoritatively knows about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14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$ dig bob.ucsd.edu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;; Got answer: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;; -&gt;&gt;HEADER&lt;&lt;- opcode: QUERY, status: NOERROR, id: 30439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;; flags: qr aa rd ra; QUERY: 1, ANSWER: 1, AUTHORITY: 3, ADDITIONAL: 6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;; QUESTION SECTION: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;bob.ucsd.edu.			IN	A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;; ANSWER SECTION: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bob.ucsd.edu.		3600	IN	A	132.239.80.176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;; AUTHORITY SECTION: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ucsd.edu.		3600	IN	NS	ns0.ucsd.edu.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ucsd.edu.		3600	IN	NS	ns1.ucsd.edu.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Consolas"/>
                <a:ea typeface="Consolas"/>
                <a:cs typeface="Consolas"/>
                <a:sym typeface="Consolas"/>
              </a:defRPr>
            </a:pPr>
            <a:r>
              <a:t>ucsd.edu.		3600	IN	NS	ns2.ucsd.edu.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1400">
                <a:latin typeface="Consolas"/>
                <a:ea typeface="Consolas"/>
                <a:cs typeface="Consolas"/>
                <a:sym typeface="Consola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DNS Root Name Serv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DNS Root Name Servers</a:t>
            </a:r>
          </a:p>
        </p:txBody>
      </p:sp>
      <p:sp>
        <p:nvSpPr>
          <p:cNvPr id="456" name="In total, there are 13 main DNS root servers, each of which is named with the letters 'A' to 'M'."/>
          <p:cNvSpPr txBox="1"/>
          <p:nvPr>
            <p:ph type="body" sz="quarter" idx="1"/>
          </p:nvPr>
        </p:nvSpPr>
        <p:spPr>
          <a:xfrm>
            <a:off x="1689100" y="2929308"/>
            <a:ext cx="21005800" cy="2577814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2000"/>
              </a:spcBef>
              <a:buSzTx/>
              <a:buNone/>
              <a:defRPr sz="5600"/>
            </a:pPr>
            <a:r>
              <a:t>In total, there are 13 main </a:t>
            </a:r>
            <a:r>
              <a:rPr b="1"/>
              <a:t>DNS root servers</a:t>
            </a:r>
            <a:r>
              <a:t>, each of which is named with the letters 'A' to 'M'.</a:t>
            </a:r>
          </a:p>
        </p:txBody>
      </p:sp>
      <p:pic>
        <p:nvPicPr>
          <p:cNvPr id="457" name="Screen Shot 2019-05-09 at 11.56.18 AM.png" descr="Screen Shot 2019-05-09 at 11.56.1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4374" y="5794829"/>
            <a:ext cx="12975252" cy="7377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Caching</a:t>
            </a:r>
          </a:p>
        </p:txBody>
      </p:sp>
      <p:sp>
        <p:nvSpPr>
          <p:cNvPr id="462" name="DNS responses are cached…"/>
          <p:cNvSpPr txBox="1"/>
          <p:nvPr>
            <p:ph type="body" idx="1"/>
          </p:nvPr>
        </p:nvSpPr>
        <p:spPr>
          <a:xfrm>
            <a:off x="1689100" y="2929308"/>
            <a:ext cx="21005800" cy="996416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1600"/>
              </a:spcBef>
              <a:buSzTx/>
              <a:buNone/>
              <a:defRPr sz="5600"/>
            </a:pPr>
            <a:r>
              <a:t>DNS responses are cached </a:t>
            </a:r>
          </a:p>
          <a:p>
            <a:pPr marL="342900" indent="-342900" defTabSz="457200">
              <a:spcBef>
                <a:spcPts val="1600"/>
              </a:spcBef>
              <a:buSzTx/>
              <a:buNone/>
              <a:defRPr sz="5600"/>
            </a:pPr>
            <a:r>
              <a:t>Quick response for repeated translations </a:t>
            </a:r>
          </a:p>
          <a:p>
            <a:pPr marL="342900" indent="-342900" defTabSz="457200">
              <a:spcBef>
                <a:spcPts val="1600"/>
              </a:spcBef>
              <a:buSzTx/>
              <a:buNone/>
              <a:defRPr sz="5600"/>
            </a:pPr>
            <a:r>
              <a:t>NS records for domains also cached</a:t>
            </a:r>
          </a:p>
          <a:p>
            <a:pPr marL="342900" indent="-342900" defTabSz="457200">
              <a:spcBef>
                <a:spcPts val="1600"/>
              </a:spcBef>
              <a:buSzTx/>
              <a:buNone/>
              <a:defRPr sz="1000"/>
            </a:pPr>
          </a:p>
          <a:p>
            <a:pPr marL="342900" indent="-342900" defTabSz="457200">
              <a:spcBef>
                <a:spcPts val="1600"/>
              </a:spcBef>
              <a:buSzTx/>
              <a:buNone/>
              <a:defRPr sz="5600"/>
            </a:pPr>
            <a:r>
              <a:t>DNS negative queries are cached</a:t>
            </a:r>
          </a:p>
          <a:p>
            <a:pPr marL="342900" indent="-342900" defTabSz="457200">
              <a:spcBef>
                <a:spcPts val="1600"/>
              </a:spcBef>
              <a:buSzTx/>
              <a:buNone/>
              <a:defRPr sz="5600"/>
            </a:pPr>
            <a:r>
              <a:t>Save time for nonexistent sites, e.g. misspelling</a:t>
            </a:r>
          </a:p>
          <a:p>
            <a:pPr marL="342900" indent="-342900" defTabSz="457200">
              <a:spcBef>
                <a:spcPts val="1600"/>
              </a:spcBef>
              <a:buSzTx/>
              <a:buNone/>
              <a:defRPr sz="1000"/>
            </a:pPr>
          </a:p>
          <a:p>
            <a:pPr marL="342900" indent="-342900" defTabSz="457200">
              <a:spcBef>
                <a:spcPts val="1600"/>
              </a:spcBef>
              <a:buSzTx/>
              <a:buNone/>
              <a:defRPr sz="5600"/>
            </a:pPr>
            <a:r>
              <a:t>Cached data periodically times out</a:t>
            </a:r>
          </a:p>
          <a:p>
            <a:pPr marL="342900" indent="-342900" defTabSz="457200">
              <a:spcBef>
                <a:spcPts val="1600"/>
              </a:spcBef>
              <a:buSzTx/>
              <a:buNone/>
              <a:defRPr sz="5600"/>
            </a:pPr>
            <a:r>
              <a:t>Lifetime (TTL) of data controlled by owner of data</a:t>
            </a:r>
          </a:p>
          <a:p>
            <a:pPr marL="342900" indent="-342900" defTabSz="457200">
              <a:spcBef>
                <a:spcPts val="1600"/>
              </a:spcBef>
              <a:buSzTx/>
              <a:buNone/>
              <a:defRPr sz="5600"/>
            </a:pPr>
            <a:r>
              <a:t>TTL passed with every 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DNS Pack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DNS Packet</a:t>
            </a:r>
          </a:p>
        </p:txBody>
      </p:sp>
      <p:sp>
        <p:nvSpPr>
          <p:cNvPr id="467" name="DNS requests sent over UDP…"/>
          <p:cNvSpPr txBox="1"/>
          <p:nvPr/>
        </p:nvSpPr>
        <p:spPr>
          <a:xfrm>
            <a:off x="883123" y="4538125"/>
            <a:ext cx="7206526" cy="5637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/>
            </a:pPr>
            <a:r>
              <a:t>DNS requests sent over UDP</a:t>
            </a:r>
          </a:p>
          <a:p>
            <a:pPr algn="l">
              <a:defRPr sz="4000"/>
            </a:pPr>
          </a:p>
          <a:p>
            <a:pPr algn="l">
              <a:defRPr sz="4000"/>
            </a:pPr>
            <a:r>
              <a:t>Four sections:</a:t>
            </a:r>
            <a:r>
              <a:rPr b="0"/>
              <a:t> questions, answers, authority, additional records</a:t>
            </a:r>
            <a:endParaRPr b="0"/>
          </a:p>
          <a:p>
            <a:pPr algn="l">
              <a:defRPr sz="4000"/>
            </a:pPr>
          </a:p>
          <a:p>
            <a:pPr algn="l">
              <a:defRPr sz="4000"/>
            </a:pPr>
            <a:r>
              <a:t>Query ID: </a:t>
            </a:r>
          </a:p>
          <a:p>
            <a:pPr algn="l">
              <a:defRPr b="0" sz="4000"/>
            </a:pPr>
            <a:r>
              <a:t>16 bit random value</a:t>
            </a:r>
          </a:p>
          <a:p>
            <a:pPr algn="l">
              <a:defRPr b="0" sz="4000"/>
            </a:pPr>
            <a:r>
              <a:t>Links response to query</a:t>
            </a:r>
          </a:p>
        </p:txBody>
      </p:sp>
      <p:pic>
        <p:nvPicPr>
          <p:cNvPr id="4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0781" y="5000803"/>
            <a:ext cx="15228907" cy="5492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qu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Request</a:t>
            </a:r>
          </a:p>
        </p:txBody>
      </p:sp>
      <p:pic>
        <p:nvPicPr>
          <p:cNvPr id="473" name="Screen Shot 2019-05-09 at 12.03.21 PM.png" descr="Screen Shot 2019-05-09 at 12.03.2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4849" y="3400681"/>
            <a:ext cx="15934302" cy="9626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spon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Response</a:t>
            </a:r>
          </a:p>
        </p:txBody>
      </p:sp>
      <p:pic>
        <p:nvPicPr>
          <p:cNvPr id="478" name="Screen Shot 2019-05-09 at 12.05.19 PM.png" descr="Screen Shot 2019-05-09 at 12.05.19 PM.png"/>
          <p:cNvPicPr>
            <a:picLocks noChangeAspect="1"/>
          </p:cNvPicPr>
          <p:nvPr/>
        </p:nvPicPr>
        <p:blipFill>
          <a:blip r:embed="rId3">
            <a:extLst/>
          </a:blip>
          <a:srcRect l="0" t="0" r="1631" b="0"/>
          <a:stretch>
            <a:fillRect/>
          </a:stretch>
        </p:blipFill>
        <p:spPr>
          <a:xfrm>
            <a:off x="5538985" y="2704450"/>
            <a:ext cx="13306211" cy="11162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Authoritative Respon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Authoritative Response</a:t>
            </a:r>
          </a:p>
        </p:txBody>
      </p:sp>
      <p:pic>
        <p:nvPicPr>
          <p:cNvPr id="483" name="Screen Shot 2019-05-09 at 12.08.10 PM.png" descr="Screen Shot 2019-05-09 at 12.08.10 PM.png"/>
          <p:cNvPicPr>
            <a:picLocks noChangeAspect="1"/>
          </p:cNvPicPr>
          <p:nvPr/>
        </p:nvPicPr>
        <p:blipFill>
          <a:blip r:embed="rId3">
            <a:extLst/>
          </a:blip>
          <a:srcRect l="0" t="0" r="2002" b="0"/>
          <a:stretch>
            <a:fillRect/>
          </a:stretch>
        </p:blipFill>
        <p:spPr>
          <a:xfrm>
            <a:off x="6025166" y="2959239"/>
            <a:ext cx="12086722" cy="9986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SI 5 Laye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OSI 5 Layer Model</a:t>
            </a:r>
          </a:p>
        </p:txBody>
      </p:sp>
      <p:sp>
        <p:nvSpPr>
          <p:cNvPr id="174" name="Data Link"/>
          <p:cNvSpPr/>
          <p:nvPr/>
        </p:nvSpPr>
        <p:spPr>
          <a:xfrm>
            <a:off x="1626754" y="9296400"/>
            <a:ext cx="5076970" cy="1577831"/>
          </a:xfrm>
          <a:prstGeom prst="roundRect">
            <a:avLst>
              <a:gd name="adj" fmla="val 1207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Data Link</a:t>
            </a:r>
          </a:p>
        </p:txBody>
      </p:sp>
      <p:sp>
        <p:nvSpPr>
          <p:cNvPr id="175" name="Physical"/>
          <p:cNvSpPr/>
          <p:nvPr/>
        </p:nvSpPr>
        <p:spPr>
          <a:xfrm>
            <a:off x="1626754" y="11250109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Physical</a:t>
            </a:r>
          </a:p>
        </p:txBody>
      </p:sp>
      <p:sp>
        <p:nvSpPr>
          <p:cNvPr id="176" name="How to get packet to the next hop. Transmission of data frames between two nodes connected by a physical link."/>
          <p:cNvSpPr txBox="1"/>
          <p:nvPr/>
        </p:nvSpPr>
        <p:spPr>
          <a:xfrm>
            <a:off x="7350955" y="9428967"/>
            <a:ext cx="14289421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000"/>
            </a:lvl1pPr>
          </a:lstStyle>
          <a:p>
            <a:pPr/>
            <a:r>
              <a:t>How to get packet to the next hop. Transmission of data frames between two nodes connected by a physical link.</a:t>
            </a:r>
          </a:p>
        </p:txBody>
      </p:sp>
      <p:sp>
        <p:nvSpPr>
          <p:cNvPr id="177" name="How do bits get translated into electrical, optical, or radio signals"/>
          <p:cNvSpPr txBox="1"/>
          <p:nvPr/>
        </p:nvSpPr>
        <p:spPr>
          <a:xfrm>
            <a:off x="7353404" y="11690536"/>
            <a:ext cx="1492045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 sz="4000"/>
            </a:lvl1pPr>
          </a:lstStyle>
          <a:p>
            <a:pPr/>
            <a:r>
              <a:t>How do bits get translated into electrical, optical, or radio signals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SI 5 Laye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OSI 5 Layer Model</a:t>
            </a:r>
          </a:p>
        </p:txBody>
      </p:sp>
      <p:sp>
        <p:nvSpPr>
          <p:cNvPr id="182" name="Network"/>
          <p:cNvSpPr/>
          <p:nvPr/>
        </p:nvSpPr>
        <p:spPr>
          <a:xfrm>
            <a:off x="1626754" y="7342689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Network</a:t>
            </a:r>
          </a:p>
        </p:txBody>
      </p:sp>
      <p:sp>
        <p:nvSpPr>
          <p:cNvPr id="183" name="Data Link"/>
          <p:cNvSpPr/>
          <p:nvPr/>
        </p:nvSpPr>
        <p:spPr>
          <a:xfrm>
            <a:off x="1626754" y="9296400"/>
            <a:ext cx="5076970" cy="1577831"/>
          </a:xfrm>
          <a:prstGeom prst="roundRect">
            <a:avLst>
              <a:gd name="adj" fmla="val 1207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Data Link</a:t>
            </a:r>
          </a:p>
        </p:txBody>
      </p:sp>
      <p:sp>
        <p:nvSpPr>
          <p:cNvPr id="184" name="Physical"/>
          <p:cNvSpPr/>
          <p:nvPr/>
        </p:nvSpPr>
        <p:spPr>
          <a:xfrm>
            <a:off x="1626754" y="11250109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Physical</a:t>
            </a:r>
          </a:p>
        </p:txBody>
      </p:sp>
      <p:sp>
        <p:nvSpPr>
          <p:cNvPr id="185" name="How do bits get translated into electrical, optical, or radio signals"/>
          <p:cNvSpPr txBox="1"/>
          <p:nvPr/>
        </p:nvSpPr>
        <p:spPr>
          <a:xfrm>
            <a:off x="7353404" y="11690536"/>
            <a:ext cx="1492045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 sz="4000"/>
            </a:lvl1pPr>
          </a:lstStyle>
          <a:p>
            <a:pPr/>
            <a:r>
              <a:t>How do bits get translated into electrical, optical, or radio signals</a:t>
            </a:r>
          </a:p>
        </p:txBody>
      </p:sp>
      <p:sp>
        <p:nvSpPr>
          <p:cNvPr id="186" name="How to get packet to the next hop. Transmission of data frames between two nodes connected by a physical link."/>
          <p:cNvSpPr txBox="1"/>
          <p:nvPr/>
        </p:nvSpPr>
        <p:spPr>
          <a:xfrm>
            <a:off x="7350955" y="9428967"/>
            <a:ext cx="14289421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000"/>
            </a:lvl1pPr>
          </a:lstStyle>
          <a:p>
            <a:pPr/>
            <a:r>
              <a:t>How to get packet to the next hop. Transmission of data frames between two nodes connected by a physical link.</a:t>
            </a:r>
          </a:p>
        </p:txBody>
      </p:sp>
      <p:sp>
        <p:nvSpPr>
          <p:cNvPr id="187" name="Packet forwarding. How to get a packet to the final destination  when there are many hops along the way."/>
          <p:cNvSpPr txBox="1"/>
          <p:nvPr/>
        </p:nvSpPr>
        <p:spPr>
          <a:xfrm>
            <a:off x="7374739" y="7478317"/>
            <a:ext cx="14433805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000"/>
            </a:pPr>
            <a:r>
              <a:t>Packet forwarding. How to get a packet to the final destination </a:t>
            </a:r>
            <a:br/>
            <a:r>
              <a:t>when there are many hops along the way.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SI 5 Laye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OSI 5 Layer Model</a:t>
            </a:r>
          </a:p>
        </p:txBody>
      </p:sp>
      <p:sp>
        <p:nvSpPr>
          <p:cNvPr id="192" name="Transport"/>
          <p:cNvSpPr/>
          <p:nvPr/>
        </p:nvSpPr>
        <p:spPr>
          <a:xfrm>
            <a:off x="1626754" y="5388980"/>
            <a:ext cx="5076970" cy="1577831"/>
          </a:xfrm>
          <a:prstGeom prst="roundRect">
            <a:avLst>
              <a:gd name="adj" fmla="val 12074"/>
            </a:avLst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Transport</a:t>
            </a:r>
          </a:p>
        </p:txBody>
      </p:sp>
      <p:sp>
        <p:nvSpPr>
          <p:cNvPr id="193" name="Network"/>
          <p:cNvSpPr/>
          <p:nvPr/>
        </p:nvSpPr>
        <p:spPr>
          <a:xfrm>
            <a:off x="1626754" y="7342689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Network</a:t>
            </a:r>
          </a:p>
        </p:txBody>
      </p:sp>
      <p:sp>
        <p:nvSpPr>
          <p:cNvPr id="194" name="Data Link"/>
          <p:cNvSpPr/>
          <p:nvPr/>
        </p:nvSpPr>
        <p:spPr>
          <a:xfrm>
            <a:off x="1626754" y="9296400"/>
            <a:ext cx="5076970" cy="1577831"/>
          </a:xfrm>
          <a:prstGeom prst="roundRect">
            <a:avLst>
              <a:gd name="adj" fmla="val 1207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Data Link</a:t>
            </a:r>
          </a:p>
        </p:txBody>
      </p:sp>
      <p:sp>
        <p:nvSpPr>
          <p:cNvPr id="195" name="Physical"/>
          <p:cNvSpPr/>
          <p:nvPr/>
        </p:nvSpPr>
        <p:spPr>
          <a:xfrm>
            <a:off x="1626754" y="11250109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Physical</a:t>
            </a:r>
          </a:p>
        </p:txBody>
      </p:sp>
      <p:sp>
        <p:nvSpPr>
          <p:cNvPr id="196" name="Allows a client to establish a connection to specific services (e.g., web server on port 80). Provides reliable communication."/>
          <p:cNvSpPr txBox="1"/>
          <p:nvPr/>
        </p:nvSpPr>
        <p:spPr>
          <a:xfrm>
            <a:off x="7353404" y="5527667"/>
            <a:ext cx="15062928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000"/>
            </a:pPr>
            <a:r>
              <a:t>Allows a client to establish a connection to specific services</a:t>
            </a:r>
            <a:br/>
            <a:r>
              <a:t>(e.g., web server on port 80). Provides reliable communication.</a:t>
            </a:r>
          </a:p>
        </p:txBody>
      </p:sp>
      <p:sp>
        <p:nvSpPr>
          <p:cNvPr id="197" name="How do bits get translated into electrical, optical, or radio signals"/>
          <p:cNvSpPr txBox="1"/>
          <p:nvPr/>
        </p:nvSpPr>
        <p:spPr>
          <a:xfrm>
            <a:off x="7353404" y="11690536"/>
            <a:ext cx="1492045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 sz="4000"/>
            </a:lvl1pPr>
          </a:lstStyle>
          <a:p>
            <a:pPr/>
            <a:r>
              <a:t>How do bits get translated into electrical, optical, or radio signals</a:t>
            </a:r>
          </a:p>
        </p:txBody>
      </p:sp>
      <p:sp>
        <p:nvSpPr>
          <p:cNvPr id="198" name="How to get packet to the next hop. Transmission of data frames between two nodes connected by a physical link."/>
          <p:cNvSpPr txBox="1"/>
          <p:nvPr/>
        </p:nvSpPr>
        <p:spPr>
          <a:xfrm>
            <a:off x="7350955" y="9428967"/>
            <a:ext cx="14289421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000"/>
            </a:lvl1pPr>
          </a:lstStyle>
          <a:p>
            <a:pPr/>
            <a:r>
              <a:t>How to get packet to the next hop. Transmission of data frames between two nodes connected by a physical link.</a:t>
            </a:r>
          </a:p>
        </p:txBody>
      </p:sp>
      <p:sp>
        <p:nvSpPr>
          <p:cNvPr id="199" name="Packet forwarding. How to get a packet to the final destination  when there are many hops along the way."/>
          <p:cNvSpPr txBox="1"/>
          <p:nvPr/>
        </p:nvSpPr>
        <p:spPr>
          <a:xfrm>
            <a:off x="7374739" y="7478317"/>
            <a:ext cx="14433805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000"/>
            </a:pPr>
            <a:r>
              <a:t>Packet forwarding. How to get a packet to the final destination </a:t>
            </a:r>
            <a:br/>
            <a:r>
              <a:t>when there are many hops along the way.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SI 5 Laye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OSI 5 Layer Model</a:t>
            </a:r>
          </a:p>
        </p:txBody>
      </p:sp>
      <p:sp>
        <p:nvSpPr>
          <p:cNvPr id="204" name="Application"/>
          <p:cNvSpPr/>
          <p:nvPr/>
        </p:nvSpPr>
        <p:spPr>
          <a:xfrm>
            <a:off x="1626754" y="3435270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Application</a:t>
            </a:r>
          </a:p>
        </p:txBody>
      </p:sp>
      <p:sp>
        <p:nvSpPr>
          <p:cNvPr id="205" name="Transport"/>
          <p:cNvSpPr/>
          <p:nvPr/>
        </p:nvSpPr>
        <p:spPr>
          <a:xfrm>
            <a:off x="1626754" y="5388980"/>
            <a:ext cx="5076970" cy="1577831"/>
          </a:xfrm>
          <a:prstGeom prst="roundRect">
            <a:avLst>
              <a:gd name="adj" fmla="val 12074"/>
            </a:avLst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Transport</a:t>
            </a:r>
          </a:p>
        </p:txBody>
      </p:sp>
      <p:sp>
        <p:nvSpPr>
          <p:cNvPr id="206" name="Network"/>
          <p:cNvSpPr/>
          <p:nvPr/>
        </p:nvSpPr>
        <p:spPr>
          <a:xfrm>
            <a:off x="1626754" y="7342689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Network</a:t>
            </a:r>
          </a:p>
        </p:txBody>
      </p:sp>
      <p:sp>
        <p:nvSpPr>
          <p:cNvPr id="207" name="Data Link"/>
          <p:cNvSpPr/>
          <p:nvPr/>
        </p:nvSpPr>
        <p:spPr>
          <a:xfrm>
            <a:off x="1626754" y="9296400"/>
            <a:ext cx="5076970" cy="1577831"/>
          </a:xfrm>
          <a:prstGeom prst="roundRect">
            <a:avLst>
              <a:gd name="adj" fmla="val 12074"/>
            </a:avLst>
          </a:prstGeom>
          <a:ln w="635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Data Link</a:t>
            </a:r>
          </a:p>
        </p:txBody>
      </p:sp>
      <p:sp>
        <p:nvSpPr>
          <p:cNvPr id="208" name="Physical"/>
          <p:cNvSpPr/>
          <p:nvPr/>
        </p:nvSpPr>
        <p:spPr>
          <a:xfrm>
            <a:off x="1626754" y="11250109"/>
            <a:ext cx="5076970" cy="1577832"/>
          </a:xfrm>
          <a:prstGeom prst="roundRect">
            <a:avLst>
              <a:gd name="adj" fmla="val 12074"/>
            </a:avLst>
          </a:prstGeom>
          <a:ln w="635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59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Physical</a:t>
            </a:r>
          </a:p>
        </p:txBody>
      </p:sp>
      <p:sp>
        <p:nvSpPr>
          <p:cNvPr id="209" name="Packet forwarding. How to get a packet to the final destination  when there are many hops along the way."/>
          <p:cNvSpPr txBox="1"/>
          <p:nvPr/>
        </p:nvSpPr>
        <p:spPr>
          <a:xfrm>
            <a:off x="7374739" y="7478317"/>
            <a:ext cx="14433805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000"/>
            </a:pPr>
            <a:r>
              <a:t>Packet forwarding. How to get a packet to the final destination </a:t>
            </a:r>
            <a:br/>
            <a:r>
              <a:t>when there are many hops along the way.</a:t>
            </a:r>
          </a:p>
        </p:txBody>
      </p:sp>
      <p:sp>
        <p:nvSpPr>
          <p:cNvPr id="210" name="Allows a client to establish a connection to specific services (e.g., web server on port 80). Provides reliable communication."/>
          <p:cNvSpPr txBox="1"/>
          <p:nvPr/>
        </p:nvSpPr>
        <p:spPr>
          <a:xfrm>
            <a:off x="7353404" y="5527667"/>
            <a:ext cx="15062928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000"/>
            </a:pPr>
            <a:r>
              <a:t>Allows a client to establish a connection to specific services</a:t>
            </a:r>
            <a:br/>
            <a:r>
              <a:t>(e.g., web server on port 80). Provides reliable communication.</a:t>
            </a:r>
          </a:p>
        </p:txBody>
      </p:sp>
      <p:sp>
        <p:nvSpPr>
          <p:cNvPr id="211" name="Defines how individual applications communicate. For example, HTTP defines how browsers send requests to web servers."/>
          <p:cNvSpPr txBox="1"/>
          <p:nvPr/>
        </p:nvSpPr>
        <p:spPr>
          <a:xfrm>
            <a:off x="7350955" y="3567863"/>
            <a:ext cx="15465947" cy="1318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000"/>
            </a:pPr>
            <a:r>
              <a:t>Defines how individual applications communicate. For example, </a:t>
            </a:r>
            <a:r>
              <a:rPr b="1"/>
              <a:t>HTTP </a:t>
            </a:r>
            <a:r>
              <a:t>defines how browsers send requests to web servers.</a:t>
            </a:r>
          </a:p>
        </p:txBody>
      </p:sp>
      <p:sp>
        <p:nvSpPr>
          <p:cNvPr id="212" name="How do bits get translated into electrical, optical, or radio signals"/>
          <p:cNvSpPr txBox="1"/>
          <p:nvPr/>
        </p:nvSpPr>
        <p:spPr>
          <a:xfrm>
            <a:off x="7353404" y="11690536"/>
            <a:ext cx="1492045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 sz="4000"/>
            </a:lvl1pPr>
          </a:lstStyle>
          <a:p>
            <a:pPr/>
            <a:r>
              <a:t>How do bits get translated into electrical, optical, or radio signals</a:t>
            </a:r>
          </a:p>
        </p:txBody>
      </p:sp>
      <p:sp>
        <p:nvSpPr>
          <p:cNvPr id="213" name="How to get packet to the next hop. Transmission of data frames between two nodes connected by a physical link."/>
          <p:cNvSpPr txBox="1"/>
          <p:nvPr/>
        </p:nvSpPr>
        <p:spPr>
          <a:xfrm>
            <a:off x="7350955" y="9428967"/>
            <a:ext cx="14289421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000"/>
            </a:lvl1pPr>
          </a:lstStyle>
          <a:p>
            <a:pPr/>
            <a:r>
              <a:t>How to get packet to the next hop. Transmission of data frames between two nodes connected by a physical link.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