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4.jpeg" ContentType="image/jpeg"/>
  <Override PartName="/ppt/notesSlides/notesSlide21.xml" ContentType="application/vnd.openxmlformats-officedocument.presentationml.notesSlid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16.jpe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17.jpeg" ContentType="image/jpeg"/>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media/image18.jpeg" ContentType="image/jpeg"/>
  <Override PartName="/ppt/notesSlides/notesSlide41.xml" ContentType="application/vnd.openxmlformats-officedocument.presentationml.notesSlide+xml"/>
  <Override PartName="/ppt/media/image19.jpeg" ContentType="image/jpeg"/>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media/image20.jpeg" ContentType="image/jpeg"/>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a:p>
        </p:txBody>
      </p:sp>
      <p:sp>
        <p:nvSpPr>
          <p:cNvPr id="131" name="Shape 131"/>
          <p:cNvSpPr/>
          <p:nvPr>
            <p:ph type="body" sz="quarter" idx="1"/>
          </p:nvPr>
        </p:nvSpPr>
        <p:spPr>
          <a:prstGeom prst="rect">
            <a:avLst/>
          </a:prstGeom>
        </p:spPr>
        <p:txBody>
          <a:bodyPr/>
          <a:lstStyle>
            <a:lvl1pPr>
              <a:defRPr sz="2000"/>
            </a:lvl1pPr>
          </a:lstStyle>
          <a:p>
            <a:pPr/>
            <a:r>
              <a:t>Before we start any new material, I want to quickly review what we went over last time since we covered most of CS144 in about an hour.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hape 250"/>
          <p:cNvSpPr/>
          <p:nvPr>
            <p:ph type="sldImg"/>
          </p:nvPr>
        </p:nvSpPr>
        <p:spPr>
          <a:prstGeom prst="rect">
            <a:avLst/>
          </a:prstGeom>
        </p:spPr>
        <p:txBody>
          <a:bodyPr/>
          <a:lstStyle/>
          <a:p>
            <a:pPr/>
          </a:p>
        </p:txBody>
      </p:sp>
      <p:sp>
        <p:nvSpPr>
          <p:cNvPr id="251" name="Shape 251"/>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a:r>
              <a:t>Sometimes also just organic traffic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Shape 286"/>
          <p:cNvSpPr/>
          <p:nvPr>
            <p:ph type="sldImg"/>
          </p:nvPr>
        </p:nvSpPr>
        <p:spPr>
          <a:prstGeom prst="rect">
            <a:avLst/>
          </a:prstGeom>
        </p:spPr>
        <p:txBody>
          <a:bodyPr/>
          <a:lstStyle/>
          <a:p>
            <a:pPr/>
          </a:p>
        </p:txBody>
      </p:sp>
      <p:sp>
        <p:nvSpPr>
          <p:cNvPr id="287" name="Shape 287"/>
          <p:cNvSpPr/>
          <p:nvPr>
            <p:ph type="body" sz="quarter" idx="1"/>
          </p:nvPr>
        </p:nvSpPr>
        <p:spPr>
          <a:prstGeom prst="rect">
            <a:avLst/>
          </a:prstGeom>
        </p:spPr>
        <p:txBody>
          <a:bodyPr/>
          <a:lstStyle>
            <a:lvl1pPr>
              <a:lnSpc>
                <a:spcPct val="100000"/>
              </a:lnSpc>
              <a:defRPr sz="2000"/>
            </a:lvl1pPr>
          </a:lstStyle>
          <a:p>
            <a:pPr/>
            <a:r>
              <a:t>This outage was due to a large DDoS attack that targeted a large DNS provider — Dyn. However, while Dyn was one of hte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Shape 326"/>
          <p:cNvSpPr/>
          <p:nvPr>
            <p:ph type="sldImg"/>
          </p:nvPr>
        </p:nvSpPr>
        <p:spPr>
          <a:prstGeom prst="rect">
            <a:avLst/>
          </a:prstGeom>
        </p:spPr>
        <p:txBody>
          <a:bodyPr/>
          <a:lstStyle/>
          <a:p>
            <a:pPr/>
          </a:p>
        </p:txBody>
      </p:sp>
      <p:sp>
        <p:nvSpPr>
          <p:cNvPr id="327" name="Shape 327"/>
          <p:cNvSpPr/>
          <p:nvPr>
            <p:ph type="body" sz="quarter" idx="1"/>
          </p:nvPr>
        </p:nvSpPr>
        <p:spPr>
          <a:prstGeom prst="rect">
            <a:avLst/>
          </a:prstGeom>
        </p:spPr>
        <p:txBody>
          <a:bodyPr/>
          <a:lstStyle/>
          <a:p>
            <a:pPr/>
            <a:r>
              <a:t>Mirai wasn’t the first piece of malware that has targeted IoT devices. However, it was </a:t>
            </a:r>
            <a:r>
              <a:rPr i="1"/>
              <a:t>by far</a:t>
            </a:r>
            <a:r>
              <a:t> the most successful. Why?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hape 339"/>
          <p:cNvSpPr/>
          <p:nvPr>
            <p:ph type="sldImg"/>
          </p:nvPr>
        </p:nvSpPr>
        <p:spPr>
          <a:prstGeom prst="rect">
            <a:avLst/>
          </a:prstGeom>
        </p:spPr>
        <p:txBody>
          <a:bodyPr/>
          <a:lstStyle/>
          <a:p>
            <a:pPr/>
          </a:p>
        </p:txBody>
      </p:sp>
      <p:sp>
        <p:nvSpPr>
          <p:cNvPr id="340" name="Shape 340"/>
          <p:cNvSpPr/>
          <p:nvPr>
            <p:ph type="body" sz="quarter" idx="1"/>
          </p:nvPr>
        </p:nvSpPr>
        <p:spPr>
          <a:prstGeom prst="rect">
            <a:avLst/>
          </a:prstGeom>
        </p:spPr>
        <p:txBody>
          <a:bodyPr/>
          <a:lstStyle/>
          <a:p>
            <a:pPr>
              <a:lnSpc>
                <a:spcPct val="100000"/>
              </a:lnSpc>
            </a:pPr>
            <a:r>
              <a:t>While most folks in the United States weren’t directly affected until the Dyn outage, the attack on Dyn was the third of four very large and somewhat unique DDoS attacks in September and October of 2016.</a:t>
            </a:r>
          </a:p>
          <a:p>
            <a:pPr>
              <a:lnSpc>
                <a:spcPct val="100000"/>
              </a:lnSpc>
            </a:pPr>
          </a:p>
          <a:p>
            <a:pPr>
              <a:lnSpc>
                <a:spcPct val="100000"/>
              </a:lnSpc>
            </a:pPr>
            <a:r>
              <a:t>The first was on September 18 and attacked OVH…</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hape 349"/>
          <p:cNvSpPr/>
          <p:nvPr>
            <p:ph type="sldImg"/>
          </p:nvPr>
        </p:nvSpPr>
        <p:spPr>
          <a:prstGeom prst="rect">
            <a:avLst/>
          </a:prstGeom>
        </p:spPr>
        <p:txBody>
          <a:bodyPr/>
          <a:lstStyle/>
          <a:p>
            <a:pPr/>
          </a:p>
        </p:txBody>
      </p:sp>
      <p:sp>
        <p:nvSpPr>
          <p:cNvPr id="350" name="Shape 350"/>
          <p:cNvSpPr/>
          <p:nvPr>
            <p:ph type="body" sz="quarter" idx="1"/>
          </p:nvPr>
        </p:nvSpPr>
        <p:spPr>
          <a:prstGeom prst="rect">
            <a:avLst/>
          </a:prstGeom>
        </p:spPr>
        <p:txBody>
          <a:bodyPr/>
          <a:lstStyle>
            <a:lvl1pPr>
              <a:defRPr sz="2000"/>
            </a:lvl1pPr>
          </a:lstStyle>
          <a:p>
            <a:pPr/>
            <a:r>
              <a:t>Largest Akamai had ever seen—620 Gbps—almost double the prior 363 Gbps.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a:p>
        </p:txBody>
      </p:sp>
      <p:sp>
        <p:nvSpPr>
          <p:cNvPr id="356" name="Shape 356"/>
          <p:cNvSpPr/>
          <p:nvPr>
            <p:ph type="body" sz="quarter" idx="1"/>
          </p:nvPr>
        </p:nvSpPr>
        <p:spPr>
          <a:prstGeom prst="rect">
            <a:avLst/>
          </a:prstGeom>
        </p:spPr>
        <p:txBody>
          <a:bodyPr/>
          <a:lstStyle>
            <a:lvl1pPr>
              <a:defRPr sz="2000"/>
            </a:lvl1pPr>
          </a:lstStyle>
          <a:p>
            <a:pPr/>
            <a:r>
              <a:t>These attacks were different in two ways. The first difference was just the sheer magnitude of the size of attack. The attack against Brian was the largest DDoS attack that Akamai had ever seen—620 Gbps—almost double the prior 363 Gbps.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Shape 360"/>
          <p:cNvSpPr/>
          <p:nvPr>
            <p:ph type="sldImg"/>
          </p:nvPr>
        </p:nvSpPr>
        <p:spPr>
          <a:prstGeom prst="rect">
            <a:avLst/>
          </a:prstGeom>
        </p:spPr>
        <p:txBody>
          <a:bodyPr/>
          <a:lstStyle/>
          <a:p>
            <a:pPr/>
          </a:p>
        </p:txBody>
      </p:sp>
      <p:sp>
        <p:nvSpPr>
          <p:cNvPr id="361" name="Shape 361"/>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Shape 366"/>
          <p:cNvSpPr/>
          <p:nvPr>
            <p:ph type="sldImg"/>
          </p:nvPr>
        </p:nvSpPr>
        <p:spPr>
          <a:prstGeom prst="rect">
            <a:avLst/>
          </a:prstGeom>
        </p:spPr>
        <p:txBody>
          <a:bodyPr/>
          <a:lstStyle/>
          <a:p>
            <a:pPr/>
          </a:p>
        </p:txBody>
      </p:sp>
      <p:sp>
        <p:nvSpPr>
          <p:cNvPr id="367" name="Shape 367"/>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a:p>
        </p:txBody>
      </p:sp>
      <p:sp>
        <p:nvSpPr>
          <p:cNvPr id="372" name="Shape 372"/>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Shape 378"/>
          <p:cNvSpPr/>
          <p:nvPr>
            <p:ph type="sldImg"/>
          </p:nvPr>
        </p:nvSpPr>
        <p:spPr>
          <a:prstGeom prst="rect">
            <a:avLst/>
          </a:prstGeom>
        </p:spPr>
        <p:txBody>
          <a:bodyPr/>
          <a:lstStyle/>
          <a:p>
            <a:pPr/>
          </a:p>
        </p:txBody>
      </p:sp>
      <p:sp>
        <p:nvSpPr>
          <p:cNvPr id="379" name="Shape 379"/>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Shape 383"/>
          <p:cNvSpPr/>
          <p:nvPr>
            <p:ph type="sldImg"/>
          </p:nvPr>
        </p:nvSpPr>
        <p:spPr>
          <a:prstGeom prst="rect">
            <a:avLst/>
          </a:prstGeom>
        </p:spPr>
        <p:txBody>
          <a:bodyPr/>
          <a:lstStyle/>
          <a:p>
            <a:pPr/>
          </a:p>
        </p:txBody>
      </p:sp>
      <p:sp>
        <p:nvSpPr>
          <p:cNvPr id="384" name="Shape 384"/>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Shape 388"/>
          <p:cNvSpPr/>
          <p:nvPr>
            <p:ph type="sldImg"/>
          </p:nvPr>
        </p:nvSpPr>
        <p:spPr>
          <a:prstGeom prst="rect">
            <a:avLst/>
          </a:prstGeom>
        </p:spPr>
        <p:txBody>
          <a:bodyPr/>
          <a:lstStyle/>
          <a:p>
            <a:pPr/>
          </a:p>
        </p:txBody>
      </p:sp>
      <p:sp>
        <p:nvSpPr>
          <p:cNvPr id="389" name="Shape 389"/>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Shape 395"/>
          <p:cNvSpPr/>
          <p:nvPr>
            <p:ph type="sldImg"/>
          </p:nvPr>
        </p:nvSpPr>
        <p:spPr>
          <a:prstGeom prst="rect">
            <a:avLst/>
          </a:prstGeom>
        </p:spPr>
        <p:txBody>
          <a:bodyPr/>
          <a:lstStyle/>
          <a:p>
            <a:pPr/>
          </a:p>
        </p:txBody>
      </p:sp>
      <p:sp>
        <p:nvSpPr>
          <p:cNvPr id="396" name="Shape 396"/>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hape 402"/>
          <p:cNvSpPr/>
          <p:nvPr>
            <p:ph type="sldImg"/>
          </p:nvPr>
        </p:nvSpPr>
        <p:spPr>
          <a:prstGeom prst="rect">
            <a:avLst/>
          </a:prstGeom>
        </p:spPr>
        <p:txBody>
          <a:bodyPr/>
          <a:lstStyle/>
          <a:p>
            <a:pPr/>
          </a:p>
        </p:txBody>
      </p:sp>
      <p:sp>
        <p:nvSpPr>
          <p:cNvPr id="403" name="Shape 403"/>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a:p>
        </p:txBody>
      </p:sp>
      <p:sp>
        <p:nvSpPr>
          <p:cNvPr id="410" name="Shape 410"/>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Shape 416"/>
          <p:cNvSpPr/>
          <p:nvPr>
            <p:ph type="sldImg"/>
          </p:nvPr>
        </p:nvSpPr>
        <p:spPr>
          <a:prstGeom prst="rect">
            <a:avLst/>
          </a:prstGeom>
        </p:spPr>
        <p:txBody>
          <a:bodyPr/>
          <a:lstStyle/>
          <a:p>
            <a:pPr/>
          </a:p>
        </p:txBody>
      </p:sp>
      <p:sp>
        <p:nvSpPr>
          <p:cNvPr id="417" name="Shape 417"/>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Shape 422"/>
          <p:cNvSpPr/>
          <p:nvPr>
            <p:ph type="sldImg"/>
          </p:nvPr>
        </p:nvSpPr>
        <p:spPr>
          <a:prstGeom prst="rect">
            <a:avLst/>
          </a:prstGeom>
        </p:spPr>
        <p:txBody>
          <a:bodyPr/>
          <a:lstStyle/>
          <a:p>
            <a:pPr/>
          </a:p>
        </p:txBody>
      </p:sp>
      <p:sp>
        <p:nvSpPr>
          <p:cNvPr id="423" name="Shape 423"/>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Shape 427"/>
          <p:cNvSpPr/>
          <p:nvPr>
            <p:ph type="sldImg"/>
          </p:nvPr>
        </p:nvSpPr>
        <p:spPr>
          <a:prstGeom prst="rect">
            <a:avLst/>
          </a:prstGeom>
        </p:spPr>
        <p:txBody>
          <a:bodyPr/>
          <a:lstStyle/>
          <a:p>
            <a:pPr/>
          </a:p>
        </p:txBody>
      </p:sp>
      <p:sp>
        <p:nvSpPr>
          <p:cNvPr id="428" name="Shape 428"/>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Shape 432"/>
          <p:cNvSpPr/>
          <p:nvPr>
            <p:ph type="sldImg"/>
          </p:nvPr>
        </p:nvSpPr>
        <p:spPr>
          <a:prstGeom prst="rect">
            <a:avLst/>
          </a:prstGeom>
        </p:spPr>
        <p:txBody>
          <a:bodyPr/>
          <a:lstStyle/>
          <a:p>
            <a:pPr/>
          </a:p>
        </p:txBody>
      </p:sp>
      <p:sp>
        <p:nvSpPr>
          <p:cNvPr id="433" name="Shape 433"/>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Shape 437"/>
          <p:cNvSpPr/>
          <p:nvPr>
            <p:ph type="sldImg"/>
          </p:nvPr>
        </p:nvSpPr>
        <p:spPr>
          <a:prstGeom prst="rect">
            <a:avLst/>
          </a:prstGeom>
        </p:spPr>
        <p:txBody>
          <a:bodyPr/>
          <a:lstStyle/>
          <a:p>
            <a:pPr/>
          </a:p>
        </p:txBody>
      </p:sp>
      <p:sp>
        <p:nvSpPr>
          <p:cNvPr id="438" name="Shape 438"/>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Shape 446"/>
          <p:cNvSpPr/>
          <p:nvPr>
            <p:ph type="sldImg"/>
          </p:nvPr>
        </p:nvSpPr>
        <p:spPr>
          <a:prstGeom prst="rect">
            <a:avLst/>
          </a:prstGeom>
        </p:spPr>
        <p:txBody>
          <a:bodyPr/>
          <a:lstStyle/>
          <a:p>
            <a:pPr/>
          </a:p>
        </p:txBody>
      </p:sp>
      <p:sp>
        <p:nvSpPr>
          <p:cNvPr id="447" name="Shape 447"/>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Shape 453"/>
          <p:cNvSpPr/>
          <p:nvPr>
            <p:ph type="sldImg"/>
          </p:nvPr>
        </p:nvSpPr>
        <p:spPr>
          <a:prstGeom prst="rect">
            <a:avLst/>
          </a:prstGeom>
        </p:spPr>
        <p:txBody>
          <a:bodyPr/>
          <a:lstStyle/>
          <a:p>
            <a:pPr/>
          </a:p>
        </p:txBody>
      </p:sp>
      <p:sp>
        <p:nvSpPr>
          <p:cNvPr id="454" name="Shape 454"/>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Shape 458"/>
          <p:cNvSpPr/>
          <p:nvPr>
            <p:ph type="sldImg"/>
          </p:nvPr>
        </p:nvSpPr>
        <p:spPr>
          <a:prstGeom prst="rect">
            <a:avLst/>
          </a:prstGeom>
        </p:spPr>
        <p:txBody>
          <a:bodyPr/>
          <a:lstStyle/>
          <a:p>
            <a:pPr/>
          </a:p>
        </p:txBody>
      </p:sp>
      <p:sp>
        <p:nvSpPr>
          <p:cNvPr id="459" name="Shape 459"/>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Shape 463"/>
          <p:cNvSpPr/>
          <p:nvPr>
            <p:ph type="sldImg"/>
          </p:nvPr>
        </p:nvSpPr>
        <p:spPr>
          <a:prstGeom prst="rect">
            <a:avLst/>
          </a:prstGeom>
        </p:spPr>
        <p:txBody>
          <a:bodyPr/>
          <a:lstStyle/>
          <a:p>
            <a:pPr/>
          </a:p>
        </p:txBody>
      </p:sp>
      <p:sp>
        <p:nvSpPr>
          <p:cNvPr id="464" name="Shape 464"/>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Shape 468"/>
          <p:cNvSpPr/>
          <p:nvPr>
            <p:ph type="sldImg"/>
          </p:nvPr>
        </p:nvSpPr>
        <p:spPr>
          <a:prstGeom prst="rect">
            <a:avLst/>
          </a:prstGeom>
        </p:spPr>
        <p:txBody>
          <a:bodyPr/>
          <a:lstStyle/>
          <a:p>
            <a:pPr/>
          </a:p>
        </p:txBody>
      </p:sp>
      <p:sp>
        <p:nvSpPr>
          <p:cNvPr id="469" name="Shape 469"/>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3" name="Shape 473"/>
          <p:cNvSpPr/>
          <p:nvPr>
            <p:ph type="sldImg"/>
          </p:nvPr>
        </p:nvSpPr>
        <p:spPr>
          <a:prstGeom prst="rect">
            <a:avLst/>
          </a:prstGeom>
        </p:spPr>
        <p:txBody>
          <a:bodyPr/>
          <a:lstStyle/>
          <a:p>
            <a:pPr/>
          </a:p>
        </p:txBody>
      </p:sp>
      <p:sp>
        <p:nvSpPr>
          <p:cNvPr id="474" name="Shape 474"/>
          <p:cNvSpPr/>
          <p:nvPr>
            <p:ph type="body" sz="quarter" idx="1"/>
          </p:nvPr>
        </p:nvSpPr>
        <p:spPr>
          <a:prstGeom prst="rect">
            <a:avLst/>
          </a:prstGeom>
        </p:spPr>
        <p:txBody>
          <a:bodyPr/>
          <a:lstStyle/>
          <a:p>
            <a:pPr>
              <a:defRPr sz="1800"/>
            </a:pPr>
            <a:r>
              <a:t>Think of it like a burglar alarm for your network </a:t>
            </a:r>
          </a:p>
          <a:p>
            <a:pPr>
              <a:defRPr sz="1800"/>
            </a:pPr>
          </a:p>
          <a:p>
            <a:pPr>
              <a:defRPr sz="1800"/>
            </a:pPr>
            <a:r>
              <a:t>Most attackers run scripts to probe for vulnerabilities, then return later to exploit them</a:t>
            </a:r>
          </a:p>
          <a:p>
            <a:pPr>
              <a:defRPr sz="1800"/>
            </a:pPr>
            <a:r>
              <a:t>Probes tend to come in waves as new holes are discovered</a:t>
            </a:r>
          </a:p>
          <a:p>
            <a:pPr>
              <a:defRPr sz="1800"/>
            </a:pPr>
            <a:r>
              <a:t>Probes look very different than typical network use</a:t>
            </a:r>
          </a:p>
          <a:p>
            <a:pPr>
              <a:defRPr sz="1800"/>
            </a:pPr>
            <a:r>
              <a:t>Actual attack may come long after probe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1" name="Shape 481"/>
          <p:cNvSpPr/>
          <p:nvPr>
            <p:ph type="sldImg"/>
          </p:nvPr>
        </p:nvSpPr>
        <p:spPr>
          <a:prstGeom prst="rect">
            <a:avLst/>
          </a:prstGeom>
        </p:spPr>
        <p:txBody>
          <a:bodyPr/>
          <a:lstStyle/>
          <a:p>
            <a:pPr/>
          </a:p>
        </p:txBody>
      </p:sp>
      <p:sp>
        <p:nvSpPr>
          <p:cNvPr id="482" name="Shape 482"/>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Shape 486"/>
          <p:cNvSpPr/>
          <p:nvPr>
            <p:ph type="sldImg"/>
          </p:nvPr>
        </p:nvSpPr>
        <p:spPr>
          <a:prstGeom prst="rect">
            <a:avLst/>
          </a:prstGeom>
        </p:spPr>
        <p:txBody>
          <a:bodyPr/>
          <a:lstStyle/>
          <a:p>
            <a:pPr/>
          </a:p>
        </p:txBody>
      </p:sp>
      <p:sp>
        <p:nvSpPr>
          <p:cNvPr id="487" name="Shape 487"/>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1" name="Shape 491"/>
          <p:cNvSpPr/>
          <p:nvPr>
            <p:ph type="sldImg"/>
          </p:nvPr>
        </p:nvSpPr>
        <p:spPr>
          <a:prstGeom prst="rect">
            <a:avLst/>
          </a:prstGeom>
        </p:spPr>
        <p:txBody>
          <a:bodyPr/>
          <a:lstStyle/>
          <a:p>
            <a:pPr/>
          </a:p>
        </p:txBody>
      </p:sp>
      <p:sp>
        <p:nvSpPr>
          <p:cNvPr id="492" name="Shape 492"/>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Shape 498"/>
          <p:cNvSpPr/>
          <p:nvPr>
            <p:ph type="sldImg"/>
          </p:nvPr>
        </p:nvSpPr>
        <p:spPr>
          <a:prstGeom prst="rect">
            <a:avLst/>
          </a:prstGeom>
        </p:spPr>
        <p:txBody>
          <a:bodyPr/>
          <a:lstStyle/>
          <a:p>
            <a:pPr/>
          </a:p>
        </p:txBody>
      </p:sp>
      <p:sp>
        <p:nvSpPr>
          <p:cNvPr id="499" name="Shape 499"/>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Shape 504"/>
          <p:cNvSpPr/>
          <p:nvPr>
            <p:ph type="sldImg"/>
          </p:nvPr>
        </p:nvSpPr>
        <p:spPr>
          <a:prstGeom prst="rect">
            <a:avLst/>
          </a:prstGeom>
        </p:spPr>
        <p:txBody>
          <a:bodyPr/>
          <a:lstStyle/>
          <a:p>
            <a:pPr/>
          </a:p>
        </p:txBody>
      </p:sp>
      <p:sp>
        <p:nvSpPr>
          <p:cNvPr id="505" name="Shape 505"/>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9" name="Shape 509"/>
          <p:cNvSpPr/>
          <p:nvPr>
            <p:ph type="sldImg"/>
          </p:nvPr>
        </p:nvSpPr>
        <p:spPr>
          <a:prstGeom prst="rect">
            <a:avLst/>
          </a:prstGeom>
        </p:spPr>
        <p:txBody>
          <a:bodyPr/>
          <a:lstStyle/>
          <a:p>
            <a:pPr/>
          </a:p>
        </p:txBody>
      </p:sp>
      <p:sp>
        <p:nvSpPr>
          <p:cNvPr id="510" name="Shape 510"/>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Shape 514"/>
          <p:cNvSpPr/>
          <p:nvPr>
            <p:ph type="sldImg"/>
          </p:nvPr>
        </p:nvSpPr>
        <p:spPr>
          <a:prstGeom prst="rect">
            <a:avLst/>
          </a:prstGeom>
        </p:spPr>
        <p:txBody>
          <a:bodyPr/>
          <a:lstStyle/>
          <a:p>
            <a:pPr/>
          </a:p>
        </p:txBody>
      </p:sp>
      <p:sp>
        <p:nvSpPr>
          <p:cNvPr id="515" name="Shape 515"/>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Shape 519"/>
          <p:cNvSpPr/>
          <p:nvPr>
            <p:ph type="sldImg"/>
          </p:nvPr>
        </p:nvSpPr>
        <p:spPr>
          <a:prstGeom prst="rect">
            <a:avLst/>
          </a:prstGeom>
        </p:spPr>
        <p:txBody>
          <a:bodyPr/>
          <a:lstStyle/>
          <a:p>
            <a:pPr/>
          </a:p>
        </p:txBody>
      </p:sp>
      <p:sp>
        <p:nvSpPr>
          <p:cNvPr id="520" name="Shape 520"/>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Shape 524"/>
          <p:cNvSpPr/>
          <p:nvPr>
            <p:ph type="sldImg"/>
          </p:nvPr>
        </p:nvSpPr>
        <p:spPr>
          <a:prstGeom prst="rect">
            <a:avLst/>
          </a:prstGeom>
        </p:spPr>
        <p:txBody>
          <a:bodyPr/>
          <a:lstStyle/>
          <a:p>
            <a:pPr/>
          </a:p>
        </p:txBody>
      </p:sp>
      <p:sp>
        <p:nvSpPr>
          <p:cNvPr id="525" name="Shape 525"/>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lvl1pPr>
              <a:defRPr sz="1800"/>
            </a:lvl1pPr>
          </a:lstStyle>
          <a:p>
            <a:pPr/>
            <a:r>
              <a:t>GO DISCUSS HOW A LAN PLAYS OUT AND HAS A ROUTER</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0" y="0"/>
            <a:ext cx="24384000" cy="16264467"/>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17" name="Title Text"/>
          <p:cNvSpPr txBox="1"/>
          <p:nvPr>
            <p:ph type="title"/>
          </p:nvPr>
        </p:nvSpPr>
        <p:spPr>
          <a:xfrm>
            <a:off x="1778000" y="2298700"/>
            <a:ext cx="20828000" cy="4648200"/>
          </a:xfrm>
          <a:prstGeom prst="rect">
            <a:avLst/>
          </a:prstGeom>
        </p:spPr>
        <p:txBody>
          <a:bodyPr anchor="b"/>
          <a:lstStyle/>
          <a:p>
            <a:pPr/>
            <a:r>
              <a:t>Title Text</a:t>
            </a:r>
          </a:p>
        </p:txBody>
      </p:sp>
      <p:sp>
        <p:nvSpPr>
          <p:cNvPr id="118"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3124200" y="-38100"/>
            <a:ext cx="18135600" cy="12096698"/>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7950200" y="1104900"/>
            <a:ext cx="17259302" cy="11506201"/>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5681340" y="7035800"/>
            <a:ext cx="8396678" cy="5600700"/>
          </a:xfrm>
          <a:prstGeom prst="rect">
            <a:avLst/>
          </a:prstGeom>
        </p:spPr>
        <p:txBody>
          <a:bodyPr lIns="91439" tIns="45719" rIns="91439" bIns="45719" anchor="t">
            <a:noAutofit/>
          </a:bodyPr>
          <a:lstStyle/>
          <a:p>
            <a:pPr/>
          </a:p>
        </p:txBody>
      </p:sp>
      <p:sp>
        <p:nvSpPr>
          <p:cNvPr id="84" name="Image"/>
          <p:cNvSpPr/>
          <p:nvPr>
            <p:ph type="pic" sz="quarter" idx="22"/>
          </p:nvPr>
        </p:nvSpPr>
        <p:spPr>
          <a:xfrm>
            <a:off x="15290800" y="1130300"/>
            <a:ext cx="8331200" cy="5554134"/>
          </a:xfrm>
          <a:prstGeom prst="rect">
            <a:avLst/>
          </a:prstGeom>
        </p:spPr>
        <p:txBody>
          <a:bodyPr lIns="91439" tIns="45719" rIns="91439" bIns="45719" anchor="t">
            <a:noAutofit/>
          </a:bodyPr>
          <a:lstStyle/>
          <a:p>
            <a:pPr/>
          </a:p>
        </p:txBody>
      </p:sp>
      <p:sp>
        <p:nvSpPr>
          <p:cNvPr id="85" name="Image"/>
          <p:cNvSpPr/>
          <p:nvPr>
            <p:ph type="pic" idx="23"/>
          </p:nvPr>
        </p:nvSpPr>
        <p:spPr>
          <a:xfrm>
            <a:off x="-3048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jpeg"/><Relationship Id="rId7" Type="http://schemas.openxmlformats.org/officeDocument/2006/relationships/image" Target="../media/image3.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4.jpeg"/><Relationship Id="rId14" Type="http://schemas.openxmlformats.org/officeDocument/2006/relationships/image" Target="../media/image2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5.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1" Type="http://schemas.openxmlformats.org/officeDocument/2006/relationships/image" Target="../media/image13.jpeg"/><Relationship Id="rId12" Type="http://schemas.openxmlformats.org/officeDocument/2006/relationships/image" Target="../media/image14.jpeg"/><Relationship Id="rId13" Type="http://schemas.openxmlformats.org/officeDocument/2006/relationships/image" Target="../media/image15.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jpeg"/><Relationship Id="rId6"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6.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9.png"/><Relationship Id="rId4" Type="http://schemas.openxmlformats.org/officeDocument/2006/relationships/image" Target="../media/image30.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1.png"/><Relationship Id="rId4" Type="http://schemas.openxmlformats.org/officeDocument/2006/relationships/image" Target="../media/image3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7.jpeg"/><Relationship Id="rId4" Type="http://schemas.openxmlformats.org/officeDocument/2006/relationships/image" Target="../media/image33.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18.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19.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1.gif"/><Relationship Id="rId4" Type="http://schemas.openxmlformats.org/officeDocument/2006/relationships/image" Target="../media/image37.png"/><Relationship Id="rId5" Type="http://schemas.openxmlformats.org/officeDocument/2006/relationships/image" Target="../media/image38.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20.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39.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DoS Attacks and Network Defenses"/>
          <p:cNvSpPr txBox="1"/>
          <p:nvPr>
            <p:ph type="ctrTitle"/>
          </p:nvPr>
        </p:nvSpPr>
        <p:spPr>
          <a:xfrm>
            <a:off x="1498600" y="1397000"/>
            <a:ext cx="20828000" cy="4648200"/>
          </a:xfrm>
          <a:prstGeom prst="rect">
            <a:avLst/>
          </a:prstGeom>
        </p:spPr>
        <p:txBody>
          <a:bodyPr/>
          <a:lstStyle>
            <a:lvl1pPr algn="l">
              <a:defRPr sz="10600">
                <a:latin typeface="Helvetica Neue Bold Condensed"/>
                <a:ea typeface="Helvetica Neue Bold Condensed"/>
                <a:cs typeface="Helvetica Neue Bold Condensed"/>
                <a:sym typeface="Helvetica Neue Bold Condensed"/>
              </a:defRPr>
            </a:lvl1pPr>
          </a:lstStyle>
          <a:p>
            <a:pPr/>
            <a:r>
              <a:t>DoS Attacks and Network Defenses</a:t>
            </a:r>
          </a:p>
        </p:txBody>
      </p:sp>
      <p:sp>
        <p:nvSpPr>
          <p:cNvPr id="129" name="COMP4634 Cybersecurity"/>
          <p:cNvSpPr txBox="1"/>
          <p:nvPr>
            <p:ph type="subTitle" sz="quarter" idx="1"/>
          </p:nvPr>
        </p:nvSpPr>
        <p:spPr>
          <a:xfrm>
            <a:off x="1498600" y="6337300"/>
            <a:ext cx="20828000" cy="1587500"/>
          </a:xfrm>
          <a:prstGeom prst="rect">
            <a:avLst/>
          </a:prstGeom>
        </p:spPr>
        <p:txBody>
          <a:bodyPr/>
          <a:lstStyle>
            <a:lvl1pPr algn="l">
              <a:defRPr sz="6000">
                <a:solidFill>
                  <a:srgbClr val="5E5E5E"/>
                </a:solidFill>
                <a:latin typeface="Helvetica Neue Bold Condensed"/>
                <a:ea typeface="Helvetica Neue Bold Condensed"/>
                <a:cs typeface="Helvetica Neue Bold Condensed"/>
                <a:sym typeface="Helvetica Neue Bold Condensed"/>
              </a:defRPr>
            </a:lvl1pPr>
          </a:lstStyle>
          <a:p>
            <a:pPr/>
            <a:r>
              <a:t>COMP4634 Cybersecurity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Denial of Service Attack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Denial of Service Attacks</a:t>
            </a:r>
          </a:p>
        </p:txBody>
      </p:sp>
      <p:sp>
        <p:nvSpPr>
          <p:cNvPr id="195" name="Goal: take large service/network/org offline by overwhelming it with network traffic such that they can’t process real requests…"/>
          <p:cNvSpPr txBox="1"/>
          <p:nvPr>
            <p:ph type="body" idx="1"/>
          </p:nvPr>
        </p:nvSpPr>
        <p:spPr>
          <a:xfrm>
            <a:off x="1689100" y="3903614"/>
            <a:ext cx="21005800" cy="7240938"/>
          </a:xfrm>
          <a:prstGeom prst="rect">
            <a:avLst/>
          </a:prstGeom>
        </p:spPr>
        <p:txBody>
          <a:bodyPr/>
          <a:lstStyle/>
          <a:p>
            <a:pPr marL="342900" indent="-342900" defTabSz="457200">
              <a:lnSpc>
                <a:spcPct val="120000"/>
              </a:lnSpc>
              <a:spcBef>
                <a:spcPts val="2000"/>
              </a:spcBef>
              <a:buSzTx/>
              <a:buNone/>
              <a:defRPr sz="5600"/>
            </a:pPr>
            <a:r>
              <a:rPr b="1"/>
              <a:t>Goal: </a:t>
            </a:r>
            <a:r>
              <a:t>take large service/network/org offline by overwhelming it with network traffic such that they can’t process real requests</a:t>
            </a:r>
          </a:p>
          <a:p>
            <a:pPr marL="342900" indent="-342900" defTabSz="457200">
              <a:lnSpc>
                <a:spcPct val="120000"/>
              </a:lnSpc>
              <a:spcBef>
                <a:spcPts val="2000"/>
              </a:spcBef>
              <a:buSzTx/>
              <a:buNone/>
              <a:defRPr b="1" sz="2800"/>
            </a:pPr>
          </a:p>
          <a:p>
            <a:pPr marL="342900" indent="-342900" defTabSz="457200">
              <a:lnSpc>
                <a:spcPct val="120000"/>
              </a:lnSpc>
              <a:spcBef>
                <a:spcPts val="2000"/>
              </a:spcBef>
              <a:buSzTx/>
              <a:buNone/>
              <a:defRPr b="1" sz="5600"/>
            </a:pPr>
            <a:r>
              <a:t>How: </a:t>
            </a:r>
            <a:r>
              <a:rPr b="0"/>
              <a:t>find mechanism where attacker doesn’t spend a lot of effort, but requests are difficult/expensive for victim to process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ypes of Attack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Types of Attacks</a:t>
            </a:r>
          </a:p>
        </p:txBody>
      </p:sp>
      <p:sp>
        <p:nvSpPr>
          <p:cNvPr id="200" name="DoS Bug: design flaw that allows one machine to disrupt a service. Generally a protocol asymmetry, e.g., easy to send request, difficult to create response. Or requires server state.…"/>
          <p:cNvSpPr txBox="1"/>
          <p:nvPr>
            <p:ph type="body" idx="1"/>
          </p:nvPr>
        </p:nvSpPr>
        <p:spPr>
          <a:xfrm>
            <a:off x="1689100" y="4126531"/>
            <a:ext cx="21005800" cy="7240938"/>
          </a:xfrm>
          <a:prstGeom prst="rect">
            <a:avLst/>
          </a:prstGeom>
        </p:spPr>
        <p:txBody>
          <a:bodyPr/>
          <a:lstStyle/>
          <a:p>
            <a:pPr marL="342900" indent="-342900" defTabSz="457200">
              <a:lnSpc>
                <a:spcPct val="120000"/>
              </a:lnSpc>
              <a:spcBef>
                <a:spcPts val="2000"/>
              </a:spcBef>
              <a:buSzTx/>
              <a:buNone/>
              <a:defRPr sz="5600"/>
            </a:pPr>
            <a:r>
              <a:rPr b="1"/>
              <a:t>DoS </a:t>
            </a:r>
            <a:r>
              <a:rPr b="1" u="sng"/>
              <a:t>Bug</a:t>
            </a:r>
            <a:r>
              <a:rPr b="1"/>
              <a:t>: </a:t>
            </a:r>
            <a:r>
              <a:t>design flaw that allows one machine to disrupt a service. Generally a protocol asymmetry, e.g., easy to send request, difficult to create response. Or requires server state.</a:t>
            </a:r>
          </a:p>
          <a:p>
            <a:pPr marL="342900" indent="-342900" defTabSz="457200">
              <a:lnSpc>
                <a:spcPct val="120000"/>
              </a:lnSpc>
              <a:spcBef>
                <a:spcPts val="2000"/>
              </a:spcBef>
              <a:buSzTx/>
              <a:buNone/>
              <a:defRPr sz="2900"/>
            </a:pPr>
          </a:p>
          <a:p>
            <a:pPr marL="342900" indent="-342900" defTabSz="457200">
              <a:lnSpc>
                <a:spcPct val="120000"/>
              </a:lnSpc>
              <a:spcBef>
                <a:spcPts val="2000"/>
              </a:spcBef>
              <a:buSzTx/>
              <a:buNone/>
              <a:defRPr b="1" sz="5600"/>
            </a:pPr>
            <a:r>
              <a:t>DoS </a:t>
            </a:r>
            <a:r>
              <a:rPr u="sng"/>
              <a:t>Flood</a:t>
            </a:r>
            <a:r>
              <a:t>: </a:t>
            </a:r>
            <a:r>
              <a:rPr b="0"/>
              <a:t>control a large number of requests from a botnet or other machines you control</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DoS Opportunities at Every Layer"/>
          <p:cNvSpPr txBox="1"/>
          <p:nvPr>
            <p:ph type="title"/>
          </p:nvPr>
        </p:nvSpPr>
        <p:spPr>
          <a:prstGeom prst="rect">
            <a:avLst/>
          </a:prstGeom>
        </p:spPr>
        <p:txBody>
          <a:bodyPr/>
          <a:lstStyle>
            <a:lvl1pPr algn="l" defTabSz="800735">
              <a:defRPr sz="12610">
                <a:latin typeface="Helvetica Neue Bold Condensed"/>
                <a:ea typeface="Helvetica Neue Bold Condensed"/>
                <a:cs typeface="Helvetica Neue Bold Condensed"/>
                <a:sym typeface="Helvetica Neue Bold Condensed"/>
              </a:defRPr>
            </a:lvl1pPr>
          </a:lstStyle>
          <a:p>
            <a:pPr/>
            <a:r>
              <a:t>DoS Opportunities at Every Layer</a:t>
            </a:r>
          </a:p>
        </p:txBody>
      </p:sp>
      <p:sp>
        <p:nvSpPr>
          <p:cNvPr id="205" name="Link Layer: send too much traffic for switches/routers to handle…"/>
          <p:cNvSpPr txBox="1"/>
          <p:nvPr>
            <p:ph type="body" idx="1"/>
          </p:nvPr>
        </p:nvSpPr>
        <p:spPr>
          <a:xfrm>
            <a:off x="1689100" y="4126531"/>
            <a:ext cx="21005800" cy="7240938"/>
          </a:xfrm>
          <a:prstGeom prst="rect">
            <a:avLst/>
          </a:prstGeom>
        </p:spPr>
        <p:txBody>
          <a:bodyPr/>
          <a:lstStyle/>
          <a:p>
            <a:pPr marL="342900" indent="-342900" defTabSz="457200">
              <a:lnSpc>
                <a:spcPct val="120000"/>
              </a:lnSpc>
              <a:spcBef>
                <a:spcPts val="2000"/>
              </a:spcBef>
              <a:buSzTx/>
              <a:buNone/>
              <a:defRPr sz="5600"/>
            </a:pPr>
            <a:r>
              <a:rPr b="1"/>
              <a:t>Link Layer:</a:t>
            </a:r>
            <a:r>
              <a:t> send too much traffic for switches/routers to handle</a:t>
            </a:r>
          </a:p>
          <a:p>
            <a:pPr marL="342900" indent="-342900" defTabSz="457200">
              <a:lnSpc>
                <a:spcPct val="120000"/>
              </a:lnSpc>
              <a:spcBef>
                <a:spcPts val="2000"/>
              </a:spcBef>
              <a:buSzTx/>
              <a:buNone/>
              <a:defRPr b="1" sz="5600"/>
            </a:pPr>
            <a:r>
              <a:t>TCP/UDP: </a:t>
            </a:r>
            <a:r>
              <a:rPr b="0"/>
              <a:t>require servers to maintain large number of concurrent connections or state</a:t>
            </a:r>
            <a:endParaRPr b="0"/>
          </a:p>
          <a:p>
            <a:pPr marL="342900" indent="-342900" defTabSz="457200">
              <a:lnSpc>
                <a:spcPct val="120000"/>
              </a:lnSpc>
              <a:spcBef>
                <a:spcPts val="2000"/>
              </a:spcBef>
              <a:buSzTx/>
              <a:buNone/>
              <a:defRPr b="1" sz="5600"/>
            </a:pPr>
            <a:r>
              <a:t>Application Layer: </a:t>
            </a:r>
            <a:r>
              <a:rPr b="0"/>
              <a:t>require servers to perform expensive queries or cryptographic operations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CP Handshake"/>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TCP Handshake</a:t>
            </a:r>
          </a:p>
        </p:txBody>
      </p:sp>
      <p:pic>
        <p:nvPicPr>
          <p:cNvPr id="210" name="Screen Shot 2019-05-14 at 9.56.07 AM.png" descr="Screen Shot 2019-05-14 at 9.56.07 AM.png"/>
          <p:cNvPicPr>
            <a:picLocks noChangeAspect="1"/>
          </p:cNvPicPr>
          <p:nvPr/>
        </p:nvPicPr>
        <p:blipFill>
          <a:blip r:embed="rId3">
            <a:extLst/>
          </a:blip>
          <a:stretch>
            <a:fillRect/>
          </a:stretch>
        </p:blipFill>
        <p:spPr>
          <a:xfrm>
            <a:off x="4924597" y="3139341"/>
            <a:ext cx="14534806" cy="10233110"/>
          </a:xfrm>
          <a:prstGeom prst="rect">
            <a:avLst/>
          </a:prstGeom>
          <a:ln w="12700">
            <a:miter lim="400000"/>
          </a:ln>
        </p:spPr>
      </p:pic>
      <p:sp>
        <p:nvSpPr>
          <p:cNvPr id="211" name="Rectangle"/>
          <p:cNvSpPr/>
          <p:nvPr/>
        </p:nvSpPr>
        <p:spPr>
          <a:xfrm>
            <a:off x="14269259" y="6828649"/>
            <a:ext cx="5059017" cy="1223199"/>
          </a:xfrm>
          <a:prstGeom prst="rect">
            <a:avLst/>
          </a:prstGeom>
          <a:ln w="63500">
            <a:solidFill>
              <a:schemeClr val="accent5">
                <a:hueOff val="-82419"/>
                <a:satOff val="-9513"/>
                <a:lumOff val="-16343"/>
              </a:schemeClr>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YN Flood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SYN Floods</a:t>
            </a:r>
          </a:p>
        </p:txBody>
      </p:sp>
      <p:pic>
        <p:nvPicPr>
          <p:cNvPr id="216" name="Screen Shot 2020-05-21 at 1.21.50 PM.png" descr="Screen Shot 2020-05-21 at 1.21.50 PM.png"/>
          <p:cNvPicPr>
            <a:picLocks noChangeAspect="1"/>
          </p:cNvPicPr>
          <p:nvPr/>
        </p:nvPicPr>
        <p:blipFill>
          <a:blip r:embed="rId3">
            <a:extLst/>
          </a:blip>
          <a:stretch>
            <a:fillRect/>
          </a:stretch>
        </p:blipFill>
        <p:spPr>
          <a:xfrm>
            <a:off x="4281075" y="2892445"/>
            <a:ext cx="15011401" cy="1002030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Core Problem"/>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Core Problem</a:t>
            </a:r>
          </a:p>
        </p:txBody>
      </p:sp>
      <p:sp>
        <p:nvSpPr>
          <p:cNvPr id="221" name="Problem: server commits resources (memory) before confirming identify of the client (when client responds)…"/>
          <p:cNvSpPr txBox="1"/>
          <p:nvPr>
            <p:ph type="body" idx="1"/>
          </p:nvPr>
        </p:nvSpPr>
        <p:spPr>
          <a:xfrm>
            <a:off x="1689100" y="3311778"/>
            <a:ext cx="21005800" cy="8870444"/>
          </a:xfrm>
          <a:prstGeom prst="rect">
            <a:avLst/>
          </a:prstGeom>
        </p:spPr>
        <p:txBody>
          <a:bodyPr/>
          <a:lstStyle/>
          <a:p>
            <a:pPr marL="342900" indent="-342900" defTabSz="457200">
              <a:lnSpc>
                <a:spcPct val="120000"/>
              </a:lnSpc>
              <a:spcBef>
                <a:spcPts val="2000"/>
              </a:spcBef>
              <a:buSzTx/>
              <a:buNone/>
              <a:defRPr b="1" sz="5600"/>
            </a:pPr>
            <a:r>
              <a:t>Problem: </a:t>
            </a:r>
            <a:r>
              <a:rPr b="0"/>
              <a:t>server commits resources (memory) before confirming identify of the client (when client responds)</a:t>
            </a:r>
            <a:endParaRPr b="0"/>
          </a:p>
          <a:p>
            <a:pPr marL="342900" indent="-342900" defTabSz="457200">
              <a:lnSpc>
                <a:spcPct val="120000"/>
              </a:lnSpc>
              <a:spcBef>
                <a:spcPts val="2000"/>
              </a:spcBef>
              <a:buSzTx/>
              <a:buNone/>
              <a:defRPr b="1" sz="5600"/>
            </a:pPr>
            <a:r>
              <a:t>Bad Solution:</a:t>
            </a:r>
          </a:p>
          <a:p>
            <a:pPr marL="342900" indent="-342900" defTabSz="457200">
              <a:lnSpc>
                <a:spcPct val="120000"/>
              </a:lnSpc>
              <a:spcBef>
                <a:spcPts val="700"/>
              </a:spcBef>
              <a:buSzTx/>
              <a:buNone/>
              <a:defRPr sz="5600"/>
            </a:pPr>
            <a:r>
              <a:t>  - Increase backlog queue size</a:t>
            </a:r>
          </a:p>
          <a:p>
            <a:pPr marL="342900" indent="-342900" defTabSz="457200">
              <a:lnSpc>
                <a:spcPct val="120000"/>
              </a:lnSpc>
              <a:spcBef>
                <a:spcPts val="700"/>
              </a:spcBef>
              <a:buSzTx/>
              <a:buNone/>
              <a:defRPr sz="5600"/>
            </a:pPr>
            <a:r>
              <a:t>  - Decrease timeout</a:t>
            </a:r>
          </a:p>
          <a:p>
            <a:pPr marL="342900" indent="-342900" defTabSz="457200">
              <a:lnSpc>
                <a:spcPct val="120000"/>
              </a:lnSpc>
              <a:spcBef>
                <a:spcPts val="2000"/>
              </a:spcBef>
              <a:buSzTx/>
              <a:buNone/>
              <a:defRPr b="1" sz="5600"/>
            </a:pPr>
            <a:r>
              <a:t>Real Solution: </a:t>
            </a:r>
            <a:r>
              <a:rPr b="0"/>
              <a:t>Avoid state until 3-way handshake completes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YN Cookie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SYN Cookies</a:t>
            </a:r>
          </a:p>
        </p:txBody>
      </p:sp>
      <p:sp>
        <p:nvSpPr>
          <p:cNvPr id="226" name="Idea: Instead of storing SNc and SNs…  send a cookie back to the client.…"/>
          <p:cNvSpPr txBox="1"/>
          <p:nvPr>
            <p:ph type="body" sz="half" idx="1"/>
          </p:nvPr>
        </p:nvSpPr>
        <p:spPr>
          <a:xfrm>
            <a:off x="1689100" y="2929308"/>
            <a:ext cx="12927242" cy="9958957"/>
          </a:xfrm>
          <a:prstGeom prst="rect">
            <a:avLst/>
          </a:prstGeom>
        </p:spPr>
        <p:txBody>
          <a:bodyPr/>
          <a:lstStyle/>
          <a:p>
            <a:pPr marL="342900" indent="-342900" defTabSz="457200">
              <a:lnSpc>
                <a:spcPts val="6200"/>
              </a:lnSpc>
              <a:spcBef>
                <a:spcPts val="1000"/>
              </a:spcBef>
              <a:buSzTx/>
              <a:buNone/>
              <a:defRPr sz="4000"/>
            </a:pPr>
            <a:r>
              <a:rPr b="1"/>
              <a:t>Idea:</a:t>
            </a:r>
            <a:r>
              <a:t> Instead of storing SN</a:t>
            </a:r>
            <a:r>
              <a:rPr baseline="-5999"/>
              <a:t>c</a:t>
            </a:r>
            <a:r>
              <a:t> and SN</a:t>
            </a:r>
            <a:r>
              <a:rPr baseline="-5999"/>
              <a:t>s</a:t>
            </a:r>
            <a:r>
              <a:t>… </a:t>
            </a:r>
            <a:br/>
            <a:r>
              <a:t>send a cookie back to the client.</a:t>
            </a:r>
          </a:p>
          <a:p>
            <a:pPr marL="0" indent="0" defTabSz="457200">
              <a:lnSpc>
                <a:spcPts val="6200"/>
              </a:lnSpc>
              <a:spcBef>
                <a:spcPts val="1000"/>
              </a:spcBef>
              <a:buSzTx/>
              <a:buNone/>
              <a:defRPr sz="4000"/>
            </a:pPr>
            <a:br/>
            <a:r>
              <a:t>L = MAC</a:t>
            </a:r>
            <a:r>
              <a:rPr baseline="-5999"/>
              <a:t>key</a:t>
            </a:r>
            <a:r>
              <a:t> (SAddr, SPort, DAddr, DPort, SN</a:t>
            </a:r>
            <a:r>
              <a:rPr baseline="-5999"/>
              <a:t>C</a:t>
            </a:r>
            <a:r>
              <a:t>, T) </a:t>
            </a:r>
          </a:p>
          <a:p>
            <a:pPr marL="0" indent="0" defTabSz="457200">
              <a:lnSpc>
                <a:spcPts val="6200"/>
              </a:lnSpc>
              <a:spcBef>
                <a:spcPts val="1000"/>
              </a:spcBef>
              <a:buSzTx/>
              <a:buNone/>
              <a:defRPr sz="4000"/>
            </a:pPr>
            <a:r>
              <a:t>          key: picked at random during boot</a:t>
            </a:r>
          </a:p>
          <a:p>
            <a:pPr marL="0" indent="0" defTabSz="457200">
              <a:lnSpc>
                <a:spcPts val="6200"/>
              </a:lnSpc>
              <a:spcBef>
                <a:spcPts val="1000"/>
              </a:spcBef>
              <a:buSzTx/>
              <a:buNone/>
              <a:defRPr sz="4000"/>
            </a:pPr>
            <a:r>
              <a:t>T = 5-bit counter incremented every 64 secs.</a:t>
            </a:r>
            <a:br/>
            <a:r>
              <a:t>SN</a:t>
            </a:r>
            <a:r>
              <a:rPr baseline="-5999"/>
              <a:t>s</a:t>
            </a:r>
            <a:r>
              <a:t> = ( T || mss || L )</a:t>
            </a:r>
          </a:p>
          <a:p>
            <a:pPr marL="0" indent="0" defTabSz="457200">
              <a:lnSpc>
                <a:spcPts val="6200"/>
              </a:lnSpc>
              <a:spcBef>
                <a:spcPts val="1000"/>
              </a:spcBef>
              <a:buSzTx/>
              <a:buNone/>
              <a:defRPr sz="4000"/>
            </a:pPr>
          </a:p>
          <a:p>
            <a:pPr marL="0" indent="0" defTabSz="457200">
              <a:lnSpc>
                <a:spcPts val="6200"/>
              </a:lnSpc>
              <a:spcBef>
                <a:spcPts val="1000"/>
              </a:spcBef>
              <a:buSzTx/>
              <a:buNone/>
              <a:defRPr sz="4000"/>
            </a:pPr>
            <a:r>
              <a:t>Honest client sends ACK (AN=SN</a:t>
            </a:r>
            <a:r>
              <a:rPr baseline="-5999"/>
              <a:t>s</a:t>
            </a:r>
            <a:r>
              <a:t> , SN=SN</a:t>
            </a:r>
            <a:r>
              <a:rPr baseline="-5999"/>
              <a:t>C</a:t>
            </a:r>
            <a:r>
              <a:t>+1)</a:t>
            </a:r>
          </a:p>
          <a:p>
            <a:pPr marL="0" indent="0" defTabSz="457200">
              <a:lnSpc>
                <a:spcPts val="6200"/>
              </a:lnSpc>
              <a:spcBef>
                <a:spcPts val="1000"/>
              </a:spcBef>
              <a:buSzTx/>
              <a:buNone/>
              <a:defRPr sz="4000"/>
            </a:pPr>
            <a:r>
              <a:t>  Server allocates space for socket only if valid SNs</a:t>
            </a:r>
          </a:p>
        </p:txBody>
      </p:sp>
      <p:pic>
        <p:nvPicPr>
          <p:cNvPr id="227" name="Screen Shot 2019-05-14 at 10.11.23 AM.png" descr="Screen Shot 2019-05-14 at 10.11.23 AM.png"/>
          <p:cNvPicPr>
            <a:picLocks noChangeAspect="1"/>
          </p:cNvPicPr>
          <p:nvPr/>
        </p:nvPicPr>
        <p:blipFill>
          <a:blip r:embed="rId3">
            <a:extLst/>
          </a:blip>
          <a:stretch>
            <a:fillRect/>
          </a:stretch>
        </p:blipFill>
        <p:spPr>
          <a:xfrm>
            <a:off x="14364727" y="4184252"/>
            <a:ext cx="9182101" cy="6400801"/>
          </a:xfrm>
          <a:prstGeom prst="rect">
            <a:avLst/>
          </a:prstGeom>
          <a:ln w="12700">
            <a:miter lim="400000"/>
          </a:ln>
        </p:spPr>
      </p:pic>
      <p:sp>
        <p:nvSpPr>
          <p:cNvPr id="228" name="Server does not save state (loses TCP options)"/>
          <p:cNvSpPr txBox="1"/>
          <p:nvPr/>
        </p:nvSpPr>
        <p:spPr>
          <a:xfrm>
            <a:off x="16261581" y="11305865"/>
            <a:ext cx="4658488" cy="10053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solidFill>
                  <a:schemeClr val="accent5">
                    <a:lumOff val="-29866"/>
                  </a:schemeClr>
                </a:solidFill>
              </a:defRPr>
            </a:pPr>
            <a:r>
              <a:t>Server does not save state</a:t>
            </a:r>
            <a:br/>
            <a:r>
              <a:t>(loses TCP options)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Amplification Attack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Amplification Attacks</a:t>
            </a:r>
          </a:p>
        </p:txBody>
      </p:sp>
      <p:sp>
        <p:nvSpPr>
          <p:cNvPr id="233" name="Services that respond to a single (small) UDP packet with a large UDP packet can be used to amplify DOS attacks…"/>
          <p:cNvSpPr txBox="1"/>
          <p:nvPr>
            <p:ph type="body" sz="half" idx="1"/>
          </p:nvPr>
        </p:nvSpPr>
        <p:spPr>
          <a:xfrm>
            <a:off x="1689100" y="2929308"/>
            <a:ext cx="10204551" cy="9099033"/>
          </a:xfrm>
          <a:prstGeom prst="rect">
            <a:avLst/>
          </a:prstGeom>
        </p:spPr>
        <p:txBody>
          <a:bodyPr/>
          <a:lstStyle/>
          <a:p>
            <a:pPr marL="342900" indent="-342900" defTabSz="457200">
              <a:spcBef>
                <a:spcPts val="900"/>
              </a:spcBef>
              <a:buSzTx/>
              <a:buNone/>
              <a:defRPr sz="4000"/>
            </a:pPr>
            <a:r>
              <a:t>Services that respond to a single (small) UDP packet with a large UDP packet can be used to amplify DOS attacks</a:t>
            </a:r>
          </a:p>
          <a:p>
            <a:pPr marL="342900" indent="-342900" defTabSz="457200">
              <a:spcBef>
                <a:spcPts val="900"/>
              </a:spcBef>
              <a:buSzTx/>
              <a:buNone/>
              <a:defRPr sz="2100"/>
            </a:pPr>
          </a:p>
          <a:p>
            <a:pPr marL="342900" indent="-342900" defTabSz="457200">
              <a:spcBef>
                <a:spcPts val="900"/>
              </a:spcBef>
              <a:buSzTx/>
              <a:buNone/>
              <a:defRPr sz="4000"/>
            </a:pPr>
            <a:r>
              <a:t>Attacker forges packet and </a:t>
            </a:r>
            <a:r>
              <a:rPr>
                <a:solidFill>
                  <a:schemeClr val="accent5">
                    <a:hueOff val="-82419"/>
                    <a:satOff val="-9513"/>
                    <a:lumOff val="-16343"/>
                  </a:schemeClr>
                </a:solidFill>
              </a:rPr>
              <a:t>sets source IP to victim’s IP address</a:t>
            </a:r>
            <a:r>
              <a:t>. When service responds, it sends large amount of data to the spoofed victim </a:t>
            </a:r>
          </a:p>
          <a:p>
            <a:pPr marL="342900" indent="-342900" defTabSz="457200">
              <a:spcBef>
                <a:spcPts val="900"/>
              </a:spcBef>
              <a:buSzTx/>
              <a:buNone/>
              <a:defRPr sz="2000"/>
            </a:pPr>
          </a:p>
          <a:p>
            <a:pPr marL="342900" indent="-342900" defTabSz="457200">
              <a:spcBef>
                <a:spcPts val="900"/>
              </a:spcBef>
              <a:buSzTx/>
              <a:buNone/>
              <a:defRPr sz="4000"/>
            </a:pPr>
            <a:r>
              <a:t>The attacker needs a large number of these services to amplify packets. Otherwise, the victim could just drop the packets from the small number of hosts</a:t>
            </a:r>
          </a:p>
        </p:txBody>
      </p:sp>
      <p:sp>
        <p:nvSpPr>
          <p:cNvPr id="234" name="Arrow"/>
          <p:cNvSpPr/>
          <p:nvPr/>
        </p:nvSpPr>
        <p:spPr>
          <a:xfrm>
            <a:off x="15266982" y="9705217"/>
            <a:ext cx="6164610" cy="685456"/>
          </a:xfrm>
          <a:prstGeom prst="rightArrow">
            <a:avLst>
              <a:gd name="adj1" fmla="val 42901"/>
              <a:gd name="adj2" fmla="val 64000"/>
            </a:avLst>
          </a:prstGeom>
          <a:solidFill>
            <a:srgbClr val="5E5E5E"/>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5" name="60-70x Increase in Size"/>
          <p:cNvSpPr txBox="1"/>
          <p:nvPr/>
        </p:nvSpPr>
        <p:spPr>
          <a:xfrm>
            <a:off x="16667934" y="9381245"/>
            <a:ext cx="3362707" cy="4162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vl1pPr>
          </a:lstStyle>
          <a:p>
            <a:pPr/>
            <a:r>
              <a:t>60-70x Increase in Size</a:t>
            </a:r>
          </a:p>
        </p:txBody>
      </p:sp>
      <p:sp>
        <p:nvSpPr>
          <p:cNvPr id="236" name="DNS ANY example.com."/>
          <p:cNvSpPr txBox="1"/>
          <p:nvPr/>
        </p:nvSpPr>
        <p:spPr>
          <a:xfrm rot="19956000">
            <a:off x="15037592" y="5742874"/>
            <a:ext cx="1946024" cy="8233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2000">
                <a:solidFill>
                  <a:srgbClr val="5E5E5E"/>
                </a:solidFill>
                <a:latin typeface="Helvetica"/>
                <a:ea typeface="Helvetica"/>
                <a:cs typeface="Helvetica"/>
                <a:sym typeface="Helvetica"/>
              </a:defRPr>
            </a:pPr>
            <a:r>
              <a:rPr b="0">
                <a:latin typeface="Consolas"/>
                <a:ea typeface="Consolas"/>
                <a:cs typeface="Consolas"/>
                <a:sym typeface="Consolas"/>
              </a:rPr>
              <a:t>DNS ANY</a:t>
            </a:r>
            <a:r>
              <a:t> example.com.</a:t>
            </a:r>
          </a:p>
        </p:txBody>
      </p:sp>
      <p:pic>
        <p:nvPicPr>
          <p:cNvPr id="237" name="dns-amplification-attack-1 (1) 2.png" descr="dns-amplification-attack-1 (1) 2.png"/>
          <p:cNvPicPr>
            <a:picLocks noChangeAspect="1"/>
          </p:cNvPicPr>
          <p:nvPr/>
        </p:nvPicPr>
        <p:blipFill>
          <a:blip r:embed="rId3">
            <a:extLst/>
          </a:blip>
          <a:srcRect l="117" t="17048" r="0" b="21252"/>
          <a:stretch>
            <a:fillRect/>
          </a:stretch>
        </p:blipFill>
        <p:spPr>
          <a:xfrm>
            <a:off x="13495703" y="5087121"/>
            <a:ext cx="9707166" cy="39989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51" y="0"/>
                </a:moveTo>
                <a:lnTo>
                  <a:pt x="1643" y="2"/>
                </a:lnTo>
                <a:cubicBezTo>
                  <a:pt x="1600" y="12"/>
                  <a:pt x="1594" y="28"/>
                  <a:pt x="1587" y="141"/>
                </a:cubicBezTo>
                <a:cubicBezTo>
                  <a:pt x="1585" y="173"/>
                  <a:pt x="1584" y="197"/>
                  <a:pt x="1582" y="214"/>
                </a:cubicBezTo>
                <a:cubicBezTo>
                  <a:pt x="1580" y="232"/>
                  <a:pt x="1576" y="243"/>
                  <a:pt x="1572" y="251"/>
                </a:cubicBezTo>
                <a:cubicBezTo>
                  <a:pt x="1563" y="265"/>
                  <a:pt x="1547" y="261"/>
                  <a:pt x="1516" y="255"/>
                </a:cubicBezTo>
                <a:cubicBezTo>
                  <a:pt x="1496" y="251"/>
                  <a:pt x="1472" y="259"/>
                  <a:pt x="1449" y="268"/>
                </a:cubicBezTo>
                <a:cubicBezTo>
                  <a:pt x="1426" y="287"/>
                  <a:pt x="1407" y="297"/>
                  <a:pt x="1385" y="309"/>
                </a:cubicBezTo>
                <a:cubicBezTo>
                  <a:pt x="1384" y="309"/>
                  <a:pt x="1384" y="308"/>
                  <a:pt x="1384" y="309"/>
                </a:cubicBezTo>
                <a:cubicBezTo>
                  <a:pt x="1383" y="309"/>
                  <a:pt x="1383" y="310"/>
                  <a:pt x="1383" y="311"/>
                </a:cubicBezTo>
                <a:cubicBezTo>
                  <a:pt x="1364" y="329"/>
                  <a:pt x="1350" y="347"/>
                  <a:pt x="1355" y="364"/>
                </a:cubicBezTo>
                <a:cubicBezTo>
                  <a:pt x="1357" y="372"/>
                  <a:pt x="1356" y="381"/>
                  <a:pt x="1355" y="390"/>
                </a:cubicBezTo>
                <a:cubicBezTo>
                  <a:pt x="1353" y="400"/>
                  <a:pt x="1351" y="409"/>
                  <a:pt x="1347" y="416"/>
                </a:cubicBezTo>
                <a:cubicBezTo>
                  <a:pt x="1343" y="422"/>
                  <a:pt x="1338" y="449"/>
                  <a:pt x="1335" y="489"/>
                </a:cubicBezTo>
                <a:cubicBezTo>
                  <a:pt x="1332" y="529"/>
                  <a:pt x="1331" y="580"/>
                  <a:pt x="1331" y="635"/>
                </a:cubicBezTo>
                <a:cubicBezTo>
                  <a:pt x="1331" y="689"/>
                  <a:pt x="1332" y="741"/>
                  <a:pt x="1335" y="780"/>
                </a:cubicBezTo>
                <a:cubicBezTo>
                  <a:pt x="1338" y="819"/>
                  <a:pt x="1343" y="847"/>
                  <a:pt x="1347" y="853"/>
                </a:cubicBezTo>
                <a:cubicBezTo>
                  <a:pt x="1355" y="866"/>
                  <a:pt x="1358" y="890"/>
                  <a:pt x="1354" y="907"/>
                </a:cubicBezTo>
                <a:cubicBezTo>
                  <a:pt x="1349" y="924"/>
                  <a:pt x="1365" y="955"/>
                  <a:pt x="1387" y="975"/>
                </a:cubicBezTo>
                <a:cubicBezTo>
                  <a:pt x="1419" y="1004"/>
                  <a:pt x="1451" y="1015"/>
                  <a:pt x="1478" y="1012"/>
                </a:cubicBezTo>
                <a:cubicBezTo>
                  <a:pt x="1506" y="1008"/>
                  <a:pt x="1529" y="990"/>
                  <a:pt x="1545" y="956"/>
                </a:cubicBezTo>
                <a:cubicBezTo>
                  <a:pt x="1566" y="909"/>
                  <a:pt x="1577" y="906"/>
                  <a:pt x="1590" y="939"/>
                </a:cubicBezTo>
                <a:cubicBezTo>
                  <a:pt x="1600" y="963"/>
                  <a:pt x="1627" y="982"/>
                  <a:pt x="1651" y="982"/>
                </a:cubicBezTo>
                <a:cubicBezTo>
                  <a:pt x="1666" y="982"/>
                  <a:pt x="1677" y="978"/>
                  <a:pt x="1683" y="967"/>
                </a:cubicBezTo>
                <a:cubicBezTo>
                  <a:pt x="1690" y="956"/>
                  <a:pt x="1693" y="938"/>
                  <a:pt x="1693" y="911"/>
                </a:cubicBezTo>
                <a:cubicBezTo>
                  <a:pt x="1693" y="883"/>
                  <a:pt x="1694" y="862"/>
                  <a:pt x="1697" y="847"/>
                </a:cubicBezTo>
                <a:cubicBezTo>
                  <a:pt x="1703" y="816"/>
                  <a:pt x="1714" y="811"/>
                  <a:pt x="1726" y="834"/>
                </a:cubicBezTo>
                <a:cubicBezTo>
                  <a:pt x="1733" y="845"/>
                  <a:pt x="1739" y="864"/>
                  <a:pt x="1746" y="890"/>
                </a:cubicBezTo>
                <a:cubicBezTo>
                  <a:pt x="1756" y="926"/>
                  <a:pt x="1766" y="948"/>
                  <a:pt x="1779" y="963"/>
                </a:cubicBezTo>
                <a:cubicBezTo>
                  <a:pt x="1791" y="977"/>
                  <a:pt x="1806" y="982"/>
                  <a:pt x="1829" y="982"/>
                </a:cubicBezTo>
                <a:cubicBezTo>
                  <a:pt x="1850" y="982"/>
                  <a:pt x="1868" y="975"/>
                  <a:pt x="1880" y="965"/>
                </a:cubicBezTo>
                <a:cubicBezTo>
                  <a:pt x="1886" y="954"/>
                  <a:pt x="1891" y="954"/>
                  <a:pt x="1896" y="948"/>
                </a:cubicBezTo>
                <a:cubicBezTo>
                  <a:pt x="1914" y="926"/>
                  <a:pt x="1930" y="922"/>
                  <a:pt x="1940" y="960"/>
                </a:cubicBezTo>
                <a:cubicBezTo>
                  <a:pt x="1942" y="963"/>
                  <a:pt x="1944" y="964"/>
                  <a:pt x="1945" y="967"/>
                </a:cubicBezTo>
                <a:cubicBezTo>
                  <a:pt x="1996" y="1031"/>
                  <a:pt x="2086" y="1034"/>
                  <a:pt x="2119" y="973"/>
                </a:cubicBezTo>
                <a:cubicBezTo>
                  <a:pt x="2132" y="948"/>
                  <a:pt x="2145" y="877"/>
                  <a:pt x="2148" y="817"/>
                </a:cubicBezTo>
                <a:cubicBezTo>
                  <a:pt x="2149" y="780"/>
                  <a:pt x="2152" y="754"/>
                  <a:pt x="2156" y="737"/>
                </a:cubicBezTo>
                <a:cubicBezTo>
                  <a:pt x="2159" y="721"/>
                  <a:pt x="2163" y="716"/>
                  <a:pt x="2167" y="720"/>
                </a:cubicBezTo>
                <a:cubicBezTo>
                  <a:pt x="2175" y="728"/>
                  <a:pt x="2185" y="774"/>
                  <a:pt x="2187" y="853"/>
                </a:cubicBezTo>
                <a:cubicBezTo>
                  <a:pt x="2189" y="903"/>
                  <a:pt x="2192" y="931"/>
                  <a:pt x="2196" y="950"/>
                </a:cubicBezTo>
                <a:cubicBezTo>
                  <a:pt x="2201" y="956"/>
                  <a:pt x="2204" y="955"/>
                  <a:pt x="2209" y="965"/>
                </a:cubicBezTo>
                <a:cubicBezTo>
                  <a:pt x="2213" y="973"/>
                  <a:pt x="2216" y="974"/>
                  <a:pt x="2220" y="980"/>
                </a:cubicBezTo>
                <a:cubicBezTo>
                  <a:pt x="2227" y="981"/>
                  <a:pt x="2234" y="982"/>
                  <a:pt x="2244" y="982"/>
                </a:cubicBezTo>
                <a:lnTo>
                  <a:pt x="2274" y="982"/>
                </a:lnTo>
                <a:cubicBezTo>
                  <a:pt x="2287" y="950"/>
                  <a:pt x="2295" y="892"/>
                  <a:pt x="2295" y="804"/>
                </a:cubicBezTo>
                <a:lnTo>
                  <a:pt x="2295" y="793"/>
                </a:lnTo>
                <a:cubicBezTo>
                  <a:pt x="2295" y="742"/>
                  <a:pt x="2297" y="696"/>
                  <a:pt x="2301" y="656"/>
                </a:cubicBezTo>
                <a:cubicBezTo>
                  <a:pt x="2304" y="617"/>
                  <a:pt x="2309" y="583"/>
                  <a:pt x="2316" y="555"/>
                </a:cubicBezTo>
                <a:cubicBezTo>
                  <a:pt x="2322" y="528"/>
                  <a:pt x="2331" y="505"/>
                  <a:pt x="2340" y="491"/>
                </a:cubicBezTo>
                <a:cubicBezTo>
                  <a:pt x="2350" y="477"/>
                  <a:pt x="2361" y="469"/>
                  <a:pt x="2373" y="469"/>
                </a:cubicBezTo>
                <a:cubicBezTo>
                  <a:pt x="2379" y="469"/>
                  <a:pt x="2381" y="462"/>
                  <a:pt x="2385" y="457"/>
                </a:cubicBezTo>
                <a:cubicBezTo>
                  <a:pt x="2389" y="446"/>
                  <a:pt x="2393" y="436"/>
                  <a:pt x="2396" y="427"/>
                </a:cubicBezTo>
                <a:cubicBezTo>
                  <a:pt x="2398" y="410"/>
                  <a:pt x="2401" y="393"/>
                  <a:pt x="2401" y="362"/>
                </a:cubicBezTo>
                <a:lnTo>
                  <a:pt x="2401" y="315"/>
                </a:lnTo>
                <a:cubicBezTo>
                  <a:pt x="2380" y="293"/>
                  <a:pt x="2325" y="283"/>
                  <a:pt x="2262" y="277"/>
                </a:cubicBezTo>
                <a:cubicBezTo>
                  <a:pt x="2226" y="287"/>
                  <a:pt x="2207" y="304"/>
                  <a:pt x="2196" y="354"/>
                </a:cubicBezTo>
                <a:cubicBezTo>
                  <a:pt x="2170" y="482"/>
                  <a:pt x="2162" y="487"/>
                  <a:pt x="2146" y="386"/>
                </a:cubicBezTo>
                <a:cubicBezTo>
                  <a:pt x="2142" y="359"/>
                  <a:pt x="2134" y="337"/>
                  <a:pt x="2124" y="319"/>
                </a:cubicBezTo>
                <a:cubicBezTo>
                  <a:pt x="2114" y="302"/>
                  <a:pt x="2101" y="287"/>
                  <a:pt x="2087" y="277"/>
                </a:cubicBezTo>
                <a:cubicBezTo>
                  <a:pt x="2011" y="285"/>
                  <a:pt x="1946" y="299"/>
                  <a:pt x="1938" y="328"/>
                </a:cubicBezTo>
                <a:cubicBezTo>
                  <a:pt x="1927" y="374"/>
                  <a:pt x="1901" y="368"/>
                  <a:pt x="1873" y="313"/>
                </a:cubicBezTo>
                <a:cubicBezTo>
                  <a:pt x="1848" y="263"/>
                  <a:pt x="1814" y="246"/>
                  <a:pt x="1795" y="270"/>
                </a:cubicBezTo>
                <a:cubicBezTo>
                  <a:pt x="1795" y="271"/>
                  <a:pt x="1794" y="270"/>
                  <a:pt x="1794" y="270"/>
                </a:cubicBezTo>
                <a:cubicBezTo>
                  <a:pt x="1793" y="270"/>
                  <a:pt x="1793" y="270"/>
                  <a:pt x="1793" y="270"/>
                </a:cubicBezTo>
                <a:cubicBezTo>
                  <a:pt x="1777" y="282"/>
                  <a:pt x="1762" y="298"/>
                  <a:pt x="1749" y="322"/>
                </a:cubicBezTo>
                <a:cubicBezTo>
                  <a:pt x="1729" y="361"/>
                  <a:pt x="1707" y="384"/>
                  <a:pt x="1702" y="371"/>
                </a:cubicBezTo>
                <a:cubicBezTo>
                  <a:pt x="1696" y="358"/>
                  <a:pt x="1693" y="268"/>
                  <a:pt x="1693" y="169"/>
                </a:cubicBezTo>
                <a:lnTo>
                  <a:pt x="1693" y="60"/>
                </a:lnTo>
                <a:cubicBezTo>
                  <a:pt x="1679" y="30"/>
                  <a:pt x="1665" y="10"/>
                  <a:pt x="1651" y="0"/>
                </a:cubicBezTo>
                <a:close/>
                <a:moveTo>
                  <a:pt x="434" y="88"/>
                </a:moveTo>
                <a:cubicBezTo>
                  <a:pt x="382" y="53"/>
                  <a:pt x="329" y="172"/>
                  <a:pt x="282" y="427"/>
                </a:cubicBezTo>
                <a:cubicBezTo>
                  <a:pt x="282" y="427"/>
                  <a:pt x="282" y="430"/>
                  <a:pt x="282" y="431"/>
                </a:cubicBezTo>
                <a:lnTo>
                  <a:pt x="268" y="525"/>
                </a:lnTo>
                <a:cubicBezTo>
                  <a:pt x="253" y="619"/>
                  <a:pt x="253" y="626"/>
                  <a:pt x="242" y="699"/>
                </a:cubicBezTo>
                <a:cubicBezTo>
                  <a:pt x="242" y="701"/>
                  <a:pt x="241" y="701"/>
                  <a:pt x="241" y="703"/>
                </a:cubicBezTo>
                <a:cubicBezTo>
                  <a:pt x="235" y="754"/>
                  <a:pt x="228" y="805"/>
                  <a:pt x="223" y="862"/>
                </a:cubicBezTo>
                <a:cubicBezTo>
                  <a:pt x="217" y="912"/>
                  <a:pt x="218" y="945"/>
                  <a:pt x="220" y="975"/>
                </a:cubicBezTo>
                <a:cubicBezTo>
                  <a:pt x="230" y="978"/>
                  <a:pt x="238" y="982"/>
                  <a:pt x="261" y="982"/>
                </a:cubicBezTo>
                <a:cubicBezTo>
                  <a:pt x="294" y="982"/>
                  <a:pt x="322" y="965"/>
                  <a:pt x="323" y="945"/>
                </a:cubicBezTo>
                <a:cubicBezTo>
                  <a:pt x="324" y="925"/>
                  <a:pt x="326" y="889"/>
                  <a:pt x="327" y="864"/>
                </a:cubicBezTo>
                <a:cubicBezTo>
                  <a:pt x="328" y="839"/>
                  <a:pt x="354" y="812"/>
                  <a:pt x="385" y="806"/>
                </a:cubicBezTo>
                <a:cubicBezTo>
                  <a:pt x="399" y="803"/>
                  <a:pt x="405" y="808"/>
                  <a:pt x="414" y="810"/>
                </a:cubicBezTo>
                <a:cubicBezTo>
                  <a:pt x="415" y="810"/>
                  <a:pt x="416" y="810"/>
                  <a:pt x="417" y="810"/>
                </a:cubicBezTo>
                <a:cubicBezTo>
                  <a:pt x="417" y="810"/>
                  <a:pt x="417" y="812"/>
                  <a:pt x="418" y="812"/>
                </a:cubicBezTo>
                <a:cubicBezTo>
                  <a:pt x="437" y="819"/>
                  <a:pt x="449" y="834"/>
                  <a:pt x="459" y="887"/>
                </a:cubicBezTo>
                <a:cubicBezTo>
                  <a:pt x="466" y="923"/>
                  <a:pt x="473" y="948"/>
                  <a:pt x="483" y="963"/>
                </a:cubicBezTo>
                <a:cubicBezTo>
                  <a:pt x="493" y="977"/>
                  <a:pt x="506" y="982"/>
                  <a:pt x="525" y="982"/>
                </a:cubicBezTo>
                <a:cubicBezTo>
                  <a:pt x="539" y="982"/>
                  <a:pt x="549" y="981"/>
                  <a:pt x="558" y="978"/>
                </a:cubicBezTo>
                <a:cubicBezTo>
                  <a:pt x="565" y="964"/>
                  <a:pt x="572" y="953"/>
                  <a:pt x="579" y="948"/>
                </a:cubicBezTo>
                <a:cubicBezTo>
                  <a:pt x="579" y="947"/>
                  <a:pt x="579" y="946"/>
                  <a:pt x="579" y="945"/>
                </a:cubicBezTo>
                <a:cubicBezTo>
                  <a:pt x="581" y="933"/>
                  <a:pt x="580" y="918"/>
                  <a:pt x="578" y="896"/>
                </a:cubicBezTo>
                <a:cubicBezTo>
                  <a:pt x="575" y="873"/>
                  <a:pt x="570" y="843"/>
                  <a:pt x="563" y="806"/>
                </a:cubicBezTo>
                <a:cubicBezTo>
                  <a:pt x="548" y="732"/>
                  <a:pt x="517" y="534"/>
                  <a:pt x="495" y="367"/>
                </a:cubicBezTo>
                <a:lnTo>
                  <a:pt x="463" y="126"/>
                </a:lnTo>
                <a:cubicBezTo>
                  <a:pt x="454" y="110"/>
                  <a:pt x="444" y="94"/>
                  <a:pt x="434" y="88"/>
                </a:cubicBezTo>
                <a:close/>
                <a:moveTo>
                  <a:pt x="914" y="167"/>
                </a:moveTo>
                <a:cubicBezTo>
                  <a:pt x="895" y="158"/>
                  <a:pt x="877" y="172"/>
                  <a:pt x="855" y="206"/>
                </a:cubicBezTo>
                <a:cubicBezTo>
                  <a:pt x="850" y="214"/>
                  <a:pt x="844" y="219"/>
                  <a:pt x="839" y="225"/>
                </a:cubicBezTo>
                <a:cubicBezTo>
                  <a:pt x="838" y="228"/>
                  <a:pt x="837" y="228"/>
                  <a:pt x="836" y="232"/>
                </a:cubicBezTo>
                <a:cubicBezTo>
                  <a:pt x="818" y="327"/>
                  <a:pt x="796" y="349"/>
                  <a:pt x="781" y="287"/>
                </a:cubicBezTo>
                <a:cubicBezTo>
                  <a:pt x="776" y="267"/>
                  <a:pt x="758" y="251"/>
                  <a:pt x="742" y="251"/>
                </a:cubicBezTo>
                <a:cubicBezTo>
                  <a:pt x="725" y="251"/>
                  <a:pt x="709" y="225"/>
                  <a:pt x="704" y="195"/>
                </a:cubicBezTo>
                <a:cubicBezTo>
                  <a:pt x="703" y="192"/>
                  <a:pt x="702" y="192"/>
                  <a:pt x="701" y="189"/>
                </a:cubicBezTo>
                <a:cubicBezTo>
                  <a:pt x="656" y="150"/>
                  <a:pt x="632" y="171"/>
                  <a:pt x="601" y="277"/>
                </a:cubicBezTo>
                <a:cubicBezTo>
                  <a:pt x="595" y="295"/>
                  <a:pt x="591" y="304"/>
                  <a:pt x="586" y="317"/>
                </a:cubicBezTo>
                <a:cubicBezTo>
                  <a:pt x="575" y="372"/>
                  <a:pt x="574" y="407"/>
                  <a:pt x="588" y="454"/>
                </a:cubicBezTo>
                <a:cubicBezTo>
                  <a:pt x="602" y="500"/>
                  <a:pt x="608" y="597"/>
                  <a:pt x="606" y="727"/>
                </a:cubicBezTo>
                <a:cubicBezTo>
                  <a:pt x="602" y="908"/>
                  <a:pt x="605" y="930"/>
                  <a:pt x="638" y="971"/>
                </a:cubicBezTo>
                <a:cubicBezTo>
                  <a:pt x="656" y="992"/>
                  <a:pt x="673" y="1005"/>
                  <a:pt x="691" y="1012"/>
                </a:cubicBezTo>
                <a:cubicBezTo>
                  <a:pt x="725" y="1025"/>
                  <a:pt x="757" y="1011"/>
                  <a:pt x="774" y="975"/>
                </a:cubicBezTo>
                <a:cubicBezTo>
                  <a:pt x="783" y="957"/>
                  <a:pt x="789" y="935"/>
                  <a:pt x="789" y="907"/>
                </a:cubicBezTo>
                <a:cubicBezTo>
                  <a:pt x="789" y="854"/>
                  <a:pt x="795" y="824"/>
                  <a:pt x="805" y="819"/>
                </a:cubicBezTo>
                <a:cubicBezTo>
                  <a:pt x="809" y="816"/>
                  <a:pt x="814" y="821"/>
                  <a:pt x="819" y="832"/>
                </a:cubicBezTo>
                <a:cubicBezTo>
                  <a:pt x="824" y="842"/>
                  <a:pt x="829" y="858"/>
                  <a:pt x="833" y="883"/>
                </a:cubicBezTo>
                <a:cubicBezTo>
                  <a:pt x="837" y="907"/>
                  <a:pt x="844" y="923"/>
                  <a:pt x="851" y="941"/>
                </a:cubicBezTo>
                <a:cubicBezTo>
                  <a:pt x="857" y="945"/>
                  <a:pt x="862" y="954"/>
                  <a:pt x="865" y="965"/>
                </a:cubicBezTo>
                <a:cubicBezTo>
                  <a:pt x="871" y="988"/>
                  <a:pt x="904" y="1003"/>
                  <a:pt x="948" y="1012"/>
                </a:cubicBezTo>
                <a:cubicBezTo>
                  <a:pt x="948" y="1012"/>
                  <a:pt x="948" y="1012"/>
                  <a:pt x="948" y="1012"/>
                </a:cubicBezTo>
                <a:cubicBezTo>
                  <a:pt x="953" y="1009"/>
                  <a:pt x="957" y="1003"/>
                  <a:pt x="962" y="999"/>
                </a:cubicBezTo>
                <a:cubicBezTo>
                  <a:pt x="974" y="987"/>
                  <a:pt x="986" y="973"/>
                  <a:pt x="995" y="948"/>
                </a:cubicBezTo>
                <a:cubicBezTo>
                  <a:pt x="1008" y="912"/>
                  <a:pt x="1014" y="892"/>
                  <a:pt x="1021" y="892"/>
                </a:cubicBezTo>
                <a:cubicBezTo>
                  <a:pt x="1028" y="892"/>
                  <a:pt x="1034" y="912"/>
                  <a:pt x="1048" y="948"/>
                </a:cubicBezTo>
                <a:cubicBezTo>
                  <a:pt x="1060" y="979"/>
                  <a:pt x="1081" y="999"/>
                  <a:pt x="1103" y="1010"/>
                </a:cubicBezTo>
                <a:cubicBezTo>
                  <a:pt x="1106" y="1011"/>
                  <a:pt x="1108" y="1015"/>
                  <a:pt x="1111" y="1016"/>
                </a:cubicBezTo>
                <a:cubicBezTo>
                  <a:pt x="1111" y="1016"/>
                  <a:pt x="1112" y="1016"/>
                  <a:pt x="1112" y="1016"/>
                </a:cubicBezTo>
                <a:cubicBezTo>
                  <a:pt x="1127" y="1015"/>
                  <a:pt x="1140" y="1010"/>
                  <a:pt x="1155" y="1008"/>
                </a:cubicBezTo>
                <a:cubicBezTo>
                  <a:pt x="1155" y="1007"/>
                  <a:pt x="1156" y="1008"/>
                  <a:pt x="1156" y="1008"/>
                </a:cubicBezTo>
                <a:cubicBezTo>
                  <a:pt x="1161" y="1003"/>
                  <a:pt x="1168" y="1001"/>
                  <a:pt x="1171" y="993"/>
                </a:cubicBezTo>
                <a:cubicBezTo>
                  <a:pt x="1177" y="978"/>
                  <a:pt x="1205" y="969"/>
                  <a:pt x="1234" y="975"/>
                </a:cubicBezTo>
                <a:lnTo>
                  <a:pt x="1258" y="982"/>
                </a:lnTo>
                <a:cubicBezTo>
                  <a:pt x="1269" y="977"/>
                  <a:pt x="1278" y="973"/>
                  <a:pt x="1286" y="967"/>
                </a:cubicBezTo>
                <a:lnTo>
                  <a:pt x="1286" y="656"/>
                </a:lnTo>
                <a:cubicBezTo>
                  <a:pt x="1286" y="327"/>
                  <a:pt x="1285" y="321"/>
                  <a:pt x="1244" y="283"/>
                </a:cubicBezTo>
                <a:cubicBezTo>
                  <a:pt x="1233" y="272"/>
                  <a:pt x="1217" y="267"/>
                  <a:pt x="1200" y="264"/>
                </a:cubicBezTo>
                <a:cubicBezTo>
                  <a:pt x="1195" y="263"/>
                  <a:pt x="1190" y="262"/>
                  <a:pt x="1184" y="262"/>
                </a:cubicBezTo>
                <a:cubicBezTo>
                  <a:pt x="1176" y="261"/>
                  <a:pt x="1167" y="261"/>
                  <a:pt x="1159" y="262"/>
                </a:cubicBezTo>
                <a:cubicBezTo>
                  <a:pt x="1128" y="265"/>
                  <a:pt x="1097" y="278"/>
                  <a:pt x="1077" y="296"/>
                </a:cubicBezTo>
                <a:cubicBezTo>
                  <a:pt x="1073" y="304"/>
                  <a:pt x="1068" y="310"/>
                  <a:pt x="1066" y="319"/>
                </a:cubicBezTo>
                <a:cubicBezTo>
                  <a:pt x="1062" y="335"/>
                  <a:pt x="1057" y="345"/>
                  <a:pt x="1051" y="349"/>
                </a:cubicBezTo>
                <a:cubicBezTo>
                  <a:pt x="1049" y="367"/>
                  <a:pt x="1049" y="386"/>
                  <a:pt x="1054" y="403"/>
                </a:cubicBezTo>
                <a:cubicBezTo>
                  <a:pt x="1064" y="444"/>
                  <a:pt x="1069" y="480"/>
                  <a:pt x="1069" y="508"/>
                </a:cubicBezTo>
                <a:cubicBezTo>
                  <a:pt x="1068" y="523"/>
                  <a:pt x="1066" y="534"/>
                  <a:pt x="1063" y="544"/>
                </a:cubicBezTo>
                <a:cubicBezTo>
                  <a:pt x="1060" y="555"/>
                  <a:pt x="1057" y="563"/>
                  <a:pt x="1051" y="568"/>
                </a:cubicBezTo>
                <a:cubicBezTo>
                  <a:pt x="1039" y="579"/>
                  <a:pt x="1030" y="616"/>
                  <a:pt x="1030" y="652"/>
                </a:cubicBezTo>
                <a:cubicBezTo>
                  <a:pt x="1030" y="736"/>
                  <a:pt x="993" y="809"/>
                  <a:pt x="959" y="793"/>
                </a:cubicBezTo>
                <a:cubicBezTo>
                  <a:pt x="954" y="791"/>
                  <a:pt x="949" y="787"/>
                  <a:pt x="946" y="780"/>
                </a:cubicBezTo>
                <a:cubicBezTo>
                  <a:pt x="935" y="760"/>
                  <a:pt x="932" y="718"/>
                  <a:pt x="932" y="635"/>
                </a:cubicBezTo>
                <a:cubicBezTo>
                  <a:pt x="932" y="572"/>
                  <a:pt x="933" y="535"/>
                  <a:pt x="938" y="512"/>
                </a:cubicBezTo>
                <a:cubicBezTo>
                  <a:pt x="940" y="501"/>
                  <a:pt x="943" y="494"/>
                  <a:pt x="948" y="489"/>
                </a:cubicBezTo>
                <a:cubicBezTo>
                  <a:pt x="952" y="483"/>
                  <a:pt x="958" y="478"/>
                  <a:pt x="965" y="476"/>
                </a:cubicBezTo>
                <a:cubicBezTo>
                  <a:pt x="978" y="472"/>
                  <a:pt x="987" y="458"/>
                  <a:pt x="993" y="439"/>
                </a:cubicBezTo>
                <a:cubicBezTo>
                  <a:pt x="999" y="421"/>
                  <a:pt x="1002" y="399"/>
                  <a:pt x="1001" y="375"/>
                </a:cubicBezTo>
                <a:cubicBezTo>
                  <a:pt x="1001" y="327"/>
                  <a:pt x="987" y="274"/>
                  <a:pt x="962" y="251"/>
                </a:cubicBezTo>
                <a:cubicBezTo>
                  <a:pt x="941" y="232"/>
                  <a:pt x="924" y="199"/>
                  <a:pt x="924" y="178"/>
                </a:cubicBezTo>
                <a:cubicBezTo>
                  <a:pt x="920" y="175"/>
                  <a:pt x="917" y="169"/>
                  <a:pt x="914" y="167"/>
                </a:cubicBezTo>
                <a:close/>
                <a:moveTo>
                  <a:pt x="1054" y="1398"/>
                </a:moveTo>
                <a:cubicBezTo>
                  <a:pt x="1047" y="1398"/>
                  <a:pt x="1041" y="1404"/>
                  <a:pt x="1035" y="1411"/>
                </a:cubicBezTo>
                <a:cubicBezTo>
                  <a:pt x="1033" y="1413"/>
                  <a:pt x="1031" y="1414"/>
                  <a:pt x="1029" y="1417"/>
                </a:cubicBezTo>
                <a:cubicBezTo>
                  <a:pt x="1029" y="1417"/>
                  <a:pt x="1028" y="1417"/>
                  <a:pt x="1028" y="1417"/>
                </a:cubicBezTo>
                <a:cubicBezTo>
                  <a:pt x="1007" y="1449"/>
                  <a:pt x="990" y="1527"/>
                  <a:pt x="964" y="1674"/>
                </a:cubicBezTo>
                <a:cubicBezTo>
                  <a:pt x="941" y="1807"/>
                  <a:pt x="926" y="1886"/>
                  <a:pt x="908" y="1985"/>
                </a:cubicBezTo>
                <a:cubicBezTo>
                  <a:pt x="908" y="1987"/>
                  <a:pt x="907" y="1988"/>
                  <a:pt x="907" y="1989"/>
                </a:cubicBezTo>
                <a:cubicBezTo>
                  <a:pt x="907" y="1992"/>
                  <a:pt x="907" y="1993"/>
                  <a:pt x="907" y="1996"/>
                </a:cubicBezTo>
                <a:cubicBezTo>
                  <a:pt x="897" y="2052"/>
                  <a:pt x="888" y="2106"/>
                  <a:pt x="887" y="2116"/>
                </a:cubicBezTo>
                <a:cubicBezTo>
                  <a:pt x="869" y="2243"/>
                  <a:pt x="850" y="2343"/>
                  <a:pt x="829" y="2427"/>
                </a:cubicBezTo>
                <a:cubicBezTo>
                  <a:pt x="821" y="2461"/>
                  <a:pt x="813" y="2480"/>
                  <a:pt x="805" y="2510"/>
                </a:cubicBezTo>
                <a:cubicBezTo>
                  <a:pt x="804" y="2512"/>
                  <a:pt x="804" y="2513"/>
                  <a:pt x="804" y="2515"/>
                </a:cubicBezTo>
                <a:cubicBezTo>
                  <a:pt x="790" y="2568"/>
                  <a:pt x="777" y="2608"/>
                  <a:pt x="764" y="2643"/>
                </a:cubicBezTo>
                <a:cubicBezTo>
                  <a:pt x="756" y="2665"/>
                  <a:pt x="749" y="2680"/>
                  <a:pt x="742" y="2695"/>
                </a:cubicBezTo>
                <a:cubicBezTo>
                  <a:pt x="740" y="2698"/>
                  <a:pt x="738" y="2706"/>
                  <a:pt x="737" y="2710"/>
                </a:cubicBezTo>
                <a:cubicBezTo>
                  <a:pt x="731" y="2719"/>
                  <a:pt x="727" y="2722"/>
                  <a:pt x="722" y="2727"/>
                </a:cubicBezTo>
                <a:cubicBezTo>
                  <a:pt x="722" y="2727"/>
                  <a:pt x="720" y="2728"/>
                  <a:pt x="720" y="2729"/>
                </a:cubicBezTo>
                <a:cubicBezTo>
                  <a:pt x="703" y="2753"/>
                  <a:pt x="687" y="2775"/>
                  <a:pt x="665" y="2797"/>
                </a:cubicBezTo>
                <a:cubicBezTo>
                  <a:pt x="665" y="2798"/>
                  <a:pt x="664" y="2799"/>
                  <a:pt x="664" y="2800"/>
                </a:cubicBezTo>
                <a:cubicBezTo>
                  <a:pt x="655" y="2820"/>
                  <a:pt x="644" y="2836"/>
                  <a:pt x="631" y="2843"/>
                </a:cubicBezTo>
                <a:cubicBezTo>
                  <a:pt x="631" y="2843"/>
                  <a:pt x="631" y="2842"/>
                  <a:pt x="631" y="2843"/>
                </a:cubicBezTo>
                <a:cubicBezTo>
                  <a:pt x="512" y="3001"/>
                  <a:pt x="515" y="3239"/>
                  <a:pt x="639" y="3445"/>
                </a:cubicBezTo>
                <a:cubicBezTo>
                  <a:pt x="642" y="3447"/>
                  <a:pt x="643" y="3449"/>
                  <a:pt x="646" y="3451"/>
                </a:cubicBezTo>
                <a:cubicBezTo>
                  <a:pt x="730" y="3530"/>
                  <a:pt x="758" y="3563"/>
                  <a:pt x="767" y="3644"/>
                </a:cubicBezTo>
                <a:cubicBezTo>
                  <a:pt x="771" y="3671"/>
                  <a:pt x="773" y="3707"/>
                  <a:pt x="774" y="3749"/>
                </a:cubicBezTo>
                <a:cubicBezTo>
                  <a:pt x="775" y="3752"/>
                  <a:pt x="775" y="3755"/>
                  <a:pt x="775" y="3758"/>
                </a:cubicBezTo>
                <a:cubicBezTo>
                  <a:pt x="776" y="3760"/>
                  <a:pt x="775" y="3762"/>
                  <a:pt x="775" y="3764"/>
                </a:cubicBezTo>
                <a:cubicBezTo>
                  <a:pt x="779" y="3790"/>
                  <a:pt x="782" y="3815"/>
                  <a:pt x="782" y="3841"/>
                </a:cubicBezTo>
                <a:cubicBezTo>
                  <a:pt x="783" y="3924"/>
                  <a:pt x="804" y="4019"/>
                  <a:pt x="840" y="4107"/>
                </a:cubicBezTo>
                <a:cubicBezTo>
                  <a:pt x="840" y="4108"/>
                  <a:pt x="840" y="4109"/>
                  <a:pt x="840" y="4109"/>
                </a:cubicBezTo>
                <a:cubicBezTo>
                  <a:pt x="863" y="4158"/>
                  <a:pt x="887" y="4202"/>
                  <a:pt x="893" y="4202"/>
                </a:cubicBezTo>
                <a:cubicBezTo>
                  <a:pt x="900" y="4202"/>
                  <a:pt x="913" y="4224"/>
                  <a:pt x="923" y="4253"/>
                </a:cubicBezTo>
                <a:cubicBezTo>
                  <a:pt x="924" y="4257"/>
                  <a:pt x="927" y="4262"/>
                  <a:pt x="929" y="4266"/>
                </a:cubicBezTo>
                <a:cubicBezTo>
                  <a:pt x="930" y="4267"/>
                  <a:pt x="930" y="4267"/>
                  <a:pt x="931" y="4268"/>
                </a:cubicBezTo>
                <a:cubicBezTo>
                  <a:pt x="941" y="4283"/>
                  <a:pt x="952" y="4299"/>
                  <a:pt x="962" y="4311"/>
                </a:cubicBezTo>
                <a:cubicBezTo>
                  <a:pt x="966" y="4314"/>
                  <a:pt x="970" y="4320"/>
                  <a:pt x="974" y="4322"/>
                </a:cubicBezTo>
                <a:cubicBezTo>
                  <a:pt x="1011" y="4339"/>
                  <a:pt x="1054" y="4344"/>
                  <a:pt x="1092" y="4339"/>
                </a:cubicBezTo>
                <a:cubicBezTo>
                  <a:pt x="1129" y="4334"/>
                  <a:pt x="1162" y="4319"/>
                  <a:pt x="1180" y="4294"/>
                </a:cubicBezTo>
                <a:cubicBezTo>
                  <a:pt x="1225" y="4230"/>
                  <a:pt x="1252" y="4197"/>
                  <a:pt x="1273" y="4189"/>
                </a:cubicBezTo>
                <a:cubicBezTo>
                  <a:pt x="1295" y="4181"/>
                  <a:pt x="1311" y="4196"/>
                  <a:pt x="1336" y="4234"/>
                </a:cubicBezTo>
                <a:cubicBezTo>
                  <a:pt x="1337" y="4235"/>
                  <a:pt x="1339" y="4235"/>
                  <a:pt x="1340" y="4236"/>
                </a:cubicBezTo>
                <a:cubicBezTo>
                  <a:pt x="1361" y="4249"/>
                  <a:pt x="1384" y="4269"/>
                  <a:pt x="1415" y="4304"/>
                </a:cubicBezTo>
                <a:cubicBezTo>
                  <a:pt x="1443" y="4321"/>
                  <a:pt x="1475" y="4332"/>
                  <a:pt x="1506" y="4335"/>
                </a:cubicBezTo>
                <a:cubicBezTo>
                  <a:pt x="1509" y="4335"/>
                  <a:pt x="1511" y="4335"/>
                  <a:pt x="1514" y="4335"/>
                </a:cubicBezTo>
                <a:cubicBezTo>
                  <a:pt x="1545" y="4335"/>
                  <a:pt x="1576" y="4328"/>
                  <a:pt x="1603" y="4311"/>
                </a:cubicBezTo>
                <a:cubicBezTo>
                  <a:pt x="1651" y="4280"/>
                  <a:pt x="1689" y="4219"/>
                  <a:pt x="1734" y="4097"/>
                </a:cubicBezTo>
                <a:cubicBezTo>
                  <a:pt x="1791" y="3947"/>
                  <a:pt x="1798" y="3907"/>
                  <a:pt x="1798" y="3756"/>
                </a:cubicBezTo>
                <a:cubicBezTo>
                  <a:pt x="1798" y="3714"/>
                  <a:pt x="1799" y="3682"/>
                  <a:pt x="1800" y="3657"/>
                </a:cubicBezTo>
                <a:cubicBezTo>
                  <a:pt x="1801" y="3632"/>
                  <a:pt x="1802" y="3614"/>
                  <a:pt x="1806" y="3599"/>
                </a:cubicBezTo>
                <a:cubicBezTo>
                  <a:pt x="1813" y="3569"/>
                  <a:pt x="1828" y="3551"/>
                  <a:pt x="1855" y="3522"/>
                </a:cubicBezTo>
                <a:cubicBezTo>
                  <a:pt x="1886" y="3489"/>
                  <a:pt x="1928" y="3443"/>
                  <a:pt x="1949" y="3421"/>
                </a:cubicBezTo>
                <a:cubicBezTo>
                  <a:pt x="2013" y="3353"/>
                  <a:pt x="2054" y="3242"/>
                  <a:pt x="2054" y="3138"/>
                </a:cubicBezTo>
                <a:cubicBezTo>
                  <a:pt x="2054" y="3117"/>
                  <a:pt x="2050" y="3091"/>
                  <a:pt x="2046" y="3065"/>
                </a:cubicBezTo>
                <a:cubicBezTo>
                  <a:pt x="2042" y="3043"/>
                  <a:pt x="2037" y="3021"/>
                  <a:pt x="2031" y="2999"/>
                </a:cubicBezTo>
                <a:cubicBezTo>
                  <a:pt x="2024" y="2982"/>
                  <a:pt x="2016" y="2964"/>
                  <a:pt x="2006" y="2948"/>
                </a:cubicBezTo>
                <a:cubicBezTo>
                  <a:pt x="1988" y="2916"/>
                  <a:pt x="1965" y="2875"/>
                  <a:pt x="1942" y="2834"/>
                </a:cubicBezTo>
                <a:cubicBezTo>
                  <a:pt x="1926" y="2825"/>
                  <a:pt x="1908" y="2806"/>
                  <a:pt x="1888" y="2778"/>
                </a:cubicBezTo>
                <a:cubicBezTo>
                  <a:pt x="1869" y="2751"/>
                  <a:pt x="1850" y="2723"/>
                  <a:pt x="1832" y="2688"/>
                </a:cubicBezTo>
                <a:cubicBezTo>
                  <a:pt x="1829" y="2681"/>
                  <a:pt x="1826" y="2674"/>
                  <a:pt x="1823" y="2667"/>
                </a:cubicBezTo>
                <a:cubicBezTo>
                  <a:pt x="1809" y="2639"/>
                  <a:pt x="1796" y="2612"/>
                  <a:pt x="1787" y="2585"/>
                </a:cubicBezTo>
                <a:cubicBezTo>
                  <a:pt x="1787" y="2583"/>
                  <a:pt x="1786" y="2581"/>
                  <a:pt x="1786" y="2579"/>
                </a:cubicBezTo>
                <a:cubicBezTo>
                  <a:pt x="1775" y="2548"/>
                  <a:pt x="1768" y="2519"/>
                  <a:pt x="1768" y="2497"/>
                </a:cubicBezTo>
                <a:cubicBezTo>
                  <a:pt x="1768" y="2482"/>
                  <a:pt x="1758" y="2443"/>
                  <a:pt x="1747" y="2412"/>
                </a:cubicBezTo>
                <a:cubicBezTo>
                  <a:pt x="1735" y="2380"/>
                  <a:pt x="1712" y="2258"/>
                  <a:pt x="1694" y="2139"/>
                </a:cubicBezTo>
                <a:cubicBezTo>
                  <a:pt x="1676" y="2021"/>
                  <a:pt x="1653" y="1888"/>
                  <a:pt x="1643" y="1846"/>
                </a:cubicBezTo>
                <a:cubicBezTo>
                  <a:pt x="1634" y="1803"/>
                  <a:pt x="1626" y="1759"/>
                  <a:pt x="1625" y="1749"/>
                </a:cubicBezTo>
                <a:cubicBezTo>
                  <a:pt x="1619" y="1657"/>
                  <a:pt x="1593" y="1535"/>
                  <a:pt x="1568" y="1466"/>
                </a:cubicBezTo>
                <a:cubicBezTo>
                  <a:pt x="1561" y="1448"/>
                  <a:pt x="1553" y="1436"/>
                  <a:pt x="1545" y="1426"/>
                </a:cubicBezTo>
                <a:cubicBezTo>
                  <a:pt x="1519" y="1398"/>
                  <a:pt x="1489" y="1412"/>
                  <a:pt x="1453" y="1460"/>
                </a:cubicBezTo>
                <a:cubicBezTo>
                  <a:pt x="1433" y="1486"/>
                  <a:pt x="1407" y="1500"/>
                  <a:pt x="1379" y="1509"/>
                </a:cubicBezTo>
                <a:cubicBezTo>
                  <a:pt x="1378" y="1510"/>
                  <a:pt x="1378" y="1511"/>
                  <a:pt x="1378" y="1511"/>
                </a:cubicBezTo>
                <a:cubicBezTo>
                  <a:pt x="1329" y="1566"/>
                  <a:pt x="1309" y="1571"/>
                  <a:pt x="1237" y="1535"/>
                </a:cubicBezTo>
                <a:cubicBezTo>
                  <a:pt x="1190" y="1511"/>
                  <a:pt x="1130" y="1464"/>
                  <a:pt x="1106" y="1430"/>
                </a:cubicBezTo>
                <a:cubicBezTo>
                  <a:pt x="1099" y="1421"/>
                  <a:pt x="1097" y="1421"/>
                  <a:pt x="1092" y="1415"/>
                </a:cubicBezTo>
                <a:cubicBezTo>
                  <a:pt x="1092" y="1415"/>
                  <a:pt x="1092" y="1415"/>
                  <a:pt x="1092" y="1415"/>
                </a:cubicBezTo>
                <a:cubicBezTo>
                  <a:pt x="1077" y="1404"/>
                  <a:pt x="1064" y="1397"/>
                  <a:pt x="1054" y="1398"/>
                </a:cubicBezTo>
                <a:close/>
                <a:moveTo>
                  <a:pt x="10538" y="2682"/>
                </a:moveTo>
                <a:cubicBezTo>
                  <a:pt x="9532" y="2682"/>
                  <a:pt x="9270" y="2693"/>
                  <a:pt x="9201" y="2765"/>
                </a:cubicBezTo>
                <a:cubicBezTo>
                  <a:pt x="9197" y="2783"/>
                  <a:pt x="9194" y="2809"/>
                  <a:pt x="9191" y="2847"/>
                </a:cubicBezTo>
                <a:cubicBezTo>
                  <a:pt x="9191" y="2853"/>
                  <a:pt x="9191" y="2863"/>
                  <a:pt x="9191" y="2870"/>
                </a:cubicBezTo>
                <a:cubicBezTo>
                  <a:pt x="9189" y="2908"/>
                  <a:pt x="9187" y="2959"/>
                  <a:pt x="9186" y="3025"/>
                </a:cubicBezTo>
                <a:cubicBezTo>
                  <a:pt x="9183" y="3196"/>
                  <a:pt x="9183" y="3452"/>
                  <a:pt x="9183" y="3962"/>
                </a:cubicBezTo>
                <a:cubicBezTo>
                  <a:pt x="9183" y="4357"/>
                  <a:pt x="9184" y="4611"/>
                  <a:pt x="9186" y="4804"/>
                </a:cubicBezTo>
                <a:cubicBezTo>
                  <a:pt x="9188" y="4953"/>
                  <a:pt x="9190" y="5069"/>
                  <a:pt x="9194" y="5121"/>
                </a:cubicBezTo>
                <a:cubicBezTo>
                  <a:pt x="9239" y="5180"/>
                  <a:pt x="9531" y="5208"/>
                  <a:pt x="10130" y="5224"/>
                </a:cubicBezTo>
                <a:cubicBezTo>
                  <a:pt x="10209" y="5224"/>
                  <a:pt x="10230" y="5226"/>
                  <a:pt x="10323" y="5226"/>
                </a:cubicBezTo>
                <a:cubicBezTo>
                  <a:pt x="10930" y="5226"/>
                  <a:pt x="11429" y="5239"/>
                  <a:pt x="11434" y="5256"/>
                </a:cubicBezTo>
                <a:cubicBezTo>
                  <a:pt x="11438" y="5273"/>
                  <a:pt x="11431" y="5322"/>
                  <a:pt x="11419" y="5366"/>
                </a:cubicBezTo>
                <a:lnTo>
                  <a:pt x="11396" y="5445"/>
                </a:lnTo>
                <a:lnTo>
                  <a:pt x="10514" y="5445"/>
                </a:lnTo>
                <a:cubicBezTo>
                  <a:pt x="10321" y="5445"/>
                  <a:pt x="10275" y="5448"/>
                  <a:pt x="10157" y="5449"/>
                </a:cubicBezTo>
                <a:cubicBezTo>
                  <a:pt x="9729" y="5467"/>
                  <a:pt x="9627" y="5497"/>
                  <a:pt x="9627" y="5580"/>
                </a:cubicBezTo>
                <a:cubicBezTo>
                  <a:pt x="9627" y="5624"/>
                  <a:pt x="9660" y="5650"/>
                  <a:pt x="9738" y="5668"/>
                </a:cubicBezTo>
                <a:cubicBezTo>
                  <a:pt x="9839" y="5681"/>
                  <a:pt x="10035" y="5687"/>
                  <a:pt x="10465" y="5691"/>
                </a:cubicBezTo>
                <a:cubicBezTo>
                  <a:pt x="10916" y="5696"/>
                  <a:pt x="11294" y="5708"/>
                  <a:pt x="11304" y="5717"/>
                </a:cubicBezTo>
                <a:cubicBezTo>
                  <a:pt x="11309" y="5722"/>
                  <a:pt x="11309" y="5744"/>
                  <a:pt x="11306" y="5775"/>
                </a:cubicBezTo>
                <a:cubicBezTo>
                  <a:pt x="11304" y="5791"/>
                  <a:pt x="11300" y="5813"/>
                  <a:pt x="11297" y="5833"/>
                </a:cubicBezTo>
                <a:cubicBezTo>
                  <a:pt x="11294" y="5852"/>
                  <a:pt x="11292" y="5869"/>
                  <a:pt x="11288" y="5891"/>
                </a:cubicBezTo>
                <a:cubicBezTo>
                  <a:pt x="11279" y="5935"/>
                  <a:pt x="11268" y="5984"/>
                  <a:pt x="11257" y="6028"/>
                </a:cubicBezTo>
                <a:cubicBezTo>
                  <a:pt x="11246" y="6072"/>
                  <a:pt x="11234" y="6114"/>
                  <a:pt x="11222" y="6146"/>
                </a:cubicBezTo>
                <a:cubicBezTo>
                  <a:pt x="11219" y="6154"/>
                  <a:pt x="11217" y="6162"/>
                  <a:pt x="11215" y="6169"/>
                </a:cubicBezTo>
                <a:cubicBezTo>
                  <a:pt x="11214" y="6172"/>
                  <a:pt x="11214" y="6173"/>
                  <a:pt x="11213" y="6176"/>
                </a:cubicBezTo>
                <a:cubicBezTo>
                  <a:pt x="11211" y="6183"/>
                  <a:pt x="11209" y="6189"/>
                  <a:pt x="11208" y="6195"/>
                </a:cubicBezTo>
                <a:cubicBezTo>
                  <a:pt x="11206" y="6205"/>
                  <a:pt x="11206" y="6212"/>
                  <a:pt x="11209" y="6212"/>
                </a:cubicBezTo>
                <a:cubicBezTo>
                  <a:pt x="11216" y="6212"/>
                  <a:pt x="11210" y="6244"/>
                  <a:pt x="11195" y="6283"/>
                </a:cubicBezTo>
                <a:cubicBezTo>
                  <a:pt x="11189" y="6299"/>
                  <a:pt x="11185" y="6321"/>
                  <a:pt x="11181" y="6341"/>
                </a:cubicBezTo>
                <a:cubicBezTo>
                  <a:pt x="11175" y="6407"/>
                  <a:pt x="11191" y="6446"/>
                  <a:pt x="11230" y="6472"/>
                </a:cubicBezTo>
                <a:cubicBezTo>
                  <a:pt x="11230" y="6472"/>
                  <a:pt x="11229" y="6474"/>
                  <a:pt x="11230" y="6474"/>
                </a:cubicBezTo>
                <a:cubicBezTo>
                  <a:pt x="11230" y="6474"/>
                  <a:pt x="11231" y="6474"/>
                  <a:pt x="11231" y="6474"/>
                </a:cubicBezTo>
                <a:cubicBezTo>
                  <a:pt x="11286" y="6488"/>
                  <a:pt x="11392" y="6492"/>
                  <a:pt x="11635" y="6497"/>
                </a:cubicBezTo>
                <a:cubicBezTo>
                  <a:pt x="11811" y="6501"/>
                  <a:pt x="11887" y="6499"/>
                  <a:pt x="11954" y="6495"/>
                </a:cubicBezTo>
                <a:cubicBezTo>
                  <a:pt x="12037" y="6480"/>
                  <a:pt x="12082" y="6457"/>
                  <a:pt x="12082" y="6422"/>
                </a:cubicBezTo>
                <a:cubicBezTo>
                  <a:pt x="12082" y="6371"/>
                  <a:pt x="12022" y="6100"/>
                  <a:pt x="11948" y="5818"/>
                </a:cubicBezTo>
                <a:cubicBezTo>
                  <a:pt x="11948" y="5817"/>
                  <a:pt x="11949" y="5817"/>
                  <a:pt x="11948" y="5816"/>
                </a:cubicBezTo>
                <a:cubicBezTo>
                  <a:pt x="11932" y="5757"/>
                  <a:pt x="11916" y="5703"/>
                  <a:pt x="11905" y="5674"/>
                </a:cubicBezTo>
                <a:cubicBezTo>
                  <a:pt x="11888" y="5629"/>
                  <a:pt x="11879" y="5591"/>
                  <a:pt x="11885" y="5591"/>
                </a:cubicBezTo>
                <a:cubicBezTo>
                  <a:pt x="11891" y="5591"/>
                  <a:pt x="11878" y="5523"/>
                  <a:pt x="11857" y="5441"/>
                </a:cubicBezTo>
                <a:cubicBezTo>
                  <a:pt x="11817" y="5289"/>
                  <a:pt x="11816" y="5190"/>
                  <a:pt x="11855" y="5190"/>
                </a:cubicBezTo>
                <a:cubicBezTo>
                  <a:pt x="11858" y="5190"/>
                  <a:pt x="11860" y="5181"/>
                  <a:pt x="11862" y="5179"/>
                </a:cubicBezTo>
                <a:cubicBezTo>
                  <a:pt x="11873" y="5090"/>
                  <a:pt x="11880" y="4934"/>
                  <a:pt x="11880" y="4763"/>
                </a:cubicBezTo>
                <a:cubicBezTo>
                  <a:pt x="11880" y="4612"/>
                  <a:pt x="11887" y="4473"/>
                  <a:pt x="11896" y="4380"/>
                </a:cubicBezTo>
                <a:cubicBezTo>
                  <a:pt x="11896" y="4377"/>
                  <a:pt x="11896" y="4375"/>
                  <a:pt x="11896" y="4373"/>
                </a:cubicBezTo>
                <a:cubicBezTo>
                  <a:pt x="11897" y="4336"/>
                  <a:pt x="11899" y="4310"/>
                  <a:pt x="11900" y="4283"/>
                </a:cubicBezTo>
                <a:cubicBezTo>
                  <a:pt x="11901" y="4262"/>
                  <a:pt x="11901" y="4241"/>
                  <a:pt x="11903" y="4225"/>
                </a:cubicBezTo>
                <a:cubicBezTo>
                  <a:pt x="11904" y="4208"/>
                  <a:pt x="11905" y="4193"/>
                  <a:pt x="11907" y="4182"/>
                </a:cubicBezTo>
                <a:cubicBezTo>
                  <a:pt x="11909" y="4169"/>
                  <a:pt x="11912" y="4159"/>
                  <a:pt x="11915" y="4154"/>
                </a:cubicBezTo>
                <a:cubicBezTo>
                  <a:pt x="11917" y="4152"/>
                  <a:pt x="11919" y="4147"/>
                  <a:pt x="11921" y="4148"/>
                </a:cubicBezTo>
                <a:cubicBezTo>
                  <a:pt x="11927" y="4150"/>
                  <a:pt x="11933" y="4160"/>
                  <a:pt x="11941" y="4182"/>
                </a:cubicBezTo>
                <a:cubicBezTo>
                  <a:pt x="11951" y="4212"/>
                  <a:pt x="11966" y="4238"/>
                  <a:pt x="11974" y="4238"/>
                </a:cubicBezTo>
                <a:cubicBezTo>
                  <a:pt x="11982" y="4238"/>
                  <a:pt x="12061" y="4324"/>
                  <a:pt x="12149" y="4429"/>
                </a:cubicBezTo>
                <a:cubicBezTo>
                  <a:pt x="12424" y="4755"/>
                  <a:pt x="12830" y="5232"/>
                  <a:pt x="13003" y="5432"/>
                </a:cubicBezTo>
                <a:cubicBezTo>
                  <a:pt x="13094" y="5537"/>
                  <a:pt x="13283" y="5759"/>
                  <a:pt x="13424" y="5925"/>
                </a:cubicBezTo>
                <a:cubicBezTo>
                  <a:pt x="13565" y="6092"/>
                  <a:pt x="13766" y="6328"/>
                  <a:pt x="13869" y="6448"/>
                </a:cubicBezTo>
                <a:cubicBezTo>
                  <a:pt x="13973" y="6568"/>
                  <a:pt x="14166" y="6795"/>
                  <a:pt x="14298" y="6952"/>
                </a:cubicBezTo>
                <a:cubicBezTo>
                  <a:pt x="14524" y="7219"/>
                  <a:pt x="14816" y="7560"/>
                  <a:pt x="15173" y="7974"/>
                </a:cubicBezTo>
                <a:cubicBezTo>
                  <a:pt x="15256" y="8071"/>
                  <a:pt x="15459" y="8311"/>
                  <a:pt x="15625" y="8506"/>
                </a:cubicBezTo>
                <a:cubicBezTo>
                  <a:pt x="15791" y="8702"/>
                  <a:pt x="15994" y="8940"/>
                  <a:pt x="16077" y="9036"/>
                </a:cubicBezTo>
                <a:cubicBezTo>
                  <a:pt x="16160" y="9131"/>
                  <a:pt x="16338" y="9342"/>
                  <a:pt x="16473" y="9505"/>
                </a:cubicBezTo>
                <a:cubicBezTo>
                  <a:pt x="16607" y="9668"/>
                  <a:pt x="16717" y="9792"/>
                  <a:pt x="16717" y="9782"/>
                </a:cubicBezTo>
                <a:cubicBezTo>
                  <a:pt x="16717" y="9771"/>
                  <a:pt x="16802" y="9870"/>
                  <a:pt x="16905" y="10002"/>
                </a:cubicBezTo>
                <a:cubicBezTo>
                  <a:pt x="17009" y="10135"/>
                  <a:pt x="17094" y="10234"/>
                  <a:pt x="17094" y="10223"/>
                </a:cubicBezTo>
                <a:cubicBezTo>
                  <a:pt x="17094" y="10212"/>
                  <a:pt x="17199" y="10336"/>
                  <a:pt x="17328" y="10498"/>
                </a:cubicBezTo>
                <a:cubicBezTo>
                  <a:pt x="17456" y="10659"/>
                  <a:pt x="17562" y="10781"/>
                  <a:pt x="17562" y="10770"/>
                </a:cubicBezTo>
                <a:cubicBezTo>
                  <a:pt x="17562" y="10758"/>
                  <a:pt x="17659" y="10875"/>
                  <a:pt x="17780" y="11027"/>
                </a:cubicBezTo>
                <a:cubicBezTo>
                  <a:pt x="17900" y="11179"/>
                  <a:pt x="17999" y="11295"/>
                  <a:pt x="17999" y="11284"/>
                </a:cubicBezTo>
                <a:cubicBezTo>
                  <a:pt x="17999" y="11274"/>
                  <a:pt x="18083" y="11372"/>
                  <a:pt x="18186" y="11503"/>
                </a:cubicBezTo>
                <a:cubicBezTo>
                  <a:pt x="18289" y="11633"/>
                  <a:pt x="18387" y="11747"/>
                  <a:pt x="18406" y="11756"/>
                </a:cubicBezTo>
                <a:cubicBezTo>
                  <a:pt x="18415" y="11760"/>
                  <a:pt x="18426" y="11770"/>
                  <a:pt x="18438" y="11784"/>
                </a:cubicBezTo>
                <a:cubicBezTo>
                  <a:pt x="18438" y="11784"/>
                  <a:pt x="18438" y="11784"/>
                  <a:pt x="18438" y="11784"/>
                </a:cubicBezTo>
                <a:cubicBezTo>
                  <a:pt x="18449" y="11798"/>
                  <a:pt x="18460" y="11816"/>
                  <a:pt x="18468" y="11833"/>
                </a:cubicBezTo>
                <a:cubicBezTo>
                  <a:pt x="18475" y="11850"/>
                  <a:pt x="18482" y="11862"/>
                  <a:pt x="18487" y="11867"/>
                </a:cubicBezTo>
                <a:cubicBezTo>
                  <a:pt x="18492" y="11873"/>
                  <a:pt x="18496" y="11871"/>
                  <a:pt x="18496" y="11863"/>
                </a:cubicBezTo>
                <a:cubicBezTo>
                  <a:pt x="18496" y="11846"/>
                  <a:pt x="18512" y="11871"/>
                  <a:pt x="18532" y="11917"/>
                </a:cubicBezTo>
                <a:cubicBezTo>
                  <a:pt x="18542" y="11939"/>
                  <a:pt x="18550" y="11966"/>
                  <a:pt x="18555" y="11990"/>
                </a:cubicBezTo>
                <a:cubicBezTo>
                  <a:pt x="18555" y="11990"/>
                  <a:pt x="18555" y="11991"/>
                  <a:pt x="18555" y="11992"/>
                </a:cubicBezTo>
                <a:cubicBezTo>
                  <a:pt x="18560" y="12014"/>
                  <a:pt x="18562" y="12035"/>
                  <a:pt x="18560" y="12050"/>
                </a:cubicBezTo>
                <a:cubicBezTo>
                  <a:pt x="18560" y="12051"/>
                  <a:pt x="18560" y="12053"/>
                  <a:pt x="18560" y="12054"/>
                </a:cubicBezTo>
                <a:cubicBezTo>
                  <a:pt x="18561" y="12076"/>
                  <a:pt x="18564" y="12088"/>
                  <a:pt x="18565" y="12110"/>
                </a:cubicBezTo>
                <a:cubicBezTo>
                  <a:pt x="18568" y="12127"/>
                  <a:pt x="18573" y="12146"/>
                  <a:pt x="18581" y="12159"/>
                </a:cubicBezTo>
                <a:cubicBezTo>
                  <a:pt x="18592" y="12179"/>
                  <a:pt x="18606" y="12192"/>
                  <a:pt x="18621" y="12200"/>
                </a:cubicBezTo>
                <a:cubicBezTo>
                  <a:pt x="18624" y="12201"/>
                  <a:pt x="18627" y="12201"/>
                  <a:pt x="18630" y="12202"/>
                </a:cubicBezTo>
                <a:cubicBezTo>
                  <a:pt x="18645" y="12207"/>
                  <a:pt x="18661" y="12209"/>
                  <a:pt x="18678" y="12204"/>
                </a:cubicBezTo>
                <a:cubicBezTo>
                  <a:pt x="18678" y="12204"/>
                  <a:pt x="18679" y="12204"/>
                  <a:pt x="18680" y="12204"/>
                </a:cubicBezTo>
                <a:cubicBezTo>
                  <a:pt x="18701" y="12190"/>
                  <a:pt x="18723" y="12171"/>
                  <a:pt x="18742" y="12146"/>
                </a:cubicBezTo>
                <a:cubicBezTo>
                  <a:pt x="18769" y="12111"/>
                  <a:pt x="18784" y="12063"/>
                  <a:pt x="18788" y="12009"/>
                </a:cubicBezTo>
                <a:cubicBezTo>
                  <a:pt x="18786" y="11986"/>
                  <a:pt x="18781" y="11957"/>
                  <a:pt x="18778" y="11932"/>
                </a:cubicBezTo>
                <a:cubicBezTo>
                  <a:pt x="18775" y="11899"/>
                  <a:pt x="18772" y="11868"/>
                  <a:pt x="18766" y="11833"/>
                </a:cubicBezTo>
                <a:cubicBezTo>
                  <a:pt x="18735" y="11705"/>
                  <a:pt x="18685" y="11614"/>
                  <a:pt x="18648" y="11627"/>
                </a:cubicBezTo>
                <a:cubicBezTo>
                  <a:pt x="18647" y="11632"/>
                  <a:pt x="18646" y="11637"/>
                  <a:pt x="18646" y="11644"/>
                </a:cubicBezTo>
                <a:cubicBezTo>
                  <a:pt x="18646" y="11697"/>
                  <a:pt x="18631" y="11729"/>
                  <a:pt x="18611" y="11728"/>
                </a:cubicBezTo>
                <a:cubicBezTo>
                  <a:pt x="18604" y="11728"/>
                  <a:pt x="18596" y="11723"/>
                  <a:pt x="18589" y="11715"/>
                </a:cubicBezTo>
                <a:cubicBezTo>
                  <a:pt x="18574" y="11700"/>
                  <a:pt x="18560" y="11687"/>
                  <a:pt x="18556" y="11685"/>
                </a:cubicBezTo>
                <a:cubicBezTo>
                  <a:pt x="18552" y="11683"/>
                  <a:pt x="18446" y="11554"/>
                  <a:pt x="18322" y="11400"/>
                </a:cubicBezTo>
                <a:cubicBezTo>
                  <a:pt x="18198" y="11246"/>
                  <a:pt x="18089" y="11121"/>
                  <a:pt x="18081" y="11119"/>
                </a:cubicBezTo>
                <a:cubicBezTo>
                  <a:pt x="18073" y="11118"/>
                  <a:pt x="17980" y="11007"/>
                  <a:pt x="17874" y="10875"/>
                </a:cubicBezTo>
                <a:cubicBezTo>
                  <a:pt x="17768" y="10743"/>
                  <a:pt x="17682" y="10643"/>
                  <a:pt x="17682" y="10654"/>
                </a:cubicBezTo>
                <a:cubicBezTo>
                  <a:pt x="17682" y="10665"/>
                  <a:pt x="17590" y="10558"/>
                  <a:pt x="17479" y="10416"/>
                </a:cubicBezTo>
                <a:cubicBezTo>
                  <a:pt x="17404" y="10321"/>
                  <a:pt x="17371" y="10285"/>
                  <a:pt x="17330" y="10238"/>
                </a:cubicBezTo>
                <a:cubicBezTo>
                  <a:pt x="17328" y="10236"/>
                  <a:pt x="17324" y="10232"/>
                  <a:pt x="17322" y="10230"/>
                </a:cubicBezTo>
                <a:cubicBezTo>
                  <a:pt x="17083" y="9952"/>
                  <a:pt x="16720" y="9526"/>
                  <a:pt x="16397" y="9147"/>
                </a:cubicBezTo>
                <a:cubicBezTo>
                  <a:pt x="16191" y="8906"/>
                  <a:pt x="16053" y="8746"/>
                  <a:pt x="15808" y="8457"/>
                </a:cubicBezTo>
                <a:cubicBezTo>
                  <a:pt x="15808" y="8457"/>
                  <a:pt x="15807" y="8457"/>
                  <a:pt x="15807" y="8457"/>
                </a:cubicBezTo>
                <a:cubicBezTo>
                  <a:pt x="15765" y="8410"/>
                  <a:pt x="15699" y="8333"/>
                  <a:pt x="15603" y="8219"/>
                </a:cubicBezTo>
                <a:cubicBezTo>
                  <a:pt x="15600" y="8216"/>
                  <a:pt x="15600" y="8213"/>
                  <a:pt x="15597" y="8210"/>
                </a:cubicBezTo>
                <a:cubicBezTo>
                  <a:pt x="15551" y="8156"/>
                  <a:pt x="15526" y="8127"/>
                  <a:pt x="15479" y="8071"/>
                </a:cubicBezTo>
                <a:cubicBezTo>
                  <a:pt x="15407" y="7986"/>
                  <a:pt x="15133" y="7666"/>
                  <a:pt x="14994" y="7503"/>
                </a:cubicBezTo>
                <a:cubicBezTo>
                  <a:pt x="14993" y="7502"/>
                  <a:pt x="14986" y="7494"/>
                  <a:pt x="14984" y="7492"/>
                </a:cubicBezTo>
                <a:cubicBezTo>
                  <a:pt x="14960" y="7470"/>
                  <a:pt x="14919" y="7428"/>
                  <a:pt x="14844" y="7338"/>
                </a:cubicBezTo>
                <a:cubicBezTo>
                  <a:pt x="14797" y="7280"/>
                  <a:pt x="14709" y="7172"/>
                  <a:pt x="14631" y="7078"/>
                </a:cubicBezTo>
                <a:cubicBezTo>
                  <a:pt x="14493" y="6916"/>
                  <a:pt x="14379" y="6784"/>
                  <a:pt x="14221" y="6598"/>
                </a:cubicBezTo>
                <a:cubicBezTo>
                  <a:pt x="14209" y="6587"/>
                  <a:pt x="14185" y="6560"/>
                  <a:pt x="14185" y="6564"/>
                </a:cubicBezTo>
                <a:cubicBezTo>
                  <a:pt x="14185" y="6578"/>
                  <a:pt x="14171" y="6559"/>
                  <a:pt x="14154" y="6521"/>
                </a:cubicBezTo>
                <a:cubicBezTo>
                  <a:pt x="14152" y="6518"/>
                  <a:pt x="14153" y="6518"/>
                  <a:pt x="14151" y="6515"/>
                </a:cubicBezTo>
                <a:cubicBezTo>
                  <a:pt x="14150" y="6514"/>
                  <a:pt x="14150" y="6513"/>
                  <a:pt x="14149" y="6512"/>
                </a:cubicBezTo>
                <a:cubicBezTo>
                  <a:pt x="14094" y="6447"/>
                  <a:pt x="14061" y="6410"/>
                  <a:pt x="14005" y="6345"/>
                </a:cubicBezTo>
                <a:cubicBezTo>
                  <a:pt x="14002" y="6341"/>
                  <a:pt x="14004" y="6341"/>
                  <a:pt x="14000" y="6337"/>
                </a:cubicBezTo>
                <a:cubicBezTo>
                  <a:pt x="13978" y="6312"/>
                  <a:pt x="13947" y="6278"/>
                  <a:pt x="13917" y="6242"/>
                </a:cubicBezTo>
                <a:cubicBezTo>
                  <a:pt x="13912" y="6237"/>
                  <a:pt x="13908" y="6233"/>
                  <a:pt x="13904" y="6227"/>
                </a:cubicBezTo>
                <a:cubicBezTo>
                  <a:pt x="13711" y="6001"/>
                  <a:pt x="13619" y="5892"/>
                  <a:pt x="13428" y="5668"/>
                </a:cubicBezTo>
                <a:lnTo>
                  <a:pt x="13203" y="5406"/>
                </a:lnTo>
                <a:cubicBezTo>
                  <a:pt x="13168" y="5368"/>
                  <a:pt x="13140" y="5340"/>
                  <a:pt x="13066" y="5250"/>
                </a:cubicBezTo>
                <a:cubicBezTo>
                  <a:pt x="12990" y="5159"/>
                  <a:pt x="12981" y="5148"/>
                  <a:pt x="12923" y="5078"/>
                </a:cubicBezTo>
                <a:lnTo>
                  <a:pt x="12471" y="4549"/>
                </a:lnTo>
                <a:cubicBezTo>
                  <a:pt x="12471" y="4549"/>
                  <a:pt x="12469" y="4547"/>
                  <a:pt x="12469" y="4547"/>
                </a:cubicBezTo>
                <a:cubicBezTo>
                  <a:pt x="12469" y="4547"/>
                  <a:pt x="12468" y="4547"/>
                  <a:pt x="12468" y="4547"/>
                </a:cubicBezTo>
                <a:cubicBezTo>
                  <a:pt x="12468" y="4548"/>
                  <a:pt x="12438" y="4510"/>
                  <a:pt x="12433" y="4506"/>
                </a:cubicBezTo>
                <a:lnTo>
                  <a:pt x="12405" y="4474"/>
                </a:lnTo>
                <a:lnTo>
                  <a:pt x="12051" y="4060"/>
                </a:lnTo>
                <a:cubicBezTo>
                  <a:pt x="12040" y="4049"/>
                  <a:pt x="12003" y="4002"/>
                  <a:pt x="12000" y="4000"/>
                </a:cubicBezTo>
                <a:cubicBezTo>
                  <a:pt x="11981" y="3992"/>
                  <a:pt x="11951" y="3960"/>
                  <a:pt x="11932" y="3929"/>
                </a:cubicBezTo>
                <a:cubicBezTo>
                  <a:pt x="11923" y="3916"/>
                  <a:pt x="11917" y="3904"/>
                  <a:pt x="11912" y="3886"/>
                </a:cubicBezTo>
                <a:cubicBezTo>
                  <a:pt x="11907" y="3868"/>
                  <a:pt x="11903" y="3844"/>
                  <a:pt x="11901" y="3803"/>
                </a:cubicBezTo>
                <a:cubicBezTo>
                  <a:pt x="11896" y="3722"/>
                  <a:pt x="11894" y="3579"/>
                  <a:pt x="11892" y="3308"/>
                </a:cubicBezTo>
                <a:cubicBezTo>
                  <a:pt x="11889" y="2997"/>
                  <a:pt x="11881" y="2731"/>
                  <a:pt x="11874" y="2714"/>
                </a:cubicBezTo>
                <a:cubicBezTo>
                  <a:pt x="11869" y="2702"/>
                  <a:pt x="11519" y="2690"/>
                  <a:pt x="11081" y="2682"/>
                </a:cubicBezTo>
                <a:lnTo>
                  <a:pt x="10538" y="2682"/>
                </a:lnTo>
                <a:close/>
                <a:moveTo>
                  <a:pt x="9041" y="4264"/>
                </a:moveTo>
                <a:cubicBezTo>
                  <a:pt x="9000" y="4212"/>
                  <a:pt x="7710" y="5779"/>
                  <a:pt x="5574" y="8476"/>
                </a:cubicBezTo>
                <a:cubicBezTo>
                  <a:pt x="5334" y="8780"/>
                  <a:pt x="4789" y="9460"/>
                  <a:pt x="4363" y="9987"/>
                </a:cubicBezTo>
                <a:cubicBezTo>
                  <a:pt x="3938" y="10515"/>
                  <a:pt x="3343" y="11254"/>
                  <a:pt x="3042" y="11632"/>
                </a:cubicBezTo>
                <a:cubicBezTo>
                  <a:pt x="3000" y="11685"/>
                  <a:pt x="2970" y="11717"/>
                  <a:pt x="2931" y="11764"/>
                </a:cubicBezTo>
                <a:cubicBezTo>
                  <a:pt x="2930" y="11766"/>
                  <a:pt x="2928" y="11767"/>
                  <a:pt x="2927" y="11769"/>
                </a:cubicBezTo>
                <a:cubicBezTo>
                  <a:pt x="2630" y="12134"/>
                  <a:pt x="2428" y="12377"/>
                  <a:pt x="2423" y="12365"/>
                </a:cubicBezTo>
                <a:cubicBezTo>
                  <a:pt x="2419" y="12354"/>
                  <a:pt x="2416" y="11975"/>
                  <a:pt x="2416" y="11522"/>
                </a:cubicBezTo>
                <a:cubicBezTo>
                  <a:pt x="2416" y="11125"/>
                  <a:pt x="2415" y="10917"/>
                  <a:pt x="2411" y="10800"/>
                </a:cubicBezTo>
                <a:cubicBezTo>
                  <a:pt x="2407" y="10682"/>
                  <a:pt x="2398" y="10654"/>
                  <a:pt x="2383" y="10613"/>
                </a:cubicBezTo>
                <a:lnTo>
                  <a:pt x="2365" y="10566"/>
                </a:lnTo>
                <a:cubicBezTo>
                  <a:pt x="2361" y="10563"/>
                  <a:pt x="2359" y="10558"/>
                  <a:pt x="2354" y="10555"/>
                </a:cubicBezTo>
                <a:cubicBezTo>
                  <a:pt x="2313" y="10531"/>
                  <a:pt x="1809" y="10521"/>
                  <a:pt x="1235" y="10534"/>
                </a:cubicBezTo>
                <a:lnTo>
                  <a:pt x="364" y="10553"/>
                </a:lnTo>
                <a:cubicBezTo>
                  <a:pt x="312" y="10558"/>
                  <a:pt x="215" y="10559"/>
                  <a:pt x="209" y="10564"/>
                </a:cubicBezTo>
                <a:lnTo>
                  <a:pt x="193" y="10579"/>
                </a:lnTo>
                <a:lnTo>
                  <a:pt x="176" y="12270"/>
                </a:lnTo>
                <a:lnTo>
                  <a:pt x="168" y="13106"/>
                </a:lnTo>
                <a:cubicBezTo>
                  <a:pt x="168" y="13109"/>
                  <a:pt x="168" y="13112"/>
                  <a:pt x="168" y="13115"/>
                </a:cubicBezTo>
                <a:cubicBezTo>
                  <a:pt x="166" y="13516"/>
                  <a:pt x="164" y="13779"/>
                  <a:pt x="161" y="13882"/>
                </a:cubicBezTo>
                <a:cubicBezTo>
                  <a:pt x="161" y="13884"/>
                  <a:pt x="161" y="13892"/>
                  <a:pt x="161" y="13893"/>
                </a:cubicBezTo>
                <a:lnTo>
                  <a:pt x="160" y="13985"/>
                </a:lnTo>
                <a:lnTo>
                  <a:pt x="159" y="13985"/>
                </a:lnTo>
                <a:cubicBezTo>
                  <a:pt x="159" y="13987"/>
                  <a:pt x="159" y="14011"/>
                  <a:pt x="159" y="14011"/>
                </a:cubicBezTo>
                <a:cubicBezTo>
                  <a:pt x="155" y="14020"/>
                  <a:pt x="145" y="14027"/>
                  <a:pt x="132" y="14032"/>
                </a:cubicBezTo>
                <a:cubicBezTo>
                  <a:pt x="130" y="14033"/>
                  <a:pt x="131" y="14032"/>
                  <a:pt x="130" y="14032"/>
                </a:cubicBezTo>
                <a:cubicBezTo>
                  <a:pt x="123" y="14035"/>
                  <a:pt x="113" y="14037"/>
                  <a:pt x="104" y="14039"/>
                </a:cubicBezTo>
                <a:cubicBezTo>
                  <a:pt x="98" y="14040"/>
                  <a:pt x="93" y="14042"/>
                  <a:pt x="86" y="14043"/>
                </a:cubicBezTo>
                <a:cubicBezTo>
                  <a:pt x="85" y="14043"/>
                  <a:pt x="84" y="14043"/>
                  <a:pt x="84" y="14043"/>
                </a:cubicBezTo>
                <a:cubicBezTo>
                  <a:pt x="49" y="14048"/>
                  <a:pt x="16" y="14044"/>
                  <a:pt x="0" y="14030"/>
                </a:cubicBezTo>
                <a:cubicBezTo>
                  <a:pt x="1" y="14082"/>
                  <a:pt x="1" y="14106"/>
                  <a:pt x="2" y="14159"/>
                </a:cubicBezTo>
                <a:cubicBezTo>
                  <a:pt x="9" y="14175"/>
                  <a:pt x="17" y="14203"/>
                  <a:pt x="22" y="14245"/>
                </a:cubicBezTo>
                <a:cubicBezTo>
                  <a:pt x="25" y="14266"/>
                  <a:pt x="30" y="14294"/>
                  <a:pt x="36" y="14320"/>
                </a:cubicBezTo>
                <a:cubicBezTo>
                  <a:pt x="50" y="14333"/>
                  <a:pt x="64" y="14358"/>
                  <a:pt x="76" y="14393"/>
                </a:cubicBezTo>
                <a:cubicBezTo>
                  <a:pt x="111" y="14496"/>
                  <a:pt x="294" y="14515"/>
                  <a:pt x="1306" y="14515"/>
                </a:cubicBezTo>
                <a:cubicBezTo>
                  <a:pt x="2303" y="14515"/>
                  <a:pt x="2466" y="14508"/>
                  <a:pt x="2513" y="14405"/>
                </a:cubicBezTo>
                <a:cubicBezTo>
                  <a:pt x="2514" y="14404"/>
                  <a:pt x="2515" y="14405"/>
                  <a:pt x="2515" y="14403"/>
                </a:cubicBezTo>
                <a:cubicBezTo>
                  <a:pt x="2516" y="14400"/>
                  <a:pt x="2516" y="14400"/>
                  <a:pt x="2517" y="14397"/>
                </a:cubicBezTo>
                <a:cubicBezTo>
                  <a:pt x="2529" y="14363"/>
                  <a:pt x="2536" y="14335"/>
                  <a:pt x="2532" y="14335"/>
                </a:cubicBezTo>
                <a:cubicBezTo>
                  <a:pt x="2527" y="14335"/>
                  <a:pt x="2533" y="14276"/>
                  <a:pt x="2545" y="14206"/>
                </a:cubicBezTo>
                <a:cubicBezTo>
                  <a:pt x="2553" y="14159"/>
                  <a:pt x="2556" y="14137"/>
                  <a:pt x="2559" y="14110"/>
                </a:cubicBezTo>
                <a:cubicBezTo>
                  <a:pt x="2557" y="14088"/>
                  <a:pt x="2552" y="14069"/>
                  <a:pt x="2544" y="14054"/>
                </a:cubicBezTo>
                <a:cubicBezTo>
                  <a:pt x="2532" y="14047"/>
                  <a:pt x="2522" y="14039"/>
                  <a:pt x="2495" y="14035"/>
                </a:cubicBezTo>
                <a:lnTo>
                  <a:pt x="2423" y="14024"/>
                </a:lnTo>
                <a:lnTo>
                  <a:pt x="2419" y="13569"/>
                </a:lnTo>
                <a:cubicBezTo>
                  <a:pt x="2417" y="13320"/>
                  <a:pt x="2421" y="13100"/>
                  <a:pt x="2428" y="13083"/>
                </a:cubicBezTo>
                <a:cubicBezTo>
                  <a:pt x="2435" y="13066"/>
                  <a:pt x="2470" y="13076"/>
                  <a:pt x="2507" y="13104"/>
                </a:cubicBezTo>
                <a:cubicBezTo>
                  <a:pt x="2596" y="13171"/>
                  <a:pt x="2685" y="13234"/>
                  <a:pt x="3026" y="13477"/>
                </a:cubicBezTo>
                <a:cubicBezTo>
                  <a:pt x="3375" y="13726"/>
                  <a:pt x="3579" y="13877"/>
                  <a:pt x="3721" y="13990"/>
                </a:cubicBezTo>
                <a:cubicBezTo>
                  <a:pt x="3779" y="14037"/>
                  <a:pt x="3865" y="14101"/>
                  <a:pt x="3910" y="14131"/>
                </a:cubicBezTo>
                <a:cubicBezTo>
                  <a:pt x="4002" y="14193"/>
                  <a:pt x="4117" y="14276"/>
                  <a:pt x="4337" y="14435"/>
                </a:cubicBezTo>
                <a:cubicBezTo>
                  <a:pt x="4420" y="14496"/>
                  <a:pt x="4607" y="14629"/>
                  <a:pt x="4752" y="14733"/>
                </a:cubicBezTo>
                <a:cubicBezTo>
                  <a:pt x="4897" y="14837"/>
                  <a:pt x="5124" y="15006"/>
                  <a:pt x="5256" y="15106"/>
                </a:cubicBezTo>
                <a:cubicBezTo>
                  <a:pt x="5389" y="15207"/>
                  <a:pt x="5528" y="15309"/>
                  <a:pt x="5565" y="15336"/>
                </a:cubicBezTo>
                <a:cubicBezTo>
                  <a:pt x="5603" y="15362"/>
                  <a:pt x="5680" y="15421"/>
                  <a:pt x="5738" y="15464"/>
                </a:cubicBezTo>
                <a:cubicBezTo>
                  <a:pt x="5840" y="15541"/>
                  <a:pt x="6566" y="16064"/>
                  <a:pt x="6658" y="16127"/>
                </a:cubicBezTo>
                <a:cubicBezTo>
                  <a:pt x="6683" y="16144"/>
                  <a:pt x="6815" y="16243"/>
                  <a:pt x="6952" y="16345"/>
                </a:cubicBezTo>
                <a:cubicBezTo>
                  <a:pt x="7250" y="16569"/>
                  <a:pt x="7307" y="16610"/>
                  <a:pt x="7705" y="16894"/>
                </a:cubicBezTo>
                <a:cubicBezTo>
                  <a:pt x="8091" y="17169"/>
                  <a:pt x="8204" y="17253"/>
                  <a:pt x="8308" y="17336"/>
                </a:cubicBezTo>
                <a:cubicBezTo>
                  <a:pt x="8332" y="17355"/>
                  <a:pt x="8394" y="17399"/>
                  <a:pt x="8444" y="17437"/>
                </a:cubicBezTo>
                <a:cubicBezTo>
                  <a:pt x="8748" y="17651"/>
                  <a:pt x="8999" y="17818"/>
                  <a:pt x="9056" y="17833"/>
                </a:cubicBezTo>
                <a:cubicBezTo>
                  <a:pt x="9063" y="17829"/>
                  <a:pt x="9068" y="17821"/>
                  <a:pt x="9071" y="17810"/>
                </a:cubicBezTo>
                <a:cubicBezTo>
                  <a:pt x="9075" y="17796"/>
                  <a:pt x="9077" y="17784"/>
                  <a:pt x="9077" y="17754"/>
                </a:cubicBezTo>
                <a:cubicBezTo>
                  <a:pt x="9077" y="17733"/>
                  <a:pt x="9075" y="17714"/>
                  <a:pt x="9072" y="17696"/>
                </a:cubicBezTo>
                <a:cubicBezTo>
                  <a:pt x="9062" y="17685"/>
                  <a:pt x="9055" y="17680"/>
                  <a:pt x="9043" y="17662"/>
                </a:cubicBezTo>
                <a:cubicBezTo>
                  <a:pt x="9032" y="17645"/>
                  <a:pt x="8967" y="17590"/>
                  <a:pt x="8879" y="17518"/>
                </a:cubicBezTo>
                <a:cubicBezTo>
                  <a:pt x="8878" y="17518"/>
                  <a:pt x="8878" y="17518"/>
                  <a:pt x="8878" y="17518"/>
                </a:cubicBezTo>
                <a:cubicBezTo>
                  <a:pt x="8819" y="17476"/>
                  <a:pt x="8803" y="17466"/>
                  <a:pt x="8722" y="17409"/>
                </a:cubicBezTo>
                <a:cubicBezTo>
                  <a:pt x="8548" y="17286"/>
                  <a:pt x="8308" y="17111"/>
                  <a:pt x="8187" y="17021"/>
                </a:cubicBezTo>
                <a:cubicBezTo>
                  <a:pt x="8067" y="16931"/>
                  <a:pt x="7922" y="16822"/>
                  <a:pt x="7864" y="16779"/>
                </a:cubicBezTo>
                <a:cubicBezTo>
                  <a:pt x="7806" y="16735"/>
                  <a:pt x="7731" y="16679"/>
                  <a:pt x="7698" y="16654"/>
                </a:cubicBezTo>
                <a:cubicBezTo>
                  <a:pt x="7665" y="16629"/>
                  <a:pt x="7506" y="16516"/>
                  <a:pt x="7344" y="16401"/>
                </a:cubicBezTo>
                <a:cubicBezTo>
                  <a:pt x="7014" y="16168"/>
                  <a:pt x="6822" y="16026"/>
                  <a:pt x="6591" y="15846"/>
                </a:cubicBezTo>
                <a:cubicBezTo>
                  <a:pt x="6504" y="15778"/>
                  <a:pt x="6418" y="15717"/>
                  <a:pt x="6402" y="15709"/>
                </a:cubicBezTo>
                <a:cubicBezTo>
                  <a:pt x="6385" y="15701"/>
                  <a:pt x="6353" y="15677"/>
                  <a:pt x="6330" y="15655"/>
                </a:cubicBezTo>
                <a:cubicBezTo>
                  <a:pt x="6307" y="15634"/>
                  <a:pt x="6270" y="15607"/>
                  <a:pt x="6248" y="15597"/>
                </a:cubicBezTo>
                <a:cubicBezTo>
                  <a:pt x="6226" y="15588"/>
                  <a:pt x="6177" y="15554"/>
                  <a:pt x="6139" y="15522"/>
                </a:cubicBezTo>
                <a:cubicBezTo>
                  <a:pt x="6081" y="15474"/>
                  <a:pt x="5823" y="15288"/>
                  <a:pt x="5302" y="14916"/>
                </a:cubicBezTo>
                <a:cubicBezTo>
                  <a:pt x="5244" y="14874"/>
                  <a:pt x="5161" y="14808"/>
                  <a:pt x="5118" y="14770"/>
                </a:cubicBezTo>
                <a:cubicBezTo>
                  <a:pt x="5074" y="14732"/>
                  <a:pt x="5037" y="14705"/>
                  <a:pt x="5035" y="14708"/>
                </a:cubicBezTo>
                <a:cubicBezTo>
                  <a:pt x="5033" y="14711"/>
                  <a:pt x="4994" y="14684"/>
                  <a:pt x="4948" y="14650"/>
                </a:cubicBezTo>
                <a:cubicBezTo>
                  <a:pt x="4738" y="14493"/>
                  <a:pt x="4740" y="14496"/>
                  <a:pt x="4368" y="14228"/>
                </a:cubicBezTo>
                <a:cubicBezTo>
                  <a:pt x="4285" y="14168"/>
                  <a:pt x="4088" y="14025"/>
                  <a:pt x="3931" y="13912"/>
                </a:cubicBezTo>
                <a:cubicBezTo>
                  <a:pt x="3773" y="13800"/>
                  <a:pt x="3609" y="13677"/>
                  <a:pt x="3565" y="13638"/>
                </a:cubicBezTo>
                <a:cubicBezTo>
                  <a:pt x="3522" y="13599"/>
                  <a:pt x="3484" y="13569"/>
                  <a:pt x="3482" y="13572"/>
                </a:cubicBezTo>
                <a:cubicBezTo>
                  <a:pt x="3476" y="13578"/>
                  <a:pt x="3307" y="13454"/>
                  <a:pt x="3218" y="13379"/>
                </a:cubicBezTo>
                <a:cubicBezTo>
                  <a:pt x="3175" y="13342"/>
                  <a:pt x="3135" y="13314"/>
                  <a:pt x="3131" y="13316"/>
                </a:cubicBezTo>
                <a:cubicBezTo>
                  <a:pt x="3126" y="13319"/>
                  <a:pt x="3087" y="13292"/>
                  <a:pt x="3044" y="13259"/>
                </a:cubicBezTo>
                <a:cubicBezTo>
                  <a:pt x="3001" y="13225"/>
                  <a:pt x="2869" y="13130"/>
                  <a:pt x="2750" y="13044"/>
                </a:cubicBezTo>
                <a:cubicBezTo>
                  <a:pt x="2631" y="12958"/>
                  <a:pt x="2535" y="12871"/>
                  <a:pt x="2535" y="12851"/>
                </a:cubicBezTo>
                <a:cubicBezTo>
                  <a:pt x="2536" y="12816"/>
                  <a:pt x="2712" y="12755"/>
                  <a:pt x="2949" y="12708"/>
                </a:cubicBezTo>
                <a:cubicBezTo>
                  <a:pt x="3016" y="12694"/>
                  <a:pt x="3689" y="12528"/>
                  <a:pt x="4443" y="12339"/>
                </a:cubicBezTo>
                <a:cubicBezTo>
                  <a:pt x="6318" y="11868"/>
                  <a:pt x="7279" y="11628"/>
                  <a:pt x="8255" y="11387"/>
                </a:cubicBezTo>
                <a:cubicBezTo>
                  <a:pt x="8840" y="11243"/>
                  <a:pt x="9090" y="11169"/>
                  <a:pt x="9105" y="11134"/>
                </a:cubicBezTo>
                <a:cubicBezTo>
                  <a:pt x="9112" y="11118"/>
                  <a:pt x="9116" y="11099"/>
                  <a:pt x="9118" y="11081"/>
                </a:cubicBezTo>
                <a:cubicBezTo>
                  <a:pt x="9122" y="11043"/>
                  <a:pt x="9115" y="11007"/>
                  <a:pt x="9102" y="10986"/>
                </a:cubicBezTo>
                <a:cubicBezTo>
                  <a:pt x="9096" y="10976"/>
                  <a:pt x="9088" y="10969"/>
                  <a:pt x="9078" y="10969"/>
                </a:cubicBezTo>
                <a:cubicBezTo>
                  <a:pt x="9049" y="10969"/>
                  <a:pt x="8310" y="11152"/>
                  <a:pt x="8044" y="11224"/>
                </a:cubicBezTo>
                <a:cubicBezTo>
                  <a:pt x="7877" y="11270"/>
                  <a:pt x="7299" y="11411"/>
                  <a:pt x="6779" y="11535"/>
                </a:cubicBezTo>
                <a:cubicBezTo>
                  <a:pt x="6431" y="11618"/>
                  <a:pt x="3411" y="12378"/>
                  <a:pt x="2833" y="12528"/>
                </a:cubicBezTo>
                <a:cubicBezTo>
                  <a:pt x="2710" y="12559"/>
                  <a:pt x="2600" y="12575"/>
                  <a:pt x="2588" y="12564"/>
                </a:cubicBezTo>
                <a:cubicBezTo>
                  <a:pt x="2580" y="12556"/>
                  <a:pt x="2574" y="12547"/>
                  <a:pt x="2571" y="12536"/>
                </a:cubicBezTo>
                <a:cubicBezTo>
                  <a:pt x="2567" y="12525"/>
                  <a:pt x="2567" y="12513"/>
                  <a:pt x="2569" y="12500"/>
                </a:cubicBezTo>
                <a:cubicBezTo>
                  <a:pt x="2573" y="12474"/>
                  <a:pt x="2588" y="12445"/>
                  <a:pt x="2612" y="12414"/>
                </a:cubicBezTo>
                <a:cubicBezTo>
                  <a:pt x="2637" y="12383"/>
                  <a:pt x="2657" y="12364"/>
                  <a:pt x="2657" y="12373"/>
                </a:cubicBezTo>
                <a:cubicBezTo>
                  <a:pt x="2657" y="12398"/>
                  <a:pt x="3036" y="11919"/>
                  <a:pt x="3066" y="11857"/>
                </a:cubicBezTo>
                <a:cubicBezTo>
                  <a:pt x="3080" y="11828"/>
                  <a:pt x="3100" y="11801"/>
                  <a:pt x="3111" y="11797"/>
                </a:cubicBezTo>
                <a:cubicBezTo>
                  <a:pt x="3141" y="11785"/>
                  <a:pt x="3625" y="11187"/>
                  <a:pt x="3654" y="11126"/>
                </a:cubicBezTo>
                <a:cubicBezTo>
                  <a:pt x="3668" y="11096"/>
                  <a:pt x="3688" y="11070"/>
                  <a:pt x="3699" y="11066"/>
                </a:cubicBezTo>
                <a:cubicBezTo>
                  <a:pt x="3710" y="11061"/>
                  <a:pt x="3733" y="11036"/>
                  <a:pt x="3750" y="11012"/>
                </a:cubicBezTo>
                <a:cubicBezTo>
                  <a:pt x="3766" y="10988"/>
                  <a:pt x="3855" y="10877"/>
                  <a:pt x="3946" y="10766"/>
                </a:cubicBezTo>
                <a:cubicBezTo>
                  <a:pt x="4385" y="10229"/>
                  <a:pt x="4690" y="9846"/>
                  <a:pt x="4723" y="9790"/>
                </a:cubicBezTo>
                <a:cubicBezTo>
                  <a:pt x="4743" y="9756"/>
                  <a:pt x="4769" y="9724"/>
                  <a:pt x="4779" y="9717"/>
                </a:cubicBezTo>
                <a:cubicBezTo>
                  <a:pt x="4790" y="9711"/>
                  <a:pt x="4885" y="9596"/>
                  <a:pt x="4990" y="9462"/>
                </a:cubicBezTo>
                <a:cubicBezTo>
                  <a:pt x="5096" y="9328"/>
                  <a:pt x="5296" y="9078"/>
                  <a:pt x="5437" y="8905"/>
                </a:cubicBezTo>
                <a:cubicBezTo>
                  <a:pt x="5578" y="8732"/>
                  <a:pt x="5716" y="8557"/>
                  <a:pt x="5743" y="8515"/>
                </a:cubicBezTo>
                <a:cubicBezTo>
                  <a:pt x="5770" y="8472"/>
                  <a:pt x="5800" y="8435"/>
                  <a:pt x="5810" y="8431"/>
                </a:cubicBezTo>
                <a:cubicBezTo>
                  <a:pt x="5831" y="8423"/>
                  <a:pt x="6236" y="7918"/>
                  <a:pt x="6357" y="7749"/>
                </a:cubicBezTo>
                <a:cubicBezTo>
                  <a:pt x="6398" y="7692"/>
                  <a:pt x="6434" y="7648"/>
                  <a:pt x="6439" y="7651"/>
                </a:cubicBezTo>
                <a:cubicBezTo>
                  <a:pt x="6452" y="7658"/>
                  <a:pt x="6727" y="7310"/>
                  <a:pt x="6771" y="7231"/>
                </a:cubicBezTo>
                <a:cubicBezTo>
                  <a:pt x="6793" y="7191"/>
                  <a:pt x="6821" y="7156"/>
                  <a:pt x="6833" y="7151"/>
                </a:cubicBezTo>
                <a:cubicBezTo>
                  <a:pt x="6849" y="7144"/>
                  <a:pt x="6967" y="7003"/>
                  <a:pt x="7088" y="6853"/>
                </a:cubicBezTo>
                <a:cubicBezTo>
                  <a:pt x="7209" y="6703"/>
                  <a:pt x="7335" y="6542"/>
                  <a:pt x="7367" y="6489"/>
                </a:cubicBezTo>
                <a:cubicBezTo>
                  <a:pt x="7398" y="6437"/>
                  <a:pt x="7426" y="6400"/>
                  <a:pt x="7429" y="6407"/>
                </a:cubicBezTo>
                <a:cubicBezTo>
                  <a:pt x="7432" y="6414"/>
                  <a:pt x="7528" y="6302"/>
                  <a:pt x="7642" y="6157"/>
                </a:cubicBezTo>
                <a:cubicBezTo>
                  <a:pt x="7755" y="6011"/>
                  <a:pt x="7960" y="5757"/>
                  <a:pt x="8097" y="5593"/>
                </a:cubicBezTo>
                <a:cubicBezTo>
                  <a:pt x="8234" y="5429"/>
                  <a:pt x="8371" y="5254"/>
                  <a:pt x="8401" y="5203"/>
                </a:cubicBezTo>
                <a:cubicBezTo>
                  <a:pt x="8431" y="5152"/>
                  <a:pt x="8465" y="5107"/>
                  <a:pt x="8476" y="5102"/>
                </a:cubicBezTo>
                <a:cubicBezTo>
                  <a:pt x="8508" y="5088"/>
                  <a:pt x="8871" y="4639"/>
                  <a:pt x="8900" y="4577"/>
                </a:cubicBezTo>
                <a:cubicBezTo>
                  <a:pt x="8914" y="4546"/>
                  <a:pt x="8926" y="4533"/>
                  <a:pt x="8926" y="4549"/>
                </a:cubicBezTo>
                <a:cubicBezTo>
                  <a:pt x="8926" y="4551"/>
                  <a:pt x="8928" y="4548"/>
                  <a:pt x="8928" y="4549"/>
                </a:cubicBezTo>
                <a:cubicBezTo>
                  <a:pt x="8998" y="4448"/>
                  <a:pt x="9030" y="4386"/>
                  <a:pt x="9043" y="4341"/>
                </a:cubicBezTo>
                <a:cubicBezTo>
                  <a:pt x="9043" y="4340"/>
                  <a:pt x="9044" y="4340"/>
                  <a:pt x="9044" y="4339"/>
                </a:cubicBezTo>
                <a:cubicBezTo>
                  <a:pt x="9046" y="4306"/>
                  <a:pt x="9044" y="4283"/>
                  <a:pt x="9041" y="4264"/>
                </a:cubicBezTo>
                <a:close/>
                <a:moveTo>
                  <a:pt x="1291" y="4765"/>
                </a:moveTo>
                <a:cubicBezTo>
                  <a:pt x="1288" y="4764"/>
                  <a:pt x="1286" y="4766"/>
                  <a:pt x="1283" y="4770"/>
                </a:cubicBezTo>
                <a:cubicBezTo>
                  <a:pt x="1283" y="4771"/>
                  <a:pt x="1282" y="4787"/>
                  <a:pt x="1282" y="4789"/>
                </a:cubicBezTo>
                <a:cubicBezTo>
                  <a:pt x="1277" y="4877"/>
                  <a:pt x="1272" y="5350"/>
                  <a:pt x="1267" y="5899"/>
                </a:cubicBezTo>
                <a:cubicBezTo>
                  <a:pt x="1266" y="5996"/>
                  <a:pt x="1265" y="6088"/>
                  <a:pt x="1265" y="6191"/>
                </a:cubicBezTo>
                <a:cubicBezTo>
                  <a:pt x="1260" y="6786"/>
                  <a:pt x="1257" y="7454"/>
                  <a:pt x="1256" y="7964"/>
                </a:cubicBezTo>
                <a:cubicBezTo>
                  <a:pt x="1261" y="8637"/>
                  <a:pt x="1273" y="8802"/>
                  <a:pt x="1303" y="8802"/>
                </a:cubicBezTo>
                <a:cubicBezTo>
                  <a:pt x="1327" y="8802"/>
                  <a:pt x="1339" y="8707"/>
                  <a:pt x="1346" y="8405"/>
                </a:cubicBezTo>
                <a:lnTo>
                  <a:pt x="1346" y="7809"/>
                </a:lnTo>
                <a:cubicBezTo>
                  <a:pt x="1346" y="7492"/>
                  <a:pt x="1349" y="7057"/>
                  <a:pt x="1351" y="6630"/>
                </a:cubicBezTo>
                <a:cubicBezTo>
                  <a:pt x="1347" y="5395"/>
                  <a:pt x="1329" y="4786"/>
                  <a:pt x="1291" y="4765"/>
                </a:cubicBezTo>
                <a:close/>
                <a:moveTo>
                  <a:pt x="9896" y="6935"/>
                </a:moveTo>
                <a:lnTo>
                  <a:pt x="9896" y="7297"/>
                </a:lnTo>
                <a:cubicBezTo>
                  <a:pt x="9896" y="7432"/>
                  <a:pt x="9898" y="7509"/>
                  <a:pt x="9905" y="7563"/>
                </a:cubicBezTo>
                <a:cubicBezTo>
                  <a:pt x="9907" y="7572"/>
                  <a:pt x="9908" y="7595"/>
                  <a:pt x="9909" y="7599"/>
                </a:cubicBezTo>
                <a:cubicBezTo>
                  <a:pt x="9924" y="7635"/>
                  <a:pt x="9963" y="7643"/>
                  <a:pt x="10002" y="7631"/>
                </a:cubicBezTo>
                <a:cubicBezTo>
                  <a:pt x="10041" y="7620"/>
                  <a:pt x="10081" y="7589"/>
                  <a:pt x="10094" y="7546"/>
                </a:cubicBezTo>
                <a:cubicBezTo>
                  <a:pt x="10109" y="7497"/>
                  <a:pt x="10116" y="7496"/>
                  <a:pt x="10131" y="7522"/>
                </a:cubicBezTo>
                <a:cubicBezTo>
                  <a:pt x="10145" y="7520"/>
                  <a:pt x="10159" y="7528"/>
                  <a:pt x="10171" y="7546"/>
                </a:cubicBezTo>
                <a:cubicBezTo>
                  <a:pt x="10181" y="7562"/>
                  <a:pt x="10199" y="7575"/>
                  <a:pt x="10219" y="7586"/>
                </a:cubicBezTo>
                <a:cubicBezTo>
                  <a:pt x="10221" y="7571"/>
                  <a:pt x="10222" y="7556"/>
                  <a:pt x="10222" y="7533"/>
                </a:cubicBezTo>
                <a:cubicBezTo>
                  <a:pt x="10222" y="7375"/>
                  <a:pt x="10245" y="7366"/>
                  <a:pt x="10289" y="7507"/>
                </a:cubicBezTo>
                <a:cubicBezTo>
                  <a:pt x="10301" y="7546"/>
                  <a:pt x="10310" y="7568"/>
                  <a:pt x="10320" y="7586"/>
                </a:cubicBezTo>
                <a:cubicBezTo>
                  <a:pt x="10323" y="7592"/>
                  <a:pt x="10326" y="7597"/>
                  <a:pt x="10330" y="7601"/>
                </a:cubicBezTo>
                <a:cubicBezTo>
                  <a:pt x="10340" y="7615"/>
                  <a:pt x="10352" y="7624"/>
                  <a:pt x="10371" y="7627"/>
                </a:cubicBezTo>
                <a:cubicBezTo>
                  <a:pt x="10372" y="7627"/>
                  <a:pt x="10372" y="7629"/>
                  <a:pt x="10373" y="7629"/>
                </a:cubicBezTo>
                <a:cubicBezTo>
                  <a:pt x="10375" y="7630"/>
                  <a:pt x="10375" y="7629"/>
                  <a:pt x="10377" y="7629"/>
                </a:cubicBezTo>
                <a:cubicBezTo>
                  <a:pt x="10379" y="7630"/>
                  <a:pt x="10380" y="7629"/>
                  <a:pt x="10382" y="7629"/>
                </a:cubicBezTo>
                <a:cubicBezTo>
                  <a:pt x="10396" y="7631"/>
                  <a:pt x="10415" y="7631"/>
                  <a:pt x="10437" y="7631"/>
                </a:cubicBezTo>
                <a:cubicBezTo>
                  <a:pt x="10474" y="7631"/>
                  <a:pt x="10511" y="7629"/>
                  <a:pt x="10542" y="7621"/>
                </a:cubicBezTo>
                <a:cubicBezTo>
                  <a:pt x="10545" y="7620"/>
                  <a:pt x="10547" y="7619"/>
                  <a:pt x="10550" y="7619"/>
                </a:cubicBezTo>
                <a:cubicBezTo>
                  <a:pt x="10574" y="7611"/>
                  <a:pt x="10589" y="7597"/>
                  <a:pt x="10601" y="7578"/>
                </a:cubicBezTo>
                <a:cubicBezTo>
                  <a:pt x="10604" y="7573"/>
                  <a:pt x="10607" y="7569"/>
                  <a:pt x="10610" y="7563"/>
                </a:cubicBezTo>
                <a:cubicBezTo>
                  <a:pt x="10613" y="7555"/>
                  <a:pt x="10616" y="7545"/>
                  <a:pt x="10619" y="7535"/>
                </a:cubicBezTo>
                <a:cubicBezTo>
                  <a:pt x="10622" y="7515"/>
                  <a:pt x="10625" y="7492"/>
                  <a:pt x="10626" y="7462"/>
                </a:cubicBezTo>
                <a:cubicBezTo>
                  <a:pt x="10628" y="7381"/>
                  <a:pt x="10618" y="7325"/>
                  <a:pt x="10588" y="7258"/>
                </a:cubicBezTo>
                <a:cubicBezTo>
                  <a:pt x="10569" y="7215"/>
                  <a:pt x="10559" y="7193"/>
                  <a:pt x="10558" y="7177"/>
                </a:cubicBezTo>
                <a:cubicBezTo>
                  <a:pt x="10556" y="7161"/>
                  <a:pt x="10563" y="7153"/>
                  <a:pt x="10577" y="7141"/>
                </a:cubicBezTo>
                <a:cubicBezTo>
                  <a:pt x="10590" y="7129"/>
                  <a:pt x="10600" y="7113"/>
                  <a:pt x="10608" y="7093"/>
                </a:cubicBezTo>
                <a:cubicBezTo>
                  <a:pt x="10616" y="7075"/>
                  <a:pt x="10622" y="7054"/>
                  <a:pt x="10625" y="7033"/>
                </a:cubicBezTo>
                <a:cubicBezTo>
                  <a:pt x="10619" y="7005"/>
                  <a:pt x="10606" y="6985"/>
                  <a:pt x="10590" y="6969"/>
                </a:cubicBezTo>
                <a:cubicBezTo>
                  <a:pt x="10559" y="6956"/>
                  <a:pt x="10517" y="6955"/>
                  <a:pt x="10487" y="6973"/>
                </a:cubicBezTo>
                <a:cubicBezTo>
                  <a:pt x="10480" y="6980"/>
                  <a:pt x="10473" y="6979"/>
                  <a:pt x="10467" y="6988"/>
                </a:cubicBezTo>
                <a:cubicBezTo>
                  <a:pt x="10434" y="7038"/>
                  <a:pt x="10398" y="7055"/>
                  <a:pt x="10386" y="7027"/>
                </a:cubicBezTo>
                <a:cubicBezTo>
                  <a:pt x="10383" y="7019"/>
                  <a:pt x="10356" y="7010"/>
                  <a:pt x="10337" y="7001"/>
                </a:cubicBezTo>
                <a:cubicBezTo>
                  <a:pt x="10333" y="7014"/>
                  <a:pt x="10329" y="7029"/>
                  <a:pt x="10326" y="7046"/>
                </a:cubicBezTo>
                <a:lnTo>
                  <a:pt x="10310" y="7145"/>
                </a:lnTo>
                <a:lnTo>
                  <a:pt x="10280" y="7046"/>
                </a:lnTo>
                <a:cubicBezTo>
                  <a:pt x="10271" y="7016"/>
                  <a:pt x="10259" y="6992"/>
                  <a:pt x="10246" y="6976"/>
                </a:cubicBezTo>
                <a:cubicBezTo>
                  <a:pt x="10246" y="6975"/>
                  <a:pt x="10246" y="6974"/>
                  <a:pt x="10246" y="6973"/>
                </a:cubicBezTo>
                <a:cubicBezTo>
                  <a:pt x="10246" y="6973"/>
                  <a:pt x="10245" y="6973"/>
                  <a:pt x="10245" y="6973"/>
                </a:cubicBezTo>
                <a:cubicBezTo>
                  <a:pt x="10221" y="6968"/>
                  <a:pt x="10198" y="6966"/>
                  <a:pt x="10171" y="6963"/>
                </a:cubicBezTo>
                <a:cubicBezTo>
                  <a:pt x="10162" y="6972"/>
                  <a:pt x="10153" y="6981"/>
                  <a:pt x="10147" y="6999"/>
                </a:cubicBezTo>
                <a:cubicBezTo>
                  <a:pt x="10133" y="7041"/>
                  <a:pt x="10123" y="7045"/>
                  <a:pt x="10107" y="7014"/>
                </a:cubicBezTo>
                <a:cubicBezTo>
                  <a:pt x="10096" y="6991"/>
                  <a:pt x="10043" y="6965"/>
                  <a:pt x="9989" y="6954"/>
                </a:cubicBezTo>
                <a:lnTo>
                  <a:pt x="9896" y="6935"/>
                </a:lnTo>
                <a:close/>
                <a:moveTo>
                  <a:pt x="11637" y="6939"/>
                </a:moveTo>
                <a:cubicBezTo>
                  <a:pt x="11626" y="6940"/>
                  <a:pt x="11613" y="6950"/>
                  <a:pt x="11598" y="6965"/>
                </a:cubicBezTo>
                <a:cubicBezTo>
                  <a:pt x="11595" y="6982"/>
                  <a:pt x="11592" y="6995"/>
                  <a:pt x="11591" y="7027"/>
                </a:cubicBezTo>
                <a:cubicBezTo>
                  <a:pt x="11587" y="7125"/>
                  <a:pt x="11580" y="7142"/>
                  <a:pt x="11556" y="7128"/>
                </a:cubicBezTo>
                <a:cubicBezTo>
                  <a:pt x="11528" y="7112"/>
                  <a:pt x="11465" y="7110"/>
                  <a:pt x="11390" y="7121"/>
                </a:cubicBezTo>
                <a:cubicBezTo>
                  <a:pt x="11376" y="7123"/>
                  <a:pt x="11339" y="7115"/>
                  <a:pt x="11305" y="7106"/>
                </a:cubicBezTo>
                <a:cubicBezTo>
                  <a:pt x="11304" y="7106"/>
                  <a:pt x="11304" y="7106"/>
                  <a:pt x="11303" y="7106"/>
                </a:cubicBezTo>
                <a:cubicBezTo>
                  <a:pt x="11269" y="7111"/>
                  <a:pt x="11238" y="7119"/>
                  <a:pt x="11204" y="7119"/>
                </a:cubicBezTo>
                <a:cubicBezTo>
                  <a:pt x="11202" y="7122"/>
                  <a:pt x="11197" y="7120"/>
                  <a:pt x="11195" y="7123"/>
                </a:cubicBezTo>
                <a:cubicBezTo>
                  <a:pt x="11181" y="7152"/>
                  <a:pt x="11164" y="7154"/>
                  <a:pt x="11135" y="7128"/>
                </a:cubicBezTo>
                <a:cubicBezTo>
                  <a:pt x="11125" y="7119"/>
                  <a:pt x="11115" y="7114"/>
                  <a:pt x="11105" y="7108"/>
                </a:cubicBezTo>
                <a:cubicBezTo>
                  <a:pt x="11105" y="7108"/>
                  <a:pt x="11104" y="7108"/>
                  <a:pt x="11104" y="7108"/>
                </a:cubicBezTo>
                <a:cubicBezTo>
                  <a:pt x="11081" y="7105"/>
                  <a:pt x="11053" y="7106"/>
                  <a:pt x="11033" y="7100"/>
                </a:cubicBezTo>
                <a:cubicBezTo>
                  <a:pt x="11033" y="7100"/>
                  <a:pt x="11032" y="7100"/>
                  <a:pt x="11032" y="7100"/>
                </a:cubicBezTo>
                <a:cubicBezTo>
                  <a:pt x="11023" y="7103"/>
                  <a:pt x="11016" y="7110"/>
                  <a:pt x="11009" y="7117"/>
                </a:cubicBezTo>
                <a:cubicBezTo>
                  <a:pt x="11009" y="7117"/>
                  <a:pt x="11008" y="7117"/>
                  <a:pt x="11008" y="7117"/>
                </a:cubicBezTo>
                <a:cubicBezTo>
                  <a:pt x="11001" y="7124"/>
                  <a:pt x="10994" y="7133"/>
                  <a:pt x="10990" y="7145"/>
                </a:cubicBezTo>
                <a:cubicBezTo>
                  <a:pt x="10979" y="7178"/>
                  <a:pt x="10968" y="7188"/>
                  <a:pt x="10959" y="7177"/>
                </a:cubicBezTo>
                <a:cubicBezTo>
                  <a:pt x="10951" y="7166"/>
                  <a:pt x="10945" y="7136"/>
                  <a:pt x="10945" y="7089"/>
                </a:cubicBezTo>
                <a:cubicBezTo>
                  <a:pt x="10945" y="7068"/>
                  <a:pt x="10942" y="7052"/>
                  <a:pt x="10938" y="7036"/>
                </a:cubicBezTo>
                <a:cubicBezTo>
                  <a:pt x="10937" y="7033"/>
                  <a:pt x="10933" y="7030"/>
                  <a:pt x="10932" y="7027"/>
                </a:cubicBezTo>
                <a:cubicBezTo>
                  <a:pt x="10924" y="7004"/>
                  <a:pt x="10909" y="6986"/>
                  <a:pt x="10894" y="6969"/>
                </a:cubicBezTo>
                <a:cubicBezTo>
                  <a:pt x="10874" y="6955"/>
                  <a:pt x="10849" y="6945"/>
                  <a:pt x="10818" y="6945"/>
                </a:cubicBezTo>
                <a:lnTo>
                  <a:pt x="10777" y="6945"/>
                </a:lnTo>
                <a:cubicBezTo>
                  <a:pt x="10765" y="6958"/>
                  <a:pt x="10756" y="6983"/>
                  <a:pt x="10749" y="7016"/>
                </a:cubicBezTo>
                <a:lnTo>
                  <a:pt x="10749" y="7293"/>
                </a:lnTo>
                <a:cubicBezTo>
                  <a:pt x="10749" y="7466"/>
                  <a:pt x="10750" y="7552"/>
                  <a:pt x="10755" y="7595"/>
                </a:cubicBezTo>
                <a:cubicBezTo>
                  <a:pt x="10769" y="7606"/>
                  <a:pt x="10791" y="7614"/>
                  <a:pt x="10815" y="7621"/>
                </a:cubicBezTo>
                <a:cubicBezTo>
                  <a:pt x="10822" y="7608"/>
                  <a:pt x="10827" y="7588"/>
                  <a:pt x="10830" y="7563"/>
                </a:cubicBezTo>
                <a:cubicBezTo>
                  <a:pt x="10832" y="7542"/>
                  <a:pt x="10836" y="7528"/>
                  <a:pt x="10841" y="7518"/>
                </a:cubicBezTo>
                <a:cubicBezTo>
                  <a:pt x="10851" y="7497"/>
                  <a:pt x="10864" y="7499"/>
                  <a:pt x="10872" y="7522"/>
                </a:cubicBezTo>
                <a:cubicBezTo>
                  <a:pt x="10876" y="7533"/>
                  <a:pt x="10877" y="7548"/>
                  <a:pt x="10877" y="7569"/>
                </a:cubicBezTo>
                <a:cubicBezTo>
                  <a:pt x="10877" y="7608"/>
                  <a:pt x="10923" y="7616"/>
                  <a:pt x="11065" y="7614"/>
                </a:cubicBezTo>
                <a:cubicBezTo>
                  <a:pt x="11097" y="7602"/>
                  <a:pt x="11121" y="7586"/>
                  <a:pt x="11127" y="7563"/>
                </a:cubicBezTo>
                <a:cubicBezTo>
                  <a:pt x="11139" y="7517"/>
                  <a:pt x="11162" y="7518"/>
                  <a:pt x="11185" y="7565"/>
                </a:cubicBezTo>
                <a:cubicBezTo>
                  <a:pt x="11195" y="7583"/>
                  <a:pt x="11229" y="7595"/>
                  <a:pt x="11273" y="7606"/>
                </a:cubicBezTo>
                <a:cubicBezTo>
                  <a:pt x="11273" y="7606"/>
                  <a:pt x="11274" y="7606"/>
                  <a:pt x="11275" y="7606"/>
                </a:cubicBezTo>
                <a:cubicBezTo>
                  <a:pt x="11296" y="7604"/>
                  <a:pt x="11346" y="7603"/>
                  <a:pt x="11352" y="7601"/>
                </a:cubicBezTo>
                <a:cubicBezTo>
                  <a:pt x="11373" y="7597"/>
                  <a:pt x="11416" y="7608"/>
                  <a:pt x="11447" y="7623"/>
                </a:cubicBezTo>
                <a:cubicBezTo>
                  <a:pt x="11449" y="7623"/>
                  <a:pt x="11452" y="7623"/>
                  <a:pt x="11454" y="7623"/>
                </a:cubicBezTo>
                <a:cubicBezTo>
                  <a:pt x="11455" y="7623"/>
                  <a:pt x="11454" y="7623"/>
                  <a:pt x="11455" y="7623"/>
                </a:cubicBezTo>
                <a:cubicBezTo>
                  <a:pt x="11471" y="7624"/>
                  <a:pt x="11484" y="7627"/>
                  <a:pt x="11501" y="7627"/>
                </a:cubicBezTo>
                <a:cubicBezTo>
                  <a:pt x="11512" y="7621"/>
                  <a:pt x="11523" y="7608"/>
                  <a:pt x="11533" y="7584"/>
                </a:cubicBezTo>
                <a:cubicBezTo>
                  <a:pt x="11547" y="7554"/>
                  <a:pt x="11555" y="7540"/>
                  <a:pt x="11563" y="7539"/>
                </a:cubicBezTo>
                <a:cubicBezTo>
                  <a:pt x="11564" y="7539"/>
                  <a:pt x="11564" y="7539"/>
                  <a:pt x="11564" y="7539"/>
                </a:cubicBezTo>
                <a:cubicBezTo>
                  <a:pt x="11573" y="7539"/>
                  <a:pt x="11584" y="7553"/>
                  <a:pt x="11602" y="7582"/>
                </a:cubicBezTo>
                <a:cubicBezTo>
                  <a:pt x="11614" y="7601"/>
                  <a:pt x="11623" y="7612"/>
                  <a:pt x="11632" y="7619"/>
                </a:cubicBezTo>
                <a:cubicBezTo>
                  <a:pt x="11643" y="7618"/>
                  <a:pt x="11653" y="7618"/>
                  <a:pt x="11663" y="7616"/>
                </a:cubicBezTo>
                <a:cubicBezTo>
                  <a:pt x="11669" y="7607"/>
                  <a:pt x="11675" y="7591"/>
                  <a:pt x="11679" y="7569"/>
                </a:cubicBezTo>
                <a:cubicBezTo>
                  <a:pt x="11683" y="7548"/>
                  <a:pt x="11686" y="7521"/>
                  <a:pt x="11687" y="7486"/>
                </a:cubicBezTo>
                <a:cubicBezTo>
                  <a:pt x="11693" y="7330"/>
                  <a:pt x="11718" y="7342"/>
                  <a:pt x="11735" y="7509"/>
                </a:cubicBezTo>
                <a:cubicBezTo>
                  <a:pt x="11740" y="7560"/>
                  <a:pt x="11745" y="7586"/>
                  <a:pt x="11752" y="7606"/>
                </a:cubicBezTo>
                <a:cubicBezTo>
                  <a:pt x="11787" y="7599"/>
                  <a:pt x="11814" y="7591"/>
                  <a:pt x="11835" y="7580"/>
                </a:cubicBezTo>
                <a:cubicBezTo>
                  <a:pt x="11839" y="7565"/>
                  <a:pt x="11843" y="7555"/>
                  <a:pt x="11847" y="7531"/>
                </a:cubicBezTo>
                <a:cubicBezTo>
                  <a:pt x="11866" y="7398"/>
                  <a:pt x="11891" y="7389"/>
                  <a:pt x="11910" y="7509"/>
                </a:cubicBezTo>
                <a:cubicBezTo>
                  <a:pt x="11914" y="7535"/>
                  <a:pt x="11920" y="7555"/>
                  <a:pt x="11928" y="7571"/>
                </a:cubicBezTo>
                <a:cubicBezTo>
                  <a:pt x="11931" y="7576"/>
                  <a:pt x="11936" y="7580"/>
                  <a:pt x="11939" y="7584"/>
                </a:cubicBezTo>
                <a:cubicBezTo>
                  <a:pt x="11967" y="7622"/>
                  <a:pt x="12017" y="7634"/>
                  <a:pt x="12114" y="7627"/>
                </a:cubicBezTo>
                <a:lnTo>
                  <a:pt x="12196" y="7621"/>
                </a:lnTo>
                <a:cubicBezTo>
                  <a:pt x="12200" y="7614"/>
                  <a:pt x="12202" y="7605"/>
                  <a:pt x="12205" y="7595"/>
                </a:cubicBezTo>
                <a:lnTo>
                  <a:pt x="12209" y="7462"/>
                </a:lnTo>
                <a:cubicBezTo>
                  <a:pt x="12211" y="7409"/>
                  <a:pt x="12214" y="7373"/>
                  <a:pt x="12218" y="7346"/>
                </a:cubicBezTo>
                <a:cubicBezTo>
                  <a:pt x="12221" y="7324"/>
                  <a:pt x="12226" y="7307"/>
                  <a:pt x="12232" y="7297"/>
                </a:cubicBezTo>
                <a:cubicBezTo>
                  <a:pt x="12239" y="7252"/>
                  <a:pt x="12247" y="7210"/>
                  <a:pt x="12257" y="7186"/>
                </a:cubicBezTo>
                <a:cubicBezTo>
                  <a:pt x="12279" y="7132"/>
                  <a:pt x="12233" y="7113"/>
                  <a:pt x="12143" y="7102"/>
                </a:cubicBezTo>
                <a:cubicBezTo>
                  <a:pt x="12143" y="7102"/>
                  <a:pt x="12142" y="7102"/>
                  <a:pt x="12142" y="7102"/>
                </a:cubicBezTo>
                <a:cubicBezTo>
                  <a:pt x="12127" y="7108"/>
                  <a:pt x="12116" y="7116"/>
                  <a:pt x="12114" y="7126"/>
                </a:cubicBezTo>
                <a:cubicBezTo>
                  <a:pt x="12108" y="7147"/>
                  <a:pt x="12091" y="7148"/>
                  <a:pt x="12069" y="7128"/>
                </a:cubicBezTo>
                <a:cubicBezTo>
                  <a:pt x="12050" y="7110"/>
                  <a:pt x="11986" y="7096"/>
                  <a:pt x="11928" y="7096"/>
                </a:cubicBezTo>
                <a:cubicBezTo>
                  <a:pt x="11856" y="7095"/>
                  <a:pt x="11832" y="7099"/>
                  <a:pt x="11821" y="7132"/>
                </a:cubicBezTo>
                <a:cubicBezTo>
                  <a:pt x="11818" y="7143"/>
                  <a:pt x="11816" y="7157"/>
                  <a:pt x="11813" y="7175"/>
                </a:cubicBezTo>
                <a:lnTo>
                  <a:pt x="11804" y="7256"/>
                </a:lnTo>
                <a:lnTo>
                  <a:pt x="11775" y="7173"/>
                </a:lnTo>
                <a:cubicBezTo>
                  <a:pt x="11760" y="7127"/>
                  <a:pt x="11736" y="7091"/>
                  <a:pt x="11722" y="7091"/>
                </a:cubicBezTo>
                <a:cubicBezTo>
                  <a:pt x="11709" y="7091"/>
                  <a:pt x="11691" y="7049"/>
                  <a:pt x="11684" y="6999"/>
                </a:cubicBezTo>
                <a:cubicBezTo>
                  <a:pt x="11682" y="6989"/>
                  <a:pt x="11679" y="6986"/>
                  <a:pt x="11677" y="6978"/>
                </a:cubicBezTo>
                <a:cubicBezTo>
                  <a:pt x="11665" y="6953"/>
                  <a:pt x="11652" y="6937"/>
                  <a:pt x="11637" y="6939"/>
                </a:cubicBezTo>
                <a:close/>
                <a:moveTo>
                  <a:pt x="8950" y="6963"/>
                </a:moveTo>
                <a:cubicBezTo>
                  <a:pt x="8928" y="6963"/>
                  <a:pt x="8907" y="6968"/>
                  <a:pt x="8889" y="6976"/>
                </a:cubicBezTo>
                <a:cubicBezTo>
                  <a:pt x="8862" y="7017"/>
                  <a:pt x="8840" y="7080"/>
                  <a:pt x="8828" y="7164"/>
                </a:cubicBezTo>
                <a:cubicBezTo>
                  <a:pt x="8828" y="7165"/>
                  <a:pt x="8829" y="7167"/>
                  <a:pt x="8828" y="7168"/>
                </a:cubicBezTo>
                <a:cubicBezTo>
                  <a:pt x="8825" y="7244"/>
                  <a:pt x="8826" y="7324"/>
                  <a:pt x="8829" y="7402"/>
                </a:cubicBezTo>
                <a:cubicBezTo>
                  <a:pt x="8843" y="7511"/>
                  <a:pt x="8873" y="7591"/>
                  <a:pt x="8914" y="7625"/>
                </a:cubicBezTo>
                <a:cubicBezTo>
                  <a:pt x="8935" y="7636"/>
                  <a:pt x="8965" y="7633"/>
                  <a:pt x="8993" y="7619"/>
                </a:cubicBezTo>
                <a:cubicBezTo>
                  <a:pt x="9006" y="7612"/>
                  <a:pt x="9018" y="7602"/>
                  <a:pt x="9030" y="7591"/>
                </a:cubicBezTo>
                <a:cubicBezTo>
                  <a:pt x="9042" y="7578"/>
                  <a:pt x="9054" y="7566"/>
                  <a:pt x="9062" y="7550"/>
                </a:cubicBezTo>
                <a:cubicBezTo>
                  <a:pt x="9078" y="7514"/>
                  <a:pt x="9089" y="7505"/>
                  <a:pt x="9096" y="7522"/>
                </a:cubicBezTo>
                <a:cubicBezTo>
                  <a:pt x="9103" y="7540"/>
                  <a:pt x="9107" y="7584"/>
                  <a:pt x="9107" y="7657"/>
                </a:cubicBezTo>
                <a:cubicBezTo>
                  <a:pt x="9107" y="7700"/>
                  <a:pt x="9112" y="7740"/>
                  <a:pt x="9117" y="7773"/>
                </a:cubicBezTo>
                <a:cubicBezTo>
                  <a:pt x="9136" y="7817"/>
                  <a:pt x="9153" y="7821"/>
                  <a:pt x="9185" y="7775"/>
                </a:cubicBezTo>
                <a:cubicBezTo>
                  <a:pt x="9188" y="7763"/>
                  <a:pt x="9192" y="7754"/>
                  <a:pt x="9195" y="7739"/>
                </a:cubicBezTo>
                <a:cubicBezTo>
                  <a:pt x="9206" y="7685"/>
                  <a:pt x="9226" y="7640"/>
                  <a:pt x="9241" y="7640"/>
                </a:cubicBezTo>
                <a:cubicBezTo>
                  <a:pt x="9255" y="7640"/>
                  <a:pt x="9280" y="7616"/>
                  <a:pt x="9296" y="7589"/>
                </a:cubicBezTo>
                <a:cubicBezTo>
                  <a:pt x="9305" y="7573"/>
                  <a:pt x="9312" y="7566"/>
                  <a:pt x="9320" y="7563"/>
                </a:cubicBezTo>
                <a:cubicBezTo>
                  <a:pt x="9324" y="7561"/>
                  <a:pt x="9328" y="7560"/>
                  <a:pt x="9332" y="7561"/>
                </a:cubicBezTo>
                <a:cubicBezTo>
                  <a:pt x="9353" y="7546"/>
                  <a:pt x="9367" y="7551"/>
                  <a:pt x="9374" y="7578"/>
                </a:cubicBezTo>
                <a:cubicBezTo>
                  <a:pt x="9376" y="7584"/>
                  <a:pt x="9382" y="7588"/>
                  <a:pt x="9387" y="7593"/>
                </a:cubicBezTo>
                <a:cubicBezTo>
                  <a:pt x="9387" y="7593"/>
                  <a:pt x="9386" y="7595"/>
                  <a:pt x="9387" y="7595"/>
                </a:cubicBezTo>
                <a:cubicBezTo>
                  <a:pt x="9388" y="7596"/>
                  <a:pt x="9390" y="7596"/>
                  <a:pt x="9392" y="7597"/>
                </a:cubicBezTo>
                <a:cubicBezTo>
                  <a:pt x="9407" y="7606"/>
                  <a:pt x="9425" y="7615"/>
                  <a:pt x="9447" y="7621"/>
                </a:cubicBezTo>
                <a:cubicBezTo>
                  <a:pt x="9447" y="7621"/>
                  <a:pt x="9447" y="7621"/>
                  <a:pt x="9448" y="7621"/>
                </a:cubicBezTo>
                <a:cubicBezTo>
                  <a:pt x="9471" y="7628"/>
                  <a:pt x="9498" y="7631"/>
                  <a:pt x="9524" y="7631"/>
                </a:cubicBezTo>
                <a:lnTo>
                  <a:pt x="9633" y="7634"/>
                </a:lnTo>
                <a:lnTo>
                  <a:pt x="9637" y="7471"/>
                </a:lnTo>
                <a:cubicBezTo>
                  <a:pt x="9639" y="7422"/>
                  <a:pt x="9641" y="7385"/>
                  <a:pt x="9644" y="7357"/>
                </a:cubicBezTo>
                <a:cubicBezTo>
                  <a:pt x="9645" y="7357"/>
                  <a:pt x="9644" y="7355"/>
                  <a:pt x="9644" y="7355"/>
                </a:cubicBezTo>
                <a:cubicBezTo>
                  <a:pt x="9648" y="7328"/>
                  <a:pt x="9653" y="7311"/>
                  <a:pt x="9657" y="7306"/>
                </a:cubicBezTo>
                <a:cubicBezTo>
                  <a:pt x="9661" y="7300"/>
                  <a:pt x="9665" y="7306"/>
                  <a:pt x="9669" y="7325"/>
                </a:cubicBezTo>
                <a:cubicBezTo>
                  <a:pt x="9673" y="7344"/>
                  <a:pt x="9675" y="7375"/>
                  <a:pt x="9677" y="7419"/>
                </a:cubicBezTo>
                <a:cubicBezTo>
                  <a:pt x="9679" y="7474"/>
                  <a:pt x="9684" y="7517"/>
                  <a:pt x="9689" y="7552"/>
                </a:cubicBezTo>
                <a:cubicBezTo>
                  <a:pt x="9694" y="7579"/>
                  <a:pt x="9699" y="7597"/>
                  <a:pt x="9705" y="7610"/>
                </a:cubicBezTo>
                <a:cubicBezTo>
                  <a:pt x="9705" y="7611"/>
                  <a:pt x="9705" y="7613"/>
                  <a:pt x="9705" y="7614"/>
                </a:cubicBezTo>
                <a:cubicBezTo>
                  <a:pt x="9715" y="7609"/>
                  <a:pt x="9726" y="7605"/>
                  <a:pt x="9733" y="7597"/>
                </a:cubicBezTo>
                <a:cubicBezTo>
                  <a:pt x="9737" y="7572"/>
                  <a:pt x="9740" y="7536"/>
                  <a:pt x="9740" y="7481"/>
                </a:cubicBezTo>
                <a:cubicBezTo>
                  <a:pt x="9740" y="7395"/>
                  <a:pt x="9747" y="7308"/>
                  <a:pt x="9755" y="7288"/>
                </a:cubicBezTo>
                <a:cubicBezTo>
                  <a:pt x="9765" y="7265"/>
                  <a:pt x="9762" y="7227"/>
                  <a:pt x="9747" y="7175"/>
                </a:cubicBezTo>
                <a:cubicBezTo>
                  <a:pt x="9742" y="7159"/>
                  <a:pt x="9738" y="7146"/>
                  <a:pt x="9733" y="7136"/>
                </a:cubicBezTo>
                <a:cubicBezTo>
                  <a:pt x="9719" y="7111"/>
                  <a:pt x="9695" y="7102"/>
                  <a:pt x="9660" y="7100"/>
                </a:cubicBezTo>
                <a:cubicBezTo>
                  <a:pt x="9656" y="7100"/>
                  <a:pt x="9654" y="7098"/>
                  <a:pt x="9650" y="7098"/>
                </a:cubicBezTo>
                <a:lnTo>
                  <a:pt x="9648" y="7098"/>
                </a:lnTo>
                <a:lnTo>
                  <a:pt x="9628" y="7100"/>
                </a:lnTo>
                <a:cubicBezTo>
                  <a:pt x="9626" y="7100"/>
                  <a:pt x="9625" y="7100"/>
                  <a:pt x="9624" y="7100"/>
                </a:cubicBezTo>
                <a:cubicBezTo>
                  <a:pt x="9622" y="7100"/>
                  <a:pt x="9621" y="7100"/>
                  <a:pt x="9619" y="7100"/>
                </a:cubicBezTo>
                <a:cubicBezTo>
                  <a:pt x="9603" y="7102"/>
                  <a:pt x="9589" y="7104"/>
                  <a:pt x="9577" y="7108"/>
                </a:cubicBezTo>
                <a:cubicBezTo>
                  <a:pt x="9564" y="7114"/>
                  <a:pt x="9553" y="7122"/>
                  <a:pt x="9551" y="7130"/>
                </a:cubicBezTo>
                <a:cubicBezTo>
                  <a:pt x="9546" y="7151"/>
                  <a:pt x="9531" y="7150"/>
                  <a:pt x="9514" y="7128"/>
                </a:cubicBezTo>
                <a:cubicBezTo>
                  <a:pt x="9506" y="7117"/>
                  <a:pt x="9495" y="7112"/>
                  <a:pt x="9485" y="7106"/>
                </a:cubicBezTo>
                <a:lnTo>
                  <a:pt x="9425" y="7108"/>
                </a:lnTo>
                <a:cubicBezTo>
                  <a:pt x="9413" y="7109"/>
                  <a:pt x="9408" y="7106"/>
                  <a:pt x="9396" y="7106"/>
                </a:cubicBezTo>
                <a:cubicBezTo>
                  <a:pt x="9379" y="7116"/>
                  <a:pt x="9362" y="7129"/>
                  <a:pt x="9350" y="7149"/>
                </a:cubicBezTo>
                <a:cubicBezTo>
                  <a:pt x="9319" y="7203"/>
                  <a:pt x="9314" y="7202"/>
                  <a:pt x="9288" y="7145"/>
                </a:cubicBezTo>
                <a:cubicBezTo>
                  <a:pt x="9266" y="7097"/>
                  <a:pt x="9238" y="7088"/>
                  <a:pt x="9168" y="7098"/>
                </a:cubicBezTo>
                <a:cubicBezTo>
                  <a:pt x="9092" y="7108"/>
                  <a:pt x="9075" y="7098"/>
                  <a:pt x="9056" y="7036"/>
                </a:cubicBezTo>
                <a:cubicBezTo>
                  <a:pt x="9055" y="7032"/>
                  <a:pt x="9054" y="7030"/>
                  <a:pt x="9053" y="7027"/>
                </a:cubicBezTo>
                <a:cubicBezTo>
                  <a:pt x="9052" y="7026"/>
                  <a:pt x="9050" y="7024"/>
                  <a:pt x="9049" y="7023"/>
                </a:cubicBezTo>
                <a:cubicBezTo>
                  <a:pt x="9044" y="7009"/>
                  <a:pt x="9038" y="6999"/>
                  <a:pt x="9032" y="6988"/>
                </a:cubicBezTo>
                <a:cubicBezTo>
                  <a:pt x="9026" y="6982"/>
                  <a:pt x="9017" y="6980"/>
                  <a:pt x="9009" y="6976"/>
                </a:cubicBezTo>
                <a:cubicBezTo>
                  <a:pt x="8994" y="6969"/>
                  <a:pt x="8977" y="6963"/>
                  <a:pt x="8950" y="6963"/>
                </a:cubicBezTo>
                <a:close/>
                <a:moveTo>
                  <a:pt x="19617" y="7786"/>
                </a:moveTo>
                <a:cubicBezTo>
                  <a:pt x="19477" y="7786"/>
                  <a:pt x="19475" y="7788"/>
                  <a:pt x="19475" y="7876"/>
                </a:cubicBezTo>
                <a:cubicBezTo>
                  <a:pt x="19475" y="7905"/>
                  <a:pt x="19478" y="7923"/>
                  <a:pt x="19482" y="7938"/>
                </a:cubicBezTo>
                <a:cubicBezTo>
                  <a:pt x="19484" y="7943"/>
                  <a:pt x="19485" y="7946"/>
                  <a:pt x="19487" y="7951"/>
                </a:cubicBezTo>
                <a:cubicBezTo>
                  <a:pt x="19493" y="7963"/>
                  <a:pt x="19502" y="7972"/>
                  <a:pt x="19517" y="7977"/>
                </a:cubicBezTo>
                <a:lnTo>
                  <a:pt x="19558" y="7987"/>
                </a:lnTo>
                <a:lnTo>
                  <a:pt x="19563" y="8326"/>
                </a:lnTo>
                <a:lnTo>
                  <a:pt x="19565" y="8594"/>
                </a:lnTo>
                <a:cubicBezTo>
                  <a:pt x="19570" y="8620"/>
                  <a:pt x="19574" y="8649"/>
                  <a:pt x="19580" y="8665"/>
                </a:cubicBezTo>
                <a:lnTo>
                  <a:pt x="19618" y="8665"/>
                </a:lnTo>
                <a:lnTo>
                  <a:pt x="19651" y="8665"/>
                </a:lnTo>
                <a:cubicBezTo>
                  <a:pt x="19655" y="8658"/>
                  <a:pt x="19660" y="8653"/>
                  <a:pt x="19664" y="8643"/>
                </a:cubicBezTo>
                <a:cubicBezTo>
                  <a:pt x="19666" y="8639"/>
                  <a:pt x="19668" y="8639"/>
                  <a:pt x="19670" y="8635"/>
                </a:cubicBezTo>
                <a:lnTo>
                  <a:pt x="19674" y="8326"/>
                </a:lnTo>
                <a:cubicBezTo>
                  <a:pt x="19676" y="8168"/>
                  <a:pt x="19678" y="8083"/>
                  <a:pt x="19683" y="8037"/>
                </a:cubicBezTo>
                <a:cubicBezTo>
                  <a:pt x="19688" y="7990"/>
                  <a:pt x="19697" y="7982"/>
                  <a:pt x="19712" y="7977"/>
                </a:cubicBezTo>
                <a:cubicBezTo>
                  <a:pt x="19737" y="7968"/>
                  <a:pt x="19751" y="7996"/>
                  <a:pt x="19770" y="8097"/>
                </a:cubicBezTo>
                <a:cubicBezTo>
                  <a:pt x="19795" y="8226"/>
                  <a:pt x="19795" y="8230"/>
                  <a:pt x="19762" y="8305"/>
                </a:cubicBezTo>
                <a:cubicBezTo>
                  <a:pt x="19735" y="8365"/>
                  <a:pt x="19730" y="8407"/>
                  <a:pt x="19737" y="8508"/>
                </a:cubicBezTo>
                <a:cubicBezTo>
                  <a:pt x="19740" y="8556"/>
                  <a:pt x="19740" y="8590"/>
                  <a:pt x="19744" y="8615"/>
                </a:cubicBezTo>
                <a:cubicBezTo>
                  <a:pt x="19744" y="8616"/>
                  <a:pt x="19744" y="8617"/>
                  <a:pt x="19744" y="8618"/>
                </a:cubicBezTo>
                <a:cubicBezTo>
                  <a:pt x="19746" y="8630"/>
                  <a:pt x="19749" y="8640"/>
                  <a:pt x="19753" y="8648"/>
                </a:cubicBezTo>
                <a:cubicBezTo>
                  <a:pt x="19758" y="8656"/>
                  <a:pt x="19762" y="8662"/>
                  <a:pt x="19770" y="8667"/>
                </a:cubicBezTo>
                <a:cubicBezTo>
                  <a:pt x="19801" y="8685"/>
                  <a:pt x="19868" y="8676"/>
                  <a:pt x="20014" y="8667"/>
                </a:cubicBezTo>
                <a:lnTo>
                  <a:pt x="20070" y="8663"/>
                </a:lnTo>
                <a:cubicBezTo>
                  <a:pt x="20089" y="8652"/>
                  <a:pt x="20103" y="8638"/>
                  <a:pt x="20108" y="8622"/>
                </a:cubicBezTo>
                <a:cubicBezTo>
                  <a:pt x="20117" y="8586"/>
                  <a:pt x="20127" y="8571"/>
                  <a:pt x="20138" y="8564"/>
                </a:cubicBezTo>
                <a:lnTo>
                  <a:pt x="20138" y="8467"/>
                </a:lnTo>
                <a:cubicBezTo>
                  <a:pt x="20138" y="8415"/>
                  <a:pt x="20141" y="8362"/>
                  <a:pt x="20144" y="8320"/>
                </a:cubicBezTo>
                <a:cubicBezTo>
                  <a:pt x="20147" y="8277"/>
                  <a:pt x="20151" y="8244"/>
                  <a:pt x="20156" y="8232"/>
                </a:cubicBezTo>
                <a:cubicBezTo>
                  <a:pt x="20184" y="8164"/>
                  <a:pt x="20225" y="8182"/>
                  <a:pt x="20244" y="8268"/>
                </a:cubicBezTo>
                <a:cubicBezTo>
                  <a:pt x="20248" y="8286"/>
                  <a:pt x="20252" y="8303"/>
                  <a:pt x="20253" y="8324"/>
                </a:cubicBezTo>
                <a:cubicBezTo>
                  <a:pt x="20259" y="8387"/>
                  <a:pt x="20253" y="8480"/>
                  <a:pt x="20234" y="8733"/>
                </a:cubicBezTo>
                <a:cubicBezTo>
                  <a:pt x="20231" y="8767"/>
                  <a:pt x="20232" y="8788"/>
                  <a:pt x="20233" y="8810"/>
                </a:cubicBezTo>
                <a:cubicBezTo>
                  <a:pt x="20246" y="8861"/>
                  <a:pt x="20262" y="8904"/>
                  <a:pt x="20282" y="8935"/>
                </a:cubicBezTo>
                <a:cubicBezTo>
                  <a:pt x="20306" y="8949"/>
                  <a:pt x="20337" y="8955"/>
                  <a:pt x="20368" y="8954"/>
                </a:cubicBezTo>
                <a:cubicBezTo>
                  <a:pt x="20372" y="8954"/>
                  <a:pt x="20376" y="8952"/>
                  <a:pt x="20380" y="8952"/>
                </a:cubicBezTo>
                <a:cubicBezTo>
                  <a:pt x="20410" y="8949"/>
                  <a:pt x="20440" y="8941"/>
                  <a:pt x="20460" y="8922"/>
                </a:cubicBezTo>
                <a:cubicBezTo>
                  <a:pt x="20467" y="8915"/>
                  <a:pt x="20473" y="8902"/>
                  <a:pt x="20478" y="8890"/>
                </a:cubicBezTo>
                <a:cubicBezTo>
                  <a:pt x="20479" y="8889"/>
                  <a:pt x="20478" y="8888"/>
                  <a:pt x="20478" y="8888"/>
                </a:cubicBezTo>
                <a:cubicBezTo>
                  <a:pt x="20483" y="8872"/>
                  <a:pt x="20490" y="8853"/>
                  <a:pt x="20496" y="8834"/>
                </a:cubicBezTo>
                <a:cubicBezTo>
                  <a:pt x="20501" y="8813"/>
                  <a:pt x="20505" y="8795"/>
                  <a:pt x="20508" y="8768"/>
                </a:cubicBezTo>
                <a:cubicBezTo>
                  <a:pt x="20522" y="8604"/>
                  <a:pt x="20529" y="8581"/>
                  <a:pt x="20552" y="8626"/>
                </a:cubicBezTo>
                <a:cubicBezTo>
                  <a:pt x="20574" y="8671"/>
                  <a:pt x="20645" y="8697"/>
                  <a:pt x="20699" y="8688"/>
                </a:cubicBezTo>
                <a:cubicBezTo>
                  <a:pt x="20717" y="8686"/>
                  <a:pt x="20734" y="8678"/>
                  <a:pt x="20745" y="8667"/>
                </a:cubicBezTo>
                <a:cubicBezTo>
                  <a:pt x="20778" y="8636"/>
                  <a:pt x="20786" y="8609"/>
                  <a:pt x="20783" y="8528"/>
                </a:cubicBezTo>
                <a:cubicBezTo>
                  <a:pt x="20779" y="8410"/>
                  <a:pt x="20797" y="8323"/>
                  <a:pt x="20818" y="8354"/>
                </a:cubicBezTo>
                <a:cubicBezTo>
                  <a:pt x="20825" y="8365"/>
                  <a:pt x="20832" y="8420"/>
                  <a:pt x="20832" y="8474"/>
                </a:cubicBezTo>
                <a:cubicBezTo>
                  <a:pt x="20832" y="8545"/>
                  <a:pt x="20836" y="8593"/>
                  <a:pt x="20848" y="8626"/>
                </a:cubicBezTo>
                <a:cubicBezTo>
                  <a:pt x="20861" y="8659"/>
                  <a:pt x="20880" y="8676"/>
                  <a:pt x="20911" y="8688"/>
                </a:cubicBezTo>
                <a:cubicBezTo>
                  <a:pt x="20941" y="8700"/>
                  <a:pt x="20965" y="8693"/>
                  <a:pt x="20983" y="8671"/>
                </a:cubicBezTo>
                <a:cubicBezTo>
                  <a:pt x="20983" y="8671"/>
                  <a:pt x="20983" y="8669"/>
                  <a:pt x="20984" y="8669"/>
                </a:cubicBezTo>
                <a:cubicBezTo>
                  <a:pt x="20990" y="8654"/>
                  <a:pt x="20995" y="8636"/>
                  <a:pt x="20995" y="8613"/>
                </a:cubicBezTo>
                <a:cubicBezTo>
                  <a:pt x="20995" y="8575"/>
                  <a:pt x="20986" y="8526"/>
                  <a:pt x="20975" y="8480"/>
                </a:cubicBezTo>
                <a:cubicBezTo>
                  <a:pt x="20972" y="8480"/>
                  <a:pt x="20971" y="8481"/>
                  <a:pt x="20969" y="8480"/>
                </a:cubicBezTo>
                <a:cubicBezTo>
                  <a:pt x="20961" y="8480"/>
                  <a:pt x="20953" y="8479"/>
                  <a:pt x="20948" y="8476"/>
                </a:cubicBezTo>
                <a:cubicBezTo>
                  <a:pt x="20929" y="8464"/>
                  <a:pt x="20929" y="8424"/>
                  <a:pt x="20936" y="8317"/>
                </a:cubicBezTo>
                <a:cubicBezTo>
                  <a:pt x="20936" y="8313"/>
                  <a:pt x="20936" y="8311"/>
                  <a:pt x="20936" y="8307"/>
                </a:cubicBezTo>
                <a:cubicBezTo>
                  <a:pt x="20938" y="8281"/>
                  <a:pt x="20941" y="8271"/>
                  <a:pt x="20943" y="8253"/>
                </a:cubicBezTo>
                <a:cubicBezTo>
                  <a:pt x="20949" y="8208"/>
                  <a:pt x="20956" y="8176"/>
                  <a:pt x="20969" y="8165"/>
                </a:cubicBezTo>
                <a:cubicBezTo>
                  <a:pt x="20997" y="8075"/>
                  <a:pt x="20993" y="8028"/>
                  <a:pt x="20952" y="7927"/>
                </a:cubicBezTo>
                <a:cubicBezTo>
                  <a:pt x="20950" y="7922"/>
                  <a:pt x="20947" y="7919"/>
                  <a:pt x="20945" y="7914"/>
                </a:cubicBezTo>
                <a:cubicBezTo>
                  <a:pt x="20937" y="7901"/>
                  <a:pt x="20931" y="7894"/>
                  <a:pt x="20924" y="7880"/>
                </a:cubicBezTo>
                <a:lnTo>
                  <a:pt x="20916" y="7863"/>
                </a:lnTo>
                <a:cubicBezTo>
                  <a:pt x="20900" y="7843"/>
                  <a:pt x="20885" y="7841"/>
                  <a:pt x="20870" y="7859"/>
                </a:cubicBezTo>
                <a:lnTo>
                  <a:pt x="20851" y="7912"/>
                </a:lnTo>
                <a:cubicBezTo>
                  <a:pt x="20815" y="8014"/>
                  <a:pt x="20748" y="8062"/>
                  <a:pt x="20732" y="7998"/>
                </a:cubicBezTo>
                <a:cubicBezTo>
                  <a:pt x="20729" y="7985"/>
                  <a:pt x="20718" y="7977"/>
                  <a:pt x="20705" y="7972"/>
                </a:cubicBezTo>
                <a:cubicBezTo>
                  <a:pt x="20666" y="7959"/>
                  <a:pt x="20596" y="7983"/>
                  <a:pt x="20568" y="8028"/>
                </a:cubicBezTo>
                <a:cubicBezTo>
                  <a:pt x="20535" y="8081"/>
                  <a:pt x="20530" y="8081"/>
                  <a:pt x="20522" y="8030"/>
                </a:cubicBezTo>
                <a:cubicBezTo>
                  <a:pt x="20516" y="7991"/>
                  <a:pt x="20466" y="7982"/>
                  <a:pt x="20349" y="7979"/>
                </a:cubicBezTo>
                <a:cubicBezTo>
                  <a:pt x="20323" y="7987"/>
                  <a:pt x="20291" y="7991"/>
                  <a:pt x="20282" y="8002"/>
                </a:cubicBezTo>
                <a:cubicBezTo>
                  <a:pt x="20250" y="8038"/>
                  <a:pt x="20217" y="8035"/>
                  <a:pt x="20206" y="7994"/>
                </a:cubicBezTo>
                <a:cubicBezTo>
                  <a:pt x="20204" y="7986"/>
                  <a:pt x="20200" y="7980"/>
                  <a:pt x="20195" y="7974"/>
                </a:cubicBezTo>
                <a:lnTo>
                  <a:pt x="20107" y="7974"/>
                </a:lnTo>
                <a:cubicBezTo>
                  <a:pt x="20102" y="7977"/>
                  <a:pt x="20099" y="7976"/>
                  <a:pt x="20095" y="7979"/>
                </a:cubicBezTo>
                <a:cubicBezTo>
                  <a:pt x="20080" y="7989"/>
                  <a:pt x="20061" y="7991"/>
                  <a:pt x="20043" y="7994"/>
                </a:cubicBezTo>
                <a:lnTo>
                  <a:pt x="20031" y="8073"/>
                </a:lnTo>
                <a:lnTo>
                  <a:pt x="20016" y="8170"/>
                </a:lnTo>
                <a:lnTo>
                  <a:pt x="19982" y="8071"/>
                </a:lnTo>
                <a:cubicBezTo>
                  <a:pt x="19975" y="8050"/>
                  <a:pt x="19969" y="8033"/>
                  <a:pt x="19962" y="8019"/>
                </a:cubicBezTo>
                <a:cubicBezTo>
                  <a:pt x="19941" y="7979"/>
                  <a:pt x="19917" y="7969"/>
                  <a:pt x="19859" y="7962"/>
                </a:cubicBezTo>
                <a:cubicBezTo>
                  <a:pt x="19779" y="7952"/>
                  <a:pt x="19768" y="7943"/>
                  <a:pt x="19764" y="7869"/>
                </a:cubicBezTo>
                <a:cubicBezTo>
                  <a:pt x="19763" y="7852"/>
                  <a:pt x="19761" y="7839"/>
                  <a:pt x="19759" y="7829"/>
                </a:cubicBezTo>
                <a:cubicBezTo>
                  <a:pt x="19753" y="7822"/>
                  <a:pt x="19748" y="7818"/>
                  <a:pt x="19742" y="7812"/>
                </a:cubicBezTo>
                <a:cubicBezTo>
                  <a:pt x="19736" y="7805"/>
                  <a:pt x="19728" y="7800"/>
                  <a:pt x="19722" y="7794"/>
                </a:cubicBezTo>
                <a:cubicBezTo>
                  <a:pt x="19721" y="7794"/>
                  <a:pt x="19721" y="7794"/>
                  <a:pt x="19721" y="7794"/>
                </a:cubicBezTo>
                <a:cubicBezTo>
                  <a:pt x="19700" y="7788"/>
                  <a:pt x="19675" y="7786"/>
                  <a:pt x="19617" y="7786"/>
                </a:cubicBezTo>
                <a:close/>
                <a:moveTo>
                  <a:pt x="20459" y="9141"/>
                </a:moveTo>
                <a:cubicBezTo>
                  <a:pt x="20443" y="9141"/>
                  <a:pt x="20434" y="9144"/>
                  <a:pt x="20430" y="9160"/>
                </a:cubicBezTo>
                <a:cubicBezTo>
                  <a:pt x="20425" y="9176"/>
                  <a:pt x="20425" y="9206"/>
                  <a:pt x="20427" y="9259"/>
                </a:cubicBezTo>
                <a:cubicBezTo>
                  <a:pt x="20428" y="9286"/>
                  <a:pt x="20429" y="9306"/>
                  <a:pt x="20429" y="9323"/>
                </a:cubicBezTo>
                <a:cubicBezTo>
                  <a:pt x="20429" y="9340"/>
                  <a:pt x="20427" y="9353"/>
                  <a:pt x="20424" y="9361"/>
                </a:cubicBezTo>
                <a:cubicBezTo>
                  <a:pt x="20418" y="9378"/>
                  <a:pt x="20405" y="9384"/>
                  <a:pt x="20382" y="9389"/>
                </a:cubicBezTo>
                <a:cubicBezTo>
                  <a:pt x="20342" y="9399"/>
                  <a:pt x="20330" y="9386"/>
                  <a:pt x="20324" y="9325"/>
                </a:cubicBezTo>
                <a:cubicBezTo>
                  <a:pt x="20322" y="9305"/>
                  <a:pt x="20317" y="9292"/>
                  <a:pt x="20312" y="9280"/>
                </a:cubicBezTo>
                <a:cubicBezTo>
                  <a:pt x="20309" y="9273"/>
                  <a:pt x="20306" y="9269"/>
                  <a:pt x="20303" y="9265"/>
                </a:cubicBezTo>
                <a:cubicBezTo>
                  <a:pt x="20303" y="9265"/>
                  <a:pt x="20302" y="9263"/>
                  <a:pt x="20302" y="9263"/>
                </a:cubicBezTo>
                <a:cubicBezTo>
                  <a:pt x="20283" y="9271"/>
                  <a:pt x="20267" y="9283"/>
                  <a:pt x="20251" y="9299"/>
                </a:cubicBezTo>
                <a:cubicBezTo>
                  <a:pt x="20245" y="9311"/>
                  <a:pt x="20239" y="9321"/>
                  <a:pt x="20234" y="9338"/>
                </a:cubicBezTo>
                <a:cubicBezTo>
                  <a:pt x="20228" y="9357"/>
                  <a:pt x="20222" y="9374"/>
                  <a:pt x="20217" y="9385"/>
                </a:cubicBezTo>
                <a:cubicBezTo>
                  <a:pt x="20203" y="9418"/>
                  <a:pt x="20185" y="9414"/>
                  <a:pt x="20146" y="9394"/>
                </a:cubicBezTo>
                <a:cubicBezTo>
                  <a:pt x="20109" y="9410"/>
                  <a:pt x="20070" y="9407"/>
                  <a:pt x="20032" y="9396"/>
                </a:cubicBezTo>
                <a:cubicBezTo>
                  <a:pt x="20032" y="9396"/>
                  <a:pt x="20032" y="9398"/>
                  <a:pt x="20032" y="9398"/>
                </a:cubicBezTo>
                <a:cubicBezTo>
                  <a:pt x="20014" y="9409"/>
                  <a:pt x="19999" y="9427"/>
                  <a:pt x="19986" y="9447"/>
                </a:cubicBezTo>
                <a:cubicBezTo>
                  <a:pt x="19983" y="9451"/>
                  <a:pt x="19980" y="9454"/>
                  <a:pt x="19978" y="9458"/>
                </a:cubicBezTo>
                <a:cubicBezTo>
                  <a:pt x="19976" y="9462"/>
                  <a:pt x="19974" y="9466"/>
                  <a:pt x="19972" y="9471"/>
                </a:cubicBezTo>
                <a:cubicBezTo>
                  <a:pt x="19963" y="9492"/>
                  <a:pt x="19956" y="9517"/>
                  <a:pt x="19955" y="9544"/>
                </a:cubicBezTo>
                <a:cubicBezTo>
                  <a:pt x="19945" y="9700"/>
                  <a:pt x="19920" y="9607"/>
                  <a:pt x="19912" y="9387"/>
                </a:cubicBezTo>
                <a:cubicBezTo>
                  <a:pt x="19910" y="9303"/>
                  <a:pt x="19906" y="9271"/>
                  <a:pt x="19903" y="9237"/>
                </a:cubicBezTo>
                <a:cubicBezTo>
                  <a:pt x="19880" y="9181"/>
                  <a:pt x="19839" y="9166"/>
                  <a:pt x="19793" y="9179"/>
                </a:cubicBezTo>
                <a:cubicBezTo>
                  <a:pt x="19793" y="9179"/>
                  <a:pt x="19793" y="9179"/>
                  <a:pt x="19792" y="9179"/>
                </a:cubicBezTo>
                <a:cubicBezTo>
                  <a:pt x="19787" y="9185"/>
                  <a:pt x="19782" y="9187"/>
                  <a:pt x="19775" y="9188"/>
                </a:cubicBezTo>
                <a:cubicBezTo>
                  <a:pt x="19747" y="9201"/>
                  <a:pt x="19720" y="9227"/>
                  <a:pt x="19693" y="9263"/>
                </a:cubicBezTo>
                <a:cubicBezTo>
                  <a:pt x="19693" y="9263"/>
                  <a:pt x="19693" y="9264"/>
                  <a:pt x="19692" y="9265"/>
                </a:cubicBezTo>
                <a:cubicBezTo>
                  <a:pt x="19685" y="9300"/>
                  <a:pt x="19678" y="9344"/>
                  <a:pt x="19669" y="9413"/>
                </a:cubicBezTo>
                <a:cubicBezTo>
                  <a:pt x="19655" y="9516"/>
                  <a:pt x="19635" y="9597"/>
                  <a:pt x="19624" y="9597"/>
                </a:cubicBezTo>
                <a:cubicBezTo>
                  <a:pt x="19612" y="9597"/>
                  <a:pt x="19593" y="9523"/>
                  <a:pt x="19580" y="9432"/>
                </a:cubicBezTo>
                <a:cubicBezTo>
                  <a:pt x="19569" y="9353"/>
                  <a:pt x="19562" y="9318"/>
                  <a:pt x="19554" y="9280"/>
                </a:cubicBezTo>
                <a:cubicBezTo>
                  <a:pt x="19553" y="9279"/>
                  <a:pt x="19553" y="9281"/>
                  <a:pt x="19553" y="9280"/>
                </a:cubicBezTo>
                <a:cubicBezTo>
                  <a:pt x="19514" y="9222"/>
                  <a:pt x="19488" y="9199"/>
                  <a:pt x="19473" y="9220"/>
                </a:cubicBezTo>
                <a:cubicBezTo>
                  <a:pt x="19473" y="9220"/>
                  <a:pt x="19474" y="9222"/>
                  <a:pt x="19473" y="9222"/>
                </a:cubicBezTo>
                <a:cubicBezTo>
                  <a:pt x="19469" y="9249"/>
                  <a:pt x="19469" y="9294"/>
                  <a:pt x="19474" y="9359"/>
                </a:cubicBezTo>
                <a:cubicBezTo>
                  <a:pt x="19475" y="9365"/>
                  <a:pt x="19475" y="9370"/>
                  <a:pt x="19475" y="9376"/>
                </a:cubicBezTo>
                <a:cubicBezTo>
                  <a:pt x="19482" y="9450"/>
                  <a:pt x="19494" y="9550"/>
                  <a:pt x="19513" y="9687"/>
                </a:cubicBezTo>
                <a:lnTo>
                  <a:pt x="19552" y="9974"/>
                </a:lnTo>
                <a:cubicBezTo>
                  <a:pt x="19567" y="10028"/>
                  <a:pt x="19583" y="10066"/>
                  <a:pt x="19598" y="10090"/>
                </a:cubicBezTo>
                <a:lnTo>
                  <a:pt x="19620" y="10090"/>
                </a:lnTo>
                <a:cubicBezTo>
                  <a:pt x="19642" y="10090"/>
                  <a:pt x="19654" y="10086"/>
                  <a:pt x="19664" y="10071"/>
                </a:cubicBezTo>
                <a:cubicBezTo>
                  <a:pt x="19674" y="10056"/>
                  <a:pt x="19680" y="10031"/>
                  <a:pt x="19686" y="9990"/>
                </a:cubicBezTo>
                <a:cubicBezTo>
                  <a:pt x="19695" y="9934"/>
                  <a:pt x="19708" y="9856"/>
                  <a:pt x="19716" y="9816"/>
                </a:cubicBezTo>
                <a:cubicBezTo>
                  <a:pt x="19724" y="9776"/>
                  <a:pt x="19740" y="9678"/>
                  <a:pt x="19752" y="9597"/>
                </a:cubicBezTo>
                <a:cubicBezTo>
                  <a:pt x="19757" y="9557"/>
                  <a:pt x="19764" y="9521"/>
                  <a:pt x="19770" y="9496"/>
                </a:cubicBezTo>
                <a:cubicBezTo>
                  <a:pt x="19776" y="9472"/>
                  <a:pt x="19781" y="9458"/>
                  <a:pt x="19785" y="9460"/>
                </a:cubicBezTo>
                <a:cubicBezTo>
                  <a:pt x="19793" y="9465"/>
                  <a:pt x="19801" y="9608"/>
                  <a:pt x="19804" y="9779"/>
                </a:cubicBezTo>
                <a:lnTo>
                  <a:pt x="19806" y="10020"/>
                </a:lnTo>
                <a:cubicBezTo>
                  <a:pt x="19827" y="10035"/>
                  <a:pt x="19857" y="10046"/>
                  <a:pt x="19896" y="10056"/>
                </a:cubicBezTo>
                <a:cubicBezTo>
                  <a:pt x="19902" y="10041"/>
                  <a:pt x="19908" y="10025"/>
                  <a:pt x="19912" y="9996"/>
                </a:cubicBezTo>
                <a:lnTo>
                  <a:pt x="19927" y="9902"/>
                </a:lnTo>
                <a:lnTo>
                  <a:pt x="19980" y="10013"/>
                </a:lnTo>
                <a:cubicBezTo>
                  <a:pt x="19993" y="10041"/>
                  <a:pt x="20007" y="10055"/>
                  <a:pt x="20020" y="10073"/>
                </a:cubicBezTo>
                <a:cubicBezTo>
                  <a:pt x="20057" y="10077"/>
                  <a:pt x="20097" y="10081"/>
                  <a:pt x="20146" y="10084"/>
                </a:cubicBezTo>
                <a:cubicBezTo>
                  <a:pt x="20152" y="10070"/>
                  <a:pt x="20158" y="10050"/>
                  <a:pt x="20161" y="10030"/>
                </a:cubicBezTo>
                <a:cubicBezTo>
                  <a:pt x="20162" y="10029"/>
                  <a:pt x="20162" y="10029"/>
                  <a:pt x="20162" y="10028"/>
                </a:cubicBezTo>
                <a:cubicBezTo>
                  <a:pt x="20162" y="10028"/>
                  <a:pt x="20162" y="10026"/>
                  <a:pt x="20162" y="10026"/>
                </a:cubicBezTo>
                <a:cubicBezTo>
                  <a:pt x="20166" y="10004"/>
                  <a:pt x="20168" y="9980"/>
                  <a:pt x="20168" y="9951"/>
                </a:cubicBezTo>
                <a:cubicBezTo>
                  <a:pt x="20168" y="9912"/>
                  <a:pt x="20167" y="9890"/>
                  <a:pt x="20161" y="9880"/>
                </a:cubicBezTo>
                <a:cubicBezTo>
                  <a:pt x="20155" y="9871"/>
                  <a:pt x="20144" y="9873"/>
                  <a:pt x="20125" y="9882"/>
                </a:cubicBezTo>
                <a:cubicBezTo>
                  <a:pt x="20113" y="9888"/>
                  <a:pt x="20102" y="9890"/>
                  <a:pt x="20093" y="9887"/>
                </a:cubicBezTo>
                <a:cubicBezTo>
                  <a:pt x="20083" y="9883"/>
                  <a:pt x="20074" y="9875"/>
                  <a:pt x="20068" y="9863"/>
                </a:cubicBezTo>
                <a:cubicBezTo>
                  <a:pt x="20061" y="9851"/>
                  <a:pt x="20056" y="9836"/>
                  <a:pt x="20053" y="9816"/>
                </a:cubicBezTo>
                <a:cubicBezTo>
                  <a:pt x="20053" y="9816"/>
                  <a:pt x="20053" y="9814"/>
                  <a:pt x="20053" y="9814"/>
                </a:cubicBezTo>
                <a:cubicBezTo>
                  <a:pt x="20049" y="9793"/>
                  <a:pt x="20047" y="9770"/>
                  <a:pt x="20047" y="9741"/>
                </a:cubicBezTo>
                <a:cubicBezTo>
                  <a:pt x="20047" y="9686"/>
                  <a:pt x="20054" y="9650"/>
                  <a:pt x="20070" y="9627"/>
                </a:cubicBezTo>
                <a:cubicBezTo>
                  <a:pt x="20087" y="9604"/>
                  <a:pt x="20114" y="9594"/>
                  <a:pt x="20153" y="9595"/>
                </a:cubicBezTo>
                <a:lnTo>
                  <a:pt x="20221" y="9597"/>
                </a:lnTo>
                <a:lnTo>
                  <a:pt x="20226" y="9827"/>
                </a:lnTo>
                <a:cubicBezTo>
                  <a:pt x="20228" y="9928"/>
                  <a:pt x="20230" y="9985"/>
                  <a:pt x="20236" y="10022"/>
                </a:cubicBezTo>
                <a:cubicBezTo>
                  <a:pt x="20238" y="10039"/>
                  <a:pt x="20242" y="10052"/>
                  <a:pt x="20246" y="10062"/>
                </a:cubicBezTo>
                <a:cubicBezTo>
                  <a:pt x="20250" y="10071"/>
                  <a:pt x="20256" y="10078"/>
                  <a:pt x="20261" y="10084"/>
                </a:cubicBezTo>
                <a:cubicBezTo>
                  <a:pt x="20263" y="10085"/>
                  <a:pt x="20263" y="10087"/>
                  <a:pt x="20265" y="10088"/>
                </a:cubicBezTo>
                <a:cubicBezTo>
                  <a:pt x="20265" y="10088"/>
                  <a:pt x="20265" y="10088"/>
                  <a:pt x="20266" y="10088"/>
                </a:cubicBezTo>
                <a:cubicBezTo>
                  <a:pt x="20311" y="10090"/>
                  <a:pt x="20345" y="10091"/>
                  <a:pt x="20400" y="10092"/>
                </a:cubicBezTo>
                <a:lnTo>
                  <a:pt x="20453" y="10095"/>
                </a:lnTo>
                <a:lnTo>
                  <a:pt x="20512" y="10080"/>
                </a:lnTo>
                <a:lnTo>
                  <a:pt x="20518" y="9657"/>
                </a:lnTo>
                <a:cubicBezTo>
                  <a:pt x="20522" y="9421"/>
                  <a:pt x="20518" y="9211"/>
                  <a:pt x="20510" y="9186"/>
                </a:cubicBezTo>
                <a:cubicBezTo>
                  <a:pt x="20502" y="9160"/>
                  <a:pt x="20479" y="9141"/>
                  <a:pt x="20459" y="9141"/>
                </a:cubicBezTo>
                <a:close/>
                <a:moveTo>
                  <a:pt x="907" y="9211"/>
                </a:moveTo>
                <a:cubicBezTo>
                  <a:pt x="900" y="9225"/>
                  <a:pt x="895" y="9243"/>
                  <a:pt x="891" y="9269"/>
                </a:cubicBezTo>
                <a:cubicBezTo>
                  <a:pt x="887" y="9296"/>
                  <a:pt x="884" y="9330"/>
                  <a:pt x="882" y="9372"/>
                </a:cubicBezTo>
                <a:lnTo>
                  <a:pt x="882" y="9644"/>
                </a:lnTo>
                <a:cubicBezTo>
                  <a:pt x="882" y="9878"/>
                  <a:pt x="892" y="10089"/>
                  <a:pt x="904" y="10127"/>
                </a:cubicBezTo>
                <a:lnTo>
                  <a:pt x="988" y="10127"/>
                </a:lnTo>
                <a:cubicBezTo>
                  <a:pt x="1018" y="10127"/>
                  <a:pt x="1044" y="10124"/>
                  <a:pt x="1066" y="10116"/>
                </a:cubicBezTo>
                <a:cubicBezTo>
                  <a:pt x="1132" y="10093"/>
                  <a:pt x="1165" y="10037"/>
                  <a:pt x="1165" y="9944"/>
                </a:cubicBezTo>
                <a:cubicBezTo>
                  <a:pt x="1165" y="9897"/>
                  <a:pt x="1172" y="9865"/>
                  <a:pt x="1181" y="9854"/>
                </a:cubicBezTo>
                <a:cubicBezTo>
                  <a:pt x="1185" y="9849"/>
                  <a:pt x="1189" y="9850"/>
                  <a:pt x="1193" y="9857"/>
                </a:cubicBezTo>
                <a:cubicBezTo>
                  <a:pt x="1197" y="9863"/>
                  <a:pt x="1202" y="9876"/>
                  <a:pt x="1205" y="9897"/>
                </a:cubicBezTo>
                <a:cubicBezTo>
                  <a:pt x="1211" y="9944"/>
                  <a:pt x="1217" y="9973"/>
                  <a:pt x="1224" y="10002"/>
                </a:cubicBezTo>
                <a:cubicBezTo>
                  <a:pt x="1224" y="10003"/>
                  <a:pt x="1225" y="10004"/>
                  <a:pt x="1225" y="10005"/>
                </a:cubicBezTo>
                <a:cubicBezTo>
                  <a:pt x="1234" y="10017"/>
                  <a:pt x="1242" y="10037"/>
                  <a:pt x="1253" y="10069"/>
                </a:cubicBezTo>
                <a:cubicBezTo>
                  <a:pt x="1262" y="10095"/>
                  <a:pt x="1273" y="10109"/>
                  <a:pt x="1284" y="10127"/>
                </a:cubicBezTo>
                <a:cubicBezTo>
                  <a:pt x="1303" y="10145"/>
                  <a:pt x="1325" y="10163"/>
                  <a:pt x="1340" y="10163"/>
                </a:cubicBezTo>
                <a:cubicBezTo>
                  <a:pt x="1357" y="10163"/>
                  <a:pt x="1385" y="10147"/>
                  <a:pt x="1409" y="10129"/>
                </a:cubicBezTo>
                <a:cubicBezTo>
                  <a:pt x="1416" y="10123"/>
                  <a:pt x="1424" y="10118"/>
                  <a:pt x="1431" y="10112"/>
                </a:cubicBezTo>
                <a:cubicBezTo>
                  <a:pt x="1439" y="10096"/>
                  <a:pt x="1448" y="10085"/>
                  <a:pt x="1455" y="10065"/>
                </a:cubicBezTo>
                <a:cubicBezTo>
                  <a:pt x="1457" y="10060"/>
                  <a:pt x="1458" y="10058"/>
                  <a:pt x="1460" y="10054"/>
                </a:cubicBezTo>
                <a:cubicBezTo>
                  <a:pt x="1458" y="10040"/>
                  <a:pt x="1460" y="10017"/>
                  <a:pt x="1467" y="9996"/>
                </a:cubicBezTo>
                <a:cubicBezTo>
                  <a:pt x="1475" y="9971"/>
                  <a:pt x="1487" y="9884"/>
                  <a:pt x="1493" y="9801"/>
                </a:cubicBezTo>
                <a:cubicBezTo>
                  <a:pt x="1497" y="9745"/>
                  <a:pt x="1502" y="9704"/>
                  <a:pt x="1507" y="9681"/>
                </a:cubicBezTo>
                <a:cubicBezTo>
                  <a:pt x="1509" y="9668"/>
                  <a:pt x="1511" y="9663"/>
                  <a:pt x="1514" y="9659"/>
                </a:cubicBezTo>
                <a:cubicBezTo>
                  <a:pt x="1520" y="9649"/>
                  <a:pt x="1528" y="9670"/>
                  <a:pt x="1533" y="9724"/>
                </a:cubicBezTo>
                <a:cubicBezTo>
                  <a:pt x="1533" y="9724"/>
                  <a:pt x="1533" y="9725"/>
                  <a:pt x="1533" y="9726"/>
                </a:cubicBezTo>
                <a:cubicBezTo>
                  <a:pt x="1537" y="9763"/>
                  <a:pt x="1540" y="9813"/>
                  <a:pt x="1542" y="9878"/>
                </a:cubicBezTo>
                <a:cubicBezTo>
                  <a:pt x="1545" y="9979"/>
                  <a:pt x="1548" y="10028"/>
                  <a:pt x="1554" y="10062"/>
                </a:cubicBezTo>
                <a:cubicBezTo>
                  <a:pt x="1554" y="10063"/>
                  <a:pt x="1554" y="10064"/>
                  <a:pt x="1554" y="10065"/>
                </a:cubicBezTo>
                <a:cubicBezTo>
                  <a:pt x="1572" y="10103"/>
                  <a:pt x="1590" y="10126"/>
                  <a:pt x="1607" y="10144"/>
                </a:cubicBezTo>
                <a:cubicBezTo>
                  <a:pt x="1629" y="10157"/>
                  <a:pt x="1648" y="10159"/>
                  <a:pt x="1666" y="10155"/>
                </a:cubicBezTo>
                <a:cubicBezTo>
                  <a:pt x="1669" y="10154"/>
                  <a:pt x="1672" y="10152"/>
                  <a:pt x="1675" y="10150"/>
                </a:cubicBezTo>
                <a:cubicBezTo>
                  <a:pt x="1681" y="10148"/>
                  <a:pt x="1686" y="10146"/>
                  <a:pt x="1690" y="10142"/>
                </a:cubicBezTo>
                <a:cubicBezTo>
                  <a:pt x="1698" y="10134"/>
                  <a:pt x="1706" y="10123"/>
                  <a:pt x="1711" y="10110"/>
                </a:cubicBezTo>
                <a:cubicBezTo>
                  <a:pt x="1720" y="10072"/>
                  <a:pt x="1719" y="10018"/>
                  <a:pt x="1704" y="9955"/>
                </a:cubicBezTo>
                <a:cubicBezTo>
                  <a:pt x="1697" y="9948"/>
                  <a:pt x="1692" y="9941"/>
                  <a:pt x="1681" y="9938"/>
                </a:cubicBezTo>
                <a:cubicBezTo>
                  <a:pt x="1644" y="9928"/>
                  <a:pt x="1640" y="9912"/>
                  <a:pt x="1640" y="9779"/>
                </a:cubicBezTo>
                <a:cubicBezTo>
                  <a:pt x="1640" y="9717"/>
                  <a:pt x="1641" y="9680"/>
                  <a:pt x="1646" y="9657"/>
                </a:cubicBezTo>
                <a:cubicBezTo>
                  <a:pt x="1649" y="9646"/>
                  <a:pt x="1652" y="9639"/>
                  <a:pt x="1657" y="9634"/>
                </a:cubicBezTo>
                <a:cubicBezTo>
                  <a:pt x="1661" y="9628"/>
                  <a:pt x="1666" y="9625"/>
                  <a:pt x="1673" y="9623"/>
                </a:cubicBezTo>
                <a:cubicBezTo>
                  <a:pt x="1720" y="9607"/>
                  <a:pt x="1724" y="9396"/>
                  <a:pt x="1678" y="9396"/>
                </a:cubicBezTo>
                <a:cubicBezTo>
                  <a:pt x="1662" y="9396"/>
                  <a:pt x="1641" y="9363"/>
                  <a:pt x="1632" y="9323"/>
                </a:cubicBezTo>
                <a:cubicBezTo>
                  <a:pt x="1627" y="9299"/>
                  <a:pt x="1621" y="9281"/>
                  <a:pt x="1614" y="9269"/>
                </a:cubicBezTo>
                <a:cubicBezTo>
                  <a:pt x="1613" y="9267"/>
                  <a:pt x="1611" y="9267"/>
                  <a:pt x="1610" y="9265"/>
                </a:cubicBezTo>
                <a:cubicBezTo>
                  <a:pt x="1609" y="9265"/>
                  <a:pt x="1609" y="9265"/>
                  <a:pt x="1608" y="9265"/>
                </a:cubicBezTo>
                <a:cubicBezTo>
                  <a:pt x="1594" y="9265"/>
                  <a:pt x="1579" y="9285"/>
                  <a:pt x="1561" y="9321"/>
                </a:cubicBezTo>
                <a:cubicBezTo>
                  <a:pt x="1561" y="9321"/>
                  <a:pt x="1562" y="9322"/>
                  <a:pt x="1561" y="9323"/>
                </a:cubicBezTo>
                <a:cubicBezTo>
                  <a:pt x="1549" y="9440"/>
                  <a:pt x="1482" y="9505"/>
                  <a:pt x="1436" y="9445"/>
                </a:cubicBezTo>
                <a:cubicBezTo>
                  <a:pt x="1419" y="9423"/>
                  <a:pt x="1398" y="9410"/>
                  <a:pt x="1375" y="9404"/>
                </a:cubicBezTo>
                <a:cubicBezTo>
                  <a:pt x="1355" y="9399"/>
                  <a:pt x="1335" y="9402"/>
                  <a:pt x="1316" y="9406"/>
                </a:cubicBezTo>
                <a:cubicBezTo>
                  <a:pt x="1298" y="9416"/>
                  <a:pt x="1282" y="9430"/>
                  <a:pt x="1272" y="9451"/>
                </a:cubicBezTo>
                <a:cubicBezTo>
                  <a:pt x="1254" y="9487"/>
                  <a:pt x="1241" y="9498"/>
                  <a:pt x="1229" y="9492"/>
                </a:cubicBezTo>
                <a:cubicBezTo>
                  <a:pt x="1228" y="9500"/>
                  <a:pt x="1226" y="9507"/>
                  <a:pt x="1226" y="9516"/>
                </a:cubicBezTo>
                <a:cubicBezTo>
                  <a:pt x="1226" y="9543"/>
                  <a:pt x="1216" y="9595"/>
                  <a:pt x="1205" y="9634"/>
                </a:cubicBezTo>
                <a:cubicBezTo>
                  <a:pt x="1196" y="9663"/>
                  <a:pt x="1190" y="9680"/>
                  <a:pt x="1183" y="9683"/>
                </a:cubicBezTo>
                <a:cubicBezTo>
                  <a:pt x="1177" y="9686"/>
                  <a:pt x="1169" y="9676"/>
                  <a:pt x="1159" y="9655"/>
                </a:cubicBezTo>
                <a:cubicBezTo>
                  <a:pt x="1149" y="9636"/>
                  <a:pt x="1145" y="9622"/>
                  <a:pt x="1144" y="9606"/>
                </a:cubicBezTo>
                <a:cubicBezTo>
                  <a:pt x="1142" y="9590"/>
                  <a:pt x="1145" y="9575"/>
                  <a:pt x="1152" y="9556"/>
                </a:cubicBezTo>
                <a:cubicBezTo>
                  <a:pt x="1157" y="9541"/>
                  <a:pt x="1160" y="9514"/>
                  <a:pt x="1161" y="9486"/>
                </a:cubicBezTo>
                <a:cubicBezTo>
                  <a:pt x="1162" y="9468"/>
                  <a:pt x="1160" y="9448"/>
                  <a:pt x="1160" y="9428"/>
                </a:cubicBezTo>
                <a:cubicBezTo>
                  <a:pt x="1159" y="9418"/>
                  <a:pt x="1159" y="9410"/>
                  <a:pt x="1159" y="9400"/>
                </a:cubicBezTo>
                <a:cubicBezTo>
                  <a:pt x="1157" y="9371"/>
                  <a:pt x="1153" y="9342"/>
                  <a:pt x="1149" y="9316"/>
                </a:cubicBezTo>
                <a:cubicBezTo>
                  <a:pt x="1144" y="9290"/>
                  <a:pt x="1139" y="9266"/>
                  <a:pt x="1132" y="9252"/>
                </a:cubicBezTo>
                <a:cubicBezTo>
                  <a:pt x="1105" y="9223"/>
                  <a:pt x="1069" y="9211"/>
                  <a:pt x="1016" y="9211"/>
                </a:cubicBezTo>
                <a:lnTo>
                  <a:pt x="907" y="9211"/>
                </a:lnTo>
                <a:close/>
                <a:moveTo>
                  <a:pt x="20712" y="9383"/>
                </a:moveTo>
                <a:cubicBezTo>
                  <a:pt x="20705" y="9385"/>
                  <a:pt x="20691" y="9386"/>
                  <a:pt x="20689" y="9389"/>
                </a:cubicBezTo>
                <a:cubicBezTo>
                  <a:pt x="20680" y="9401"/>
                  <a:pt x="20651" y="9406"/>
                  <a:pt x="20624" y="9400"/>
                </a:cubicBezTo>
                <a:lnTo>
                  <a:pt x="20576" y="9389"/>
                </a:lnTo>
                <a:lnTo>
                  <a:pt x="20576" y="9741"/>
                </a:lnTo>
                <a:lnTo>
                  <a:pt x="20576" y="10090"/>
                </a:lnTo>
                <a:lnTo>
                  <a:pt x="20621" y="10090"/>
                </a:lnTo>
                <a:cubicBezTo>
                  <a:pt x="20632" y="10090"/>
                  <a:pt x="20640" y="10091"/>
                  <a:pt x="20646" y="10088"/>
                </a:cubicBezTo>
                <a:cubicBezTo>
                  <a:pt x="20665" y="10079"/>
                  <a:pt x="20666" y="10043"/>
                  <a:pt x="20666" y="9914"/>
                </a:cubicBezTo>
                <a:cubicBezTo>
                  <a:pt x="20666" y="9728"/>
                  <a:pt x="20695" y="9586"/>
                  <a:pt x="20724" y="9629"/>
                </a:cubicBezTo>
                <a:cubicBezTo>
                  <a:pt x="20734" y="9644"/>
                  <a:pt x="20741" y="9750"/>
                  <a:pt x="20741" y="9876"/>
                </a:cubicBezTo>
                <a:lnTo>
                  <a:pt x="20741" y="10095"/>
                </a:lnTo>
                <a:lnTo>
                  <a:pt x="20790" y="10084"/>
                </a:lnTo>
                <a:cubicBezTo>
                  <a:pt x="20839" y="10073"/>
                  <a:pt x="20839" y="10069"/>
                  <a:pt x="20847" y="9852"/>
                </a:cubicBezTo>
                <a:cubicBezTo>
                  <a:pt x="20852" y="9690"/>
                  <a:pt x="20860" y="9634"/>
                  <a:pt x="20877" y="9634"/>
                </a:cubicBezTo>
                <a:cubicBezTo>
                  <a:pt x="20894" y="9634"/>
                  <a:pt x="20901" y="9689"/>
                  <a:pt x="20904" y="9863"/>
                </a:cubicBezTo>
                <a:cubicBezTo>
                  <a:pt x="20906" y="9976"/>
                  <a:pt x="20907" y="10031"/>
                  <a:pt x="20913" y="10060"/>
                </a:cubicBezTo>
                <a:cubicBezTo>
                  <a:pt x="20916" y="10075"/>
                  <a:pt x="20921" y="10084"/>
                  <a:pt x="20927" y="10088"/>
                </a:cubicBezTo>
                <a:cubicBezTo>
                  <a:pt x="20933" y="10092"/>
                  <a:pt x="20941" y="10090"/>
                  <a:pt x="20953" y="10090"/>
                </a:cubicBezTo>
                <a:lnTo>
                  <a:pt x="20997" y="10090"/>
                </a:lnTo>
                <a:lnTo>
                  <a:pt x="20997" y="10058"/>
                </a:lnTo>
                <a:lnTo>
                  <a:pt x="20988" y="9760"/>
                </a:lnTo>
                <a:cubicBezTo>
                  <a:pt x="20977" y="9399"/>
                  <a:pt x="20982" y="9400"/>
                  <a:pt x="20712" y="9383"/>
                </a:cubicBezTo>
                <a:close/>
                <a:moveTo>
                  <a:pt x="10523" y="9769"/>
                </a:moveTo>
                <a:lnTo>
                  <a:pt x="9223" y="9779"/>
                </a:lnTo>
                <a:cubicBezTo>
                  <a:pt x="9210" y="9799"/>
                  <a:pt x="9199" y="9852"/>
                  <a:pt x="9190" y="9921"/>
                </a:cubicBezTo>
                <a:lnTo>
                  <a:pt x="9186" y="11016"/>
                </a:lnTo>
                <a:lnTo>
                  <a:pt x="9182" y="12195"/>
                </a:lnTo>
                <a:cubicBezTo>
                  <a:pt x="9182" y="12196"/>
                  <a:pt x="9182" y="12197"/>
                  <a:pt x="9182" y="12197"/>
                </a:cubicBezTo>
                <a:cubicBezTo>
                  <a:pt x="9182" y="12199"/>
                  <a:pt x="9182" y="12203"/>
                  <a:pt x="9183" y="12204"/>
                </a:cubicBezTo>
                <a:cubicBezTo>
                  <a:pt x="9192" y="12239"/>
                  <a:pt x="9245" y="12270"/>
                  <a:pt x="9311" y="12294"/>
                </a:cubicBezTo>
                <a:cubicBezTo>
                  <a:pt x="9311" y="12294"/>
                  <a:pt x="9311" y="12294"/>
                  <a:pt x="9312" y="12294"/>
                </a:cubicBezTo>
                <a:cubicBezTo>
                  <a:pt x="9315" y="12294"/>
                  <a:pt x="9327" y="12296"/>
                  <a:pt x="9331" y="12296"/>
                </a:cubicBezTo>
                <a:cubicBezTo>
                  <a:pt x="9388" y="12303"/>
                  <a:pt x="9487" y="12309"/>
                  <a:pt x="9631" y="12313"/>
                </a:cubicBezTo>
                <a:cubicBezTo>
                  <a:pt x="9816" y="12318"/>
                  <a:pt x="10037" y="12322"/>
                  <a:pt x="10328" y="12322"/>
                </a:cubicBezTo>
                <a:cubicBezTo>
                  <a:pt x="11066" y="12322"/>
                  <a:pt x="11399" y="12334"/>
                  <a:pt x="11405" y="12360"/>
                </a:cubicBezTo>
                <a:cubicBezTo>
                  <a:pt x="11411" y="12382"/>
                  <a:pt x="11404" y="12431"/>
                  <a:pt x="11389" y="12470"/>
                </a:cubicBezTo>
                <a:cubicBezTo>
                  <a:pt x="11364" y="12538"/>
                  <a:pt x="11331" y="12542"/>
                  <a:pt x="10495" y="12551"/>
                </a:cubicBezTo>
                <a:lnTo>
                  <a:pt x="9634" y="12560"/>
                </a:lnTo>
                <a:cubicBezTo>
                  <a:pt x="9634" y="12566"/>
                  <a:pt x="9633" y="12570"/>
                  <a:pt x="9633" y="12577"/>
                </a:cubicBezTo>
                <a:lnTo>
                  <a:pt x="9624" y="12761"/>
                </a:lnTo>
                <a:lnTo>
                  <a:pt x="10454" y="12761"/>
                </a:lnTo>
                <a:cubicBezTo>
                  <a:pt x="10914" y="12761"/>
                  <a:pt x="11294" y="12775"/>
                  <a:pt x="11299" y="12791"/>
                </a:cubicBezTo>
                <a:cubicBezTo>
                  <a:pt x="11303" y="12808"/>
                  <a:pt x="11289" y="12883"/>
                  <a:pt x="11268" y="12956"/>
                </a:cubicBezTo>
                <a:cubicBezTo>
                  <a:pt x="11248" y="13030"/>
                  <a:pt x="11235" y="13089"/>
                  <a:pt x="11241" y="13089"/>
                </a:cubicBezTo>
                <a:cubicBezTo>
                  <a:pt x="11247" y="13089"/>
                  <a:pt x="11236" y="13131"/>
                  <a:pt x="11216" y="13181"/>
                </a:cubicBezTo>
                <a:cubicBezTo>
                  <a:pt x="11214" y="13188"/>
                  <a:pt x="11213" y="13192"/>
                  <a:pt x="11211" y="13199"/>
                </a:cubicBezTo>
                <a:cubicBezTo>
                  <a:pt x="11206" y="13226"/>
                  <a:pt x="11201" y="13252"/>
                  <a:pt x="11197" y="13278"/>
                </a:cubicBezTo>
                <a:cubicBezTo>
                  <a:pt x="11199" y="13284"/>
                  <a:pt x="11198" y="13298"/>
                  <a:pt x="11190" y="13316"/>
                </a:cubicBezTo>
                <a:cubicBezTo>
                  <a:pt x="11190" y="13318"/>
                  <a:pt x="11188" y="13319"/>
                  <a:pt x="11188" y="13321"/>
                </a:cubicBezTo>
                <a:cubicBezTo>
                  <a:pt x="11179" y="13378"/>
                  <a:pt x="11174" y="13426"/>
                  <a:pt x="11174" y="13449"/>
                </a:cubicBezTo>
                <a:cubicBezTo>
                  <a:pt x="11176" y="13457"/>
                  <a:pt x="11184" y="13462"/>
                  <a:pt x="11192" y="13467"/>
                </a:cubicBezTo>
                <a:cubicBezTo>
                  <a:pt x="11198" y="13471"/>
                  <a:pt x="11209" y="13474"/>
                  <a:pt x="11223" y="13477"/>
                </a:cubicBezTo>
                <a:cubicBezTo>
                  <a:pt x="11231" y="13479"/>
                  <a:pt x="11240" y="13480"/>
                  <a:pt x="11252" y="13482"/>
                </a:cubicBezTo>
                <a:cubicBezTo>
                  <a:pt x="11313" y="13488"/>
                  <a:pt x="11419" y="13488"/>
                  <a:pt x="11627" y="13484"/>
                </a:cubicBezTo>
                <a:cubicBezTo>
                  <a:pt x="11770" y="13481"/>
                  <a:pt x="11866" y="13478"/>
                  <a:pt x="11937" y="13471"/>
                </a:cubicBezTo>
                <a:cubicBezTo>
                  <a:pt x="11985" y="13466"/>
                  <a:pt x="12021" y="13460"/>
                  <a:pt x="12045" y="13449"/>
                </a:cubicBezTo>
                <a:cubicBezTo>
                  <a:pt x="12060" y="13443"/>
                  <a:pt x="12073" y="13434"/>
                  <a:pt x="12080" y="13424"/>
                </a:cubicBezTo>
                <a:cubicBezTo>
                  <a:pt x="12079" y="13393"/>
                  <a:pt x="12068" y="13326"/>
                  <a:pt x="12049" y="13231"/>
                </a:cubicBezTo>
                <a:cubicBezTo>
                  <a:pt x="12049" y="13230"/>
                  <a:pt x="12049" y="13228"/>
                  <a:pt x="12048" y="13226"/>
                </a:cubicBezTo>
                <a:cubicBezTo>
                  <a:pt x="12031" y="13173"/>
                  <a:pt x="12015" y="13119"/>
                  <a:pt x="12016" y="13109"/>
                </a:cubicBezTo>
                <a:cubicBezTo>
                  <a:pt x="12018" y="13076"/>
                  <a:pt x="11908" y="12643"/>
                  <a:pt x="11874" y="12551"/>
                </a:cubicBezTo>
                <a:cubicBezTo>
                  <a:pt x="11866" y="12529"/>
                  <a:pt x="11860" y="12508"/>
                  <a:pt x="11857" y="12493"/>
                </a:cubicBezTo>
                <a:cubicBezTo>
                  <a:pt x="11853" y="12478"/>
                  <a:pt x="11853" y="12468"/>
                  <a:pt x="11857" y="12468"/>
                </a:cubicBezTo>
                <a:cubicBezTo>
                  <a:pt x="11863" y="12468"/>
                  <a:pt x="11860" y="12442"/>
                  <a:pt x="11849" y="12410"/>
                </a:cubicBezTo>
                <a:cubicBezTo>
                  <a:pt x="11840" y="12385"/>
                  <a:pt x="11836" y="12370"/>
                  <a:pt x="11837" y="12354"/>
                </a:cubicBezTo>
                <a:cubicBezTo>
                  <a:pt x="11838" y="12338"/>
                  <a:pt x="11844" y="12322"/>
                  <a:pt x="11857" y="12300"/>
                </a:cubicBezTo>
                <a:cubicBezTo>
                  <a:pt x="11864" y="12287"/>
                  <a:pt x="11870" y="12273"/>
                  <a:pt x="11873" y="12264"/>
                </a:cubicBezTo>
                <a:cubicBezTo>
                  <a:pt x="11872" y="12258"/>
                  <a:pt x="11872" y="12253"/>
                  <a:pt x="11872" y="12247"/>
                </a:cubicBezTo>
                <a:cubicBezTo>
                  <a:pt x="11868" y="12246"/>
                  <a:pt x="11869" y="12238"/>
                  <a:pt x="11872" y="12225"/>
                </a:cubicBezTo>
                <a:cubicBezTo>
                  <a:pt x="11871" y="12130"/>
                  <a:pt x="11873" y="12019"/>
                  <a:pt x="11878" y="11863"/>
                </a:cubicBezTo>
                <a:lnTo>
                  <a:pt x="11897" y="11291"/>
                </a:lnTo>
                <a:lnTo>
                  <a:pt x="11910" y="11293"/>
                </a:lnTo>
                <a:cubicBezTo>
                  <a:pt x="11910" y="11291"/>
                  <a:pt x="11910" y="11281"/>
                  <a:pt x="11911" y="11280"/>
                </a:cubicBezTo>
                <a:cubicBezTo>
                  <a:pt x="11919" y="11267"/>
                  <a:pt x="12144" y="11323"/>
                  <a:pt x="12411" y="11404"/>
                </a:cubicBezTo>
                <a:cubicBezTo>
                  <a:pt x="12678" y="11486"/>
                  <a:pt x="13118" y="11619"/>
                  <a:pt x="13387" y="11700"/>
                </a:cubicBezTo>
                <a:cubicBezTo>
                  <a:pt x="13656" y="11781"/>
                  <a:pt x="14137" y="11929"/>
                  <a:pt x="14457" y="12028"/>
                </a:cubicBezTo>
                <a:cubicBezTo>
                  <a:pt x="15109" y="12230"/>
                  <a:pt x="16389" y="12620"/>
                  <a:pt x="17026" y="12813"/>
                </a:cubicBezTo>
                <a:cubicBezTo>
                  <a:pt x="18030" y="13115"/>
                  <a:pt x="18549" y="13278"/>
                  <a:pt x="18567" y="13293"/>
                </a:cubicBezTo>
                <a:cubicBezTo>
                  <a:pt x="18573" y="13297"/>
                  <a:pt x="18576" y="13305"/>
                  <a:pt x="18577" y="13314"/>
                </a:cubicBezTo>
                <a:cubicBezTo>
                  <a:pt x="18577" y="13315"/>
                  <a:pt x="18577" y="13316"/>
                  <a:pt x="18577" y="13316"/>
                </a:cubicBezTo>
                <a:cubicBezTo>
                  <a:pt x="18579" y="13325"/>
                  <a:pt x="18577" y="13337"/>
                  <a:pt x="18575" y="13351"/>
                </a:cubicBezTo>
                <a:cubicBezTo>
                  <a:pt x="18591" y="13377"/>
                  <a:pt x="18600" y="13416"/>
                  <a:pt x="18590" y="13454"/>
                </a:cubicBezTo>
                <a:cubicBezTo>
                  <a:pt x="18587" y="13465"/>
                  <a:pt x="18586" y="13473"/>
                  <a:pt x="18585" y="13482"/>
                </a:cubicBezTo>
                <a:cubicBezTo>
                  <a:pt x="18596" y="13488"/>
                  <a:pt x="18611" y="13492"/>
                  <a:pt x="18634" y="13492"/>
                </a:cubicBezTo>
                <a:cubicBezTo>
                  <a:pt x="18647" y="13492"/>
                  <a:pt x="18658" y="13486"/>
                  <a:pt x="18669" y="13479"/>
                </a:cubicBezTo>
                <a:cubicBezTo>
                  <a:pt x="18686" y="13459"/>
                  <a:pt x="18705" y="13436"/>
                  <a:pt x="18725" y="13404"/>
                </a:cubicBezTo>
                <a:cubicBezTo>
                  <a:pt x="18795" y="13293"/>
                  <a:pt x="18800" y="13263"/>
                  <a:pt x="18763" y="13121"/>
                </a:cubicBezTo>
                <a:cubicBezTo>
                  <a:pt x="18762" y="13119"/>
                  <a:pt x="18762" y="13117"/>
                  <a:pt x="18761" y="13115"/>
                </a:cubicBezTo>
                <a:cubicBezTo>
                  <a:pt x="18755" y="13105"/>
                  <a:pt x="18749" y="13095"/>
                  <a:pt x="18747" y="13085"/>
                </a:cubicBezTo>
                <a:cubicBezTo>
                  <a:pt x="18743" y="13073"/>
                  <a:pt x="18742" y="13063"/>
                  <a:pt x="18744" y="13055"/>
                </a:cubicBezTo>
                <a:cubicBezTo>
                  <a:pt x="18729" y="13006"/>
                  <a:pt x="18712" y="12969"/>
                  <a:pt x="18695" y="12941"/>
                </a:cubicBezTo>
                <a:cubicBezTo>
                  <a:pt x="18676" y="12923"/>
                  <a:pt x="18656" y="12907"/>
                  <a:pt x="18637" y="12907"/>
                </a:cubicBezTo>
                <a:cubicBezTo>
                  <a:pt x="18619" y="12907"/>
                  <a:pt x="18607" y="12912"/>
                  <a:pt x="18598" y="12924"/>
                </a:cubicBezTo>
                <a:cubicBezTo>
                  <a:pt x="18590" y="12936"/>
                  <a:pt x="18585" y="12957"/>
                  <a:pt x="18582" y="12986"/>
                </a:cubicBezTo>
                <a:cubicBezTo>
                  <a:pt x="18580" y="13004"/>
                  <a:pt x="18577" y="13017"/>
                  <a:pt x="18574" y="13027"/>
                </a:cubicBezTo>
                <a:cubicBezTo>
                  <a:pt x="18572" y="13037"/>
                  <a:pt x="18567" y="13045"/>
                  <a:pt x="18562" y="13049"/>
                </a:cubicBezTo>
                <a:cubicBezTo>
                  <a:pt x="18551" y="13056"/>
                  <a:pt x="18533" y="13054"/>
                  <a:pt x="18500" y="13044"/>
                </a:cubicBezTo>
                <a:cubicBezTo>
                  <a:pt x="18460" y="13033"/>
                  <a:pt x="18153" y="12938"/>
                  <a:pt x="17818" y="12836"/>
                </a:cubicBezTo>
                <a:cubicBezTo>
                  <a:pt x="17482" y="12734"/>
                  <a:pt x="17173" y="12642"/>
                  <a:pt x="17131" y="12631"/>
                </a:cubicBezTo>
                <a:cubicBezTo>
                  <a:pt x="17090" y="12619"/>
                  <a:pt x="16527" y="12444"/>
                  <a:pt x="15881" y="12245"/>
                </a:cubicBezTo>
                <a:cubicBezTo>
                  <a:pt x="14802" y="11911"/>
                  <a:pt x="13586" y="11542"/>
                  <a:pt x="13439" y="11501"/>
                </a:cubicBezTo>
                <a:cubicBezTo>
                  <a:pt x="13176" y="11427"/>
                  <a:pt x="11929" y="11036"/>
                  <a:pt x="11914" y="11023"/>
                </a:cubicBezTo>
                <a:cubicBezTo>
                  <a:pt x="11900" y="11011"/>
                  <a:pt x="11895" y="10862"/>
                  <a:pt x="11895" y="10446"/>
                </a:cubicBezTo>
                <a:cubicBezTo>
                  <a:pt x="11895" y="10284"/>
                  <a:pt x="11893" y="10176"/>
                  <a:pt x="11891" y="10080"/>
                </a:cubicBezTo>
                <a:cubicBezTo>
                  <a:pt x="11889" y="10002"/>
                  <a:pt x="11886" y="9942"/>
                  <a:pt x="11882" y="9902"/>
                </a:cubicBezTo>
                <a:cubicBezTo>
                  <a:pt x="11864" y="9851"/>
                  <a:pt x="11834" y="9812"/>
                  <a:pt x="11789" y="9784"/>
                </a:cubicBezTo>
                <a:cubicBezTo>
                  <a:pt x="11741" y="9776"/>
                  <a:pt x="11631" y="9774"/>
                  <a:pt x="11500" y="9771"/>
                </a:cubicBezTo>
                <a:cubicBezTo>
                  <a:pt x="11305" y="9767"/>
                  <a:pt x="11057" y="9765"/>
                  <a:pt x="10523" y="9769"/>
                </a:cubicBezTo>
                <a:close/>
                <a:moveTo>
                  <a:pt x="20238" y="10965"/>
                </a:moveTo>
                <a:cubicBezTo>
                  <a:pt x="19956" y="10965"/>
                  <a:pt x="19674" y="10967"/>
                  <a:pt x="19459" y="10976"/>
                </a:cubicBezTo>
                <a:cubicBezTo>
                  <a:pt x="19239" y="10984"/>
                  <a:pt x="19088" y="10998"/>
                  <a:pt x="19079" y="11014"/>
                </a:cubicBezTo>
                <a:cubicBezTo>
                  <a:pt x="19073" y="11024"/>
                  <a:pt x="19069" y="11045"/>
                  <a:pt x="19065" y="11089"/>
                </a:cubicBezTo>
                <a:cubicBezTo>
                  <a:pt x="19063" y="11125"/>
                  <a:pt x="19060" y="11191"/>
                  <a:pt x="19058" y="11265"/>
                </a:cubicBezTo>
                <a:cubicBezTo>
                  <a:pt x="19058" y="11283"/>
                  <a:pt x="19058" y="11287"/>
                  <a:pt x="19058" y="11308"/>
                </a:cubicBezTo>
                <a:lnTo>
                  <a:pt x="19058" y="11312"/>
                </a:lnTo>
                <a:lnTo>
                  <a:pt x="19056" y="11473"/>
                </a:lnTo>
                <a:lnTo>
                  <a:pt x="19056" y="11507"/>
                </a:lnTo>
                <a:cubicBezTo>
                  <a:pt x="19053" y="11773"/>
                  <a:pt x="19051" y="12136"/>
                  <a:pt x="19050" y="12871"/>
                </a:cubicBezTo>
                <a:lnTo>
                  <a:pt x="19046" y="14682"/>
                </a:lnTo>
                <a:lnTo>
                  <a:pt x="18972" y="14693"/>
                </a:lnTo>
                <a:cubicBezTo>
                  <a:pt x="18908" y="14703"/>
                  <a:pt x="18894" y="14691"/>
                  <a:pt x="18857" y="14601"/>
                </a:cubicBezTo>
                <a:cubicBezTo>
                  <a:pt x="18849" y="14579"/>
                  <a:pt x="18841" y="14564"/>
                  <a:pt x="18833" y="14547"/>
                </a:cubicBezTo>
                <a:cubicBezTo>
                  <a:pt x="18827" y="14537"/>
                  <a:pt x="18819" y="14532"/>
                  <a:pt x="18813" y="14521"/>
                </a:cubicBezTo>
                <a:cubicBezTo>
                  <a:pt x="18791" y="14483"/>
                  <a:pt x="18774" y="14456"/>
                  <a:pt x="18760" y="14435"/>
                </a:cubicBezTo>
                <a:cubicBezTo>
                  <a:pt x="18748" y="14426"/>
                  <a:pt x="18735" y="14421"/>
                  <a:pt x="18723" y="14418"/>
                </a:cubicBezTo>
                <a:cubicBezTo>
                  <a:pt x="18710" y="14416"/>
                  <a:pt x="18697" y="14416"/>
                  <a:pt x="18683" y="14423"/>
                </a:cubicBezTo>
                <a:cubicBezTo>
                  <a:pt x="18681" y="14423"/>
                  <a:pt x="18682" y="14424"/>
                  <a:pt x="18680" y="14425"/>
                </a:cubicBezTo>
                <a:cubicBezTo>
                  <a:pt x="18680" y="14425"/>
                  <a:pt x="18680" y="14427"/>
                  <a:pt x="18680" y="14427"/>
                </a:cubicBezTo>
                <a:cubicBezTo>
                  <a:pt x="18667" y="14445"/>
                  <a:pt x="18654" y="14470"/>
                  <a:pt x="18636" y="14504"/>
                </a:cubicBezTo>
                <a:cubicBezTo>
                  <a:pt x="18636" y="14504"/>
                  <a:pt x="18635" y="14504"/>
                  <a:pt x="18635" y="14504"/>
                </a:cubicBezTo>
                <a:cubicBezTo>
                  <a:pt x="18636" y="14509"/>
                  <a:pt x="18636" y="14513"/>
                  <a:pt x="18636" y="14519"/>
                </a:cubicBezTo>
                <a:cubicBezTo>
                  <a:pt x="18638" y="14538"/>
                  <a:pt x="18638" y="14559"/>
                  <a:pt x="18636" y="14577"/>
                </a:cubicBezTo>
                <a:cubicBezTo>
                  <a:pt x="18635" y="14595"/>
                  <a:pt x="18630" y="14611"/>
                  <a:pt x="18626" y="14620"/>
                </a:cubicBezTo>
                <a:cubicBezTo>
                  <a:pt x="18621" y="14629"/>
                  <a:pt x="18616" y="14636"/>
                  <a:pt x="18604" y="14646"/>
                </a:cubicBezTo>
                <a:cubicBezTo>
                  <a:pt x="18566" y="14676"/>
                  <a:pt x="18454" y="14731"/>
                  <a:pt x="18036" y="14935"/>
                </a:cubicBezTo>
                <a:cubicBezTo>
                  <a:pt x="17631" y="15133"/>
                  <a:pt x="17025" y="15436"/>
                  <a:pt x="16551" y="15675"/>
                </a:cubicBezTo>
                <a:cubicBezTo>
                  <a:pt x="16414" y="15744"/>
                  <a:pt x="16022" y="15938"/>
                  <a:pt x="15678" y="16108"/>
                </a:cubicBezTo>
                <a:cubicBezTo>
                  <a:pt x="15334" y="16277"/>
                  <a:pt x="14869" y="16507"/>
                  <a:pt x="14646" y="16620"/>
                </a:cubicBezTo>
                <a:cubicBezTo>
                  <a:pt x="14090" y="16900"/>
                  <a:pt x="13791" y="17047"/>
                  <a:pt x="13357" y="17259"/>
                </a:cubicBezTo>
                <a:cubicBezTo>
                  <a:pt x="12847" y="17507"/>
                  <a:pt x="12034" y="17912"/>
                  <a:pt x="11967" y="17951"/>
                </a:cubicBezTo>
                <a:cubicBezTo>
                  <a:pt x="11936" y="17969"/>
                  <a:pt x="11908" y="17975"/>
                  <a:pt x="11903" y="17964"/>
                </a:cubicBezTo>
                <a:cubicBezTo>
                  <a:pt x="11899" y="17953"/>
                  <a:pt x="11895" y="17645"/>
                  <a:pt x="11895" y="17280"/>
                </a:cubicBezTo>
                <a:cubicBezTo>
                  <a:pt x="11895" y="16943"/>
                  <a:pt x="11892" y="16746"/>
                  <a:pt x="11886" y="16641"/>
                </a:cubicBezTo>
                <a:cubicBezTo>
                  <a:pt x="11886" y="16641"/>
                  <a:pt x="11886" y="16639"/>
                  <a:pt x="11886" y="16639"/>
                </a:cubicBezTo>
                <a:cubicBezTo>
                  <a:pt x="11854" y="16568"/>
                  <a:pt x="11789" y="16528"/>
                  <a:pt x="11685" y="16504"/>
                </a:cubicBezTo>
                <a:cubicBezTo>
                  <a:pt x="11685" y="16504"/>
                  <a:pt x="11684" y="16504"/>
                  <a:pt x="11684" y="16504"/>
                </a:cubicBezTo>
                <a:cubicBezTo>
                  <a:pt x="11683" y="16504"/>
                  <a:pt x="11682" y="16504"/>
                  <a:pt x="11682" y="16504"/>
                </a:cubicBezTo>
                <a:cubicBezTo>
                  <a:pt x="11511" y="16495"/>
                  <a:pt x="11188" y="16497"/>
                  <a:pt x="10523" y="16502"/>
                </a:cubicBezTo>
                <a:lnTo>
                  <a:pt x="9374" y="16511"/>
                </a:lnTo>
                <a:cubicBezTo>
                  <a:pt x="9281" y="16533"/>
                  <a:pt x="9219" y="16566"/>
                  <a:pt x="9190" y="16626"/>
                </a:cubicBezTo>
                <a:lnTo>
                  <a:pt x="9190" y="17754"/>
                </a:lnTo>
                <a:lnTo>
                  <a:pt x="9190" y="18963"/>
                </a:lnTo>
                <a:lnTo>
                  <a:pt x="9391" y="18984"/>
                </a:lnTo>
                <a:cubicBezTo>
                  <a:pt x="9437" y="18989"/>
                  <a:pt x="9469" y="18993"/>
                  <a:pt x="9503" y="18999"/>
                </a:cubicBezTo>
                <a:lnTo>
                  <a:pt x="10305" y="19008"/>
                </a:lnTo>
                <a:cubicBezTo>
                  <a:pt x="10999" y="19014"/>
                  <a:pt x="11425" y="19029"/>
                  <a:pt x="11434" y="19051"/>
                </a:cubicBezTo>
                <a:cubicBezTo>
                  <a:pt x="11443" y="19074"/>
                  <a:pt x="11438" y="19114"/>
                  <a:pt x="11420" y="19162"/>
                </a:cubicBezTo>
                <a:cubicBezTo>
                  <a:pt x="11414" y="19180"/>
                  <a:pt x="11408" y="19193"/>
                  <a:pt x="11389" y="19203"/>
                </a:cubicBezTo>
                <a:cubicBezTo>
                  <a:pt x="11371" y="19213"/>
                  <a:pt x="11339" y="19222"/>
                  <a:pt x="11282" y="19227"/>
                </a:cubicBezTo>
                <a:cubicBezTo>
                  <a:pt x="11167" y="19236"/>
                  <a:pt x="10950" y="19235"/>
                  <a:pt x="10523" y="19235"/>
                </a:cubicBezTo>
                <a:cubicBezTo>
                  <a:pt x="10214" y="19235"/>
                  <a:pt x="10037" y="19237"/>
                  <a:pt x="9902" y="19244"/>
                </a:cubicBezTo>
                <a:cubicBezTo>
                  <a:pt x="9855" y="19246"/>
                  <a:pt x="9809" y="19248"/>
                  <a:pt x="9777" y="19252"/>
                </a:cubicBezTo>
                <a:cubicBezTo>
                  <a:pt x="9747" y="19256"/>
                  <a:pt x="9716" y="19260"/>
                  <a:pt x="9697" y="19265"/>
                </a:cubicBezTo>
                <a:cubicBezTo>
                  <a:pt x="9691" y="19267"/>
                  <a:pt x="9685" y="19268"/>
                  <a:pt x="9681" y="19269"/>
                </a:cubicBezTo>
                <a:cubicBezTo>
                  <a:pt x="9654" y="19279"/>
                  <a:pt x="9636" y="19290"/>
                  <a:pt x="9628" y="19306"/>
                </a:cubicBezTo>
                <a:cubicBezTo>
                  <a:pt x="9610" y="19394"/>
                  <a:pt x="9646" y="19443"/>
                  <a:pt x="9786" y="19467"/>
                </a:cubicBezTo>
                <a:cubicBezTo>
                  <a:pt x="9786" y="19467"/>
                  <a:pt x="9786" y="19467"/>
                  <a:pt x="9787" y="19467"/>
                </a:cubicBezTo>
                <a:cubicBezTo>
                  <a:pt x="9902" y="19475"/>
                  <a:pt x="10089" y="19480"/>
                  <a:pt x="10463" y="19484"/>
                </a:cubicBezTo>
                <a:cubicBezTo>
                  <a:pt x="10965" y="19489"/>
                  <a:pt x="11304" y="19506"/>
                  <a:pt x="11313" y="19527"/>
                </a:cubicBezTo>
                <a:cubicBezTo>
                  <a:pt x="11317" y="19538"/>
                  <a:pt x="11319" y="19552"/>
                  <a:pt x="11318" y="19567"/>
                </a:cubicBezTo>
                <a:cubicBezTo>
                  <a:pt x="11317" y="19583"/>
                  <a:pt x="11314" y="19601"/>
                  <a:pt x="11307" y="19619"/>
                </a:cubicBezTo>
                <a:cubicBezTo>
                  <a:pt x="11297" y="19650"/>
                  <a:pt x="11294" y="19675"/>
                  <a:pt x="11299" y="19675"/>
                </a:cubicBezTo>
                <a:cubicBezTo>
                  <a:pt x="11305" y="19675"/>
                  <a:pt x="11293" y="19724"/>
                  <a:pt x="11271" y="19786"/>
                </a:cubicBezTo>
                <a:cubicBezTo>
                  <a:pt x="11250" y="19848"/>
                  <a:pt x="11232" y="19918"/>
                  <a:pt x="11232" y="19940"/>
                </a:cubicBezTo>
                <a:cubicBezTo>
                  <a:pt x="11232" y="19962"/>
                  <a:pt x="11221" y="20012"/>
                  <a:pt x="11207" y="20050"/>
                </a:cubicBezTo>
                <a:cubicBezTo>
                  <a:pt x="11193" y="20087"/>
                  <a:pt x="11183" y="20128"/>
                  <a:pt x="11178" y="20170"/>
                </a:cubicBezTo>
                <a:cubicBezTo>
                  <a:pt x="11178" y="20171"/>
                  <a:pt x="11178" y="20171"/>
                  <a:pt x="11178" y="20172"/>
                </a:cubicBezTo>
                <a:cubicBezTo>
                  <a:pt x="11185" y="20296"/>
                  <a:pt x="11298" y="20309"/>
                  <a:pt x="11628" y="20309"/>
                </a:cubicBezTo>
                <a:cubicBezTo>
                  <a:pt x="11903" y="20309"/>
                  <a:pt x="12082" y="20276"/>
                  <a:pt x="12082" y="20228"/>
                </a:cubicBezTo>
                <a:cubicBezTo>
                  <a:pt x="12082" y="20204"/>
                  <a:pt x="12064" y="20111"/>
                  <a:pt x="12037" y="19990"/>
                </a:cubicBezTo>
                <a:cubicBezTo>
                  <a:pt x="12019" y="19922"/>
                  <a:pt x="12000" y="19851"/>
                  <a:pt x="11979" y="19795"/>
                </a:cubicBezTo>
                <a:cubicBezTo>
                  <a:pt x="11963" y="19749"/>
                  <a:pt x="11954" y="19711"/>
                  <a:pt x="11959" y="19711"/>
                </a:cubicBezTo>
                <a:cubicBezTo>
                  <a:pt x="11964" y="19711"/>
                  <a:pt x="11932" y="19567"/>
                  <a:pt x="11888" y="19392"/>
                </a:cubicBezTo>
                <a:cubicBezTo>
                  <a:pt x="11848" y="19235"/>
                  <a:pt x="11826" y="19142"/>
                  <a:pt x="11820" y="19087"/>
                </a:cubicBezTo>
                <a:cubicBezTo>
                  <a:pt x="11813" y="19032"/>
                  <a:pt x="11821" y="19016"/>
                  <a:pt x="11843" y="19016"/>
                </a:cubicBezTo>
                <a:cubicBezTo>
                  <a:pt x="11849" y="19016"/>
                  <a:pt x="11854" y="19006"/>
                  <a:pt x="11859" y="18997"/>
                </a:cubicBezTo>
                <a:cubicBezTo>
                  <a:pt x="11871" y="18927"/>
                  <a:pt x="11880" y="18786"/>
                  <a:pt x="11880" y="18635"/>
                </a:cubicBezTo>
                <a:cubicBezTo>
                  <a:pt x="11880" y="18438"/>
                  <a:pt x="11892" y="18260"/>
                  <a:pt x="11906" y="18238"/>
                </a:cubicBezTo>
                <a:cubicBezTo>
                  <a:pt x="11906" y="18238"/>
                  <a:pt x="11912" y="18236"/>
                  <a:pt x="11912" y="18236"/>
                </a:cubicBezTo>
                <a:cubicBezTo>
                  <a:pt x="11913" y="18234"/>
                  <a:pt x="11913" y="18223"/>
                  <a:pt x="11914" y="18221"/>
                </a:cubicBezTo>
                <a:cubicBezTo>
                  <a:pt x="11924" y="18202"/>
                  <a:pt x="12021" y="18145"/>
                  <a:pt x="12129" y="18093"/>
                </a:cubicBezTo>
                <a:cubicBezTo>
                  <a:pt x="12236" y="18040"/>
                  <a:pt x="12524" y="17896"/>
                  <a:pt x="12769" y="17773"/>
                </a:cubicBezTo>
                <a:cubicBezTo>
                  <a:pt x="13336" y="17488"/>
                  <a:pt x="13636" y="17341"/>
                  <a:pt x="14095" y="17117"/>
                </a:cubicBezTo>
                <a:cubicBezTo>
                  <a:pt x="14298" y="17018"/>
                  <a:pt x="14664" y="16835"/>
                  <a:pt x="14909" y="16712"/>
                </a:cubicBezTo>
                <a:cubicBezTo>
                  <a:pt x="15153" y="16589"/>
                  <a:pt x="15432" y="16450"/>
                  <a:pt x="15527" y="16403"/>
                </a:cubicBezTo>
                <a:cubicBezTo>
                  <a:pt x="16892" y="15731"/>
                  <a:pt x="17536" y="15410"/>
                  <a:pt x="18036" y="15156"/>
                </a:cubicBezTo>
                <a:cubicBezTo>
                  <a:pt x="18459" y="14940"/>
                  <a:pt x="18653" y="14853"/>
                  <a:pt x="18665" y="14871"/>
                </a:cubicBezTo>
                <a:cubicBezTo>
                  <a:pt x="18672" y="14880"/>
                  <a:pt x="18676" y="14919"/>
                  <a:pt x="18676" y="14959"/>
                </a:cubicBezTo>
                <a:cubicBezTo>
                  <a:pt x="18676" y="14966"/>
                  <a:pt x="18678" y="14966"/>
                  <a:pt x="18679" y="14971"/>
                </a:cubicBezTo>
                <a:cubicBezTo>
                  <a:pt x="18706" y="14977"/>
                  <a:pt x="18732" y="14978"/>
                  <a:pt x="18754" y="14965"/>
                </a:cubicBezTo>
                <a:cubicBezTo>
                  <a:pt x="18754" y="14965"/>
                  <a:pt x="18754" y="14965"/>
                  <a:pt x="18755" y="14965"/>
                </a:cubicBezTo>
                <a:cubicBezTo>
                  <a:pt x="18755" y="14965"/>
                  <a:pt x="18755" y="14965"/>
                  <a:pt x="18756" y="14965"/>
                </a:cubicBezTo>
                <a:cubicBezTo>
                  <a:pt x="18790" y="14924"/>
                  <a:pt x="18821" y="14869"/>
                  <a:pt x="18824" y="14828"/>
                </a:cubicBezTo>
                <a:cubicBezTo>
                  <a:pt x="18831" y="14741"/>
                  <a:pt x="18867" y="14804"/>
                  <a:pt x="18899" y="14956"/>
                </a:cubicBezTo>
                <a:cubicBezTo>
                  <a:pt x="18917" y="15047"/>
                  <a:pt x="18944" y="15141"/>
                  <a:pt x="18958" y="15166"/>
                </a:cubicBezTo>
                <a:cubicBezTo>
                  <a:pt x="18968" y="15184"/>
                  <a:pt x="19042" y="15196"/>
                  <a:pt x="19237" y="15203"/>
                </a:cubicBezTo>
                <a:cubicBezTo>
                  <a:pt x="19237" y="15203"/>
                  <a:pt x="19237" y="15203"/>
                  <a:pt x="19238" y="15203"/>
                </a:cubicBezTo>
                <a:cubicBezTo>
                  <a:pt x="19433" y="15210"/>
                  <a:pt x="19748" y="15211"/>
                  <a:pt x="20239" y="15211"/>
                </a:cubicBezTo>
                <a:lnTo>
                  <a:pt x="21495" y="15211"/>
                </a:lnTo>
                <a:lnTo>
                  <a:pt x="21528" y="15119"/>
                </a:lnTo>
                <a:cubicBezTo>
                  <a:pt x="21546" y="15068"/>
                  <a:pt x="21570" y="15034"/>
                  <a:pt x="21581" y="15044"/>
                </a:cubicBezTo>
                <a:cubicBezTo>
                  <a:pt x="21595" y="15058"/>
                  <a:pt x="21600" y="15014"/>
                  <a:pt x="21600" y="14873"/>
                </a:cubicBezTo>
                <a:lnTo>
                  <a:pt x="21600" y="14682"/>
                </a:lnTo>
                <a:lnTo>
                  <a:pt x="21528" y="14682"/>
                </a:lnTo>
                <a:lnTo>
                  <a:pt x="21457" y="14682"/>
                </a:lnTo>
                <a:lnTo>
                  <a:pt x="21455" y="14307"/>
                </a:lnTo>
                <a:cubicBezTo>
                  <a:pt x="21455" y="14305"/>
                  <a:pt x="21455" y="14302"/>
                  <a:pt x="21455" y="14300"/>
                </a:cubicBezTo>
                <a:cubicBezTo>
                  <a:pt x="21445" y="14036"/>
                  <a:pt x="21439" y="13581"/>
                  <a:pt x="21432" y="12800"/>
                </a:cubicBezTo>
                <a:lnTo>
                  <a:pt x="21415" y="11010"/>
                </a:lnTo>
                <a:cubicBezTo>
                  <a:pt x="21414" y="11009"/>
                  <a:pt x="21404" y="11009"/>
                  <a:pt x="21402" y="11008"/>
                </a:cubicBezTo>
                <a:cubicBezTo>
                  <a:pt x="21387" y="11001"/>
                  <a:pt x="21354" y="10996"/>
                  <a:pt x="21299" y="10991"/>
                </a:cubicBezTo>
                <a:cubicBezTo>
                  <a:pt x="21298" y="10991"/>
                  <a:pt x="21296" y="10991"/>
                  <a:pt x="21294" y="10991"/>
                </a:cubicBezTo>
                <a:cubicBezTo>
                  <a:pt x="21235" y="10985"/>
                  <a:pt x="21151" y="10979"/>
                  <a:pt x="21060" y="10976"/>
                </a:cubicBezTo>
                <a:cubicBezTo>
                  <a:pt x="21057" y="10975"/>
                  <a:pt x="21053" y="10976"/>
                  <a:pt x="21050" y="10976"/>
                </a:cubicBezTo>
                <a:cubicBezTo>
                  <a:pt x="20833" y="10967"/>
                  <a:pt x="20548" y="10965"/>
                  <a:pt x="20261" y="10965"/>
                </a:cubicBezTo>
                <a:lnTo>
                  <a:pt x="20238" y="10965"/>
                </a:lnTo>
                <a:close/>
                <a:moveTo>
                  <a:pt x="4577" y="13334"/>
                </a:moveTo>
                <a:cubicBezTo>
                  <a:pt x="4562" y="13331"/>
                  <a:pt x="4548" y="13331"/>
                  <a:pt x="4537" y="13336"/>
                </a:cubicBezTo>
                <a:cubicBezTo>
                  <a:pt x="4528" y="13340"/>
                  <a:pt x="4521" y="13351"/>
                  <a:pt x="4514" y="13361"/>
                </a:cubicBezTo>
                <a:cubicBezTo>
                  <a:pt x="4502" y="13395"/>
                  <a:pt x="4493" y="13445"/>
                  <a:pt x="4484" y="13518"/>
                </a:cubicBezTo>
                <a:cubicBezTo>
                  <a:pt x="4484" y="13549"/>
                  <a:pt x="4485" y="13581"/>
                  <a:pt x="4489" y="13617"/>
                </a:cubicBezTo>
                <a:cubicBezTo>
                  <a:pt x="4492" y="13650"/>
                  <a:pt x="4493" y="13676"/>
                  <a:pt x="4490" y="13696"/>
                </a:cubicBezTo>
                <a:cubicBezTo>
                  <a:pt x="4486" y="13717"/>
                  <a:pt x="4479" y="13732"/>
                  <a:pt x="4467" y="13747"/>
                </a:cubicBezTo>
                <a:cubicBezTo>
                  <a:pt x="4466" y="13748"/>
                  <a:pt x="4466" y="13749"/>
                  <a:pt x="4466" y="13750"/>
                </a:cubicBezTo>
                <a:cubicBezTo>
                  <a:pt x="4457" y="13896"/>
                  <a:pt x="4468" y="13955"/>
                  <a:pt x="4514" y="14005"/>
                </a:cubicBezTo>
                <a:cubicBezTo>
                  <a:pt x="4529" y="14009"/>
                  <a:pt x="4543" y="14011"/>
                  <a:pt x="4557" y="14011"/>
                </a:cubicBezTo>
                <a:cubicBezTo>
                  <a:pt x="4573" y="14010"/>
                  <a:pt x="4589" y="14010"/>
                  <a:pt x="4601" y="14002"/>
                </a:cubicBezTo>
                <a:cubicBezTo>
                  <a:pt x="4619" y="13990"/>
                  <a:pt x="4623" y="14018"/>
                  <a:pt x="4620" y="14138"/>
                </a:cubicBezTo>
                <a:cubicBezTo>
                  <a:pt x="4618" y="14213"/>
                  <a:pt x="4624" y="14262"/>
                  <a:pt x="4632" y="14290"/>
                </a:cubicBezTo>
                <a:cubicBezTo>
                  <a:pt x="4634" y="14296"/>
                  <a:pt x="4635" y="14305"/>
                  <a:pt x="4637" y="14309"/>
                </a:cubicBezTo>
                <a:cubicBezTo>
                  <a:pt x="4643" y="14319"/>
                  <a:pt x="4650" y="14320"/>
                  <a:pt x="4658" y="14309"/>
                </a:cubicBezTo>
                <a:cubicBezTo>
                  <a:pt x="4667" y="14298"/>
                  <a:pt x="4675" y="14278"/>
                  <a:pt x="4684" y="14245"/>
                </a:cubicBezTo>
                <a:cubicBezTo>
                  <a:pt x="4700" y="14187"/>
                  <a:pt x="4718" y="14166"/>
                  <a:pt x="4737" y="14178"/>
                </a:cubicBezTo>
                <a:cubicBezTo>
                  <a:pt x="4753" y="14188"/>
                  <a:pt x="4786" y="14180"/>
                  <a:pt x="4810" y="14159"/>
                </a:cubicBezTo>
                <a:cubicBezTo>
                  <a:pt x="4845" y="14129"/>
                  <a:pt x="4859" y="14131"/>
                  <a:pt x="4873" y="14172"/>
                </a:cubicBezTo>
                <a:cubicBezTo>
                  <a:pt x="4881" y="14194"/>
                  <a:pt x="4883" y="14211"/>
                  <a:pt x="4880" y="14219"/>
                </a:cubicBezTo>
                <a:cubicBezTo>
                  <a:pt x="4882" y="14222"/>
                  <a:pt x="4884" y="14224"/>
                  <a:pt x="4885" y="14228"/>
                </a:cubicBezTo>
                <a:cubicBezTo>
                  <a:pt x="4903" y="14264"/>
                  <a:pt x="4934" y="14299"/>
                  <a:pt x="4966" y="14330"/>
                </a:cubicBezTo>
                <a:cubicBezTo>
                  <a:pt x="4982" y="14333"/>
                  <a:pt x="4999" y="14329"/>
                  <a:pt x="5013" y="14324"/>
                </a:cubicBezTo>
                <a:cubicBezTo>
                  <a:pt x="5014" y="14324"/>
                  <a:pt x="5014" y="14324"/>
                  <a:pt x="5015" y="14324"/>
                </a:cubicBezTo>
                <a:cubicBezTo>
                  <a:pt x="5015" y="14324"/>
                  <a:pt x="5016" y="14324"/>
                  <a:pt x="5016" y="14324"/>
                </a:cubicBezTo>
                <a:cubicBezTo>
                  <a:pt x="5031" y="14318"/>
                  <a:pt x="5043" y="14308"/>
                  <a:pt x="5050" y="14292"/>
                </a:cubicBezTo>
                <a:cubicBezTo>
                  <a:pt x="5063" y="14260"/>
                  <a:pt x="5071" y="14274"/>
                  <a:pt x="5085" y="14345"/>
                </a:cubicBezTo>
                <a:cubicBezTo>
                  <a:pt x="5089" y="14367"/>
                  <a:pt x="5095" y="14385"/>
                  <a:pt x="5103" y="14401"/>
                </a:cubicBezTo>
                <a:cubicBezTo>
                  <a:pt x="5109" y="14416"/>
                  <a:pt x="5118" y="14427"/>
                  <a:pt x="5126" y="14438"/>
                </a:cubicBezTo>
                <a:cubicBezTo>
                  <a:pt x="5127" y="14438"/>
                  <a:pt x="5127" y="14439"/>
                  <a:pt x="5127" y="14440"/>
                </a:cubicBezTo>
                <a:cubicBezTo>
                  <a:pt x="5146" y="14451"/>
                  <a:pt x="5164" y="14462"/>
                  <a:pt x="5184" y="14474"/>
                </a:cubicBezTo>
                <a:cubicBezTo>
                  <a:pt x="5199" y="14475"/>
                  <a:pt x="5216" y="14470"/>
                  <a:pt x="5233" y="14461"/>
                </a:cubicBezTo>
                <a:cubicBezTo>
                  <a:pt x="5268" y="14442"/>
                  <a:pt x="5280" y="14455"/>
                  <a:pt x="5293" y="14515"/>
                </a:cubicBezTo>
                <a:cubicBezTo>
                  <a:pt x="5297" y="14532"/>
                  <a:pt x="5302" y="14542"/>
                  <a:pt x="5307" y="14553"/>
                </a:cubicBezTo>
                <a:cubicBezTo>
                  <a:pt x="5307" y="14554"/>
                  <a:pt x="5307" y="14553"/>
                  <a:pt x="5307" y="14553"/>
                </a:cubicBezTo>
                <a:cubicBezTo>
                  <a:pt x="5324" y="14564"/>
                  <a:pt x="5332" y="14569"/>
                  <a:pt x="5346" y="14579"/>
                </a:cubicBezTo>
                <a:cubicBezTo>
                  <a:pt x="5347" y="14579"/>
                  <a:pt x="5348" y="14577"/>
                  <a:pt x="5348" y="14577"/>
                </a:cubicBezTo>
                <a:cubicBezTo>
                  <a:pt x="5355" y="14571"/>
                  <a:pt x="5361" y="14560"/>
                  <a:pt x="5367" y="14545"/>
                </a:cubicBezTo>
                <a:cubicBezTo>
                  <a:pt x="5373" y="14528"/>
                  <a:pt x="5378" y="14507"/>
                  <a:pt x="5383" y="14478"/>
                </a:cubicBezTo>
                <a:cubicBezTo>
                  <a:pt x="5402" y="14346"/>
                  <a:pt x="5430" y="14367"/>
                  <a:pt x="5430" y="14515"/>
                </a:cubicBezTo>
                <a:cubicBezTo>
                  <a:pt x="5430" y="14547"/>
                  <a:pt x="5432" y="14575"/>
                  <a:pt x="5436" y="14598"/>
                </a:cubicBezTo>
                <a:cubicBezTo>
                  <a:pt x="5440" y="14619"/>
                  <a:pt x="5446" y="14635"/>
                  <a:pt x="5452" y="14650"/>
                </a:cubicBezTo>
                <a:cubicBezTo>
                  <a:pt x="5453" y="14652"/>
                  <a:pt x="5453" y="14654"/>
                  <a:pt x="5454" y="14656"/>
                </a:cubicBezTo>
                <a:cubicBezTo>
                  <a:pt x="5454" y="14656"/>
                  <a:pt x="5455" y="14656"/>
                  <a:pt x="5455" y="14656"/>
                </a:cubicBezTo>
                <a:cubicBezTo>
                  <a:pt x="5456" y="14657"/>
                  <a:pt x="5456" y="14658"/>
                  <a:pt x="5457" y="14658"/>
                </a:cubicBezTo>
                <a:cubicBezTo>
                  <a:pt x="5479" y="14679"/>
                  <a:pt x="5504" y="14697"/>
                  <a:pt x="5529" y="14716"/>
                </a:cubicBezTo>
                <a:cubicBezTo>
                  <a:pt x="5538" y="14718"/>
                  <a:pt x="5545" y="14722"/>
                  <a:pt x="5555" y="14723"/>
                </a:cubicBezTo>
                <a:cubicBezTo>
                  <a:pt x="5606" y="14727"/>
                  <a:pt x="5635" y="14747"/>
                  <a:pt x="5644" y="14787"/>
                </a:cubicBezTo>
                <a:cubicBezTo>
                  <a:pt x="5645" y="14791"/>
                  <a:pt x="5649" y="14796"/>
                  <a:pt x="5650" y="14800"/>
                </a:cubicBezTo>
                <a:cubicBezTo>
                  <a:pt x="5733" y="14848"/>
                  <a:pt x="5800" y="14872"/>
                  <a:pt x="5821" y="14856"/>
                </a:cubicBezTo>
                <a:cubicBezTo>
                  <a:pt x="5822" y="14856"/>
                  <a:pt x="5822" y="14856"/>
                  <a:pt x="5822" y="14856"/>
                </a:cubicBezTo>
                <a:cubicBezTo>
                  <a:pt x="5827" y="14832"/>
                  <a:pt x="5832" y="14802"/>
                  <a:pt x="5836" y="14763"/>
                </a:cubicBezTo>
                <a:cubicBezTo>
                  <a:pt x="5847" y="14678"/>
                  <a:pt x="5865" y="14531"/>
                  <a:pt x="5877" y="14435"/>
                </a:cubicBezTo>
                <a:cubicBezTo>
                  <a:pt x="5880" y="14409"/>
                  <a:pt x="5882" y="14385"/>
                  <a:pt x="5884" y="14360"/>
                </a:cubicBezTo>
                <a:cubicBezTo>
                  <a:pt x="5886" y="14321"/>
                  <a:pt x="5891" y="14259"/>
                  <a:pt x="5889" y="14240"/>
                </a:cubicBezTo>
                <a:cubicBezTo>
                  <a:pt x="5886" y="14203"/>
                  <a:pt x="5876" y="14205"/>
                  <a:pt x="5858" y="14232"/>
                </a:cubicBezTo>
                <a:cubicBezTo>
                  <a:pt x="5821" y="14287"/>
                  <a:pt x="5780" y="14303"/>
                  <a:pt x="5738" y="14298"/>
                </a:cubicBezTo>
                <a:cubicBezTo>
                  <a:pt x="5738" y="14298"/>
                  <a:pt x="5738" y="14298"/>
                  <a:pt x="5738" y="14298"/>
                </a:cubicBezTo>
                <a:cubicBezTo>
                  <a:pt x="5710" y="14298"/>
                  <a:pt x="5683" y="14316"/>
                  <a:pt x="5678" y="14339"/>
                </a:cubicBezTo>
                <a:cubicBezTo>
                  <a:pt x="5670" y="14367"/>
                  <a:pt x="5659" y="14354"/>
                  <a:pt x="5642" y="14300"/>
                </a:cubicBezTo>
                <a:cubicBezTo>
                  <a:pt x="5629" y="14257"/>
                  <a:pt x="5590" y="14197"/>
                  <a:pt x="5557" y="14170"/>
                </a:cubicBezTo>
                <a:cubicBezTo>
                  <a:pt x="5511" y="14131"/>
                  <a:pt x="5499" y="14105"/>
                  <a:pt x="5503" y="14047"/>
                </a:cubicBezTo>
                <a:cubicBezTo>
                  <a:pt x="5504" y="14024"/>
                  <a:pt x="5501" y="14004"/>
                  <a:pt x="5497" y="13985"/>
                </a:cubicBezTo>
                <a:cubicBezTo>
                  <a:pt x="5496" y="13980"/>
                  <a:pt x="5495" y="13973"/>
                  <a:pt x="5494" y="13968"/>
                </a:cubicBezTo>
                <a:cubicBezTo>
                  <a:pt x="5491" y="13959"/>
                  <a:pt x="5487" y="13954"/>
                  <a:pt x="5483" y="13947"/>
                </a:cubicBezTo>
                <a:cubicBezTo>
                  <a:pt x="5476" y="13933"/>
                  <a:pt x="5469" y="13924"/>
                  <a:pt x="5459" y="13917"/>
                </a:cubicBezTo>
                <a:cubicBezTo>
                  <a:pt x="5455" y="13914"/>
                  <a:pt x="5452" y="13908"/>
                  <a:pt x="5448" y="13906"/>
                </a:cubicBezTo>
                <a:cubicBezTo>
                  <a:pt x="5434" y="13900"/>
                  <a:pt x="5420" y="13900"/>
                  <a:pt x="5406" y="13908"/>
                </a:cubicBezTo>
                <a:cubicBezTo>
                  <a:pt x="5405" y="13908"/>
                  <a:pt x="5405" y="13908"/>
                  <a:pt x="5405" y="13908"/>
                </a:cubicBezTo>
                <a:cubicBezTo>
                  <a:pt x="5398" y="13915"/>
                  <a:pt x="5393" y="13918"/>
                  <a:pt x="5385" y="13930"/>
                </a:cubicBezTo>
                <a:cubicBezTo>
                  <a:pt x="5382" y="13934"/>
                  <a:pt x="5379" y="13938"/>
                  <a:pt x="5376" y="13942"/>
                </a:cubicBezTo>
                <a:cubicBezTo>
                  <a:pt x="5372" y="13951"/>
                  <a:pt x="5366" y="13957"/>
                  <a:pt x="5362" y="13968"/>
                </a:cubicBezTo>
                <a:cubicBezTo>
                  <a:pt x="5330" y="14054"/>
                  <a:pt x="5305" y="14062"/>
                  <a:pt x="5281" y="13992"/>
                </a:cubicBezTo>
                <a:cubicBezTo>
                  <a:pt x="5275" y="13975"/>
                  <a:pt x="5265" y="13959"/>
                  <a:pt x="5255" y="13947"/>
                </a:cubicBezTo>
                <a:cubicBezTo>
                  <a:pt x="5221" y="13910"/>
                  <a:pt x="5170" y="13899"/>
                  <a:pt x="5137" y="13930"/>
                </a:cubicBezTo>
                <a:cubicBezTo>
                  <a:pt x="5122" y="13943"/>
                  <a:pt x="5112" y="13950"/>
                  <a:pt x="5103" y="13942"/>
                </a:cubicBezTo>
                <a:cubicBezTo>
                  <a:pt x="5095" y="13935"/>
                  <a:pt x="5087" y="13915"/>
                  <a:pt x="5078" y="13880"/>
                </a:cubicBezTo>
                <a:cubicBezTo>
                  <a:pt x="5077" y="13877"/>
                  <a:pt x="5075" y="13875"/>
                  <a:pt x="5074" y="13872"/>
                </a:cubicBezTo>
                <a:cubicBezTo>
                  <a:pt x="5074" y="13869"/>
                  <a:pt x="5071" y="13870"/>
                  <a:pt x="5071" y="13867"/>
                </a:cubicBezTo>
                <a:cubicBezTo>
                  <a:pt x="5059" y="13819"/>
                  <a:pt x="5016" y="13776"/>
                  <a:pt x="4975" y="13773"/>
                </a:cubicBezTo>
                <a:cubicBezTo>
                  <a:pt x="4973" y="13773"/>
                  <a:pt x="4967" y="13768"/>
                  <a:pt x="4964" y="13767"/>
                </a:cubicBezTo>
                <a:cubicBezTo>
                  <a:pt x="4952" y="13768"/>
                  <a:pt x="4939" y="13772"/>
                  <a:pt x="4929" y="13782"/>
                </a:cubicBezTo>
                <a:cubicBezTo>
                  <a:pt x="4903" y="13806"/>
                  <a:pt x="4886" y="13796"/>
                  <a:pt x="4861" y="13739"/>
                </a:cubicBezTo>
                <a:cubicBezTo>
                  <a:pt x="4842" y="13697"/>
                  <a:pt x="4795" y="13635"/>
                  <a:pt x="4756" y="13604"/>
                </a:cubicBezTo>
                <a:cubicBezTo>
                  <a:pt x="4716" y="13572"/>
                  <a:pt x="4683" y="13526"/>
                  <a:pt x="4682" y="13501"/>
                </a:cubicBezTo>
                <a:cubicBezTo>
                  <a:pt x="4681" y="13480"/>
                  <a:pt x="4680" y="13457"/>
                  <a:pt x="4679" y="13437"/>
                </a:cubicBezTo>
                <a:cubicBezTo>
                  <a:pt x="4652" y="13401"/>
                  <a:pt x="4625" y="13362"/>
                  <a:pt x="4605" y="13344"/>
                </a:cubicBezTo>
                <a:cubicBezTo>
                  <a:pt x="4596" y="13340"/>
                  <a:pt x="4587" y="13336"/>
                  <a:pt x="4577" y="13334"/>
                </a:cubicBezTo>
                <a:close/>
                <a:moveTo>
                  <a:pt x="11632" y="13895"/>
                </a:moveTo>
                <a:cubicBezTo>
                  <a:pt x="11625" y="13895"/>
                  <a:pt x="11618" y="13896"/>
                  <a:pt x="11613" y="13900"/>
                </a:cubicBezTo>
                <a:cubicBezTo>
                  <a:pt x="11598" y="13910"/>
                  <a:pt x="11594" y="13940"/>
                  <a:pt x="11591" y="14013"/>
                </a:cubicBezTo>
                <a:cubicBezTo>
                  <a:pt x="11587" y="14111"/>
                  <a:pt x="11580" y="14130"/>
                  <a:pt x="11556" y="14116"/>
                </a:cubicBezTo>
                <a:cubicBezTo>
                  <a:pt x="11543" y="14109"/>
                  <a:pt x="11525" y="14104"/>
                  <a:pt x="11498" y="14103"/>
                </a:cubicBezTo>
                <a:cubicBezTo>
                  <a:pt x="11478" y="14102"/>
                  <a:pt x="11448" y="14105"/>
                  <a:pt x="11417" y="14107"/>
                </a:cubicBezTo>
                <a:cubicBezTo>
                  <a:pt x="11407" y="14108"/>
                  <a:pt x="11402" y="14109"/>
                  <a:pt x="11391" y="14110"/>
                </a:cubicBezTo>
                <a:cubicBezTo>
                  <a:pt x="11374" y="14171"/>
                  <a:pt x="11357" y="14168"/>
                  <a:pt x="11325" y="14103"/>
                </a:cubicBezTo>
                <a:cubicBezTo>
                  <a:pt x="11324" y="14100"/>
                  <a:pt x="11322" y="14101"/>
                  <a:pt x="11321" y="14099"/>
                </a:cubicBezTo>
                <a:cubicBezTo>
                  <a:pt x="11308" y="14096"/>
                  <a:pt x="11302" y="14097"/>
                  <a:pt x="11288" y="14092"/>
                </a:cubicBezTo>
                <a:cubicBezTo>
                  <a:pt x="11259" y="14084"/>
                  <a:pt x="11234" y="14087"/>
                  <a:pt x="11216" y="14097"/>
                </a:cubicBezTo>
                <a:cubicBezTo>
                  <a:pt x="11215" y="14099"/>
                  <a:pt x="11214" y="14099"/>
                  <a:pt x="11212" y="14101"/>
                </a:cubicBezTo>
                <a:cubicBezTo>
                  <a:pt x="11167" y="14159"/>
                  <a:pt x="11140" y="14160"/>
                  <a:pt x="11125" y="14107"/>
                </a:cubicBezTo>
                <a:cubicBezTo>
                  <a:pt x="11120" y="14105"/>
                  <a:pt x="11119" y="14106"/>
                  <a:pt x="11114" y="14103"/>
                </a:cubicBezTo>
                <a:cubicBezTo>
                  <a:pt x="11059" y="14067"/>
                  <a:pt x="11042" y="14071"/>
                  <a:pt x="11004" y="14125"/>
                </a:cubicBezTo>
                <a:cubicBezTo>
                  <a:pt x="10981" y="14156"/>
                  <a:pt x="10969" y="14171"/>
                  <a:pt x="10962" y="14168"/>
                </a:cubicBezTo>
                <a:cubicBezTo>
                  <a:pt x="10955" y="14165"/>
                  <a:pt x="10953" y="14146"/>
                  <a:pt x="10949" y="14105"/>
                </a:cubicBezTo>
                <a:cubicBezTo>
                  <a:pt x="10944" y="14060"/>
                  <a:pt x="10942" y="14016"/>
                  <a:pt x="10944" y="14007"/>
                </a:cubicBezTo>
                <a:cubicBezTo>
                  <a:pt x="10952" y="13973"/>
                  <a:pt x="10891" y="13936"/>
                  <a:pt x="10821" y="13934"/>
                </a:cubicBezTo>
                <a:lnTo>
                  <a:pt x="10793" y="13934"/>
                </a:lnTo>
                <a:cubicBezTo>
                  <a:pt x="10792" y="13937"/>
                  <a:pt x="10791" y="13937"/>
                  <a:pt x="10789" y="13940"/>
                </a:cubicBezTo>
                <a:cubicBezTo>
                  <a:pt x="10773" y="13973"/>
                  <a:pt x="10760" y="14021"/>
                  <a:pt x="10749" y="14077"/>
                </a:cubicBezTo>
                <a:lnTo>
                  <a:pt x="10749" y="14236"/>
                </a:lnTo>
                <a:cubicBezTo>
                  <a:pt x="10749" y="14365"/>
                  <a:pt x="10754" y="14452"/>
                  <a:pt x="10760" y="14513"/>
                </a:cubicBezTo>
                <a:cubicBezTo>
                  <a:pt x="10770" y="14523"/>
                  <a:pt x="10789" y="14532"/>
                  <a:pt x="10824" y="14541"/>
                </a:cubicBezTo>
                <a:cubicBezTo>
                  <a:pt x="10847" y="14490"/>
                  <a:pt x="10853" y="14488"/>
                  <a:pt x="10876" y="14547"/>
                </a:cubicBezTo>
                <a:cubicBezTo>
                  <a:pt x="10876" y="14548"/>
                  <a:pt x="10876" y="14548"/>
                  <a:pt x="10876" y="14549"/>
                </a:cubicBezTo>
                <a:cubicBezTo>
                  <a:pt x="10980" y="14566"/>
                  <a:pt x="11156" y="14572"/>
                  <a:pt x="11365" y="14573"/>
                </a:cubicBezTo>
                <a:cubicBezTo>
                  <a:pt x="11365" y="14572"/>
                  <a:pt x="11365" y="14573"/>
                  <a:pt x="11366" y="14573"/>
                </a:cubicBezTo>
                <a:cubicBezTo>
                  <a:pt x="11385" y="14563"/>
                  <a:pt x="11399" y="14565"/>
                  <a:pt x="11408" y="14575"/>
                </a:cubicBezTo>
                <a:cubicBezTo>
                  <a:pt x="11408" y="14575"/>
                  <a:pt x="11409" y="14575"/>
                  <a:pt x="11409" y="14575"/>
                </a:cubicBezTo>
                <a:cubicBezTo>
                  <a:pt x="11438" y="14575"/>
                  <a:pt x="11452" y="14577"/>
                  <a:pt x="11482" y="14577"/>
                </a:cubicBezTo>
                <a:cubicBezTo>
                  <a:pt x="11505" y="14577"/>
                  <a:pt x="11514" y="14575"/>
                  <a:pt x="11535" y="14575"/>
                </a:cubicBezTo>
                <a:cubicBezTo>
                  <a:pt x="11552" y="14554"/>
                  <a:pt x="11563" y="14545"/>
                  <a:pt x="11573" y="14545"/>
                </a:cubicBezTo>
                <a:cubicBezTo>
                  <a:pt x="11582" y="14544"/>
                  <a:pt x="11591" y="14557"/>
                  <a:pt x="11601" y="14573"/>
                </a:cubicBezTo>
                <a:cubicBezTo>
                  <a:pt x="11602" y="14573"/>
                  <a:pt x="11603" y="14572"/>
                  <a:pt x="11603" y="14573"/>
                </a:cubicBezTo>
                <a:cubicBezTo>
                  <a:pt x="11627" y="14572"/>
                  <a:pt x="11646" y="14573"/>
                  <a:pt x="11668" y="14573"/>
                </a:cubicBezTo>
                <a:cubicBezTo>
                  <a:pt x="11668" y="14572"/>
                  <a:pt x="11668" y="14571"/>
                  <a:pt x="11668" y="14571"/>
                </a:cubicBezTo>
                <a:cubicBezTo>
                  <a:pt x="11672" y="14559"/>
                  <a:pt x="11675" y="14545"/>
                  <a:pt x="11678" y="14530"/>
                </a:cubicBezTo>
                <a:cubicBezTo>
                  <a:pt x="11682" y="14509"/>
                  <a:pt x="11686" y="14488"/>
                  <a:pt x="11687" y="14459"/>
                </a:cubicBezTo>
                <a:cubicBezTo>
                  <a:pt x="11693" y="14338"/>
                  <a:pt x="11718" y="14357"/>
                  <a:pt x="11737" y="14495"/>
                </a:cubicBezTo>
                <a:cubicBezTo>
                  <a:pt x="11741" y="14528"/>
                  <a:pt x="11746" y="14551"/>
                  <a:pt x="11752" y="14571"/>
                </a:cubicBezTo>
                <a:cubicBezTo>
                  <a:pt x="11775" y="14570"/>
                  <a:pt x="11807" y="14567"/>
                  <a:pt x="11827" y="14566"/>
                </a:cubicBezTo>
                <a:cubicBezTo>
                  <a:pt x="11835" y="14550"/>
                  <a:pt x="11843" y="14536"/>
                  <a:pt x="11851" y="14511"/>
                </a:cubicBezTo>
                <a:lnTo>
                  <a:pt x="11893" y="14388"/>
                </a:lnTo>
                <a:lnTo>
                  <a:pt x="11908" y="14487"/>
                </a:lnTo>
                <a:cubicBezTo>
                  <a:pt x="11912" y="14516"/>
                  <a:pt x="11921" y="14540"/>
                  <a:pt x="11932" y="14560"/>
                </a:cubicBezTo>
                <a:cubicBezTo>
                  <a:pt x="12111" y="14547"/>
                  <a:pt x="12177" y="14521"/>
                  <a:pt x="12207" y="14455"/>
                </a:cubicBezTo>
                <a:cubicBezTo>
                  <a:pt x="12208" y="14439"/>
                  <a:pt x="12210" y="14427"/>
                  <a:pt x="12209" y="14410"/>
                </a:cubicBezTo>
                <a:cubicBezTo>
                  <a:pt x="12205" y="14298"/>
                  <a:pt x="12209" y="14278"/>
                  <a:pt x="12238" y="14268"/>
                </a:cubicBezTo>
                <a:cubicBezTo>
                  <a:pt x="12263" y="14260"/>
                  <a:pt x="12272" y="14232"/>
                  <a:pt x="12272" y="14168"/>
                </a:cubicBezTo>
                <a:cubicBezTo>
                  <a:pt x="12272" y="14085"/>
                  <a:pt x="12266" y="14077"/>
                  <a:pt x="12198" y="14077"/>
                </a:cubicBezTo>
                <a:cubicBezTo>
                  <a:pt x="12157" y="14077"/>
                  <a:pt x="12119" y="14095"/>
                  <a:pt x="12114" y="14114"/>
                </a:cubicBezTo>
                <a:cubicBezTo>
                  <a:pt x="12108" y="14135"/>
                  <a:pt x="12091" y="14136"/>
                  <a:pt x="12071" y="14118"/>
                </a:cubicBezTo>
                <a:cubicBezTo>
                  <a:pt x="12053" y="14101"/>
                  <a:pt x="11989" y="14085"/>
                  <a:pt x="11930" y="14084"/>
                </a:cubicBezTo>
                <a:cubicBezTo>
                  <a:pt x="11916" y="14084"/>
                  <a:pt x="11916" y="14086"/>
                  <a:pt x="11905" y="14086"/>
                </a:cubicBezTo>
                <a:cubicBezTo>
                  <a:pt x="11905" y="14086"/>
                  <a:pt x="11904" y="14088"/>
                  <a:pt x="11903" y="14088"/>
                </a:cubicBezTo>
                <a:cubicBezTo>
                  <a:pt x="11864" y="14101"/>
                  <a:pt x="11833" y="14117"/>
                  <a:pt x="11818" y="14138"/>
                </a:cubicBezTo>
                <a:cubicBezTo>
                  <a:pt x="11816" y="14145"/>
                  <a:pt x="11815" y="14153"/>
                  <a:pt x="11813" y="14163"/>
                </a:cubicBezTo>
                <a:lnTo>
                  <a:pt x="11804" y="14243"/>
                </a:lnTo>
                <a:lnTo>
                  <a:pt x="11780" y="14161"/>
                </a:lnTo>
                <a:cubicBezTo>
                  <a:pt x="11765" y="14156"/>
                  <a:pt x="11750" y="14130"/>
                  <a:pt x="11735" y="14084"/>
                </a:cubicBezTo>
                <a:cubicBezTo>
                  <a:pt x="11735" y="14084"/>
                  <a:pt x="11734" y="14084"/>
                  <a:pt x="11734" y="14084"/>
                </a:cubicBezTo>
                <a:cubicBezTo>
                  <a:pt x="11732" y="14083"/>
                  <a:pt x="11729" y="14077"/>
                  <a:pt x="11727" y="14077"/>
                </a:cubicBezTo>
                <a:cubicBezTo>
                  <a:pt x="11710" y="14077"/>
                  <a:pt x="11692" y="14041"/>
                  <a:pt x="11684" y="13987"/>
                </a:cubicBezTo>
                <a:cubicBezTo>
                  <a:pt x="11674" y="13924"/>
                  <a:pt x="11658" y="13895"/>
                  <a:pt x="11632" y="13895"/>
                </a:cubicBezTo>
                <a:close/>
                <a:moveTo>
                  <a:pt x="9927" y="13932"/>
                </a:moveTo>
                <a:cubicBezTo>
                  <a:pt x="9905" y="13980"/>
                  <a:pt x="9896" y="14082"/>
                  <a:pt x="9896" y="14262"/>
                </a:cubicBezTo>
                <a:lnTo>
                  <a:pt x="9896" y="14476"/>
                </a:lnTo>
                <a:cubicBezTo>
                  <a:pt x="9899" y="14525"/>
                  <a:pt x="9903" y="14552"/>
                  <a:pt x="9908" y="14571"/>
                </a:cubicBezTo>
                <a:lnTo>
                  <a:pt x="10067" y="14573"/>
                </a:lnTo>
                <a:cubicBezTo>
                  <a:pt x="10078" y="14560"/>
                  <a:pt x="10089" y="14548"/>
                  <a:pt x="10094" y="14532"/>
                </a:cubicBezTo>
                <a:cubicBezTo>
                  <a:pt x="10099" y="14515"/>
                  <a:pt x="10103" y="14501"/>
                  <a:pt x="10106" y="14493"/>
                </a:cubicBezTo>
                <a:cubicBezTo>
                  <a:pt x="10110" y="14486"/>
                  <a:pt x="10113" y="14484"/>
                  <a:pt x="10117" y="14485"/>
                </a:cubicBezTo>
                <a:cubicBezTo>
                  <a:pt x="10125" y="14487"/>
                  <a:pt x="10134" y="14508"/>
                  <a:pt x="10153" y="14551"/>
                </a:cubicBezTo>
                <a:cubicBezTo>
                  <a:pt x="10158" y="14563"/>
                  <a:pt x="10162" y="14567"/>
                  <a:pt x="10166" y="14575"/>
                </a:cubicBezTo>
                <a:lnTo>
                  <a:pt x="10213" y="14577"/>
                </a:lnTo>
                <a:cubicBezTo>
                  <a:pt x="10218" y="14555"/>
                  <a:pt x="10222" y="14526"/>
                  <a:pt x="10225" y="14480"/>
                </a:cubicBezTo>
                <a:cubicBezTo>
                  <a:pt x="10229" y="14394"/>
                  <a:pt x="10266" y="14347"/>
                  <a:pt x="10268" y="14425"/>
                </a:cubicBezTo>
                <a:cubicBezTo>
                  <a:pt x="10268" y="14443"/>
                  <a:pt x="10275" y="14468"/>
                  <a:pt x="10284" y="14493"/>
                </a:cubicBezTo>
                <a:cubicBezTo>
                  <a:pt x="10285" y="14497"/>
                  <a:pt x="10285" y="14501"/>
                  <a:pt x="10286" y="14504"/>
                </a:cubicBezTo>
                <a:cubicBezTo>
                  <a:pt x="10295" y="14528"/>
                  <a:pt x="10306" y="14552"/>
                  <a:pt x="10316" y="14573"/>
                </a:cubicBezTo>
                <a:cubicBezTo>
                  <a:pt x="10485" y="14570"/>
                  <a:pt x="10586" y="14548"/>
                  <a:pt x="10620" y="14495"/>
                </a:cubicBezTo>
                <a:cubicBezTo>
                  <a:pt x="10620" y="14495"/>
                  <a:pt x="10620" y="14494"/>
                  <a:pt x="10620" y="14493"/>
                </a:cubicBezTo>
                <a:cubicBezTo>
                  <a:pt x="10623" y="14465"/>
                  <a:pt x="10625" y="14438"/>
                  <a:pt x="10625" y="14410"/>
                </a:cubicBezTo>
                <a:cubicBezTo>
                  <a:pt x="10625" y="14409"/>
                  <a:pt x="10625" y="14408"/>
                  <a:pt x="10625" y="14408"/>
                </a:cubicBezTo>
                <a:cubicBezTo>
                  <a:pt x="10625" y="14380"/>
                  <a:pt x="10622" y="14352"/>
                  <a:pt x="10619" y="14326"/>
                </a:cubicBezTo>
                <a:cubicBezTo>
                  <a:pt x="10613" y="14274"/>
                  <a:pt x="10602" y="14230"/>
                  <a:pt x="10587" y="14202"/>
                </a:cubicBezTo>
                <a:cubicBezTo>
                  <a:pt x="10567" y="14166"/>
                  <a:pt x="10568" y="14155"/>
                  <a:pt x="10596" y="14118"/>
                </a:cubicBezTo>
                <a:cubicBezTo>
                  <a:pt x="10609" y="14102"/>
                  <a:pt x="10616" y="14085"/>
                  <a:pt x="10621" y="14069"/>
                </a:cubicBezTo>
                <a:cubicBezTo>
                  <a:pt x="10623" y="14031"/>
                  <a:pt x="10620" y="14000"/>
                  <a:pt x="10614" y="13975"/>
                </a:cubicBezTo>
                <a:cubicBezTo>
                  <a:pt x="10604" y="13958"/>
                  <a:pt x="10588" y="13946"/>
                  <a:pt x="10569" y="13942"/>
                </a:cubicBezTo>
                <a:cubicBezTo>
                  <a:pt x="10550" y="13938"/>
                  <a:pt x="10528" y="13943"/>
                  <a:pt x="10504" y="13955"/>
                </a:cubicBezTo>
                <a:cubicBezTo>
                  <a:pt x="10504" y="13955"/>
                  <a:pt x="10503" y="13955"/>
                  <a:pt x="10503" y="13955"/>
                </a:cubicBezTo>
                <a:cubicBezTo>
                  <a:pt x="10496" y="13964"/>
                  <a:pt x="10490" y="13965"/>
                  <a:pt x="10483" y="13977"/>
                </a:cubicBezTo>
                <a:cubicBezTo>
                  <a:pt x="10446" y="14043"/>
                  <a:pt x="10381" y="14052"/>
                  <a:pt x="10326" y="14026"/>
                </a:cubicBezTo>
                <a:cubicBezTo>
                  <a:pt x="10326" y="14027"/>
                  <a:pt x="10325" y="14027"/>
                  <a:pt x="10325" y="14028"/>
                </a:cubicBezTo>
                <a:cubicBezTo>
                  <a:pt x="10324" y="14048"/>
                  <a:pt x="10323" y="14065"/>
                  <a:pt x="10320" y="14075"/>
                </a:cubicBezTo>
                <a:cubicBezTo>
                  <a:pt x="10317" y="14086"/>
                  <a:pt x="10313" y="14091"/>
                  <a:pt x="10308" y="14090"/>
                </a:cubicBezTo>
                <a:cubicBezTo>
                  <a:pt x="10307" y="14090"/>
                  <a:pt x="10307" y="14088"/>
                  <a:pt x="10306" y="14088"/>
                </a:cubicBezTo>
                <a:cubicBezTo>
                  <a:pt x="10301" y="14087"/>
                  <a:pt x="10297" y="14083"/>
                  <a:pt x="10291" y="14073"/>
                </a:cubicBezTo>
                <a:cubicBezTo>
                  <a:pt x="10285" y="14062"/>
                  <a:pt x="10278" y="14047"/>
                  <a:pt x="10271" y="14024"/>
                </a:cubicBezTo>
                <a:cubicBezTo>
                  <a:pt x="10260" y="13992"/>
                  <a:pt x="10247" y="13970"/>
                  <a:pt x="10233" y="13955"/>
                </a:cubicBezTo>
                <a:cubicBezTo>
                  <a:pt x="10230" y="13953"/>
                  <a:pt x="10228" y="13953"/>
                  <a:pt x="10226" y="13951"/>
                </a:cubicBezTo>
                <a:cubicBezTo>
                  <a:pt x="10212" y="13940"/>
                  <a:pt x="10198" y="13933"/>
                  <a:pt x="10185" y="13938"/>
                </a:cubicBezTo>
                <a:cubicBezTo>
                  <a:pt x="10184" y="13939"/>
                  <a:pt x="10184" y="13939"/>
                  <a:pt x="10183" y="13940"/>
                </a:cubicBezTo>
                <a:cubicBezTo>
                  <a:pt x="10174" y="13959"/>
                  <a:pt x="10162" y="13972"/>
                  <a:pt x="10150" y="13979"/>
                </a:cubicBezTo>
                <a:cubicBezTo>
                  <a:pt x="10150" y="13981"/>
                  <a:pt x="10149" y="13981"/>
                  <a:pt x="10148" y="13983"/>
                </a:cubicBezTo>
                <a:cubicBezTo>
                  <a:pt x="10133" y="14028"/>
                  <a:pt x="10125" y="14027"/>
                  <a:pt x="10090" y="13983"/>
                </a:cubicBezTo>
                <a:cubicBezTo>
                  <a:pt x="10067" y="13955"/>
                  <a:pt x="10013" y="13932"/>
                  <a:pt x="9969" y="13932"/>
                </a:cubicBezTo>
                <a:lnTo>
                  <a:pt x="9927" y="13932"/>
                </a:lnTo>
                <a:close/>
                <a:moveTo>
                  <a:pt x="8971" y="13934"/>
                </a:moveTo>
                <a:cubicBezTo>
                  <a:pt x="8953" y="13935"/>
                  <a:pt x="8932" y="13940"/>
                  <a:pt x="8913" y="13949"/>
                </a:cubicBezTo>
                <a:cubicBezTo>
                  <a:pt x="8894" y="13958"/>
                  <a:pt x="8876" y="13969"/>
                  <a:pt x="8864" y="13981"/>
                </a:cubicBezTo>
                <a:cubicBezTo>
                  <a:pt x="8849" y="14019"/>
                  <a:pt x="8836" y="14064"/>
                  <a:pt x="8830" y="14125"/>
                </a:cubicBezTo>
                <a:cubicBezTo>
                  <a:pt x="8830" y="14126"/>
                  <a:pt x="8830" y="14126"/>
                  <a:pt x="8830" y="14127"/>
                </a:cubicBezTo>
                <a:cubicBezTo>
                  <a:pt x="8830" y="14128"/>
                  <a:pt x="8830" y="14130"/>
                  <a:pt x="8830" y="14131"/>
                </a:cubicBezTo>
                <a:cubicBezTo>
                  <a:pt x="8826" y="14180"/>
                  <a:pt x="8824" y="14235"/>
                  <a:pt x="8827" y="14296"/>
                </a:cubicBezTo>
                <a:cubicBezTo>
                  <a:pt x="8836" y="14522"/>
                  <a:pt x="8850" y="14557"/>
                  <a:pt x="8943" y="14579"/>
                </a:cubicBezTo>
                <a:cubicBezTo>
                  <a:pt x="8959" y="14583"/>
                  <a:pt x="8976" y="14599"/>
                  <a:pt x="8992" y="14609"/>
                </a:cubicBezTo>
                <a:cubicBezTo>
                  <a:pt x="9007" y="14604"/>
                  <a:pt x="9021" y="14595"/>
                  <a:pt x="9032" y="14583"/>
                </a:cubicBezTo>
                <a:cubicBezTo>
                  <a:pt x="9033" y="14583"/>
                  <a:pt x="9033" y="14582"/>
                  <a:pt x="9033" y="14581"/>
                </a:cubicBezTo>
                <a:cubicBezTo>
                  <a:pt x="9045" y="14569"/>
                  <a:pt x="9055" y="14555"/>
                  <a:pt x="9062" y="14536"/>
                </a:cubicBezTo>
                <a:cubicBezTo>
                  <a:pt x="9088" y="14460"/>
                  <a:pt x="9107" y="14502"/>
                  <a:pt x="9107" y="14639"/>
                </a:cubicBezTo>
                <a:cubicBezTo>
                  <a:pt x="9107" y="14704"/>
                  <a:pt x="9115" y="14778"/>
                  <a:pt x="9125" y="14802"/>
                </a:cubicBezTo>
                <a:cubicBezTo>
                  <a:pt x="9129" y="14811"/>
                  <a:pt x="9132" y="14816"/>
                  <a:pt x="9136" y="14821"/>
                </a:cubicBezTo>
                <a:cubicBezTo>
                  <a:pt x="9148" y="14830"/>
                  <a:pt x="9163" y="14814"/>
                  <a:pt x="9183" y="14770"/>
                </a:cubicBezTo>
                <a:cubicBezTo>
                  <a:pt x="9187" y="14756"/>
                  <a:pt x="9191" y="14744"/>
                  <a:pt x="9195" y="14725"/>
                </a:cubicBezTo>
                <a:cubicBezTo>
                  <a:pt x="9200" y="14698"/>
                  <a:pt x="9208" y="14674"/>
                  <a:pt x="9216" y="14656"/>
                </a:cubicBezTo>
                <a:cubicBezTo>
                  <a:pt x="9224" y="14639"/>
                  <a:pt x="9233" y="14626"/>
                  <a:pt x="9240" y="14626"/>
                </a:cubicBezTo>
                <a:cubicBezTo>
                  <a:pt x="9254" y="14626"/>
                  <a:pt x="9282" y="14599"/>
                  <a:pt x="9301" y="14566"/>
                </a:cubicBezTo>
                <a:cubicBezTo>
                  <a:pt x="9331" y="14516"/>
                  <a:pt x="9341" y="14520"/>
                  <a:pt x="9380" y="14568"/>
                </a:cubicBezTo>
                <a:cubicBezTo>
                  <a:pt x="9418" y="14563"/>
                  <a:pt x="9462" y="14559"/>
                  <a:pt x="9521" y="14562"/>
                </a:cubicBezTo>
                <a:lnTo>
                  <a:pt x="9619" y="14566"/>
                </a:lnTo>
                <a:cubicBezTo>
                  <a:pt x="9623" y="14549"/>
                  <a:pt x="9626" y="14529"/>
                  <a:pt x="9629" y="14502"/>
                </a:cubicBezTo>
                <a:cubicBezTo>
                  <a:pt x="9633" y="14475"/>
                  <a:pt x="9635" y="14444"/>
                  <a:pt x="9637" y="14408"/>
                </a:cubicBezTo>
                <a:cubicBezTo>
                  <a:pt x="9639" y="14337"/>
                  <a:pt x="9649" y="14279"/>
                  <a:pt x="9657" y="14279"/>
                </a:cubicBezTo>
                <a:cubicBezTo>
                  <a:pt x="9665" y="14279"/>
                  <a:pt x="9674" y="14337"/>
                  <a:pt x="9677" y="14408"/>
                </a:cubicBezTo>
                <a:cubicBezTo>
                  <a:pt x="9679" y="14457"/>
                  <a:pt x="9683" y="14492"/>
                  <a:pt x="9688" y="14526"/>
                </a:cubicBezTo>
                <a:cubicBezTo>
                  <a:pt x="9690" y="14541"/>
                  <a:pt x="9693" y="14559"/>
                  <a:pt x="9696" y="14571"/>
                </a:cubicBezTo>
                <a:lnTo>
                  <a:pt x="9733" y="14573"/>
                </a:lnTo>
                <a:cubicBezTo>
                  <a:pt x="9736" y="14547"/>
                  <a:pt x="9740" y="14519"/>
                  <a:pt x="9740" y="14470"/>
                </a:cubicBezTo>
                <a:cubicBezTo>
                  <a:pt x="9740" y="14434"/>
                  <a:pt x="9742" y="14399"/>
                  <a:pt x="9744" y="14369"/>
                </a:cubicBezTo>
                <a:cubicBezTo>
                  <a:pt x="9747" y="14336"/>
                  <a:pt x="9750" y="14315"/>
                  <a:pt x="9754" y="14296"/>
                </a:cubicBezTo>
                <a:cubicBezTo>
                  <a:pt x="9751" y="14226"/>
                  <a:pt x="9747" y="14171"/>
                  <a:pt x="9739" y="14138"/>
                </a:cubicBezTo>
                <a:cubicBezTo>
                  <a:pt x="9729" y="14117"/>
                  <a:pt x="9717" y="14102"/>
                  <a:pt x="9702" y="14092"/>
                </a:cubicBezTo>
                <a:cubicBezTo>
                  <a:pt x="9687" y="14083"/>
                  <a:pt x="9668" y="14077"/>
                  <a:pt x="9641" y="14077"/>
                </a:cubicBezTo>
                <a:cubicBezTo>
                  <a:pt x="9619" y="14077"/>
                  <a:pt x="9598" y="14082"/>
                  <a:pt x="9582" y="14088"/>
                </a:cubicBezTo>
                <a:cubicBezTo>
                  <a:pt x="9566" y="14095"/>
                  <a:pt x="9554" y="14104"/>
                  <a:pt x="9552" y="14114"/>
                </a:cubicBezTo>
                <a:cubicBezTo>
                  <a:pt x="9546" y="14136"/>
                  <a:pt x="9529" y="14136"/>
                  <a:pt x="9505" y="14114"/>
                </a:cubicBezTo>
                <a:cubicBezTo>
                  <a:pt x="9480" y="14091"/>
                  <a:pt x="9457" y="14081"/>
                  <a:pt x="9435" y="14082"/>
                </a:cubicBezTo>
                <a:cubicBezTo>
                  <a:pt x="9413" y="14083"/>
                  <a:pt x="9392" y="14094"/>
                  <a:pt x="9371" y="14118"/>
                </a:cubicBezTo>
                <a:cubicBezTo>
                  <a:pt x="9370" y="14119"/>
                  <a:pt x="9369" y="14120"/>
                  <a:pt x="9369" y="14120"/>
                </a:cubicBezTo>
                <a:cubicBezTo>
                  <a:pt x="9366" y="14123"/>
                  <a:pt x="9364" y="14126"/>
                  <a:pt x="9362" y="14129"/>
                </a:cubicBezTo>
                <a:cubicBezTo>
                  <a:pt x="9351" y="14142"/>
                  <a:pt x="9345" y="14143"/>
                  <a:pt x="9338" y="14148"/>
                </a:cubicBezTo>
                <a:cubicBezTo>
                  <a:pt x="9338" y="14149"/>
                  <a:pt x="9338" y="14148"/>
                  <a:pt x="9337" y="14148"/>
                </a:cubicBezTo>
                <a:cubicBezTo>
                  <a:pt x="9336" y="14149"/>
                  <a:pt x="9334" y="14150"/>
                  <a:pt x="9334" y="14150"/>
                </a:cubicBezTo>
                <a:cubicBezTo>
                  <a:pt x="9328" y="14153"/>
                  <a:pt x="9322" y="14153"/>
                  <a:pt x="9318" y="14150"/>
                </a:cubicBezTo>
                <a:cubicBezTo>
                  <a:pt x="9310" y="14147"/>
                  <a:pt x="9303" y="14140"/>
                  <a:pt x="9294" y="14125"/>
                </a:cubicBezTo>
                <a:cubicBezTo>
                  <a:pt x="9274" y="14089"/>
                  <a:pt x="9235" y="14076"/>
                  <a:pt x="9168" y="14084"/>
                </a:cubicBezTo>
                <a:cubicBezTo>
                  <a:pt x="9127" y="14089"/>
                  <a:pt x="9103" y="14090"/>
                  <a:pt x="9088" y="14082"/>
                </a:cubicBezTo>
                <a:cubicBezTo>
                  <a:pt x="9080" y="14078"/>
                  <a:pt x="9075" y="14071"/>
                  <a:pt x="9071" y="14062"/>
                </a:cubicBezTo>
                <a:cubicBezTo>
                  <a:pt x="9067" y="14054"/>
                  <a:pt x="9065" y="14045"/>
                  <a:pt x="9062" y="14030"/>
                </a:cubicBezTo>
                <a:cubicBezTo>
                  <a:pt x="9060" y="14013"/>
                  <a:pt x="9057" y="13997"/>
                  <a:pt x="9053" y="13985"/>
                </a:cubicBezTo>
                <a:cubicBezTo>
                  <a:pt x="9049" y="13974"/>
                  <a:pt x="9044" y="13966"/>
                  <a:pt x="9040" y="13964"/>
                </a:cubicBezTo>
                <a:cubicBezTo>
                  <a:pt x="9039" y="13962"/>
                  <a:pt x="9037" y="13961"/>
                  <a:pt x="9035" y="13960"/>
                </a:cubicBezTo>
                <a:cubicBezTo>
                  <a:pt x="9035" y="13959"/>
                  <a:pt x="9034" y="13958"/>
                  <a:pt x="9033" y="13957"/>
                </a:cubicBezTo>
                <a:cubicBezTo>
                  <a:pt x="9032" y="13957"/>
                  <a:pt x="9031" y="13956"/>
                  <a:pt x="9030" y="13955"/>
                </a:cubicBezTo>
                <a:cubicBezTo>
                  <a:pt x="9022" y="13952"/>
                  <a:pt x="9012" y="13948"/>
                  <a:pt x="9004" y="13940"/>
                </a:cubicBezTo>
                <a:cubicBezTo>
                  <a:pt x="8997" y="13934"/>
                  <a:pt x="8985" y="13933"/>
                  <a:pt x="8971" y="13934"/>
                </a:cubicBezTo>
                <a:close/>
                <a:moveTo>
                  <a:pt x="6044" y="14369"/>
                </a:moveTo>
                <a:cubicBezTo>
                  <a:pt x="6025" y="14391"/>
                  <a:pt x="6009" y="14447"/>
                  <a:pt x="5995" y="14519"/>
                </a:cubicBezTo>
                <a:cubicBezTo>
                  <a:pt x="5986" y="14589"/>
                  <a:pt x="5982" y="14623"/>
                  <a:pt x="5972" y="14714"/>
                </a:cubicBezTo>
                <a:cubicBezTo>
                  <a:pt x="5966" y="14772"/>
                  <a:pt x="5959" y="14836"/>
                  <a:pt x="5954" y="14888"/>
                </a:cubicBezTo>
                <a:cubicBezTo>
                  <a:pt x="5953" y="14952"/>
                  <a:pt x="5956" y="15001"/>
                  <a:pt x="5963" y="15034"/>
                </a:cubicBezTo>
                <a:cubicBezTo>
                  <a:pt x="5963" y="15034"/>
                  <a:pt x="5963" y="15033"/>
                  <a:pt x="5964" y="15034"/>
                </a:cubicBezTo>
                <a:cubicBezTo>
                  <a:pt x="5972" y="15037"/>
                  <a:pt x="5982" y="15036"/>
                  <a:pt x="5991" y="15031"/>
                </a:cubicBezTo>
                <a:cubicBezTo>
                  <a:pt x="5992" y="15031"/>
                  <a:pt x="5992" y="15032"/>
                  <a:pt x="5993" y="15031"/>
                </a:cubicBezTo>
                <a:cubicBezTo>
                  <a:pt x="5993" y="15031"/>
                  <a:pt x="5993" y="15029"/>
                  <a:pt x="5993" y="15029"/>
                </a:cubicBezTo>
                <a:cubicBezTo>
                  <a:pt x="6003" y="15024"/>
                  <a:pt x="6013" y="15017"/>
                  <a:pt x="6020" y="15001"/>
                </a:cubicBezTo>
                <a:cubicBezTo>
                  <a:pt x="6051" y="14939"/>
                  <a:pt x="6078" y="14970"/>
                  <a:pt x="6078" y="15068"/>
                </a:cubicBezTo>
                <a:cubicBezTo>
                  <a:pt x="6078" y="15076"/>
                  <a:pt x="6081" y="15078"/>
                  <a:pt x="6081" y="15085"/>
                </a:cubicBezTo>
                <a:cubicBezTo>
                  <a:pt x="6087" y="15102"/>
                  <a:pt x="6103" y="15122"/>
                  <a:pt x="6125" y="15141"/>
                </a:cubicBezTo>
                <a:cubicBezTo>
                  <a:pt x="6126" y="15141"/>
                  <a:pt x="6126" y="15141"/>
                  <a:pt x="6127" y="15141"/>
                </a:cubicBezTo>
                <a:cubicBezTo>
                  <a:pt x="6148" y="15144"/>
                  <a:pt x="6175" y="15162"/>
                  <a:pt x="6199" y="15186"/>
                </a:cubicBezTo>
                <a:cubicBezTo>
                  <a:pt x="6199" y="15186"/>
                  <a:pt x="6199" y="15186"/>
                  <a:pt x="6199" y="15186"/>
                </a:cubicBezTo>
                <a:cubicBezTo>
                  <a:pt x="6216" y="15194"/>
                  <a:pt x="6229" y="15205"/>
                  <a:pt x="6246" y="15211"/>
                </a:cubicBezTo>
                <a:cubicBezTo>
                  <a:pt x="6266" y="15219"/>
                  <a:pt x="6282" y="15231"/>
                  <a:pt x="6299" y="15241"/>
                </a:cubicBezTo>
                <a:cubicBezTo>
                  <a:pt x="6300" y="15241"/>
                  <a:pt x="6301" y="15244"/>
                  <a:pt x="6302" y="15244"/>
                </a:cubicBezTo>
                <a:cubicBezTo>
                  <a:pt x="6326" y="15238"/>
                  <a:pt x="6357" y="15255"/>
                  <a:pt x="6372" y="15284"/>
                </a:cubicBezTo>
                <a:cubicBezTo>
                  <a:pt x="6380" y="15302"/>
                  <a:pt x="6394" y="15322"/>
                  <a:pt x="6407" y="15342"/>
                </a:cubicBezTo>
                <a:cubicBezTo>
                  <a:pt x="6414" y="15353"/>
                  <a:pt x="6422" y="15363"/>
                  <a:pt x="6427" y="15374"/>
                </a:cubicBezTo>
                <a:cubicBezTo>
                  <a:pt x="6428" y="15375"/>
                  <a:pt x="6429" y="15378"/>
                  <a:pt x="6430" y="15379"/>
                </a:cubicBezTo>
                <a:cubicBezTo>
                  <a:pt x="6438" y="15389"/>
                  <a:pt x="6444" y="15403"/>
                  <a:pt x="6448" y="15419"/>
                </a:cubicBezTo>
                <a:cubicBezTo>
                  <a:pt x="6453" y="15433"/>
                  <a:pt x="6455" y="15449"/>
                  <a:pt x="6456" y="15467"/>
                </a:cubicBezTo>
                <a:cubicBezTo>
                  <a:pt x="6458" y="15482"/>
                  <a:pt x="6460" y="15493"/>
                  <a:pt x="6459" y="15512"/>
                </a:cubicBezTo>
                <a:cubicBezTo>
                  <a:pt x="6460" y="15521"/>
                  <a:pt x="6461" y="15532"/>
                  <a:pt x="6461" y="15542"/>
                </a:cubicBezTo>
                <a:cubicBezTo>
                  <a:pt x="6462" y="15564"/>
                  <a:pt x="6464" y="15581"/>
                  <a:pt x="6468" y="15595"/>
                </a:cubicBezTo>
                <a:cubicBezTo>
                  <a:pt x="6473" y="15609"/>
                  <a:pt x="6479" y="15621"/>
                  <a:pt x="6488" y="15627"/>
                </a:cubicBezTo>
                <a:cubicBezTo>
                  <a:pt x="6507" y="15640"/>
                  <a:pt x="6522" y="15639"/>
                  <a:pt x="6531" y="15627"/>
                </a:cubicBezTo>
                <a:cubicBezTo>
                  <a:pt x="6532" y="15627"/>
                  <a:pt x="6532" y="15626"/>
                  <a:pt x="6532" y="15625"/>
                </a:cubicBezTo>
                <a:cubicBezTo>
                  <a:pt x="6533" y="15625"/>
                  <a:pt x="6533" y="15626"/>
                  <a:pt x="6533" y="15625"/>
                </a:cubicBezTo>
                <a:cubicBezTo>
                  <a:pt x="6536" y="15615"/>
                  <a:pt x="6538" y="15603"/>
                  <a:pt x="6542" y="15593"/>
                </a:cubicBezTo>
                <a:cubicBezTo>
                  <a:pt x="6544" y="15582"/>
                  <a:pt x="6545" y="15570"/>
                  <a:pt x="6545" y="15554"/>
                </a:cubicBezTo>
                <a:cubicBezTo>
                  <a:pt x="6545" y="15524"/>
                  <a:pt x="6553" y="15466"/>
                  <a:pt x="6562" y="15426"/>
                </a:cubicBezTo>
                <a:cubicBezTo>
                  <a:pt x="6568" y="15397"/>
                  <a:pt x="6573" y="15383"/>
                  <a:pt x="6578" y="15379"/>
                </a:cubicBezTo>
                <a:cubicBezTo>
                  <a:pt x="6584" y="15374"/>
                  <a:pt x="6590" y="15381"/>
                  <a:pt x="6599" y="15398"/>
                </a:cubicBezTo>
                <a:cubicBezTo>
                  <a:pt x="6604" y="15410"/>
                  <a:pt x="6609" y="15423"/>
                  <a:pt x="6612" y="15437"/>
                </a:cubicBezTo>
                <a:cubicBezTo>
                  <a:pt x="6614" y="15450"/>
                  <a:pt x="6614" y="15462"/>
                  <a:pt x="6612" y="15471"/>
                </a:cubicBezTo>
                <a:cubicBezTo>
                  <a:pt x="6607" y="15488"/>
                  <a:pt x="6623" y="15512"/>
                  <a:pt x="6646" y="15524"/>
                </a:cubicBezTo>
                <a:cubicBezTo>
                  <a:pt x="6658" y="15531"/>
                  <a:pt x="6673" y="15542"/>
                  <a:pt x="6689" y="15552"/>
                </a:cubicBezTo>
                <a:cubicBezTo>
                  <a:pt x="6704" y="15560"/>
                  <a:pt x="6720" y="15568"/>
                  <a:pt x="6739" y="15580"/>
                </a:cubicBezTo>
                <a:cubicBezTo>
                  <a:pt x="6747" y="15585"/>
                  <a:pt x="6752" y="15586"/>
                  <a:pt x="6760" y="15591"/>
                </a:cubicBezTo>
                <a:cubicBezTo>
                  <a:pt x="6766" y="15591"/>
                  <a:pt x="6771" y="15590"/>
                  <a:pt x="6775" y="15587"/>
                </a:cubicBezTo>
                <a:cubicBezTo>
                  <a:pt x="6782" y="15580"/>
                  <a:pt x="6788" y="15572"/>
                  <a:pt x="6793" y="15554"/>
                </a:cubicBezTo>
                <a:cubicBezTo>
                  <a:pt x="6797" y="15542"/>
                  <a:pt x="6801" y="15532"/>
                  <a:pt x="6803" y="15527"/>
                </a:cubicBezTo>
                <a:cubicBezTo>
                  <a:pt x="6807" y="15520"/>
                  <a:pt x="6809" y="15520"/>
                  <a:pt x="6812" y="15522"/>
                </a:cubicBezTo>
                <a:cubicBezTo>
                  <a:pt x="6818" y="15527"/>
                  <a:pt x="6825" y="15549"/>
                  <a:pt x="6836" y="15591"/>
                </a:cubicBezTo>
                <a:cubicBezTo>
                  <a:pt x="6842" y="15613"/>
                  <a:pt x="6851" y="15628"/>
                  <a:pt x="6860" y="15645"/>
                </a:cubicBezTo>
                <a:cubicBezTo>
                  <a:pt x="6893" y="15662"/>
                  <a:pt x="6937" y="15688"/>
                  <a:pt x="6954" y="15694"/>
                </a:cubicBezTo>
                <a:cubicBezTo>
                  <a:pt x="7013" y="15714"/>
                  <a:pt x="7081" y="15769"/>
                  <a:pt x="7145" y="15835"/>
                </a:cubicBezTo>
                <a:cubicBezTo>
                  <a:pt x="7153" y="15833"/>
                  <a:pt x="7160" y="15836"/>
                  <a:pt x="7167" y="15831"/>
                </a:cubicBezTo>
                <a:cubicBezTo>
                  <a:pt x="7204" y="15805"/>
                  <a:pt x="7213" y="15811"/>
                  <a:pt x="7219" y="15870"/>
                </a:cubicBezTo>
                <a:cubicBezTo>
                  <a:pt x="7222" y="15891"/>
                  <a:pt x="7227" y="15911"/>
                  <a:pt x="7234" y="15927"/>
                </a:cubicBezTo>
                <a:cubicBezTo>
                  <a:pt x="7244" y="15939"/>
                  <a:pt x="7255" y="15952"/>
                  <a:pt x="7264" y="15960"/>
                </a:cubicBezTo>
                <a:cubicBezTo>
                  <a:pt x="7280" y="15967"/>
                  <a:pt x="7293" y="15971"/>
                  <a:pt x="7303" y="15968"/>
                </a:cubicBezTo>
                <a:cubicBezTo>
                  <a:pt x="7313" y="15967"/>
                  <a:pt x="7322" y="15962"/>
                  <a:pt x="7328" y="15951"/>
                </a:cubicBezTo>
                <a:cubicBezTo>
                  <a:pt x="7328" y="15950"/>
                  <a:pt x="7330" y="15952"/>
                  <a:pt x="7330" y="15951"/>
                </a:cubicBezTo>
                <a:cubicBezTo>
                  <a:pt x="7330" y="15951"/>
                  <a:pt x="7330" y="15949"/>
                  <a:pt x="7330" y="15949"/>
                </a:cubicBezTo>
                <a:cubicBezTo>
                  <a:pt x="7330" y="15948"/>
                  <a:pt x="7331" y="15946"/>
                  <a:pt x="7332" y="15945"/>
                </a:cubicBezTo>
                <a:cubicBezTo>
                  <a:pt x="7335" y="15927"/>
                  <a:pt x="7334" y="15901"/>
                  <a:pt x="7329" y="15870"/>
                </a:cubicBezTo>
                <a:cubicBezTo>
                  <a:pt x="7327" y="15856"/>
                  <a:pt x="7327" y="15838"/>
                  <a:pt x="7327" y="15818"/>
                </a:cubicBezTo>
                <a:cubicBezTo>
                  <a:pt x="7318" y="15810"/>
                  <a:pt x="7312" y="15798"/>
                  <a:pt x="7310" y="15780"/>
                </a:cubicBezTo>
                <a:cubicBezTo>
                  <a:pt x="7307" y="15762"/>
                  <a:pt x="7307" y="15743"/>
                  <a:pt x="7310" y="15722"/>
                </a:cubicBezTo>
                <a:cubicBezTo>
                  <a:pt x="7311" y="15711"/>
                  <a:pt x="7314" y="15700"/>
                  <a:pt x="7317" y="15690"/>
                </a:cubicBezTo>
                <a:cubicBezTo>
                  <a:pt x="7319" y="15679"/>
                  <a:pt x="7321" y="15669"/>
                  <a:pt x="7325" y="15660"/>
                </a:cubicBezTo>
                <a:cubicBezTo>
                  <a:pt x="7332" y="15640"/>
                  <a:pt x="7341" y="15623"/>
                  <a:pt x="7353" y="15612"/>
                </a:cubicBezTo>
                <a:cubicBezTo>
                  <a:pt x="7354" y="15611"/>
                  <a:pt x="7356" y="15610"/>
                  <a:pt x="7357" y="15608"/>
                </a:cubicBezTo>
                <a:cubicBezTo>
                  <a:pt x="7357" y="15608"/>
                  <a:pt x="7357" y="15606"/>
                  <a:pt x="7357" y="15606"/>
                </a:cubicBezTo>
                <a:cubicBezTo>
                  <a:pt x="7359" y="15599"/>
                  <a:pt x="7360" y="15591"/>
                  <a:pt x="7362" y="15584"/>
                </a:cubicBezTo>
                <a:cubicBezTo>
                  <a:pt x="7372" y="15550"/>
                  <a:pt x="7376" y="15521"/>
                  <a:pt x="7381" y="15492"/>
                </a:cubicBezTo>
                <a:cubicBezTo>
                  <a:pt x="7376" y="15463"/>
                  <a:pt x="7367" y="15430"/>
                  <a:pt x="7351" y="15387"/>
                </a:cubicBezTo>
                <a:cubicBezTo>
                  <a:pt x="7328" y="15378"/>
                  <a:pt x="7305" y="15369"/>
                  <a:pt x="7272" y="15355"/>
                </a:cubicBezTo>
                <a:cubicBezTo>
                  <a:pt x="7269" y="15354"/>
                  <a:pt x="7266" y="15354"/>
                  <a:pt x="7263" y="15353"/>
                </a:cubicBezTo>
                <a:cubicBezTo>
                  <a:pt x="7263" y="15353"/>
                  <a:pt x="7262" y="15353"/>
                  <a:pt x="7262" y="15353"/>
                </a:cubicBezTo>
                <a:cubicBezTo>
                  <a:pt x="7255" y="15361"/>
                  <a:pt x="7249" y="15367"/>
                  <a:pt x="7244" y="15368"/>
                </a:cubicBezTo>
                <a:cubicBezTo>
                  <a:pt x="7238" y="15370"/>
                  <a:pt x="7232" y="15367"/>
                  <a:pt x="7230" y="15357"/>
                </a:cubicBezTo>
                <a:cubicBezTo>
                  <a:pt x="7228" y="15348"/>
                  <a:pt x="7224" y="15341"/>
                  <a:pt x="7220" y="15338"/>
                </a:cubicBezTo>
                <a:cubicBezTo>
                  <a:pt x="7220" y="15338"/>
                  <a:pt x="7221" y="15336"/>
                  <a:pt x="7220" y="15336"/>
                </a:cubicBezTo>
                <a:cubicBezTo>
                  <a:pt x="7220" y="15336"/>
                  <a:pt x="7220" y="15336"/>
                  <a:pt x="7219" y="15336"/>
                </a:cubicBezTo>
                <a:cubicBezTo>
                  <a:pt x="7216" y="15333"/>
                  <a:pt x="7211" y="15335"/>
                  <a:pt x="7208" y="15340"/>
                </a:cubicBezTo>
                <a:cubicBezTo>
                  <a:pt x="7205" y="15345"/>
                  <a:pt x="7202" y="15344"/>
                  <a:pt x="7198" y="15342"/>
                </a:cubicBezTo>
                <a:cubicBezTo>
                  <a:pt x="7195" y="15341"/>
                  <a:pt x="7192" y="15336"/>
                  <a:pt x="7189" y="15329"/>
                </a:cubicBezTo>
                <a:cubicBezTo>
                  <a:pt x="7189" y="15328"/>
                  <a:pt x="7188" y="15328"/>
                  <a:pt x="7188" y="15327"/>
                </a:cubicBezTo>
                <a:cubicBezTo>
                  <a:pt x="7161" y="15318"/>
                  <a:pt x="7134" y="15305"/>
                  <a:pt x="7115" y="15299"/>
                </a:cubicBezTo>
                <a:cubicBezTo>
                  <a:pt x="7109" y="15298"/>
                  <a:pt x="7102" y="15290"/>
                  <a:pt x="7096" y="15287"/>
                </a:cubicBezTo>
                <a:cubicBezTo>
                  <a:pt x="7082" y="15285"/>
                  <a:pt x="7069" y="15279"/>
                  <a:pt x="7058" y="15269"/>
                </a:cubicBezTo>
                <a:cubicBezTo>
                  <a:pt x="7058" y="15269"/>
                  <a:pt x="7057" y="15269"/>
                  <a:pt x="7057" y="15269"/>
                </a:cubicBezTo>
                <a:cubicBezTo>
                  <a:pt x="7045" y="15260"/>
                  <a:pt x="7036" y="15248"/>
                  <a:pt x="7027" y="15229"/>
                </a:cubicBezTo>
                <a:cubicBezTo>
                  <a:pt x="7006" y="15183"/>
                  <a:pt x="6971" y="15158"/>
                  <a:pt x="6927" y="15156"/>
                </a:cubicBezTo>
                <a:cubicBezTo>
                  <a:pt x="6904" y="15155"/>
                  <a:pt x="6884" y="15147"/>
                  <a:pt x="6869" y="15136"/>
                </a:cubicBezTo>
                <a:cubicBezTo>
                  <a:pt x="6848" y="15138"/>
                  <a:pt x="6828" y="15124"/>
                  <a:pt x="6819" y="15089"/>
                </a:cubicBezTo>
                <a:cubicBezTo>
                  <a:pt x="6815" y="15072"/>
                  <a:pt x="6809" y="15066"/>
                  <a:pt x="6803" y="15057"/>
                </a:cubicBezTo>
                <a:cubicBezTo>
                  <a:pt x="6791" y="15056"/>
                  <a:pt x="6780" y="15059"/>
                  <a:pt x="6773" y="15076"/>
                </a:cubicBezTo>
                <a:cubicBezTo>
                  <a:pt x="6768" y="15090"/>
                  <a:pt x="6762" y="15093"/>
                  <a:pt x="6755" y="15089"/>
                </a:cubicBezTo>
                <a:cubicBezTo>
                  <a:pt x="6749" y="15086"/>
                  <a:pt x="6741" y="15069"/>
                  <a:pt x="6732" y="15049"/>
                </a:cubicBezTo>
                <a:cubicBezTo>
                  <a:pt x="6711" y="15037"/>
                  <a:pt x="6685" y="15009"/>
                  <a:pt x="6660" y="14967"/>
                </a:cubicBezTo>
                <a:cubicBezTo>
                  <a:pt x="6655" y="14957"/>
                  <a:pt x="6644" y="14951"/>
                  <a:pt x="6637" y="14941"/>
                </a:cubicBezTo>
                <a:cubicBezTo>
                  <a:pt x="6637" y="14941"/>
                  <a:pt x="6637" y="14941"/>
                  <a:pt x="6637" y="14941"/>
                </a:cubicBezTo>
                <a:cubicBezTo>
                  <a:pt x="6621" y="14935"/>
                  <a:pt x="6605" y="14923"/>
                  <a:pt x="6570" y="14888"/>
                </a:cubicBezTo>
                <a:cubicBezTo>
                  <a:pt x="6543" y="14861"/>
                  <a:pt x="6510" y="14847"/>
                  <a:pt x="6480" y="14847"/>
                </a:cubicBezTo>
                <a:cubicBezTo>
                  <a:pt x="6451" y="14847"/>
                  <a:pt x="6425" y="14861"/>
                  <a:pt x="6414" y="14888"/>
                </a:cubicBezTo>
                <a:cubicBezTo>
                  <a:pt x="6402" y="14918"/>
                  <a:pt x="6390" y="14899"/>
                  <a:pt x="6373" y="14815"/>
                </a:cubicBezTo>
                <a:cubicBezTo>
                  <a:pt x="6367" y="14789"/>
                  <a:pt x="6362" y="14768"/>
                  <a:pt x="6358" y="14753"/>
                </a:cubicBezTo>
                <a:cubicBezTo>
                  <a:pt x="6343" y="14706"/>
                  <a:pt x="6327" y="14699"/>
                  <a:pt x="6281" y="14699"/>
                </a:cubicBezTo>
                <a:cubicBezTo>
                  <a:pt x="6265" y="14699"/>
                  <a:pt x="6253" y="14700"/>
                  <a:pt x="6243" y="14697"/>
                </a:cubicBezTo>
                <a:cubicBezTo>
                  <a:pt x="6233" y="14694"/>
                  <a:pt x="6226" y="14690"/>
                  <a:pt x="6220" y="14682"/>
                </a:cubicBezTo>
                <a:cubicBezTo>
                  <a:pt x="6220" y="14682"/>
                  <a:pt x="6219" y="14682"/>
                  <a:pt x="6219" y="14682"/>
                </a:cubicBezTo>
                <a:cubicBezTo>
                  <a:pt x="6213" y="14674"/>
                  <a:pt x="6209" y="14662"/>
                  <a:pt x="6205" y="14646"/>
                </a:cubicBezTo>
                <a:cubicBezTo>
                  <a:pt x="6200" y="14629"/>
                  <a:pt x="6196" y="14607"/>
                  <a:pt x="6191" y="14579"/>
                </a:cubicBezTo>
                <a:cubicBezTo>
                  <a:pt x="6175" y="14482"/>
                  <a:pt x="6156" y="14449"/>
                  <a:pt x="6094" y="14401"/>
                </a:cubicBezTo>
                <a:cubicBezTo>
                  <a:pt x="6075" y="14386"/>
                  <a:pt x="6058" y="14376"/>
                  <a:pt x="6044" y="14369"/>
                </a:cubicBezTo>
                <a:close/>
                <a:moveTo>
                  <a:pt x="16138" y="14811"/>
                </a:moveTo>
                <a:cubicBezTo>
                  <a:pt x="16099" y="14811"/>
                  <a:pt x="16078" y="14818"/>
                  <a:pt x="16065" y="14847"/>
                </a:cubicBezTo>
                <a:cubicBezTo>
                  <a:pt x="16060" y="14857"/>
                  <a:pt x="16057" y="14869"/>
                  <a:pt x="16054" y="14884"/>
                </a:cubicBezTo>
                <a:cubicBezTo>
                  <a:pt x="16041" y="14944"/>
                  <a:pt x="16032" y="14951"/>
                  <a:pt x="16007" y="14918"/>
                </a:cubicBezTo>
                <a:cubicBezTo>
                  <a:pt x="16000" y="14908"/>
                  <a:pt x="15989" y="14904"/>
                  <a:pt x="15978" y="14901"/>
                </a:cubicBezTo>
                <a:cubicBezTo>
                  <a:pt x="15968" y="14899"/>
                  <a:pt x="15956" y="14899"/>
                  <a:pt x="15945" y="14901"/>
                </a:cubicBezTo>
                <a:cubicBezTo>
                  <a:pt x="15929" y="14907"/>
                  <a:pt x="15909" y="14913"/>
                  <a:pt x="15890" y="14920"/>
                </a:cubicBezTo>
                <a:cubicBezTo>
                  <a:pt x="15881" y="14926"/>
                  <a:pt x="15873" y="14934"/>
                  <a:pt x="15866" y="14941"/>
                </a:cubicBezTo>
                <a:cubicBezTo>
                  <a:pt x="15857" y="14952"/>
                  <a:pt x="15848" y="14963"/>
                  <a:pt x="15843" y="14976"/>
                </a:cubicBezTo>
                <a:cubicBezTo>
                  <a:pt x="15837" y="14994"/>
                  <a:pt x="15830" y="15003"/>
                  <a:pt x="15821" y="15006"/>
                </a:cubicBezTo>
                <a:cubicBezTo>
                  <a:pt x="15812" y="15008"/>
                  <a:pt x="15802" y="15003"/>
                  <a:pt x="15788" y="14991"/>
                </a:cubicBezTo>
                <a:cubicBezTo>
                  <a:pt x="15764" y="14968"/>
                  <a:pt x="15741" y="14969"/>
                  <a:pt x="15723" y="14993"/>
                </a:cubicBezTo>
                <a:cubicBezTo>
                  <a:pt x="15707" y="15013"/>
                  <a:pt x="15680" y="15029"/>
                  <a:pt x="15663" y="15029"/>
                </a:cubicBezTo>
                <a:cubicBezTo>
                  <a:pt x="15643" y="15029"/>
                  <a:pt x="15626" y="15064"/>
                  <a:pt x="15616" y="15126"/>
                </a:cubicBezTo>
                <a:cubicBezTo>
                  <a:pt x="15602" y="15216"/>
                  <a:pt x="15600" y="15218"/>
                  <a:pt x="15575" y="15162"/>
                </a:cubicBezTo>
                <a:cubicBezTo>
                  <a:pt x="15532" y="15069"/>
                  <a:pt x="15456" y="15086"/>
                  <a:pt x="15413" y="15199"/>
                </a:cubicBezTo>
                <a:cubicBezTo>
                  <a:pt x="15377" y="15292"/>
                  <a:pt x="15375" y="15293"/>
                  <a:pt x="15347" y="15231"/>
                </a:cubicBezTo>
                <a:cubicBezTo>
                  <a:pt x="15339" y="15213"/>
                  <a:pt x="15331" y="15202"/>
                  <a:pt x="15324" y="15194"/>
                </a:cubicBezTo>
                <a:cubicBezTo>
                  <a:pt x="15324" y="15194"/>
                  <a:pt x="15323" y="15194"/>
                  <a:pt x="15323" y="15194"/>
                </a:cubicBezTo>
                <a:cubicBezTo>
                  <a:pt x="15313" y="15199"/>
                  <a:pt x="15303" y="15208"/>
                  <a:pt x="15295" y="15211"/>
                </a:cubicBezTo>
                <a:cubicBezTo>
                  <a:pt x="15258" y="15225"/>
                  <a:pt x="15174" y="15258"/>
                  <a:pt x="15109" y="15284"/>
                </a:cubicBezTo>
                <a:cubicBezTo>
                  <a:pt x="15104" y="15287"/>
                  <a:pt x="15099" y="15285"/>
                  <a:pt x="15094" y="15287"/>
                </a:cubicBezTo>
                <a:cubicBezTo>
                  <a:pt x="15093" y="15287"/>
                  <a:pt x="15092" y="15288"/>
                  <a:pt x="15091" y="15289"/>
                </a:cubicBezTo>
                <a:cubicBezTo>
                  <a:pt x="15075" y="15295"/>
                  <a:pt x="15059" y="15301"/>
                  <a:pt x="15048" y="15306"/>
                </a:cubicBezTo>
                <a:cubicBezTo>
                  <a:pt x="15021" y="15317"/>
                  <a:pt x="14993" y="15358"/>
                  <a:pt x="14984" y="15398"/>
                </a:cubicBezTo>
                <a:cubicBezTo>
                  <a:pt x="14969" y="15464"/>
                  <a:pt x="14965" y="15465"/>
                  <a:pt x="14936" y="15415"/>
                </a:cubicBezTo>
                <a:cubicBezTo>
                  <a:pt x="14927" y="15399"/>
                  <a:pt x="14916" y="15390"/>
                  <a:pt x="14904" y="15385"/>
                </a:cubicBezTo>
                <a:cubicBezTo>
                  <a:pt x="14893" y="15380"/>
                  <a:pt x="14880" y="15378"/>
                  <a:pt x="14868" y="15383"/>
                </a:cubicBezTo>
                <a:cubicBezTo>
                  <a:pt x="14844" y="15392"/>
                  <a:pt x="14822" y="15421"/>
                  <a:pt x="14809" y="15464"/>
                </a:cubicBezTo>
                <a:cubicBezTo>
                  <a:pt x="14805" y="15477"/>
                  <a:pt x="14801" y="15486"/>
                  <a:pt x="14797" y="15492"/>
                </a:cubicBezTo>
                <a:cubicBezTo>
                  <a:pt x="14794" y="15498"/>
                  <a:pt x="14791" y="15502"/>
                  <a:pt x="14787" y="15501"/>
                </a:cubicBezTo>
                <a:cubicBezTo>
                  <a:pt x="14778" y="15498"/>
                  <a:pt x="14766" y="15478"/>
                  <a:pt x="14745" y="15441"/>
                </a:cubicBezTo>
                <a:cubicBezTo>
                  <a:pt x="14733" y="15419"/>
                  <a:pt x="14718" y="15401"/>
                  <a:pt x="14702" y="15387"/>
                </a:cubicBezTo>
                <a:cubicBezTo>
                  <a:pt x="14670" y="15361"/>
                  <a:pt x="14633" y="15352"/>
                  <a:pt x="14602" y="15362"/>
                </a:cubicBezTo>
                <a:cubicBezTo>
                  <a:pt x="14587" y="15367"/>
                  <a:pt x="14574" y="15376"/>
                  <a:pt x="14563" y="15392"/>
                </a:cubicBezTo>
                <a:cubicBezTo>
                  <a:pt x="14559" y="15398"/>
                  <a:pt x="14556" y="15407"/>
                  <a:pt x="14554" y="15417"/>
                </a:cubicBezTo>
                <a:cubicBezTo>
                  <a:pt x="14551" y="15429"/>
                  <a:pt x="14551" y="15462"/>
                  <a:pt x="14550" y="15486"/>
                </a:cubicBezTo>
                <a:cubicBezTo>
                  <a:pt x="14550" y="15529"/>
                  <a:pt x="14554" y="15588"/>
                  <a:pt x="14562" y="15694"/>
                </a:cubicBezTo>
                <a:cubicBezTo>
                  <a:pt x="14572" y="15841"/>
                  <a:pt x="14587" y="15988"/>
                  <a:pt x="14594" y="16022"/>
                </a:cubicBezTo>
                <a:cubicBezTo>
                  <a:pt x="14597" y="16036"/>
                  <a:pt x="14602" y="16042"/>
                  <a:pt x="14607" y="16050"/>
                </a:cubicBezTo>
                <a:lnTo>
                  <a:pt x="14655" y="16037"/>
                </a:lnTo>
                <a:cubicBezTo>
                  <a:pt x="14655" y="16037"/>
                  <a:pt x="14656" y="16037"/>
                  <a:pt x="14656" y="16037"/>
                </a:cubicBezTo>
                <a:cubicBezTo>
                  <a:pt x="14656" y="16036"/>
                  <a:pt x="14656" y="16035"/>
                  <a:pt x="14656" y="16035"/>
                </a:cubicBezTo>
                <a:cubicBezTo>
                  <a:pt x="14664" y="16018"/>
                  <a:pt x="14671" y="15998"/>
                  <a:pt x="14674" y="15970"/>
                </a:cubicBezTo>
                <a:cubicBezTo>
                  <a:pt x="14682" y="15898"/>
                  <a:pt x="14683" y="15897"/>
                  <a:pt x="14710" y="15955"/>
                </a:cubicBezTo>
                <a:cubicBezTo>
                  <a:pt x="14724" y="15986"/>
                  <a:pt x="14735" y="16000"/>
                  <a:pt x="14745" y="16007"/>
                </a:cubicBezTo>
                <a:cubicBezTo>
                  <a:pt x="14754" y="16004"/>
                  <a:pt x="14764" y="16001"/>
                  <a:pt x="14773" y="15998"/>
                </a:cubicBezTo>
                <a:cubicBezTo>
                  <a:pt x="14777" y="15990"/>
                  <a:pt x="14782" y="15980"/>
                  <a:pt x="14787" y="15966"/>
                </a:cubicBezTo>
                <a:cubicBezTo>
                  <a:pt x="14798" y="15933"/>
                  <a:pt x="14823" y="15921"/>
                  <a:pt x="14857" y="15932"/>
                </a:cubicBezTo>
                <a:cubicBezTo>
                  <a:pt x="14885" y="15941"/>
                  <a:pt x="14934" y="15927"/>
                  <a:pt x="14965" y="15902"/>
                </a:cubicBezTo>
                <a:cubicBezTo>
                  <a:pt x="14996" y="15876"/>
                  <a:pt x="15037" y="15860"/>
                  <a:pt x="15056" y="15865"/>
                </a:cubicBezTo>
                <a:cubicBezTo>
                  <a:pt x="15075" y="15871"/>
                  <a:pt x="15114" y="15843"/>
                  <a:pt x="15142" y="15803"/>
                </a:cubicBezTo>
                <a:cubicBezTo>
                  <a:pt x="15156" y="15783"/>
                  <a:pt x="15168" y="15769"/>
                  <a:pt x="15177" y="15760"/>
                </a:cubicBezTo>
                <a:cubicBezTo>
                  <a:pt x="15186" y="15752"/>
                  <a:pt x="15193" y="15748"/>
                  <a:pt x="15198" y="15754"/>
                </a:cubicBezTo>
                <a:cubicBezTo>
                  <a:pt x="15208" y="15764"/>
                  <a:pt x="15211" y="15803"/>
                  <a:pt x="15211" y="15876"/>
                </a:cubicBezTo>
                <a:cubicBezTo>
                  <a:pt x="15211" y="15899"/>
                  <a:pt x="15213" y="15911"/>
                  <a:pt x="15214" y="15925"/>
                </a:cubicBezTo>
                <a:cubicBezTo>
                  <a:pt x="15235" y="15956"/>
                  <a:pt x="15251" y="15965"/>
                  <a:pt x="15267" y="15957"/>
                </a:cubicBezTo>
                <a:cubicBezTo>
                  <a:pt x="15267" y="15957"/>
                  <a:pt x="15268" y="15958"/>
                  <a:pt x="15268" y="15957"/>
                </a:cubicBezTo>
                <a:cubicBezTo>
                  <a:pt x="15277" y="15944"/>
                  <a:pt x="15284" y="15925"/>
                  <a:pt x="15289" y="15906"/>
                </a:cubicBezTo>
                <a:cubicBezTo>
                  <a:pt x="15291" y="15901"/>
                  <a:pt x="15292" y="15896"/>
                  <a:pt x="15293" y="15891"/>
                </a:cubicBezTo>
                <a:cubicBezTo>
                  <a:pt x="15294" y="15885"/>
                  <a:pt x="15295" y="15878"/>
                  <a:pt x="15295" y="15872"/>
                </a:cubicBezTo>
                <a:cubicBezTo>
                  <a:pt x="15296" y="15859"/>
                  <a:pt x="15296" y="15846"/>
                  <a:pt x="15293" y="15835"/>
                </a:cubicBezTo>
                <a:cubicBezTo>
                  <a:pt x="15290" y="15824"/>
                  <a:pt x="15292" y="15811"/>
                  <a:pt x="15299" y="15797"/>
                </a:cubicBezTo>
                <a:cubicBezTo>
                  <a:pt x="15306" y="15782"/>
                  <a:pt x="15316" y="15768"/>
                  <a:pt x="15330" y="15756"/>
                </a:cubicBezTo>
                <a:cubicBezTo>
                  <a:pt x="15356" y="15734"/>
                  <a:pt x="15383" y="15685"/>
                  <a:pt x="15392" y="15647"/>
                </a:cubicBezTo>
                <a:cubicBezTo>
                  <a:pt x="15398" y="15618"/>
                  <a:pt x="15404" y="15602"/>
                  <a:pt x="15410" y="15597"/>
                </a:cubicBezTo>
                <a:cubicBezTo>
                  <a:pt x="15417" y="15593"/>
                  <a:pt x="15426" y="15602"/>
                  <a:pt x="15439" y="15619"/>
                </a:cubicBezTo>
                <a:cubicBezTo>
                  <a:pt x="15441" y="15621"/>
                  <a:pt x="15444" y="15621"/>
                  <a:pt x="15446" y="15623"/>
                </a:cubicBezTo>
                <a:cubicBezTo>
                  <a:pt x="15447" y="15623"/>
                  <a:pt x="15448" y="15622"/>
                  <a:pt x="15449" y="15623"/>
                </a:cubicBezTo>
                <a:cubicBezTo>
                  <a:pt x="15462" y="15642"/>
                  <a:pt x="15519" y="15628"/>
                  <a:pt x="15582" y="15602"/>
                </a:cubicBezTo>
                <a:cubicBezTo>
                  <a:pt x="15593" y="15589"/>
                  <a:pt x="15604" y="15573"/>
                  <a:pt x="15609" y="15557"/>
                </a:cubicBezTo>
                <a:cubicBezTo>
                  <a:pt x="15622" y="15512"/>
                  <a:pt x="15631" y="15506"/>
                  <a:pt x="15638" y="15535"/>
                </a:cubicBezTo>
                <a:cubicBezTo>
                  <a:pt x="15641" y="15548"/>
                  <a:pt x="15650" y="15560"/>
                  <a:pt x="15659" y="15567"/>
                </a:cubicBezTo>
                <a:cubicBezTo>
                  <a:pt x="15679" y="15556"/>
                  <a:pt x="15697" y="15549"/>
                  <a:pt x="15717" y="15539"/>
                </a:cubicBezTo>
                <a:cubicBezTo>
                  <a:pt x="15721" y="15519"/>
                  <a:pt x="15724" y="15492"/>
                  <a:pt x="15726" y="15441"/>
                </a:cubicBezTo>
                <a:cubicBezTo>
                  <a:pt x="15731" y="15282"/>
                  <a:pt x="15758" y="15257"/>
                  <a:pt x="15765" y="15404"/>
                </a:cubicBezTo>
                <a:cubicBezTo>
                  <a:pt x="15767" y="15438"/>
                  <a:pt x="15770" y="15461"/>
                  <a:pt x="15775" y="15475"/>
                </a:cubicBezTo>
                <a:cubicBezTo>
                  <a:pt x="15775" y="15475"/>
                  <a:pt x="15776" y="15475"/>
                  <a:pt x="15776" y="15475"/>
                </a:cubicBezTo>
                <a:cubicBezTo>
                  <a:pt x="15781" y="15489"/>
                  <a:pt x="15788" y="15496"/>
                  <a:pt x="15797" y="15499"/>
                </a:cubicBezTo>
                <a:cubicBezTo>
                  <a:pt x="15811" y="15493"/>
                  <a:pt x="15818" y="15493"/>
                  <a:pt x="15830" y="15490"/>
                </a:cubicBezTo>
                <a:cubicBezTo>
                  <a:pt x="15830" y="15490"/>
                  <a:pt x="15831" y="15491"/>
                  <a:pt x="15832" y="15490"/>
                </a:cubicBezTo>
                <a:cubicBezTo>
                  <a:pt x="15837" y="15486"/>
                  <a:pt x="15846" y="15486"/>
                  <a:pt x="15848" y="15482"/>
                </a:cubicBezTo>
                <a:cubicBezTo>
                  <a:pt x="15854" y="15469"/>
                  <a:pt x="15886" y="15453"/>
                  <a:pt x="15922" y="15447"/>
                </a:cubicBezTo>
                <a:cubicBezTo>
                  <a:pt x="15952" y="15442"/>
                  <a:pt x="15965" y="15438"/>
                  <a:pt x="15980" y="15432"/>
                </a:cubicBezTo>
                <a:cubicBezTo>
                  <a:pt x="15988" y="15423"/>
                  <a:pt x="15999" y="15414"/>
                  <a:pt x="16005" y="15402"/>
                </a:cubicBezTo>
                <a:cubicBezTo>
                  <a:pt x="16012" y="15387"/>
                  <a:pt x="16023" y="15377"/>
                  <a:pt x="16033" y="15366"/>
                </a:cubicBezTo>
                <a:cubicBezTo>
                  <a:pt x="16034" y="15363"/>
                  <a:pt x="16035" y="15362"/>
                  <a:pt x="16036" y="15359"/>
                </a:cubicBezTo>
                <a:cubicBezTo>
                  <a:pt x="16039" y="15354"/>
                  <a:pt x="16041" y="15349"/>
                  <a:pt x="16044" y="15347"/>
                </a:cubicBezTo>
                <a:cubicBezTo>
                  <a:pt x="16049" y="15342"/>
                  <a:pt x="16057" y="15341"/>
                  <a:pt x="16065" y="15342"/>
                </a:cubicBezTo>
                <a:cubicBezTo>
                  <a:pt x="16073" y="15339"/>
                  <a:pt x="16083" y="15331"/>
                  <a:pt x="16090" y="15334"/>
                </a:cubicBezTo>
                <a:cubicBezTo>
                  <a:pt x="16157" y="15356"/>
                  <a:pt x="16204" y="15335"/>
                  <a:pt x="16230" y="15282"/>
                </a:cubicBezTo>
                <a:cubicBezTo>
                  <a:pt x="16230" y="15282"/>
                  <a:pt x="16230" y="15281"/>
                  <a:pt x="16230" y="15280"/>
                </a:cubicBezTo>
                <a:cubicBezTo>
                  <a:pt x="16234" y="15255"/>
                  <a:pt x="16235" y="15221"/>
                  <a:pt x="16235" y="15158"/>
                </a:cubicBezTo>
                <a:cubicBezTo>
                  <a:pt x="16235" y="15090"/>
                  <a:pt x="16231" y="15015"/>
                  <a:pt x="16225" y="14956"/>
                </a:cubicBezTo>
                <a:cubicBezTo>
                  <a:pt x="16220" y="14933"/>
                  <a:pt x="16214" y="14909"/>
                  <a:pt x="16207" y="14884"/>
                </a:cubicBezTo>
                <a:cubicBezTo>
                  <a:pt x="16198" y="14854"/>
                  <a:pt x="16189" y="14839"/>
                  <a:pt x="16180" y="14821"/>
                </a:cubicBezTo>
                <a:cubicBezTo>
                  <a:pt x="16169" y="14815"/>
                  <a:pt x="16159" y="14811"/>
                  <a:pt x="16138" y="14811"/>
                </a:cubicBezTo>
                <a:close/>
                <a:moveTo>
                  <a:pt x="14359" y="15636"/>
                </a:moveTo>
                <a:cubicBezTo>
                  <a:pt x="14336" y="15637"/>
                  <a:pt x="14300" y="15654"/>
                  <a:pt x="14230" y="15690"/>
                </a:cubicBezTo>
                <a:cubicBezTo>
                  <a:pt x="14152" y="15730"/>
                  <a:pt x="14047" y="15780"/>
                  <a:pt x="13997" y="15801"/>
                </a:cubicBezTo>
                <a:cubicBezTo>
                  <a:pt x="13948" y="15822"/>
                  <a:pt x="13898" y="15857"/>
                  <a:pt x="13887" y="15880"/>
                </a:cubicBezTo>
                <a:cubicBezTo>
                  <a:pt x="13875" y="15903"/>
                  <a:pt x="13840" y="15918"/>
                  <a:pt x="13808" y="15912"/>
                </a:cubicBezTo>
                <a:cubicBezTo>
                  <a:pt x="13799" y="15911"/>
                  <a:pt x="13792" y="15912"/>
                  <a:pt x="13784" y="15912"/>
                </a:cubicBezTo>
                <a:cubicBezTo>
                  <a:pt x="13744" y="15951"/>
                  <a:pt x="13711" y="15993"/>
                  <a:pt x="13695" y="16035"/>
                </a:cubicBezTo>
                <a:cubicBezTo>
                  <a:pt x="13693" y="16057"/>
                  <a:pt x="13690" y="16079"/>
                  <a:pt x="13691" y="16108"/>
                </a:cubicBezTo>
                <a:cubicBezTo>
                  <a:pt x="13693" y="16266"/>
                  <a:pt x="13665" y="16353"/>
                  <a:pt x="13615" y="16339"/>
                </a:cubicBezTo>
                <a:cubicBezTo>
                  <a:pt x="13581" y="16329"/>
                  <a:pt x="13574" y="16302"/>
                  <a:pt x="13558" y="16116"/>
                </a:cubicBezTo>
                <a:cubicBezTo>
                  <a:pt x="13557" y="16095"/>
                  <a:pt x="13556" y="16085"/>
                  <a:pt x="13555" y="16067"/>
                </a:cubicBezTo>
                <a:cubicBezTo>
                  <a:pt x="13515" y="15846"/>
                  <a:pt x="13476" y="15859"/>
                  <a:pt x="13467" y="16015"/>
                </a:cubicBezTo>
                <a:cubicBezTo>
                  <a:pt x="13469" y="16085"/>
                  <a:pt x="13476" y="16187"/>
                  <a:pt x="13494" y="16386"/>
                </a:cubicBezTo>
                <a:lnTo>
                  <a:pt x="13502" y="16478"/>
                </a:lnTo>
                <a:cubicBezTo>
                  <a:pt x="13518" y="16530"/>
                  <a:pt x="13552" y="16542"/>
                  <a:pt x="13608" y="16530"/>
                </a:cubicBezTo>
                <a:cubicBezTo>
                  <a:pt x="13636" y="16515"/>
                  <a:pt x="13668" y="16499"/>
                  <a:pt x="13678" y="16485"/>
                </a:cubicBezTo>
                <a:cubicBezTo>
                  <a:pt x="13694" y="16465"/>
                  <a:pt x="13743" y="16445"/>
                  <a:pt x="13787" y="16440"/>
                </a:cubicBezTo>
                <a:cubicBezTo>
                  <a:pt x="13831" y="16435"/>
                  <a:pt x="13877" y="16413"/>
                  <a:pt x="13888" y="16391"/>
                </a:cubicBezTo>
                <a:cubicBezTo>
                  <a:pt x="13899" y="16368"/>
                  <a:pt x="13923" y="16358"/>
                  <a:pt x="13940" y="16369"/>
                </a:cubicBezTo>
                <a:cubicBezTo>
                  <a:pt x="13950" y="16375"/>
                  <a:pt x="13959" y="16376"/>
                  <a:pt x="13966" y="16371"/>
                </a:cubicBezTo>
                <a:cubicBezTo>
                  <a:pt x="13973" y="16366"/>
                  <a:pt x="13978" y="16357"/>
                  <a:pt x="13982" y="16339"/>
                </a:cubicBezTo>
                <a:cubicBezTo>
                  <a:pt x="13987" y="16322"/>
                  <a:pt x="13990" y="16297"/>
                  <a:pt x="13992" y="16266"/>
                </a:cubicBezTo>
                <a:cubicBezTo>
                  <a:pt x="13992" y="16266"/>
                  <a:pt x="13992" y="16264"/>
                  <a:pt x="13992" y="16264"/>
                </a:cubicBezTo>
                <a:cubicBezTo>
                  <a:pt x="13994" y="16232"/>
                  <a:pt x="13995" y="16195"/>
                  <a:pt x="13996" y="16148"/>
                </a:cubicBezTo>
                <a:cubicBezTo>
                  <a:pt x="13996" y="16086"/>
                  <a:pt x="13998" y="16048"/>
                  <a:pt x="14003" y="16026"/>
                </a:cubicBezTo>
                <a:cubicBezTo>
                  <a:pt x="14007" y="16005"/>
                  <a:pt x="14015" y="15998"/>
                  <a:pt x="14027" y="15998"/>
                </a:cubicBezTo>
                <a:cubicBezTo>
                  <a:pt x="14044" y="15998"/>
                  <a:pt x="14058" y="16018"/>
                  <a:pt x="14059" y="16043"/>
                </a:cubicBezTo>
                <a:cubicBezTo>
                  <a:pt x="14060" y="16068"/>
                  <a:pt x="14063" y="16103"/>
                  <a:pt x="14065" y="16118"/>
                </a:cubicBezTo>
                <a:cubicBezTo>
                  <a:pt x="14068" y="16133"/>
                  <a:pt x="14071" y="16219"/>
                  <a:pt x="14071" y="16309"/>
                </a:cubicBezTo>
                <a:cubicBezTo>
                  <a:pt x="14072" y="16385"/>
                  <a:pt x="14073" y="16423"/>
                  <a:pt x="14079" y="16446"/>
                </a:cubicBezTo>
                <a:cubicBezTo>
                  <a:pt x="14130" y="16497"/>
                  <a:pt x="14230" y="16462"/>
                  <a:pt x="14266" y="16358"/>
                </a:cubicBezTo>
                <a:cubicBezTo>
                  <a:pt x="14267" y="16354"/>
                  <a:pt x="14270" y="16350"/>
                  <a:pt x="14272" y="16345"/>
                </a:cubicBezTo>
                <a:cubicBezTo>
                  <a:pt x="14272" y="16324"/>
                  <a:pt x="14272" y="16310"/>
                  <a:pt x="14275" y="16279"/>
                </a:cubicBezTo>
                <a:cubicBezTo>
                  <a:pt x="14280" y="16237"/>
                  <a:pt x="14284" y="16212"/>
                  <a:pt x="14294" y="16198"/>
                </a:cubicBezTo>
                <a:cubicBezTo>
                  <a:pt x="14304" y="16182"/>
                  <a:pt x="14319" y="16178"/>
                  <a:pt x="14344" y="16176"/>
                </a:cubicBezTo>
                <a:cubicBezTo>
                  <a:pt x="14386" y="16173"/>
                  <a:pt x="14410" y="16167"/>
                  <a:pt x="14428" y="16153"/>
                </a:cubicBezTo>
                <a:cubicBezTo>
                  <a:pt x="14442" y="16132"/>
                  <a:pt x="14453" y="16104"/>
                  <a:pt x="14459" y="16071"/>
                </a:cubicBezTo>
                <a:cubicBezTo>
                  <a:pt x="14461" y="16035"/>
                  <a:pt x="14461" y="15989"/>
                  <a:pt x="14457" y="15921"/>
                </a:cubicBezTo>
                <a:cubicBezTo>
                  <a:pt x="14451" y="15796"/>
                  <a:pt x="14439" y="15733"/>
                  <a:pt x="14411" y="15683"/>
                </a:cubicBezTo>
                <a:cubicBezTo>
                  <a:pt x="14393" y="15650"/>
                  <a:pt x="14383" y="15635"/>
                  <a:pt x="14359" y="15636"/>
                </a:cubicBezTo>
                <a:close/>
                <a:moveTo>
                  <a:pt x="11632" y="20699"/>
                </a:moveTo>
                <a:cubicBezTo>
                  <a:pt x="11625" y="20699"/>
                  <a:pt x="11618" y="20700"/>
                  <a:pt x="11613" y="20704"/>
                </a:cubicBezTo>
                <a:cubicBezTo>
                  <a:pt x="11598" y="20714"/>
                  <a:pt x="11594" y="20744"/>
                  <a:pt x="11591" y="20817"/>
                </a:cubicBezTo>
                <a:cubicBezTo>
                  <a:pt x="11587" y="20915"/>
                  <a:pt x="11580" y="20934"/>
                  <a:pt x="11556" y="20920"/>
                </a:cubicBezTo>
                <a:cubicBezTo>
                  <a:pt x="11530" y="20906"/>
                  <a:pt x="11479" y="20903"/>
                  <a:pt x="11379" y="20914"/>
                </a:cubicBezTo>
                <a:cubicBezTo>
                  <a:pt x="11369" y="20915"/>
                  <a:pt x="11327" y="20908"/>
                  <a:pt x="11288" y="20896"/>
                </a:cubicBezTo>
                <a:cubicBezTo>
                  <a:pt x="11284" y="20895"/>
                  <a:pt x="11282" y="20895"/>
                  <a:pt x="11278" y="20894"/>
                </a:cubicBezTo>
                <a:cubicBezTo>
                  <a:pt x="11276" y="20894"/>
                  <a:pt x="11275" y="20895"/>
                  <a:pt x="11273" y="20894"/>
                </a:cubicBezTo>
                <a:cubicBezTo>
                  <a:pt x="11256" y="20895"/>
                  <a:pt x="11242" y="20894"/>
                  <a:pt x="11224" y="20894"/>
                </a:cubicBezTo>
                <a:cubicBezTo>
                  <a:pt x="11211" y="20899"/>
                  <a:pt x="11200" y="20907"/>
                  <a:pt x="11193" y="20920"/>
                </a:cubicBezTo>
                <a:cubicBezTo>
                  <a:pt x="11176" y="20955"/>
                  <a:pt x="11166" y="20956"/>
                  <a:pt x="11153" y="20924"/>
                </a:cubicBezTo>
                <a:cubicBezTo>
                  <a:pt x="11147" y="20909"/>
                  <a:pt x="11136" y="20899"/>
                  <a:pt x="11123" y="20892"/>
                </a:cubicBezTo>
                <a:cubicBezTo>
                  <a:pt x="11122" y="20892"/>
                  <a:pt x="11121" y="20893"/>
                  <a:pt x="11120" y="20892"/>
                </a:cubicBezTo>
                <a:cubicBezTo>
                  <a:pt x="11094" y="20881"/>
                  <a:pt x="11060" y="20882"/>
                  <a:pt x="11031" y="20901"/>
                </a:cubicBezTo>
                <a:cubicBezTo>
                  <a:pt x="11016" y="20910"/>
                  <a:pt x="11003" y="20922"/>
                  <a:pt x="10993" y="20939"/>
                </a:cubicBezTo>
                <a:cubicBezTo>
                  <a:pt x="10960" y="20995"/>
                  <a:pt x="10959" y="20996"/>
                  <a:pt x="10950" y="20914"/>
                </a:cubicBezTo>
                <a:cubicBezTo>
                  <a:pt x="10945" y="20866"/>
                  <a:pt x="10942" y="20820"/>
                  <a:pt x="10944" y="20811"/>
                </a:cubicBezTo>
                <a:cubicBezTo>
                  <a:pt x="10952" y="20777"/>
                  <a:pt x="10891" y="20740"/>
                  <a:pt x="10821" y="20738"/>
                </a:cubicBezTo>
                <a:lnTo>
                  <a:pt x="10780" y="20738"/>
                </a:lnTo>
                <a:cubicBezTo>
                  <a:pt x="10767" y="20750"/>
                  <a:pt x="10756" y="20769"/>
                  <a:pt x="10749" y="20798"/>
                </a:cubicBezTo>
                <a:lnTo>
                  <a:pt x="10749" y="21059"/>
                </a:lnTo>
                <a:cubicBezTo>
                  <a:pt x="10749" y="21205"/>
                  <a:pt x="10753" y="21316"/>
                  <a:pt x="10757" y="21366"/>
                </a:cubicBezTo>
                <a:cubicBezTo>
                  <a:pt x="10769" y="21380"/>
                  <a:pt x="10787" y="21393"/>
                  <a:pt x="10811" y="21400"/>
                </a:cubicBezTo>
                <a:cubicBezTo>
                  <a:pt x="10816" y="21388"/>
                  <a:pt x="10822" y="21374"/>
                  <a:pt x="10826" y="21355"/>
                </a:cubicBezTo>
                <a:cubicBezTo>
                  <a:pt x="10843" y="21279"/>
                  <a:pt x="10843" y="21277"/>
                  <a:pt x="10876" y="21349"/>
                </a:cubicBezTo>
                <a:cubicBezTo>
                  <a:pt x="10900" y="21402"/>
                  <a:pt x="10981" y="21409"/>
                  <a:pt x="11161" y="21400"/>
                </a:cubicBezTo>
                <a:cubicBezTo>
                  <a:pt x="11248" y="21388"/>
                  <a:pt x="11319" y="21372"/>
                  <a:pt x="11328" y="21351"/>
                </a:cubicBezTo>
                <a:cubicBezTo>
                  <a:pt x="11341" y="21319"/>
                  <a:pt x="11369" y="21317"/>
                  <a:pt x="11389" y="21349"/>
                </a:cubicBezTo>
                <a:cubicBezTo>
                  <a:pt x="11406" y="21374"/>
                  <a:pt x="11453" y="21390"/>
                  <a:pt x="11509" y="21400"/>
                </a:cubicBezTo>
                <a:cubicBezTo>
                  <a:pt x="11509" y="21400"/>
                  <a:pt x="11509" y="21400"/>
                  <a:pt x="11510" y="21400"/>
                </a:cubicBezTo>
                <a:cubicBezTo>
                  <a:pt x="11517" y="21395"/>
                  <a:pt x="11525" y="21392"/>
                  <a:pt x="11532" y="21383"/>
                </a:cubicBezTo>
                <a:cubicBezTo>
                  <a:pt x="11572" y="21335"/>
                  <a:pt x="11580" y="21335"/>
                  <a:pt x="11608" y="21383"/>
                </a:cubicBezTo>
                <a:cubicBezTo>
                  <a:pt x="11647" y="21449"/>
                  <a:pt x="11680" y="21399"/>
                  <a:pt x="11687" y="21263"/>
                </a:cubicBezTo>
                <a:cubicBezTo>
                  <a:pt x="11694" y="21130"/>
                  <a:pt x="11715" y="21140"/>
                  <a:pt x="11735" y="21285"/>
                </a:cubicBezTo>
                <a:cubicBezTo>
                  <a:pt x="11739" y="21318"/>
                  <a:pt x="11745" y="21340"/>
                  <a:pt x="11751" y="21362"/>
                </a:cubicBezTo>
                <a:cubicBezTo>
                  <a:pt x="11756" y="21378"/>
                  <a:pt x="11761" y="21391"/>
                  <a:pt x="11767" y="21400"/>
                </a:cubicBezTo>
                <a:cubicBezTo>
                  <a:pt x="11787" y="21396"/>
                  <a:pt x="11806" y="21392"/>
                  <a:pt x="11821" y="21385"/>
                </a:cubicBezTo>
                <a:cubicBezTo>
                  <a:pt x="11831" y="21367"/>
                  <a:pt x="11841" y="21346"/>
                  <a:pt x="11851" y="21315"/>
                </a:cubicBezTo>
                <a:lnTo>
                  <a:pt x="11893" y="21192"/>
                </a:lnTo>
                <a:lnTo>
                  <a:pt x="11908" y="21291"/>
                </a:lnTo>
                <a:cubicBezTo>
                  <a:pt x="11913" y="21321"/>
                  <a:pt x="11921" y="21346"/>
                  <a:pt x="11932" y="21366"/>
                </a:cubicBezTo>
                <a:cubicBezTo>
                  <a:pt x="11943" y="21386"/>
                  <a:pt x="11957" y="21403"/>
                  <a:pt x="11972" y="21413"/>
                </a:cubicBezTo>
                <a:cubicBezTo>
                  <a:pt x="11988" y="21423"/>
                  <a:pt x="12005" y="21426"/>
                  <a:pt x="12023" y="21424"/>
                </a:cubicBezTo>
                <a:cubicBezTo>
                  <a:pt x="12041" y="21422"/>
                  <a:pt x="12059" y="21414"/>
                  <a:pt x="12077" y="21398"/>
                </a:cubicBezTo>
                <a:cubicBezTo>
                  <a:pt x="12095" y="21383"/>
                  <a:pt x="12108" y="21377"/>
                  <a:pt x="12119" y="21377"/>
                </a:cubicBezTo>
                <a:cubicBezTo>
                  <a:pt x="12119" y="21377"/>
                  <a:pt x="12120" y="21377"/>
                  <a:pt x="12120" y="21377"/>
                </a:cubicBezTo>
                <a:cubicBezTo>
                  <a:pt x="12131" y="21377"/>
                  <a:pt x="12139" y="21383"/>
                  <a:pt x="12146" y="21398"/>
                </a:cubicBezTo>
                <a:cubicBezTo>
                  <a:pt x="12147" y="21399"/>
                  <a:pt x="12147" y="21400"/>
                  <a:pt x="12147" y="21400"/>
                </a:cubicBezTo>
                <a:cubicBezTo>
                  <a:pt x="12171" y="21379"/>
                  <a:pt x="12190" y="21345"/>
                  <a:pt x="12206" y="21291"/>
                </a:cubicBezTo>
                <a:cubicBezTo>
                  <a:pt x="12208" y="21267"/>
                  <a:pt x="12210" y="21242"/>
                  <a:pt x="12209" y="21214"/>
                </a:cubicBezTo>
                <a:cubicBezTo>
                  <a:pt x="12205" y="21102"/>
                  <a:pt x="12209" y="21082"/>
                  <a:pt x="12238" y="21072"/>
                </a:cubicBezTo>
                <a:cubicBezTo>
                  <a:pt x="12244" y="21070"/>
                  <a:pt x="12245" y="21062"/>
                  <a:pt x="12250" y="21057"/>
                </a:cubicBezTo>
                <a:cubicBezTo>
                  <a:pt x="12257" y="20988"/>
                  <a:pt x="12258" y="20933"/>
                  <a:pt x="12247" y="20916"/>
                </a:cubicBezTo>
                <a:cubicBezTo>
                  <a:pt x="12240" y="20905"/>
                  <a:pt x="12206" y="20896"/>
                  <a:pt x="12170" y="20888"/>
                </a:cubicBezTo>
                <a:cubicBezTo>
                  <a:pt x="12157" y="20891"/>
                  <a:pt x="12145" y="20894"/>
                  <a:pt x="12136" y="20899"/>
                </a:cubicBezTo>
                <a:cubicBezTo>
                  <a:pt x="12125" y="20905"/>
                  <a:pt x="12115" y="20912"/>
                  <a:pt x="12113" y="20920"/>
                </a:cubicBezTo>
                <a:cubicBezTo>
                  <a:pt x="12107" y="20943"/>
                  <a:pt x="12096" y="20946"/>
                  <a:pt x="12085" y="20927"/>
                </a:cubicBezTo>
                <a:cubicBezTo>
                  <a:pt x="12076" y="20909"/>
                  <a:pt x="12013" y="20891"/>
                  <a:pt x="11946" y="20888"/>
                </a:cubicBezTo>
                <a:cubicBezTo>
                  <a:pt x="11831" y="20883"/>
                  <a:pt x="11823" y="20889"/>
                  <a:pt x="11813" y="20965"/>
                </a:cubicBezTo>
                <a:lnTo>
                  <a:pt x="11804" y="21047"/>
                </a:lnTo>
                <a:lnTo>
                  <a:pt x="11780" y="20965"/>
                </a:lnTo>
                <a:cubicBezTo>
                  <a:pt x="11767" y="20920"/>
                  <a:pt x="11743" y="20881"/>
                  <a:pt x="11727" y="20881"/>
                </a:cubicBezTo>
                <a:cubicBezTo>
                  <a:pt x="11710" y="20881"/>
                  <a:pt x="11692" y="20845"/>
                  <a:pt x="11684" y="20791"/>
                </a:cubicBezTo>
                <a:cubicBezTo>
                  <a:pt x="11679" y="20760"/>
                  <a:pt x="11673" y="20736"/>
                  <a:pt x="11664" y="20721"/>
                </a:cubicBezTo>
                <a:cubicBezTo>
                  <a:pt x="11656" y="20706"/>
                  <a:pt x="11645" y="20699"/>
                  <a:pt x="11632" y="20699"/>
                </a:cubicBezTo>
                <a:close/>
                <a:moveTo>
                  <a:pt x="9896" y="20736"/>
                </a:moveTo>
                <a:lnTo>
                  <a:pt x="9896" y="21089"/>
                </a:lnTo>
                <a:cubicBezTo>
                  <a:pt x="9896" y="21240"/>
                  <a:pt x="9902" y="21339"/>
                  <a:pt x="9917" y="21396"/>
                </a:cubicBezTo>
                <a:cubicBezTo>
                  <a:pt x="9928" y="21412"/>
                  <a:pt x="9944" y="21420"/>
                  <a:pt x="9962" y="21422"/>
                </a:cubicBezTo>
                <a:cubicBezTo>
                  <a:pt x="9981" y="21424"/>
                  <a:pt x="10003" y="21421"/>
                  <a:pt x="10023" y="21411"/>
                </a:cubicBezTo>
                <a:cubicBezTo>
                  <a:pt x="10038" y="21397"/>
                  <a:pt x="10050" y="21389"/>
                  <a:pt x="10067" y="21366"/>
                </a:cubicBezTo>
                <a:cubicBezTo>
                  <a:pt x="10071" y="21361"/>
                  <a:pt x="10076" y="21361"/>
                  <a:pt x="10080" y="21357"/>
                </a:cubicBezTo>
                <a:cubicBezTo>
                  <a:pt x="10080" y="21357"/>
                  <a:pt x="10081" y="21358"/>
                  <a:pt x="10081" y="21357"/>
                </a:cubicBezTo>
                <a:cubicBezTo>
                  <a:pt x="10085" y="21350"/>
                  <a:pt x="10092" y="21344"/>
                  <a:pt x="10094" y="21336"/>
                </a:cubicBezTo>
                <a:cubicBezTo>
                  <a:pt x="10109" y="21285"/>
                  <a:pt x="10118" y="21287"/>
                  <a:pt x="10136" y="21323"/>
                </a:cubicBezTo>
                <a:cubicBezTo>
                  <a:pt x="10151" y="21323"/>
                  <a:pt x="10164" y="21327"/>
                  <a:pt x="10173" y="21340"/>
                </a:cubicBezTo>
                <a:cubicBezTo>
                  <a:pt x="10185" y="21357"/>
                  <a:pt x="10199" y="21368"/>
                  <a:pt x="10213" y="21379"/>
                </a:cubicBezTo>
                <a:cubicBezTo>
                  <a:pt x="10218" y="21357"/>
                  <a:pt x="10222" y="21329"/>
                  <a:pt x="10225" y="21285"/>
                </a:cubicBezTo>
                <a:cubicBezTo>
                  <a:pt x="10229" y="21198"/>
                  <a:pt x="10274" y="21149"/>
                  <a:pt x="10275" y="21229"/>
                </a:cubicBezTo>
                <a:cubicBezTo>
                  <a:pt x="10276" y="21267"/>
                  <a:pt x="10282" y="21304"/>
                  <a:pt x="10290" y="21334"/>
                </a:cubicBezTo>
                <a:cubicBezTo>
                  <a:pt x="10298" y="21364"/>
                  <a:pt x="10309" y="21388"/>
                  <a:pt x="10322" y="21405"/>
                </a:cubicBezTo>
                <a:cubicBezTo>
                  <a:pt x="10322" y="21405"/>
                  <a:pt x="10323" y="21405"/>
                  <a:pt x="10323" y="21405"/>
                </a:cubicBezTo>
                <a:cubicBezTo>
                  <a:pt x="10349" y="21397"/>
                  <a:pt x="10373" y="21385"/>
                  <a:pt x="10389" y="21355"/>
                </a:cubicBezTo>
                <a:cubicBezTo>
                  <a:pt x="10413" y="21308"/>
                  <a:pt x="10436" y="21310"/>
                  <a:pt x="10450" y="21364"/>
                </a:cubicBezTo>
                <a:cubicBezTo>
                  <a:pt x="10454" y="21380"/>
                  <a:pt x="10461" y="21389"/>
                  <a:pt x="10467" y="21400"/>
                </a:cubicBezTo>
                <a:cubicBezTo>
                  <a:pt x="10496" y="21423"/>
                  <a:pt x="10524" y="21426"/>
                  <a:pt x="10549" y="21417"/>
                </a:cubicBezTo>
                <a:cubicBezTo>
                  <a:pt x="10552" y="21416"/>
                  <a:pt x="10556" y="21417"/>
                  <a:pt x="10559" y="21415"/>
                </a:cubicBezTo>
                <a:cubicBezTo>
                  <a:pt x="10559" y="21415"/>
                  <a:pt x="10560" y="21415"/>
                  <a:pt x="10560" y="21415"/>
                </a:cubicBezTo>
                <a:cubicBezTo>
                  <a:pt x="10564" y="21412"/>
                  <a:pt x="10566" y="21411"/>
                  <a:pt x="10570" y="21407"/>
                </a:cubicBezTo>
                <a:cubicBezTo>
                  <a:pt x="10584" y="21388"/>
                  <a:pt x="10598" y="21362"/>
                  <a:pt x="10611" y="21332"/>
                </a:cubicBezTo>
                <a:cubicBezTo>
                  <a:pt x="10612" y="21331"/>
                  <a:pt x="10612" y="21330"/>
                  <a:pt x="10612" y="21330"/>
                </a:cubicBezTo>
                <a:cubicBezTo>
                  <a:pt x="10615" y="21319"/>
                  <a:pt x="10619" y="21310"/>
                  <a:pt x="10620" y="21297"/>
                </a:cubicBezTo>
                <a:cubicBezTo>
                  <a:pt x="10623" y="21269"/>
                  <a:pt x="10625" y="21242"/>
                  <a:pt x="10625" y="21214"/>
                </a:cubicBezTo>
                <a:cubicBezTo>
                  <a:pt x="10625" y="21213"/>
                  <a:pt x="10625" y="21212"/>
                  <a:pt x="10625" y="21212"/>
                </a:cubicBezTo>
                <a:cubicBezTo>
                  <a:pt x="10625" y="21184"/>
                  <a:pt x="10622" y="21158"/>
                  <a:pt x="10619" y="21132"/>
                </a:cubicBezTo>
                <a:cubicBezTo>
                  <a:pt x="10619" y="21132"/>
                  <a:pt x="10619" y="21131"/>
                  <a:pt x="10619" y="21130"/>
                </a:cubicBezTo>
                <a:cubicBezTo>
                  <a:pt x="10613" y="21078"/>
                  <a:pt x="10602" y="21034"/>
                  <a:pt x="10587" y="21006"/>
                </a:cubicBezTo>
                <a:cubicBezTo>
                  <a:pt x="10569" y="20974"/>
                  <a:pt x="10571" y="20961"/>
                  <a:pt x="10591" y="20933"/>
                </a:cubicBezTo>
                <a:cubicBezTo>
                  <a:pt x="10591" y="20933"/>
                  <a:pt x="10591" y="20931"/>
                  <a:pt x="10591" y="20931"/>
                </a:cubicBezTo>
                <a:cubicBezTo>
                  <a:pt x="10587" y="20890"/>
                  <a:pt x="10593" y="20854"/>
                  <a:pt x="10610" y="20813"/>
                </a:cubicBezTo>
                <a:cubicBezTo>
                  <a:pt x="10614" y="20802"/>
                  <a:pt x="10615" y="20793"/>
                  <a:pt x="10618" y="20785"/>
                </a:cubicBezTo>
                <a:cubicBezTo>
                  <a:pt x="10617" y="20785"/>
                  <a:pt x="10617" y="20785"/>
                  <a:pt x="10617" y="20785"/>
                </a:cubicBezTo>
                <a:cubicBezTo>
                  <a:pt x="10614" y="20780"/>
                  <a:pt x="10610" y="20776"/>
                  <a:pt x="10607" y="20772"/>
                </a:cubicBezTo>
                <a:cubicBezTo>
                  <a:pt x="10597" y="20759"/>
                  <a:pt x="10584" y="20748"/>
                  <a:pt x="10567" y="20744"/>
                </a:cubicBezTo>
                <a:cubicBezTo>
                  <a:pt x="10545" y="20739"/>
                  <a:pt x="10519" y="20743"/>
                  <a:pt x="10490" y="20761"/>
                </a:cubicBezTo>
                <a:cubicBezTo>
                  <a:pt x="10481" y="20768"/>
                  <a:pt x="10472" y="20769"/>
                  <a:pt x="10464" y="20772"/>
                </a:cubicBezTo>
                <a:cubicBezTo>
                  <a:pt x="10458" y="20782"/>
                  <a:pt x="10453" y="20792"/>
                  <a:pt x="10450" y="20802"/>
                </a:cubicBezTo>
                <a:cubicBezTo>
                  <a:pt x="10436" y="20857"/>
                  <a:pt x="10414" y="20860"/>
                  <a:pt x="10389" y="20811"/>
                </a:cubicBezTo>
                <a:cubicBezTo>
                  <a:pt x="10382" y="20796"/>
                  <a:pt x="10361" y="20782"/>
                  <a:pt x="10334" y="20770"/>
                </a:cubicBezTo>
                <a:cubicBezTo>
                  <a:pt x="10331" y="20780"/>
                  <a:pt x="10328" y="20789"/>
                  <a:pt x="10328" y="20806"/>
                </a:cubicBezTo>
                <a:cubicBezTo>
                  <a:pt x="10328" y="20834"/>
                  <a:pt x="10326" y="20856"/>
                  <a:pt x="10324" y="20871"/>
                </a:cubicBezTo>
                <a:cubicBezTo>
                  <a:pt x="10321" y="20886"/>
                  <a:pt x="10316" y="20895"/>
                  <a:pt x="10311" y="20896"/>
                </a:cubicBezTo>
                <a:cubicBezTo>
                  <a:pt x="10301" y="20900"/>
                  <a:pt x="10287" y="20878"/>
                  <a:pt x="10271" y="20828"/>
                </a:cubicBezTo>
                <a:cubicBezTo>
                  <a:pt x="10263" y="20804"/>
                  <a:pt x="10253" y="20786"/>
                  <a:pt x="10243" y="20772"/>
                </a:cubicBezTo>
                <a:cubicBezTo>
                  <a:pt x="10233" y="20758"/>
                  <a:pt x="10223" y="20747"/>
                  <a:pt x="10212" y="20742"/>
                </a:cubicBezTo>
                <a:cubicBezTo>
                  <a:pt x="10207" y="20741"/>
                  <a:pt x="10202" y="20741"/>
                  <a:pt x="10196" y="20740"/>
                </a:cubicBezTo>
                <a:cubicBezTo>
                  <a:pt x="10187" y="20740"/>
                  <a:pt x="10179" y="20742"/>
                  <a:pt x="10171" y="20749"/>
                </a:cubicBezTo>
                <a:cubicBezTo>
                  <a:pt x="10162" y="20757"/>
                  <a:pt x="10154" y="20769"/>
                  <a:pt x="10148" y="20787"/>
                </a:cubicBezTo>
                <a:cubicBezTo>
                  <a:pt x="10133" y="20832"/>
                  <a:pt x="10125" y="20831"/>
                  <a:pt x="10090" y="20787"/>
                </a:cubicBezTo>
                <a:cubicBezTo>
                  <a:pt x="10067" y="20759"/>
                  <a:pt x="10013" y="20736"/>
                  <a:pt x="9969" y="20736"/>
                </a:cubicBezTo>
                <a:lnTo>
                  <a:pt x="9896" y="20736"/>
                </a:lnTo>
                <a:close/>
                <a:moveTo>
                  <a:pt x="8971" y="20738"/>
                </a:moveTo>
                <a:cubicBezTo>
                  <a:pt x="8952" y="20739"/>
                  <a:pt x="8930" y="20746"/>
                  <a:pt x="8910" y="20755"/>
                </a:cubicBezTo>
                <a:cubicBezTo>
                  <a:pt x="8908" y="20756"/>
                  <a:pt x="8906" y="20756"/>
                  <a:pt x="8904" y="20757"/>
                </a:cubicBezTo>
                <a:cubicBezTo>
                  <a:pt x="8885" y="20767"/>
                  <a:pt x="8867" y="20780"/>
                  <a:pt x="8857" y="20794"/>
                </a:cubicBezTo>
                <a:cubicBezTo>
                  <a:pt x="8847" y="20814"/>
                  <a:pt x="8840" y="20837"/>
                  <a:pt x="8836" y="20871"/>
                </a:cubicBezTo>
                <a:cubicBezTo>
                  <a:pt x="8833" y="20889"/>
                  <a:pt x="8831" y="20916"/>
                  <a:pt x="8829" y="20939"/>
                </a:cubicBezTo>
                <a:cubicBezTo>
                  <a:pt x="8828" y="20957"/>
                  <a:pt x="8827" y="20974"/>
                  <a:pt x="8826" y="20993"/>
                </a:cubicBezTo>
                <a:cubicBezTo>
                  <a:pt x="8826" y="20993"/>
                  <a:pt x="8826" y="20995"/>
                  <a:pt x="8826" y="20995"/>
                </a:cubicBezTo>
                <a:cubicBezTo>
                  <a:pt x="8818" y="21185"/>
                  <a:pt x="8844" y="21331"/>
                  <a:pt x="8890" y="21396"/>
                </a:cubicBezTo>
                <a:cubicBezTo>
                  <a:pt x="8921" y="21421"/>
                  <a:pt x="8957" y="21426"/>
                  <a:pt x="8989" y="21415"/>
                </a:cubicBezTo>
                <a:cubicBezTo>
                  <a:pt x="9005" y="21410"/>
                  <a:pt x="9020" y="21400"/>
                  <a:pt x="9032" y="21387"/>
                </a:cubicBezTo>
                <a:cubicBezTo>
                  <a:pt x="9045" y="21375"/>
                  <a:pt x="9055" y="21360"/>
                  <a:pt x="9062" y="21340"/>
                </a:cubicBezTo>
                <a:cubicBezTo>
                  <a:pt x="9088" y="21264"/>
                  <a:pt x="9107" y="21306"/>
                  <a:pt x="9107" y="21443"/>
                </a:cubicBezTo>
                <a:cubicBezTo>
                  <a:pt x="9107" y="21487"/>
                  <a:pt x="9112" y="21529"/>
                  <a:pt x="9117" y="21563"/>
                </a:cubicBezTo>
                <a:cubicBezTo>
                  <a:pt x="9117" y="21564"/>
                  <a:pt x="9117" y="21565"/>
                  <a:pt x="9117" y="21565"/>
                </a:cubicBezTo>
                <a:cubicBezTo>
                  <a:pt x="9127" y="21587"/>
                  <a:pt x="9136" y="21599"/>
                  <a:pt x="9146" y="21600"/>
                </a:cubicBezTo>
                <a:cubicBezTo>
                  <a:pt x="9157" y="21600"/>
                  <a:pt x="9169" y="21588"/>
                  <a:pt x="9185" y="21565"/>
                </a:cubicBezTo>
                <a:cubicBezTo>
                  <a:pt x="9188" y="21553"/>
                  <a:pt x="9192" y="21544"/>
                  <a:pt x="9195" y="21529"/>
                </a:cubicBezTo>
                <a:cubicBezTo>
                  <a:pt x="9200" y="21502"/>
                  <a:pt x="9208" y="21478"/>
                  <a:pt x="9216" y="21460"/>
                </a:cubicBezTo>
                <a:cubicBezTo>
                  <a:pt x="9224" y="21443"/>
                  <a:pt x="9233" y="21430"/>
                  <a:pt x="9240" y="21430"/>
                </a:cubicBezTo>
                <a:cubicBezTo>
                  <a:pt x="9254" y="21430"/>
                  <a:pt x="9282" y="21405"/>
                  <a:pt x="9301" y="21372"/>
                </a:cubicBezTo>
                <a:cubicBezTo>
                  <a:pt x="9322" y="21337"/>
                  <a:pt x="9335" y="21334"/>
                  <a:pt x="9352" y="21347"/>
                </a:cubicBezTo>
                <a:cubicBezTo>
                  <a:pt x="9362" y="21345"/>
                  <a:pt x="9369" y="21347"/>
                  <a:pt x="9372" y="21360"/>
                </a:cubicBezTo>
                <a:cubicBezTo>
                  <a:pt x="9375" y="21368"/>
                  <a:pt x="9382" y="21376"/>
                  <a:pt x="9391" y="21383"/>
                </a:cubicBezTo>
                <a:cubicBezTo>
                  <a:pt x="9393" y="21386"/>
                  <a:pt x="9395" y="21387"/>
                  <a:pt x="9397" y="21390"/>
                </a:cubicBezTo>
                <a:cubicBezTo>
                  <a:pt x="9416" y="21402"/>
                  <a:pt x="9450" y="21407"/>
                  <a:pt x="9485" y="21411"/>
                </a:cubicBezTo>
                <a:cubicBezTo>
                  <a:pt x="9485" y="21411"/>
                  <a:pt x="9485" y="21411"/>
                  <a:pt x="9485" y="21411"/>
                </a:cubicBezTo>
                <a:cubicBezTo>
                  <a:pt x="9492" y="21408"/>
                  <a:pt x="9495" y="21409"/>
                  <a:pt x="9502" y="21405"/>
                </a:cubicBezTo>
                <a:cubicBezTo>
                  <a:pt x="9525" y="21390"/>
                  <a:pt x="9543" y="21381"/>
                  <a:pt x="9556" y="21381"/>
                </a:cubicBezTo>
                <a:cubicBezTo>
                  <a:pt x="9570" y="21381"/>
                  <a:pt x="9579" y="21388"/>
                  <a:pt x="9586" y="21402"/>
                </a:cubicBezTo>
                <a:cubicBezTo>
                  <a:pt x="9589" y="21409"/>
                  <a:pt x="9591" y="21408"/>
                  <a:pt x="9594" y="21411"/>
                </a:cubicBezTo>
                <a:cubicBezTo>
                  <a:pt x="9602" y="21410"/>
                  <a:pt x="9608" y="21410"/>
                  <a:pt x="9615" y="21409"/>
                </a:cubicBezTo>
                <a:cubicBezTo>
                  <a:pt x="9621" y="21397"/>
                  <a:pt x="9626" y="21377"/>
                  <a:pt x="9629" y="21349"/>
                </a:cubicBezTo>
                <a:cubicBezTo>
                  <a:pt x="9633" y="21321"/>
                  <a:pt x="9636" y="21284"/>
                  <a:pt x="9637" y="21237"/>
                </a:cubicBezTo>
                <a:cubicBezTo>
                  <a:pt x="9640" y="21149"/>
                  <a:pt x="9648" y="21101"/>
                  <a:pt x="9657" y="21096"/>
                </a:cubicBezTo>
                <a:cubicBezTo>
                  <a:pt x="9661" y="21093"/>
                  <a:pt x="9666" y="21100"/>
                  <a:pt x="9669" y="21119"/>
                </a:cubicBezTo>
                <a:cubicBezTo>
                  <a:pt x="9673" y="21139"/>
                  <a:pt x="9675" y="21169"/>
                  <a:pt x="9677" y="21212"/>
                </a:cubicBezTo>
                <a:cubicBezTo>
                  <a:pt x="9679" y="21260"/>
                  <a:pt x="9683" y="21294"/>
                  <a:pt x="9688" y="21327"/>
                </a:cubicBezTo>
                <a:cubicBezTo>
                  <a:pt x="9691" y="21347"/>
                  <a:pt x="9694" y="21365"/>
                  <a:pt x="9697" y="21379"/>
                </a:cubicBezTo>
                <a:cubicBezTo>
                  <a:pt x="9698" y="21379"/>
                  <a:pt x="9697" y="21381"/>
                  <a:pt x="9697" y="21381"/>
                </a:cubicBezTo>
                <a:cubicBezTo>
                  <a:pt x="9713" y="21370"/>
                  <a:pt x="9728" y="21357"/>
                  <a:pt x="9735" y="21334"/>
                </a:cubicBezTo>
                <a:cubicBezTo>
                  <a:pt x="9737" y="21313"/>
                  <a:pt x="9740" y="21303"/>
                  <a:pt x="9740" y="21274"/>
                </a:cubicBezTo>
                <a:cubicBezTo>
                  <a:pt x="9740" y="21191"/>
                  <a:pt x="9747" y="21109"/>
                  <a:pt x="9757" y="21081"/>
                </a:cubicBezTo>
                <a:cubicBezTo>
                  <a:pt x="9757" y="21080"/>
                  <a:pt x="9757" y="21079"/>
                  <a:pt x="9757" y="21079"/>
                </a:cubicBezTo>
                <a:cubicBezTo>
                  <a:pt x="9758" y="21050"/>
                  <a:pt x="9759" y="21018"/>
                  <a:pt x="9758" y="20997"/>
                </a:cubicBezTo>
                <a:cubicBezTo>
                  <a:pt x="9755" y="20985"/>
                  <a:pt x="9754" y="20973"/>
                  <a:pt x="9748" y="20957"/>
                </a:cubicBezTo>
                <a:cubicBezTo>
                  <a:pt x="9737" y="20928"/>
                  <a:pt x="9726" y="20910"/>
                  <a:pt x="9709" y="20899"/>
                </a:cubicBezTo>
                <a:cubicBezTo>
                  <a:pt x="9692" y="20887"/>
                  <a:pt x="9671" y="20881"/>
                  <a:pt x="9641" y="20881"/>
                </a:cubicBezTo>
                <a:cubicBezTo>
                  <a:pt x="9619" y="20881"/>
                  <a:pt x="9598" y="20886"/>
                  <a:pt x="9582" y="20892"/>
                </a:cubicBezTo>
                <a:cubicBezTo>
                  <a:pt x="9566" y="20899"/>
                  <a:pt x="9554" y="20908"/>
                  <a:pt x="9552" y="20918"/>
                </a:cubicBezTo>
                <a:cubicBezTo>
                  <a:pt x="9546" y="20940"/>
                  <a:pt x="9529" y="20940"/>
                  <a:pt x="9505" y="20918"/>
                </a:cubicBezTo>
                <a:cubicBezTo>
                  <a:pt x="9453" y="20870"/>
                  <a:pt x="9408" y="20875"/>
                  <a:pt x="9362" y="20933"/>
                </a:cubicBezTo>
                <a:cubicBezTo>
                  <a:pt x="9329" y="20975"/>
                  <a:pt x="9318" y="20973"/>
                  <a:pt x="9294" y="20929"/>
                </a:cubicBezTo>
                <a:cubicBezTo>
                  <a:pt x="9274" y="20893"/>
                  <a:pt x="9235" y="20880"/>
                  <a:pt x="9168" y="20888"/>
                </a:cubicBezTo>
                <a:cubicBezTo>
                  <a:pt x="9127" y="20893"/>
                  <a:pt x="9103" y="20894"/>
                  <a:pt x="9088" y="20886"/>
                </a:cubicBezTo>
                <a:cubicBezTo>
                  <a:pt x="9080" y="20882"/>
                  <a:pt x="9075" y="20875"/>
                  <a:pt x="9071" y="20866"/>
                </a:cubicBezTo>
                <a:cubicBezTo>
                  <a:pt x="9067" y="20858"/>
                  <a:pt x="9065" y="20849"/>
                  <a:pt x="9062" y="20834"/>
                </a:cubicBezTo>
                <a:cubicBezTo>
                  <a:pt x="9060" y="20816"/>
                  <a:pt x="9055" y="20797"/>
                  <a:pt x="9051" y="20785"/>
                </a:cubicBezTo>
                <a:cubicBezTo>
                  <a:pt x="9047" y="20773"/>
                  <a:pt x="9043" y="20766"/>
                  <a:pt x="9039" y="20766"/>
                </a:cubicBezTo>
                <a:cubicBezTo>
                  <a:pt x="9031" y="20765"/>
                  <a:pt x="9015" y="20754"/>
                  <a:pt x="9004" y="20744"/>
                </a:cubicBezTo>
                <a:cubicBezTo>
                  <a:pt x="8997" y="20738"/>
                  <a:pt x="8985" y="20737"/>
                  <a:pt x="8971" y="20738"/>
                </a:cubicBezTo>
                <a:close/>
              </a:path>
            </a:pathLst>
          </a:custGeom>
          <a:ln w="12700">
            <a:miter lim="400000"/>
          </a:ln>
        </p:spPr>
      </p:pic>
      <p:sp>
        <p:nvSpPr>
          <p:cNvPr id="238" name="A 1.2.3.8 A 1.2.3.9…"/>
          <p:cNvSpPr txBox="1"/>
          <p:nvPr/>
        </p:nvSpPr>
        <p:spPr>
          <a:xfrm rot="1566096">
            <a:off x="21012156" y="5307351"/>
            <a:ext cx="890798" cy="16330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1200">
                <a:solidFill>
                  <a:srgbClr val="5E5E5E"/>
                </a:solidFill>
                <a:latin typeface="Helvetica"/>
                <a:ea typeface="Helvetica"/>
                <a:cs typeface="Helvetica"/>
                <a:sym typeface="Helvetica"/>
              </a:defRPr>
            </a:pPr>
            <a:br>
              <a:rPr b="0">
                <a:latin typeface="Consolas"/>
                <a:ea typeface="Consolas"/>
                <a:cs typeface="Consolas"/>
                <a:sym typeface="Consolas"/>
              </a:rPr>
            </a:br>
            <a:r>
              <a:rPr b="0">
                <a:latin typeface="Consolas"/>
                <a:ea typeface="Consolas"/>
                <a:cs typeface="Consolas"/>
                <a:sym typeface="Consolas"/>
              </a:rPr>
              <a:t>A 1.2.3.8</a:t>
            </a:r>
            <a:br>
              <a:rPr b="0">
                <a:latin typeface="Consolas"/>
                <a:ea typeface="Consolas"/>
                <a:cs typeface="Consolas"/>
                <a:sym typeface="Consolas"/>
              </a:rPr>
            </a:br>
            <a:r>
              <a:rPr b="0">
                <a:latin typeface="Consolas"/>
                <a:ea typeface="Consolas"/>
                <a:cs typeface="Consolas"/>
                <a:sym typeface="Consolas"/>
              </a:rPr>
              <a:t>A 1.2.3.9</a:t>
            </a:r>
            <a:endParaRPr b="0">
              <a:latin typeface="Consolas"/>
              <a:ea typeface="Consolas"/>
              <a:cs typeface="Consolas"/>
              <a:sym typeface="Consolas"/>
            </a:endParaRPr>
          </a:p>
          <a:p>
            <a:pPr>
              <a:defRPr sz="1200">
                <a:solidFill>
                  <a:srgbClr val="5E5E5E"/>
                </a:solidFill>
                <a:latin typeface="Helvetica"/>
                <a:ea typeface="Helvetica"/>
                <a:cs typeface="Helvetica"/>
                <a:sym typeface="Helvetica"/>
              </a:defRPr>
            </a:pPr>
            <a:r>
              <a:rPr b="0">
                <a:latin typeface="Consolas"/>
                <a:ea typeface="Consolas"/>
                <a:cs typeface="Consolas"/>
                <a:sym typeface="Consolas"/>
              </a:rPr>
              <a:t>A 1.2.3.4</a:t>
            </a:r>
            <a:br>
              <a:rPr b="0">
                <a:latin typeface="Consolas"/>
                <a:ea typeface="Consolas"/>
                <a:cs typeface="Consolas"/>
                <a:sym typeface="Consolas"/>
              </a:rPr>
            </a:br>
            <a:r>
              <a:rPr b="0">
                <a:latin typeface="Consolas"/>
                <a:ea typeface="Consolas"/>
                <a:cs typeface="Consolas"/>
                <a:sym typeface="Consolas"/>
              </a:rPr>
              <a:t>A 1.2.3.5</a:t>
            </a:r>
            <a:br>
              <a:rPr b="0">
                <a:latin typeface="Consolas"/>
                <a:ea typeface="Consolas"/>
                <a:cs typeface="Consolas"/>
                <a:sym typeface="Consolas"/>
              </a:rPr>
            </a:br>
            <a:r>
              <a:rPr b="0">
                <a:latin typeface="Consolas"/>
                <a:ea typeface="Consolas"/>
                <a:cs typeface="Consolas"/>
                <a:sym typeface="Consolas"/>
              </a:rPr>
              <a:t>A 1.2.3.6</a:t>
            </a:r>
            <a:endParaRPr b="0">
              <a:latin typeface="Consolas"/>
              <a:ea typeface="Consolas"/>
              <a:cs typeface="Consolas"/>
              <a:sym typeface="Consolas"/>
            </a:endParaRPr>
          </a:p>
          <a:p>
            <a:pPr>
              <a:defRPr sz="1200">
                <a:solidFill>
                  <a:srgbClr val="5E5E5E"/>
                </a:solidFill>
                <a:latin typeface="Helvetica"/>
                <a:ea typeface="Helvetica"/>
                <a:cs typeface="Helvetica"/>
                <a:sym typeface="Helvetica"/>
              </a:defRPr>
            </a:pPr>
            <a:r>
              <a:rPr b="0">
                <a:latin typeface="Consolas"/>
                <a:ea typeface="Consolas"/>
                <a:cs typeface="Consolas"/>
                <a:sym typeface="Consolas"/>
              </a:rPr>
              <a:t>A 1.2.3.7</a:t>
            </a:r>
            <a:br>
              <a:rPr b="0">
                <a:latin typeface="Consolas"/>
                <a:ea typeface="Consolas"/>
                <a:cs typeface="Consolas"/>
                <a:sym typeface="Consolas"/>
              </a:rPr>
            </a:br>
            <a:r>
              <a:rPr b="0">
                <a:latin typeface="Consolas"/>
                <a:ea typeface="Consolas"/>
                <a:cs typeface="Consolas"/>
                <a:sym typeface="Consolas"/>
              </a:rPr>
              <a:t>A 1.2.3.8</a:t>
            </a:r>
            <a:br>
              <a:rPr b="0">
                <a:latin typeface="Consolas"/>
                <a:ea typeface="Consolas"/>
                <a:cs typeface="Consolas"/>
                <a:sym typeface="Consolas"/>
              </a:rPr>
            </a:br>
            <a:r>
              <a:rPr b="0">
                <a:latin typeface="Consolas"/>
                <a:ea typeface="Consolas"/>
                <a:cs typeface="Consolas"/>
                <a:sym typeface="Consolas"/>
              </a:rPr>
              <a:t>A 1.2.3.9</a:t>
            </a:r>
          </a:p>
        </p:txBody>
      </p:sp>
      <p:sp>
        <p:nvSpPr>
          <p:cNvPr id="239" name="MX mx1.example.com.…"/>
          <p:cNvSpPr txBox="1"/>
          <p:nvPr/>
        </p:nvSpPr>
        <p:spPr>
          <a:xfrm rot="1566096">
            <a:off x="19238703" y="4852963"/>
            <a:ext cx="1719904" cy="18112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1100">
                <a:solidFill>
                  <a:srgbClr val="5E5E5E"/>
                </a:solidFill>
                <a:latin typeface="Helvetica"/>
                <a:ea typeface="Helvetica"/>
                <a:cs typeface="Helvetica"/>
                <a:sym typeface="Helvetica"/>
              </a:defRPr>
            </a:pPr>
            <a:r>
              <a:t>MX mx1.example.com.</a:t>
            </a:r>
          </a:p>
          <a:p>
            <a:pPr>
              <a:defRPr sz="1100">
                <a:solidFill>
                  <a:srgbClr val="5E5E5E"/>
                </a:solidFill>
                <a:latin typeface="Helvetica"/>
                <a:ea typeface="Helvetica"/>
                <a:cs typeface="Helvetica"/>
                <a:sym typeface="Helvetica"/>
              </a:defRPr>
            </a:pPr>
            <a:r>
              <a:t>MX mx1.example.com.</a:t>
            </a:r>
          </a:p>
          <a:p>
            <a:pPr>
              <a:defRPr sz="1100">
                <a:solidFill>
                  <a:srgbClr val="5E5E5E"/>
                </a:solidFill>
                <a:latin typeface="Helvetica"/>
                <a:ea typeface="Helvetica"/>
                <a:cs typeface="Helvetica"/>
                <a:sym typeface="Helvetica"/>
              </a:defRPr>
            </a:pPr>
            <a:r>
              <a:t>MX mx1.example.com.</a:t>
            </a:r>
          </a:p>
          <a:p>
            <a:pPr>
              <a:defRPr sz="1100">
                <a:solidFill>
                  <a:srgbClr val="5E5E5E"/>
                </a:solidFill>
                <a:latin typeface="Helvetica"/>
                <a:ea typeface="Helvetica"/>
                <a:cs typeface="Helvetica"/>
                <a:sym typeface="Helvetica"/>
              </a:defRPr>
            </a:pPr>
            <a:r>
              <a:t>MX mx1.example.com.</a:t>
            </a:r>
          </a:p>
          <a:p>
            <a:pPr>
              <a:defRPr sz="1100">
                <a:solidFill>
                  <a:srgbClr val="5E5E5E"/>
                </a:solidFill>
                <a:latin typeface="Helvetica"/>
                <a:ea typeface="Helvetica"/>
                <a:cs typeface="Helvetica"/>
                <a:sym typeface="Helvetica"/>
              </a:defRPr>
            </a:pPr>
            <a:r>
              <a:t>MX mx1.example.com.</a:t>
            </a:r>
          </a:p>
          <a:p>
            <a:pPr>
              <a:defRPr sz="1100">
                <a:solidFill>
                  <a:srgbClr val="5E5E5E"/>
                </a:solidFill>
                <a:latin typeface="Helvetica"/>
                <a:ea typeface="Helvetica"/>
                <a:cs typeface="Helvetica"/>
                <a:sym typeface="Helvetica"/>
              </a:defRPr>
            </a:pPr>
            <a:r>
              <a:t>MX mx1.example.com.</a:t>
            </a:r>
          </a:p>
          <a:p>
            <a:pPr>
              <a:defRPr sz="1100">
                <a:solidFill>
                  <a:srgbClr val="5E5E5E"/>
                </a:solidFill>
                <a:latin typeface="Helvetica"/>
                <a:ea typeface="Helvetica"/>
                <a:cs typeface="Helvetica"/>
                <a:sym typeface="Helvetica"/>
              </a:defRPr>
            </a:pPr>
            <a:r>
              <a:t>MX mx1.example.com.</a:t>
            </a:r>
          </a:p>
          <a:p>
            <a:pPr>
              <a:defRPr sz="1100">
                <a:solidFill>
                  <a:srgbClr val="5E5E5E"/>
                </a:solidFill>
                <a:latin typeface="Helvetica"/>
                <a:ea typeface="Helvetica"/>
                <a:cs typeface="Helvetica"/>
                <a:sym typeface="Helvetica"/>
              </a:defRPr>
            </a:pPr>
            <a:r>
              <a:t>MX mx1.example.com.</a:t>
            </a:r>
          </a:p>
          <a:p>
            <a:pPr>
              <a:defRPr sz="1100">
                <a:solidFill>
                  <a:srgbClr val="5E5E5E"/>
                </a:solidFill>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Common UDP Amplifier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Common UDP Amplifiers</a:t>
            </a:r>
          </a:p>
        </p:txBody>
      </p:sp>
      <p:sp>
        <p:nvSpPr>
          <p:cNvPr id="244" name="DNS: ANY query returns all records server has about a domain…"/>
          <p:cNvSpPr txBox="1"/>
          <p:nvPr>
            <p:ph type="body" idx="1"/>
          </p:nvPr>
        </p:nvSpPr>
        <p:spPr>
          <a:xfrm>
            <a:off x="1689100" y="4126531"/>
            <a:ext cx="21005800" cy="7240938"/>
          </a:xfrm>
          <a:prstGeom prst="rect">
            <a:avLst/>
          </a:prstGeom>
        </p:spPr>
        <p:txBody>
          <a:bodyPr/>
          <a:lstStyle/>
          <a:p>
            <a:pPr marL="291465" indent="-291465" defTabSz="388620">
              <a:lnSpc>
                <a:spcPct val="120000"/>
              </a:lnSpc>
              <a:spcBef>
                <a:spcPts val="1700"/>
              </a:spcBef>
              <a:buSzTx/>
              <a:buNone/>
              <a:defRPr sz="4760"/>
            </a:pPr>
            <a:r>
              <a:rPr b="1"/>
              <a:t>DNS:</a:t>
            </a:r>
            <a:r>
              <a:t> ANY query returns </a:t>
            </a:r>
            <a:r>
              <a:rPr i="1"/>
              <a:t>all</a:t>
            </a:r>
            <a:r>
              <a:t> records server has about a domain </a:t>
            </a:r>
          </a:p>
          <a:p>
            <a:pPr marL="291465" indent="-291465" defTabSz="388620">
              <a:lnSpc>
                <a:spcPct val="120000"/>
              </a:lnSpc>
              <a:spcBef>
                <a:spcPts val="1700"/>
              </a:spcBef>
              <a:buSzTx/>
              <a:buNone/>
              <a:defRPr b="1" sz="4760"/>
            </a:pPr>
            <a:r>
              <a:t>NTP: </a:t>
            </a:r>
            <a:r>
              <a:rPr b="0"/>
              <a:t>MONLIST returns list of last 600 clients who asked for the time recently</a:t>
            </a:r>
            <a:endParaRPr b="0"/>
          </a:p>
          <a:p>
            <a:pPr marL="291465" indent="-291465" defTabSz="388620">
              <a:lnSpc>
                <a:spcPct val="120000"/>
              </a:lnSpc>
              <a:spcBef>
                <a:spcPts val="1700"/>
              </a:spcBef>
              <a:buSzTx/>
              <a:buNone/>
              <a:defRPr b="1" sz="2125"/>
            </a:pPr>
            <a:endParaRPr b="0"/>
          </a:p>
          <a:p>
            <a:pPr marL="291465" indent="-291465" defTabSz="388620">
              <a:lnSpc>
                <a:spcPct val="120000"/>
              </a:lnSpc>
              <a:spcBef>
                <a:spcPts val="1700"/>
              </a:spcBef>
              <a:buSzTx/>
              <a:buNone/>
              <a:defRPr b="1" sz="4760"/>
            </a:pPr>
            <a:r>
              <a:t>DNS: </a:t>
            </a:r>
            <a:r>
              <a:rPr b="0"/>
              <a:t>Do not have recursive resolvers on the public Internet.</a:t>
            </a:r>
            <a:endParaRPr b="0"/>
          </a:p>
          <a:p>
            <a:pPr marL="291465" indent="-291465" defTabSz="388620">
              <a:lnSpc>
                <a:spcPct val="120000"/>
              </a:lnSpc>
              <a:spcBef>
                <a:spcPts val="1700"/>
              </a:spcBef>
              <a:buSzTx/>
              <a:buNone/>
              <a:defRPr b="1" sz="4760"/>
            </a:pPr>
            <a:r>
              <a:t>NTP: </a:t>
            </a:r>
            <a:r>
              <a:rPr b="0"/>
              <a:t>Do not respond to commands like MONLIST</a:t>
            </a:r>
            <a:endParaRPr b="0"/>
          </a:p>
          <a:p>
            <a:pPr marL="291465" indent="-291465" defTabSz="388620">
              <a:lnSpc>
                <a:spcPct val="120000"/>
              </a:lnSpc>
              <a:spcBef>
                <a:spcPts val="1700"/>
              </a:spcBef>
              <a:buSzTx/>
              <a:buNone/>
              <a:defRPr b="1" sz="2125"/>
            </a:pPr>
            <a:endParaRPr b="0"/>
          </a:p>
          <a:p>
            <a:pPr marL="291465" indent="-291465" defTabSz="388620">
              <a:lnSpc>
                <a:spcPct val="120000"/>
              </a:lnSpc>
              <a:spcBef>
                <a:spcPts val="1700"/>
              </a:spcBef>
              <a:buSzTx/>
              <a:buNone/>
              <a:defRPr b="1" sz="4760"/>
            </a:pPr>
            <a:r>
              <a:rPr b="0"/>
              <a:t>Both are considered misconfigurations today, but often 100Ks of misconfigured hosts on the public Internet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Amplification Attack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Amplification Attacks</a:t>
            </a:r>
          </a:p>
        </p:txBody>
      </p:sp>
      <p:sp>
        <p:nvSpPr>
          <p:cNvPr id="249" name="2013: DDoS attack generated 300 Gbps (DNS) - 31,000 misconfigured open DNS resolvers, each at 10 Mbps…"/>
          <p:cNvSpPr txBox="1"/>
          <p:nvPr>
            <p:ph type="body" idx="1"/>
          </p:nvPr>
        </p:nvSpPr>
        <p:spPr>
          <a:xfrm>
            <a:off x="1689100" y="4126531"/>
            <a:ext cx="21005800" cy="7240938"/>
          </a:xfrm>
          <a:prstGeom prst="rect">
            <a:avLst/>
          </a:prstGeom>
        </p:spPr>
        <p:txBody>
          <a:bodyPr/>
          <a:lstStyle/>
          <a:p>
            <a:pPr marL="342900" indent="-342900" defTabSz="457200">
              <a:lnSpc>
                <a:spcPct val="120000"/>
              </a:lnSpc>
              <a:spcBef>
                <a:spcPts val="0"/>
              </a:spcBef>
              <a:buSzTx/>
              <a:buNone/>
              <a:defRPr sz="5600"/>
            </a:pPr>
            <a:r>
              <a:t>2013: DDoS attack generated 300 Gbps (DNS)</a:t>
            </a:r>
            <a:br/>
            <a:r>
              <a:t>- 31,000 misconfigured open DNS resolvers, each at 10 Mbps</a:t>
            </a:r>
          </a:p>
          <a:p>
            <a:pPr marL="342900" indent="-342900" defTabSz="457200">
              <a:lnSpc>
                <a:spcPct val="120000"/>
              </a:lnSpc>
              <a:spcBef>
                <a:spcPts val="0"/>
              </a:spcBef>
              <a:buSzTx/>
              <a:buNone/>
              <a:defRPr sz="5600"/>
            </a:pPr>
            <a:r>
              <a:t>  - Source: </a:t>
            </a:r>
            <a:r>
              <a:rPr>
                <a:solidFill>
                  <a:schemeClr val="accent6">
                    <a:satOff val="-15798"/>
                    <a:lumOff val="-17517"/>
                  </a:schemeClr>
                </a:solidFill>
              </a:rPr>
              <a:t>3 networks that allowed IP spoofing</a:t>
            </a:r>
          </a:p>
          <a:p>
            <a:pPr marL="342900" indent="-342900" defTabSz="457200">
              <a:lnSpc>
                <a:spcPct val="120000"/>
              </a:lnSpc>
              <a:spcBef>
                <a:spcPts val="0"/>
              </a:spcBef>
              <a:buSzTx/>
              <a:buNone/>
              <a:defRPr sz="5600"/>
            </a:pPr>
          </a:p>
          <a:p>
            <a:pPr marL="342900" indent="-342900" defTabSz="457200">
              <a:lnSpc>
                <a:spcPct val="120000"/>
              </a:lnSpc>
              <a:spcBef>
                <a:spcPts val="0"/>
              </a:spcBef>
              <a:buSzTx/>
              <a:buNone/>
              <a:defRPr sz="5600"/>
            </a:pPr>
            <a:r>
              <a:t>2014: 400 Gbps DDoS attacked used 4,500 NTP servers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Notation: On Path Attacker"/>
          <p:cNvSpPr txBox="1"/>
          <p:nvPr>
            <p:ph type="title"/>
          </p:nvPr>
        </p:nvSpPr>
        <p:spPr>
          <a:prstGeom prst="rect">
            <a:avLst/>
          </a:prstGeom>
        </p:spPr>
        <p:txBody>
          <a:bodyPr/>
          <a:lstStyle/>
          <a:p>
            <a:pPr algn="l">
              <a:defRPr sz="13000">
                <a:latin typeface="Helvetica Neue Bold Condensed"/>
                <a:ea typeface="Helvetica Neue Bold Condensed"/>
                <a:cs typeface="Helvetica Neue Bold Condensed"/>
                <a:sym typeface="Helvetica Neue Bold Condensed"/>
              </a:defRPr>
            </a:pPr>
            <a:r>
              <a:t>Notation: </a:t>
            </a:r>
            <a:r>
              <a:rPr u="sng"/>
              <a:t>On</a:t>
            </a:r>
            <a:r>
              <a:t> Path Attacker </a:t>
            </a:r>
          </a:p>
        </p:txBody>
      </p:sp>
      <p:grpSp>
        <p:nvGrpSpPr>
          <p:cNvPr id="144" name="Group"/>
          <p:cNvGrpSpPr/>
          <p:nvPr/>
        </p:nvGrpSpPr>
        <p:grpSpPr>
          <a:xfrm>
            <a:off x="2591711" y="5303812"/>
            <a:ext cx="19200578" cy="4886376"/>
            <a:chOff x="0" y="0"/>
            <a:chExt cx="19200576" cy="4886375"/>
          </a:xfrm>
        </p:grpSpPr>
        <p:pic>
          <p:nvPicPr>
            <p:cNvPr id="134" name="d48449.jpg" descr="d48449.jpg"/>
            <p:cNvPicPr>
              <a:picLocks noChangeAspect="1"/>
            </p:cNvPicPr>
            <p:nvPr/>
          </p:nvPicPr>
          <p:blipFill>
            <a:blip r:embed="rId2">
              <a:extLst/>
            </a:blip>
            <a:stretch>
              <a:fillRect/>
            </a:stretch>
          </p:blipFill>
          <p:spPr>
            <a:xfrm>
              <a:off x="0" y="0"/>
              <a:ext cx="1938950" cy="1938950"/>
            </a:xfrm>
            <a:prstGeom prst="rect">
              <a:avLst/>
            </a:prstGeom>
            <a:ln w="12700" cap="flat">
              <a:noFill/>
              <a:miter lim="400000"/>
            </a:ln>
            <a:effectLst/>
          </p:spPr>
        </p:pic>
        <p:pic>
          <p:nvPicPr>
            <p:cNvPr id="135" name="36-512.png" descr="36-512.png"/>
            <p:cNvPicPr>
              <a:picLocks noChangeAspect="1"/>
            </p:cNvPicPr>
            <p:nvPr/>
          </p:nvPicPr>
          <p:blipFill>
            <a:blip r:embed="rId3">
              <a:extLst/>
            </a:blip>
            <a:stretch>
              <a:fillRect/>
            </a:stretch>
          </p:blipFill>
          <p:spPr>
            <a:xfrm>
              <a:off x="1401292" y="3500428"/>
              <a:ext cx="1385947" cy="1385948"/>
            </a:xfrm>
            <a:prstGeom prst="rect">
              <a:avLst/>
            </a:prstGeom>
            <a:ln w="12700" cap="flat">
              <a:noFill/>
              <a:miter lim="400000"/>
            </a:ln>
            <a:effectLst/>
          </p:spPr>
        </p:pic>
        <p:pic>
          <p:nvPicPr>
            <p:cNvPr id="136" name="download.png" descr="download.png"/>
            <p:cNvPicPr>
              <a:picLocks noChangeAspect="1"/>
            </p:cNvPicPr>
            <p:nvPr/>
          </p:nvPicPr>
          <p:blipFill>
            <a:blip r:embed="rId4">
              <a:extLst/>
            </a:blip>
            <a:stretch>
              <a:fillRect/>
            </a:stretch>
          </p:blipFill>
          <p:spPr>
            <a:xfrm>
              <a:off x="4330036" y="1004553"/>
              <a:ext cx="1938951" cy="1938951"/>
            </a:xfrm>
            <a:prstGeom prst="rect">
              <a:avLst/>
            </a:prstGeom>
            <a:ln w="12700" cap="flat">
              <a:noFill/>
              <a:miter lim="400000"/>
            </a:ln>
            <a:effectLst/>
          </p:spPr>
        </p:pic>
        <p:pic>
          <p:nvPicPr>
            <p:cNvPr id="137" name="download-1.png" descr="download-1.png"/>
            <p:cNvPicPr>
              <a:picLocks noChangeAspect="1"/>
            </p:cNvPicPr>
            <p:nvPr/>
          </p:nvPicPr>
          <p:blipFill>
            <a:blip r:embed="rId5">
              <a:extLst/>
            </a:blip>
            <a:stretch>
              <a:fillRect/>
            </a:stretch>
          </p:blipFill>
          <p:spPr>
            <a:xfrm rot="7207513">
              <a:off x="2176499" y="867255"/>
              <a:ext cx="915732" cy="915732"/>
            </a:xfrm>
            <a:prstGeom prst="rect">
              <a:avLst/>
            </a:prstGeom>
            <a:ln w="12700" cap="flat">
              <a:noFill/>
              <a:miter lim="400000"/>
            </a:ln>
            <a:effectLst/>
          </p:spPr>
        </p:pic>
        <p:pic>
          <p:nvPicPr>
            <p:cNvPr id="138" name="135-1352301_big-image-cisco-router-icon-png-clipart.jpg" descr="135-1352301_big-image-cisco-router-icon-png-clipart.jpg"/>
            <p:cNvPicPr>
              <a:picLocks noChangeAspect="1"/>
            </p:cNvPicPr>
            <p:nvPr/>
          </p:nvPicPr>
          <p:blipFill>
            <a:blip r:embed="rId6">
              <a:extLst/>
            </a:blip>
            <a:srcRect l="8586" t="5908" r="9043" b="15303"/>
            <a:stretch>
              <a:fillRect/>
            </a:stretch>
          </p:blipFill>
          <p:spPr>
            <a:xfrm>
              <a:off x="9868975" y="1153297"/>
              <a:ext cx="2115064" cy="1641462"/>
            </a:xfrm>
            <a:custGeom>
              <a:avLst/>
              <a:gdLst/>
              <a:ahLst/>
              <a:cxnLst>
                <a:cxn ang="0">
                  <a:pos x="wd2" y="hd2"/>
                </a:cxn>
                <a:cxn ang="5400000">
                  <a:pos x="wd2" y="hd2"/>
                </a:cxn>
                <a:cxn ang="10800000">
                  <a:pos x="wd2" y="hd2"/>
                </a:cxn>
                <a:cxn ang="16200000">
                  <a:pos x="wd2" y="hd2"/>
                </a:cxn>
              </a:cxnLst>
              <a:rect l="0" t="0" r="r" b="b"/>
              <a:pathLst>
                <a:path w="21473" h="21557" fill="norm" stroke="1" extrusionOk="0">
                  <a:moveTo>
                    <a:pt x="10792" y="0"/>
                  </a:moveTo>
                  <a:cubicBezTo>
                    <a:pt x="9292" y="1"/>
                    <a:pt x="7762" y="216"/>
                    <a:pt x="6553" y="625"/>
                  </a:cubicBezTo>
                  <a:cubicBezTo>
                    <a:pt x="5454" y="997"/>
                    <a:pt x="4907" y="1245"/>
                    <a:pt x="4043" y="1772"/>
                  </a:cubicBezTo>
                  <a:cubicBezTo>
                    <a:pt x="3835" y="1899"/>
                    <a:pt x="3656" y="2006"/>
                    <a:pt x="3644" y="2006"/>
                  </a:cubicBezTo>
                  <a:cubicBezTo>
                    <a:pt x="3586" y="2006"/>
                    <a:pt x="2529" y="2859"/>
                    <a:pt x="2250" y="3132"/>
                  </a:cubicBezTo>
                  <a:cubicBezTo>
                    <a:pt x="1754" y="3617"/>
                    <a:pt x="1022" y="4601"/>
                    <a:pt x="743" y="5154"/>
                  </a:cubicBezTo>
                  <a:cubicBezTo>
                    <a:pt x="436" y="5764"/>
                    <a:pt x="224" y="6406"/>
                    <a:pt x="82" y="7166"/>
                  </a:cubicBezTo>
                  <a:cubicBezTo>
                    <a:pt x="-46" y="7855"/>
                    <a:pt x="-22" y="8878"/>
                    <a:pt x="139" y="9600"/>
                  </a:cubicBezTo>
                  <a:cubicBezTo>
                    <a:pt x="281" y="10237"/>
                    <a:pt x="681" y="11177"/>
                    <a:pt x="1077" y="11815"/>
                  </a:cubicBezTo>
                  <a:cubicBezTo>
                    <a:pt x="2501" y="14107"/>
                    <a:pt x="5448" y="15828"/>
                    <a:pt x="8793" y="16318"/>
                  </a:cubicBezTo>
                  <a:cubicBezTo>
                    <a:pt x="9804" y="16467"/>
                    <a:pt x="12283" y="16414"/>
                    <a:pt x="13226" y="16225"/>
                  </a:cubicBezTo>
                  <a:cubicBezTo>
                    <a:pt x="16108" y="15646"/>
                    <a:pt x="18375" y="14384"/>
                    <a:pt x="19854" y="12540"/>
                  </a:cubicBezTo>
                  <a:cubicBezTo>
                    <a:pt x="20985" y="11129"/>
                    <a:pt x="21545" y="9559"/>
                    <a:pt x="21465" y="8021"/>
                  </a:cubicBezTo>
                  <a:cubicBezTo>
                    <a:pt x="21388" y="6514"/>
                    <a:pt x="20947" y="5314"/>
                    <a:pt x="20019" y="4075"/>
                  </a:cubicBezTo>
                  <a:cubicBezTo>
                    <a:pt x="18604" y="2188"/>
                    <a:pt x="16171" y="778"/>
                    <a:pt x="13387" y="234"/>
                  </a:cubicBezTo>
                  <a:cubicBezTo>
                    <a:pt x="12581" y="77"/>
                    <a:pt x="11692" y="-1"/>
                    <a:pt x="10792" y="0"/>
                  </a:cubicBezTo>
                  <a:close/>
                  <a:moveTo>
                    <a:pt x="7573" y="1402"/>
                  </a:moveTo>
                  <a:cubicBezTo>
                    <a:pt x="7585" y="1402"/>
                    <a:pt x="7883" y="1836"/>
                    <a:pt x="8233" y="2371"/>
                  </a:cubicBezTo>
                  <a:lnTo>
                    <a:pt x="8870" y="3346"/>
                  </a:lnTo>
                  <a:lnTo>
                    <a:pt x="9055" y="3163"/>
                  </a:lnTo>
                  <a:cubicBezTo>
                    <a:pt x="9158" y="3063"/>
                    <a:pt x="9536" y="2672"/>
                    <a:pt x="9898" y="2293"/>
                  </a:cubicBezTo>
                  <a:cubicBezTo>
                    <a:pt x="10259" y="1914"/>
                    <a:pt x="10573" y="1631"/>
                    <a:pt x="10591" y="1667"/>
                  </a:cubicBezTo>
                  <a:cubicBezTo>
                    <a:pt x="10626" y="1741"/>
                    <a:pt x="9558" y="5907"/>
                    <a:pt x="9446" y="6134"/>
                  </a:cubicBezTo>
                  <a:cubicBezTo>
                    <a:pt x="9373" y="6283"/>
                    <a:pt x="9392" y="6278"/>
                    <a:pt x="8282" y="6468"/>
                  </a:cubicBezTo>
                  <a:cubicBezTo>
                    <a:pt x="7954" y="6524"/>
                    <a:pt x="7431" y="6617"/>
                    <a:pt x="7117" y="6671"/>
                  </a:cubicBezTo>
                  <a:cubicBezTo>
                    <a:pt x="6804" y="6725"/>
                    <a:pt x="6371" y="6796"/>
                    <a:pt x="6158" y="6833"/>
                  </a:cubicBezTo>
                  <a:cubicBezTo>
                    <a:pt x="5945" y="6869"/>
                    <a:pt x="5732" y="6918"/>
                    <a:pt x="5687" y="6937"/>
                  </a:cubicBezTo>
                  <a:cubicBezTo>
                    <a:pt x="5530" y="7001"/>
                    <a:pt x="5528" y="6866"/>
                    <a:pt x="5683" y="6697"/>
                  </a:cubicBezTo>
                  <a:cubicBezTo>
                    <a:pt x="5768" y="6604"/>
                    <a:pt x="6144" y="6200"/>
                    <a:pt x="6517" y="5795"/>
                  </a:cubicBezTo>
                  <a:cubicBezTo>
                    <a:pt x="6890" y="5391"/>
                    <a:pt x="7194" y="5042"/>
                    <a:pt x="7194" y="5019"/>
                  </a:cubicBezTo>
                  <a:cubicBezTo>
                    <a:pt x="7194" y="4996"/>
                    <a:pt x="7083" y="4811"/>
                    <a:pt x="6948" y="4607"/>
                  </a:cubicBezTo>
                  <a:cubicBezTo>
                    <a:pt x="6326" y="3671"/>
                    <a:pt x="6027" y="3194"/>
                    <a:pt x="6013" y="3122"/>
                  </a:cubicBezTo>
                  <a:cubicBezTo>
                    <a:pt x="6005" y="3078"/>
                    <a:pt x="6168" y="2862"/>
                    <a:pt x="6376" y="2642"/>
                  </a:cubicBezTo>
                  <a:cubicBezTo>
                    <a:pt x="7336" y="1625"/>
                    <a:pt x="7552" y="1402"/>
                    <a:pt x="7573" y="1402"/>
                  </a:cubicBezTo>
                  <a:close/>
                  <a:moveTo>
                    <a:pt x="12351" y="1829"/>
                  </a:moveTo>
                  <a:cubicBezTo>
                    <a:pt x="12382" y="1822"/>
                    <a:pt x="12433" y="1838"/>
                    <a:pt x="12508" y="1876"/>
                  </a:cubicBezTo>
                  <a:cubicBezTo>
                    <a:pt x="12769" y="2008"/>
                    <a:pt x="15186" y="3085"/>
                    <a:pt x="15538" y="3226"/>
                  </a:cubicBezTo>
                  <a:cubicBezTo>
                    <a:pt x="15724" y="3300"/>
                    <a:pt x="15893" y="3379"/>
                    <a:pt x="15913" y="3403"/>
                  </a:cubicBezTo>
                  <a:cubicBezTo>
                    <a:pt x="15933" y="3427"/>
                    <a:pt x="15959" y="3612"/>
                    <a:pt x="15974" y="3815"/>
                  </a:cubicBezTo>
                  <a:cubicBezTo>
                    <a:pt x="15989" y="4018"/>
                    <a:pt x="16025" y="4458"/>
                    <a:pt x="16054" y="4789"/>
                  </a:cubicBezTo>
                  <a:cubicBezTo>
                    <a:pt x="16149" y="5877"/>
                    <a:pt x="16264" y="7486"/>
                    <a:pt x="16264" y="7729"/>
                  </a:cubicBezTo>
                  <a:cubicBezTo>
                    <a:pt x="16264" y="8080"/>
                    <a:pt x="16190" y="8080"/>
                    <a:pt x="15986" y="7734"/>
                  </a:cubicBezTo>
                  <a:cubicBezTo>
                    <a:pt x="15803" y="7425"/>
                    <a:pt x="15439" y="6881"/>
                    <a:pt x="15039" y="6311"/>
                  </a:cubicBezTo>
                  <a:lnTo>
                    <a:pt x="14829" y="6004"/>
                  </a:lnTo>
                  <a:lnTo>
                    <a:pt x="14636" y="6197"/>
                  </a:lnTo>
                  <a:cubicBezTo>
                    <a:pt x="14531" y="6300"/>
                    <a:pt x="14333" y="6478"/>
                    <a:pt x="14193" y="6593"/>
                  </a:cubicBezTo>
                  <a:cubicBezTo>
                    <a:pt x="14052" y="6708"/>
                    <a:pt x="13771" y="6943"/>
                    <a:pt x="13568" y="7119"/>
                  </a:cubicBezTo>
                  <a:cubicBezTo>
                    <a:pt x="13365" y="7295"/>
                    <a:pt x="13180" y="7424"/>
                    <a:pt x="13157" y="7406"/>
                  </a:cubicBezTo>
                  <a:cubicBezTo>
                    <a:pt x="13135" y="7388"/>
                    <a:pt x="13016" y="7197"/>
                    <a:pt x="12891" y="6984"/>
                  </a:cubicBezTo>
                  <a:cubicBezTo>
                    <a:pt x="12767" y="6770"/>
                    <a:pt x="12581" y="6471"/>
                    <a:pt x="12480" y="6317"/>
                  </a:cubicBezTo>
                  <a:cubicBezTo>
                    <a:pt x="12179" y="5856"/>
                    <a:pt x="11960" y="5483"/>
                    <a:pt x="11960" y="5425"/>
                  </a:cubicBezTo>
                  <a:cubicBezTo>
                    <a:pt x="11960" y="5376"/>
                    <a:pt x="12395" y="4977"/>
                    <a:pt x="13230" y="4263"/>
                  </a:cubicBezTo>
                  <a:cubicBezTo>
                    <a:pt x="13401" y="4117"/>
                    <a:pt x="13549" y="3988"/>
                    <a:pt x="13560" y="3976"/>
                  </a:cubicBezTo>
                  <a:cubicBezTo>
                    <a:pt x="13571" y="3965"/>
                    <a:pt x="13485" y="3809"/>
                    <a:pt x="13367" y="3632"/>
                  </a:cubicBezTo>
                  <a:cubicBezTo>
                    <a:pt x="13248" y="3456"/>
                    <a:pt x="12950" y="2999"/>
                    <a:pt x="12706" y="2616"/>
                  </a:cubicBezTo>
                  <a:cubicBezTo>
                    <a:pt x="12370" y="2089"/>
                    <a:pt x="12259" y="1851"/>
                    <a:pt x="12351" y="1829"/>
                  </a:cubicBezTo>
                  <a:close/>
                  <a:moveTo>
                    <a:pt x="4990" y="8042"/>
                  </a:moveTo>
                  <a:cubicBezTo>
                    <a:pt x="5018" y="8025"/>
                    <a:pt x="5229" y="8301"/>
                    <a:pt x="5457" y="8652"/>
                  </a:cubicBezTo>
                  <a:cubicBezTo>
                    <a:pt x="5686" y="9002"/>
                    <a:pt x="5981" y="9451"/>
                    <a:pt x="6114" y="9647"/>
                  </a:cubicBezTo>
                  <a:lnTo>
                    <a:pt x="6356" y="10001"/>
                  </a:lnTo>
                  <a:lnTo>
                    <a:pt x="6787" y="9626"/>
                  </a:lnTo>
                  <a:cubicBezTo>
                    <a:pt x="7025" y="9419"/>
                    <a:pt x="7395" y="9094"/>
                    <a:pt x="7609" y="8907"/>
                  </a:cubicBezTo>
                  <a:lnTo>
                    <a:pt x="7996" y="8568"/>
                  </a:lnTo>
                  <a:lnTo>
                    <a:pt x="8125" y="8761"/>
                  </a:lnTo>
                  <a:cubicBezTo>
                    <a:pt x="8196" y="8868"/>
                    <a:pt x="8387" y="9161"/>
                    <a:pt x="8544" y="9413"/>
                  </a:cubicBezTo>
                  <a:cubicBezTo>
                    <a:pt x="8700" y="9664"/>
                    <a:pt x="8926" y="10024"/>
                    <a:pt x="9047" y="10210"/>
                  </a:cubicBezTo>
                  <a:cubicBezTo>
                    <a:pt x="9168" y="10396"/>
                    <a:pt x="9265" y="10567"/>
                    <a:pt x="9265" y="10590"/>
                  </a:cubicBezTo>
                  <a:cubicBezTo>
                    <a:pt x="9265" y="10614"/>
                    <a:pt x="8924" y="10929"/>
                    <a:pt x="8503" y="11294"/>
                  </a:cubicBezTo>
                  <a:cubicBezTo>
                    <a:pt x="8083" y="11659"/>
                    <a:pt x="7718" y="11982"/>
                    <a:pt x="7694" y="12008"/>
                  </a:cubicBezTo>
                  <a:cubicBezTo>
                    <a:pt x="7645" y="12059"/>
                    <a:pt x="7879" y="12467"/>
                    <a:pt x="8532" y="13473"/>
                  </a:cubicBezTo>
                  <a:cubicBezTo>
                    <a:pt x="8759" y="13823"/>
                    <a:pt x="8935" y="14133"/>
                    <a:pt x="8922" y="14161"/>
                  </a:cubicBezTo>
                  <a:cubicBezTo>
                    <a:pt x="8887" y="14236"/>
                    <a:pt x="8801" y="14217"/>
                    <a:pt x="8515" y="14072"/>
                  </a:cubicBezTo>
                  <a:cubicBezTo>
                    <a:pt x="8373" y="14000"/>
                    <a:pt x="7951" y="13803"/>
                    <a:pt x="7581" y="13639"/>
                  </a:cubicBezTo>
                  <a:cubicBezTo>
                    <a:pt x="7210" y="13476"/>
                    <a:pt x="6605" y="13206"/>
                    <a:pt x="6235" y="13035"/>
                  </a:cubicBezTo>
                  <a:cubicBezTo>
                    <a:pt x="5864" y="12864"/>
                    <a:pt x="5506" y="12702"/>
                    <a:pt x="5437" y="12675"/>
                  </a:cubicBezTo>
                  <a:cubicBezTo>
                    <a:pt x="5368" y="12649"/>
                    <a:pt x="5293" y="12583"/>
                    <a:pt x="5272" y="12529"/>
                  </a:cubicBezTo>
                  <a:cubicBezTo>
                    <a:pt x="5235" y="12437"/>
                    <a:pt x="5147" y="11480"/>
                    <a:pt x="5095" y="10622"/>
                  </a:cubicBezTo>
                  <a:cubicBezTo>
                    <a:pt x="5081" y="10400"/>
                    <a:pt x="5046" y="9948"/>
                    <a:pt x="5018" y="9616"/>
                  </a:cubicBezTo>
                  <a:cubicBezTo>
                    <a:pt x="4944" y="8720"/>
                    <a:pt x="4932" y="8075"/>
                    <a:pt x="4990" y="8042"/>
                  </a:cubicBezTo>
                  <a:close/>
                  <a:moveTo>
                    <a:pt x="15619" y="9141"/>
                  </a:moveTo>
                  <a:cubicBezTo>
                    <a:pt x="15692" y="9140"/>
                    <a:pt x="15744" y="9147"/>
                    <a:pt x="15756" y="9162"/>
                  </a:cubicBezTo>
                  <a:cubicBezTo>
                    <a:pt x="15780" y="9193"/>
                    <a:pt x="15724" y="9293"/>
                    <a:pt x="15631" y="9381"/>
                  </a:cubicBezTo>
                  <a:cubicBezTo>
                    <a:pt x="15461" y="9542"/>
                    <a:pt x="14332" y="10736"/>
                    <a:pt x="14197" y="10898"/>
                  </a:cubicBezTo>
                  <a:cubicBezTo>
                    <a:pt x="14135" y="10972"/>
                    <a:pt x="14182" y="11071"/>
                    <a:pt x="14507" y="11565"/>
                  </a:cubicBezTo>
                  <a:cubicBezTo>
                    <a:pt x="15355" y="12857"/>
                    <a:pt x="15401" y="12943"/>
                    <a:pt x="15325" y="13035"/>
                  </a:cubicBezTo>
                  <a:cubicBezTo>
                    <a:pt x="15286" y="13082"/>
                    <a:pt x="14922" y="13451"/>
                    <a:pt x="14519" y="13858"/>
                  </a:cubicBezTo>
                  <a:lnTo>
                    <a:pt x="13786" y="14598"/>
                  </a:lnTo>
                  <a:lnTo>
                    <a:pt x="13633" y="14390"/>
                  </a:lnTo>
                  <a:cubicBezTo>
                    <a:pt x="13391" y="14059"/>
                    <a:pt x="12734" y="13051"/>
                    <a:pt x="12649" y="12884"/>
                  </a:cubicBezTo>
                  <a:cubicBezTo>
                    <a:pt x="12607" y="12801"/>
                    <a:pt x="12540" y="12733"/>
                    <a:pt x="12500" y="12733"/>
                  </a:cubicBezTo>
                  <a:cubicBezTo>
                    <a:pt x="12461" y="12733"/>
                    <a:pt x="12067" y="13112"/>
                    <a:pt x="11626" y="13572"/>
                  </a:cubicBezTo>
                  <a:cubicBezTo>
                    <a:pt x="11185" y="14031"/>
                    <a:pt x="10813" y="14374"/>
                    <a:pt x="10796" y="14338"/>
                  </a:cubicBezTo>
                  <a:cubicBezTo>
                    <a:pt x="10757" y="14256"/>
                    <a:pt x="11850" y="9992"/>
                    <a:pt x="11948" y="9840"/>
                  </a:cubicBezTo>
                  <a:cubicBezTo>
                    <a:pt x="11994" y="9769"/>
                    <a:pt x="12144" y="9713"/>
                    <a:pt x="12367" y="9684"/>
                  </a:cubicBezTo>
                  <a:cubicBezTo>
                    <a:pt x="12558" y="9658"/>
                    <a:pt x="12925" y="9598"/>
                    <a:pt x="13181" y="9548"/>
                  </a:cubicBezTo>
                  <a:cubicBezTo>
                    <a:pt x="13438" y="9498"/>
                    <a:pt x="13951" y="9411"/>
                    <a:pt x="14322" y="9350"/>
                  </a:cubicBezTo>
                  <a:cubicBezTo>
                    <a:pt x="14692" y="9289"/>
                    <a:pt x="15156" y="9209"/>
                    <a:pt x="15353" y="9173"/>
                  </a:cubicBezTo>
                  <a:cubicBezTo>
                    <a:pt x="15452" y="9155"/>
                    <a:pt x="15546" y="9143"/>
                    <a:pt x="15619" y="9141"/>
                  </a:cubicBezTo>
                  <a:close/>
                  <a:moveTo>
                    <a:pt x="21171" y="12665"/>
                  </a:moveTo>
                  <a:lnTo>
                    <a:pt x="20595" y="13389"/>
                  </a:lnTo>
                  <a:cubicBezTo>
                    <a:pt x="18855" y="15570"/>
                    <a:pt x="16196" y="17001"/>
                    <a:pt x="12867" y="17543"/>
                  </a:cubicBezTo>
                  <a:cubicBezTo>
                    <a:pt x="12311" y="17634"/>
                    <a:pt x="11786" y="17657"/>
                    <a:pt x="10615" y="17653"/>
                  </a:cubicBezTo>
                  <a:cubicBezTo>
                    <a:pt x="8875" y="17647"/>
                    <a:pt x="8053" y="17539"/>
                    <a:pt x="6606" y="17121"/>
                  </a:cubicBezTo>
                  <a:cubicBezTo>
                    <a:pt x="4183" y="16422"/>
                    <a:pt x="2179" y="15154"/>
                    <a:pt x="755" y="13415"/>
                  </a:cubicBezTo>
                  <a:cubicBezTo>
                    <a:pt x="562" y="13179"/>
                    <a:pt x="386" y="13001"/>
                    <a:pt x="368" y="13024"/>
                  </a:cubicBezTo>
                  <a:cubicBezTo>
                    <a:pt x="350" y="13048"/>
                    <a:pt x="325" y="13361"/>
                    <a:pt x="312" y="13723"/>
                  </a:cubicBezTo>
                  <a:cubicBezTo>
                    <a:pt x="270" y="14839"/>
                    <a:pt x="537" y="15865"/>
                    <a:pt x="1138" y="16897"/>
                  </a:cubicBezTo>
                  <a:cubicBezTo>
                    <a:pt x="2569" y="19354"/>
                    <a:pt x="5694" y="21084"/>
                    <a:pt x="9474" y="21515"/>
                  </a:cubicBezTo>
                  <a:cubicBezTo>
                    <a:pt x="10213" y="21599"/>
                    <a:pt x="12050" y="21549"/>
                    <a:pt x="12843" y="21421"/>
                  </a:cubicBezTo>
                  <a:cubicBezTo>
                    <a:pt x="15302" y="21024"/>
                    <a:pt x="17274" y="20156"/>
                    <a:pt x="18859" y="18779"/>
                  </a:cubicBezTo>
                  <a:cubicBezTo>
                    <a:pt x="20704" y="17174"/>
                    <a:pt x="21554" y="15121"/>
                    <a:pt x="21232" y="13045"/>
                  </a:cubicBezTo>
                  <a:lnTo>
                    <a:pt x="21171" y="12665"/>
                  </a:lnTo>
                  <a:close/>
                </a:path>
              </a:pathLst>
            </a:custGeom>
            <a:ln w="12700" cap="flat">
              <a:noFill/>
              <a:miter lim="400000"/>
            </a:ln>
            <a:effectLst/>
          </p:spPr>
        </p:pic>
        <p:pic>
          <p:nvPicPr>
            <p:cNvPr id="139" name="download-1.png" descr="download-1.png"/>
            <p:cNvPicPr>
              <a:picLocks noChangeAspect="1"/>
            </p:cNvPicPr>
            <p:nvPr/>
          </p:nvPicPr>
          <p:blipFill>
            <a:blip r:embed="rId5">
              <a:extLst/>
            </a:blip>
            <a:srcRect l="0" t="0" r="0" b="0"/>
            <a:stretch>
              <a:fillRect/>
            </a:stretch>
          </p:blipFill>
          <p:spPr>
            <a:xfrm rot="2845422">
              <a:off x="2709581" y="2846536"/>
              <a:ext cx="915732" cy="915732"/>
            </a:xfrm>
            <a:prstGeom prst="rect">
              <a:avLst/>
            </a:prstGeom>
            <a:ln w="12700" cap="flat">
              <a:noFill/>
              <a:miter lim="400000"/>
            </a:ln>
            <a:effectLst/>
          </p:spPr>
        </p:pic>
        <p:sp>
          <p:nvSpPr>
            <p:cNvPr id="140" name="Line"/>
            <p:cNvSpPr/>
            <p:nvPr/>
          </p:nvSpPr>
          <p:spPr>
            <a:xfrm>
              <a:off x="12923719" y="1974027"/>
              <a:ext cx="3592547" cy="1"/>
            </a:xfrm>
            <a:prstGeom prst="line">
              <a:avLst/>
            </a:prstGeom>
            <a:noFill/>
            <a:ln w="50800" cap="flat">
              <a:solidFill>
                <a:srgbClr val="5E5E5E"/>
              </a:solidFill>
              <a:prstDash val="solid"/>
              <a:miter lim="400000"/>
              <a:headEnd type="arrow" w="med" len="med"/>
              <a:tailEnd type="arrow" w="med" len="med"/>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41" name="Line"/>
            <p:cNvSpPr/>
            <p:nvPr/>
          </p:nvSpPr>
          <p:spPr>
            <a:xfrm>
              <a:off x="7745262" y="1974027"/>
              <a:ext cx="1388487" cy="1"/>
            </a:xfrm>
            <a:prstGeom prst="line">
              <a:avLst/>
            </a:prstGeom>
            <a:noFill/>
            <a:ln w="50800" cap="flat">
              <a:solidFill>
                <a:srgbClr val="5E5E5E"/>
              </a:solidFill>
              <a:prstDash val="solid"/>
              <a:miter lim="400000"/>
              <a:headEnd type="arrow" w="med" len="med"/>
              <a:tailEnd type="arrow" w="med" len="med"/>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pic>
          <p:nvPicPr>
            <p:cNvPr id="142" name="d48449.jpg" descr="d48449.jpg"/>
            <p:cNvPicPr>
              <a:picLocks noChangeAspect="1"/>
            </p:cNvPicPr>
            <p:nvPr/>
          </p:nvPicPr>
          <p:blipFill>
            <a:blip r:embed="rId2">
              <a:extLst/>
            </a:blip>
            <a:stretch>
              <a:fillRect/>
            </a:stretch>
          </p:blipFill>
          <p:spPr>
            <a:xfrm>
              <a:off x="16914576" y="831027"/>
              <a:ext cx="2286001" cy="2286001"/>
            </a:xfrm>
            <a:prstGeom prst="rect">
              <a:avLst/>
            </a:prstGeom>
            <a:ln w="12700" cap="flat">
              <a:noFill/>
              <a:miter lim="400000"/>
            </a:ln>
            <a:effectLst/>
          </p:spPr>
        </p:pic>
        <p:pic>
          <p:nvPicPr>
            <p:cNvPr id="143" name="download-1.jpg" descr="download-1.jpg"/>
            <p:cNvPicPr>
              <a:picLocks noChangeAspect="1"/>
            </p:cNvPicPr>
            <p:nvPr/>
          </p:nvPicPr>
          <p:blipFill>
            <a:blip r:embed="rId7">
              <a:extLst/>
            </a:blip>
            <a:stretch>
              <a:fillRect/>
            </a:stretch>
          </p:blipFill>
          <p:spPr>
            <a:xfrm>
              <a:off x="13902067" y="1338615"/>
              <a:ext cx="1635851" cy="1270827"/>
            </a:xfrm>
            <a:prstGeom prst="rect">
              <a:avLst/>
            </a:prstGeom>
            <a:ln w="12700" cap="flat">
              <a:noFill/>
              <a:miter lim="400000"/>
            </a:ln>
            <a:effectLst/>
          </p:spPr>
        </p:pic>
      </p:grpSp>
      <p:sp>
        <p:nvSpPr>
          <p:cNvPr id="145" name="Attacker has access to read, manipulate,  and drop traffic because they are on the path that  the traffic takes across the Internet"/>
          <p:cNvSpPr txBox="1"/>
          <p:nvPr/>
        </p:nvSpPr>
        <p:spPr>
          <a:xfrm>
            <a:off x="12987620" y="10404319"/>
            <a:ext cx="9206104" cy="15002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Attacker has access to read, manipulate, </a:t>
            </a:r>
            <a:br/>
            <a:r>
              <a:t>and drop traffic because they are on the path that </a:t>
            </a:r>
            <a:br/>
            <a:r>
              <a:t>the traffic takes across the Internet</a:t>
            </a:r>
          </a:p>
        </p:txBody>
      </p:sp>
      <p:sp>
        <p:nvSpPr>
          <p:cNvPr id="146" name="Line"/>
          <p:cNvSpPr/>
          <p:nvPr/>
        </p:nvSpPr>
        <p:spPr>
          <a:xfrm flipH="1" flipV="1">
            <a:off x="17263769" y="8160511"/>
            <a:ext cx="277638" cy="2006958"/>
          </a:xfrm>
          <a:prstGeom prst="line">
            <a:avLst/>
          </a:prstGeom>
          <a:ln w="25400">
            <a:solidFill>
              <a:srgbClr val="0000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Ingress Filtering"/>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Ingress Filtering</a:t>
            </a:r>
          </a:p>
        </p:txBody>
      </p:sp>
      <p:pic>
        <p:nvPicPr>
          <p:cNvPr id="254" name="Screen Shot 2019-05-16 at 9.55.58 AM.png" descr="Screen Shot 2019-05-16 at 9.55.58 AM.png"/>
          <p:cNvPicPr>
            <a:picLocks noChangeAspect="1"/>
          </p:cNvPicPr>
          <p:nvPr/>
        </p:nvPicPr>
        <p:blipFill>
          <a:blip r:embed="rId3">
            <a:extLst/>
          </a:blip>
          <a:stretch>
            <a:fillRect/>
          </a:stretch>
        </p:blipFill>
        <p:spPr>
          <a:xfrm>
            <a:off x="5105400" y="3390900"/>
            <a:ext cx="14173200" cy="87122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Ingress Filtering"/>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Ingress Filtering</a:t>
            </a:r>
          </a:p>
        </p:txBody>
      </p:sp>
      <p:sp>
        <p:nvSpPr>
          <p:cNvPr id="259" name="All ISPs need to do this — requires global coordination…"/>
          <p:cNvSpPr txBox="1"/>
          <p:nvPr>
            <p:ph type="body" idx="1"/>
          </p:nvPr>
        </p:nvSpPr>
        <p:spPr>
          <a:xfrm>
            <a:off x="1689100" y="2929308"/>
            <a:ext cx="21005800" cy="9248330"/>
          </a:xfrm>
          <a:prstGeom prst="rect">
            <a:avLst/>
          </a:prstGeom>
        </p:spPr>
        <p:txBody>
          <a:bodyPr/>
          <a:lstStyle/>
          <a:p>
            <a:pPr marL="342900" indent="-342900" defTabSz="457200">
              <a:spcBef>
                <a:spcPts val="2000"/>
              </a:spcBef>
              <a:buSzTx/>
              <a:buNone/>
              <a:defRPr b="1" sz="5000"/>
            </a:pPr>
            <a:r>
              <a:t>All ISPs need to do this — requires global coordination</a:t>
            </a:r>
          </a:p>
          <a:p>
            <a:pPr lvl="1" marL="342900" indent="292100" defTabSz="457200">
              <a:spcBef>
                <a:spcPts val="2000"/>
              </a:spcBef>
              <a:buSzTx/>
              <a:buNone/>
              <a:defRPr sz="5000"/>
            </a:pPr>
            <a:r>
              <a:t>If 10% of networks don’t implement, there’s no defense</a:t>
            </a:r>
          </a:p>
          <a:p>
            <a:pPr lvl="1" marL="342900" indent="292100" defTabSz="457200">
              <a:spcBef>
                <a:spcPts val="2000"/>
              </a:spcBef>
              <a:buSzTx/>
              <a:buNone/>
              <a:defRPr sz="5000"/>
            </a:pPr>
            <a:r>
              <a:t>No incentive for an ISP to implement — doesn’t affect them</a:t>
            </a:r>
          </a:p>
          <a:p>
            <a:pPr lvl="1" marL="342900" indent="292100" defTabSz="457200">
              <a:spcBef>
                <a:spcPts val="2000"/>
              </a:spcBef>
              <a:buSzTx/>
              <a:buNone/>
              <a:defRPr sz="1000"/>
            </a:pPr>
          </a:p>
          <a:p>
            <a:pPr marL="342900" indent="-342900" defTabSz="457200">
              <a:spcBef>
                <a:spcPts val="2000"/>
              </a:spcBef>
              <a:buSzTx/>
              <a:buNone/>
              <a:defRPr b="1" sz="5000"/>
            </a:pPr>
            <a:r>
              <a:t>As of 2017 (from CAIDA):</a:t>
            </a:r>
          </a:p>
          <a:p>
            <a:pPr lvl="1" marL="342900" indent="292100" defTabSz="457200">
              <a:spcBef>
                <a:spcPts val="2000"/>
              </a:spcBef>
              <a:buSzTx/>
              <a:buNone/>
              <a:defRPr sz="5000"/>
            </a:pPr>
            <a:r>
              <a:t>33% of autonomous systems allow spoofing</a:t>
            </a:r>
          </a:p>
          <a:p>
            <a:pPr lvl="1" marL="342900" indent="292100" defTabSz="457200">
              <a:spcBef>
                <a:spcPts val="2000"/>
              </a:spcBef>
              <a:buSzTx/>
              <a:buNone/>
              <a:defRPr sz="5000"/>
            </a:pPr>
            <a:r>
              <a:t>23% of announced IP address space allow spoofing</a:t>
            </a:r>
          </a:p>
          <a:p>
            <a:pPr lvl="1" marL="342900" indent="292100" defTabSz="457200">
              <a:spcBef>
                <a:spcPts val="2000"/>
              </a:spcBef>
              <a:buSzTx/>
              <a:buNone/>
              <a:defRPr sz="1000"/>
            </a:pPr>
          </a:p>
          <a:p>
            <a:pPr lvl="1" marL="342900" indent="-342900" defTabSz="457200">
              <a:spcBef>
                <a:spcPts val="2000"/>
              </a:spcBef>
              <a:buSzTx/>
              <a:buNone/>
              <a:defRPr b="1" sz="5000"/>
            </a:pPr>
            <a:r>
              <a:t>2013 300 Gbps attack sent attack traffic from only 3 networks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Image" descr="Image"/>
          <p:cNvPicPr>
            <a:picLocks noChangeAspect="1"/>
          </p:cNvPicPr>
          <p:nvPr/>
        </p:nvPicPr>
        <p:blipFill>
          <a:blip r:embed="rId3">
            <a:extLst/>
          </a:blip>
          <a:srcRect l="0" t="22129" r="0" b="42005"/>
          <a:stretch>
            <a:fillRect/>
          </a:stretch>
        </p:blipFill>
        <p:spPr>
          <a:xfrm>
            <a:off x="1190" y="3558552"/>
            <a:ext cx="24381421" cy="4979126"/>
          </a:xfrm>
          <a:prstGeom prst="rect">
            <a:avLst/>
          </a:prstGeom>
          <a:ln w="12700">
            <a:miter lim="400000"/>
          </a:ln>
        </p:spPr>
      </p:pic>
      <p:grpSp>
        <p:nvGrpSpPr>
          <p:cNvPr id="266" name="Group"/>
          <p:cNvGrpSpPr/>
          <p:nvPr/>
        </p:nvGrpSpPr>
        <p:grpSpPr>
          <a:xfrm>
            <a:off x="656575" y="435844"/>
            <a:ext cx="17513040" cy="2998942"/>
            <a:chOff x="0" y="0"/>
            <a:chExt cx="17513039" cy="2998940"/>
          </a:xfrm>
        </p:grpSpPr>
        <p:pic>
          <p:nvPicPr>
            <p:cNvPr id="264" name="Image" descr="Image"/>
            <p:cNvPicPr>
              <a:picLocks noChangeAspect="1"/>
            </p:cNvPicPr>
            <p:nvPr/>
          </p:nvPicPr>
          <p:blipFill>
            <a:blip r:embed="rId4">
              <a:extLst/>
            </a:blip>
            <a:stretch>
              <a:fillRect/>
            </a:stretch>
          </p:blipFill>
          <p:spPr>
            <a:xfrm>
              <a:off x="0" y="1050642"/>
              <a:ext cx="17513040" cy="1948299"/>
            </a:xfrm>
            <a:prstGeom prst="rect">
              <a:avLst/>
            </a:prstGeom>
            <a:ln w="12700" cap="flat">
              <a:noFill/>
              <a:miter lim="400000"/>
            </a:ln>
            <a:effectLst/>
          </p:spPr>
        </p:pic>
        <p:pic>
          <p:nvPicPr>
            <p:cNvPr id="265" name="Image" descr="Image"/>
            <p:cNvPicPr>
              <a:picLocks noChangeAspect="1"/>
            </p:cNvPicPr>
            <p:nvPr/>
          </p:nvPicPr>
          <p:blipFill>
            <a:blip r:embed="rId5">
              <a:extLst/>
            </a:blip>
            <a:stretch>
              <a:fillRect/>
            </a:stretch>
          </p:blipFill>
          <p:spPr>
            <a:xfrm>
              <a:off x="23746" y="0"/>
              <a:ext cx="8903679" cy="943119"/>
            </a:xfrm>
            <a:prstGeom prst="rect">
              <a:avLst/>
            </a:prstGeom>
            <a:ln w="12700" cap="flat">
              <a:noFill/>
              <a:miter lim="400000"/>
            </a:ln>
            <a:effectLst/>
          </p:spPr>
        </p:pic>
      </p:grpSp>
      <p:pic>
        <p:nvPicPr>
          <p:cNvPr id="267" name="Image" descr="Image"/>
          <p:cNvPicPr>
            <a:picLocks noChangeAspect="1"/>
          </p:cNvPicPr>
          <p:nvPr/>
        </p:nvPicPr>
        <p:blipFill>
          <a:blip r:embed="rId6">
            <a:extLst/>
          </a:blip>
          <a:stretch>
            <a:fillRect/>
          </a:stretch>
        </p:blipFill>
        <p:spPr>
          <a:xfrm>
            <a:off x="12431362" y="11435975"/>
            <a:ext cx="3869251" cy="1283120"/>
          </a:xfrm>
          <a:prstGeom prst="rect">
            <a:avLst/>
          </a:prstGeom>
          <a:ln w="12700">
            <a:miter lim="400000"/>
          </a:ln>
        </p:spPr>
      </p:pic>
      <p:pic>
        <p:nvPicPr>
          <p:cNvPr id="268" name="Image" descr="Image"/>
          <p:cNvPicPr>
            <a:picLocks noChangeAspect="1"/>
          </p:cNvPicPr>
          <p:nvPr/>
        </p:nvPicPr>
        <p:blipFill>
          <a:blip r:embed="rId7">
            <a:extLst/>
          </a:blip>
          <a:srcRect l="0" t="26587" r="0" b="30704"/>
          <a:stretch>
            <a:fillRect/>
          </a:stretch>
        </p:blipFill>
        <p:spPr>
          <a:xfrm>
            <a:off x="530550" y="9490234"/>
            <a:ext cx="4542756" cy="1062907"/>
          </a:xfrm>
          <a:prstGeom prst="rect">
            <a:avLst/>
          </a:prstGeom>
          <a:ln w="12700">
            <a:miter lim="400000"/>
          </a:ln>
        </p:spPr>
      </p:pic>
      <p:pic>
        <p:nvPicPr>
          <p:cNvPr id="269" name="Image" descr="Image"/>
          <p:cNvPicPr>
            <a:picLocks noChangeAspect="1"/>
          </p:cNvPicPr>
          <p:nvPr/>
        </p:nvPicPr>
        <p:blipFill>
          <a:blip r:embed="rId8">
            <a:extLst/>
          </a:blip>
          <a:stretch>
            <a:fillRect/>
          </a:stretch>
        </p:blipFill>
        <p:spPr>
          <a:xfrm>
            <a:off x="6412141" y="9319568"/>
            <a:ext cx="3869250" cy="1404164"/>
          </a:xfrm>
          <a:prstGeom prst="rect">
            <a:avLst/>
          </a:prstGeom>
          <a:ln w="12700">
            <a:miter lim="400000"/>
          </a:ln>
        </p:spPr>
      </p:pic>
      <p:pic>
        <p:nvPicPr>
          <p:cNvPr id="270" name="Image" descr="Image"/>
          <p:cNvPicPr>
            <a:picLocks noChangeAspect="1"/>
          </p:cNvPicPr>
          <p:nvPr/>
        </p:nvPicPr>
        <p:blipFill>
          <a:blip r:embed="rId9">
            <a:extLst/>
          </a:blip>
          <a:srcRect l="0" t="17050" r="0" b="12497"/>
          <a:stretch>
            <a:fillRect/>
          </a:stretch>
        </p:blipFill>
        <p:spPr>
          <a:xfrm>
            <a:off x="7339780" y="11403953"/>
            <a:ext cx="3869094" cy="1594701"/>
          </a:xfrm>
          <a:prstGeom prst="rect">
            <a:avLst/>
          </a:prstGeom>
          <a:ln w="12700">
            <a:miter lim="400000"/>
          </a:ln>
        </p:spPr>
      </p:pic>
      <p:pic>
        <p:nvPicPr>
          <p:cNvPr id="271" name="Image" descr="Image"/>
          <p:cNvPicPr>
            <a:picLocks noChangeAspect="1"/>
          </p:cNvPicPr>
          <p:nvPr/>
        </p:nvPicPr>
        <p:blipFill>
          <a:blip r:embed="rId10">
            <a:extLst/>
          </a:blip>
          <a:srcRect l="0" t="23630" r="0" b="23630"/>
          <a:stretch>
            <a:fillRect/>
          </a:stretch>
        </p:blipFill>
        <p:spPr>
          <a:xfrm>
            <a:off x="15870880" y="9350732"/>
            <a:ext cx="4542811" cy="1341673"/>
          </a:xfrm>
          <a:prstGeom prst="rect">
            <a:avLst/>
          </a:prstGeom>
          <a:ln w="12700">
            <a:miter lim="400000"/>
          </a:ln>
        </p:spPr>
      </p:pic>
      <p:pic>
        <p:nvPicPr>
          <p:cNvPr id="272" name="Image" descr="Image"/>
          <p:cNvPicPr>
            <a:picLocks noChangeAspect="1"/>
          </p:cNvPicPr>
          <p:nvPr/>
        </p:nvPicPr>
        <p:blipFill>
          <a:blip r:embed="rId11">
            <a:extLst/>
          </a:blip>
          <a:srcRect l="0" t="18321" r="0" b="12385"/>
          <a:stretch>
            <a:fillRect/>
          </a:stretch>
        </p:blipFill>
        <p:spPr>
          <a:xfrm>
            <a:off x="11268171" y="9395183"/>
            <a:ext cx="3615856" cy="1252768"/>
          </a:xfrm>
          <a:prstGeom prst="rect">
            <a:avLst/>
          </a:prstGeom>
          <a:ln w="12700">
            <a:miter lim="400000"/>
          </a:ln>
        </p:spPr>
      </p:pic>
      <p:pic>
        <p:nvPicPr>
          <p:cNvPr id="273" name="Image" descr="Image"/>
          <p:cNvPicPr>
            <a:picLocks noChangeAspect="1"/>
          </p:cNvPicPr>
          <p:nvPr/>
        </p:nvPicPr>
        <p:blipFill>
          <a:blip r:embed="rId12">
            <a:extLst/>
          </a:blip>
          <a:srcRect l="6098" t="25810" r="0" b="29960"/>
          <a:stretch>
            <a:fillRect/>
          </a:stretch>
        </p:blipFill>
        <p:spPr>
          <a:xfrm>
            <a:off x="2173846" y="11439661"/>
            <a:ext cx="4377318" cy="1354685"/>
          </a:xfrm>
          <a:prstGeom prst="rect">
            <a:avLst/>
          </a:prstGeom>
          <a:ln w="12700">
            <a:miter lim="400000"/>
          </a:ln>
        </p:spPr>
      </p:pic>
      <p:pic>
        <p:nvPicPr>
          <p:cNvPr id="274" name="Image" descr="Image"/>
          <p:cNvPicPr>
            <a:picLocks noChangeAspect="1"/>
          </p:cNvPicPr>
          <p:nvPr/>
        </p:nvPicPr>
        <p:blipFill>
          <a:blip r:embed="rId13">
            <a:extLst/>
          </a:blip>
          <a:stretch>
            <a:fillRect/>
          </a:stretch>
        </p:blipFill>
        <p:spPr>
          <a:xfrm>
            <a:off x="21079090" y="9319568"/>
            <a:ext cx="2453156" cy="1404164"/>
          </a:xfrm>
          <a:prstGeom prst="rect">
            <a:avLst/>
          </a:prstGeom>
          <a:ln w="12700">
            <a:miter lim="400000"/>
          </a:ln>
        </p:spPr>
      </p:pic>
      <p:pic>
        <p:nvPicPr>
          <p:cNvPr id="275" name="Image" descr="Image"/>
          <p:cNvPicPr>
            <a:picLocks noChangeAspect="1"/>
          </p:cNvPicPr>
          <p:nvPr/>
        </p:nvPicPr>
        <p:blipFill>
          <a:blip r:embed="rId14">
            <a:extLst/>
          </a:blip>
          <a:srcRect l="20569" t="32329" r="0" b="32333"/>
          <a:stretch>
            <a:fillRect/>
          </a:stretch>
        </p:blipFill>
        <p:spPr>
          <a:xfrm>
            <a:off x="17523059" y="11721056"/>
            <a:ext cx="4686907" cy="9604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0690"/>
                </a:lnTo>
                <a:lnTo>
                  <a:pt x="21600" y="9"/>
                </a:lnTo>
                <a:lnTo>
                  <a:pt x="8004" y="9"/>
                </a:lnTo>
                <a:lnTo>
                  <a:pt x="0" y="0"/>
                </a:lnTo>
                <a:close/>
              </a:path>
            </a:pathLst>
          </a:custGeom>
          <a:ln w="12700">
            <a:miter lim="400000"/>
          </a:ln>
        </p:spPr>
      </p:pic>
      <p:sp>
        <p:nvSpPr>
          <p:cNvPr id="276" name="October 21, 2016"/>
          <p:cNvSpPr txBox="1"/>
          <p:nvPr/>
        </p:nvSpPr>
        <p:spPr>
          <a:xfrm>
            <a:off x="20127287" y="284136"/>
            <a:ext cx="3917062" cy="7713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b="0" sz="4500">
                <a:solidFill>
                  <a:schemeClr val="accent1"/>
                </a:solidFill>
                <a:latin typeface="Helvetica Neue Bold Condensed"/>
                <a:ea typeface="Helvetica Neue Bold Condensed"/>
                <a:cs typeface="Helvetica Neue Bold Condensed"/>
                <a:sym typeface="Helvetica Neue Bold Condensed"/>
              </a:defRPr>
            </a:lvl1pPr>
          </a:lstStyle>
          <a:p>
            <a:pPr/>
            <a:r>
              <a:t>October 21, 2016</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0" name="ddos_diagram_http-get (1).png" descr="ddos_diagram_http-get (1).png"/>
          <p:cNvPicPr>
            <a:picLocks noChangeAspect="1"/>
          </p:cNvPicPr>
          <p:nvPr/>
        </p:nvPicPr>
        <p:blipFill>
          <a:blip r:embed="rId3">
            <a:extLst/>
          </a:blip>
          <a:stretch>
            <a:fillRect/>
          </a:stretch>
        </p:blipFill>
        <p:spPr>
          <a:xfrm>
            <a:off x="3208851" y="1173912"/>
            <a:ext cx="17966298" cy="6897776"/>
          </a:xfrm>
          <a:prstGeom prst="rect">
            <a:avLst/>
          </a:prstGeom>
          <a:ln w="12700">
            <a:miter lim="400000"/>
          </a:ln>
        </p:spPr>
      </p:pic>
      <p:sp>
        <p:nvSpPr>
          <p:cNvPr id="281" name="Image: Verisign"/>
          <p:cNvSpPr txBox="1"/>
          <p:nvPr/>
        </p:nvSpPr>
        <p:spPr>
          <a:xfrm>
            <a:off x="22216905" y="13111913"/>
            <a:ext cx="1932129" cy="4116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100"/>
            </a:lvl1pPr>
          </a:lstStyle>
          <a:p>
            <a:pPr/>
            <a:r>
              <a:t>Image: Verisign</a:t>
            </a:r>
          </a:p>
        </p:txBody>
      </p:sp>
      <p:sp>
        <p:nvSpPr>
          <p:cNvPr id="282" name="Rectangle"/>
          <p:cNvSpPr/>
          <p:nvPr/>
        </p:nvSpPr>
        <p:spPr>
          <a:xfrm>
            <a:off x="14137282" y="3403600"/>
            <a:ext cx="2139406" cy="1414314"/>
          </a:xfrm>
          <a:prstGeom prst="rect">
            <a:avLst/>
          </a:prstGeom>
          <a:solidFill>
            <a:srgbClr val="FFFFFF"/>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283" name="Image" descr="Image"/>
          <p:cNvPicPr>
            <a:picLocks noChangeAspect="1"/>
          </p:cNvPicPr>
          <p:nvPr/>
        </p:nvPicPr>
        <p:blipFill>
          <a:blip r:embed="rId4">
            <a:extLst/>
          </a:blip>
          <a:stretch>
            <a:fillRect/>
          </a:stretch>
        </p:blipFill>
        <p:spPr>
          <a:xfrm>
            <a:off x="14351480" y="3764433"/>
            <a:ext cx="1711011" cy="667247"/>
          </a:xfrm>
          <a:prstGeom prst="rect">
            <a:avLst/>
          </a:prstGeom>
          <a:ln w="12700">
            <a:miter lim="400000"/>
          </a:ln>
        </p:spPr>
      </p:pic>
      <p:sp>
        <p:nvSpPr>
          <p:cNvPr id="284" name="“We are still working on analyzing the data but the estimate at the time of this report is up to 100,000 malicious endpoints. […] There have been some reports of a magnitude in the 1.2 Tbps range; at this time we are unable to verify that claim.”"/>
          <p:cNvSpPr txBox="1"/>
          <p:nvPr/>
        </p:nvSpPr>
        <p:spPr>
          <a:xfrm>
            <a:off x="2489200" y="9076512"/>
            <a:ext cx="20445638" cy="30305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0" sz="4900"/>
            </a:lvl1pPr>
          </a:lstStyle>
          <a:p>
            <a:pPr/>
            <a:r>
              <a:t>“We are still working on analyzing the data but the estimate at the time of this report is up to 100,000 malicious endpoints. […] There have been some reports of a magnitude in the 1.2 Tbps range; at this time we are unable to verify that claim.”</a:t>
            </a:r>
          </a:p>
        </p:txBody>
      </p:sp>
      <p:sp>
        <p:nvSpPr>
          <p:cNvPr id="285" name="Line"/>
          <p:cNvSpPr/>
          <p:nvPr/>
        </p:nvSpPr>
        <p:spPr>
          <a:xfrm flipV="1">
            <a:off x="2235200" y="9223874"/>
            <a:ext cx="0" cy="2761252"/>
          </a:xfrm>
          <a:prstGeom prst="line">
            <a:avLst/>
          </a:prstGeom>
          <a:ln w="152400">
            <a:solidFill>
              <a:srgbClr val="0000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A Botnet of IoT Devices"/>
          <p:cNvSpPr txBox="1"/>
          <p:nvPr>
            <p:ph type="title"/>
          </p:nvPr>
        </p:nvSpPr>
        <p:spPr>
          <a:xfrm>
            <a:off x="1206500" y="649786"/>
            <a:ext cx="21005800" cy="1678013"/>
          </a:xfrm>
          <a:prstGeom prst="rect">
            <a:avLst/>
          </a:prstGeom>
        </p:spPr>
        <p:txBody>
          <a:bodyPr anchor="ctr"/>
          <a:lstStyle>
            <a:lvl1pPr algn="l">
              <a:defRPr sz="7000"/>
            </a:lvl1pPr>
          </a:lstStyle>
          <a:p>
            <a:pPr/>
            <a:r>
              <a:t>A Botnet of IoT Devices</a:t>
            </a:r>
          </a:p>
        </p:txBody>
      </p:sp>
      <p:pic>
        <p:nvPicPr>
          <p:cNvPr id="290" name="Image" descr="Image"/>
          <p:cNvPicPr>
            <a:picLocks noChangeAspect="1"/>
          </p:cNvPicPr>
          <p:nvPr/>
        </p:nvPicPr>
        <p:blipFill>
          <a:blip r:embed="rId2">
            <a:extLst/>
          </a:blip>
          <a:srcRect l="0" t="46944" r="621" b="15400"/>
          <a:stretch>
            <a:fillRect/>
          </a:stretch>
        </p:blipFill>
        <p:spPr>
          <a:xfrm>
            <a:off x="20176506" y="5914406"/>
            <a:ext cx="2284413" cy="1458568"/>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0725" y="0"/>
                </a:moveTo>
                <a:lnTo>
                  <a:pt x="3197" y="77"/>
                </a:lnTo>
                <a:cubicBezTo>
                  <a:pt x="2383" y="159"/>
                  <a:pt x="1994" y="286"/>
                  <a:pt x="1835" y="512"/>
                </a:cubicBezTo>
                <a:cubicBezTo>
                  <a:pt x="1660" y="761"/>
                  <a:pt x="1561" y="1169"/>
                  <a:pt x="1494" y="2204"/>
                </a:cubicBezTo>
                <a:lnTo>
                  <a:pt x="1403" y="9474"/>
                </a:lnTo>
                <a:lnTo>
                  <a:pt x="1291" y="18424"/>
                </a:lnTo>
                <a:lnTo>
                  <a:pt x="1287" y="19218"/>
                </a:lnTo>
                <a:lnTo>
                  <a:pt x="642" y="19335"/>
                </a:lnTo>
                <a:lnTo>
                  <a:pt x="0" y="19447"/>
                </a:lnTo>
                <a:lnTo>
                  <a:pt x="0" y="19806"/>
                </a:lnTo>
                <a:lnTo>
                  <a:pt x="642" y="20699"/>
                </a:lnTo>
                <a:lnTo>
                  <a:pt x="1287" y="21598"/>
                </a:lnTo>
                <a:lnTo>
                  <a:pt x="11100" y="21457"/>
                </a:lnTo>
                <a:cubicBezTo>
                  <a:pt x="16499" y="21380"/>
                  <a:pt x="21101" y="21264"/>
                  <a:pt x="21326" y="21198"/>
                </a:cubicBezTo>
                <a:cubicBezTo>
                  <a:pt x="21461" y="21159"/>
                  <a:pt x="21539" y="20571"/>
                  <a:pt x="21600" y="19353"/>
                </a:cubicBezTo>
                <a:cubicBezTo>
                  <a:pt x="21551" y="19043"/>
                  <a:pt x="21488" y="18903"/>
                  <a:pt x="21386" y="19036"/>
                </a:cubicBezTo>
                <a:cubicBezTo>
                  <a:pt x="21108" y="19398"/>
                  <a:pt x="20963" y="19394"/>
                  <a:pt x="20688" y="19036"/>
                </a:cubicBezTo>
                <a:cubicBezTo>
                  <a:pt x="20402" y="18662"/>
                  <a:pt x="20331" y="16975"/>
                  <a:pt x="20279" y="9339"/>
                </a:cubicBezTo>
                <a:lnTo>
                  <a:pt x="20215" y="312"/>
                </a:lnTo>
                <a:cubicBezTo>
                  <a:pt x="20114" y="206"/>
                  <a:pt x="19548" y="131"/>
                  <a:pt x="18695" y="77"/>
                </a:cubicBezTo>
                <a:lnTo>
                  <a:pt x="11475" y="0"/>
                </a:lnTo>
                <a:cubicBezTo>
                  <a:pt x="11374" y="1"/>
                  <a:pt x="11343" y="0"/>
                  <a:pt x="11239" y="0"/>
                </a:cubicBezTo>
                <a:cubicBezTo>
                  <a:pt x="11013" y="3"/>
                  <a:pt x="10961" y="-2"/>
                  <a:pt x="10725" y="0"/>
                </a:cubicBezTo>
                <a:close/>
              </a:path>
            </a:pathLst>
          </a:custGeom>
          <a:ln w="12700">
            <a:miter lim="400000"/>
          </a:ln>
        </p:spPr>
      </p:pic>
      <p:sp>
        <p:nvSpPr>
          <p:cNvPr id="291" name="OVH/Dyn/Krebs"/>
          <p:cNvSpPr txBox="1"/>
          <p:nvPr/>
        </p:nvSpPr>
        <p:spPr>
          <a:xfrm>
            <a:off x="19821573" y="7544837"/>
            <a:ext cx="2994280"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OVH/Dyn/Krebs</a:t>
            </a:r>
          </a:p>
        </p:txBody>
      </p:sp>
      <p:pic>
        <p:nvPicPr>
          <p:cNvPr id="292" name="Image" descr="Image"/>
          <p:cNvPicPr>
            <a:picLocks noChangeAspect="1"/>
          </p:cNvPicPr>
          <p:nvPr/>
        </p:nvPicPr>
        <p:blipFill>
          <a:blip r:embed="rId3">
            <a:extLst/>
          </a:blip>
          <a:srcRect l="17883" t="10542" r="33729" b="8003"/>
          <a:stretch>
            <a:fillRect/>
          </a:stretch>
        </p:blipFill>
        <p:spPr>
          <a:xfrm>
            <a:off x="1991670" y="5967701"/>
            <a:ext cx="1278174" cy="1024114"/>
          </a:xfrm>
          <a:custGeom>
            <a:avLst/>
            <a:gdLst/>
            <a:ahLst/>
            <a:cxnLst>
              <a:cxn ang="0">
                <a:pos x="wd2" y="hd2"/>
              </a:cxn>
              <a:cxn ang="5400000">
                <a:pos x="wd2" y="hd2"/>
              </a:cxn>
              <a:cxn ang="10800000">
                <a:pos x="wd2" y="hd2"/>
              </a:cxn>
              <a:cxn ang="16200000">
                <a:pos x="wd2" y="hd2"/>
              </a:cxn>
            </a:cxnLst>
            <a:rect l="0" t="0" r="r" b="b"/>
            <a:pathLst>
              <a:path w="21551" h="21084" fill="norm" stroke="1" extrusionOk="0">
                <a:moveTo>
                  <a:pt x="7463" y="2"/>
                </a:moveTo>
                <a:cubicBezTo>
                  <a:pt x="6729" y="-40"/>
                  <a:pt x="6209" y="753"/>
                  <a:pt x="5757" y="2502"/>
                </a:cubicBezTo>
                <a:cubicBezTo>
                  <a:pt x="4596" y="6990"/>
                  <a:pt x="3441" y="9176"/>
                  <a:pt x="1862" y="9872"/>
                </a:cubicBezTo>
                <a:cubicBezTo>
                  <a:pt x="874" y="10308"/>
                  <a:pt x="279" y="10947"/>
                  <a:pt x="116" y="11743"/>
                </a:cubicBezTo>
                <a:cubicBezTo>
                  <a:pt x="35" y="12137"/>
                  <a:pt x="-10" y="12468"/>
                  <a:pt x="2" y="12756"/>
                </a:cubicBezTo>
                <a:cubicBezTo>
                  <a:pt x="37" y="13622"/>
                  <a:pt x="543" y="14105"/>
                  <a:pt x="1842" y="14767"/>
                </a:cubicBezTo>
                <a:cubicBezTo>
                  <a:pt x="2897" y="15304"/>
                  <a:pt x="3274" y="15802"/>
                  <a:pt x="3274" y="16687"/>
                </a:cubicBezTo>
                <a:cubicBezTo>
                  <a:pt x="3274" y="18056"/>
                  <a:pt x="3866" y="19092"/>
                  <a:pt x="5342" y="20290"/>
                </a:cubicBezTo>
                <a:cubicBezTo>
                  <a:pt x="5961" y="20792"/>
                  <a:pt x="6650" y="21057"/>
                  <a:pt x="7363" y="21083"/>
                </a:cubicBezTo>
                <a:cubicBezTo>
                  <a:pt x="8075" y="21108"/>
                  <a:pt x="8812" y="20892"/>
                  <a:pt x="9517" y="20437"/>
                </a:cubicBezTo>
                <a:cubicBezTo>
                  <a:pt x="10389" y="19874"/>
                  <a:pt x="10812" y="19887"/>
                  <a:pt x="12120" y="20502"/>
                </a:cubicBezTo>
                <a:cubicBezTo>
                  <a:pt x="12979" y="20906"/>
                  <a:pt x="14135" y="21097"/>
                  <a:pt x="14690" y="20927"/>
                </a:cubicBezTo>
                <a:cubicBezTo>
                  <a:pt x="16287" y="20438"/>
                  <a:pt x="18256" y="18139"/>
                  <a:pt x="18256" y="16768"/>
                </a:cubicBezTo>
                <a:cubicBezTo>
                  <a:pt x="18256" y="15856"/>
                  <a:pt x="18655" y="15329"/>
                  <a:pt x="19822" y="14660"/>
                </a:cubicBezTo>
                <a:cubicBezTo>
                  <a:pt x="21014" y="13977"/>
                  <a:pt x="21590" y="13276"/>
                  <a:pt x="21549" y="12511"/>
                </a:cubicBezTo>
                <a:cubicBezTo>
                  <a:pt x="21507" y="11747"/>
                  <a:pt x="20843" y="10915"/>
                  <a:pt x="19561" y="9954"/>
                </a:cubicBezTo>
                <a:cubicBezTo>
                  <a:pt x="17689" y="8549"/>
                  <a:pt x="17375" y="8028"/>
                  <a:pt x="16363" y="4733"/>
                </a:cubicBezTo>
                <a:cubicBezTo>
                  <a:pt x="14973" y="210"/>
                  <a:pt x="14495" y="-492"/>
                  <a:pt x="13338" y="263"/>
                </a:cubicBezTo>
                <a:cubicBezTo>
                  <a:pt x="12273" y="959"/>
                  <a:pt x="9305" y="994"/>
                  <a:pt x="8273" y="320"/>
                </a:cubicBezTo>
                <a:cubicBezTo>
                  <a:pt x="7975" y="126"/>
                  <a:pt x="7707" y="16"/>
                  <a:pt x="7463" y="2"/>
                </a:cubicBezTo>
                <a:close/>
              </a:path>
            </a:pathLst>
          </a:custGeom>
          <a:ln w="12700">
            <a:miter lim="400000"/>
          </a:ln>
        </p:spPr>
      </p:pic>
      <p:sp>
        <p:nvSpPr>
          <p:cNvPr id="293" name="Bot Master"/>
          <p:cNvSpPr txBox="1"/>
          <p:nvPr/>
        </p:nvSpPr>
        <p:spPr>
          <a:xfrm>
            <a:off x="1568148" y="7313318"/>
            <a:ext cx="2125219"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Bot Master</a:t>
            </a:r>
          </a:p>
        </p:txBody>
      </p:sp>
      <p:sp>
        <p:nvSpPr>
          <p:cNvPr id="294" name="Line"/>
          <p:cNvSpPr/>
          <p:nvPr/>
        </p:nvSpPr>
        <p:spPr>
          <a:xfrm>
            <a:off x="3898449" y="6920772"/>
            <a:ext cx="1198314" cy="1"/>
          </a:xfrm>
          <a:prstGeom prst="line">
            <a:avLst/>
          </a:prstGeom>
          <a:ln w="88900">
            <a:solidFill>
              <a:srgbClr val="0000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95" name="Arrow"/>
          <p:cNvSpPr/>
          <p:nvPr/>
        </p:nvSpPr>
        <p:spPr>
          <a:xfrm>
            <a:off x="15141660" y="3901692"/>
            <a:ext cx="4076846" cy="6038163"/>
          </a:xfrm>
          <a:prstGeom prst="rightArrow">
            <a:avLst>
              <a:gd name="adj1" fmla="val 100000"/>
              <a:gd name="adj2" fmla="val 46507"/>
            </a:avLst>
          </a:prstGeom>
          <a:solidFill>
            <a:srgbClr val="DD6064"/>
          </a:solidFill>
          <a:ln w="12700">
            <a:miter lim="400000"/>
          </a:ln>
        </p:spPr>
        <p:txBody>
          <a:bodyPr lIns="0" tIns="0" rIns="0" bIns="0" anchor="ctr"/>
          <a:lstStyle/>
          <a:p>
            <a:pPr indent="177800" algn="l">
              <a:defRPr b="0" sz="2400">
                <a:solidFill>
                  <a:srgbClr val="FFFFFF"/>
                </a:solidFill>
                <a:latin typeface="+mn-lt"/>
                <a:ea typeface="+mn-ea"/>
                <a:cs typeface="+mn-cs"/>
                <a:sym typeface="Helvetica Neue Medium"/>
              </a:defRPr>
            </a:pPr>
          </a:p>
        </p:txBody>
      </p:sp>
      <p:sp>
        <p:nvSpPr>
          <p:cNvPr id="296" name="GRE HTTP TLS"/>
          <p:cNvSpPr txBox="1"/>
          <p:nvPr/>
        </p:nvSpPr>
        <p:spPr>
          <a:xfrm>
            <a:off x="16110127" y="5941224"/>
            <a:ext cx="1116331" cy="19590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a:solidFill>
                  <a:srgbClr val="FFFFFF"/>
                </a:solidFill>
              </a:defRPr>
            </a:pPr>
            <a:r>
              <a:t>GRE</a:t>
            </a:r>
            <a:br/>
            <a:r>
              <a:t>HTTP</a:t>
            </a:r>
            <a:br/>
            <a:r>
              <a:t>TLS</a:t>
            </a:r>
          </a:p>
        </p:txBody>
      </p:sp>
      <p:pic>
        <p:nvPicPr>
          <p:cNvPr id="297" name="Image" descr="Image"/>
          <p:cNvPicPr>
            <a:picLocks noChangeAspect="1"/>
          </p:cNvPicPr>
          <p:nvPr/>
        </p:nvPicPr>
        <p:blipFill>
          <a:blip r:embed="rId4">
            <a:extLst/>
          </a:blip>
          <a:stretch>
            <a:fillRect/>
          </a:stretch>
        </p:blipFill>
        <p:spPr>
          <a:xfrm>
            <a:off x="6370862" y="6384450"/>
            <a:ext cx="1320655" cy="1320656"/>
          </a:xfrm>
          <a:prstGeom prst="rect">
            <a:avLst/>
          </a:prstGeom>
          <a:ln w="12700">
            <a:miter lim="400000"/>
          </a:ln>
        </p:spPr>
      </p:pic>
      <p:pic>
        <p:nvPicPr>
          <p:cNvPr id="298" name="Image" descr="Image"/>
          <p:cNvPicPr>
            <a:picLocks noChangeAspect="1"/>
          </p:cNvPicPr>
          <p:nvPr/>
        </p:nvPicPr>
        <p:blipFill>
          <a:blip r:embed="rId5">
            <a:extLst/>
          </a:blip>
          <a:stretch>
            <a:fillRect/>
          </a:stretch>
        </p:blipFill>
        <p:spPr>
          <a:xfrm>
            <a:off x="5985566" y="8606146"/>
            <a:ext cx="3981485" cy="1066634"/>
          </a:xfrm>
          <a:prstGeom prst="rect">
            <a:avLst/>
          </a:prstGeom>
          <a:ln w="12700">
            <a:miter lim="400000"/>
          </a:ln>
        </p:spPr>
      </p:pic>
      <p:pic>
        <p:nvPicPr>
          <p:cNvPr id="299" name="Image" descr="Image"/>
          <p:cNvPicPr>
            <a:picLocks noChangeAspect="1"/>
          </p:cNvPicPr>
          <p:nvPr/>
        </p:nvPicPr>
        <p:blipFill>
          <a:blip r:embed="rId6">
            <a:extLst/>
          </a:blip>
          <a:srcRect l="64396" t="0" r="0" b="98717"/>
          <a:stretch>
            <a:fillRect/>
          </a:stretch>
        </p:blipFill>
        <p:spPr>
          <a:xfrm>
            <a:off x="15307071" y="10212982"/>
            <a:ext cx="1460501" cy="25401"/>
          </a:xfrm>
          <a:prstGeom prst="rect">
            <a:avLst/>
          </a:prstGeom>
          <a:ln w="12700">
            <a:miter lim="400000"/>
          </a:ln>
        </p:spPr>
      </p:pic>
      <p:pic>
        <p:nvPicPr>
          <p:cNvPr id="300" name="Image" descr="Image"/>
          <p:cNvPicPr>
            <a:picLocks noChangeAspect="1"/>
          </p:cNvPicPr>
          <p:nvPr/>
        </p:nvPicPr>
        <p:blipFill>
          <a:blip r:embed="rId7">
            <a:extLst/>
          </a:blip>
          <a:stretch>
            <a:fillRect/>
          </a:stretch>
        </p:blipFill>
        <p:spPr>
          <a:xfrm>
            <a:off x="12512987" y="5885065"/>
            <a:ext cx="2025606" cy="1517250"/>
          </a:xfrm>
          <a:prstGeom prst="rect">
            <a:avLst/>
          </a:prstGeom>
          <a:ln w="12700">
            <a:miter lim="400000"/>
          </a:ln>
        </p:spPr>
      </p:pic>
      <p:pic>
        <p:nvPicPr>
          <p:cNvPr id="301" name="Image" descr="Image"/>
          <p:cNvPicPr>
            <a:picLocks noChangeAspect="1"/>
          </p:cNvPicPr>
          <p:nvPr/>
        </p:nvPicPr>
        <p:blipFill>
          <a:blip r:embed="rId8">
            <a:extLst/>
          </a:blip>
          <a:stretch>
            <a:fillRect/>
          </a:stretch>
        </p:blipFill>
        <p:spPr>
          <a:xfrm>
            <a:off x="12889619" y="7895851"/>
            <a:ext cx="1876027" cy="1876027"/>
          </a:xfrm>
          <a:prstGeom prst="rect">
            <a:avLst/>
          </a:prstGeom>
          <a:ln w="12700">
            <a:miter lim="400000"/>
          </a:ln>
        </p:spPr>
      </p:pic>
      <p:pic>
        <p:nvPicPr>
          <p:cNvPr id="302" name="Image" descr="Image"/>
          <p:cNvPicPr>
            <a:picLocks noChangeAspect="1"/>
          </p:cNvPicPr>
          <p:nvPr/>
        </p:nvPicPr>
        <p:blipFill>
          <a:blip r:embed="rId9">
            <a:extLst/>
          </a:blip>
          <a:stretch>
            <a:fillRect/>
          </a:stretch>
        </p:blipFill>
        <p:spPr>
          <a:xfrm>
            <a:off x="9041345" y="4182619"/>
            <a:ext cx="2016031" cy="1458567"/>
          </a:xfrm>
          <a:prstGeom prst="rect">
            <a:avLst/>
          </a:prstGeom>
          <a:ln w="12700">
            <a:miter lim="400000"/>
          </a:ln>
        </p:spPr>
      </p:pic>
      <p:pic>
        <p:nvPicPr>
          <p:cNvPr id="303" name="Image" descr="Image"/>
          <p:cNvPicPr>
            <a:picLocks noChangeAspect="1"/>
          </p:cNvPicPr>
          <p:nvPr/>
        </p:nvPicPr>
        <p:blipFill>
          <a:blip r:embed="rId10">
            <a:extLst/>
          </a:blip>
          <a:stretch>
            <a:fillRect/>
          </a:stretch>
        </p:blipFill>
        <p:spPr>
          <a:xfrm>
            <a:off x="10359345" y="7578299"/>
            <a:ext cx="2194032" cy="1458568"/>
          </a:xfrm>
          <a:prstGeom prst="rect">
            <a:avLst/>
          </a:prstGeom>
          <a:ln w="12700">
            <a:miter lim="400000"/>
          </a:ln>
        </p:spPr>
      </p:pic>
      <p:pic>
        <p:nvPicPr>
          <p:cNvPr id="304" name="Image" descr="Image"/>
          <p:cNvPicPr>
            <a:picLocks noChangeAspect="1"/>
          </p:cNvPicPr>
          <p:nvPr/>
        </p:nvPicPr>
        <p:blipFill>
          <a:blip r:embed="rId11">
            <a:extLst/>
          </a:blip>
          <a:stretch>
            <a:fillRect/>
          </a:stretch>
        </p:blipFill>
        <p:spPr>
          <a:xfrm>
            <a:off x="5887491" y="4141971"/>
            <a:ext cx="2728607" cy="1872771"/>
          </a:xfrm>
          <a:prstGeom prst="rect">
            <a:avLst/>
          </a:prstGeom>
          <a:ln w="12700">
            <a:miter lim="400000"/>
          </a:ln>
        </p:spPr>
      </p:pic>
      <p:pic>
        <p:nvPicPr>
          <p:cNvPr id="305" name="Image" descr="Image"/>
          <p:cNvPicPr>
            <a:picLocks noChangeAspect="1"/>
          </p:cNvPicPr>
          <p:nvPr/>
        </p:nvPicPr>
        <p:blipFill>
          <a:blip r:embed="rId12">
            <a:extLst/>
          </a:blip>
          <a:stretch>
            <a:fillRect/>
          </a:stretch>
        </p:blipFill>
        <p:spPr>
          <a:xfrm>
            <a:off x="11823275" y="4114724"/>
            <a:ext cx="2994281" cy="1594357"/>
          </a:xfrm>
          <a:prstGeom prst="rect">
            <a:avLst/>
          </a:prstGeom>
          <a:ln w="12700">
            <a:miter lim="400000"/>
          </a:ln>
        </p:spPr>
      </p:pic>
      <p:pic>
        <p:nvPicPr>
          <p:cNvPr id="306" name="Image" descr="Image"/>
          <p:cNvPicPr>
            <a:picLocks noChangeAspect="1"/>
          </p:cNvPicPr>
          <p:nvPr/>
        </p:nvPicPr>
        <p:blipFill>
          <a:blip r:embed="rId13">
            <a:extLst/>
          </a:blip>
          <a:stretch>
            <a:fillRect/>
          </a:stretch>
        </p:blipFill>
        <p:spPr>
          <a:xfrm>
            <a:off x="8052158" y="6289058"/>
            <a:ext cx="2307189" cy="1669217"/>
          </a:xfrm>
          <a:prstGeom prst="rect">
            <a:avLst/>
          </a:prstGeom>
          <a:ln w="12700">
            <a:miter lim="400000"/>
          </a:ln>
        </p:spPr>
      </p:pic>
      <p:sp>
        <p:nvSpPr>
          <p:cNvPr id="307" name="Rectangle"/>
          <p:cNvSpPr/>
          <p:nvPr/>
        </p:nvSpPr>
        <p:spPr>
          <a:xfrm>
            <a:off x="5749577" y="3911600"/>
            <a:ext cx="9350723" cy="5987362"/>
          </a:xfrm>
          <a:prstGeom prst="rect">
            <a:avLst/>
          </a:prstGeom>
          <a:ln w="50800">
            <a:solidFill>
              <a:srgbClr val="CE6767"/>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08" name="200K IoT devices"/>
          <p:cNvSpPr txBox="1"/>
          <p:nvPr/>
        </p:nvSpPr>
        <p:spPr>
          <a:xfrm>
            <a:off x="9002019" y="10320652"/>
            <a:ext cx="3547619" cy="6098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500">
                <a:solidFill>
                  <a:srgbClr val="5E5E5E"/>
                </a:solidFill>
              </a:defRPr>
            </a:lvl1pPr>
          </a:lstStyle>
          <a:p>
            <a:pPr/>
            <a:r>
              <a:t>200K IoT devices</a:t>
            </a:r>
          </a:p>
        </p:txBody>
      </p:sp>
      <p:sp>
        <p:nvSpPr>
          <p:cNvPr id="309" name="Not Amplification. Flood with SYN, ACK, UDP, and GRE packets"/>
          <p:cNvSpPr txBox="1"/>
          <p:nvPr/>
        </p:nvSpPr>
        <p:spPr>
          <a:xfrm>
            <a:off x="634855" y="11919534"/>
            <a:ext cx="9698851" cy="12060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5800"/>
              </a:lnSpc>
              <a:defRPr b="0" sz="3700"/>
            </a:pPr>
            <a:r>
              <a:t>Not Amplification.</a:t>
            </a:r>
            <a:br/>
            <a:r>
              <a:t>Flood with SYN, ACK, UDP, and GRE packets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The Mirai Malware"/>
          <p:cNvSpPr txBox="1"/>
          <p:nvPr>
            <p:ph type="title"/>
          </p:nvPr>
        </p:nvSpPr>
        <p:spPr>
          <a:xfrm>
            <a:off x="1206500" y="677686"/>
            <a:ext cx="21005800" cy="1678013"/>
          </a:xfrm>
          <a:prstGeom prst="rect">
            <a:avLst/>
          </a:prstGeom>
        </p:spPr>
        <p:txBody>
          <a:bodyPr anchor="ctr"/>
          <a:lstStyle>
            <a:lvl1pPr algn="l">
              <a:defRPr sz="7000"/>
            </a:lvl1pPr>
          </a:lstStyle>
          <a:p>
            <a:pPr/>
            <a:r>
              <a:t>The Mirai Malware</a:t>
            </a:r>
          </a:p>
        </p:txBody>
      </p:sp>
      <p:pic>
        <p:nvPicPr>
          <p:cNvPr id="312" name="state_machine_v2.pdf" descr="state_machine_v2.pdf"/>
          <p:cNvPicPr>
            <a:picLocks noChangeAspect="1"/>
          </p:cNvPicPr>
          <p:nvPr/>
        </p:nvPicPr>
        <p:blipFill>
          <a:blip r:embed="rId2">
            <a:extLst/>
          </a:blip>
          <a:stretch>
            <a:fillRect/>
          </a:stretch>
        </p:blipFill>
        <p:spPr>
          <a:xfrm rot="17999">
            <a:off x="10727035" y="1152633"/>
            <a:ext cx="12068497" cy="11410734"/>
          </a:xfrm>
          <a:prstGeom prst="rect">
            <a:avLst/>
          </a:prstGeom>
          <a:ln w="12700">
            <a:miter lim="400000"/>
          </a:ln>
        </p:spPr>
      </p:pic>
      <p:sp>
        <p:nvSpPr>
          <p:cNvPr id="313" name="Bot master will issue commands to scan  or start an attack…"/>
          <p:cNvSpPr txBox="1"/>
          <p:nvPr/>
        </p:nvSpPr>
        <p:spPr>
          <a:xfrm>
            <a:off x="1239693" y="3343799"/>
            <a:ext cx="9792392" cy="51067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2100"/>
              </a:spcBef>
              <a:defRPr b="0" sz="3200"/>
            </a:pPr>
            <a:r>
              <a:rPr b="1"/>
              <a:t>Bot master</a:t>
            </a:r>
            <a:r>
              <a:t> will issue commands to scan </a:t>
            </a:r>
            <a:br/>
            <a:r>
              <a:t>or start an attack</a:t>
            </a:r>
          </a:p>
          <a:p>
            <a:pPr algn="l">
              <a:spcBef>
                <a:spcPts val="2100"/>
              </a:spcBef>
              <a:defRPr b="0" sz="100"/>
            </a:pPr>
          </a:p>
          <a:p>
            <a:pPr algn="l">
              <a:spcBef>
                <a:spcPts val="2100"/>
              </a:spcBef>
              <a:defRPr sz="3200"/>
            </a:pPr>
            <a:r>
              <a:t>Attack Command:</a:t>
            </a:r>
          </a:p>
          <a:p>
            <a:pPr lvl="1" marL="1058333" indent="-423333" algn="l">
              <a:spcBef>
                <a:spcPts val="2100"/>
              </a:spcBef>
              <a:buSzPct val="125000"/>
              <a:buChar char="-"/>
              <a:defRPr b="0" sz="3200"/>
            </a:pPr>
            <a:r>
              <a:t>Action (e.g., START, STOP)</a:t>
            </a:r>
          </a:p>
          <a:p>
            <a:pPr lvl="1" marL="1058333" indent="-423333" algn="l">
              <a:spcBef>
                <a:spcPts val="2100"/>
              </a:spcBef>
              <a:buSzPct val="125000"/>
              <a:buChar char="-"/>
              <a:defRPr b="0" sz="3200"/>
            </a:pPr>
            <a:r>
              <a:t>Target IP(s)</a:t>
            </a:r>
          </a:p>
          <a:p>
            <a:pPr lvl="1" marL="1058333" indent="-423333" algn="l">
              <a:spcBef>
                <a:spcPts val="2100"/>
              </a:spcBef>
              <a:buSzPct val="125000"/>
              <a:buChar char="-"/>
              <a:defRPr b="0" sz="3200"/>
            </a:pPr>
            <a:r>
              <a:t>Attack Type (e.g., GRE, DNS, TCP)</a:t>
            </a:r>
          </a:p>
          <a:p>
            <a:pPr lvl="1" marL="1058333" indent="-423333" algn="l">
              <a:spcBef>
                <a:spcPts val="2100"/>
              </a:spcBef>
              <a:buSzPct val="125000"/>
              <a:buChar char="-"/>
              <a:defRPr b="0" sz="3200"/>
            </a:pPr>
            <a:r>
              <a:t>Attack Duration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What made Mirai Successful?"/>
          <p:cNvSpPr txBox="1"/>
          <p:nvPr>
            <p:ph type="title"/>
          </p:nvPr>
        </p:nvSpPr>
        <p:spPr>
          <a:xfrm>
            <a:off x="1206500" y="677686"/>
            <a:ext cx="21005800" cy="1678013"/>
          </a:xfrm>
          <a:prstGeom prst="rect">
            <a:avLst/>
          </a:prstGeom>
        </p:spPr>
        <p:txBody>
          <a:bodyPr anchor="ctr"/>
          <a:lstStyle>
            <a:lvl1pPr algn="l">
              <a:defRPr sz="7000"/>
            </a:lvl1pPr>
          </a:lstStyle>
          <a:p>
            <a:pPr/>
            <a:r>
              <a:t>What made Mirai Successful?</a:t>
            </a:r>
          </a:p>
        </p:txBody>
      </p:sp>
      <p:sp>
        <p:nvSpPr>
          <p:cNvPr id="316" name="The Mirai malware is (astoundingly) badly written. It uses no new or complex techniques.…"/>
          <p:cNvSpPr txBox="1"/>
          <p:nvPr/>
        </p:nvSpPr>
        <p:spPr>
          <a:xfrm>
            <a:off x="1119588" y="3259201"/>
            <a:ext cx="12277253" cy="71975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2100"/>
              </a:spcBef>
              <a:defRPr b="0" sz="4500"/>
            </a:pPr>
            <a:r>
              <a:t>The Mirai malware is (astoundingly) badly written. It uses no new or complex techniques.</a:t>
            </a:r>
          </a:p>
          <a:p>
            <a:pPr algn="l">
              <a:spcBef>
                <a:spcPts val="300"/>
              </a:spcBef>
              <a:defRPr b="0" sz="3500"/>
            </a:pPr>
          </a:p>
          <a:p>
            <a:pPr algn="l">
              <a:spcBef>
                <a:spcPts val="2100"/>
              </a:spcBef>
              <a:defRPr b="0" sz="4500"/>
            </a:pPr>
            <a:r>
              <a:t>Mirai was successful because:</a:t>
            </a:r>
          </a:p>
          <a:p>
            <a:pPr marL="1468437" indent="-833437" algn="l">
              <a:spcBef>
                <a:spcPts val="2100"/>
              </a:spcBef>
              <a:buSzPct val="100000"/>
              <a:buAutoNum type="arabicPeriod" startAt="1"/>
              <a:defRPr b="0" sz="4500"/>
            </a:pPr>
            <a:r>
              <a:t>IoT security bar is very low</a:t>
            </a:r>
          </a:p>
          <a:p>
            <a:pPr marL="1468437" indent="-833437" algn="l">
              <a:spcBef>
                <a:spcPts val="2100"/>
              </a:spcBef>
              <a:buSzPct val="100000"/>
              <a:buAutoNum type="arabicPeriod" startAt="1"/>
              <a:defRPr b="0" sz="4500"/>
            </a:pPr>
            <a:r>
              <a:t>Attack simplicity enabled the malware to compromise heterogeneous hardware</a:t>
            </a:r>
          </a:p>
          <a:p>
            <a:pPr marL="1468437" indent="-833437" algn="l">
              <a:spcBef>
                <a:spcPts val="2100"/>
              </a:spcBef>
              <a:buSzPct val="100000"/>
              <a:buAutoNum type="arabicPeriod" startAt="1"/>
              <a:defRPr b="0" sz="4500"/>
            </a:pPr>
            <a:r>
              <a:t>Stateless scanning was an improvement over prior versions</a:t>
            </a:r>
          </a:p>
        </p:txBody>
      </p:sp>
      <p:sp>
        <p:nvSpPr>
          <p:cNvPr id="317" name="Cloud"/>
          <p:cNvSpPr/>
          <p:nvPr/>
        </p:nvSpPr>
        <p:spPr>
          <a:xfrm>
            <a:off x="15309346" y="2467980"/>
            <a:ext cx="7374581" cy="4444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FFFFFF"/>
          </a:solidFill>
          <a:ln w="63500">
            <a:solidFill>
              <a:srgbClr val="B1040E"/>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18" name="Arrow"/>
          <p:cNvSpPr/>
          <p:nvPr/>
        </p:nvSpPr>
        <p:spPr>
          <a:xfrm flipH="1" rot="16200000">
            <a:off x="18361635" y="7949855"/>
            <a:ext cx="1270001" cy="1270001"/>
          </a:xfrm>
          <a:prstGeom prst="rightArrow">
            <a:avLst>
              <a:gd name="adj1" fmla="val 41546"/>
              <a:gd name="adj2" fmla="val 49408"/>
            </a:avLst>
          </a:prstGeom>
          <a:ln w="63500">
            <a:solidFill>
              <a:srgbClr val="929292"/>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19" name="Mirai"/>
          <p:cNvSpPr txBox="1"/>
          <p:nvPr/>
        </p:nvSpPr>
        <p:spPr>
          <a:xfrm>
            <a:off x="18079251" y="10238528"/>
            <a:ext cx="1834770" cy="10193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200"/>
            </a:lvl1pPr>
          </a:lstStyle>
          <a:p>
            <a:pPr/>
            <a:r>
              <a:t>Mirai</a:t>
            </a:r>
          </a:p>
        </p:txBody>
      </p:sp>
      <p:sp>
        <p:nvSpPr>
          <p:cNvPr id="320" name="BASHLITE"/>
          <p:cNvSpPr txBox="1"/>
          <p:nvPr/>
        </p:nvSpPr>
        <p:spPr>
          <a:xfrm>
            <a:off x="16122335" y="4299178"/>
            <a:ext cx="2324240" cy="6472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700"/>
            </a:lvl1pPr>
          </a:lstStyle>
          <a:p>
            <a:pPr/>
            <a:r>
              <a:t>BASHLITE</a:t>
            </a:r>
          </a:p>
        </p:txBody>
      </p:sp>
      <p:sp>
        <p:nvSpPr>
          <p:cNvPr id="321" name="LizardStresser"/>
          <p:cNvSpPr txBox="1"/>
          <p:nvPr/>
        </p:nvSpPr>
        <p:spPr>
          <a:xfrm>
            <a:off x="16165718" y="5984436"/>
            <a:ext cx="3116022" cy="6472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700"/>
            </a:lvl1pPr>
          </a:lstStyle>
          <a:p>
            <a:pPr/>
            <a:r>
              <a:t>LizardStresser</a:t>
            </a:r>
          </a:p>
        </p:txBody>
      </p:sp>
      <p:sp>
        <p:nvSpPr>
          <p:cNvPr id="322" name="Gafgyt"/>
          <p:cNvSpPr txBox="1"/>
          <p:nvPr/>
        </p:nvSpPr>
        <p:spPr>
          <a:xfrm>
            <a:off x="20648303" y="5520917"/>
            <a:ext cx="1515073" cy="6472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700"/>
            </a:lvl1pPr>
          </a:lstStyle>
          <a:p>
            <a:pPr/>
            <a:r>
              <a:t>Gafgyt</a:t>
            </a:r>
          </a:p>
        </p:txBody>
      </p:sp>
      <p:sp>
        <p:nvSpPr>
          <p:cNvPr id="323" name="Torlus"/>
          <p:cNvSpPr txBox="1"/>
          <p:nvPr/>
        </p:nvSpPr>
        <p:spPr>
          <a:xfrm>
            <a:off x="18605590" y="5147908"/>
            <a:ext cx="1358596" cy="6472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700"/>
            </a:lvl1pPr>
          </a:lstStyle>
          <a:p>
            <a:pPr/>
            <a:r>
              <a:t>Torlus</a:t>
            </a:r>
          </a:p>
        </p:txBody>
      </p:sp>
      <p:sp>
        <p:nvSpPr>
          <p:cNvPr id="324" name="Lizkebab"/>
          <p:cNvSpPr txBox="1"/>
          <p:nvPr/>
        </p:nvSpPr>
        <p:spPr>
          <a:xfrm>
            <a:off x="17716736" y="3197618"/>
            <a:ext cx="2011287" cy="6472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700"/>
            </a:lvl1pPr>
          </a:lstStyle>
          <a:p>
            <a:pPr/>
            <a:r>
              <a:t>Lizkebab</a:t>
            </a:r>
          </a:p>
        </p:txBody>
      </p:sp>
      <p:sp>
        <p:nvSpPr>
          <p:cNvPr id="325" name="Qbot"/>
          <p:cNvSpPr txBox="1"/>
          <p:nvPr/>
        </p:nvSpPr>
        <p:spPr>
          <a:xfrm>
            <a:off x="19452734" y="4088689"/>
            <a:ext cx="1167817" cy="6472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700"/>
            </a:lvl1pPr>
          </a:lstStyle>
          <a:p>
            <a:pPr/>
            <a:r>
              <a:t>Qbot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9" name="Image" descr="Image"/>
          <p:cNvPicPr>
            <a:picLocks noChangeAspect="1"/>
          </p:cNvPicPr>
          <p:nvPr/>
        </p:nvPicPr>
        <p:blipFill>
          <a:blip r:embed="rId3">
            <a:extLst/>
          </a:blip>
          <a:stretch>
            <a:fillRect/>
          </a:stretch>
        </p:blipFill>
        <p:spPr>
          <a:xfrm>
            <a:off x="917396" y="3236075"/>
            <a:ext cx="22549208" cy="8435074"/>
          </a:xfrm>
          <a:prstGeom prst="rect">
            <a:avLst/>
          </a:prstGeom>
          <a:ln w="12700">
            <a:miter lim="400000"/>
          </a:ln>
        </p:spPr>
      </p:pic>
      <p:sp>
        <p:nvSpPr>
          <p:cNvPr id="330" name="Rectangle"/>
          <p:cNvSpPr/>
          <p:nvPr/>
        </p:nvSpPr>
        <p:spPr>
          <a:xfrm>
            <a:off x="4273774" y="5486167"/>
            <a:ext cx="1161650" cy="2743666"/>
          </a:xfrm>
          <a:prstGeom prst="rect">
            <a:avLst/>
          </a:prstGeom>
          <a:ln w="63500">
            <a:solidFill>
              <a:schemeClr val="accent5">
                <a:hueOff val="-82419"/>
                <a:satOff val="-9513"/>
                <a:lumOff val="-16343"/>
              </a:schemeClr>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31" name="Rectangle"/>
          <p:cNvSpPr/>
          <p:nvPr/>
        </p:nvSpPr>
        <p:spPr>
          <a:xfrm>
            <a:off x="11255259" y="7826157"/>
            <a:ext cx="1523759" cy="431985"/>
          </a:xfrm>
          <a:prstGeom prst="rect">
            <a:avLst/>
          </a:prstGeom>
          <a:ln w="63500">
            <a:solidFill>
              <a:schemeClr val="accent5">
                <a:hueOff val="-82419"/>
                <a:satOff val="-9513"/>
                <a:lumOff val="-16343"/>
              </a:schemeClr>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32" name="Rectangle"/>
          <p:cNvSpPr/>
          <p:nvPr/>
        </p:nvSpPr>
        <p:spPr>
          <a:xfrm>
            <a:off x="4261074" y="9628955"/>
            <a:ext cx="1619482" cy="1830079"/>
          </a:xfrm>
          <a:prstGeom prst="rect">
            <a:avLst/>
          </a:prstGeom>
          <a:ln w="63500">
            <a:solidFill>
              <a:schemeClr val="accent5">
                <a:hueOff val="-82419"/>
                <a:satOff val="-9513"/>
                <a:lumOff val="-16343"/>
              </a:schemeClr>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33" name="Rectangle"/>
          <p:cNvSpPr/>
          <p:nvPr/>
        </p:nvSpPr>
        <p:spPr>
          <a:xfrm>
            <a:off x="11229859" y="9576891"/>
            <a:ext cx="1457602" cy="492335"/>
          </a:xfrm>
          <a:prstGeom prst="rect">
            <a:avLst/>
          </a:prstGeom>
          <a:ln w="63500">
            <a:solidFill>
              <a:schemeClr val="accent5">
                <a:hueOff val="-82419"/>
                <a:satOff val="-9513"/>
                <a:lumOff val="-16343"/>
              </a:schemeClr>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34" name="Rectangle"/>
          <p:cNvSpPr/>
          <p:nvPr/>
        </p:nvSpPr>
        <p:spPr>
          <a:xfrm>
            <a:off x="20856218" y="4156820"/>
            <a:ext cx="1161650" cy="492335"/>
          </a:xfrm>
          <a:prstGeom prst="rect">
            <a:avLst/>
          </a:prstGeom>
          <a:ln w="63500">
            <a:solidFill>
              <a:schemeClr val="accent5">
                <a:hueOff val="-82419"/>
                <a:satOff val="-9513"/>
                <a:lumOff val="-16343"/>
              </a:schemeClr>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35" name="Rectangle"/>
          <p:cNvSpPr/>
          <p:nvPr/>
        </p:nvSpPr>
        <p:spPr>
          <a:xfrm>
            <a:off x="11255575" y="6907403"/>
            <a:ext cx="1694689" cy="431985"/>
          </a:xfrm>
          <a:prstGeom prst="rect">
            <a:avLst/>
          </a:prstGeom>
          <a:ln w="63500">
            <a:solidFill>
              <a:schemeClr val="accent5">
                <a:hueOff val="-82419"/>
                <a:satOff val="-9513"/>
                <a:lumOff val="-16343"/>
              </a:schemeClr>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36" name="Rectangle"/>
          <p:cNvSpPr/>
          <p:nvPr/>
        </p:nvSpPr>
        <p:spPr>
          <a:xfrm>
            <a:off x="11255078" y="7383462"/>
            <a:ext cx="1457603" cy="382549"/>
          </a:xfrm>
          <a:prstGeom prst="rect">
            <a:avLst/>
          </a:prstGeom>
          <a:ln w="63500">
            <a:solidFill>
              <a:schemeClr val="accent5">
                <a:hueOff val="-82419"/>
                <a:satOff val="-9513"/>
                <a:lumOff val="-16343"/>
              </a:schemeClr>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37" name="Rectangle"/>
          <p:cNvSpPr/>
          <p:nvPr/>
        </p:nvSpPr>
        <p:spPr>
          <a:xfrm>
            <a:off x="11229859" y="9150407"/>
            <a:ext cx="1457602" cy="431985"/>
          </a:xfrm>
          <a:prstGeom prst="rect">
            <a:avLst/>
          </a:prstGeom>
          <a:ln w="63500">
            <a:solidFill>
              <a:schemeClr val="accent5">
                <a:hueOff val="-82419"/>
                <a:satOff val="-9513"/>
                <a:lumOff val="-16343"/>
              </a:schemeClr>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38" name="Password Guessing"/>
          <p:cNvSpPr txBox="1"/>
          <p:nvPr>
            <p:ph type="title"/>
          </p:nvPr>
        </p:nvSpPr>
        <p:spPr>
          <a:xfrm>
            <a:off x="1689100" y="355600"/>
            <a:ext cx="21005800" cy="2286000"/>
          </a:xfrm>
          <a:prstGeom prst="rect">
            <a:avLst/>
          </a:prstGeom>
        </p:spPr>
        <p:txBody>
          <a:bodyPr anchor="ctr"/>
          <a:lstStyle>
            <a:lvl1pPr>
              <a:defRPr>
                <a:latin typeface="Helvetica Neue Bold Condensed"/>
                <a:ea typeface="Helvetica Neue Bold Condensed"/>
                <a:cs typeface="Helvetica Neue Bold Condensed"/>
                <a:sym typeface="Helvetica Neue Bold Condensed"/>
              </a:defRPr>
            </a:lvl1pPr>
          </a:lstStyle>
          <a:p>
            <a:pPr/>
            <a:r>
              <a:t>Password Guessing</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Krebs Graph"/>
          <p:cNvSpPr txBox="1"/>
          <p:nvPr>
            <p:ph type="title"/>
          </p:nvPr>
        </p:nvSpPr>
        <p:spPr>
          <a:prstGeom prst="rect">
            <a:avLst/>
          </a:prstGeom>
        </p:spPr>
        <p:txBody>
          <a:bodyPr/>
          <a:lstStyle/>
          <a:p>
            <a:pPr/>
            <a:r>
              <a:t>Krebs Graph</a:t>
            </a:r>
          </a:p>
        </p:txBody>
      </p:sp>
      <p:pic>
        <p:nvPicPr>
          <p:cNvPr id="343" name="kos-ddos-2013-2016.png" descr="kos-ddos-2013-2016.png"/>
          <p:cNvPicPr>
            <a:picLocks noChangeAspect="1"/>
          </p:cNvPicPr>
          <p:nvPr/>
        </p:nvPicPr>
        <p:blipFill>
          <a:blip r:embed="rId3">
            <a:extLst/>
          </a:blip>
          <a:srcRect l="819" t="2570" r="819" b="23421"/>
          <a:stretch>
            <a:fillRect/>
          </a:stretch>
        </p:blipFill>
        <p:spPr>
          <a:xfrm>
            <a:off x="150217" y="870346"/>
            <a:ext cx="24083667" cy="7504795"/>
          </a:xfrm>
          <a:prstGeom prst="rect">
            <a:avLst/>
          </a:prstGeom>
          <a:ln w="12700">
            <a:miter lim="400000"/>
          </a:ln>
        </p:spPr>
      </p:pic>
      <p:sp>
        <p:nvSpPr>
          <p:cNvPr id="344" name="Source: 2017 Akamai State of the Internet"/>
          <p:cNvSpPr txBox="1"/>
          <p:nvPr/>
        </p:nvSpPr>
        <p:spPr>
          <a:xfrm>
            <a:off x="196659" y="12970967"/>
            <a:ext cx="6840119" cy="5248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800">
                <a:solidFill>
                  <a:srgbClr val="5E5E5E"/>
                </a:solidFill>
              </a:defRPr>
            </a:pPr>
            <a:r>
              <a:rPr b="1"/>
              <a:t>Source:</a:t>
            </a:r>
            <a:r>
              <a:t> 2017 Akamai State of the Internet</a:t>
            </a:r>
          </a:p>
        </p:txBody>
      </p:sp>
      <p:sp>
        <p:nvSpPr>
          <p:cNvPr id="345" name="“The magnitude of the attacks seen during the final week were significantly larger than the majority of attacks Akamai sees on a regular basis. […] In fact, while the attack on September 20 was the largest attack ever mitigated by Akamai, the attack on S"/>
          <p:cNvSpPr txBox="1"/>
          <p:nvPr/>
        </p:nvSpPr>
        <p:spPr>
          <a:xfrm>
            <a:off x="2587977" y="9056703"/>
            <a:ext cx="19553297" cy="24247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ts val="6200"/>
              </a:lnSpc>
              <a:defRPr b="0" sz="3840"/>
            </a:lvl1pPr>
          </a:lstStyle>
          <a:p>
            <a:pPr/>
            <a:r>
              <a:t>“The magnitude of the attacks seen during the final week were significantly larger than the majority of attacks Akamai sees on a regular basis. […] In fact, while the attack on September 20 was the largest attack ever mitigated by Akamai, the attack on September 22 would have qualified for the record at any other time, peaking at 555 Gbps.”</a:t>
            </a:r>
          </a:p>
        </p:txBody>
      </p:sp>
      <p:sp>
        <p:nvSpPr>
          <p:cNvPr id="346" name="Line"/>
          <p:cNvSpPr/>
          <p:nvPr/>
        </p:nvSpPr>
        <p:spPr>
          <a:xfrm flipV="1">
            <a:off x="2318925" y="9060418"/>
            <a:ext cx="1" cy="2424746"/>
          </a:xfrm>
          <a:prstGeom prst="line">
            <a:avLst/>
          </a:prstGeom>
          <a:ln w="152400">
            <a:solidFill>
              <a:srgbClr val="0000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47" name="Line"/>
          <p:cNvSpPr/>
          <p:nvPr/>
        </p:nvSpPr>
        <p:spPr>
          <a:xfrm flipV="1">
            <a:off x="2318925" y="9073118"/>
            <a:ext cx="1" cy="2424746"/>
          </a:xfrm>
          <a:prstGeom prst="line">
            <a:avLst/>
          </a:prstGeom>
          <a:ln w="152400">
            <a:solidFill>
              <a:srgbClr val="0000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48" name="Line"/>
          <p:cNvSpPr/>
          <p:nvPr/>
        </p:nvSpPr>
        <p:spPr>
          <a:xfrm flipV="1">
            <a:off x="2318925" y="9085818"/>
            <a:ext cx="1" cy="2424746"/>
          </a:xfrm>
          <a:prstGeom prst="line">
            <a:avLst/>
          </a:prstGeom>
          <a:ln w="152400">
            <a:solidFill>
              <a:srgbClr val="5E5E5E"/>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2" name="Mar2018_Peak_Attack_Size.png" descr="Mar2018_Peak_Attack_Size.png"/>
          <p:cNvPicPr>
            <a:picLocks noChangeAspect="1"/>
          </p:cNvPicPr>
          <p:nvPr/>
        </p:nvPicPr>
        <p:blipFill>
          <a:blip r:embed="rId3">
            <a:extLst/>
          </a:blip>
          <a:stretch>
            <a:fillRect/>
          </a:stretch>
        </p:blipFill>
        <p:spPr>
          <a:xfrm>
            <a:off x="1518054" y="2324371"/>
            <a:ext cx="11029888" cy="11099258"/>
          </a:xfrm>
          <a:prstGeom prst="rect">
            <a:avLst/>
          </a:prstGeom>
          <a:ln w="12700">
            <a:miter lim="400000"/>
          </a:ln>
        </p:spPr>
      </p:pic>
      <p:sp>
        <p:nvSpPr>
          <p:cNvPr id="353" name="Memcache: retrieve large record…"/>
          <p:cNvSpPr txBox="1"/>
          <p:nvPr/>
        </p:nvSpPr>
        <p:spPr>
          <a:xfrm>
            <a:off x="13248681" y="4373919"/>
            <a:ext cx="9186683" cy="49681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42900" indent="-342900" algn="l" defTabSz="457200">
              <a:lnSpc>
                <a:spcPct val="120000"/>
              </a:lnSpc>
              <a:spcBef>
                <a:spcPts val="2000"/>
              </a:spcBef>
              <a:defRPr sz="3900"/>
            </a:pPr>
            <a:r>
              <a:t>Memcache: </a:t>
            </a:r>
            <a:r>
              <a:rPr b="0"/>
              <a:t>retrieve large record</a:t>
            </a:r>
            <a:endParaRPr b="0"/>
          </a:p>
          <a:p>
            <a:pPr algn="l" defTabSz="457200">
              <a:lnSpc>
                <a:spcPts val="6000"/>
              </a:lnSpc>
              <a:defRPr b="0" sz="3500"/>
            </a:pPr>
          </a:p>
          <a:p>
            <a:pPr algn="l" defTabSz="457200">
              <a:lnSpc>
                <a:spcPts val="6000"/>
              </a:lnSpc>
              <a:defRPr b="0" sz="3500"/>
            </a:pPr>
            <a:r>
              <a:t>The server responds by firing back as much as 50,000 times the data it received.</a:t>
            </a:r>
          </a:p>
          <a:p>
            <a:pPr algn="l" defTabSz="457200">
              <a:lnSpc>
                <a:spcPts val="6000"/>
              </a:lnSpc>
              <a:defRPr b="0" sz="3500"/>
            </a:pPr>
          </a:p>
          <a:p>
            <a:pPr algn="l" defTabSz="457200">
              <a:lnSpc>
                <a:spcPts val="6000"/>
              </a:lnSpc>
              <a:defRPr b="0" sz="3500"/>
            </a:pPr>
            <a:r>
              <a:t>Exist both a UDP and TCP version. Only works for UDP! TCP would require a three-way handshake and server would realize IP had been spoofed.</a:t>
            </a:r>
          </a:p>
        </p:txBody>
      </p:sp>
      <p:sp>
        <p:nvSpPr>
          <p:cNvPr id="354" name="Memcache"/>
          <p:cNvSpPr txBox="1"/>
          <p:nvPr>
            <p:ph type="title"/>
          </p:nvPr>
        </p:nvSpPr>
        <p:spPr>
          <a:xfrm>
            <a:off x="1689100" y="355600"/>
            <a:ext cx="21005800" cy="2286000"/>
          </a:xfrm>
          <a:prstGeom prst="rect">
            <a:avLst/>
          </a:prstGeom>
        </p:spPr>
        <p:txBody>
          <a:bodyPr anchor="ctr"/>
          <a:lstStyle/>
          <a:p>
            <a:pPr/>
            <a:r>
              <a:t>Memcache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Notation: Off Path Attacker"/>
          <p:cNvSpPr txBox="1"/>
          <p:nvPr>
            <p:ph type="title"/>
          </p:nvPr>
        </p:nvSpPr>
        <p:spPr>
          <a:prstGeom prst="rect">
            <a:avLst/>
          </a:prstGeom>
        </p:spPr>
        <p:txBody>
          <a:bodyPr/>
          <a:lstStyle/>
          <a:p>
            <a:pPr algn="l">
              <a:defRPr sz="13000">
                <a:latin typeface="Helvetica Neue Bold Condensed"/>
                <a:ea typeface="Helvetica Neue Bold Condensed"/>
                <a:cs typeface="Helvetica Neue Bold Condensed"/>
                <a:sym typeface="Helvetica Neue Bold Condensed"/>
              </a:defRPr>
            </a:pPr>
            <a:r>
              <a:t>Notation: </a:t>
            </a:r>
            <a:r>
              <a:rPr u="sng"/>
              <a:t>Off</a:t>
            </a:r>
            <a:r>
              <a:t> Path Attacker </a:t>
            </a:r>
          </a:p>
        </p:txBody>
      </p:sp>
      <p:pic>
        <p:nvPicPr>
          <p:cNvPr id="149" name="d48449.jpg" descr="d48449.jpg"/>
          <p:cNvPicPr>
            <a:picLocks noChangeAspect="1"/>
          </p:cNvPicPr>
          <p:nvPr/>
        </p:nvPicPr>
        <p:blipFill>
          <a:blip r:embed="rId2">
            <a:extLst/>
          </a:blip>
          <a:stretch>
            <a:fillRect/>
          </a:stretch>
        </p:blipFill>
        <p:spPr>
          <a:xfrm>
            <a:off x="2591711" y="4160812"/>
            <a:ext cx="1938951" cy="1938950"/>
          </a:xfrm>
          <a:prstGeom prst="rect">
            <a:avLst/>
          </a:prstGeom>
          <a:ln w="12700">
            <a:miter lim="400000"/>
          </a:ln>
        </p:spPr>
      </p:pic>
      <p:pic>
        <p:nvPicPr>
          <p:cNvPr id="150" name="download.png" descr="download.png"/>
          <p:cNvPicPr>
            <a:picLocks noChangeAspect="1"/>
          </p:cNvPicPr>
          <p:nvPr/>
        </p:nvPicPr>
        <p:blipFill>
          <a:blip r:embed="rId3">
            <a:extLst/>
          </a:blip>
          <a:stretch>
            <a:fillRect/>
          </a:stretch>
        </p:blipFill>
        <p:spPr>
          <a:xfrm>
            <a:off x="6921748" y="5165365"/>
            <a:ext cx="1938950" cy="1938951"/>
          </a:xfrm>
          <a:prstGeom prst="rect">
            <a:avLst/>
          </a:prstGeom>
          <a:ln w="12700">
            <a:miter lim="400000"/>
          </a:ln>
        </p:spPr>
      </p:pic>
      <p:pic>
        <p:nvPicPr>
          <p:cNvPr id="151" name="download-1.png" descr="download-1.png"/>
          <p:cNvPicPr>
            <a:picLocks noChangeAspect="1"/>
          </p:cNvPicPr>
          <p:nvPr/>
        </p:nvPicPr>
        <p:blipFill>
          <a:blip r:embed="rId4">
            <a:extLst/>
          </a:blip>
          <a:stretch>
            <a:fillRect/>
          </a:stretch>
        </p:blipFill>
        <p:spPr>
          <a:xfrm rot="7207513">
            <a:off x="4768211" y="5028067"/>
            <a:ext cx="915732" cy="915732"/>
          </a:xfrm>
          <a:prstGeom prst="rect">
            <a:avLst/>
          </a:prstGeom>
          <a:ln w="12700">
            <a:miter lim="400000"/>
          </a:ln>
        </p:spPr>
      </p:pic>
      <p:pic>
        <p:nvPicPr>
          <p:cNvPr id="152" name="135-1352301_big-image-cisco-router-icon-png-clipart.jpg" descr="135-1352301_big-image-cisco-router-icon-png-clipart.jpg"/>
          <p:cNvPicPr>
            <a:picLocks noChangeAspect="1"/>
          </p:cNvPicPr>
          <p:nvPr/>
        </p:nvPicPr>
        <p:blipFill>
          <a:blip r:embed="rId5">
            <a:extLst/>
          </a:blip>
          <a:srcRect l="8586" t="5908" r="9043" b="15303"/>
          <a:stretch>
            <a:fillRect/>
          </a:stretch>
        </p:blipFill>
        <p:spPr>
          <a:xfrm>
            <a:off x="12460686" y="5314109"/>
            <a:ext cx="2115065" cy="1641462"/>
          </a:xfrm>
          <a:custGeom>
            <a:avLst/>
            <a:gdLst/>
            <a:ahLst/>
            <a:cxnLst>
              <a:cxn ang="0">
                <a:pos x="wd2" y="hd2"/>
              </a:cxn>
              <a:cxn ang="5400000">
                <a:pos x="wd2" y="hd2"/>
              </a:cxn>
              <a:cxn ang="10800000">
                <a:pos x="wd2" y="hd2"/>
              </a:cxn>
              <a:cxn ang="16200000">
                <a:pos x="wd2" y="hd2"/>
              </a:cxn>
            </a:cxnLst>
            <a:rect l="0" t="0" r="r" b="b"/>
            <a:pathLst>
              <a:path w="21473" h="21557" fill="norm" stroke="1" extrusionOk="0">
                <a:moveTo>
                  <a:pt x="10792" y="0"/>
                </a:moveTo>
                <a:cubicBezTo>
                  <a:pt x="9292" y="1"/>
                  <a:pt x="7762" y="216"/>
                  <a:pt x="6553" y="625"/>
                </a:cubicBezTo>
                <a:cubicBezTo>
                  <a:pt x="5454" y="997"/>
                  <a:pt x="4907" y="1245"/>
                  <a:pt x="4043" y="1772"/>
                </a:cubicBezTo>
                <a:cubicBezTo>
                  <a:pt x="3835" y="1899"/>
                  <a:pt x="3656" y="2006"/>
                  <a:pt x="3644" y="2006"/>
                </a:cubicBezTo>
                <a:cubicBezTo>
                  <a:pt x="3586" y="2006"/>
                  <a:pt x="2529" y="2859"/>
                  <a:pt x="2250" y="3132"/>
                </a:cubicBezTo>
                <a:cubicBezTo>
                  <a:pt x="1754" y="3617"/>
                  <a:pt x="1022" y="4601"/>
                  <a:pt x="743" y="5154"/>
                </a:cubicBezTo>
                <a:cubicBezTo>
                  <a:pt x="436" y="5764"/>
                  <a:pt x="224" y="6406"/>
                  <a:pt x="82" y="7166"/>
                </a:cubicBezTo>
                <a:cubicBezTo>
                  <a:pt x="-46" y="7855"/>
                  <a:pt x="-22" y="8878"/>
                  <a:pt x="139" y="9600"/>
                </a:cubicBezTo>
                <a:cubicBezTo>
                  <a:pt x="281" y="10237"/>
                  <a:pt x="681" y="11177"/>
                  <a:pt x="1077" y="11815"/>
                </a:cubicBezTo>
                <a:cubicBezTo>
                  <a:pt x="2501" y="14107"/>
                  <a:pt x="5448" y="15828"/>
                  <a:pt x="8793" y="16318"/>
                </a:cubicBezTo>
                <a:cubicBezTo>
                  <a:pt x="9804" y="16467"/>
                  <a:pt x="12283" y="16414"/>
                  <a:pt x="13226" y="16225"/>
                </a:cubicBezTo>
                <a:cubicBezTo>
                  <a:pt x="16108" y="15646"/>
                  <a:pt x="18375" y="14384"/>
                  <a:pt x="19854" y="12540"/>
                </a:cubicBezTo>
                <a:cubicBezTo>
                  <a:pt x="20985" y="11129"/>
                  <a:pt x="21545" y="9559"/>
                  <a:pt x="21465" y="8021"/>
                </a:cubicBezTo>
                <a:cubicBezTo>
                  <a:pt x="21388" y="6514"/>
                  <a:pt x="20947" y="5314"/>
                  <a:pt x="20019" y="4075"/>
                </a:cubicBezTo>
                <a:cubicBezTo>
                  <a:pt x="18604" y="2188"/>
                  <a:pt x="16171" y="778"/>
                  <a:pt x="13387" y="234"/>
                </a:cubicBezTo>
                <a:cubicBezTo>
                  <a:pt x="12581" y="77"/>
                  <a:pt x="11692" y="-1"/>
                  <a:pt x="10792" y="0"/>
                </a:cubicBezTo>
                <a:close/>
                <a:moveTo>
                  <a:pt x="7573" y="1402"/>
                </a:moveTo>
                <a:cubicBezTo>
                  <a:pt x="7585" y="1402"/>
                  <a:pt x="7883" y="1836"/>
                  <a:pt x="8233" y="2371"/>
                </a:cubicBezTo>
                <a:lnTo>
                  <a:pt x="8870" y="3346"/>
                </a:lnTo>
                <a:lnTo>
                  <a:pt x="9055" y="3163"/>
                </a:lnTo>
                <a:cubicBezTo>
                  <a:pt x="9158" y="3063"/>
                  <a:pt x="9536" y="2672"/>
                  <a:pt x="9898" y="2293"/>
                </a:cubicBezTo>
                <a:cubicBezTo>
                  <a:pt x="10259" y="1914"/>
                  <a:pt x="10573" y="1631"/>
                  <a:pt x="10591" y="1667"/>
                </a:cubicBezTo>
                <a:cubicBezTo>
                  <a:pt x="10626" y="1741"/>
                  <a:pt x="9558" y="5907"/>
                  <a:pt x="9446" y="6134"/>
                </a:cubicBezTo>
                <a:cubicBezTo>
                  <a:pt x="9373" y="6283"/>
                  <a:pt x="9392" y="6278"/>
                  <a:pt x="8282" y="6468"/>
                </a:cubicBezTo>
                <a:cubicBezTo>
                  <a:pt x="7954" y="6524"/>
                  <a:pt x="7431" y="6617"/>
                  <a:pt x="7117" y="6671"/>
                </a:cubicBezTo>
                <a:cubicBezTo>
                  <a:pt x="6804" y="6725"/>
                  <a:pt x="6371" y="6796"/>
                  <a:pt x="6158" y="6833"/>
                </a:cubicBezTo>
                <a:cubicBezTo>
                  <a:pt x="5945" y="6869"/>
                  <a:pt x="5732" y="6918"/>
                  <a:pt x="5687" y="6937"/>
                </a:cubicBezTo>
                <a:cubicBezTo>
                  <a:pt x="5530" y="7001"/>
                  <a:pt x="5528" y="6866"/>
                  <a:pt x="5683" y="6697"/>
                </a:cubicBezTo>
                <a:cubicBezTo>
                  <a:pt x="5768" y="6604"/>
                  <a:pt x="6144" y="6200"/>
                  <a:pt x="6517" y="5795"/>
                </a:cubicBezTo>
                <a:cubicBezTo>
                  <a:pt x="6890" y="5391"/>
                  <a:pt x="7194" y="5042"/>
                  <a:pt x="7194" y="5019"/>
                </a:cubicBezTo>
                <a:cubicBezTo>
                  <a:pt x="7194" y="4996"/>
                  <a:pt x="7083" y="4811"/>
                  <a:pt x="6948" y="4607"/>
                </a:cubicBezTo>
                <a:cubicBezTo>
                  <a:pt x="6326" y="3671"/>
                  <a:pt x="6027" y="3194"/>
                  <a:pt x="6013" y="3122"/>
                </a:cubicBezTo>
                <a:cubicBezTo>
                  <a:pt x="6005" y="3078"/>
                  <a:pt x="6168" y="2862"/>
                  <a:pt x="6376" y="2642"/>
                </a:cubicBezTo>
                <a:cubicBezTo>
                  <a:pt x="7336" y="1625"/>
                  <a:pt x="7552" y="1402"/>
                  <a:pt x="7573" y="1402"/>
                </a:cubicBezTo>
                <a:close/>
                <a:moveTo>
                  <a:pt x="12351" y="1829"/>
                </a:moveTo>
                <a:cubicBezTo>
                  <a:pt x="12382" y="1822"/>
                  <a:pt x="12433" y="1838"/>
                  <a:pt x="12508" y="1876"/>
                </a:cubicBezTo>
                <a:cubicBezTo>
                  <a:pt x="12769" y="2008"/>
                  <a:pt x="15186" y="3085"/>
                  <a:pt x="15538" y="3226"/>
                </a:cubicBezTo>
                <a:cubicBezTo>
                  <a:pt x="15724" y="3300"/>
                  <a:pt x="15893" y="3379"/>
                  <a:pt x="15913" y="3403"/>
                </a:cubicBezTo>
                <a:cubicBezTo>
                  <a:pt x="15933" y="3427"/>
                  <a:pt x="15959" y="3612"/>
                  <a:pt x="15974" y="3815"/>
                </a:cubicBezTo>
                <a:cubicBezTo>
                  <a:pt x="15989" y="4018"/>
                  <a:pt x="16025" y="4458"/>
                  <a:pt x="16054" y="4789"/>
                </a:cubicBezTo>
                <a:cubicBezTo>
                  <a:pt x="16149" y="5877"/>
                  <a:pt x="16264" y="7486"/>
                  <a:pt x="16264" y="7729"/>
                </a:cubicBezTo>
                <a:cubicBezTo>
                  <a:pt x="16264" y="8080"/>
                  <a:pt x="16190" y="8080"/>
                  <a:pt x="15986" y="7734"/>
                </a:cubicBezTo>
                <a:cubicBezTo>
                  <a:pt x="15803" y="7425"/>
                  <a:pt x="15439" y="6881"/>
                  <a:pt x="15039" y="6311"/>
                </a:cubicBezTo>
                <a:lnTo>
                  <a:pt x="14829" y="6004"/>
                </a:lnTo>
                <a:lnTo>
                  <a:pt x="14636" y="6197"/>
                </a:lnTo>
                <a:cubicBezTo>
                  <a:pt x="14531" y="6300"/>
                  <a:pt x="14333" y="6478"/>
                  <a:pt x="14193" y="6593"/>
                </a:cubicBezTo>
                <a:cubicBezTo>
                  <a:pt x="14052" y="6708"/>
                  <a:pt x="13771" y="6943"/>
                  <a:pt x="13568" y="7119"/>
                </a:cubicBezTo>
                <a:cubicBezTo>
                  <a:pt x="13365" y="7295"/>
                  <a:pt x="13180" y="7424"/>
                  <a:pt x="13157" y="7406"/>
                </a:cubicBezTo>
                <a:cubicBezTo>
                  <a:pt x="13135" y="7388"/>
                  <a:pt x="13016" y="7197"/>
                  <a:pt x="12891" y="6984"/>
                </a:cubicBezTo>
                <a:cubicBezTo>
                  <a:pt x="12767" y="6770"/>
                  <a:pt x="12581" y="6471"/>
                  <a:pt x="12480" y="6317"/>
                </a:cubicBezTo>
                <a:cubicBezTo>
                  <a:pt x="12179" y="5856"/>
                  <a:pt x="11960" y="5483"/>
                  <a:pt x="11960" y="5425"/>
                </a:cubicBezTo>
                <a:cubicBezTo>
                  <a:pt x="11960" y="5376"/>
                  <a:pt x="12395" y="4977"/>
                  <a:pt x="13230" y="4263"/>
                </a:cubicBezTo>
                <a:cubicBezTo>
                  <a:pt x="13401" y="4117"/>
                  <a:pt x="13549" y="3988"/>
                  <a:pt x="13560" y="3976"/>
                </a:cubicBezTo>
                <a:cubicBezTo>
                  <a:pt x="13571" y="3965"/>
                  <a:pt x="13485" y="3809"/>
                  <a:pt x="13367" y="3632"/>
                </a:cubicBezTo>
                <a:cubicBezTo>
                  <a:pt x="13248" y="3456"/>
                  <a:pt x="12950" y="2999"/>
                  <a:pt x="12706" y="2616"/>
                </a:cubicBezTo>
                <a:cubicBezTo>
                  <a:pt x="12370" y="2089"/>
                  <a:pt x="12259" y="1851"/>
                  <a:pt x="12351" y="1829"/>
                </a:cubicBezTo>
                <a:close/>
                <a:moveTo>
                  <a:pt x="4990" y="8042"/>
                </a:moveTo>
                <a:cubicBezTo>
                  <a:pt x="5018" y="8025"/>
                  <a:pt x="5229" y="8301"/>
                  <a:pt x="5457" y="8652"/>
                </a:cubicBezTo>
                <a:cubicBezTo>
                  <a:pt x="5686" y="9002"/>
                  <a:pt x="5981" y="9451"/>
                  <a:pt x="6114" y="9647"/>
                </a:cubicBezTo>
                <a:lnTo>
                  <a:pt x="6356" y="10001"/>
                </a:lnTo>
                <a:lnTo>
                  <a:pt x="6787" y="9626"/>
                </a:lnTo>
                <a:cubicBezTo>
                  <a:pt x="7025" y="9419"/>
                  <a:pt x="7395" y="9094"/>
                  <a:pt x="7609" y="8907"/>
                </a:cubicBezTo>
                <a:lnTo>
                  <a:pt x="7996" y="8568"/>
                </a:lnTo>
                <a:lnTo>
                  <a:pt x="8125" y="8761"/>
                </a:lnTo>
                <a:cubicBezTo>
                  <a:pt x="8196" y="8868"/>
                  <a:pt x="8387" y="9161"/>
                  <a:pt x="8544" y="9413"/>
                </a:cubicBezTo>
                <a:cubicBezTo>
                  <a:pt x="8700" y="9664"/>
                  <a:pt x="8926" y="10024"/>
                  <a:pt x="9047" y="10210"/>
                </a:cubicBezTo>
                <a:cubicBezTo>
                  <a:pt x="9168" y="10396"/>
                  <a:pt x="9265" y="10567"/>
                  <a:pt x="9265" y="10590"/>
                </a:cubicBezTo>
                <a:cubicBezTo>
                  <a:pt x="9265" y="10614"/>
                  <a:pt x="8924" y="10929"/>
                  <a:pt x="8503" y="11294"/>
                </a:cubicBezTo>
                <a:cubicBezTo>
                  <a:pt x="8083" y="11659"/>
                  <a:pt x="7718" y="11982"/>
                  <a:pt x="7694" y="12008"/>
                </a:cubicBezTo>
                <a:cubicBezTo>
                  <a:pt x="7645" y="12059"/>
                  <a:pt x="7879" y="12467"/>
                  <a:pt x="8532" y="13473"/>
                </a:cubicBezTo>
                <a:cubicBezTo>
                  <a:pt x="8759" y="13823"/>
                  <a:pt x="8935" y="14133"/>
                  <a:pt x="8922" y="14161"/>
                </a:cubicBezTo>
                <a:cubicBezTo>
                  <a:pt x="8887" y="14236"/>
                  <a:pt x="8801" y="14217"/>
                  <a:pt x="8515" y="14072"/>
                </a:cubicBezTo>
                <a:cubicBezTo>
                  <a:pt x="8373" y="14000"/>
                  <a:pt x="7951" y="13803"/>
                  <a:pt x="7581" y="13639"/>
                </a:cubicBezTo>
                <a:cubicBezTo>
                  <a:pt x="7210" y="13476"/>
                  <a:pt x="6605" y="13206"/>
                  <a:pt x="6235" y="13035"/>
                </a:cubicBezTo>
                <a:cubicBezTo>
                  <a:pt x="5864" y="12864"/>
                  <a:pt x="5506" y="12702"/>
                  <a:pt x="5437" y="12675"/>
                </a:cubicBezTo>
                <a:cubicBezTo>
                  <a:pt x="5368" y="12649"/>
                  <a:pt x="5293" y="12583"/>
                  <a:pt x="5272" y="12529"/>
                </a:cubicBezTo>
                <a:cubicBezTo>
                  <a:pt x="5235" y="12437"/>
                  <a:pt x="5147" y="11480"/>
                  <a:pt x="5095" y="10622"/>
                </a:cubicBezTo>
                <a:cubicBezTo>
                  <a:pt x="5081" y="10400"/>
                  <a:pt x="5046" y="9948"/>
                  <a:pt x="5018" y="9616"/>
                </a:cubicBezTo>
                <a:cubicBezTo>
                  <a:pt x="4944" y="8720"/>
                  <a:pt x="4932" y="8075"/>
                  <a:pt x="4990" y="8042"/>
                </a:cubicBezTo>
                <a:close/>
                <a:moveTo>
                  <a:pt x="15619" y="9141"/>
                </a:moveTo>
                <a:cubicBezTo>
                  <a:pt x="15692" y="9140"/>
                  <a:pt x="15744" y="9147"/>
                  <a:pt x="15756" y="9162"/>
                </a:cubicBezTo>
                <a:cubicBezTo>
                  <a:pt x="15780" y="9193"/>
                  <a:pt x="15724" y="9293"/>
                  <a:pt x="15631" y="9381"/>
                </a:cubicBezTo>
                <a:cubicBezTo>
                  <a:pt x="15461" y="9542"/>
                  <a:pt x="14332" y="10736"/>
                  <a:pt x="14197" y="10898"/>
                </a:cubicBezTo>
                <a:cubicBezTo>
                  <a:pt x="14135" y="10972"/>
                  <a:pt x="14182" y="11071"/>
                  <a:pt x="14507" y="11565"/>
                </a:cubicBezTo>
                <a:cubicBezTo>
                  <a:pt x="15355" y="12857"/>
                  <a:pt x="15401" y="12943"/>
                  <a:pt x="15325" y="13035"/>
                </a:cubicBezTo>
                <a:cubicBezTo>
                  <a:pt x="15286" y="13082"/>
                  <a:pt x="14922" y="13451"/>
                  <a:pt x="14519" y="13858"/>
                </a:cubicBezTo>
                <a:lnTo>
                  <a:pt x="13786" y="14598"/>
                </a:lnTo>
                <a:lnTo>
                  <a:pt x="13633" y="14390"/>
                </a:lnTo>
                <a:cubicBezTo>
                  <a:pt x="13391" y="14059"/>
                  <a:pt x="12734" y="13051"/>
                  <a:pt x="12649" y="12884"/>
                </a:cubicBezTo>
                <a:cubicBezTo>
                  <a:pt x="12607" y="12801"/>
                  <a:pt x="12540" y="12733"/>
                  <a:pt x="12500" y="12733"/>
                </a:cubicBezTo>
                <a:cubicBezTo>
                  <a:pt x="12461" y="12733"/>
                  <a:pt x="12067" y="13112"/>
                  <a:pt x="11626" y="13572"/>
                </a:cubicBezTo>
                <a:cubicBezTo>
                  <a:pt x="11185" y="14031"/>
                  <a:pt x="10813" y="14374"/>
                  <a:pt x="10796" y="14338"/>
                </a:cubicBezTo>
                <a:cubicBezTo>
                  <a:pt x="10757" y="14256"/>
                  <a:pt x="11850" y="9992"/>
                  <a:pt x="11948" y="9840"/>
                </a:cubicBezTo>
                <a:cubicBezTo>
                  <a:pt x="11994" y="9769"/>
                  <a:pt x="12144" y="9713"/>
                  <a:pt x="12367" y="9684"/>
                </a:cubicBezTo>
                <a:cubicBezTo>
                  <a:pt x="12558" y="9658"/>
                  <a:pt x="12925" y="9598"/>
                  <a:pt x="13181" y="9548"/>
                </a:cubicBezTo>
                <a:cubicBezTo>
                  <a:pt x="13438" y="9498"/>
                  <a:pt x="13951" y="9411"/>
                  <a:pt x="14322" y="9350"/>
                </a:cubicBezTo>
                <a:cubicBezTo>
                  <a:pt x="14692" y="9289"/>
                  <a:pt x="15156" y="9209"/>
                  <a:pt x="15353" y="9173"/>
                </a:cubicBezTo>
                <a:cubicBezTo>
                  <a:pt x="15452" y="9155"/>
                  <a:pt x="15546" y="9143"/>
                  <a:pt x="15619" y="9141"/>
                </a:cubicBezTo>
                <a:close/>
                <a:moveTo>
                  <a:pt x="21171" y="12665"/>
                </a:moveTo>
                <a:lnTo>
                  <a:pt x="20595" y="13389"/>
                </a:lnTo>
                <a:cubicBezTo>
                  <a:pt x="18855" y="15570"/>
                  <a:pt x="16196" y="17001"/>
                  <a:pt x="12867" y="17543"/>
                </a:cubicBezTo>
                <a:cubicBezTo>
                  <a:pt x="12311" y="17634"/>
                  <a:pt x="11786" y="17657"/>
                  <a:pt x="10615" y="17653"/>
                </a:cubicBezTo>
                <a:cubicBezTo>
                  <a:pt x="8875" y="17647"/>
                  <a:pt x="8053" y="17539"/>
                  <a:pt x="6606" y="17121"/>
                </a:cubicBezTo>
                <a:cubicBezTo>
                  <a:pt x="4183" y="16422"/>
                  <a:pt x="2179" y="15154"/>
                  <a:pt x="755" y="13415"/>
                </a:cubicBezTo>
                <a:cubicBezTo>
                  <a:pt x="562" y="13179"/>
                  <a:pt x="386" y="13001"/>
                  <a:pt x="368" y="13024"/>
                </a:cubicBezTo>
                <a:cubicBezTo>
                  <a:pt x="350" y="13048"/>
                  <a:pt x="325" y="13361"/>
                  <a:pt x="312" y="13723"/>
                </a:cubicBezTo>
                <a:cubicBezTo>
                  <a:pt x="270" y="14839"/>
                  <a:pt x="537" y="15865"/>
                  <a:pt x="1138" y="16897"/>
                </a:cubicBezTo>
                <a:cubicBezTo>
                  <a:pt x="2569" y="19354"/>
                  <a:pt x="5694" y="21084"/>
                  <a:pt x="9474" y="21515"/>
                </a:cubicBezTo>
                <a:cubicBezTo>
                  <a:pt x="10213" y="21599"/>
                  <a:pt x="12050" y="21549"/>
                  <a:pt x="12843" y="21421"/>
                </a:cubicBezTo>
                <a:cubicBezTo>
                  <a:pt x="15302" y="21024"/>
                  <a:pt x="17274" y="20156"/>
                  <a:pt x="18859" y="18779"/>
                </a:cubicBezTo>
                <a:cubicBezTo>
                  <a:pt x="20704" y="17174"/>
                  <a:pt x="21554" y="15121"/>
                  <a:pt x="21232" y="13045"/>
                </a:cubicBezTo>
                <a:lnTo>
                  <a:pt x="21171" y="12665"/>
                </a:lnTo>
                <a:close/>
              </a:path>
            </a:pathLst>
          </a:custGeom>
          <a:ln w="12700">
            <a:miter lim="400000"/>
          </a:ln>
        </p:spPr>
      </p:pic>
      <p:sp>
        <p:nvSpPr>
          <p:cNvPr id="153" name="Line"/>
          <p:cNvSpPr/>
          <p:nvPr/>
        </p:nvSpPr>
        <p:spPr>
          <a:xfrm>
            <a:off x="15515431" y="6134840"/>
            <a:ext cx="3592546" cy="1"/>
          </a:xfrm>
          <a:prstGeom prst="line">
            <a:avLst/>
          </a:prstGeom>
          <a:ln w="50800">
            <a:solidFill>
              <a:srgbClr val="5E5E5E"/>
            </a:solidFill>
            <a:miter lim="400000"/>
            <a:headEnd type="arrow"/>
            <a:tailEnd type="arrow"/>
          </a:ln>
        </p:spPr>
        <p:txBody>
          <a:bodyPr lIns="0" tIns="0" rIns="0" bIns="0" anchor="ctr"/>
          <a:lstStyle/>
          <a:p>
            <a:pPr>
              <a:defRPr b="0" sz="3200">
                <a:solidFill>
                  <a:srgbClr val="FFFFFF"/>
                </a:solidFill>
                <a:latin typeface="+mn-lt"/>
                <a:ea typeface="+mn-ea"/>
                <a:cs typeface="+mn-cs"/>
                <a:sym typeface="Helvetica Neue Medium"/>
              </a:defRPr>
            </a:pPr>
          </a:p>
        </p:txBody>
      </p:sp>
      <p:sp>
        <p:nvSpPr>
          <p:cNvPr id="154" name="Line"/>
          <p:cNvSpPr/>
          <p:nvPr/>
        </p:nvSpPr>
        <p:spPr>
          <a:xfrm>
            <a:off x="10336973" y="6134840"/>
            <a:ext cx="1388488" cy="1"/>
          </a:xfrm>
          <a:prstGeom prst="line">
            <a:avLst/>
          </a:prstGeom>
          <a:ln w="50800">
            <a:solidFill>
              <a:srgbClr val="5E5E5E"/>
            </a:solidFill>
            <a:miter lim="400000"/>
            <a:headEnd type="arrow"/>
            <a:tailEnd type="arrow"/>
          </a:ln>
        </p:spPr>
        <p:txBody>
          <a:bodyPr lIns="0" tIns="0" rIns="0" bIns="0" anchor="ctr"/>
          <a:lstStyle/>
          <a:p>
            <a:pPr>
              <a:defRPr b="0" sz="3200">
                <a:solidFill>
                  <a:srgbClr val="FFFFFF"/>
                </a:solidFill>
                <a:latin typeface="+mn-lt"/>
                <a:ea typeface="+mn-ea"/>
                <a:cs typeface="+mn-cs"/>
                <a:sym typeface="Helvetica Neue Medium"/>
              </a:defRPr>
            </a:pPr>
          </a:p>
        </p:txBody>
      </p:sp>
      <p:pic>
        <p:nvPicPr>
          <p:cNvPr id="155" name="d48449.jpg" descr="d48449.jpg"/>
          <p:cNvPicPr>
            <a:picLocks noChangeAspect="1"/>
          </p:cNvPicPr>
          <p:nvPr/>
        </p:nvPicPr>
        <p:blipFill>
          <a:blip r:embed="rId2">
            <a:extLst/>
          </a:blip>
          <a:stretch>
            <a:fillRect/>
          </a:stretch>
        </p:blipFill>
        <p:spPr>
          <a:xfrm>
            <a:off x="19506288" y="4991840"/>
            <a:ext cx="2286001" cy="2286001"/>
          </a:xfrm>
          <a:prstGeom prst="rect">
            <a:avLst/>
          </a:prstGeom>
          <a:ln w="12700">
            <a:miter lim="400000"/>
          </a:ln>
        </p:spPr>
      </p:pic>
      <p:pic>
        <p:nvPicPr>
          <p:cNvPr id="156" name="download-1.jpg" descr="download-1.jpg"/>
          <p:cNvPicPr>
            <a:picLocks noChangeAspect="1"/>
          </p:cNvPicPr>
          <p:nvPr/>
        </p:nvPicPr>
        <p:blipFill>
          <a:blip r:embed="rId6">
            <a:extLst/>
          </a:blip>
          <a:stretch>
            <a:fillRect/>
          </a:stretch>
        </p:blipFill>
        <p:spPr>
          <a:xfrm>
            <a:off x="12700293" y="9767183"/>
            <a:ext cx="1635851" cy="1270827"/>
          </a:xfrm>
          <a:prstGeom prst="rect">
            <a:avLst/>
          </a:prstGeom>
          <a:ln w="12700">
            <a:miter lim="400000"/>
          </a:ln>
        </p:spPr>
      </p:pic>
      <p:sp>
        <p:nvSpPr>
          <p:cNvPr id="157" name="Line"/>
          <p:cNvSpPr/>
          <p:nvPr/>
        </p:nvSpPr>
        <p:spPr>
          <a:xfrm>
            <a:off x="13518218" y="7522652"/>
            <a:ext cx="1" cy="1388488"/>
          </a:xfrm>
          <a:prstGeom prst="line">
            <a:avLst/>
          </a:prstGeom>
          <a:ln w="50800">
            <a:solidFill>
              <a:srgbClr val="5E5E5E"/>
            </a:solidFill>
            <a:miter lim="400000"/>
            <a:headEnd type="arrow"/>
            <a:tailEnd type="arrow"/>
          </a:ln>
        </p:spPr>
        <p:txBody>
          <a:bodyPr lIns="0" tIns="0" rIns="0" bIns="0" anchor="ctr"/>
          <a:lstStyle/>
          <a:p>
            <a:pPr>
              <a:defRPr b="0" sz="3200">
                <a:solidFill>
                  <a:srgbClr val="FFFFFF"/>
                </a:solidFill>
                <a:latin typeface="+mn-lt"/>
                <a:ea typeface="+mn-ea"/>
                <a:cs typeface="+mn-cs"/>
                <a:sym typeface="Helvetica Neue Medium"/>
              </a:defRPr>
            </a:pPr>
          </a:p>
        </p:txBody>
      </p:sp>
      <p:sp>
        <p:nvSpPr>
          <p:cNvPr id="158" name="Attacker can inject traffic (including  from fake source addresses), but can’t  read/modify traffic"/>
          <p:cNvSpPr txBox="1"/>
          <p:nvPr/>
        </p:nvSpPr>
        <p:spPr>
          <a:xfrm>
            <a:off x="14944639" y="9628080"/>
            <a:ext cx="7205854" cy="15002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Attacker can inject traffic (including </a:t>
            </a:r>
            <a:br/>
            <a:r>
              <a:t>from fake source addresses), but can’t </a:t>
            </a:r>
            <a:br/>
            <a:r>
              <a:t>read/modify traffic</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Booter Services"/>
          <p:cNvSpPr txBox="1"/>
          <p:nvPr>
            <p:ph type="title"/>
          </p:nvPr>
        </p:nvSpPr>
        <p:spPr>
          <a:prstGeom prst="rect">
            <a:avLst/>
          </a:prstGeom>
        </p:spPr>
        <p:txBody>
          <a:bodyPr/>
          <a:lstStyle>
            <a:lvl1pPr>
              <a:defRPr sz="13000">
                <a:latin typeface="Helvetica Neue Bold Condensed"/>
                <a:ea typeface="Helvetica Neue Bold Condensed"/>
                <a:cs typeface="Helvetica Neue Bold Condensed"/>
                <a:sym typeface="Helvetica Neue Bold Condensed"/>
              </a:defRPr>
            </a:lvl1pPr>
          </a:lstStyle>
          <a:p>
            <a:pPr/>
            <a:r>
              <a:t>Booter Services</a:t>
            </a:r>
          </a:p>
        </p:txBody>
      </p:sp>
      <p:pic>
        <p:nvPicPr>
          <p:cNvPr id="359" name="booter-prices.jpg" descr="booter-prices.jpg"/>
          <p:cNvPicPr>
            <a:picLocks noChangeAspect="1"/>
          </p:cNvPicPr>
          <p:nvPr/>
        </p:nvPicPr>
        <p:blipFill>
          <a:blip r:embed="rId3">
            <a:extLst/>
          </a:blip>
          <a:stretch>
            <a:fillRect/>
          </a:stretch>
        </p:blipFill>
        <p:spPr>
          <a:xfrm>
            <a:off x="4705333" y="3800902"/>
            <a:ext cx="14973334" cy="7892196"/>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Google Project Shield"/>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Google Project Shield</a:t>
            </a:r>
          </a:p>
        </p:txBody>
      </p:sp>
      <p:sp>
        <p:nvSpPr>
          <p:cNvPr id="364" name="DDoS Attacks are often used to censor content. In the case of Mirai, Brian Kreb’s blog was under attack.…"/>
          <p:cNvSpPr txBox="1"/>
          <p:nvPr>
            <p:ph type="body" sz="half" idx="1"/>
          </p:nvPr>
        </p:nvSpPr>
        <p:spPr>
          <a:xfrm>
            <a:off x="1689100" y="2929308"/>
            <a:ext cx="21005800" cy="4680091"/>
          </a:xfrm>
          <a:prstGeom prst="rect">
            <a:avLst/>
          </a:prstGeom>
        </p:spPr>
        <p:txBody>
          <a:bodyPr/>
          <a:lstStyle/>
          <a:p>
            <a:pPr marL="342900" indent="-342900" defTabSz="457200">
              <a:spcBef>
                <a:spcPts val="2000"/>
              </a:spcBef>
              <a:buSzTx/>
              <a:buNone/>
              <a:defRPr sz="5000"/>
            </a:pPr>
            <a:r>
              <a:t>DDoS Attacks are often used to censor content. In the case of Mirai, Brian Kreb’s blog was under attack.</a:t>
            </a:r>
          </a:p>
          <a:p>
            <a:pPr marL="342900" indent="-342900" defTabSz="457200">
              <a:spcBef>
                <a:spcPts val="2000"/>
              </a:spcBef>
              <a:buSzTx/>
              <a:buNone/>
              <a:defRPr sz="5000"/>
            </a:pPr>
            <a:r>
              <a:t>Google Project shield uses Google bandwidth to shield vulnerable websites (e.g., news, blogs, human rights orgs)</a:t>
            </a:r>
          </a:p>
        </p:txBody>
      </p:sp>
      <p:pic>
        <p:nvPicPr>
          <p:cNvPr id="365" name="Screen Shot 2019-05-14 at 12.28.00 PM.png" descr="Screen Shot 2019-05-14 at 12.28.00 PM.png"/>
          <p:cNvPicPr>
            <a:picLocks noChangeAspect="1"/>
          </p:cNvPicPr>
          <p:nvPr/>
        </p:nvPicPr>
        <p:blipFill>
          <a:blip r:embed="rId3">
            <a:extLst/>
          </a:blip>
          <a:stretch>
            <a:fillRect/>
          </a:stretch>
        </p:blipFill>
        <p:spPr>
          <a:xfrm>
            <a:off x="3659623" y="7897106"/>
            <a:ext cx="15495157" cy="5086886"/>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Moving Up Stack: GET Flood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Moving Up Stack: GET Floods </a:t>
            </a:r>
          </a:p>
        </p:txBody>
      </p:sp>
      <p:sp>
        <p:nvSpPr>
          <p:cNvPr id="370" name="Command bot army to:…"/>
          <p:cNvSpPr txBox="1"/>
          <p:nvPr>
            <p:ph type="body" idx="1"/>
          </p:nvPr>
        </p:nvSpPr>
        <p:spPr>
          <a:xfrm>
            <a:off x="1689100" y="2929308"/>
            <a:ext cx="21005800" cy="9099033"/>
          </a:xfrm>
          <a:prstGeom prst="rect">
            <a:avLst/>
          </a:prstGeom>
        </p:spPr>
        <p:txBody>
          <a:bodyPr/>
          <a:lstStyle/>
          <a:p>
            <a:pPr marL="342900" indent="-342900" defTabSz="457200">
              <a:spcBef>
                <a:spcPts val="900"/>
              </a:spcBef>
              <a:buSzTx/>
              <a:buNone/>
              <a:defRPr sz="5600"/>
            </a:pPr>
            <a:r>
              <a:t>Command bot army to:</a:t>
            </a:r>
          </a:p>
          <a:p>
            <a:pPr marL="342900" indent="-342900" defTabSz="457200">
              <a:spcBef>
                <a:spcPts val="900"/>
              </a:spcBef>
              <a:buSzTx/>
              <a:buNone/>
              <a:defRPr sz="5600"/>
            </a:pPr>
            <a:r>
              <a:t>  * Complete real TCP connection</a:t>
            </a:r>
          </a:p>
          <a:p>
            <a:pPr marL="342900" indent="-342900" defTabSz="457200">
              <a:spcBef>
                <a:spcPts val="900"/>
              </a:spcBef>
              <a:buSzTx/>
              <a:buNone/>
              <a:defRPr sz="5600"/>
            </a:pPr>
            <a:r>
              <a:t>  * Complete TLS Handshake</a:t>
            </a:r>
          </a:p>
          <a:p>
            <a:pPr marL="342900" indent="-342900" defTabSz="457200">
              <a:spcBef>
                <a:spcPts val="900"/>
              </a:spcBef>
              <a:buSzTx/>
              <a:buNone/>
              <a:defRPr sz="5600"/>
            </a:pPr>
            <a:r>
              <a:t>  * GET large image or other content</a:t>
            </a:r>
          </a:p>
          <a:p>
            <a:pPr marL="342900" indent="-342900" defTabSz="457200">
              <a:spcBef>
                <a:spcPts val="900"/>
              </a:spcBef>
              <a:buSzTx/>
              <a:buNone/>
              <a:defRPr sz="3000"/>
            </a:pPr>
          </a:p>
          <a:p>
            <a:pPr marL="342900" indent="-342900" defTabSz="457200">
              <a:spcBef>
                <a:spcPts val="900"/>
              </a:spcBef>
              <a:buSzTx/>
              <a:buNone/>
              <a:defRPr sz="5600"/>
            </a:pPr>
            <a:r>
              <a:t>Will bypass flood protections…. but attacker can no longer use random source IPs</a:t>
            </a:r>
          </a:p>
          <a:p>
            <a:pPr marL="342900" indent="-342900" defTabSz="457200">
              <a:spcBef>
                <a:spcPts val="900"/>
              </a:spcBef>
              <a:buSzTx/>
              <a:buNone/>
              <a:defRPr sz="3000"/>
            </a:pPr>
          </a:p>
          <a:p>
            <a:pPr marL="342900" indent="-342900" defTabSz="457200">
              <a:spcBef>
                <a:spcPts val="900"/>
              </a:spcBef>
              <a:buSzTx/>
              <a:buNone/>
              <a:defRPr sz="5600"/>
            </a:pPr>
            <a:r>
              <a:t>Victim site can block or rate limit bots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Github Attack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Github Attacks</a:t>
            </a:r>
          </a:p>
        </p:txBody>
      </p:sp>
      <p:sp>
        <p:nvSpPr>
          <p:cNvPr id="375" name="1.35 Tbps attack against Github caused by JS injected into web requests"/>
          <p:cNvSpPr txBox="1"/>
          <p:nvPr>
            <p:ph type="body" sz="quarter" idx="1"/>
          </p:nvPr>
        </p:nvSpPr>
        <p:spPr>
          <a:xfrm>
            <a:off x="1689100" y="2929308"/>
            <a:ext cx="21005800" cy="2945890"/>
          </a:xfrm>
          <a:prstGeom prst="rect">
            <a:avLst/>
          </a:prstGeom>
        </p:spPr>
        <p:txBody>
          <a:bodyPr/>
          <a:lstStyle>
            <a:lvl1pPr marL="342900" indent="-342900" defTabSz="457200">
              <a:lnSpc>
                <a:spcPct val="140000"/>
              </a:lnSpc>
              <a:spcBef>
                <a:spcPts val="2000"/>
              </a:spcBef>
              <a:buSzTx/>
              <a:buNone/>
              <a:defRPr sz="4700"/>
            </a:lvl1pPr>
          </a:lstStyle>
          <a:p>
            <a:pPr/>
            <a:r>
              <a:t>1.35 Tbps attack against Github caused by JS injected into web requests</a:t>
            </a:r>
          </a:p>
        </p:txBody>
      </p:sp>
      <p:pic>
        <p:nvPicPr>
          <p:cNvPr id="376" name="Screen Shot 2019-05-14 at 12.40.34 PM.png" descr="Screen Shot 2019-05-14 at 12.40.34 PM.png"/>
          <p:cNvPicPr>
            <a:picLocks noChangeAspect="1"/>
          </p:cNvPicPr>
          <p:nvPr/>
        </p:nvPicPr>
        <p:blipFill>
          <a:blip r:embed="rId3">
            <a:extLst/>
          </a:blip>
          <a:stretch>
            <a:fillRect/>
          </a:stretch>
        </p:blipFill>
        <p:spPr>
          <a:xfrm>
            <a:off x="4868448" y="6342860"/>
            <a:ext cx="14647104" cy="3991551"/>
          </a:xfrm>
          <a:prstGeom prst="rect">
            <a:avLst/>
          </a:prstGeom>
          <a:ln w="12700">
            <a:miter lim="400000"/>
          </a:ln>
        </p:spPr>
      </p:pic>
      <p:sp>
        <p:nvSpPr>
          <p:cNvPr id="377" name="More reason that you should always use HTTPS!"/>
          <p:cNvSpPr txBox="1"/>
          <p:nvPr/>
        </p:nvSpPr>
        <p:spPr>
          <a:xfrm>
            <a:off x="1689100" y="10232042"/>
            <a:ext cx="21005800" cy="29458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42900" indent="-342900" algn="l" defTabSz="457200">
              <a:lnSpc>
                <a:spcPct val="140000"/>
              </a:lnSpc>
              <a:spcBef>
                <a:spcPts val="2000"/>
              </a:spcBef>
              <a:defRPr b="0" sz="4700"/>
            </a:pPr>
            <a:r>
              <a:t>More reason that you should </a:t>
            </a:r>
            <a:r>
              <a:rPr u="sng"/>
              <a:t>always</a:t>
            </a:r>
            <a:r>
              <a:t> use HTTPS!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81" name="Client Puzzle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Client Puzzles</a:t>
            </a:r>
          </a:p>
        </p:txBody>
      </p:sp>
      <p:sp>
        <p:nvSpPr>
          <p:cNvPr id="382" name="Idea: What if we force every client to do moderate amount of work for every connection they make?…"/>
          <p:cNvSpPr txBox="1"/>
          <p:nvPr>
            <p:ph type="body" idx="1"/>
          </p:nvPr>
        </p:nvSpPr>
        <p:spPr>
          <a:xfrm>
            <a:off x="1689100" y="2929308"/>
            <a:ext cx="21005800" cy="9260628"/>
          </a:xfrm>
          <a:prstGeom prst="rect">
            <a:avLst/>
          </a:prstGeom>
        </p:spPr>
        <p:txBody>
          <a:bodyPr/>
          <a:lstStyle/>
          <a:p>
            <a:pPr marL="342900" indent="-342900" defTabSz="457200">
              <a:spcBef>
                <a:spcPts val="2000"/>
              </a:spcBef>
              <a:buSzTx/>
              <a:buNone/>
              <a:defRPr sz="5600"/>
            </a:pPr>
            <a:r>
              <a:t>Idea: What if we force every client to do moderate amount of work for every connection they make?</a:t>
            </a:r>
          </a:p>
          <a:p>
            <a:pPr marL="342900" indent="-342900" defTabSz="457200">
              <a:spcBef>
                <a:spcPts val="4000"/>
              </a:spcBef>
              <a:buSzTx/>
              <a:buNone/>
              <a:defRPr b="1" sz="5600"/>
            </a:pPr>
            <a:r>
              <a:t>Example:</a:t>
            </a:r>
          </a:p>
          <a:p>
            <a:pPr marL="342900" indent="-342900" defTabSz="457200">
              <a:spcBef>
                <a:spcPts val="1500"/>
              </a:spcBef>
              <a:buSzTx/>
              <a:buNone/>
              <a:defRPr sz="5600"/>
            </a:pPr>
            <a:r>
              <a:t>  1) Server Sends: C</a:t>
            </a:r>
          </a:p>
          <a:p>
            <a:pPr marL="342900" indent="-342900" defTabSz="457200">
              <a:spcBef>
                <a:spcPts val="1500"/>
              </a:spcBef>
              <a:buSzTx/>
              <a:buNone/>
              <a:defRPr sz="5600"/>
            </a:pPr>
            <a:r>
              <a:t>  2) Client: find </a:t>
            </a:r>
            <a:r>
              <a:rPr>
                <a:solidFill>
                  <a:schemeClr val="accent1">
                    <a:lumOff val="-13575"/>
                  </a:schemeClr>
                </a:solidFill>
                <a:latin typeface="Consolas"/>
                <a:ea typeface="Consolas"/>
                <a:cs typeface="Consolas"/>
                <a:sym typeface="Consolas"/>
              </a:rPr>
              <a:t>X |</a:t>
            </a:r>
            <a:r>
              <a:t> </a:t>
            </a:r>
            <a:r>
              <a:rPr>
                <a:solidFill>
                  <a:schemeClr val="accent1">
                    <a:lumOff val="-13575"/>
                  </a:schemeClr>
                </a:solidFill>
                <a:latin typeface="Consolas"/>
                <a:ea typeface="Consolas"/>
                <a:cs typeface="Consolas"/>
                <a:sym typeface="Consolas"/>
              </a:rPr>
              <a:t>LSB</a:t>
            </a:r>
            <a:r>
              <a:rPr baseline="-5999">
                <a:solidFill>
                  <a:schemeClr val="accent1">
                    <a:lumOff val="-13575"/>
                  </a:schemeClr>
                </a:solidFill>
                <a:latin typeface="Consolas"/>
                <a:ea typeface="Consolas"/>
                <a:cs typeface="Consolas"/>
                <a:sym typeface="Consolas"/>
              </a:rPr>
              <a:t>n</a:t>
            </a:r>
            <a:r>
              <a:rPr>
                <a:solidFill>
                  <a:schemeClr val="accent1">
                    <a:lumOff val="-13575"/>
                  </a:schemeClr>
                </a:solidFill>
                <a:latin typeface="Consolas"/>
                <a:ea typeface="Consolas"/>
                <a:cs typeface="Consolas"/>
                <a:sym typeface="Consolas"/>
              </a:rPr>
              <a:t>(SHA1(C || X)) = 0</a:t>
            </a:r>
            <a:r>
              <a:rPr baseline="31999">
                <a:solidFill>
                  <a:schemeClr val="accent1">
                    <a:lumOff val="-13575"/>
                  </a:schemeClr>
                </a:solidFill>
                <a:latin typeface="Consolas"/>
                <a:ea typeface="Consolas"/>
                <a:cs typeface="Consolas"/>
                <a:sym typeface="Consolas"/>
              </a:rPr>
              <a:t>n</a:t>
            </a:r>
            <a:endParaRPr baseline="31999">
              <a:latin typeface="Consolas"/>
              <a:ea typeface="Consolas"/>
              <a:cs typeface="Consolas"/>
              <a:sym typeface="Consolas"/>
            </a:endParaRPr>
          </a:p>
          <a:p>
            <a:pPr marL="342900" indent="-342900" defTabSz="457200">
              <a:spcBef>
                <a:spcPts val="3600"/>
              </a:spcBef>
              <a:buSzTx/>
              <a:buNone/>
              <a:defRPr sz="5600"/>
            </a:pPr>
            <a:r>
              <a:rPr b="1"/>
              <a:t>Assumption: </a:t>
            </a:r>
            <a:endParaRPr b="1"/>
          </a:p>
          <a:p>
            <a:pPr marL="342900" indent="-342900" defTabSz="457200">
              <a:spcBef>
                <a:spcPts val="1500"/>
              </a:spcBef>
              <a:buSzTx/>
              <a:buNone/>
              <a:defRPr sz="5600"/>
            </a:pPr>
            <a:r>
              <a:rPr b="1"/>
              <a:t>  </a:t>
            </a:r>
            <a:r>
              <a:t>Puzzle takes 2</a:t>
            </a:r>
            <a:r>
              <a:rPr baseline="31999"/>
              <a:t>n </a:t>
            </a:r>
            <a:r>
              <a:t>for the client to compute (0.3 s on 1Ghz core)</a:t>
            </a:r>
          </a:p>
          <a:p>
            <a:pPr marL="342900" indent="-342900" defTabSz="457200">
              <a:spcBef>
                <a:spcPts val="1500"/>
              </a:spcBef>
              <a:buSzTx/>
              <a:buNone/>
              <a:defRPr sz="5600"/>
            </a:pPr>
            <a:r>
              <a:t>  Solution is trivial for server to check (single SHA-1 hash)</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86" name="Client Puzzle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Client Puzzles</a:t>
            </a:r>
          </a:p>
        </p:txBody>
      </p:sp>
      <p:sp>
        <p:nvSpPr>
          <p:cNvPr id="387" name="Not frequently used in the real world…"/>
          <p:cNvSpPr txBox="1"/>
          <p:nvPr>
            <p:ph type="body" idx="1"/>
          </p:nvPr>
        </p:nvSpPr>
        <p:spPr>
          <a:xfrm>
            <a:off x="1689100" y="2929308"/>
            <a:ext cx="21005800" cy="9260628"/>
          </a:xfrm>
          <a:prstGeom prst="rect">
            <a:avLst/>
          </a:prstGeom>
        </p:spPr>
        <p:txBody>
          <a:bodyPr/>
          <a:lstStyle/>
          <a:p>
            <a:pPr marL="342900" indent="-342900" defTabSz="457200">
              <a:spcBef>
                <a:spcPts val="2000"/>
              </a:spcBef>
              <a:buSzTx/>
              <a:buNone/>
              <a:defRPr sz="5600"/>
            </a:pPr>
            <a:r>
              <a:t>Not frequently used in the real world</a:t>
            </a:r>
          </a:p>
          <a:p>
            <a:pPr marL="342900" indent="-342900" defTabSz="457200">
              <a:spcBef>
                <a:spcPts val="2000"/>
              </a:spcBef>
              <a:buSzTx/>
              <a:buNone/>
              <a:defRPr sz="2700"/>
            </a:pPr>
          </a:p>
          <a:p>
            <a:pPr marL="342900" indent="-342900" defTabSz="457200">
              <a:spcBef>
                <a:spcPts val="2000"/>
              </a:spcBef>
              <a:buSzTx/>
              <a:buNone/>
              <a:defRPr b="1" sz="5600"/>
            </a:pPr>
            <a:r>
              <a:t>Benefits:</a:t>
            </a:r>
          </a:p>
          <a:p>
            <a:pPr marL="342900" indent="-342900" defTabSz="457200">
              <a:spcBef>
                <a:spcPts val="2000"/>
              </a:spcBef>
              <a:buSzTx/>
              <a:buNone/>
              <a:defRPr b="1" sz="5600"/>
            </a:pPr>
            <a:r>
              <a:t>  </a:t>
            </a:r>
            <a:r>
              <a:rPr b="0"/>
              <a:t>- Can change </a:t>
            </a:r>
            <a:r>
              <a:rPr b="0" i="1"/>
              <a:t>n</a:t>
            </a:r>
            <a:r>
              <a:rPr b="0"/>
              <a:t> based on amount of attack traffic</a:t>
            </a:r>
          </a:p>
          <a:p>
            <a:pPr marL="342900" indent="-342900" defTabSz="457200">
              <a:spcBef>
                <a:spcPts val="4000"/>
              </a:spcBef>
              <a:buSzTx/>
              <a:buNone/>
              <a:defRPr b="1" sz="5600"/>
            </a:pPr>
            <a:r>
              <a:t>Limitations:</a:t>
            </a:r>
          </a:p>
          <a:p>
            <a:pPr marL="342900" indent="-342900" defTabSz="457200">
              <a:spcBef>
                <a:spcPts val="2000"/>
              </a:spcBef>
              <a:buSzTx/>
              <a:buNone/>
              <a:defRPr sz="5600"/>
            </a:pPr>
            <a:r>
              <a:t>  - Requires changes to both protocols, clients, and servers</a:t>
            </a:r>
          </a:p>
          <a:p>
            <a:pPr marL="342900" indent="-342900" defTabSz="457200">
              <a:spcBef>
                <a:spcPts val="2000"/>
              </a:spcBef>
              <a:buSzTx/>
              <a:buNone/>
              <a:defRPr sz="5600"/>
            </a:pPr>
            <a:r>
              <a:t>  - Hurts low power legitimate clients during attack (e.g., phones)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hueOff val="114395"/>
            <a:lumOff val="-24975"/>
          </a:schemeClr>
        </a:solidFill>
      </p:bgPr>
    </p:bg>
    <p:spTree>
      <p:nvGrpSpPr>
        <p:cNvPr id="1" name=""/>
        <p:cNvGrpSpPr/>
        <p:nvPr/>
      </p:nvGrpSpPr>
      <p:grpSpPr>
        <a:xfrm>
          <a:off x="0" y="0"/>
          <a:ext cx="0" cy="0"/>
          <a:chOff x="0" y="0"/>
          <a:chExt cx="0" cy="0"/>
        </a:xfrm>
      </p:grpSpPr>
      <p:sp>
        <p:nvSpPr>
          <p:cNvPr id="391" name="Network Defenses"/>
          <p:cNvSpPr txBox="1"/>
          <p:nvPr>
            <p:ph type="title"/>
          </p:nvPr>
        </p:nvSpPr>
        <p:spPr>
          <a:prstGeom prst="rect">
            <a:avLst/>
          </a:prstGeom>
        </p:spPr>
        <p:txBody>
          <a:bodyPr/>
          <a:lstStyle>
            <a:lvl1pPr algn="l">
              <a:defRPr sz="14500">
                <a:solidFill>
                  <a:srgbClr val="FFFFFF"/>
                </a:solidFill>
                <a:latin typeface="Helvetica Neue Bold Condensed"/>
                <a:ea typeface="Helvetica Neue Bold Condensed"/>
                <a:cs typeface="Helvetica Neue Bold Condensed"/>
                <a:sym typeface="Helvetica Neue Bold Condensed"/>
              </a:defRPr>
            </a:lvl1pPr>
          </a:lstStyle>
          <a:p>
            <a:pPr/>
            <a:r>
              <a:t>Network Defenses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Local Network Service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Local Network Services</a:t>
            </a:r>
          </a:p>
        </p:txBody>
      </p:sp>
      <p:sp>
        <p:nvSpPr>
          <p:cNvPr id="394" name="Review: Popular TCP and UDP services live on standardized ports. HTTPS servers listen on TCP/443. SSH on TCP/22.…"/>
          <p:cNvSpPr txBox="1"/>
          <p:nvPr>
            <p:ph type="body" idx="1"/>
          </p:nvPr>
        </p:nvSpPr>
        <p:spPr>
          <a:xfrm>
            <a:off x="1689100" y="4126531"/>
            <a:ext cx="21005800" cy="7240938"/>
          </a:xfrm>
          <a:prstGeom prst="rect">
            <a:avLst/>
          </a:prstGeom>
        </p:spPr>
        <p:txBody>
          <a:bodyPr/>
          <a:lstStyle/>
          <a:p>
            <a:pPr marL="342900" indent="-342900" defTabSz="457200">
              <a:spcBef>
                <a:spcPts val="4000"/>
              </a:spcBef>
              <a:buSzTx/>
              <a:buNone/>
              <a:defRPr sz="5000"/>
            </a:pPr>
            <a:r>
              <a:rPr b="1"/>
              <a:t>Review: </a:t>
            </a:r>
            <a:r>
              <a:t>Popular TCP and UDP services live on standardized ports. HTTPS servers listen on TCP/443. SSH on TCP/22.</a:t>
            </a:r>
          </a:p>
          <a:p>
            <a:pPr marL="342900" indent="-342900" defTabSz="457200">
              <a:spcBef>
                <a:spcPts val="4000"/>
              </a:spcBef>
              <a:buSzTx/>
              <a:buNone/>
              <a:defRPr sz="5000"/>
            </a:pPr>
            <a:r>
              <a:t>Some services you don’t want listening on the public Internet.</a:t>
            </a:r>
          </a:p>
          <a:p>
            <a:pPr marL="342900" indent="-342900" defTabSz="457200">
              <a:spcBef>
                <a:spcPts val="4000"/>
              </a:spcBef>
              <a:buSzTx/>
              <a:buNone/>
              <a:defRPr sz="5000"/>
            </a:pPr>
            <a:r>
              <a:rPr b="1"/>
              <a:t>Recursive DNS Resolvers: </a:t>
            </a:r>
            <a:r>
              <a:t>allows attackers to mount DDoS attacks</a:t>
            </a:r>
          </a:p>
          <a:p>
            <a:pPr marL="342900" indent="-342900" defTabSz="457200">
              <a:spcBef>
                <a:spcPts val="4000"/>
              </a:spcBef>
              <a:buSzTx/>
              <a:buNone/>
              <a:defRPr sz="5000"/>
            </a:pPr>
            <a:r>
              <a:rPr b="1"/>
              <a:t>Windows File Sharing: </a:t>
            </a:r>
            <a:r>
              <a:t>historically full of vulnerabilities. What if a local machine doesn’t have a secure password on it?</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Port Scanning"/>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Port Scanning</a:t>
            </a:r>
          </a:p>
        </p:txBody>
      </p:sp>
      <p:sp>
        <p:nvSpPr>
          <p:cNvPr id="399" name="Send a SYN or application-specific UDP packet to a port to see if any service is listening…"/>
          <p:cNvSpPr txBox="1"/>
          <p:nvPr>
            <p:ph type="body" sz="half" idx="1"/>
          </p:nvPr>
        </p:nvSpPr>
        <p:spPr>
          <a:xfrm>
            <a:off x="1689100" y="4126531"/>
            <a:ext cx="11605371" cy="7240938"/>
          </a:xfrm>
          <a:prstGeom prst="rect">
            <a:avLst/>
          </a:prstGeom>
        </p:spPr>
        <p:txBody>
          <a:bodyPr/>
          <a:lstStyle/>
          <a:p>
            <a:pPr marL="342900" indent="-342900" defTabSz="457200">
              <a:spcBef>
                <a:spcPts val="3600"/>
              </a:spcBef>
              <a:buSzTx/>
              <a:buNone/>
            </a:pPr>
            <a:r>
              <a:t>Send a SYN or application-specific UDP packet to a port to see if any service is listening</a:t>
            </a:r>
          </a:p>
          <a:p>
            <a:pPr marL="342900" indent="-342900" defTabSz="457200">
              <a:spcBef>
                <a:spcPts val="3600"/>
              </a:spcBef>
              <a:buSzTx/>
              <a:buNone/>
            </a:pPr>
            <a:r>
              <a:rPr b="1"/>
              <a:t>Vertical Scan: </a:t>
            </a:r>
            <a:r>
              <a:t>Try large number of ports on a single host. Typically use Nmap.</a:t>
            </a:r>
          </a:p>
          <a:p>
            <a:pPr marL="342900" indent="-342900" defTabSz="457200">
              <a:spcBef>
                <a:spcPts val="3600"/>
              </a:spcBef>
              <a:buSzTx/>
              <a:buNone/>
              <a:defRPr b="1"/>
            </a:pPr>
            <a:r>
              <a:t>Horizontal Scan: </a:t>
            </a:r>
            <a:r>
              <a:rPr b="0"/>
              <a:t>Try a single port on a large number of hosts. Typically ZMap.</a:t>
            </a:r>
          </a:p>
        </p:txBody>
      </p:sp>
      <p:pic>
        <p:nvPicPr>
          <p:cNvPr id="400" name="nmap-logo-256x256.png" descr="nmap-logo-256x256.png"/>
          <p:cNvPicPr>
            <a:picLocks noChangeAspect="1"/>
          </p:cNvPicPr>
          <p:nvPr/>
        </p:nvPicPr>
        <p:blipFill>
          <a:blip r:embed="rId3">
            <a:extLst/>
          </a:blip>
          <a:stretch>
            <a:fillRect/>
          </a:stretch>
        </p:blipFill>
        <p:spPr>
          <a:xfrm>
            <a:off x="16671802" y="1684685"/>
            <a:ext cx="5276241" cy="5276241"/>
          </a:xfrm>
          <a:prstGeom prst="rect">
            <a:avLst/>
          </a:prstGeom>
          <a:ln w="12700">
            <a:miter lim="400000"/>
          </a:ln>
        </p:spPr>
      </p:pic>
      <p:pic>
        <p:nvPicPr>
          <p:cNvPr id="401" name="sqlogo.png" descr="sqlogo.png"/>
          <p:cNvPicPr>
            <a:picLocks noChangeAspect="1"/>
          </p:cNvPicPr>
          <p:nvPr/>
        </p:nvPicPr>
        <p:blipFill>
          <a:blip r:embed="rId4">
            <a:extLst/>
          </a:blip>
          <a:stretch>
            <a:fillRect/>
          </a:stretch>
        </p:blipFill>
        <p:spPr>
          <a:xfrm>
            <a:off x="16671802" y="7481513"/>
            <a:ext cx="5276241" cy="4549802"/>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Service Search Engine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Service Search Engines</a:t>
            </a:r>
          </a:p>
        </p:txBody>
      </p:sp>
      <p:sp>
        <p:nvSpPr>
          <p:cNvPr id="406" name="Public services like Shodan and Censys index all of the publicly available services on the Internet"/>
          <p:cNvSpPr txBox="1"/>
          <p:nvPr>
            <p:ph type="body" sz="quarter" idx="1"/>
          </p:nvPr>
        </p:nvSpPr>
        <p:spPr>
          <a:xfrm>
            <a:off x="1554133" y="3202457"/>
            <a:ext cx="20495519" cy="1975827"/>
          </a:xfrm>
          <a:prstGeom prst="rect">
            <a:avLst/>
          </a:prstGeom>
        </p:spPr>
        <p:txBody>
          <a:bodyPr/>
          <a:lstStyle>
            <a:lvl1pPr marL="342900" indent="-342900" defTabSz="457200">
              <a:spcBef>
                <a:spcPts val="3600"/>
              </a:spcBef>
              <a:buSzTx/>
              <a:buNone/>
            </a:lvl1pPr>
          </a:lstStyle>
          <a:p>
            <a:pPr/>
            <a:r>
              <a:t>Public services like Shodan and Censys index all of the publicly available services on the Internet </a:t>
            </a:r>
          </a:p>
        </p:txBody>
      </p:sp>
      <p:pic>
        <p:nvPicPr>
          <p:cNvPr id="407" name="Screenshot 2023-08-09 at 9.11.42 AM.png" descr="Screenshot 2023-08-09 at 9.11.42 AM.png"/>
          <p:cNvPicPr>
            <a:picLocks noChangeAspect="1"/>
          </p:cNvPicPr>
          <p:nvPr/>
        </p:nvPicPr>
        <p:blipFill>
          <a:blip r:embed="rId3">
            <a:extLst/>
          </a:blip>
          <a:stretch>
            <a:fillRect/>
          </a:stretch>
        </p:blipFill>
        <p:spPr>
          <a:xfrm>
            <a:off x="1238367" y="6185289"/>
            <a:ext cx="11058799" cy="5880046"/>
          </a:xfrm>
          <a:prstGeom prst="rect">
            <a:avLst/>
          </a:prstGeom>
          <a:ln w="25400">
            <a:solidFill>
              <a:srgbClr val="929292"/>
            </a:solidFill>
            <a:miter lim="400000"/>
          </a:ln>
        </p:spPr>
      </p:pic>
      <p:pic>
        <p:nvPicPr>
          <p:cNvPr id="408" name="Screenshot 2023-08-09 at 9.08.37 AM.png" descr="Screenshot 2023-08-09 at 9.08.37 AM.png"/>
          <p:cNvPicPr>
            <a:picLocks noChangeAspect="1"/>
          </p:cNvPicPr>
          <p:nvPr/>
        </p:nvPicPr>
        <p:blipFill>
          <a:blip r:embed="rId4">
            <a:extLst/>
          </a:blip>
          <a:stretch>
            <a:fillRect/>
          </a:stretch>
        </p:blipFill>
        <p:spPr>
          <a:xfrm>
            <a:off x="13300538" y="5442701"/>
            <a:ext cx="9971244" cy="7365222"/>
          </a:xfrm>
          <a:prstGeom prst="rect">
            <a:avLst/>
          </a:prstGeom>
          <a:ln w="25400">
            <a:solidFill>
              <a:srgbClr val="929292"/>
            </a:solidFill>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No security guarantee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No security guarantees</a:t>
            </a:r>
          </a:p>
        </p:txBody>
      </p:sp>
      <p:sp>
        <p:nvSpPr>
          <p:cNvPr id="161" name="Confidentiality — Ethernet, IP, UDP, and TCP do not provide any confidentiality. All traffic is in cleartext.…"/>
          <p:cNvSpPr txBox="1"/>
          <p:nvPr>
            <p:ph type="body" idx="1"/>
          </p:nvPr>
        </p:nvSpPr>
        <p:spPr>
          <a:xfrm>
            <a:off x="1689100" y="2929308"/>
            <a:ext cx="20845863" cy="9481179"/>
          </a:xfrm>
          <a:prstGeom prst="rect">
            <a:avLst/>
          </a:prstGeom>
        </p:spPr>
        <p:txBody>
          <a:bodyPr/>
          <a:lstStyle/>
          <a:p>
            <a:pPr marL="342900" indent="-342900" defTabSz="457200">
              <a:spcBef>
                <a:spcPts val="0"/>
              </a:spcBef>
              <a:buSzTx/>
              <a:buNone/>
              <a:defRPr sz="5000">
                <a:latin typeface="Helvetica"/>
                <a:ea typeface="Helvetica"/>
                <a:cs typeface="Helvetica"/>
                <a:sym typeface="Helvetica"/>
              </a:defRPr>
            </a:pPr>
            <a:r>
              <a:rPr b="1"/>
              <a:t>Confidentiality —</a:t>
            </a:r>
            <a:r>
              <a:t> Ethernet, IP, UDP, and TCP do not provide any confidentiality. All traffic is in cleartext.</a:t>
            </a:r>
          </a:p>
          <a:p>
            <a:pPr marL="342900" indent="-342900" defTabSz="457200">
              <a:spcBef>
                <a:spcPts val="0"/>
              </a:spcBef>
              <a:buSzTx/>
              <a:buNone/>
              <a:defRPr sz="5000">
                <a:latin typeface="Helvetica"/>
                <a:ea typeface="Helvetica"/>
                <a:cs typeface="Helvetica"/>
                <a:sym typeface="Helvetica"/>
              </a:defRPr>
            </a:pPr>
            <a:br>
              <a:rPr sz="2000"/>
            </a:br>
            <a:r>
              <a:rPr u="sng"/>
              <a:t>On-path</a:t>
            </a:r>
            <a:r>
              <a:t> attacker can do anything. ARP and BGP attacks allow an off-path attacker to become on-path and MITM connections.</a:t>
            </a:r>
          </a:p>
          <a:p>
            <a:pPr marL="342900" indent="-342900" defTabSz="457200">
              <a:spcBef>
                <a:spcPts val="0"/>
              </a:spcBef>
              <a:buSzTx/>
              <a:buNone/>
              <a:defRPr sz="5000">
                <a:latin typeface="Helvetica"/>
                <a:ea typeface="Helvetica"/>
                <a:cs typeface="Helvetica"/>
                <a:sym typeface="Helvetica"/>
              </a:defRPr>
            </a:pPr>
          </a:p>
          <a:p>
            <a:pPr marL="342900" indent="-342900" defTabSz="457200">
              <a:spcBef>
                <a:spcPts val="0"/>
              </a:spcBef>
              <a:buSzTx/>
              <a:buNone/>
              <a:defRPr sz="5000">
                <a:latin typeface="Helvetica"/>
                <a:ea typeface="Helvetica"/>
                <a:cs typeface="Helvetica"/>
                <a:sym typeface="Helvetica"/>
              </a:defRPr>
            </a:pPr>
            <a:r>
              <a:rPr b="1"/>
              <a:t>Integrity — </a:t>
            </a:r>
            <a:r>
              <a:t>No guarantees that attacker hasn’t modified traffic. Ethernet, IP and UDP have no protection against spoofed packets. TCP provides </a:t>
            </a:r>
            <a:r>
              <a:rPr i="1"/>
              <a:t>weak</a:t>
            </a:r>
            <a:r>
              <a:t> guarantee of source authentication against off-path attacker</a:t>
            </a:r>
          </a:p>
          <a:p>
            <a:pPr marL="342900" indent="-342900" defTabSz="457200">
              <a:spcBef>
                <a:spcPts val="0"/>
              </a:spcBef>
              <a:buSzTx/>
              <a:buNone/>
              <a:defRPr sz="5000">
                <a:latin typeface="Helvetica"/>
                <a:ea typeface="Helvetica"/>
                <a:cs typeface="Helvetica"/>
                <a:sym typeface="Helvetica"/>
              </a:defRPr>
            </a:pPr>
          </a:p>
          <a:p>
            <a:pPr marL="342900" indent="-342900" defTabSz="457200">
              <a:spcBef>
                <a:spcPts val="0"/>
              </a:spcBef>
              <a:buSzTx/>
              <a:buNone/>
              <a:defRPr sz="5000">
                <a:latin typeface="Helvetica"/>
                <a:ea typeface="Helvetica"/>
                <a:cs typeface="Helvetica"/>
                <a:sym typeface="Helvetica"/>
              </a:defRPr>
            </a:pPr>
            <a:r>
              <a:rPr b="1"/>
              <a:t>Availability — </a:t>
            </a:r>
            <a:r>
              <a:t>Attackers can attempt to inject packets or launch “denial of service” attacks against services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Attacks Against Internet Services"/>
          <p:cNvSpPr txBox="1"/>
          <p:nvPr>
            <p:ph type="title"/>
          </p:nvPr>
        </p:nvSpPr>
        <p:spPr>
          <a:prstGeom prst="rect">
            <a:avLst/>
          </a:prstGeom>
        </p:spPr>
        <p:txBody>
          <a:bodyPr/>
          <a:lstStyle>
            <a:lvl1pPr algn="l" defTabSz="784225">
              <a:defRPr sz="12350">
                <a:latin typeface="Helvetica Neue Bold Condensed"/>
                <a:ea typeface="Helvetica Neue Bold Condensed"/>
                <a:cs typeface="Helvetica Neue Bold Condensed"/>
                <a:sym typeface="Helvetica Neue Bold Condensed"/>
              </a:defRPr>
            </a:lvl1pPr>
          </a:lstStyle>
          <a:p>
            <a:pPr/>
            <a:r>
              <a:t>Attacks Against Internet Services</a:t>
            </a:r>
          </a:p>
        </p:txBody>
      </p:sp>
      <p:sp>
        <p:nvSpPr>
          <p:cNvPr id="413" name="MOVEit is a piece of software that allows file transfer between organizations…"/>
          <p:cNvSpPr txBox="1"/>
          <p:nvPr>
            <p:ph type="body" sz="half" idx="1"/>
          </p:nvPr>
        </p:nvSpPr>
        <p:spPr>
          <a:xfrm>
            <a:off x="1689100" y="4126531"/>
            <a:ext cx="10395003" cy="7240938"/>
          </a:xfrm>
          <a:prstGeom prst="rect">
            <a:avLst/>
          </a:prstGeom>
        </p:spPr>
        <p:txBody>
          <a:bodyPr/>
          <a:lstStyle/>
          <a:p>
            <a:pPr marL="342900" indent="-342900" defTabSz="457200">
              <a:spcBef>
                <a:spcPts val="4000"/>
              </a:spcBef>
              <a:buSzTx/>
              <a:buNone/>
              <a:defRPr sz="5000"/>
            </a:pPr>
            <a:r>
              <a:t>MOVEit is a piece of software that allows file transfer between organizations</a:t>
            </a:r>
          </a:p>
          <a:p>
            <a:pPr marL="342900" indent="-342900" defTabSz="457200">
              <a:spcBef>
                <a:spcPts val="4000"/>
              </a:spcBef>
              <a:buSzTx/>
              <a:buNone/>
              <a:defRPr sz="5000"/>
            </a:pPr>
            <a:r>
              <a:t>Vulnerable to multiple login-field SQL injection vulnerabilities</a:t>
            </a:r>
          </a:p>
          <a:p>
            <a:pPr marL="342900" indent="-342900" defTabSz="457200">
              <a:spcBef>
                <a:spcPts val="4000"/>
              </a:spcBef>
              <a:buSzTx/>
              <a:buNone/>
              <a:defRPr sz="5000"/>
            </a:pPr>
            <a:r>
              <a:t>Ransomware’d/Extorted Companies based on the data on their Internet MOVEit Servers</a:t>
            </a:r>
          </a:p>
        </p:txBody>
      </p:sp>
      <p:pic>
        <p:nvPicPr>
          <p:cNvPr id="414" name="easset_upload_file90455_270784_e.jpeg" descr="easset_upload_file90455_270784_e.jpeg"/>
          <p:cNvPicPr>
            <a:picLocks noChangeAspect="1"/>
          </p:cNvPicPr>
          <p:nvPr/>
        </p:nvPicPr>
        <p:blipFill>
          <a:blip r:embed="rId3">
            <a:extLst/>
          </a:blip>
          <a:stretch>
            <a:fillRect/>
          </a:stretch>
        </p:blipFill>
        <p:spPr>
          <a:xfrm>
            <a:off x="15038739" y="2915786"/>
            <a:ext cx="7785101" cy="4699001"/>
          </a:xfrm>
          <a:prstGeom prst="rect">
            <a:avLst/>
          </a:prstGeom>
          <a:ln w="12700">
            <a:miter lim="400000"/>
          </a:ln>
        </p:spPr>
      </p:pic>
      <p:pic>
        <p:nvPicPr>
          <p:cNvPr id="415" name="gs-what-managed-file-transfer-mft-image-01.png" descr="gs-what-managed-file-transfer-mft-image-01.png"/>
          <p:cNvPicPr>
            <a:picLocks noChangeAspect="1"/>
          </p:cNvPicPr>
          <p:nvPr/>
        </p:nvPicPr>
        <p:blipFill>
          <a:blip r:embed="rId4">
            <a:extLst/>
          </a:blip>
          <a:stretch>
            <a:fillRect/>
          </a:stretch>
        </p:blipFill>
        <p:spPr>
          <a:xfrm>
            <a:off x="15121289" y="7888972"/>
            <a:ext cx="7620001" cy="5080001"/>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Firewall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Firewalls</a:t>
            </a:r>
          </a:p>
        </p:txBody>
      </p:sp>
      <p:sp>
        <p:nvSpPr>
          <p:cNvPr id="420" name="Separate local area network (LAN) from the Internet. Only allow some traffic to transit.…"/>
          <p:cNvSpPr txBox="1"/>
          <p:nvPr>
            <p:ph type="body" sz="quarter" idx="1"/>
          </p:nvPr>
        </p:nvSpPr>
        <p:spPr>
          <a:xfrm>
            <a:off x="1689100" y="3723924"/>
            <a:ext cx="21005800" cy="2541482"/>
          </a:xfrm>
          <a:prstGeom prst="rect">
            <a:avLst/>
          </a:prstGeom>
        </p:spPr>
        <p:txBody>
          <a:bodyPr/>
          <a:lstStyle/>
          <a:p>
            <a:pPr marL="301752" indent="-301752" defTabSz="402336">
              <a:spcBef>
                <a:spcPts val="1700"/>
              </a:spcBef>
              <a:buSzTx/>
              <a:buNone/>
              <a:defRPr sz="4928"/>
            </a:pPr>
            <a:r>
              <a:t>Separate local area network (LAN) from the Internet. Only allow some traffic to transit. </a:t>
            </a:r>
          </a:p>
          <a:p>
            <a:pPr marL="301752" indent="-301752" defTabSz="402336">
              <a:spcBef>
                <a:spcPts val="1700"/>
              </a:spcBef>
              <a:buSzTx/>
              <a:buNone/>
              <a:defRPr sz="4928"/>
            </a:pPr>
            <a:r>
              <a:t>Sometimes rules on a router. Sometimes a standalone device.</a:t>
            </a:r>
          </a:p>
        </p:txBody>
      </p:sp>
      <p:pic>
        <p:nvPicPr>
          <p:cNvPr id="421" name="Screen Shot 2019-05-16 at 10.07.54 AM.png" descr="Screen Shot 2019-05-16 at 10.07.54 AM.png"/>
          <p:cNvPicPr>
            <a:picLocks noChangeAspect="1"/>
          </p:cNvPicPr>
          <p:nvPr/>
        </p:nvPicPr>
        <p:blipFill>
          <a:blip r:embed="rId3">
            <a:extLst/>
          </a:blip>
          <a:stretch>
            <a:fillRect/>
          </a:stretch>
        </p:blipFill>
        <p:spPr>
          <a:xfrm>
            <a:off x="6350000" y="7021846"/>
            <a:ext cx="11684000" cy="5638801"/>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Basic Packet Filtering"/>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Basic Packet Filtering</a:t>
            </a:r>
          </a:p>
        </p:txBody>
      </p:sp>
      <p:sp>
        <p:nvSpPr>
          <p:cNvPr id="426" name="Uses transport and IP layer information only…"/>
          <p:cNvSpPr txBox="1"/>
          <p:nvPr>
            <p:ph type="body" idx="1"/>
          </p:nvPr>
        </p:nvSpPr>
        <p:spPr>
          <a:xfrm>
            <a:off x="1689100" y="4126531"/>
            <a:ext cx="21005800" cy="7240938"/>
          </a:xfrm>
          <a:prstGeom prst="rect">
            <a:avLst/>
          </a:prstGeom>
        </p:spPr>
        <p:txBody>
          <a:bodyPr/>
          <a:lstStyle/>
          <a:p>
            <a:pPr marL="342900" indent="-342900" defTabSz="457200">
              <a:spcBef>
                <a:spcPts val="1000"/>
              </a:spcBef>
              <a:buSzTx/>
              <a:buNone/>
              <a:defRPr sz="5000"/>
            </a:pPr>
            <a:r>
              <a:t>Uses transport and IP layer information only</a:t>
            </a:r>
          </a:p>
          <a:p>
            <a:pPr marL="342900" indent="-342900" defTabSz="457200">
              <a:spcBef>
                <a:spcPts val="600"/>
              </a:spcBef>
              <a:buSzTx/>
              <a:buNone/>
              <a:defRPr sz="5000"/>
            </a:pPr>
            <a:r>
              <a:t>  - IP Source Address, Destination Address</a:t>
            </a:r>
          </a:p>
          <a:p>
            <a:pPr marL="342900" indent="-342900" defTabSz="457200">
              <a:spcBef>
                <a:spcPts val="600"/>
              </a:spcBef>
              <a:buSzTx/>
              <a:buNone/>
              <a:defRPr sz="5000"/>
            </a:pPr>
            <a:r>
              <a:t>  - Protocol (TCP, UDP, ICMP, etc.)</a:t>
            </a:r>
          </a:p>
          <a:p>
            <a:pPr marL="342900" indent="-342900" defTabSz="457200">
              <a:spcBef>
                <a:spcPts val="600"/>
              </a:spcBef>
              <a:buSzTx/>
              <a:buNone/>
              <a:defRPr sz="5000"/>
            </a:pPr>
            <a:r>
              <a:t>  - TCP and UDP source and destination ports</a:t>
            </a:r>
          </a:p>
          <a:p>
            <a:pPr marL="342900" indent="-342900" defTabSz="457200">
              <a:spcBef>
                <a:spcPts val="4300"/>
              </a:spcBef>
              <a:buSzTx/>
              <a:buNone/>
              <a:defRPr b="1" sz="5000"/>
            </a:pPr>
            <a:r>
              <a:t>Examples:</a:t>
            </a:r>
          </a:p>
          <a:p>
            <a:pPr marL="863600" indent="-228600" defTabSz="457200">
              <a:spcBef>
                <a:spcPts val="1000"/>
              </a:spcBef>
              <a:buSzPct val="100000"/>
              <a:defRPr sz="5000"/>
            </a:pPr>
            <a:r>
              <a:t> “Do not allow external hosts to connect to Windows File Sharing” </a:t>
            </a:r>
            <a:br/>
            <a:r>
              <a:t>    -&gt; </a:t>
            </a:r>
            <a:r>
              <a:rPr>
                <a:latin typeface="Consolas"/>
                <a:ea typeface="Consolas"/>
                <a:cs typeface="Consolas"/>
                <a:sym typeface="Consolas"/>
              </a:rPr>
              <a:t>DROP ALL INBOUND PACKETS TO TCP PORT 445</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What’s the rule?"/>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What’s the rule?</a:t>
            </a:r>
          </a:p>
        </p:txBody>
      </p:sp>
      <p:sp>
        <p:nvSpPr>
          <p:cNvPr id="431" name="What if you have a network with lots of servers but only want outsiders to be able to access a web server?…"/>
          <p:cNvSpPr txBox="1"/>
          <p:nvPr>
            <p:ph type="body" idx="1"/>
          </p:nvPr>
        </p:nvSpPr>
        <p:spPr>
          <a:xfrm>
            <a:off x="1689100" y="4126531"/>
            <a:ext cx="21005800" cy="7240938"/>
          </a:xfrm>
          <a:prstGeom prst="rect">
            <a:avLst/>
          </a:prstGeom>
        </p:spPr>
        <p:txBody>
          <a:bodyPr/>
          <a:lstStyle/>
          <a:p>
            <a:pPr marL="342900" indent="-342900" defTabSz="457200">
              <a:spcBef>
                <a:spcPts val="2000"/>
              </a:spcBef>
              <a:buSzTx/>
              <a:buNone/>
              <a:defRPr sz="5600"/>
            </a:pPr>
            <a:r>
              <a:t>What if you have a network with lots of servers but only want outsiders to be able to access a web server?</a:t>
            </a:r>
          </a:p>
          <a:p>
            <a:pPr marL="342900" indent="-342900" defTabSz="457200">
              <a:spcBef>
                <a:spcPts val="2000"/>
              </a:spcBef>
              <a:buSzTx/>
              <a:buNone/>
              <a:defRPr sz="5600"/>
            </a:pPr>
          </a:p>
          <a:p>
            <a:pPr marL="342900" indent="-342900" algn="ctr" defTabSz="457200">
              <a:spcBef>
                <a:spcPts val="2000"/>
              </a:spcBef>
              <a:buSzTx/>
              <a:buNone/>
              <a:defRPr sz="5600"/>
            </a:pPr>
            <a:r>
              <a:rPr>
                <a:latin typeface="Consolas"/>
                <a:ea typeface="Consolas"/>
                <a:cs typeface="Consolas"/>
                <a:sym typeface="Consolas"/>
              </a:rPr>
              <a:t>DROP ALL INBOUND PACKETS IF DEST PORT != 80</a:t>
            </a:r>
            <a:endParaRPr>
              <a:latin typeface="Consolas"/>
              <a:ea typeface="Consolas"/>
              <a:cs typeface="Consolas"/>
              <a:sym typeface="Consolas"/>
            </a:endParaRPr>
          </a:p>
          <a:p>
            <a:pPr marL="342900" indent="-342900" algn="ctr" defTabSz="457200">
              <a:spcBef>
                <a:spcPts val="2000"/>
              </a:spcBef>
              <a:buSzTx/>
              <a:buNone/>
              <a:defRPr sz="5600"/>
            </a:pPr>
            <a:endParaRPr>
              <a:latin typeface="Consolas"/>
              <a:ea typeface="Consolas"/>
              <a:cs typeface="Consolas"/>
              <a:sym typeface="Consolas"/>
            </a:endParaRPr>
          </a:p>
          <a:p>
            <a:pPr marL="342900" indent="-342900" defTabSz="457200">
              <a:spcBef>
                <a:spcPts val="2000"/>
              </a:spcBef>
              <a:buSzTx/>
              <a:buNone/>
              <a:defRPr sz="5600"/>
            </a:pPr>
            <a:r>
              <a:rPr>
                <a:latin typeface="Consolas"/>
                <a:ea typeface="Consolas"/>
                <a:cs typeface="Consolas"/>
                <a:sym typeface="Consolas"/>
              </a:rPr>
              <a:t>All outbound connections also have a source port! Their responses will blocked!</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IANA Port Numbering"/>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IANA Port Numbering</a:t>
            </a:r>
          </a:p>
        </p:txBody>
      </p:sp>
      <p:sp>
        <p:nvSpPr>
          <p:cNvPr id="436" name="System or Well-Known Ports [1,1023]:…"/>
          <p:cNvSpPr txBox="1"/>
          <p:nvPr>
            <p:ph type="body" idx="1"/>
          </p:nvPr>
        </p:nvSpPr>
        <p:spPr>
          <a:xfrm>
            <a:off x="1689100" y="4126531"/>
            <a:ext cx="21005800" cy="7240938"/>
          </a:xfrm>
          <a:prstGeom prst="rect">
            <a:avLst/>
          </a:prstGeom>
        </p:spPr>
        <p:txBody>
          <a:bodyPr/>
          <a:lstStyle/>
          <a:p>
            <a:pPr marL="342900" indent="-342900" defTabSz="457200">
              <a:spcBef>
                <a:spcPts val="2000"/>
              </a:spcBef>
              <a:buSzTx/>
              <a:buNone/>
              <a:defRPr b="1" sz="5600"/>
            </a:pPr>
            <a:r>
              <a:t>System or Well-Known Ports [1,1023]:</a:t>
            </a:r>
          </a:p>
          <a:p>
            <a:pPr marL="342900" indent="-342900" defTabSz="457200">
              <a:spcBef>
                <a:spcPts val="2000"/>
              </a:spcBef>
              <a:buSzTx/>
              <a:buNone/>
              <a:defRPr sz="5600"/>
            </a:pPr>
            <a:r>
              <a:t>  Common services, e.g., HTTP -&gt; 80, SSH -&gt; 22</a:t>
            </a:r>
          </a:p>
          <a:p>
            <a:pPr marL="342900" indent="-342900" defTabSz="457200">
              <a:spcBef>
                <a:spcPts val="2000"/>
              </a:spcBef>
              <a:buSzTx/>
              <a:buNone/>
              <a:defRPr b="1" sz="5600"/>
            </a:pPr>
            <a:r>
              <a:t>User or registered ports [1024, 49151]</a:t>
            </a:r>
          </a:p>
          <a:p>
            <a:pPr marL="342900" indent="-342900" defTabSz="457200">
              <a:spcBef>
                <a:spcPts val="2000"/>
              </a:spcBef>
              <a:buSzTx/>
              <a:buNone/>
              <a:defRPr sz="5600"/>
            </a:pPr>
            <a:r>
              <a:t>  Less well-known services</a:t>
            </a:r>
          </a:p>
          <a:p>
            <a:pPr marL="342900" indent="-342900" defTabSz="457200">
              <a:spcBef>
                <a:spcPts val="2000"/>
              </a:spcBef>
              <a:buSzTx/>
              <a:buNone/>
              <a:defRPr b="1" sz="5600"/>
            </a:pPr>
            <a:r>
              <a:t>Ephemeral/Dynamic/Private Ports [49152, 65535]</a:t>
            </a:r>
          </a:p>
          <a:p>
            <a:pPr marL="342900" indent="-342900" defTabSz="457200">
              <a:spcBef>
                <a:spcPts val="2000"/>
              </a:spcBef>
              <a:buSzTx/>
              <a:buNone/>
              <a:defRPr sz="5600"/>
            </a:pPr>
            <a:r>
              <a:t>  Short lived connections</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Stateful Filtering"/>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Stateful Filtering</a:t>
            </a:r>
          </a:p>
        </p:txBody>
      </p:sp>
      <p:sp>
        <p:nvSpPr>
          <p:cNvPr id="441" name="Firewall tracks outgoing connections and allows associated inbound traffic back through"/>
          <p:cNvSpPr txBox="1"/>
          <p:nvPr>
            <p:ph type="body" sz="quarter" idx="1"/>
          </p:nvPr>
        </p:nvSpPr>
        <p:spPr>
          <a:xfrm>
            <a:off x="1689100" y="3193934"/>
            <a:ext cx="21005800" cy="2184691"/>
          </a:xfrm>
          <a:prstGeom prst="rect">
            <a:avLst/>
          </a:prstGeom>
        </p:spPr>
        <p:txBody>
          <a:bodyPr/>
          <a:lstStyle>
            <a:lvl1pPr marL="342900" indent="-342900" defTabSz="457200">
              <a:spcBef>
                <a:spcPts val="2000"/>
              </a:spcBef>
              <a:buSzTx/>
              <a:buNone/>
              <a:defRPr sz="5600"/>
            </a:lvl1pPr>
          </a:lstStyle>
          <a:p>
            <a:pPr/>
            <a:r>
              <a:t>Firewall tracks outgoing connections and allows associated inbound traffic back through</a:t>
            </a:r>
          </a:p>
        </p:txBody>
      </p:sp>
      <p:pic>
        <p:nvPicPr>
          <p:cNvPr id="442" name="Screen Shot 2019-05-16 at 10.41.41 AM.png" descr="Screen Shot 2019-05-16 at 10.41.41 AM.png"/>
          <p:cNvPicPr>
            <a:picLocks noChangeAspect="1"/>
          </p:cNvPicPr>
          <p:nvPr/>
        </p:nvPicPr>
        <p:blipFill>
          <a:blip r:embed="rId3">
            <a:extLst/>
          </a:blip>
          <a:stretch>
            <a:fillRect/>
          </a:stretch>
        </p:blipFill>
        <p:spPr>
          <a:xfrm>
            <a:off x="6194197" y="5331606"/>
            <a:ext cx="11995606" cy="7408698"/>
          </a:xfrm>
          <a:prstGeom prst="rect">
            <a:avLst/>
          </a:prstGeom>
          <a:ln w="12700">
            <a:miter lim="400000"/>
          </a:ln>
        </p:spPr>
      </p:pic>
      <p:pic>
        <p:nvPicPr>
          <p:cNvPr id="443" name="Line Line" descr="Line Line"/>
          <p:cNvPicPr>
            <a:picLocks noChangeAspect="0"/>
          </p:cNvPicPr>
          <p:nvPr/>
        </p:nvPicPr>
        <p:blipFill>
          <a:blip r:embed="rId4">
            <a:extLst/>
          </a:blip>
          <a:stretch>
            <a:fillRect/>
          </a:stretch>
        </p:blipFill>
        <p:spPr>
          <a:xfrm rot="16200000">
            <a:off x="9994557" y="8997855"/>
            <a:ext cx="7939513" cy="76201"/>
          </a:xfrm>
          <a:prstGeom prst="rect">
            <a:avLst/>
          </a:prstGeom>
        </p:spPr>
      </p:pic>
      <p:pic>
        <p:nvPicPr>
          <p:cNvPr id="445" name="WordPress-firewall.jpg" descr="WordPress-firewall.jpg"/>
          <p:cNvPicPr>
            <a:picLocks noChangeAspect="1"/>
          </p:cNvPicPr>
          <p:nvPr/>
        </p:nvPicPr>
        <p:blipFill>
          <a:blip r:embed="rId5">
            <a:extLst/>
          </a:blip>
          <a:srcRect l="11185" t="8224" r="13436" b="7624"/>
          <a:stretch>
            <a:fillRect/>
          </a:stretch>
        </p:blipFill>
        <p:spPr>
          <a:xfrm>
            <a:off x="12148747" y="11848936"/>
            <a:ext cx="1674953" cy="1168688"/>
          </a:xfrm>
          <a:custGeom>
            <a:avLst/>
            <a:gdLst/>
            <a:ahLst/>
            <a:cxnLst>
              <a:cxn ang="0">
                <a:pos x="wd2" y="hd2"/>
              </a:cxn>
              <a:cxn ang="5400000">
                <a:pos x="wd2" y="hd2"/>
              </a:cxn>
              <a:cxn ang="10800000">
                <a:pos x="wd2" y="hd2"/>
              </a:cxn>
              <a:cxn ang="16200000">
                <a:pos x="wd2" y="hd2"/>
              </a:cxn>
            </a:cxnLst>
            <a:rect l="0" t="0" r="r" b="b"/>
            <a:pathLst>
              <a:path w="21587" h="21539" fill="norm" stroke="1" extrusionOk="0">
                <a:moveTo>
                  <a:pt x="19755" y="0"/>
                </a:moveTo>
                <a:cubicBezTo>
                  <a:pt x="18943" y="0"/>
                  <a:pt x="18649" y="25"/>
                  <a:pt x="18604" y="88"/>
                </a:cubicBezTo>
                <a:cubicBezTo>
                  <a:pt x="18560" y="152"/>
                  <a:pt x="18157" y="173"/>
                  <a:pt x="16988" y="183"/>
                </a:cubicBezTo>
                <a:cubicBezTo>
                  <a:pt x="14997" y="200"/>
                  <a:pt x="14717" y="238"/>
                  <a:pt x="14528" y="490"/>
                </a:cubicBezTo>
                <a:cubicBezTo>
                  <a:pt x="14274" y="830"/>
                  <a:pt x="14260" y="903"/>
                  <a:pt x="14272" y="2707"/>
                </a:cubicBezTo>
                <a:cubicBezTo>
                  <a:pt x="14286" y="4701"/>
                  <a:pt x="14285" y="4618"/>
                  <a:pt x="14328" y="4579"/>
                </a:cubicBezTo>
                <a:cubicBezTo>
                  <a:pt x="14348" y="4562"/>
                  <a:pt x="14384" y="4603"/>
                  <a:pt x="14410" y="4674"/>
                </a:cubicBezTo>
                <a:cubicBezTo>
                  <a:pt x="14437" y="4745"/>
                  <a:pt x="14535" y="4855"/>
                  <a:pt x="14625" y="4916"/>
                </a:cubicBezTo>
                <a:cubicBezTo>
                  <a:pt x="14771" y="5014"/>
                  <a:pt x="15115" y="5025"/>
                  <a:pt x="17807" y="5025"/>
                </a:cubicBezTo>
                <a:cubicBezTo>
                  <a:pt x="20557" y="5025"/>
                  <a:pt x="20991" y="5048"/>
                  <a:pt x="20835" y="5186"/>
                </a:cubicBezTo>
                <a:cubicBezTo>
                  <a:pt x="20813" y="5206"/>
                  <a:pt x="20227" y="5223"/>
                  <a:pt x="19530" y="5230"/>
                </a:cubicBezTo>
                <a:cubicBezTo>
                  <a:pt x="18554" y="5239"/>
                  <a:pt x="18250" y="5264"/>
                  <a:pt x="18211" y="5332"/>
                </a:cubicBezTo>
                <a:cubicBezTo>
                  <a:pt x="18182" y="5381"/>
                  <a:pt x="18129" y="5406"/>
                  <a:pt x="18088" y="5384"/>
                </a:cubicBezTo>
                <a:cubicBezTo>
                  <a:pt x="18027" y="5350"/>
                  <a:pt x="18016" y="5378"/>
                  <a:pt x="18042" y="5523"/>
                </a:cubicBezTo>
                <a:cubicBezTo>
                  <a:pt x="18068" y="5673"/>
                  <a:pt x="18053" y="5713"/>
                  <a:pt x="17934" y="5801"/>
                </a:cubicBezTo>
                <a:cubicBezTo>
                  <a:pt x="17761" y="5929"/>
                  <a:pt x="17717" y="6020"/>
                  <a:pt x="17781" y="6130"/>
                </a:cubicBezTo>
                <a:cubicBezTo>
                  <a:pt x="17811" y="6181"/>
                  <a:pt x="17839" y="6894"/>
                  <a:pt x="17853" y="7914"/>
                </a:cubicBezTo>
                <a:cubicBezTo>
                  <a:pt x="17875" y="9614"/>
                  <a:pt x="17883" y="9868"/>
                  <a:pt x="17924" y="9809"/>
                </a:cubicBezTo>
                <a:cubicBezTo>
                  <a:pt x="17936" y="9791"/>
                  <a:pt x="18007" y="9859"/>
                  <a:pt x="18083" y="9962"/>
                </a:cubicBezTo>
                <a:lnTo>
                  <a:pt x="18221" y="10153"/>
                </a:lnTo>
                <a:lnTo>
                  <a:pt x="19346" y="10167"/>
                </a:lnTo>
                <a:cubicBezTo>
                  <a:pt x="20532" y="10187"/>
                  <a:pt x="20644" y="10206"/>
                  <a:pt x="20553" y="10335"/>
                </a:cubicBezTo>
                <a:cubicBezTo>
                  <a:pt x="20520" y="10383"/>
                  <a:pt x="20289" y="10416"/>
                  <a:pt x="19960" y="10423"/>
                </a:cubicBezTo>
                <a:cubicBezTo>
                  <a:pt x="19666" y="10429"/>
                  <a:pt x="19076" y="10465"/>
                  <a:pt x="18645" y="10504"/>
                </a:cubicBezTo>
                <a:cubicBezTo>
                  <a:pt x="18214" y="10543"/>
                  <a:pt x="17194" y="10578"/>
                  <a:pt x="16385" y="10584"/>
                </a:cubicBezTo>
                <a:cubicBezTo>
                  <a:pt x="15575" y="10590"/>
                  <a:pt x="14859" y="10613"/>
                  <a:pt x="14794" y="10635"/>
                </a:cubicBezTo>
                <a:cubicBezTo>
                  <a:pt x="14604" y="10700"/>
                  <a:pt x="14410" y="10933"/>
                  <a:pt x="14339" y="11177"/>
                </a:cubicBezTo>
                <a:cubicBezTo>
                  <a:pt x="14289" y="11347"/>
                  <a:pt x="14272" y="11787"/>
                  <a:pt x="14272" y="12969"/>
                </a:cubicBezTo>
                <a:cubicBezTo>
                  <a:pt x="14272" y="14719"/>
                  <a:pt x="14300" y="14907"/>
                  <a:pt x="14569" y="15141"/>
                </a:cubicBezTo>
                <a:cubicBezTo>
                  <a:pt x="14722" y="15275"/>
                  <a:pt x="14801" y="15272"/>
                  <a:pt x="17822" y="15273"/>
                </a:cubicBezTo>
                <a:cubicBezTo>
                  <a:pt x="19719" y="15273"/>
                  <a:pt x="20965" y="15247"/>
                  <a:pt x="21039" y="15207"/>
                </a:cubicBezTo>
                <a:cubicBezTo>
                  <a:pt x="21106" y="15170"/>
                  <a:pt x="21202" y="15044"/>
                  <a:pt x="21254" y="14922"/>
                </a:cubicBezTo>
                <a:cubicBezTo>
                  <a:pt x="21344" y="14712"/>
                  <a:pt x="21349" y="14588"/>
                  <a:pt x="21346" y="12683"/>
                </a:cubicBezTo>
                <a:cubicBezTo>
                  <a:pt x="21345" y="11574"/>
                  <a:pt x="21328" y="10648"/>
                  <a:pt x="21305" y="10628"/>
                </a:cubicBezTo>
                <a:cubicBezTo>
                  <a:pt x="21283" y="10608"/>
                  <a:pt x="21213" y="10619"/>
                  <a:pt x="21152" y="10650"/>
                </a:cubicBezTo>
                <a:cubicBezTo>
                  <a:pt x="21091" y="10681"/>
                  <a:pt x="20987" y="10688"/>
                  <a:pt x="20922" y="10665"/>
                </a:cubicBezTo>
                <a:cubicBezTo>
                  <a:pt x="20823" y="10629"/>
                  <a:pt x="20806" y="10582"/>
                  <a:pt x="20819" y="10416"/>
                </a:cubicBezTo>
                <a:cubicBezTo>
                  <a:pt x="20843" y="10119"/>
                  <a:pt x="20909" y="10064"/>
                  <a:pt x="21024" y="10240"/>
                </a:cubicBezTo>
                <a:cubicBezTo>
                  <a:pt x="21282" y="10636"/>
                  <a:pt x="21339" y="10218"/>
                  <a:pt x="21346" y="7995"/>
                </a:cubicBezTo>
                <a:cubicBezTo>
                  <a:pt x="21349" y="6984"/>
                  <a:pt x="21363" y="6133"/>
                  <a:pt x="21377" y="6100"/>
                </a:cubicBezTo>
                <a:cubicBezTo>
                  <a:pt x="21434" y="5967"/>
                  <a:pt x="21494" y="6138"/>
                  <a:pt x="21494" y="6452"/>
                </a:cubicBezTo>
                <a:cubicBezTo>
                  <a:pt x="21494" y="6636"/>
                  <a:pt x="21514" y="6788"/>
                  <a:pt x="21540" y="6788"/>
                </a:cubicBezTo>
                <a:cubicBezTo>
                  <a:pt x="21573" y="6788"/>
                  <a:pt x="21587" y="5395"/>
                  <a:pt x="21587" y="3957"/>
                </a:cubicBezTo>
                <a:cubicBezTo>
                  <a:pt x="21586" y="2519"/>
                  <a:pt x="21573" y="1040"/>
                  <a:pt x="21540" y="871"/>
                </a:cubicBezTo>
                <a:cubicBezTo>
                  <a:pt x="21492" y="619"/>
                  <a:pt x="21232" y="177"/>
                  <a:pt x="21167" y="234"/>
                </a:cubicBezTo>
                <a:cubicBezTo>
                  <a:pt x="21148" y="251"/>
                  <a:pt x="21070" y="204"/>
                  <a:pt x="20993" y="132"/>
                </a:cubicBezTo>
                <a:cubicBezTo>
                  <a:pt x="20865" y="12"/>
                  <a:pt x="20758" y="1"/>
                  <a:pt x="19755" y="0"/>
                </a:cubicBezTo>
                <a:close/>
                <a:moveTo>
                  <a:pt x="10421" y="337"/>
                </a:moveTo>
                <a:cubicBezTo>
                  <a:pt x="7093" y="337"/>
                  <a:pt x="7165" y="334"/>
                  <a:pt x="6973" y="739"/>
                </a:cubicBezTo>
                <a:cubicBezTo>
                  <a:pt x="6900" y="894"/>
                  <a:pt x="6888" y="1091"/>
                  <a:pt x="6876" y="2136"/>
                </a:cubicBezTo>
                <a:cubicBezTo>
                  <a:pt x="6865" y="3047"/>
                  <a:pt x="6842" y="3419"/>
                  <a:pt x="6789" y="3584"/>
                </a:cubicBezTo>
                <a:cubicBezTo>
                  <a:pt x="6747" y="3713"/>
                  <a:pt x="6696" y="3787"/>
                  <a:pt x="6666" y="3760"/>
                </a:cubicBezTo>
                <a:cubicBezTo>
                  <a:pt x="6571" y="3676"/>
                  <a:pt x="6655" y="4522"/>
                  <a:pt x="6768" y="4784"/>
                </a:cubicBezTo>
                <a:cubicBezTo>
                  <a:pt x="6850" y="4972"/>
                  <a:pt x="6860" y="5034"/>
                  <a:pt x="6809" y="5062"/>
                </a:cubicBezTo>
                <a:cubicBezTo>
                  <a:pt x="6774" y="5081"/>
                  <a:pt x="6286" y="5087"/>
                  <a:pt x="5725" y="5076"/>
                </a:cubicBezTo>
                <a:lnTo>
                  <a:pt x="4702" y="5055"/>
                </a:lnTo>
                <a:lnTo>
                  <a:pt x="4692" y="4345"/>
                </a:lnTo>
                <a:cubicBezTo>
                  <a:pt x="4679" y="3714"/>
                  <a:pt x="4727" y="2875"/>
                  <a:pt x="4804" y="2377"/>
                </a:cubicBezTo>
                <a:cubicBezTo>
                  <a:pt x="4829" y="2221"/>
                  <a:pt x="4817" y="2224"/>
                  <a:pt x="4671" y="2451"/>
                </a:cubicBezTo>
                <a:cubicBezTo>
                  <a:pt x="3606" y="4109"/>
                  <a:pt x="2552" y="6121"/>
                  <a:pt x="1919" y="7688"/>
                </a:cubicBezTo>
                <a:cubicBezTo>
                  <a:pt x="1787" y="8016"/>
                  <a:pt x="1659" y="8280"/>
                  <a:pt x="1638" y="8280"/>
                </a:cubicBezTo>
                <a:cubicBezTo>
                  <a:pt x="1617" y="8280"/>
                  <a:pt x="1446" y="8164"/>
                  <a:pt x="1255" y="8017"/>
                </a:cubicBezTo>
                <a:cubicBezTo>
                  <a:pt x="960" y="7790"/>
                  <a:pt x="84" y="7263"/>
                  <a:pt x="1" y="7263"/>
                </a:cubicBezTo>
                <a:cubicBezTo>
                  <a:pt x="-13" y="7263"/>
                  <a:pt x="60" y="7507"/>
                  <a:pt x="165" y="7805"/>
                </a:cubicBezTo>
                <a:cubicBezTo>
                  <a:pt x="490" y="8728"/>
                  <a:pt x="569" y="9244"/>
                  <a:pt x="564" y="10423"/>
                </a:cubicBezTo>
                <a:cubicBezTo>
                  <a:pt x="561" y="10983"/>
                  <a:pt x="537" y="11755"/>
                  <a:pt x="508" y="12142"/>
                </a:cubicBezTo>
                <a:cubicBezTo>
                  <a:pt x="432" y="13133"/>
                  <a:pt x="438" y="14653"/>
                  <a:pt x="523" y="15346"/>
                </a:cubicBezTo>
                <a:cubicBezTo>
                  <a:pt x="638" y="16285"/>
                  <a:pt x="911" y="17344"/>
                  <a:pt x="1260" y="18198"/>
                </a:cubicBezTo>
                <a:cubicBezTo>
                  <a:pt x="1690" y="19251"/>
                  <a:pt x="2264" y="20062"/>
                  <a:pt x="2988" y="20641"/>
                </a:cubicBezTo>
                <a:cubicBezTo>
                  <a:pt x="3246" y="20847"/>
                  <a:pt x="3263" y="20872"/>
                  <a:pt x="3183" y="20956"/>
                </a:cubicBezTo>
                <a:cubicBezTo>
                  <a:pt x="3128" y="21013"/>
                  <a:pt x="3109" y="21071"/>
                  <a:pt x="3137" y="21109"/>
                </a:cubicBezTo>
                <a:cubicBezTo>
                  <a:pt x="3181" y="21171"/>
                  <a:pt x="3789" y="21289"/>
                  <a:pt x="4395" y="21351"/>
                </a:cubicBezTo>
                <a:cubicBezTo>
                  <a:pt x="4565" y="21368"/>
                  <a:pt x="4904" y="21398"/>
                  <a:pt x="5147" y="21424"/>
                </a:cubicBezTo>
                <a:cubicBezTo>
                  <a:pt x="5390" y="21450"/>
                  <a:pt x="7023" y="21489"/>
                  <a:pt x="8779" y="21512"/>
                </a:cubicBezTo>
                <a:cubicBezTo>
                  <a:pt x="15491" y="21600"/>
                  <a:pt x="20337" y="21470"/>
                  <a:pt x="21223" y="21175"/>
                </a:cubicBezTo>
                <a:cubicBezTo>
                  <a:pt x="21463" y="21096"/>
                  <a:pt x="21498" y="20973"/>
                  <a:pt x="21295" y="20934"/>
                </a:cubicBezTo>
                <a:cubicBezTo>
                  <a:pt x="21229" y="20921"/>
                  <a:pt x="18188" y="20899"/>
                  <a:pt x="14533" y="20890"/>
                </a:cubicBezTo>
                <a:cubicBezTo>
                  <a:pt x="10152" y="20879"/>
                  <a:pt x="7882" y="20854"/>
                  <a:pt x="7873" y="20810"/>
                </a:cubicBezTo>
                <a:cubicBezTo>
                  <a:pt x="7866" y="20772"/>
                  <a:pt x="7932" y="20733"/>
                  <a:pt x="8022" y="20722"/>
                </a:cubicBezTo>
                <a:cubicBezTo>
                  <a:pt x="8135" y="20707"/>
                  <a:pt x="8194" y="20661"/>
                  <a:pt x="8211" y="20568"/>
                </a:cubicBezTo>
                <a:cubicBezTo>
                  <a:pt x="8233" y="20445"/>
                  <a:pt x="8281" y="20437"/>
                  <a:pt x="8963" y="20437"/>
                </a:cubicBezTo>
                <a:cubicBezTo>
                  <a:pt x="9610" y="20436"/>
                  <a:pt x="9708" y="20419"/>
                  <a:pt x="9848" y="20298"/>
                </a:cubicBezTo>
                <a:cubicBezTo>
                  <a:pt x="10129" y="20052"/>
                  <a:pt x="10150" y="19888"/>
                  <a:pt x="10124" y="17972"/>
                </a:cubicBezTo>
                <a:cubicBezTo>
                  <a:pt x="10111" y="17032"/>
                  <a:pt x="10091" y="16061"/>
                  <a:pt x="10083" y="15821"/>
                </a:cubicBezTo>
                <a:cubicBezTo>
                  <a:pt x="10068" y="15387"/>
                  <a:pt x="10069" y="15387"/>
                  <a:pt x="10211" y="15331"/>
                </a:cubicBezTo>
                <a:cubicBezTo>
                  <a:pt x="10289" y="15300"/>
                  <a:pt x="11065" y="15278"/>
                  <a:pt x="11935" y="15280"/>
                </a:cubicBezTo>
                <a:cubicBezTo>
                  <a:pt x="13442" y="15283"/>
                  <a:pt x="13525" y="15279"/>
                  <a:pt x="13674" y="15148"/>
                </a:cubicBezTo>
                <a:cubicBezTo>
                  <a:pt x="13928" y="14923"/>
                  <a:pt x="13940" y="14819"/>
                  <a:pt x="13940" y="12961"/>
                </a:cubicBezTo>
                <a:cubicBezTo>
                  <a:pt x="13940" y="11080"/>
                  <a:pt x="13925" y="10966"/>
                  <a:pt x="13643" y="10745"/>
                </a:cubicBezTo>
                <a:cubicBezTo>
                  <a:pt x="13504" y="10637"/>
                  <a:pt x="13303" y="10620"/>
                  <a:pt x="11566" y="10606"/>
                </a:cubicBezTo>
                <a:cubicBezTo>
                  <a:pt x="10439" y="10597"/>
                  <a:pt x="9602" y="10564"/>
                  <a:pt x="9546" y="10526"/>
                </a:cubicBezTo>
                <a:cubicBezTo>
                  <a:pt x="9494" y="10489"/>
                  <a:pt x="9401" y="10449"/>
                  <a:pt x="9336" y="10438"/>
                </a:cubicBezTo>
                <a:cubicBezTo>
                  <a:pt x="9133" y="10404"/>
                  <a:pt x="9205" y="10303"/>
                  <a:pt x="9515" y="10182"/>
                </a:cubicBezTo>
                <a:cubicBezTo>
                  <a:pt x="9679" y="10118"/>
                  <a:pt x="9855" y="10011"/>
                  <a:pt x="9909" y="9940"/>
                </a:cubicBezTo>
                <a:cubicBezTo>
                  <a:pt x="10128" y="9657"/>
                  <a:pt x="10139" y="9540"/>
                  <a:pt x="10139" y="7790"/>
                </a:cubicBezTo>
                <a:cubicBezTo>
                  <a:pt x="10139" y="6177"/>
                  <a:pt x="10138" y="6128"/>
                  <a:pt x="10032" y="5903"/>
                </a:cubicBezTo>
                <a:cubicBezTo>
                  <a:pt x="9972" y="5776"/>
                  <a:pt x="9871" y="5632"/>
                  <a:pt x="9807" y="5588"/>
                </a:cubicBezTo>
                <a:cubicBezTo>
                  <a:pt x="9734" y="5539"/>
                  <a:pt x="9334" y="5500"/>
                  <a:pt x="8748" y="5486"/>
                </a:cubicBezTo>
                <a:cubicBezTo>
                  <a:pt x="7877" y="5465"/>
                  <a:pt x="7803" y="5455"/>
                  <a:pt x="7740" y="5332"/>
                </a:cubicBezTo>
                <a:cubicBezTo>
                  <a:pt x="7703" y="5259"/>
                  <a:pt x="7680" y="5167"/>
                  <a:pt x="7689" y="5128"/>
                </a:cubicBezTo>
                <a:cubicBezTo>
                  <a:pt x="7700" y="5080"/>
                  <a:pt x="8666" y="5048"/>
                  <a:pt x="10625" y="5025"/>
                </a:cubicBezTo>
                <a:cubicBezTo>
                  <a:pt x="13310" y="4994"/>
                  <a:pt x="13551" y="4982"/>
                  <a:pt x="13669" y="4872"/>
                </a:cubicBezTo>
                <a:cubicBezTo>
                  <a:pt x="13931" y="4626"/>
                  <a:pt x="13943" y="4556"/>
                  <a:pt x="13945" y="2985"/>
                </a:cubicBezTo>
                <a:cubicBezTo>
                  <a:pt x="13946" y="2109"/>
                  <a:pt x="13962" y="1506"/>
                  <a:pt x="13991" y="1456"/>
                </a:cubicBezTo>
                <a:cubicBezTo>
                  <a:pt x="14023" y="1400"/>
                  <a:pt x="14025" y="1354"/>
                  <a:pt x="13991" y="1324"/>
                </a:cubicBezTo>
                <a:cubicBezTo>
                  <a:pt x="13963" y="1300"/>
                  <a:pt x="13940" y="1180"/>
                  <a:pt x="13940" y="1061"/>
                </a:cubicBezTo>
                <a:cubicBezTo>
                  <a:pt x="13940" y="818"/>
                  <a:pt x="13767" y="506"/>
                  <a:pt x="13576" y="403"/>
                </a:cubicBezTo>
                <a:cubicBezTo>
                  <a:pt x="13508" y="365"/>
                  <a:pt x="12199" y="337"/>
                  <a:pt x="10421" y="337"/>
                </a:cubicBezTo>
                <a:close/>
                <a:moveTo>
                  <a:pt x="16947" y="5420"/>
                </a:moveTo>
                <a:cubicBezTo>
                  <a:pt x="16914" y="5383"/>
                  <a:pt x="16884" y="5384"/>
                  <a:pt x="16865" y="5428"/>
                </a:cubicBezTo>
                <a:cubicBezTo>
                  <a:pt x="16844" y="5476"/>
                  <a:pt x="15893" y="5501"/>
                  <a:pt x="13888" y="5501"/>
                </a:cubicBezTo>
                <a:cubicBezTo>
                  <a:pt x="10659" y="5501"/>
                  <a:pt x="10723" y="5493"/>
                  <a:pt x="10554" y="5903"/>
                </a:cubicBezTo>
                <a:cubicBezTo>
                  <a:pt x="10483" y="6074"/>
                  <a:pt x="10472" y="6317"/>
                  <a:pt x="10472" y="7805"/>
                </a:cubicBezTo>
                <a:cubicBezTo>
                  <a:pt x="10472" y="9854"/>
                  <a:pt x="10489" y="9917"/>
                  <a:pt x="10947" y="10116"/>
                </a:cubicBezTo>
                <a:cubicBezTo>
                  <a:pt x="11014" y="10145"/>
                  <a:pt x="12396" y="10171"/>
                  <a:pt x="14021" y="10175"/>
                </a:cubicBezTo>
                <a:cubicBezTo>
                  <a:pt x="17350" y="10181"/>
                  <a:pt x="17256" y="10197"/>
                  <a:pt x="17449" y="9706"/>
                </a:cubicBezTo>
                <a:cubicBezTo>
                  <a:pt x="17551" y="9446"/>
                  <a:pt x="17555" y="9390"/>
                  <a:pt x="17546" y="7468"/>
                </a:cubicBezTo>
                <a:cubicBezTo>
                  <a:pt x="17541" y="6384"/>
                  <a:pt x="17529" y="5511"/>
                  <a:pt x="17515" y="5530"/>
                </a:cubicBezTo>
                <a:cubicBezTo>
                  <a:pt x="17501" y="5549"/>
                  <a:pt x="17460" y="5531"/>
                  <a:pt x="17428" y="5493"/>
                </a:cubicBezTo>
                <a:cubicBezTo>
                  <a:pt x="17387" y="5445"/>
                  <a:pt x="17365" y="5459"/>
                  <a:pt x="17346" y="5530"/>
                </a:cubicBezTo>
                <a:cubicBezTo>
                  <a:pt x="17324" y="5613"/>
                  <a:pt x="17291" y="5614"/>
                  <a:pt x="17162" y="5552"/>
                </a:cubicBezTo>
                <a:cubicBezTo>
                  <a:pt x="17076" y="5510"/>
                  <a:pt x="16978" y="5454"/>
                  <a:pt x="16947" y="5420"/>
                </a:cubicBezTo>
                <a:close/>
                <a:moveTo>
                  <a:pt x="21551" y="7059"/>
                </a:moveTo>
                <a:cubicBezTo>
                  <a:pt x="21521" y="7059"/>
                  <a:pt x="21506" y="9349"/>
                  <a:pt x="21535" y="9421"/>
                </a:cubicBezTo>
                <a:cubicBezTo>
                  <a:pt x="21577" y="9525"/>
                  <a:pt x="21587" y="9259"/>
                  <a:pt x="21587" y="8251"/>
                </a:cubicBezTo>
                <a:cubicBezTo>
                  <a:pt x="21587" y="7597"/>
                  <a:pt x="21572" y="7059"/>
                  <a:pt x="21551" y="7059"/>
                </a:cubicBezTo>
                <a:close/>
                <a:moveTo>
                  <a:pt x="13996" y="15748"/>
                </a:moveTo>
                <a:cubicBezTo>
                  <a:pt x="10692" y="15748"/>
                  <a:pt x="10778" y="15738"/>
                  <a:pt x="10569" y="16158"/>
                </a:cubicBezTo>
                <a:cubicBezTo>
                  <a:pt x="10481" y="16334"/>
                  <a:pt x="10472" y="16461"/>
                  <a:pt x="10472" y="18103"/>
                </a:cubicBezTo>
                <a:cubicBezTo>
                  <a:pt x="10472" y="20036"/>
                  <a:pt x="10477" y="20042"/>
                  <a:pt x="10779" y="20305"/>
                </a:cubicBezTo>
                <a:cubicBezTo>
                  <a:pt x="10921" y="20429"/>
                  <a:pt x="11055" y="20436"/>
                  <a:pt x="14001" y="20437"/>
                </a:cubicBezTo>
                <a:cubicBezTo>
                  <a:pt x="17440" y="20437"/>
                  <a:pt x="17279" y="20457"/>
                  <a:pt x="17459" y="19954"/>
                </a:cubicBezTo>
                <a:cubicBezTo>
                  <a:pt x="17551" y="19696"/>
                  <a:pt x="17554" y="19582"/>
                  <a:pt x="17541" y="18023"/>
                </a:cubicBezTo>
                <a:cubicBezTo>
                  <a:pt x="17527" y="16474"/>
                  <a:pt x="17520" y="16359"/>
                  <a:pt x="17428" y="16180"/>
                </a:cubicBezTo>
                <a:cubicBezTo>
                  <a:pt x="17200" y="15736"/>
                  <a:pt x="17318" y="15748"/>
                  <a:pt x="13996" y="15748"/>
                </a:cubicBezTo>
                <a:close/>
                <a:moveTo>
                  <a:pt x="19612" y="15748"/>
                </a:moveTo>
                <a:cubicBezTo>
                  <a:pt x="17784" y="15748"/>
                  <a:pt x="17878" y="15631"/>
                  <a:pt x="17883" y="18089"/>
                </a:cubicBezTo>
                <a:cubicBezTo>
                  <a:pt x="17888" y="20031"/>
                  <a:pt x="17906" y="20160"/>
                  <a:pt x="18185" y="20334"/>
                </a:cubicBezTo>
                <a:cubicBezTo>
                  <a:pt x="18301" y="20406"/>
                  <a:pt x="18630" y="20427"/>
                  <a:pt x="19607" y="20429"/>
                </a:cubicBezTo>
                <a:cubicBezTo>
                  <a:pt x="21450" y="20433"/>
                  <a:pt x="21351" y="20569"/>
                  <a:pt x="21351" y="18176"/>
                </a:cubicBezTo>
                <a:cubicBezTo>
                  <a:pt x="21351" y="16213"/>
                  <a:pt x="21333" y="16090"/>
                  <a:pt x="21039" y="15887"/>
                </a:cubicBezTo>
                <a:cubicBezTo>
                  <a:pt x="20860" y="15763"/>
                  <a:pt x="20745" y="15748"/>
                  <a:pt x="19612" y="15748"/>
                </a:cubicBezTo>
                <a:close/>
              </a:path>
            </a:pathLst>
          </a:cu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Network Address Translation (NAT)"/>
          <p:cNvSpPr txBox="1"/>
          <p:nvPr>
            <p:ph type="title"/>
          </p:nvPr>
        </p:nvSpPr>
        <p:spPr>
          <a:prstGeom prst="rect">
            <a:avLst/>
          </a:prstGeom>
        </p:spPr>
        <p:txBody>
          <a:bodyPr/>
          <a:lstStyle>
            <a:lvl1pPr defTabSz="751205">
              <a:defRPr sz="11830">
                <a:latin typeface="Helvetica Neue Bold Condensed"/>
                <a:ea typeface="Helvetica Neue Bold Condensed"/>
                <a:cs typeface="Helvetica Neue Bold Condensed"/>
                <a:sym typeface="Helvetica Neue Bold Condensed"/>
              </a:defRPr>
            </a:lvl1pPr>
          </a:lstStyle>
          <a:p>
            <a:pPr/>
            <a:r>
              <a:t>Network Address Translation (NAT)</a:t>
            </a:r>
          </a:p>
        </p:txBody>
      </p:sp>
      <p:sp>
        <p:nvSpPr>
          <p:cNvPr id="450" name="NATs map between two different address spaces. Most home routers are NATs and firewalls."/>
          <p:cNvSpPr txBox="1"/>
          <p:nvPr>
            <p:ph type="body" sz="quarter" idx="1"/>
          </p:nvPr>
        </p:nvSpPr>
        <p:spPr>
          <a:xfrm>
            <a:off x="1689100" y="3668884"/>
            <a:ext cx="21005800" cy="2286001"/>
          </a:xfrm>
          <a:prstGeom prst="rect">
            <a:avLst/>
          </a:prstGeom>
        </p:spPr>
        <p:txBody>
          <a:bodyPr/>
          <a:lstStyle>
            <a:lvl1pPr marL="342900" indent="-342900" defTabSz="457200">
              <a:spcBef>
                <a:spcPts val="2000"/>
              </a:spcBef>
              <a:buSzTx/>
              <a:buNone/>
              <a:defRPr sz="5600"/>
            </a:lvl1pPr>
          </a:lstStyle>
          <a:p>
            <a:pPr/>
            <a:r>
              <a:t>NATs map between two different address spaces. Most home routers are NATs and firewalls. </a:t>
            </a:r>
          </a:p>
        </p:txBody>
      </p:sp>
      <p:pic>
        <p:nvPicPr>
          <p:cNvPr id="451" name="Network_Address_Translation_(file1)-1.jpg" descr="Network_Address_Translation_(file1)-1.jpg"/>
          <p:cNvPicPr>
            <a:picLocks noChangeAspect="1"/>
          </p:cNvPicPr>
          <p:nvPr/>
        </p:nvPicPr>
        <p:blipFill>
          <a:blip r:embed="rId3">
            <a:extLst/>
          </a:blip>
          <a:stretch>
            <a:fillRect/>
          </a:stretch>
        </p:blipFill>
        <p:spPr>
          <a:xfrm>
            <a:off x="1763013" y="6982169"/>
            <a:ext cx="13078211" cy="5152520"/>
          </a:xfrm>
          <a:prstGeom prst="rect">
            <a:avLst/>
          </a:prstGeom>
          <a:ln w="12700">
            <a:miter lim="400000"/>
          </a:ln>
        </p:spPr>
      </p:pic>
      <p:sp>
        <p:nvSpPr>
          <p:cNvPr id="452" name="Private Subnets…"/>
          <p:cNvSpPr txBox="1"/>
          <p:nvPr/>
        </p:nvSpPr>
        <p:spPr>
          <a:xfrm>
            <a:off x="15605853" y="5571460"/>
            <a:ext cx="10178933" cy="72409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42900" indent="-342900" algn="l" defTabSz="457200">
              <a:spcBef>
                <a:spcPts val="2100"/>
              </a:spcBef>
              <a:defRPr sz="3800"/>
            </a:pPr>
            <a:r>
              <a:t>Private Subnets</a:t>
            </a:r>
          </a:p>
          <a:p>
            <a:pPr marL="342900" indent="-342900" algn="l" defTabSz="457200">
              <a:spcBef>
                <a:spcPts val="2100"/>
              </a:spcBef>
              <a:defRPr b="0" sz="3800"/>
            </a:pPr>
            <a:r>
              <a:t>10.0.0.0 – 10.255.255.255</a:t>
            </a:r>
          </a:p>
          <a:p>
            <a:pPr marL="342900" indent="-342900" algn="l" defTabSz="457200">
              <a:spcBef>
                <a:spcPts val="2100"/>
              </a:spcBef>
              <a:defRPr b="0" sz="3800"/>
            </a:pPr>
            <a:r>
              <a:t>172.16.0.0 – 172.31.255.255</a:t>
            </a:r>
          </a:p>
          <a:p>
            <a:pPr marL="342900" indent="-342900" algn="l" defTabSz="457200">
              <a:spcBef>
                <a:spcPts val="2100"/>
              </a:spcBef>
              <a:defRPr b="0" sz="3800"/>
            </a:pPr>
            <a:r>
              <a:t>192.168.0.0 – 192.168.255.255</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Local vs. Network Firewall"/>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Local vs. Network Firewall</a:t>
            </a:r>
          </a:p>
        </p:txBody>
      </p:sp>
      <p:sp>
        <p:nvSpPr>
          <p:cNvPr id="457" name="Firewalls we’ve discussed so far have all been network firewalls. Most have lived at the edge of the organization.…"/>
          <p:cNvSpPr txBox="1"/>
          <p:nvPr>
            <p:ph type="body" idx="1"/>
          </p:nvPr>
        </p:nvSpPr>
        <p:spPr>
          <a:xfrm>
            <a:off x="1689100" y="4126531"/>
            <a:ext cx="21005800" cy="7240938"/>
          </a:xfrm>
          <a:prstGeom prst="rect">
            <a:avLst/>
          </a:prstGeom>
        </p:spPr>
        <p:txBody>
          <a:bodyPr/>
          <a:lstStyle/>
          <a:p>
            <a:pPr marL="342900" indent="-342900" defTabSz="457200">
              <a:spcBef>
                <a:spcPts val="3600"/>
              </a:spcBef>
              <a:buSzTx/>
              <a:buNone/>
              <a:defRPr sz="5600"/>
            </a:pPr>
            <a:r>
              <a:t>Firewalls we’ve discussed so far have all been network firewalls. Most have lived at the edge of the organization. </a:t>
            </a:r>
          </a:p>
          <a:p>
            <a:pPr marL="342900" indent="-342900" defTabSz="457200">
              <a:spcBef>
                <a:spcPts val="3600"/>
              </a:spcBef>
              <a:buSzTx/>
              <a:buNone/>
              <a:defRPr sz="5600"/>
            </a:pPr>
            <a:r>
              <a:t>Firewalls also run on individual hosts. Linux servers use </a:t>
            </a:r>
            <a:r>
              <a:rPr b="1"/>
              <a:t>iptables</a:t>
            </a:r>
            <a:r>
              <a:rPr i="1"/>
              <a:t>.</a:t>
            </a:r>
            <a:endParaRPr i="1"/>
          </a:p>
          <a:p>
            <a:pPr marL="342900" indent="-342900" defTabSz="457200">
              <a:spcBef>
                <a:spcPts val="3600"/>
              </a:spcBef>
              <a:buSzTx/>
              <a:buNone/>
              <a:defRPr sz="5600"/>
            </a:pPr>
            <a:r>
              <a:t>Typically have a combination of network and host firewalls</a:t>
            </a:r>
          </a:p>
          <a:p>
            <a:pPr marL="0" indent="0" defTabSz="457200">
              <a:lnSpc>
                <a:spcPts val="5200"/>
              </a:lnSpc>
              <a:spcBef>
                <a:spcPts val="3600"/>
              </a:spcBef>
              <a:buSzTx/>
              <a:buNone/>
              <a:defRPr sz="3000">
                <a:solidFill>
                  <a:srgbClr val="3A3A3A"/>
                </a:solidFill>
                <a:latin typeface="Courier"/>
                <a:ea typeface="Courier"/>
                <a:cs typeface="Courier"/>
                <a:sym typeface="Courier"/>
              </a:defRPr>
            </a:pPr>
            <a:br/>
            <a:r>
              <a:t>sudo iptables -A INPUT -m conntrack --ctstate ESTABLISHED,RELATED -j ACCEPT</a:t>
            </a:r>
          </a:p>
          <a:p>
            <a:pPr marL="0" indent="0" defTabSz="457200">
              <a:lnSpc>
                <a:spcPts val="5200"/>
              </a:lnSpc>
              <a:spcBef>
                <a:spcPts val="3600"/>
              </a:spcBef>
              <a:buSzTx/>
              <a:buNone/>
              <a:defRPr sz="3000">
                <a:solidFill>
                  <a:srgbClr val="3A3A3A"/>
                </a:solidFill>
                <a:latin typeface="Courier"/>
                <a:ea typeface="Courier"/>
                <a:cs typeface="Courier"/>
                <a:sym typeface="Courier"/>
              </a:defRPr>
            </a:pPr>
            <a:r>
              <a:t>sudo iptables -A INPUT -p tcp --dport 22 -m conntrack --ctstate NEW,ESTABLISHED -j ACCEPT</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Local vs. Network Firewall"/>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Local vs. Network Firewall</a:t>
            </a:r>
          </a:p>
        </p:txBody>
      </p:sp>
      <p:sp>
        <p:nvSpPr>
          <p:cNvPr id="462" name="Organizations typically have a combination of network and host firewalls…"/>
          <p:cNvSpPr txBox="1"/>
          <p:nvPr>
            <p:ph type="body" idx="1"/>
          </p:nvPr>
        </p:nvSpPr>
        <p:spPr>
          <a:xfrm>
            <a:off x="1689100" y="4126531"/>
            <a:ext cx="21005800" cy="7240938"/>
          </a:xfrm>
          <a:prstGeom prst="rect">
            <a:avLst/>
          </a:prstGeom>
        </p:spPr>
        <p:txBody>
          <a:bodyPr/>
          <a:lstStyle/>
          <a:p>
            <a:pPr marL="301752" indent="-301752" defTabSz="402336">
              <a:spcBef>
                <a:spcPts val="3100"/>
              </a:spcBef>
              <a:buSzTx/>
              <a:buNone/>
              <a:defRPr sz="4928"/>
            </a:pPr>
            <a:r>
              <a:t>Organizations</a:t>
            </a:r>
            <a:r>
              <a:rPr i="1"/>
              <a:t> </a:t>
            </a:r>
            <a:r>
              <a:t>typically have a combination of network and host firewalls</a:t>
            </a:r>
          </a:p>
          <a:p>
            <a:pPr lvl="1" marL="1184655" indent="-625855" defTabSz="402336">
              <a:spcBef>
                <a:spcPts val="3100"/>
              </a:spcBef>
              <a:defRPr sz="4928"/>
            </a:pPr>
            <a:r>
              <a:t>Border (Network) Firewall will block malicious traffic from the outside and limit inbound traffic to accessing only servers intended to be accessed by the public</a:t>
            </a:r>
          </a:p>
          <a:p>
            <a:pPr lvl="1" marL="1184655" indent="-625855" defTabSz="402336">
              <a:spcBef>
                <a:spcPts val="3100"/>
              </a:spcBef>
              <a:defRPr sz="4928"/>
            </a:pPr>
            <a:r>
              <a:t>Host Firewalls protect hosts from other hosts (e.g., protect against internal compromise and malicious insiders)</a:t>
            </a:r>
            <a:br/>
          </a:p>
          <a:p>
            <a:pPr lvl="1" marL="301752" indent="-301752" defTabSz="402336">
              <a:spcBef>
                <a:spcPts val="3100"/>
              </a:spcBef>
              <a:buSzTx/>
              <a:buNone/>
              <a:defRPr sz="4928"/>
            </a:pPr>
            <a:r>
              <a:t>Think of firewall rules in terms of “Defense in Depth"</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Next Generation Firewalls (NGFW)"/>
          <p:cNvSpPr txBox="1"/>
          <p:nvPr>
            <p:ph type="title"/>
          </p:nvPr>
        </p:nvSpPr>
        <p:spPr>
          <a:prstGeom prst="rect">
            <a:avLst/>
          </a:prstGeom>
        </p:spPr>
        <p:txBody>
          <a:bodyPr/>
          <a:lstStyle>
            <a:lvl1pPr algn="l" defTabSz="775969">
              <a:defRPr sz="12220">
                <a:latin typeface="Helvetica Neue Bold Condensed"/>
                <a:ea typeface="Helvetica Neue Bold Condensed"/>
                <a:cs typeface="Helvetica Neue Bold Condensed"/>
                <a:sym typeface="Helvetica Neue Bold Condensed"/>
              </a:defRPr>
            </a:lvl1pPr>
          </a:lstStyle>
          <a:p>
            <a:pPr/>
            <a:r>
              <a:t>Next Generation Firewalls (NGFW)</a:t>
            </a:r>
          </a:p>
        </p:txBody>
      </p:sp>
      <p:sp>
        <p:nvSpPr>
          <p:cNvPr id="467" name="So far, firewalls operate by allowing access to a specific host or protocol — but what about malicious application traffic?…"/>
          <p:cNvSpPr txBox="1"/>
          <p:nvPr>
            <p:ph type="body" idx="1"/>
          </p:nvPr>
        </p:nvSpPr>
        <p:spPr>
          <a:xfrm>
            <a:off x="1689100" y="4126531"/>
            <a:ext cx="20763107" cy="7185285"/>
          </a:xfrm>
          <a:prstGeom prst="rect">
            <a:avLst/>
          </a:prstGeom>
        </p:spPr>
        <p:txBody>
          <a:bodyPr/>
          <a:lstStyle/>
          <a:p>
            <a:pPr marL="257175" indent="-257175" defTabSz="342900">
              <a:spcBef>
                <a:spcPts val="800"/>
              </a:spcBef>
              <a:buSzTx/>
              <a:buNone/>
              <a:defRPr sz="4200"/>
            </a:pPr>
            <a:r>
              <a:t>So far, firewalls operate by allowing access to a specific host or protocol — but what about malicious application traffic?</a:t>
            </a:r>
          </a:p>
          <a:p>
            <a:pPr marL="257175" indent="-257175" defTabSz="342900">
              <a:spcBef>
                <a:spcPts val="800"/>
              </a:spcBef>
              <a:buSzTx/>
              <a:buNone/>
              <a:defRPr sz="1500"/>
            </a:pPr>
          </a:p>
          <a:p>
            <a:pPr marL="257175" indent="-257175" defTabSz="342900">
              <a:spcBef>
                <a:spcPts val="800"/>
              </a:spcBef>
              <a:buSzTx/>
              <a:buNone/>
              <a:defRPr sz="4200"/>
            </a:pPr>
            <a:r>
              <a:t>Next Generation Firewalls (Industry term for Application-Layer firewall)s protect for attacks </a:t>
            </a:r>
            <a:r>
              <a:rPr i="1"/>
              <a:t>within </a:t>
            </a:r>
            <a:r>
              <a:t>L7 traffic</a:t>
            </a:r>
          </a:p>
          <a:p>
            <a:pPr marL="257175" indent="-257175" defTabSz="342900">
              <a:spcBef>
                <a:spcPts val="800"/>
              </a:spcBef>
              <a:buSzTx/>
              <a:buNone/>
              <a:defRPr sz="1500"/>
            </a:pPr>
          </a:p>
          <a:p>
            <a:pPr marL="257175" indent="-257175" defTabSz="342900">
              <a:spcBef>
                <a:spcPts val="800"/>
              </a:spcBef>
              <a:buSzTx/>
              <a:buNone/>
              <a:defRPr sz="4200"/>
            </a:pPr>
            <a:r>
              <a:t>For Example:</a:t>
            </a:r>
          </a:p>
          <a:p>
            <a:pPr marL="257175" indent="-257175" defTabSz="342900">
              <a:spcBef>
                <a:spcPts val="800"/>
              </a:spcBef>
              <a:buSzTx/>
              <a:buNone/>
              <a:defRPr sz="4200"/>
            </a:pPr>
            <a:r>
              <a:t>  - Virus scanning for SMTP</a:t>
            </a:r>
          </a:p>
          <a:p>
            <a:pPr marL="257175" indent="-257175" defTabSz="342900">
              <a:spcBef>
                <a:spcPts val="800"/>
              </a:spcBef>
              <a:buSzTx/>
              <a:buNone/>
              <a:defRPr sz="4200"/>
            </a:pPr>
            <a:r>
              <a:t>      - Need to understand protocol, MIME encoding, ZIP files, etc</a:t>
            </a:r>
          </a:p>
          <a:p>
            <a:pPr marL="257175" indent="-257175" defTabSz="342900">
              <a:spcBef>
                <a:spcPts val="800"/>
              </a:spcBef>
              <a:buSzTx/>
              <a:buNone/>
              <a:defRPr sz="4200"/>
            </a:pPr>
            <a:r>
              <a:t>  - Look for SQL injection attacks in HTTP POSTs</a:t>
            </a:r>
          </a:p>
          <a:p>
            <a:pPr marL="257175" indent="-257175" defTabSz="342900">
              <a:spcBef>
                <a:spcPts val="800"/>
              </a:spcBef>
              <a:buSzTx/>
              <a:buNone/>
              <a:defRPr sz="4200"/>
            </a:pPr>
            <a:r>
              <a:t>  - Look for a large number of authentication attempts or malformed requests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Assume network is maliciou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Assume network is malicious</a:t>
            </a:r>
          </a:p>
        </p:txBody>
      </p:sp>
      <p:sp>
        <p:nvSpPr>
          <p:cNvPr id="166" name="The network is out to get you.…"/>
          <p:cNvSpPr txBox="1"/>
          <p:nvPr>
            <p:ph type="body" idx="1"/>
          </p:nvPr>
        </p:nvSpPr>
        <p:spPr>
          <a:xfrm>
            <a:off x="1689100" y="2929308"/>
            <a:ext cx="20845863" cy="9481179"/>
          </a:xfrm>
          <a:prstGeom prst="rect">
            <a:avLst/>
          </a:prstGeom>
        </p:spPr>
        <p:txBody>
          <a:bodyPr/>
          <a:lstStyle/>
          <a:p>
            <a:pPr marL="342900" indent="-342900" defTabSz="457200">
              <a:spcBef>
                <a:spcPts val="0"/>
              </a:spcBef>
              <a:buSzTx/>
              <a:buNone/>
              <a:defRPr b="1" sz="5000">
                <a:solidFill>
                  <a:schemeClr val="accent5">
                    <a:lumOff val="-29866"/>
                  </a:schemeClr>
                </a:solidFill>
                <a:latin typeface="Helvetica"/>
                <a:ea typeface="Helvetica"/>
                <a:cs typeface="Helvetica"/>
                <a:sym typeface="Helvetica"/>
              </a:defRPr>
            </a:pPr>
            <a:r>
              <a:t>The network is out to get you.</a:t>
            </a:r>
          </a:p>
          <a:p>
            <a:pPr marL="342900" indent="-342900" defTabSz="457200">
              <a:spcBef>
                <a:spcPts val="0"/>
              </a:spcBef>
              <a:buSzTx/>
              <a:buNone/>
              <a:defRPr sz="5000">
                <a:latin typeface="Helvetica"/>
                <a:ea typeface="Helvetica"/>
                <a:cs typeface="Helvetica"/>
                <a:sym typeface="Helvetica"/>
              </a:defRPr>
            </a:pPr>
          </a:p>
          <a:p>
            <a:pPr marL="342900" indent="-342900" defTabSz="457200">
              <a:spcBef>
                <a:spcPts val="0"/>
              </a:spcBef>
              <a:buSzTx/>
              <a:buNone/>
              <a:defRPr b="1" sz="5000">
                <a:latin typeface="Helvetica"/>
                <a:ea typeface="Helvetica"/>
                <a:cs typeface="Helvetica"/>
                <a:sym typeface="Helvetica"/>
              </a:defRPr>
            </a:pPr>
            <a:r>
              <a:t>Solution: </a:t>
            </a:r>
            <a:r>
              <a:rPr b="0"/>
              <a:t>Always use TLS if you want any protection against large-scale eavesdropping or guarantee that data hasn’t been modified or corrupted by an on-path (or off-path since less strong) attacker</a:t>
            </a:r>
          </a:p>
          <a:p>
            <a:pPr marL="342900" indent="-342900" defTabSz="457200">
              <a:spcBef>
                <a:spcPts val="0"/>
              </a:spcBef>
              <a:buSzTx/>
              <a:buNone/>
              <a:defRPr sz="5000">
                <a:latin typeface="Helvetica"/>
                <a:ea typeface="Helvetica"/>
                <a:cs typeface="Helvetica"/>
                <a:sym typeface="Helvetica"/>
              </a:defRPr>
            </a:pPr>
          </a:p>
          <a:p>
            <a:pPr marL="342900" indent="-342900" defTabSz="457200">
              <a:spcBef>
                <a:spcPts val="2000"/>
              </a:spcBef>
              <a:buSzTx/>
              <a:buNone/>
              <a:defRPr sz="4700"/>
            </a:pPr>
            <a:r>
              <a:rPr b="1"/>
              <a:t>Note! </a:t>
            </a:r>
            <a:r>
              <a:t>HTTPS and TLS aren’t just for sensitive material! There have been attacks where malicious Javascript or malware is injected into websites.</a:t>
            </a:r>
          </a:p>
        </p:txBody>
      </p:sp>
      <p:sp>
        <p:nvSpPr>
          <p:cNvPr id="167" name="Rectangle"/>
          <p:cNvSpPr/>
          <p:nvPr/>
        </p:nvSpPr>
        <p:spPr>
          <a:xfrm>
            <a:off x="1456985" y="5840594"/>
            <a:ext cx="21645768" cy="2972814"/>
          </a:xfrm>
          <a:prstGeom prst="rect">
            <a:avLst/>
          </a:prstGeom>
          <a:ln w="76200">
            <a:solidFill>
              <a:schemeClr val="accent5">
                <a:lumOff val="-29866"/>
              </a:schemeClr>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Intrusion Detection Systems (IDS)"/>
          <p:cNvSpPr txBox="1"/>
          <p:nvPr>
            <p:ph type="title"/>
          </p:nvPr>
        </p:nvSpPr>
        <p:spPr>
          <a:prstGeom prst="rect">
            <a:avLst/>
          </a:prstGeom>
        </p:spPr>
        <p:txBody>
          <a:bodyPr/>
          <a:lstStyle>
            <a:lvl1pPr defTabSz="775969">
              <a:defRPr sz="12220">
                <a:latin typeface="Helvetica Neue Bold Condensed"/>
                <a:ea typeface="Helvetica Neue Bold Condensed"/>
                <a:cs typeface="Helvetica Neue Bold Condensed"/>
                <a:sym typeface="Helvetica Neue Bold Condensed"/>
              </a:defRPr>
            </a:lvl1pPr>
          </a:lstStyle>
          <a:p>
            <a:pPr/>
            <a:r>
              <a:t>Intrusion Detection Systems (IDS)</a:t>
            </a:r>
          </a:p>
        </p:txBody>
      </p:sp>
      <p:sp>
        <p:nvSpPr>
          <p:cNvPr id="472" name="Software/device to monitor network traffic for attacks or policy violations…"/>
          <p:cNvSpPr txBox="1"/>
          <p:nvPr>
            <p:ph type="body" idx="1"/>
          </p:nvPr>
        </p:nvSpPr>
        <p:spPr>
          <a:xfrm>
            <a:off x="1689100" y="4126531"/>
            <a:ext cx="21005800" cy="7240938"/>
          </a:xfrm>
          <a:prstGeom prst="rect">
            <a:avLst/>
          </a:prstGeom>
        </p:spPr>
        <p:txBody>
          <a:bodyPr/>
          <a:lstStyle/>
          <a:p>
            <a:pPr marL="308609" indent="-308609" defTabSz="411479">
              <a:spcBef>
                <a:spcPts val="3200"/>
              </a:spcBef>
              <a:buSzTx/>
              <a:buNone/>
              <a:defRPr sz="5040"/>
            </a:pPr>
            <a:r>
              <a:t>Software/device to monitor network traffic for attacks or policy violations</a:t>
            </a:r>
          </a:p>
          <a:p>
            <a:pPr marL="308609" indent="-308609" defTabSz="411479">
              <a:spcBef>
                <a:spcPts val="3200"/>
              </a:spcBef>
              <a:buSzTx/>
              <a:buNone/>
              <a:defRPr sz="5040"/>
            </a:pPr>
            <a:r>
              <a:t>Violations are reported to a central security information and event management (SIEM) system where analysts can later investigate </a:t>
            </a:r>
          </a:p>
          <a:p>
            <a:pPr marL="308609" indent="-308609" defTabSz="411479">
              <a:spcBef>
                <a:spcPts val="3200"/>
              </a:spcBef>
              <a:buSzTx/>
              <a:buNone/>
              <a:defRPr sz="5040"/>
            </a:pPr>
            <a:r>
              <a:rPr b="1"/>
              <a:t>Signature Detection: </a:t>
            </a:r>
            <a:r>
              <a:t>maintains long list of traffic patterns (rules) associated with attacks</a:t>
            </a:r>
          </a:p>
          <a:p>
            <a:pPr marL="308609" indent="-308609" defTabSz="411479">
              <a:spcBef>
                <a:spcPts val="3200"/>
              </a:spcBef>
              <a:buSzTx/>
              <a:buNone/>
              <a:defRPr sz="5040"/>
            </a:pPr>
            <a:r>
              <a:rPr b="1"/>
              <a:t>Anomaly Detection:</a:t>
            </a:r>
            <a:r>
              <a:t> attempts to learn normal behavior and report deviations</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Open Source IDS"/>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Open Source IDS</a:t>
            </a:r>
          </a:p>
        </p:txBody>
      </p:sp>
      <p:sp>
        <p:nvSpPr>
          <p:cNvPr id="477" name="Three Major Open Source IDS (and a tremendous number of commercial products)…"/>
          <p:cNvSpPr txBox="1"/>
          <p:nvPr>
            <p:ph type="body" idx="1"/>
          </p:nvPr>
        </p:nvSpPr>
        <p:spPr>
          <a:xfrm>
            <a:off x="1689100" y="4126531"/>
            <a:ext cx="21005800" cy="7240938"/>
          </a:xfrm>
          <a:prstGeom prst="rect">
            <a:avLst/>
          </a:prstGeom>
        </p:spPr>
        <p:txBody>
          <a:bodyPr/>
          <a:lstStyle/>
          <a:p>
            <a:pPr marL="342900" indent="-342900" defTabSz="457200">
              <a:spcBef>
                <a:spcPts val="3600"/>
              </a:spcBef>
              <a:buSzTx/>
              <a:buNone/>
              <a:defRPr sz="5600"/>
            </a:pPr>
            <a:r>
              <a:t>Three Major Open Source IDS (and a </a:t>
            </a:r>
            <a:r>
              <a:rPr i="1"/>
              <a:t>tremendous</a:t>
            </a:r>
            <a:r>
              <a:t> number of commercial products)</a:t>
            </a:r>
          </a:p>
          <a:p>
            <a:pPr marL="342900" indent="-342900" defTabSz="457200">
              <a:spcBef>
                <a:spcPts val="3600"/>
              </a:spcBef>
              <a:buSzTx/>
              <a:buNone/>
              <a:defRPr sz="5600"/>
            </a:pPr>
          </a:p>
          <a:p>
            <a:pPr marL="342900" indent="-342900" defTabSz="457200">
              <a:spcBef>
                <a:spcPts val="3600"/>
              </a:spcBef>
              <a:buSzTx/>
              <a:buNone/>
              <a:defRPr sz="5600"/>
            </a:pPr>
            <a:r>
              <a:t>Snort</a:t>
            </a:r>
          </a:p>
          <a:p>
            <a:pPr marL="342900" indent="-342900" defTabSz="457200">
              <a:spcBef>
                <a:spcPts val="3600"/>
              </a:spcBef>
              <a:buSzTx/>
              <a:buNone/>
              <a:defRPr strike="sngStrike" sz="5600"/>
            </a:pPr>
            <a:r>
              <a:t>Bro</a:t>
            </a:r>
            <a:r>
              <a:rPr strike="noStrike"/>
              <a:t> Zeek</a:t>
            </a:r>
          </a:p>
          <a:p>
            <a:pPr marL="342900" indent="-342900" defTabSz="457200">
              <a:spcBef>
                <a:spcPts val="3600"/>
              </a:spcBef>
              <a:buSzTx/>
              <a:buNone/>
              <a:defRPr sz="5600"/>
            </a:pPr>
            <a:r>
              <a:t>Suricata</a:t>
            </a:r>
          </a:p>
        </p:txBody>
      </p:sp>
      <p:pic>
        <p:nvPicPr>
          <p:cNvPr id="478" name="snort-logo.gif" descr="snort-logo.gif"/>
          <p:cNvPicPr>
            <a:picLocks noChangeAspect="1"/>
          </p:cNvPicPr>
          <p:nvPr/>
        </p:nvPicPr>
        <p:blipFill>
          <a:blip r:embed="rId3">
            <a:extLst/>
          </a:blip>
          <a:stretch>
            <a:fillRect/>
          </a:stretch>
        </p:blipFill>
        <p:spPr>
          <a:xfrm>
            <a:off x="17644505" y="6350915"/>
            <a:ext cx="5180981" cy="2434239"/>
          </a:xfrm>
          <a:prstGeom prst="rect">
            <a:avLst/>
          </a:prstGeom>
          <a:ln w="12700">
            <a:miter lim="400000"/>
          </a:ln>
        </p:spPr>
      </p:pic>
      <p:pic>
        <p:nvPicPr>
          <p:cNvPr id="479" name="bro-eyes.png" descr="bro-eyes.png"/>
          <p:cNvPicPr>
            <a:picLocks noChangeAspect="1"/>
          </p:cNvPicPr>
          <p:nvPr/>
        </p:nvPicPr>
        <p:blipFill>
          <a:blip r:embed="rId4">
            <a:extLst/>
          </a:blip>
          <a:stretch>
            <a:fillRect/>
          </a:stretch>
        </p:blipFill>
        <p:spPr>
          <a:xfrm>
            <a:off x="11896428" y="7077600"/>
            <a:ext cx="3151742" cy="3016021"/>
          </a:xfrm>
          <a:prstGeom prst="rect">
            <a:avLst/>
          </a:prstGeom>
          <a:ln w="12700">
            <a:miter lim="400000"/>
          </a:ln>
        </p:spPr>
      </p:pic>
      <p:pic>
        <p:nvPicPr>
          <p:cNvPr id="480" name="suri-400x400.png" descr="suri-400x400.png"/>
          <p:cNvPicPr>
            <a:picLocks noChangeAspect="1"/>
          </p:cNvPicPr>
          <p:nvPr/>
        </p:nvPicPr>
        <p:blipFill>
          <a:blip r:embed="rId5">
            <a:extLst/>
          </a:blip>
          <a:stretch>
            <a:fillRect/>
          </a:stretch>
        </p:blipFill>
        <p:spPr>
          <a:xfrm>
            <a:off x="15634067" y="9159802"/>
            <a:ext cx="4332617" cy="4332617"/>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Example Snort Rule"/>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Example Snort Rule</a:t>
            </a:r>
          </a:p>
        </p:txBody>
      </p:sp>
      <p:pic>
        <p:nvPicPr>
          <p:cNvPr id="485" name="Example-of-Snort-IDS-Rule-The-rule-options-of-Snort-consist-of-two-parts-a-keyword-and.jpg" descr="Example-of-Snort-IDS-Rule-The-rule-options-of-Snort-consist-of-two-parts-a-keyword-and.jpg"/>
          <p:cNvPicPr>
            <a:picLocks noChangeAspect="1"/>
          </p:cNvPicPr>
          <p:nvPr/>
        </p:nvPicPr>
        <p:blipFill>
          <a:blip r:embed="rId3">
            <a:extLst/>
          </a:blip>
          <a:stretch>
            <a:fillRect/>
          </a:stretch>
        </p:blipFill>
        <p:spPr>
          <a:xfrm>
            <a:off x="3592814" y="4258349"/>
            <a:ext cx="17816339" cy="5868912"/>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Outbound Too!"/>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Outbound Too!</a:t>
            </a:r>
          </a:p>
        </p:txBody>
      </p:sp>
      <p:sp>
        <p:nvSpPr>
          <p:cNvPr id="490" name="Organizations will often inspect outbound traffic as well…"/>
          <p:cNvSpPr txBox="1"/>
          <p:nvPr>
            <p:ph type="body" idx="1"/>
          </p:nvPr>
        </p:nvSpPr>
        <p:spPr>
          <a:xfrm>
            <a:off x="1689100" y="4126531"/>
            <a:ext cx="21005800" cy="7240938"/>
          </a:xfrm>
          <a:prstGeom prst="rect">
            <a:avLst/>
          </a:prstGeom>
        </p:spPr>
        <p:txBody>
          <a:bodyPr/>
          <a:lstStyle/>
          <a:p>
            <a:pPr marL="322325" indent="-322325" defTabSz="429768">
              <a:spcBef>
                <a:spcPts val="1000"/>
              </a:spcBef>
              <a:buSzTx/>
              <a:buNone/>
              <a:defRPr sz="5264"/>
            </a:pPr>
            <a:r>
              <a:t>Organizations will often inspect outbound traffic as well</a:t>
            </a:r>
          </a:p>
          <a:p>
            <a:pPr marL="322325" indent="-322325" defTabSz="429768">
              <a:spcBef>
                <a:spcPts val="1000"/>
              </a:spcBef>
              <a:buSzTx/>
              <a:buNone/>
              <a:defRPr sz="2632"/>
            </a:pPr>
          </a:p>
          <a:p>
            <a:pPr marL="322325" indent="-322325" defTabSz="429768">
              <a:spcBef>
                <a:spcPts val="1000"/>
              </a:spcBef>
              <a:buSzTx/>
              <a:buNone/>
              <a:defRPr sz="5264"/>
            </a:pPr>
            <a:r>
              <a:t>  - Block access to sites with known malicious behavior</a:t>
            </a:r>
          </a:p>
          <a:p>
            <a:pPr marL="322325" indent="-322325" defTabSz="429768">
              <a:spcBef>
                <a:spcPts val="1000"/>
              </a:spcBef>
              <a:buSzTx/>
              <a:buNone/>
              <a:defRPr sz="5264"/>
            </a:pPr>
            <a:r>
              <a:t>  - Prevent exfiltrating data</a:t>
            </a:r>
          </a:p>
          <a:p>
            <a:pPr marL="322325" indent="-322325" defTabSz="429768">
              <a:spcBef>
                <a:spcPts val="1000"/>
              </a:spcBef>
              <a:buSzTx/>
              <a:buNone/>
              <a:defRPr sz="5264"/>
            </a:pPr>
            <a:r>
              <a:t>  - Block services like bit torrent</a:t>
            </a:r>
          </a:p>
          <a:p>
            <a:pPr marL="322325" indent="-322325" defTabSz="429768">
              <a:spcBef>
                <a:spcPts val="1000"/>
              </a:spcBef>
              <a:buSzTx/>
              <a:buNone/>
              <a:defRPr sz="2820"/>
            </a:pPr>
          </a:p>
          <a:p>
            <a:pPr marL="322325" indent="-322325" defTabSz="429768">
              <a:spcBef>
                <a:spcPts val="1000"/>
              </a:spcBef>
              <a:buSzTx/>
              <a:buNone/>
              <a:defRPr sz="5264"/>
            </a:pPr>
            <a:r>
              <a:t>Be careful on enterprise networks! Sometimes companies will even install their own root certificates on employee workstations to monitor TLS traffic.</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6">
            <a:hueOff val="-146070"/>
            <a:satOff val="-10048"/>
            <a:lumOff val="-30626"/>
          </a:schemeClr>
        </a:solidFill>
      </p:bgPr>
    </p:bg>
    <p:spTree>
      <p:nvGrpSpPr>
        <p:cNvPr id="1" name=""/>
        <p:cNvGrpSpPr/>
        <p:nvPr/>
      </p:nvGrpSpPr>
      <p:grpSpPr>
        <a:xfrm>
          <a:off x="0" y="0"/>
          <a:ext cx="0" cy="0"/>
          <a:chOff x="0" y="0"/>
          <a:chExt cx="0" cy="0"/>
        </a:xfrm>
      </p:grpSpPr>
      <p:sp>
        <p:nvSpPr>
          <p:cNvPr id="494" name="Remote Access"/>
          <p:cNvSpPr txBox="1"/>
          <p:nvPr>
            <p:ph type="title"/>
          </p:nvPr>
        </p:nvSpPr>
        <p:spPr>
          <a:prstGeom prst="rect">
            <a:avLst/>
          </a:prstGeom>
        </p:spPr>
        <p:txBody>
          <a:bodyPr/>
          <a:lstStyle>
            <a:lvl1pPr>
              <a:defRPr sz="14500">
                <a:solidFill>
                  <a:srgbClr val="FFFFFF"/>
                </a:solidFill>
                <a:latin typeface="Helvetica Neue Bold Condensed"/>
                <a:ea typeface="Helvetica Neue Bold Condensed"/>
                <a:cs typeface="Helvetica Neue Bold Condensed"/>
                <a:sym typeface="Helvetica Neue Bold Condensed"/>
              </a:defRPr>
            </a:lvl1pPr>
          </a:lstStyle>
          <a:p>
            <a:pPr/>
            <a:r>
              <a:t>Remote Access</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Virtual Private Networks (VPNs)"/>
          <p:cNvSpPr txBox="1"/>
          <p:nvPr>
            <p:ph type="title"/>
          </p:nvPr>
        </p:nvSpPr>
        <p:spPr>
          <a:prstGeom prst="rect">
            <a:avLst/>
          </a:prstGeom>
        </p:spPr>
        <p:txBody>
          <a:bodyPr/>
          <a:lstStyle>
            <a:lvl1pPr>
              <a:defRPr sz="13000">
                <a:latin typeface="Helvetica Neue Bold Condensed"/>
                <a:ea typeface="Helvetica Neue Bold Condensed"/>
                <a:cs typeface="Helvetica Neue Bold Condensed"/>
                <a:sym typeface="Helvetica Neue Bold Condensed"/>
              </a:defRPr>
            </a:lvl1pPr>
          </a:lstStyle>
          <a:p>
            <a:pPr/>
            <a:r>
              <a:t>Virtual Private Networks (VPNs)</a:t>
            </a:r>
          </a:p>
        </p:txBody>
      </p:sp>
      <p:sp>
        <p:nvSpPr>
          <p:cNvPr id="497" name="Problem: How do you provide secure communication for non-TLS protocols across the public Internet?…"/>
          <p:cNvSpPr txBox="1"/>
          <p:nvPr>
            <p:ph type="body" idx="1"/>
          </p:nvPr>
        </p:nvSpPr>
        <p:spPr>
          <a:xfrm>
            <a:off x="1689100" y="4126531"/>
            <a:ext cx="21005800" cy="7240938"/>
          </a:xfrm>
          <a:prstGeom prst="rect">
            <a:avLst/>
          </a:prstGeom>
        </p:spPr>
        <p:txBody>
          <a:bodyPr/>
          <a:lstStyle/>
          <a:p>
            <a:pPr marL="325754" indent="-325754" defTabSz="434340">
              <a:spcBef>
                <a:spcPts val="1900"/>
              </a:spcBef>
              <a:buSzTx/>
              <a:buNone/>
              <a:defRPr sz="5320"/>
            </a:pPr>
            <a:r>
              <a:rPr b="1"/>
              <a:t>Problem: </a:t>
            </a:r>
            <a:r>
              <a:t>How do you provide secure communication for non-TLS protocols across the public Internet?</a:t>
            </a:r>
          </a:p>
          <a:p>
            <a:pPr marL="325754" indent="-325754" defTabSz="434340">
              <a:spcBef>
                <a:spcPts val="1900"/>
              </a:spcBef>
              <a:buSzTx/>
              <a:buNone/>
              <a:defRPr sz="2755"/>
            </a:pPr>
          </a:p>
          <a:p>
            <a:pPr marL="325754" indent="-325754" defTabSz="434340">
              <a:spcBef>
                <a:spcPts val="1900"/>
              </a:spcBef>
              <a:buSzTx/>
              <a:buNone/>
              <a:defRPr sz="5320"/>
            </a:pPr>
            <a:r>
              <a:t>VPNs create a fake shared network on which traffic is encrypted</a:t>
            </a:r>
          </a:p>
          <a:p>
            <a:pPr marL="325754" indent="-325754" defTabSz="434340">
              <a:spcBef>
                <a:spcPts val="1900"/>
              </a:spcBef>
              <a:buSzTx/>
              <a:buNone/>
              <a:defRPr sz="2755"/>
            </a:pPr>
          </a:p>
          <a:p>
            <a:pPr marL="325754" indent="-325754" defTabSz="434340">
              <a:spcBef>
                <a:spcPts val="1900"/>
              </a:spcBef>
              <a:buSzTx/>
              <a:buNone/>
              <a:defRPr sz="5320"/>
            </a:pPr>
            <a:r>
              <a:t>Two Broad Types:</a:t>
            </a:r>
          </a:p>
          <a:p>
            <a:pPr marL="325754" indent="-325754" defTabSz="434340">
              <a:spcBef>
                <a:spcPts val="1900"/>
              </a:spcBef>
              <a:buSzTx/>
              <a:buNone/>
              <a:defRPr sz="5320"/>
            </a:pPr>
            <a:r>
              <a:t>  - Remote client (e.g., traveler with laptop) to corporate network</a:t>
            </a:r>
          </a:p>
          <a:p>
            <a:pPr marL="325754" indent="-325754" defTabSz="434340">
              <a:spcBef>
                <a:spcPts val="1900"/>
              </a:spcBef>
              <a:buSzTx/>
              <a:buNone/>
              <a:defRPr sz="5320"/>
            </a:pPr>
            <a:r>
              <a:t>  - Connect two remote networks across Internet</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1" name="IPSec"/>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IPSec</a:t>
            </a:r>
          </a:p>
        </p:txBody>
      </p:sp>
      <p:sp>
        <p:nvSpPr>
          <p:cNvPr id="502" name="Several VPN protocols exist (PPTP, L2TP, IPsec, OpenVPN)…"/>
          <p:cNvSpPr txBox="1"/>
          <p:nvPr>
            <p:ph type="body" sz="quarter" idx="1"/>
          </p:nvPr>
        </p:nvSpPr>
        <p:spPr>
          <a:xfrm>
            <a:off x="1689100" y="3419502"/>
            <a:ext cx="21005800" cy="2847022"/>
          </a:xfrm>
          <a:prstGeom prst="rect">
            <a:avLst/>
          </a:prstGeom>
        </p:spPr>
        <p:txBody>
          <a:bodyPr/>
          <a:lstStyle/>
          <a:p>
            <a:pPr marL="342900" indent="-342900" defTabSz="457200">
              <a:spcBef>
                <a:spcPts val="500"/>
              </a:spcBef>
              <a:buSzTx/>
              <a:buNone/>
              <a:defRPr sz="5600"/>
            </a:pPr>
            <a:r>
              <a:t>Several VPN protocols exist (PPTP, L2TP, IPsec, OpenVPN)</a:t>
            </a:r>
          </a:p>
          <a:p>
            <a:pPr marL="342900" indent="-342900" defTabSz="457200">
              <a:spcBef>
                <a:spcPts val="500"/>
              </a:spcBef>
              <a:buSzTx/>
              <a:buNone/>
              <a:defRPr sz="600"/>
            </a:pPr>
          </a:p>
          <a:p>
            <a:pPr marL="342900" indent="-342900" defTabSz="457200">
              <a:spcBef>
                <a:spcPts val="500"/>
              </a:spcBef>
              <a:buSzTx/>
              <a:buNone/>
              <a:defRPr sz="5600"/>
            </a:pPr>
            <a:r>
              <a:t>Most popular is IPsec. OpenVPN is open source.</a:t>
            </a:r>
          </a:p>
        </p:txBody>
      </p:sp>
      <p:pic>
        <p:nvPicPr>
          <p:cNvPr id="503" name="IPsecESPmodes.png" descr="IPsecESPmodes.png"/>
          <p:cNvPicPr>
            <a:picLocks noChangeAspect="1"/>
          </p:cNvPicPr>
          <p:nvPr/>
        </p:nvPicPr>
        <p:blipFill>
          <a:blip r:embed="rId3">
            <a:extLst/>
          </a:blip>
          <a:stretch>
            <a:fillRect/>
          </a:stretch>
        </p:blipFill>
        <p:spPr>
          <a:xfrm>
            <a:off x="10883968" y="6754791"/>
            <a:ext cx="12488894" cy="6119559"/>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Wireguard"/>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Wireguard</a:t>
            </a:r>
          </a:p>
        </p:txBody>
      </p:sp>
      <p:sp>
        <p:nvSpPr>
          <p:cNvPr id="508" name="Recently introduced VPN that has gained significant following in the past 5 years over options like OpenVPN:…"/>
          <p:cNvSpPr txBox="1"/>
          <p:nvPr>
            <p:ph type="body" sz="half" idx="1"/>
          </p:nvPr>
        </p:nvSpPr>
        <p:spPr>
          <a:xfrm>
            <a:off x="1689100" y="3419502"/>
            <a:ext cx="18344073" cy="5702061"/>
          </a:xfrm>
          <a:prstGeom prst="rect">
            <a:avLst/>
          </a:prstGeom>
        </p:spPr>
        <p:txBody>
          <a:bodyPr/>
          <a:lstStyle/>
          <a:p>
            <a:pPr marL="284606" indent="-284606" defTabSz="379475">
              <a:spcBef>
                <a:spcPts val="400"/>
              </a:spcBef>
              <a:buSzTx/>
              <a:buNone/>
              <a:defRPr sz="4648"/>
            </a:pPr>
            <a:r>
              <a:t>Recently introduced VPN that has gained significant following in the past 5 years over options like OpenVPN:</a:t>
            </a:r>
          </a:p>
          <a:p>
            <a:pPr marL="284606" indent="-284606" defTabSz="379475">
              <a:spcBef>
                <a:spcPts val="400"/>
              </a:spcBef>
              <a:buSzTx/>
              <a:buNone/>
              <a:defRPr sz="4648"/>
            </a:pPr>
          </a:p>
          <a:p>
            <a:pPr marL="614891" indent="-614891" defTabSz="379475">
              <a:spcBef>
                <a:spcPts val="3000"/>
              </a:spcBef>
              <a:defRPr sz="4648"/>
            </a:pPr>
            <a:r>
              <a:t>Simpler protocol and much more performant than OpenVPN. Relatively few configuration options reduces opportunity for error </a:t>
            </a:r>
          </a:p>
          <a:p>
            <a:pPr marL="614891" indent="-614891" defTabSz="379475">
              <a:spcBef>
                <a:spcPts val="3000"/>
              </a:spcBef>
              <a:defRPr sz="4648"/>
            </a:pPr>
            <a:r>
              <a:t>Utilizes modern cryptographic primitives like Noise protocol framework, Curve25519, ChaCha20, Poly1305,</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Cisco AnyConnect"/>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Cisco AnyConnect</a:t>
            </a:r>
          </a:p>
        </p:txBody>
      </p:sp>
      <p:sp>
        <p:nvSpPr>
          <p:cNvPr id="513" name="Stanford and many other organizations use Cisco AnyConnect…"/>
          <p:cNvSpPr txBox="1"/>
          <p:nvPr>
            <p:ph type="body" sz="half" idx="1"/>
          </p:nvPr>
        </p:nvSpPr>
        <p:spPr>
          <a:xfrm>
            <a:off x="1689100" y="3419502"/>
            <a:ext cx="21005800" cy="6342966"/>
          </a:xfrm>
          <a:prstGeom prst="rect">
            <a:avLst/>
          </a:prstGeom>
        </p:spPr>
        <p:txBody>
          <a:bodyPr/>
          <a:lstStyle/>
          <a:p>
            <a:pPr marL="342900" indent="-342900" defTabSz="457200">
              <a:spcBef>
                <a:spcPts val="500"/>
              </a:spcBef>
              <a:buSzTx/>
              <a:buNone/>
              <a:defRPr sz="5600"/>
            </a:pPr>
            <a:r>
              <a:t>Stanford and many other organizations use Cisco AnyConnect</a:t>
            </a:r>
          </a:p>
          <a:p>
            <a:pPr marL="342900" indent="-342900" defTabSz="457200">
              <a:spcBef>
                <a:spcPts val="500"/>
              </a:spcBef>
              <a:buSzTx/>
              <a:buNone/>
              <a:defRPr sz="5600"/>
            </a:pPr>
          </a:p>
          <a:p>
            <a:pPr marL="342900" indent="-342900" defTabSz="457200">
              <a:spcBef>
                <a:spcPts val="500"/>
              </a:spcBef>
              <a:buSzTx/>
              <a:buNone/>
              <a:defRPr sz="5600"/>
            </a:pPr>
            <a:r>
              <a:t>Encapsulates traffic in TLS! Initial handshake uses normal TCP-based TLS for initial handshake and then DTLS (UDP-based TLS) to transport data</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7" name="Gooey Middle"/>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Gooey Middle </a:t>
            </a:r>
          </a:p>
        </p:txBody>
      </p:sp>
      <p:sp>
        <p:nvSpPr>
          <p:cNvPr id="518" name="VPNs support the idea of having a secure internal network and untrusted public Internet. Unfortunately, attacker has a ton of access once the network perimeter is breached.…"/>
          <p:cNvSpPr txBox="1"/>
          <p:nvPr>
            <p:ph type="body" idx="1"/>
          </p:nvPr>
        </p:nvSpPr>
        <p:spPr>
          <a:xfrm>
            <a:off x="1689100" y="3608170"/>
            <a:ext cx="21005800" cy="8277660"/>
          </a:xfrm>
          <a:prstGeom prst="rect">
            <a:avLst/>
          </a:prstGeom>
        </p:spPr>
        <p:txBody>
          <a:bodyPr/>
          <a:lstStyle/>
          <a:p>
            <a:pPr marL="342900" indent="-342900" defTabSz="457200">
              <a:spcBef>
                <a:spcPts val="3500"/>
              </a:spcBef>
              <a:buSzTx/>
              <a:buNone/>
              <a:defRPr sz="5600"/>
            </a:pPr>
            <a:r>
              <a:t>VPNs support the idea of having a secure internal network and untrusted public Internet. Unfortunately, attacker has a ton of access once the network perimeter is breached.</a:t>
            </a:r>
            <a:br/>
          </a:p>
          <a:p>
            <a:pPr marL="342900" indent="-342900" defTabSz="457200">
              <a:spcBef>
                <a:spcPts val="3500"/>
              </a:spcBef>
              <a:buSzTx/>
              <a:buNone/>
              <a:defRPr sz="5600"/>
            </a:pPr>
            <a:r>
              <a:t>Unfortunately, internal networks aren’t </a:t>
            </a:r>
            <a:r>
              <a:rPr i="1"/>
              <a:t>that</a:t>
            </a:r>
            <a:r>
              <a:t> secure. Computers are compromised all the time and attackers have free rein.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Building a network protocol"/>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Building a network protocol</a:t>
            </a:r>
          </a:p>
        </p:txBody>
      </p:sp>
      <p:sp>
        <p:nvSpPr>
          <p:cNvPr id="172" name="Don’t build network proto from scratch…"/>
          <p:cNvSpPr txBox="1"/>
          <p:nvPr>
            <p:ph type="body" sz="half" idx="1"/>
          </p:nvPr>
        </p:nvSpPr>
        <p:spPr>
          <a:xfrm>
            <a:off x="1533504" y="2929308"/>
            <a:ext cx="11436504" cy="9859043"/>
          </a:xfrm>
          <a:prstGeom prst="rect">
            <a:avLst/>
          </a:prstGeom>
        </p:spPr>
        <p:txBody>
          <a:bodyPr/>
          <a:lstStyle/>
          <a:p>
            <a:pPr marL="342900" indent="-342900" defTabSz="457200">
              <a:spcBef>
                <a:spcPts val="600"/>
              </a:spcBef>
              <a:buSzTx/>
              <a:buNone/>
              <a:defRPr b="1" sz="4700"/>
            </a:pPr>
            <a:r>
              <a:t>Don’t build network proto from scratch </a:t>
            </a:r>
          </a:p>
          <a:p>
            <a:pPr lvl="1" marL="342900" indent="292100" defTabSz="457200">
              <a:spcBef>
                <a:spcPts val="600"/>
              </a:spcBef>
              <a:buSzTx/>
              <a:buNone/>
              <a:defRPr sz="4700"/>
            </a:pPr>
            <a:r>
              <a:t>- Never roll your own crypto </a:t>
            </a:r>
          </a:p>
          <a:p>
            <a:pPr lvl="1" marL="342900" indent="292100" defTabSz="457200">
              <a:spcBef>
                <a:spcPts val="600"/>
              </a:spcBef>
              <a:buSzTx/>
              <a:buNone/>
              <a:defRPr sz="4700"/>
            </a:pPr>
            <a:r>
              <a:t>- Many opportunities to mess up parsing network packets</a:t>
            </a:r>
          </a:p>
          <a:p>
            <a:pPr lvl="1" marL="342900" indent="-342900" defTabSz="457200">
              <a:spcBef>
                <a:spcPts val="0"/>
              </a:spcBef>
              <a:buSzTx/>
              <a:buNone/>
              <a:defRPr sz="4700"/>
            </a:pPr>
          </a:p>
          <a:p>
            <a:pPr lvl="1" marL="342900" indent="-342900" defTabSz="457200">
              <a:spcBef>
                <a:spcPts val="0"/>
              </a:spcBef>
              <a:buSzTx/>
              <a:buNone/>
              <a:defRPr sz="4700"/>
            </a:pPr>
            <a:r>
              <a:t>gRPC: http2 + TLS 1.3 RPC framework</a:t>
            </a:r>
          </a:p>
          <a:p>
            <a:pPr lvl="1" marL="342900" indent="292100" defTabSz="457200">
              <a:spcBef>
                <a:spcPts val="0"/>
              </a:spcBef>
              <a:buSzTx/>
              <a:buNone/>
              <a:defRPr sz="4700"/>
            </a:pPr>
            <a:r>
              <a:t>- Safe parsing in 11 languages </a:t>
            </a:r>
          </a:p>
          <a:p>
            <a:pPr lvl="1" marL="342900" indent="292100" defTabSz="457200">
              <a:spcBef>
                <a:spcPts val="0"/>
              </a:spcBef>
              <a:buSzTx/>
              <a:buNone/>
              <a:defRPr sz="4700"/>
            </a:pPr>
            <a:r>
              <a:t>- Exceptionally efficient</a:t>
            </a:r>
          </a:p>
          <a:p>
            <a:pPr lvl="1" marL="342900" indent="292100" defTabSz="457200">
              <a:spcBef>
                <a:spcPts val="0"/>
              </a:spcBef>
              <a:buSzTx/>
              <a:buNone/>
              <a:defRPr sz="4700"/>
            </a:pPr>
            <a:r>
              <a:t>- Streaming/Sync/Async</a:t>
            </a:r>
          </a:p>
          <a:p>
            <a:pPr lvl="1" marL="342900" indent="292100" defTabSz="457200">
              <a:spcBef>
                <a:spcPts val="0"/>
              </a:spcBef>
              <a:buSzTx/>
              <a:buNone/>
              <a:defRPr sz="4700"/>
            </a:pPr>
            <a:r>
              <a:t>- TLS-based authentication</a:t>
            </a:r>
            <a:br/>
            <a:endParaRPr sz="2600"/>
          </a:p>
          <a:p>
            <a:pPr lvl="1" marL="342900" indent="-342900" defTabSz="457200">
              <a:spcBef>
                <a:spcPts val="0"/>
              </a:spcBef>
              <a:buSzTx/>
              <a:buNone/>
              <a:defRPr sz="4700"/>
            </a:pPr>
            <a:r>
              <a:t>Or, REST on top of HTTP/2 + TLS 1.3</a:t>
            </a:r>
          </a:p>
        </p:txBody>
      </p:sp>
      <p:sp>
        <p:nvSpPr>
          <p:cNvPr id="173" name="syntax = &quot;proto3&quot;;…"/>
          <p:cNvSpPr txBox="1"/>
          <p:nvPr/>
        </p:nvSpPr>
        <p:spPr>
          <a:xfrm>
            <a:off x="13641120" y="4125029"/>
            <a:ext cx="10174932" cy="746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400">
                <a:latin typeface="Courier"/>
                <a:ea typeface="Courier"/>
                <a:cs typeface="Courier"/>
                <a:sym typeface="Courier"/>
              </a:defRPr>
            </a:pPr>
            <a:r>
              <a:t>syntax = "proto3";</a:t>
            </a:r>
          </a:p>
          <a:p>
            <a:pPr algn="l">
              <a:defRPr b="0" sz="2400">
                <a:latin typeface="Courier"/>
                <a:ea typeface="Courier"/>
                <a:cs typeface="Courier"/>
                <a:sym typeface="Courier"/>
              </a:defRPr>
            </a:pPr>
            <a:r>
              <a:t> </a:t>
            </a:r>
          </a:p>
          <a:p>
            <a:pPr algn="l">
              <a:defRPr b="0" sz="2400">
                <a:latin typeface="Courier"/>
                <a:ea typeface="Courier"/>
                <a:cs typeface="Courier"/>
                <a:sym typeface="Courier"/>
              </a:defRPr>
            </a:pPr>
            <a:r>
              <a:t>package calc;</a:t>
            </a:r>
          </a:p>
          <a:p>
            <a:pPr algn="l">
              <a:defRPr b="0" sz="2400">
                <a:latin typeface="Courier"/>
                <a:ea typeface="Courier"/>
                <a:cs typeface="Courier"/>
                <a:sym typeface="Courier"/>
              </a:defRPr>
            </a:pPr>
          </a:p>
          <a:p>
            <a:pPr algn="l">
              <a:defRPr b="0" sz="2400">
                <a:latin typeface="Courier"/>
                <a:ea typeface="Courier"/>
                <a:cs typeface="Courier"/>
                <a:sym typeface="Courier"/>
              </a:defRPr>
            </a:pPr>
            <a:r>
              <a:rPr b="1"/>
              <a:t>message</a:t>
            </a:r>
            <a:r>
              <a:t> AddRequest {</a:t>
            </a:r>
          </a:p>
          <a:p>
            <a:pPr algn="l">
              <a:defRPr b="0" sz="2400">
                <a:latin typeface="Courier"/>
                <a:ea typeface="Courier"/>
                <a:cs typeface="Courier"/>
                <a:sym typeface="Courier"/>
              </a:defRPr>
            </a:pPr>
            <a:r>
              <a:t>  </a:t>
            </a:r>
            <a:r>
              <a:rPr b="1"/>
              <a:t>int32</a:t>
            </a:r>
            <a:r>
              <a:t> n1 = 1;</a:t>
            </a:r>
          </a:p>
          <a:p>
            <a:pPr algn="l">
              <a:defRPr b="0" sz="2400">
                <a:latin typeface="Courier"/>
                <a:ea typeface="Courier"/>
                <a:cs typeface="Courier"/>
                <a:sym typeface="Courier"/>
              </a:defRPr>
            </a:pPr>
            <a:r>
              <a:t>  </a:t>
            </a:r>
            <a:r>
              <a:rPr b="1"/>
              <a:t>int32</a:t>
            </a:r>
            <a:r>
              <a:t> n2 = 2;</a:t>
            </a:r>
          </a:p>
          <a:p>
            <a:pPr algn="l">
              <a:defRPr b="0" sz="2400">
                <a:latin typeface="Courier"/>
                <a:ea typeface="Courier"/>
                <a:cs typeface="Courier"/>
                <a:sym typeface="Courier"/>
              </a:defRPr>
            </a:pPr>
            <a:r>
              <a:t>}</a:t>
            </a:r>
          </a:p>
          <a:p>
            <a:pPr algn="l">
              <a:defRPr b="0" sz="2400">
                <a:latin typeface="Courier"/>
                <a:ea typeface="Courier"/>
                <a:cs typeface="Courier"/>
                <a:sym typeface="Courier"/>
              </a:defRPr>
            </a:pPr>
            <a:r>
              <a:t> </a:t>
            </a:r>
          </a:p>
          <a:p>
            <a:pPr algn="l">
              <a:defRPr b="0" sz="2400">
                <a:latin typeface="Courier"/>
                <a:ea typeface="Courier"/>
                <a:cs typeface="Courier"/>
                <a:sym typeface="Courier"/>
              </a:defRPr>
            </a:pPr>
            <a:r>
              <a:rPr b="1"/>
              <a:t>message</a:t>
            </a:r>
            <a:r>
              <a:t> AddReply{</a:t>
            </a:r>
          </a:p>
          <a:p>
            <a:pPr algn="l">
              <a:defRPr b="0" sz="2400">
                <a:latin typeface="Courier"/>
                <a:ea typeface="Courier"/>
                <a:cs typeface="Courier"/>
                <a:sym typeface="Courier"/>
              </a:defRPr>
            </a:pPr>
            <a:r>
              <a:t>  </a:t>
            </a:r>
            <a:r>
              <a:rPr b="1"/>
              <a:t>int64</a:t>
            </a:r>
            <a:r>
              <a:t> res = 1;</a:t>
            </a:r>
          </a:p>
          <a:p>
            <a:pPr algn="l">
              <a:defRPr b="0" sz="2400">
                <a:latin typeface="Courier"/>
                <a:ea typeface="Courier"/>
                <a:cs typeface="Courier"/>
                <a:sym typeface="Courier"/>
              </a:defRPr>
            </a:pPr>
            <a:r>
              <a:t>}</a:t>
            </a:r>
          </a:p>
          <a:p>
            <a:pPr algn="l">
              <a:defRPr b="0" sz="2400">
                <a:latin typeface="Courier"/>
                <a:ea typeface="Courier"/>
                <a:cs typeface="Courier"/>
                <a:sym typeface="Courier"/>
              </a:defRPr>
            </a:pPr>
            <a:r>
              <a:t> </a:t>
            </a:r>
            <a:endParaRPr b="1"/>
          </a:p>
          <a:p>
            <a:pPr algn="l">
              <a:defRPr b="0" sz="2400">
                <a:latin typeface="Courier"/>
                <a:ea typeface="Courier"/>
                <a:cs typeface="Courier"/>
                <a:sym typeface="Courier"/>
              </a:defRPr>
            </a:pPr>
            <a:r>
              <a:rPr b="1"/>
              <a:t>service</a:t>
            </a:r>
            <a:r>
              <a:t> Calculator {</a:t>
            </a:r>
          </a:p>
          <a:p>
            <a:pPr algn="l">
              <a:defRPr b="0" sz="2400">
                <a:latin typeface="Courier"/>
                <a:ea typeface="Courier"/>
                <a:cs typeface="Courier"/>
                <a:sym typeface="Courier"/>
              </a:defRPr>
            </a:pPr>
            <a:r>
              <a:t>  </a:t>
            </a:r>
            <a:r>
              <a:rPr b="1"/>
              <a:t>rpc</a:t>
            </a:r>
            <a:r>
              <a:t> Add(AddRequest)       </a:t>
            </a:r>
            <a:r>
              <a:rPr b="1"/>
              <a:t>returns</a:t>
            </a:r>
            <a:r>
              <a:t> (AddReply) {}</a:t>
            </a:r>
          </a:p>
          <a:p>
            <a:pPr algn="l">
              <a:defRPr b="0" sz="2400">
                <a:latin typeface="Courier"/>
                <a:ea typeface="Courier"/>
                <a:cs typeface="Courier"/>
                <a:sym typeface="Courier"/>
              </a:defRPr>
            </a:pPr>
            <a:r>
              <a:t>  </a:t>
            </a:r>
            <a:r>
              <a:rPr b="1"/>
              <a:t>rpc</a:t>
            </a:r>
            <a:r>
              <a:t> Substract(SubRequest) </a:t>
            </a:r>
            <a:r>
              <a:rPr b="1"/>
              <a:t>returns</a:t>
            </a:r>
            <a:r>
              <a:t> (SubReply) {}</a:t>
            </a:r>
          </a:p>
          <a:p>
            <a:pPr algn="l">
              <a:defRPr b="0" sz="2400">
                <a:latin typeface="Courier"/>
                <a:ea typeface="Courier"/>
                <a:cs typeface="Courier"/>
                <a:sym typeface="Courier"/>
              </a:defRPr>
            </a:pPr>
            <a:r>
              <a:t>  </a:t>
            </a:r>
            <a:r>
              <a:rPr b="1"/>
              <a:t>rpc</a:t>
            </a:r>
            <a:r>
              <a:t> Multiply(MultRequest) </a:t>
            </a:r>
            <a:r>
              <a:rPr b="1"/>
              <a:t>returns</a:t>
            </a:r>
            <a:r>
              <a:t> (MultReply) {}</a:t>
            </a:r>
          </a:p>
          <a:p>
            <a:pPr algn="l">
              <a:defRPr b="0" sz="2400">
                <a:latin typeface="Courier"/>
                <a:ea typeface="Courier"/>
                <a:cs typeface="Courier"/>
                <a:sym typeface="Courier"/>
              </a:defRPr>
            </a:pPr>
            <a:r>
              <a:t>  </a:t>
            </a:r>
            <a:r>
              <a:rPr b="1"/>
              <a:t>rpc</a:t>
            </a:r>
            <a:r>
              <a:t> Divide(DivideRequest) </a:t>
            </a:r>
            <a:r>
              <a:rPr b="1"/>
              <a:t>returns</a:t>
            </a:r>
            <a:r>
              <a:t> (DivideReply) {}</a:t>
            </a:r>
          </a:p>
          <a:p>
            <a:pPr algn="l">
              <a:defRPr b="0" sz="2400">
                <a:latin typeface="Courier"/>
                <a:ea typeface="Courier"/>
                <a:cs typeface="Courier"/>
                <a:sym typeface="Courier"/>
              </a:defRPr>
            </a:pPr>
            <a:r>
              <a:t>}</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2" name="Zero Trust Security (BeyondCorp)"/>
          <p:cNvSpPr txBox="1"/>
          <p:nvPr>
            <p:ph type="title"/>
          </p:nvPr>
        </p:nvSpPr>
        <p:spPr>
          <a:prstGeom prst="rect">
            <a:avLst/>
          </a:prstGeom>
        </p:spPr>
        <p:txBody>
          <a:bodyPr/>
          <a:lstStyle>
            <a:lvl1pPr algn="l" defTabSz="792479">
              <a:defRPr sz="12480">
                <a:latin typeface="Helvetica Neue Bold Condensed"/>
                <a:ea typeface="Helvetica Neue Bold Condensed"/>
                <a:cs typeface="Helvetica Neue Bold Condensed"/>
                <a:sym typeface="Helvetica Neue Bold Condensed"/>
              </a:defRPr>
            </a:lvl1pPr>
          </a:lstStyle>
          <a:p>
            <a:pPr/>
            <a:r>
              <a:t>Zero Trust Security (BeyondCorp)</a:t>
            </a:r>
          </a:p>
        </p:txBody>
      </p:sp>
      <p:sp>
        <p:nvSpPr>
          <p:cNvPr id="523" name="Google: assume internal network is also out to get you. Remove privileged intranet and put all corporate applications on the Internet.…"/>
          <p:cNvSpPr txBox="1"/>
          <p:nvPr>
            <p:ph type="body" idx="1"/>
          </p:nvPr>
        </p:nvSpPr>
        <p:spPr>
          <a:xfrm>
            <a:off x="1689100" y="3608170"/>
            <a:ext cx="21005800" cy="8277660"/>
          </a:xfrm>
          <a:prstGeom prst="rect">
            <a:avLst/>
          </a:prstGeom>
        </p:spPr>
        <p:txBody>
          <a:bodyPr/>
          <a:lstStyle/>
          <a:p>
            <a:pPr marL="342900" indent="-342900" defTabSz="457200">
              <a:spcBef>
                <a:spcPts val="3500"/>
              </a:spcBef>
              <a:buSzTx/>
              <a:buNone/>
              <a:defRPr sz="5300"/>
            </a:pPr>
            <a:r>
              <a:t>Google: assume internal network is </a:t>
            </a:r>
            <a:r>
              <a:rPr i="1"/>
              <a:t>also</a:t>
            </a:r>
            <a:r>
              <a:t> out to get you. Remove privileged intranet and put all corporate applications on the Internet. </a:t>
            </a:r>
            <a:br/>
          </a:p>
          <a:p>
            <a:pPr marL="342900" indent="-342900" defTabSz="457200">
              <a:spcBef>
                <a:spcPts val="3500"/>
              </a:spcBef>
              <a:buSzTx/>
              <a:buNone/>
              <a:defRPr sz="5300"/>
            </a:pPr>
            <a:r>
              <a:t>Access depends solely on device and user credentials, regardless of a user’s network location</a:t>
            </a:r>
            <a:br/>
          </a:p>
          <a:p>
            <a:pPr marL="342900" indent="-342900" defTabSz="457200">
              <a:spcBef>
                <a:spcPts val="3500"/>
              </a:spcBef>
              <a:buSzTx/>
              <a:buNone/>
              <a:defRPr sz="5300"/>
            </a:pPr>
            <a:r>
              <a:t>Protect applications, not the network</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DNSSEC"/>
          <p:cNvSpPr txBox="1"/>
          <p:nvPr>
            <p:ph type="title"/>
          </p:nvPr>
        </p:nvSpPr>
        <p:spPr>
          <a:prstGeom prst="rect">
            <a:avLst/>
          </a:prstGeom>
        </p:spPr>
        <p:txBody>
          <a:bodyPr/>
          <a:lstStyle>
            <a:lvl1pPr algn="l">
              <a:defRPr sz="13000">
                <a:latin typeface="Helvetica Neue Bold Condensed"/>
                <a:ea typeface="Helvetica Neue Bold Condensed"/>
                <a:cs typeface="Helvetica Neue Bold Condensed"/>
                <a:sym typeface="Helvetica Neue Bold Condensed"/>
              </a:defRPr>
            </a:lvl1pPr>
          </a:lstStyle>
          <a:p>
            <a:pPr/>
            <a:r>
              <a:t>DNSSEC</a:t>
            </a:r>
          </a:p>
        </p:txBody>
      </p:sp>
      <p:sp>
        <p:nvSpPr>
          <p:cNvPr id="178" name="Adds authentication and integrity to DNS responses…"/>
          <p:cNvSpPr txBox="1"/>
          <p:nvPr>
            <p:ph type="body" idx="1"/>
          </p:nvPr>
        </p:nvSpPr>
        <p:spPr>
          <a:xfrm>
            <a:off x="1689100" y="2929308"/>
            <a:ext cx="21005800" cy="9398772"/>
          </a:xfrm>
          <a:prstGeom prst="rect">
            <a:avLst/>
          </a:prstGeom>
        </p:spPr>
        <p:txBody>
          <a:bodyPr/>
          <a:lstStyle/>
          <a:p>
            <a:pPr marL="342900" indent="-342900" defTabSz="457200">
              <a:lnSpc>
                <a:spcPct val="120000"/>
              </a:lnSpc>
              <a:spcBef>
                <a:spcPts val="1300"/>
              </a:spcBef>
              <a:buSzTx/>
              <a:buNone/>
              <a:defRPr sz="5600"/>
            </a:pPr>
            <a:r>
              <a:t>Adds authentication and integrity to DNS responses</a:t>
            </a:r>
          </a:p>
          <a:p>
            <a:pPr marL="342900" indent="-342900" defTabSz="457200">
              <a:lnSpc>
                <a:spcPct val="120000"/>
              </a:lnSpc>
              <a:spcBef>
                <a:spcPts val="1300"/>
              </a:spcBef>
              <a:buSzTx/>
              <a:buNone/>
              <a:defRPr sz="5600"/>
            </a:pPr>
            <a:r>
              <a:t>Authoritative DNS servers sign DNS responses using cryptographic key </a:t>
            </a:r>
          </a:p>
          <a:p>
            <a:pPr marL="342900" indent="-342900" defTabSz="457200">
              <a:lnSpc>
                <a:spcPct val="120000"/>
              </a:lnSpc>
              <a:spcBef>
                <a:spcPts val="1300"/>
              </a:spcBef>
              <a:buSzTx/>
              <a:buNone/>
              <a:defRPr sz="3100"/>
            </a:pPr>
          </a:p>
          <a:p>
            <a:pPr marL="342900" indent="-342900" defTabSz="457200">
              <a:lnSpc>
                <a:spcPct val="120000"/>
              </a:lnSpc>
              <a:spcBef>
                <a:spcPts val="1300"/>
              </a:spcBef>
              <a:buSzTx/>
              <a:buNone/>
              <a:defRPr sz="5600"/>
            </a:pPr>
            <a:r>
              <a:t>Clients can verify that a response is legitimate by checking signature through PKI similar to HTTPS</a:t>
            </a:r>
          </a:p>
          <a:p>
            <a:pPr marL="342900" indent="-342900" defTabSz="457200">
              <a:lnSpc>
                <a:spcPct val="120000"/>
              </a:lnSpc>
              <a:spcBef>
                <a:spcPts val="1300"/>
              </a:spcBef>
              <a:buSzTx/>
              <a:buNone/>
              <a:defRPr sz="3100"/>
            </a:pPr>
          </a:p>
          <a:p>
            <a:pPr marL="342900" indent="-342900" defTabSz="457200">
              <a:lnSpc>
                <a:spcPct val="120000"/>
              </a:lnSpc>
              <a:spcBef>
                <a:spcPts val="1300"/>
              </a:spcBef>
              <a:buSzTx/>
              <a:buNone/>
              <a:defRPr sz="5600"/>
            </a:pPr>
            <a:r>
              <a:t>Most people don’t use DNSSEC and never will. </a:t>
            </a:r>
            <a:r>
              <a:rPr u="sng"/>
              <a:t>Use TLS.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Resource Public Key Infrastructure (RPKI)"/>
          <p:cNvSpPr txBox="1"/>
          <p:nvPr>
            <p:ph type="title"/>
          </p:nvPr>
        </p:nvSpPr>
        <p:spPr>
          <a:prstGeom prst="rect">
            <a:avLst/>
          </a:prstGeom>
        </p:spPr>
        <p:txBody>
          <a:bodyPr/>
          <a:lstStyle>
            <a:lvl1pPr algn="l" defTabSz="627379">
              <a:defRPr sz="9880">
                <a:latin typeface="Helvetica Neue Bold Condensed"/>
                <a:ea typeface="Helvetica Neue Bold Condensed"/>
                <a:cs typeface="Helvetica Neue Bold Condensed"/>
                <a:sym typeface="Helvetica Neue Bold Condensed"/>
              </a:defRPr>
            </a:lvl1pPr>
          </a:lstStyle>
          <a:p>
            <a:pPr/>
            <a:r>
              <a:t>Resource Public Key Infrastructure (RPKI)</a:t>
            </a:r>
          </a:p>
        </p:txBody>
      </p:sp>
      <p:sp>
        <p:nvSpPr>
          <p:cNvPr id="183" name="RPKI is a relatively new PKI to help improve BGP security…"/>
          <p:cNvSpPr txBox="1"/>
          <p:nvPr>
            <p:ph type="body" sz="half" idx="1"/>
          </p:nvPr>
        </p:nvSpPr>
        <p:spPr>
          <a:xfrm>
            <a:off x="1689100" y="2929308"/>
            <a:ext cx="12873788" cy="5981634"/>
          </a:xfrm>
          <a:prstGeom prst="rect">
            <a:avLst/>
          </a:prstGeom>
        </p:spPr>
        <p:txBody>
          <a:bodyPr/>
          <a:lstStyle/>
          <a:p>
            <a:pPr marL="336042" indent="-336042" defTabSz="448055">
              <a:lnSpc>
                <a:spcPct val="120000"/>
              </a:lnSpc>
              <a:spcBef>
                <a:spcPts val="1200"/>
              </a:spcBef>
              <a:buSzTx/>
              <a:buNone/>
              <a:defRPr sz="3920"/>
            </a:pPr>
            <a:r>
              <a:t>RPKI is a relatively new PKI to help improve BGP security</a:t>
            </a:r>
          </a:p>
          <a:p>
            <a:pPr marL="336042" indent="-336042" defTabSz="448055">
              <a:lnSpc>
                <a:spcPct val="120000"/>
              </a:lnSpc>
              <a:spcBef>
                <a:spcPts val="1200"/>
              </a:spcBef>
              <a:buSzTx/>
              <a:buNone/>
              <a:defRPr sz="1372"/>
            </a:pPr>
          </a:p>
          <a:p>
            <a:pPr marL="336042" indent="-336042" defTabSz="448055">
              <a:lnSpc>
                <a:spcPct val="120000"/>
              </a:lnSpc>
              <a:spcBef>
                <a:spcPts val="1200"/>
              </a:spcBef>
              <a:buSzTx/>
              <a:buNone/>
              <a:defRPr sz="3920"/>
            </a:pPr>
            <a:r>
              <a:t>Networks ask regional registrars to sign a “Route Origin Authorization” that indicates a specific ASN is allowed to advertise a given IP range</a:t>
            </a:r>
          </a:p>
          <a:p>
            <a:pPr marL="336042" indent="-336042" defTabSz="448055">
              <a:lnSpc>
                <a:spcPct val="120000"/>
              </a:lnSpc>
              <a:spcBef>
                <a:spcPts val="1200"/>
              </a:spcBef>
              <a:buSzTx/>
              <a:buNone/>
              <a:defRPr sz="1372"/>
            </a:pPr>
          </a:p>
          <a:p>
            <a:pPr marL="336042" indent="-336042" defTabSz="448055">
              <a:lnSpc>
                <a:spcPct val="120000"/>
              </a:lnSpc>
              <a:spcBef>
                <a:spcPts val="1200"/>
              </a:spcBef>
              <a:buSzTx/>
              <a:buNone/>
              <a:defRPr sz="3920"/>
            </a:pPr>
            <a:r>
              <a:t>Networks validate signed ROA against the PKI before deciding to accept a new advertisement</a:t>
            </a:r>
          </a:p>
        </p:txBody>
      </p:sp>
      <p:pic>
        <p:nvPicPr>
          <p:cNvPr id="184" name="RPKI-diagram-@3x-3.png" descr="RPKI-diagram-@3x-3.png"/>
          <p:cNvPicPr>
            <a:picLocks noChangeAspect="1"/>
          </p:cNvPicPr>
          <p:nvPr/>
        </p:nvPicPr>
        <p:blipFill>
          <a:blip r:embed="rId3">
            <a:extLst/>
          </a:blip>
          <a:stretch>
            <a:fillRect/>
          </a:stretch>
        </p:blipFill>
        <p:spPr>
          <a:xfrm>
            <a:off x="4003411" y="9198649"/>
            <a:ext cx="6976172" cy="3639742"/>
          </a:xfrm>
          <a:prstGeom prst="rect">
            <a:avLst/>
          </a:prstGeom>
          <a:ln w="12700">
            <a:miter lim="400000"/>
          </a:ln>
        </p:spPr>
      </p:pic>
      <p:pic>
        <p:nvPicPr>
          <p:cNvPr id="185" name="routing-rpki-2-01.png" descr="routing-rpki-2-01.png"/>
          <p:cNvPicPr>
            <a:picLocks noChangeAspect="1"/>
          </p:cNvPicPr>
          <p:nvPr/>
        </p:nvPicPr>
        <p:blipFill>
          <a:blip r:embed="rId4">
            <a:extLst/>
          </a:blip>
          <a:stretch>
            <a:fillRect/>
          </a:stretch>
        </p:blipFill>
        <p:spPr>
          <a:xfrm>
            <a:off x="14632275" y="2266384"/>
            <a:ext cx="10950898" cy="11870773"/>
          </a:xfrm>
          <a:prstGeom prst="rect">
            <a:avLst/>
          </a:prstGeom>
          <a:ln w="12700">
            <a:miter lim="400000"/>
          </a:ln>
        </p:spPr>
      </p:pic>
      <p:sp>
        <p:nvSpPr>
          <p:cNvPr id="186" name="Images from…"/>
          <p:cNvSpPr txBox="1"/>
          <p:nvPr/>
        </p:nvSpPr>
        <p:spPr>
          <a:xfrm>
            <a:off x="22264987" y="12651639"/>
            <a:ext cx="1898601" cy="8296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b="0" sz="2400"/>
            </a:pPr>
            <a:r>
              <a:t>Images from </a:t>
            </a:r>
          </a:p>
          <a:p>
            <a:pPr algn="r">
              <a:defRPr b="0" sz="2400"/>
            </a:pPr>
            <a:r>
              <a:t>Cloudflare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hueOff val="114395"/>
            <a:lumOff val="-24975"/>
          </a:schemeClr>
        </a:solidFill>
      </p:bgPr>
    </p:bg>
    <p:spTree>
      <p:nvGrpSpPr>
        <p:cNvPr id="1" name=""/>
        <p:cNvGrpSpPr/>
        <p:nvPr/>
      </p:nvGrpSpPr>
      <p:grpSpPr>
        <a:xfrm>
          <a:off x="0" y="0"/>
          <a:ext cx="0" cy="0"/>
          <a:chOff x="0" y="0"/>
          <a:chExt cx="0" cy="0"/>
        </a:xfrm>
      </p:grpSpPr>
      <p:sp>
        <p:nvSpPr>
          <p:cNvPr id="190" name="Denial of Service (DOS) Attacks"/>
          <p:cNvSpPr txBox="1"/>
          <p:nvPr>
            <p:ph type="title"/>
          </p:nvPr>
        </p:nvSpPr>
        <p:spPr>
          <a:xfrm>
            <a:off x="1261617" y="3594803"/>
            <a:ext cx="21860766" cy="5730917"/>
          </a:xfrm>
          <a:prstGeom prst="rect">
            <a:avLst/>
          </a:prstGeom>
        </p:spPr>
        <p:txBody>
          <a:bodyPr/>
          <a:lstStyle/>
          <a:p>
            <a:pPr algn="l">
              <a:defRPr sz="15000">
                <a:solidFill>
                  <a:srgbClr val="FFFFFF"/>
                </a:solidFill>
                <a:latin typeface="Helvetica Neue Bold Condensed"/>
                <a:ea typeface="Helvetica Neue Bold Condensed"/>
                <a:cs typeface="Helvetica Neue Bold Condensed"/>
                <a:sym typeface="Helvetica Neue Bold Condensed"/>
              </a:defRPr>
            </a:pPr>
            <a:r>
              <a:t>Denial of Service (DOS)</a:t>
            </a:r>
            <a:br/>
            <a:r>
              <a:t>Attacks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