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5" name="Shape 135"/>
          <p:cNvSpPr/>
          <p:nvPr>
            <p:ph type="sldImg"/>
          </p:nvPr>
        </p:nvSpPr>
        <p:spPr>
          <a:xfrm>
            <a:off x="1143000" y="685800"/>
            <a:ext cx="4572000" cy="3429000"/>
          </a:xfrm>
          <a:prstGeom prst="rect">
            <a:avLst/>
          </a:prstGeom>
        </p:spPr>
        <p:txBody>
          <a:bodyPr/>
          <a:lstStyle/>
          <a:p>
            <a:pPr/>
          </a:p>
        </p:txBody>
      </p:sp>
      <p:sp>
        <p:nvSpPr>
          <p:cNvPr id="136" name="Shape 13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lvl1pPr>
              <a:defRPr sz="2000"/>
            </a:lvl1pPr>
          </a:lstStyle>
          <a:p>
            <a:pPr/>
            <a:r>
              <a:t>Come next week for Eric Rescorla’s research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lvl1pPr>
              <a:defRPr sz="1800"/>
            </a:lvl1pPr>
          </a:lstStyle>
          <a:p>
            <a:pPr/>
            <a:r>
              <a:t>Imagine visiting websites about healthcare, etc.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lvl1pPr>
              <a:defRPr sz="1800"/>
            </a:lvl1pPr>
          </a:lstStyle>
          <a:p>
            <a:pPr/>
            <a:r>
              <a:t>You also probably don’t want your landlord to know you’re pregnant either though…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defRPr sz="1800"/>
            </a:pPr>
            <a:r>
              <a:t>Nothing to Hide argument: used as justification for surveillance, ignores non-secrecy understandings of privacy. Often used to justify surveillance while ignoring the potential problems of data aggregation and lack of transparency in information processing.</a:t>
            </a:r>
          </a:p>
          <a:p>
            <a:pPr>
              <a:defRPr sz="1800"/>
            </a:pPr>
          </a:p>
          <a:p>
            <a:pPr>
              <a:defRPr sz="1800"/>
            </a:pPr>
            <a:r>
              <a:t>Privacy very much linked to surveillance. When a dossier of information collected about you, this can be used to construct stories about you. This story may be made up of a series of facts, but the picture it paints not necessarily accurate.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lvl1pPr>
              <a:defRPr sz="1800"/>
            </a:lvl1pPr>
          </a:lstStyle>
          <a:p>
            <a:pPr/>
            <a:r>
              <a:t>Often times, what folks want is “anonymity”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defRPr sz="1800"/>
            </a:pPr>
            <a:r>
              <a:t>Nothing to Hide argument: used as justification for surveillance, ignores non-secrecy understandings of privacy. Often used to justify surveillance while ignoring the potential problems of data aggregation and lack of transparency in information processing.</a:t>
            </a:r>
          </a:p>
          <a:p>
            <a:pPr>
              <a:defRPr sz="1800"/>
            </a:pPr>
          </a:p>
          <a:p>
            <a:pPr>
              <a:defRPr sz="1800"/>
            </a:pPr>
            <a:r>
              <a:t>Privacy very much linked to surveillance. When a dossier of information collected about you, this can be used to construct stories about you. This story may be made up of a series of facts, but the picture it paints not necessarily accurate.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a:p>
        </p:txBody>
      </p:sp>
      <p:sp>
        <p:nvSpPr>
          <p:cNvPr id="264" name="Shape 264"/>
          <p:cNvSpPr/>
          <p:nvPr>
            <p:ph type="body" sz="quarter" idx="1"/>
          </p:nvPr>
        </p:nvSpPr>
        <p:spPr>
          <a:prstGeom prst="rect">
            <a:avLst/>
          </a:prstGeom>
        </p:spPr>
        <p:txBody>
          <a:bodyPr/>
          <a:lstStyle/>
          <a:p>
            <a:pPr>
              <a:defRPr sz="1800"/>
            </a:pPr>
            <a:r>
              <a:t>Nothing to Hide argument: used as justification for surveillance, ignores non-secrecy understandings of privacy. Often used to justify surveillance while ignoring the potential problems of data aggregation and lack of transparency in information processing.</a:t>
            </a:r>
          </a:p>
          <a:p>
            <a:pPr>
              <a:defRPr sz="1800"/>
            </a:pPr>
          </a:p>
          <a:p>
            <a:pPr>
              <a:defRPr sz="1800"/>
            </a:pPr>
            <a:r>
              <a:t>Privacy very much linked to surveillance. When a dossier of information collected about you, this can be used to construct stories about you. This story may be made up of a series of facts, but the picture it paints not necessarily accurate.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defRPr sz="1800"/>
            </a:pPr>
            <a:r>
              <a:t>Nothing to Hide argument: used as justification for surveillance, ignores non-secrecy understandings of privacy. Often used to justify surveillance while ignoring the potential problems of data aggregation and lack of transparency in information processing.</a:t>
            </a:r>
          </a:p>
          <a:p>
            <a:pPr>
              <a:defRPr sz="1800"/>
            </a:pPr>
          </a:p>
          <a:p>
            <a:pPr>
              <a:defRPr sz="1800"/>
            </a:pPr>
            <a:r>
              <a:t>Privacy very much linked to surveillance. When a dossier of information collected about you, this can be used to construct stories about you. This story may be made up of a series of facts, but the picture it paints not necessarily accurate.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defRPr b="1" sz="1800"/>
            </a:pPr>
            <a:r>
              <a:t>Technical problems: </a:t>
            </a:r>
          </a:p>
          <a:p>
            <a:pPr>
              <a:defRPr sz="1800"/>
            </a:pPr>
            <a:r>
              <a:t>-VPNs generally not designed with anonymity in mind (e.g., ability to work remotely and connect to corporate networks)</a:t>
            </a:r>
          </a:p>
          <a:p>
            <a:pPr>
              <a:defRPr sz="1800"/>
            </a:pPr>
            <a:r>
              <a:t>-Even a single leaked DNS request or TCP SYN can identify user, but this might be OK for original purpose of VPN</a:t>
            </a:r>
          </a:p>
          <a:p>
            <a:pPr>
              <a:defRPr sz="1800"/>
            </a:pPr>
            <a:r>
              <a:t>-using a single browser for both anonymous and non-anonymous browsing - e.g., leaked cookies </a:t>
            </a:r>
          </a:p>
          <a:p>
            <a:pPr>
              <a:defRPr sz="1800"/>
            </a:pPr>
            <a:r>
              <a:t>-browser fingerprinting can uniquely identify you</a:t>
            </a:r>
          </a:p>
          <a:p>
            <a:pPr>
              <a:defRPr sz="1800"/>
            </a:pPr>
          </a:p>
          <a:p>
            <a:pPr>
              <a:defRPr b="1" sz="1800"/>
            </a:pPr>
            <a:r>
              <a:t>Non-techical problems: </a:t>
            </a:r>
          </a:p>
          <a:p>
            <a:pPr>
              <a:defRPr sz="1800"/>
            </a:pPr>
            <a:r>
              <a:t>- You have to trust the VPN completely. </a:t>
            </a:r>
          </a:p>
          <a:p>
            <a:pPr>
              <a:defRPr sz="1800"/>
            </a:pPr>
            <a:r>
              <a:t>- One single point of failure with full visibility into your metadata (and, if you are using e2e with destination, content)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Not that hidemyass.com is doing anything wrong here – they are simply complying with the local laws (otherwise THEY get shut down or go to jail). But it shows it’s not a great technical solution for anonymity, as it ultimately trusts the government.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defRPr sz="1800"/>
            </a:pPr>
            <a:r>
              <a:t>Nothing to Hide argument: used as justification for surveillance, ignores non-secrecy understandings of privacy. Often used to justify surveillance while ignoring the potential problems of data aggregation and lack of transparency in information processing.</a:t>
            </a:r>
          </a:p>
          <a:p>
            <a:pPr>
              <a:defRPr sz="1800"/>
            </a:pPr>
          </a:p>
          <a:p>
            <a:pPr>
              <a:defRPr sz="1800"/>
            </a:pPr>
            <a:r>
              <a:t>Privacy very much linked to surveillance. When a dossier of information collected about you, this can be used to construct stories about you. This story may be made up of a series of facts, but the picture it paints not necessarily accurate.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a:defRPr sz="1800"/>
            </a:pPr>
            <a:r>
              <a:t>Privacy refers to the freedom from intrusion into one's personal matters, and personal information.</a:t>
            </a:r>
          </a:p>
          <a:p>
            <a:pPr>
              <a:defRPr sz="1800"/>
            </a:pPr>
          </a:p>
          <a:p>
            <a:pPr>
              <a:defRPr sz="1800"/>
            </a:pPr>
            <a:r>
              <a:t>Different than security. Privacy Applies to the Person. Confidentiality applies to data.</a:t>
            </a:r>
          </a:p>
          <a:p>
            <a:pPr>
              <a:defRPr sz="1800"/>
            </a:pPr>
          </a:p>
          <a:p>
            <a:pPr>
              <a:defRPr sz="1800"/>
            </a:pPr>
            <a:r>
              <a:t>Nothing to Hide argument: used as justification for surveillance, ignores non-secrecy understandings of privacy. Often used to justify surveillance while ignoring the potential problems of data aggregation and lack of transparency in information processing.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defRPr sz="1800"/>
            </a:pPr>
            <a:r>
              <a:t>Nothing to Hide argument: used as justification for surveillance, ignores non-secrecy understandings of privacy. Often used to justify surveillance while ignoring the potential problems of data aggregation and lack of transparency in information processing.</a:t>
            </a:r>
          </a:p>
          <a:p>
            <a:pPr>
              <a:defRPr sz="1800"/>
            </a:pPr>
          </a:p>
          <a:p>
            <a:pPr>
              <a:defRPr sz="1800"/>
            </a:pPr>
            <a:r>
              <a:t>Privacy very much linked to surveillance. When a dossier of information collected about you, this can be used to construct stories about you. This story may be made up of a series of facts, but the picture it paints not necessarily accurate.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defRPr sz="1800"/>
            </a:pPr>
            <a:r>
              <a:t>Nothing to Hide argument: used as justification for surveillance, ignores non-secrecy understandings of privacy. Often used to justify surveillance while ignoring the potential problems of data aggregation and lack of transparency in information processing.</a:t>
            </a:r>
          </a:p>
          <a:p>
            <a:pPr>
              <a:defRPr sz="1800"/>
            </a:pPr>
          </a:p>
          <a:p>
            <a:pPr>
              <a:defRPr sz="1800"/>
            </a:pPr>
            <a:r>
              <a:t>Privacy very much linked to surveillance. When a dossier of information collected about you, this can be used to construct stories about you. This story may be made up of a series of facts, but the picture it paints not necessarily accurate.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p>
            <a:pPr>
              <a:defRPr sz="1800"/>
            </a:pPr>
            <a:r>
              <a:t>Nothing to Hide argument: used as justification for surveillance, ignores non-secrecy understandings of privacy. Often used to justify surveillance while ignoring the potential problems of data aggregation and lack of transparency in information processing.</a:t>
            </a:r>
          </a:p>
          <a:p>
            <a:pPr>
              <a:defRPr sz="1800"/>
            </a:pPr>
          </a:p>
          <a:p>
            <a:pPr>
              <a:defRPr sz="1800"/>
            </a:pPr>
            <a:r>
              <a:t>Privacy very much linked to surveillance. When a dossier of information collected about you, this can be used to construct stories about you. This story may be made up of a series of facts, but the picture it paints not necessarily accurate.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a:defRPr sz="1700"/>
            </a:pPr>
            <a:r>
              <a:t>Linked through online posts using shared usernames etc. </a:t>
            </a:r>
          </a:p>
          <a:p>
            <a:pPr>
              <a:defRPr sz="1700"/>
            </a:pPr>
          </a:p>
          <a:p>
            <a:pPr>
              <a:defRPr sz="1700"/>
            </a:pPr>
            <a:r>
              <a:t>In March 2012, a user registered on the coding Q&amp;A site Stack Overflow with Ulbricht’s email address and the username 'Ross Ulbricht'. He then proceeded to post the question “How can I connect to a Tor hidden service using curl in php?”.</a:t>
            </a:r>
          </a:p>
          <a:p>
            <a:pPr>
              <a:defRPr sz="1700"/>
            </a:pPr>
          </a:p>
          <a:p>
            <a:pPr>
              <a:defRPr sz="1700"/>
            </a:pPr>
            <a:r>
              <a:t>“Ulbricht elaborates, obliquely, that he has since focused on ‘creating an economic simulation’ designed to ‘give people a first-hand experience of what it would be like to live in a world without the systemic use of force’ by ‘institutions and governments’… I believe that this ‘economic simulation’ referred to by Ulbricht is Silk Road.”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hape 347"/>
          <p:cNvSpPr/>
          <p:nvPr>
            <p:ph type="sldImg"/>
          </p:nvPr>
        </p:nvSpPr>
        <p:spPr>
          <a:prstGeom prst="rect">
            <a:avLst/>
          </a:prstGeom>
        </p:spPr>
        <p:txBody>
          <a:bodyPr/>
          <a:lstStyle/>
          <a:p>
            <a:pPr/>
          </a:p>
        </p:txBody>
      </p:sp>
      <p:sp>
        <p:nvSpPr>
          <p:cNvPr id="348" name="Shape 348"/>
          <p:cNvSpPr/>
          <p:nvPr>
            <p:ph type="body" sz="quarter" idx="1"/>
          </p:nvPr>
        </p:nvSpPr>
        <p:spPr>
          <a:prstGeom prst="rect">
            <a:avLst/>
          </a:prstGeom>
        </p:spPr>
        <p:txBody>
          <a:bodyPr/>
          <a:lstStyle/>
          <a:p>
            <a:pPr>
              <a:defRPr sz="1800"/>
            </a:pPr>
            <a:r>
              <a:t>Problem is _government_ internet censorship</a:t>
            </a:r>
          </a:p>
          <a:p>
            <a:pPr>
              <a:defRPr sz="1800"/>
            </a:pPr>
            <a:r>
              <a:t>Many governments censor for many reasons [political, pornographic, religious]</a:t>
            </a:r>
          </a:p>
          <a:p>
            <a:pPr>
              <a:defRPr sz="1800"/>
            </a:pPr>
            <a:r>
              <a:t>Dynamic (and disputed) list of countries</a:t>
            </a:r>
            <a:br/>
            <a:br/>
            <a:r>
              <a:t>image credit: http://en.wikipedia.org/wiki/File:Internet_blackholes.svg</a:t>
            </a:r>
          </a:p>
          <a:p>
            <a:pPr>
              <a:defRPr sz="1800"/>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r>
              <a:t>Difference between securely buying products and Target being able to derive that you’re pregnant.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a:p>
        </p:txBody>
      </p:sp>
      <p:sp>
        <p:nvSpPr>
          <p:cNvPr id="157" name="Shape 157"/>
          <p:cNvSpPr/>
          <p:nvPr>
            <p:ph type="body" sz="quarter" idx="1"/>
          </p:nvPr>
        </p:nvSpPr>
        <p:spPr>
          <a:prstGeom prst="rect">
            <a:avLst/>
          </a:prstGeom>
        </p:spPr>
        <p:txBody>
          <a:bodyPr/>
          <a:lstStyle/>
          <a:p>
            <a:pPr>
              <a:defRPr sz="1800"/>
            </a:pPr>
            <a:r>
              <a:t>Not unheard of companies figuring out that customers are pregnant before they realize they are… </a:t>
            </a:r>
          </a:p>
          <a:p>
            <a:pPr>
              <a:defRPr sz="1800"/>
            </a:pPr>
          </a:p>
          <a:p>
            <a:pPr>
              <a:defRPr sz="1800"/>
            </a:pPr>
            <a:r>
              <a:t>Privacy very much linked to surveillance. When a dossier of information collected about you, this can be used to construct stories about you. This story may be made up of a series of facts, but the picture it paints not necessarily accurate.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a:defRPr sz="1800"/>
            </a:pPr>
            <a:r>
              <a:t>Not always direct though. Significant problems with third party tracking through ads. </a:t>
            </a:r>
          </a:p>
          <a:p>
            <a:pPr>
              <a:defRPr sz="1800"/>
            </a:pPr>
          </a:p>
          <a:p>
            <a:pPr>
              <a:defRPr sz="1800"/>
            </a:pPr>
            <a:r>
              <a:t>Imagine visiting websites about healthcare, etc.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lvl1pPr>
              <a:defRPr sz="1800"/>
            </a:lvl1pPr>
          </a:lstStyle>
          <a:p>
            <a:pPr/>
            <a:r>
              <a:t>Third-party cookies are cookies that are set by a website other than the one you are currently 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lvl1pPr>
              <a:defRPr sz="1800"/>
            </a:lvl1pPr>
          </a:lstStyle>
          <a:p>
            <a:pPr/>
            <a:r>
              <a:t>Imagine visiting websites about healthcare, etc.</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a:p>
        </p:txBody>
      </p:sp>
      <p:sp>
        <p:nvSpPr>
          <p:cNvPr id="200" name="Shape 200"/>
          <p:cNvSpPr/>
          <p:nvPr>
            <p:ph type="body" sz="quarter" idx="1"/>
          </p:nvPr>
        </p:nvSpPr>
        <p:spPr>
          <a:prstGeom prst="rect">
            <a:avLst/>
          </a:prstGeom>
        </p:spPr>
        <p:txBody>
          <a:bodyPr/>
          <a:lstStyle>
            <a:lvl1pPr>
              <a:defRPr sz="1800"/>
            </a:lvl1pPr>
          </a:lstStyle>
          <a:p>
            <a:pPr/>
            <a:r>
              <a:t>Imagine visiting websites about healthcare, etc.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lvl1pPr>
              <a:defRPr sz="1800"/>
            </a:lvl1pPr>
          </a:lstStyle>
          <a:p>
            <a:pPr/>
            <a:r>
              <a:t>There are no legal or technological requirements for the use of DNT. Websites and advertisers may either honor or ignore DNT requests. The Digital Advertising Alliance, Council of Better Business Bureaus and the Direct Marketing Association does not require its members to honor DNT signals. There are organizations such as DataNeutrality that are involved in setting DNT guidelines for private companies involved in data collection.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Type a quote here.”"/>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0" y="0"/>
            <a:ext cx="24384000" cy="16264467"/>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17" name="Title Text"/>
          <p:cNvSpPr txBox="1"/>
          <p:nvPr>
            <p:ph type="title"/>
          </p:nvPr>
        </p:nvSpPr>
        <p:spPr>
          <a:xfrm>
            <a:off x="1778000" y="2298700"/>
            <a:ext cx="20828000" cy="4648200"/>
          </a:xfrm>
          <a:prstGeom prst="rect">
            <a:avLst/>
          </a:prstGeom>
        </p:spPr>
        <p:txBody>
          <a:bodyPr anchor="b"/>
          <a:lstStyle/>
          <a:p>
            <a:pPr/>
            <a:r>
              <a:t>Title Text</a:t>
            </a:r>
          </a:p>
        </p:txBody>
      </p:sp>
      <p:sp>
        <p:nvSpPr>
          <p:cNvPr id="118"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26" name="Slide Title"/>
          <p:cNvSpPr txBox="1"/>
          <p:nvPr>
            <p:ph type="title" hasCustomPrompt="1"/>
          </p:nvPr>
        </p:nvSpPr>
        <p:spPr>
          <a:xfrm>
            <a:off x="1206500" y="1079500"/>
            <a:ext cx="21971000" cy="1433163"/>
          </a:xfrm>
          <a:prstGeom prst="rect">
            <a:avLst/>
          </a:prstGeom>
        </p:spPr>
        <p:txBody>
          <a:bodyPr anchor="t"/>
          <a:lstStyle>
            <a:lvl1pPr algn="l" defTabSz="2438338">
              <a:lnSpc>
                <a:spcPct val="80000"/>
              </a:lnSpc>
              <a:defRPr b="1" spc="-170" sz="8500">
                <a:latin typeface="Helvetica Neue"/>
                <a:ea typeface="Helvetica Neue"/>
                <a:cs typeface="Helvetica Neue"/>
                <a:sym typeface="Helvetica Neue"/>
              </a:defRPr>
            </a:lvl1pPr>
          </a:lstStyle>
          <a:p>
            <a:pPr/>
            <a:r>
              <a:t>Slide Title</a:t>
            </a:r>
          </a:p>
        </p:txBody>
      </p:sp>
      <p:sp>
        <p:nvSpPr>
          <p:cNvPr id="127" name="Slide Subtitle"/>
          <p:cNvSpPr txBox="1"/>
          <p:nvPr>
            <p:ph type="body" sz="quarter" idx="21" hasCustomPrompt="1"/>
          </p:nvPr>
        </p:nvSpPr>
        <p:spPr>
          <a:xfrm>
            <a:off x="1206500" y="2372962"/>
            <a:ext cx="21971000" cy="934780"/>
          </a:xfrm>
          <a:prstGeom prst="rect">
            <a:avLst/>
          </a:prstGeom>
        </p:spPr>
        <p:txBody>
          <a:bodyPr lIns="45719" tIns="45719" rIns="45719" bIns="45719" anchor="t"/>
          <a:lstStyle>
            <a:lvl1pPr marL="0" indent="0">
              <a:spcBef>
                <a:spcPts val="0"/>
              </a:spcBef>
              <a:buSzTx/>
              <a:buNone/>
              <a:defRPr b="1" sz="5500"/>
            </a:lvl1pPr>
          </a:lstStyle>
          <a:p>
            <a:pPr/>
            <a:r>
              <a:t>Slide Subtitle</a:t>
            </a:r>
          </a:p>
        </p:txBody>
      </p:sp>
      <p:sp>
        <p:nvSpPr>
          <p:cNvPr id="128" name="Body Level One…"/>
          <p:cNvSpPr txBox="1"/>
          <p:nvPr>
            <p:ph type="body" idx="1" hasCustomPrompt="1"/>
          </p:nvPr>
        </p:nvSpPr>
        <p:spPr>
          <a:xfrm>
            <a:off x="1206500" y="4248504"/>
            <a:ext cx="21971000" cy="8256012"/>
          </a:xfrm>
          <a:prstGeom prst="rect">
            <a:avLst/>
          </a:prstGeom>
        </p:spPr>
        <p:txBody>
          <a:bodyPr anchor="t"/>
          <a:lstStyle>
            <a:lvl1pPr marL="609600" indent="-609600" defTabSz="2438338">
              <a:lnSpc>
                <a:spcPct val="90000"/>
              </a:lnSpc>
              <a:spcBef>
                <a:spcPts val="4500"/>
              </a:spcBef>
              <a:buSzPct val="123000"/>
              <a:defRPr sz="4800"/>
            </a:lvl1pPr>
            <a:lvl2pPr marL="1219200" indent="-609600" defTabSz="2438338">
              <a:lnSpc>
                <a:spcPct val="90000"/>
              </a:lnSpc>
              <a:spcBef>
                <a:spcPts val="4500"/>
              </a:spcBef>
              <a:buSzPct val="123000"/>
              <a:defRPr sz="4800"/>
            </a:lvl2pPr>
            <a:lvl3pPr marL="1828800" indent="-609600" defTabSz="2438338">
              <a:lnSpc>
                <a:spcPct val="90000"/>
              </a:lnSpc>
              <a:spcBef>
                <a:spcPts val="4500"/>
              </a:spcBef>
              <a:buSzPct val="123000"/>
              <a:defRPr sz="4800"/>
            </a:lvl3pPr>
            <a:lvl4pPr marL="2438400" indent="-609600" defTabSz="2438338">
              <a:lnSpc>
                <a:spcPct val="90000"/>
              </a:lnSpc>
              <a:spcBef>
                <a:spcPts val="4500"/>
              </a:spcBef>
              <a:buSzPct val="123000"/>
              <a:defRPr sz="4800"/>
            </a:lvl4pPr>
            <a:lvl5pPr marL="3048000" indent="-609600" defTabSz="2438338">
              <a:lnSpc>
                <a:spcPct val="90000"/>
              </a:lnSpc>
              <a:spcBef>
                <a:spcPts val="4500"/>
              </a:spcBef>
              <a:buSzPct val="123000"/>
              <a:defRPr sz="4800"/>
            </a:lvl5pPr>
          </a:lstStyle>
          <a:p>
            <a:pPr/>
            <a:r>
              <a:t>Slide bullet text</a:t>
            </a:r>
          </a:p>
          <a:p>
            <a:pPr lvl="1"/>
            <a:r>
              <a:t/>
            </a:r>
          </a:p>
          <a:p>
            <a:pPr lvl="2"/>
            <a:r>
              <a:t/>
            </a:r>
          </a:p>
          <a:p>
            <a:pPr lvl="3"/>
            <a:r>
              <a:t/>
            </a:r>
          </a:p>
          <a:p>
            <a:pPr lvl="4"/>
            <a:r>
              <a:t/>
            </a:r>
          </a:p>
        </p:txBody>
      </p:sp>
      <p:sp>
        <p:nvSpPr>
          <p:cNvPr id="129" name="Slide Number"/>
          <p:cNvSpPr txBox="1"/>
          <p:nvPr>
            <p:ph type="sldNum" sz="quarter" idx="2"/>
          </p:nvPr>
        </p:nvSpPr>
        <p:spPr>
          <a:xfrm>
            <a:off x="12001499" y="13080999"/>
            <a:ext cx="368505" cy="374600"/>
          </a:xfrm>
          <a:prstGeom prst="rect">
            <a:avLst/>
          </a:prstGeom>
        </p:spPr>
        <p:txBody>
          <a:bodyPr anchor="b"/>
          <a:lstStyle>
            <a:lvl1pPr defTabSz="584200">
              <a:defRPr sz="1800">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3124200" y="-38100"/>
            <a:ext cx="18135600" cy="12096698"/>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7950200" y="1104900"/>
            <a:ext cx="17259302" cy="11506201"/>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15681340" y="7035800"/>
            <a:ext cx="8396678" cy="5600700"/>
          </a:xfrm>
          <a:prstGeom prst="rect">
            <a:avLst/>
          </a:prstGeom>
        </p:spPr>
        <p:txBody>
          <a:bodyPr lIns="91439" tIns="45719" rIns="91439" bIns="45719" anchor="t">
            <a:noAutofit/>
          </a:bodyPr>
          <a:lstStyle/>
          <a:p>
            <a:pPr/>
          </a:p>
        </p:txBody>
      </p:sp>
      <p:sp>
        <p:nvSpPr>
          <p:cNvPr id="84" name="Image"/>
          <p:cNvSpPr/>
          <p:nvPr>
            <p:ph type="pic" sz="quarter" idx="22"/>
          </p:nvPr>
        </p:nvSpPr>
        <p:spPr>
          <a:xfrm>
            <a:off x="15290800" y="1130300"/>
            <a:ext cx="8331200" cy="5554134"/>
          </a:xfrm>
          <a:prstGeom prst="rect">
            <a:avLst/>
          </a:prstGeom>
        </p:spPr>
        <p:txBody>
          <a:bodyPr lIns="91439" tIns="45719" rIns="91439" bIns="45719" anchor="t">
            <a:noAutofit/>
          </a:bodyPr>
          <a:lstStyle/>
          <a:p>
            <a:pPr/>
          </a:p>
        </p:txBody>
      </p:sp>
      <p:sp>
        <p:nvSpPr>
          <p:cNvPr id="85" name="Image"/>
          <p:cNvSpPr/>
          <p:nvPr>
            <p:ph type="pic" idx="23"/>
          </p:nvPr>
        </p:nvSpPr>
        <p:spPr>
          <a:xfrm>
            <a:off x="-304800" y="1130300"/>
            <a:ext cx="1720215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 Id="rId3" Type="http://schemas.openxmlformats.org/officeDocument/2006/relationships/hyperlink" Target="https://github.com/jkarlin/topics/blob/main/taxonomy_v1.md" TargetMode="External"/><Relationship Id="rId4" Type="http://schemas.openxmlformats.org/officeDocument/2006/relationships/hyperlink" Target="https://github.com/patcg-individual-drafts/topics/blob/main/taxonomy_v1.md#:~:text=/Arts &amp; Entertainment/Music &amp; Audio/Soul &amp; R&amp;B" TargetMode="External"/><Relationship Id="rId5" Type="http://schemas.openxmlformats.org/officeDocument/2006/relationships/hyperlink" Target="https://github.com/patcg-individual-drafts/topics/blob/main/taxonomy_v1.md#:~:text=106-,/Business &amp; Industrial/Agriculture &amp; Forestry,-107" TargetMode="Externa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 Id="rId3" Type="http://schemas.openxmlformats.org/officeDocument/2006/relationships/image" Target="../media/image1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2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24.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3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hyperlink" Target="http://cnn.com"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Privacy, Anonymity, and Censorship"/>
          <p:cNvSpPr txBox="1"/>
          <p:nvPr>
            <p:ph type="ctrTitle"/>
          </p:nvPr>
        </p:nvSpPr>
        <p:spPr>
          <a:xfrm>
            <a:off x="1778000" y="1397000"/>
            <a:ext cx="20828000" cy="4648200"/>
          </a:xfrm>
          <a:prstGeom prst="rect">
            <a:avLst/>
          </a:prstGeom>
        </p:spPr>
        <p:txBody>
          <a:bodyPr/>
          <a:lstStyle>
            <a:lvl1pPr algn="l">
              <a:defRPr sz="10600">
                <a:latin typeface="Helvetica Neue Bold Condensed"/>
                <a:ea typeface="Helvetica Neue Bold Condensed"/>
                <a:cs typeface="Helvetica Neue Bold Condensed"/>
                <a:sym typeface="Helvetica Neue Bold Condensed"/>
              </a:defRPr>
            </a:lvl1pPr>
          </a:lstStyle>
          <a:p>
            <a:pPr/>
            <a:r>
              <a:t>Privacy, Anonymity, and Censorship</a:t>
            </a:r>
          </a:p>
        </p:txBody>
      </p:sp>
      <p:sp>
        <p:nvSpPr>
          <p:cNvPr id="139" name="COMP4634 Cybersecurity"/>
          <p:cNvSpPr txBox="1"/>
          <p:nvPr>
            <p:ph type="subTitle" sz="quarter" idx="1"/>
          </p:nvPr>
        </p:nvSpPr>
        <p:spPr>
          <a:xfrm>
            <a:off x="1778000" y="6337300"/>
            <a:ext cx="20828000" cy="1587500"/>
          </a:xfrm>
          <a:prstGeom prst="rect">
            <a:avLst/>
          </a:prstGeom>
        </p:spPr>
        <p:txBody>
          <a:bodyPr/>
          <a:lstStyle>
            <a:lvl1pPr algn="l">
              <a:defRPr sz="6000">
                <a:solidFill>
                  <a:srgbClr val="5E5E5E"/>
                </a:solidFill>
                <a:latin typeface="Helvetica Neue Bold Condensed"/>
                <a:ea typeface="Helvetica Neue Bold Condensed"/>
                <a:cs typeface="Helvetica Neue Bold Condensed"/>
                <a:sym typeface="Helvetica Neue Bold Condensed"/>
              </a:defRPr>
            </a:lvl1pPr>
          </a:lstStyle>
          <a:p>
            <a:pPr/>
            <a:r>
              <a:t>COMP4634 Cybersecurity</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Image" descr="Image"/>
          <p:cNvPicPr>
            <a:picLocks noChangeAspect="1"/>
          </p:cNvPicPr>
          <p:nvPr/>
        </p:nvPicPr>
        <p:blipFill>
          <a:blip r:embed="rId2">
            <a:extLst/>
          </a:blip>
          <a:stretch>
            <a:fillRect/>
          </a:stretch>
        </p:blipFill>
        <p:spPr>
          <a:xfrm>
            <a:off x="1948495" y="282644"/>
            <a:ext cx="20487010" cy="13150712"/>
          </a:xfrm>
          <a:prstGeom prst="rect">
            <a:avLst/>
          </a:prstGeom>
          <a:ln w="12700">
            <a:miter lim="400000"/>
          </a:ln>
        </p:spPr>
      </p:pic>
      <p:sp>
        <p:nvSpPr>
          <p:cNvPr id="189" name="Rectangle"/>
          <p:cNvSpPr/>
          <p:nvPr/>
        </p:nvSpPr>
        <p:spPr>
          <a:xfrm>
            <a:off x="19565666" y="282644"/>
            <a:ext cx="2868361" cy="13150712"/>
          </a:xfrm>
          <a:prstGeom prst="rect">
            <a:avLst/>
          </a:prstGeom>
          <a:ln w="127000">
            <a:solidFill>
              <a:schemeClr val="accent5">
                <a:lumOff val="-29866"/>
              </a:schemeClr>
            </a:solidFill>
            <a:miter lim="400000"/>
          </a:ln>
        </p:spPr>
        <p:txBody>
          <a:bodyPr lIns="50800" tIns="50800" rIns="50800" bIns="5080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Third Party Cookies"/>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Third Party Cookies</a:t>
            </a:r>
          </a:p>
        </p:txBody>
      </p:sp>
      <p:sp>
        <p:nvSpPr>
          <p:cNvPr id="192" name="Facebook, DoubleClick, etc. know much more about you than actual website does because they can track you across websites."/>
          <p:cNvSpPr txBox="1"/>
          <p:nvPr>
            <p:ph type="body" sz="quarter" idx="1"/>
          </p:nvPr>
        </p:nvSpPr>
        <p:spPr>
          <a:xfrm>
            <a:off x="1689100" y="3806064"/>
            <a:ext cx="21005800" cy="2521931"/>
          </a:xfrm>
          <a:prstGeom prst="rect">
            <a:avLst/>
          </a:prstGeom>
        </p:spPr>
        <p:txBody>
          <a:bodyPr/>
          <a:lstStyle>
            <a:lvl1pPr marL="438784" indent="-320039" defTabSz="457200">
              <a:spcBef>
                <a:spcPts val="0"/>
              </a:spcBef>
              <a:buSzTx/>
              <a:buNone/>
            </a:lvl1pPr>
          </a:lstStyle>
          <a:p>
            <a:pPr/>
            <a:r>
              <a:t>Facebook, DoubleClick, etc. know much more about you than actual website does because they can track you across websites. </a:t>
            </a:r>
          </a:p>
        </p:txBody>
      </p:sp>
      <p:pic>
        <p:nvPicPr>
          <p:cNvPr id="193" name="Screen Shot 2019-05-30 at 11.38.01 AM.png" descr="Screen Shot 2019-05-30 at 11.38.01 AM.png"/>
          <p:cNvPicPr>
            <a:picLocks noChangeAspect="1"/>
          </p:cNvPicPr>
          <p:nvPr/>
        </p:nvPicPr>
        <p:blipFill>
          <a:blip r:embed="rId3">
            <a:extLst/>
          </a:blip>
          <a:srcRect l="0" t="0" r="0" b="36778"/>
          <a:stretch>
            <a:fillRect/>
          </a:stretch>
        </p:blipFill>
        <p:spPr>
          <a:xfrm>
            <a:off x="3474182" y="6274625"/>
            <a:ext cx="16340775" cy="5946456"/>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Ghostery"/>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Ghostery</a:t>
            </a:r>
          </a:p>
        </p:txBody>
      </p:sp>
      <p:pic>
        <p:nvPicPr>
          <p:cNvPr id="198" name="Image" descr="Image"/>
          <p:cNvPicPr>
            <a:picLocks noChangeAspect="1"/>
          </p:cNvPicPr>
          <p:nvPr/>
        </p:nvPicPr>
        <p:blipFill>
          <a:blip r:embed="rId3">
            <a:extLst/>
          </a:blip>
          <a:stretch>
            <a:fillRect/>
          </a:stretch>
        </p:blipFill>
        <p:spPr>
          <a:xfrm>
            <a:off x="7338090" y="3530837"/>
            <a:ext cx="9707820" cy="11831406"/>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DNT"/>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DNT</a:t>
            </a:r>
          </a:p>
        </p:txBody>
      </p:sp>
      <p:pic>
        <p:nvPicPr>
          <p:cNvPr id="203" name="Image" descr="Image"/>
          <p:cNvPicPr>
            <a:picLocks noChangeAspect="1"/>
          </p:cNvPicPr>
          <p:nvPr/>
        </p:nvPicPr>
        <p:blipFill>
          <a:blip r:embed="rId3">
            <a:extLst/>
          </a:blip>
          <a:stretch>
            <a:fillRect/>
          </a:stretch>
        </p:blipFill>
        <p:spPr>
          <a:xfrm>
            <a:off x="2341575" y="3304017"/>
            <a:ext cx="19700850" cy="16014884"/>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2024 — The Year of the End of Third Party Cookies?"/>
          <p:cNvSpPr txBox="1"/>
          <p:nvPr>
            <p:ph type="title"/>
          </p:nvPr>
        </p:nvSpPr>
        <p:spPr>
          <a:xfrm>
            <a:off x="1206500" y="939800"/>
            <a:ext cx="21971000" cy="1433163"/>
          </a:xfrm>
          <a:prstGeom prst="rect">
            <a:avLst/>
          </a:prstGeom>
        </p:spPr>
        <p:txBody>
          <a:bodyPr/>
          <a:lstStyle>
            <a:lvl1pPr defTabSz="2072588">
              <a:defRPr spc="-144" sz="7225"/>
            </a:lvl1pPr>
          </a:lstStyle>
          <a:p>
            <a:pPr/>
            <a:r>
              <a:t>2024 — The Year of the End of Third Party Cookies?</a:t>
            </a:r>
          </a:p>
        </p:txBody>
      </p:sp>
      <p:sp>
        <p:nvSpPr>
          <p:cNvPr id="208" name="Firefox:…"/>
          <p:cNvSpPr txBox="1"/>
          <p:nvPr>
            <p:ph type="body" idx="1"/>
          </p:nvPr>
        </p:nvSpPr>
        <p:spPr>
          <a:xfrm>
            <a:off x="1206500" y="2963787"/>
            <a:ext cx="20872044" cy="9696398"/>
          </a:xfrm>
          <a:prstGeom prst="rect">
            <a:avLst/>
          </a:prstGeom>
        </p:spPr>
        <p:txBody>
          <a:bodyPr/>
          <a:lstStyle/>
          <a:p>
            <a:pPr/>
            <a:r>
              <a:t>Firefox:</a:t>
            </a:r>
          </a:p>
          <a:p>
            <a:pPr lvl="1"/>
            <a:r>
              <a:t>Third-Party Cookies from known trackers are dropped</a:t>
            </a:r>
          </a:p>
          <a:p>
            <a:pPr lvl="1"/>
            <a:r>
              <a:t>Third-party cookies use separate cookie jar per site, so they can't be used to track users across sites</a:t>
            </a:r>
          </a:p>
          <a:p>
            <a:pPr/>
            <a:r>
              <a:t>Safari: Blocks third-party cookies</a:t>
            </a:r>
          </a:p>
          <a:p>
            <a:pPr/>
            <a:r>
              <a:t>IE: blocks some third-party cookies based on baked-in blacklist</a:t>
            </a:r>
          </a:p>
          <a:p>
            <a:pPr/>
            <a:r>
              <a:t>Edge does not block third-party cookies by default</a:t>
            </a:r>
          </a:p>
          <a:p>
            <a:pPr/>
            <a:r>
              <a:t>Chrome announced that they will drop support for third party cookies by the end of 2024</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Google Topics"/>
          <p:cNvSpPr txBox="1"/>
          <p:nvPr>
            <p:ph type="title"/>
          </p:nvPr>
        </p:nvSpPr>
        <p:spPr>
          <a:prstGeom prst="rect">
            <a:avLst/>
          </a:prstGeom>
        </p:spPr>
        <p:txBody>
          <a:bodyPr/>
          <a:lstStyle/>
          <a:p>
            <a:pPr/>
            <a:r>
              <a:t>Google Topics</a:t>
            </a:r>
          </a:p>
        </p:txBody>
      </p:sp>
      <p:pic>
        <p:nvPicPr>
          <p:cNvPr id="211" name="diagram-showing-stages-1d28cdd74e34.png" descr="diagram-showing-stages-1d28cdd74e34.png"/>
          <p:cNvPicPr>
            <a:picLocks noChangeAspect="1"/>
          </p:cNvPicPr>
          <p:nvPr/>
        </p:nvPicPr>
        <p:blipFill>
          <a:blip r:embed="rId2">
            <a:extLst/>
          </a:blip>
          <a:stretch>
            <a:fillRect/>
          </a:stretch>
        </p:blipFill>
        <p:spPr>
          <a:xfrm>
            <a:off x="1082873" y="3039864"/>
            <a:ext cx="22218096" cy="7636088"/>
          </a:xfrm>
          <a:prstGeom prst="rect">
            <a:avLst/>
          </a:prstGeom>
          <a:ln w="12700">
            <a:miter lim="400000"/>
          </a:ln>
        </p:spPr>
      </p:pic>
      <p:sp>
        <p:nvSpPr>
          <p:cNvPr id="212" name="Topics are selected from a taxonomy consisting of hierarchical categories such as /Arts &amp; Entertainment/Music &amp; Audio/Soul &amp; R&amp;B and /Business &amp; Industrial/Agriculture &amp; Forestry.…"/>
          <p:cNvSpPr txBox="1"/>
          <p:nvPr/>
        </p:nvSpPr>
        <p:spPr>
          <a:xfrm>
            <a:off x="1091367" y="10669937"/>
            <a:ext cx="20173315" cy="276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500">
                <a:solidFill>
                  <a:srgbClr val="202124"/>
                </a:solidFill>
                <a:latin typeface="Helvetica"/>
                <a:ea typeface="Helvetica"/>
                <a:cs typeface="Helvetica"/>
                <a:sym typeface="Helvetica"/>
              </a:defRPr>
            </a:pPr>
            <a:r>
              <a:t>Topics are selected from a </a:t>
            </a:r>
            <a:r>
              <a:rPr>
                <a:solidFill>
                  <a:srgbClr val="000000"/>
                </a:solidFill>
                <a:hlinkClick r:id="rId3" invalidUrl="" action="" tgtFrame="" tooltip="" history="1" highlightClick="0" endSnd="0"/>
              </a:rPr>
              <a:t>taxonomy</a:t>
            </a:r>
            <a:r>
              <a:t> consisting of hierarchical categories such as </a:t>
            </a:r>
            <a:r>
              <a:rPr>
                <a:solidFill>
                  <a:srgbClr val="000000"/>
                </a:solidFill>
                <a:hlinkClick r:id="rId4" invalidUrl="" action="" tgtFrame="" tooltip="" history="1" highlightClick="0" endSnd="0"/>
              </a:rPr>
              <a:t>/Arts &amp; Entertainment/Music &amp; Audio/Soul &amp; R&amp;B</a:t>
            </a:r>
            <a:r>
              <a:t> and </a:t>
            </a:r>
            <a:r>
              <a:rPr>
                <a:solidFill>
                  <a:srgbClr val="000000"/>
                </a:solidFill>
                <a:hlinkClick r:id="rId5" invalidUrl="" action="" tgtFrame="" tooltip="" history="1" highlightClick="0" endSnd="0"/>
              </a:rPr>
              <a:t>/Business &amp; Industrial/Agriculture &amp; Forestry</a:t>
            </a:r>
            <a:r>
              <a:t>. </a:t>
            </a:r>
          </a:p>
          <a:p>
            <a:pPr algn="l" defTabSz="457200">
              <a:defRPr b="0" sz="3500">
                <a:solidFill>
                  <a:srgbClr val="202124"/>
                </a:solidFill>
                <a:latin typeface="Helvetica"/>
                <a:ea typeface="Helvetica"/>
                <a:cs typeface="Helvetica"/>
                <a:sym typeface="Helvetica"/>
              </a:defRPr>
            </a:pPr>
          </a:p>
          <a:p>
            <a:pPr algn="l" defTabSz="457200">
              <a:defRPr b="0" sz="3500">
                <a:solidFill>
                  <a:srgbClr val="202124"/>
                </a:solidFill>
                <a:latin typeface="Helvetica"/>
                <a:ea typeface="Helvetica"/>
                <a:cs typeface="Helvetica"/>
                <a:sym typeface="Helvetica"/>
              </a:defRPr>
            </a:pPr>
            <a:r>
              <a:t>The (maximum) three topics returned for a user are chosen at random from the top five for the past three epochs (with a 5% chance of getting a random topic).</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Web Tracking"/>
          <p:cNvSpPr txBox="1"/>
          <p:nvPr>
            <p:ph type="title"/>
          </p:nvPr>
        </p:nvSpPr>
        <p:spPr>
          <a:prstGeom prst="rect">
            <a:avLst/>
          </a:prstGeom>
        </p:spPr>
        <p:txBody>
          <a:bodyPr/>
          <a:lstStyle/>
          <a:p>
            <a:pPr/>
            <a:r>
              <a:t>Web Tracking</a:t>
            </a:r>
          </a:p>
        </p:txBody>
      </p:sp>
      <p:sp>
        <p:nvSpPr>
          <p:cNvPr id="215" name="Browser Fingerprinting"/>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Browser Fingerprinting</a:t>
            </a:r>
          </a:p>
        </p:txBody>
      </p:sp>
      <p:sp>
        <p:nvSpPr>
          <p:cNvPr id="216" name="Websites can also fingerprint you effectively with browser fingerprinting, which is a technique that leverages all your settings to identify you, and stores this in a cookie on your browser…"/>
          <p:cNvSpPr txBox="1"/>
          <p:nvPr>
            <p:ph type="body" sz="quarter" idx="1"/>
          </p:nvPr>
        </p:nvSpPr>
        <p:spPr>
          <a:xfrm>
            <a:off x="1206500" y="4248504"/>
            <a:ext cx="7727499" cy="8256012"/>
          </a:xfrm>
          <a:prstGeom prst="rect">
            <a:avLst/>
          </a:prstGeom>
        </p:spPr>
        <p:txBody>
          <a:bodyPr/>
          <a:lstStyle/>
          <a:p>
            <a:pPr marL="548639" indent="-548639" defTabSz="2194505">
              <a:spcBef>
                <a:spcPts val="4000"/>
              </a:spcBef>
              <a:defRPr sz="4319"/>
            </a:pPr>
            <a:r>
              <a:t>Websites can also fingerprint you effectively with </a:t>
            </a:r>
            <a:r>
              <a:rPr i="1"/>
              <a:t>browser fingerprinting</a:t>
            </a:r>
            <a:r>
              <a:t>, which is a technique that leverages all your settings to identify you, and stores this in a cookie on your browser</a:t>
            </a:r>
          </a:p>
          <a:p>
            <a:pPr lvl="1" marL="1097279" indent="-548639" defTabSz="2194505">
              <a:spcBef>
                <a:spcPts val="4000"/>
              </a:spcBef>
              <a:defRPr sz="4319"/>
            </a:pPr>
            <a:r>
              <a:t>https://amiunique.org/</a:t>
            </a:r>
          </a:p>
          <a:p>
            <a:pPr marL="548639" indent="-548639" defTabSz="2194505">
              <a:spcBef>
                <a:spcPts val="4000"/>
              </a:spcBef>
              <a:defRPr sz="4319"/>
            </a:pPr>
            <a:r>
              <a:t>So long as JavaScript can run (by third-parties), you run the risk of being “followed” on the web</a:t>
            </a:r>
          </a:p>
        </p:txBody>
      </p:sp>
      <p:pic>
        <p:nvPicPr>
          <p:cNvPr id="217" name="Screen Shot 2021-11-01 at 7.25.18 AM.png" descr="Screen Shot 2021-11-01 at 7.25.18 AM.png"/>
          <p:cNvPicPr>
            <a:picLocks noChangeAspect="1"/>
          </p:cNvPicPr>
          <p:nvPr/>
        </p:nvPicPr>
        <p:blipFill>
          <a:blip r:embed="rId2">
            <a:extLst/>
          </a:blip>
          <a:stretch>
            <a:fillRect/>
          </a:stretch>
        </p:blipFill>
        <p:spPr>
          <a:xfrm>
            <a:off x="9894344" y="3645692"/>
            <a:ext cx="13624141" cy="8138022"/>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Screenshot 2024-02-07 at 1.51.27 PM.png" descr="Screenshot 2024-02-07 at 1.51.27 PM.png"/>
          <p:cNvPicPr>
            <a:picLocks noChangeAspect="1"/>
          </p:cNvPicPr>
          <p:nvPr/>
        </p:nvPicPr>
        <p:blipFill>
          <a:blip r:embed="rId2">
            <a:extLst/>
          </a:blip>
          <a:stretch>
            <a:fillRect/>
          </a:stretch>
        </p:blipFill>
        <p:spPr>
          <a:xfrm>
            <a:off x="336508" y="311265"/>
            <a:ext cx="11950701" cy="12598401"/>
          </a:xfrm>
          <a:prstGeom prst="rect">
            <a:avLst/>
          </a:prstGeom>
          <a:ln w="12700">
            <a:miter lim="400000"/>
          </a:ln>
        </p:spPr>
      </p:pic>
      <p:pic>
        <p:nvPicPr>
          <p:cNvPr id="220" name="Screenshot 2024-02-07 at 1.52.18 PM.png" descr="Screenshot 2024-02-07 at 1.52.18 PM.png"/>
          <p:cNvPicPr>
            <a:picLocks noChangeAspect="1"/>
          </p:cNvPicPr>
          <p:nvPr/>
        </p:nvPicPr>
        <p:blipFill>
          <a:blip r:embed="rId3">
            <a:extLst/>
          </a:blip>
          <a:srcRect l="0" t="0" r="21625" b="0"/>
          <a:stretch>
            <a:fillRect/>
          </a:stretch>
        </p:blipFill>
        <p:spPr>
          <a:xfrm>
            <a:off x="12372678" y="1749425"/>
            <a:ext cx="11327251" cy="10217337"/>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https___blogs-images.forbes.com_leemathews_files_2017_01_private-browsing.jpg" descr="https___blogs-images.forbes.com_leemathews_files_2017_01_private-browsing.jpg"/>
          <p:cNvPicPr>
            <a:picLocks noChangeAspect="1"/>
          </p:cNvPicPr>
          <p:nvPr/>
        </p:nvPicPr>
        <p:blipFill>
          <a:blip r:embed="rId3">
            <a:extLst/>
          </a:blip>
          <a:stretch>
            <a:fillRect/>
          </a:stretch>
        </p:blipFill>
        <p:spPr>
          <a:xfrm>
            <a:off x="389576" y="175737"/>
            <a:ext cx="23759156" cy="13364527"/>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Screen Shot 2019-05-30 at 12.10.57 PM.png" descr="Screen Shot 2019-05-30 at 12.10.57 PM.png"/>
          <p:cNvPicPr>
            <a:picLocks noChangeAspect="1"/>
          </p:cNvPicPr>
          <p:nvPr/>
        </p:nvPicPr>
        <p:blipFill>
          <a:blip r:embed="rId3">
            <a:extLst/>
          </a:blip>
          <a:stretch>
            <a:fillRect/>
          </a:stretch>
        </p:blipFill>
        <p:spPr>
          <a:xfrm>
            <a:off x="2675945" y="202881"/>
            <a:ext cx="19032110" cy="133102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hueOff val="114395"/>
            <a:lumOff val="-24975"/>
          </a:schemeClr>
        </a:solidFill>
      </p:bgPr>
    </p:bg>
    <p:spTree>
      <p:nvGrpSpPr>
        <p:cNvPr id="1" name=""/>
        <p:cNvGrpSpPr/>
        <p:nvPr/>
      </p:nvGrpSpPr>
      <p:grpSpPr>
        <a:xfrm>
          <a:off x="0" y="0"/>
          <a:ext cx="0" cy="0"/>
          <a:chOff x="0" y="0"/>
          <a:chExt cx="0" cy="0"/>
        </a:xfrm>
      </p:grpSpPr>
      <p:sp>
        <p:nvSpPr>
          <p:cNvPr id="143" name="Privacy"/>
          <p:cNvSpPr txBox="1"/>
          <p:nvPr>
            <p:ph type="title"/>
          </p:nvPr>
        </p:nvSpPr>
        <p:spPr>
          <a:prstGeom prst="rect">
            <a:avLst/>
          </a:prstGeom>
        </p:spPr>
        <p:txBody>
          <a:bodyPr/>
          <a:lstStyle>
            <a:lvl1pPr>
              <a:defRPr sz="20000">
                <a:solidFill>
                  <a:srgbClr val="FFFFFF"/>
                </a:solidFill>
                <a:latin typeface="Helvetica Neue Bold Condensed"/>
                <a:ea typeface="Helvetica Neue Bold Condensed"/>
                <a:cs typeface="Helvetica Neue Bold Condensed"/>
                <a:sym typeface="Helvetica Neue Bold Condensed"/>
              </a:defRPr>
            </a:lvl1pPr>
          </a:lstStyle>
          <a:p>
            <a:pPr/>
            <a:r>
              <a:t>Privacy</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Privacy Enhancing Technologies"/>
          <p:cNvSpPr txBox="1"/>
          <p:nvPr>
            <p:ph type="title"/>
          </p:nvPr>
        </p:nvSpPr>
        <p:spPr>
          <a:prstGeom prst="rect">
            <a:avLst/>
          </a:prstGeom>
        </p:spPr>
        <p:txBody>
          <a:bodyPr/>
          <a:lstStyle>
            <a:lvl1pPr defTabSz="817244">
              <a:defRPr sz="12870">
                <a:latin typeface="Helvetica Neue Bold Condensed"/>
                <a:ea typeface="Helvetica Neue Bold Condensed"/>
                <a:cs typeface="Helvetica Neue Bold Condensed"/>
                <a:sym typeface="Helvetica Neue Bold Condensed"/>
              </a:defRPr>
            </a:lvl1pPr>
          </a:lstStyle>
          <a:p>
            <a:pPr/>
            <a:r>
              <a:t>Privacy Enhancing Technologies</a:t>
            </a:r>
          </a:p>
        </p:txBody>
      </p:sp>
      <p:sp>
        <p:nvSpPr>
          <p:cNvPr id="231" name="Methods for protecting personal data…"/>
          <p:cNvSpPr txBox="1"/>
          <p:nvPr>
            <p:ph type="body" idx="1"/>
          </p:nvPr>
        </p:nvSpPr>
        <p:spPr>
          <a:xfrm>
            <a:off x="1689100" y="4126531"/>
            <a:ext cx="21005800" cy="7375602"/>
          </a:xfrm>
          <a:prstGeom prst="rect">
            <a:avLst/>
          </a:prstGeom>
        </p:spPr>
        <p:txBody>
          <a:bodyPr/>
          <a:lstStyle/>
          <a:p>
            <a:pPr lvl="1" marL="434397" indent="-316839" defTabSz="452627">
              <a:spcBef>
                <a:spcPts val="0"/>
              </a:spcBef>
              <a:buSzTx/>
              <a:buNone/>
              <a:defRPr b="1" sz="4653"/>
            </a:pPr>
            <a:r>
              <a:t>Methods for protecting personal data </a:t>
            </a:r>
          </a:p>
          <a:p>
            <a:pPr lvl="1" marL="434397" indent="-316839" defTabSz="452627">
              <a:spcBef>
                <a:spcPts val="0"/>
              </a:spcBef>
              <a:buSzTx/>
              <a:buNone/>
              <a:defRPr sz="4653"/>
            </a:pPr>
          </a:p>
          <a:p>
            <a:pPr lvl="1" marL="434397" indent="-316839" defTabSz="452627">
              <a:spcBef>
                <a:spcPts val="0"/>
              </a:spcBef>
              <a:buSzTx/>
              <a:buNone/>
              <a:defRPr sz="4653"/>
            </a:pPr>
            <a:r>
              <a:t>Most Common/Successful? TLS.</a:t>
            </a:r>
          </a:p>
          <a:p>
            <a:pPr lvl="1" marL="434397" indent="-316839" defTabSz="452627">
              <a:spcBef>
                <a:spcPts val="0"/>
              </a:spcBef>
              <a:buSzTx/>
              <a:buNone/>
              <a:defRPr sz="4653"/>
            </a:pPr>
          </a:p>
          <a:p>
            <a:pPr lvl="1" marL="434397" indent="-316839" defTabSz="452627">
              <a:spcBef>
                <a:spcPts val="0"/>
              </a:spcBef>
              <a:buSzTx/>
              <a:buNone/>
              <a:defRPr sz="4653"/>
            </a:pPr>
            <a:r>
              <a:t>Comes with browser. Also used for protecting email. It just works, without you having to configure anything. Protects </a:t>
            </a:r>
            <a:r>
              <a:rPr i="1"/>
              <a:t>contents</a:t>
            </a:r>
            <a:r>
              <a:t> of communication from passive eavesdroppers and active MITM attacks.</a:t>
            </a:r>
          </a:p>
          <a:p>
            <a:pPr lvl="1" marL="434397" indent="-316839" defTabSz="452627">
              <a:spcBef>
                <a:spcPts val="0"/>
              </a:spcBef>
              <a:buSzTx/>
              <a:buNone/>
              <a:defRPr sz="4653"/>
            </a:pPr>
          </a:p>
          <a:p>
            <a:pPr lvl="1" marL="434397" indent="-316839" defTabSz="452627">
              <a:spcBef>
                <a:spcPts val="0"/>
              </a:spcBef>
              <a:buSzTx/>
              <a:buNone/>
              <a:defRPr sz="4653"/>
            </a:pPr>
            <a:r>
              <a:t>Tools that provide confidentiality also provide some privacy. You probably don't want your landlord or coffee shop customers to learn things about you.</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Encouraging HTTPS Adoption"/>
          <p:cNvSpPr txBox="1"/>
          <p:nvPr>
            <p:ph type="title"/>
          </p:nvPr>
        </p:nvSpPr>
        <p:spPr>
          <a:prstGeom prst="rect">
            <a:avLst/>
          </a:prstGeom>
        </p:spPr>
        <p:txBody>
          <a:bodyPr/>
          <a:lstStyle>
            <a:lvl1pPr>
              <a:defRPr>
                <a:latin typeface="Helvetica Neue Bold Condensed"/>
                <a:ea typeface="Helvetica Neue Bold Condensed"/>
                <a:cs typeface="Helvetica Neue Bold Condensed"/>
                <a:sym typeface="Helvetica Neue Bold Condensed"/>
              </a:defRPr>
            </a:lvl1pPr>
          </a:lstStyle>
          <a:p>
            <a:pPr/>
            <a:r>
              <a:t>Encouraging HTTPS Adoption</a:t>
            </a:r>
          </a:p>
        </p:txBody>
      </p:sp>
      <p:pic>
        <p:nvPicPr>
          <p:cNvPr id="236" name="Treatment of HTTP Pages@1x.png" descr="Treatment of HTTP Pages@1x.png"/>
          <p:cNvPicPr>
            <a:picLocks noChangeAspect="1"/>
          </p:cNvPicPr>
          <p:nvPr/>
        </p:nvPicPr>
        <p:blipFill>
          <a:blip r:embed="rId2">
            <a:extLst/>
          </a:blip>
          <a:srcRect l="36046" t="31385" r="6465" b="13539"/>
          <a:stretch>
            <a:fillRect/>
          </a:stretch>
        </p:blipFill>
        <p:spPr>
          <a:xfrm>
            <a:off x="14627921" y="9069628"/>
            <a:ext cx="8507167" cy="2938994"/>
          </a:xfrm>
          <a:prstGeom prst="rect">
            <a:avLst/>
          </a:prstGeom>
          <a:ln w="12700">
            <a:miter lim="400000"/>
          </a:ln>
        </p:spPr>
      </p:pic>
      <p:sp>
        <p:nvSpPr>
          <p:cNvPr id="237" name="2014: HTTPS used as a page rank indicator…"/>
          <p:cNvSpPr txBox="1"/>
          <p:nvPr>
            <p:ph type="body" idx="4294967295"/>
          </p:nvPr>
        </p:nvSpPr>
        <p:spPr>
          <a:xfrm>
            <a:off x="1483018" y="3558590"/>
            <a:ext cx="19682098" cy="7140738"/>
          </a:xfrm>
          <a:prstGeom prst="rect">
            <a:avLst/>
          </a:prstGeom>
        </p:spPr>
        <p:txBody>
          <a:bodyPr/>
          <a:lstStyle/>
          <a:p>
            <a:pPr marL="0" indent="0">
              <a:lnSpc>
                <a:spcPct val="190000"/>
              </a:lnSpc>
              <a:spcBef>
                <a:spcPts val="4300"/>
              </a:spcBef>
              <a:buSzTx/>
              <a:buNone/>
              <a:defRPr sz="4800"/>
            </a:pPr>
            <a:r>
              <a:rPr b="1"/>
              <a:t>2014:</a:t>
            </a:r>
            <a:r>
              <a:t> HTTPS used as a page rank indicator</a:t>
            </a:r>
          </a:p>
          <a:p>
            <a:pPr marL="0" indent="0">
              <a:lnSpc>
                <a:spcPct val="190000"/>
              </a:lnSpc>
              <a:spcBef>
                <a:spcPts val="4300"/>
              </a:spcBef>
              <a:buSzTx/>
              <a:buNone/>
              <a:defRPr sz="4800"/>
            </a:pPr>
            <a:r>
              <a:rPr b="1"/>
              <a:t>Early 2018: </a:t>
            </a:r>
            <a:r>
              <a:t>Mozilla announces that new features will require HTTPS</a:t>
            </a:r>
          </a:p>
          <a:p>
            <a:pPr marL="0" indent="0">
              <a:lnSpc>
                <a:spcPct val="190000"/>
              </a:lnSpc>
              <a:spcBef>
                <a:spcPts val="4300"/>
              </a:spcBef>
              <a:buSzTx/>
              <a:buNone/>
              <a:defRPr b="1" sz="4800"/>
            </a:pPr>
            <a:r>
              <a:t>Late 2018: </a:t>
            </a:r>
            <a:r>
              <a:rPr b="0"/>
              <a:t>New Chrome HTTPS indicators</a:t>
            </a:r>
          </a:p>
        </p:txBody>
      </p:sp>
      <p:sp>
        <p:nvSpPr>
          <p:cNvPr id="238" name="(HTTPS)"/>
          <p:cNvSpPr txBox="1"/>
          <p:nvPr/>
        </p:nvSpPr>
        <p:spPr>
          <a:xfrm>
            <a:off x="20977439" y="9553046"/>
            <a:ext cx="1589152"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5">
                    <a:lumOff val="-29866"/>
                  </a:schemeClr>
                </a:solidFill>
              </a:defRPr>
            </a:lvl1pPr>
          </a:lstStyle>
          <a:p>
            <a:pPr/>
            <a:r>
              <a:t>(HTTPS)</a:t>
            </a:r>
          </a:p>
        </p:txBody>
      </p:sp>
      <p:sp>
        <p:nvSpPr>
          <p:cNvPr id="239" name="(HTTP)"/>
          <p:cNvSpPr txBox="1"/>
          <p:nvPr/>
        </p:nvSpPr>
        <p:spPr>
          <a:xfrm>
            <a:off x="21240774" y="10810650"/>
            <a:ext cx="134188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5">
                    <a:lumOff val="-29866"/>
                  </a:schemeClr>
                </a:solidFill>
              </a:defRPr>
            </a:lvl1pPr>
          </a:lstStyle>
          <a:p>
            <a:pPr/>
            <a:r>
              <a:t>(HTTP)</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Screenshot 2024-06-03 at 12.49.53 PM.png" descr="Screenshot 2024-06-03 at 12.49.53 PM.png"/>
          <p:cNvPicPr>
            <a:picLocks noChangeAspect="1"/>
          </p:cNvPicPr>
          <p:nvPr/>
        </p:nvPicPr>
        <p:blipFill>
          <a:blip r:embed="rId2">
            <a:extLst/>
          </a:blip>
          <a:stretch>
            <a:fillRect/>
          </a:stretch>
        </p:blipFill>
        <p:spPr>
          <a:xfrm>
            <a:off x="1070054" y="2703153"/>
            <a:ext cx="22243892" cy="10782568"/>
          </a:xfrm>
          <a:prstGeom prst="rect">
            <a:avLst/>
          </a:prstGeom>
          <a:ln w="12700">
            <a:miter lim="400000"/>
          </a:ln>
        </p:spPr>
      </p:pic>
      <p:sp>
        <p:nvSpPr>
          <p:cNvPr id="242" name="Chrome Page Loads over HTTPS"/>
          <p:cNvSpPr txBox="1"/>
          <p:nvPr>
            <p:ph type="title"/>
          </p:nvPr>
        </p:nvSpPr>
        <p:spPr>
          <a:xfrm>
            <a:off x="1689100" y="87825"/>
            <a:ext cx="21005800" cy="2286001"/>
          </a:xfrm>
          <a:prstGeom prst="rect">
            <a:avLst/>
          </a:prstGeom>
        </p:spPr>
        <p:txBody>
          <a:bodyPr/>
          <a:lstStyle>
            <a:lvl1pPr>
              <a:defRPr sz="8300">
                <a:latin typeface="Helvetica Neue Bold Condensed"/>
                <a:ea typeface="Helvetica Neue Bold Condensed"/>
                <a:cs typeface="Helvetica Neue Bold Condensed"/>
                <a:sym typeface="Helvetica Neue Bold Condensed"/>
              </a:defRPr>
            </a:lvl1pPr>
          </a:lstStyle>
          <a:p>
            <a:pPr/>
            <a:r>
              <a:t>Chrome Page Loads over HTTPS</a:t>
            </a:r>
          </a:p>
        </p:txBody>
      </p:sp>
      <p:sp>
        <p:nvSpPr>
          <p:cNvPr id="243" name="Google Transparency Report"/>
          <p:cNvSpPr txBox="1"/>
          <p:nvPr/>
        </p:nvSpPr>
        <p:spPr>
          <a:xfrm>
            <a:off x="18176582" y="11424699"/>
            <a:ext cx="4183381" cy="473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500">
                <a:solidFill>
                  <a:srgbClr val="5E5E5E"/>
                </a:solidFill>
              </a:defRPr>
            </a:lvl1pPr>
          </a:lstStyle>
          <a:p>
            <a:pPr/>
            <a:r>
              <a:t>Google Transparency Report</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TARTTLS as seen by Gmail"/>
          <p:cNvSpPr txBox="1"/>
          <p:nvPr/>
        </p:nvSpPr>
        <p:spPr>
          <a:xfrm>
            <a:off x="6678646" y="530615"/>
            <a:ext cx="10269754" cy="11932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7300">
                <a:latin typeface="Helvetica Neue Bold Condensed"/>
                <a:ea typeface="Helvetica Neue Bold Condensed"/>
                <a:cs typeface="Helvetica Neue Bold Condensed"/>
                <a:sym typeface="Helvetica Neue Bold Condensed"/>
              </a:defRPr>
            </a:lvl1pPr>
          </a:lstStyle>
          <a:p>
            <a:pPr/>
            <a:r>
              <a:t>STARTTLS as seen by Gmail</a:t>
            </a:r>
          </a:p>
        </p:txBody>
      </p:sp>
      <p:pic>
        <p:nvPicPr>
          <p:cNvPr id="246" name="Screenshot 2024-06-03 at 12.51.04 PM.png" descr="Screenshot 2024-06-03 at 12.51.04 PM.png"/>
          <p:cNvPicPr>
            <a:picLocks noChangeAspect="1"/>
          </p:cNvPicPr>
          <p:nvPr/>
        </p:nvPicPr>
        <p:blipFill>
          <a:blip r:embed="rId2">
            <a:extLst/>
          </a:blip>
          <a:stretch>
            <a:fillRect/>
          </a:stretch>
        </p:blipFill>
        <p:spPr>
          <a:xfrm>
            <a:off x="1507738" y="2456835"/>
            <a:ext cx="21368524" cy="11252574"/>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Protecting Metadata"/>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Protecting Metadata</a:t>
            </a:r>
          </a:p>
        </p:txBody>
      </p:sp>
      <p:sp>
        <p:nvSpPr>
          <p:cNvPr id="249" name="TLS only protects content. What doesn’t TLS protect against?…"/>
          <p:cNvSpPr txBox="1"/>
          <p:nvPr>
            <p:ph type="body" idx="1"/>
          </p:nvPr>
        </p:nvSpPr>
        <p:spPr>
          <a:xfrm>
            <a:off x="1689100" y="4126531"/>
            <a:ext cx="21005800" cy="7240938"/>
          </a:xfrm>
          <a:prstGeom prst="rect">
            <a:avLst/>
          </a:prstGeom>
        </p:spPr>
        <p:txBody>
          <a:bodyPr/>
          <a:lstStyle/>
          <a:p>
            <a:pPr lvl="1" marL="438784" indent="-320039" defTabSz="457200">
              <a:spcBef>
                <a:spcPts val="0"/>
              </a:spcBef>
              <a:buSzTx/>
              <a:buNone/>
              <a:defRPr sz="4100"/>
            </a:pPr>
            <a:r>
              <a:t>TLS only protects content. What doesn’t TLS protect against?</a:t>
            </a:r>
          </a:p>
          <a:p>
            <a:pPr lvl="1" marL="438784" indent="-320039" defTabSz="457200">
              <a:spcBef>
                <a:spcPts val="0"/>
              </a:spcBef>
              <a:buSzTx/>
              <a:buNone/>
              <a:defRPr sz="4100"/>
            </a:pPr>
          </a:p>
          <a:p>
            <a:pPr lvl="1" marL="438784" indent="-320039" defTabSz="457200">
              <a:spcBef>
                <a:spcPts val="0"/>
              </a:spcBef>
              <a:buSzTx/>
              <a:buNone/>
              <a:defRPr b="1" sz="4100"/>
            </a:pPr>
            <a:r>
              <a:t>We may want to protect metadata:</a:t>
            </a:r>
          </a:p>
          <a:p>
            <a:pPr lvl="1" marL="868044" indent="-406400" defTabSz="457200">
              <a:spcBef>
                <a:spcPts val="2500"/>
              </a:spcBef>
              <a:buSzPct val="100000"/>
              <a:defRPr sz="4100"/>
            </a:pPr>
            <a:r>
              <a:t>Who is visiting what websites? Who is sending messages to whom?</a:t>
            </a:r>
          </a:p>
          <a:p>
            <a:pPr lvl="1" marL="868044" indent="-406400" defTabSz="457200">
              <a:spcBef>
                <a:spcPts val="2500"/>
              </a:spcBef>
              <a:buSzPct val="100000"/>
              <a:defRPr sz="4100"/>
            </a:pPr>
            <a:r>
              <a:t>Gov’t might not like that you’re visiting Human Rights Watch website</a:t>
            </a:r>
          </a:p>
          <a:p>
            <a:pPr lvl="1" marL="868044" indent="-406400" defTabSz="457200">
              <a:spcBef>
                <a:spcPts val="2500"/>
              </a:spcBef>
              <a:buSzPct val="100000"/>
              <a:defRPr sz="4100"/>
            </a:pPr>
            <a:r>
              <a:t>Gov’t might not be amused that you’re sending messages to Human Rights Watch</a:t>
            </a:r>
          </a:p>
          <a:p>
            <a:pPr lvl="1" marL="868044" indent="-406400" defTabSz="457200">
              <a:spcBef>
                <a:spcPts val="2500"/>
              </a:spcBef>
              <a:buSzPct val="100000"/>
              <a:defRPr sz="4100"/>
            </a:pPr>
            <a:r>
              <a:t>We may want to hide the existence of the message (maybe sending an encrypted message at all is going to cause you problems)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What is Anonymity?"/>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What is Anonymity?</a:t>
            </a:r>
          </a:p>
        </p:txBody>
      </p:sp>
      <p:sp>
        <p:nvSpPr>
          <p:cNvPr id="252" name="Anonymity (“without name’’) means that a person is not identifiable within a set of subjects…"/>
          <p:cNvSpPr txBox="1"/>
          <p:nvPr>
            <p:ph type="body" idx="1"/>
          </p:nvPr>
        </p:nvSpPr>
        <p:spPr>
          <a:xfrm>
            <a:off x="1689100" y="4126531"/>
            <a:ext cx="21005800" cy="7240938"/>
          </a:xfrm>
          <a:prstGeom prst="rect">
            <a:avLst/>
          </a:prstGeom>
        </p:spPr>
        <p:txBody>
          <a:bodyPr/>
          <a:lstStyle/>
          <a:p>
            <a:pPr lvl="1" marL="438784" indent="-320039" defTabSz="457200">
              <a:spcBef>
                <a:spcPts val="3900"/>
              </a:spcBef>
              <a:buSzTx/>
              <a:buNone/>
              <a:defRPr sz="4000"/>
            </a:pPr>
            <a:r>
              <a:t>Anonymity (“without name’’) means that a person is not identifiable within a set of subjects </a:t>
            </a:r>
          </a:p>
          <a:p>
            <a:pPr lvl="1" marL="438784" indent="-320039" defTabSz="457200">
              <a:spcBef>
                <a:spcPts val="3900"/>
              </a:spcBef>
              <a:buSzTx/>
              <a:buNone/>
              <a:defRPr sz="4000"/>
            </a:pPr>
            <a:r>
              <a:rPr b="1"/>
              <a:t>Unlinkability</a:t>
            </a:r>
            <a:r>
              <a:t> of action and identity </a:t>
            </a:r>
          </a:p>
          <a:p>
            <a:pPr lvl="1" marL="438784" indent="-320039" defTabSz="457200">
              <a:spcBef>
                <a:spcPts val="3900"/>
              </a:spcBef>
              <a:buSzTx/>
              <a:buNone/>
              <a:defRPr sz="4000"/>
            </a:pPr>
            <a:r>
              <a:t>  - For example, sender and his email are no more related after adversary’s observations than they were before </a:t>
            </a:r>
          </a:p>
          <a:p>
            <a:pPr lvl="1" marL="438784" indent="-320039" defTabSz="457200">
              <a:spcBef>
                <a:spcPts val="3900"/>
              </a:spcBef>
              <a:buSzTx/>
              <a:buNone/>
              <a:defRPr sz="4000"/>
            </a:pPr>
            <a:r>
              <a:t>  - Who talks to whom </a:t>
            </a:r>
          </a:p>
          <a:p>
            <a:pPr lvl="1" marL="438784" indent="-320039" defTabSz="457200">
              <a:spcBef>
                <a:spcPts val="3900"/>
              </a:spcBef>
              <a:buSzTx/>
              <a:buNone/>
              <a:defRPr sz="4000"/>
            </a:pPr>
            <a:r>
              <a:rPr b="1"/>
              <a:t>Unobservability</a:t>
            </a:r>
            <a:r>
              <a:t> </a:t>
            </a:r>
          </a:p>
          <a:p>
            <a:pPr lvl="1" marL="438784" indent="-320039" defTabSz="457200">
              <a:spcBef>
                <a:spcPts val="3900"/>
              </a:spcBef>
              <a:buSzTx/>
              <a:buNone/>
              <a:defRPr sz="4000"/>
            </a:pPr>
            <a:r>
              <a:t>  - Adversary cannot tell whether someone is using a particular system and/or protocol</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Why Anonymity?"/>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Why Anonymity?</a:t>
            </a:r>
          </a:p>
        </p:txBody>
      </p:sp>
      <p:sp>
        <p:nvSpPr>
          <p:cNvPr id="257" name="To protect privacy:…"/>
          <p:cNvSpPr txBox="1"/>
          <p:nvPr>
            <p:ph type="body" idx="1"/>
          </p:nvPr>
        </p:nvSpPr>
        <p:spPr>
          <a:xfrm>
            <a:off x="1689100" y="3709923"/>
            <a:ext cx="21005800" cy="8744689"/>
          </a:xfrm>
          <a:prstGeom prst="rect">
            <a:avLst/>
          </a:prstGeom>
        </p:spPr>
        <p:txBody>
          <a:bodyPr/>
          <a:lstStyle/>
          <a:p>
            <a:pPr lvl="1" marL="438784" indent="-320039" defTabSz="457200">
              <a:lnSpc>
                <a:spcPct val="120000"/>
              </a:lnSpc>
              <a:spcBef>
                <a:spcPts val="1400"/>
              </a:spcBef>
              <a:buSzTx/>
              <a:buNone/>
              <a:defRPr b="1" sz="4000"/>
            </a:pPr>
            <a:r>
              <a:t>To protect privacy:</a:t>
            </a:r>
          </a:p>
          <a:p>
            <a:pPr lvl="1" marL="438784" indent="-320039" defTabSz="457200">
              <a:lnSpc>
                <a:spcPct val="120000"/>
              </a:lnSpc>
              <a:spcBef>
                <a:spcPts val="1400"/>
              </a:spcBef>
              <a:buSzTx/>
              <a:buNone/>
              <a:defRPr sz="4000"/>
            </a:pPr>
            <a:r>
              <a:t>  - Avoid tracking by advertising companies </a:t>
            </a:r>
          </a:p>
          <a:p>
            <a:pPr lvl="1" marL="438784" indent="-320039" defTabSz="457200">
              <a:lnSpc>
                <a:spcPct val="120000"/>
              </a:lnSpc>
              <a:spcBef>
                <a:spcPts val="1400"/>
              </a:spcBef>
              <a:buSzTx/>
              <a:buNone/>
              <a:defRPr sz="4000"/>
            </a:pPr>
            <a:r>
              <a:t>  - Viewing sensitive content </a:t>
            </a:r>
          </a:p>
          <a:p>
            <a:pPr lvl="1" marL="438784" indent="-320039" defTabSz="457200">
              <a:lnSpc>
                <a:spcPct val="120000"/>
              </a:lnSpc>
              <a:spcBef>
                <a:spcPts val="1400"/>
              </a:spcBef>
              <a:buSzTx/>
              <a:buNone/>
              <a:defRPr sz="4000"/>
            </a:pPr>
            <a:r>
              <a:t>       - Information on medical conditions</a:t>
            </a:r>
          </a:p>
          <a:p>
            <a:pPr lvl="1" marL="438784" indent="-320039" defTabSz="457200">
              <a:lnSpc>
                <a:spcPct val="120000"/>
              </a:lnSpc>
              <a:spcBef>
                <a:spcPts val="1400"/>
              </a:spcBef>
              <a:buSzTx/>
              <a:buNone/>
              <a:defRPr sz="4000"/>
            </a:pPr>
            <a:r>
              <a:t>       - Advice on bankruptcy </a:t>
            </a:r>
          </a:p>
          <a:p>
            <a:pPr lvl="1" marL="438784" indent="-320039" defTabSz="457200">
              <a:lnSpc>
                <a:spcPct val="120000"/>
              </a:lnSpc>
              <a:spcBef>
                <a:spcPts val="2500"/>
              </a:spcBef>
              <a:buSzTx/>
              <a:buNone/>
              <a:defRPr b="1" sz="4000"/>
            </a:pPr>
            <a:r>
              <a:t>Protection from prosecution</a:t>
            </a:r>
          </a:p>
          <a:p>
            <a:pPr lvl="1" marL="438784" indent="-320039" defTabSz="457200">
              <a:lnSpc>
                <a:spcPct val="120000"/>
              </a:lnSpc>
              <a:spcBef>
                <a:spcPts val="1400"/>
              </a:spcBef>
              <a:buSzTx/>
              <a:buNone/>
              <a:defRPr sz="4000"/>
            </a:pPr>
            <a:r>
              <a:t>  - Not every country guarantees free speech</a:t>
            </a:r>
          </a:p>
          <a:p>
            <a:pPr lvl="1" marL="438784" indent="-320039" defTabSz="457200">
              <a:lnSpc>
                <a:spcPct val="120000"/>
              </a:lnSpc>
              <a:spcBef>
                <a:spcPts val="2500"/>
              </a:spcBef>
              <a:buSzTx/>
              <a:buNone/>
              <a:defRPr b="1" sz="4000"/>
            </a:pPr>
            <a:r>
              <a:t>To prevent chilling-effects </a:t>
            </a:r>
          </a:p>
          <a:p>
            <a:pPr lvl="1" marL="438784" indent="-320039" defTabSz="457200">
              <a:lnSpc>
                <a:spcPct val="120000"/>
              </a:lnSpc>
              <a:spcBef>
                <a:spcPts val="1400"/>
              </a:spcBef>
              <a:buSzTx/>
              <a:buNone/>
              <a:defRPr sz="4000"/>
            </a:pPr>
            <a:r>
              <a:t>  - It’s easier to voice unpopular or controversial opinions if you are anonymous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Anonymity is Hard"/>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Anonymity is Hard</a:t>
            </a:r>
          </a:p>
        </p:txBody>
      </p:sp>
      <p:sp>
        <p:nvSpPr>
          <p:cNvPr id="262" name="Internet anonymity is hard……"/>
          <p:cNvSpPr txBox="1"/>
          <p:nvPr>
            <p:ph type="body" idx="1"/>
          </p:nvPr>
        </p:nvSpPr>
        <p:spPr>
          <a:xfrm>
            <a:off x="1689100" y="4126531"/>
            <a:ext cx="21005800" cy="7240938"/>
          </a:xfrm>
          <a:prstGeom prst="rect">
            <a:avLst/>
          </a:prstGeom>
        </p:spPr>
        <p:txBody>
          <a:bodyPr/>
          <a:lstStyle/>
          <a:p>
            <a:pPr lvl="1" marL="438784" indent="-320039" defTabSz="457200">
              <a:spcBef>
                <a:spcPts val="3900"/>
              </a:spcBef>
              <a:buSzTx/>
              <a:buNone/>
              <a:defRPr sz="4000"/>
            </a:pPr>
            <a:r>
              <a:rPr b="1"/>
              <a:t>Internet anonymity is hard</a:t>
            </a:r>
            <a:r>
              <a:t>…</a:t>
            </a:r>
          </a:p>
          <a:p>
            <a:pPr marL="731519" indent="-274319" defTabSz="457200">
              <a:spcBef>
                <a:spcPts val="3900"/>
              </a:spcBef>
              <a:buSzTx/>
              <a:buNone/>
              <a:defRPr sz="4000"/>
            </a:pPr>
            <a:r>
              <a:t>Right there in every packet is the source and destination IP address </a:t>
            </a:r>
          </a:p>
          <a:p>
            <a:pPr marL="731519" indent="-274319" defTabSz="457200">
              <a:spcBef>
                <a:spcPts val="3900"/>
              </a:spcBef>
              <a:buSzTx/>
              <a:buNone/>
              <a:defRPr sz="4000"/>
            </a:pPr>
            <a:r>
              <a:t>ISPs store communications records </a:t>
            </a:r>
          </a:p>
          <a:p>
            <a:pPr marL="731519" indent="-274319" defTabSz="457200">
              <a:spcBef>
                <a:spcPts val="3900"/>
              </a:spcBef>
              <a:buSzTx/>
              <a:buNone/>
              <a:defRPr sz="4000"/>
            </a:pPr>
            <a:r>
              <a:t>  - Law enforcement can subpoena these records</a:t>
            </a:r>
          </a:p>
          <a:p>
            <a:pPr lvl="1" marL="438784" indent="-320039" defTabSz="457200">
              <a:spcBef>
                <a:spcPts val="3900"/>
              </a:spcBef>
              <a:buSzTx/>
              <a:buNone/>
              <a:defRPr sz="4000"/>
            </a:pPr>
            <a:r>
              <a:t>Wireless traffic can be trivially intercepted </a:t>
            </a:r>
          </a:p>
          <a:p>
            <a:pPr lvl="1" marL="438784" indent="-320039" defTabSz="457200">
              <a:spcBef>
                <a:spcPts val="3900"/>
              </a:spcBef>
              <a:buSzTx/>
              <a:buNone/>
              <a:defRPr sz="4000"/>
            </a:pPr>
            <a:r>
              <a:t>Tier 1 ASs and IXPs are compromised — NSA, GCHQ, “Five Eyes”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Anonymity"/>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Anonymity </a:t>
            </a:r>
          </a:p>
        </p:txBody>
      </p:sp>
      <p:sp>
        <p:nvSpPr>
          <p:cNvPr id="267" name="Difficult if not impossible to achieve on your own…"/>
          <p:cNvSpPr txBox="1"/>
          <p:nvPr>
            <p:ph type="body" idx="1"/>
          </p:nvPr>
        </p:nvSpPr>
        <p:spPr>
          <a:xfrm>
            <a:off x="1689100" y="4126531"/>
            <a:ext cx="21005800" cy="7240938"/>
          </a:xfrm>
          <a:prstGeom prst="rect">
            <a:avLst/>
          </a:prstGeom>
        </p:spPr>
        <p:txBody>
          <a:bodyPr/>
          <a:lstStyle/>
          <a:p>
            <a:pPr marL="438784" indent="-320039" defTabSz="457200">
              <a:spcBef>
                <a:spcPts val="3900"/>
              </a:spcBef>
              <a:buSzTx/>
              <a:buNone/>
              <a:defRPr sz="4000"/>
            </a:pPr>
            <a:r>
              <a:t>Difficult if not impossible to achieve on your own </a:t>
            </a:r>
          </a:p>
          <a:p>
            <a:pPr marL="438784" indent="-320039" defTabSz="457200">
              <a:spcBef>
                <a:spcPts val="3900"/>
              </a:spcBef>
              <a:buSzTx/>
              <a:buNone/>
              <a:defRPr sz="4000"/>
            </a:pPr>
            <a:r>
              <a:t>You generally need help.</a:t>
            </a:r>
          </a:p>
          <a:p>
            <a:pPr marL="438784" indent="-320039" defTabSz="457200">
              <a:spcBef>
                <a:spcPts val="3900"/>
              </a:spcBef>
              <a:buSzTx/>
              <a:buNone/>
              <a:defRPr sz="4000"/>
            </a:pPr>
          </a:p>
          <a:p>
            <a:pPr marL="438784" indent="-320039" defTabSz="457200">
              <a:spcBef>
                <a:spcPts val="3900"/>
              </a:spcBef>
              <a:buSzTx/>
              <a:buNone/>
              <a:defRPr sz="4000"/>
            </a:pPr>
            <a:r>
              <a:rPr b="1"/>
              <a:t>State of the art technique: </a:t>
            </a:r>
            <a:r>
              <a:t>Ask someone else to send it for you </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Naive approach .... VPNs"/>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Naive approach .... VPNs</a:t>
            </a:r>
          </a:p>
        </p:txBody>
      </p:sp>
      <p:pic>
        <p:nvPicPr>
          <p:cNvPr id="272" name="Image" descr="Image"/>
          <p:cNvPicPr>
            <a:picLocks noChangeAspect="1"/>
          </p:cNvPicPr>
          <p:nvPr/>
        </p:nvPicPr>
        <p:blipFill>
          <a:blip r:embed="rId3">
            <a:extLst/>
          </a:blip>
          <a:stretch>
            <a:fillRect/>
          </a:stretch>
        </p:blipFill>
        <p:spPr>
          <a:xfrm>
            <a:off x="4405660" y="4092761"/>
            <a:ext cx="15572680" cy="730847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What is Privacy?"/>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What is Privacy?</a:t>
            </a:r>
          </a:p>
        </p:txBody>
      </p:sp>
      <p:sp>
        <p:nvSpPr>
          <p:cNvPr id="146" name="Privacy is control over your own information. Freedom from intrusion into personal matters…"/>
          <p:cNvSpPr txBox="1"/>
          <p:nvPr>
            <p:ph type="body" idx="1"/>
          </p:nvPr>
        </p:nvSpPr>
        <p:spPr>
          <a:xfrm>
            <a:off x="1689100" y="3581737"/>
            <a:ext cx="21005800" cy="8701066"/>
          </a:xfrm>
          <a:prstGeom prst="rect">
            <a:avLst/>
          </a:prstGeom>
        </p:spPr>
        <p:txBody>
          <a:bodyPr/>
          <a:lstStyle/>
          <a:p>
            <a:pPr marL="430009" indent="-313639" defTabSz="448055">
              <a:spcBef>
                <a:spcPts val="0"/>
              </a:spcBef>
              <a:buSzTx/>
              <a:buNone/>
              <a:defRPr sz="4018"/>
            </a:pPr>
            <a:r>
              <a:t>Privacy is control over your own information. Freedom from intrusion into personal matters</a:t>
            </a:r>
          </a:p>
          <a:p>
            <a:pPr marL="430009" indent="-313639" defTabSz="448055">
              <a:spcBef>
                <a:spcPts val="0"/>
              </a:spcBef>
              <a:buSzTx/>
              <a:buNone/>
              <a:defRPr sz="4018"/>
            </a:pPr>
          </a:p>
          <a:p>
            <a:pPr marL="430009" indent="-313639" defTabSz="448055">
              <a:spcBef>
                <a:spcPts val="0"/>
              </a:spcBef>
              <a:buSzTx/>
              <a:buNone/>
              <a:defRPr sz="4018"/>
            </a:pPr>
            <a:r>
              <a:t>Privacy is a person’s right or expectation to control the disclosure of his/her personal information, including activity metadata</a:t>
            </a:r>
          </a:p>
          <a:p>
            <a:pPr marL="690130" indent="-313639" defTabSz="448055">
              <a:spcBef>
                <a:spcPts val="0"/>
              </a:spcBef>
              <a:buSzTx/>
              <a:buNone/>
              <a:defRPr sz="4018"/>
            </a:pPr>
          </a:p>
          <a:p>
            <a:pPr marL="430009" indent="-313639" defTabSz="448055">
              <a:spcBef>
                <a:spcPts val="0"/>
              </a:spcBef>
              <a:buSzTx/>
              <a:buNone/>
              <a:defRPr sz="4018"/>
            </a:pPr>
            <a:r>
              <a:t>Privacy is the “right to be let alone”  — Louis Brandeis</a:t>
            </a:r>
          </a:p>
          <a:p>
            <a:pPr marL="430009" indent="-313639" defTabSz="448055">
              <a:spcBef>
                <a:spcPts val="0"/>
              </a:spcBef>
              <a:buSzTx/>
              <a:buNone/>
              <a:defRPr sz="4018"/>
            </a:pPr>
          </a:p>
          <a:p>
            <a:pPr marL="430009" indent="-313639" defTabSz="448055">
              <a:spcBef>
                <a:spcPts val="0"/>
              </a:spcBef>
              <a:buSzTx/>
              <a:buNone/>
              <a:defRPr sz="4018"/>
            </a:pPr>
            <a:r>
              <a:t>Privacy means something like what the Founders meant by “liberty” </a:t>
            </a:r>
            <a:br/>
            <a:r>
              <a:t>  	Free speech, free association, autonomy,  … </a:t>
            </a:r>
            <a:br/>
            <a:r>
              <a:t> 	freedom from censorship and constant surveillance</a:t>
            </a:r>
          </a:p>
          <a:p>
            <a:pPr marL="376491" indent="0" defTabSz="448055">
              <a:spcBef>
                <a:spcPts val="0"/>
              </a:spcBef>
              <a:buSzTx/>
              <a:buNone/>
              <a:defRPr sz="4018"/>
            </a:pPr>
          </a:p>
          <a:p>
            <a:pPr marL="430009" indent="-313639" defTabSz="448055">
              <a:spcBef>
                <a:spcPts val="0"/>
              </a:spcBef>
              <a:buSzTx/>
              <a:buNone/>
              <a:defRPr sz="4018"/>
            </a:pPr>
            <a:r>
              <a:t>Privacy-motivating examples in U.S. History</a:t>
            </a:r>
          </a:p>
          <a:p>
            <a:pPr marL="690130" indent="-313639" defTabSz="448055">
              <a:spcBef>
                <a:spcPts val="0"/>
              </a:spcBef>
              <a:buSzTx/>
              <a:buNone/>
              <a:defRPr sz="4018"/>
            </a:pPr>
            <a:r>
              <a:t>	Martin Luther King Jr. “blackmailed” by FBI</a:t>
            </a:r>
          </a:p>
          <a:p>
            <a:pPr marL="690130" indent="-313639" defTabSz="448055">
              <a:spcBef>
                <a:spcPts val="0"/>
              </a:spcBef>
              <a:buSzTx/>
              <a:buNone/>
              <a:defRPr sz="4018"/>
            </a:pPr>
            <a:r>
              <a:t>	McCarthyism witch-hunt for communists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Naive approach .... VPNs"/>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Naive approach .... VPNs</a:t>
            </a:r>
          </a:p>
        </p:txBody>
      </p:sp>
      <p:pic>
        <p:nvPicPr>
          <p:cNvPr id="277" name="Image" descr="Image"/>
          <p:cNvPicPr>
            <a:picLocks noChangeAspect="1"/>
          </p:cNvPicPr>
          <p:nvPr/>
        </p:nvPicPr>
        <p:blipFill>
          <a:blip r:embed="rId2">
            <a:extLst/>
          </a:blip>
          <a:stretch>
            <a:fillRect/>
          </a:stretch>
        </p:blipFill>
        <p:spPr>
          <a:xfrm>
            <a:off x="4432697" y="3520392"/>
            <a:ext cx="15518606" cy="13519997"/>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Naive approach .... VPNs"/>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Naive approach .... VPNs</a:t>
            </a:r>
          </a:p>
        </p:txBody>
      </p:sp>
      <p:pic>
        <p:nvPicPr>
          <p:cNvPr id="280" name="Image" descr="Image"/>
          <p:cNvPicPr>
            <a:picLocks noChangeAspect="1"/>
          </p:cNvPicPr>
          <p:nvPr/>
        </p:nvPicPr>
        <p:blipFill>
          <a:blip r:embed="rId3">
            <a:alphaModFix amt="18795"/>
            <a:extLst/>
          </a:blip>
          <a:stretch>
            <a:fillRect/>
          </a:stretch>
        </p:blipFill>
        <p:spPr>
          <a:xfrm>
            <a:off x="4432697" y="3520392"/>
            <a:ext cx="15518606" cy="13519997"/>
          </a:xfrm>
          <a:prstGeom prst="rect">
            <a:avLst/>
          </a:prstGeom>
          <a:ln w="12700">
            <a:miter lim="400000"/>
          </a:ln>
        </p:spPr>
      </p:pic>
      <p:pic>
        <p:nvPicPr>
          <p:cNvPr id="281" name="Image" descr="Image"/>
          <p:cNvPicPr>
            <a:picLocks noChangeAspect="1"/>
          </p:cNvPicPr>
          <p:nvPr/>
        </p:nvPicPr>
        <p:blipFill>
          <a:blip r:embed="rId4">
            <a:extLst/>
          </a:blip>
          <a:stretch>
            <a:fillRect/>
          </a:stretch>
        </p:blipFill>
        <p:spPr>
          <a:xfrm>
            <a:off x="8714870" y="4626921"/>
            <a:ext cx="14070010" cy="6240157"/>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Tor is a successful privacy enhancing technology that works at the transport layer…"/>
          <p:cNvSpPr txBox="1"/>
          <p:nvPr>
            <p:ph type="body" sz="quarter" idx="1"/>
          </p:nvPr>
        </p:nvSpPr>
        <p:spPr>
          <a:xfrm>
            <a:off x="1484574" y="3625692"/>
            <a:ext cx="8089439" cy="8242616"/>
          </a:xfrm>
          <a:prstGeom prst="rect">
            <a:avLst/>
          </a:prstGeom>
        </p:spPr>
        <p:txBody>
          <a:bodyPr/>
          <a:lstStyle/>
          <a:p>
            <a:pPr marL="438784" indent="-320039" defTabSz="457200">
              <a:spcBef>
                <a:spcPts val="0"/>
              </a:spcBef>
              <a:buSzTx/>
              <a:buNone/>
              <a:defRPr sz="4100"/>
            </a:pPr>
            <a:r>
              <a:t>Tor is a successful privacy enhancing technology that works at the transport layer</a:t>
            </a:r>
          </a:p>
          <a:p>
            <a:pPr marL="438784" indent="-320039" defTabSz="457200">
              <a:spcBef>
                <a:spcPts val="0"/>
              </a:spcBef>
              <a:buSzTx/>
              <a:buNone/>
              <a:defRPr sz="4100"/>
            </a:pPr>
          </a:p>
          <a:p>
            <a:pPr marL="438784" indent="-320039" defTabSz="457200">
              <a:spcBef>
                <a:spcPts val="0"/>
              </a:spcBef>
              <a:buSzTx/>
              <a:buNone/>
              <a:defRPr sz="4100"/>
            </a:pPr>
            <a:r>
              <a:t>Millions of active users.</a:t>
            </a:r>
          </a:p>
          <a:p>
            <a:pPr marL="438784" indent="-320039" defTabSz="457200">
              <a:spcBef>
                <a:spcPts val="0"/>
              </a:spcBef>
              <a:buSzTx/>
              <a:buNone/>
              <a:defRPr sz="4100"/>
            </a:pPr>
          </a:p>
          <a:p>
            <a:pPr marL="438784" indent="-320039" defTabSz="457200">
              <a:spcBef>
                <a:spcPts val="0"/>
              </a:spcBef>
              <a:buSzTx/>
              <a:buNone/>
              <a:defRPr sz="4100"/>
            </a:pPr>
            <a:r>
              <a:t>Normally, a TCP connection reveals your IP address</a:t>
            </a:r>
          </a:p>
          <a:p>
            <a:pPr marL="438784" indent="-320039" defTabSz="457200">
              <a:spcBef>
                <a:spcPts val="0"/>
              </a:spcBef>
              <a:buSzTx/>
              <a:buNone/>
              <a:defRPr sz="4100"/>
            </a:pPr>
          </a:p>
          <a:p>
            <a:pPr marL="438784" indent="-320039" defTabSz="457200">
              <a:spcBef>
                <a:spcPts val="0"/>
              </a:spcBef>
              <a:buSzTx/>
              <a:buNone/>
              <a:defRPr sz="4100"/>
            </a:pPr>
            <a:r>
              <a:t>Tor allows TCP connections without revealing your IP</a:t>
            </a:r>
          </a:p>
        </p:txBody>
      </p:sp>
      <p:pic>
        <p:nvPicPr>
          <p:cNvPr id="286" name="Screen Shot 2019-05-29 at 10.35.27 PM.png" descr="Screen Shot 2019-05-29 at 10.35.27 PM.png"/>
          <p:cNvPicPr>
            <a:picLocks noChangeAspect="1"/>
          </p:cNvPicPr>
          <p:nvPr/>
        </p:nvPicPr>
        <p:blipFill>
          <a:blip r:embed="rId3">
            <a:extLst/>
          </a:blip>
          <a:stretch>
            <a:fillRect/>
          </a:stretch>
        </p:blipFill>
        <p:spPr>
          <a:xfrm>
            <a:off x="10294167" y="3689270"/>
            <a:ext cx="14005349" cy="8115460"/>
          </a:xfrm>
          <a:prstGeom prst="rect">
            <a:avLst/>
          </a:prstGeom>
          <a:ln w="12700">
            <a:miter lim="400000"/>
          </a:ln>
        </p:spPr>
      </p:pic>
      <p:pic>
        <p:nvPicPr>
          <p:cNvPr id="287" name="1200px-Tor-logo-2011-flat.svg.png" descr="1200px-Tor-logo-2011-flat.svg.png"/>
          <p:cNvPicPr>
            <a:picLocks noChangeAspect="1"/>
          </p:cNvPicPr>
          <p:nvPr/>
        </p:nvPicPr>
        <p:blipFill>
          <a:blip r:embed="rId4">
            <a:extLst/>
          </a:blip>
          <a:stretch>
            <a:fillRect/>
          </a:stretch>
        </p:blipFill>
        <p:spPr>
          <a:xfrm>
            <a:off x="10663459" y="810999"/>
            <a:ext cx="3057082" cy="1846988"/>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Tor operates by tunneling traffic through multiple “onion routers” using public key cryptography"/>
          <p:cNvSpPr txBox="1"/>
          <p:nvPr>
            <p:ph type="body" sz="quarter" idx="1"/>
          </p:nvPr>
        </p:nvSpPr>
        <p:spPr>
          <a:xfrm>
            <a:off x="1484574" y="3625692"/>
            <a:ext cx="21531318" cy="2917226"/>
          </a:xfrm>
          <a:prstGeom prst="rect">
            <a:avLst/>
          </a:prstGeom>
        </p:spPr>
        <p:txBody>
          <a:bodyPr/>
          <a:lstStyle/>
          <a:p>
            <a:pPr lvl="1" marL="438784" indent="-320039" defTabSz="457200">
              <a:spcBef>
                <a:spcPts val="0"/>
              </a:spcBef>
              <a:buSzTx/>
              <a:buNone/>
              <a:defRPr sz="4100"/>
            </a:pPr>
            <a:r>
              <a:t>Tor operates by tunneling traffic through multiple “onion routers” using public key cryptography</a:t>
            </a:r>
          </a:p>
        </p:txBody>
      </p:sp>
      <p:sp>
        <p:nvSpPr>
          <p:cNvPr id="292" name="Tor (“The Onion Router”)"/>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Tor (“The Onion Router”)</a:t>
            </a:r>
          </a:p>
        </p:txBody>
      </p:sp>
      <p:pic>
        <p:nvPicPr>
          <p:cNvPr id="293" name="Tor software.png" descr="Tor software.png"/>
          <p:cNvPicPr>
            <a:picLocks noChangeAspect="1"/>
          </p:cNvPicPr>
          <p:nvPr/>
        </p:nvPicPr>
        <p:blipFill>
          <a:blip r:embed="rId3">
            <a:extLst/>
          </a:blip>
          <a:stretch>
            <a:fillRect/>
          </a:stretch>
        </p:blipFill>
        <p:spPr>
          <a:xfrm>
            <a:off x="5431167" y="5138576"/>
            <a:ext cx="13638132" cy="7587147"/>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Entry node: knows Alice is using Tor, and identity of middle node, but not destination…"/>
          <p:cNvSpPr txBox="1"/>
          <p:nvPr>
            <p:ph type="body" idx="1"/>
          </p:nvPr>
        </p:nvSpPr>
        <p:spPr>
          <a:xfrm>
            <a:off x="1484574" y="3625692"/>
            <a:ext cx="21531318" cy="8007648"/>
          </a:xfrm>
          <a:prstGeom prst="rect">
            <a:avLst/>
          </a:prstGeom>
        </p:spPr>
        <p:txBody>
          <a:bodyPr/>
          <a:lstStyle/>
          <a:p>
            <a:pPr marL="438784" indent="-320039" defTabSz="457200">
              <a:spcBef>
                <a:spcPts val="3300"/>
              </a:spcBef>
              <a:buSzTx/>
              <a:buNone/>
              <a:defRPr sz="4400"/>
            </a:pPr>
            <a:r>
              <a:rPr b="1"/>
              <a:t>Entry node:</a:t>
            </a:r>
            <a:r>
              <a:t> knows Alice is using Tor, and identity of middle node, but not destination</a:t>
            </a:r>
          </a:p>
          <a:p>
            <a:pPr marL="438784" indent="-320039" defTabSz="457200">
              <a:spcBef>
                <a:spcPts val="3300"/>
              </a:spcBef>
              <a:buSzTx/>
              <a:buNone/>
              <a:defRPr sz="4400"/>
            </a:pPr>
            <a:r>
              <a:rPr b="1"/>
              <a:t>Exit node:</a:t>
            </a:r>
            <a:r>
              <a:t> knows some Tor user is connecting to destination, but not which user</a:t>
            </a:r>
          </a:p>
          <a:p>
            <a:pPr marL="438784" indent="-320039" defTabSz="457200">
              <a:spcBef>
                <a:spcPts val="3300"/>
              </a:spcBef>
              <a:buSzTx/>
              <a:buNone/>
              <a:defRPr sz="4400"/>
            </a:pPr>
            <a:r>
              <a:rPr b="1"/>
              <a:t>Destination:</a:t>
            </a:r>
            <a:r>
              <a:t> knows a Tor user is connecting to it via the exit node</a:t>
            </a:r>
          </a:p>
          <a:p>
            <a:pPr marL="118745" indent="0" defTabSz="457200">
              <a:spcBef>
                <a:spcPts val="3300"/>
              </a:spcBef>
              <a:buSzTx/>
              <a:buNone/>
              <a:defRPr sz="4400"/>
            </a:pPr>
          </a:p>
          <a:p>
            <a:pPr marL="118745" indent="0" defTabSz="457200">
              <a:spcBef>
                <a:spcPts val="3300"/>
              </a:spcBef>
              <a:buSzTx/>
              <a:buNone/>
              <a:defRPr sz="4400"/>
            </a:pPr>
            <a:r>
              <a:t>Tor does not provide encryption between exit and destination (use HTTPS!)</a:t>
            </a:r>
          </a:p>
        </p:txBody>
      </p:sp>
      <p:sp>
        <p:nvSpPr>
          <p:cNvPr id="298" name="Who Knows What?"/>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Who Knows What?</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Tor provides for anonymity in TCP connections over the Internet, both unlinkably (long-term) and linkably (short-term).…"/>
          <p:cNvSpPr txBox="1"/>
          <p:nvPr>
            <p:ph type="body" idx="1"/>
          </p:nvPr>
        </p:nvSpPr>
        <p:spPr>
          <a:xfrm>
            <a:off x="1484574" y="3625692"/>
            <a:ext cx="21531318" cy="8007648"/>
          </a:xfrm>
          <a:prstGeom prst="rect">
            <a:avLst/>
          </a:prstGeom>
        </p:spPr>
        <p:txBody>
          <a:bodyPr/>
          <a:lstStyle/>
          <a:p>
            <a:pPr lvl="1" marL="438784" indent="-320039" defTabSz="457200">
              <a:spcBef>
                <a:spcPts val="0"/>
              </a:spcBef>
              <a:buSzTx/>
              <a:buNone/>
              <a:defRPr sz="4700"/>
            </a:pPr>
            <a:r>
              <a:t>Tor provides for anonymity in TCP connections over the Internet, both unlinkably (long-term) and linkably (short-term).</a:t>
            </a:r>
          </a:p>
          <a:p>
            <a:pPr lvl="1" marL="438784" indent="-320039" defTabSz="457200">
              <a:spcBef>
                <a:spcPts val="0"/>
              </a:spcBef>
              <a:buSzTx/>
              <a:buNone/>
              <a:defRPr sz="4700"/>
            </a:pPr>
          </a:p>
          <a:p>
            <a:pPr lvl="1" marL="438784" indent="-320039" defTabSz="457200">
              <a:spcBef>
                <a:spcPts val="1600"/>
              </a:spcBef>
              <a:buSzTx/>
              <a:buNone/>
              <a:defRPr b="1" sz="4700"/>
            </a:pPr>
            <a:r>
              <a:t>What does this mean? </a:t>
            </a:r>
          </a:p>
          <a:p>
            <a:pPr lvl="1" marL="438784" indent="-129539" defTabSz="457200">
              <a:spcBef>
                <a:spcPts val="1600"/>
              </a:spcBef>
              <a:buSzTx/>
              <a:buNone/>
              <a:defRPr sz="4700"/>
            </a:pPr>
            <a:r>
              <a:t>• There’s no long-term identifier for a Tor user </a:t>
            </a:r>
          </a:p>
          <a:p>
            <a:pPr lvl="1" marL="438784" indent="-129539" defTabSz="457200">
              <a:spcBef>
                <a:spcPts val="1600"/>
              </a:spcBef>
              <a:buSzTx/>
              <a:buNone/>
              <a:defRPr sz="4700"/>
            </a:pPr>
            <a:r>
              <a:t>• If a web server gets a connection from Tor today, and another one tomorrow, it won’t be able to tell whether those are from the same person </a:t>
            </a:r>
          </a:p>
          <a:p>
            <a:pPr lvl="1" marL="438784" indent="-129539" defTabSz="457200">
              <a:spcBef>
                <a:spcPts val="1600"/>
              </a:spcBef>
              <a:buSzTx/>
              <a:buNone/>
              <a:defRPr sz="4700"/>
            </a:pPr>
            <a:r>
              <a:t>• But two connections in quick succession from the same Tor node are more likely to in fact be from the same person</a:t>
            </a:r>
          </a:p>
        </p:txBody>
      </p:sp>
      <p:sp>
        <p:nvSpPr>
          <p:cNvPr id="303" name="Does Tor Provide Anonymity?"/>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Does Tor Provide Anonymity?</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Performance: message bounces around a lot (can be slow)…"/>
          <p:cNvSpPr txBox="1"/>
          <p:nvPr>
            <p:ph type="body" idx="1"/>
          </p:nvPr>
        </p:nvSpPr>
        <p:spPr>
          <a:xfrm>
            <a:off x="1484574" y="3625692"/>
            <a:ext cx="21531318" cy="8007648"/>
          </a:xfrm>
          <a:prstGeom prst="rect">
            <a:avLst/>
          </a:prstGeom>
        </p:spPr>
        <p:txBody>
          <a:bodyPr/>
          <a:lstStyle/>
          <a:p>
            <a:pPr marL="364191" indent="-265633" defTabSz="379475">
              <a:spcBef>
                <a:spcPts val="0"/>
              </a:spcBef>
              <a:buSzTx/>
              <a:buNone/>
              <a:defRPr b="1" sz="3984"/>
            </a:pPr>
            <a:r>
              <a:t>Performance: </a:t>
            </a:r>
            <a:r>
              <a:rPr b="0"/>
              <a:t>message bounces around a lot (can be slow)</a:t>
            </a:r>
            <a:endParaRPr b="0"/>
          </a:p>
          <a:p>
            <a:pPr marL="364191" indent="-265633" defTabSz="379475">
              <a:spcBef>
                <a:spcPts val="0"/>
              </a:spcBef>
              <a:buSzTx/>
              <a:buNone/>
              <a:defRPr sz="3984"/>
            </a:pPr>
          </a:p>
          <a:p>
            <a:pPr marL="364191" indent="-265633" defTabSz="379475">
              <a:spcBef>
                <a:spcPts val="0"/>
              </a:spcBef>
              <a:buSzTx/>
              <a:buNone/>
              <a:defRPr sz="3984"/>
            </a:pPr>
            <a:r>
              <a:rPr b="1"/>
              <a:t>Attack: </a:t>
            </a:r>
            <a:r>
              <a:t>government can coerce server operates in one country </a:t>
            </a:r>
          </a:p>
          <a:p>
            <a:pPr marL="607161" indent="-227685" defTabSz="379475">
              <a:spcBef>
                <a:spcPts val="0"/>
              </a:spcBef>
              <a:buSzTx/>
              <a:buNone/>
              <a:defRPr sz="3984"/>
            </a:pPr>
            <a:r>
              <a:t>Defense: use mix servers in different legal jurisdictions </a:t>
            </a:r>
          </a:p>
          <a:p>
            <a:pPr marL="607161" indent="-227685" defTabSz="379475">
              <a:spcBef>
                <a:spcPts val="0"/>
              </a:spcBef>
              <a:buSzTx/>
              <a:buNone/>
              <a:defRPr sz="3984"/>
            </a:pPr>
          </a:p>
          <a:p>
            <a:pPr marL="364191" indent="-265633" defTabSz="379475">
              <a:spcBef>
                <a:spcPts val="0"/>
              </a:spcBef>
              <a:buSzTx/>
              <a:buNone/>
              <a:defRPr b="1" sz="3984"/>
            </a:pPr>
            <a:r>
              <a:t>Attack: </a:t>
            </a:r>
            <a:r>
              <a:rPr b="0"/>
              <a:t>adversary operates all of the mixes</a:t>
            </a:r>
          </a:p>
          <a:p>
            <a:pPr marL="607161" indent="-227685" defTabSz="379475">
              <a:spcBef>
                <a:spcPts val="0"/>
              </a:spcBef>
              <a:buSzTx/>
              <a:buNone/>
              <a:defRPr sz="3984"/>
            </a:pPr>
            <a:r>
              <a:t>Defense: have lots of mix servers (Tor has ~7,000 onion routers today). Use diverse set.</a:t>
            </a:r>
          </a:p>
          <a:p>
            <a:pPr marL="607161" indent="-227685" defTabSz="379475">
              <a:spcBef>
                <a:spcPts val="0"/>
              </a:spcBef>
              <a:buSzTx/>
              <a:buNone/>
              <a:defRPr sz="3984"/>
            </a:pPr>
          </a:p>
          <a:p>
            <a:pPr marL="364191" indent="-265633" defTabSz="379475">
              <a:spcBef>
                <a:spcPts val="0"/>
              </a:spcBef>
              <a:buSzTx/>
              <a:buNone/>
              <a:defRPr sz="3984"/>
            </a:pPr>
            <a:r>
              <a:rPr b="1"/>
              <a:t>Attack: </a:t>
            </a:r>
            <a:r>
              <a:t>adversary observes when Alice sends and when Bob receives, links the two together </a:t>
            </a:r>
          </a:p>
          <a:p>
            <a:pPr marL="364191" indent="-265633" defTabSz="379475">
              <a:spcBef>
                <a:spcPts val="0"/>
              </a:spcBef>
              <a:buSzTx/>
              <a:buNone/>
              <a:defRPr sz="3984"/>
            </a:pPr>
          </a:p>
          <a:p>
            <a:pPr marL="364191" indent="-265633" defTabSz="379475">
              <a:spcBef>
                <a:spcPts val="0"/>
              </a:spcBef>
              <a:buSzTx/>
              <a:buNone/>
              <a:defRPr sz="3984"/>
            </a:pPr>
            <a:r>
              <a:t>A side channel attack – exploits timing information</a:t>
            </a:r>
          </a:p>
          <a:p>
            <a:pPr marL="607161" indent="-227685" defTabSz="379475">
              <a:spcBef>
                <a:spcPts val="0"/>
              </a:spcBef>
              <a:buSzTx/>
              <a:buNone/>
              <a:defRPr sz="3984"/>
            </a:pPr>
            <a:r>
              <a:t>Defenses: pad messages, introduce significant delays</a:t>
            </a:r>
          </a:p>
          <a:p>
            <a:pPr marL="827468" indent="-189737" defTabSz="379475">
              <a:spcBef>
                <a:spcPts val="0"/>
              </a:spcBef>
              <a:buSzTx/>
              <a:buNone/>
              <a:defRPr sz="3984"/>
            </a:pPr>
            <a:r>
              <a:t>Tor does the former, but notes that it’s not enough for defense </a:t>
            </a:r>
          </a:p>
        </p:txBody>
      </p:sp>
      <p:sp>
        <p:nvSpPr>
          <p:cNvPr id="308" name="Tor Challenges"/>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Tor Challenges</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How do you protect against an adversary creating a large number of onion routers and performing timing observation at entrance and exits?…"/>
          <p:cNvSpPr txBox="1"/>
          <p:nvPr>
            <p:ph type="body" idx="1"/>
          </p:nvPr>
        </p:nvSpPr>
        <p:spPr>
          <a:xfrm>
            <a:off x="1484574" y="3625692"/>
            <a:ext cx="21531318" cy="8007648"/>
          </a:xfrm>
          <a:prstGeom prst="rect">
            <a:avLst/>
          </a:prstGeom>
        </p:spPr>
        <p:txBody>
          <a:bodyPr/>
          <a:lstStyle/>
          <a:p>
            <a:pPr marL="438784" indent="-320039" defTabSz="457200">
              <a:spcBef>
                <a:spcPts val="0"/>
              </a:spcBef>
              <a:buSzTx/>
              <a:buNone/>
            </a:pPr>
            <a:r>
              <a:t>How do you protect against an adversary creating a large number of onion routers and performing timing observation at entrance and exits?</a:t>
            </a:r>
          </a:p>
          <a:p>
            <a:pPr marL="438784" indent="-320039" defTabSz="457200">
              <a:spcBef>
                <a:spcPts val="0"/>
              </a:spcBef>
              <a:buSzTx/>
              <a:buNone/>
            </a:pPr>
          </a:p>
          <a:p>
            <a:pPr marL="438784" indent="-320039" defTabSz="457200">
              <a:spcBef>
                <a:spcPts val="0"/>
              </a:spcBef>
              <a:buSzTx/>
              <a:buNone/>
            </a:pPr>
            <a:r>
              <a:t>Limit the servers used for initial connection to a subset of trusted nodes:</a:t>
            </a:r>
          </a:p>
          <a:p>
            <a:pPr marL="438784" indent="-320039" defTabSz="457200">
              <a:spcBef>
                <a:spcPts val="0"/>
              </a:spcBef>
              <a:buSzTx/>
              <a:buNone/>
            </a:pPr>
            <a:r>
              <a:t>  - Have long and consistent uptimes… </a:t>
            </a:r>
          </a:p>
          <a:p>
            <a:pPr marL="438784" indent="-320039" defTabSz="457200">
              <a:spcBef>
                <a:spcPts val="0"/>
              </a:spcBef>
              <a:buSzTx/>
              <a:buNone/>
            </a:pPr>
            <a:r>
              <a:t>  - Have high bandwidth… </a:t>
            </a:r>
          </a:p>
          <a:p>
            <a:pPr marL="438784" indent="-320039" defTabSz="457200">
              <a:spcBef>
                <a:spcPts val="0"/>
              </a:spcBef>
              <a:buSzTx/>
              <a:buNone/>
            </a:pPr>
            <a:r>
              <a:t>  - Are manually vetted by the Tor community</a:t>
            </a:r>
          </a:p>
          <a:p>
            <a:pPr marL="438784" indent="-320039" defTabSz="457200">
              <a:spcBef>
                <a:spcPts val="0"/>
              </a:spcBef>
              <a:buSzTx/>
              <a:buNone/>
            </a:pPr>
          </a:p>
          <a:p>
            <a:pPr marL="438784" indent="-320039" defTabSz="457200">
              <a:spcBef>
                <a:spcPts val="0"/>
              </a:spcBef>
              <a:buSzTx/>
              <a:buNone/>
            </a:pPr>
            <a:r>
              <a:t>Tor client selects 3 guard relays and uses them for 3 months </a:t>
            </a:r>
          </a:p>
        </p:txBody>
      </p:sp>
      <p:sp>
        <p:nvSpPr>
          <p:cNvPr id="311" name="Guard Relays"/>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Guard Relays</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Relays must self-elect to be exit nodes. Why?…"/>
          <p:cNvSpPr txBox="1"/>
          <p:nvPr>
            <p:ph type="body" idx="1"/>
          </p:nvPr>
        </p:nvSpPr>
        <p:spPr>
          <a:xfrm>
            <a:off x="1484574" y="3625692"/>
            <a:ext cx="21531318" cy="8007648"/>
          </a:xfrm>
          <a:prstGeom prst="rect">
            <a:avLst/>
          </a:prstGeom>
        </p:spPr>
        <p:txBody>
          <a:bodyPr/>
          <a:lstStyle/>
          <a:p>
            <a:pPr marL="438784" indent="-320039" defTabSz="457200">
              <a:spcBef>
                <a:spcPts val="0"/>
              </a:spcBef>
              <a:buSzTx/>
              <a:buNone/>
            </a:pPr>
            <a:r>
              <a:t>Relays must self-elect to be exit nodes. Why? </a:t>
            </a:r>
          </a:p>
          <a:p>
            <a:pPr marL="438784" indent="-320039" defTabSz="457200">
              <a:spcBef>
                <a:spcPts val="0"/>
              </a:spcBef>
              <a:buSzTx/>
              <a:buNone/>
            </a:pPr>
          </a:p>
          <a:p>
            <a:pPr marL="438784" indent="-320039" defTabSz="457200">
              <a:spcBef>
                <a:spcPts val="0"/>
              </a:spcBef>
              <a:buSzTx/>
              <a:buNone/>
            </a:pPr>
            <a:r>
              <a:t>  - Legal problems</a:t>
            </a:r>
          </a:p>
          <a:p>
            <a:pPr marL="438784" indent="-320039" defTabSz="457200">
              <a:spcBef>
                <a:spcPts val="0"/>
              </a:spcBef>
              <a:buSzTx/>
              <a:buNone/>
            </a:pPr>
          </a:p>
          <a:p>
            <a:pPr marL="438784" indent="-320039" defTabSz="457200">
              <a:spcBef>
                <a:spcPts val="0"/>
              </a:spcBef>
              <a:buSzTx/>
              <a:buNone/>
            </a:pPr>
            <a:r>
              <a:t>  - If someone does something malicious or illegal using Tor and the police trace the traffic, the trace leads to the exit node</a:t>
            </a:r>
          </a:p>
        </p:txBody>
      </p:sp>
      <p:sp>
        <p:nvSpPr>
          <p:cNvPr id="314" name="Exit Nodes"/>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Exit Nodes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As described, Tor protects the identity of the client, but not the server…"/>
          <p:cNvSpPr txBox="1"/>
          <p:nvPr>
            <p:ph type="body" idx="1"/>
          </p:nvPr>
        </p:nvSpPr>
        <p:spPr>
          <a:xfrm>
            <a:off x="1484574" y="3625692"/>
            <a:ext cx="21531318" cy="8749856"/>
          </a:xfrm>
          <a:prstGeom prst="rect">
            <a:avLst/>
          </a:prstGeom>
        </p:spPr>
        <p:txBody>
          <a:bodyPr/>
          <a:lstStyle/>
          <a:p>
            <a:pPr marL="438784" indent="-320039" defTabSz="457200">
              <a:spcBef>
                <a:spcPts val="0"/>
              </a:spcBef>
              <a:buSzTx/>
              <a:buNone/>
            </a:pPr>
            <a:r>
              <a:t>As described, Tor protects the identity of the client, but not the server</a:t>
            </a:r>
          </a:p>
          <a:p>
            <a:pPr marL="438784" indent="-320039" defTabSz="457200">
              <a:spcBef>
                <a:spcPts val="0"/>
              </a:spcBef>
              <a:buSzTx/>
              <a:buNone/>
            </a:pPr>
          </a:p>
          <a:p>
            <a:pPr marL="438784" indent="-320039" defTabSz="457200">
              <a:spcBef>
                <a:spcPts val="0"/>
              </a:spcBef>
              <a:buSzTx/>
              <a:buNone/>
            </a:pPr>
            <a:r>
              <a:t>What if we want to run an anonymous service?</a:t>
            </a:r>
          </a:p>
          <a:p>
            <a:pPr marL="438784" indent="-320039" defTabSz="457200">
              <a:spcBef>
                <a:spcPts val="0"/>
              </a:spcBef>
              <a:buSzTx/>
              <a:buNone/>
            </a:pPr>
            <a:r>
              <a:t>  - a website, where nobody knows the IP address?</a:t>
            </a:r>
          </a:p>
          <a:p>
            <a:pPr marL="438784" indent="-320039" defTabSz="457200">
              <a:spcBef>
                <a:spcPts val="0"/>
              </a:spcBef>
              <a:buSzTx/>
              <a:buNone/>
            </a:pPr>
          </a:p>
          <a:p>
            <a:pPr marL="438784" indent="-320039" defTabSz="457200">
              <a:spcBef>
                <a:spcPts val="0"/>
              </a:spcBef>
              <a:buSzTx/>
              <a:buNone/>
            </a:pPr>
            <a:r>
              <a:t>Tor supports Hidden Services…</a:t>
            </a:r>
          </a:p>
          <a:p>
            <a:pPr marL="438784" indent="-320039" defTabSz="457200">
              <a:spcBef>
                <a:spcPts val="0"/>
              </a:spcBef>
              <a:buSzTx/>
              <a:buNone/>
            </a:pPr>
            <a:r>
              <a:t>  - Allows you to run a server without disclosing the IP or DNS name </a:t>
            </a:r>
          </a:p>
          <a:p>
            <a:pPr marL="438784" indent="-320039" defTabSz="457200">
              <a:spcBef>
                <a:spcPts val="0"/>
              </a:spcBef>
              <a:buSzTx/>
              <a:buNone/>
            </a:pPr>
          </a:p>
          <a:p>
            <a:pPr marL="438784" indent="-320039" defTabSz="457200">
              <a:spcBef>
                <a:spcPts val="0"/>
              </a:spcBef>
              <a:buSzTx/>
              <a:buNone/>
            </a:pPr>
            <a:r>
              <a:t>Many hidden services</a:t>
            </a:r>
          </a:p>
          <a:p>
            <a:pPr marL="438784" indent="-320039" defTabSz="457200">
              <a:spcBef>
                <a:spcPts val="0"/>
              </a:spcBef>
              <a:buSzTx/>
              <a:buNone/>
            </a:pPr>
            <a:r>
              <a:t>  - Duck Duck Go, Tor Chat, Wikileaks</a:t>
            </a:r>
          </a:p>
        </p:txBody>
      </p:sp>
      <p:sp>
        <p:nvSpPr>
          <p:cNvPr id="317" name="Tor Hidden Services"/>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Tor Hidden Services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Image" descr="Image"/>
          <p:cNvPicPr>
            <a:picLocks noChangeAspect="1"/>
          </p:cNvPicPr>
          <p:nvPr/>
        </p:nvPicPr>
        <p:blipFill>
          <a:blip r:embed="rId3">
            <a:extLst/>
          </a:blip>
          <a:srcRect l="0" t="14317" r="0" b="6003"/>
          <a:stretch>
            <a:fillRect/>
          </a:stretch>
        </p:blipFill>
        <p:spPr>
          <a:xfrm>
            <a:off x="5639511" y="3270626"/>
            <a:ext cx="13477707" cy="9871179"/>
          </a:xfrm>
          <a:prstGeom prst="rect">
            <a:avLst/>
          </a:prstGeom>
          <a:ln w="12700">
            <a:miter lim="400000"/>
          </a:ln>
        </p:spPr>
      </p:pic>
      <p:sp>
        <p:nvSpPr>
          <p:cNvPr id="151" name="Direct Sharing"/>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Direct Sharing</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9" name="Image" descr="Image"/>
          <p:cNvPicPr>
            <a:picLocks noChangeAspect="1"/>
          </p:cNvPicPr>
          <p:nvPr/>
        </p:nvPicPr>
        <p:blipFill>
          <a:blip r:embed="rId2">
            <a:extLst/>
          </a:blip>
          <a:stretch>
            <a:fillRect/>
          </a:stretch>
        </p:blipFill>
        <p:spPr>
          <a:xfrm>
            <a:off x="3300164" y="751154"/>
            <a:ext cx="17783672" cy="12213692"/>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Image" descr="Image"/>
          <p:cNvPicPr>
            <a:picLocks noChangeAspect="1"/>
          </p:cNvPicPr>
          <p:nvPr/>
        </p:nvPicPr>
        <p:blipFill>
          <a:blip r:embed="rId2">
            <a:extLst/>
          </a:blip>
          <a:stretch>
            <a:fillRect/>
          </a:stretch>
        </p:blipFill>
        <p:spPr>
          <a:xfrm>
            <a:off x="3057095" y="584216"/>
            <a:ext cx="18269810" cy="12547568"/>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Image" descr="Image"/>
          <p:cNvPicPr>
            <a:picLocks noChangeAspect="1"/>
          </p:cNvPicPr>
          <p:nvPr/>
        </p:nvPicPr>
        <p:blipFill>
          <a:blip r:embed="rId2">
            <a:extLst/>
          </a:blip>
          <a:stretch>
            <a:fillRect/>
          </a:stretch>
        </p:blipFill>
        <p:spPr>
          <a:xfrm>
            <a:off x="2939499" y="503452"/>
            <a:ext cx="18505002" cy="12709096"/>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Image" descr="Image"/>
          <p:cNvPicPr>
            <a:picLocks noChangeAspect="1"/>
          </p:cNvPicPr>
          <p:nvPr/>
        </p:nvPicPr>
        <p:blipFill>
          <a:blip r:embed="rId2">
            <a:extLst/>
          </a:blip>
          <a:stretch>
            <a:fillRect/>
          </a:stretch>
        </p:blipFill>
        <p:spPr>
          <a:xfrm>
            <a:off x="2887240" y="467561"/>
            <a:ext cx="18609520" cy="12780878"/>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Image" descr="Image"/>
          <p:cNvPicPr>
            <a:picLocks noChangeAspect="1"/>
          </p:cNvPicPr>
          <p:nvPr/>
        </p:nvPicPr>
        <p:blipFill>
          <a:blip r:embed="rId2">
            <a:extLst/>
          </a:blip>
          <a:stretch>
            <a:fillRect/>
          </a:stretch>
        </p:blipFill>
        <p:spPr>
          <a:xfrm>
            <a:off x="3242442" y="711511"/>
            <a:ext cx="17899116" cy="12292978"/>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Image" descr="Image"/>
          <p:cNvPicPr>
            <a:picLocks noChangeAspect="1"/>
          </p:cNvPicPr>
          <p:nvPr/>
        </p:nvPicPr>
        <p:blipFill>
          <a:blip r:embed="rId2">
            <a:extLst/>
          </a:blip>
          <a:stretch>
            <a:fillRect/>
          </a:stretch>
        </p:blipFill>
        <p:spPr>
          <a:xfrm>
            <a:off x="2947158" y="508712"/>
            <a:ext cx="18489684" cy="12698577"/>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Image" descr="Image"/>
          <p:cNvPicPr>
            <a:picLocks noChangeAspect="1"/>
          </p:cNvPicPr>
          <p:nvPr/>
        </p:nvPicPr>
        <p:blipFill>
          <a:blip r:embed="rId2">
            <a:extLst/>
          </a:blip>
          <a:srcRect l="0" t="0" r="28509" b="0"/>
          <a:stretch>
            <a:fillRect/>
          </a:stretch>
        </p:blipFill>
        <p:spPr>
          <a:xfrm>
            <a:off x="4471193" y="648096"/>
            <a:ext cx="15441770" cy="12419856"/>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Silk Road Marketplace"/>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Silk Road Marketplace</a:t>
            </a:r>
          </a:p>
        </p:txBody>
      </p:sp>
      <p:pic>
        <p:nvPicPr>
          <p:cNvPr id="334" name="Image" descr="Image"/>
          <p:cNvPicPr>
            <a:picLocks noChangeAspect="1"/>
          </p:cNvPicPr>
          <p:nvPr/>
        </p:nvPicPr>
        <p:blipFill>
          <a:blip r:embed="rId3">
            <a:extLst/>
          </a:blip>
          <a:stretch>
            <a:fillRect/>
          </a:stretch>
        </p:blipFill>
        <p:spPr>
          <a:xfrm>
            <a:off x="6005059" y="2920017"/>
            <a:ext cx="12879918" cy="9653966"/>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If you’re not doing anything wrong, you shouldn’t have anything to hide.”…"/>
          <p:cNvSpPr txBox="1"/>
          <p:nvPr>
            <p:ph type="body" idx="1"/>
          </p:nvPr>
        </p:nvSpPr>
        <p:spPr>
          <a:xfrm>
            <a:off x="1484574" y="3625692"/>
            <a:ext cx="21531318" cy="8007648"/>
          </a:xfrm>
          <a:prstGeom prst="rect">
            <a:avLst/>
          </a:prstGeom>
        </p:spPr>
        <p:txBody>
          <a:bodyPr/>
          <a:lstStyle/>
          <a:p>
            <a:pPr marL="438784" indent="-320039" defTabSz="457200">
              <a:spcBef>
                <a:spcPts val="0"/>
              </a:spcBef>
              <a:buSzTx/>
              <a:buNone/>
              <a:defRPr sz="4700"/>
            </a:pPr>
            <a:r>
              <a:t>“If you’re not doing anything wrong, you shouldn’t have anything to hide.” </a:t>
            </a:r>
          </a:p>
          <a:p>
            <a:pPr marL="438784" indent="-320039" defTabSz="457200">
              <a:spcBef>
                <a:spcPts val="0"/>
              </a:spcBef>
              <a:buSzTx/>
              <a:buNone/>
              <a:defRPr sz="4700"/>
            </a:pPr>
          </a:p>
          <a:p>
            <a:pPr marL="438784" indent="-320039" defTabSz="457200">
              <a:spcBef>
                <a:spcPts val="0"/>
              </a:spcBef>
              <a:buSzTx/>
              <a:buNone/>
              <a:defRPr sz="4700"/>
            </a:pPr>
            <a:r>
              <a:t>  - Implies that anonymous communication is for criminals </a:t>
            </a:r>
          </a:p>
          <a:p>
            <a:pPr marL="438784" indent="-320039" defTabSz="457200">
              <a:spcBef>
                <a:spcPts val="0"/>
              </a:spcBef>
              <a:buSzTx/>
              <a:buNone/>
              <a:defRPr sz="4700"/>
            </a:pPr>
          </a:p>
          <a:p>
            <a:pPr marL="438784" indent="-320039" defTabSz="457200">
              <a:spcBef>
                <a:spcPts val="0"/>
              </a:spcBef>
              <a:buSzTx/>
              <a:buNone/>
              <a:defRPr sz="4700"/>
            </a:pPr>
            <a:r>
              <a:t>The truth: who uses Tor?</a:t>
            </a:r>
          </a:p>
          <a:p>
            <a:pPr marL="438784" indent="-320039" defTabSz="457200">
              <a:spcBef>
                <a:spcPts val="0"/>
              </a:spcBef>
              <a:buSzTx/>
              <a:buNone/>
              <a:defRPr sz="4700"/>
            </a:pPr>
          </a:p>
          <a:p>
            <a:pPr marL="438784" indent="-320039" defTabSz="457200">
              <a:spcBef>
                <a:spcPts val="0"/>
              </a:spcBef>
              <a:buSzTx/>
              <a:buNone/>
              <a:defRPr sz="4700"/>
            </a:pPr>
            <a:r>
              <a:t>  - Journalists, Law Enforcement, Human Rights Activists, Business Executives, Intelligence/Military, Normal People</a:t>
            </a:r>
          </a:p>
        </p:txBody>
      </p:sp>
      <p:sp>
        <p:nvSpPr>
          <p:cNvPr id="339" name="Who uses anonymity systems?"/>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Who uses anonymity systems?</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Government censors…"/>
          <p:cNvSpPr txBox="1"/>
          <p:nvPr>
            <p:ph type="body" idx="1"/>
          </p:nvPr>
        </p:nvSpPr>
        <p:spPr>
          <a:xfrm>
            <a:off x="1484574" y="3625692"/>
            <a:ext cx="21531318" cy="8007648"/>
          </a:xfrm>
          <a:prstGeom prst="rect">
            <a:avLst/>
          </a:prstGeom>
        </p:spPr>
        <p:txBody>
          <a:bodyPr/>
          <a:lstStyle/>
          <a:p>
            <a:pPr marL="438784" indent="-320039" defTabSz="457200">
              <a:spcBef>
                <a:spcPts val="0"/>
              </a:spcBef>
              <a:buSzTx/>
              <a:buNone/>
              <a:defRPr b="1" sz="4700"/>
            </a:pPr>
            <a:r>
              <a:t>Government censors</a:t>
            </a:r>
          </a:p>
          <a:p>
            <a:pPr marL="438784" indent="-320039" defTabSz="457200">
              <a:spcBef>
                <a:spcPts val="0"/>
              </a:spcBef>
              <a:buSzTx/>
              <a:buNone/>
              <a:defRPr sz="4700"/>
            </a:pPr>
            <a:r>
              <a:t>	Block websites containing “offensive” content</a:t>
            </a:r>
          </a:p>
          <a:p>
            <a:pPr marL="438784" indent="-320039" defTabSz="457200">
              <a:spcBef>
                <a:spcPts val="0"/>
              </a:spcBef>
              <a:buSzTx/>
              <a:buNone/>
              <a:defRPr sz="4700"/>
            </a:pPr>
            <a:r>
              <a:t>	Commonly employ blacklist approach</a:t>
            </a:r>
          </a:p>
          <a:p>
            <a:pPr marL="438784" indent="-320039" defTabSz="457200">
              <a:spcBef>
                <a:spcPts val="0"/>
              </a:spcBef>
              <a:buSzTx/>
              <a:buNone/>
              <a:defRPr sz="4700"/>
            </a:pPr>
          </a:p>
          <a:p>
            <a:pPr marL="438784" indent="-320039" defTabSz="457200">
              <a:spcBef>
                <a:spcPts val="0"/>
              </a:spcBef>
              <a:buSzTx/>
              <a:buNone/>
              <a:defRPr b="1" sz="4700"/>
            </a:pPr>
            <a:r>
              <a:t>Observed techniques</a:t>
            </a:r>
          </a:p>
          <a:p>
            <a:pPr marL="438784" indent="-320039" defTabSz="457200">
              <a:spcBef>
                <a:spcPts val="0"/>
              </a:spcBef>
              <a:buSzTx/>
              <a:buNone/>
              <a:defRPr sz="4700"/>
            </a:pPr>
            <a:r>
              <a:t>	IP blocking, DNS blackholes, forged RST packets</a:t>
            </a:r>
          </a:p>
          <a:p>
            <a:pPr marL="438784" indent="-320039" defTabSz="457200">
              <a:spcBef>
                <a:spcPts val="0"/>
              </a:spcBef>
              <a:buSzTx/>
              <a:buNone/>
              <a:defRPr sz="4700"/>
            </a:pPr>
          </a:p>
          <a:p>
            <a:pPr marL="438784" indent="-320039" defTabSz="457200">
              <a:spcBef>
                <a:spcPts val="0"/>
              </a:spcBef>
              <a:buSzTx/>
              <a:buNone/>
              <a:defRPr b="1" sz="4700"/>
            </a:pPr>
            <a:r>
              <a:t>Popular countermeasures</a:t>
            </a:r>
          </a:p>
          <a:p>
            <a:pPr marL="438784" indent="-320039" defTabSz="457200">
              <a:spcBef>
                <a:spcPts val="0"/>
              </a:spcBef>
              <a:buSzTx/>
              <a:buNone/>
              <a:defRPr sz="4700"/>
            </a:pPr>
            <a:r>
              <a:t>	Mostly proxy based — Tor, Freenet, Ultrasurf, …</a:t>
            </a:r>
          </a:p>
          <a:p>
            <a:pPr marL="438784" indent="-320039" defTabSz="457200">
              <a:spcBef>
                <a:spcPts val="0"/>
              </a:spcBef>
              <a:buSzTx/>
              <a:buNone/>
              <a:defRPr sz="4700"/>
            </a:pPr>
            <a:r>
              <a:t>	Problem: Cat-and-mouse game</a:t>
            </a:r>
          </a:p>
        </p:txBody>
      </p:sp>
      <p:sp>
        <p:nvSpPr>
          <p:cNvPr id="342" name="Internet Censorship"/>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Internet Censorship</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Image" descr="Image"/>
          <p:cNvPicPr>
            <a:picLocks noChangeAspect="1"/>
          </p:cNvPicPr>
          <p:nvPr/>
        </p:nvPicPr>
        <p:blipFill>
          <a:blip r:embed="rId3">
            <a:extLst/>
          </a:blip>
          <a:stretch>
            <a:fillRect/>
          </a:stretch>
        </p:blipFill>
        <p:spPr>
          <a:xfrm>
            <a:off x="1610110" y="699261"/>
            <a:ext cx="19775208" cy="12317478"/>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Internet Censorship"/>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Internet Censorship</a:t>
            </a:r>
          </a:p>
        </p:txBody>
      </p:sp>
      <p:pic>
        <p:nvPicPr>
          <p:cNvPr id="345" name="Image" descr="Image"/>
          <p:cNvPicPr>
            <a:picLocks noChangeAspect="1"/>
          </p:cNvPicPr>
          <p:nvPr/>
        </p:nvPicPr>
        <p:blipFill>
          <a:blip r:embed="rId3">
            <a:extLst/>
          </a:blip>
          <a:stretch>
            <a:fillRect/>
          </a:stretch>
        </p:blipFill>
        <p:spPr>
          <a:xfrm>
            <a:off x="831215" y="6324165"/>
            <a:ext cx="12766354" cy="2845670"/>
          </a:xfrm>
          <a:prstGeom prst="rect">
            <a:avLst/>
          </a:prstGeom>
          <a:ln w="12700">
            <a:miter lim="400000"/>
          </a:ln>
        </p:spPr>
      </p:pic>
      <p:pic>
        <p:nvPicPr>
          <p:cNvPr id="346" name="Screen Shot 2019-05-29 at 9.51.08 PM.png" descr="Screen Shot 2019-05-29 at 9.51.08 PM.png"/>
          <p:cNvPicPr>
            <a:picLocks noChangeAspect="1"/>
          </p:cNvPicPr>
          <p:nvPr/>
        </p:nvPicPr>
        <p:blipFill>
          <a:blip r:embed="rId4">
            <a:extLst/>
          </a:blip>
          <a:srcRect l="0" t="0" r="0" b="0"/>
          <a:stretch>
            <a:fillRect/>
          </a:stretch>
        </p:blipFill>
        <p:spPr>
          <a:xfrm>
            <a:off x="6961016" y="3390900"/>
            <a:ext cx="16941801" cy="87122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Third Party Tracking"/>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Third Party Tracking</a:t>
            </a:r>
          </a:p>
        </p:txBody>
      </p:sp>
      <p:pic>
        <p:nvPicPr>
          <p:cNvPr id="160" name="Image" descr="Image"/>
          <p:cNvPicPr>
            <a:picLocks noChangeAspect="1"/>
          </p:cNvPicPr>
          <p:nvPr/>
        </p:nvPicPr>
        <p:blipFill>
          <a:blip r:embed="rId3">
            <a:extLst/>
          </a:blip>
          <a:stretch>
            <a:fillRect/>
          </a:stretch>
        </p:blipFill>
        <p:spPr>
          <a:xfrm>
            <a:off x="4971274" y="3056961"/>
            <a:ext cx="14441452" cy="1017574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Third Party Cookies"/>
          <p:cNvSpPr txBox="1"/>
          <p:nvPr>
            <p:ph type="title"/>
          </p:nvPr>
        </p:nvSpPr>
        <p:spPr>
          <a:prstGeom prst="rect">
            <a:avLst/>
          </a:prstGeom>
        </p:spPr>
        <p:txBody>
          <a:bodyPr/>
          <a:lstStyle>
            <a:lvl1pPr>
              <a:defRPr sz="13000">
                <a:latin typeface="Helvetica Neue Bold Condensed"/>
                <a:ea typeface="Helvetica Neue Bold Condensed"/>
                <a:cs typeface="Helvetica Neue Bold Condensed"/>
                <a:sym typeface="Helvetica Neue Bold Condensed"/>
              </a:defRPr>
            </a:lvl1pPr>
          </a:lstStyle>
          <a:p>
            <a:pPr/>
            <a:r>
              <a:t>Third Party Cookies</a:t>
            </a:r>
          </a:p>
        </p:txBody>
      </p:sp>
      <p:pic>
        <p:nvPicPr>
          <p:cNvPr id="165" name="Image" descr="Image"/>
          <p:cNvPicPr>
            <a:picLocks noChangeAspect="1"/>
          </p:cNvPicPr>
          <p:nvPr/>
        </p:nvPicPr>
        <p:blipFill>
          <a:blip r:embed="rId3">
            <a:extLst/>
          </a:blip>
          <a:stretch>
            <a:fillRect/>
          </a:stretch>
        </p:blipFill>
        <p:spPr>
          <a:xfrm>
            <a:off x="4586036" y="3399060"/>
            <a:ext cx="15211928" cy="869588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CNN)"/>
          <p:cNvSpPr txBox="1"/>
          <p:nvPr/>
        </p:nvSpPr>
        <p:spPr>
          <a:xfrm>
            <a:off x="9229144" y="4469868"/>
            <a:ext cx="1511859" cy="7093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8">
              <a:defRPr b="0" sz="4100">
                <a:solidFill>
                  <a:srgbClr val="5E5E5E"/>
                </a:solidFill>
              </a:defRPr>
            </a:lvl1pPr>
          </a:lstStyle>
          <a:p>
            <a:pPr/>
            <a:r>
              <a:t>(CNN)</a:t>
            </a:r>
          </a:p>
        </p:txBody>
      </p:sp>
      <p:sp>
        <p:nvSpPr>
          <p:cNvPr id="170" name="Third-Party Web Tracking"/>
          <p:cNvSpPr txBox="1"/>
          <p:nvPr>
            <p:ph type="title"/>
          </p:nvPr>
        </p:nvSpPr>
        <p:spPr>
          <a:prstGeom prst="rect">
            <a:avLst/>
          </a:prstGeom>
        </p:spPr>
        <p:txBody>
          <a:bodyPr/>
          <a:lstStyle/>
          <a:p>
            <a:pPr/>
            <a:r>
              <a:t>Third-Party Web Tracking</a:t>
            </a:r>
          </a:p>
        </p:txBody>
      </p:sp>
      <p:sp>
        <p:nvSpPr>
          <p:cNvPr id="171" name="Cookies and Cod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Cookies and Code</a:t>
            </a:r>
          </a:p>
        </p:txBody>
      </p:sp>
      <p:pic>
        <p:nvPicPr>
          <p:cNvPr id="172" name="lQu9I54gY0uvr6eqwSJFjLa3EEArdqDxqK38TyZqBe3ELAX6SMkXg6beszKJEaPBhYXamgNzL5NOYYEp-TxIxmk2ypurw57nOR194WiKtBDq469LSfmLGP5j7iKuNI1xp6hCGfpusEc.png" descr="lQu9I54gY0uvr6eqwSJFjLa3EEArdqDxqK38TyZqBe3ELAX6SMkXg6beszKJEaPBhYXamgNzL5NOYYEp-TxIxmk2ypurw57nOR194WiKtBDq469LSfmLGP5j7iKuNI1xp6hCGfpusEc.png"/>
          <p:cNvPicPr>
            <a:picLocks noChangeAspect="1"/>
          </p:cNvPicPr>
          <p:nvPr/>
        </p:nvPicPr>
        <p:blipFill>
          <a:blip r:embed="rId2">
            <a:extLst/>
          </a:blip>
          <a:stretch>
            <a:fillRect/>
          </a:stretch>
        </p:blipFill>
        <p:spPr>
          <a:xfrm>
            <a:off x="1045282" y="5637774"/>
            <a:ext cx="3955821" cy="3955820"/>
          </a:xfrm>
          <a:prstGeom prst="rect">
            <a:avLst/>
          </a:prstGeom>
          <a:ln w="12700">
            <a:miter lim="400000"/>
          </a:ln>
        </p:spPr>
      </p:pic>
      <p:pic>
        <p:nvPicPr>
          <p:cNvPr id="173" name="Image" descr="Image"/>
          <p:cNvPicPr>
            <a:picLocks noChangeAspect="1"/>
          </p:cNvPicPr>
          <p:nvPr/>
        </p:nvPicPr>
        <p:blipFill>
          <a:blip r:embed="rId3">
            <a:extLst/>
          </a:blip>
          <a:stretch>
            <a:fillRect/>
          </a:stretch>
        </p:blipFill>
        <p:spPr>
          <a:xfrm>
            <a:off x="15747254" y="4961923"/>
            <a:ext cx="8268392" cy="5307522"/>
          </a:xfrm>
          <a:prstGeom prst="rect">
            <a:avLst/>
          </a:prstGeom>
          <a:ln w="12700">
            <a:miter lim="400000"/>
          </a:ln>
        </p:spPr>
      </p:pic>
      <p:sp>
        <p:nvSpPr>
          <p:cNvPr id="174" name="Line"/>
          <p:cNvSpPr/>
          <p:nvPr/>
        </p:nvSpPr>
        <p:spPr>
          <a:xfrm>
            <a:off x="4766233" y="6470856"/>
            <a:ext cx="10818438" cy="1"/>
          </a:xfrm>
          <a:prstGeom prst="line">
            <a:avLst/>
          </a:prstGeom>
          <a:ln w="63500">
            <a:solidFill>
              <a:srgbClr val="000000"/>
            </a:solidFill>
            <a:miter lim="400000"/>
            <a:tailEnd type="triangle"/>
          </a:ln>
        </p:spPr>
        <p:txBody>
          <a:bodyPr lIns="50800" tIns="50800" rIns="50800" bIns="50800" anchor="ctr"/>
          <a:lstStyle/>
          <a:p>
            <a:pPr defTabSz="2438338">
              <a:defRPr b="0" sz="2400">
                <a:solidFill>
                  <a:srgbClr val="5E5E5E"/>
                </a:solidFill>
              </a:defRPr>
            </a:pPr>
          </a:p>
        </p:txBody>
      </p:sp>
      <p:sp>
        <p:nvSpPr>
          <p:cNvPr id="175" name="Line"/>
          <p:cNvSpPr/>
          <p:nvPr/>
        </p:nvSpPr>
        <p:spPr>
          <a:xfrm>
            <a:off x="5163685" y="8721065"/>
            <a:ext cx="10420986" cy="1"/>
          </a:xfrm>
          <a:prstGeom prst="line">
            <a:avLst/>
          </a:prstGeom>
          <a:ln w="63500">
            <a:solidFill>
              <a:srgbClr val="000000"/>
            </a:solidFill>
            <a:miter lim="400000"/>
            <a:tailEnd type="triangle"/>
          </a:ln>
        </p:spPr>
        <p:txBody>
          <a:bodyPr lIns="50800" tIns="50800" rIns="50800" bIns="50800" anchor="ctr"/>
          <a:lstStyle/>
          <a:p>
            <a:pPr defTabSz="2438338">
              <a:defRPr b="0" sz="2400">
                <a:solidFill>
                  <a:srgbClr val="5E5E5E"/>
                </a:solidFill>
              </a:defRPr>
            </a:pPr>
          </a:p>
        </p:txBody>
      </p:sp>
      <p:pic>
        <p:nvPicPr>
          <p:cNvPr id="176" name="Image" descr="Image"/>
          <p:cNvPicPr>
            <a:picLocks noChangeAspect="1"/>
          </p:cNvPicPr>
          <p:nvPr/>
        </p:nvPicPr>
        <p:blipFill>
          <a:blip r:embed="rId4">
            <a:extLst/>
          </a:blip>
          <a:stretch>
            <a:fillRect/>
          </a:stretch>
        </p:blipFill>
        <p:spPr>
          <a:xfrm>
            <a:off x="21416517" y="8869940"/>
            <a:ext cx="2088824" cy="1615358"/>
          </a:xfrm>
          <a:prstGeom prst="rect">
            <a:avLst/>
          </a:prstGeom>
          <a:ln w="12700">
            <a:miter lim="400000"/>
          </a:ln>
        </p:spPr>
      </p:pic>
      <p:sp>
        <p:nvSpPr>
          <p:cNvPr id="177" name="GET / HTTP/3"/>
          <p:cNvSpPr txBox="1"/>
          <p:nvPr/>
        </p:nvSpPr>
        <p:spPr>
          <a:xfrm>
            <a:off x="8025971" y="5565837"/>
            <a:ext cx="3918205"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8">
              <a:defRPr b="0" sz="4800">
                <a:solidFill>
                  <a:srgbClr val="5E5E5E"/>
                </a:solidFill>
              </a:defRPr>
            </a:lvl1pPr>
          </a:lstStyle>
          <a:p>
            <a:pPr/>
            <a:r>
              <a:t>GET / HTTP/3</a:t>
            </a:r>
          </a:p>
        </p:txBody>
      </p:sp>
      <p:sp>
        <p:nvSpPr>
          <p:cNvPr id="178" name="GET /facebook-like.js HTTP/3"/>
          <p:cNvSpPr txBox="1"/>
          <p:nvPr/>
        </p:nvSpPr>
        <p:spPr>
          <a:xfrm>
            <a:off x="5875302" y="7902413"/>
            <a:ext cx="8219543"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8">
              <a:defRPr b="0" sz="4800">
                <a:solidFill>
                  <a:srgbClr val="5E5E5E"/>
                </a:solidFill>
              </a:defRPr>
            </a:lvl1pPr>
          </a:lstStyle>
          <a:p>
            <a:pPr/>
            <a:r>
              <a:t>GET /facebook-like.js HTTP/3</a:t>
            </a:r>
          </a:p>
        </p:txBody>
      </p:sp>
      <p:sp>
        <p:nvSpPr>
          <p:cNvPr id="179" name="With this request, companies can link your cookie to your browsing data (e.g., through Referer header, Host headers, Origin, or just JavaScript)"/>
          <p:cNvSpPr txBox="1"/>
          <p:nvPr>
            <p:ph type="body" sz="quarter" idx="1"/>
          </p:nvPr>
        </p:nvSpPr>
        <p:spPr>
          <a:xfrm>
            <a:off x="1206500" y="11298380"/>
            <a:ext cx="21971000" cy="1739195"/>
          </a:xfrm>
          <a:prstGeom prst="rect">
            <a:avLst/>
          </a:prstGeom>
        </p:spPr>
        <p:txBody>
          <a:bodyPr/>
          <a:lstStyle/>
          <a:p>
            <a:pPr/>
            <a:r>
              <a:t>With this request, companies can link your cookie to your browsing data (e.g., through Referer header, Host headers, Origin, or just JavaScript)</a:t>
            </a:r>
          </a:p>
        </p:txBody>
      </p:sp>
      <p:sp>
        <p:nvSpPr>
          <p:cNvPr id="180" name="Cookie: User=Deepak, Referer=cnn.com"/>
          <p:cNvSpPr txBox="1"/>
          <p:nvPr/>
        </p:nvSpPr>
        <p:spPr>
          <a:xfrm>
            <a:off x="5910461" y="8780896"/>
            <a:ext cx="8529982"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2438338">
              <a:defRPr b="0" sz="3600">
                <a:solidFill>
                  <a:srgbClr val="5E5E5E"/>
                </a:solidFill>
              </a:defRPr>
            </a:pPr>
            <a:r>
              <a:t>Cookie: User=Deepak, </a:t>
            </a:r>
            <a:r>
              <a:rPr b="1"/>
              <a:t>Referer</a:t>
            </a:r>
            <a:r>
              <a:t>=</a:t>
            </a:r>
            <a:r>
              <a:rPr u="sng">
                <a:hlinkClick r:id="rId5" invalidUrl="" action="" tgtFrame="" tooltip="" history="1" highlightClick="0" endSnd="0"/>
              </a:rPr>
              <a:t>cnn.com</a:t>
            </a:r>
          </a:p>
        </p:txBody>
      </p:sp>
      <p:sp>
        <p:nvSpPr>
          <p:cNvPr id="181" name="(Facebook)"/>
          <p:cNvSpPr txBox="1"/>
          <p:nvPr/>
        </p:nvSpPr>
        <p:spPr>
          <a:xfrm>
            <a:off x="8826184" y="9649952"/>
            <a:ext cx="2698535" cy="7093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8">
              <a:defRPr b="0" sz="4100">
                <a:solidFill>
                  <a:srgbClr val="5E5E5E"/>
                </a:solidFill>
              </a:defRPr>
            </a:lvl1pPr>
          </a:lstStyle>
          <a:p>
            <a:pPr/>
            <a:r>
              <a:t>(Facebook)</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Web Tracking"/>
          <p:cNvSpPr txBox="1"/>
          <p:nvPr>
            <p:ph type="title"/>
          </p:nvPr>
        </p:nvSpPr>
        <p:spPr>
          <a:prstGeom prst="rect">
            <a:avLst/>
          </a:prstGeom>
        </p:spPr>
        <p:txBody>
          <a:bodyPr/>
          <a:lstStyle/>
          <a:p>
            <a:pPr/>
            <a:r>
              <a:t>Web Tracking</a:t>
            </a:r>
          </a:p>
        </p:txBody>
      </p:sp>
      <p:sp>
        <p:nvSpPr>
          <p:cNvPr id="184" name="Cookies and Cod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Cookies and Code</a:t>
            </a:r>
          </a:p>
        </p:txBody>
      </p:sp>
      <p:pic>
        <p:nvPicPr>
          <p:cNvPr id="185" name="Screenshot 2024-02-06 at 9.51.28 PM.png" descr="Screenshot 2024-02-06 at 9.51.28 PM.png"/>
          <p:cNvPicPr>
            <a:picLocks noChangeAspect="1"/>
          </p:cNvPicPr>
          <p:nvPr/>
        </p:nvPicPr>
        <p:blipFill>
          <a:blip r:embed="rId2">
            <a:extLst/>
          </a:blip>
          <a:srcRect l="6273" t="0" r="0" b="0"/>
          <a:stretch>
            <a:fillRect/>
          </a:stretch>
        </p:blipFill>
        <p:spPr>
          <a:xfrm>
            <a:off x="9738342" y="1240016"/>
            <a:ext cx="14274183" cy="9664621"/>
          </a:xfrm>
          <a:prstGeom prst="rect">
            <a:avLst/>
          </a:prstGeom>
          <a:ln w="12700">
            <a:miter lim="400000"/>
          </a:ln>
        </p:spPr>
      </p:pic>
      <p:sp>
        <p:nvSpPr>
          <p:cNvPr id="186" name="What exactly is sent in the referer?"/>
          <p:cNvSpPr txBox="1"/>
          <p:nvPr>
            <p:ph type="body" idx="1"/>
          </p:nvPr>
        </p:nvSpPr>
        <p:spPr>
          <a:prstGeom prst="rect">
            <a:avLst/>
          </a:prstGeom>
        </p:spPr>
        <p:txBody>
          <a:bodyPr/>
          <a:lstStyle/>
          <a:p>
            <a:pPr/>
            <a:r>
              <a:t>What exactly is sent in the referer?</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