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" name="Shape 2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In Lecture 7, I incorrectly stated that you cannot make never make XMLHttpRequests that cross origins unless CORS allows you, which has some confusion. 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I incorrectly stated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/>
            </a:pPr>
            <a:r>
              <a:t>In Lecture 7, I incorrectly stated that you cannot make never make XMLHttpRequests that cross origins unless CORS allows you, which has some confusion. </a:t>
            </a:r>
          </a:p>
          <a:p>
            <a:pPr>
              <a:defRPr sz="1800"/>
            </a:pPr>
          </a:p>
          <a:p>
            <a:pPr>
              <a:defRPr sz="1800"/>
            </a:pPr>
            <a:r>
              <a:t>I incorrectly stated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vil.example.com/blah" TargetMode="External"/><Relationship Id="rId3" Type="http://schemas.openxmlformats.org/officeDocument/2006/relationships/hyperlink" Target="http://evil.example.com" TargetMode="External"/><Relationship Id="rId4" Type="http://schemas.openxmlformats.org/officeDocument/2006/relationships/hyperlink" Target="http://example.com" TargetMode="External"/><Relationship Id="rId5" Type="http://schemas.openxmlformats.org/officeDocument/2006/relationships/hyperlink" Target="http://example.com/blah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vil.example.com/blah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vil.example.com/blah" TargetMode="External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vil.example.com/blah" TargetMode="External"/><Relationship Id="rId3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vil.example.com/blah" TargetMode="External"/><Relationship Id="rId3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vil.example.com/blah" TargetMode="External"/><Relationship Id="rId3" Type="http://schemas.openxmlformats.org/officeDocument/2006/relationships/image" Target="../media/image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5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5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vil.example.com/blah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hueOff val="914337"/>
            <a:satOff val="31515"/>
            <a:lumOff val="-3079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hi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7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Phishing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164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165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166" name="Line"/>
          <p:cNvSpPr/>
          <p:nvPr/>
        </p:nvSpPr>
        <p:spPr>
          <a:xfrm>
            <a:off x="3421339" y="4298489"/>
            <a:ext cx="17541323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Get Unsafe Hash Prefixes"/>
          <p:cNvSpPr txBox="1"/>
          <p:nvPr/>
        </p:nvSpPr>
        <p:spPr>
          <a:xfrm>
            <a:off x="9399548" y="3521157"/>
            <a:ext cx="475754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 Unsafe Hash Prefixes</a:t>
            </a:r>
          </a:p>
        </p:txBody>
      </p:sp>
      <p:sp>
        <p:nvSpPr>
          <p:cNvPr id="168" name="Line"/>
          <p:cNvSpPr/>
          <p:nvPr/>
        </p:nvSpPr>
        <p:spPr>
          <a:xfrm>
            <a:off x="5902737" y="5818218"/>
            <a:ext cx="1507737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['036b8320', '1a020a78', 'bac8de13', ‘bb90a0f1']"/>
          <p:cNvSpPr txBox="1"/>
          <p:nvPr/>
        </p:nvSpPr>
        <p:spPr>
          <a:xfrm>
            <a:off x="7433017" y="5073047"/>
            <a:ext cx="869061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['036b8320', '1a020a78', 'bac8de13', ‘bb90a0f1']</a:t>
            </a:r>
          </a:p>
        </p:txBody>
      </p:sp>
      <p:sp>
        <p:nvSpPr>
          <p:cNvPr id="170" name="DB"/>
          <p:cNvSpPr/>
          <p:nvPr/>
        </p:nvSpPr>
        <p:spPr>
          <a:xfrm>
            <a:off x="3691127" y="4930831"/>
            <a:ext cx="1625880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171" name="Is “evil.example.com/blah&quot;…"/>
          <p:cNvSpPr/>
          <p:nvPr/>
        </p:nvSpPr>
        <p:spPr>
          <a:xfrm>
            <a:off x="3467303" y="7580017"/>
            <a:ext cx="5472492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Is 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safe?</a:t>
            </a:r>
          </a:p>
        </p:txBody>
      </p:sp>
      <p:sp>
        <p:nvSpPr>
          <p:cNvPr id="172" name="Calculate: combinations = [   H(“evil.example.com&quot;),   H(“example.com&quot;),   H(“evil.example.com/blah&quot;),   H(“example.com/blah&quot;)…"/>
          <p:cNvSpPr txBox="1"/>
          <p:nvPr/>
        </p:nvSpPr>
        <p:spPr>
          <a:xfrm>
            <a:off x="3857999" y="8864796"/>
            <a:ext cx="6973914" cy="3849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Calculate: combinations = [</a:t>
            </a:r>
            <a:br/>
            <a:r>
              <a:t>  H(“</a:t>
            </a:r>
            <a:r>
              <a:rPr u="sng">
                <a:hlinkClick r:id="rId3" invalidUrl="" action="" tgtFrame="" tooltip="" history="1" highlightClick="0" endSnd="0"/>
              </a:rPr>
              <a:t>evil.example.com</a:t>
            </a:r>
            <a:r>
              <a:t>"),</a:t>
            </a:r>
            <a:br/>
            <a:r>
              <a:t>  H(“</a:t>
            </a:r>
            <a:r>
              <a:rPr u="sng">
                <a:hlinkClick r:id="rId4" invalidUrl="" action="" tgtFrame="" tooltip="" history="1" highlightClick="0" endSnd="0"/>
              </a:rPr>
              <a:t>example.com</a:t>
            </a:r>
            <a:r>
              <a:t>"),</a:t>
            </a:r>
            <a:br/>
            <a:r>
              <a:t>  H(“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"),</a:t>
            </a:r>
            <a:br/>
            <a:r>
              <a:t>  H(“</a:t>
            </a:r>
            <a:r>
              <a:rPr u="sng">
                <a:hlinkClick r:id="rId5" invalidUrl="" action="" tgtFrame="" tooltip="" history="1" highlightClick="0" endSnd="0"/>
              </a:rPr>
              <a:t>example.com/blah</a:t>
            </a:r>
            <a:r>
              <a:t>")</a:t>
            </a:r>
          </a:p>
          <a:p>
            <a:pPr algn="l"/>
            <a:r>
              <a:t>] = ['1a02…28', 'bb90…9f', </a:t>
            </a:r>
            <a:br/>
            <a:r>
              <a:t>'7a9e…67', ‘bac8…fa']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175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176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177" name="Line"/>
          <p:cNvSpPr/>
          <p:nvPr/>
        </p:nvSpPr>
        <p:spPr>
          <a:xfrm>
            <a:off x="3438785" y="10135941"/>
            <a:ext cx="758971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Get Unsafe Hash Prefixes"/>
          <p:cNvSpPr txBox="1"/>
          <p:nvPr/>
        </p:nvSpPr>
        <p:spPr>
          <a:xfrm>
            <a:off x="9399548" y="3521157"/>
            <a:ext cx="475754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 Unsafe Hash Prefixes</a:t>
            </a:r>
          </a:p>
        </p:txBody>
      </p:sp>
      <p:sp>
        <p:nvSpPr>
          <p:cNvPr id="179" name="['036b8320', '1a020a78', 'bac8de13', ‘bb90a0f1']"/>
          <p:cNvSpPr txBox="1"/>
          <p:nvPr/>
        </p:nvSpPr>
        <p:spPr>
          <a:xfrm>
            <a:off x="7433017" y="5073047"/>
            <a:ext cx="869061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['036b8320', '1a020a78', 'bac8de13', ‘bb90a0f1']</a:t>
            </a:r>
          </a:p>
        </p:txBody>
      </p:sp>
      <p:sp>
        <p:nvSpPr>
          <p:cNvPr id="180" name="DB"/>
          <p:cNvSpPr/>
          <p:nvPr/>
        </p:nvSpPr>
        <p:spPr>
          <a:xfrm>
            <a:off x="3691127" y="4930831"/>
            <a:ext cx="1625880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181" name="Is “evil.example.com/blah&quot;…"/>
          <p:cNvSpPr/>
          <p:nvPr/>
        </p:nvSpPr>
        <p:spPr>
          <a:xfrm>
            <a:off x="3467303" y="7580017"/>
            <a:ext cx="5472492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Is 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safe?</a:t>
            </a:r>
          </a:p>
        </p:txBody>
      </p:sp>
      <p:sp>
        <p:nvSpPr>
          <p:cNvPr id="182" name="Are any of [‘1a02…’, 'bb90…',  '7a9e…', ‘bac8…’] present?"/>
          <p:cNvSpPr txBox="1"/>
          <p:nvPr/>
        </p:nvSpPr>
        <p:spPr>
          <a:xfrm>
            <a:off x="4340623" y="9099746"/>
            <a:ext cx="6973914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Are any of [‘1a02…’, 'bb90…', </a:t>
            </a:r>
            <a:br/>
            <a:r>
              <a:t>'7a9e…', ‘bac8…’] present?</a:t>
            </a:r>
          </a:p>
        </p:txBody>
      </p:sp>
      <p:sp>
        <p:nvSpPr>
          <p:cNvPr id="183" name="Line"/>
          <p:cNvSpPr/>
          <p:nvPr/>
        </p:nvSpPr>
        <p:spPr>
          <a:xfrm>
            <a:off x="3548339" y="4425489"/>
            <a:ext cx="17541323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DB"/>
          <p:cNvSpPr/>
          <p:nvPr/>
        </p:nvSpPr>
        <p:spPr>
          <a:xfrm>
            <a:off x="11396506" y="9654250"/>
            <a:ext cx="1625881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185" name="Line"/>
          <p:cNvSpPr/>
          <p:nvPr/>
        </p:nvSpPr>
        <p:spPr>
          <a:xfrm>
            <a:off x="6029737" y="5945218"/>
            <a:ext cx="1507737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188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189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190" name="Line"/>
          <p:cNvSpPr/>
          <p:nvPr/>
        </p:nvSpPr>
        <p:spPr>
          <a:xfrm>
            <a:off x="3438785" y="10135941"/>
            <a:ext cx="758971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1" name="Get Unsafe Hash Prefixes"/>
          <p:cNvSpPr txBox="1"/>
          <p:nvPr/>
        </p:nvSpPr>
        <p:spPr>
          <a:xfrm>
            <a:off x="9399548" y="3521157"/>
            <a:ext cx="475754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 Unsafe Hash Prefixes</a:t>
            </a:r>
          </a:p>
        </p:txBody>
      </p:sp>
      <p:sp>
        <p:nvSpPr>
          <p:cNvPr id="192" name="Line"/>
          <p:cNvSpPr/>
          <p:nvPr/>
        </p:nvSpPr>
        <p:spPr>
          <a:xfrm>
            <a:off x="3558564" y="11133501"/>
            <a:ext cx="738477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3" name="['036b8320', '1a020a78', 'bac8de13', ‘bb90a0f1']"/>
          <p:cNvSpPr txBox="1"/>
          <p:nvPr/>
        </p:nvSpPr>
        <p:spPr>
          <a:xfrm>
            <a:off x="7433017" y="5073047"/>
            <a:ext cx="869061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['036b8320', '1a020a78', 'bac8de13', ‘bb90a0f1']</a:t>
            </a:r>
          </a:p>
        </p:txBody>
      </p:sp>
      <p:sp>
        <p:nvSpPr>
          <p:cNvPr id="194" name="DB"/>
          <p:cNvSpPr/>
          <p:nvPr/>
        </p:nvSpPr>
        <p:spPr>
          <a:xfrm>
            <a:off x="3691127" y="4930831"/>
            <a:ext cx="1625880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195" name="Is “evil.example.com/blah&quot;…"/>
          <p:cNvSpPr/>
          <p:nvPr/>
        </p:nvSpPr>
        <p:spPr>
          <a:xfrm>
            <a:off x="3467303" y="7580017"/>
            <a:ext cx="5472492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Is 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safe?</a:t>
            </a:r>
          </a:p>
        </p:txBody>
      </p:sp>
      <p:sp>
        <p:nvSpPr>
          <p:cNvPr id="196" name="Are any of [‘1a02…’, 'bb90…',  '7a9e…', ‘bac8…’] present?"/>
          <p:cNvSpPr txBox="1"/>
          <p:nvPr/>
        </p:nvSpPr>
        <p:spPr>
          <a:xfrm>
            <a:off x="4340623" y="9099746"/>
            <a:ext cx="6973914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Are any of [‘1a02…’, 'bb90…', </a:t>
            </a:r>
            <a:br/>
            <a:r>
              <a:t>'7a9e…', ‘bac8…’] present?</a:t>
            </a:r>
          </a:p>
        </p:txBody>
      </p:sp>
      <p:sp>
        <p:nvSpPr>
          <p:cNvPr id="197" name="Line"/>
          <p:cNvSpPr/>
          <p:nvPr/>
        </p:nvSpPr>
        <p:spPr>
          <a:xfrm>
            <a:off x="3548339" y="4425489"/>
            <a:ext cx="17541323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8" name="DB"/>
          <p:cNvSpPr/>
          <p:nvPr/>
        </p:nvSpPr>
        <p:spPr>
          <a:xfrm>
            <a:off x="11396506" y="9654250"/>
            <a:ext cx="1625881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199" name="Line"/>
          <p:cNvSpPr/>
          <p:nvPr/>
        </p:nvSpPr>
        <p:spPr>
          <a:xfrm>
            <a:off x="6029737" y="5945218"/>
            <a:ext cx="1507737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0" name="No"/>
          <p:cNvSpPr txBox="1"/>
          <p:nvPr/>
        </p:nvSpPr>
        <p:spPr>
          <a:xfrm>
            <a:off x="6729305" y="10447217"/>
            <a:ext cx="62941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</a:t>
            </a:r>
          </a:p>
        </p:txBody>
      </p:sp>
      <p:pic>
        <p:nvPicPr>
          <p:cNvPr id="201" name="images.png" descr="im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4218" y="11875005"/>
            <a:ext cx="928728" cy="92872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afe!"/>
          <p:cNvSpPr txBox="1"/>
          <p:nvPr/>
        </p:nvSpPr>
        <p:spPr>
          <a:xfrm>
            <a:off x="4531768" y="12001521"/>
            <a:ext cx="103174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Safe!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205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206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207" name="Line"/>
          <p:cNvSpPr/>
          <p:nvPr/>
        </p:nvSpPr>
        <p:spPr>
          <a:xfrm>
            <a:off x="3354218" y="5953200"/>
            <a:ext cx="758971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8" name="Line"/>
          <p:cNvSpPr/>
          <p:nvPr/>
        </p:nvSpPr>
        <p:spPr>
          <a:xfrm>
            <a:off x="3473997" y="6950760"/>
            <a:ext cx="738477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9" name="Is “evil.example.com/blah&quot;…"/>
          <p:cNvSpPr/>
          <p:nvPr/>
        </p:nvSpPr>
        <p:spPr>
          <a:xfrm>
            <a:off x="3382736" y="3397276"/>
            <a:ext cx="5472492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Is 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safe?</a:t>
            </a:r>
          </a:p>
        </p:txBody>
      </p:sp>
      <p:sp>
        <p:nvSpPr>
          <p:cNvPr id="210" name="Are any of [‘1a02…’, 'bb90…',  '7a9e…', ‘bac8…’] present?"/>
          <p:cNvSpPr txBox="1"/>
          <p:nvPr/>
        </p:nvSpPr>
        <p:spPr>
          <a:xfrm>
            <a:off x="4256056" y="4917005"/>
            <a:ext cx="6973914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Are any of [‘1a02…’, 'bb90…', </a:t>
            </a:r>
            <a:br/>
            <a:r>
              <a:t>'7a9e…', ‘bac8…’] present?</a:t>
            </a:r>
          </a:p>
        </p:txBody>
      </p:sp>
      <p:sp>
        <p:nvSpPr>
          <p:cNvPr id="211" name="DB"/>
          <p:cNvSpPr/>
          <p:nvPr/>
        </p:nvSpPr>
        <p:spPr>
          <a:xfrm>
            <a:off x="11311939" y="5471509"/>
            <a:ext cx="1625881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212" name="Yes (‘1a02’)"/>
          <p:cNvSpPr txBox="1"/>
          <p:nvPr/>
        </p:nvSpPr>
        <p:spPr>
          <a:xfrm>
            <a:off x="5885976" y="6264476"/>
            <a:ext cx="214693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 (‘1a02’)</a:t>
            </a:r>
          </a:p>
        </p:txBody>
      </p:sp>
      <p:sp>
        <p:nvSpPr>
          <p:cNvPr id="213" name="Unknown"/>
          <p:cNvSpPr txBox="1"/>
          <p:nvPr/>
        </p:nvSpPr>
        <p:spPr>
          <a:xfrm>
            <a:off x="4796103" y="7721540"/>
            <a:ext cx="18360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Unknown</a:t>
            </a:r>
          </a:p>
        </p:txBody>
      </p:sp>
      <p:pic>
        <p:nvPicPr>
          <p:cNvPr id="214" name="general-warning-sign-10836-1.jpeg" descr="general-warning-sign-10836-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3997" y="7440486"/>
            <a:ext cx="1122559" cy="1122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217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218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219" name="Line"/>
          <p:cNvSpPr/>
          <p:nvPr/>
        </p:nvSpPr>
        <p:spPr>
          <a:xfrm>
            <a:off x="3354218" y="5953200"/>
            <a:ext cx="758971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0" name="Line"/>
          <p:cNvSpPr/>
          <p:nvPr/>
        </p:nvSpPr>
        <p:spPr>
          <a:xfrm>
            <a:off x="3473997" y="6950760"/>
            <a:ext cx="738477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Is “evil.example.com/blah&quot;…"/>
          <p:cNvSpPr/>
          <p:nvPr/>
        </p:nvSpPr>
        <p:spPr>
          <a:xfrm>
            <a:off x="3382736" y="3397276"/>
            <a:ext cx="5472492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Is 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safe?</a:t>
            </a:r>
          </a:p>
        </p:txBody>
      </p:sp>
      <p:sp>
        <p:nvSpPr>
          <p:cNvPr id="222" name="Are any of [‘1a02…’, 'bb90…',  '7a9e…', ‘bac8…’] present?"/>
          <p:cNvSpPr txBox="1"/>
          <p:nvPr/>
        </p:nvSpPr>
        <p:spPr>
          <a:xfrm>
            <a:off x="4256056" y="4917005"/>
            <a:ext cx="6973914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Are any of [‘1a02…’, 'bb90…', </a:t>
            </a:r>
            <a:br/>
            <a:r>
              <a:t>'7a9e…', ‘bac8…’] present?</a:t>
            </a:r>
          </a:p>
        </p:txBody>
      </p:sp>
      <p:sp>
        <p:nvSpPr>
          <p:cNvPr id="223" name="DB"/>
          <p:cNvSpPr/>
          <p:nvPr/>
        </p:nvSpPr>
        <p:spPr>
          <a:xfrm>
            <a:off x="11311939" y="5471509"/>
            <a:ext cx="1625881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224" name="Yes (‘1a02’)"/>
          <p:cNvSpPr txBox="1"/>
          <p:nvPr/>
        </p:nvSpPr>
        <p:spPr>
          <a:xfrm>
            <a:off x="5885976" y="6264476"/>
            <a:ext cx="214693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 (‘1a02’)</a:t>
            </a:r>
          </a:p>
        </p:txBody>
      </p:sp>
      <p:sp>
        <p:nvSpPr>
          <p:cNvPr id="225" name="Unknown"/>
          <p:cNvSpPr txBox="1"/>
          <p:nvPr/>
        </p:nvSpPr>
        <p:spPr>
          <a:xfrm>
            <a:off x="4796103" y="7721540"/>
            <a:ext cx="18360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Unknown</a:t>
            </a:r>
          </a:p>
        </p:txBody>
      </p:sp>
      <p:pic>
        <p:nvPicPr>
          <p:cNvPr id="226" name="general-warning-sign-10836-1.jpeg" descr="general-warning-sign-10836-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3997" y="7440486"/>
            <a:ext cx="1122559" cy="112255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Line"/>
          <p:cNvSpPr/>
          <p:nvPr/>
        </p:nvSpPr>
        <p:spPr>
          <a:xfrm>
            <a:off x="3371525" y="9308145"/>
            <a:ext cx="16932020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8" name="What are the unsafe hashes with the prefix?"/>
          <p:cNvSpPr txBox="1"/>
          <p:nvPr/>
        </p:nvSpPr>
        <p:spPr>
          <a:xfrm>
            <a:off x="8410893" y="8634340"/>
            <a:ext cx="860905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What are the unsafe hashes with the prefix?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231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232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233" name="Line"/>
          <p:cNvSpPr/>
          <p:nvPr/>
        </p:nvSpPr>
        <p:spPr>
          <a:xfrm>
            <a:off x="3354218" y="5953200"/>
            <a:ext cx="7589718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4" name="Line"/>
          <p:cNvSpPr/>
          <p:nvPr/>
        </p:nvSpPr>
        <p:spPr>
          <a:xfrm>
            <a:off x="3473997" y="6950760"/>
            <a:ext cx="7384774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5" name="Is “evil.example.com/blah&quot;…"/>
          <p:cNvSpPr/>
          <p:nvPr/>
        </p:nvSpPr>
        <p:spPr>
          <a:xfrm>
            <a:off x="3382736" y="3397276"/>
            <a:ext cx="5472492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Is 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safe?</a:t>
            </a:r>
          </a:p>
        </p:txBody>
      </p:sp>
      <p:sp>
        <p:nvSpPr>
          <p:cNvPr id="236" name="Are any of [‘1a02…’, 'bb90…',  '7a9e…', ‘bac8…’] present?"/>
          <p:cNvSpPr txBox="1"/>
          <p:nvPr/>
        </p:nvSpPr>
        <p:spPr>
          <a:xfrm>
            <a:off x="4256056" y="4917005"/>
            <a:ext cx="6973914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Are any of [‘1a02…’, 'bb90…', </a:t>
            </a:r>
            <a:br/>
            <a:r>
              <a:t>'7a9e…', ‘bac8…’] present?</a:t>
            </a:r>
          </a:p>
        </p:txBody>
      </p:sp>
      <p:sp>
        <p:nvSpPr>
          <p:cNvPr id="237" name="DB"/>
          <p:cNvSpPr/>
          <p:nvPr/>
        </p:nvSpPr>
        <p:spPr>
          <a:xfrm>
            <a:off x="11311939" y="5471509"/>
            <a:ext cx="1625881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238" name="Yes (‘1a02’)"/>
          <p:cNvSpPr txBox="1"/>
          <p:nvPr/>
        </p:nvSpPr>
        <p:spPr>
          <a:xfrm>
            <a:off x="5885976" y="6264476"/>
            <a:ext cx="214693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Yes (‘1a02’)</a:t>
            </a:r>
          </a:p>
        </p:txBody>
      </p:sp>
      <p:sp>
        <p:nvSpPr>
          <p:cNvPr id="239" name="Unknown"/>
          <p:cNvSpPr txBox="1"/>
          <p:nvPr/>
        </p:nvSpPr>
        <p:spPr>
          <a:xfrm>
            <a:off x="4796103" y="7721540"/>
            <a:ext cx="183604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Unknown</a:t>
            </a:r>
          </a:p>
        </p:txBody>
      </p:sp>
      <p:pic>
        <p:nvPicPr>
          <p:cNvPr id="240" name="general-warning-sign-10836-1.jpeg" descr="general-warning-sign-10836-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3997" y="7440486"/>
            <a:ext cx="1122559" cy="112255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Line"/>
          <p:cNvSpPr/>
          <p:nvPr/>
        </p:nvSpPr>
        <p:spPr>
          <a:xfrm>
            <a:off x="3371525" y="9308145"/>
            <a:ext cx="17506709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What are the unsafe hashes with the prefix ‘1a02’ ?"/>
          <p:cNvSpPr txBox="1"/>
          <p:nvPr/>
        </p:nvSpPr>
        <p:spPr>
          <a:xfrm>
            <a:off x="8410893" y="8634340"/>
            <a:ext cx="983608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What are the unsafe hashes with the prefix ‘1a02’ ? </a:t>
            </a:r>
          </a:p>
        </p:txBody>
      </p:sp>
      <p:sp>
        <p:nvSpPr>
          <p:cNvPr id="243" name="Line"/>
          <p:cNvSpPr/>
          <p:nvPr/>
        </p:nvSpPr>
        <p:spPr>
          <a:xfrm>
            <a:off x="3473997" y="10343024"/>
            <a:ext cx="17301767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[‘1a02….af’, ‘1a02….23’, … ]"/>
          <p:cNvSpPr txBox="1"/>
          <p:nvPr/>
        </p:nvSpPr>
        <p:spPr>
          <a:xfrm>
            <a:off x="8619916" y="9615211"/>
            <a:ext cx="516064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[‘1a02….af’, ‘1a02….23’, … ]</a:t>
            </a:r>
          </a:p>
        </p:txBody>
      </p:sp>
      <p:sp>
        <p:nvSpPr>
          <p:cNvPr id="245" name="Check for Exact Match"/>
          <p:cNvSpPr txBox="1"/>
          <p:nvPr/>
        </p:nvSpPr>
        <p:spPr>
          <a:xfrm>
            <a:off x="3578999" y="10998399"/>
            <a:ext cx="427024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Check for Exact Match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6">
            <a:hueOff val="-146070"/>
            <a:satOff val="-10048"/>
            <a:lumOff val="-3062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eyond Passwor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70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Beyond Passwords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What do Passwords Protect Agains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 defTabSz="709930">
              <a:defRPr sz="1118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What do Passwords Protect Against?</a:t>
            </a:r>
          </a:p>
        </p:txBody>
      </p:sp>
      <p:sp>
        <p:nvSpPr>
          <p:cNvPr id="250" name="A strong password can protect against:…"/>
          <p:cNvSpPr txBox="1"/>
          <p:nvPr>
            <p:ph type="body" idx="1"/>
          </p:nvPr>
        </p:nvSpPr>
        <p:spPr>
          <a:xfrm>
            <a:off x="1689100" y="3237531"/>
            <a:ext cx="21513980" cy="9018938"/>
          </a:xfrm>
          <a:prstGeom prst="rect">
            <a:avLst/>
          </a:prstGeom>
        </p:spPr>
        <p:txBody>
          <a:bodyPr/>
          <a:lstStyle/>
          <a:p>
            <a:pPr marL="601927" indent="-601927" defTabSz="416052">
              <a:spcBef>
                <a:spcPts val="2900"/>
              </a:spcBef>
              <a:defRPr sz="4550"/>
            </a:pPr>
            <a:r>
              <a:t>A strong password can protect against:</a:t>
            </a:r>
          </a:p>
          <a:p>
            <a:pPr lvl="1" marL="1179777" indent="-601927" defTabSz="416052">
              <a:spcBef>
                <a:spcPts val="2900"/>
              </a:spcBef>
              <a:defRPr b="1" sz="4550"/>
            </a:pPr>
            <a:r>
              <a:t>Password spray: </a:t>
            </a:r>
            <a:r>
              <a:rPr b="0"/>
              <a:t>Testing a weak password against large number of accounts</a:t>
            </a:r>
            <a:endParaRPr b="0"/>
          </a:p>
          <a:p>
            <a:pPr lvl="1" marL="1179777" indent="-601927" defTabSz="416052">
              <a:spcBef>
                <a:spcPts val="2900"/>
              </a:spcBef>
              <a:defRPr sz="4550"/>
            </a:pPr>
            <a:r>
              <a:rPr b="1"/>
              <a:t>Brute force: </a:t>
            </a:r>
            <a:r>
              <a:t>Testing multiple passwords from dictionary or other source against a single account</a:t>
            </a:r>
          </a:p>
          <a:p>
            <a:pPr marL="601927" indent="-601927" defTabSz="416052">
              <a:spcBef>
                <a:spcPts val="2900"/>
              </a:spcBef>
              <a:defRPr sz="4550"/>
            </a:pPr>
            <a:r>
              <a:t>But do not protect against:</a:t>
            </a:r>
          </a:p>
          <a:p>
            <a:pPr lvl="1" marL="1179777" indent="-601927" defTabSz="416052">
              <a:spcBef>
                <a:spcPts val="2900"/>
              </a:spcBef>
              <a:defRPr b="1" sz="4550"/>
            </a:pPr>
            <a:r>
              <a:t>Credential stuffing: </a:t>
            </a:r>
            <a:r>
              <a:rPr b="0"/>
              <a:t>Replaying passwords from a breach</a:t>
            </a:r>
          </a:p>
          <a:p>
            <a:pPr lvl="1" marL="1179777" indent="-601927" defTabSz="416052">
              <a:spcBef>
                <a:spcPts val="2900"/>
              </a:spcBef>
              <a:defRPr sz="4550"/>
            </a:pPr>
            <a:r>
              <a:rPr b="1"/>
              <a:t>Phishing: </a:t>
            </a:r>
            <a:r>
              <a:t>Man-in-the-middle, credential interception</a:t>
            </a:r>
          </a:p>
          <a:p>
            <a:pPr lvl="1" marL="1179777" indent="-601927" defTabSz="416052">
              <a:spcBef>
                <a:spcPts val="2900"/>
              </a:spcBef>
              <a:defRPr sz="4550"/>
            </a:pPr>
            <a:r>
              <a:rPr b="1"/>
              <a:t>Keystroke logging: </a:t>
            </a:r>
            <a:r>
              <a:t>Malware, sniffing</a:t>
            </a:r>
          </a:p>
          <a:p>
            <a:pPr lvl="1" marL="1179777" indent="-601927" defTabSz="416052">
              <a:spcBef>
                <a:spcPts val="2900"/>
              </a:spcBef>
              <a:defRPr b="1" sz="4550"/>
            </a:pPr>
            <a:r>
              <a:t>Extortion: </a:t>
            </a:r>
            <a:r>
              <a:rPr b="0"/>
              <a:t>Blackmail, insider threat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creenshot 2024-04-30 at 9.47.03 PM.png" descr="Screenshot 2024-04-30 at 9.47.0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6578" y="175319"/>
            <a:ext cx="18570844" cy="14405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Multi-Factor Authent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Multi-Factor Authentication</a:t>
            </a:r>
          </a:p>
        </p:txBody>
      </p:sp>
      <p:sp>
        <p:nvSpPr>
          <p:cNvPr id="257" name="Microsoft: “Based on our studies, your account is more than 99.9% less likely to be compromised if you use MFA”…"/>
          <p:cNvSpPr txBox="1"/>
          <p:nvPr>
            <p:ph type="body" idx="1"/>
          </p:nvPr>
        </p:nvSpPr>
        <p:spPr>
          <a:xfrm>
            <a:off x="1689100" y="3628226"/>
            <a:ext cx="14953852" cy="9018939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Microsoft: “Based on our studies, your account is more than 99.9% less likely to be compromised if you use MFA”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How are accounts compromised in practice?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Credential Stuffing — attackers try to log in using purchased lists of usernames and passwords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Phishing — users are deceived into entering their password</a:t>
            </a:r>
          </a:p>
        </p:txBody>
      </p:sp>
      <p:pic>
        <p:nvPicPr>
          <p:cNvPr id="258" name="channels4_profile.jpg" descr="channels4_profi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24701" y="2802022"/>
            <a:ext cx="5412912" cy="5412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enter-username.png" descr="enter-usern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17424" y="8375356"/>
            <a:ext cx="5027466" cy="4253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hat do Passwords Protect Agains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 defTabSz="709930">
              <a:defRPr sz="1118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What do Passwords Protect Against?</a:t>
            </a:r>
          </a:p>
        </p:txBody>
      </p:sp>
      <p:sp>
        <p:nvSpPr>
          <p:cNvPr id="122" name="A strong password can protect against:…"/>
          <p:cNvSpPr txBox="1"/>
          <p:nvPr>
            <p:ph type="body" idx="1"/>
          </p:nvPr>
        </p:nvSpPr>
        <p:spPr>
          <a:xfrm>
            <a:off x="1689100" y="3237531"/>
            <a:ext cx="21513980" cy="9018938"/>
          </a:xfrm>
          <a:prstGeom prst="rect">
            <a:avLst/>
          </a:prstGeom>
        </p:spPr>
        <p:txBody>
          <a:bodyPr/>
          <a:lstStyle/>
          <a:p>
            <a:pPr marL="601927" indent="-601927" defTabSz="416052">
              <a:spcBef>
                <a:spcPts val="2900"/>
              </a:spcBef>
              <a:defRPr sz="4550"/>
            </a:pPr>
            <a:r>
              <a:t>A strong password can protect against:</a:t>
            </a:r>
          </a:p>
          <a:p>
            <a:pPr lvl="1" marL="1179777" indent="-601927" defTabSz="416052">
              <a:spcBef>
                <a:spcPts val="2900"/>
              </a:spcBef>
              <a:defRPr b="1" sz="4550"/>
            </a:pPr>
            <a:r>
              <a:t>Password spray: </a:t>
            </a:r>
            <a:r>
              <a:rPr b="0"/>
              <a:t>Testing a weak password against large number of accounts</a:t>
            </a:r>
            <a:endParaRPr b="0"/>
          </a:p>
          <a:p>
            <a:pPr lvl="1" marL="1179777" indent="-601927" defTabSz="416052">
              <a:spcBef>
                <a:spcPts val="2900"/>
              </a:spcBef>
              <a:defRPr sz="4550"/>
            </a:pPr>
            <a:r>
              <a:rPr b="1"/>
              <a:t>Brute force: </a:t>
            </a:r>
            <a:r>
              <a:t>Testing multiple passwords from dictionary or other source against a single account</a:t>
            </a:r>
          </a:p>
          <a:p>
            <a:pPr marL="601927" indent="-601927" defTabSz="416052">
              <a:spcBef>
                <a:spcPts val="2900"/>
              </a:spcBef>
              <a:defRPr sz="4550"/>
            </a:pPr>
            <a:r>
              <a:t>But do not protect against:</a:t>
            </a:r>
          </a:p>
          <a:p>
            <a:pPr lvl="1" marL="1179777" indent="-601927" defTabSz="416052">
              <a:spcBef>
                <a:spcPts val="2900"/>
              </a:spcBef>
              <a:defRPr b="1" sz="4550"/>
            </a:pPr>
            <a:r>
              <a:t>Credential stuffing: </a:t>
            </a:r>
            <a:r>
              <a:rPr b="0"/>
              <a:t>Replaying passwords from a breach</a:t>
            </a:r>
          </a:p>
          <a:p>
            <a:pPr lvl="1" marL="1179777" indent="-601927" defTabSz="416052">
              <a:spcBef>
                <a:spcPts val="2900"/>
              </a:spcBef>
              <a:defRPr sz="4550"/>
            </a:pPr>
            <a:r>
              <a:rPr b="1"/>
              <a:t>Phishing: </a:t>
            </a:r>
            <a:r>
              <a:t>Man-in-the-middle, credential interception</a:t>
            </a:r>
          </a:p>
          <a:p>
            <a:pPr lvl="1" marL="1179777" indent="-601927" defTabSz="416052">
              <a:spcBef>
                <a:spcPts val="2900"/>
              </a:spcBef>
              <a:defRPr sz="4550"/>
            </a:pPr>
            <a:r>
              <a:rPr b="1"/>
              <a:t>Keystroke logging: </a:t>
            </a:r>
            <a:r>
              <a:t>Malware, sniffing</a:t>
            </a:r>
          </a:p>
          <a:p>
            <a:pPr lvl="1" marL="1179777" indent="-601927" defTabSz="416052">
              <a:spcBef>
                <a:spcPts val="2900"/>
              </a:spcBef>
              <a:defRPr b="1" sz="4550"/>
            </a:pPr>
            <a:r>
              <a:t>Extortion: </a:t>
            </a:r>
            <a:r>
              <a:rPr b="0"/>
              <a:t>Blackmail, insider threat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S-Based Two Fac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SMS-Based Two Factor</a:t>
            </a:r>
          </a:p>
        </p:txBody>
      </p:sp>
      <p:sp>
        <p:nvSpPr>
          <p:cNvPr id="262" name="Prevents attackers from logging in using stolen credential by sending One Time Code (OTC) to user…"/>
          <p:cNvSpPr txBox="1"/>
          <p:nvPr>
            <p:ph type="body" sz="half" idx="1"/>
          </p:nvPr>
        </p:nvSpPr>
        <p:spPr>
          <a:xfrm>
            <a:off x="1689100" y="3237531"/>
            <a:ext cx="13109107" cy="9018938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Prevents attackers from logging in using stolen credential by sending </a:t>
            </a:r>
            <a:r>
              <a:rPr i="1"/>
              <a:t>One Time Code (OTC) </a:t>
            </a:r>
            <a:r>
              <a:t>to user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Now considered obsolete. Fails against: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Phishing sites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SIM Swapping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Social Engineering Attacks</a:t>
            </a:r>
          </a:p>
        </p:txBody>
      </p:sp>
      <p:pic>
        <p:nvPicPr>
          <p:cNvPr id="263" name="Screenshot 2024-04-30 at 11.04.10 PM.png" descr="Screenshot 2024-04-30 at 11.04.10 PM.png"/>
          <p:cNvPicPr>
            <a:picLocks noChangeAspect="1"/>
          </p:cNvPicPr>
          <p:nvPr/>
        </p:nvPicPr>
        <p:blipFill>
          <a:blip r:embed="rId2">
            <a:extLst/>
          </a:blip>
          <a:srcRect l="0" t="1369" r="0" b="0"/>
          <a:stretch>
            <a:fillRect/>
          </a:stretch>
        </p:blipFill>
        <p:spPr>
          <a:xfrm>
            <a:off x="16898749" y="3288109"/>
            <a:ext cx="5903209" cy="9564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me-based One-Time Passwords (TOTP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 defTabSz="643889">
              <a:defRPr sz="10139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Time-based One-Time Passwords (TOTP)</a:t>
            </a:r>
          </a:p>
        </p:txBody>
      </p:sp>
      <p:pic>
        <p:nvPicPr>
          <p:cNvPr id="266" name="5bf6868b1a2eeb73f531fb01ed19ece39499aec7c6005aca2a22a6fc0e517ef4.jpeg" descr="5bf6868b1a2eeb73f531fb01ed19ece39499aec7c6005aca2a22a6fc0e517ef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183" y="2823625"/>
            <a:ext cx="22151148" cy="1038335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ource: Twilio"/>
          <p:cNvSpPr txBox="1"/>
          <p:nvPr/>
        </p:nvSpPr>
        <p:spPr>
          <a:xfrm>
            <a:off x="16725303" y="12513313"/>
            <a:ext cx="2470405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Source: Twilio</a:t>
            </a:r>
          </a:p>
        </p:txBody>
      </p:sp>
      <p:sp>
        <p:nvSpPr>
          <p:cNvPr id="268" name="SIM Swapping"/>
          <p:cNvSpPr txBox="1"/>
          <p:nvPr/>
        </p:nvSpPr>
        <p:spPr>
          <a:xfrm>
            <a:off x="1134103" y="10329004"/>
            <a:ext cx="3684156" cy="734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300"/>
            </a:lvl1pPr>
          </a:lstStyle>
          <a:p>
            <a:pPr/>
            <a:r>
              <a:t>SIM Swapping</a:t>
            </a:r>
          </a:p>
        </p:txBody>
      </p:sp>
      <p:pic>
        <p:nvPicPr>
          <p:cNvPr id="269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4333" y="10651535"/>
            <a:ext cx="3983695" cy="139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Duo Push Notific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Duo Push Notifications</a:t>
            </a:r>
          </a:p>
        </p:txBody>
      </p:sp>
      <p:pic>
        <p:nvPicPr>
          <p:cNvPr id="273" name="ios-duo-push_2x.png" descr="ios-duo-push_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47005" y="3085289"/>
            <a:ext cx="6569023" cy="10066663"/>
          </a:xfrm>
          <a:prstGeom prst="rect">
            <a:avLst/>
          </a:prstGeom>
          <a:ln w="12700">
            <a:solidFill>
              <a:srgbClr val="5E5E5E"/>
            </a:solidFill>
            <a:miter lim="400000"/>
          </a:ln>
        </p:spPr>
      </p:pic>
      <p:sp>
        <p:nvSpPr>
          <p:cNvPr id="274" name="Duo (or similar) Push Notifications prevent doesn’t show a code — can’t be stolen by an attacker…"/>
          <p:cNvSpPr txBox="1"/>
          <p:nvPr>
            <p:ph type="body" sz="half" idx="1"/>
          </p:nvPr>
        </p:nvSpPr>
        <p:spPr>
          <a:xfrm>
            <a:off x="1689100" y="3237531"/>
            <a:ext cx="13027663" cy="9018938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Duo (or similar) Push Notifications prevent doesn’t show a code — can’t be stolen by an attacker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Doesn’t provide full-proof defense against “push phishing”: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User clicking Approve out of habit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Real-Time Phishing Site attacks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How to provide foolproof 2F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How to provide foolproof 2FA?</a:t>
            </a:r>
          </a:p>
        </p:txBody>
      </p:sp>
      <p:sp>
        <p:nvSpPr>
          <p:cNvPr id="277" name="Most secure solutions rely on cryptographic operation that’s tied to the website being visited by the user…"/>
          <p:cNvSpPr txBox="1"/>
          <p:nvPr>
            <p:ph type="body" sz="half" idx="1"/>
          </p:nvPr>
        </p:nvSpPr>
        <p:spPr>
          <a:xfrm>
            <a:off x="1689100" y="3237531"/>
            <a:ext cx="9302678" cy="9018938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Most secure solutions rely on cryptographic operation that’s tied to the </a:t>
            </a:r>
            <a:r>
              <a:rPr i="1"/>
              <a:t>website </a:t>
            </a:r>
            <a:r>
              <a:t>being visited by the user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We have fool-proof solutions today: physical security tokens and Passkeys </a:t>
            </a:r>
          </a:p>
        </p:txBody>
      </p:sp>
      <p:pic>
        <p:nvPicPr>
          <p:cNvPr id="278" name="akrales_190220_3226_0003 (1).jpg" descr="akrales_190220_3226_0003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01363" y="4371506"/>
            <a:ext cx="11948652" cy="6750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hysical Toke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Physical Tokens</a:t>
            </a:r>
          </a:p>
        </p:txBody>
      </p:sp>
      <p:sp>
        <p:nvSpPr>
          <p:cNvPr id="281" name="Each token has a public and private key pair…"/>
          <p:cNvSpPr txBox="1"/>
          <p:nvPr>
            <p:ph type="body" sz="half" idx="1"/>
          </p:nvPr>
        </p:nvSpPr>
        <p:spPr>
          <a:xfrm>
            <a:off x="1689100" y="3237531"/>
            <a:ext cx="8887474" cy="9018938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Each token has a public and private key pair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Private key cannot be extracted from the device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Pushing button signs a challenge presented to the device</a:t>
            </a:r>
          </a:p>
        </p:txBody>
      </p:sp>
      <p:pic>
        <p:nvPicPr>
          <p:cNvPr id="282" name="akrales_190220_3226_0003 (1).jpg" descr="akrales_190220_3226_0003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01363" y="4371506"/>
            <a:ext cx="11948652" cy="6750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U2F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U2F Protocol</a:t>
            </a:r>
          </a:p>
        </p:txBody>
      </p:sp>
      <p:pic>
        <p:nvPicPr>
          <p:cNvPr id="285" name="Screenshot 2024-04-30 at 11.40.27 PM.png" descr="Screenshot 2024-04-30 at 11.40.27 PM.png"/>
          <p:cNvPicPr>
            <a:picLocks noChangeAspect="1"/>
          </p:cNvPicPr>
          <p:nvPr/>
        </p:nvPicPr>
        <p:blipFill>
          <a:blip r:embed="rId2">
            <a:extLst/>
          </a:blip>
          <a:srcRect l="0" t="3960" r="0" b="0"/>
          <a:stretch>
            <a:fillRect/>
          </a:stretch>
        </p:blipFill>
        <p:spPr>
          <a:xfrm>
            <a:off x="2862646" y="2739076"/>
            <a:ext cx="18245030" cy="10533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61NUp10FMDL._AC_UF894,1000_QL80_DpWeblab_.jpg" descr="61NUp10FMDL._AC_UF894,1000_QL80_DpWeblab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8296" y="9962268"/>
            <a:ext cx="2094665" cy="2467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s.png" descr="imag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68264" y="1019830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ogle_Chrome_icon_(February_2022).svg.png" descr="Google_Chrome_icon_(February_2022)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29178" y="1714881"/>
            <a:ext cx="1467399" cy="1467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creenshot 2024-04-30 at 11.51.00 PM.png" descr="Screenshot 2024-04-30 at 11.51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5654" y="2150236"/>
            <a:ext cx="18203506" cy="1054976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U2F Protoco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U2F Protocol</a:t>
            </a:r>
          </a:p>
        </p:txBody>
      </p:sp>
      <p:pic>
        <p:nvPicPr>
          <p:cNvPr id="292" name="61NUp10FMDL._AC_UF894,1000_QL80_DpWeblab_.jpg" descr="61NUp10FMDL._AC_UF894,1000_QL80_DpWeblab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8296" y="9962268"/>
            <a:ext cx="2094665" cy="2467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s.png" descr="imag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03690" y="1019830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Google_Chrome_icon_(February_2022).svg.png" descr="Google_Chrome_icon_(February_2022)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29178" y="1278221"/>
            <a:ext cx="1467399" cy="146739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Challenge is Bound to  Website by Browser"/>
          <p:cNvSpPr txBox="1"/>
          <p:nvPr/>
        </p:nvSpPr>
        <p:spPr>
          <a:xfrm>
            <a:off x="8384776" y="3791813"/>
            <a:ext cx="4213099" cy="103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6">
                    <a:hueOff val="-146070"/>
                    <a:satOff val="-10048"/>
                    <a:lumOff val="-30626"/>
                  </a:schemeClr>
                </a:solidFill>
              </a:defRPr>
            </a:pPr>
            <a:r>
              <a:t>Challenge is Bound to </a:t>
            </a:r>
            <a:br/>
            <a:r>
              <a:t>Website by Browser</a:t>
            </a:r>
          </a:p>
        </p:txBody>
      </p:sp>
      <p:sp>
        <p:nvSpPr>
          <p:cNvPr id="296" name="Line"/>
          <p:cNvSpPr/>
          <p:nvPr/>
        </p:nvSpPr>
        <p:spPr>
          <a:xfrm>
            <a:off x="10410958" y="4872622"/>
            <a:ext cx="127884" cy="1028629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FIDO2/WebAuthN"/>
          <p:cNvSpPr txBox="1"/>
          <p:nvPr>
            <p:ph type="title"/>
          </p:nvPr>
        </p:nvSpPr>
        <p:spPr>
          <a:xfrm>
            <a:off x="884726" y="976116"/>
            <a:ext cx="21005801" cy="2286001"/>
          </a:xfrm>
          <a:prstGeom prst="rect">
            <a:avLst/>
          </a:prstGeom>
        </p:spPr>
        <p:txBody>
          <a:bodyPr/>
          <a:lstStyle/>
          <a:p>
            <a:pPr lvl="2" algn="l">
              <a:defRPr sz="113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FIDO2/WebAuthN</a:t>
            </a:r>
          </a:p>
        </p:txBody>
      </p:sp>
      <p:sp>
        <p:nvSpPr>
          <p:cNvPr id="299" name="U2F Protocol only allowed hardware tokens to be used as a second factor…"/>
          <p:cNvSpPr txBox="1"/>
          <p:nvPr>
            <p:ph type="body" sz="half" idx="1"/>
          </p:nvPr>
        </p:nvSpPr>
        <p:spPr>
          <a:xfrm>
            <a:off x="1689100" y="3237531"/>
            <a:ext cx="8887474" cy="9018938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U2F Protocol only allowed hardware tokens to be used as a second factor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FIDO2 allows them to be used as primary authentication mechanism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Allows authenticators beyond hardware </a:t>
            </a:r>
            <a:br/>
            <a:r>
              <a:t>token (e.g., TouchID)</a:t>
            </a:r>
          </a:p>
        </p:txBody>
      </p:sp>
      <p:pic>
        <p:nvPicPr>
          <p:cNvPr id="300" name="3-Login.png" descr="3-Logi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41306" y="446944"/>
            <a:ext cx="10977337" cy="1282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Touch_ID_logo.png" descr="Touch_ID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6353" y="9432892"/>
            <a:ext cx="2286001" cy="228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ass Ke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Pass Keys</a:t>
            </a:r>
          </a:p>
        </p:txBody>
      </p:sp>
      <p:sp>
        <p:nvSpPr>
          <p:cNvPr id="304" name="Technical Name: “Multi-Device FIDO Credentials”…"/>
          <p:cNvSpPr txBox="1"/>
          <p:nvPr>
            <p:ph type="body" sz="half" idx="1"/>
          </p:nvPr>
        </p:nvSpPr>
        <p:spPr>
          <a:xfrm>
            <a:off x="1689100" y="3237531"/>
            <a:ext cx="8887474" cy="9018938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Technical Name: “Multi-Device FIDO Credentials”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Public/Private key pair that is synchronized across devices (e.g., by Google or Apple) and can be used through WebAuthN API</a:t>
            </a:r>
          </a:p>
        </p:txBody>
      </p:sp>
      <p:pic>
        <p:nvPicPr>
          <p:cNvPr id="305" name="Screenshot 2023-08-28 at 2.33.10 PM.jpeg" descr="Screenshot 2023-08-28 at 2.33.10 P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28246" y="952500"/>
            <a:ext cx="10769601" cy="1181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E5E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Building a Secure Web Ap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26440">
              <a:defRPr sz="1496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Building a Secure Web Application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hishing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Phishing </a:t>
            </a:r>
          </a:p>
        </p:txBody>
      </p:sp>
      <p:sp>
        <p:nvSpPr>
          <p:cNvPr id="125" name="Acting like a reputable entity to trick the user into divulging sensitive information such as login credentials or account information…"/>
          <p:cNvSpPr txBox="1"/>
          <p:nvPr>
            <p:ph type="body" sz="half" idx="1"/>
          </p:nvPr>
        </p:nvSpPr>
        <p:spPr>
          <a:xfrm>
            <a:off x="1689100" y="3237531"/>
            <a:ext cx="21513980" cy="4676041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Acting like a reputable entity to trick the user into divulging sensitive information such as login credentials or account information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Often easier than attacking the security of a system directly</a:t>
            </a:r>
          </a:p>
          <a:p>
            <a:pPr lvl="1" marL="1296458" indent="-661458" defTabSz="457200">
              <a:spcBef>
                <a:spcPts val="3200"/>
              </a:spcBef>
              <a:defRPr sz="5000"/>
            </a:pPr>
            <a:r>
              <a:t>Just get the user to tell you their password</a:t>
            </a:r>
          </a:p>
        </p:txBody>
      </p:sp>
      <p:pic>
        <p:nvPicPr>
          <p:cNvPr id="126" name="Screenshot 2024-05-01 at 11.23.19 AM.png" descr="Screenshot 2024-05-01 at 11.23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4096" y="8509502"/>
            <a:ext cx="10972801" cy="412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Many Steps Involv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Many Steps Involved</a:t>
            </a:r>
          </a:p>
        </p:txBody>
      </p:sp>
      <p:sp>
        <p:nvSpPr>
          <p:cNvPr id="310" name="Best Advice: Use a modern web framework — many security precautions are built in today — but don't assume!…"/>
          <p:cNvSpPr txBox="1"/>
          <p:nvPr>
            <p:ph type="body" idx="1"/>
          </p:nvPr>
        </p:nvSpPr>
        <p:spPr>
          <a:xfrm>
            <a:off x="1689100" y="3237531"/>
            <a:ext cx="20641153" cy="9489662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spcBef>
                <a:spcPts val="1000"/>
              </a:spcBef>
              <a:buSzTx/>
              <a:buNone/>
              <a:defRPr b="1" sz="5600">
                <a:solidFill>
                  <a:schemeClr val="accent5">
                    <a:lumOff val="-29866"/>
                  </a:schemeClr>
                </a:solidFill>
              </a:defRPr>
            </a:pPr>
            <a:r>
              <a:t>Best Advice: </a:t>
            </a:r>
            <a:r>
              <a:rPr b="0"/>
              <a:t>Use a modern web framework — many security precautions are built in today — but don't assume! </a:t>
            </a:r>
            <a:endParaRPr b="0"/>
          </a:p>
          <a:p>
            <a:pPr marL="342900" indent="-342900" defTabSz="457200">
              <a:spcBef>
                <a:spcPts val="1000"/>
              </a:spcBef>
              <a:buSzTx/>
              <a:buNone/>
              <a:defRPr b="1" sz="1000"/>
            </a:pPr>
            <a:endParaRPr b="0"/>
          </a:p>
          <a:p>
            <a:pPr marL="342900" indent="-342900" defTabSz="457200">
              <a:spcBef>
                <a:spcPts val="1000"/>
              </a:spcBef>
              <a:buSzTx/>
              <a:buNone/>
              <a:defRPr b="1" sz="5600"/>
            </a:pPr>
            <a:r>
              <a:t>Protect Against CSRF: </a:t>
            </a:r>
            <a:r>
              <a:rPr b="0"/>
              <a:t>Never depend on cookies to signal user intent! Use CORS Pre-Flight or CSRF Tokens. </a:t>
            </a:r>
            <a:br>
              <a:rPr b="0"/>
            </a:br>
            <a:r>
              <a:rPr b="0"/>
              <a:t>Set cookies as </a:t>
            </a:r>
            <a:r>
              <a:t>sameSite</a:t>
            </a:r>
            <a:r>
              <a:rPr b="0"/>
              <a:t> and </a:t>
            </a:r>
            <a:r>
              <a:t>secure</a:t>
            </a:r>
            <a:r>
              <a:rPr b="0"/>
              <a:t>. </a:t>
            </a:r>
            <a:endParaRPr b="0"/>
          </a:p>
          <a:p>
            <a:pPr marL="342900" indent="-342900" defTabSz="457200">
              <a:spcBef>
                <a:spcPts val="1000"/>
              </a:spcBef>
              <a:buSzTx/>
              <a:buNone/>
              <a:defRPr b="1" sz="1000"/>
            </a:pPr>
            <a:endParaRPr b="0"/>
          </a:p>
          <a:p>
            <a:pPr marL="342900" indent="-342900" defTabSz="457200">
              <a:spcBef>
                <a:spcPts val="1000"/>
              </a:spcBef>
              <a:buSzTx/>
              <a:buNone/>
              <a:defRPr b="1" sz="5600"/>
            </a:pPr>
            <a:r>
              <a:t>Protect Against XSS:</a:t>
            </a:r>
            <a:r>
              <a:rPr b="0"/>
              <a:t> Set a </a:t>
            </a:r>
            <a:r>
              <a:t>Content Security Policy</a:t>
            </a:r>
            <a:r>
              <a:rPr b="0"/>
              <a:t> and do not use any inline scripts. Use </a:t>
            </a:r>
            <a:r>
              <a:t>httpOnly</a:t>
            </a:r>
            <a:r>
              <a:rPr b="0"/>
              <a:t> cookies. </a:t>
            </a:r>
            <a:endParaRPr b="0"/>
          </a:p>
          <a:p>
            <a:pPr marL="342900" indent="-342900" defTabSz="457200">
              <a:spcBef>
                <a:spcPts val="1000"/>
              </a:spcBef>
              <a:buSzTx/>
              <a:buNone/>
              <a:defRPr b="1" sz="1000"/>
            </a:pPr>
            <a:endParaRPr b="0"/>
          </a:p>
          <a:p>
            <a:pPr marL="342900" indent="-342900" defTabSz="457200">
              <a:spcBef>
                <a:spcPts val="1000"/>
              </a:spcBef>
              <a:buSzTx/>
              <a:buNone/>
              <a:defRPr b="1" sz="5600"/>
            </a:pPr>
            <a:r>
              <a:t>Protect Against SQL Injection: </a:t>
            </a:r>
            <a:r>
              <a:rPr b="0"/>
              <a:t>Use </a:t>
            </a:r>
            <a:r>
              <a:t>Parameterized SQL</a:t>
            </a:r>
            <a:r>
              <a:rPr b="0"/>
              <a:t> or Object Relational Mapper (ORM)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Many More Steps Involv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pPr/>
            <a:r>
              <a:t>Many More Steps Involved</a:t>
            </a:r>
          </a:p>
        </p:txBody>
      </p:sp>
      <p:sp>
        <p:nvSpPr>
          <p:cNvPr id="315" name="Protect Against Data Breach: Use modern hashing algorithm like BCRYPT and salt passwords…"/>
          <p:cNvSpPr txBox="1"/>
          <p:nvPr>
            <p:ph type="body" idx="1"/>
          </p:nvPr>
        </p:nvSpPr>
        <p:spPr>
          <a:xfrm>
            <a:off x="1689100" y="3237531"/>
            <a:ext cx="20641153" cy="9018938"/>
          </a:xfrm>
          <a:prstGeom prst="rect">
            <a:avLst/>
          </a:prstGeom>
        </p:spPr>
        <p:txBody>
          <a:bodyPr/>
          <a:lstStyle/>
          <a:p>
            <a:pPr marL="325754" indent="-325754" defTabSz="434340">
              <a:spcBef>
                <a:spcPts val="900"/>
              </a:spcBef>
              <a:buSzTx/>
              <a:buNone/>
              <a:defRPr b="1" sz="5320"/>
            </a:pPr>
            <a:r>
              <a:t>Protect Against Data Breach: </a:t>
            </a:r>
            <a:r>
              <a:rPr b="0"/>
              <a:t>Use modern hashing algorithm like BCRYPT and salt passwords</a:t>
            </a: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950"/>
            </a:pP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5320"/>
            </a:pPr>
            <a:r>
              <a:t>Protect Against Clickjacking:</a:t>
            </a:r>
            <a:r>
              <a:rPr b="0"/>
              <a:t> Set </a:t>
            </a:r>
            <a:r>
              <a:t>Content Security Policy</a:t>
            </a:r>
            <a:r>
              <a:rPr b="0"/>
              <a:t> that prevents you from being shown in an IFRAME</a:t>
            </a: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950"/>
            </a:pP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5320"/>
            </a:pPr>
            <a:r>
              <a:t>Protect Against Malicious Third Parties: </a:t>
            </a:r>
            <a:r>
              <a:rPr b="0"/>
              <a:t>Use Iframes, CSP, and HTML5 Sandboxes</a:t>
            </a: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950"/>
            </a:pP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5320"/>
            </a:pPr>
            <a:r>
              <a:t>Protect Against Compromised Third Parties: </a:t>
            </a:r>
            <a:r>
              <a:rPr b="0"/>
              <a:t>Use Sub-Resource Integrity Headers</a:t>
            </a: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950"/>
            </a:pPr>
            <a:endParaRPr b="0"/>
          </a:p>
          <a:p>
            <a:pPr marL="325754" indent="-325754" defTabSz="434340">
              <a:spcBef>
                <a:spcPts val="900"/>
              </a:spcBef>
              <a:buSzTx/>
              <a:buNone/>
              <a:defRPr b="1" sz="5320"/>
            </a:pPr>
            <a:r>
              <a:t>Protect Against Credential Compromise and Phishing:</a:t>
            </a:r>
            <a:r>
              <a:rPr b="0"/>
              <a:t> Use U2F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ternationalized Domain Names (IDN)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 defTabSz="685165">
              <a:defRPr sz="1079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Internationalized Domain Names (IDN) </a:t>
            </a:r>
          </a:p>
        </p:txBody>
      </p:sp>
      <p:sp>
        <p:nvSpPr>
          <p:cNvPr id="129" name="Domain names consist of ASCII characters…"/>
          <p:cNvSpPr txBox="1"/>
          <p:nvPr>
            <p:ph type="body" sz="half" idx="1"/>
          </p:nvPr>
        </p:nvSpPr>
        <p:spPr>
          <a:xfrm>
            <a:off x="1689100" y="3237531"/>
            <a:ext cx="21513980" cy="5871110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Domain names consist of ASCII characters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Hostnames containing Unicode characters are transcoded to subset of ASCII consisting of letters, digits, and hyphens called punycode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Allows registering domains with foreign characters!</a:t>
            </a:r>
          </a:p>
          <a:p>
            <a:pPr lvl="2" marL="1931458" indent="-661458" defTabSz="457200">
              <a:spcBef>
                <a:spcPts val="3200"/>
              </a:spcBef>
              <a:defRPr sz="5000"/>
            </a:pPr>
            <a:r>
              <a:t>münchen.example.com → xn--mnchen-3ya.example.com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DN homograph attack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IDN homograph attack</a:t>
            </a:r>
          </a:p>
        </p:txBody>
      </p:sp>
      <p:sp>
        <p:nvSpPr>
          <p:cNvPr id="132" name="Many Unicode characters are difficult to distinguish from common ASCII characters…"/>
          <p:cNvSpPr txBox="1"/>
          <p:nvPr>
            <p:ph type="body" sz="half" idx="1"/>
          </p:nvPr>
        </p:nvSpPr>
        <p:spPr>
          <a:xfrm>
            <a:off x="1689100" y="3237531"/>
            <a:ext cx="21513980" cy="5871110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Many Unicode characters are difficult to distinguish from common ASCII characters</a:t>
            </a:r>
          </a:p>
          <a:p>
            <a:pPr lvl="8" marL="5741458" indent="-661458" defTabSz="457200">
              <a:spcBef>
                <a:spcPts val="3200"/>
              </a:spcBef>
              <a:defRPr sz="5000"/>
            </a:pPr>
            <a:r>
              <a:t>аpple.com vs. apple.com</a:t>
            </a:r>
          </a:p>
        </p:txBody>
      </p:sp>
      <p:sp>
        <p:nvSpPr>
          <p:cNvPr id="133" name="Line"/>
          <p:cNvSpPr/>
          <p:nvPr/>
        </p:nvSpPr>
        <p:spPr>
          <a:xfrm>
            <a:off x="13165746" y="8067552"/>
            <a:ext cx="2000041" cy="135328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apple.com"/>
          <p:cNvSpPr txBox="1"/>
          <p:nvPr/>
        </p:nvSpPr>
        <p:spPr>
          <a:xfrm>
            <a:off x="14285261" y="9610387"/>
            <a:ext cx="2754072" cy="74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400"/>
            </a:lvl1pPr>
          </a:lstStyle>
          <a:p>
            <a:pPr/>
            <a:r>
              <a:t>apple.com</a:t>
            </a:r>
          </a:p>
        </p:txBody>
      </p:sp>
      <p:sp>
        <p:nvSpPr>
          <p:cNvPr id="135" name="Line"/>
          <p:cNvSpPr/>
          <p:nvPr/>
        </p:nvSpPr>
        <p:spPr>
          <a:xfrm flipH="1">
            <a:off x="7106403" y="7826839"/>
            <a:ext cx="1750800" cy="1415135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xn--pple-43d.com"/>
          <p:cNvSpPr txBox="1"/>
          <p:nvPr/>
        </p:nvSpPr>
        <p:spPr>
          <a:xfrm>
            <a:off x="4763828" y="9610387"/>
            <a:ext cx="4814368" cy="74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4400"/>
            </a:lvl1pPr>
          </a:lstStyle>
          <a:p>
            <a:pPr/>
            <a:r>
              <a:t> xn--pple-43d.com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shot 2024-05-01 at 11.38.31 AM.png" descr="Screenshot 2024-05-01 at 11.38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3277" y="1072050"/>
            <a:ext cx="20357446" cy="11571900"/>
          </a:xfrm>
          <a:prstGeom prst="rect">
            <a:avLst/>
          </a:prstGeom>
          <a:ln w="50800">
            <a:solidFill>
              <a:srgbClr val="5E5E5E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afe Browsing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Google Safe Browsing</a:t>
            </a:r>
          </a:p>
        </p:txBody>
      </p:sp>
      <p:sp>
        <p:nvSpPr>
          <p:cNvPr id="141" name="Google maintains a list of known malware and phishing URLs — tries to protect user…"/>
          <p:cNvSpPr txBox="1"/>
          <p:nvPr>
            <p:ph type="body" sz="quarter" idx="1"/>
          </p:nvPr>
        </p:nvSpPr>
        <p:spPr>
          <a:xfrm>
            <a:off x="1689100" y="4811445"/>
            <a:ext cx="9946986" cy="5871110"/>
          </a:xfrm>
          <a:prstGeom prst="rect">
            <a:avLst/>
          </a:prstGeom>
        </p:spPr>
        <p:txBody>
          <a:bodyPr/>
          <a:lstStyle/>
          <a:p>
            <a:pPr marL="661458" indent="-661458" defTabSz="457200">
              <a:spcBef>
                <a:spcPts val="3200"/>
              </a:spcBef>
              <a:defRPr sz="5000"/>
            </a:pPr>
            <a:r>
              <a:t>Google maintains a list of known malware and phishing URLs — tries to protect user</a:t>
            </a:r>
          </a:p>
          <a:p>
            <a:pPr marL="661458" indent="-661458" defTabSz="457200">
              <a:spcBef>
                <a:spcPts val="3200"/>
              </a:spcBef>
              <a:defRPr sz="5000"/>
            </a:pPr>
            <a:r>
              <a:t>But, how do you let users look up dangerous sites without leaking all traffic to Google?</a:t>
            </a:r>
          </a:p>
        </p:txBody>
      </p:sp>
      <p:pic>
        <p:nvPicPr>
          <p:cNvPr id="142" name="Screenshot 2024-05-01 at 11.53.35 AM.png" descr="Screenshot 2024-05-01 at 11.53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07361" y="4006850"/>
            <a:ext cx="11188701" cy="748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145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146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147" name="Line"/>
          <p:cNvSpPr/>
          <p:nvPr/>
        </p:nvSpPr>
        <p:spPr>
          <a:xfrm>
            <a:off x="3421339" y="4298489"/>
            <a:ext cx="17541323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Get Unsafe Hash Prefixes"/>
          <p:cNvSpPr txBox="1"/>
          <p:nvPr/>
        </p:nvSpPr>
        <p:spPr>
          <a:xfrm>
            <a:off x="9399548" y="3521157"/>
            <a:ext cx="475754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 Unsafe Hash Prefixes</a:t>
            </a:r>
          </a:p>
        </p:txBody>
      </p:sp>
      <p:sp>
        <p:nvSpPr>
          <p:cNvPr id="149" name="Line"/>
          <p:cNvSpPr/>
          <p:nvPr/>
        </p:nvSpPr>
        <p:spPr>
          <a:xfrm>
            <a:off x="5902737" y="5818218"/>
            <a:ext cx="1507737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['036b8320', '1a020a78', 'bac8de13', ‘bb90a0f1']"/>
          <p:cNvSpPr txBox="1"/>
          <p:nvPr/>
        </p:nvSpPr>
        <p:spPr>
          <a:xfrm>
            <a:off x="7433017" y="5073047"/>
            <a:ext cx="869061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['036b8320', '1a020a78', 'bac8de13', ‘bb90a0f1']</a:t>
            </a:r>
          </a:p>
        </p:txBody>
      </p:sp>
      <p:sp>
        <p:nvSpPr>
          <p:cNvPr id="151" name="DB"/>
          <p:cNvSpPr/>
          <p:nvPr/>
        </p:nvSpPr>
        <p:spPr>
          <a:xfrm>
            <a:off x="3691127" y="4930831"/>
            <a:ext cx="1625880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afe Browsing Approach"/>
          <p:cNvSpPr txBox="1"/>
          <p:nvPr>
            <p:ph type="title"/>
          </p:nvPr>
        </p:nvSpPr>
        <p:spPr>
          <a:xfrm>
            <a:off x="1689100" y="622300"/>
            <a:ext cx="21005800" cy="2286000"/>
          </a:xfrm>
          <a:prstGeom prst="rect">
            <a:avLst/>
          </a:prstGeom>
        </p:spPr>
        <p:txBody>
          <a:bodyPr/>
          <a:lstStyle/>
          <a:p>
            <a:pPr lvl="1" algn="l">
              <a:defRPr sz="13000"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t>Safe Browsing Approach</a:t>
            </a:r>
          </a:p>
        </p:txBody>
      </p:sp>
      <p:sp>
        <p:nvSpPr>
          <p:cNvPr id="154" name="Web Browser"/>
          <p:cNvSpPr/>
          <p:nvPr/>
        </p:nvSpPr>
        <p:spPr>
          <a:xfrm>
            <a:off x="847344" y="3235327"/>
            <a:ext cx="2258052" cy="99246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Web Browser</a:t>
            </a:r>
          </a:p>
        </p:txBody>
      </p:sp>
      <p:sp>
        <p:nvSpPr>
          <p:cNvPr id="155" name="Safe Browsing…"/>
          <p:cNvSpPr/>
          <p:nvPr/>
        </p:nvSpPr>
        <p:spPr>
          <a:xfrm>
            <a:off x="21313497" y="3235327"/>
            <a:ext cx="2258051" cy="9924644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Safe Browsing 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Server</a:t>
            </a:r>
          </a:p>
        </p:txBody>
      </p:sp>
      <p:sp>
        <p:nvSpPr>
          <p:cNvPr id="156" name="Line"/>
          <p:cNvSpPr/>
          <p:nvPr/>
        </p:nvSpPr>
        <p:spPr>
          <a:xfrm>
            <a:off x="3421339" y="4298489"/>
            <a:ext cx="17541323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Get Unsafe Hash Prefixes"/>
          <p:cNvSpPr txBox="1"/>
          <p:nvPr/>
        </p:nvSpPr>
        <p:spPr>
          <a:xfrm>
            <a:off x="9399548" y="3521157"/>
            <a:ext cx="4757548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Get Unsafe Hash Prefixes</a:t>
            </a:r>
          </a:p>
        </p:txBody>
      </p:sp>
      <p:sp>
        <p:nvSpPr>
          <p:cNvPr id="158" name="Line"/>
          <p:cNvSpPr/>
          <p:nvPr/>
        </p:nvSpPr>
        <p:spPr>
          <a:xfrm>
            <a:off x="5902737" y="5818218"/>
            <a:ext cx="15077371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['036b8320', '1a020a78', 'bac8de13', ‘bb90a0f1']"/>
          <p:cNvSpPr txBox="1"/>
          <p:nvPr/>
        </p:nvSpPr>
        <p:spPr>
          <a:xfrm>
            <a:off x="7433017" y="5073047"/>
            <a:ext cx="869061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['036b8320', '1a020a78', 'bac8de13', ‘bb90a0f1']</a:t>
            </a:r>
          </a:p>
        </p:txBody>
      </p:sp>
      <p:sp>
        <p:nvSpPr>
          <p:cNvPr id="160" name="DB"/>
          <p:cNvSpPr/>
          <p:nvPr/>
        </p:nvSpPr>
        <p:spPr>
          <a:xfrm>
            <a:off x="3691127" y="4930831"/>
            <a:ext cx="1625880" cy="214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DB</a:t>
            </a:r>
          </a:p>
        </p:txBody>
      </p:sp>
      <p:sp>
        <p:nvSpPr>
          <p:cNvPr id="161" name="Is “evil.example.com/blah&quot;…"/>
          <p:cNvSpPr/>
          <p:nvPr/>
        </p:nvSpPr>
        <p:spPr>
          <a:xfrm>
            <a:off x="3467303" y="7580017"/>
            <a:ext cx="5472492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Is “</a:t>
            </a:r>
            <a:r>
              <a:rPr u="sng">
                <a:hlinkClick r:id="rId2" invalidUrl="" action="" tgtFrame="" tooltip="" history="1" highlightClick="0" endSnd="0"/>
              </a:rPr>
              <a:t>evil.example.com/blah</a:t>
            </a:r>
            <a:r>
              <a:t>"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 safe?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