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85" r:id="rId6"/>
    <p:sldId id="288" r:id="rId7"/>
    <p:sldId id="259" r:id="rId8"/>
    <p:sldId id="289" r:id="rId9"/>
    <p:sldId id="290" r:id="rId10"/>
    <p:sldId id="291" r:id="rId11"/>
    <p:sldId id="292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8F5128-7DA0-8148-3748-8BFF4F2C952A}" v="1" dt="2026-04-21T06:34:07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64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4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B9B23-CC82-5FA3-7E19-5457BCC51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AF4D6-80D8-8DC7-029D-7BE2A8B77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50362-02AD-69E2-C0B1-BA19BAAAF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2EA7-5ABC-4AD8-A2A4-3305260CF2A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77D1D-AC69-1F48-A5D4-6F971FA9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DE91A-B7AA-A150-8390-A37507CC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AC99-8676-4768-8C1E-9D78E97E1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3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7883-6644-5338-5368-455C2E10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13DD2-A3E0-1275-141E-9F4C95232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F5F3C-55BD-B519-921C-F9243AC8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2EA7-5ABC-4AD8-A2A4-3305260CF2A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06A11-C6D9-9303-28A6-42FE92B4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CAF7E-FAF5-9B06-2D0D-A76D9108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AC99-8676-4768-8C1E-9D78E97E1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9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66765E-B7B4-B191-A6CF-C7EB1BB0D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CC3AE-E1D4-77AD-FD08-8B5DE0BEB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22C3E-89B9-F237-62B0-519EA4628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2EA7-5ABC-4AD8-A2A4-3305260CF2A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1EE5B-55C3-AA59-C7E2-13071244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4D840-1F6C-023B-5608-50AF06A4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AC99-8676-4768-8C1E-9D78E97E1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0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53F7-EFAB-E4F2-59E5-6E36E40A2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5B907-6050-3011-9B6C-2E974299F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810D-1499-7EF9-5883-F31D838B9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2EA7-5ABC-4AD8-A2A4-3305260CF2A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3BB19-2CAD-25A6-2DD3-FBCFDBC7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8C573-9900-3D3A-3069-B725A1BD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AC99-8676-4768-8C1E-9D78E97E1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044D6-9A7D-768E-4A30-E16B85C4C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656E3-54AD-E59E-CCA2-341159D9D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9EA79-61D5-F733-CD05-F6FFAC083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2EA7-5ABC-4AD8-A2A4-3305260CF2A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DD6F0-31CB-9FE2-DA7C-17A33FE6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799CD-AAD8-B4FA-9B29-6D749B97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AC99-8676-4768-8C1E-9D78E97E1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2CAE-6DA3-7E56-558A-62994B22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A14F1-F515-D4F1-6BB5-DEA680D2C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48806-A2B0-FC98-6120-45E85F3A6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10668-1097-81C1-7CD5-DA59B1D11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2EA7-5ABC-4AD8-A2A4-3305260CF2A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F5E68-B9E6-BB48-1D9A-724D9B36B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04A7A-BAC5-68DB-C351-A638EF1E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AC99-8676-4768-8C1E-9D78E97E1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6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D3DE-8454-FC08-78F3-63B3079B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101B8-D2C0-85EC-6F1B-5677027B1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22D43-4CBC-380D-5850-1B88447E9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CFBF1-4055-F72B-47A6-65112C2C0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E474F7-25C6-73F9-A9D7-C98E71175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E8432B-9AB8-60B6-C611-C0D8E007E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2EA7-5ABC-4AD8-A2A4-3305260CF2A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B6BD2-36C7-59B6-CD01-AAA86DAB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92A06-3B2A-E64D-5BB7-D2CAD718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AC99-8676-4768-8C1E-9D78E97E1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1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6805-1576-0ED7-9B1D-79F335D62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C170E4-9F15-6832-B60E-1651A6488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2EA7-5ABC-4AD8-A2A4-3305260CF2A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60275-6F41-607A-67EE-81209386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AF0CE-6640-837D-E5DB-ED46E6BC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AC99-8676-4768-8C1E-9D78E97E1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2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00744-0209-2B38-0C13-439AFA31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2EA7-5ABC-4AD8-A2A4-3305260CF2A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8E56B-6286-7E1B-6AF7-D430F075B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CA37C-694A-9ED2-8A52-2BC44525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AC99-8676-4768-8C1E-9D78E97E1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5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507D7-3D0D-63B6-B7CB-ED3CE50AE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0614A-CAB8-2B83-7CBD-E625AD038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D0A93-16DA-C04E-F757-0F248ABE2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FAE7D-9A7B-8323-5D5A-2BD1DEDA3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2EA7-5ABC-4AD8-A2A4-3305260CF2A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C2F39-D882-3408-33AF-1C1402B70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8A348-6BB8-9393-BE1E-A00EC9F8E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AC99-8676-4768-8C1E-9D78E97E1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6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31214-77F1-9AD1-A349-38CF4616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C70A2C-0B78-628A-DEBA-9774139BB7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3F7DF-A73B-EF85-4A4A-4F94A28B7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E40F4-F0C8-1E4E-CDE4-AF50014DA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2EA7-5ABC-4AD8-A2A4-3305260CF2A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BB146-1AF7-6415-FACB-EC111566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D809B-A5AD-07C5-268F-D3D9CB1F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AC99-8676-4768-8C1E-9D78E97E1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73B6B9-D7E5-2187-139D-BF50EC389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F2288-F186-0409-051F-C1AD5F831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0472-95C7-95C9-64E9-762CC45CD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992EA7-5ABC-4AD8-A2A4-3305260CF2A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0EF2A-D78E-084D-A2A9-1EF86BD96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09FC5-7B7C-BBDB-9A1C-4AC8AA29E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5EAC99-8676-4768-8C1E-9D78E97E1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E38E-40CC-526E-751E-BFF091CF66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Large Language Model Security: Defense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DF26-FF16-D3CF-579E-42AA33E6C9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4634</a:t>
            </a:r>
          </a:p>
          <a:p>
            <a:r>
              <a:rPr lang="en-US" dirty="0"/>
              <a:t>Dongdong She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253A0-8BB8-C444-3B25-5847E43BF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SmoothLLM: Algorithm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A800F1-83B1-2031-0A96-E50508567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70" y="1841858"/>
            <a:ext cx="12037459" cy="386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1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54B2-CAA8-CB1F-A6AE-63329B51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SmoothLLM</a:t>
            </a:r>
            <a:r>
              <a:rPr lang="en-US" dirty="0"/>
              <a:t>: Three Perturbation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EAF4-2268-8E6D-D124-7D8E3D021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627" y="18807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Three-column layout: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AAA3B4-9A27-C4C2-D626-E7A552440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27" y="2424830"/>
            <a:ext cx="11996123" cy="27530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6B0B48-1E7C-B527-694B-7CB8B42C74EC}"/>
              </a:ext>
            </a:extLst>
          </p:cNvPr>
          <p:cNvSpPr/>
          <p:nvPr/>
        </p:nvSpPr>
        <p:spPr>
          <a:xfrm>
            <a:off x="1131146" y="5495337"/>
            <a:ext cx="9500750" cy="7367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Entire prompt is perturbed, not just the suffix</a:t>
            </a:r>
          </a:p>
        </p:txBody>
      </p:sp>
    </p:spTree>
    <p:extLst>
      <p:ext uri="{BB962C8B-B14F-4D97-AF65-F5344CB8AC3E}">
        <p14:creationId xmlns:p14="http://schemas.microsoft.com/office/powerpoint/2010/main" val="2918910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DFFB7-37B6-8805-CC24-2F85F8EE7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D34F4-2179-50F5-8566-9FDEA49C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SmoothLLM</a:t>
            </a:r>
            <a:r>
              <a:rPr lang="en-US" dirty="0"/>
              <a:t>: Key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EA251-9068-5B46-51CE-415A70015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SmoothLLM</a:t>
            </a:r>
            <a:r>
              <a:rPr lang="en-US" dirty="0"/>
              <a:t> reduces the ASR of GCG by factors of roughly 100× and 50× for Llama2 and Vicuna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Robust against adaptive GCG-family attacks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Does not involve retraining.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Architecture-agnostic and compatible with any LLM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72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F43B-2819-E029-F738-DFE059B1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SmoothLLM</a:t>
            </a:r>
            <a:r>
              <a:rPr lang="en-US" dirty="0"/>
              <a:t>: Trade-offs and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FFCDF-94F0-8DFC-6D22-331CC0F78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Robustness-utility trade-off: hurt benign query performance</a:t>
            </a:r>
          </a:p>
          <a:p>
            <a:r>
              <a:rPr lang="en-US" dirty="0"/>
              <a:t>Compute cost: requires N× more LLM queries per request</a:t>
            </a:r>
          </a:p>
          <a:p>
            <a:r>
              <a:rPr lang="en-US" b="1" dirty="0">
                <a:solidFill>
                  <a:srgbClr val="FF0000"/>
                </a:solidFill>
              </a:rPr>
              <a:t>Not effective </a:t>
            </a:r>
            <a:r>
              <a:rPr lang="en-US" dirty="0"/>
              <a:t>against </a:t>
            </a:r>
            <a:r>
              <a:rPr lang="en-US" b="1" dirty="0">
                <a:solidFill>
                  <a:srgbClr val="FF0000"/>
                </a:solidFill>
              </a:rPr>
              <a:t>semantic-level</a:t>
            </a:r>
            <a:r>
              <a:rPr lang="en-US" dirty="0"/>
              <a:t> jailbreaks where payload is meaningful natural-language (DAN, role-play, multi-turn Crescendo)</a:t>
            </a:r>
          </a:p>
        </p:txBody>
      </p:sp>
    </p:spTree>
    <p:extLst>
      <p:ext uri="{BB962C8B-B14F-4D97-AF65-F5344CB8AC3E}">
        <p14:creationId xmlns:p14="http://schemas.microsoft.com/office/powerpoint/2010/main" val="1519191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276CA-7414-5AF2-37C4-614EF620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2837"/>
            <a:ext cx="10515600" cy="1325563"/>
          </a:xfrm>
        </p:spPr>
        <p:txBody>
          <a:bodyPr/>
          <a:lstStyle/>
          <a:p>
            <a:r>
              <a:rPr lang="en-US" dirty="0" err="1"/>
              <a:t>SmoothLLM</a:t>
            </a:r>
            <a:r>
              <a:rPr lang="en-US" dirty="0"/>
              <a:t> vs. Randomized Smoothing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DBDFA9-93AC-5C3F-9527-01279CD30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D8EBE1-2405-4487-A449-34A6ACC7E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77" y="786915"/>
            <a:ext cx="8669357" cy="60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27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B240-8D84-BE85-17B0-007AC21A0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2: Llama Guard —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04FFB-184D-203F-BBE6-F0A114482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4" y="1935054"/>
            <a:ext cx="119712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Llama Guard: LLM-based Input-Output Safeguard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 LLM-based input-output safeguard model for Human-AI conversations.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Classifies both </a:t>
            </a:r>
            <a:r>
              <a:rPr lang="en-US" b="1" dirty="0"/>
              <a:t>prompts</a:t>
            </a:r>
            <a:r>
              <a:rPr lang="en-US" dirty="0"/>
              <a:t> (input) and </a:t>
            </a:r>
            <a:r>
              <a:rPr lang="en-US" b="1" dirty="0"/>
              <a:t>responses</a:t>
            </a:r>
            <a:r>
              <a:rPr lang="en-US" dirty="0"/>
              <a:t> (output) as safe/unsafe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Llama2-7b model instruction-tuned on collected dataset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Part of Meta's </a:t>
            </a:r>
            <a:r>
              <a:rPr lang="en-US" b="1" dirty="0"/>
              <a:t>Purple Llama</a:t>
            </a:r>
            <a:r>
              <a:rPr lang="en-US" dirty="0"/>
              <a:t> framework (open-source)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16C0F43-F386-02AA-DEA5-0E58B5A6CF28}"/>
              </a:ext>
            </a:extLst>
          </p:cNvPr>
          <p:cNvSpPr/>
          <p:nvPr/>
        </p:nvSpPr>
        <p:spPr>
          <a:xfrm>
            <a:off x="1985102" y="5057563"/>
            <a:ext cx="8221796" cy="10436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en-US" sz="2800" b="1" dirty="0">
                <a:solidFill>
                  <a:srgbClr val="FF0000"/>
                </a:solidFill>
              </a:rPr>
              <a:t>separate model </a:t>
            </a:r>
            <a:r>
              <a:rPr lang="en-US" sz="2800" dirty="0">
                <a:solidFill>
                  <a:schemeClr val="tx1"/>
                </a:solidFill>
              </a:rPr>
              <a:t>that screens inputs/outputs before/after the main model</a:t>
            </a:r>
          </a:p>
        </p:txBody>
      </p:sp>
    </p:spTree>
    <p:extLst>
      <p:ext uri="{BB962C8B-B14F-4D97-AF65-F5344CB8AC3E}">
        <p14:creationId xmlns:p14="http://schemas.microsoft.com/office/powerpoint/2010/main" val="2015216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7D4C-B574-61D2-83D7-18EEDC13C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53"/>
            <a:ext cx="10515600" cy="1325563"/>
          </a:xfrm>
        </p:spPr>
        <p:txBody>
          <a:bodyPr/>
          <a:lstStyle/>
          <a:p>
            <a:r>
              <a:rPr lang="en-US" dirty="0"/>
              <a:t>Llama Guard: Architecture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36E119CF-7DCF-CF82-7891-96CC0BD2CA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2369" y="1126636"/>
            <a:ext cx="10972800" cy="378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Llama Guard includes the applicable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taxonomy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as input and uses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instruction tasks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for classification.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Input format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[Taxonomy categories] + [Conversation to classify] + [Task instruction: "Is this safe or unsafe?"]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Output: "safe" or "unsafe" + violated category IDs (e.g., "O3: Criminal Planning")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Different instructions for classifying human prompts vs. AI model responses. </a:t>
            </a:r>
          </a:p>
        </p:txBody>
      </p:sp>
    </p:spTree>
    <p:extLst>
      <p:ext uri="{BB962C8B-B14F-4D97-AF65-F5344CB8AC3E}">
        <p14:creationId xmlns:p14="http://schemas.microsoft.com/office/powerpoint/2010/main" val="3945339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5FF08-1155-A5A9-AC95-60099D416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DD7EC-4D3A-DB5A-99D6-2C48B5955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2116E6-48FA-B559-1BD7-29917F14C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904"/>
            <a:ext cx="12192000" cy="66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91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E3B15-F100-AA41-54D3-C2033987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9406"/>
            <a:ext cx="10515600" cy="1325563"/>
          </a:xfrm>
        </p:spPr>
        <p:txBody>
          <a:bodyPr/>
          <a:lstStyle/>
          <a:p>
            <a:r>
              <a:rPr lang="en-US" dirty="0"/>
              <a:t>Llama Guard: Safety Taxonomy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18571-5626-F7D7-1727-D96540DF9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53" y="92619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Taxonomy categories:</a:t>
            </a:r>
          </a:p>
          <a:p>
            <a:r>
              <a:rPr lang="en-US" dirty="0"/>
              <a:t>Violence &amp; Hate — statements that encourage violence or advocate discrimination</a:t>
            </a:r>
          </a:p>
          <a:p>
            <a:r>
              <a:rPr lang="en-US" dirty="0"/>
              <a:t>Sexual Content</a:t>
            </a:r>
          </a:p>
          <a:p>
            <a:r>
              <a:rPr lang="en-US" dirty="0"/>
              <a:t>Criminal Planning — helping plan illegal activities</a:t>
            </a:r>
          </a:p>
          <a:p>
            <a:r>
              <a:rPr lang="en-US" dirty="0"/>
              <a:t>Guns &amp; Illegal Weapons</a:t>
            </a:r>
          </a:p>
          <a:p>
            <a:r>
              <a:rPr lang="en-US" dirty="0"/>
              <a:t>Regulated/Controlled Substances</a:t>
            </a:r>
          </a:p>
          <a:p>
            <a:r>
              <a:rPr lang="en-US" dirty="0"/>
              <a:t>Self-Harm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AEB89F3-EE72-7DF2-09BE-EA5A5A1520BF}"/>
              </a:ext>
            </a:extLst>
          </p:cNvPr>
          <p:cNvSpPr/>
          <p:nvPr/>
        </p:nvSpPr>
        <p:spPr>
          <a:xfrm>
            <a:off x="1014850" y="5195098"/>
            <a:ext cx="10327820" cy="1188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Taxonomy are </a:t>
            </a:r>
            <a:r>
              <a:rPr lang="en-US" sz="2800" b="1" dirty="0">
                <a:solidFill>
                  <a:srgbClr val="FF0000"/>
                </a:solidFill>
              </a:rPr>
              <a:t>configurable</a:t>
            </a:r>
            <a:r>
              <a:rPr lang="en-US" sz="2800" dirty="0">
                <a:solidFill>
                  <a:schemeClr val="tx1"/>
                </a:solidFill>
              </a:rPr>
              <a:t> security policies.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Developers adapt it to their own policies via prompt engineering</a:t>
            </a:r>
          </a:p>
        </p:txBody>
      </p:sp>
    </p:spTree>
    <p:extLst>
      <p:ext uri="{BB962C8B-B14F-4D97-AF65-F5344CB8AC3E}">
        <p14:creationId xmlns:p14="http://schemas.microsoft.com/office/powerpoint/2010/main" val="2333728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1FA07-A4C1-F246-FF5E-C62E8C579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Llama Guard: Evolution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BBD182-5E35-6488-74EB-C802D0DA0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62426"/>
            <a:ext cx="10515600" cy="347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9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43C7-C810-4DD2-BF79-D5CE15D51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6910C74-14A6-1E6B-4422-C5590F5925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9238" y="1690688"/>
            <a:ext cx="1231154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Recap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Defense Taxonomy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SmoothLLM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Perturbation-Based Defense (ICLR 2024)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Llama Guard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Classifier-Based Guardrail (Meta AI)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Deep Alignment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Beyond a Thin Wrapper (ICLR 2025 Outstanding Paper)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System-Level &amp; Architectural Defenses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Recent &amp; Emerging Defenses (2025–2026)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211261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C6570-7AE9-20C2-49B7-1B93C2ACD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Llama Guard: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F1467-D147-49FC-DBDD-AED0F8D5B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Internalizing safeguard features into larger models brought challenges of higher training cost and unintended degradation of helpfulness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Adversarial robustness:</a:t>
            </a:r>
            <a:r>
              <a:rPr lang="en-US" dirty="0"/>
              <a:t> all guardrail models showed </a:t>
            </a:r>
            <a:r>
              <a:rPr lang="en-US" b="1" dirty="0">
                <a:solidFill>
                  <a:srgbClr val="FF0000"/>
                </a:solidFill>
              </a:rPr>
              <a:t>substantial performance degradation</a:t>
            </a:r>
            <a:r>
              <a:rPr lang="en-US" dirty="0"/>
              <a:t> on unseen prompts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Guardrail model is itself an LLM → </a:t>
            </a:r>
            <a:r>
              <a:rPr lang="en-US" b="1" dirty="0"/>
              <a:t>vulnerable to meta-jailbreaks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Latency cost: adds an extra LLM inference call per request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7837CE-AFCF-1346-2748-5603B95E702D}"/>
              </a:ext>
            </a:extLst>
          </p:cNvPr>
          <p:cNvSpPr/>
          <p:nvPr/>
        </p:nvSpPr>
        <p:spPr>
          <a:xfrm>
            <a:off x="1592317" y="5485190"/>
            <a:ext cx="8891132" cy="6917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Llama Guard, being an LLM, is </a:t>
            </a:r>
            <a:r>
              <a:rPr lang="en-US" sz="2800" b="1" dirty="0">
                <a:solidFill>
                  <a:srgbClr val="FF0000"/>
                </a:solidFill>
              </a:rPr>
              <a:t>vulnerable</a:t>
            </a:r>
            <a:r>
              <a:rPr lang="en-US" sz="2800" dirty="0">
                <a:solidFill>
                  <a:schemeClr val="tx1"/>
                </a:solidFill>
              </a:rPr>
              <a:t> to jailbreaks</a:t>
            </a:r>
          </a:p>
        </p:txBody>
      </p:sp>
    </p:spTree>
    <p:extLst>
      <p:ext uri="{BB962C8B-B14F-4D97-AF65-F5344CB8AC3E}">
        <p14:creationId xmlns:p14="http://schemas.microsoft.com/office/powerpoint/2010/main" val="307695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675A-C644-0CF1-3D86-B2E69DA3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9206"/>
            <a:ext cx="10515600" cy="1325563"/>
          </a:xfrm>
        </p:spPr>
        <p:txBody>
          <a:bodyPr/>
          <a:lstStyle/>
          <a:p>
            <a:r>
              <a:rPr lang="en-US" dirty="0"/>
              <a:t>Paper 3: Deep Alignment —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5FE5B-B741-B0C0-67C4-A59428835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5" y="839409"/>
            <a:ext cx="1173017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Problem: Safety Alignment is </a:t>
            </a:r>
            <a:r>
              <a:rPr lang="en-US" b="1" dirty="0">
                <a:solidFill>
                  <a:srgbClr val="FF0000"/>
                </a:solidFill>
              </a:rPr>
              <a:t>Shallow </a:t>
            </a:r>
            <a:r>
              <a:rPr lang="en-US" dirty="0"/>
              <a:t>(ICLR 2025 Outstanding Paper)</a:t>
            </a:r>
          </a:p>
          <a:p>
            <a:r>
              <a:rPr lang="en-US" dirty="0"/>
              <a:t>Safety alignment can take </a:t>
            </a:r>
            <a:r>
              <a:rPr lang="en-US" b="1" dirty="0">
                <a:solidFill>
                  <a:srgbClr val="FF0000"/>
                </a:solidFill>
              </a:rPr>
              <a:t>shortcuts during RLHF </a:t>
            </a:r>
            <a:r>
              <a:rPr lang="en-US" dirty="0"/>
              <a:t>(LLM  is “lazy” to learn safety)</a:t>
            </a:r>
          </a:p>
          <a:p>
            <a:r>
              <a:rPr lang="en-US" dirty="0"/>
              <a:t>Alignment adapts a model's generative distribution primarily over </a:t>
            </a:r>
            <a:r>
              <a:rPr lang="en-US" b="1" dirty="0">
                <a:solidFill>
                  <a:srgbClr val="FF0000"/>
                </a:solidFill>
              </a:rPr>
              <a:t>only very first</a:t>
            </a:r>
            <a:r>
              <a:rPr lang="en-US" dirty="0"/>
              <a:t> few output tokens</a:t>
            </a:r>
          </a:p>
          <a:p>
            <a:r>
              <a:rPr lang="en-US" dirty="0"/>
              <a:t>No enough alignment on later tokens</a:t>
            </a:r>
          </a:p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9EDFCCC-2A36-F74C-C178-04D122427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3668A5-F95D-A391-F7C9-2FD56C0EF1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99" t="6470" r="2526" b="3182"/>
          <a:stretch>
            <a:fillRect/>
          </a:stretch>
        </p:blipFill>
        <p:spPr>
          <a:xfrm>
            <a:off x="2319049" y="3596594"/>
            <a:ext cx="6461565" cy="326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37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36162-283E-ED16-F51A-DFC9566AC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6E730-EE67-0917-0E81-D0F27DC60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6717"/>
            <a:ext cx="10515600" cy="1325563"/>
          </a:xfrm>
        </p:spPr>
        <p:txBody>
          <a:bodyPr/>
          <a:lstStyle/>
          <a:p>
            <a:r>
              <a:rPr lang="en-US" dirty="0"/>
              <a:t>Shallow Alignment Explains Multiple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E872D-006F-EB0E-421F-170DA70E6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5" y="766479"/>
            <a:ext cx="1083616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Once output tokens starts with benign tokens, it falls on harmful path.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4A4FE8C-2E79-64BF-1902-F6F91802B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3CE691-3FFB-F99C-5D18-A345040F5D22}"/>
              </a:ext>
            </a:extLst>
          </p:cNvPr>
          <p:cNvSpPr/>
          <p:nvPr/>
        </p:nvSpPr>
        <p:spPr>
          <a:xfrm>
            <a:off x="1269124" y="5304215"/>
            <a:ext cx="9498724" cy="10076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Alignment ≈ learning to say "I'm sorry, I can't help with that" but </a:t>
            </a:r>
            <a:r>
              <a:rPr lang="en-US" sz="2800" b="1" dirty="0">
                <a:solidFill>
                  <a:srgbClr val="FF0000"/>
                </a:solidFill>
              </a:rPr>
              <a:t>only in the first few tokens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F60D96-D06D-8EAF-4A7C-6E696A6B35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33" t="12606" r="2501" b="3444"/>
          <a:stretch>
            <a:fillRect/>
          </a:stretch>
        </p:blipFill>
        <p:spPr>
          <a:xfrm>
            <a:off x="486102" y="1295244"/>
            <a:ext cx="10836165" cy="556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2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A906-568A-6A11-8A46-56D6B450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8476"/>
            <a:ext cx="10515600" cy="1325563"/>
          </a:xfrm>
        </p:spPr>
        <p:txBody>
          <a:bodyPr/>
          <a:lstStyle/>
          <a:p>
            <a:r>
              <a:rPr lang="en-US" dirty="0"/>
              <a:t>Deep Alignment: Proposed Solution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F527852-AC03-3558-6133-FBB5EF10DA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913894"/>
            <a:ext cx="11493063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Goal: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make the model refuse harmful content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at every token position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not just the first few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Approach 1 — Deeper SFT: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train refusal behavior throughout the full response, not just the opening tokens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Approach 2 — Regularized fine-tuning: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 regularized fine-tuning objective that makes safety alignment more persistent against fine-tuning attacks by constraining updates on initial tokens</a:t>
            </a:r>
            <a:endParaRPr lang="en-US" altLang="en-US" dirty="0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Constrains fine-tuning updates so alignment on initial tokens is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harder to override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303DB9-E4CE-2462-74F7-324742F800C7}"/>
              </a:ext>
            </a:extLst>
          </p:cNvPr>
          <p:cNvSpPr/>
          <p:nvPr/>
        </p:nvSpPr>
        <p:spPr>
          <a:xfrm>
            <a:off x="1134738" y="5000560"/>
            <a:ext cx="2829974" cy="13356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Defense-in-Depth Principle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14891F-6C0F-DC3B-7EC9-E0C422819CEF}"/>
              </a:ext>
            </a:extLst>
          </p:cNvPr>
          <p:cNvSpPr/>
          <p:nvPr/>
        </p:nvSpPr>
        <p:spPr>
          <a:xfrm>
            <a:off x="5514396" y="5000560"/>
            <a:ext cx="2712894" cy="13356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LLM </a:t>
            </a:r>
          </a:p>
          <a:p>
            <a:pPr algn="ctr"/>
            <a:r>
              <a:rPr lang="en-US" sz="2400" dirty="0"/>
              <a:t>Deep Alignment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3F389D-8FBC-ADEF-957C-AB120AB6E3F0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3964712" y="5668380"/>
            <a:ext cx="1549684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757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03FBF-AA33-706B-FA06-4EC20DBB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BD7D474-1633-BB85-A4B5-FE5685643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73" y="306770"/>
            <a:ext cx="5863166" cy="6492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214E03-3505-D71D-87C5-38F503CE8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161" y="248417"/>
            <a:ext cx="5863166" cy="660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87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D0D54-1FA8-721E-ECFE-0F07340F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Alignment: Key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865B2-B621-4675-23F1-9594FB844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8" y="1690688"/>
            <a:ext cx="10515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Deepened alignment significantly reduces susceptibility to: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Prefilling attacks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Decoding parameter manipulation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Fine-tuning with a few harmful examples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Deepening safety alignment beyond the first few tokens can meaningfully improve robustness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Trade-off: slightly reduced helpfulness on benign queries (same pattern as adversarial training)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3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DAE8-DB0D-2471-2BE5-C8BD93843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45" y="238804"/>
            <a:ext cx="10515600" cy="1325563"/>
          </a:xfrm>
        </p:spPr>
        <p:txBody>
          <a:bodyPr/>
          <a:lstStyle/>
          <a:p>
            <a:r>
              <a:rPr lang="en-US" dirty="0"/>
              <a:t>Deep Alignment vs. Adversarial Training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F62BF7-59C8-878A-CC73-FF1B8D095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45" y="1564367"/>
            <a:ext cx="11717217" cy="492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37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CDAC5-9A1D-2165-812A-8EEFAA89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System-Level Defenses: Beyond the Model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CE07FD1-05CB-EB5D-9D4A-91F5C9EC9B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55320" y="1999655"/>
            <a:ext cx="1102287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Instruction hierarchy: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differentiate system prompt privilege from user prompt (via fine-tuning, OpenAI's instruction hierarchy proposal)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Tool-call authorization: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require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explicit human approval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for high-risk actions (send email, delete file, execute code)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Sandboxing: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isolate LLM from sensitive systems; principle of least privilege for agent capabilities (next lecture)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Rate limiting &amp; monitoring: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detect repeated jailbreak attempts, flag anomalous patterns </a:t>
            </a:r>
          </a:p>
        </p:txBody>
      </p:sp>
    </p:spTree>
    <p:extLst>
      <p:ext uri="{BB962C8B-B14F-4D97-AF65-F5344CB8AC3E}">
        <p14:creationId xmlns:p14="http://schemas.microsoft.com/office/powerpoint/2010/main" val="170113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29AE6-4652-6E0C-BD4D-A994A8A69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System-Level: The Defense-in-Depth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9E702-AA8E-1CED-1662-A39785AC9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22" y="1546951"/>
            <a:ext cx="12311744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Layered stack diagram (top to bottom):</a:t>
            </a:r>
            <a:endParaRPr lang="en-US" dirty="0"/>
          </a:p>
          <a:p>
            <a:r>
              <a:rPr lang="en-US" b="1" dirty="0"/>
              <a:t>Input guardrail</a:t>
            </a:r>
            <a:r>
              <a:rPr lang="en-US" dirty="0"/>
              <a:t> — PII filter, prompt injection detector (regex + ML)</a:t>
            </a:r>
          </a:p>
          <a:p>
            <a:r>
              <a:rPr lang="en-US" b="1" dirty="0"/>
              <a:t>Prompt construction</a:t>
            </a:r>
            <a:r>
              <a:rPr lang="en-US" dirty="0"/>
              <a:t> — instruction hierarchy, role metadata</a:t>
            </a:r>
          </a:p>
          <a:p>
            <a:r>
              <a:rPr lang="en-US" b="1" dirty="0"/>
              <a:t>Model-level</a:t>
            </a:r>
            <a:r>
              <a:rPr lang="en-US" dirty="0"/>
              <a:t> — deep alignment, RLHF with safety emphasis</a:t>
            </a:r>
          </a:p>
          <a:p>
            <a:r>
              <a:rPr lang="en-US" b="1" dirty="0"/>
              <a:t>Output guardrail</a:t>
            </a:r>
            <a:r>
              <a:rPr lang="en-US" dirty="0"/>
              <a:t> — Llama Guard output classification, schema validation</a:t>
            </a:r>
          </a:p>
          <a:p>
            <a:r>
              <a:rPr lang="en-US" b="1" dirty="0"/>
              <a:t>Tool authorization</a:t>
            </a:r>
            <a:r>
              <a:rPr lang="en-US" dirty="0"/>
              <a:t> — permission checks, human approval gates</a:t>
            </a:r>
          </a:p>
          <a:p>
            <a:r>
              <a:rPr lang="en-US" b="1" dirty="0"/>
              <a:t>Monitoring &amp; logging</a:t>
            </a:r>
            <a:r>
              <a:rPr lang="en-US" dirty="0"/>
              <a:t> — anomaly detection, audit trail</a:t>
            </a:r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4AD8F1-1BA8-EF31-1A07-36487D1B4E23}"/>
              </a:ext>
            </a:extLst>
          </p:cNvPr>
          <p:cNvSpPr/>
          <p:nvPr/>
        </p:nvSpPr>
        <p:spPr>
          <a:xfrm>
            <a:off x="2908662" y="5712822"/>
            <a:ext cx="5590903" cy="5711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No single guardrail is sufficient. </a:t>
            </a:r>
          </a:p>
        </p:txBody>
      </p:sp>
    </p:spTree>
    <p:extLst>
      <p:ext uri="{BB962C8B-B14F-4D97-AF65-F5344CB8AC3E}">
        <p14:creationId xmlns:p14="http://schemas.microsoft.com/office/powerpoint/2010/main" val="2358735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0FC48-0556-853F-7261-7B7D99237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&amp; Emerging Defenses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A671326-2B61-5109-B6A6-FDF3288712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51263" y="2165848"/>
            <a:ext cx="1080253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Guardrail ecosystem explosion: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NeMo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Guardrails, Llama Guard, Granite Guardian,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ShieldGemma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Qwen guardrails, and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WildGuard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RobustKV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(ICLR 2025):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defends via KV cache optimization, removing malicious instructions with lower attention weight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BingoGuard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(ICLR 2025):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Introduces severity-level prediction beyond binary classification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Policy-as-Prompt</a:t>
            </a:r>
            <a:r>
              <a:rPr lang="en-US" altLang="en-US" b="1" dirty="0"/>
              <a:t>-Paradigm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Enables security policies as natural language in system prompts</a:t>
            </a:r>
          </a:p>
        </p:txBody>
      </p:sp>
    </p:spTree>
    <p:extLst>
      <p:ext uri="{BB962C8B-B14F-4D97-AF65-F5344CB8AC3E}">
        <p14:creationId xmlns:p14="http://schemas.microsoft.com/office/powerpoint/2010/main" val="327148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63E83-CE4B-ECAF-B850-3AD7EF747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6" y="0"/>
            <a:ext cx="12127787" cy="1325563"/>
          </a:xfrm>
        </p:spPr>
        <p:txBody>
          <a:bodyPr/>
          <a:lstStyle/>
          <a:p>
            <a:r>
              <a:rPr lang="en-US" dirty="0"/>
              <a:t>Recall: Classical Defenses for Adversarial Examples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538B870-6A66-BFB2-212B-7F199F5D2E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9047" y="1325563"/>
            <a:ext cx="1169868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Adversarial training → train on adversarial inputs (ICLR 2018)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Input sanitization (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MagNet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→ detect/reconstruct before model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Certified defenses → mathematical guarantee, e.g.,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randomized smoothing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(ICML 2019)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lesson: robustness-accuracy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trade-off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real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6D137B-36B5-579E-CFCF-D930C72A4BF6}"/>
              </a:ext>
            </a:extLst>
          </p:cNvPr>
          <p:cNvSpPr/>
          <p:nvPr/>
        </p:nvSpPr>
        <p:spPr>
          <a:xfrm>
            <a:off x="339047" y="4537851"/>
            <a:ext cx="2270589" cy="13356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Foundational Cybersecurity Principles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DC71DB-A0A1-8CC4-BD7F-2728FDD2A971}"/>
              </a:ext>
            </a:extLst>
          </p:cNvPr>
          <p:cNvSpPr/>
          <p:nvPr/>
        </p:nvSpPr>
        <p:spPr>
          <a:xfrm>
            <a:off x="4159321" y="4537851"/>
            <a:ext cx="2404153" cy="13356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ML</a:t>
            </a:r>
          </a:p>
          <a:p>
            <a:pPr algn="ctr"/>
            <a:r>
              <a:rPr lang="en-US" sz="2400" dirty="0"/>
              <a:t>Defense</a:t>
            </a:r>
          </a:p>
          <a:p>
            <a:pPr algn="ctr"/>
            <a:r>
              <a:rPr lang="en-US" sz="2400" dirty="0"/>
              <a:t>Design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566A04-7A37-B405-852B-4771B0636DF1}"/>
              </a:ext>
            </a:extLst>
          </p:cNvPr>
          <p:cNvSpPr/>
          <p:nvPr/>
        </p:nvSpPr>
        <p:spPr>
          <a:xfrm>
            <a:off x="8267272" y="4537851"/>
            <a:ext cx="2404153" cy="13356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ML</a:t>
            </a:r>
          </a:p>
          <a:p>
            <a:pPr algn="ctr"/>
            <a:r>
              <a:rPr lang="en-US" sz="2400" dirty="0"/>
              <a:t>Defense</a:t>
            </a:r>
          </a:p>
          <a:p>
            <a:pPr algn="ctr"/>
            <a:r>
              <a:rPr lang="en-US" sz="2400" dirty="0"/>
              <a:t>Design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E8BABB-4E3D-EA4A-85C3-656D89C2A910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2609636" y="5205671"/>
            <a:ext cx="1549685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FCD957-6C92-27D3-8375-2A24BC49EA09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429910" y="5205671"/>
            <a:ext cx="1837362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024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C9068-32EE-9A32-2433-B3D2917E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Robustness-Helpfulness Trade-off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902C0-65EF-4601-E820-9D31FA6B7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Fundamental Trade-off</a:t>
            </a:r>
          </a:p>
          <a:p>
            <a:r>
              <a:rPr lang="en-US" dirty="0"/>
              <a:t>More safety → more false refusals → less helpful model</a:t>
            </a:r>
          </a:p>
          <a:p>
            <a:r>
              <a:rPr lang="en-US" dirty="0"/>
              <a:t>Same as defense for AE: vanilla model (95% accuracy, 0% robust) vs. adversarial training (85% accuracy, 60% robust)</a:t>
            </a:r>
          </a:p>
          <a:p>
            <a:r>
              <a:rPr lang="en-US" dirty="0"/>
              <a:t>In LLMs: over-refusing makes model useless ("I can't help with that" for benign questions)</a:t>
            </a:r>
          </a:p>
          <a:p>
            <a:r>
              <a:rPr lang="en-US" dirty="0"/>
              <a:t>A major hurdle in guardrail design is the simultaneous need to mitigate risk and preserve a high degree of model utility.</a:t>
            </a:r>
          </a:p>
        </p:txBody>
      </p:sp>
    </p:spTree>
    <p:extLst>
      <p:ext uri="{BB962C8B-B14F-4D97-AF65-F5344CB8AC3E}">
        <p14:creationId xmlns:p14="http://schemas.microsoft.com/office/powerpoint/2010/main" val="777850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0287-1E72-B7D5-A993-5ED667440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954E4-80E2-1121-A0DD-5866E7EA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No single defense is sufficient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/>
              <a:t>SmoothLLM</a:t>
            </a:r>
            <a:r>
              <a:rPr lang="en-US" dirty="0"/>
              <a:t> handles GCG; Llama Guard screens outputs; deep alignment makes the model itself more robust. You need all layers working together — defense-in-depth.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LLM defenses mirror classical ML defenses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 </a:t>
            </a:r>
            <a:r>
              <a:rPr lang="en-US" dirty="0"/>
              <a:t>randomized smoothing → </a:t>
            </a:r>
            <a:r>
              <a:rPr lang="en-US" dirty="0" err="1"/>
              <a:t>SmoothLLM</a:t>
            </a:r>
            <a:r>
              <a:rPr lang="en-US" dirty="0"/>
              <a:t>, input sanitization → Llama Guard, adversarial training → deep alignment. The principles transfer, even if the challenges are harder.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Safety alignment is shallow by default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current RLHF primarily changes the first few output tokens. Deepening alignment is a promising but incomplete solution (ICLR 2025 Outstanding Paper).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robustness-helpfulness trade-off is real and unresolved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every defense costs something in model utility. Designing for the right balance requires application-specific risk analysis.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4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0B392-9D50-DD0A-9B91-5990D5C2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Defense 1: Adversarial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C5A86-A74B-C7A6-DF14-6C8400AF2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Train model on adversarial examples.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Generate adversarial examples from current training batch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Train the model to correctly classify both benign and adversarial 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Repeat for every training batch</a:t>
            </a:r>
          </a:p>
          <a:p>
            <a:pPr marL="0" indent="0">
              <a:buNone/>
            </a:pPr>
            <a:r>
              <a:rPr lang="en-US"/>
              <a:t>Defense cost: 10-20% lower accuracy on clean images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3C0C04-F91A-D5CB-7993-1474333458CB}"/>
              </a:ext>
            </a:extLst>
          </p:cNvPr>
          <p:cNvSpPr/>
          <p:nvPr/>
        </p:nvSpPr>
        <p:spPr>
          <a:xfrm>
            <a:off x="2404783" y="5260958"/>
            <a:ext cx="6837829" cy="7367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Most reliable empirical defense so far</a:t>
            </a:r>
          </a:p>
        </p:txBody>
      </p:sp>
    </p:spTree>
    <p:extLst>
      <p:ext uri="{BB962C8B-B14F-4D97-AF65-F5344CB8AC3E}">
        <p14:creationId xmlns:p14="http://schemas.microsoft.com/office/powerpoint/2010/main" val="90281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7C48C-9549-A330-6134-5307D36D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Defense 2: Input Sanitization (</a:t>
            </a:r>
            <a:r>
              <a:rPr lang="en-US" err="1"/>
              <a:t>MagNet</a:t>
            </a:r>
            <a:r>
              <a:rPr lang="en-US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BB504-C8D2-16C4-7059-D8CCF6ADD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Clean the input before it reaches ML model</a:t>
            </a:r>
          </a:p>
          <a:p>
            <a:pPr marL="0" indent="0">
              <a:buNone/>
            </a:pPr>
            <a:r>
              <a:rPr lang="en-US"/>
              <a:t>Two-pronged approach: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Detector: Identify and reject inputs that look adversarial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Reformer: reconstruct adversarial examples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294C97-A351-D970-BDEF-E3C69FE54223}"/>
              </a:ext>
            </a:extLst>
          </p:cNvPr>
          <p:cNvSpPr/>
          <p:nvPr/>
        </p:nvSpPr>
        <p:spPr>
          <a:xfrm>
            <a:off x="1615888" y="4911334"/>
            <a:ext cx="6837829" cy="7367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 ML-based defense itself is prone to AE</a:t>
            </a:r>
          </a:p>
        </p:txBody>
      </p:sp>
    </p:spTree>
    <p:extLst>
      <p:ext uri="{BB962C8B-B14F-4D97-AF65-F5344CB8AC3E}">
        <p14:creationId xmlns:p14="http://schemas.microsoft.com/office/powerpoint/2010/main" val="277519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F64C8-CED4-D6D5-03E6-2B2D1BF1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Defense 3: Randomized Smoothing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672D6E-AD40-725E-4983-9D21B86C7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907111"/>
            <a:ext cx="12143291" cy="39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2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55468-E703-ED3F-7A33-153B67F5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919" y="-340966"/>
            <a:ext cx="10515600" cy="1325563"/>
          </a:xfrm>
        </p:spPr>
        <p:txBody>
          <a:bodyPr/>
          <a:lstStyle/>
          <a:p>
            <a:r>
              <a:rPr lang="en-US" dirty="0"/>
              <a:t>LLM Defense Taxonomy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B41A37-51B3-4EED-2B86-03F9CDA07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65475"/>
            <a:ext cx="12192000" cy="462433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0ACB2D-CAB1-D651-5498-DC552DF73193}"/>
              </a:ext>
            </a:extLst>
          </p:cNvPr>
          <p:cNvSpPr/>
          <p:nvPr/>
        </p:nvSpPr>
        <p:spPr>
          <a:xfrm>
            <a:off x="1276841" y="5559544"/>
            <a:ext cx="9295267" cy="7367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Strong defense needs </a:t>
            </a:r>
            <a:r>
              <a:rPr lang="en-US" sz="2800" b="1" dirty="0">
                <a:solidFill>
                  <a:srgbClr val="FF0000"/>
                </a:solidFill>
              </a:rPr>
              <a:t>a combination </a:t>
            </a:r>
            <a:r>
              <a:rPr lang="en-US" sz="2800" dirty="0"/>
              <a:t>of defense layers</a:t>
            </a:r>
          </a:p>
        </p:txBody>
      </p:sp>
    </p:spTree>
    <p:extLst>
      <p:ext uri="{BB962C8B-B14F-4D97-AF65-F5344CB8AC3E}">
        <p14:creationId xmlns:p14="http://schemas.microsoft.com/office/powerpoint/2010/main" val="31855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E2EA-44CA-5786-1590-A32EFE10F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1: </a:t>
            </a:r>
            <a:r>
              <a:rPr lang="en-US" dirty="0" err="1"/>
              <a:t>SmoothLLM</a:t>
            </a:r>
            <a:r>
              <a:rPr lang="en-US" dirty="0"/>
              <a:t> —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9144D-8A5F-9647-426C-FA0164BA8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05077"/>
            <a:ext cx="11353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SmoothLLM</a:t>
            </a:r>
            <a:r>
              <a:rPr lang="en-US" dirty="0"/>
              <a:t>: Defending LLMs Against Jailbreaking Attacks</a:t>
            </a:r>
          </a:p>
          <a:p>
            <a:r>
              <a:rPr lang="en-US" dirty="0"/>
              <a:t>Key insight: adversarial payloads are </a:t>
            </a:r>
            <a:r>
              <a:rPr lang="en-US" b="1" dirty="0">
                <a:solidFill>
                  <a:srgbClr val="FF0000"/>
                </a:solidFill>
              </a:rPr>
              <a:t>brittle</a:t>
            </a:r>
            <a:r>
              <a:rPr lang="en-US" dirty="0"/>
              <a:t> to char-level changes</a:t>
            </a:r>
          </a:p>
          <a:p>
            <a:r>
              <a:rPr lang="en-US" dirty="0"/>
              <a:t>Core idea: randomly perturb copies → aggregate predictions → detect adversarial inputs </a:t>
            </a:r>
          </a:p>
          <a:p>
            <a:r>
              <a:rPr lang="en-US" dirty="0"/>
              <a:t>No retraining needed</a:t>
            </a:r>
          </a:p>
          <a:p>
            <a:r>
              <a:rPr lang="en-US" dirty="0"/>
              <a:t>Works with any LLM (including black-box APIs)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1DE886-8694-2540-B9B6-63C2B6756E27}"/>
              </a:ext>
            </a:extLst>
          </p:cNvPr>
          <p:cNvSpPr/>
          <p:nvPr/>
        </p:nvSpPr>
        <p:spPr>
          <a:xfrm>
            <a:off x="1639536" y="5057563"/>
            <a:ext cx="9500750" cy="7367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Similar idea </a:t>
            </a:r>
            <a:r>
              <a:rPr lang="en-US" sz="2800" dirty="0"/>
              <a:t>to Randomized Smoothing for vision models</a:t>
            </a:r>
          </a:p>
        </p:txBody>
      </p:sp>
    </p:spTree>
    <p:extLst>
      <p:ext uri="{BB962C8B-B14F-4D97-AF65-F5344CB8AC3E}">
        <p14:creationId xmlns:p14="http://schemas.microsoft.com/office/powerpoint/2010/main" val="404316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CA90AF-AEC0-6ACB-5122-1891D3A7C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t="4885" r="17150"/>
          <a:stretch>
            <a:fillRect/>
          </a:stretch>
        </p:blipFill>
        <p:spPr>
          <a:xfrm>
            <a:off x="5836920" y="1151691"/>
            <a:ext cx="6355080" cy="4554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EB1B10-1325-46D7-7F9D-AC71D282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1999"/>
            <a:ext cx="11353800" cy="1325563"/>
          </a:xfrm>
        </p:spPr>
        <p:txBody>
          <a:bodyPr/>
          <a:lstStyle/>
          <a:p>
            <a:r>
              <a:rPr lang="en-US" dirty="0" err="1"/>
              <a:t>SmoothLLM</a:t>
            </a:r>
            <a:r>
              <a:rPr lang="en-US" dirty="0"/>
              <a:t>: Why Adversarial Suffixes Are Brittle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B02D3-D352-D26F-CCAF-EF2DF13FF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" y="1457562"/>
            <a:ext cx="5924550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GCG optimizes a suffix token-by-token via gradient 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resulting suffix is </a:t>
            </a:r>
            <a:r>
              <a:rPr lang="en-US" b="1" dirty="0">
                <a:solidFill>
                  <a:srgbClr val="FF0000"/>
                </a:solidFill>
              </a:rPr>
              <a:t>highly sensitive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 character-level changes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 nearly all perturbation levels, the ASR drops by at least a factor of two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Even 5% perturbation cuts ASR in half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14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1370</Words>
  <Application>Microsoft Office PowerPoint</Application>
  <PresentationFormat>Widescreen</PresentationFormat>
  <Paragraphs>154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Aptos</vt:lpstr>
      <vt:lpstr>Aptos Display</vt:lpstr>
      <vt:lpstr>Arial</vt:lpstr>
      <vt:lpstr>Courier New</vt:lpstr>
      <vt:lpstr>Wingdings</vt:lpstr>
      <vt:lpstr>Office Theme</vt:lpstr>
      <vt:lpstr>Large Language Model Security: Defense </vt:lpstr>
      <vt:lpstr>Outline</vt:lpstr>
      <vt:lpstr>Recall: Classical Defenses for Adversarial Examples</vt:lpstr>
      <vt:lpstr>Defense 1: Adversarial Training</vt:lpstr>
      <vt:lpstr>Defense 2: Input Sanitization (MagNet)</vt:lpstr>
      <vt:lpstr>Defense 3: Randomized Smoothing</vt:lpstr>
      <vt:lpstr>LLM Defense Taxonomy</vt:lpstr>
      <vt:lpstr>Paper 1: SmoothLLM — Overview</vt:lpstr>
      <vt:lpstr>SmoothLLM: Why Adversarial Suffixes Are Brittle</vt:lpstr>
      <vt:lpstr>SmoothLLM: Algorithm</vt:lpstr>
      <vt:lpstr>SmoothLLM: Three Perturbation Types</vt:lpstr>
      <vt:lpstr>SmoothLLM: Key Results</vt:lpstr>
      <vt:lpstr>SmoothLLM: Trade-offs and Limitations</vt:lpstr>
      <vt:lpstr>SmoothLLM vs. Randomized Smoothing</vt:lpstr>
      <vt:lpstr>Paper 2: Llama Guard — Overview</vt:lpstr>
      <vt:lpstr>Llama Guard: Architecture</vt:lpstr>
      <vt:lpstr>PowerPoint Presentation</vt:lpstr>
      <vt:lpstr>Llama Guard: Safety Taxonomy</vt:lpstr>
      <vt:lpstr>Llama Guard: Evolution</vt:lpstr>
      <vt:lpstr>Llama Guard: Limitations</vt:lpstr>
      <vt:lpstr>Paper 3: Deep Alignment — The Problem</vt:lpstr>
      <vt:lpstr>Shallow Alignment Explains Multiple Attacks</vt:lpstr>
      <vt:lpstr>Deep Alignment: Proposed Solution</vt:lpstr>
      <vt:lpstr>PowerPoint Presentation</vt:lpstr>
      <vt:lpstr>Deep Alignment: Key Results</vt:lpstr>
      <vt:lpstr>Deep Alignment vs. Adversarial Training</vt:lpstr>
      <vt:lpstr>System-Level Defenses: Beyond the Model</vt:lpstr>
      <vt:lpstr>System-Level: The Defense-in-Depth Stack</vt:lpstr>
      <vt:lpstr>Recent &amp; Emerging Defenses</vt:lpstr>
      <vt:lpstr>The Robustness-Helpfulness Trade-off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 Dongdong</dc:creator>
  <cp:lastModifiedBy>SHE Dongdong</cp:lastModifiedBy>
  <cp:revision>4</cp:revision>
  <dcterms:created xsi:type="dcterms:W3CDTF">2026-04-15T12:22:43Z</dcterms:created>
  <dcterms:modified xsi:type="dcterms:W3CDTF">2026-04-22T08:30:59Z</dcterms:modified>
</cp:coreProperties>
</file>