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embeddedFontLst>
    <p:embeddedFont>
      <p:font typeface="Tahoma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7" roundtripDataSignature="AMtx7mjfDHTM9jJ5Phbu7v8a6QZo11s4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Tahoma-regular.fntdata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font" Target="fonts/Tahom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1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18/2/2025</a:t>
            </a:r>
            <a:endParaRPr/>
          </a:p>
        </p:txBody>
      </p:sp>
      <p:sp>
        <p:nvSpPr>
          <p:cNvPr id="115" name="Google Shape;115;p1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Ricci IEONG for UST training 2018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/>
          <p:nvPr>
            <p:ph idx="2" type="sldImg"/>
          </p:nvPr>
        </p:nvSpPr>
        <p:spPr>
          <a:xfrm>
            <a:off x="382588" y="684213"/>
            <a:ext cx="60944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Google Shape;142;p4:notes"/>
          <p:cNvSpPr txBox="1"/>
          <p:nvPr>
            <p:ph idx="1" type="body"/>
          </p:nvPr>
        </p:nvSpPr>
        <p:spPr>
          <a:xfrm>
            <a:off x="915294" y="4343703"/>
            <a:ext cx="5027414" cy="4115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https://www.theregister.co.uk/2020/02/14/silly_police_infosec_parental_advice_poster/</a:t>
            </a:r>
            <a:endParaRPr/>
          </a:p>
        </p:txBody>
      </p:sp>
      <p:sp>
        <p:nvSpPr>
          <p:cNvPr id="192" name="Google Shape;192;p8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18/2/2025</a:t>
            </a:r>
            <a:endParaRPr/>
          </a:p>
        </p:txBody>
      </p:sp>
      <p:sp>
        <p:nvSpPr>
          <p:cNvPr id="193" name="Google Shape;193;p8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Ricci IEONG for UST training 2018</a:t>
            </a:r>
            <a:endParaRPr/>
          </a:p>
        </p:txBody>
      </p:sp>
      <p:sp>
        <p:nvSpPr>
          <p:cNvPr id="194" name="Google Shape;194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9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18/2/2025</a:t>
            </a:r>
            <a:endParaRPr/>
          </a:p>
        </p:txBody>
      </p:sp>
      <p:sp>
        <p:nvSpPr>
          <p:cNvPr id="206" name="Google Shape;206;p9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Ricci IEONG for UST training 2018</a:t>
            </a:r>
            <a:endParaRPr/>
          </a:p>
        </p:txBody>
      </p:sp>
      <p:sp>
        <p:nvSpPr>
          <p:cNvPr id="207" name="Google Shape;207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11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11"/>
          <p:cNvSpPr txBox="1"/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" type="subTitle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11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11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body"/>
          </p:nvPr>
        </p:nvSpPr>
        <p:spPr>
          <a:xfrm rot="5400000">
            <a:off x="2583179" y="85514"/>
            <a:ext cx="4023360" cy="7543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1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1"/>
          <p:cNvSpPr txBox="1"/>
          <p:nvPr>
            <p:ph type="title"/>
          </p:nvPr>
        </p:nvSpPr>
        <p:spPr>
          <a:xfrm rot="5400000">
            <a:off x="4650802" y="2307652"/>
            <a:ext cx="5757421" cy="1971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1"/>
          <p:cNvSpPr txBox="1"/>
          <p:nvPr>
            <p:ph idx="1" type="body"/>
          </p:nvPr>
        </p:nvSpPr>
        <p:spPr>
          <a:xfrm rot="5400000">
            <a:off x="650303" y="393126"/>
            <a:ext cx="5757420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Line/1 subhead line with content">
  <p:cSld name="1 Line/1 subhead line with content"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/>
          <p:nvPr>
            <p:ph idx="1" type="subTitle"/>
          </p:nvPr>
        </p:nvSpPr>
        <p:spPr>
          <a:xfrm>
            <a:off x="331470" y="749430"/>
            <a:ext cx="8229600" cy="502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136363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3" name="Google Shape;103;p22"/>
          <p:cNvSpPr txBox="1"/>
          <p:nvPr>
            <p:ph type="title"/>
          </p:nvPr>
        </p:nvSpPr>
        <p:spPr>
          <a:xfrm>
            <a:off x="331470" y="360198"/>
            <a:ext cx="82296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/>
          <p:nvPr>
            <p:ph idx="2" type="body"/>
          </p:nvPr>
        </p:nvSpPr>
        <p:spPr>
          <a:xfrm>
            <a:off x="331200" y="1747842"/>
            <a:ext cx="8466436" cy="3936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Line/1 subhead line with content and picture">
  <p:cSld name="1 Line/1 subhead line with content and pictur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/>
          <p:nvPr>
            <p:ph idx="1" type="subTitle"/>
          </p:nvPr>
        </p:nvSpPr>
        <p:spPr>
          <a:xfrm>
            <a:off x="331470" y="749808"/>
            <a:ext cx="4019316" cy="502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136363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23"/>
          <p:cNvSpPr txBox="1"/>
          <p:nvPr>
            <p:ph type="title"/>
          </p:nvPr>
        </p:nvSpPr>
        <p:spPr>
          <a:xfrm>
            <a:off x="331471" y="360198"/>
            <a:ext cx="4013649" cy="8581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2" type="body"/>
          </p:nvPr>
        </p:nvSpPr>
        <p:spPr>
          <a:xfrm>
            <a:off x="331201" y="1746504"/>
            <a:ext cx="4031345" cy="40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9" name="Google Shape;109;p23"/>
          <p:cNvSpPr/>
          <p:nvPr>
            <p:ph idx="3" type="pic"/>
          </p:nvPr>
        </p:nvSpPr>
        <p:spPr>
          <a:xfrm>
            <a:off x="4637088" y="452967"/>
            <a:ext cx="4157662" cy="525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" type="body"/>
          </p:nvPr>
        </p:nvSpPr>
        <p:spPr>
          <a:xfrm>
            <a:off x="822960" y="1845734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2" type="body"/>
          </p:nvPr>
        </p:nvSpPr>
        <p:spPr>
          <a:xfrm>
            <a:off x="4663440" y="1845736"/>
            <a:ext cx="3703320" cy="402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5"/>
          <p:cNvSpPr txBox="1"/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" type="body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0" name="Google Shape;50;p15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" name="Google Shape;53;p15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2296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3" type="body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16"/>
          <p:cNvSpPr txBox="1"/>
          <p:nvPr>
            <p:ph idx="4" type="body"/>
          </p:nvPr>
        </p:nvSpPr>
        <p:spPr>
          <a:xfrm>
            <a:off x="466344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7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8"/>
          <p:cNvSpPr txBox="1"/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3460237" y="731520"/>
            <a:ext cx="5009393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2" type="body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18"/>
          <p:cNvSpPr txBox="1"/>
          <p:nvPr>
            <p:ph idx="10" type="dt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1" type="ftr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9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9"/>
          <p:cNvSpPr txBox="1"/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2" name="Google Shape;82;p19"/>
          <p:cNvPicPr preferRelativeResize="0"/>
          <p:nvPr>
            <p:ph idx="2" type="pic"/>
          </p:nvPr>
        </p:nvPicPr>
        <p:blipFill/>
        <p:spPr>
          <a:xfrm>
            <a:off x="12" y="0"/>
            <a:ext cx="9143989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822959" y="5907024"/>
            <a:ext cx="758952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19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0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0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0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10"/>
          <p:cNvCxnSpPr/>
          <p:nvPr/>
        </p:nvCxnSpPr>
        <p:spPr>
          <a:xfrm>
            <a:off x="895149" y="1737845"/>
            <a:ext cx="74752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github.com/lbotsch/wireshark-bitcoin" TargetMode="External"/><Relationship Id="rId4" Type="http://schemas.openxmlformats.org/officeDocument/2006/relationships/hyperlink" Target="https://github.com/ltn22/LoRaWAN-Wireshark-Dissector" TargetMode="External"/><Relationship Id="rId9" Type="http://schemas.openxmlformats.org/officeDocument/2006/relationships/hyperlink" Target="https://www.tcpdump.org/manpages/tcpdump.1.html" TargetMode="External"/><Relationship Id="rId5" Type="http://schemas.openxmlformats.org/officeDocument/2006/relationships/hyperlink" Target="https://github.com/chaodhib/Wow-wireshark-dissector" TargetMode="External"/><Relationship Id="rId6" Type="http://schemas.openxmlformats.org/officeDocument/2006/relationships/hyperlink" Target="https://github.com/topics/wireshark-dissector-plugin" TargetMode="External"/><Relationship Id="rId7" Type="http://schemas.openxmlformats.org/officeDocument/2006/relationships/hyperlink" Target="https://github.com/nayutaco/lightning-dissector" TargetMode="External"/><Relationship Id="rId8" Type="http://schemas.openxmlformats.org/officeDocument/2006/relationships/hyperlink" Target="https://danielmiessler.com/study/tcpdum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"/>
          <p:cNvSpPr txBox="1"/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n-US"/>
              <a:t>Week 1 – </a:t>
            </a:r>
            <a:br>
              <a:rPr lang="en-US"/>
            </a:br>
            <a:r>
              <a:rPr lang="en-US"/>
              <a:t>Virtualization and Kali Linux</a:t>
            </a:r>
            <a:endParaRPr/>
          </a:p>
        </p:txBody>
      </p:sp>
      <p:sp>
        <p:nvSpPr>
          <p:cNvPr id="118" name="Google Shape;118;p1"/>
          <p:cNvSpPr txBox="1"/>
          <p:nvPr>
            <p:ph idx="1" type="subTitle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19" name="Google Shape;119;p1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18/2/2025</a:t>
            </a:r>
            <a:endParaRPr/>
          </a:p>
        </p:txBody>
      </p:sp>
      <p:sp>
        <p:nvSpPr>
          <p:cNvPr id="120" name="Google Shape;120;p1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1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RICCI IEONG FOR UST TRAINING 2023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400"/>
              <a:buFont typeface="Calibri"/>
              <a:buNone/>
            </a:pPr>
            <a:r>
              <a:rPr lang="en-US" sz="3400"/>
              <a:t>What is Virtualization</a:t>
            </a:r>
            <a:endParaRPr/>
          </a:p>
        </p:txBody>
      </p:sp>
      <p:sp>
        <p:nvSpPr>
          <p:cNvPr id="127" name="Google Shape;127;p2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US" sz="2000"/>
              <a:t>Server Models</a:t>
            </a:r>
            <a:endParaRPr/>
          </a:p>
        </p:txBody>
      </p:sp>
      <p:pic>
        <p:nvPicPr>
          <p:cNvPr id="128" name="Google Shape;12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4468" y="2536982"/>
            <a:ext cx="1943100" cy="333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2626308"/>
            <a:ext cx="2666618" cy="3242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18/2/2025</a:t>
            </a:r>
            <a:endParaRPr/>
          </a:p>
        </p:txBody>
      </p:sp>
      <p:sp>
        <p:nvSpPr>
          <p:cNvPr id="131" name="Google Shape;131;p2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RICCI IEONG FOR UST TRAINING 2023</a:t>
            </a:r>
            <a:endParaRPr/>
          </a:p>
        </p:txBody>
      </p:sp>
      <p:sp>
        <p:nvSpPr>
          <p:cNvPr id="132" name="Google Shape;132;p2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2621560" y="1963024"/>
            <a:ext cx="1728132" cy="763398"/>
          </a:xfrm>
          <a:prstGeom prst="ellipse">
            <a:avLst/>
          </a:prstGeom>
          <a:solidFill>
            <a:schemeClr val="accent1"/>
          </a:solidFill>
          <a:ln cap="flat" cmpd="sng" w="15875">
            <a:solidFill>
              <a:srgbClr val="60370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Any security risk?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Virtual Machine Basis</a:t>
            </a:r>
            <a:endParaRPr/>
          </a:p>
        </p:txBody>
      </p:sp>
      <p:sp>
        <p:nvSpPr>
          <p:cNvPr id="139" name="Google Shape;139;p3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VM is a </a:t>
            </a:r>
            <a:r>
              <a:rPr b="1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i="0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oftware</a:t>
            </a:r>
            <a:r>
              <a:rPr b="0" i="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emulation</a:t>
            </a:r>
            <a:r>
              <a:rPr b="0" i="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a </a:t>
            </a:r>
            <a:r>
              <a:rPr b="1" i="0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physical computer 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/>
              <a:t>Host machine: </a:t>
            </a:r>
            <a:r>
              <a:rPr b="1" lang="en-US">
                <a:solidFill>
                  <a:srgbClr val="FF0000"/>
                </a:solidFill>
              </a:rPr>
              <a:t>hardware </a:t>
            </a:r>
            <a:r>
              <a:rPr lang="en-US"/>
              <a:t>provides </a:t>
            </a:r>
            <a:r>
              <a:rPr b="1" lang="en-US">
                <a:solidFill>
                  <a:srgbClr val="FF0000"/>
                </a:solidFill>
              </a:rPr>
              <a:t>resource access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/>
              <a:t>Guest machine: VM itself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/>
              <a:t>Hypervisor: software manages VM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/>
              <a:t>Type1 (</a:t>
            </a:r>
            <a:r>
              <a:rPr b="1" lang="en-US">
                <a:solidFill>
                  <a:srgbClr val="FF0000"/>
                </a:solidFill>
              </a:rPr>
              <a:t>Bare-metal</a:t>
            </a:r>
            <a:r>
              <a:rPr lang="en-US"/>
              <a:t>): run directly on host’s </a:t>
            </a:r>
            <a:r>
              <a:rPr b="1" lang="en-US">
                <a:solidFill>
                  <a:srgbClr val="FF0000"/>
                </a:solidFill>
              </a:rPr>
              <a:t>hardware</a:t>
            </a:r>
            <a:r>
              <a:rPr lang="en-US"/>
              <a:t>, e.g., Microsoft Hyper-V, Xen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/>
              <a:t>Type2 (</a:t>
            </a:r>
            <a:r>
              <a:rPr b="1" lang="en-US">
                <a:solidFill>
                  <a:srgbClr val="FF0000"/>
                </a:solidFill>
              </a:rPr>
              <a:t>Hosted</a:t>
            </a:r>
            <a:r>
              <a:rPr lang="en-US"/>
              <a:t>): run on host’s </a:t>
            </a:r>
            <a:r>
              <a:rPr b="1" lang="en-US">
                <a:solidFill>
                  <a:srgbClr val="FF0000"/>
                </a:solidFill>
              </a:rPr>
              <a:t>OS</a:t>
            </a:r>
            <a:r>
              <a:rPr lang="en-US"/>
              <a:t>, e.g., </a:t>
            </a:r>
            <a:r>
              <a:rPr b="0" i="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VMware Workstation, Oracle VirtualBox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ahoma"/>
              <a:buNone/>
            </a:pPr>
            <a:r>
              <a:rPr lang="en-US">
                <a:latin typeface="Tahoma"/>
                <a:ea typeface="Tahoma"/>
                <a:cs typeface="Tahoma"/>
                <a:sym typeface="Tahoma"/>
              </a:rPr>
              <a:t>Virtual Machines</a:t>
            </a:r>
            <a:endParaRPr/>
          </a:p>
        </p:txBody>
      </p:sp>
      <p:sp>
        <p:nvSpPr>
          <p:cNvPr id="145" name="Google Shape;145;p4"/>
          <p:cNvSpPr/>
          <p:nvPr/>
        </p:nvSpPr>
        <p:spPr>
          <a:xfrm>
            <a:off x="1219200" y="3657600"/>
            <a:ext cx="6553200" cy="342900"/>
          </a:xfrm>
          <a:prstGeom prst="rect">
            <a:avLst/>
          </a:prstGeom>
          <a:solidFill>
            <a:srgbClr val="BEC5B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Virtual Machine Monitor (VMM, hypervisor)</a:t>
            </a:r>
            <a:endParaRPr/>
          </a:p>
        </p:txBody>
      </p:sp>
      <p:grpSp>
        <p:nvGrpSpPr>
          <p:cNvPr id="146" name="Google Shape;146;p4"/>
          <p:cNvGrpSpPr/>
          <p:nvPr/>
        </p:nvGrpSpPr>
        <p:grpSpPr>
          <a:xfrm>
            <a:off x="1219200" y="1885950"/>
            <a:ext cx="3276600" cy="1771650"/>
            <a:chOff x="768" y="1152"/>
            <a:chExt cx="2064" cy="1776"/>
          </a:xfrm>
        </p:grpSpPr>
        <p:sp>
          <p:nvSpPr>
            <p:cNvPr id="147" name="Google Shape;147;p4"/>
            <p:cNvSpPr/>
            <p:nvPr/>
          </p:nvSpPr>
          <p:spPr>
            <a:xfrm>
              <a:off x="768" y="2592"/>
              <a:ext cx="2064" cy="336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Guest OS 2</a:t>
              </a: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768" y="1152"/>
              <a:ext cx="2064" cy="1776"/>
            </a:xfrm>
            <a:prstGeom prst="rect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1104" y="1584"/>
              <a:ext cx="1248" cy="52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Apps</a:t>
              </a:r>
              <a:endParaRPr/>
            </a:p>
          </p:txBody>
        </p:sp>
      </p:grpSp>
      <p:grpSp>
        <p:nvGrpSpPr>
          <p:cNvPr id="150" name="Google Shape;150;p4"/>
          <p:cNvGrpSpPr/>
          <p:nvPr/>
        </p:nvGrpSpPr>
        <p:grpSpPr>
          <a:xfrm>
            <a:off x="4495800" y="1885950"/>
            <a:ext cx="3276600" cy="1771650"/>
            <a:chOff x="2832" y="1152"/>
            <a:chExt cx="2064" cy="1776"/>
          </a:xfrm>
        </p:grpSpPr>
        <p:sp>
          <p:nvSpPr>
            <p:cNvPr id="151" name="Google Shape;151;p4"/>
            <p:cNvSpPr/>
            <p:nvPr/>
          </p:nvSpPr>
          <p:spPr>
            <a:xfrm>
              <a:off x="2832" y="2592"/>
              <a:ext cx="2064" cy="336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Guest OS 1</a:t>
              </a: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832" y="1152"/>
              <a:ext cx="2064" cy="1776"/>
            </a:xfrm>
            <a:prstGeom prst="rect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3264" y="1584"/>
              <a:ext cx="1248" cy="52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Apps</a:t>
              </a:r>
              <a:endParaRPr/>
            </a:p>
          </p:txBody>
        </p:sp>
      </p:grpSp>
      <p:sp>
        <p:nvSpPr>
          <p:cNvPr id="154" name="Google Shape;154;p4"/>
          <p:cNvSpPr/>
          <p:nvPr/>
        </p:nvSpPr>
        <p:spPr>
          <a:xfrm>
            <a:off x="1219200" y="4343400"/>
            <a:ext cx="6553200" cy="3429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Hardware</a:t>
            </a:r>
            <a:endParaRPr/>
          </a:p>
        </p:txBody>
      </p:sp>
      <p:sp>
        <p:nvSpPr>
          <p:cNvPr id="155" name="Google Shape;155;p4"/>
          <p:cNvSpPr/>
          <p:nvPr/>
        </p:nvSpPr>
        <p:spPr>
          <a:xfrm>
            <a:off x="1216295" y="1903215"/>
            <a:ext cx="6553200" cy="2457450"/>
          </a:xfrm>
          <a:prstGeom prst="rect">
            <a:avLst/>
          </a:prstGeom>
          <a:solidFill>
            <a:schemeClr val="folHlink">
              <a:alpha val="20000"/>
            </a:schemeClr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3962401" y="3937001"/>
            <a:ext cx="12378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Host OS</a:t>
            </a:r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1219200" y="1885950"/>
            <a:ext cx="6553200" cy="2114550"/>
          </a:xfrm>
          <a:prstGeom prst="rect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1215796" y="1885951"/>
            <a:ext cx="83548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VM2</a:t>
            </a:r>
            <a:endParaRPr/>
          </a:p>
        </p:txBody>
      </p:sp>
      <p:sp>
        <p:nvSpPr>
          <p:cNvPr id="159" name="Google Shape;159;p4"/>
          <p:cNvSpPr txBox="1"/>
          <p:nvPr/>
        </p:nvSpPr>
        <p:spPr>
          <a:xfrm>
            <a:off x="6940321" y="1885951"/>
            <a:ext cx="83548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VM1</a:t>
            </a:r>
            <a:endParaRPr/>
          </a:p>
        </p:txBody>
      </p:sp>
      <p:sp>
        <p:nvSpPr>
          <p:cNvPr id="160" name="Google Shape;160;p4"/>
          <p:cNvSpPr txBox="1"/>
          <p:nvPr/>
        </p:nvSpPr>
        <p:spPr>
          <a:xfrm>
            <a:off x="457200" y="5055237"/>
            <a:ext cx="8458200" cy="560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single HW platform with isolated components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/>
          <p:nvPr>
            <p:ph type="title"/>
          </p:nvPr>
        </p:nvSpPr>
        <p:spPr>
          <a:xfrm>
            <a:off x="457200" y="7620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Tahoma"/>
              <a:buNone/>
            </a:pPr>
            <a:r>
              <a:rPr lang="en-US" sz="4400">
                <a:latin typeface="Tahoma"/>
                <a:ea typeface="Tahoma"/>
                <a:cs typeface="Tahoma"/>
                <a:sym typeface="Tahoma"/>
              </a:rPr>
              <a:t>Why so popular?</a:t>
            </a:r>
            <a:endParaRPr/>
          </a:p>
        </p:txBody>
      </p:sp>
      <p:sp>
        <p:nvSpPr>
          <p:cNvPr descr="Rectangle: Click to edit Master text styles&#10;Second level&#10;Third level&#10;Fourth level&#10;Fifth level" id="166" name="Google Shape;166;p5"/>
          <p:cNvSpPr txBox="1"/>
          <p:nvPr>
            <p:ph idx="1" type="body"/>
          </p:nvPr>
        </p:nvSpPr>
        <p:spPr>
          <a:xfrm>
            <a:off x="457200" y="1714500"/>
            <a:ext cx="8534400" cy="42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400"/>
              <a:t>VMs in the 1960’s</a:t>
            </a:r>
            <a:r>
              <a:rPr lang="en-US" sz="2400"/>
              <a:t>: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Few computers,  lots of users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VMs allow many users to shares a single computer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320"/>
              </a:spcBef>
              <a:spcAft>
                <a:spcPts val="0"/>
              </a:spcAft>
              <a:buSzPts val="2400"/>
              <a:buNone/>
            </a:pPr>
            <a:r>
              <a:rPr b="1" lang="en-US" sz="2400"/>
              <a:t>VMs  1970’s – 2000</a:t>
            </a:r>
            <a:r>
              <a:rPr lang="en-US" sz="2400"/>
              <a:t>:    non-existent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120"/>
              </a:spcBef>
              <a:spcAft>
                <a:spcPts val="0"/>
              </a:spcAft>
              <a:buSzPts val="2400"/>
              <a:buNone/>
            </a:pPr>
            <a:r>
              <a:rPr b="1" lang="en-US" sz="2400"/>
              <a:t>VMs since 2000</a:t>
            </a:r>
            <a:r>
              <a:rPr lang="en-US" sz="2400"/>
              <a:t>: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Too many computers, too few users</a:t>
            </a:r>
            <a:endParaRPr/>
          </a:p>
          <a:p>
            <a:pPr indent="-182880" lvl="2" marL="56692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◦"/>
            </a:pPr>
            <a:r>
              <a:rPr lang="en-US"/>
              <a:t> </a:t>
            </a:r>
            <a:r>
              <a:rPr lang="en-US" sz="2000"/>
              <a:t>Print server,  Mail server,  Web server, File server,  Database , …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1576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VMs heavily used in </a:t>
            </a:r>
            <a:r>
              <a:rPr b="1" lang="en-US" sz="2400">
                <a:solidFill>
                  <a:srgbClr val="FF0000"/>
                </a:solidFill>
              </a:rPr>
              <a:t>private and public clouds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/>
          <p:nvPr/>
        </p:nvSpPr>
        <p:spPr>
          <a:xfrm>
            <a:off x="228600" y="1752600"/>
            <a:ext cx="8458200" cy="2438400"/>
          </a:xfrm>
          <a:prstGeom prst="roundRect">
            <a:avLst>
              <a:gd fmla="val 16667" name="adj"/>
            </a:avLst>
          </a:prstGeom>
          <a:solidFill>
            <a:srgbClr val="C0C9B4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 txBox="1"/>
          <p:nvPr>
            <p:ph type="title"/>
          </p:nvPr>
        </p:nvSpPr>
        <p:spPr>
          <a:xfrm>
            <a:off x="457200" y="7620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Tahoma"/>
              <a:buNone/>
            </a:pPr>
            <a:r>
              <a:rPr lang="en-US" sz="4400">
                <a:latin typeface="Tahoma"/>
                <a:ea typeface="Tahoma"/>
                <a:cs typeface="Tahoma"/>
                <a:sym typeface="Tahoma"/>
              </a:rPr>
              <a:t>Hypervisor security assumption</a:t>
            </a:r>
            <a:endParaRPr/>
          </a:p>
        </p:txBody>
      </p:sp>
      <p:sp>
        <p:nvSpPr>
          <p:cNvPr descr="Rectangle: Click to edit Master text styles&#10;Second level&#10;Third level&#10;Fourth level&#10;Fifth level" id="173" name="Google Shape;173;p6"/>
          <p:cNvSpPr txBox="1"/>
          <p:nvPr>
            <p:ph idx="1" type="body"/>
          </p:nvPr>
        </p:nvSpPr>
        <p:spPr>
          <a:xfrm>
            <a:off x="457200" y="1885950"/>
            <a:ext cx="8382000" cy="2305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en-US" sz="2400"/>
              <a:t>Hypervisor Security assumption</a:t>
            </a:r>
            <a:r>
              <a:rPr lang="en-US" sz="2400"/>
              <a:t>: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1162"/>
              </a:spcBef>
              <a:spcAft>
                <a:spcPts val="0"/>
              </a:spcAft>
              <a:buSzPct val="100000"/>
              <a:buChar char="◦"/>
            </a:pPr>
            <a:r>
              <a:rPr lang="en-US" sz="2600"/>
              <a:t>Malware can infect </a:t>
            </a:r>
            <a:r>
              <a:rPr b="1" lang="en-US" sz="2600" u="sng">
                <a:solidFill>
                  <a:srgbClr val="FF0000"/>
                </a:solidFill>
              </a:rPr>
              <a:t>guest</a:t>
            </a:r>
            <a:r>
              <a:rPr b="1" lang="en-US" sz="2600">
                <a:solidFill>
                  <a:srgbClr val="FF0000"/>
                </a:solidFill>
              </a:rPr>
              <a:t> OS </a:t>
            </a:r>
            <a:r>
              <a:rPr lang="en-US" sz="2600"/>
              <a:t>and </a:t>
            </a:r>
            <a:r>
              <a:rPr b="1" lang="en-US" sz="2600">
                <a:solidFill>
                  <a:srgbClr val="FF0000"/>
                </a:solidFill>
              </a:rPr>
              <a:t>guest apps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2152"/>
              </a:spcBef>
              <a:spcAft>
                <a:spcPts val="0"/>
              </a:spcAft>
              <a:buSzPct val="100000"/>
              <a:buChar char="◦"/>
            </a:pPr>
            <a:r>
              <a:rPr lang="en-US" sz="2600"/>
              <a:t>But malware cannot escape from the infected VM</a:t>
            </a:r>
            <a:endParaRPr/>
          </a:p>
          <a:p>
            <a:pPr indent="-182880" lvl="2" marL="566928" rtl="0" algn="l">
              <a:lnSpc>
                <a:spcPct val="90000"/>
              </a:lnSpc>
              <a:spcBef>
                <a:spcPts val="856"/>
              </a:spcBef>
              <a:spcAft>
                <a:spcPts val="0"/>
              </a:spcAft>
              <a:buSzPct val="100000"/>
              <a:buChar char="◦"/>
            </a:pPr>
            <a:r>
              <a:rPr lang="en-US" sz="2800"/>
              <a:t>  </a:t>
            </a:r>
            <a:r>
              <a:rPr b="1" lang="en-US" sz="2400">
                <a:solidFill>
                  <a:srgbClr val="FF0000"/>
                </a:solidFill>
              </a:rPr>
              <a:t>Cannot infect </a:t>
            </a:r>
            <a:r>
              <a:rPr b="1" lang="en-US" sz="2400" u="sng">
                <a:solidFill>
                  <a:srgbClr val="FF0000"/>
                </a:solidFill>
              </a:rPr>
              <a:t>host</a:t>
            </a:r>
            <a:r>
              <a:rPr lang="en-US" sz="2400"/>
              <a:t> OS</a:t>
            </a:r>
            <a:endParaRPr/>
          </a:p>
          <a:p>
            <a:pPr indent="-182880" lvl="2" marL="566928" rtl="0" algn="l">
              <a:lnSpc>
                <a:spcPct val="90000"/>
              </a:lnSpc>
              <a:spcBef>
                <a:spcPts val="1288"/>
              </a:spcBef>
              <a:spcAft>
                <a:spcPts val="0"/>
              </a:spcAft>
              <a:buSzPct val="100000"/>
              <a:buChar char="◦"/>
            </a:pPr>
            <a:r>
              <a:rPr lang="en-US" sz="2400"/>
              <a:t>  </a:t>
            </a:r>
            <a:r>
              <a:rPr b="1" lang="en-US" sz="2400">
                <a:solidFill>
                  <a:srgbClr val="FF0000"/>
                </a:solidFill>
              </a:rPr>
              <a:t>Cannot infect other VMs </a:t>
            </a:r>
            <a:r>
              <a:rPr lang="en-US" sz="2400"/>
              <a:t>on the same hardware </a:t>
            </a:r>
            <a:endParaRPr/>
          </a:p>
        </p:txBody>
      </p:sp>
      <p:sp>
        <p:nvSpPr>
          <p:cNvPr id="174" name="Google Shape;174;p6"/>
          <p:cNvSpPr txBox="1"/>
          <p:nvPr/>
        </p:nvSpPr>
        <p:spPr>
          <a:xfrm>
            <a:off x="621489" y="4659124"/>
            <a:ext cx="7606185" cy="1052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that hypervisor protect itself and is not buggy</a:t>
            </a:r>
            <a:endParaRPr/>
          </a:p>
          <a:p>
            <a:pPr indent="-457189" lvl="0" marL="457189" marR="0" rtl="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(some) hypervisors are much simpler than a full OS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1" name="Google Shape;181;p7"/>
          <p:cNvCxnSpPr/>
          <p:nvPr/>
        </p:nvCxnSpPr>
        <p:spPr>
          <a:xfrm>
            <a:off x="905743" y="434340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A lego person sitting at a desk with a computer&#10;&#10;Description automatically generated" id="182" name="Google Shape;182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3821" r="13329" t="0"/>
          <a:stretch/>
        </p:blipFill>
        <p:spPr>
          <a:xfrm>
            <a:off x="12" y="10"/>
            <a:ext cx="5667666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7"/>
          <p:cNvSpPr/>
          <p:nvPr/>
        </p:nvSpPr>
        <p:spPr>
          <a:xfrm>
            <a:off x="5710114" y="0"/>
            <a:ext cx="34385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"/>
          <p:cNvSpPr txBox="1"/>
          <p:nvPr>
            <p:ph type="title"/>
          </p:nvPr>
        </p:nvSpPr>
        <p:spPr>
          <a:xfrm>
            <a:off x="6072663" y="640080"/>
            <a:ext cx="2744435" cy="292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alibri"/>
              <a:buNone/>
            </a:pPr>
            <a:r>
              <a:rPr lang="en-US" sz="3800">
                <a:solidFill>
                  <a:srgbClr val="FFFFFF"/>
                </a:solidFill>
              </a:rPr>
              <a:t>Kali Linux</a:t>
            </a:r>
            <a:endParaRPr/>
          </a:p>
        </p:txBody>
      </p:sp>
      <p:sp>
        <p:nvSpPr>
          <p:cNvPr id="185" name="Google Shape;185;p7"/>
          <p:cNvSpPr txBox="1"/>
          <p:nvPr>
            <p:ph idx="11" type="ftr"/>
          </p:nvPr>
        </p:nvSpPr>
        <p:spPr>
          <a:xfrm>
            <a:off x="206136" y="6459785"/>
            <a:ext cx="5287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COPYRIGHT © RICCI IEONG FOR UST TRAINING 2023</a:t>
            </a:r>
            <a:endParaRPr/>
          </a:p>
        </p:txBody>
      </p:sp>
      <p:sp>
        <p:nvSpPr>
          <p:cNvPr id="186" name="Google Shape;186;p7"/>
          <p:cNvSpPr/>
          <p:nvPr/>
        </p:nvSpPr>
        <p:spPr>
          <a:xfrm>
            <a:off x="5667679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7"/>
          <p:cNvSpPr txBox="1"/>
          <p:nvPr>
            <p:ph idx="10" type="dt"/>
          </p:nvPr>
        </p:nvSpPr>
        <p:spPr>
          <a:xfrm>
            <a:off x="6072663" y="6459785"/>
            <a:ext cx="20905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2/18/2025</a:t>
            </a:r>
            <a:endParaRPr/>
          </a:p>
        </p:txBody>
      </p:sp>
      <p:sp>
        <p:nvSpPr>
          <p:cNvPr id="188" name="Google Shape;188;p7"/>
          <p:cNvSpPr txBox="1"/>
          <p:nvPr>
            <p:ph idx="12" type="sldNum"/>
          </p:nvPr>
        </p:nvSpPr>
        <p:spPr>
          <a:xfrm>
            <a:off x="8272930" y="6459785"/>
            <a:ext cx="5441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One note about Kali Linux</a:t>
            </a:r>
            <a:endParaRPr/>
          </a:p>
        </p:txBody>
      </p:sp>
      <p:sp>
        <p:nvSpPr>
          <p:cNvPr id="197" name="Google Shape;197;p8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18/2/2025</a:t>
            </a:r>
            <a:endParaRPr/>
          </a:p>
        </p:txBody>
      </p:sp>
      <p:sp>
        <p:nvSpPr>
          <p:cNvPr id="198" name="Google Shape;198;p8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RICCI IEONG FOR UST TRAINING 2023</a:t>
            </a:r>
            <a:endParaRPr/>
          </a:p>
        </p:txBody>
      </p:sp>
      <p:sp>
        <p:nvSpPr>
          <p:cNvPr id="199" name="Google Shape;199;p8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0" name="Google Shape;200;p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9000" y="1846263"/>
            <a:ext cx="2932200" cy="402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8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3975" y="1846263"/>
            <a:ext cx="3600338" cy="402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210" name="Google Shape;210;p9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US"/>
              <a:t>Wireshark Dissector Plugins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</a:pPr>
            <a:r>
              <a:rPr lang="en-US"/>
              <a:t>Bitcoin dissector,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https://github.com/lbotsch/wireshark-bitcoin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</a:pPr>
            <a:r>
              <a:rPr lang="en-US"/>
              <a:t>LoRaWAN Dissector,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https://github.com/ltn22/LoRaWAN-Wireshark-Dissector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</a:pPr>
            <a:r>
              <a:rPr lang="en-US"/>
              <a:t>World of Warcraft Wireshark dissector,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https://github.com/chaodhib/Wow-wireshark-dissector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</a:pPr>
            <a:r>
              <a:rPr lang="en-US"/>
              <a:t>More Wireshark Dissector,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https://github.com/topics/wireshark-dissector-plugin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</a:pPr>
            <a:r>
              <a:rPr lang="en-US"/>
              <a:t>Lightning Dissector, </a:t>
            </a:r>
            <a:r>
              <a:rPr lang="en-US" u="sng">
                <a:solidFill>
                  <a:schemeClr val="hlink"/>
                </a:solidFill>
                <a:hlinkClick r:id="rId7"/>
              </a:rPr>
              <a:t>https://github.com/nayutaco/lightning-dissector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Char char=" "/>
            </a:pPr>
            <a:r>
              <a:rPr lang="en-US"/>
              <a:t>TCPdump commands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</a:pPr>
            <a:r>
              <a:rPr lang="en-US" u="sng">
                <a:solidFill>
                  <a:schemeClr val="hlink"/>
                </a:solidFill>
                <a:hlinkClick r:id="rId8"/>
              </a:rPr>
              <a:t>https://danielmiessler.com/study/tcpdump/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</a:pPr>
            <a:r>
              <a:rPr lang="en-US" u="sng">
                <a:solidFill>
                  <a:schemeClr val="hlink"/>
                </a:solidFill>
                <a:hlinkClick r:id="rId9"/>
              </a:rPr>
              <a:t>https://www.tcpdump.org/manpages/tcpdump.1.html</a:t>
            </a:r>
            <a:endParaRPr/>
          </a:p>
          <a:p>
            <a:pPr indent="-68579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11" name="Google Shape;211;p9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18/2/2025</a:t>
            </a:r>
            <a:endParaRPr/>
          </a:p>
        </p:txBody>
      </p:sp>
      <p:sp>
        <p:nvSpPr>
          <p:cNvPr id="212" name="Google Shape;212;p9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RICCI IEONG FOR UST TRAINING 2023</a:t>
            </a:r>
            <a:endParaRPr/>
          </a:p>
        </p:txBody>
      </p:sp>
      <p:sp>
        <p:nvSpPr>
          <p:cNvPr id="213" name="Google Shape;213;p9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2015-04-04T09:28:38Z</dcterms:created>
  <dc:creator>SZE CHUNG R IEONG</dc:creator>
</cp:coreProperties>
</file>