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6858000" cx="9144000"/>
  <p:notesSz cx="6858000" cy="9144000"/>
  <p:embeddedFontLst>
    <p:embeddedFont>
      <p:font typeface="Quattrocento Sans"/>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GoogleSlidesCustomDataVersion2">
      <go:slidesCustomData xmlns:go="http://customooxmlschemas.google.com/" r:id="rId36" roundtripDataSignature="AMtx7mgLJge7gSdGyVa+TdmH3VmdjYZPg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D6EFFC-85CF-4AA5-83FD-199AF1A0B9B8}">
  <a:tblStyle styleId="{92D6EFFC-85CF-4AA5-83FD-199AF1A0B9B8}" styleName="Table_0">
    <a:wholeTbl>
      <a:tcTxStyle b="off" i="off">
        <a:font>
          <a:latin typeface="Calibri"/>
          <a:ea typeface="Calibri"/>
          <a:cs typeface="Calibri"/>
        </a:font>
        <a:schemeClr val="dk1"/>
      </a:tcTxStyle>
      <a:tcStyle>
        <a:tcBdr>
          <a:left>
            <a:ln cap="flat" cmpd="sng" w="9525">
              <a:solidFill>
                <a:srgbClr val="000000">
                  <a:alpha val="0"/>
                </a:srgbClr>
              </a:solidFill>
              <a:prstDash val="solid"/>
              <a:round/>
              <a:headEnd len="sm" w="sm" type="none"/>
              <a:tailEnd len="sm" w="sm" type="none"/>
            </a:ln>
          </a:left>
          <a:right>
            <a:ln cap="flat" cmpd="sng" w="9525">
              <a:solidFill>
                <a:srgbClr val="000000">
                  <a:alpha val="0"/>
                </a:srgbClr>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9525">
              <a:solidFill>
                <a:srgbClr val="000000">
                  <a:alpha val="0"/>
                </a:srgbClr>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rgbClr val="FFFFFF">
              <a:alpha val="0"/>
            </a:srgbClr>
          </a:solidFill>
        </a:fill>
      </a:tcStyle>
    </a:wholeTbl>
    <a:band1H>
      <a:tcTxStyle/>
      <a:tcStyle>
        <a:fill>
          <a:solidFill>
            <a:schemeClr val="dk1">
              <a:alpha val="20000"/>
            </a:schemeClr>
          </a:solidFill>
        </a:fill>
      </a:tcStyle>
    </a:band1H>
    <a:band2H>
      <a:tcTxStyle/>
    </a:band2H>
    <a:band1V>
      <a:tcTxStyle/>
      <a:tcStyle>
        <a:fill>
          <a:solidFill>
            <a:schemeClr val="dk1">
              <a:alpha val="20000"/>
            </a:schemeClr>
          </a:solidFill>
        </a:fill>
      </a:tcStyle>
    </a:band1V>
    <a:band2V>
      <a:tcTxStyle/>
    </a:band2V>
    <a:lastCol>
      <a:tcTxStyle b="on" i="off"/>
    </a:lastCol>
    <a:firstCol>
      <a:tcTxStyle b="on" i="off"/>
    </a:firstCol>
    <a:lastRow>
      <a:tcTxStyle b="on" i="off"/>
      <a:tcStyle>
        <a:tcBdr>
          <a:top>
            <a:ln cap="flat" cmpd="sng" w="12700">
              <a:solidFill>
                <a:schemeClr val="dk1"/>
              </a:solidFill>
              <a:prstDash val="solid"/>
              <a:round/>
              <a:headEnd len="sm" w="sm" type="none"/>
              <a:tailEnd len="sm" w="sm" type="none"/>
            </a:ln>
          </a:top>
        </a:tcBdr>
        <a:fill>
          <a:solidFill>
            <a:srgbClr val="FFFFFF">
              <a:alpha val="0"/>
            </a:srgbClr>
          </a:solidFill>
        </a:fill>
      </a:tcStyle>
    </a:lastRow>
    <a:seCell>
      <a:tcTxStyle/>
    </a:seCell>
    <a:swCell>
      <a:tcTxStyle/>
    </a:swCell>
    <a:firstRow>
      <a:tcTxStyle b="on" i="off"/>
      <a:tcStyle>
        <a:tcBdr>
          <a:bottom>
            <a:ln cap="flat" cmpd="sng" w="12700">
              <a:solidFill>
                <a:schemeClr val="dk1"/>
              </a:solidFill>
              <a:prstDash val="solid"/>
              <a:round/>
              <a:headEnd len="sm" w="sm" type="none"/>
              <a:tailEnd len="sm" w="sm" type="none"/>
            </a:ln>
          </a:bottom>
        </a:tcBdr>
        <a:fill>
          <a:solidFill>
            <a:srgbClr val="FFFFFF">
              <a:alpha val="0"/>
            </a:srgbClr>
          </a:solidFill>
        </a:fill>
      </a:tcStyle>
    </a:firstRow>
    <a:neCell>
      <a:tcTxStyle/>
    </a:neCell>
    <a:nwCell>
      <a:tcTxStyle/>
    </a:nwCell>
  </a:tblStyle>
  <a:tblStyle styleId="{B39AB9E7-D9AF-47ED-AA93-8277BF4ABEE0}" styleName="Table_1">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AECE6"/>
          </a:solidFill>
        </a:fill>
      </a:tcStyle>
    </a:wholeTbl>
    <a:band1H>
      <a:tcTxStyle/>
      <a:tcStyle>
        <a:fill>
          <a:solidFill>
            <a:srgbClr val="F5D8CA"/>
          </a:solidFill>
        </a:fill>
      </a:tcStyle>
    </a:band1H>
    <a:band2H>
      <a:tcTxStyle/>
    </a:band2H>
    <a:band1V>
      <a:tcTxStyle/>
      <a:tcStyle>
        <a:fill>
          <a:solidFill>
            <a:srgbClr val="F5D8C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font" Target="fonts/QuattrocentoSans-bold.fntdata"/><Relationship Id="rId10" Type="http://schemas.openxmlformats.org/officeDocument/2006/relationships/slide" Target="slides/slide4.xml"/><Relationship Id="rId32" Type="http://schemas.openxmlformats.org/officeDocument/2006/relationships/font" Target="fonts/QuattrocentoSans-regular.fntdata"/><Relationship Id="rId13" Type="http://schemas.openxmlformats.org/officeDocument/2006/relationships/slide" Target="slides/slide7.xml"/><Relationship Id="rId35" Type="http://schemas.openxmlformats.org/officeDocument/2006/relationships/font" Target="fonts/QuattrocentoSans-boldItalic.fntdata"/><Relationship Id="rId12" Type="http://schemas.openxmlformats.org/officeDocument/2006/relationships/slide" Target="slides/slide6.xml"/><Relationship Id="rId34" Type="http://schemas.openxmlformats.org/officeDocument/2006/relationships/font" Target="fonts/QuattrocentoSans-italic.fntdata"/><Relationship Id="rId15" Type="http://schemas.openxmlformats.org/officeDocument/2006/relationships/slide" Target="slides/slide9.xml"/><Relationship Id="rId14" Type="http://schemas.openxmlformats.org/officeDocument/2006/relationships/slide" Target="slides/slide8.xml"/><Relationship Id="rId36" Type="http://customschemas.google.com/relationships/presentationmetadata" Target="meta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krebsonsecurity.com/2019/03/facebook-stored-hundreds-of-millions-of-user-passwords-in-plain-text-for-years/" TargetMode="Externa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3" name="Google Shape;103;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4" name="Google Shape;104;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05" name="Google Shape;105;p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106" name="Google Shape;106;p1: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 name="Shape 226"/>
        <p:cNvGrpSpPr/>
        <p:nvPr/>
      </p:nvGrpSpPr>
      <p:grpSpPr>
        <a:xfrm>
          <a:off x="0" y="0"/>
          <a:ext cx="0" cy="0"/>
          <a:chOff x="0" y="0"/>
          <a:chExt cx="0" cy="0"/>
        </a:xfrm>
      </p:grpSpPr>
      <p:sp>
        <p:nvSpPr>
          <p:cNvPr id="227" name="Google Shape;227;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 name="Google Shape;228;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7" name="Google Shape;237;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u="sng">
                <a:solidFill>
                  <a:schemeClr val="hlink"/>
                </a:solidFill>
                <a:hlinkClick r:id="rId2"/>
              </a:rPr>
              <a:t>https://krebsonsecurity.com/2019/03/facebook-stored-hundreds-of-millions-of-user-passwords-in-plain-text-for-years/</a:t>
            </a:r>
            <a:endParaRPr/>
          </a:p>
          <a:p>
            <a:pPr indent="0" lvl="0" marL="0" rtl="0" algn="l">
              <a:spcBef>
                <a:spcPts val="0"/>
              </a:spcBef>
              <a:spcAft>
                <a:spcPts val="0"/>
              </a:spcAft>
              <a:buNone/>
            </a:pPr>
            <a:r>
              <a:rPr lang="en-US"/>
              <a:t>https://newsroom.fb.com/news/2019/03/keeping-passwords-secure/</a:t>
            </a:r>
            <a:endParaRPr/>
          </a:p>
        </p:txBody>
      </p:sp>
      <p:sp>
        <p:nvSpPr>
          <p:cNvPr id="238" name="Google Shape;238;p1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239" name="Google Shape;239;p1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240" name="Google Shape;24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0" name="Google Shape;250;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https://www.zdnet.com/article/hacker-leaks-passwords-for-more-than-500000-servers-routers-and-iot-devices/</a:t>
            </a:r>
            <a:endParaRPr/>
          </a:p>
          <a:p>
            <a:pPr indent="0" lvl="0" marL="0" rtl="0" algn="l">
              <a:spcBef>
                <a:spcPts val="0"/>
              </a:spcBef>
              <a:spcAft>
                <a:spcPts val="0"/>
              </a:spcAft>
              <a:buNone/>
            </a:pPr>
            <a:r>
              <a:rPr lang="en-US"/>
              <a:t>https://www.bleepingcomputer.com/news/security/someone-published-a-list-of-telnet-credentials-for-thousands-of-iot-devices/</a:t>
            </a:r>
            <a:endParaRPr/>
          </a:p>
        </p:txBody>
      </p:sp>
      <p:sp>
        <p:nvSpPr>
          <p:cNvPr id="251" name="Google Shape;251;p1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252" name="Google Shape;252;p13: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253" name="Google Shape;253;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4" name="Google Shape;264;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http://thepronotes.blogspot.com/2013/07/linux-etcpasswd-file-formats-linux.html</a:t>
            </a:r>
            <a:endParaRPr/>
          </a:p>
        </p:txBody>
      </p:sp>
      <p:sp>
        <p:nvSpPr>
          <p:cNvPr id="265" name="Google Shape;265;p14: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266" name="Google Shape;266;p14: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267" name="Google Shape;267;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9" name="Google Shape;279;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https://www.cyberciti.biz/faq/where-are-the-passwords-of-the-users-located-in-linux/</a:t>
            </a:r>
            <a:endParaRPr/>
          </a:p>
        </p:txBody>
      </p:sp>
      <p:sp>
        <p:nvSpPr>
          <p:cNvPr id="280" name="Google Shape;280;p1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281" name="Google Shape;281;p15: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282" name="Google Shape;28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3" name="Google Shape;293;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https://www.wordfence.com/learn/how-passwords-work-and-cracking-passwords/</a:t>
            </a:r>
            <a:endParaRPr/>
          </a:p>
        </p:txBody>
      </p:sp>
      <p:sp>
        <p:nvSpPr>
          <p:cNvPr id="294" name="Google Shape;294;p1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295" name="Google Shape;295;p16: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296" name="Google Shape;296;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5" name="Shape 305"/>
        <p:cNvGrpSpPr/>
        <p:nvPr/>
      </p:nvGrpSpPr>
      <p:grpSpPr>
        <a:xfrm>
          <a:off x="0" y="0"/>
          <a:ext cx="0" cy="0"/>
          <a:chOff x="0" y="0"/>
          <a:chExt cx="0" cy="0"/>
        </a:xfrm>
      </p:grpSpPr>
      <p:sp>
        <p:nvSpPr>
          <p:cNvPr id="306" name="Google Shape;306;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7" name="Google Shape;307;p17:notes"/>
          <p:cNvSpPr txBox="1"/>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
        <p:nvSpPr>
          <p:cNvPr id="308" name="Google Shape;308;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9" name="Google Shape;309;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5" name="Shape 325"/>
        <p:cNvGrpSpPr/>
        <p:nvPr/>
      </p:nvGrpSpPr>
      <p:grpSpPr>
        <a:xfrm>
          <a:off x="0" y="0"/>
          <a:ext cx="0" cy="0"/>
          <a:chOff x="0" y="0"/>
          <a:chExt cx="0" cy="0"/>
        </a:xfrm>
      </p:grpSpPr>
      <p:sp>
        <p:nvSpPr>
          <p:cNvPr id="326" name="Google Shape;32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7" name="Google Shape;32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36" name="Google Shape;336;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http://www.admin-magazine.com/Articles/John-the-Ripper</a:t>
            </a:r>
            <a:endParaRPr/>
          </a:p>
        </p:txBody>
      </p:sp>
      <p:sp>
        <p:nvSpPr>
          <p:cNvPr id="337" name="Google Shape;337;p1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338" name="Google Shape;338;p19: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339" name="Google Shape;339;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9" name="Shape 349"/>
        <p:cNvGrpSpPr/>
        <p:nvPr/>
      </p:nvGrpSpPr>
      <p:grpSpPr>
        <a:xfrm>
          <a:off x="0" y="0"/>
          <a:ext cx="0" cy="0"/>
          <a:chOff x="0" y="0"/>
          <a:chExt cx="0" cy="0"/>
        </a:xfrm>
      </p:grpSpPr>
      <p:sp>
        <p:nvSpPr>
          <p:cNvPr id="350" name="Google Shape;35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51" name="Google Shape;351;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http://www.softpedia.com/get/Security/Password-Managers-Generators/L0phtCrack.shtml#sgal_0</a:t>
            </a:r>
            <a:endParaRPr/>
          </a:p>
        </p:txBody>
      </p:sp>
      <p:sp>
        <p:nvSpPr>
          <p:cNvPr id="352" name="Google Shape;352;p20: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353" name="Google Shape;353;p20: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354" name="Google Shape;354;p2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5" name="Google Shape;115;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https://haveibeenpwned.com</a:t>
            </a:r>
            <a:endParaRPr/>
          </a:p>
        </p:txBody>
      </p:sp>
      <p:sp>
        <p:nvSpPr>
          <p:cNvPr id="116" name="Google Shape;116;p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117" name="Google Shape;117;p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118" name="Google Shape;118;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https://en.wikipedia.org/wiki/Rainbow_table</a:t>
            </a:r>
            <a:endParaRPr/>
          </a:p>
          <a:p>
            <a:pPr indent="0" lvl="0" marL="0" rtl="0" algn="l">
              <a:spcBef>
                <a:spcPts val="0"/>
              </a:spcBef>
              <a:spcAft>
                <a:spcPts val="0"/>
              </a:spcAft>
              <a:buNone/>
            </a:pPr>
            <a:r>
              <a:rPr lang="en-US"/>
              <a:t>https://security.stackexchange.com/questions/379/what-are-rainbow-tables-and-how-are-they-used</a:t>
            </a:r>
            <a:endParaRPr/>
          </a:p>
        </p:txBody>
      </p:sp>
      <p:sp>
        <p:nvSpPr>
          <p:cNvPr id="369" name="Google Shape;369;p21: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370" name="Google Shape;370;p21: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2015</a:t>
            </a:r>
            <a:endParaRPr/>
          </a:p>
        </p:txBody>
      </p:sp>
      <p:sp>
        <p:nvSpPr>
          <p:cNvPr id="371" name="Google Shape;371;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8" name="Shape 378"/>
        <p:cNvGrpSpPr/>
        <p:nvPr/>
      </p:nvGrpSpPr>
      <p:grpSpPr>
        <a:xfrm>
          <a:off x="0" y="0"/>
          <a:ext cx="0" cy="0"/>
          <a:chOff x="0" y="0"/>
          <a:chExt cx="0" cy="0"/>
        </a:xfrm>
      </p:grpSpPr>
      <p:sp>
        <p:nvSpPr>
          <p:cNvPr id="379" name="Google Shape;379;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0" name="Google Shape;380;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https://en.wikipedia.org/wiki/Rainbow_table</a:t>
            </a:r>
            <a:endParaRPr/>
          </a:p>
          <a:p>
            <a:pPr indent="0" lvl="0" marL="0" rtl="0" algn="l">
              <a:spcBef>
                <a:spcPts val="0"/>
              </a:spcBef>
              <a:spcAft>
                <a:spcPts val="0"/>
              </a:spcAft>
              <a:buNone/>
            </a:pPr>
            <a:r>
              <a:rPr lang="en-US"/>
              <a:t>https://security.stackexchange.com/questions/379/what-are-rainbow-tables-and-how-are-they-used</a:t>
            </a:r>
            <a:endParaRPr/>
          </a:p>
        </p:txBody>
      </p:sp>
      <p:sp>
        <p:nvSpPr>
          <p:cNvPr id="381" name="Google Shape;381;p22: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382" name="Google Shape;382;p22: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2015</a:t>
            </a:r>
            <a:endParaRPr/>
          </a:p>
        </p:txBody>
      </p:sp>
      <p:sp>
        <p:nvSpPr>
          <p:cNvPr id="383" name="Google Shape;383;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0" name="Shape 390"/>
        <p:cNvGrpSpPr/>
        <p:nvPr/>
      </p:nvGrpSpPr>
      <p:grpSpPr>
        <a:xfrm>
          <a:off x="0" y="0"/>
          <a:ext cx="0" cy="0"/>
          <a:chOff x="0" y="0"/>
          <a:chExt cx="0" cy="0"/>
        </a:xfrm>
      </p:grpSpPr>
      <p:sp>
        <p:nvSpPr>
          <p:cNvPr id="391" name="Google Shape;39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2" name="Google Shape;39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https://en.wikipedia.org/wiki/Pass_the_hash</a:t>
            </a:r>
            <a:endParaRPr/>
          </a:p>
        </p:txBody>
      </p:sp>
      <p:sp>
        <p:nvSpPr>
          <p:cNvPr id="393" name="Google Shape;393;p2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394" name="Google Shape;394;p23: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395" name="Google Shape;395;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5" name="Google Shape;40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https://gallery.technet.microsoft.com/scriptcenter/Invoke-Mimikatz-and-will-d6c40fac#content</a:t>
            </a:r>
            <a:endParaRPr/>
          </a:p>
          <a:p>
            <a:pPr indent="0" lvl="0" marL="0" rtl="0" algn="l">
              <a:spcBef>
                <a:spcPts val="0"/>
              </a:spcBef>
              <a:spcAft>
                <a:spcPts val="0"/>
              </a:spcAft>
              <a:buNone/>
            </a:pPr>
            <a:r>
              <a:rPr lang="en-US"/>
              <a:t>https://technet.microsoft.com/en-us/security/dn785092</a:t>
            </a:r>
            <a:endParaRPr/>
          </a:p>
        </p:txBody>
      </p:sp>
      <p:sp>
        <p:nvSpPr>
          <p:cNvPr id="406" name="Google Shape;406;p24: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407" name="Google Shape;407;p24: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2015</a:t>
            </a:r>
            <a:endParaRPr/>
          </a:p>
        </p:txBody>
      </p:sp>
      <p:sp>
        <p:nvSpPr>
          <p:cNvPr id="408" name="Google Shape;408;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2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33" name="Google Shape;433;p2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434" name="Google Shape;434;p26: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8" name="Google Shape;128;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https://www.bleepingcomputer.com/news/security/how-to-check-if-your-info-was-exposed-in-the-facebook-data-leak/</a:t>
            </a:r>
            <a:endParaRPr/>
          </a:p>
          <a:p>
            <a:pPr indent="0" lvl="0" marL="0" rtl="0" algn="l">
              <a:spcBef>
                <a:spcPts val="0"/>
              </a:spcBef>
              <a:spcAft>
                <a:spcPts val="0"/>
              </a:spcAft>
              <a:buNone/>
            </a:pPr>
            <a:r>
              <a:rPr lang="en-US"/>
              <a:t>https://www.quora.com/unanswered/533-million-Facebook-users-phone-numbers-and-personal-details-leaked-How-do-you-check-online-whether-your-details-are-available-online-or-not</a:t>
            </a:r>
            <a:endParaRPr/>
          </a:p>
          <a:p>
            <a:pPr indent="0" lvl="0" marL="0" rtl="0" algn="l">
              <a:spcBef>
                <a:spcPts val="0"/>
              </a:spcBef>
              <a:spcAft>
                <a:spcPts val="0"/>
              </a:spcAft>
              <a:buNone/>
            </a:pPr>
            <a:r>
              <a:rPr lang="en-US"/>
              <a:t>https://externals.io/message/113981</a:t>
            </a:r>
            <a:endParaRPr/>
          </a:p>
          <a:p>
            <a:pPr indent="0" lvl="0" marL="0" rtl="0" algn="l">
              <a:spcBef>
                <a:spcPts val="0"/>
              </a:spcBef>
              <a:spcAft>
                <a:spcPts val="0"/>
              </a:spcAft>
              <a:buNone/>
            </a:pPr>
            <a:r>
              <a:t/>
            </a:r>
            <a:endParaRPr/>
          </a:p>
        </p:txBody>
      </p:sp>
      <p:sp>
        <p:nvSpPr>
          <p:cNvPr id="129" name="Google Shape;129;p3: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130" name="Google Shape;130;p3: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131" name="Google Shape;13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166" name="Google Shape;166;p5: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167" name="Google Shape;167;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68" name="Google Shape;168;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9" name="Google Shape;169;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p6: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179" name="Google Shape;179;p6: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180" name="Google Shape;180;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81" name="Google Shape;181;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2" name="Google Shape;182;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7:notes"/>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ADIS02, Module 2 - Access Control Systems &amp; Practices I</a:t>
            </a:r>
            <a:endParaRPr/>
          </a:p>
        </p:txBody>
      </p:sp>
      <p:sp>
        <p:nvSpPr>
          <p:cNvPr id="191" name="Google Shape;191;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92" name="Google Shape;192;p7:notes"/>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3" name="Google Shape;193;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In this online session we will focus on several key topics in access control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We will start with some basic concepts and methodologies about access control , then we will move onto introduction of various techniques and models .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Then we move on to several key topics in access control – user account management, identification and authentication technique , and intrusion detection response</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By the end of the session , you should get a foundation of access control before you move to the face-to-face session.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
        <p:nvSpPr>
          <p:cNvPr id="194" name="Google Shape;194;p7: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195" name="Google Shape;195;p7: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5" name="Google Shape;205;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https://medium.com/@wdevon99/what-the-hell-is-oauth-6ba19f236612</a:t>
            </a:r>
            <a:endParaRPr/>
          </a:p>
        </p:txBody>
      </p:sp>
      <p:sp>
        <p:nvSpPr>
          <p:cNvPr id="215" name="Google Shape;215;p9:notes"/>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a:t>18/2/2025</a:t>
            </a:r>
            <a:endParaRPr/>
          </a:p>
        </p:txBody>
      </p:sp>
      <p:sp>
        <p:nvSpPr>
          <p:cNvPr id="216" name="Google Shape;216;p9:notes"/>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None/>
            </a:pPr>
            <a:r>
              <a:rPr lang="en-US"/>
              <a:t>Copyright © Ricci IEONG for UST training 2018</a:t>
            </a:r>
            <a:endParaRPr/>
          </a:p>
        </p:txBody>
      </p:sp>
      <p:sp>
        <p:nvSpPr>
          <p:cNvPr id="217" name="Google Shape;217;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8" name="Shape 18"/>
        <p:cNvGrpSpPr/>
        <p:nvPr/>
      </p:nvGrpSpPr>
      <p:grpSpPr>
        <a:xfrm>
          <a:off x="0" y="0"/>
          <a:ext cx="0" cy="0"/>
          <a:chOff x="0" y="0"/>
          <a:chExt cx="0" cy="0"/>
        </a:xfrm>
      </p:grpSpPr>
      <p:sp>
        <p:nvSpPr>
          <p:cNvPr id="19" name="Google Shape;19;p28"/>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8"/>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8"/>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28"/>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p:txBody>
      </p:sp>
      <p:sp>
        <p:nvSpPr>
          <p:cNvPr id="23" name="Google Shape;23;p2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2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26" name="Google Shape;26;p28"/>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87" name="Shape 87"/>
        <p:cNvGrpSpPr/>
        <p:nvPr/>
      </p:nvGrpSpPr>
      <p:grpSpPr>
        <a:xfrm>
          <a:off x="0" y="0"/>
          <a:ext cx="0" cy="0"/>
          <a:chOff x="0" y="0"/>
          <a:chExt cx="0" cy="0"/>
        </a:xfrm>
      </p:grpSpPr>
      <p:sp>
        <p:nvSpPr>
          <p:cNvPr id="88" name="Google Shape;88;p3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9" name="Google Shape;89;p37"/>
          <p:cNvSpPr txBox="1"/>
          <p:nvPr>
            <p:ph idx="1" type="body"/>
          </p:nvPr>
        </p:nvSpPr>
        <p:spPr>
          <a:xfrm rot="5400000">
            <a:off x="2583179" y="85514"/>
            <a:ext cx="4023360" cy="7543801"/>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0" name="Google Shape;90;p3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1" name="Google Shape;91;p3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3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93" name="Shape 93"/>
        <p:cNvGrpSpPr/>
        <p:nvPr/>
      </p:nvGrpSpPr>
      <p:grpSpPr>
        <a:xfrm>
          <a:off x="0" y="0"/>
          <a:ext cx="0" cy="0"/>
          <a:chOff x="0" y="0"/>
          <a:chExt cx="0" cy="0"/>
        </a:xfrm>
      </p:grpSpPr>
      <p:sp>
        <p:nvSpPr>
          <p:cNvPr id="94" name="Google Shape;94;p38"/>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8"/>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8"/>
          <p:cNvSpPr txBox="1"/>
          <p:nvPr>
            <p:ph type="title"/>
          </p:nvPr>
        </p:nvSpPr>
        <p:spPr>
          <a:xfrm rot="5400000">
            <a:off x="4650802" y="2307652"/>
            <a:ext cx="5757421" cy="1971675"/>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7" name="Google Shape;97;p38"/>
          <p:cNvSpPr txBox="1"/>
          <p:nvPr>
            <p:ph idx="1" type="body"/>
          </p:nvPr>
        </p:nvSpPr>
        <p:spPr>
          <a:xfrm rot="5400000">
            <a:off x="650303" y="393126"/>
            <a:ext cx="5757420" cy="5800725"/>
          </a:xfrm>
          <a:prstGeom prst="rect">
            <a:avLst/>
          </a:prstGeom>
          <a:noFill/>
          <a:ln>
            <a:noFill/>
          </a:ln>
        </p:spPr>
        <p:txBody>
          <a:bodyPr anchorCtr="0" anchor="t" bIns="0" lIns="45700" spcFirstLastPara="1" rIns="45700" wrap="square" tIns="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98" name="Google Shape;98;p3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0" name="Google Shape;100;p3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 name="Shape 27"/>
        <p:cNvGrpSpPr/>
        <p:nvPr/>
      </p:nvGrpSpPr>
      <p:grpSpPr>
        <a:xfrm>
          <a:off x="0" y="0"/>
          <a:ext cx="0" cy="0"/>
          <a:chOff x="0" y="0"/>
          <a:chExt cx="0" cy="0"/>
        </a:xfrm>
      </p:grpSpPr>
      <p:sp>
        <p:nvSpPr>
          <p:cNvPr id="28" name="Google Shape;28;p2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9"/>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0" name="Google Shape;30;p2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bg>
      <p:bgPr>
        <a:solidFill>
          <a:schemeClr val="lt1"/>
        </a:solidFill>
      </p:bgPr>
    </p:bg>
    <p:spTree>
      <p:nvGrpSpPr>
        <p:cNvPr id="33" name="Shape 33"/>
        <p:cNvGrpSpPr/>
        <p:nvPr/>
      </p:nvGrpSpPr>
      <p:grpSpPr>
        <a:xfrm>
          <a:off x="0" y="0"/>
          <a:ext cx="0" cy="0"/>
          <a:chOff x="0" y="0"/>
          <a:chExt cx="0" cy="0"/>
        </a:xfrm>
      </p:grpSpPr>
      <p:sp>
        <p:nvSpPr>
          <p:cNvPr id="34" name="Google Shape;34;p30"/>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30"/>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30"/>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262626"/>
              </a:buClr>
              <a:buSzPts val="8000"/>
              <a:buFont typeface="Calibri"/>
              <a:buNone/>
              <a:defRPr b="0"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30"/>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8" name="Google Shape;38;p3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3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cxnSp>
        <p:nvCxnSpPr>
          <p:cNvPr id="41" name="Google Shape;41;p30"/>
          <p:cNvCxnSpPr/>
          <p:nvPr/>
        </p:nvCxnSpPr>
        <p:spPr>
          <a:xfrm>
            <a:off x="905744" y="4343400"/>
            <a:ext cx="7406640" cy="0"/>
          </a:xfrm>
          <a:prstGeom prst="straightConnector1">
            <a:avLst/>
          </a:prstGeom>
          <a:noFill/>
          <a:ln cap="flat" cmpd="sng" w="9525">
            <a:solidFill>
              <a:srgbClr val="7F7F7F"/>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2" name="Shape 42"/>
        <p:cNvGrpSpPr/>
        <p:nvPr/>
      </p:nvGrpSpPr>
      <p:grpSpPr>
        <a:xfrm>
          <a:off x="0" y="0"/>
          <a:ext cx="0" cy="0"/>
          <a:chOff x="0" y="0"/>
          <a:chExt cx="0" cy="0"/>
        </a:xfrm>
      </p:grpSpPr>
      <p:sp>
        <p:nvSpPr>
          <p:cNvPr id="43" name="Google Shape;43;p3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31"/>
          <p:cNvSpPr txBox="1"/>
          <p:nvPr>
            <p:ph idx="1" type="body"/>
          </p:nvPr>
        </p:nvSpPr>
        <p:spPr>
          <a:xfrm>
            <a:off x="822960" y="1845734"/>
            <a:ext cx="3703320" cy="40233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5" name="Google Shape;45;p31"/>
          <p:cNvSpPr txBox="1"/>
          <p:nvPr>
            <p:ph idx="2" type="body"/>
          </p:nvPr>
        </p:nvSpPr>
        <p:spPr>
          <a:xfrm>
            <a:off x="4663440" y="1845736"/>
            <a:ext cx="3703320" cy="4023359"/>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6" name="Google Shape;46;p3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3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3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49" name="Shape 49"/>
        <p:cNvGrpSpPr/>
        <p:nvPr/>
      </p:nvGrpSpPr>
      <p:grpSpPr>
        <a:xfrm>
          <a:off x="0" y="0"/>
          <a:ext cx="0" cy="0"/>
          <a:chOff x="0" y="0"/>
          <a:chExt cx="0" cy="0"/>
        </a:xfrm>
      </p:grpSpPr>
      <p:sp>
        <p:nvSpPr>
          <p:cNvPr id="50" name="Google Shape;50;p32"/>
          <p:cNvSpPr/>
          <p:nvPr/>
        </p:nvSpPr>
        <p:spPr>
          <a:xfrm>
            <a:off x="2382" y="6400800"/>
            <a:ext cx="9141619"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32"/>
          <p:cNvSpPr/>
          <p:nvPr/>
        </p:nvSpPr>
        <p:spPr>
          <a:xfrm>
            <a:off x="12" y="633431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3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5" name="Shape 55"/>
        <p:cNvGrpSpPr/>
        <p:nvPr/>
      </p:nvGrpSpPr>
      <p:grpSpPr>
        <a:xfrm>
          <a:off x="0" y="0"/>
          <a:ext cx="0" cy="0"/>
          <a:chOff x="0" y="0"/>
          <a:chExt cx="0" cy="0"/>
        </a:xfrm>
      </p:grpSpPr>
      <p:sp>
        <p:nvSpPr>
          <p:cNvPr id="56" name="Google Shape;56;p3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3"/>
          <p:cNvSpPr txBox="1"/>
          <p:nvPr>
            <p:ph idx="1" type="body"/>
          </p:nvPr>
        </p:nvSpPr>
        <p:spPr>
          <a:xfrm>
            <a:off x="82296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58" name="Google Shape;58;p33"/>
          <p:cNvSpPr txBox="1"/>
          <p:nvPr>
            <p:ph idx="2" type="body"/>
          </p:nvPr>
        </p:nvSpPr>
        <p:spPr>
          <a:xfrm>
            <a:off x="82296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59" name="Google Shape;59;p33"/>
          <p:cNvSpPr txBox="1"/>
          <p:nvPr>
            <p:ph idx="3" type="body"/>
          </p:nvPr>
        </p:nvSpPr>
        <p:spPr>
          <a:xfrm>
            <a:off x="4663440" y="1846052"/>
            <a:ext cx="3703320" cy="736282"/>
          </a:xfrm>
          <a:prstGeom prst="rect">
            <a:avLst/>
          </a:prstGeom>
          <a:noFill/>
          <a:ln>
            <a:noFill/>
          </a:ln>
        </p:spPr>
        <p:txBody>
          <a:bodyPr anchorCtr="0" anchor="ctr" bIns="45700" lIns="91425" spcFirstLastPara="1" rIns="91425" wrap="square" tIns="45700">
            <a:normAutofit/>
          </a:bodyPr>
          <a:lstStyle>
            <a:lvl1pPr indent="-228600" lvl="0" marL="457200" algn="l">
              <a:lnSpc>
                <a:spcPct val="90000"/>
              </a:lnSpc>
              <a:spcBef>
                <a:spcPts val="1200"/>
              </a:spcBef>
              <a:spcAft>
                <a:spcPts val="0"/>
              </a:spcAft>
              <a:buSzPts val="2000"/>
              <a:buNone/>
              <a:defRPr b="0" sz="2000" cap="none">
                <a:solidFill>
                  <a:schemeClr val="dk2"/>
                </a:solidFill>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60" name="Google Shape;60;p33"/>
          <p:cNvSpPr txBox="1"/>
          <p:nvPr>
            <p:ph idx="4" type="body"/>
          </p:nvPr>
        </p:nvSpPr>
        <p:spPr>
          <a:xfrm>
            <a:off x="4663440" y="2582334"/>
            <a:ext cx="3703320" cy="328676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61" name="Google Shape;61;p3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3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3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3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6" name="Google Shape;66;p3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3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8" name="Google Shape;68;p3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69" name="Shape 69"/>
        <p:cNvGrpSpPr/>
        <p:nvPr/>
      </p:nvGrpSpPr>
      <p:grpSpPr>
        <a:xfrm>
          <a:off x="0" y="0"/>
          <a:ext cx="0" cy="0"/>
          <a:chOff x="0" y="0"/>
          <a:chExt cx="0" cy="0"/>
        </a:xfrm>
      </p:grpSpPr>
      <p:sp>
        <p:nvSpPr>
          <p:cNvPr id="70" name="Google Shape;70;p35"/>
          <p:cNvSpPr/>
          <p:nvPr/>
        </p:nvSpPr>
        <p:spPr>
          <a:xfrm>
            <a:off x="13" y="0"/>
            <a:ext cx="3038093" cy="6858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5"/>
          <p:cNvSpPr/>
          <p:nvPr/>
        </p:nvSpPr>
        <p:spPr>
          <a:xfrm>
            <a:off x="3030053" y="0"/>
            <a:ext cx="48006"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5"/>
          <p:cNvSpPr txBox="1"/>
          <p:nvPr>
            <p:ph type="title"/>
          </p:nvPr>
        </p:nvSpPr>
        <p:spPr>
          <a:xfrm>
            <a:off x="342900" y="594359"/>
            <a:ext cx="2400300" cy="2286000"/>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35"/>
          <p:cNvSpPr txBox="1"/>
          <p:nvPr>
            <p:ph idx="1" type="body"/>
          </p:nvPr>
        </p:nvSpPr>
        <p:spPr>
          <a:xfrm>
            <a:off x="3460237" y="731520"/>
            <a:ext cx="5009393" cy="5257800"/>
          </a:xfrm>
          <a:prstGeom prst="rect">
            <a:avLst/>
          </a:prstGeom>
          <a:noFill/>
          <a:ln>
            <a:noFill/>
          </a:ln>
        </p:spPr>
        <p:txBody>
          <a:bodyPr anchorCtr="0" anchor="t" bIns="45700" lIns="0" spcFirstLastPara="1" rIns="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4" name="Google Shape;74;p35"/>
          <p:cNvSpPr txBox="1"/>
          <p:nvPr>
            <p:ph idx="2" type="body"/>
          </p:nvPr>
        </p:nvSpPr>
        <p:spPr>
          <a:xfrm>
            <a:off x="342900" y="2926080"/>
            <a:ext cx="2400300" cy="337912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200"/>
              </a:spcBef>
              <a:spcAft>
                <a:spcPts val="0"/>
              </a:spcAft>
              <a:buSzPts val="1500"/>
              <a:buNone/>
              <a:defRPr sz="1500">
                <a:solidFill>
                  <a:srgbClr val="FFFFFF"/>
                </a:solidFill>
              </a:defRPr>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75" name="Google Shape;75;p35"/>
          <p:cNvSpPr txBox="1"/>
          <p:nvPr>
            <p:ph idx="10" type="dt"/>
          </p:nvPr>
        </p:nvSpPr>
        <p:spPr>
          <a:xfrm>
            <a:off x="349134" y="6459786"/>
            <a:ext cx="196388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35"/>
          <p:cNvSpPr txBox="1"/>
          <p:nvPr>
            <p:ph idx="11" type="ftr"/>
          </p:nvPr>
        </p:nvSpPr>
        <p:spPr>
          <a:xfrm>
            <a:off x="3600450" y="6459786"/>
            <a:ext cx="348615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3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sz="1050">
                <a:solidFill>
                  <a:schemeClr val="dk2"/>
                </a:solidFill>
                <a:latin typeface="Calibri"/>
                <a:ea typeface="Calibri"/>
                <a:cs typeface="Calibri"/>
                <a:sym typeface="Calibri"/>
              </a:defRPr>
            </a:lvl1pPr>
            <a:lvl2pPr indent="0" lvl="1" marL="0" algn="r">
              <a:spcBef>
                <a:spcPts val="0"/>
              </a:spcBef>
              <a:buNone/>
              <a:defRPr sz="1050">
                <a:solidFill>
                  <a:schemeClr val="dk2"/>
                </a:solidFill>
                <a:latin typeface="Calibri"/>
                <a:ea typeface="Calibri"/>
                <a:cs typeface="Calibri"/>
                <a:sym typeface="Calibri"/>
              </a:defRPr>
            </a:lvl2pPr>
            <a:lvl3pPr indent="0" lvl="2" marL="0" algn="r">
              <a:spcBef>
                <a:spcPts val="0"/>
              </a:spcBef>
              <a:buNone/>
              <a:defRPr sz="1050">
                <a:solidFill>
                  <a:schemeClr val="dk2"/>
                </a:solidFill>
                <a:latin typeface="Calibri"/>
                <a:ea typeface="Calibri"/>
                <a:cs typeface="Calibri"/>
                <a:sym typeface="Calibri"/>
              </a:defRPr>
            </a:lvl3pPr>
            <a:lvl4pPr indent="0" lvl="3" marL="0" algn="r">
              <a:spcBef>
                <a:spcPts val="0"/>
              </a:spcBef>
              <a:buNone/>
              <a:defRPr sz="1050">
                <a:solidFill>
                  <a:schemeClr val="dk2"/>
                </a:solidFill>
                <a:latin typeface="Calibri"/>
                <a:ea typeface="Calibri"/>
                <a:cs typeface="Calibri"/>
                <a:sym typeface="Calibri"/>
              </a:defRPr>
            </a:lvl4pPr>
            <a:lvl5pPr indent="0" lvl="4" marL="0" algn="r">
              <a:spcBef>
                <a:spcPts val="0"/>
              </a:spcBef>
              <a:buNone/>
              <a:defRPr sz="1050">
                <a:solidFill>
                  <a:schemeClr val="dk2"/>
                </a:solidFill>
                <a:latin typeface="Calibri"/>
                <a:ea typeface="Calibri"/>
                <a:cs typeface="Calibri"/>
                <a:sym typeface="Calibri"/>
              </a:defRPr>
            </a:lvl5pPr>
            <a:lvl6pPr indent="0" lvl="5" marL="0" algn="r">
              <a:spcBef>
                <a:spcPts val="0"/>
              </a:spcBef>
              <a:buNone/>
              <a:defRPr sz="1050">
                <a:solidFill>
                  <a:schemeClr val="dk2"/>
                </a:solidFill>
                <a:latin typeface="Calibri"/>
                <a:ea typeface="Calibri"/>
                <a:cs typeface="Calibri"/>
                <a:sym typeface="Calibri"/>
              </a:defRPr>
            </a:lvl6pPr>
            <a:lvl7pPr indent="0" lvl="6" marL="0" algn="r">
              <a:spcBef>
                <a:spcPts val="0"/>
              </a:spcBef>
              <a:buNone/>
              <a:defRPr sz="1050">
                <a:solidFill>
                  <a:schemeClr val="dk2"/>
                </a:solidFill>
                <a:latin typeface="Calibri"/>
                <a:ea typeface="Calibri"/>
                <a:cs typeface="Calibri"/>
                <a:sym typeface="Calibri"/>
              </a:defRPr>
            </a:lvl7pPr>
            <a:lvl8pPr indent="0" lvl="7" marL="0" algn="r">
              <a:spcBef>
                <a:spcPts val="0"/>
              </a:spcBef>
              <a:buNone/>
              <a:defRPr sz="1050">
                <a:solidFill>
                  <a:schemeClr val="dk2"/>
                </a:solidFill>
                <a:latin typeface="Calibri"/>
                <a:ea typeface="Calibri"/>
                <a:cs typeface="Calibri"/>
                <a:sym typeface="Calibri"/>
              </a:defRPr>
            </a:lvl8pPr>
            <a:lvl9pPr indent="0" lvl="8" marL="0" algn="r">
              <a:spcBef>
                <a:spcPts val="0"/>
              </a:spcBef>
              <a:buNone/>
              <a:defRPr sz="1050">
                <a:solidFill>
                  <a:schemeClr val="dk2"/>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78" name="Shape 78"/>
        <p:cNvGrpSpPr/>
        <p:nvPr/>
      </p:nvGrpSpPr>
      <p:grpSpPr>
        <a:xfrm>
          <a:off x="0" y="0"/>
          <a:ext cx="0" cy="0"/>
          <a:chOff x="0" y="0"/>
          <a:chExt cx="0" cy="0"/>
        </a:xfrm>
      </p:grpSpPr>
      <p:sp>
        <p:nvSpPr>
          <p:cNvPr id="79" name="Google Shape;79;p36"/>
          <p:cNvSpPr/>
          <p:nvPr/>
        </p:nvSpPr>
        <p:spPr>
          <a:xfrm>
            <a:off x="0" y="4953000"/>
            <a:ext cx="9141619" cy="19050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6"/>
          <p:cNvSpPr/>
          <p:nvPr/>
        </p:nvSpPr>
        <p:spPr>
          <a:xfrm>
            <a:off x="12" y="4915076"/>
            <a:ext cx="9141619" cy="64008"/>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6"/>
          <p:cNvSpPr txBox="1"/>
          <p:nvPr>
            <p:ph type="title"/>
          </p:nvPr>
        </p:nvSpPr>
        <p:spPr>
          <a:xfrm>
            <a:off x="822960" y="5074920"/>
            <a:ext cx="7589520" cy="822960"/>
          </a:xfrm>
          <a:prstGeom prst="rect">
            <a:avLst/>
          </a:prstGeom>
          <a:noFill/>
          <a:ln>
            <a:noFill/>
          </a:ln>
        </p:spPr>
        <p:txBody>
          <a:bodyPr anchorCtr="0" anchor="b" bIns="0" lIns="91425" spcFirstLastPara="1" rIns="91425" wrap="square" tIns="0">
            <a:noAutofit/>
          </a:bodyPr>
          <a:lstStyle>
            <a:lvl1pPr lvl="0" algn="l">
              <a:lnSpc>
                <a:spcPct val="85000"/>
              </a:lnSpc>
              <a:spcBef>
                <a:spcPts val="0"/>
              </a:spcBef>
              <a:spcAft>
                <a:spcPts val="0"/>
              </a:spcAft>
              <a:buClr>
                <a:srgbClr val="FFFFFF"/>
              </a:buClr>
              <a:buSzPts val="3600"/>
              <a:buFont typeface="Calibri"/>
              <a:buNone/>
              <a:defRPr b="0" sz="360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82" name="Google Shape;82;p36"/>
          <p:cNvPicPr preferRelativeResize="0"/>
          <p:nvPr>
            <p:ph idx="2" type="pic"/>
          </p:nvPr>
        </p:nvPicPr>
        <p:blipFill/>
        <p:spPr>
          <a:xfrm>
            <a:off x="12" y="0"/>
            <a:ext cx="9143989" cy="4915076"/>
          </a:xfrm>
          <a:prstGeom prst="rect">
            <a:avLst/>
          </a:prstGeom>
          <a:blipFill rotWithShape="1">
            <a:blip r:embed="rId2">
              <a:alphaModFix/>
            </a:blip>
            <a:stretch>
              <a:fillRect b="0" l="0" r="0" t="0"/>
            </a:stretch>
          </a:blipFill>
          <a:ln>
            <a:noFill/>
          </a:ln>
        </p:spPr>
      </p:pic>
      <p:sp>
        <p:nvSpPr>
          <p:cNvPr id="83" name="Google Shape;83;p36"/>
          <p:cNvSpPr txBox="1"/>
          <p:nvPr>
            <p:ph idx="1" type="body"/>
          </p:nvPr>
        </p:nvSpPr>
        <p:spPr>
          <a:xfrm>
            <a:off x="822959" y="5907024"/>
            <a:ext cx="7589520" cy="594360"/>
          </a:xfrm>
          <a:prstGeom prst="rect">
            <a:avLst/>
          </a:prstGeom>
          <a:noFill/>
          <a:ln>
            <a:noFill/>
          </a:ln>
        </p:spPr>
        <p:txBody>
          <a:bodyPr anchorCtr="0" anchor="t" bIns="0" lIns="91425" spcFirstLastPara="1" rIns="91425" wrap="square" tIns="0">
            <a:normAutofit/>
          </a:bodyPr>
          <a:lstStyle>
            <a:lvl1pPr indent="-228600" lvl="0" marL="457200" algn="l">
              <a:lnSpc>
                <a:spcPct val="90000"/>
              </a:lnSpc>
              <a:spcBef>
                <a:spcPts val="0"/>
              </a:spcBef>
              <a:spcAft>
                <a:spcPts val="0"/>
              </a:spcAft>
              <a:buSzPts val="1500"/>
              <a:buNone/>
              <a:defRPr sz="1500">
                <a:solidFill>
                  <a:srgbClr val="FFFFFF"/>
                </a:solidFill>
              </a:defRPr>
            </a:lvl1pPr>
            <a:lvl2pPr indent="-228600" lvl="1" marL="914400" algn="l">
              <a:lnSpc>
                <a:spcPct val="90000"/>
              </a:lnSpc>
              <a:spcBef>
                <a:spcPts val="6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84" name="Google Shape;84;p3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3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3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7"/>
          <p:cNvSpPr/>
          <p:nvPr/>
        </p:nvSpPr>
        <p:spPr>
          <a:xfrm>
            <a:off x="0" y="6400800"/>
            <a:ext cx="9144001" cy="4572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7"/>
          <p:cNvSpPr/>
          <p:nvPr/>
        </p:nvSpPr>
        <p:spPr>
          <a:xfrm>
            <a:off x="0" y="6334315"/>
            <a:ext cx="9144001" cy="65999"/>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lvl1pPr lvl="0" marR="0" rtl="0" algn="l">
              <a:lnSpc>
                <a:spcPct val="85000"/>
              </a:lnSpc>
              <a:spcBef>
                <a:spcPts val="0"/>
              </a:spcBef>
              <a:spcAft>
                <a:spcPts val="0"/>
              </a:spcAft>
              <a:buClr>
                <a:srgbClr val="3F3F3F"/>
              </a:buClr>
              <a:buSzPts val="4800"/>
              <a:buFont typeface="Calibri"/>
              <a:buNone/>
              <a:defRPr b="0" i="0" sz="4800" u="none" cap="none" strike="noStrike">
                <a:solidFill>
                  <a:srgbClr val="3F3F3F"/>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 name="Google Shape;13;p27"/>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lvl1pPr indent="-355600" lvl="0" marL="457200" marR="0" rtl="0" algn="l">
              <a:lnSpc>
                <a:spcPct val="90000"/>
              </a:lnSpc>
              <a:spcBef>
                <a:spcPts val="1200"/>
              </a:spcBef>
              <a:spcAft>
                <a:spcPts val="0"/>
              </a:spcAft>
              <a:buClr>
                <a:schemeClr val="accent1"/>
              </a:buClr>
              <a:buSzPts val="2000"/>
              <a:buFont typeface="Calibri"/>
              <a:buChar char=" "/>
              <a:defRPr b="0" i="0" sz="2000" u="none" cap="none" strike="noStrike">
                <a:solidFill>
                  <a:srgbClr val="3F3F3F"/>
                </a:solidFill>
                <a:latin typeface="Calibri"/>
                <a:ea typeface="Calibri"/>
                <a:cs typeface="Calibri"/>
                <a:sym typeface="Calibri"/>
              </a:defRPr>
            </a:lvl1pPr>
            <a:lvl2pPr indent="-342900" lvl="1" marL="914400" marR="0" rtl="0" algn="l">
              <a:lnSpc>
                <a:spcPct val="90000"/>
              </a:lnSpc>
              <a:spcBef>
                <a:spcPts val="200"/>
              </a:spcBef>
              <a:spcAft>
                <a:spcPts val="0"/>
              </a:spcAft>
              <a:buClr>
                <a:schemeClr val="accent1"/>
              </a:buClr>
              <a:buSzPts val="1800"/>
              <a:buFont typeface="Calibri"/>
              <a:buChar char="◦"/>
              <a:defRPr b="0" i="0" sz="1800" u="none" cap="none" strike="noStrike">
                <a:solidFill>
                  <a:srgbClr val="3F3F3F"/>
                </a:solidFill>
                <a:latin typeface="Calibri"/>
                <a:ea typeface="Calibri"/>
                <a:cs typeface="Calibri"/>
                <a:sym typeface="Calibri"/>
              </a:defRPr>
            </a:lvl2pPr>
            <a:lvl3pPr indent="-317500" lvl="2" marL="1371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8pPr>
            <a:lvl9pPr indent="-317500" lvl="8" marL="4114800" marR="0" rtl="0" algn="l">
              <a:lnSpc>
                <a:spcPct val="90000"/>
              </a:lnSpc>
              <a:spcBef>
                <a:spcPts val="400"/>
              </a:spcBef>
              <a:spcAft>
                <a:spcPts val="400"/>
              </a:spcAft>
              <a:buClr>
                <a:schemeClr val="accent1"/>
              </a:buClr>
              <a:buSzPts val="1400"/>
              <a:buFont typeface="Calibri"/>
              <a:buChar char="◦"/>
              <a:defRPr b="0" i="0" sz="1400" u="none" cap="none" strike="noStrike">
                <a:solidFill>
                  <a:srgbClr val="3F3F3F"/>
                </a:solidFill>
                <a:latin typeface="Calibri"/>
                <a:ea typeface="Calibri"/>
                <a:cs typeface="Calibri"/>
                <a:sym typeface="Calibri"/>
              </a:defRPr>
            </a:lvl9pPr>
          </a:lstStyle>
          <a:p/>
        </p:txBody>
      </p:sp>
      <p:sp>
        <p:nvSpPr>
          <p:cNvPr id="14" name="Google Shape;14;p2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 name="Google Shape;15;p2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900" u="none" cap="none" strike="noStrike">
                <a:solidFill>
                  <a:srgbClr val="FFFFFF"/>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 name="Google Shape;16;p2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050" u="none" cap="none" strike="noStrike">
                <a:solidFill>
                  <a:srgbClr val="FFFFFF"/>
                </a:solidFill>
                <a:latin typeface="Calibri"/>
                <a:ea typeface="Calibri"/>
                <a:cs typeface="Calibri"/>
                <a:sym typeface="Calibri"/>
              </a:defRPr>
            </a:lvl1pPr>
            <a:lvl2pPr indent="0" lvl="1" marL="0" marR="0" rtl="0" algn="r">
              <a:spcBef>
                <a:spcPts val="0"/>
              </a:spcBef>
              <a:buNone/>
              <a:defRPr b="0" i="0" sz="1050" u="none" cap="none" strike="noStrike">
                <a:solidFill>
                  <a:srgbClr val="FFFFFF"/>
                </a:solidFill>
                <a:latin typeface="Calibri"/>
                <a:ea typeface="Calibri"/>
                <a:cs typeface="Calibri"/>
                <a:sym typeface="Calibri"/>
              </a:defRPr>
            </a:lvl2pPr>
            <a:lvl3pPr indent="0" lvl="2" marL="0" marR="0" rtl="0" algn="r">
              <a:spcBef>
                <a:spcPts val="0"/>
              </a:spcBef>
              <a:buNone/>
              <a:defRPr b="0" i="0" sz="1050" u="none" cap="none" strike="noStrike">
                <a:solidFill>
                  <a:srgbClr val="FFFFFF"/>
                </a:solidFill>
                <a:latin typeface="Calibri"/>
                <a:ea typeface="Calibri"/>
                <a:cs typeface="Calibri"/>
                <a:sym typeface="Calibri"/>
              </a:defRPr>
            </a:lvl3pPr>
            <a:lvl4pPr indent="0" lvl="3" marL="0" marR="0" rtl="0" algn="r">
              <a:spcBef>
                <a:spcPts val="0"/>
              </a:spcBef>
              <a:buNone/>
              <a:defRPr b="0" i="0" sz="1050" u="none" cap="none" strike="noStrike">
                <a:solidFill>
                  <a:srgbClr val="FFFFFF"/>
                </a:solidFill>
                <a:latin typeface="Calibri"/>
                <a:ea typeface="Calibri"/>
                <a:cs typeface="Calibri"/>
                <a:sym typeface="Calibri"/>
              </a:defRPr>
            </a:lvl4pPr>
            <a:lvl5pPr indent="0" lvl="4" marL="0" marR="0" rtl="0" algn="r">
              <a:spcBef>
                <a:spcPts val="0"/>
              </a:spcBef>
              <a:buNone/>
              <a:defRPr b="0" i="0" sz="1050" u="none" cap="none" strike="noStrike">
                <a:solidFill>
                  <a:srgbClr val="FFFFFF"/>
                </a:solidFill>
                <a:latin typeface="Calibri"/>
                <a:ea typeface="Calibri"/>
                <a:cs typeface="Calibri"/>
                <a:sym typeface="Calibri"/>
              </a:defRPr>
            </a:lvl5pPr>
            <a:lvl6pPr indent="0" lvl="5" marL="0" marR="0" rtl="0" algn="r">
              <a:spcBef>
                <a:spcPts val="0"/>
              </a:spcBef>
              <a:buNone/>
              <a:defRPr b="0" i="0" sz="1050" u="none" cap="none" strike="noStrike">
                <a:solidFill>
                  <a:srgbClr val="FFFFFF"/>
                </a:solidFill>
                <a:latin typeface="Calibri"/>
                <a:ea typeface="Calibri"/>
                <a:cs typeface="Calibri"/>
                <a:sym typeface="Calibri"/>
              </a:defRPr>
            </a:lvl6pPr>
            <a:lvl7pPr indent="0" lvl="6" marL="0" marR="0" rtl="0" algn="r">
              <a:spcBef>
                <a:spcPts val="0"/>
              </a:spcBef>
              <a:buNone/>
              <a:defRPr b="0" i="0" sz="1050" u="none" cap="none" strike="noStrike">
                <a:solidFill>
                  <a:srgbClr val="FFFFFF"/>
                </a:solidFill>
                <a:latin typeface="Calibri"/>
                <a:ea typeface="Calibri"/>
                <a:cs typeface="Calibri"/>
                <a:sym typeface="Calibri"/>
              </a:defRPr>
            </a:lvl7pPr>
            <a:lvl8pPr indent="0" lvl="7" marL="0" marR="0" rtl="0" algn="r">
              <a:spcBef>
                <a:spcPts val="0"/>
              </a:spcBef>
              <a:buNone/>
              <a:defRPr b="0" i="0" sz="1050" u="none" cap="none" strike="noStrike">
                <a:solidFill>
                  <a:srgbClr val="FFFFFF"/>
                </a:solidFill>
                <a:latin typeface="Calibri"/>
                <a:ea typeface="Calibri"/>
                <a:cs typeface="Calibri"/>
                <a:sym typeface="Calibri"/>
              </a:defRPr>
            </a:lvl8pPr>
            <a:lvl9pPr indent="0" lvl="8" marL="0" marR="0" rtl="0" algn="r">
              <a:spcBef>
                <a:spcPts val="0"/>
              </a:spcBef>
              <a:buNone/>
              <a:defRPr b="0" i="0" sz="1050" u="none" cap="none" strike="noStrike">
                <a:solidFill>
                  <a:srgbClr val="FFFFFF"/>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cxnSp>
        <p:nvCxnSpPr>
          <p:cNvPr id="17" name="Google Shape;17;p27"/>
          <p:cNvCxnSpPr/>
          <p:nvPr/>
        </p:nvCxnSpPr>
        <p:spPr>
          <a:xfrm>
            <a:off x="895149" y="1737845"/>
            <a:ext cx="7475220" cy="0"/>
          </a:xfrm>
          <a:prstGeom prst="straightConnector1">
            <a:avLst/>
          </a:prstGeom>
          <a:noFill/>
          <a:ln cap="flat" cmpd="sng" w="9525">
            <a:solidFill>
              <a:srgbClr val="7F7F7F"/>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8.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6.xml"/><Relationship Id="rId3" Type="http://schemas.openxmlformats.org/officeDocument/2006/relationships/image" Target="../media/image24.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10.png"/><Relationship Id="rId5"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5.png"/><Relationship Id="rId4" Type="http://schemas.openxmlformats.org/officeDocument/2006/relationships/image" Target="../media/image19.png"/><Relationship Id="rId5" Type="http://schemas.openxmlformats.org/officeDocument/2006/relationships/image" Target="../media/image26.png"/><Relationship Id="rId6" Type="http://schemas.openxmlformats.org/officeDocument/2006/relationships/image" Target="../media/image20.png"/><Relationship Id="rId7"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4.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
          <p:cNvSpPr txBox="1"/>
          <p:nvPr>
            <p:ph type="ctrTitle"/>
          </p:nvPr>
        </p:nvSpPr>
        <p:spPr>
          <a:xfrm>
            <a:off x="822960" y="758952"/>
            <a:ext cx="7543800" cy="3566160"/>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262626"/>
              </a:buClr>
              <a:buSzPct val="100000"/>
              <a:buFont typeface="Calibri"/>
              <a:buNone/>
            </a:pPr>
            <a:r>
              <a:rPr lang="en-US"/>
              <a:t>Week 2 – </a:t>
            </a:r>
            <a:br>
              <a:rPr lang="en-US"/>
            </a:br>
            <a:r>
              <a:rPr lang="en-US"/>
              <a:t>IAM, Authentication, Authorization</a:t>
            </a:r>
            <a:endParaRPr/>
          </a:p>
        </p:txBody>
      </p:sp>
      <p:sp>
        <p:nvSpPr>
          <p:cNvPr id="109" name="Google Shape;109;p1"/>
          <p:cNvSpPr txBox="1"/>
          <p:nvPr>
            <p:ph idx="1" type="subTitle"/>
          </p:nvPr>
        </p:nvSpPr>
        <p:spPr>
          <a:xfrm>
            <a:off x="825038" y="4455621"/>
            <a:ext cx="7543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
        <p:nvSpPr>
          <p:cNvPr id="110" name="Google Shape;110;p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111" name="Google Shape;111;p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112" name="Google Shape;112;p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p11"/>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Password Storage Scheme</a:t>
            </a:r>
            <a:endParaRPr/>
          </a:p>
        </p:txBody>
      </p:sp>
      <p:sp>
        <p:nvSpPr>
          <p:cNvPr id="231" name="Google Shape;231;p11"/>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
        <p:nvSpPr>
          <p:cNvPr id="232" name="Google Shape;232;p1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33" name="Google Shape;233;p1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34" name="Google Shape;234;p1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 name="Shape 241"/>
        <p:cNvGrpSpPr/>
        <p:nvPr/>
      </p:nvGrpSpPr>
      <p:grpSpPr>
        <a:xfrm>
          <a:off x="0" y="0"/>
          <a:ext cx="0" cy="0"/>
          <a:chOff x="0" y="0"/>
          <a:chExt cx="0" cy="0"/>
        </a:xfrm>
      </p:grpSpPr>
      <p:sp>
        <p:nvSpPr>
          <p:cNvPr id="242" name="Google Shape;242;p1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News about Facebook password (Mar 2019)</a:t>
            </a:r>
            <a:endParaRPr/>
          </a:p>
        </p:txBody>
      </p:sp>
      <p:pic>
        <p:nvPicPr>
          <p:cNvPr id="243" name="Google Shape;243;p12"/>
          <p:cNvPicPr preferRelativeResize="0"/>
          <p:nvPr>
            <p:ph idx="1" type="body"/>
          </p:nvPr>
        </p:nvPicPr>
        <p:blipFill rotWithShape="1">
          <a:blip r:embed="rId3">
            <a:alphaModFix/>
          </a:blip>
          <a:srcRect b="0" l="0" r="0" t="0"/>
          <a:stretch/>
        </p:blipFill>
        <p:spPr>
          <a:xfrm>
            <a:off x="822325" y="2210913"/>
            <a:ext cx="3703638" cy="3293424"/>
          </a:xfrm>
          <a:prstGeom prst="rect">
            <a:avLst/>
          </a:prstGeom>
          <a:noFill/>
          <a:ln>
            <a:noFill/>
          </a:ln>
        </p:spPr>
      </p:pic>
      <p:sp>
        <p:nvSpPr>
          <p:cNvPr id="244" name="Google Shape;244;p12"/>
          <p:cNvSpPr txBox="1"/>
          <p:nvPr>
            <p:ph idx="2" type="body"/>
          </p:nvPr>
        </p:nvSpPr>
        <p:spPr>
          <a:xfrm>
            <a:off x="4663440" y="1845736"/>
            <a:ext cx="3703320" cy="4023359"/>
          </a:xfrm>
          <a:prstGeom prst="rect">
            <a:avLst/>
          </a:prstGeom>
          <a:noFill/>
          <a:ln>
            <a:noFill/>
          </a:ln>
        </p:spPr>
        <p:txBody>
          <a:bodyPr anchorCtr="0" anchor="t" bIns="45700" lIns="0" spcFirstLastPara="1" rIns="0" wrap="square" tIns="45700">
            <a:normAutofit fontScale="92500" lnSpcReduction="20000"/>
          </a:bodyPr>
          <a:lstStyle/>
          <a:p>
            <a:pPr indent="-117475" lvl="0" marL="91440" rtl="0" algn="l">
              <a:lnSpc>
                <a:spcPct val="90000"/>
              </a:lnSpc>
              <a:spcBef>
                <a:spcPts val="0"/>
              </a:spcBef>
              <a:spcAft>
                <a:spcPts val="0"/>
              </a:spcAft>
              <a:buSzPct val="100000"/>
              <a:buChar char=" "/>
            </a:pPr>
            <a:r>
              <a:rPr lang="en-US"/>
              <a:t>Facebook users may have had their account passwords stored in plain text and searchable by more than 20,000 Facebook employees.</a:t>
            </a:r>
            <a:endParaRPr/>
          </a:p>
          <a:p>
            <a:pPr indent="-117475" lvl="0" marL="91440" rtl="0" algn="l">
              <a:lnSpc>
                <a:spcPct val="90000"/>
              </a:lnSpc>
              <a:spcBef>
                <a:spcPts val="1400"/>
              </a:spcBef>
              <a:spcAft>
                <a:spcPts val="0"/>
              </a:spcAft>
              <a:buSzPct val="100000"/>
              <a:buChar char=" "/>
            </a:pPr>
            <a:r>
              <a:rPr lang="en-US"/>
              <a:t>My Facebook insider said access logs showed some 2,000 engineers or developers made approximately nine million internal queries for data elements that contained plain text user passwords.</a:t>
            </a:r>
            <a:endParaRPr/>
          </a:p>
          <a:p>
            <a:pPr indent="-117475" lvl="0" marL="91440" rtl="0" algn="l">
              <a:lnSpc>
                <a:spcPct val="90000"/>
              </a:lnSpc>
              <a:spcBef>
                <a:spcPts val="1400"/>
              </a:spcBef>
              <a:spcAft>
                <a:spcPts val="0"/>
              </a:spcAft>
              <a:buSzPct val="100000"/>
              <a:buChar char=" "/>
            </a:pPr>
            <a:r>
              <a:rPr lang="en-US"/>
              <a:t>In the course of our (Facebook) review, we have been looking at the ways we store certain other categories of information — like access tokens — and have fixed problems as we’ve discovered them.</a:t>
            </a:r>
            <a:endParaRPr/>
          </a:p>
          <a:p>
            <a:pPr indent="0" lvl="0" marL="91440" rtl="0" algn="l">
              <a:lnSpc>
                <a:spcPct val="90000"/>
              </a:lnSpc>
              <a:spcBef>
                <a:spcPts val="1400"/>
              </a:spcBef>
              <a:spcAft>
                <a:spcPts val="0"/>
              </a:spcAft>
              <a:buSzPct val="100000"/>
              <a:buNone/>
            </a:pPr>
            <a:r>
              <a:t/>
            </a:r>
            <a:endParaRPr/>
          </a:p>
        </p:txBody>
      </p:sp>
      <p:sp>
        <p:nvSpPr>
          <p:cNvPr id="245" name="Google Shape;245;p1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46" name="Google Shape;246;p1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247" name="Google Shape;247;p1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1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Autofit/>
          </a:bodyPr>
          <a:lstStyle/>
          <a:p>
            <a:pPr indent="0" lvl="0" marL="0" rtl="0" algn="l">
              <a:lnSpc>
                <a:spcPct val="85000"/>
              </a:lnSpc>
              <a:spcBef>
                <a:spcPts val="0"/>
              </a:spcBef>
              <a:spcAft>
                <a:spcPts val="0"/>
              </a:spcAft>
              <a:buClr>
                <a:srgbClr val="3F3F3F"/>
              </a:buClr>
              <a:buSzPts val="4000"/>
              <a:buFont typeface="Calibri"/>
              <a:buNone/>
            </a:pPr>
            <a:r>
              <a:rPr lang="en-US" sz="4000"/>
              <a:t>Hacker leaks passwords for more than 500,000 servers, routers, and IoT devices (Jan 2020)</a:t>
            </a:r>
            <a:endParaRPr/>
          </a:p>
        </p:txBody>
      </p:sp>
      <p:sp>
        <p:nvSpPr>
          <p:cNvPr id="256" name="Google Shape;256;p13"/>
          <p:cNvSpPr txBox="1"/>
          <p:nvPr>
            <p:ph idx="1" type="body"/>
          </p:nvPr>
        </p:nvSpPr>
        <p:spPr>
          <a:xfrm>
            <a:off x="822960" y="1845734"/>
            <a:ext cx="2205053"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The list, which was published on a popular hacking forum, includes each device's IP address, along with a username and password for the Telnet service, a remote access protocol that can be used to control devices over the internet.</a:t>
            </a:r>
            <a:endParaRPr/>
          </a:p>
          <a:p>
            <a:pPr indent="0" lvl="0" marL="91440" rtl="0" algn="l">
              <a:lnSpc>
                <a:spcPct val="90000"/>
              </a:lnSpc>
              <a:spcBef>
                <a:spcPts val="1400"/>
              </a:spcBef>
              <a:spcAft>
                <a:spcPts val="0"/>
              </a:spcAft>
              <a:buSzPts val="2000"/>
              <a:buNone/>
            </a:pPr>
            <a:r>
              <a:t/>
            </a:r>
            <a:endParaRPr/>
          </a:p>
        </p:txBody>
      </p:sp>
      <p:pic>
        <p:nvPicPr>
          <p:cNvPr id="257" name="Google Shape;257;p13"/>
          <p:cNvPicPr preferRelativeResize="0"/>
          <p:nvPr>
            <p:ph idx="2" type="body"/>
          </p:nvPr>
        </p:nvPicPr>
        <p:blipFill rotWithShape="1">
          <a:blip r:embed="rId3">
            <a:alphaModFix/>
          </a:blip>
          <a:srcRect b="0" l="0" r="0" t="0"/>
          <a:stretch/>
        </p:blipFill>
        <p:spPr>
          <a:xfrm>
            <a:off x="3278457" y="1919606"/>
            <a:ext cx="5130906" cy="2377440"/>
          </a:xfrm>
          <a:prstGeom prst="rect">
            <a:avLst/>
          </a:prstGeom>
          <a:noFill/>
          <a:ln>
            <a:noFill/>
          </a:ln>
        </p:spPr>
      </p:pic>
      <p:sp>
        <p:nvSpPr>
          <p:cNvPr id="258" name="Google Shape;258;p1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59" name="Google Shape;259;p1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260" name="Google Shape;260;p1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61" name="Google Shape;261;p13"/>
          <p:cNvSpPr/>
          <p:nvPr/>
        </p:nvSpPr>
        <p:spPr>
          <a:xfrm>
            <a:off x="3278456" y="4479291"/>
            <a:ext cx="5042583"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Most of these IPs do not allow access via their Telnet port anymore. Gevers says that 2,174 still allow an attacker to log on via its Telnet port, and 1,775 of the published credentials still work.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1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Linux Password</a:t>
            </a:r>
            <a:endParaRPr/>
          </a:p>
        </p:txBody>
      </p:sp>
      <p:sp>
        <p:nvSpPr>
          <p:cNvPr id="270" name="Google Shape;270;p14"/>
          <p:cNvSpPr txBox="1"/>
          <p:nvPr>
            <p:ph idx="1" type="body"/>
          </p:nvPr>
        </p:nvSpPr>
        <p:spPr>
          <a:xfrm>
            <a:off x="822960" y="1857337"/>
            <a:ext cx="2538454"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/etc/passwd format</a:t>
            </a:r>
            <a:endParaRPr/>
          </a:p>
          <a:p>
            <a:pPr indent="-182880" lvl="1" marL="384048" rtl="0" algn="l">
              <a:lnSpc>
                <a:spcPct val="90000"/>
              </a:lnSpc>
              <a:spcBef>
                <a:spcPts val="400"/>
              </a:spcBef>
              <a:spcAft>
                <a:spcPts val="0"/>
              </a:spcAft>
              <a:buSzPts val="1800"/>
              <a:buChar char="◦"/>
            </a:pPr>
            <a:r>
              <a:rPr lang="en-US"/>
              <a:t>1. Username</a:t>
            </a:r>
            <a:endParaRPr/>
          </a:p>
          <a:p>
            <a:pPr indent="-182880" lvl="1" marL="384048" rtl="0" algn="l">
              <a:lnSpc>
                <a:spcPct val="90000"/>
              </a:lnSpc>
              <a:spcBef>
                <a:spcPts val="600"/>
              </a:spcBef>
              <a:spcAft>
                <a:spcPts val="0"/>
              </a:spcAft>
              <a:buSzPts val="1800"/>
              <a:buChar char="◦"/>
            </a:pPr>
            <a:r>
              <a:rPr lang="en-US"/>
              <a:t>2. Password</a:t>
            </a:r>
            <a:endParaRPr/>
          </a:p>
          <a:p>
            <a:pPr indent="-182880" lvl="1" marL="384048" rtl="0" algn="l">
              <a:lnSpc>
                <a:spcPct val="90000"/>
              </a:lnSpc>
              <a:spcBef>
                <a:spcPts val="600"/>
              </a:spcBef>
              <a:spcAft>
                <a:spcPts val="0"/>
              </a:spcAft>
              <a:buSzPts val="1800"/>
              <a:buChar char="◦"/>
            </a:pPr>
            <a:r>
              <a:rPr lang="en-US"/>
              <a:t>3. User ID</a:t>
            </a:r>
            <a:endParaRPr/>
          </a:p>
          <a:p>
            <a:pPr indent="-182880" lvl="1" marL="384048" rtl="0" algn="l">
              <a:lnSpc>
                <a:spcPct val="90000"/>
              </a:lnSpc>
              <a:spcBef>
                <a:spcPts val="600"/>
              </a:spcBef>
              <a:spcAft>
                <a:spcPts val="0"/>
              </a:spcAft>
              <a:buSzPts val="1800"/>
              <a:buChar char="◦"/>
            </a:pPr>
            <a:r>
              <a:rPr lang="en-US"/>
              <a:t>4. Group ID</a:t>
            </a:r>
            <a:endParaRPr/>
          </a:p>
          <a:p>
            <a:pPr indent="-182880" lvl="1" marL="384048" rtl="0" algn="l">
              <a:lnSpc>
                <a:spcPct val="90000"/>
              </a:lnSpc>
              <a:spcBef>
                <a:spcPts val="600"/>
              </a:spcBef>
              <a:spcAft>
                <a:spcPts val="0"/>
              </a:spcAft>
              <a:buSzPts val="1800"/>
              <a:buChar char="◦"/>
            </a:pPr>
            <a:r>
              <a:rPr lang="en-US"/>
              <a:t>5. Commentary</a:t>
            </a:r>
            <a:endParaRPr/>
          </a:p>
          <a:p>
            <a:pPr indent="-182880" lvl="1" marL="384048" rtl="0" algn="l">
              <a:lnSpc>
                <a:spcPct val="90000"/>
              </a:lnSpc>
              <a:spcBef>
                <a:spcPts val="600"/>
              </a:spcBef>
              <a:spcAft>
                <a:spcPts val="0"/>
              </a:spcAft>
              <a:buSzPts val="1800"/>
              <a:buChar char="◦"/>
            </a:pPr>
            <a:r>
              <a:rPr lang="en-US"/>
              <a:t>6. Home Directory</a:t>
            </a:r>
            <a:endParaRPr/>
          </a:p>
          <a:p>
            <a:pPr indent="-182880" lvl="1" marL="384048" rtl="0" algn="l">
              <a:lnSpc>
                <a:spcPct val="90000"/>
              </a:lnSpc>
              <a:spcBef>
                <a:spcPts val="600"/>
              </a:spcBef>
              <a:spcAft>
                <a:spcPts val="0"/>
              </a:spcAft>
              <a:buSzPts val="1800"/>
              <a:buChar char="◦"/>
            </a:pPr>
            <a:r>
              <a:rPr lang="en-US"/>
              <a:t>7. Shell</a:t>
            </a:r>
            <a:endParaRPr/>
          </a:p>
        </p:txBody>
      </p:sp>
      <p:pic>
        <p:nvPicPr>
          <p:cNvPr id="271" name="Google Shape;271;p14"/>
          <p:cNvPicPr preferRelativeResize="0"/>
          <p:nvPr>
            <p:ph idx="2" type="body"/>
          </p:nvPr>
        </p:nvPicPr>
        <p:blipFill rotWithShape="1">
          <a:blip r:embed="rId3">
            <a:alphaModFix/>
          </a:blip>
          <a:srcRect b="0" l="0" r="0" t="0"/>
          <a:stretch/>
        </p:blipFill>
        <p:spPr>
          <a:xfrm>
            <a:off x="3715595" y="1857337"/>
            <a:ext cx="5332294" cy="4011757"/>
          </a:xfrm>
          <a:prstGeom prst="rect">
            <a:avLst/>
          </a:prstGeom>
          <a:noFill/>
          <a:ln>
            <a:noFill/>
          </a:ln>
        </p:spPr>
      </p:pic>
      <p:sp>
        <p:nvSpPr>
          <p:cNvPr id="272" name="Google Shape;272;p1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73" name="Google Shape;273;p1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274" name="Google Shape;274;p1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75" name="Google Shape;275;p14"/>
          <p:cNvPicPr preferRelativeResize="0"/>
          <p:nvPr/>
        </p:nvPicPr>
        <p:blipFill rotWithShape="1">
          <a:blip r:embed="rId4">
            <a:alphaModFix/>
          </a:blip>
          <a:srcRect b="0" l="0" r="0" t="0"/>
          <a:stretch/>
        </p:blipFill>
        <p:spPr>
          <a:xfrm>
            <a:off x="822960" y="4572892"/>
            <a:ext cx="5332294" cy="1777431"/>
          </a:xfrm>
          <a:prstGeom prst="rect">
            <a:avLst/>
          </a:prstGeom>
          <a:noFill/>
          <a:ln>
            <a:noFill/>
          </a:ln>
        </p:spPr>
      </p:pic>
      <p:sp>
        <p:nvSpPr>
          <p:cNvPr id="276" name="Google Shape;276;p14"/>
          <p:cNvSpPr/>
          <p:nvPr/>
        </p:nvSpPr>
        <p:spPr>
          <a:xfrm>
            <a:off x="4800600" y="286604"/>
            <a:ext cx="4145573" cy="1257739"/>
          </a:xfrm>
          <a:prstGeom prst="ellipse">
            <a:avLst/>
          </a:prstGeom>
          <a:solidFill>
            <a:schemeClr val="accent1"/>
          </a:solidFill>
          <a:ln cap="flat" cmpd="sng" w="15875">
            <a:solidFill>
              <a:srgbClr val="6037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600">
                <a:solidFill>
                  <a:schemeClr val="lt1"/>
                </a:solidFill>
                <a:latin typeface="Calibri"/>
                <a:ea typeface="Calibri"/>
                <a:cs typeface="Calibri"/>
                <a:sym typeface="Calibri"/>
              </a:rPr>
              <a:t>Quiz:</a:t>
            </a:r>
            <a:endParaRPr/>
          </a:p>
          <a:p>
            <a:pPr indent="-342900" lvl="0" marL="342900" marR="0" rtl="0" algn="ctr">
              <a:spcBef>
                <a:spcPts val="0"/>
              </a:spcBef>
              <a:spcAft>
                <a:spcPts val="0"/>
              </a:spcAft>
              <a:buClr>
                <a:schemeClr val="lt1"/>
              </a:buClr>
              <a:buSzPts val="1600"/>
              <a:buFont typeface="Calibri"/>
              <a:buAutoNum type="arabicPeriod"/>
            </a:pPr>
            <a:r>
              <a:rPr lang="en-US" sz="1600">
                <a:solidFill>
                  <a:schemeClr val="lt1"/>
                </a:solidFill>
                <a:latin typeface="Calibri"/>
                <a:ea typeface="Calibri"/>
                <a:cs typeface="Calibri"/>
                <a:sym typeface="Calibri"/>
              </a:rPr>
              <a:t>What does each field mean?</a:t>
            </a:r>
            <a:endParaRPr/>
          </a:p>
          <a:p>
            <a:pPr indent="-342900" lvl="0" marL="342900" marR="0" rtl="0" algn="ctr">
              <a:spcBef>
                <a:spcPts val="0"/>
              </a:spcBef>
              <a:spcAft>
                <a:spcPts val="0"/>
              </a:spcAft>
              <a:buClr>
                <a:schemeClr val="lt1"/>
              </a:buClr>
              <a:buSzPts val="1600"/>
              <a:buFont typeface="Calibri"/>
              <a:buAutoNum type="arabicPeriod"/>
            </a:pPr>
            <a:r>
              <a:rPr lang="en-US" sz="1600">
                <a:solidFill>
                  <a:schemeClr val="lt1"/>
                </a:solidFill>
                <a:latin typeface="Calibri"/>
                <a:ea typeface="Calibri"/>
                <a:cs typeface="Calibri"/>
                <a:sym typeface="Calibri"/>
              </a:rPr>
              <a:t>Why use the “X” to represent password?</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 name="Shape 283"/>
        <p:cNvGrpSpPr/>
        <p:nvPr/>
      </p:nvGrpSpPr>
      <p:grpSpPr>
        <a:xfrm>
          <a:off x="0" y="0"/>
          <a:ext cx="0" cy="0"/>
          <a:chOff x="0" y="0"/>
          <a:chExt cx="0" cy="0"/>
        </a:xfrm>
      </p:grpSpPr>
      <p:sp>
        <p:nvSpPr>
          <p:cNvPr id="284" name="Google Shape;284;p1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Linux Password</a:t>
            </a:r>
            <a:endParaRPr/>
          </a:p>
        </p:txBody>
      </p:sp>
      <p:pic>
        <p:nvPicPr>
          <p:cNvPr id="285" name="Google Shape;285;p15"/>
          <p:cNvPicPr preferRelativeResize="0"/>
          <p:nvPr>
            <p:ph idx="1" type="body"/>
          </p:nvPr>
        </p:nvPicPr>
        <p:blipFill rotWithShape="1">
          <a:blip r:embed="rId3">
            <a:alphaModFix/>
          </a:blip>
          <a:srcRect b="0" l="0" r="0" t="0"/>
          <a:stretch/>
        </p:blipFill>
        <p:spPr>
          <a:xfrm>
            <a:off x="777240" y="5116565"/>
            <a:ext cx="7555403" cy="1047876"/>
          </a:xfrm>
          <a:prstGeom prst="rect">
            <a:avLst/>
          </a:prstGeom>
          <a:noFill/>
          <a:ln>
            <a:noFill/>
          </a:ln>
        </p:spPr>
      </p:pic>
      <p:sp>
        <p:nvSpPr>
          <p:cNvPr id="286" name="Google Shape;286;p15"/>
          <p:cNvSpPr txBox="1"/>
          <p:nvPr>
            <p:ph idx="2" type="body"/>
          </p:nvPr>
        </p:nvSpPr>
        <p:spPr>
          <a:xfrm>
            <a:off x="853960" y="2032706"/>
            <a:ext cx="7512800" cy="365125"/>
          </a:xfrm>
          <a:prstGeom prst="rect">
            <a:avLst/>
          </a:prstGeom>
          <a:noFill/>
          <a:ln>
            <a:noFill/>
          </a:ln>
        </p:spPr>
        <p:txBody>
          <a:bodyPr anchorCtr="0" anchor="t" bIns="45700" lIns="0" spcFirstLastPara="1" rIns="0" wrap="square" tIns="45700">
            <a:normAutofit lnSpcReduction="10000"/>
          </a:bodyPr>
          <a:lstStyle/>
          <a:p>
            <a:pPr indent="-127000" lvl="0" marL="91440" rtl="0" algn="l">
              <a:lnSpc>
                <a:spcPct val="90000"/>
              </a:lnSpc>
              <a:spcBef>
                <a:spcPts val="0"/>
              </a:spcBef>
              <a:spcAft>
                <a:spcPts val="0"/>
              </a:spcAft>
              <a:buSzPts val="2000"/>
              <a:buChar char=" "/>
            </a:pPr>
            <a:r>
              <a:rPr lang="en-US"/>
              <a:t>/etc/shadow file:</a:t>
            </a:r>
            <a:endParaRPr/>
          </a:p>
        </p:txBody>
      </p:sp>
      <p:sp>
        <p:nvSpPr>
          <p:cNvPr id="287" name="Google Shape;287;p1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88" name="Google Shape;288;p1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289" name="Google Shape;289;p1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graphicFrame>
        <p:nvGraphicFramePr>
          <p:cNvPr id="290" name="Google Shape;290;p15"/>
          <p:cNvGraphicFramePr/>
          <p:nvPr/>
        </p:nvGraphicFramePr>
        <p:xfrm>
          <a:off x="853959" y="2507518"/>
          <a:ext cx="3000000" cy="3000000"/>
        </p:xfrm>
        <a:graphic>
          <a:graphicData uri="http://schemas.openxmlformats.org/drawingml/2006/table">
            <a:tbl>
              <a:tblPr bandRow="1" firstRow="1">
                <a:noFill/>
                <a:tableStyleId>{92D6EFFC-85CF-4AA5-83FD-199AF1A0B9B8}</a:tableStyleId>
              </a:tblPr>
              <a:tblGrid>
                <a:gridCol w="3464050"/>
                <a:gridCol w="4014650"/>
              </a:tblGrid>
              <a:tr h="156825">
                <a:tc>
                  <a:txBody>
                    <a:bodyPr/>
                    <a:lstStyle/>
                    <a:p>
                      <a:pPr indent="0" lvl="0" marL="0" marR="0" rtl="0" algn="l">
                        <a:lnSpc>
                          <a:spcPct val="100000"/>
                        </a:lnSpc>
                        <a:spcBef>
                          <a:spcPts val="0"/>
                        </a:spcBef>
                        <a:spcAft>
                          <a:spcPts val="0"/>
                        </a:spcAft>
                        <a:buClr>
                          <a:schemeClr val="dk1"/>
                        </a:buClr>
                        <a:buSzPts val="1400"/>
                        <a:buFont typeface="Calibri"/>
                        <a:buNone/>
                      </a:pPr>
                      <a:r>
                        <a:rPr b="0" lang="en-US" sz="1400" u="none" cap="none" strike="noStrike"/>
                        <a:t>1. Username</a:t>
                      </a:r>
                      <a:endParaRPr/>
                    </a:p>
                  </a:txBody>
                  <a:tcPr marT="45725" marB="45725" marR="91450" marL="91450"/>
                </a:tc>
                <a:tc>
                  <a:txBody>
                    <a:bodyPr/>
                    <a:lstStyle/>
                    <a:p>
                      <a:pPr indent="0" lvl="0" marL="0" marR="0" rtl="0" algn="l">
                        <a:spcBef>
                          <a:spcPts val="0"/>
                        </a:spcBef>
                        <a:spcAft>
                          <a:spcPts val="0"/>
                        </a:spcAft>
                        <a:buNone/>
                      </a:pPr>
                      <a:r>
                        <a:rPr b="0" lang="en-US" sz="1400" u="none" cap="none" strike="noStrike"/>
                        <a:t>5. Maximum number of days</a:t>
                      </a:r>
                      <a:endParaRPr/>
                    </a:p>
                  </a:txBody>
                  <a:tcPr marT="45725" marB="45725" marR="91450" marL="91450"/>
                </a:tc>
              </a:tr>
              <a:tr h="815475">
                <a:tc>
                  <a:txBody>
                    <a:bodyPr/>
                    <a:lstStyle/>
                    <a:p>
                      <a:pPr indent="0" lvl="0" marL="0" marR="0" rtl="0" algn="l">
                        <a:spcBef>
                          <a:spcPts val="0"/>
                        </a:spcBef>
                        <a:spcAft>
                          <a:spcPts val="0"/>
                        </a:spcAft>
                        <a:buNone/>
                      </a:pPr>
                      <a:r>
                        <a:rPr lang="en-US" sz="1400"/>
                        <a:t>2. Password</a:t>
                      </a:r>
                      <a:endParaRPr/>
                    </a:p>
                    <a:p>
                      <a:pPr indent="0" lvl="0" marL="0" marR="0" rtl="0" algn="l">
                        <a:spcBef>
                          <a:spcPts val="0"/>
                        </a:spcBef>
                        <a:spcAft>
                          <a:spcPts val="0"/>
                        </a:spcAft>
                        <a:buNone/>
                      </a:pPr>
                      <a:r>
                        <a:rPr lang="en-US" sz="1400"/>
                        <a:t>password format is set to $id$salt$hashed</a:t>
                      </a:r>
                      <a:endParaRPr sz="1400"/>
                    </a:p>
                    <a:p>
                      <a:pPr indent="0" lvl="1" marL="457200" marR="0" rtl="0" algn="l">
                        <a:spcBef>
                          <a:spcPts val="0"/>
                        </a:spcBef>
                        <a:spcAft>
                          <a:spcPts val="0"/>
                        </a:spcAft>
                        <a:buNone/>
                      </a:pPr>
                      <a:r>
                        <a:rPr lang="en-US" sz="1400" u="none" cap="none" strike="noStrike"/>
                        <a:t>$1$ is MD5</a:t>
                      </a:r>
                      <a:endParaRPr/>
                    </a:p>
                    <a:p>
                      <a:pPr indent="0" lvl="1" marL="457200" marR="0" rtl="0" algn="l">
                        <a:spcBef>
                          <a:spcPts val="0"/>
                        </a:spcBef>
                        <a:spcAft>
                          <a:spcPts val="0"/>
                        </a:spcAft>
                        <a:buNone/>
                      </a:pPr>
                      <a:r>
                        <a:rPr lang="en-US" sz="1400" u="none" cap="none" strike="noStrike"/>
                        <a:t>$2a$ is Blowfish</a:t>
                      </a:r>
                      <a:endParaRPr/>
                    </a:p>
                    <a:p>
                      <a:pPr indent="0" lvl="1" marL="457200" marR="0" rtl="0" algn="l">
                        <a:spcBef>
                          <a:spcPts val="0"/>
                        </a:spcBef>
                        <a:spcAft>
                          <a:spcPts val="0"/>
                        </a:spcAft>
                        <a:buNone/>
                      </a:pPr>
                      <a:r>
                        <a:rPr lang="en-US" sz="1400" u="none" cap="none" strike="noStrike"/>
                        <a:t>$2y$ is Blowfish</a:t>
                      </a:r>
                      <a:endParaRPr/>
                    </a:p>
                    <a:p>
                      <a:pPr indent="0" lvl="1" marL="457200" marR="0" rtl="0" algn="l">
                        <a:spcBef>
                          <a:spcPts val="0"/>
                        </a:spcBef>
                        <a:spcAft>
                          <a:spcPts val="0"/>
                        </a:spcAft>
                        <a:buNone/>
                      </a:pPr>
                      <a:r>
                        <a:rPr lang="en-US" sz="1400" u="none" cap="none" strike="noStrike"/>
                        <a:t>$5$ is SHA-256</a:t>
                      </a:r>
                      <a:endParaRPr/>
                    </a:p>
                    <a:p>
                      <a:pPr indent="0" lvl="1" marL="457200" marR="0" rtl="0" algn="l">
                        <a:spcBef>
                          <a:spcPts val="0"/>
                        </a:spcBef>
                        <a:spcAft>
                          <a:spcPts val="0"/>
                        </a:spcAft>
                        <a:buNone/>
                      </a:pPr>
                      <a:r>
                        <a:rPr lang="en-US" sz="1400" u="none" cap="none" strike="noStrike"/>
                        <a:t>$6$ is SHA-512</a:t>
                      </a:r>
                      <a:endParaRPr/>
                    </a:p>
                  </a:txBody>
                  <a:tcPr marT="45725" marB="45725" marR="91450" marL="91450"/>
                </a:tc>
                <a:tc>
                  <a:txBody>
                    <a:bodyPr/>
                    <a:lstStyle/>
                    <a:p>
                      <a:pPr indent="0" lvl="0" marL="0" marR="0" rtl="0" algn="l">
                        <a:spcBef>
                          <a:spcPts val="0"/>
                        </a:spcBef>
                        <a:spcAft>
                          <a:spcPts val="0"/>
                        </a:spcAft>
                        <a:buNone/>
                      </a:pPr>
                      <a:r>
                        <a:rPr lang="en-US" sz="1400"/>
                        <a:t>6. Warn number of days before password expire</a:t>
                      </a:r>
                      <a:endParaRPr/>
                    </a:p>
                  </a:txBody>
                  <a:tcPr marT="45725" marB="45725" marR="91450" marL="91450"/>
                </a:tc>
              </a:tr>
              <a:tr h="177800">
                <a:tc>
                  <a:txBody>
                    <a:bodyPr/>
                    <a:lstStyle/>
                    <a:p>
                      <a:pPr indent="0" lvl="0" marL="0" marR="0" rtl="0" algn="l">
                        <a:spcBef>
                          <a:spcPts val="0"/>
                        </a:spcBef>
                        <a:spcAft>
                          <a:spcPts val="0"/>
                        </a:spcAft>
                        <a:buNone/>
                      </a:pPr>
                      <a:r>
                        <a:rPr lang="en-US" sz="1400"/>
                        <a:t>3. Last password change (lastchanged) </a:t>
                      </a:r>
                      <a:endParaRPr/>
                    </a:p>
                  </a:txBody>
                  <a:tcPr marT="45725" marB="45725" marR="91450" marL="91450"/>
                </a:tc>
                <a:tc>
                  <a:txBody>
                    <a:bodyPr/>
                    <a:lstStyle/>
                    <a:p>
                      <a:pPr indent="0" lvl="0" marL="0" marR="0" rtl="0" algn="l">
                        <a:spcBef>
                          <a:spcPts val="0"/>
                        </a:spcBef>
                        <a:spcAft>
                          <a:spcPts val="0"/>
                        </a:spcAft>
                        <a:buNone/>
                      </a:pPr>
                      <a:r>
                        <a:rPr lang="en-US" sz="1400"/>
                        <a:t>7. Inactive, number of days after password expired</a:t>
                      </a:r>
                      <a:endParaRPr/>
                    </a:p>
                  </a:txBody>
                  <a:tcPr marT="45725" marB="45725" marR="91450" marL="91450"/>
                </a:tc>
              </a:tr>
              <a:tr h="177800">
                <a:tc>
                  <a:txBody>
                    <a:bodyPr/>
                    <a:lstStyle/>
                    <a:p>
                      <a:pPr indent="0" lvl="0" marL="0" marR="0" rtl="0" algn="l">
                        <a:lnSpc>
                          <a:spcPct val="100000"/>
                        </a:lnSpc>
                        <a:spcBef>
                          <a:spcPts val="0"/>
                        </a:spcBef>
                        <a:spcAft>
                          <a:spcPts val="0"/>
                        </a:spcAft>
                        <a:buClr>
                          <a:schemeClr val="dk1"/>
                        </a:buClr>
                        <a:buSzPts val="1400"/>
                        <a:buFont typeface="Calibri"/>
                        <a:buNone/>
                      </a:pPr>
                      <a:r>
                        <a:rPr lang="en-US" sz="1400"/>
                        <a:t>4. Minimum number of days</a:t>
                      </a:r>
                      <a:endParaRPr/>
                    </a:p>
                  </a:txBody>
                  <a:tcPr marT="45725" marB="45725" marR="91450" marL="91450"/>
                </a:tc>
                <a:tc>
                  <a:txBody>
                    <a:bodyPr/>
                    <a:lstStyle/>
                    <a:p>
                      <a:pPr indent="0" lvl="0" marL="0" marR="0" rtl="0" algn="l">
                        <a:spcBef>
                          <a:spcPts val="0"/>
                        </a:spcBef>
                        <a:spcAft>
                          <a:spcPts val="0"/>
                        </a:spcAft>
                        <a:buNone/>
                      </a:pPr>
                      <a:r>
                        <a:rPr lang="en-US" sz="1400"/>
                        <a:t>8. Expire absolute date</a:t>
                      </a:r>
                      <a:endParaRPr/>
                    </a:p>
                  </a:txBody>
                  <a:tcPr marT="45725" marB="45725" marR="91450" marL="91450"/>
                </a:tc>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7" name="Shape 297"/>
        <p:cNvGrpSpPr/>
        <p:nvPr/>
      </p:nvGrpSpPr>
      <p:grpSpPr>
        <a:xfrm>
          <a:off x="0" y="0"/>
          <a:ext cx="0" cy="0"/>
          <a:chOff x="0" y="0"/>
          <a:chExt cx="0" cy="0"/>
        </a:xfrm>
      </p:grpSpPr>
      <p:sp>
        <p:nvSpPr>
          <p:cNvPr id="298" name="Google Shape;298;p1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Password Hash Salting</a:t>
            </a:r>
            <a:endParaRPr/>
          </a:p>
        </p:txBody>
      </p:sp>
      <p:pic>
        <p:nvPicPr>
          <p:cNvPr id="299" name="Google Shape;299;p16"/>
          <p:cNvPicPr preferRelativeResize="0"/>
          <p:nvPr>
            <p:ph idx="1" type="body"/>
          </p:nvPr>
        </p:nvPicPr>
        <p:blipFill rotWithShape="1">
          <a:blip r:embed="rId3">
            <a:alphaModFix/>
          </a:blip>
          <a:srcRect b="0" l="0" r="0" t="0"/>
          <a:stretch/>
        </p:blipFill>
        <p:spPr>
          <a:xfrm>
            <a:off x="1112021" y="1846263"/>
            <a:ext cx="6964407" cy="4022725"/>
          </a:xfrm>
          <a:prstGeom prst="rect">
            <a:avLst/>
          </a:prstGeom>
          <a:noFill/>
          <a:ln>
            <a:noFill/>
          </a:ln>
        </p:spPr>
      </p:pic>
      <p:sp>
        <p:nvSpPr>
          <p:cNvPr id="300" name="Google Shape;300;p1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301" name="Google Shape;301;p1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302" name="Google Shape;302;p1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03" name="Google Shape;303;p16"/>
          <p:cNvSpPr/>
          <p:nvPr/>
        </p:nvSpPr>
        <p:spPr>
          <a:xfrm>
            <a:off x="379620" y="5868988"/>
            <a:ext cx="838713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https://www.wordfence.com/learn/how-passwords-work-and-cracking-passwords/</a:t>
            </a:r>
            <a:endParaRPr/>
          </a:p>
        </p:txBody>
      </p:sp>
      <p:sp>
        <p:nvSpPr>
          <p:cNvPr id="304" name="Google Shape;304;p16"/>
          <p:cNvSpPr/>
          <p:nvPr/>
        </p:nvSpPr>
        <p:spPr>
          <a:xfrm>
            <a:off x="269716" y="4352192"/>
            <a:ext cx="3126562" cy="789661"/>
          </a:xfrm>
          <a:prstGeom prst="rect">
            <a:avLst/>
          </a:prstGeom>
          <a:solidFill>
            <a:schemeClr val="accent1"/>
          </a:solidFill>
          <a:ln cap="flat" cmpd="sng" w="15875">
            <a:solidFill>
              <a:srgbClr val="6037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Question: </a:t>
            </a:r>
            <a:endParaRPr/>
          </a:p>
          <a:p>
            <a:pPr indent="0" lvl="0" marL="0" marR="0" rtl="0" algn="ctr">
              <a:spcBef>
                <a:spcPts val="0"/>
              </a:spcBef>
              <a:spcAft>
                <a:spcPts val="0"/>
              </a:spcAft>
              <a:buNone/>
            </a:pPr>
            <a:r>
              <a:rPr lang="en-US" sz="1800">
                <a:solidFill>
                  <a:schemeClr val="lt1"/>
                </a:solidFill>
                <a:latin typeface="Calibri"/>
                <a:ea typeface="Calibri"/>
                <a:cs typeface="Calibri"/>
                <a:sym typeface="Calibri"/>
              </a:rPr>
              <a:t>Why salted password will help?</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17"/>
          <p:cNvSpPr txBox="1"/>
          <p:nvPr>
            <p:ph idx="4294967295"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Salting</a:t>
            </a:r>
            <a:endParaRPr/>
          </a:p>
        </p:txBody>
      </p:sp>
      <p:sp>
        <p:nvSpPr>
          <p:cNvPr id="312" name="Google Shape;312;p17"/>
          <p:cNvSpPr txBox="1"/>
          <p:nvPr>
            <p:ph idx="4294967295" type="body"/>
          </p:nvPr>
        </p:nvSpPr>
        <p:spPr>
          <a:xfrm>
            <a:off x="457200" y="1600200"/>
            <a:ext cx="4638675" cy="4525963"/>
          </a:xfrm>
          <a:prstGeom prst="rect">
            <a:avLst/>
          </a:prstGeom>
          <a:noFill/>
          <a:ln>
            <a:noFill/>
          </a:ln>
        </p:spPr>
        <p:txBody>
          <a:bodyPr anchorCtr="0" anchor="t" bIns="45700" lIns="0" spcFirstLastPara="1" rIns="0" wrap="square" tIns="45700">
            <a:normAutofit/>
          </a:bodyPr>
          <a:lstStyle/>
          <a:p>
            <a:pPr indent="-177800" lvl="0" marL="91440" rtl="0" algn="l">
              <a:lnSpc>
                <a:spcPct val="90000"/>
              </a:lnSpc>
              <a:spcBef>
                <a:spcPts val="0"/>
              </a:spcBef>
              <a:spcAft>
                <a:spcPts val="0"/>
              </a:spcAft>
              <a:buSzPts val="2800"/>
              <a:buChar char=" "/>
            </a:pPr>
            <a:r>
              <a:rPr lang="en-US" sz="2800"/>
              <a:t>Prevents deriving passwords from password file</a:t>
            </a:r>
            <a:endParaRPr/>
          </a:p>
          <a:p>
            <a:pPr indent="-177800" lvl="0" marL="91440" rtl="0" algn="l">
              <a:lnSpc>
                <a:spcPct val="90000"/>
              </a:lnSpc>
              <a:spcBef>
                <a:spcPts val="1400"/>
              </a:spcBef>
              <a:spcAft>
                <a:spcPts val="0"/>
              </a:spcAft>
              <a:buSzPts val="2800"/>
              <a:buChar char=" "/>
            </a:pPr>
            <a:r>
              <a:rPr lang="en-US" sz="2800"/>
              <a:t>Stored representation differs</a:t>
            </a:r>
            <a:endParaRPr/>
          </a:p>
          <a:p>
            <a:pPr indent="-177800" lvl="0" marL="91440" rtl="0" algn="l">
              <a:lnSpc>
                <a:spcPct val="90000"/>
              </a:lnSpc>
              <a:spcBef>
                <a:spcPts val="1400"/>
              </a:spcBef>
              <a:spcAft>
                <a:spcPts val="0"/>
              </a:spcAft>
              <a:buSzPts val="2800"/>
              <a:buChar char=" "/>
            </a:pPr>
            <a:r>
              <a:rPr lang="en-US" sz="2800"/>
              <a:t>Side effect: defeats pre-computed hash attacks</a:t>
            </a:r>
            <a:endParaRPr/>
          </a:p>
        </p:txBody>
      </p:sp>
      <p:pic>
        <p:nvPicPr>
          <p:cNvPr descr="server" id="313" name="Google Shape;313;p17"/>
          <p:cNvPicPr preferRelativeResize="0"/>
          <p:nvPr/>
        </p:nvPicPr>
        <p:blipFill rotWithShape="1">
          <a:blip r:embed="rId3">
            <a:alphaModFix/>
          </a:blip>
          <a:srcRect b="0" l="0" r="0" t="0"/>
          <a:stretch/>
        </p:blipFill>
        <p:spPr>
          <a:xfrm>
            <a:off x="5257800" y="2057400"/>
            <a:ext cx="2155825" cy="2971800"/>
          </a:xfrm>
          <a:prstGeom prst="rect">
            <a:avLst/>
          </a:prstGeom>
          <a:noFill/>
          <a:ln>
            <a:noFill/>
          </a:ln>
        </p:spPr>
      </p:pic>
      <p:pic>
        <p:nvPicPr>
          <p:cNvPr descr="j0112868" id="314" name="Google Shape;314;p17"/>
          <p:cNvPicPr preferRelativeResize="0"/>
          <p:nvPr>
            <p:ph idx="4294967295" type="body"/>
          </p:nvPr>
        </p:nvPicPr>
        <p:blipFill rotWithShape="1">
          <a:blip r:embed="rId4">
            <a:alphaModFix/>
          </a:blip>
          <a:srcRect b="0" l="0" r="0" t="0"/>
          <a:stretch/>
        </p:blipFill>
        <p:spPr>
          <a:xfrm>
            <a:off x="6294438" y="228600"/>
            <a:ext cx="2849562" cy="2660650"/>
          </a:xfrm>
          <a:prstGeom prst="rect">
            <a:avLst/>
          </a:prstGeom>
          <a:noFill/>
          <a:ln>
            <a:noFill/>
          </a:ln>
        </p:spPr>
      </p:pic>
      <p:sp>
        <p:nvSpPr>
          <p:cNvPr id="315" name="Google Shape;315;p17"/>
          <p:cNvSpPr txBox="1"/>
          <p:nvPr/>
        </p:nvSpPr>
        <p:spPr>
          <a:xfrm>
            <a:off x="457200" y="5056188"/>
            <a:ext cx="7467600" cy="119221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800">
                <a:solidFill>
                  <a:schemeClr val="dk1"/>
                </a:solidFill>
                <a:latin typeface="Courier New"/>
                <a:ea typeface="Courier New"/>
                <a:cs typeface="Courier New"/>
                <a:sym typeface="Courier New"/>
              </a:rPr>
              <a:t>Alice:root:b4ef21:3ba4303ce24a83fe0317608de02bf38d</a:t>
            </a:r>
            <a:endParaRPr/>
          </a:p>
          <a:p>
            <a:pPr indent="0" lvl="0" marL="0" marR="0" rtl="0" algn="l">
              <a:spcBef>
                <a:spcPts val="900"/>
              </a:spcBef>
              <a:spcAft>
                <a:spcPts val="0"/>
              </a:spcAft>
              <a:buNone/>
            </a:pPr>
            <a:r>
              <a:rPr b="1" lang="en-US" sz="1800">
                <a:solidFill>
                  <a:schemeClr val="dk1"/>
                </a:solidFill>
                <a:latin typeface="Courier New"/>
                <a:ea typeface="Courier New"/>
                <a:cs typeface="Courier New"/>
                <a:sym typeface="Courier New"/>
              </a:rPr>
              <a:t>Bob:root:a9c4fa:3282abd0308323ef0349dc7232c349ac</a:t>
            </a:r>
            <a:endParaRPr/>
          </a:p>
          <a:p>
            <a:pPr indent="0" lvl="0" marL="0" marR="0" rtl="0" algn="l">
              <a:spcBef>
                <a:spcPts val="900"/>
              </a:spcBef>
              <a:spcAft>
                <a:spcPts val="0"/>
              </a:spcAft>
              <a:buNone/>
            </a:pPr>
            <a:r>
              <a:rPr b="1" lang="en-US" sz="1800">
                <a:solidFill>
                  <a:schemeClr val="dk1"/>
                </a:solidFill>
                <a:latin typeface="Courier New"/>
                <a:ea typeface="Courier New"/>
                <a:cs typeface="Courier New"/>
                <a:sym typeface="Courier New"/>
              </a:rPr>
              <a:t>Cecil:root:209be1:a483b303c23af34761de02be038fde08</a:t>
            </a:r>
            <a:endParaRPr/>
          </a:p>
        </p:txBody>
      </p:sp>
      <p:sp>
        <p:nvSpPr>
          <p:cNvPr id="316" name="Google Shape;316;p17"/>
          <p:cNvSpPr txBox="1"/>
          <p:nvPr/>
        </p:nvSpPr>
        <p:spPr>
          <a:xfrm>
            <a:off x="7772400" y="5334000"/>
            <a:ext cx="1219200" cy="64135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US" sz="1800">
                <a:solidFill>
                  <a:schemeClr val="dk1"/>
                </a:solidFill>
                <a:latin typeface="Quattrocento Sans"/>
                <a:ea typeface="Quattrocento Sans"/>
                <a:cs typeface="Quattrocento Sans"/>
                <a:sym typeface="Quattrocento Sans"/>
              </a:rPr>
              <a:t>Same Password</a:t>
            </a:r>
            <a:endParaRPr/>
          </a:p>
        </p:txBody>
      </p:sp>
      <p:cxnSp>
        <p:nvCxnSpPr>
          <p:cNvPr id="317" name="Google Shape;317;p17"/>
          <p:cNvCxnSpPr/>
          <p:nvPr/>
        </p:nvCxnSpPr>
        <p:spPr>
          <a:xfrm rot="10800000">
            <a:off x="7467600" y="5257800"/>
            <a:ext cx="609600" cy="152400"/>
          </a:xfrm>
          <a:prstGeom prst="straightConnector1">
            <a:avLst/>
          </a:prstGeom>
          <a:noFill/>
          <a:ln cap="flat" cmpd="sng" w="38100">
            <a:solidFill>
              <a:schemeClr val="dk1"/>
            </a:solidFill>
            <a:prstDash val="solid"/>
            <a:round/>
            <a:headEnd len="sm" w="sm" type="none"/>
            <a:tailEnd len="med" w="med" type="triangle"/>
          </a:ln>
        </p:spPr>
      </p:cxnSp>
      <p:cxnSp>
        <p:nvCxnSpPr>
          <p:cNvPr id="318" name="Google Shape;318;p17"/>
          <p:cNvCxnSpPr/>
          <p:nvPr/>
        </p:nvCxnSpPr>
        <p:spPr>
          <a:xfrm flipH="1">
            <a:off x="7467600" y="5943600"/>
            <a:ext cx="609600" cy="152400"/>
          </a:xfrm>
          <a:prstGeom prst="straightConnector1">
            <a:avLst/>
          </a:prstGeom>
          <a:noFill/>
          <a:ln cap="flat" cmpd="sng" w="38100">
            <a:solidFill>
              <a:schemeClr val="dk1"/>
            </a:solidFill>
            <a:prstDash val="solid"/>
            <a:round/>
            <a:headEnd len="sm" w="sm" type="none"/>
            <a:tailEnd len="med" w="med" type="triangle"/>
          </a:ln>
        </p:spPr>
      </p:cxnSp>
      <p:sp>
        <p:nvSpPr>
          <p:cNvPr id="319" name="Google Shape;319;p17"/>
          <p:cNvSpPr/>
          <p:nvPr/>
        </p:nvSpPr>
        <p:spPr>
          <a:xfrm>
            <a:off x="2974975" y="5937250"/>
            <a:ext cx="4419600" cy="265113"/>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0" name="Google Shape;320;p17"/>
          <p:cNvSpPr/>
          <p:nvPr/>
        </p:nvSpPr>
        <p:spPr>
          <a:xfrm>
            <a:off x="2971800" y="5105400"/>
            <a:ext cx="4419600" cy="265113"/>
          </a:xfrm>
          <a:prstGeom prst="rect">
            <a:avLst/>
          </a:prstGeom>
          <a:noFill/>
          <a:ln cap="flat" cmpd="sng" w="254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321" name="Google Shape;321;p1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322" name="Google Shape;322;p1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323" name="Google Shape;323;p1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24" name="Google Shape;324;p17"/>
          <p:cNvSpPr/>
          <p:nvPr/>
        </p:nvSpPr>
        <p:spPr>
          <a:xfrm>
            <a:off x="7907216" y="4589462"/>
            <a:ext cx="1254369" cy="820738"/>
          </a:xfrm>
          <a:prstGeom prst="ellipse">
            <a:avLst/>
          </a:prstGeom>
          <a:solidFill>
            <a:schemeClr val="accent1"/>
          </a:solidFill>
          <a:ln cap="flat" cmpd="sng" w="15875">
            <a:solidFill>
              <a:srgbClr val="603707"/>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1800">
                <a:solidFill>
                  <a:schemeClr val="lt1"/>
                </a:solidFill>
                <a:latin typeface="Calibri"/>
                <a:ea typeface="Calibri"/>
                <a:cs typeface="Calibri"/>
                <a:sym typeface="Calibri"/>
              </a:rPr>
              <a:t>Why?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8" name="Shape 328"/>
        <p:cNvGrpSpPr/>
        <p:nvPr/>
      </p:nvGrpSpPr>
      <p:grpSpPr>
        <a:xfrm>
          <a:off x="0" y="0"/>
          <a:ext cx="0" cy="0"/>
          <a:chOff x="0" y="0"/>
          <a:chExt cx="0" cy="0"/>
        </a:xfrm>
      </p:grpSpPr>
      <p:sp>
        <p:nvSpPr>
          <p:cNvPr id="329" name="Google Shape;329;p18"/>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Password Cracking</a:t>
            </a:r>
            <a:endParaRPr/>
          </a:p>
        </p:txBody>
      </p:sp>
      <p:sp>
        <p:nvSpPr>
          <p:cNvPr id="330" name="Google Shape;330;p18"/>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
        <p:nvSpPr>
          <p:cNvPr id="331" name="Google Shape;331;p1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332" name="Google Shape;332;p1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333" name="Google Shape;333;p1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Password cracking</a:t>
            </a:r>
            <a:endParaRPr/>
          </a:p>
        </p:txBody>
      </p:sp>
      <p:sp>
        <p:nvSpPr>
          <p:cNvPr id="342" name="Google Shape;342;p19"/>
          <p:cNvSpPr txBox="1"/>
          <p:nvPr>
            <p:ph idx="1" type="body"/>
          </p:nvPr>
        </p:nvSpPr>
        <p:spPr>
          <a:xfrm>
            <a:off x="822959" y="1845734"/>
            <a:ext cx="3033931"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John the ripper</a:t>
            </a:r>
            <a:endParaRPr/>
          </a:p>
          <a:p>
            <a:pPr indent="-127000" lvl="0" marL="91440" rtl="0" algn="l">
              <a:lnSpc>
                <a:spcPct val="90000"/>
              </a:lnSpc>
              <a:spcBef>
                <a:spcPts val="1400"/>
              </a:spcBef>
              <a:spcAft>
                <a:spcPts val="0"/>
              </a:spcAft>
              <a:buSzPts val="2000"/>
              <a:buChar char=" "/>
            </a:pPr>
            <a:r>
              <a:rPr lang="en-US"/>
              <a:t>L0PHTCrack</a:t>
            </a:r>
            <a:endParaRPr/>
          </a:p>
          <a:p>
            <a:pPr indent="-127000" lvl="0" marL="91440" rtl="0" algn="l">
              <a:lnSpc>
                <a:spcPct val="90000"/>
              </a:lnSpc>
              <a:spcBef>
                <a:spcPts val="1400"/>
              </a:spcBef>
              <a:spcAft>
                <a:spcPts val="0"/>
              </a:spcAft>
              <a:buSzPts val="2000"/>
              <a:buChar char=" "/>
            </a:pPr>
            <a:r>
              <a:rPr lang="en-US"/>
              <a:t>Cain &amp; Abel</a:t>
            </a:r>
            <a:endParaRPr/>
          </a:p>
        </p:txBody>
      </p:sp>
      <p:sp>
        <p:nvSpPr>
          <p:cNvPr id="343" name="Google Shape;343;p1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344" name="Google Shape;344;p1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345" name="Google Shape;345;p1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46" name="Google Shape;346;p19"/>
          <p:cNvPicPr preferRelativeResize="0"/>
          <p:nvPr/>
        </p:nvPicPr>
        <p:blipFill rotWithShape="1">
          <a:blip r:embed="rId3">
            <a:alphaModFix/>
          </a:blip>
          <a:srcRect b="0" l="0" r="0" t="0"/>
          <a:stretch/>
        </p:blipFill>
        <p:spPr>
          <a:xfrm>
            <a:off x="4060444" y="4807545"/>
            <a:ext cx="4439041" cy="1598055"/>
          </a:xfrm>
          <a:prstGeom prst="rect">
            <a:avLst/>
          </a:prstGeom>
          <a:noFill/>
          <a:ln>
            <a:noFill/>
          </a:ln>
        </p:spPr>
      </p:pic>
      <p:pic>
        <p:nvPicPr>
          <p:cNvPr id="347" name="Google Shape;347;p19"/>
          <p:cNvPicPr preferRelativeResize="0"/>
          <p:nvPr/>
        </p:nvPicPr>
        <p:blipFill rotWithShape="1">
          <a:blip r:embed="rId4">
            <a:alphaModFix/>
          </a:blip>
          <a:srcRect b="0" l="0" r="0" t="0"/>
          <a:stretch/>
        </p:blipFill>
        <p:spPr>
          <a:xfrm>
            <a:off x="4060444" y="1651835"/>
            <a:ext cx="4642595" cy="3155710"/>
          </a:xfrm>
          <a:prstGeom prst="rect">
            <a:avLst/>
          </a:prstGeom>
          <a:noFill/>
          <a:ln>
            <a:noFill/>
          </a:ln>
        </p:spPr>
      </p:pic>
      <p:pic>
        <p:nvPicPr>
          <p:cNvPr id="348" name="Google Shape;348;p19"/>
          <p:cNvPicPr preferRelativeResize="0"/>
          <p:nvPr/>
        </p:nvPicPr>
        <p:blipFill rotWithShape="1">
          <a:blip r:embed="rId5">
            <a:alphaModFix/>
          </a:blip>
          <a:srcRect b="0" l="0" r="0" t="0"/>
          <a:stretch/>
        </p:blipFill>
        <p:spPr>
          <a:xfrm>
            <a:off x="619405" y="3630120"/>
            <a:ext cx="3197146" cy="200354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5" name="Shape 355"/>
        <p:cNvGrpSpPr/>
        <p:nvPr/>
      </p:nvGrpSpPr>
      <p:grpSpPr>
        <a:xfrm>
          <a:off x="0" y="0"/>
          <a:ext cx="0" cy="0"/>
          <a:chOff x="0" y="0"/>
          <a:chExt cx="0" cy="0"/>
        </a:xfrm>
      </p:grpSpPr>
      <p:pic>
        <p:nvPicPr>
          <p:cNvPr id="356" name="Google Shape;356;p20"/>
          <p:cNvPicPr preferRelativeResize="0"/>
          <p:nvPr/>
        </p:nvPicPr>
        <p:blipFill rotWithShape="1">
          <a:blip r:embed="rId3">
            <a:alphaModFix/>
          </a:blip>
          <a:srcRect b="0" l="0" r="0" t="0"/>
          <a:stretch/>
        </p:blipFill>
        <p:spPr>
          <a:xfrm>
            <a:off x="5356079" y="1906789"/>
            <a:ext cx="2561274" cy="2029061"/>
          </a:xfrm>
          <a:prstGeom prst="rect">
            <a:avLst/>
          </a:prstGeom>
          <a:noFill/>
          <a:ln>
            <a:noFill/>
          </a:ln>
        </p:spPr>
      </p:pic>
      <p:sp>
        <p:nvSpPr>
          <p:cNvPr id="357" name="Google Shape;357;p20"/>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Password cracking</a:t>
            </a:r>
            <a:endParaRPr/>
          </a:p>
        </p:txBody>
      </p:sp>
      <p:sp>
        <p:nvSpPr>
          <p:cNvPr id="358" name="Google Shape;358;p20"/>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p:txBody>
      </p:sp>
      <p:sp>
        <p:nvSpPr>
          <p:cNvPr id="359" name="Google Shape;359;p20"/>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360" name="Google Shape;360;p20"/>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361" name="Google Shape;361;p20"/>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362" name="Google Shape;362;p20"/>
          <p:cNvPicPr preferRelativeResize="0"/>
          <p:nvPr/>
        </p:nvPicPr>
        <p:blipFill rotWithShape="1">
          <a:blip r:embed="rId4">
            <a:alphaModFix/>
          </a:blip>
          <a:srcRect b="0" l="0" r="0" t="0"/>
          <a:stretch/>
        </p:blipFill>
        <p:spPr>
          <a:xfrm>
            <a:off x="379827" y="1907632"/>
            <a:ext cx="4726672" cy="3466226"/>
          </a:xfrm>
          <a:prstGeom prst="rect">
            <a:avLst/>
          </a:prstGeom>
          <a:noFill/>
          <a:ln>
            <a:noFill/>
          </a:ln>
        </p:spPr>
      </p:pic>
      <p:pic>
        <p:nvPicPr>
          <p:cNvPr id="363" name="Google Shape;363;p20"/>
          <p:cNvPicPr preferRelativeResize="0"/>
          <p:nvPr/>
        </p:nvPicPr>
        <p:blipFill rotWithShape="1">
          <a:blip r:embed="rId5">
            <a:alphaModFix/>
          </a:blip>
          <a:srcRect b="0" l="0" r="0" t="0"/>
          <a:stretch/>
        </p:blipFill>
        <p:spPr>
          <a:xfrm>
            <a:off x="52950" y="3390312"/>
            <a:ext cx="2711689" cy="2896577"/>
          </a:xfrm>
          <a:prstGeom prst="rect">
            <a:avLst/>
          </a:prstGeom>
          <a:noFill/>
          <a:ln>
            <a:noFill/>
          </a:ln>
        </p:spPr>
      </p:pic>
      <p:pic>
        <p:nvPicPr>
          <p:cNvPr id="364" name="Google Shape;364;p20"/>
          <p:cNvPicPr preferRelativeResize="0"/>
          <p:nvPr/>
        </p:nvPicPr>
        <p:blipFill rotWithShape="1">
          <a:blip r:embed="rId6">
            <a:alphaModFix/>
          </a:blip>
          <a:srcRect b="0" l="0" r="0" t="0"/>
          <a:stretch/>
        </p:blipFill>
        <p:spPr>
          <a:xfrm>
            <a:off x="2837942" y="3390312"/>
            <a:ext cx="2711689" cy="2896577"/>
          </a:xfrm>
          <a:prstGeom prst="rect">
            <a:avLst/>
          </a:prstGeom>
          <a:noFill/>
          <a:ln>
            <a:noFill/>
          </a:ln>
        </p:spPr>
      </p:pic>
      <p:pic>
        <p:nvPicPr>
          <p:cNvPr id="365" name="Google Shape;365;p20"/>
          <p:cNvPicPr preferRelativeResize="0"/>
          <p:nvPr/>
        </p:nvPicPr>
        <p:blipFill rotWithShape="1">
          <a:blip r:embed="rId7">
            <a:alphaModFix/>
          </a:blip>
          <a:srcRect b="0" l="0" r="0" t="0"/>
          <a:stretch/>
        </p:blipFill>
        <p:spPr>
          <a:xfrm>
            <a:off x="5622934" y="3390312"/>
            <a:ext cx="2118374" cy="290004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Have U been pwned?</a:t>
            </a:r>
            <a:endParaRPr/>
          </a:p>
        </p:txBody>
      </p:sp>
      <p:sp>
        <p:nvSpPr>
          <p:cNvPr id="121" name="Google Shape;121;p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122" name="Google Shape;122;p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123" name="Google Shape;123;p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124" name="Google Shape;124;p2"/>
          <p:cNvSpPr txBox="1"/>
          <p:nvPr/>
        </p:nvSpPr>
        <p:spPr>
          <a:xfrm>
            <a:off x="2764639" y="5977890"/>
            <a:ext cx="2985433"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1800" u="none" cap="none" strike="noStrike">
                <a:solidFill>
                  <a:schemeClr val="dk1"/>
                </a:solidFill>
                <a:latin typeface="Calibri"/>
                <a:ea typeface="Calibri"/>
                <a:cs typeface="Calibri"/>
                <a:sym typeface="Calibri"/>
              </a:rPr>
              <a:t>https://haveibeenpwned.com</a:t>
            </a:r>
            <a:endParaRPr sz="1800">
              <a:solidFill>
                <a:schemeClr val="dk1"/>
              </a:solidFill>
              <a:latin typeface="Calibri"/>
              <a:ea typeface="Calibri"/>
              <a:cs typeface="Calibri"/>
              <a:sym typeface="Calibri"/>
            </a:endParaRPr>
          </a:p>
        </p:txBody>
      </p:sp>
      <p:pic>
        <p:nvPicPr>
          <p:cNvPr id="125" name="Google Shape;125;p2"/>
          <p:cNvPicPr preferRelativeResize="0"/>
          <p:nvPr>
            <p:ph idx="1" type="body"/>
          </p:nvPr>
        </p:nvPicPr>
        <p:blipFill rotWithShape="1">
          <a:blip r:embed="rId3">
            <a:alphaModFix/>
          </a:blip>
          <a:srcRect b="0" l="0" r="0" t="0"/>
          <a:stretch/>
        </p:blipFill>
        <p:spPr>
          <a:xfrm>
            <a:off x="1438581" y="1846263"/>
            <a:ext cx="6311287" cy="40227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2" name="Shape 372"/>
        <p:cNvGrpSpPr/>
        <p:nvPr/>
      </p:nvGrpSpPr>
      <p:grpSpPr>
        <a:xfrm>
          <a:off x="0" y="0"/>
          <a:ext cx="0" cy="0"/>
          <a:chOff x="0" y="0"/>
          <a:chExt cx="0" cy="0"/>
        </a:xfrm>
      </p:grpSpPr>
      <p:sp>
        <p:nvSpPr>
          <p:cNvPr id="373" name="Google Shape;373;p21"/>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What is Rainbow Table</a:t>
            </a:r>
            <a:endParaRPr/>
          </a:p>
        </p:txBody>
      </p:sp>
      <p:sp>
        <p:nvSpPr>
          <p:cNvPr id="374" name="Google Shape;374;p21"/>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fontScale="92500" lnSpcReduction="10000"/>
          </a:bodyPr>
          <a:lstStyle/>
          <a:p>
            <a:pPr indent="-117475" lvl="0" marL="91440" rtl="0" algn="l">
              <a:lnSpc>
                <a:spcPct val="90000"/>
              </a:lnSpc>
              <a:spcBef>
                <a:spcPts val="0"/>
              </a:spcBef>
              <a:spcAft>
                <a:spcPts val="0"/>
              </a:spcAft>
              <a:buSzPct val="100000"/>
              <a:buChar char=" "/>
            </a:pPr>
            <a:r>
              <a:rPr lang="en-US"/>
              <a:t>A rainbow table is a </a:t>
            </a:r>
            <a:r>
              <a:rPr lang="en-US">
                <a:solidFill>
                  <a:srgbClr val="FF0000"/>
                </a:solidFill>
              </a:rPr>
              <a:t>precomputed table</a:t>
            </a:r>
            <a:r>
              <a:rPr lang="en-US"/>
              <a:t> for </a:t>
            </a:r>
            <a:r>
              <a:rPr lang="en-US">
                <a:solidFill>
                  <a:srgbClr val="FF0000"/>
                </a:solidFill>
              </a:rPr>
              <a:t>reversing cryptographic hash </a:t>
            </a:r>
            <a:r>
              <a:rPr lang="en-US"/>
              <a:t>functions, usually for cracking password hashes. </a:t>
            </a:r>
            <a:endParaRPr/>
          </a:p>
          <a:p>
            <a:pPr indent="-117475" lvl="0" marL="91440" rtl="0" algn="l">
              <a:lnSpc>
                <a:spcPct val="90000"/>
              </a:lnSpc>
              <a:spcBef>
                <a:spcPts val="1400"/>
              </a:spcBef>
              <a:spcAft>
                <a:spcPts val="0"/>
              </a:spcAft>
              <a:buSzPct val="100000"/>
              <a:buChar char=" "/>
            </a:pPr>
            <a:r>
              <a:rPr lang="en-US"/>
              <a:t>Tables are usually used in recovering a password (or credit card numbers, etc.) up to a certain length consisting of a limited set of characters.</a:t>
            </a:r>
            <a:endParaRPr/>
          </a:p>
          <a:p>
            <a:pPr indent="-117475" lvl="0" marL="91440" rtl="0" algn="l">
              <a:lnSpc>
                <a:spcPct val="90000"/>
              </a:lnSpc>
              <a:spcBef>
                <a:spcPts val="1400"/>
              </a:spcBef>
              <a:spcAft>
                <a:spcPts val="0"/>
              </a:spcAft>
              <a:buSzPct val="100000"/>
              <a:buChar char=" "/>
            </a:pPr>
            <a:r>
              <a:rPr lang="en-US"/>
              <a:t>It is a practical example of a </a:t>
            </a:r>
            <a:r>
              <a:rPr lang="en-US">
                <a:solidFill>
                  <a:srgbClr val="FF0000"/>
                </a:solidFill>
              </a:rPr>
              <a:t>space–time tradeoff</a:t>
            </a:r>
            <a:r>
              <a:rPr lang="en-US"/>
              <a:t>, using less computer processing time and more storage than a brute-force attack which calculates a hash on every attempt, but more processing time and less storage than a simple lookup table with one entry per </a:t>
            </a:r>
            <a:r>
              <a:rPr lang="en-US">
                <a:solidFill>
                  <a:srgbClr val="FF0000"/>
                </a:solidFill>
              </a:rPr>
              <a:t>hash</a:t>
            </a:r>
            <a:r>
              <a:rPr lang="en-US"/>
              <a:t>. (</a:t>
            </a:r>
            <a:r>
              <a:rPr lang="en-US">
                <a:solidFill>
                  <a:srgbClr val="FF0000"/>
                </a:solidFill>
              </a:rPr>
              <a:t>Hash function </a:t>
            </a:r>
            <a:r>
              <a:rPr lang="en-US"/>
              <a:t>and </a:t>
            </a:r>
            <a:r>
              <a:rPr lang="en-US">
                <a:solidFill>
                  <a:srgbClr val="FF0000"/>
                </a:solidFill>
              </a:rPr>
              <a:t>Reduction function</a:t>
            </a:r>
            <a:r>
              <a:rPr lang="en-US"/>
              <a:t>)</a:t>
            </a:r>
            <a:endParaRPr/>
          </a:p>
          <a:p>
            <a:pPr indent="-117475" lvl="0" marL="91440" rtl="0" algn="l">
              <a:lnSpc>
                <a:spcPct val="90000"/>
              </a:lnSpc>
              <a:spcBef>
                <a:spcPts val="1400"/>
              </a:spcBef>
              <a:spcAft>
                <a:spcPts val="0"/>
              </a:spcAft>
              <a:buSzPct val="100000"/>
              <a:buChar char=" "/>
            </a:pPr>
            <a:r>
              <a:rPr lang="en-US"/>
              <a:t>Rainbow tables were invented by Philippe Oechslin[1] as an application of an earlier, simpler algorithm by Martin Hellman.[2]</a:t>
            </a:r>
            <a:endParaRPr/>
          </a:p>
          <a:p>
            <a:pPr indent="-117475" lvl="0" marL="91440" rtl="0" algn="l">
              <a:lnSpc>
                <a:spcPct val="90000"/>
              </a:lnSpc>
              <a:spcBef>
                <a:spcPts val="1400"/>
              </a:spcBef>
              <a:spcAft>
                <a:spcPts val="0"/>
              </a:spcAft>
              <a:buSzPct val="100000"/>
              <a:buChar char=" "/>
            </a:pPr>
            <a:r>
              <a:rPr lang="en-US"/>
              <a:t>Paper by Martin Hellman at www-ee.stanford.edu/~hellman/publications/36.pdf</a:t>
            </a:r>
            <a:endParaRPr/>
          </a:p>
        </p:txBody>
      </p:sp>
      <p:sp>
        <p:nvSpPr>
          <p:cNvPr id="375" name="Google Shape;375;p21"/>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376" name="Google Shape;376;p21"/>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377" name="Google Shape;377;p21"/>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2"/>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What is Rainbow Table</a:t>
            </a:r>
            <a:endParaRPr/>
          </a:p>
        </p:txBody>
      </p:sp>
      <p:sp>
        <p:nvSpPr>
          <p:cNvPr id="386" name="Google Shape;386;p22"/>
          <p:cNvSpPr txBox="1"/>
          <p:nvPr>
            <p:ph idx="1" type="body"/>
          </p:nvPr>
        </p:nvSpPr>
        <p:spPr>
          <a:xfrm>
            <a:off x="822959" y="1845734"/>
            <a:ext cx="7543801" cy="2136331"/>
          </a:xfrm>
          <a:prstGeom prst="rect">
            <a:avLst/>
          </a:prstGeom>
          <a:noFill/>
          <a:ln>
            <a:noFill/>
          </a:ln>
        </p:spPr>
        <p:txBody>
          <a:bodyPr anchorCtr="0" anchor="t" bIns="45700" lIns="0" spcFirstLastPara="1" rIns="0" wrap="square" tIns="45700">
            <a:normAutofit fontScale="92500" lnSpcReduction="10000"/>
          </a:bodyPr>
          <a:lstStyle/>
          <a:p>
            <a:pPr indent="-117475" lvl="0" marL="91440" rtl="0" algn="l">
              <a:lnSpc>
                <a:spcPct val="90000"/>
              </a:lnSpc>
              <a:spcBef>
                <a:spcPts val="0"/>
              </a:spcBef>
              <a:spcAft>
                <a:spcPts val="0"/>
              </a:spcAft>
              <a:buSzPct val="100000"/>
              <a:buChar char=" "/>
            </a:pPr>
            <a:r>
              <a:rPr lang="en-US"/>
              <a:t>Suppose we have a </a:t>
            </a:r>
            <a:r>
              <a:rPr lang="en-US">
                <a:solidFill>
                  <a:srgbClr val="FF0000"/>
                </a:solidFill>
              </a:rPr>
              <a:t>password hash function H </a:t>
            </a:r>
            <a:r>
              <a:rPr lang="en-US"/>
              <a:t>and </a:t>
            </a:r>
            <a:r>
              <a:rPr lang="en-US">
                <a:solidFill>
                  <a:srgbClr val="FF0000"/>
                </a:solidFill>
              </a:rPr>
              <a:t>a finite set of passwords P.</a:t>
            </a:r>
            <a:r>
              <a:rPr lang="en-US"/>
              <a:t> The goal is to precompute a data structure that, given any output </a:t>
            </a:r>
            <a:r>
              <a:rPr i="1" lang="en-US"/>
              <a:t>h</a:t>
            </a:r>
            <a:r>
              <a:rPr lang="en-US"/>
              <a:t> of the hash function, can locate an element </a:t>
            </a:r>
            <a:r>
              <a:rPr i="1" lang="en-US"/>
              <a:t>p</a:t>
            </a:r>
            <a:r>
              <a:rPr lang="en-US"/>
              <a:t> in P such that H(</a:t>
            </a:r>
            <a:r>
              <a:rPr i="1" lang="en-US"/>
              <a:t>p</a:t>
            </a:r>
            <a:r>
              <a:rPr lang="en-US"/>
              <a:t>) = </a:t>
            </a:r>
            <a:r>
              <a:rPr i="1" lang="en-US"/>
              <a:t>h</a:t>
            </a:r>
            <a:endParaRPr/>
          </a:p>
          <a:p>
            <a:pPr indent="-117475" lvl="0" marL="91440" rtl="0" algn="l">
              <a:lnSpc>
                <a:spcPct val="90000"/>
              </a:lnSpc>
              <a:spcBef>
                <a:spcPts val="1400"/>
              </a:spcBef>
              <a:spcAft>
                <a:spcPts val="0"/>
              </a:spcAft>
              <a:buSzPct val="100000"/>
              <a:buChar char=" "/>
            </a:pPr>
            <a:r>
              <a:rPr lang="en-US"/>
              <a:t>The only requirement for the reduction function is to be able to return a "plain text" value in a specific size.</a:t>
            </a:r>
            <a:endParaRPr/>
          </a:p>
          <a:p>
            <a:pPr indent="-117475" lvl="0" marL="91440" rtl="0" algn="l">
              <a:lnSpc>
                <a:spcPct val="90000"/>
              </a:lnSpc>
              <a:spcBef>
                <a:spcPts val="1400"/>
              </a:spcBef>
              <a:spcAft>
                <a:spcPts val="0"/>
              </a:spcAft>
              <a:buSzPct val="100000"/>
              <a:buChar char=" "/>
            </a:pPr>
            <a:r>
              <a:rPr lang="en-US"/>
              <a:t>If password = 7 bytes, hash = 8 bytes, approximately 112 TB would be required</a:t>
            </a:r>
            <a:endParaRPr/>
          </a:p>
        </p:txBody>
      </p:sp>
      <p:sp>
        <p:nvSpPr>
          <p:cNvPr id="387" name="Google Shape;387;p22"/>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388" name="Google Shape;388;p22"/>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389" name="Google Shape;389;p22"/>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2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Pass the Hash Attack</a:t>
            </a:r>
            <a:endParaRPr/>
          </a:p>
        </p:txBody>
      </p:sp>
      <p:sp>
        <p:nvSpPr>
          <p:cNvPr id="398" name="Google Shape;398;p23"/>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In cryptanalysis and computer security, pass the hash is a hacking technique that allows an attacker to authenticate </a:t>
            </a:r>
            <a:r>
              <a:rPr lang="en-US">
                <a:solidFill>
                  <a:srgbClr val="FF0000"/>
                </a:solidFill>
              </a:rPr>
              <a:t>to a remote server or service by using the underlying hash </a:t>
            </a:r>
            <a:r>
              <a:rPr lang="en-US"/>
              <a:t>of a user's password, instead of requiring the associated plaintext password as is normally the case.</a:t>
            </a:r>
            <a:endParaRPr/>
          </a:p>
          <a:p>
            <a:pPr indent="-127000" lvl="0" marL="91440" rtl="0" algn="l">
              <a:lnSpc>
                <a:spcPct val="90000"/>
              </a:lnSpc>
              <a:spcBef>
                <a:spcPts val="1400"/>
              </a:spcBef>
              <a:spcAft>
                <a:spcPts val="0"/>
              </a:spcAft>
              <a:buSzPts val="2000"/>
              <a:buChar char=" "/>
            </a:pPr>
            <a:r>
              <a:rPr lang="en-US"/>
              <a:t>Native Windows applications ask users for the cleartext password, then call APIs like LsaLogonUser that convert that password to one or two hash values and then </a:t>
            </a:r>
            <a:r>
              <a:rPr lang="en-US">
                <a:solidFill>
                  <a:srgbClr val="FF0000"/>
                </a:solidFill>
              </a:rPr>
              <a:t>send that to the remote server during authentication</a:t>
            </a:r>
            <a:r>
              <a:rPr lang="en-US"/>
              <a:t>.</a:t>
            </a:r>
            <a:endParaRPr/>
          </a:p>
          <a:p>
            <a:pPr indent="-127000" lvl="0" marL="91440" rtl="0" algn="l">
              <a:lnSpc>
                <a:spcPct val="90000"/>
              </a:lnSpc>
              <a:spcBef>
                <a:spcPts val="1400"/>
              </a:spcBef>
              <a:spcAft>
                <a:spcPts val="0"/>
              </a:spcAft>
              <a:buSzPts val="2000"/>
              <a:buChar char=" "/>
            </a:pPr>
            <a:r>
              <a:rPr lang="en-US"/>
              <a:t>If an attacker has the hashes of a user's password, they do not need to brute-force the cleartext password; they can </a:t>
            </a:r>
            <a:r>
              <a:rPr lang="en-US">
                <a:solidFill>
                  <a:srgbClr val="FF0000"/>
                </a:solidFill>
              </a:rPr>
              <a:t>simply use the hash of an arbitrary user account</a:t>
            </a:r>
            <a:r>
              <a:rPr lang="en-US"/>
              <a:t> that they have harvested to authenticate </a:t>
            </a:r>
            <a:r>
              <a:rPr lang="en-US">
                <a:solidFill>
                  <a:srgbClr val="FF0000"/>
                </a:solidFill>
              </a:rPr>
              <a:t>against a remote system and impersonate</a:t>
            </a:r>
            <a:r>
              <a:rPr lang="en-US"/>
              <a:t> that user.</a:t>
            </a:r>
            <a:endParaRPr/>
          </a:p>
        </p:txBody>
      </p:sp>
      <p:sp>
        <p:nvSpPr>
          <p:cNvPr id="399" name="Google Shape;399;p2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400" name="Google Shape;400;p2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401" name="Google Shape;401;p2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402" name="Google Shape;402;p23"/>
          <p:cNvSpPr txBox="1"/>
          <p:nvPr/>
        </p:nvSpPr>
        <p:spPr>
          <a:xfrm>
            <a:off x="465772" y="5977467"/>
            <a:ext cx="510716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PassTheHashAttack – DataSheet from Microsoft.com</a:t>
            </a:r>
            <a:endParaRPr sz="1800">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9" name="Shape 409"/>
        <p:cNvGrpSpPr/>
        <p:nvPr/>
      </p:nvGrpSpPr>
      <p:grpSpPr>
        <a:xfrm>
          <a:off x="0" y="0"/>
          <a:ext cx="0" cy="0"/>
          <a:chOff x="0" y="0"/>
          <a:chExt cx="0" cy="0"/>
        </a:xfrm>
      </p:grpSpPr>
      <p:sp>
        <p:nvSpPr>
          <p:cNvPr id="410" name="Google Shape;410;p24"/>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Mimikatz</a:t>
            </a:r>
            <a:endParaRPr/>
          </a:p>
        </p:txBody>
      </p:sp>
      <p:sp>
        <p:nvSpPr>
          <p:cNvPr id="411" name="Google Shape;411;p24"/>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Mimikatz is a Windows post-exploitation tool written by Benjamin Delpy (@gentilkiwi). It allows for the extraction of plaintext credentials from memory, password hashes from local SAM/NTDS.dit databases, advanced Kerberos functionality, and more.</a:t>
            </a:r>
            <a:endParaRPr/>
          </a:p>
          <a:p>
            <a:pPr indent="-127000" lvl="0" marL="91440" rtl="0" algn="l">
              <a:lnSpc>
                <a:spcPct val="90000"/>
              </a:lnSpc>
              <a:spcBef>
                <a:spcPts val="1400"/>
              </a:spcBef>
              <a:spcAft>
                <a:spcPts val="0"/>
              </a:spcAft>
              <a:buSzPts val="2000"/>
              <a:buChar char=" "/>
            </a:pPr>
            <a:r>
              <a:rPr lang="en-US"/>
              <a:t>Pass the Hash (PtH)</a:t>
            </a:r>
            <a:endParaRPr/>
          </a:p>
          <a:p>
            <a:pPr indent="-68579" lvl="1" marL="384048" rtl="0" algn="l">
              <a:lnSpc>
                <a:spcPct val="90000"/>
              </a:lnSpc>
              <a:spcBef>
                <a:spcPts val="400"/>
              </a:spcBef>
              <a:spcAft>
                <a:spcPts val="0"/>
              </a:spcAft>
              <a:buSzPts val="1800"/>
              <a:buNone/>
            </a:pPr>
            <a:r>
              <a:t/>
            </a:r>
            <a:endParaRPr/>
          </a:p>
        </p:txBody>
      </p:sp>
      <p:sp>
        <p:nvSpPr>
          <p:cNvPr id="412" name="Google Shape;412;p24"/>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413" name="Google Shape;413;p24"/>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414" name="Google Shape;414;p24"/>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415" name="Google Shape;415;p24"/>
          <p:cNvPicPr preferRelativeResize="0"/>
          <p:nvPr/>
        </p:nvPicPr>
        <p:blipFill rotWithShape="1">
          <a:blip r:embed="rId3">
            <a:alphaModFix/>
          </a:blip>
          <a:srcRect b="0" l="0" r="0" t="0"/>
          <a:stretch/>
        </p:blipFill>
        <p:spPr>
          <a:xfrm>
            <a:off x="1158080" y="3472499"/>
            <a:ext cx="6466836" cy="2987287"/>
          </a:xfrm>
          <a:prstGeom prst="rect">
            <a:avLst/>
          </a:prstGeom>
          <a:noFill/>
          <a:ln>
            <a:noFill/>
          </a:ln>
        </p:spPr>
      </p:pic>
      <p:sp>
        <p:nvSpPr>
          <p:cNvPr id="416" name="Google Shape;416;p24"/>
          <p:cNvSpPr txBox="1"/>
          <p:nvPr/>
        </p:nvSpPr>
        <p:spPr>
          <a:xfrm>
            <a:off x="1158080" y="5866991"/>
            <a:ext cx="3821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From DCIM-B359 by Mark Russinovich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25"/>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Defense against PtH</a:t>
            </a:r>
            <a:endParaRPr/>
          </a:p>
        </p:txBody>
      </p:sp>
      <p:sp>
        <p:nvSpPr>
          <p:cNvPr id="422" name="Google Shape;422;p25"/>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p:txBody>
      </p:sp>
      <p:sp>
        <p:nvSpPr>
          <p:cNvPr id="423" name="Google Shape;423;p2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424" name="Google Shape;424;p2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425" name="Google Shape;425;p2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descr="http://blogs.technet.com/cfs-filesystemfile.ashx/__key/communityserver-blogs-components-weblogfiles/00-00-00-50-43/4024.1.png" id="426" name="Google Shape;426;p25"/>
          <p:cNvPicPr preferRelativeResize="0"/>
          <p:nvPr/>
        </p:nvPicPr>
        <p:blipFill rotWithShape="1">
          <a:blip r:embed="rId3">
            <a:alphaModFix/>
          </a:blip>
          <a:srcRect b="709" l="220" r="717" t="79557"/>
          <a:stretch/>
        </p:blipFill>
        <p:spPr>
          <a:xfrm>
            <a:off x="657239" y="4285043"/>
            <a:ext cx="7709521" cy="1803033"/>
          </a:xfrm>
          <a:prstGeom prst="rect">
            <a:avLst/>
          </a:prstGeom>
          <a:noFill/>
          <a:ln cap="sq" cmpd="sng" w="9525">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pic>
        <p:nvPicPr>
          <p:cNvPr descr="http://blogs.technet.com/cfs-filesystemfile.ashx/__key/communityserver-blogs-components-weblogfiles/00-00-00-50-43/4024.1.png" id="427" name="Google Shape;427;p25"/>
          <p:cNvPicPr preferRelativeResize="0"/>
          <p:nvPr/>
        </p:nvPicPr>
        <p:blipFill rotWithShape="1">
          <a:blip r:embed="rId3">
            <a:alphaModFix/>
          </a:blip>
          <a:srcRect b="75590" l="220" r="717" t="142"/>
          <a:stretch/>
        </p:blipFill>
        <p:spPr>
          <a:xfrm>
            <a:off x="657239" y="1806213"/>
            <a:ext cx="7709521" cy="2217296"/>
          </a:xfrm>
          <a:prstGeom prst="rect">
            <a:avLst/>
          </a:prstGeom>
          <a:noFill/>
          <a:ln cap="sq" cmpd="sng" w="9525">
            <a:solidFill>
              <a:schemeClr val="accent1"/>
            </a:solidFill>
            <a:prstDash val="solid"/>
            <a:miter lim="800000"/>
            <a:headEnd len="sm" w="sm" type="none"/>
            <a:tailEnd len="sm" w="sm" type="none"/>
          </a:ln>
          <a:effectLst>
            <a:outerShdw blurRad="50800" rotWithShape="0" algn="tl" dir="2700000" dist="38100">
              <a:srgbClr val="000000">
                <a:alpha val="42745"/>
              </a:srgbClr>
            </a:outerShdw>
          </a:effectLst>
        </p:spPr>
      </p:pic>
      <p:sp>
        <p:nvSpPr>
          <p:cNvPr id="428" name="Google Shape;428;p25"/>
          <p:cNvSpPr txBox="1"/>
          <p:nvPr/>
        </p:nvSpPr>
        <p:spPr>
          <a:xfrm>
            <a:off x="690825" y="6130628"/>
            <a:ext cx="38211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From DCIM-B359 by Mark Russinovich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2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Reference Books</a:t>
            </a:r>
            <a:endParaRPr/>
          </a:p>
        </p:txBody>
      </p:sp>
      <p:graphicFrame>
        <p:nvGraphicFramePr>
          <p:cNvPr id="437" name="Google Shape;437;p26"/>
          <p:cNvGraphicFramePr/>
          <p:nvPr/>
        </p:nvGraphicFramePr>
        <p:xfrm>
          <a:off x="822325" y="1846263"/>
          <a:ext cx="3000000" cy="3000000"/>
        </p:xfrm>
        <a:graphic>
          <a:graphicData uri="http://schemas.openxmlformats.org/drawingml/2006/table">
            <a:tbl>
              <a:tblPr bandRow="1" firstRow="1">
                <a:noFill/>
                <a:tableStyleId>{B39AB9E7-D9AF-47ED-AA93-8277BF4ABEE0}</a:tableStyleId>
              </a:tblPr>
              <a:tblGrid>
                <a:gridCol w="1654000"/>
                <a:gridCol w="2918000"/>
                <a:gridCol w="2971800"/>
              </a:tblGrid>
              <a:tr h="189500">
                <a:tc>
                  <a:txBody>
                    <a:bodyPr/>
                    <a:lstStyle/>
                    <a:p>
                      <a:pPr indent="0" lvl="0" marL="0" marR="0" rtl="0" algn="l">
                        <a:spcBef>
                          <a:spcPts val="0"/>
                        </a:spcBef>
                        <a:spcAft>
                          <a:spcPts val="0"/>
                        </a:spcAft>
                        <a:buNone/>
                      </a:pPr>
                      <a:r>
                        <a:rPr lang="en-US" sz="1100"/>
                        <a:t>Related content</a:t>
                      </a:r>
                      <a:endParaRPr/>
                    </a:p>
                  </a:txBody>
                  <a:tcPr marT="45725" marB="45725" marR="88750" marL="88750"/>
                </a:tc>
                <a:tc>
                  <a:txBody>
                    <a:bodyPr/>
                    <a:lstStyle/>
                    <a:p>
                      <a:pPr indent="0" lvl="0" marL="0" marR="0" rtl="0" algn="l">
                        <a:spcBef>
                          <a:spcPts val="0"/>
                        </a:spcBef>
                        <a:spcAft>
                          <a:spcPts val="0"/>
                        </a:spcAft>
                        <a:buNone/>
                      </a:pPr>
                      <a:r>
                        <a:rPr lang="en-US" sz="1100"/>
                        <a:t>Book</a:t>
                      </a:r>
                      <a:endParaRPr/>
                    </a:p>
                  </a:txBody>
                  <a:tcPr marT="45725" marB="45725" marR="88750" marL="88750"/>
                </a:tc>
                <a:tc>
                  <a:txBody>
                    <a:bodyPr/>
                    <a:lstStyle/>
                    <a:p>
                      <a:pPr indent="0" lvl="0" marL="0" marR="0" rtl="0" algn="l">
                        <a:spcBef>
                          <a:spcPts val="0"/>
                        </a:spcBef>
                        <a:spcAft>
                          <a:spcPts val="0"/>
                        </a:spcAft>
                        <a:buNone/>
                      </a:pPr>
                      <a:r>
                        <a:rPr lang="en-US" sz="1100"/>
                        <a:t>Chapter</a:t>
                      </a:r>
                      <a:endParaRPr/>
                    </a:p>
                  </a:txBody>
                  <a:tcPr marT="45725" marB="45725" marR="88750" marL="88750"/>
                </a:tc>
              </a:tr>
              <a:tr h="189500">
                <a:tc>
                  <a:txBody>
                    <a:bodyPr/>
                    <a:lstStyle/>
                    <a:p>
                      <a:pPr indent="0" lvl="0" marL="0" marR="0" rtl="0" algn="l">
                        <a:spcBef>
                          <a:spcPts val="0"/>
                        </a:spcBef>
                        <a:spcAft>
                          <a:spcPts val="0"/>
                        </a:spcAft>
                        <a:buNone/>
                      </a:pPr>
                      <a:r>
                        <a:rPr lang="en-US" sz="1100"/>
                        <a:t>W10: Authentication</a:t>
                      </a:r>
                      <a:endParaRPr/>
                    </a:p>
                  </a:txBody>
                  <a:tcPr marT="45725" marB="45725" marR="88750" marL="88750"/>
                </a:tc>
                <a:tc>
                  <a:txBody>
                    <a:bodyPr/>
                    <a:lstStyle/>
                    <a:p>
                      <a:pPr indent="0" lvl="0" marL="0" marR="0" rtl="0" algn="l">
                        <a:spcBef>
                          <a:spcPts val="0"/>
                        </a:spcBef>
                        <a:spcAft>
                          <a:spcPts val="0"/>
                        </a:spcAft>
                        <a:buNone/>
                      </a:pPr>
                      <a:r>
                        <a:rPr lang="en-US" sz="1100"/>
                        <a:t>Cryptography and Network Security (2011)</a:t>
                      </a:r>
                      <a:endParaRPr/>
                    </a:p>
                  </a:txBody>
                  <a:tcPr marT="45725" marB="45725" marR="88750" marL="88750"/>
                </a:tc>
                <a:tc>
                  <a:txBody>
                    <a:bodyPr/>
                    <a:lstStyle/>
                    <a:p>
                      <a:pPr indent="0" lvl="0" marL="0" marR="0" rtl="0" algn="l">
                        <a:spcBef>
                          <a:spcPts val="0"/>
                        </a:spcBef>
                        <a:spcAft>
                          <a:spcPts val="0"/>
                        </a:spcAft>
                        <a:buNone/>
                      </a:pPr>
                      <a:r>
                        <a:rPr lang="en-US" sz="1100"/>
                        <a:t>Chapter</a:t>
                      </a:r>
                      <a:r>
                        <a:rPr lang="en-US" sz="1100"/>
                        <a:t> 15: </a:t>
                      </a:r>
                      <a:r>
                        <a:rPr lang="en-US" sz="1100"/>
                        <a:t>User Authentication</a:t>
                      </a:r>
                      <a:r>
                        <a:rPr lang="en-US" sz="1100"/>
                        <a:t> Protocols</a:t>
                      </a:r>
                      <a:endParaRPr sz="1100"/>
                    </a:p>
                  </a:txBody>
                  <a:tcPr marT="45725" marB="45725" marR="88750" marL="88750"/>
                </a:tc>
              </a:tr>
              <a:tr h="189500">
                <a:tc>
                  <a:txBody>
                    <a:bodyPr/>
                    <a:lstStyle/>
                    <a:p>
                      <a:pPr indent="0" lvl="0" marL="0" marR="0" rtl="0" algn="l">
                        <a:spcBef>
                          <a:spcPts val="0"/>
                        </a:spcBef>
                        <a:spcAft>
                          <a:spcPts val="0"/>
                        </a:spcAft>
                        <a:buNone/>
                      </a:pPr>
                      <a:r>
                        <a:rPr lang="en-US" sz="1100"/>
                        <a:t>W10: Authentication</a:t>
                      </a:r>
                      <a:endParaRPr/>
                    </a:p>
                  </a:txBody>
                  <a:tcPr marT="45725" marB="45725" marR="88750" marL="88750"/>
                </a:tc>
                <a:tc>
                  <a:txBody>
                    <a:bodyPr/>
                    <a:lstStyle/>
                    <a:p>
                      <a:pPr indent="0" lvl="0" marL="0" marR="0" rtl="0" algn="l">
                        <a:lnSpc>
                          <a:spcPct val="100000"/>
                        </a:lnSpc>
                        <a:spcBef>
                          <a:spcPts val="0"/>
                        </a:spcBef>
                        <a:spcAft>
                          <a:spcPts val="0"/>
                        </a:spcAft>
                        <a:buClr>
                          <a:schemeClr val="dk1"/>
                        </a:buClr>
                        <a:buSzPts val="1100"/>
                        <a:buFont typeface="Calibri"/>
                        <a:buNone/>
                      </a:pPr>
                      <a:r>
                        <a:rPr lang="en-US" sz="1100"/>
                        <a:t>The InfoSec Handbook (2014)</a:t>
                      </a:r>
                      <a:endParaRPr/>
                    </a:p>
                  </a:txBody>
                  <a:tcPr marT="45725" marB="45725" marR="88750" marL="88750"/>
                </a:tc>
                <a:tc>
                  <a:txBody>
                    <a:bodyPr/>
                    <a:lstStyle/>
                    <a:p>
                      <a:pPr indent="0" lvl="0" marL="0" marR="0" rtl="0" algn="l">
                        <a:spcBef>
                          <a:spcPts val="0"/>
                        </a:spcBef>
                        <a:spcAft>
                          <a:spcPts val="0"/>
                        </a:spcAft>
                        <a:buNone/>
                      </a:pPr>
                      <a:r>
                        <a:rPr lang="en-US" sz="1100"/>
                        <a:t>Chapter 4: Access Controls</a:t>
                      </a:r>
                      <a:endParaRPr/>
                    </a:p>
                  </a:txBody>
                  <a:tcPr marT="45725" marB="45725" marR="88750" marL="88750"/>
                </a:tc>
              </a:tr>
              <a:tr h="312125">
                <a:tc>
                  <a:txBody>
                    <a:bodyPr/>
                    <a:lstStyle/>
                    <a:p>
                      <a:pPr indent="0" lvl="0" marL="0" marR="0" rtl="0" algn="l">
                        <a:spcBef>
                          <a:spcPts val="0"/>
                        </a:spcBef>
                        <a:spcAft>
                          <a:spcPts val="0"/>
                        </a:spcAft>
                        <a:buNone/>
                      </a:pPr>
                      <a:r>
                        <a:rPr lang="en-US" sz="1100"/>
                        <a:t>W10: Authentication</a:t>
                      </a:r>
                      <a:endParaRPr/>
                    </a:p>
                  </a:txBody>
                  <a:tcPr marT="45725" marB="45725" marR="88750" marL="88750"/>
                </a:tc>
                <a:tc>
                  <a:txBody>
                    <a:bodyPr/>
                    <a:lstStyle/>
                    <a:p>
                      <a:pPr indent="0" lvl="0" marL="0" marR="0" rtl="0" algn="l">
                        <a:spcBef>
                          <a:spcPts val="0"/>
                        </a:spcBef>
                        <a:spcAft>
                          <a:spcPts val="0"/>
                        </a:spcAft>
                        <a:buNone/>
                      </a:pPr>
                      <a:r>
                        <a:rPr lang="en-US" sz="1100"/>
                        <a:t>Computer Security Principles and Practice (2012)</a:t>
                      </a:r>
                      <a:endParaRPr/>
                    </a:p>
                  </a:txBody>
                  <a:tcPr marT="45725" marB="45725" marR="88750" marL="88750"/>
                </a:tc>
                <a:tc>
                  <a:txBody>
                    <a:bodyPr/>
                    <a:lstStyle/>
                    <a:p>
                      <a:pPr indent="0" lvl="0" marL="0" marR="0" rtl="0" algn="l">
                        <a:spcBef>
                          <a:spcPts val="0"/>
                        </a:spcBef>
                        <a:spcAft>
                          <a:spcPts val="0"/>
                        </a:spcAft>
                        <a:buNone/>
                      </a:pPr>
                      <a:r>
                        <a:rPr lang="en-US" sz="1100"/>
                        <a:t>Chapter 3: User Authentication</a:t>
                      </a:r>
                      <a:endParaRPr/>
                    </a:p>
                  </a:txBody>
                  <a:tcPr marT="45725" marB="45725" marR="88750" marL="88750"/>
                </a:tc>
              </a:tr>
              <a:tr h="312125">
                <a:tc>
                  <a:txBody>
                    <a:bodyPr/>
                    <a:lstStyle/>
                    <a:p>
                      <a:pPr indent="0" lvl="0" marL="0" marR="0" rtl="0" algn="l">
                        <a:lnSpc>
                          <a:spcPct val="100000"/>
                        </a:lnSpc>
                        <a:spcBef>
                          <a:spcPts val="0"/>
                        </a:spcBef>
                        <a:spcAft>
                          <a:spcPts val="0"/>
                        </a:spcAft>
                        <a:buClr>
                          <a:schemeClr val="dk1"/>
                        </a:buClr>
                        <a:buSzPts val="1100"/>
                        <a:buFont typeface="Calibri"/>
                        <a:buNone/>
                      </a:pPr>
                      <a:r>
                        <a:rPr lang="en-US" sz="1100"/>
                        <a:t>W10: Authentication</a:t>
                      </a:r>
                      <a:endParaRPr/>
                    </a:p>
                  </a:txBody>
                  <a:tcPr marT="45725" marB="45725" marR="88750" marL="88750"/>
                </a:tc>
                <a:tc>
                  <a:txBody>
                    <a:bodyPr/>
                    <a:lstStyle/>
                    <a:p>
                      <a:pPr indent="0" lvl="0" marL="0" marR="0" rtl="0" algn="l">
                        <a:spcBef>
                          <a:spcPts val="0"/>
                        </a:spcBef>
                        <a:spcAft>
                          <a:spcPts val="0"/>
                        </a:spcAft>
                        <a:buNone/>
                      </a:pPr>
                      <a:r>
                        <a:rPr lang="en-US" sz="1100"/>
                        <a:t>Computer Security Principles and Practice (2012)</a:t>
                      </a:r>
                      <a:endParaRPr/>
                    </a:p>
                  </a:txBody>
                  <a:tcPr marT="45725" marB="45725" marR="88750" marL="88750"/>
                </a:tc>
                <a:tc>
                  <a:txBody>
                    <a:bodyPr/>
                    <a:lstStyle/>
                    <a:p>
                      <a:pPr indent="0" lvl="0" marL="0" marR="0" rtl="0" algn="l">
                        <a:spcBef>
                          <a:spcPts val="0"/>
                        </a:spcBef>
                        <a:spcAft>
                          <a:spcPts val="0"/>
                        </a:spcAft>
                        <a:buNone/>
                      </a:pPr>
                      <a:r>
                        <a:rPr lang="en-US" sz="1100"/>
                        <a:t>Chapter 4: Access Control</a:t>
                      </a:r>
                      <a:endParaRPr/>
                    </a:p>
                  </a:txBody>
                  <a:tcPr marT="45725" marB="45725" marR="88750" marL="88750"/>
                </a:tc>
              </a:tr>
              <a:tr h="312125">
                <a:tc>
                  <a:txBody>
                    <a:bodyPr/>
                    <a:lstStyle/>
                    <a:p>
                      <a:pPr indent="0" lvl="0" marL="0" marR="0" rtl="0" algn="l">
                        <a:lnSpc>
                          <a:spcPct val="100000"/>
                        </a:lnSpc>
                        <a:spcBef>
                          <a:spcPts val="0"/>
                        </a:spcBef>
                        <a:spcAft>
                          <a:spcPts val="0"/>
                        </a:spcAft>
                        <a:buClr>
                          <a:schemeClr val="dk1"/>
                        </a:buClr>
                        <a:buSzPts val="1100"/>
                        <a:buFont typeface="Calibri"/>
                        <a:buNone/>
                      </a:pPr>
                      <a:r>
                        <a:rPr lang="en-US" sz="1100"/>
                        <a:t>W10: Federated</a:t>
                      </a:r>
                      <a:r>
                        <a:rPr lang="en-US" sz="1100"/>
                        <a:t> Identity</a:t>
                      </a:r>
                      <a:endParaRPr sz="1100"/>
                    </a:p>
                  </a:txBody>
                  <a:tcPr marT="45725" marB="45725" marR="88750" marL="88750"/>
                </a:tc>
                <a:tc>
                  <a:txBody>
                    <a:bodyPr/>
                    <a:lstStyle/>
                    <a:p>
                      <a:pPr indent="0" lvl="0" marL="0" marR="0" rtl="0" algn="l">
                        <a:spcBef>
                          <a:spcPts val="0"/>
                        </a:spcBef>
                        <a:spcAft>
                          <a:spcPts val="0"/>
                        </a:spcAft>
                        <a:buNone/>
                      </a:pPr>
                      <a:r>
                        <a:rPr lang="en-US" sz="1100"/>
                        <a:t>Federated Identity Primer</a:t>
                      </a:r>
                      <a:endParaRPr/>
                    </a:p>
                  </a:txBody>
                  <a:tcPr marT="45725" marB="45725" marR="88750" marL="88750"/>
                </a:tc>
                <a:tc>
                  <a:txBody>
                    <a:bodyPr/>
                    <a:lstStyle/>
                    <a:p>
                      <a:pPr indent="0" lvl="0" marL="0" marR="0" rtl="0" algn="l">
                        <a:spcBef>
                          <a:spcPts val="0"/>
                        </a:spcBef>
                        <a:spcAft>
                          <a:spcPts val="0"/>
                        </a:spcAft>
                        <a:buNone/>
                      </a:pPr>
                      <a:r>
                        <a:rPr lang="en-US" sz="1100"/>
                        <a:t>Chapter 1 – 4</a:t>
                      </a:r>
                      <a:endParaRPr/>
                    </a:p>
                  </a:txBody>
                  <a:tcPr marT="45725" marB="45725" marR="88750" marL="88750"/>
                </a:tc>
              </a:tr>
            </a:tbl>
          </a:graphicData>
        </a:graphic>
      </p:graphicFrame>
      <p:sp>
        <p:nvSpPr>
          <p:cNvPr id="438" name="Google Shape;438;p2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439" name="Google Shape;439;p2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440" name="Google Shape;440;p2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3"/>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Facebook personal data breach (Apr 2021)</a:t>
            </a:r>
            <a:endParaRPr/>
          </a:p>
        </p:txBody>
      </p:sp>
      <p:pic>
        <p:nvPicPr>
          <p:cNvPr id="134" name="Google Shape;134;p3"/>
          <p:cNvPicPr preferRelativeResize="0"/>
          <p:nvPr>
            <p:ph idx="1" type="body"/>
          </p:nvPr>
        </p:nvPicPr>
        <p:blipFill rotWithShape="1">
          <a:blip r:embed="rId3">
            <a:alphaModFix/>
          </a:blip>
          <a:srcRect b="0" l="0" r="0" t="0"/>
          <a:stretch/>
        </p:blipFill>
        <p:spPr>
          <a:xfrm>
            <a:off x="925193" y="1846264"/>
            <a:ext cx="5334771" cy="2924520"/>
          </a:xfrm>
          <a:prstGeom prst="rect">
            <a:avLst/>
          </a:prstGeom>
          <a:noFill/>
          <a:ln>
            <a:noFill/>
          </a:ln>
        </p:spPr>
      </p:pic>
      <p:sp>
        <p:nvSpPr>
          <p:cNvPr id="135" name="Google Shape;135;p3"/>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136" name="Google Shape;136;p3"/>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137" name="Google Shape;137;p3"/>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38" name="Google Shape;138;p3"/>
          <p:cNvPicPr preferRelativeResize="0"/>
          <p:nvPr/>
        </p:nvPicPr>
        <p:blipFill rotWithShape="1">
          <a:blip r:embed="rId4">
            <a:alphaModFix/>
          </a:blip>
          <a:srcRect b="0" l="0" r="0" t="0"/>
          <a:stretch/>
        </p:blipFill>
        <p:spPr>
          <a:xfrm>
            <a:off x="3859879" y="4514685"/>
            <a:ext cx="4975119" cy="19451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4"/>
          <p:cNvSpPr txBox="1"/>
          <p:nvPr>
            <p:ph type="title"/>
          </p:nvPr>
        </p:nvSpPr>
        <p:spPr>
          <a:xfrm>
            <a:off x="802386" y="1220724"/>
            <a:ext cx="7543800" cy="1207008"/>
          </a:xfrm>
          <a:prstGeom prst="rect">
            <a:avLst/>
          </a:prstGeom>
          <a:noFill/>
          <a:ln>
            <a:noFill/>
          </a:ln>
        </p:spPr>
        <p:txBody>
          <a:bodyPr anchorCtr="0" anchor="b" bIns="45700" lIns="91425" spcFirstLastPara="1" rIns="91425" wrap="square" tIns="45700">
            <a:normAutofit fontScale="90000"/>
          </a:bodyPr>
          <a:lstStyle/>
          <a:p>
            <a:pPr indent="0" lvl="0" marL="0" rtl="0" algn="l">
              <a:lnSpc>
                <a:spcPct val="85000"/>
              </a:lnSpc>
              <a:spcBef>
                <a:spcPts val="0"/>
              </a:spcBef>
              <a:spcAft>
                <a:spcPts val="0"/>
              </a:spcAft>
              <a:buClr>
                <a:srgbClr val="3F3F3F"/>
              </a:buClr>
              <a:buSzPct val="100000"/>
              <a:buFont typeface="Calibri"/>
              <a:buNone/>
            </a:pPr>
            <a:r>
              <a:rPr lang="en-US"/>
              <a:t>Authentication, Access Control, Authorization</a:t>
            </a:r>
            <a:endParaRPr/>
          </a:p>
        </p:txBody>
      </p:sp>
      <p:sp>
        <p:nvSpPr>
          <p:cNvPr id="144" name="Google Shape;144;p4"/>
          <p:cNvSpPr txBox="1"/>
          <p:nvPr>
            <p:ph idx="11" type="ftr"/>
          </p:nvPr>
        </p:nvSpPr>
        <p:spPr>
          <a:xfrm>
            <a:off x="816102" y="5561838"/>
            <a:ext cx="4745736" cy="273844"/>
          </a:xfrm>
          <a:prstGeom prst="rect">
            <a:avLst/>
          </a:prstGeom>
          <a:noFill/>
          <a:ln>
            <a:noFill/>
          </a:ln>
        </p:spPr>
        <p:txBody>
          <a:bodyPr anchorCtr="0" anchor="ctr" bIns="45700" lIns="91425" spcFirstLastPara="1" rIns="91425" wrap="square" tIns="45700">
            <a:normAutofit/>
          </a:bodyPr>
          <a:lstStyle/>
          <a:p>
            <a:pPr indent="0" lvl="0" marL="0" rtl="0" algn="ctr">
              <a:spcBef>
                <a:spcPts val="0"/>
              </a:spcBef>
              <a:spcAft>
                <a:spcPts val="0"/>
              </a:spcAft>
              <a:buNone/>
            </a:pPr>
            <a:r>
              <a:rPr lang="en-US"/>
              <a:t>COPYRIGHT © RICCI IEONG FOR UST TRAINING 2024</a:t>
            </a:r>
            <a:endParaRPr/>
          </a:p>
        </p:txBody>
      </p:sp>
      <p:sp>
        <p:nvSpPr>
          <p:cNvPr id="145" name="Google Shape;145;p4"/>
          <p:cNvSpPr txBox="1"/>
          <p:nvPr>
            <p:ph idx="10" type="dt"/>
          </p:nvPr>
        </p:nvSpPr>
        <p:spPr>
          <a:xfrm>
            <a:off x="5973318" y="5561838"/>
            <a:ext cx="2455164" cy="273844"/>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None/>
            </a:pPr>
            <a:r>
              <a:rPr lang="en-US"/>
              <a:t>18/2/2025</a:t>
            </a:r>
            <a:endParaRPr/>
          </a:p>
        </p:txBody>
      </p:sp>
      <p:sp>
        <p:nvSpPr>
          <p:cNvPr id="146" name="Google Shape;146;p4"/>
          <p:cNvSpPr txBox="1"/>
          <p:nvPr>
            <p:ph idx="12" type="sldNum"/>
          </p:nvPr>
        </p:nvSpPr>
        <p:spPr>
          <a:xfrm>
            <a:off x="8483346" y="5561838"/>
            <a:ext cx="480060" cy="273844"/>
          </a:xfrm>
          <a:prstGeom prst="rect">
            <a:avLst/>
          </a:prstGeom>
          <a:noFill/>
          <a:ln>
            <a:noFill/>
          </a:ln>
        </p:spPr>
        <p:txBody>
          <a:bodyPr anchorCtr="0" anchor="ctr" bIns="45700" lIns="91425" spcFirstLastPara="1" rIns="91425" wrap="square" tIns="45700">
            <a:normAutofit/>
          </a:bodyPr>
          <a:lstStyle/>
          <a:p>
            <a:pPr indent="0" lvl="0" marL="0" rtl="0" algn="r">
              <a:spcBef>
                <a:spcPts val="0"/>
              </a:spcBef>
              <a:spcAft>
                <a:spcPts val="0"/>
              </a:spcAft>
              <a:buNone/>
            </a:pPr>
            <a:fld id="{00000000-1234-1234-1234-123412341234}" type="slidenum">
              <a:rPr lang="en-US"/>
              <a:t>‹#›</a:t>
            </a:fld>
            <a:endParaRPr/>
          </a:p>
        </p:txBody>
      </p:sp>
      <p:grpSp>
        <p:nvGrpSpPr>
          <p:cNvPr id="147" name="Google Shape;147;p4"/>
          <p:cNvGrpSpPr/>
          <p:nvPr/>
        </p:nvGrpSpPr>
        <p:grpSpPr>
          <a:xfrm>
            <a:off x="1162499" y="2348367"/>
            <a:ext cx="6655549" cy="1937568"/>
            <a:chOff x="444125" y="0"/>
            <a:chExt cx="6655549" cy="1937568"/>
          </a:xfrm>
        </p:grpSpPr>
        <p:sp>
          <p:nvSpPr>
            <p:cNvPr id="148" name="Google Shape;148;p4"/>
            <p:cNvSpPr/>
            <p:nvPr/>
          </p:nvSpPr>
          <p:spPr>
            <a:xfrm>
              <a:off x="444125" y="0"/>
              <a:ext cx="6655549" cy="968978"/>
            </a:xfrm>
            <a:prstGeom prst="rightArrow">
              <a:avLst>
                <a:gd fmla="val 50000" name="adj1"/>
                <a:gd fmla="val 50000" name="adj2"/>
              </a:avLst>
            </a:prstGeom>
            <a:solidFill>
              <a:srgbClr val="BB582B"/>
            </a:solidFill>
            <a:ln cap="flat" cmpd="sng" w="15875">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4"/>
            <p:cNvSpPr txBox="1"/>
            <p:nvPr/>
          </p:nvSpPr>
          <p:spPr>
            <a:xfrm>
              <a:off x="444125" y="242245"/>
              <a:ext cx="6413305" cy="484489"/>
            </a:xfrm>
            <a:prstGeom prst="rect">
              <a:avLst/>
            </a:prstGeom>
            <a:noFill/>
            <a:ln>
              <a:noFill/>
            </a:ln>
          </p:spPr>
          <p:txBody>
            <a:bodyPr anchorCtr="0" anchor="ctr" bIns="153825" lIns="68575" spcFirstLastPara="1" rIns="254000"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Identification</a:t>
              </a:r>
              <a:endParaRPr/>
            </a:p>
          </p:txBody>
        </p:sp>
        <p:sp>
          <p:nvSpPr>
            <p:cNvPr id="150" name="Google Shape;150;p4"/>
            <p:cNvSpPr/>
            <p:nvPr/>
          </p:nvSpPr>
          <p:spPr>
            <a:xfrm>
              <a:off x="1978229" y="322798"/>
              <a:ext cx="5121445" cy="968978"/>
            </a:xfrm>
            <a:prstGeom prst="rightArrow">
              <a:avLst>
                <a:gd fmla="val 50000" name="adj1"/>
                <a:gd fmla="val 50000" name="adj2"/>
              </a:avLst>
            </a:prstGeom>
            <a:solidFill>
              <a:schemeClr val="accent3"/>
            </a:solidFill>
            <a:ln cap="flat" cmpd="sng" w="15875">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4"/>
            <p:cNvSpPr txBox="1"/>
            <p:nvPr/>
          </p:nvSpPr>
          <p:spPr>
            <a:xfrm>
              <a:off x="1978229" y="565043"/>
              <a:ext cx="4879201" cy="484489"/>
            </a:xfrm>
            <a:prstGeom prst="rect">
              <a:avLst/>
            </a:prstGeom>
            <a:noFill/>
            <a:ln>
              <a:noFill/>
            </a:ln>
          </p:spPr>
          <p:txBody>
            <a:bodyPr anchorCtr="0" anchor="ctr" bIns="153825" lIns="68575" spcFirstLastPara="1" rIns="254000"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Authentication</a:t>
              </a:r>
              <a:endParaRPr sz="1800">
                <a:solidFill>
                  <a:schemeClr val="lt1"/>
                </a:solidFill>
                <a:latin typeface="Calibri"/>
                <a:ea typeface="Calibri"/>
                <a:cs typeface="Calibri"/>
                <a:sym typeface="Calibri"/>
              </a:endParaRPr>
            </a:p>
          </p:txBody>
        </p:sp>
        <p:sp>
          <p:nvSpPr>
            <p:cNvPr id="152" name="Google Shape;152;p4"/>
            <p:cNvSpPr/>
            <p:nvPr/>
          </p:nvSpPr>
          <p:spPr>
            <a:xfrm>
              <a:off x="3512333" y="645791"/>
              <a:ext cx="3587341" cy="968978"/>
            </a:xfrm>
            <a:prstGeom prst="rightArrow">
              <a:avLst>
                <a:gd fmla="val 50000" name="adj1"/>
                <a:gd fmla="val 50000" name="adj2"/>
              </a:avLst>
            </a:prstGeom>
            <a:solidFill>
              <a:srgbClr val="9B8355"/>
            </a:solidFill>
            <a:ln cap="flat" cmpd="sng" w="15875">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4"/>
            <p:cNvSpPr txBox="1"/>
            <p:nvPr/>
          </p:nvSpPr>
          <p:spPr>
            <a:xfrm>
              <a:off x="3512333" y="888036"/>
              <a:ext cx="3345097" cy="484489"/>
            </a:xfrm>
            <a:prstGeom prst="rect">
              <a:avLst/>
            </a:prstGeom>
            <a:noFill/>
            <a:ln>
              <a:noFill/>
            </a:ln>
          </p:spPr>
          <p:txBody>
            <a:bodyPr anchorCtr="0" anchor="ctr" bIns="153825" lIns="68575" spcFirstLastPara="1" rIns="254000"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Access Control</a:t>
              </a:r>
              <a:endParaRPr/>
            </a:p>
          </p:txBody>
        </p:sp>
        <p:sp>
          <p:nvSpPr>
            <p:cNvPr id="154" name="Google Shape;154;p4"/>
            <p:cNvSpPr/>
            <p:nvPr/>
          </p:nvSpPr>
          <p:spPr>
            <a:xfrm>
              <a:off x="5046437" y="968590"/>
              <a:ext cx="2053237" cy="968978"/>
            </a:xfrm>
            <a:prstGeom prst="rightArrow">
              <a:avLst>
                <a:gd fmla="val 50000" name="adj1"/>
                <a:gd fmla="val 50000" name="adj2"/>
              </a:avLst>
            </a:prstGeom>
            <a:solidFill>
              <a:schemeClr val="accent5"/>
            </a:solidFill>
            <a:ln cap="flat" cmpd="sng" w="15875">
              <a:solidFill>
                <a:schemeClr val="lt1">
                  <a:alpha val="0"/>
                </a:scheme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4"/>
            <p:cNvSpPr txBox="1"/>
            <p:nvPr/>
          </p:nvSpPr>
          <p:spPr>
            <a:xfrm>
              <a:off x="5046437" y="1210835"/>
              <a:ext cx="1810993" cy="484489"/>
            </a:xfrm>
            <a:prstGeom prst="rect">
              <a:avLst/>
            </a:prstGeom>
            <a:noFill/>
            <a:ln>
              <a:noFill/>
            </a:ln>
          </p:spPr>
          <p:txBody>
            <a:bodyPr anchorCtr="0" anchor="ctr" bIns="153825" lIns="68575" spcFirstLastPara="1" rIns="254000" wrap="square" tIns="68575">
              <a:noAutofit/>
            </a:bodyPr>
            <a:lstStyle/>
            <a:p>
              <a:pPr indent="0" lvl="0" marL="0" marR="0" rtl="0" algn="l">
                <a:lnSpc>
                  <a:spcPct val="90000"/>
                </a:lnSpc>
                <a:spcBef>
                  <a:spcPts val="0"/>
                </a:spcBef>
                <a:spcAft>
                  <a:spcPts val="0"/>
                </a:spcAft>
                <a:buClr>
                  <a:schemeClr val="lt1"/>
                </a:buClr>
                <a:buSzPts val="1800"/>
                <a:buFont typeface="Calibri"/>
                <a:buNone/>
              </a:pPr>
              <a:r>
                <a:rPr lang="en-US" sz="1800">
                  <a:solidFill>
                    <a:schemeClr val="lt1"/>
                  </a:solidFill>
                  <a:latin typeface="Calibri"/>
                  <a:ea typeface="Calibri"/>
                  <a:cs typeface="Calibri"/>
                  <a:sym typeface="Calibri"/>
                </a:rPr>
                <a:t>Authorization</a:t>
              </a:r>
              <a:endParaRPr/>
            </a:p>
          </p:txBody>
        </p:sp>
      </p:grpSp>
      <p:sp>
        <p:nvSpPr>
          <p:cNvPr descr="Barcode" id="156" name="Google Shape;156;p4"/>
          <p:cNvSpPr/>
          <p:nvPr/>
        </p:nvSpPr>
        <p:spPr>
          <a:xfrm>
            <a:off x="1589221" y="3157867"/>
            <a:ext cx="694600" cy="694600"/>
          </a:xfrm>
          <a:prstGeom prst="rect">
            <a:avLst/>
          </a:prstGeom>
          <a:blipFill rotWithShape="1">
            <a:blip r:embed="rId3">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descr="Lock" id="157" name="Google Shape;157;p4"/>
          <p:cNvSpPr/>
          <p:nvPr/>
        </p:nvSpPr>
        <p:spPr>
          <a:xfrm>
            <a:off x="6287202" y="4175793"/>
            <a:ext cx="694600" cy="694600"/>
          </a:xfrm>
          <a:prstGeom prst="rect">
            <a:avLst/>
          </a:prstGeom>
          <a:blipFill rotWithShape="1">
            <a:blip r:embed="rId4">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descr="Employee Badge" id="158" name="Google Shape;158;p4"/>
          <p:cNvSpPr/>
          <p:nvPr/>
        </p:nvSpPr>
        <p:spPr>
          <a:xfrm>
            <a:off x="4823008" y="3828493"/>
            <a:ext cx="694600" cy="694600"/>
          </a:xfrm>
          <a:prstGeom prst="rect">
            <a:avLst/>
          </a:prstGeom>
          <a:blipFill rotWithShape="1">
            <a:blip r:embed="rId5">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descr="Key" id="159" name="Google Shape;159;p4"/>
          <p:cNvSpPr/>
          <p:nvPr/>
        </p:nvSpPr>
        <p:spPr>
          <a:xfrm>
            <a:off x="3206115" y="3412064"/>
            <a:ext cx="694600" cy="694600"/>
          </a:xfrm>
          <a:prstGeom prst="rect">
            <a:avLst/>
          </a:prstGeom>
          <a:blipFill rotWithShape="1">
            <a:blip r:embed="rId6">
              <a:alphaModFix/>
            </a:blip>
            <a:stretch>
              <a:fillRect b="0" l="0" r="0" t="0"/>
            </a:stretch>
          </a:blip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350">
              <a:solidFill>
                <a:schemeClr val="lt1"/>
              </a:solidFill>
              <a:latin typeface="Calibri"/>
              <a:ea typeface="Calibri"/>
              <a:cs typeface="Calibri"/>
              <a:sym typeface="Calibri"/>
            </a:endParaRPr>
          </a:p>
        </p:txBody>
      </p:sp>
      <p:sp>
        <p:nvSpPr>
          <p:cNvPr id="160" name="Google Shape;160;p4"/>
          <p:cNvSpPr txBox="1"/>
          <p:nvPr/>
        </p:nvSpPr>
        <p:spPr>
          <a:xfrm>
            <a:off x="1326450" y="3985229"/>
            <a:ext cx="1166153" cy="30008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Calibri"/>
                <a:ea typeface="Calibri"/>
                <a:cs typeface="Calibri"/>
                <a:sym typeface="Calibri"/>
              </a:rPr>
              <a:t>Who are you?</a:t>
            </a:r>
            <a:endParaRPr/>
          </a:p>
        </p:txBody>
      </p:sp>
      <p:sp>
        <p:nvSpPr>
          <p:cNvPr id="161" name="Google Shape;161;p4"/>
          <p:cNvSpPr txBox="1"/>
          <p:nvPr/>
        </p:nvSpPr>
        <p:spPr>
          <a:xfrm>
            <a:off x="2890258" y="4054407"/>
            <a:ext cx="1326311" cy="5078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Calibri"/>
                <a:ea typeface="Calibri"/>
                <a:cs typeface="Calibri"/>
                <a:sym typeface="Calibri"/>
              </a:rPr>
              <a:t>How to prove you are you?</a:t>
            </a:r>
            <a:endParaRPr/>
          </a:p>
        </p:txBody>
      </p:sp>
      <p:sp>
        <p:nvSpPr>
          <p:cNvPr id="162" name="Google Shape;162;p4"/>
          <p:cNvSpPr txBox="1"/>
          <p:nvPr/>
        </p:nvSpPr>
        <p:spPr>
          <a:xfrm>
            <a:off x="4422160" y="4523092"/>
            <a:ext cx="1496294" cy="71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Calibri"/>
                <a:ea typeface="Calibri"/>
                <a:cs typeface="Calibri"/>
                <a:sym typeface="Calibri"/>
              </a:rPr>
              <a:t>Owner managed the rights of the object</a:t>
            </a:r>
            <a:endParaRPr/>
          </a:p>
        </p:txBody>
      </p:sp>
      <p:sp>
        <p:nvSpPr>
          <p:cNvPr id="163" name="Google Shape;163;p4"/>
          <p:cNvSpPr txBox="1"/>
          <p:nvPr/>
        </p:nvSpPr>
        <p:spPr>
          <a:xfrm>
            <a:off x="5918455" y="4869341"/>
            <a:ext cx="1701560" cy="71558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350">
                <a:solidFill>
                  <a:schemeClr val="dk1"/>
                </a:solidFill>
                <a:latin typeface="Calibri"/>
                <a:ea typeface="Calibri"/>
                <a:cs typeface="Calibri"/>
                <a:sym typeface="Calibri"/>
              </a:rPr>
              <a:t>Verify you have the rights to access the object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5"/>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What is Access Control?</a:t>
            </a:r>
            <a:endParaRPr/>
          </a:p>
        </p:txBody>
      </p:sp>
      <p:sp>
        <p:nvSpPr>
          <p:cNvPr id="172" name="Google Shape;172;p5"/>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
        <p:nvSpPr>
          <p:cNvPr id="173" name="Google Shape;173;p5"/>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174" name="Google Shape;174;p5"/>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175" name="Google Shape;175;p5"/>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176" name="Google Shape;176;p5"/>
          <p:cNvPicPr preferRelativeResize="0"/>
          <p:nvPr/>
        </p:nvPicPr>
        <p:blipFill rotWithShape="1">
          <a:blip r:embed="rId3">
            <a:alphaModFix/>
          </a:blip>
          <a:srcRect b="0" l="0" r="0" t="0"/>
          <a:stretch/>
        </p:blipFill>
        <p:spPr>
          <a:xfrm>
            <a:off x="1734189" y="4026478"/>
            <a:ext cx="1885950" cy="18764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6"/>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What is Access Control</a:t>
            </a:r>
            <a:endParaRPr/>
          </a:p>
        </p:txBody>
      </p:sp>
      <p:sp>
        <p:nvSpPr>
          <p:cNvPr id="185" name="Google Shape;185;p6"/>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127000" lvl="0" marL="91440" rtl="0" algn="l">
              <a:lnSpc>
                <a:spcPct val="90000"/>
              </a:lnSpc>
              <a:spcBef>
                <a:spcPts val="0"/>
              </a:spcBef>
              <a:spcAft>
                <a:spcPts val="0"/>
              </a:spcAft>
              <a:buSzPts val="2000"/>
              <a:buChar char=" "/>
            </a:pPr>
            <a:r>
              <a:rPr lang="en-US"/>
              <a:t>In addition to authentication, limit user permission to access other resources according to the assigned privilege</a:t>
            </a:r>
            <a:endParaRPr/>
          </a:p>
          <a:p>
            <a:pPr indent="-182880" lvl="1" marL="384048" rtl="0" algn="l">
              <a:lnSpc>
                <a:spcPct val="90000"/>
              </a:lnSpc>
              <a:spcBef>
                <a:spcPts val="400"/>
              </a:spcBef>
              <a:spcAft>
                <a:spcPts val="0"/>
              </a:spcAft>
              <a:buSzPts val="1800"/>
              <a:buChar char="◦"/>
            </a:pPr>
            <a:r>
              <a:rPr lang="en-US"/>
              <a:t>Art of limiting who can access to which resources</a:t>
            </a:r>
            <a:endParaRPr/>
          </a:p>
          <a:p>
            <a:pPr indent="-182880" lvl="1" marL="384048" rtl="0" algn="l">
              <a:lnSpc>
                <a:spcPct val="90000"/>
              </a:lnSpc>
              <a:spcBef>
                <a:spcPts val="600"/>
              </a:spcBef>
              <a:spcAft>
                <a:spcPts val="0"/>
              </a:spcAft>
              <a:buSzPts val="1800"/>
              <a:buChar char="◦"/>
            </a:pPr>
            <a:r>
              <a:rPr lang="en-US"/>
              <a:t>Entire set of procedures performed using hardware, software and administrators to monitor access, identify users requesting access</a:t>
            </a:r>
            <a:endParaRPr/>
          </a:p>
          <a:p>
            <a:pPr indent="-182880" lvl="1" marL="384048" rtl="0" algn="l">
              <a:lnSpc>
                <a:spcPct val="90000"/>
              </a:lnSpc>
              <a:spcBef>
                <a:spcPts val="600"/>
              </a:spcBef>
              <a:spcAft>
                <a:spcPts val="0"/>
              </a:spcAft>
              <a:buSzPts val="1800"/>
              <a:buChar char="◦"/>
            </a:pPr>
            <a:r>
              <a:rPr lang="en-US"/>
              <a:t>Prevent data from unauthorized viewing, modification or copying</a:t>
            </a:r>
            <a:endParaRPr/>
          </a:p>
          <a:p>
            <a:pPr indent="-182880" lvl="1" marL="384048" rtl="0" algn="l">
              <a:lnSpc>
                <a:spcPct val="90000"/>
              </a:lnSpc>
              <a:spcBef>
                <a:spcPts val="600"/>
              </a:spcBef>
              <a:spcAft>
                <a:spcPts val="0"/>
              </a:spcAft>
              <a:buSzPts val="1800"/>
              <a:buChar char="◦"/>
            </a:pPr>
            <a:r>
              <a:rPr lang="en-US"/>
              <a:t>Prevent system from unauthorized use, modification or denial of service</a:t>
            </a:r>
            <a:endParaRPr/>
          </a:p>
        </p:txBody>
      </p:sp>
      <p:sp>
        <p:nvSpPr>
          <p:cNvPr id="186" name="Google Shape;186;p6"/>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187" name="Google Shape;187;p6"/>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188" name="Google Shape;188;p6"/>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7"/>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Access Control Nomenclature</a:t>
            </a:r>
            <a:endParaRPr/>
          </a:p>
        </p:txBody>
      </p:sp>
      <p:sp>
        <p:nvSpPr>
          <p:cNvPr id="198" name="Google Shape;198;p7"/>
          <p:cNvSpPr txBox="1"/>
          <p:nvPr>
            <p:ph idx="1" type="body"/>
          </p:nvPr>
        </p:nvSpPr>
        <p:spPr>
          <a:xfrm>
            <a:off x="822959" y="1845734"/>
            <a:ext cx="7543801" cy="4023360"/>
          </a:xfrm>
          <a:prstGeom prst="rect">
            <a:avLst/>
          </a:prstGeom>
          <a:noFill/>
          <a:ln>
            <a:noFill/>
          </a:ln>
        </p:spPr>
        <p:txBody>
          <a:bodyPr anchorCtr="0" anchor="t" bIns="45700" lIns="0" spcFirstLastPara="1" rIns="0" wrap="square" tIns="45700">
            <a:normAutofit/>
          </a:bodyPr>
          <a:lstStyle/>
          <a:p>
            <a:pPr indent="0" lvl="0" marL="91440" rtl="0" algn="l">
              <a:lnSpc>
                <a:spcPct val="90000"/>
              </a:lnSpc>
              <a:spcBef>
                <a:spcPts val="0"/>
              </a:spcBef>
              <a:spcAft>
                <a:spcPts val="0"/>
              </a:spcAft>
              <a:buSzPts val="2000"/>
              <a:buNone/>
            </a:pPr>
            <a:r>
              <a:t/>
            </a:r>
            <a:endParaRPr/>
          </a:p>
          <a:p>
            <a:pPr indent="-127000" lvl="0" marL="91440" rtl="0" algn="l">
              <a:lnSpc>
                <a:spcPct val="90000"/>
              </a:lnSpc>
              <a:spcBef>
                <a:spcPts val="1400"/>
              </a:spcBef>
              <a:spcAft>
                <a:spcPts val="0"/>
              </a:spcAft>
              <a:buSzPts val="2000"/>
              <a:buChar char=" "/>
            </a:pPr>
            <a:r>
              <a:rPr lang="en-US"/>
              <a:t>The System Path to identify the person</a:t>
            </a:r>
            <a:endParaRPr/>
          </a:p>
          <a:p>
            <a:pPr indent="0" lvl="0" marL="91440" rtl="0" algn="l">
              <a:lnSpc>
                <a:spcPct val="90000"/>
              </a:lnSpc>
              <a:spcBef>
                <a:spcPts val="1400"/>
              </a:spcBef>
              <a:spcAft>
                <a:spcPts val="0"/>
              </a:spcAft>
              <a:buSzPts val="2000"/>
              <a:buNone/>
            </a:pPr>
            <a:r>
              <a:t/>
            </a:r>
            <a:endParaRPr/>
          </a:p>
          <a:p>
            <a:pPr indent="-182880" lvl="1" marL="384048" rtl="0" algn="l">
              <a:lnSpc>
                <a:spcPct val="90000"/>
              </a:lnSpc>
              <a:spcBef>
                <a:spcPts val="400"/>
              </a:spcBef>
              <a:spcAft>
                <a:spcPts val="0"/>
              </a:spcAft>
              <a:buSzPts val="1800"/>
              <a:buChar char="◦"/>
            </a:pPr>
            <a:r>
              <a:rPr lang="en-US"/>
              <a:t>Identification</a:t>
            </a:r>
            <a:endParaRPr/>
          </a:p>
          <a:p>
            <a:pPr indent="-182880" lvl="1" marL="384048" rtl="0" algn="l">
              <a:lnSpc>
                <a:spcPct val="90000"/>
              </a:lnSpc>
              <a:spcBef>
                <a:spcPts val="600"/>
              </a:spcBef>
              <a:spcAft>
                <a:spcPts val="0"/>
              </a:spcAft>
              <a:buSzPts val="1800"/>
              <a:buChar char="◦"/>
            </a:pPr>
            <a:r>
              <a:rPr lang="en-US"/>
              <a:t>Authentication</a:t>
            </a:r>
            <a:endParaRPr/>
          </a:p>
          <a:p>
            <a:pPr indent="-182880" lvl="1" marL="384048" rtl="0" algn="l">
              <a:lnSpc>
                <a:spcPct val="90000"/>
              </a:lnSpc>
              <a:spcBef>
                <a:spcPts val="600"/>
              </a:spcBef>
              <a:spcAft>
                <a:spcPts val="0"/>
              </a:spcAft>
              <a:buSzPts val="1800"/>
              <a:buChar char="◦"/>
            </a:pPr>
            <a:r>
              <a:rPr lang="en-US"/>
              <a:t>Authorization</a:t>
            </a:r>
            <a:endParaRPr/>
          </a:p>
          <a:p>
            <a:pPr indent="-182880" lvl="1" marL="384048" rtl="0" algn="l">
              <a:lnSpc>
                <a:spcPct val="90000"/>
              </a:lnSpc>
              <a:spcBef>
                <a:spcPts val="600"/>
              </a:spcBef>
              <a:spcAft>
                <a:spcPts val="0"/>
              </a:spcAft>
              <a:buSzPts val="1800"/>
              <a:buChar char="◦"/>
            </a:pPr>
            <a:r>
              <a:rPr lang="en-US"/>
              <a:t>Accountability</a:t>
            </a:r>
            <a:endParaRPr/>
          </a:p>
          <a:p>
            <a:pPr indent="0" lvl="0" marL="91440" rtl="0" algn="l">
              <a:lnSpc>
                <a:spcPct val="90000"/>
              </a:lnSpc>
              <a:spcBef>
                <a:spcPts val="1600"/>
              </a:spcBef>
              <a:spcAft>
                <a:spcPts val="0"/>
              </a:spcAft>
              <a:buSzPts val="2000"/>
              <a:buNone/>
            </a:pPr>
            <a:r>
              <a:t/>
            </a:r>
            <a:endParaRPr/>
          </a:p>
          <a:p>
            <a:pPr indent="-68579" lvl="1" marL="384048" rtl="0" algn="l">
              <a:lnSpc>
                <a:spcPct val="90000"/>
              </a:lnSpc>
              <a:spcBef>
                <a:spcPts val="400"/>
              </a:spcBef>
              <a:spcAft>
                <a:spcPts val="0"/>
              </a:spcAft>
              <a:buSzPts val="1800"/>
              <a:buNone/>
            </a:pPr>
            <a:r>
              <a:t/>
            </a:r>
            <a:endParaRPr/>
          </a:p>
        </p:txBody>
      </p:sp>
      <p:sp>
        <p:nvSpPr>
          <p:cNvPr id="199" name="Google Shape;199;p7"/>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00" name="Google Shape;200;p7"/>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201" name="Google Shape;201;p7"/>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pic>
        <p:nvPicPr>
          <p:cNvPr id="202" name="Google Shape;202;p7"/>
          <p:cNvPicPr preferRelativeResize="0"/>
          <p:nvPr/>
        </p:nvPicPr>
        <p:blipFill rotWithShape="1">
          <a:blip r:embed="rId3">
            <a:alphaModFix/>
          </a:blip>
          <a:srcRect b="0" l="0" r="0" t="0"/>
          <a:stretch/>
        </p:blipFill>
        <p:spPr>
          <a:xfrm>
            <a:off x="5029201" y="2743200"/>
            <a:ext cx="2093119" cy="260151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8"/>
          <p:cNvSpPr txBox="1"/>
          <p:nvPr>
            <p:ph type="title"/>
          </p:nvPr>
        </p:nvSpPr>
        <p:spPr>
          <a:xfrm>
            <a:off x="822960" y="758952"/>
            <a:ext cx="7543800" cy="3566160"/>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262626"/>
              </a:buClr>
              <a:buSzPts val="8000"/>
              <a:buFont typeface="Calibri"/>
              <a:buNone/>
            </a:pPr>
            <a:r>
              <a:rPr lang="en-US"/>
              <a:t>From Authorization to Authentication</a:t>
            </a:r>
            <a:endParaRPr/>
          </a:p>
        </p:txBody>
      </p:sp>
      <p:sp>
        <p:nvSpPr>
          <p:cNvPr id="208" name="Google Shape;208;p8"/>
          <p:cNvSpPr txBox="1"/>
          <p:nvPr>
            <p:ph idx="1" type="body"/>
          </p:nvPr>
        </p:nvSpPr>
        <p:spPr>
          <a:xfrm>
            <a:off x="822960" y="4453128"/>
            <a:ext cx="7543800" cy="11430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SzPts val="2400"/>
              <a:buNone/>
            </a:pPr>
            <a:r>
              <a:t/>
            </a:r>
            <a:endParaRPr/>
          </a:p>
        </p:txBody>
      </p:sp>
      <p:sp>
        <p:nvSpPr>
          <p:cNvPr id="209" name="Google Shape;209;p8"/>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10" name="Google Shape;210;p8"/>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211" name="Google Shape;211;p8"/>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9"/>
          <p:cNvSpPr txBox="1"/>
          <p:nvPr>
            <p:ph type="title"/>
          </p:nvPr>
        </p:nvSpPr>
        <p:spPr>
          <a:xfrm>
            <a:off x="822960" y="286604"/>
            <a:ext cx="7543800" cy="1450757"/>
          </a:xfrm>
          <a:prstGeom prst="rect">
            <a:avLst/>
          </a:prstGeom>
          <a:noFill/>
          <a:ln>
            <a:noFill/>
          </a:ln>
        </p:spPr>
        <p:txBody>
          <a:bodyPr anchorCtr="0" anchor="b" bIns="45700" lIns="91425" spcFirstLastPara="1" rIns="91425" wrap="square" tIns="45700">
            <a:normAutofit/>
          </a:bodyPr>
          <a:lstStyle/>
          <a:p>
            <a:pPr indent="0" lvl="0" marL="0" rtl="0" algn="l">
              <a:lnSpc>
                <a:spcPct val="85000"/>
              </a:lnSpc>
              <a:spcBef>
                <a:spcPts val="0"/>
              </a:spcBef>
              <a:spcAft>
                <a:spcPts val="0"/>
              </a:spcAft>
              <a:buClr>
                <a:srgbClr val="3F3F3F"/>
              </a:buClr>
              <a:buSzPts val="4800"/>
              <a:buFont typeface="Calibri"/>
              <a:buNone/>
            </a:pPr>
            <a:r>
              <a:rPr lang="en-US"/>
              <a:t>Authentication vs Authorization</a:t>
            </a:r>
            <a:endParaRPr/>
          </a:p>
        </p:txBody>
      </p:sp>
      <p:pic>
        <p:nvPicPr>
          <p:cNvPr id="220" name="Google Shape;220;p9"/>
          <p:cNvPicPr preferRelativeResize="0"/>
          <p:nvPr>
            <p:ph idx="1" type="body"/>
          </p:nvPr>
        </p:nvPicPr>
        <p:blipFill rotWithShape="1">
          <a:blip r:embed="rId3">
            <a:alphaModFix/>
          </a:blip>
          <a:srcRect b="0" l="0" r="0" t="0"/>
          <a:stretch/>
        </p:blipFill>
        <p:spPr>
          <a:xfrm>
            <a:off x="1899673" y="2241948"/>
            <a:ext cx="5377992" cy="3017044"/>
          </a:xfrm>
          <a:prstGeom prst="rect">
            <a:avLst/>
          </a:prstGeom>
          <a:noFill/>
          <a:ln>
            <a:noFill/>
          </a:ln>
        </p:spPr>
      </p:pic>
      <p:sp>
        <p:nvSpPr>
          <p:cNvPr id="221" name="Google Shape;221;p9"/>
          <p:cNvSpPr txBox="1"/>
          <p:nvPr>
            <p:ph idx="10" type="dt"/>
          </p:nvPr>
        </p:nvSpPr>
        <p:spPr>
          <a:xfrm>
            <a:off x="822961" y="6459786"/>
            <a:ext cx="18542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US"/>
              <a:t>18/2/2025</a:t>
            </a:r>
            <a:endParaRPr/>
          </a:p>
        </p:txBody>
      </p:sp>
      <p:sp>
        <p:nvSpPr>
          <p:cNvPr id="222" name="Google Shape;222;p9"/>
          <p:cNvSpPr txBox="1"/>
          <p:nvPr>
            <p:ph idx="11" type="ftr"/>
          </p:nvPr>
        </p:nvSpPr>
        <p:spPr>
          <a:xfrm>
            <a:off x="2764639" y="6459786"/>
            <a:ext cx="3617103"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a:t>COPYRIGHT © RICCI IEONG FOR UST TRAINING 2024</a:t>
            </a:r>
            <a:endParaRPr/>
          </a:p>
        </p:txBody>
      </p:sp>
      <p:sp>
        <p:nvSpPr>
          <p:cNvPr id="223" name="Google Shape;223;p9"/>
          <p:cNvSpPr txBox="1"/>
          <p:nvPr>
            <p:ph idx="12" type="sldNum"/>
          </p:nvPr>
        </p:nvSpPr>
        <p:spPr>
          <a:xfrm>
            <a:off x="7425344" y="6459786"/>
            <a:ext cx="984019" cy="365125"/>
          </a:xfrm>
          <a:prstGeom prst="rect">
            <a:avLst/>
          </a:prstGeom>
          <a:noFill/>
          <a:ln>
            <a:noFill/>
          </a:ln>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
        <p:nvSpPr>
          <p:cNvPr id="224" name="Google Shape;224;p9"/>
          <p:cNvSpPr txBox="1"/>
          <p:nvPr/>
        </p:nvSpPr>
        <p:spPr>
          <a:xfrm>
            <a:off x="5636025" y="5394247"/>
            <a:ext cx="745717"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AuthZ</a:t>
            </a:r>
            <a:endParaRPr sz="1800">
              <a:solidFill>
                <a:schemeClr val="dk1"/>
              </a:solidFill>
              <a:latin typeface="Calibri"/>
              <a:ea typeface="Calibri"/>
              <a:cs typeface="Calibri"/>
              <a:sym typeface="Calibri"/>
            </a:endParaRPr>
          </a:p>
        </p:txBody>
      </p:sp>
      <p:sp>
        <p:nvSpPr>
          <p:cNvPr id="225" name="Google Shape;225;p9"/>
          <p:cNvSpPr txBox="1"/>
          <p:nvPr/>
        </p:nvSpPr>
        <p:spPr>
          <a:xfrm>
            <a:off x="2764639" y="5442155"/>
            <a:ext cx="787395"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Calibri"/>
                <a:ea typeface="Calibri"/>
                <a:cs typeface="Calibri"/>
                <a:sym typeface="Calibri"/>
              </a:rPr>
              <a:t>AuthN</a:t>
            </a:r>
            <a:endParaRPr sz="1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Retrospect">
  <a:themeElements>
    <a:clrScheme name="Retrospect">
      <a:dk1>
        <a:srgbClr val="000000"/>
      </a:dk1>
      <a:lt1>
        <a:srgbClr val="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2015-04-04T09:21:00Z</dcterms:created>
  <dc:creator>SZE CHUNG R IEONG</dc:creator>
</cp:coreProperties>
</file>