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387" r:id="rId2"/>
    <p:sldId id="401" r:id="rId3"/>
    <p:sldId id="284" r:id="rId4"/>
    <p:sldId id="443" r:id="rId5"/>
    <p:sldId id="285" r:id="rId6"/>
    <p:sldId id="286" r:id="rId7"/>
    <p:sldId id="444" r:id="rId8"/>
    <p:sldId id="445" r:id="rId9"/>
    <p:sldId id="448" r:id="rId10"/>
    <p:sldId id="447" r:id="rId11"/>
    <p:sldId id="439" r:id="rId12"/>
    <p:sldId id="446" r:id="rId13"/>
    <p:sldId id="359" r:id="rId14"/>
    <p:sldId id="391" r:id="rId15"/>
    <p:sldId id="426" r:id="rId16"/>
    <p:sldId id="385" r:id="rId17"/>
    <p:sldId id="593" r:id="rId18"/>
    <p:sldId id="609" r:id="rId19"/>
    <p:sldId id="619" r:id="rId20"/>
    <p:sldId id="610" r:id="rId21"/>
    <p:sldId id="615" r:id="rId22"/>
    <p:sldId id="608" r:id="rId23"/>
    <p:sldId id="594" r:id="rId24"/>
    <p:sldId id="595" r:id="rId25"/>
    <p:sldId id="596" r:id="rId26"/>
    <p:sldId id="597" r:id="rId27"/>
    <p:sldId id="607" r:id="rId28"/>
    <p:sldId id="606" r:id="rId29"/>
    <p:sldId id="618" r:id="rId30"/>
    <p:sldId id="62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0476"/>
  </p:normalViewPr>
  <p:slideViewPr>
    <p:cSldViewPr snapToGrid="0">
      <p:cViewPr varScale="1">
        <p:scale>
          <a:sx n="115" d="100"/>
          <a:sy n="115" d="100"/>
        </p:scale>
        <p:origin x="5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1BD82-2287-BA4A-BC8F-9122BC924988}" type="datetimeFigureOut">
              <a:rPr lang="en-US" smtClean="0"/>
              <a:t>2/4/25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B5E84-A973-5246-BD4D-A82E1E2F1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3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SISL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3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www.thesslstore.com</a:t>
            </a:r>
            <a:r>
              <a:rPr lang="en-US" dirty="0"/>
              <a:t>/blog/the-best-cyber-security-books/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4022FA9-81A7-4B60-9532-78D0FA146F26}" type="datetime1">
              <a:rPr lang="en-HK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Ricci IEONG for UST training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E017F-8CD8-8F4D-AF2C-75316ED7ADE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47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dirty="0"/>
              <a:t>https://www.helpnetsecurity.com/2024/02/06/cybersecurity-books-2024/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E2CE32E-02BE-435E-8AAB-BBFEC4F56758}" type="datetime1">
              <a:rPr lang="en-HK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Ricci IEONG for UST training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E017F-8CD8-8F4D-AF2C-75316ED7ADE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1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Syllabus and readings on the course web 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409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3D3DF855-E625-AB99-47EE-26228CD1976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312F63-7DA3-4321-8375-2FD5814ED52C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7889" name="Rectangle 1">
            <a:extLst>
              <a:ext uri="{FF2B5EF4-FFF2-40B4-BE49-F238E27FC236}">
                <a16:creationId xmlns:a16="http://schemas.microsoft.com/office/drawing/2014/main" id="{54D253FD-D14D-2E28-B7F6-67C3CAE482A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CBF03785-E528-C320-BCF5-72C9B94E816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6401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3D3DF855-E625-AB99-47EE-26228CD1976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312F63-7DA3-4321-8375-2FD5814ED52C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7889" name="Rectangle 1">
            <a:extLst>
              <a:ext uri="{FF2B5EF4-FFF2-40B4-BE49-F238E27FC236}">
                <a16:creationId xmlns:a16="http://schemas.microsoft.com/office/drawing/2014/main" id="{54D253FD-D14D-2E28-B7F6-67C3CAE482A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CBF03785-E528-C320-BCF5-72C9B94E816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762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3D3DF855-E625-AB99-47EE-26228CD1976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312F63-7DA3-4321-8375-2FD5814ED52C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7889" name="Rectangle 1">
            <a:extLst>
              <a:ext uri="{FF2B5EF4-FFF2-40B4-BE49-F238E27FC236}">
                <a16:creationId xmlns:a16="http://schemas.microsoft.com/office/drawing/2014/main" id="{54D253FD-D14D-2E28-B7F6-67C3CAE482A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CBF03785-E528-C320-BCF5-72C9B94E816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817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Michael Duff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002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CVE: 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 Vulnerabilities and Exposures</a:t>
            </a:r>
            <a:endParaRPr lang="en-US" dirty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1pPr>
            <a:lvl2pPr marL="702756" indent="-270291" defTabSz="912983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2pPr>
            <a:lvl3pPr marL="1081164" indent="-216233" defTabSz="912983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3pPr>
            <a:lvl4pPr marL="1513629" indent="-216233" defTabSz="912983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4pPr>
            <a:lvl5pPr marL="1946095" indent="-216233" defTabSz="912983" eaLnBrk="0" hangingPunct="0">
              <a:defRPr sz="1900">
                <a:solidFill>
                  <a:schemeClr val="tx1"/>
                </a:solidFill>
                <a:latin typeface="Tahoma" pitchFamily="34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pitchFamily="34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pitchFamily="34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pitchFamily="34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837F08D-3EC6-42B4-80A2-349578B87426}" type="slidenum">
              <a:rPr lang="en-US" sz="1200">
                <a:latin typeface="Times New Roman" pitchFamily="18" charset="0"/>
              </a:rPr>
              <a:pPr/>
              <a:t>13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28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Remainder colors are:  Adobe Flash and 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010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Please keep the original password and don’t change that.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A145A8D-1377-4443-8879-9D18886825BE}" type="datetime1">
              <a:rPr lang="en-HK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Ricci IEONG for UST training 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E017F-8CD8-8F4D-AF2C-75316ED7AD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80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7AB1-C294-B4C1-CD17-F85C82892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5205D-D014-0A88-5BFA-99A976910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E9B2A-CDC9-3A3A-7C12-9CD2474EE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2E31-1D1C-A84E-B9A9-21DC771265B6}" type="datetimeFigureOut">
              <a:rPr lang="en-US" smtClean="0"/>
              <a:t>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D9FE6-BAF8-E5AC-8D37-E613E0B7E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785D3-69A5-78EF-50E4-754A371CC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AAD5-544D-D946-814C-D896DC7E8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19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31B71-F1C7-F058-091A-3375A955D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41178-9831-1C6A-41E6-D1A663325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6EA1C-24BA-827D-EED7-9CB728A62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2E31-1D1C-A84E-B9A9-21DC771265B6}" type="datetimeFigureOut">
              <a:rPr lang="en-US" smtClean="0"/>
              <a:t>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5F1C1-2CC3-7A2D-FD8B-3DDF719C8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FFB1A-AB5B-B022-EE7C-A53FBAD65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AAD5-544D-D946-814C-D896DC7E8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91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869B4-71E7-A8D9-FC4B-92230E7A96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4D2AE8-D57A-9B31-08CD-40572BDD4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43B7-7C51-B29C-AF0B-5C579D5AC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2E31-1D1C-A84E-B9A9-21DC771265B6}" type="datetimeFigureOut">
              <a:rPr lang="en-US" smtClean="0"/>
              <a:t>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1FF76-A6ED-9421-62EF-2FC73968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9D522-0E34-5880-1F34-7DDD15721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AAD5-544D-D946-814C-D896DC7E8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3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BB6DE-9482-F0AE-06C9-473B882F8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C3A60-C404-EB04-9814-328125C4C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C08FE-CC11-9F59-D8E7-AF8161F87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2E31-1D1C-A84E-B9A9-21DC771265B6}" type="datetimeFigureOut">
              <a:rPr lang="en-US" smtClean="0"/>
              <a:t>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CE227-4266-425A-BBB7-8BAEFD45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D747D-D2F4-23DE-515D-2DA1F48B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AAD5-544D-D946-814C-D896DC7E8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3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6361B-D27A-0693-2DFB-CDE529949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3F1DD-75D4-59B0-3F5F-0D68B0C61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16CDF-3C71-87BF-5BBD-8614D38B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2E31-1D1C-A84E-B9A9-21DC771265B6}" type="datetimeFigureOut">
              <a:rPr lang="en-US" smtClean="0"/>
              <a:t>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CD105-0ED9-92C8-9718-4312D3CE5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0932D-DABC-3810-C452-2547E390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AAD5-544D-D946-814C-D896DC7E8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22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8DCBD-0DE5-757D-DCD1-24821A76E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7F204-7B58-8DE2-BC01-8EF9A1047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83EE36-57AD-952F-3DB4-71D31167A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857D8-D869-0652-5322-9ED2C20FE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2E31-1D1C-A84E-B9A9-21DC771265B6}" type="datetimeFigureOut">
              <a:rPr lang="en-US" smtClean="0"/>
              <a:t>2/4/25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033CA8-1B3C-ADDE-BD5C-72FB15526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21CD1-DBB4-5001-27D5-24D666A89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AAD5-544D-D946-814C-D896DC7E8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1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55B3-23C1-196F-C8D6-50AF64082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E2A222-BBFE-D619-2EDE-6F69A911A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5D30F-AF26-B6BC-41E0-B8C7BEEDD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C5BE0A-7041-3E4C-7492-887982C17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121683-E47B-4532-8CA5-4F8770F8C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A80693-6696-11BD-C9AB-481DEC48D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2E31-1D1C-A84E-B9A9-21DC771265B6}" type="datetimeFigureOut">
              <a:rPr lang="en-US" smtClean="0"/>
              <a:t>2/4/25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8D4468-8BF1-D0A9-FC6F-296CB628D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1CEF43-1797-3439-AA06-C565770C9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AAD5-544D-D946-814C-D896DC7E8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54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0B3F2-7242-F5A8-9AF3-9D4F08A06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99004A-04FE-C6D8-3A05-9CAE08248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2E31-1D1C-A84E-B9A9-21DC771265B6}" type="datetimeFigureOut">
              <a:rPr lang="en-US" smtClean="0"/>
              <a:t>2/4/25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0971F7-F6A6-BB54-C642-4F7E6B211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C8C790-2314-9BF8-44B0-F8032423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AAD5-544D-D946-814C-D896DC7E8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64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6A4B3D-4EB9-EA9C-A3A5-38614DB77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2E31-1D1C-A84E-B9A9-21DC771265B6}" type="datetimeFigureOut">
              <a:rPr lang="en-US" smtClean="0"/>
              <a:t>2/4/25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22EC1B-0953-71B9-1900-CE51FC80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06574-28A6-3038-5212-347C509AF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AAD5-544D-D946-814C-D896DC7E8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2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CED49-3E8A-F040-6CB4-49461C6F7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B3CE8-02E6-5642-8AEC-FD0B84D70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0C36E1-E762-0D15-4665-8737D7B53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C50A0-F8B8-4FD3-1BAB-AE63B4C18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2E31-1D1C-A84E-B9A9-21DC771265B6}" type="datetimeFigureOut">
              <a:rPr lang="en-US" smtClean="0"/>
              <a:t>2/4/25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34EE9D-50BE-AC9F-AB48-FA6561C41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8B94D4-7F4A-9435-FF1B-8FC702E2E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AAD5-544D-D946-814C-D896DC7E8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7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F8137-A1BC-0736-B231-A132732F4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604A75-F983-BE2D-20EA-FF2E5B9D3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1B029-80BF-CB6A-C250-040DE64D0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98537-2CB9-091C-9DA9-E07460F04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2E31-1D1C-A84E-B9A9-21DC771265B6}" type="datetimeFigureOut">
              <a:rPr lang="en-US" smtClean="0"/>
              <a:t>2/4/25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1E05C6-35BF-6164-03E6-B52C07F52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3FE36A-DAE6-892C-D749-F514997A7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AAD5-544D-D946-814C-D896DC7E8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4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929D00-44C5-79AA-E32A-30F9F56C5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70BB2-80DB-924B-4BA9-9167C8554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C50CD-49D4-CE31-C633-0DC51460E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1E2E31-1D1C-A84E-B9A9-21DC771265B6}" type="datetimeFigureOut">
              <a:rPr lang="en-US" smtClean="0"/>
              <a:t>2/4/25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A1F3A-C4DE-E68E-E796-C45C922B8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72120-758D-D896-145A-6AD63FED7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BEAAD5-544D-D946-814C-D896DC7E8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0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463817" y="1295400"/>
            <a:ext cx="6604000" cy="1905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 4632</a:t>
            </a:r>
            <a:endParaRPr lang="en-US" sz="2133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l"/>
            <a:endParaRPr lang="en-US" sz="5333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633153" y="2921000"/>
            <a:ext cx="5730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163014" y="3381029"/>
            <a:ext cx="6927385" cy="2540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Practicing Cybersecurity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Dongdong She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*Some slides are borrowed from Dan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Boneh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Ricci IEONG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267040" y="724320"/>
              <a:ext cx="480" cy="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4560" y="711840"/>
                <a:ext cx="25440" cy="2544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2322"/>
            <a:ext cx="4267200" cy="42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95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3196A-ED85-ADEB-6A58-632F0D92B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82" y="281998"/>
            <a:ext cx="10515600" cy="1325563"/>
          </a:xfrm>
        </p:spPr>
        <p:txBody>
          <a:bodyPr/>
          <a:lstStyle/>
          <a:p>
            <a:r>
              <a:rPr lang="en-US" dirty="0"/>
              <a:t>A Peek into Lock Mechanism</a:t>
            </a:r>
          </a:p>
        </p:txBody>
      </p:sp>
      <p:pic>
        <p:nvPicPr>
          <p:cNvPr id="5122" name="Picture 2" descr="Step 4 Envision the lock mechanism.">
            <a:extLst>
              <a:ext uri="{FF2B5EF4-FFF2-40B4-BE49-F238E27FC236}">
                <a16:creationId xmlns:a16="http://schemas.microsoft.com/office/drawing/2014/main" id="{FA5C4196-4D08-AAC7-8A03-9F105F99DD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17625" r="6201" b="12031"/>
          <a:stretch/>
        </p:blipFill>
        <p:spPr bwMode="auto">
          <a:xfrm>
            <a:off x="220249" y="2343150"/>
            <a:ext cx="5140036" cy="239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ock picking diagram of pin cylinder">
            <a:extLst>
              <a:ext uri="{FF2B5EF4-FFF2-40B4-BE49-F238E27FC236}">
                <a16:creationId xmlns:a16="http://schemas.microsoft.com/office/drawing/2014/main" id="{A5C74DB3-0FA3-AF75-78FB-EF63372F8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860" y="2291773"/>
            <a:ext cx="6096000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19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701801"/>
            <a:ext cx="10363200" cy="1470025"/>
          </a:xfrm>
        </p:spPr>
        <p:txBody>
          <a:bodyPr/>
          <a:lstStyle/>
          <a:p>
            <a:r>
              <a:rPr lang="en-US" dirty="0"/>
              <a:t>Don’t try this at home !</a:t>
            </a:r>
          </a:p>
        </p:txBody>
      </p:sp>
    </p:spTree>
    <p:extLst>
      <p:ext uri="{BB962C8B-B14F-4D97-AF65-F5344CB8AC3E}">
        <p14:creationId xmlns:p14="http://schemas.microsoft.com/office/powerpoint/2010/main" val="3522957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6196E-EA15-4E80-0210-FF39D5F29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Quiz: Lock-Picking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F6B52-6EA1-A72C-80AA-E29DB6982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student is given the following gear</a:t>
            </a:r>
          </a:p>
          <a:p>
            <a:pPr lvl="1"/>
            <a:r>
              <a:rPr lang="en-US" dirty="0"/>
              <a:t>a practice lock</a:t>
            </a:r>
          </a:p>
          <a:p>
            <a:pPr lvl="1"/>
            <a:r>
              <a:rPr lang="en-US" dirty="0"/>
              <a:t>a set of lock-picking tool</a:t>
            </a:r>
          </a:p>
          <a:p>
            <a:r>
              <a:rPr lang="en-US" dirty="0"/>
              <a:t>Reward policy: the top 3 students who successfully crack two different locks gets </a:t>
            </a:r>
            <a:r>
              <a:rPr lang="en-US" b="1" dirty="0">
                <a:solidFill>
                  <a:srgbClr val="FF0000"/>
                </a:solidFill>
              </a:rPr>
              <a:t>5 bonus points</a:t>
            </a:r>
            <a:r>
              <a:rPr lang="en-US" dirty="0"/>
              <a:t> in the </a:t>
            </a:r>
            <a:r>
              <a:rPr lang="en-US" b="1" dirty="0">
                <a:solidFill>
                  <a:srgbClr val="FF0000"/>
                </a:solidFill>
              </a:rPr>
              <a:t>final exam</a:t>
            </a:r>
          </a:p>
        </p:txBody>
      </p:sp>
    </p:spTree>
    <p:extLst>
      <p:ext uri="{BB962C8B-B14F-4D97-AF65-F5344CB8AC3E}">
        <p14:creationId xmlns:p14="http://schemas.microsoft.com/office/powerpoint/2010/main" val="1135510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4450" y="6477000"/>
            <a:ext cx="843679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/>
              <a:t>source:  https://</a:t>
            </a:r>
            <a:r>
              <a:rPr lang="en-US" sz="2133" dirty="0" err="1"/>
              <a:t>www.cvedetails.com</a:t>
            </a:r>
            <a:r>
              <a:rPr lang="en-US" sz="2133" dirty="0"/>
              <a:t>/top-50-products.php?year=2023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21D797-7F06-364F-B23F-8A6525871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-25400"/>
            <a:ext cx="11988800" cy="812800"/>
          </a:xfrm>
        </p:spPr>
        <p:txBody>
          <a:bodyPr>
            <a:noAutofit/>
          </a:bodyPr>
          <a:lstStyle/>
          <a:p>
            <a:r>
              <a:rPr lang="en-US" sz="3200" dirty="0"/>
              <a:t>Top 10 products by total number of distinct vulnerabilities in 2023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E011376-A8C2-A9DF-216F-360E297E84ED}"/>
              </a:ext>
            </a:extLst>
          </p:cNvPr>
          <p:cNvGraphicFramePr>
            <a:graphicFrameLocks noGrp="1"/>
          </p:cNvGraphicFramePr>
          <p:nvPr/>
        </p:nvGraphicFramePr>
        <p:xfrm>
          <a:off x="2336800" y="1214120"/>
          <a:ext cx="7315200" cy="4809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650170874"/>
                    </a:ext>
                  </a:extLst>
                </a:gridCol>
                <a:gridCol w="2269067">
                  <a:extLst>
                    <a:ext uri="{9D8B030D-6E8A-4147-A177-3AD203B41FA5}">
                      <a16:colId xmlns:a16="http://schemas.microsoft.com/office/drawing/2014/main" val="927909875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463133368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r>
                        <a:rPr lang="en-US" sz="2400" dirty="0"/>
                        <a:t>Product name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Vendor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# vulnerabilities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2893203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Android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Google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1422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827415677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Microsoft Server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Microsoft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2059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05682257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Fedora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Fedora Project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540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705115798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Windows 11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Microsoft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1004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43659246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Debian Linux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Debian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487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67178926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MacOS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Apple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418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70077318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Chrome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Google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296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8604496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b="1" dirty="0"/>
                        <a:t>iPhone OS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Apple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269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985835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831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25B37C-0775-5F4A-9BAA-86D5C2DBC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838200"/>
            <a:ext cx="6400800" cy="553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47" y="0"/>
            <a:ext cx="11277600" cy="1143000"/>
          </a:xfrm>
        </p:spPr>
        <p:txBody>
          <a:bodyPr>
            <a:normAutofit/>
          </a:bodyPr>
          <a:lstStyle/>
          <a:p>
            <a:r>
              <a:rPr lang="en-US" dirty="0"/>
              <a:t>Distribution of exploits used in attacks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6406595"/>
            <a:ext cx="4986878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/>
              <a:t>Source: Kaspersky Security Bulletin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C3615A-5C0B-7043-AFFE-24B6C31165D1}"/>
              </a:ext>
            </a:extLst>
          </p:cNvPr>
          <p:cNvSpPr txBox="1"/>
          <p:nvPr/>
        </p:nvSpPr>
        <p:spPr>
          <a:xfrm>
            <a:off x="4156368" y="3994970"/>
            <a:ext cx="1268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Browser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51C654-9D3A-904A-B9A7-CE6975330F66}"/>
              </a:ext>
            </a:extLst>
          </p:cNvPr>
          <p:cNvSpPr txBox="1"/>
          <p:nvPr/>
        </p:nvSpPr>
        <p:spPr>
          <a:xfrm>
            <a:off x="3962401" y="2383100"/>
            <a:ext cx="1223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Android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16CE2A-328B-6E43-A708-548C4D036EB4}"/>
              </a:ext>
            </a:extLst>
          </p:cNvPr>
          <p:cNvSpPr txBox="1"/>
          <p:nvPr/>
        </p:nvSpPr>
        <p:spPr>
          <a:xfrm>
            <a:off x="6438476" y="3858390"/>
            <a:ext cx="994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Office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9D32AE-F719-B948-B0CB-602A2F41AE8E}"/>
              </a:ext>
            </a:extLst>
          </p:cNvPr>
          <p:cNvSpPr txBox="1"/>
          <p:nvPr/>
        </p:nvSpPr>
        <p:spPr>
          <a:xfrm>
            <a:off x="5124043" y="1488758"/>
            <a:ext cx="753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Java</a:t>
            </a:r>
          </a:p>
        </p:txBody>
      </p:sp>
    </p:spTree>
    <p:extLst>
      <p:ext uri="{BB962C8B-B14F-4D97-AF65-F5344CB8AC3E}">
        <p14:creationId xmlns:p14="http://schemas.microsoft.com/office/powerpoint/2010/main" val="3303907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F3A43-EA69-9E48-B9AD-B3C4E103F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20023"/>
            <a:ext cx="10515600" cy="1325563"/>
          </a:xfrm>
        </p:spPr>
        <p:txBody>
          <a:bodyPr/>
          <a:lstStyle/>
          <a:p>
            <a:r>
              <a:rPr lang="en-US" dirty="0"/>
              <a:t>A global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62AD96-60A6-EA4E-9DBA-0EFDC7EB0FC3}"/>
              </a:ext>
            </a:extLst>
          </p:cNvPr>
          <p:cNvSpPr txBox="1"/>
          <p:nvPr/>
        </p:nvSpPr>
        <p:spPr>
          <a:xfrm>
            <a:off x="1" y="6477000"/>
            <a:ext cx="438844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/>
              <a:t>Source: Kaspersky Security Bulletin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3570A7-F754-A649-8E90-21F8A28DE564}"/>
              </a:ext>
            </a:extLst>
          </p:cNvPr>
          <p:cNvSpPr txBox="1"/>
          <p:nvPr/>
        </p:nvSpPr>
        <p:spPr>
          <a:xfrm>
            <a:off x="268868" y="1087121"/>
            <a:ext cx="5973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Top 10 countries by share of attacked users: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50DC6C-7730-4E43-8487-3A8F1E169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52"/>
          <a:stretch/>
        </p:blipFill>
        <p:spPr>
          <a:xfrm>
            <a:off x="2235200" y="1777429"/>
            <a:ext cx="6400800" cy="449637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9257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29" y="124618"/>
            <a:ext cx="10515600" cy="1325563"/>
          </a:xfrm>
        </p:spPr>
        <p:txBody>
          <a:bodyPr/>
          <a:lstStyle/>
          <a:p>
            <a:r>
              <a:rPr lang="en-US" dirty="0"/>
              <a:t>Goals for this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470400"/>
          </a:xfrm>
        </p:spPr>
        <p:txBody>
          <a:bodyPr>
            <a:normAutofit/>
          </a:bodyPr>
          <a:lstStyle/>
          <a:p>
            <a:r>
              <a:rPr lang="en-US" dirty="0"/>
              <a:t>Learn exploit techniques</a:t>
            </a:r>
          </a:p>
          <a:p>
            <a:pPr lvl="1"/>
            <a:r>
              <a:rPr lang="en-US" dirty="0"/>
              <a:t>Learn to defend and prevent common exploits</a:t>
            </a:r>
          </a:p>
          <a:p>
            <a:endParaRPr lang="en-US" dirty="0"/>
          </a:p>
          <a:p>
            <a:r>
              <a:rPr lang="en-US" dirty="0"/>
              <a:t>Understand the available security tools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Learn to build and architect secure systems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40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use your laptop in the class as most of the lab session are operating in isolated environment within the VM environment</a:t>
            </a:r>
          </a:p>
          <a:p>
            <a:r>
              <a:rPr lang="en-US" dirty="0"/>
              <a:t>Do your assignment in lab but you can also contact us for assistance.</a:t>
            </a:r>
          </a:p>
          <a:p>
            <a:r>
              <a:rPr lang="en-US" dirty="0"/>
              <a:t>The course is a practical course – Practice, Practice and Practice</a:t>
            </a:r>
          </a:p>
          <a:p>
            <a:r>
              <a:rPr lang="en-US" dirty="0"/>
              <a:t>IT Security is ever changing and growing world – so this is just the beginning of your IT security life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70E1-6FEE-415F-83C5-4EF8044F2ECA}" type="datetime1">
              <a:rPr lang="en-HK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© Ricci IEONG for UST training 2024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83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70389-1897-6245-B904-6ED450836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labs in 2024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E4BC68-4798-954C-822F-5220A32DFD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B5DBA-ED4A-6845-ABC1-2A66D1446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8148C-C45B-439D-AC7B-41148A3522C9}" type="datetime1">
              <a:rPr lang="en-HK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204A1-8A94-CF4F-87A3-2AEEE3C5A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© Ricci IEONG for UST training 2024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DBFF0-D461-B940-8BBD-495C27483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33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use your laptop in the class as most of the lab session are operating in isolated environment within the VM environment</a:t>
            </a:r>
          </a:p>
          <a:p>
            <a:r>
              <a:rPr lang="en-US" dirty="0"/>
              <a:t>Please keep the original password and don’t change that.</a:t>
            </a:r>
          </a:p>
          <a:p>
            <a:r>
              <a:rPr lang="en-US" dirty="0"/>
              <a:t>Do your assignment in lab but you can also contact us for assistance.</a:t>
            </a:r>
          </a:p>
          <a:p>
            <a:r>
              <a:rPr lang="en-US" dirty="0"/>
              <a:t>The course is a practical course – Practice, Practice and Practice</a:t>
            </a:r>
          </a:p>
          <a:p>
            <a:r>
              <a:rPr lang="en-US" dirty="0"/>
              <a:t>IT Security is ever changing and growing world – so this is just the beginning of your IT security life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8F1D5-AE93-4937-B06C-00375FD4C1E5}" type="datetime1">
              <a:rPr lang="en-HK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© Ricci IEONG for UST training 2024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6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E64D2-2EB2-924A-96B9-8803A6B23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07" y="38410"/>
            <a:ext cx="109728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FCBF6-ED26-C74B-A98B-EEF50521F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181410"/>
            <a:ext cx="11379200" cy="5461000"/>
          </a:xfrm>
        </p:spPr>
        <p:txBody>
          <a:bodyPr/>
          <a:lstStyle/>
          <a:p>
            <a:r>
              <a:rPr lang="en-US" dirty="0"/>
              <a:t>Course web site:    https://</a:t>
            </a:r>
            <a:r>
              <a:rPr lang="en-US" dirty="0" err="1"/>
              <a:t>cse.hkust.edu.hk</a:t>
            </a:r>
            <a:r>
              <a:rPr lang="en-US" dirty="0"/>
              <a:t>/~</a:t>
            </a:r>
            <a:r>
              <a:rPr lang="en-US" dirty="0" err="1"/>
              <a:t>dongdong</a:t>
            </a:r>
            <a:r>
              <a:rPr lang="en-US" dirty="0"/>
              <a:t>/comp4632.html</a:t>
            </a:r>
          </a:p>
          <a:p>
            <a:r>
              <a:rPr lang="en-US" dirty="0"/>
              <a:t>Instructor:   Prof. Dongdong She. </a:t>
            </a:r>
          </a:p>
          <a:p>
            <a:r>
              <a:rPr lang="en-US" dirty="0"/>
              <a:t>TA: </a:t>
            </a:r>
            <a:r>
              <a:rPr lang="en-US" dirty="0" err="1"/>
              <a:t>Qiao</a:t>
            </a:r>
            <a:r>
              <a:rPr lang="en-US" dirty="0"/>
              <a:t> Zhang</a:t>
            </a:r>
          </a:p>
          <a:p>
            <a:r>
              <a:rPr lang="en-US" dirty="0"/>
              <a:t>11 Lab assignments and 3 programming assignments</a:t>
            </a:r>
          </a:p>
          <a:p>
            <a:r>
              <a:rPr lang="en-US" dirty="0"/>
              <a:t>Curved grading =&gt; </a:t>
            </a:r>
            <a:r>
              <a:rPr lang="en-US" dirty="0">
                <a:solidFill>
                  <a:srgbClr val="FF0000"/>
                </a:solidFill>
              </a:rPr>
              <a:t>top 20%~25% of students can get A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4BEF398-F892-3F93-C0DE-25109EEE3063}"/>
              </a:ext>
            </a:extLst>
          </p:cNvPr>
          <p:cNvSpPr/>
          <p:nvPr/>
        </p:nvSpPr>
        <p:spPr>
          <a:xfrm>
            <a:off x="557559" y="4817327"/>
            <a:ext cx="10872441" cy="95900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Actively </a:t>
            </a:r>
            <a:r>
              <a:rPr lang="en-US" sz="2800" b="1" dirty="0">
                <a:solidFill>
                  <a:srgbClr val="FF0000"/>
                </a:solidFill>
              </a:rPr>
              <a:t>ask/answer </a:t>
            </a:r>
            <a:r>
              <a:rPr lang="en-US" sz="2800" dirty="0"/>
              <a:t>questions in class =&gt; </a:t>
            </a:r>
            <a:r>
              <a:rPr lang="en-US" sz="2800" b="1" dirty="0">
                <a:solidFill>
                  <a:srgbClr val="FF0000"/>
                </a:solidFill>
              </a:rPr>
              <a:t>10% </a:t>
            </a:r>
            <a:r>
              <a:rPr lang="en-US" sz="2800" dirty="0"/>
              <a:t>in-class participation</a:t>
            </a:r>
          </a:p>
        </p:txBody>
      </p:sp>
    </p:spTree>
    <p:extLst>
      <p:ext uri="{BB962C8B-B14F-4D97-AF65-F5344CB8AC3E}">
        <p14:creationId xmlns:p14="http://schemas.microsoft.com/office/powerpoint/2010/main" val="1262682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A336C-CC26-BE4F-91C8-9A7F00890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to be used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944C9-C4DA-D54F-AC76-00BB040FB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50B4-4E12-4E8C-9A99-CE0579E1CB33}" type="datetime1">
              <a:rPr lang="en-HK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493B3-A871-894A-997D-C3D50AD60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© Ricci IEONG for UST training 2024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BCF4B-6F22-CA4B-8DBA-5C299C67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47BAA48A-71EE-6844-B9D4-5AE1CBFE375B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2346326" y="1846263"/>
          <a:ext cx="3617103" cy="4053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7103">
                  <a:extLst>
                    <a:ext uri="{9D8B030D-6E8A-4147-A177-3AD203B41FA5}">
                      <a16:colId xmlns:a16="http://schemas.microsoft.com/office/drawing/2014/main" val="1099171707"/>
                    </a:ext>
                  </a:extLst>
                </a:gridCol>
              </a:tblGrid>
              <a:tr h="201141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Your own PC with Virtualization software (</a:t>
                      </a:r>
                      <a:r>
                        <a:rPr lang="en-US" sz="3200"/>
                        <a:t>VMWare Preferred)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493613"/>
                  </a:ext>
                </a:extLst>
              </a:tr>
              <a:tr h="2011416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600533"/>
                  </a:ext>
                </a:extLst>
              </a:tr>
            </a:tbl>
          </a:graphicData>
        </a:graphic>
      </p:graphicFrame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4A8E121E-E95A-814A-B26B-987657FF2849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88075" y="1846263"/>
          <a:ext cx="3745288" cy="40228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45288">
                  <a:extLst>
                    <a:ext uri="{9D8B030D-6E8A-4147-A177-3AD203B41FA5}">
                      <a16:colId xmlns:a16="http://schemas.microsoft.com/office/drawing/2014/main" val="692062220"/>
                    </a:ext>
                  </a:extLst>
                </a:gridCol>
              </a:tblGrid>
              <a:tr h="20114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CS Lab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855158"/>
                  </a:ext>
                </a:extLst>
              </a:tr>
              <a:tr h="20114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Amazon Web Services (AWS) with Cloud instance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414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489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65AB0-714B-5044-88F6-D130DFC8E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thing to remember – Power-off &lt;&gt; Powered off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2AAC781-7F17-E848-933B-0E12A112F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2722" y="1850042"/>
            <a:ext cx="4091834" cy="203615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F9D74-C871-4146-93F1-665385B85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A8EC2-EF42-4AA8-9D82-A8930132DAA6}" type="datetime1">
              <a:rPr lang="en-HK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5354D-9474-234A-A022-C163E5ED2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© Ricci IEONG for UST training 2024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78D8B-FE80-5F41-B533-1AD8C3A11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21</a:t>
            </a:fld>
            <a:endParaRPr lang="en-US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D43E0FF1-F424-2847-88CD-6E9255E2F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733" y="3699094"/>
            <a:ext cx="4703452" cy="203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71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5D2C4-109A-D64D-8EC2-237D170ED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 campus environment setting (in CS Lab 3)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81BD2C-3754-4342-B6D2-8A6C3CCD53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97570-03E2-8445-925E-A17D90783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AB3D-4FAC-4A30-8E15-70FB4E229591}" type="datetime1">
              <a:rPr lang="en-HK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88088-2B8F-E54D-9204-307DD3DD9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© Ricci IEONG for UST training 2024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9D73E-83F8-C249-B84E-B93ED0B2F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48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Your Computer Accounts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You have two computer accounts:</a:t>
            </a:r>
          </a:p>
        </p:txBody>
      </p:sp>
      <p:sp>
        <p:nvSpPr>
          <p:cNvPr id="30724" name="Content Placeholder 2"/>
          <p:cNvSpPr txBox="1">
            <a:spLocks/>
          </p:cNvSpPr>
          <p:nvPr/>
        </p:nvSpPr>
        <p:spPr bwMode="auto">
          <a:xfrm>
            <a:off x="2209800" y="2099416"/>
            <a:ext cx="411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zh-HK" sz="2400" dirty="0">
                <a:latin typeface="+mn-lt"/>
                <a:ea typeface="新細明體" charset="0"/>
              </a:rPr>
              <a:t>Your ITSC account</a:t>
            </a:r>
          </a:p>
          <a:p>
            <a:pPr lvl="1">
              <a:buFontTx/>
              <a:buChar char="•"/>
            </a:pPr>
            <a:r>
              <a:rPr lang="en-US" altLang="zh-HK" sz="2000" dirty="0">
                <a:latin typeface="+mn-lt"/>
                <a:ea typeface="新細明體" charset="0"/>
              </a:rPr>
              <a:t>This is given to you </a:t>
            </a:r>
            <a:br>
              <a:rPr lang="en-US" altLang="zh-HK" sz="2000" dirty="0">
                <a:latin typeface="+mn-lt"/>
                <a:ea typeface="新細明體" charset="0"/>
              </a:rPr>
            </a:br>
            <a:r>
              <a:rPr lang="en-US" altLang="zh-HK" sz="2000" dirty="0">
                <a:latin typeface="+mn-lt"/>
                <a:ea typeface="新細明體" charset="0"/>
              </a:rPr>
              <a:t>when you join UST</a:t>
            </a:r>
          </a:p>
          <a:p>
            <a:pPr lvl="1">
              <a:buFontTx/>
              <a:buChar char="•"/>
            </a:pPr>
            <a:r>
              <a:rPr lang="en-US" altLang="zh-HK" sz="2000" dirty="0">
                <a:latin typeface="+mn-lt"/>
                <a:ea typeface="新細明體" charset="0"/>
              </a:rPr>
              <a:t>This is your main </a:t>
            </a:r>
            <a:br>
              <a:rPr lang="en-US" altLang="zh-HK" sz="2000" dirty="0">
                <a:latin typeface="+mn-lt"/>
                <a:ea typeface="新細明體" charset="0"/>
              </a:rPr>
            </a:br>
            <a:r>
              <a:rPr lang="en-US" altLang="zh-HK" sz="2000" dirty="0">
                <a:latin typeface="+mn-lt"/>
                <a:ea typeface="新細明體" charset="0"/>
              </a:rPr>
              <a:t>email account at UST</a:t>
            </a:r>
          </a:p>
        </p:txBody>
      </p:sp>
      <p:sp>
        <p:nvSpPr>
          <p:cNvPr id="30725" name="Content Placeholder 2"/>
          <p:cNvSpPr txBox="1">
            <a:spLocks/>
          </p:cNvSpPr>
          <p:nvPr/>
        </p:nvSpPr>
        <p:spPr bwMode="auto">
          <a:xfrm>
            <a:off x="6197138" y="2099416"/>
            <a:ext cx="3733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zh-HK" sz="2400" dirty="0">
                <a:latin typeface="+mn-lt"/>
                <a:ea typeface="新細明體" charset="0"/>
              </a:rPr>
              <a:t>Your CSD account</a:t>
            </a:r>
          </a:p>
          <a:p>
            <a:pPr lvl="1">
              <a:buFont typeface="Arial" charset="0"/>
              <a:buChar char="•"/>
            </a:pPr>
            <a:r>
              <a:rPr lang="en-US" altLang="zh-HK" sz="2000" dirty="0">
                <a:latin typeface="+mn-lt"/>
                <a:ea typeface="新細明體" charset="0"/>
              </a:rPr>
              <a:t>This is given to you when you first join a COMP course</a:t>
            </a:r>
          </a:p>
          <a:p>
            <a:pPr>
              <a:buFontTx/>
              <a:buNone/>
            </a:pPr>
            <a:endParaRPr lang="en-US" altLang="zh-HK" sz="2000" dirty="0">
              <a:latin typeface="+mn-lt"/>
              <a:ea typeface="新細明體" charset="0"/>
            </a:endParaRPr>
          </a:p>
        </p:txBody>
      </p:sp>
      <p:sp>
        <p:nvSpPr>
          <p:cNvPr id="30726" name="Content Placeholder 2"/>
          <p:cNvSpPr txBox="1">
            <a:spLocks/>
          </p:cNvSpPr>
          <p:nvPr/>
        </p:nvSpPr>
        <p:spPr bwMode="auto">
          <a:xfrm>
            <a:off x="2209800" y="4168775"/>
            <a:ext cx="7848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altLang="zh-HK" sz="2400" dirty="0">
                <a:latin typeface="+mn-lt"/>
                <a:ea typeface="新細明體" charset="0"/>
              </a:rPr>
              <a:t>All the class and labs are taught in the Computer Science Department (CSD) lab rooms 4213 (CS Lab 3)]</a:t>
            </a:r>
          </a:p>
          <a:p>
            <a:r>
              <a:rPr lang="en-US" altLang="zh-HK" sz="2400" dirty="0">
                <a:latin typeface="+mn-lt"/>
                <a:ea typeface="新細明體" charset="0"/>
              </a:rPr>
              <a:t>Before you can work in those lab rooms, you need to enable your CSD account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4103-3755-4C81-A14B-7218B8581463}" type="datetime1">
              <a:rPr lang="en-HK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© Ricci IEONG for UST training 2024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97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How to Enable Your CSD Account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346960" y="1845735"/>
            <a:ext cx="7543801" cy="3612957"/>
          </a:xfrm>
        </p:spPr>
        <p:txBody>
          <a:bodyPr>
            <a:normAutofit lnSpcReduction="10000"/>
          </a:bodyPr>
          <a:lstStyle/>
          <a:p>
            <a:r>
              <a:rPr lang="en-US" altLang="zh-HK" dirty="0"/>
              <a:t>Don’t wait for the day of the lab to do this!</a:t>
            </a:r>
          </a:p>
          <a:p>
            <a:r>
              <a:rPr lang="en-US" altLang="zh-HK" dirty="0"/>
              <a:t>Go to a computer in one of the Barns at UST</a:t>
            </a:r>
          </a:p>
          <a:p>
            <a:r>
              <a:rPr lang="en-US" altLang="zh-HK" dirty="0"/>
              <a:t>Start a browser, go to:</a:t>
            </a:r>
          </a:p>
          <a:p>
            <a:r>
              <a:rPr lang="en-US" altLang="zh-HK" dirty="0"/>
              <a:t> https://password.cse.ust.hk:8443/</a:t>
            </a:r>
            <a:r>
              <a:rPr lang="en-US" altLang="zh-HK" dirty="0" err="1"/>
              <a:t>pass.html</a:t>
            </a:r>
            <a:endParaRPr lang="en-US" altLang="zh-HK" dirty="0"/>
          </a:p>
          <a:p>
            <a:endParaRPr lang="en-US" altLang="zh-HK" dirty="0"/>
          </a:p>
          <a:p>
            <a:r>
              <a:rPr lang="en-US" altLang="zh-HK" dirty="0"/>
              <a:t>Log on using </a:t>
            </a:r>
            <a:br>
              <a:rPr lang="en-US" altLang="zh-HK" dirty="0"/>
            </a:br>
            <a:r>
              <a:rPr lang="en-US" altLang="zh-HK" dirty="0"/>
              <a:t>your ITSC</a:t>
            </a:r>
            <a:br>
              <a:rPr lang="en-US" altLang="zh-HK" dirty="0"/>
            </a:br>
            <a:r>
              <a:rPr lang="en-US" altLang="zh-HK" dirty="0"/>
              <a:t>details</a:t>
            </a:r>
          </a:p>
          <a:p>
            <a:endParaRPr lang="en-US" altLang="zh-HK" dirty="0"/>
          </a:p>
        </p:txBody>
      </p:sp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892" y="3625537"/>
            <a:ext cx="4187681" cy="305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39C6-B9B6-4910-B213-1E76C2F6B451}" type="datetime1">
              <a:rPr lang="en-HK" smtClean="0"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© Ricci IEONG for UST training 2024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5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CSD Password Setting Service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1814946" y="1845734"/>
            <a:ext cx="3920837" cy="4023360"/>
          </a:xfrm>
        </p:spPr>
        <p:txBody>
          <a:bodyPr>
            <a:normAutofit fontScale="92500" lnSpcReduction="20000"/>
          </a:bodyPr>
          <a:lstStyle/>
          <a:p>
            <a:r>
              <a:rPr lang="en-US" altLang="zh-HK"/>
              <a:t>Tick the bottom two check boxes </a:t>
            </a:r>
            <a:br>
              <a:rPr lang="en-US" altLang="zh-HK"/>
            </a:br>
            <a:r>
              <a:rPr lang="en-US" altLang="zh-HK"/>
              <a:t>(“Unix account at UG domain” and</a:t>
            </a:r>
            <a:br>
              <a:rPr lang="en-US" altLang="zh-HK"/>
            </a:br>
            <a:r>
              <a:rPr lang="en-US" altLang="zh-HK"/>
              <a:t>“PC account at domain CSD”)</a:t>
            </a:r>
          </a:p>
          <a:p>
            <a:r>
              <a:rPr lang="en-US" altLang="zh-HK" dirty="0"/>
              <a:t>Enter your ITSC account name and password (your CSD account name is the same as your ITSC account name)</a:t>
            </a:r>
          </a:p>
          <a:p>
            <a:r>
              <a:rPr lang="en-US" altLang="zh-HK" dirty="0"/>
              <a:t>Finally, click ‘Go UPDATE’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638800" y="1845735"/>
            <a:ext cx="4876801" cy="3645645"/>
            <a:chOff x="1471613" y="152400"/>
            <a:chExt cx="7367587" cy="5072063"/>
          </a:xfrm>
        </p:grpSpPr>
        <p:cxnSp>
          <p:nvCxnSpPr>
            <p:cNvPr id="32771" name="AutoShape 8"/>
            <p:cNvCxnSpPr>
              <a:cxnSpLocks noChangeShapeType="1"/>
            </p:cNvCxnSpPr>
            <p:nvPr/>
          </p:nvCxnSpPr>
          <p:spPr bwMode="auto">
            <a:xfrm flipV="1">
              <a:off x="5181600" y="2971800"/>
              <a:ext cx="2628900" cy="1981200"/>
            </a:xfrm>
            <a:prstGeom prst="curvedConnector3">
              <a:avLst>
                <a:gd name="adj1" fmla="val 115009"/>
              </a:avLst>
            </a:prstGeom>
            <a:noFill/>
            <a:ln w="57150" cap="sq">
              <a:solidFill>
                <a:srgbClr val="FFCC00"/>
              </a:solidFill>
              <a:round/>
              <a:headEnd type="none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772" name="AutoShape 8"/>
            <p:cNvCxnSpPr>
              <a:cxnSpLocks noChangeShapeType="1"/>
            </p:cNvCxnSpPr>
            <p:nvPr/>
          </p:nvCxnSpPr>
          <p:spPr bwMode="auto">
            <a:xfrm rot="16200000" flipV="1">
              <a:off x="6343650" y="2728913"/>
              <a:ext cx="3962400" cy="1028700"/>
            </a:xfrm>
            <a:prstGeom prst="curvedConnector3">
              <a:avLst>
                <a:gd name="adj1" fmla="val 100273"/>
              </a:avLst>
            </a:prstGeom>
            <a:noFill/>
            <a:ln w="57150" cap="sq">
              <a:solidFill>
                <a:srgbClr val="FFCC00"/>
              </a:solidFill>
              <a:round/>
              <a:headEnd type="none" w="sm" len="sm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2773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613" y="152400"/>
              <a:ext cx="6200775" cy="3648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2774" name="Rounded Rectangle 1"/>
            <p:cNvSpPr>
              <a:spLocks noChangeArrowheads="1"/>
            </p:cNvSpPr>
            <p:nvPr/>
          </p:nvSpPr>
          <p:spPr bwMode="auto">
            <a:xfrm>
              <a:off x="4294188" y="762000"/>
              <a:ext cx="3405187" cy="1066800"/>
            </a:xfrm>
            <a:prstGeom prst="roundRect">
              <a:avLst>
                <a:gd name="adj" fmla="val 16667"/>
              </a:avLst>
            </a:prstGeom>
            <a:noFill/>
            <a:ln w="57150" cap="sq">
              <a:solidFill>
                <a:srgbClr val="FFC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zh-HK" altLang="en-US" sz="2400">
                <a:ea typeface="新細明體" charset="0"/>
              </a:endParaRPr>
            </a:p>
          </p:txBody>
        </p:sp>
        <p:sp>
          <p:nvSpPr>
            <p:cNvPr id="32775" name="Rounded Rectangle 8"/>
            <p:cNvSpPr>
              <a:spLocks noChangeArrowheads="1"/>
            </p:cNvSpPr>
            <p:nvPr/>
          </p:nvSpPr>
          <p:spPr bwMode="auto">
            <a:xfrm>
              <a:off x="5638800" y="2171700"/>
              <a:ext cx="2033588" cy="876300"/>
            </a:xfrm>
            <a:prstGeom prst="roundRect">
              <a:avLst>
                <a:gd name="adj" fmla="val 16667"/>
              </a:avLst>
            </a:prstGeom>
            <a:noFill/>
            <a:ln w="57150" cap="sq">
              <a:solidFill>
                <a:srgbClr val="FFC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zh-HK" altLang="en-US" sz="2400">
                <a:ea typeface="新細明體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99E7-ADF5-4BF2-AE82-239541CA6CDC}" type="datetime1">
              <a:rPr lang="en-HK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© Ricci IEONG for UST training 2024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26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CSD Password Setting Service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2346960" y="1845734"/>
            <a:ext cx="3776750" cy="4023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HK" dirty="0"/>
              <a:t>You may need to wait a few minutes before </a:t>
            </a:r>
            <a:br>
              <a:rPr lang="en-US" altLang="zh-HK" dirty="0"/>
            </a:br>
            <a:r>
              <a:rPr lang="en-US" altLang="zh-HK" dirty="0"/>
              <a:t>your CSD account is activated</a:t>
            </a:r>
          </a:p>
          <a:p>
            <a:r>
              <a:rPr lang="en-US" altLang="zh-HK" dirty="0"/>
              <a:t>Then you can access any CSD computers </a:t>
            </a:r>
            <a:br>
              <a:rPr lang="en-US" altLang="zh-HK" dirty="0"/>
            </a:br>
            <a:r>
              <a:rPr lang="en-US" altLang="zh-HK" dirty="0"/>
              <a:t>e.g. the computers you will use in CS lab 3</a:t>
            </a:r>
          </a:p>
          <a:p>
            <a:r>
              <a:rPr lang="en-US" altLang="zh-HK" dirty="0"/>
              <a:t>Enable your account before the first lab begins!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861" y="2370865"/>
            <a:ext cx="4211601" cy="297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E954-3C93-4DFE-8B11-AEFD192FF3E4}" type="datetime1">
              <a:rPr lang="en-HK" smtClean="0"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© Ricci IEONG for UST training 2024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12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PC in CS Lab</a:t>
            </a:r>
          </a:p>
          <a:p>
            <a:pPr lvl="1"/>
            <a:r>
              <a:rPr lang="en-US" dirty="0"/>
              <a:t>All VM file sources can be found in D:\</a:t>
            </a:r>
            <a:r>
              <a:rPr lang="en-US"/>
              <a:t>COMP4632\* (VM22H2 and Kali*)</a:t>
            </a:r>
            <a:endParaRPr lang="en-US" dirty="0"/>
          </a:p>
          <a:p>
            <a:pPr lvl="1"/>
            <a:r>
              <a:rPr lang="en-US" dirty="0"/>
              <a:t>The VM file sources folder are read-only folders</a:t>
            </a:r>
          </a:p>
          <a:p>
            <a:pPr lvl="1"/>
            <a:r>
              <a:rPr lang="en-US" dirty="0"/>
              <a:t>Only files stored in D:\COMP4632\</a:t>
            </a:r>
            <a:r>
              <a:rPr lang="en-US" dirty="0" err="1"/>
              <a:t>YourUserName</a:t>
            </a:r>
            <a:r>
              <a:rPr lang="en-US" dirty="0"/>
              <a:t>\ will be kept throughout the course period. Files stored outside D:\COMP4632\Users would be erased after reboot</a:t>
            </a:r>
          </a:p>
          <a:p>
            <a:pPr lvl="1"/>
            <a:r>
              <a:rPr lang="en-US" dirty="0"/>
              <a:t>Files that stored in D:\COMP4632\</a:t>
            </a:r>
            <a:r>
              <a:rPr lang="en-US" dirty="0" err="1"/>
              <a:t>YourUserName</a:t>
            </a:r>
            <a:r>
              <a:rPr lang="en-US" dirty="0"/>
              <a:t>\ will be read write executable by students</a:t>
            </a:r>
          </a:p>
          <a:p>
            <a:r>
              <a:rPr lang="en-US" dirty="0"/>
              <a:t>Notes:</a:t>
            </a:r>
          </a:p>
          <a:p>
            <a:pPr lvl="1"/>
            <a:r>
              <a:rPr lang="en-US" dirty="0"/>
              <a:t>If ova files cannot be started (e.g. if administrator password is required), reboot the machine</a:t>
            </a:r>
          </a:p>
          <a:p>
            <a:pPr lvl="1"/>
            <a:r>
              <a:rPr lang="en-US" dirty="0"/>
              <a:t>If the OVA files and ISO files cannot be executed in your PC, copy them to D:\COMP4632\YourUserName\ or other locations.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6DBB-B161-4C5F-A646-DC9CAEAAC763}" type="datetime1">
              <a:rPr lang="en-HK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© Ricci IEONG for UST training 2024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55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Bosworth S., </a:t>
            </a:r>
            <a:r>
              <a:rPr lang="en-US" dirty="0" err="1"/>
              <a:t>Kabay</a:t>
            </a:r>
            <a:r>
              <a:rPr lang="en-US" dirty="0"/>
              <a:t> M. and </a:t>
            </a:r>
            <a:r>
              <a:rPr lang="en-US" dirty="0" err="1"/>
              <a:t>Whyne</a:t>
            </a:r>
            <a:r>
              <a:rPr lang="en-US" dirty="0"/>
              <a:t> E. (2014). Computer Security Handbook. Sixth Edition, Volume 1. John Wiley &amp; Sons, </a:t>
            </a:r>
            <a:r>
              <a:rPr lang="en-US" dirty="0" err="1"/>
              <a:t>Inc</a:t>
            </a:r>
            <a:endParaRPr lang="en-US" dirty="0"/>
          </a:p>
          <a:p>
            <a:r>
              <a:rPr lang="en-US" dirty="0"/>
              <a:t>Donaldson S., Siegel S., Williams C. and </a:t>
            </a:r>
            <a:r>
              <a:rPr lang="en-US" dirty="0" err="1"/>
              <a:t>Aslam</a:t>
            </a:r>
            <a:r>
              <a:rPr lang="en-US" dirty="0"/>
              <a:t> A. (2014). Enterprise Cybersecurity, How to build a successful </a:t>
            </a:r>
            <a:r>
              <a:rPr lang="en-US" dirty="0" err="1"/>
              <a:t>cyberdefense</a:t>
            </a:r>
            <a:r>
              <a:rPr lang="en-US" dirty="0"/>
              <a:t> program against advanced threats. </a:t>
            </a:r>
            <a:r>
              <a:rPr lang="en-US" dirty="0" err="1"/>
              <a:t>Apress</a:t>
            </a:r>
            <a:r>
              <a:rPr lang="en-US" dirty="0"/>
              <a:t> Open</a:t>
            </a:r>
          </a:p>
          <a:p>
            <a:r>
              <a:rPr lang="en-US" dirty="0"/>
              <a:t>Kurose J. and Ross K. (2013). Computer Networking, A Top-Down Approach. Sixth Edition. Addison-Wesley</a:t>
            </a:r>
          </a:p>
          <a:p>
            <a:r>
              <a:rPr lang="en-US" dirty="0"/>
              <a:t>Joseph </a:t>
            </a:r>
            <a:r>
              <a:rPr lang="en-US" dirty="0" err="1"/>
              <a:t>Migga</a:t>
            </a:r>
            <a:r>
              <a:rPr lang="en-US" dirty="0"/>
              <a:t> Kizza (2020). Guide to Computer Network Security. Third Edition. Springer-</a:t>
            </a:r>
            <a:r>
              <a:rPr lang="en-US" dirty="0" err="1"/>
              <a:t>Verlag</a:t>
            </a:r>
            <a:r>
              <a:rPr lang="en-US" dirty="0"/>
              <a:t> London</a:t>
            </a:r>
          </a:p>
          <a:p>
            <a:r>
              <a:rPr lang="en-US" dirty="0"/>
              <a:t>OWASP (2020). OWASP Testing Guide 4.2</a:t>
            </a:r>
          </a:p>
          <a:p>
            <a:r>
              <a:rPr lang="en-US" dirty="0" err="1"/>
              <a:t>Umesh</a:t>
            </a:r>
            <a:r>
              <a:rPr lang="en-US" dirty="0"/>
              <a:t> </a:t>
            </a:r>
            <a:r>
              <a:rPr lang="en-US" dirty="0" err="1"/>
              <a:t>Hodeghatta</a:t>
            </a:r>
            <a:r>
              <a:rPr lang="en-US" dirty="0"/>
              <a:t> Rao and </a:t>
            </a:r>
            <a:r>
              <a:rPr lang="en-US" dirty="0" err="1"/>
              <a:t>Nayak</a:t>
            </a:r>
            <a:r>
              <a:rPr lang="en-US" dirty="0"/>
              <a:t> U. (2014). The InfoSec Handbook – An Introduction to Information Security. </a:t>
            </a:r>
            <a:r>
              <a:rPr lang="en-US" dirty="0" err="1"/>
              <a:t>Apress</a:t>
            </a:r>
            <a:r>
              <a:rPr lang="en-US" dirty="0"/>
              <a:t> Open</a:t>
            </a:r>
          </a:p>
          <a:p>
            <a:r>
              <a:rPr lang="en-US" dirty="0"/>
              <a:t>National Institute of Standards and Technology (2018). Framework for Improving Critical Infrastructure Cybersecurity. Version 1.1.</a:t>
            </a:r>
          </a:p>
          <a:p>
            <a:r>
              <a:rPr lang="en-US" dirty="0"/>
              <a:t>Stallings, W. (2017). Cryptography and Network Security, Principles and Practice. Seventh Edition. Prentice Hall.</a:t>
            </a:r>
          </a:p>
          <a:p>
            <a:r>
              <a:rPr lang="en-US" dirty="0" err="1"/>
              <a:t>Pramanik</a:t>
            </a:r>
            <a:r>
              <a:rPr lang="en-US" dirty="0"/>
              <a:t>, S., </a:t>
            </a:r>
            <a:r>
              <a:rPr lang="en-US" dirty="0" err="1"/>
              <a:t>Ghonge</a:t>
            </a:r>
            <a:r>
              <a:rPr lang="en-US" dirty="0"/>
              <a:t>, M. M., </a:t>
            </a:r>
            <a:r>
              <a:rPr lang="en-US" dirty="0" err="1"/>
              <a:t>Mangrulkar</a:t>
            </a:r>
            <a:r>
              <a:rPr lang="en-US" dirty="0"/>
              <a:t>, R., &amp; Le, D. N. (Eds.). (2022). Cyber Security and Digital Forensics: Challenges and Future Trends. </a:t>
            </a:r>
            <a:r>
              <a:rPr lang="en-US"/>
              <a:t>John Wiley &amp; Sons.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2E5F-30F0-4597-A075-F35166C1EFAB}" type="datetime1">
              <a:rPr lang="en-HK" smtClean="0"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© Ricci IEONG for UST training 2024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04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94DC7-9534-4A4D-80C5-EA7C346C9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A73DD-1965-C541-9931-C8FCEA207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960" y="1845734"/>
            <a:ext cx="7543801" cy="433021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Top 11 Best Free Penetration Testing Tools 2020</a:t>
            </a:r>
          </a:p>
          <a:p>
            <a:pPr lvl="1"/>
            <a:r>
              <a:rPr lang="en-US" dirty="0"/>
              <a:t>1. Hacking: The Art of Exploitation (2nd Ed.), Author: Jon Erickson</a:t>
            </a:r>
          </a:p>
          <a:p>
            <a:pPr lvl="1"/>
            <a:r>
              <a:rPr lang="en-US" dirty="0"/>
              <a:t>2. The Art of Invisibility: The World’s Most Famous Hacker Teaches You How to Be Safe in the Age of Big Brother and Big Data, Author: Kevin Mitnick</a:t>
            </a:r>
          </a:p>
          <a:p>
            <a:pPr lvl="1"/>
            <a:r>
              <a:rPr lang="en-US" dirty="0"/>
              <a:t>3. Ghost in the Wires: My Adventures as the World’s Most Wanted Hacker, Author(s): Kevin Mitnick, William L. Simon</a:t>
            </a:r>
          </a:p>
          <a:p>
            <a:pPr lvl="1"/>
            <a:r>
              <a:rPr lang="en-US" dirty="0"/>
              <a:t>4. The Code Book: The Science of Secrecy from Ancient Egypt to Quantum Cryptography, Author(s): Simon Singh</a:t>
            </a:r>
          </a:p>
          <a:p>
            <a:pPr lvl="1"/>
            <a:r>
              <a:rPr lang="en-US" dirty="0"/>
              <a:t>5. Cult of the Dead Cow: How the Original Hacking Supergroup Might Just Save the World, Author(s): Joseph </a:t>
            </a:r>
            <a:r>
              <a:rPr lang="en-US" dirty="0" err="1"/>
              <a:t>Menn</a:t>
            </a:r>
            <a:endParaRPr lang="en-US" dirty="0"/>
          </a:p>
          <a:p>
            <a:pPr lvl="1"/>
            <a:r>
              <a:rPr lang="en-US" dirty="0"/>
              <a:t>6. Social Engineering: The Science of Human Hacking, Author(s): Christopher </a:t>
            </a:r>
            <a:r>
              <a:rPr lang="en-US" dirty="0" err="1"/>
              <a:t>Hadnagy</a:t>
            </a:r>
            <a:endParaRPr lang="en-US" dirty="0"/>
          </a:p>
          <a:p>
            <a:pPr lvl="1"/>
            <a:r>
              <a:rPr lang="en-US" dirty="0"/>
              <a:t>7. Practical Malware Analysis, Author(s): Michael Sikorski</a:t>
            </a:r>
          </a:p>
          <a:p>
            <a:pPr lvl="1"/>
            <a:r>
              <a:rPr lang="en-US" dirty="0"/>
              <a:t>8. The CERT Guide to Insider Threats, Author(s): Dawn M. Cappelli, Andrew P. Moore, Randall F. </a:t>
            </a:r>
            <a:r>
              <a:rPr lang="en-US" dirty="0" err="1"/>
              <a:t>Trzeciak</a:t>
            </a:r>
            <a:endParaRPr lang="en-US" dirty="0"/>
          </a:p>
          <a:p>
            <a:pPr lvl="1"/>
            <a:r>
              <a:rPr lang="en-US" dirty="0"/>
              <a:t>9. The Cyber Effect, Author(s): Mary Aiken</a:t>
            </a:r>
          </a:p>
          <a:p>
            <a:pPr lvl="1"/>
            <a:r>
              <a:rPr lang="en-US" dirty="0"/>
              <a:t>10. Hacking Exposed 7: Network Security Secrets and Solutions, Author(s): Stuart McClure, Joel </a:t>
            </a:r>
            <a:r>
              <a:rPr lang="en-US" dirty="0" err="1"/>
              <a:t>Scambray</a:t>
            </a:r>
            <a:r>
              <a:rPr lang="en-US" dirty="0"/>
              <a:t>, George Kurtz</a:t>
            </a:r>
          </a:p>
          <a:p>
            <a:pPr lvl="1"/>
            <a:r>
              <a:rPr lang="en-US" dirty="0"/>
              <a:t>11. Threat Modeling: Designing for Security, Author(s): Adam </a:t>
            </a:r>
            <a:r>
              <a:rPr lang="en-US" dirty="0" err="1"/>
              <a:t>Shostack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37444-A0F8-CC45-8999-626E1B162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BCBD4-13B8-4E87-8F5B-25010A98DE24}" type="datetime1">
              <a:rPr lang="en-HK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16258-741A-6F40-85FA-43166A73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Copyright © Ricci IEONG for UST training 2024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E3FA0-7143-0B47-9E3A-2094CBCC6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99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2535F2CD-9538-FC7B-79D2-87E456B9358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576" y="85504"/>
            <a:ext cx="8229024" cy="1144921"/>
          </a:xfrm>
          <a:ln/>
        </p:spPr>
        <p:txBody>
          <a:bodyPr vert="horz" lIns="91440" tIns="86179" rIns="91440" bIns="45720" rtlCol="0" anchor="ctr">
            <a:normAutofit/>
          </a:bodyPr>
          <a:lstStyle/>
          <a:p>
            <a:pPr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</a:tabLst>
            </a:pPr>
            <a:r>
              <a:rPr lang="en-US" altLang="en-US" dirty="0"/>
              <a:t>The Story of Stuxnet</a:t>
            </a:r>
          </a:p>
        </p:txBody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1DFE6BD7-B842-A986-24D4-625ECE403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5677" y="3545653"/>
            <a:ext cx="164177" cy="38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19D4CC2B-A2FB-5E15-BA8A-2144321F1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5313" y="3485166"/>
            <a:ext cx="164177" cy="38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23256496-B2D9-6B66-344D-ABBC8069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049" y="4111633"/>
            <a:ext cx="164177" cy="3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CEA67-C83B-8CA0-DDE7-19737153C5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B342B7A-D584-45A5-9CEF-6A53531FDD36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65538" name="Picture 2" descr="Satellite image of the Natanz nuclear enrichment plant in Iran taken in 2002 when it was still under construction. The...">
            <a:extLst>
              <a:ext uri="{FF2B5EF4-FFF2-40B4-BE49-F238E27FC236}">
                <a16:creationId xmlns:a16="http://schemas.microsoft.com/office/drawing/2014/main" id="{531BEF75-ECAE-246C-9445-FDB4DB320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368" y="1673367"/>
            <a:ext cx="5294462" cy="518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07E2F9-D9B1-27A6-1F79-56E744FAD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805" y="2584995"/>
            <a:ext cx="3859500" cy="21613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546B0F-90A8-6ACE-C27F-83D0445FFDDA}"/>
              </a:ext>
            </a:extLst>
          </p:cNvPr>
          <p:cNvSpPr txBox="1"/>
          <p:nvPr/>
        </p:nvSpPr>
        <p:spPr>
          <a:xfrm>
            <a:off x="1253474" y="1030547"/>
            <a:ext cx="8728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ber-warfare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destroys a nuclear weapon factory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77888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EEBA1-5D6D-8A45-CA0E-E3FFBE92D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 must-read cybersecurity books for 2024 (from </a:t>
            </a:r>
            <a:r>
              <a:rPr lang="en-US" dirty="0" err="1"/>
              <a:t>HelpNetSecurity</a:t>
            </a:r>
            <a:r>
              <a:rPr lang="en-US" dirty="0"/>
              <a:t>)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560B6-02CD-F910-C800-35139FD53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1. Cyber for Builders: The Essential Guide to Building a Cybersecurity Startup</a:t>
            </a:r>
          </a:p>
          <a:p>
            <a:r>
              <a:rPr lang="en-US" dirty="0"/>
              <a:t>2. Cybersecurity Career Master Plan: Proven techniques and effective tips to help you advance in your cybersecurity career</a:t>
            </a:r>
          </a:p>
          <a:p>
            <a:r>
              <a:rPr lang="en-US" dirty="0"/>
              <a:t>3. Evading EDR: The Definitive Guide to Defeating Endpoint Detection Systems</a:t>
            </a:r>
          </a:p>
          <a:p>
            <a:r>
              <a:rPr lang="en-US" dirty="0"/>
              <a:t>4. If It’s Smart, It’s Vulnerable</a:t>
            </a:r>
          </a:p>
          <a:p>
            <a:r>
              <a:rPr lang="en-US" dirty="0"/>
              <a:t>5. Operationalizing Threat Intelligence: A guide to developing and operationalizing cyber threat intelligence programs</a:t>
            </a:r>
          </a:p>
          <a:p>
            <a:r>
              <a:rPr lang="en-US" dirty="0"/>
              <a:t>6. Practical Cybersecurity Architecture: A guide to creating and implementing robust designs for cybersecurity architects</a:t>
            </a:r>
          </a:p>
          <a:p>
            <a:r>
              <a:rPr lang="en-US" dirty="0"/>
              <a:t>7. Project Zero Trust: A Story about a Strategy for Aligning Security and the Business</a:t>
            </a:r>
          </a:p>
          <a:p>
            <a:r>
              <a:rPr lang="en-US" dirty="0"/>
              <a:t>8. The Art of Social Engineering: Uncover the secrets behind the human dynamics in cybersecurity</a:t>
            </a:r>
          </a:p>
          <a:p>
            <a:r>
              <a:rPr lang="en-US" dirty="0"/>
              <a:t>9. The </a:t>
            </a:r>
            <a:r>
              <a:rPr lang="en-US" dirty="0" err="1"/>
              <a:t>DevSecOps</a:t>
            </a:r>
            <a:r>
              <a:rPr lang="en-US" dirty="0"/>
              <a:t> Playbook: Deliver Continuous Security at Speed</a:t>
            </a:r>
          </a:p>
          <a:p>
            <a:r>
              <a:rPr lang="en-US" dirty="0"/>
              <a:t>10. The Language of Deception: Weaponizing Next Generation AI</a:t>
            </a:r>
          </a:p>
          <a:p>
            <a:r>
              <a:rPr lang="en-HK"/>
              <a:t>https://www.helpnetsecurity.com/2024/02/06/cybersecurity-books-2024/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75FBB-C9D9-2B1C-FD1B-DA460CE96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30EC-3102-4532-818C-599813C5B01F}" type="datetime1">
              <a:rPr lang="en-HK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F851B-518B-95D1-C2A7-166FD1D33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Copyright © Ricci IEONG for UST training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AA152-2520-FB81-3696-EED2ABF31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01E72-7F0F-F443-B710-CAFE84FE68F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36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uxnet - CyberHoot Cyber Library">
            <a:extLst>
              <a:ext uri="{FF2B5EF4-FFF2-40B4-BE49-F238E27FC236}">
                <a16:creationId xmlns:a16="http://schemas.microsoft.com/office/drawing/2014/main" id="{78EAC5B2-A81A-56E8-CC7F-7BC7121DC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64" y="23682"/>
            <a:ext cx="10620086" cy="68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27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2535F2CD-9538-FC7B-79D2-87E456B9358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576" y="136525"/>
            <a:ext cx="8229024" cy="1144921"/>
          </a:xfrm>
          <a:ln/>
        </p:spPr>
        <p:txBody>
          <a:bodyPr vert="horz" lIns="91440" tIns="86179" rIns="91440" bIns="45720" rtlCol="0" anchor="ctr">
            <a:normAutofit/>
          </a:bodyPr>
          <a:lstStyle/>
          <a:p>
            <a:pPr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</a:tabLst>
            </a:pPr>
            <a:r>
              <a:rPr lang="en-US" altLang="en-US" dirty="0"/>
              <a:t>The Story of Stuxnet</a:t>
            </a:r>
          </a:p>
        </p:txBody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1DFE6BD7-B842-A986-24D4-625ECE403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5677" y="3545653"/>
            <a:ext cx="164177" cy="38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19D4CC2B-A2FB-5E15-BA8A-2144321F1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5313" y="3485166"/>
            <a:ext cx="164177" cy="38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23256496-B2D9-6B66-344D-ABBC8069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049" y="4111633"/>
            <a:ext cx="164177" cy="3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CEA67-C83B-8CA0-DDE7-19737153C5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B342B7A-D584-45A5-9CEF-6A53531FDD36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520509-8B56-E4CB-1C81-8D9D1731FBCD}"/>
              </a:ext>
            </a:extLst>
          </p:cNvPr>
          <p:cNvSpPr txBox="1"/>
          <p:nvPr/>
        </p:nvSpPr>
        <p:spPr>
          <a:xfrm>
            <a:off x="1253474" y="1320301"/>
            <a:ext cx="8728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ber-warfare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destroys a nuclear weapon factory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7586" name="Picture 2" descr="What is Stuxnet, Who Created it &amp; How Does it Work? | Avast">
            <a:extLst>
              <a:ext uri="{FF2B5EF4-FFF2-40B4-BE49-F238E27FC236}">
                <a16:creationId xmlns:a16="http://schemas.microsoft.com/office/drawing/2014/main" id="{2CBF6242-7DD4-456D-FDED-F9D61E0BA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249" y="2286587"/>
            <a:ext cx="8115175" cy="368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33702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2535F2CD-9538-FC7B-79D2-87E456B9358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4376" y="104398"/>
            <a:ext cx="8229024" cy="1144921"/>
          </a:xfrm>
          <a:ln/>
        </p:spPr>
        <p:txBody>
          <a:bodyPr vert="horz" lIns="91440" tIns="86179" rIns="91440" bIns="45720" rtlCol="0" anchor="ctr">
            <a:normAutofit/>
          </a:bodyPr>
          <a:lstStyle/>
          <a:p>
            <a:pPr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</a:tabLst>
            </a:pPr>
            <a:r>
              <a:rPr lang="en-US" altLang="en-US" dirty="0"/>
              <a:t>The GTA VI Leak</a:t>
            </a:r>
          </a:p>
        </p:txBody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1DFE6BD7-B842-A986-24D4-625ECE403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5677" y="3545653"/>
            <a:ext cx="164177" cy="38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19D4CC2B-A2FB-5E15-BA8A-2144321F1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5313" y="3485166"/>
            <a:ext cx="164177" cy="38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23256496-B2D9-6B66-344D-ABBC8069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049" y="4111633"/>
            <a:ext cx="164177" cy="3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CEA67-C83B-8CA0-DDE7-19737153C5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B342B7A-D584-45A5-9CEF-6A53531FDD36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520509-8B56-E4CB-1C81-8D9D1731FBCD}"/>
              </a:ext>
            </a:extLst>
          </p:cNvPr>
          <p:cNvSpPr txBox="1"/>
          <p:nvPr/>
        </p:nvSpPr>
        <p:spPr>
          <a:xfrm>
            <a:off x="953140" y="1156476"/>
            <a:ext cx="8888217" cy="80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hacker leaked the famous game before its official release</a:t>
            </a:r>
          </a:p>
          <a:p>
            <a:r>
              <a:rPr lang="en-US" sz="1814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33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AutoShape 10" descr="Image">
            <a:extLst>
              <a:ext uri="{FF2B5EF4-FFF2-40B4-BE49-F238E27FC236}">
                <a16:creationId xmlns:a16="http://schemas.microsoft.com/office/drawing/2014/main" id="{AAB78627-11A8-EE3F-867E-C3F2159406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57746" y="3290746"/>
            <a:ext cx="276509" cy="27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53" tIns="41476" rIns="82953" bIns="41476" numCol="1" anchor="t" anchorCtr="0" compatLnSpc="1">
            <a:prstTxWarp prst="textNoShape">
              <a:avLst/>
            </a:prstTxWarp>
          </a:bodyPr>
          <a:lstStyle/>
          <a:p>
            <a:endParaRPr lang="en-US" sz="1633"/>
          </a:p>
        </p:txBody>
      </p:sp>
      <p:pic>
        <p:nvPicPr>
          <p:cNvPr id="69646" name="Picture 14">
            <a:extLst>
              <a:ext uri="{FF2B5EF4-FFF2-40B4-BE49-F238E27FC236}">
                <a16:creationId xmlns:a16="http://schemas.microsoft.com/office/drawing/2014/main" id="{948EF347-48B5-E392-5B40-A7A942E3B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88" y="1805393"/>
            <a:ext cx="4020589" cy="491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8ACA233A-2D7A-4F00-8B02-947F765004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4" t="25868" r="30347"/>
          <a:stretch/>
        </p:blipFill>
        <p:spPr>
          <a:xfrm>
            <a:off x="5397249" y="2156151"/>
            <a:ext cx="5956551" cy="336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5077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D27B0-3C23-D3FF-0397-878956EF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63" y="114476"/>
            <a:ext cx="10515600" cy="1325563"/>
          </a:xfrm>
        </p:spPr>
        <p:txBody>
          <a:bodyPr/>
          <a:lstStyle/>
          <a:p>
            <a:r>
              <a:rPr lang="en-US" dirty="0"/>
              <a:t>Old-Fashioned Hacking Skill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26FFD-CD51-818B-DAC7-010F57C8A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433"/>
            <a:ext cx="10515600" cy="4351338"/>
          </a:xfrm>
        </p:spPr>
        <p:txBody>
          <a:bodyPr/>
          <a:lstStyle/>
          <a:p>
            <a:r>
              <a:rPr lang="en-US" dirty="0"/>
              <a:t>Hackers have a tradition of picking a lock and cracking a safe</a:t>
            </a:r>
          </a:p>
          <a:p>
            <a:r>
              <a:rPr lang="en-US" dirty="0"/>
              <a:t>Hacking</a:t>
            </a:r>
            <a:r>
              <a:rPr lang="zh-CN" altLang="en-US" dirty="0"/>
              <a:t> </a:t>
            </a:r>
            <a:r>
              <a:rPr lang="en-US" altLang="zh-CN" dirty="0"/>
              <a:t>competitions often hold lock-cracking session</a:t>
            </a:r>
            <a:endParaRPr lang="en-US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E913016F-AD1D-19EB-648A-231856BAD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906" y="2681207"/>
            <a:ext cx="7347094" cy="417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ock-picking 101: A Beginner's Guide ...">
            <a:extLst>
              <a:ext uri="{FF2B5EF4-FFF2-40B4-BE49-F238E27FC236}">
                <a16:creationId xmlns:a16="http://schemas.microsoft.com/office/drawing/2014/main" id="{CC0C1EB7-6B28-605C-E0E5-530756045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63" y="3190876"/>
            <a:ext cx="4307967" cy="268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007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1B98C-D9B0-971B-9115-F9DD844A5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395" y="2308911"/>
            <a:ext cx="10515600" cy="285273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Philosophy of security: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crack any system without a key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6B1C6-EF5F-47EE-3B9C-8D0186F5D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646500"/>
            <a:ext cx="10515600" cy="15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5FF5DF-1DB6-C34D-F5EB-5DA30CDFE8CB}"/>
              </a:ext>
            </a:extLst>
          </p:cNvPr>
          <p:cNvSpPr txBox="1">
            <a:spLocks/>
          </p:cNvSpPr>
          <p:nvPr/>
        </p:nvSpPr>
        <p:spPr>
          <a:xfrm>
            <a:off x="970395" y="269983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Why do hackers study lock-picking? </a:t>
            </a:r>
          </a:p>
        </p:txBody>
      </p:sp>
    </p:spTree>
    <p:extLst>
      <p:ext uri="{BB962C8B-B14F-4D97-AF65-F5344CB8AC3E}">
        <p14:creationId xmlns:p14="http://schemas.microsoft.com/office/powerpoint/2010/main" val="88868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17036-15ED-E9AD-1F41-DA4FFE8ED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Crack a Combination Lock?</a:t>
            </a:r>
          </a:p>
        </p:txBody>
      </p:sp>
      <p:pic>
        <p:nvPicPr>
          <p:cNvPr id="5" name="Content Placeholder 4" descr="A close-up of a lock&#10;&#10;Description automatically generated">
            <a:extLst>
              <a:ext uri="{FF2B5EF4-FFF2-40B4-BE49-F238E27FC236}">
                <a16:creationId xmlns:a16="http://schemas.microsoft.com/office/drawing/2014/main" id="{CC45E369-3C9D-CB5F-46AB-9F9388397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645" y="1690688"/>
            <a:ext cx="3339398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2350A-C12A-AFAE-769A-FAE845502427}"/>
              </a:ext>
            </a:extLst>
          </p:cNvPr>
          <p:cNvSpPr txBox="1"/>
          <p:nvPr/>
        </p:nvSpPr>
        <p:spPr>
          <a:xfrm>
            <a:off x="4259765" y="2018369"/>
            <a:ext cx="68691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Total number of combinations?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868B75-230B-4AA0-5478-D92BB7D76F7D}"/>
              </a:ext>
            </a:extLst>
          </p:cNvPr>
          <p:cNvSpPr txBox="1"/>
          <p:nvPr/>
        </p:nvSpPr>
        <p:spPr>
          <a:xfrm>
            <a:off x="4259765" y="2880143"/>
            <a:ext cx="68691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10^3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0B79BB-3DFE-324B-90C5-B9509C5DDA9E}"/>
              </a:ext>
            </a:extLst>
          </p:cNvPr>
          <p:cNvSpPr txBox="1"/>
          <p:nvPr/>
        </p:nvSpPr>
        <p:spPr>
          <a:xfrm>
            <a:off x="4259764" y="3546971"/>
            <a:ext cx="686915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Assume we can try each combination in 1 second.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F4A9A3-87C5-42D4-F20C-4AE352037F5C}"/>
              </a:ext>
            </a:extLst>
          </p:cNvPr>
          <p:cNvSpPr txBox="1"/>
          <p:nvPr/>
        </p:nvSpPr>
        <p:spPr>
          <a:xfrm>
            <a:off x="4259763" y="4736426"/>
            <a:ext cx="686915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the </a:t>
            </a:r>
            <a:r>
              <a:rPr lang="en-US" sz="3200" b="1" dirty="0">
                <a:solidFill>
                  <a:srgbClr val="FF0000"/>
                </a:solidFill>
              </a:rPr>
              <a:t>expected time </a:t>
            </a:r>
            <a:r>
              <a:rPr lang="en-US" sz="3200" dirty="0"/>
              <a:t>to crack it?</a:t>
            </a:r>
          </a:p>
          <a:p>
            <a:r>
              <a:rPr lang="en-US" sz="3200" dirty="0"/>
              <a:t>Do the math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489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2314</TotalTime>
  <Words>1809</Words>
  <Application>Microsoft Macintosh PowerPoint</Application>
  <PresentationFormat>Widescreen</PresentationFormat>
  <Paragraphs>235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新細明體</vt:lpstr>
      <vt:lpstr>Aptos</vt:lpstr>
      <vt:lpstr>Aptos Display</vt:lpstr>
      <vt:lpstr>Arial</vt:lpstr>
      <vt:lpstr>Calibri</vt:lpstr>
      <vt:lpstr>Times New Roman</vt:lpstr>
      <vt:lpstr>Verdana</vt:lpstr>
      <vt:lpstr>Office Theme</vt:lpstr>
      <vt:lpstr>Practicing Cybersecurity Dongdong She  *Some slides are borrowed from Dan Boneh and Ricci IEONG </vt:lpstr>
      <vt:lpstr>Admin</vt:lpstr>
      <vt:lpstr>The Story of Stuxnet</vt:lpstr>
      <vt:lpstr>PowerPoint Presentation</vt:lpstr>
      <vt:lpstr>The Story of Stuxnet</vt:lpstr>
      <vt:lpstr>The GTA VI Leak</vt:lpstr>
      <vt:lpstr>Old-Fashioned Hacking Skill</vt:lpstr>
      <vt:lpstr>Philosophy of security: crack any system without a key</vt:lpstr>
      <vt:lpstr>How to Crack a Combination Lock?</vt:lpstr>
      <vt:lpstr>A Peek into Lock Mechanism</vt:lpstr>
      <vt:lpstr>Don’t try this at home !</vt:lpstr>
      <vt:lpstr>Quiz: Lock-Picking Competition</vt:lpstr>
      <vt:lpstr>Top 10 products by total number of distinct vulnerabilities in 2023</vt:lpstr>
      <vt:lpstr>Distribution of exploits used in attacks</vt:lpstr>
      <vt:lpstr>A global problem</vt:lpstr>
      <vt:lpstr>Goals for this course</vt:lpstr>
      <vt:lpstr>Important notes</vt:lpstr>
      <vt:lpstr>Our labs in 2024</vt:lpstr>
      <vt:lpstr>Important notes</vt:lpstr>
      <vt:lpstr>Environment to be used</vt:lpstr>
      <vt:lpstr>One thing to remember – Power-off &lt;&gt; Powered off</vt:lpstr>
      <vt:lpstr>On campus environment setting (in CS Lab 3)</vt:lpstr>
      <vt:lpstr>Your Computer Accounts</vt:lpstr>
      <vt:lpstr>How to Enable Your CSD Account</vt:lpstr>
      <vt:lpstr>CSD Password Setting Service</vt:lpstr>
      <vt:lpstr>CSD Password Setting Service</vt:lpstr>
      <vt:lpstr>Lab Settings</vt:lpstr>
      <vt:lpstr>Reference Books</vt:lpstr>
      <vt:lpstr>Reference Books</vt:lpstr>
      <vt:lpstr>10 must-read cybersecurity books for 2024 (from HelpNetSecurity)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Cybersecurity  *Some slides are borrowed from Dan Boneh</dc:title>
  <dc:creator>SHE Dongdong</dc:creator>
  <cp:lastModifiedBy>Dongdong She</cp:lastModifiedBy>
  <cp:revision>6</cp:revision>
  <dcterms:created xsi:type="dcterms:W3CDTF">2024-09-01T15:14:41Z</dcterms:created>
  <dcterms:modified xsi:type="dcterms:W3CDTF">2025-02-04T15:37:26Z</dcterms:modified>
</cp:coreProperties>
</file>