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3.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7" r:id="rId2"/>
    <p:sldMasterId id="2147483700" r:id="rId3"/>
    <p:sldMasterId id="2147483713" r:id="rId4"/>
  </p:sldMasterIdLst>
  <p:notesMasterIdLst>
    <p:notesMasterId r:id="rId43"/>
  </p:notesMasterIdLst>
  <p:handoutMasterIdLst>
    <p:handoutMasterId r:id="rId44"/>
  </p:handoutMasterIdLst>
  <p:sldIdLst>
    <p:sldId id="256" r:id="rId5"/>
    <p:sldId id="547" r:id="rId6"/>
    <p:sldId id="548" r:id="rId7"/>
    <p:sldId id="549" r:id="rId8"/>
    <p:sldId id="550" r:id="rId9"/>
    <p:sldId id="551" r:id="rId10"/>
    <p:sldId id="569" r:id="rId11"/>
    <p:sldId id="552" r:id="rId12"/>
    <p:sldId id="354" r:id="rId13"/>
    <p:sldId id="357" r:id="rId14"/>
    <p:sldId id="259" r:id="rId15"/>
    <p:sldId id="260" r:id="rId16"/>
    <p:sldId id="261" r:id="rId17"/>
    <p:sldId id="271" r:id="rId18"/>
    <p:sldId id="272" r:id="rId19"/>
    <p:sldId id="358" r:id="rId20"/>
    <p:sldId id="263" r:id="rId21"/>
    <p:sldId id="274" r:id="rId22"/>
    <p:sldId id="265" r:id="rId23"/>
    <p:sldId id="273" r:id="rId24"/>
    <p:sldId id="266" r:id="rId25"/>
    <p:sldId id="269" r:id="rId26"/>
    <p:sldId id="359" r:id="rId27"/>
    <p:sldId id="360" r:id="rId28"/>
    <p:sldId id="406" r:id="rId29"/>
    <p:sldId id="404" r:id="rId30"/>
    <p:sldId id="267" r:id="rId31"/>
    <p:sldId id="405" r:id="rId32"/>
    <p:sldId id="403" r:id="rId33"/>
    <p:sldId id="402" r:id="rId34"/>
    <p:sldId id="570" r:id="rId35"/>
    <p:sldId id="571" r:id="rId36"/>
    <p:sldId id="351" r:id="rId37"/>
    <p:sldId id="292" r:id="rId38"/>
    <p:sldId id="294" r:id="rId39"/>
    <p:sldId id="572" r:id="rId40"/>
    <p:sldId id="573" r:id="rId41"/>
    <p:sldId id="301" r:id="rId42"/>
  </p:sldIdLst>
  <p:sldSz cx="9144000" cy="6858000" type="screen4x3"/>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95F6E3-4CA9-3A48-A8ED-22183E18EF6C}">
          <p14:sldIdLst>
            <p14:sldId id="256"/>
          </p14:sldIdLst>
        </p14:section>
        <p14:section name="Exploitations" id="{86A2E4C6-FE41-2348-9348-162D4FBC80CA}">
          <p14:sldIdLst>
            <p14:sldId id="547"/>
            <p14:sldId id="548"/>
            <p14:sldId id="549"/>
            <p14:sldId id="550"/>
            <p14:sldId id="551"/>
            <p14:sldId id="569"/>
            <p14:sldId id="552"/>
            <p14:sldId id="354"/>
            <p14:sldId id="357"/>
            <p14:sldId id="259"/>
            <p14:sldId id="260"/>
            <p14:sldId id="261"/>
            <p14:sldId id="271"/>
            <p14:sldId id="272"/>
            <p14:sldId id="358"/>
            <p14:sldId id="263"/>
            <p14:sldId id="274"/>
            <p14:sldId id="265"/>
            <p14:sldId id="273"/>
            <p14:sldId id="266"/>
            <p14:sldId id="269"/>
            <p14:sldId id="359"/>
            <p14:sldId id="360"/>
            <p14:sldId id="406"/>
            <p14:sldId id="404"/>
            <p14:sldId id="267"/>
            <p14:sldId id="405"/>
            <p14:sldId id="403"/>
            <p14:sldId id="402"/>
            <p14:sldId id="570"/>
            <p14:sldId id="571"/>
            <p14:sldId id="351"/>
            <p14:sldId id="292"/>
            <p14:sldId id="294"/>
            <p14:sldId id="572"/>
            <p14:sldId id="573"/>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B81631-A82E-D347-9381-7BF09FD21C48}" v="4" dt="2022-03-31T08:18:10.561"/>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3" autoAdjust="0"/>
    <p:restoredTop sz="83387"/>
  </p:normalViewPr>
  <p:slideViewPr>
    <p:cSldViewPr snapToGrid="0" snapToObjects="1">
      <p:cViewPr>
        <p:scale>
          <a:sx n="150" d="100"/>
          <a:sy n="150" d="100"/>
        </p:scale>
        <p:origin x="2052" y="-5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508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6" y="0"/>
            <a:ext cx="4057333" cy="355083"/>
          </a:xfrm>
          <a:prstGeom prst="rect">
            <a:avLst/>
          </a:prstGeom>
        </p:spPr>
        <p:txBody>
          <a:bodyPr vert="horz" lIns="93936" tIns="46968" rIns="93936" bIns="46968" rtlCol="0"/>
          <a:lstStyle>
            <a:lvl1pPr algn="r">
              <a:defRPr sz="1200"/>
            </a:lvl1pPr>
          </a:lstStyle>
          <a:p>
            <a:fld id="{FFBFF8D3-F74A-6846-B409-DCD7E3D7EABA}" type="datetime1">
              <a:rPr lang="en-HK" smtClean="0"/>
              <a:t>15/4/2025</a:t>
            </a:fld>
            <a:endParaRPr lang="en-US"/>
          </a:p>
        </p:txBody>
      </p:sp>
      <p:sp>
        <p:nvSpPr>
          <p:cNvPr id="4" name="Footer Placeholder 3"/>
          <p:cNvSpPr>
            <a:spLocks noGrp="1"/>
          </p:cNvSpPr>
          <p:nvPr>
            <p:ph type="ftr" sz="quarter" idx="2"/>
          </p:nvPr>
        </p:nvSpPr>
        <p:spPr>
          <a:xfrm>
            <a:off x="0" y="6721993"/>
            <a:ext cx="4057333" cy="355082"/>
          </a:xfrm>
          <a:prstGeom prst="rect">
            <a:avLst/>
          </a:prstGeom>
        </p:spPr>
        <p:txBody>
          <a:bodyPr vert="horz" lIns="93936" tIns="46968" rIns="93936" bIns="46968" rtlCol="0" anchor="b"/>
          <a:lstStyle>
            <a:lvl1pPr algn="l">
              <a:defRPr sz="1200"/>
            </a:lvl1pPr>
          </a:lstStyle>
          <a:p>
            <a:r>
              <a:rPr lang="en-US"/>
              <a:t>Copyright © Ricci IEONG for UST training 2015</a:t>
            </a:r>
          </a:p>
        </p:txBody>
      </p:sp>
      <p:sp>
        <p:nvSpPr>
          <p:cNvPr id="5" name="Slide Number Placeholder 4"/>
          <p:cNvSpPr>
            <a:spLocks noGrp="1"/>
          </p:cNvSpPr>
          <p:nvPr>
            <p:ph type="sldNum" sz="quarter" idx="3"/>
          </p:nvPr>
        </p:nvSpPr>
        <p:spPr>
          <a:xfrm>
            <a:off x="5303576" y="6721993"/>
            <a:ext cx="4057333" cy="355082"/>
          </a:xfrm>
          <a:prstGeom prst="rect">
            <a:avLst/>
          </a:prstGeom>
        </p:spPr>
        <p:txBody>
          <a:bodyPr vert="horz" lIns="93936" tIns="46968" rIns="93936" bIns="46968" rtlCol="0" anchor="b"/>
          <a:lstStyle>
            <a:lvl1pPr algn="r">
              <a:defRPr sz="1200"/>
            </a:lvl1pPr>
          </a:lstStyle>
          <a:p>
            <a:fld id="{09A99EE7-9B04-E449-9047-35534688EA28}" type="slidenum">
              <a:rPr lang="en-US" smtClean="0"/>
              <a:t>‹#›</a:t>
            </a:fld>
            <a:endParaRPr lang="en-US"/>
          </a:p>
        </p:txBody>
      </p:sp>
    </p:spTree>
    <p:extLst>
      <p:ext uri="{BB962C8B-B14F-4D97-AF65-F5344CB8AC3E}">
        <p14:creationId xmlns:p14="http://schemas.microsoft.com/office/powerpoint/2010/main" val="13365379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6" y="0"/>
            <a:ext cx="4057333" cy="353854"/>
          </a:xfrm>
          <a:prstGeom prst="rect">
            <a:avLst/>
          </a:prstGeom>
        </p:spPr>
        <p:txBody>
          <a:bodyPr vert="horz" lIns="93936" tIns="46968" rIns="93936" bIns="46968" rtlCol="0"/>
          <a:lstStyle>
            <a:lvl1pPr algn="r">
              <a:defRPr sz="1200"/>
            </a:lvl1pPr>
          </a:lstStyle>
          <a:p>
            <a:fld id="{C0CF3CFD-C39B-EF4E-A7D2-DE1D1939BAAD}" type="datetime1">
              <a:rPr lang="en-HK" smtClean="0"/>
              <a:t>15/4/2025</a:t>
            </a:fld>
            <a:endParaRPr lang="en-US"/>
          </a:p>
        </p:txBody>
      </p:sp>
      <p:sp>
        <p:nvSpPr>
          <p:cNvPr id="4" name="Slide Image Placeholder 3"/>
          <p:cNvSpPr>
            <a:spLocks noGrp="1" noRot="1" noChangeAspect="1"/>
          </p:cNvSpPr>
          <p:nvPr>
            <p:ph type="sldImg" idx="2"/>
          </p:nvPr>
        </p:nvSpPr>
        <p:spPr>
          <a:xfrm>
            <a:off x="2913063" y="530225"/>
            <a:ext cx="3536950"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21993"/>
            <a:ext cx="4057333" cy="353854"/>
          </a:xfrm>
          <a:prstGeom prst="rect">
            <a:avLst/>
          </a:prstGeom>
        </p:spPr>
        <p:txBody>
          <a:bodyPr vert="horz" lIns="93936" tIns="46968" rIns="93936" bIns="46968" rtlCol="0" anchor="b"/>
          <a:lstStyle>
            <a:lvl1pPr algn="l">
              <a:defRPr sz="1200"/>
            </a:lvl1pPr>
          </a:lstStyle>
          <a:p>
            <a:r>
              <a:rPr lang="en-US"/>
              <a:t>Copyright © Ricci IEONG for UST training 2015</a:t>
            </a:r>
          </a:p>
        </p:txBody>
      </p:sp>
      <p:sp>
        <p:nvSpPr>
          <p:cNvPr id="7" name="Slide Number Placeholder 6"/>
          <p:cNvSpPr>
            <a:spLocks noGrp="1"/>
          </p:cNvSpPr>
          <p:nvPr>
            <p:ph type="sldNum" sz="quarter" idx="5"/>
          </p:nvPr>
        </p:nvSpPr>
        <p:spPr>
          <a:xfrm>
            <a:off x="5303576" y="6721993"/>
            <a:ext cx="4057333" cy="353854"/>
          </a:xfrm>
          <a:prstGeom prst="rect">
            <a:avLst/>
          </a:prstGeom>
        </p:spPr>
        <p:txBody>
          <a:bodyPr vert="horz" lIns="93936" tIns="46968" rIns="93936" bIns="46968" rtlCol="0" anchor="b"/>
          <a:lstStyle>
            <a:lvl1pPr algn="r">
              <a:defRPr sz="1200"/>
            </a:lvl1pPr>
          </a:lstStyle>
          <a:p>
            <a:fld id="{464BC4DD-7227-704A-AEB4-23E0AF30BB99}" type="slidenum">
              <a:rPr lang="en-US" smtClean="0"/>
              <a:t>‹#›</a:t>
            </a:fld>
            <a:endParaRPr lang="en-US"/>
          </a:p>
        </p:txBody>
      </p:sp>
    </p:spTree>
    <p:extLst>
      <p:ext uri="{BB962C8B-B14F-4D97-AF65-F5344CB8AC3E}">
        <p14:creationId xmlns:p14="http://schemas.microsoft.com/office/powerpoint/2010/main" val="4036051407"/>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American_fuzzy_lop_(fuzz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4BC4DD-7227-704A-AEB4-23E0AF30BB99}" type="slidenum">
              <a:rPr lang="en-US" smtClean="0"/>
              <a:t>1</a:t>
            </a:fld>
            <a:endParaRPr lang="en-US"/>
          </a:p>
        </p:txBody>
      </p:sp>
      <p:sp>
        <p:nvSpPr>
          <p:cNvPr id="5" name="Date Placeholder 4"/>
          <p:cNvSpPr>
            <a:spLocks noGrp="1"/>
          </p:cNvSpPr>
          <p:nvPr>
            <p:ph type="dt" idx="11"/>
          </p:nvPr>
        </p:nvSpPr>
        <p:spPr/>
        <p:txBody>
          <a:bodyPr/>
          <a:lstStyle/>
          <a:p>
            <a:fld id="{5F82FA2F-A19A-1A49-B8D9-B8DEBA0DF0C0}" type="datetime1">
              <a:rPr lang="en-HK" smtClean="0"/>
              <a:t>15/4/2025</a:t>
            </a:fld>
            <a:endParaRPr lang="en-US"/>
          </a:p>
        </p:txBody>
      </p:sp>
      <p:sp>
        <p:nvSpPr>
          <p:cNvPr id="6" name="Footer Placeholder 5"/>
          <p:cNvSpPr>
            <a:spLocks noGrp="1"/>
          </p:cNvSpPr>
          <p:nvPr>
            <p:ph type="ftr" sz="quarter" idx="12"/>
          </p:nvPr>
        </p:nvSpPr>
        <p:spPr/>
        <p:txBody>
          <a:bodyPr/>
          <a:lstStyle/>
          <a:p>
            <a:r>
              <a:rPr lang="en-US"/>
              <a:t>Copyright © Ricci IEONG for UST training 2015</a:t>
            </a:r>
          </a:p>
        </p:txBody>
      </p:sp>
    </p:spTree>
    <p:extLst>
      <p:ext uri="{BB962C8B-B14F-4D97-AF65-F5344CB8AC3E}">
        <p14:creationId xmlns:p14="http://schemas.microsoft.com/office/powerpoint/2010/main" val="15251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6175" y="685800"/>
            <a:ext cx="4568825" cy="3427413"/>
          </a:xfrm>
          <a:ln/>
        </p:spPr>
      </p:sp>
      <p:sp>
        <p:nvSpPr>
          <p:cNvPr id="39939" name="Rectangle 3"/>
          <p:cNvSpPr>
            <a:spLocks noGrp="1" noChangeArrowheads="1"/>
          </p:cNvSpPr>
          <p:nvPr>
            <p:ph type="body" idx="1"/>
          </p:nvPr>
        </p:nvSpPr>
        <p:spPr>
          <a:noFill/>
          <a:ln/>
        </p:spPr>
        <p:txBody>
          <a:bodyPr/>
          <a:lstStyle/>
          <a:p>
            <a:r>
              <a:rPr lang="en-US" dirty="0"/>
              <a:t>Windows media player bitmaps  (skins) – heap overflow,  Feb. 2006</a:t>
            </a:r>
          </a:p>
          <a:p>
            <a:r>
              <a:rPr lang="en-US" dirty="0" err="1"/>
              <a:t>setjmp</a:t>
            </a:r>
            <a:r>
              <a:rPr lang="en-US" dirty="0"/>
              <a:t> – used for exception handling (jump to global error handling code in case of error).  Or for setting a checkpoint.</a:t>
            </a:r>
          </a:p>
        </p:txBody>
      </p:sp>
    </p:spTree>
    <p:extLst>
      <p:ext uri="{BB962C8B-B14F-4D97-AF65-F5344CB8AC3E}">
        <p14:creationId xmlns:p14="http://schemas.microsoft.com/office/powerpoint/2010/main" val="1498646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AFL:  American Fuzzy Lop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38DAD-5F37-4EA5-A798-26ED1E45393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2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researchers have come up with many automated approaches to find vulnerabilities, such as static analysis and dynamic analysis, formal verification, symbolic executions and fuzzing. Among them, fuzzing is a very popular approach. It is simple and effective and can scale to large real-world programs. It is also widely used in industry. Linus Torvalds even says fuzzing is improving Linux kernel security.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B3E4-AB82-4C42-8A6F-D4CAB4BED20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8259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B3E4-AB82-4C42-8A6F-D4CAB4BED20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37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Fuzzing has been used in diverse application domains. Such as binary, kernel, network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B3E4-AB82-4C42-8A6F-D4CAB4BED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57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bit of background fuzzing. What is fuzzing? It is a popular software testing technique. Specifically, it finds a set of inputs that can trigger vulnerabilities and maximize the code coverage by generating a large number of random inputs, then execute tested programs with these inputs to see if there are any abnormal behaviors such as crashes or hangs. A simple example of fuzzing is monkey testing. As shown in the figure on the right. Imagine we have a monkey sitting in front of a computer. Each time, the monkey types a random input. You can see a large number of meaningless inputs generated by the monkey. All these inputs will be sent into tested programs and see if they find abnormal program behaviors.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B3E4-AB82-4C42-8A6F-D4CAB4BED20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088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Real-world </a:t>
            </a:r>
            <a:r>
              <a:rPr lang="en-US" dirty="0" err="1"/>
              <a:t>fuzzer</a:t>
            </a:r>
            <a:r>
              <a:rPr lang="en-US" dirty="0"/>
              <a:t> cannot use monkeys’ random generation because most of them are invalid. In order to generate more valid testcases, a real-world </a:t>
            </a:r>
            <a:r>
              <a:rPr lang="en-US" dirty="0" err="1"/>
              <a:t>fuzzer</a:t>
            </a:r>
            <a:r>
              <a:rPr lang="en-US" dirty="0"/>
              <a:t> starts with a valid seed and applies mutation on it. Let’s look at a general workflow of fuzzing. It starts with a set of valid seed corpus, consisting of multiple test cases, we call seed. Then seed scheduling module selects a seed from the corpus. For example, it chooses the seed “</a:t>
            </a:r>
            <a:r>
              <a:rPr lang="en-US" dirty="0" err="1"/>
              <a:t>bbbb</a:t>
            </a:r>
            <a:r>
              <a:rPr lang="en-US" dirty="0"/>
              <a:t>” like this. Next, the seed mutation module mutates the selected seed to generate a new input, “</a:t>
            </a:r>
            <a:r>
              <a:rPr lang="en-US" dirty="0" err="1"/>
              <a:t>bbxx</a:t>
            </a:r>
            <a:r>
              <a:rPr lang="en-US" dirty="0"/>
              <a:t>”. Then the new input “</a:t>
            </a:r>
            <a:r>
              <a:rPr lang="en-US" dirty="0" err="1"/>
              <a:t>bbxx</a:t>
            </a:r>
            <a:r>
              <a:rPr lang="en-US" dirty="0"/>
              <a:t>” are sent into the tested program for dynamic execution. </a:t>
            </a:r>
            <a:r>
              <a:rPr lang="en-US" dirty="0" err="1"/>
              <a:t>Fuzzer</a:t>
            </a:r>
            <a:r>
              <a:rPr lang="en-US" dirty="0"/>
              <a:t> will monitor the dynamic execution of the new input. If there is abnormal or new behaviors found, the new input will be saved and added to the seed; else, discarded. You may find that this process is a loop. Fuzzing is essentially an iterative searching loop consisting of two steps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2B3E4-AB82-4C42-8A6F-D4CAB4BED2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261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6175" y="685800"/>
            <a:ext cx="4568825" cy="3427413"/>
          </a:xfrm>
          <a:ln/>
        </p:spPr>
      </p:sp>
      <p:sp>
        <p:nvSpPr>
          <p:cNvPr id="40963" name="Rectangle 3"/>
          <p:cNvSpPr>
            <a:spLocks noGrp="1" noChangeArrowheads="1"/>
          </p:cNvSpPr>
          <p:nvPr>
            <p:ph type="body" idx="1"/>
          </p:nvPr>
        </p:nvSpPr>
        <p:spPr>
          <a:noFill/>
          <a:ln/>
        </p:spPr>
        <p:txBody>
          <a:bodyPr/>
          <a:lstStyle/>
          <a:p>
            <a:r>
              <a:rPr lang="en-US" dirty="0"/>
              <a:t>/NXCOMPAT:</a:t>
            </a:r>
            <a:r>
              <a:rPr lang="en-US" baseline="0" dirty="0"/>
              <a:t>   tells linker that app is compatible with DEP.  :NO indicates don’t use DEP.</a:t>
            </a:r>
            <a:endParaRPr lang="en-US" dirty="0"/>
          </a:p>
          <a:p>
            <a:r>
              <a:rPr lang="en-US" dirty="0"/>
              <a:t>DEP:   data execute prevention</a:t>
            </a:r>
          </a:p>
          <a:p>
            <a:r>
              <a:rPr lang="en-US" dirty="0"/>
              <a:t>NX: no execute,   XD:  execute disabled,   XN: execute never</a:t>
            </a:r>
          </a:p>
        </p:txBody>
      </p:sp>
    </p:spTree>
    <p:extLst>
      <p:ext uri="{BB962C8B-B14F-4D97-AF65-F5344CB8AC3E}">
        <p14:creationId xmlns:p14="http://schemas.microsoft.com/office/powerpoint/2010/main" val="2126230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4175" y="685800"/>
            <a:ext cx="6092825" cy="3427413"/>
          </a:xfrm>
          <a:ln/>
        </p:spPr>
      </p:sp>
      <p:sp>
        <p:nvSpPr>
          <p:cNvPr id="41987" name="Rectangle 3"/>
          <p:cNvSpPr>
            <a:spLocks noGrp="1" noChangeArrowheads="1"/>
          </p:cNvSpPr>
          <p:nvPr>
            <p:ph type="body" idx="1"/>
          </p:nvPr>
        </p:nvSpPr>
        <p:spPr>
          <a:noFill/>
          <a:ln/>
        </p:spPr>
        <p:txBody>
          <a:bodyPr/>
          <a:lstStyle/>
          <a:p>
            <a:r>
              <a:rPr lang="en-US" dirty="0"/>
              <a:t>NX wasted effort?</a:t>
            </a:r>
          </a:p>
        </p:txBody>
      </p:sp>
    </p:spTree>
    <p:extLst>
      <p:ext uri="{BB962C8B-B14F-4D97-AF65-F5344CB8AC3E}">
        <p14:creationId xmlns:p14="http://schemas.microsoft.com/office/powerpoint/2010/main" val="1424883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4175" y="685800"/>
            <a:ext cx="6092825" cy="3427413"/>
          </a:xfrm>
          <a:ln/>
        </p:spPr>
      </p:sp>
      <p:sp>
        <p:nvSpPr>
          <p:cNvPr id="41987" name="Rectangle 3"/>
          <p:cNvSpPr>
            <a:spLocks noGrp="1" noChangeArrowheads="1"/>
          </p:cNvSpPr>
          <p:nvPr>
            <p:ph type="body" idx="1"/>
          </p:nvPr>
        </p:nvSpPr>
        <p:spPr>
          <a:noFill/>
          <a:ln/>
        </p:spPr>
        <p:txBody>
          <a:bodyPr/>
          <a:lstStyle/>
          <a:p>
            <a:r>
              <a:rPr lang="en-US" dirty="0"/>
              <a:t>NX wasted effort?</a:t>
            </a:r>
          </a:p>
        </p:txBody>
      </p:sp>
    </p:spTree>
    <p:extLst>
      <p:ext uri="{BB962C8B-B14F-4D97-AF65-F5344CB8AC3E}">
        <p14:creationId xmlns:p14="http://schemas.microsoft.com/office/powerpoint/2010/main" val="272976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=6YhTjEsIddE</a:t>
            </a:r>
          </a:p>
          <a:p>
            <a:r>
              <a:rPr lang="en-US" dirty="0"/>
              <a:t>https://</a:t>
            </a:r>
            <a:r>
              <a:rPr lang="en-US" dirty="0" err="1"/>
              <a:t>www.youtube.com</a:t>
            </a:r>
            <a:r>
              <a:rPr lang="en-US" dirty="0"/>
              <a:t>/</a:t>
            </a:r>
            <a:r>
              <a:rPr lang="en-US" dirty="0" err="1"/>
              <a:t>watch?v</a:t>
            </a:r>
            <a:r>
              <a:rPr lang="en-US" dirty="0"/>
              <a:t>=8FhEK296jPg (MS12-020)</a:t>
            </a:r>
          </a:p>
          <a:p>
            <a:r>
              <a:rPr lang="en-US" dirty="0"/>
              <a:t>https://</a:t>
            </a:r>
            <a:r>
              <a:rPr lang="en-US" dirty="0" err="1"/>
              <a:t>www.youtube.com</a:t>
            </a:r>
            <a:r>
              <a:rPr lang="en-US" dirty="0"/>
              <a:t>/</a:t>
            </a:r>
            <a:r>
              <a:rPr lang="en-US" dirty="0" err="1"/>
              <a:t>watch?v</a:t>
            </a:r>
            <a:r>
              <a:rPr lang="en-US" dirty="0"/>
              <a:t>=</a:t>
            </a:r>
            <a:r>
              <a:rPr lang="en-US" dirty="0" err="1"/>
              <a:t>EYxLtSuzwDM</a:t>
            </a:r>
            <a:r>
              <a:rPr lang="en-US" dirty="0"/>
              <a:t> (hacking a website</a:t>
            </a:r>
            <a:r>
              <a:rPr lang="en-US" baseline="0" dirty="0"/>
              <a:t> with </a:t>
            </a:r>
            <a:r>
              <a:rPr lang="en-US" baseline="0" dirty="0" err="1"/>
              <a:t>Metasploit</a:t>
            </a:r>
            <a:r>
              <a:rPr lang="en-US" baseline="0" dirty="0"/>
              <a:t>)</a:t>
            </a:r>
            <a:endParaRPr lang="en-US" dirty="0"/>
          </a:p>
        </p:txBody>
      </p:sp>
      <p:sp>
        <p:nvSpPr>
          <p:cNvPr id="4" name="Date Placeholder 3"/>
          <p:cNvSpPr>
            <a:spLocks noGrp="1"/>
          </p:cNvSpPr>
          <p:nvPr>
            <p:ph type="dt" idx="10"/>
          </p:nvPr>
        </p:nvSpPr>
        <p:spPr/>
        <p:txBody>
          <a:bodyPr/>
          <a:lstStyle/>
          <a:p>
            <a:fld id="{75F15B35-1E31-114F-B8A8-858A8A8B8368}" type="datetime1">
              <a:rPr lang="en-HK" smtClean="0"/>
              <a:t>15/4/2025</a:t>
            </a:fld>
            <a:endParaRPr lang="en-US"/>
          </a:p>
        </p:txBody>
      </p:sp>
      <p:sp>
        <p:nvSpPr>
          <p:cNvPr id="5" name="Footer Placeholder 4"/>
          <p:cNvSpPr>
            <a:spLocks noGrp="1"/>
          </p:cNvSpPr>
          <p:nvPr>
            <p:ph type="ftr" sz="quarter" idx="11"/>
          </p:nvPr>
        </p:nvSpPr>
        <p:spPr/>
        <p:txBody>
          <a:bodyPr/>
          <a:lstStyle/>
          <a:p>
            <a:r>
              <a:rPr lang="en-US"/>
              <a:t>Copyright © Ricci IEONG for UST training 2015</a:t>
            </a:r>
          </a:p>
        </p:txBody>
      </p:sp>
      <p:sp>
        <p:nvSpPr>
          <p:cNvPr id="6" name="Slide Number Placeholder 5"/>
          <p:cNvSpPr>
            <a:spLocks noGrp="1"/>
          </p:cNvSpPr>
          <p:nvPr>
            <p:ph type="sldNum" sz="quarter" idx="12"/>
          </p:nvPr>
        </p:nvSpPr>
        <p:spPr/>
        <p:txBody>
          <a:bodyPr/>
          <a:lstStyle/>
          <a:p>
            <a:fld id="{464BC4DD-7227-704A-AEB4-23E0AF30BB99}" type="slidenum">
              <a:rPr lang="en-US" smtClean="0"/>
              <a:t>3</a:t>
            </a:fld>
            <a:endParaRPr lang="en-US"/>
          </a:p>
        </p:txBody>
      </p:sp>
    </p:spTree>
    <p:extLst>
      <p:ext uri="{BB962C8B-B14F-4D97-AF65-F5344CB8AC3E}">
        <p14:creationId xmlns:p14="http://schemas.microsoft.com/office/powerpoint/2010/main" val="428639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4175" y="685800"/>
            <a:ext cx="6092825" cy="3427413"/>
          </a:xfrm>
          <a:ln/>
        </p:spPr>
      </p:sp>
      <p:sp>
        <p:nvSpPr>
          <p:cNvPr id="41987" name="Rectangle 3"/>
          <p:cNvSpPr>
            <a:spLocks noGrp="1" noChangeArrowheads="1"/>
          </p:cNvSpPr>
          <p:nvPr>
            <p:ph type="body" idx="1"/>
          </p:nvPr>
        </p:nvSpPr>
        <p:spPr>
          <a:noFill/>
          <a:ln/>
        </p:spPr>
        <p:txBody>
          <a:bodyPr/>
          <a:lstStyle/>
          <a:p>
            <a:r>
              <a:rPr lang="en-US" dirty="0"/>
              <a:t>NX wasted effort?</a:t>
            </a:r>
          </a:p>
        </p:txBody>
      </p:sp>
    </p:spTree>
    <p:extLst>
      <p:ext uri="{BB962C8B-B14F-4D97-AF65-F5344CB8AC3E}">
        <p14:creationId xmlns:p14="http://schemas.microsoft.com/office/powerpoint/2010/main" val="4853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www.computerworld.com</a:t>
            </a:r>
            <a:r>
              <a:rPr lang="en-US" dirty="0"/>
              <a:t>/article/2973097/</a:t>
            </a:r>
            <a:r>
              <a:rPr lang="en-US" dirty="0" err="1"/>
              <a:t>microsoft</a:t>
            </a:r>
            <a:r>
              <a:rPr lang="en-US" dirty="0"/>
              <a:t>-windows/microsoft-pushes-out-an-emergency-update-for-ie-flaw.html#tk.rss_news</a:t>
            </a:r>
          </a:p>
          <a:p>
            <a:r>
              <a:rPr lang="en-US" dirty="0"/>
              <a:t>http://</a:t>
            </a:r>
            <a:r>
              <a:rPr lang="en-US" dirty="0" err="1"/>
              <a:t>arstechnica.com</a:t>
            </a:r>
            <a:r>
              <a:rPr lang="en-US" dirty="0"/>
              <a:t>/apple/2015/08/thunderstrike-2-rootkit-uses-thunderbolt-accessories-to-infect-mac-firmware/</a:t>
            </a:r>
          </a:p>
        </p:txBody>
      </p:sp>
      <p:sp>
        <p:nvSpPr>
          <p:cNvPr id="4" name="Date Placeholder 3"/>
          <p:cNvSpPr>
            <a:spLocks noGrp="1"/>
          </p:cNvSpPr>
          <p:nvPr>
            <p:ph type="dt" idx="10"/>
          </p:nvPr>
        </p:nvSpPr>
        <p:spPr/>
        <p:txBody>
          <a:bodyPr/>
          <a:lstStyle/>
          <a:p>
            <a:fld id="{0D1ECF36-54CD-9245-B74C-338C5F441CA9}" type="datetime1">
              <a:rPr lang="en-HK" smtClean="0"/>
              <a:t>15/4/2025</a:t>
            </a:fld>
            <a:endParaRPr lang="en-US"/>
          </a:p>
        </p:txBody>
      </p:sp>
      <p:sp>
        <p:nvSpPr>
          <p:cNvPr id="5" name="Footer Placeholder 4"/>
          <p:cNvSpPr>
            <a:spLocks noGrp="1"/>
          </p:cNvSpPr>
          <p:nvPr>
            <p:ph type="ftr" sz="quarter" idx="11"/>
          </p:nvPr>
        </p:nvSpPr>
        <p:spPr/>
        <p:txBody>
          <a:bodyPr/>
          <a:lstStyle/>
          <a:p>
            <a:r>
              <a:rPr lang="en-US"/>
              <a:t>Copyright © Ricci IEONG for UST training 2015</a:t>
            </a:r>
          </a:p>
        </p:txBody>
      </p:sp>
      <p:sp>
        <p:nvSpPr>
          <p:cNvPr id="6" name="Slide Number Placeholder 5"/>
          <p:cNvSpPr>
            <a:spLocks noGrp="1"/>
          </p:cNvSpPr>
          <p:nvPr>
            <p:ph type="sldNum" sz="quarter" idx="12"/>
          </p:nvPr>
        </p:nvSpPr>
        <p:spPr/>
        <p:txBody>
          <a:bodyPr/>
          <a:lstStyle/>
          <a:p>
            <a:fld id="{5DDA6209-5DD6-C04F-8BEE-1B0CE1277A31}" type="slidenum">
              <a:rPr lang="en-US" smtClean="0"/>
              <a:t>5</a:t>
            </a:fld>
            <a:endParaRPr lang="en-US"/>
          </a:p>
        </p:txBody>
      </p:sp>
    </p:spTree>
    <p:extLst>
      <p:ext uri="{BB962C8B-B14F-4D97-AF65-F5344CB8AC3E}">
        <p14:creationId xmlns:p14="http://schemas.microsoft.com/office/powerpoint/2010/main" val="25920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www.offensive-security.com</a:t>
            </a:r>
            <a:r>
              <a:rPr lang="en-US" dirty="0"/>
              <a:t>/</a:t>
            </a:r>
            <a:r>
              <a:rPr lang="en-US" dirty="0" err="1"/>
              <a:t>metasploit</a:t>
            </a:r>
            <a:r>
              <a:rPr lang="en-US" dirty="0"/>
              <a:t>-unleashed/using-exploits/</a:t>
            </a:r>
          </a:p>
        </p:txBody>
      </p:sp>
      <p:sp>
        <p:nvSpPr>
          <p:cNvPr id="4" name="Date Placeholder 3"/>
          <p:cNvSpPr>
            <a:spLocks noGrp="1"/>
          </p:cNvSpPr>
          <p:nvPr>
            <p:ph type="dt" idx="10"/>
          </p:nvPr>
        </p:nvSpPr>
        <p:spPr/>
        <p:txBody>
          <a:bodyPr/>
          <a:lstStyle/>
          <a:p>
            <a:fld id="{D2EA14F2-A08C-E84E-9FE9-DB5324DB72F7}" type="datetime1">
              <a:rPr lang="en-HK" smtClean="0"/>
              <a:t>15/4/2025</a:t>
            </a:fld>
            <a:endParaRPr lang="en-US"/>
          </a:p>
        </p:txBody>
      </p:sp>
      <p:sp>
        <p:nvSpPr>
          <p:cNvPr id="5" name="Footer Placeholder 4"/>
          <p:cNvSpPr>
            <a:spLocks noGrp="1"/>
          </p:cNvSpPr>
          <p:nvPr>
            <p:ph type="ftr" sz="quarter" idx="11"/>
          </p:nvPr>
        </p:nvSpPr>
        <p:spPr/>
        <p:txBody>
          <a:bodyPr/>
          <a:lstStyle/>
          <a:p>
            <a:r>
              <a:rPr lang="en-US"/>
              <a:t>Copyright © Ricci IEONG for UST training 2015</a:t>
            </a:r>
          </a:p>
        </p:txBody>
      </p:sp>
      <p:sp>
        <p:nvSpPr>
          <p:cNvPr id="6" name="Slide Number Placeholder 5"/>
          <p:cNvSpPr>
            <a:spLocks noGrp="1"/>
          </p:cNvSpPr>
          <p:nvPr>
            <p:ph type="sldNum" sz="quarter" idx="12"/>
          </p:nvPr>
        </p:nvSpPr>
        <p:spPr/>
        <p:txBody>
          <a:bodyPr/>
          <a:lstStyle/>
          <a:p>
            <a:fld id="{5DDA6209-5DD6-C04F-8BEE-1B0CE1277A31}" type="slidenum">
              <a:rPr lang="en-US" smtClean="0"/>
              <a:t>6</a:t>
            </a:fld>
            <a:endParaRPr lang="en-US"/>
          </a:p>
        </p:txBody>
      </p:sp>
    </p:spTree>
    <p:extLst>
      <p:ext uri="{BB962C8B-B14F-4D97-AF65-F5344CB8AC3E}">
        <p14:creationId xmlns:p14="http://schemas.microsoft.com/office/powerpoint/2010/main" val="177094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www.offensive-security.com</a:t>
            </a:r>
            <a:r>
              <a:rPr lang="en-US" dirty="0"/>
              <a:t>/</a:t>
            </a:r>
            <a:r>
              <a:rPr lang="en-US" dirty="0" err="1"/>
              <a:t>metasploit</a:t>
            </a:r>
            <a:r>
              <a:rPr lang="en-US" dirty="0"/>
              <a:t>-unleashed/payloads/</a:t>
            </a:r>
          </a:p>
          <a:p>
            <a:r>
              <a:rPr lang="en-US" dirty="0"/>
              <a:t>https://</a:t>
            </a:r>
            <a:r>
              <a:rPr lang="en-US" dirty="0" err="1"/>
              <a:t>www.tutorialspoint.com</a:t>
            </a:r>
            <a:r>
              <a:rPr lang="en-US" dirty="0"/>
              <a:t>/</a:t>
            </a:r>
            <a:r>
              <a:rPr lang="en-US" dirty="0" err="1"/>
              <a:t>metasploit</a:t>
            </a:r>
            <a:r>
              <a:rPr lang="en-US" dirty="0"/>
              <a:t>/</a:t>
            </a:r>
            <a:r>
              <a:rPr lang="en-US"/>
              <a:t>metasploit_payload.htm</a:t>
            </a:r>
            <a:endParaRPr lang="en-US" dirty="0"/>
          </a:p>
        </p:txBody>
      </p:sp>
      <p:sp>
        <p:nvSpPr>
          <p:cNvPr id="4" name="Date Placeholder 3"/>
          <p:cNvSpPr>
            <a:spLocks noGrp="1"/>
          </p:cNvSpPr>
          <p:nvPr>
            <p:ph type="dt" idx="1"/>
          </p:nvPr>
        </p:nvSpPr>
        <p:spPr/>
        <p:txBody>
          <a:bodyPr/>
          <a:lstStyle/>
          <a:p>
            <a:fld id="{F5D69CC2-FB88-F046-9D1D-8E676F07B31D}" type="datetime1">
              <a:rPr lang="en-HK" smtClean="0"/>
              <a:t>15/4/2025</a:t>
            </a:fld>
            <a:endParaRPr lang="en-US"/>
          </a:p>
        </p:txBody>
      </p:sp>
      <p:sp>
        <p:nvSpPr>
          <p:cNvPr id="5" name="Footer Placeholder 4"/>
          <p:cNvSpPr>
            <a:spLocks noGrp="1"/>
          </p:cNvSpPr>
          <p:nvPr>
            <p:ph type="ftr" sz="quarter" idx="4"/>
          </p:nvPr>
        </p:nvSpPr>
        <p:spPr/>
        <p:txBody>
          <a:bodyPr/>
          <a:lstStyle/>
          <a:p>
            <a:r>
              <a:rPr lang="en-US"/>
              <a:t>Copyright © Ricci IEONG for UST training 2015</a:t>
            </a:r>
          </a:p>
        </p:txBody>
      </p:sp>
      <p:sp>
        <p:nvSpPr>
          <p:cNvPr id="6" name="Slide Number Placeholder 5"/>
          <p:cNvSpPr>
            <a:spLocks noGrp="1"/>
          </p:cNvSpPr>
          <p:nvPr>
            <p:ph type="sldNum" sz="quarter" idx="5"/>
          </p:nvPr>
        </p:nvSpPr>
        <p:spPr/>
        <p:txBody>
          <a:bodyPr/>
          <a:lstStyle/>
          <a:p>
            <a:fld id="{464BC4DD-7227-704A-AEB4-23E0AF30BB99}" type="slidenum">
              <a:rPr lang="en-US" smtClean="0"/>
              <a:t>7</a:t>
            </a:fld>
            <a:endParaRPr lang="en-US"/>
          </a:p>
        </p:txBody>
      </p:sp>
    </p:spTree>
    <p:extLst>
      <p:ext uri="{BB962C8B-B14F-4D97-AF65-F5344CB8AC3E}">
        <p14:creationId xmlns:p14="http://schemas.microsoft.com/office/powerpoint/2010/main" val="33958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 above 0x0000 7FFF FFFF FFFF is non canonical until 0xFFFF 7FFF FFFF FFFF after which is OS.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38DAD-5F37-4EA5-A798-26ED1E45393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084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err="1"/>
              <a:t>rbp</a:t>
            </a:r>
            <a:r>
              <a:rPr lang="en-US" dirty="0"/>
              <a:t>:   base pointer register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38DAD-5F37-4EA5-A798-26ED1E45393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265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Aleph one:  </a:t>
            </a:r>
            <a:r>
              <a:rPr lang="en-US" sz="1200" b="0" i="0" kern="1200" dirty="0">
                <a:solidFill>
                  <a:schemeClr val="tx1"/>
                </a:solidFill>
                <a:effectLst/>
                <a:latin typeface="+mn-lt"/>
                <a:ea typeface="+mn-ea"/>
                <a:cs typeface="+mn-cs"/>
              </a:rPr>
              <a:t>Elias Levy, moderator of </a:t>
            </a:r>
            <a:r>
              <a:rPr lang="en-US" sz="1200" b="0" i="0" kern="1200" dirty="0" err="1">
                <a:solidFill>
                  <a:schemeClr val="tx1"/>
                </a:solidFill>
                <a:effectLst/>
                <a:latin typeface="+mn-lt"/>
                <a:ea typeface="+mn-ea"/>
                <a:cs typeface="+mn-cs"/>
              </a:rPr>
              <a:t>Bugtraq</a:t>
            </a:r>
            <a:r>
              <a:rPr lang="en-US" sz="1200" b="0" i="0" kern="1200" dirty="0">
                <a:solidFill>
                  <a:schemeClr val="tx1"/>
                </a:solidFill>
                <a:effectLst/>
                <a:latin typeface="+mn-lt"/>
                <a:ea typeface="+mn-ea"/>
                <a:cs typeface="+mn-cs"/>
              </a:rPr>
              <a:t> and founder of </a:t>
            </a:r>
            <a:r>
              <a:rPr lang="en-US" sz="1200" b="0" i="0" kern="1200" dirty="0" err="1">
                <a:solidFill>
                  <a:schemeClr val="tx1"/>
                </a:solidFill>
                <a:effectLst/>
                <a:latin typeface="+mn-lt"/>
                <a:ea typeface="+mn-ea"/>
                <a:cs typeface="+mn-cs"/>
              </a:rPr>
              <a:t>SecurityFocus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Phrack</a:t>
            </a:r>
            <a:r>
              <a:rPr lang="en-US" sz="1200" b="0" i="0" kern="1200" dirty="0">
                <a:solidFill>
                  <a:schemeClr val="tx1"/>
                </a:solidFill>
                <a:effectLst/>
                <a:latin typeface="+mn-lt"/>
                <a:ea typeface="+mn-ea"/>
                <a:cs typeface="+mn-cs"/>
              </a:rPr>
              <a:t> 49, 1996.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38DAD-5F37-4EA5-A798-26ED1E45393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556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cursor</a:t>
            </a:r>
            <a:r>
              <a:rPr lang="en-US" baseline="0" dirty="0"/>
              <a:t> on web page or email message would result in arbitrary code execution.   Used for rendering cursors, animated cursors, and icons.</a:t>
            </a:r>
          </a:p>
          <a:p>
            <a:r>
              <a:rPr lang="en-US" baseline="0" dirty="0"/>
              <a:t>Symantec:  https://</a:t>
            </a:r>
            <a:r>
              <a:rPr lang="en-US" baseline="0" dirty="0" err="1"/>
              <a:t>bugs.chromium.org</a:t>
            </a:r>
            <a:r>
              <a:rPr lang="en-US" baseline="0" dirty="0"/>
              <a:t>/p/project-zero/issues/</a:t>
            </a:r>
            <a:r>
              <a:rPr lang="en-US" baseline="0" dirty="0" err="1"/>
              <a:t>detail?id</a:t>
            </a:r>
            <a:r>
              <a:rPr lang="en-US" baseline="0" dirty="0"/>
              <a:t>=820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F38DAD-5F37-4EA5-A798-26ED1E45393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849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52EA75-E0A7-444D-80A3-B10E1D1E6938}" type="datetime1">
              <a:rPr lang="en-HK" smtClean="0"/>
              <a:t>15/4/2025</a:t>
            </a:fld>
            <a:endParaRPr lang="en-US"/>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08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39F34-DF20-B240-AD9F-EF8BE8AB26E8}" type="datetime1">
              <a:rPr lang="en-HK" smtClean="0"/>
              <a:t>15/4/2025</a:t>
            </a:fld>
            <a:endParaRPr lang="en-US"/>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07895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946BB5-2118-6D4E-811F-9B3D328DDEAB}" type="datetime1">
              <a:rPr lang="en-HK" smtClean="0"/>
              <a:t>15/4/2025</a:t>
            </a:fld>
            <a:endParaRPr lang="en-US"/>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5910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0DD4-006A-C277-18F1-A4C3389FAF3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C94A9CD-9763-3E50-257F-638261A835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BD08E1-744B-5609-A5A9-DB18728067F7}"/>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5" name="Footer Placeholder 4">
            <a:extLst>
              <a:ext uri="{FF2B5EF4-FFF2-40B4-BE49-F238E27FC236}">
                <a16:creationId xmlns:a16="http://schemas.microsoft.com/office/drawing/2014/main" id="{0E221441-2824-F0F0-FC81-0E0C36638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0C05F-EBC4-0B5E-4DBB-6EE67C3DEFB2}"/>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335528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CD94-95B0-D703-0741-747EE54B08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BB0EC1-F1C9-2B05-D9A0-14F8E1FD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89534-4DCD-ED30-4E87-D9CBEF3FEA8E}"/>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5" name="Footer Placeholder 4">
            <a:extLst>
              <a:ext uri="{FF2B5EF4-FFF2-40B4-BE49-F238E27FC236}">
                <a16:creationId xmlns:a16="http://schemas.microsoft.com/office/drawing/2014/main" id="{FD81A548-6D37-3F31-D360-B50FD59EB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B0B74-8318-D7E2-A59E-8AAB6FBD17C9}"/>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50564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91C3-F34C-8674-EFB5-D7CB3D2845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E3C1874-EED8-4A92-2598-A9B4614D2D6D}"/>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946907-BCC2-7B7D-997B-A237929E1D8E}"/>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5" name="Footer Placeholder 4">
            <a:extLst>
              <a:ext uri="{FF2B5EF4-FFF2-40B4-BE49-F238E27FC236}">
                <a16:creationId xmlns:a16="http://schemas.microsoft.com/office/drawing/2014/main" id="{580334F7-C190-E76B-299C-CDB7FC0DA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1E1E94-EDAA-3710-5C54-132942C44D12}"/>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246403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B395-C391-EC8D-8334-97C6BE925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263826-5F9F-D46B-C23B-0318F83F5C2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19719C-693B-1538-5863-B757F6DD28A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82424-BDF9-4669-4E4E-25D6643426F7}"/>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6" name="Footer Placeholder 5">
            <a:extLst>
              <a:ext uri="{FF2B5EF4-FFF2-40B4-BE49-F238E27FC236}">
                <a16:creationId xmlns:a16="http://schemas.microsoft.com/office/drawing/2014/main" id="{817C5C6A-4097-66A6-79D3-505D9AAAB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FD713-D1E8-9C86-1348-0E256A3EC4E9}"/>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75520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25B7-F0AF-A15D-FDA1-FFABAA0EF3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67384A-344B-E5CB-8649-0AD811FD51E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F2FFD-C8EA-B769-2C93-68343C987D1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928F8-8BF4-30C4-9380-9A251560D59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4070EF7-3465-FECA-ED53-2355AFD61CF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886263-1091-451E-0E4A-3C44B96ABB94}"/>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8" name="Footer Placeholder 7">
            <a:extLst>
              <a:ext uri="{FF2B5EF4-FFF2-40B4-BE49-F238E27FC236}">
                <a16:creationId xmlns:a16="http://schemas.microsoft.com/office/drawing/2014/main" id="{5F271A02-2F7D-E90E-FDCD-C631DA3DAB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BBB4D3-69D6-9B2D-DF05-6112FFAA1E0C}"/>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144967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171F-590C-E7DA-272A-330970755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D0C78-6D45-0334-2FD1-F93272ACC29E}"/>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4" name="Footer Placeholder 3">
            <a:extLst>
              <a:ext uri="{FF2B5EF4-FFF2-40B4-BE49-F238E27FC236}">
                <a16:creationId xmlns:a16="http://schemas.microsoft.com/office/drawing/2014/main" id="{31E8F4AD-9090-AC17-8928-1C2C969AF5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70864D-8CFF-D273-2BB4-74805A70B498}"/>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664301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9E6DB-2BCD-DD42-4532-D6199F412C99}"/>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3" name="Footer Placeholder 2">
            <a:extLst>
              <a:ext uri="{FF2B5EF4-FFF2-40B4-BE49-F238E27FC236}">
                <a16:creationId xmlns:a16="http://schemas.microsoft.com/office/drawing/2014/main" id="{1F2C60FB-2F7A-4C0D-011F-C2B0BBDD2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8D663-3D0F-9684-F684-EC143DBBC9F1}"/>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1316930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2F84-4F13-3C86-69CA-F552A35EA31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EC6DA4C-4F30-18BF-0C67-3BE6318FFA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D6ADB-0ED2-508D-B0DC-10EA8B5505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1AC29C-0601-0553-8AD5-DFEB59BC6534}"/>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6" name="Footer Placeholder 5">
            <a:extLst>
              <a:ext uri="{FF2B5EF4-FFF2-40B4-BE49-F238E27FC236}">
                <a16:creationId xmlns:a16="http://schemas.microsoft.com/office/drawing/2014/main" id="{F7D46607-0028-A980-B9FE-19101CAD7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5D26C-4BA1-C2AC-EAE3-09A014450FE4}"/>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56954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71123-3957-E642-82C0-103D15431615}" type="datetime1">
              <a:rPr lang="en-HK" smtClean="0"/>
              <a:t>15/4/2025</a:t>
            </a:fld>
            <a:endParaRPr lang="en-US"/>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202149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FA855-C114-387E-5373-3853A05F2C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5190D58-370D-FFC9-BC03-EF618E50664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6BBDF82-84B1-C0F5-3E7C-D3EE9F04BD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0A769D-6188-8715-1BBF-9CC1AEEAD0D8}"/>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6" name="Footer Placeholder 5">
            <a:extLst>
              <a:ext uri="{FF2B5EF4-FFF2-40B4-BE49-F238E27FC236}">
                <a16:creationId xmlns:a16="http://schemas.microsoft.com/office/drawing/2014/main" id="{EBCB31BE-D375-98DE-F890-4389DEBCD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F6E36-52A8-BB4B-11FB-878A149AC787}"/>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2648418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0B3D-0EFF-19AC-F478-F1DE3EE35E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3F7483-609A-E36D-C903-E559CC49F0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BA043-C3EA-B10D-5763-D6242AD04868}"/>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5" name="Footer Placeholder 4">
            <a:extLst>
              <a:ext uri="{FF2B5EF4-FFF2-40B4-BE49-F238E27FC236}">
                <a16:creationId xmlns:a16="http://schemas.microsoft.com/office/drawing/2014/main" id="{42499B3C-8228-70D7-495E-6F92C73BE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F8318-4B8B-009B-97E4-BCB7DB8ABCD4}"/>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620875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B70FF-35DE-0236-FCB7-597BD37C742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958A7-C58C-D177-DEE6-25987CA48FA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042DE-01AC-D899-1190-3E32D573B28C}"/>
              </a:ext>
            </a:extLst>
          </p:cNvPr>
          <p:cNvSpPr>
            <a:spLocks noGrp="1"/>
          </p:cNvSpPr>
          <p:nvPr>
            <p:ph type="dt" sz="half" idx="10"/>
          </p:nvPr>
        </p:nvSpPr>
        <p:spPr/>
        <p:txBody>
          <a:bodyPr/>
          <a:lstStyle/>
          <a:p>
            <a:fld id="{8EB7AB17-3E4A-9448-B2EB-BB21E6867E86}" type="datetimeFigureOut">
              <a:rPr lang="en-US" smtClean="0"/>
              <a:t>4/15/2025</a:t>
            </a:fld>
            <a:endParaRPr lang="en-US"/>
          </a:p>
        </p:txBody>
      </p:sp>
      <p:sp>
        <p:nvSpPr>
          <p:cNvPr id="5" name="Footer Placeholder 4">
            <a:extLst>
              <a:ext uri="{FF2B5EF4-FFF2-40B4-BE49-F238E27FC236}">
                <a16:creationId xmlns:a16="http://schemas.microsoft.com/office/drawing/2014/main" id="{9A47108E-AD05-CE7B-F15C-0AAEEF1CE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AECFD-F9D6-E530-95F3-96BE75A316A8}"/>
              </a:ext>
            </a:extLst>
          </p:cNvPr>
          <p:cNvSpPr>
            <a:spLocks noGrp="1"/>
          </p:cNvSpPr>
          <p:nvPr>
            <p:ph type="sldNum" sz="quarter" idx="12"/>
          </p:nvPr>
        </p:nvSpPr>
        <p:spPr/>
        <p:txBody>
          <a:bodyPr/>
          <a:lstStyle/>
          <a:p>
            <a:fld id="{98115C87-74D1-5C44-AD66-2A99A6B85E5D}" type="slidenum">
              <a:rPr lang="en-US" smtClean="0"/>
              <a:t>‹#›</a:t>
            </a:fld>
            <a:endParaRPr lang="en-US"/>
          </a:p>
        </p:txBody>
      </p:sp>
    </p:spTree>
    <p:extLst>
      <p:ext uri="{BB962C8B-B14F-4D97-AF65-F5344CB8AC3E}">
        <p14:creationId xmlns:p14="http://schemas.microsoft.com/office/powerpoint/2010/main" val="1285847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38100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419600" y="1371600"/>
            <a:ext cx="3810000" cy="5029200"/>
          </a:xfrm>
        </p:spPr>
        <p:txBody>
          <a:bodyPr/>
          <a:lstStyle/>
          <a:p>
            <a:pPr lvl="0"/>
            <a:endParaRPr lang="en-US" noProof="0"/>
          </a:p>
        </p:txBody>
      </p:sp>
    </p:spTree>
    <p:extLst>
      <p:ext uri="{BB962C8B-B14F-4D97-AF65-F5344CB8AC3E}">
        <p14:creationId xmlns:p14="http://schemas.microsoft.com/office/powerpoint/2010/main" val="83187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6FB4-C838-5040-6001-3B6F9C6AF41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30C7053-5E24-A41B-0F49-AE48F4B24B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6C7933E-BDE9-029E-FF50-E11DA27041E4}"/>
              </a:ext>
            </a:extLst>
          </p:cNvPr>
          <p:cNvSpPr>
            <a:spLocks noGrp="1"/>
          </p:cNvSpPr>
          <p:nvPr>
            <p:ph type="dt" sz="half" idx="10"/>
          </p:nvPr>
        </p:nvSpPr>
        <p:spPr/>
        <p:txBody>
          <a:bodyPr/>
          <a:lstStyle/>
          <a:p>
            <a:fld id="{3B75720F-EBED-024E-97A1-5E8B4337E07A}" type="datetime1">
              <a:rPr lang="en-US" smtClean="0"/>
              <a:t>4/15/2025</a:t>
            </a:fld>
            <a:endParaRPr lang="en-US"/>
          </a:p>
        </p:txBody>
      </p:sp>
      <p:sp>
        <p:nvSpPr>
          <p:cNvPr id="5" name="Footer Placeholder 4">
            <a:extLst>
              <a:ext uri="{FF2B5EF4-FFF2-40B4-BE49-F238E27FC236}">
                <a16:creationId xmlns:a16="http://schemas.microsoft.com/office/drawing/2014/main" id="{50F8A45B-B99B-2BE7-198E-88377CBB9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0AF65-B0ED-56F8-D552-4D959B716DF3}"/>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976005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1CB0-1D0A-564D-D9EE-CFDB067B7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E2DAD-7C0E-A9D3-FA67-97132FB75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DBE01-5D9A-39FE-32FB-EDDE9C8BAEB7}"/>
              </a:ext>
            </a:extLst>
          </p:cNvPr>
          <p:cNvSpPr>
            <a:spLocks noGrp="1"/>
          </p:cNvSpPr>
          <p:nvPr>
            <p:ph type="dt" sz="half" idx="10"/>
          </p:nvPr>
        </p:nvSpPr>
        <p:spPr/>
        <p:txBody>
          <a:bodyPr/>
          <a:lstStyle/>
          <a:p>
            <a:fld id="{7D63FF8A-A393-744B-A4C5-FEB330520F82}" type="datetime1">
              <a:rPr lang="en-US" smtClean="0"/>
              <a:t>4/15/2025</a:t>
            </a:fld>
            <a:endParaRPr lang="en-US"/>
          </a:p>
        </p:txBody>
      </p:sp>
      <p:sp>
        <p:nvSpPr>
          <p:cNvPr id="5" name="Footer Placeholder 4">
            <a:extLst>
              <a:ext uri="{FF2B5EF4-FFF2-40B4-BE49-F238E27FC236}">
                <a16:creationId xmlns:a16="http://schemas.microsoft.com/office/drawing/2014/main" id="{54B5DD0C-9FD7-8F16-9738-9F8C59C08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21433-4042-8EA1-9EF4-A87780F1D662}"/>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3278597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747C-B05A-33C7-E14A-5A464FE196F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0B3E2D2-97CC-ED01-4BD9-F542D129EB3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5CB9DC-8814-B997-728E-05CE4A6C62EB}"/>
              </a:ext>
            </a:extLst>
          </p:cNvPr>
          <p:cNvSpPr>
            <a:spLocks noGrp="1"/>
          </p:cNvSpPr>
          <p:nvPr>
            <p:ph type="dt" sz="half" idx="10"/>
          </p:nvPr>
        </p:nvSpPr>
        <p:spPr/>
        <p:txBody>
          <a:bodyPr/>
          <a:lstStyle/>
          <a:p>
            <a:fld id="{6B9F396D-E556-B146-A600-48403A5F79EA}" type="datetime1">
              <a:rPr lang="en-US" smtClean="0"/>
              <a:t>4/15/2025</a:t>
            </a:fld>
            <a:endParaRPr lang="en-US"/>
          </a:p>
        </p:txBody>
      </p:sp>
      <p:sp>
        <p:nvSpPr>
          <p:cNvPr id="5" name="Footer Placeholder 4">
            <a:extLst>
              <a:ext uri="{FF2B5EF4-FFF2-40B4-BE49-F238E27FC236}">
                <a16:creationId xmlns:a16="http://schemas.microsoft.com/office/drawing/2014/main" id="{8C6081A3-26BE-CB77-49B2-83074FF36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1629E-1CA4-C8BC-6C62-B80C04BF7C45}"/>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259842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E33D-925C-D1AD-15B2-4EB25949F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482EE-F078-EFDE-241E-3A80AF9B5A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3BCE2-58FB-4C5C-7775-78CA490C097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2EA19-CAE7-4933-531D-170E65C29E4A}"/>
              </a:ext>
            </a:extLst>
          </p:cNvPr>
          <p:cNvSpPr>
            <a:spLocks noGrp="1"/>
          </p:cNvSpPr>
          <p:nvPr>
            <p:ph type="dt" sz="half" idx="10"/>
          </p:nvPr>
        </p:nvSpPr>
        <p:spPr/>
        <p:txBody>
          <a:bodyPr/>
          <a:lstStyle/>
          <a:p>
            <a:fld id="{21285264-8EB1-8B4B-8C85-C7413DBD0862}" type="datetime1">
              <a:rPr lang="en-US" smtClean="0"/>
              <a:t>4/15/2025</a:t>
            </a:fld>
            <a:endParaRPr lang="en-US"/>
          </a:p>
        </p:txBody>
      </p:sp>
      <p:sp>
        <p:nvSpPr>
          <p:cNvPr id="6" name="Footer Placeholder 5">
            <a:extLst>
              <a:ext uri="{FF2B5EF4-FFF2-40B4-BE49-F238E27FC236}">
                <a16:creationId xmlns:a16="http://schemas.microsoft.com/office/drawing/2014/main" id="{4E3659F5-F3BA-34A4-EBEC-0379E6793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54E1E-4C4B-2556-2E34-80A6FB7B7D4E}"/>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3108332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D105-24B3-CEE6-9875-6F5ADF1C459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1D8EF-47D6-C290-4275-CD5337D58D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0A156-090D-60F0-9C76-1E89557F98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FD99A5-7078-A313-5621-7F732A18E7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3D048-31F6-3D35-2924-8B55E77186D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A63DDD-A9DB-6BB1-3A23-1096F63E0473}"/>
              </a:ext>
            </a:extLst>
          </p:cNvPr>
          <p:cNvSpPr>
            <a:spLocks noGrp="1"/>
          </p:cNvSpPr>
          <p:nvPr>
            <p:ph type="dt" sz="half" idx="10"/>
          </p:nvPr>
        </p:nvSpPr>
        <p:spPr/>
        <p:txBody>
          <a:bodyPr/>
          <a:lstStyle/>
          <a:p>
            <a:fld id="{4DD5EF0B-B5F3-8447-B50D-C4E2678272CE}" type="datetime1">
              <a:rPr lang="en-US" smtClean="0"/>
              <a:t>4/15/2025</a:t>
            </a:fld>
            <a:endParaRPr lang="en-US"/>
          </a:p>
        </p:txBody>
      </p:sp>
      <p:sp>
        <p:nvSpPr>
          <p:cNvPr id="8" name="Footer Placeholder 7">
            <a:extLst>
              <a:ext uri="{FF2B5EF4-FFF2-40B4-BE49-F238E27FC236}">
                <a16:creationId xmlns:a16="http://schemas.microsoft.com/office/drawing/2014/main" id="{3FE8843A-D5AA-1B8A-3709-095D830E86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B8FDFE-7156-A51D-E5E6-4A1E2F311D1B}"/>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1387190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6923-28E1-D8EE-D974-DA794062F6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5FB56-1C1B-87E0-98CC-B2171BB099A0}"/>
              </a:ext>
            </a:extLst>
          </p:cNvPr>
          <p:cNvSpPr>
            <a:spLocks noGrp="1"/>
          </p:cNvSpPr>
          <p:nvPr>
            <p:ph type="dt" sz="half" idx="10"/>
          </p:nvPr>
        </p:nvSpPr>
        <p:spPr/>
        <p:txBody>
          <a:bodyPr/>
          <a:lstStyle/>
          <a:p>
            <a:fld id="{0E8334AE-4493-BE41-BB4D-20650AA34338}" type="datetime1">
              <a:rPr lang="en-US" smtClean="0"/>
              <a:t>4/15/2025</a:t>
            </a:fld>
            <a:endParaRPr lang="en-US"/>
          </a:p>
        </p:txBody>
      </p:sp>
      <p:sp>
        <p:nvSpPr>
          <p:cNvPr id="4" name="Footer Placeholder 3">
            <a:extLst>
              <a:ext uri="{FF2B5EF4-FFF2-40B4-BE49-F238E27FC236}">
                <a16:creationId xmlns:a16="http://schemas.microsoft.com/office/drawing/2014/main" id="{55F8B0D8-3461-2FB9-63A2-BCF64F192C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5E0130-06EC-1A46-FB9A-AA8655006454}"/>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89811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DEBF1B-9026-CF43-B30B-5D703115E0E1}" type="datetime1">
              <a:rPr lang="en-HK" smtClean="0"/>
              <a:t>15/4/2025</a:t>
            </a:fld>
            <a:endParaRPr lang="en-US"/>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782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54143B-80C4-5D76-2D77-F1125EB5163A}"/>
              </a:ext>
            </a:extLst>
          </p:cNvPr>
          <p:cNvSpPr>
            <a:spLocks noGrp="1"/>
          </p:cNvSpPr>
          <p:nvPr>
            <p:ph type="dt" sz="half" idx="10"/>
          </p:nvPr>
        </p:nvSpPr>
        <p:spPr/>
        <p:txBody>
          <a:bodyPr/>
          <a:lstStyle/>
          <a:p>
            <a:fld id="{05730132-5DA1-E84C-90B7-09F06116B93D}" type="datetime1">
              <a:rPr lang="en-US" smtClean="0"/>
              <a:t>4/15/2025</a:t>
            </a:fld>
            <a:endParaRPr lang="en-US"/>
          </a:p>
        </p:txBody>
      </p:sp>
      <p:sp>
        <p:nvSpPr>
          <p:cNvPr id="3" name="Footer Placeholder 2">
            <a:extLst>
              <a:ext uri="{FF2B5EF4-FFF2-40B4-BE49-F238E27FC236}">
                <a16:creationId xmlns:a16="http://schemas.microsoft.com/office/drawing/2014/main" id="{A535054D-0218-4643-422C-9FF3DE3691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AC1FF7-311A-DE92-D28B-C6DFBEAC5E45}"/>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1621964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C7638-BFBE-2EF0-0BC6-2F5E1C8B429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8136318-1B65-3145-79BC-2038C22CB4F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AE9DB-CEC7-7825-E12B-B14A79BE9A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74E69D4-F18A-D32C-0F37-035CD9E1DEDA}"/>
              </a:ext>
            </a:extLst>
          </p:cNvPr>
          <p:cNvSpPr>
            <a:spLocks noGrp="1"/>
          </p:cNvSpPr>
          <p:nvPr>
            <p:ph type="dt" sz="half" idx="10"/>
          </p:nvPr>
        </p:nvSpPr>
        <p:spPr/>
        <p:txBody>
          <a:bodyPr/>
          <a:lstStyle/>
          <a:p>
            <a:fld id="{A18DF905-9029-2647-8D92-5FFC53552703}" type="datetime1">
              <a:rPr lang="en-US" smtClean="0"/>
              <a:t>4/15/2025</a:t>
            </a:fld>
            <a:endParaRPr lang="en-US"/>
          </a:p>
        </p:txBody>
      </p:sp>
      <p:sp>
        <p:nvSpPr>
          <p:cNvPr id="6" name="Footer Placeholder 5">
            <a:extLst>
              <a:ext uri="{FF2B5EF4-FFF2-40B4-BE49-F238E27FC236}">
                <a16:creationId xmlns:a16="http://schemas.microsoft.com/office/drawing/2014/main" id="{700A370B-4674-8B0B-881B-2C38C688B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7A9E1-3EFB-0744-5DA8-4D29161FBE45}"/>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4002451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64C3-E42F-51DD-918B-9035BE2162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F0930AE-5CA4-76BC-32F5-BE4F0888F6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94DF8E1-EE64-43BE-9546-8A5D4E10C4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19B689-D006-D029-54E3-DCCF269788C1}"/>
              </a:ext>
            </a:extLst>
          </p:cNvPr>
          <p:cNvSpPr>
            <a:spLocks noGrp="1"/>
          </p:cNvSpPr>
          <p:nvPr>
            <p:ph type="dt" sz="half" idx="10"/>
          </p:nvPr>
        </p:nvSpPr>
        <p:spPr/>
        <p:txBody>
          <a:bodyPr/>
          <a:lstStyle/>
          <a:p>
            <a:fld id="{CAA0EB40-8C2A-F948-A3B7-025367006932}" type="datetime1">
              <a:rPr lang="en-US" smtClean="0"/>
              <a:t>4/15/2025</a:t>
            </a:fld>
            <a:endParaRPr lang="en-US"/>
          </a:p>
        </p:txBody>
      </p:sp>
      <p:sp>
        <p:nvSpPr>
          <p:cNvPr id="6" name="Footer Placeholder 5">
            <a:extLst>
              <a:ext uri="{FF2B5EF4-FFF2-40B4-BE49-F238E27FC236}">
                <a16:creationId xmlns:a16="http://schemas.microsoft.com/office/drawing/2014/main" id="{AB29FA39-B218-1C41-5A81-CEC9522B2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0EA1F-0C9F-B946-9C27-F3F341D52048}"/>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40250712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8900-BF91-3409-0252-6FEDF7B8AC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78BC38-0468-7587-E3A9-BC45A5D45B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7C795-6051-34F0-CBEE-4E26E1206ACE}"/>
              </a:ext>
            </a:extLst>
          </p:cNvPr>
          <p:cNvSpPr>
            <a:spLocks noGrp="1"/>
          </p:cNvSpPr>
          <p:nvPr>
            <p:ph type="dt" sz="half" idx="10"/>
          </p:nvPr>
        </p:nvSpPr>
        <p:spPr/>
        <p:txBody>
          <a:bodyPr/>
          <a:lstStyle/>
          <a:p>
            <a:fld id="{EB138821-46A9-FA40-8654-647A29E1948A}" type="datetime1">
              <a:rPr lang="en-US" smtClean="0"/>
              <a:t>4/15/2025</a:t>
            </a:fld>
            <a:endParaRPr lang="en-US"/>
          </a:p>
        </p:txBody>
      </p:sp>
      <p:sp>
        <p:nvSpPr>
          <p:cNvPr id="5" name="Footer Placeholder 4">
            <a:extLst>
              <a:ext uri="{FF2B5EF4-FFF2-40B4-BE49-F238E27FC236}">
                <a16:creationId xmlns:a16="http://schemas.microsoft.com/office/drawing/2014/main" id="{3F2BDDE7-F462-5789-F5FD-8C88F90A4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3B8CC-FB4A-B183-5461-D0C5AF8CEA6A}"/>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1157702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E2AEC-5059-CBAF-98C3-430CD67E57D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14309B-DF24-ADA5-60E7-DB0CCE0D44C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83697-9321-EF26-CC17-405F38D7C8BA}"/>
              </a:ext>
            </a:extLst>
          </p:cNvPr>
          <p:cNvSpPr>
            <a:spLocks noGrp="1"/>
          </p:cNvSpPr>
          <p:nvPr>
            <p:ph type="dt" sz="half" idx="10"/>
          </p:nvPr>
        </p:nvSpPr>
        <p:spPr/>
        <p:txBody>
          <a:bodyPr/>
          <a:lstStyle/>
          <a:p>
            <a:fld id="{D1975862-649F-E74B-AFA6-177D8899C4F4}" type="datetime1">
              <a:rPr lang="en-US" smtClean="0"/>
              <a:t>4/15/2025</a:t>
            </a:fld>
            <a:endParaRPr lang="en-US"/>
          </a:p>
        </p:txBody>
      </p:sp>
      <p:sp>
        <p:nvSpPr>
          <p:cNvPr id="5" name="Footer Placeholder 4">
            <a:extLst>
              <a:ext uri="{FF2B5EF4-FFF2-40B4-BE49-F238E27FC236}">
                <a16:creationId xmlns:a16="http://schemas.microsoft.com/office/drawing/2014/main" id="{7E05CAF9-9DBA-DA04-CA7C-E896DC932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AA32E-47D4-B19B-C6B3-73BBC1A80024}"/>
              </a:ext>
            </a:extLst>
          </p:cNvPr>
          <p:cNvSpPr>
            <a:spLocks noGrp="1"/>
          </p:cNvSpPr>
          <p:nvPr>
            <p:ph type="sldNum" sz="quarter" idx="12"/>
          </p:nvPr>
        </p:nvSpPr>
        <p:spPr/>
        <p:txBody>
          <a:bodyPr/>
          <a:lstStyle/>
          <a:p>
            <a:fld id="{EE2F3E83-A6C7-2944-B97D-231F3C269EEB}" type="slidenum">
              <a:rPr lang="en-US" smtClean="0"/>
              <a:t>‹#›</a:t>
            </a:fld>
            <a:endParaRPr lang="en-US"/>
          </a:p>
        </p:txBody>
      </p:sp>
    </p:spTree>
    <p:extLst>
      <p:ext uri="{BB962C8B-B14F-4D97-AF65-F5344CB8AC3E}">
        <p14:creationId xmlns:p14="http://schemas.microsoft.com/office/powerpoint/2010/main" val="284612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118238" y="386955"/>
            <a:ext cx="7197000" cy="102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FFAB00"/>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14275" y="1769800"/>
            <a:ext cx="6132600" cy="4194000"/>
          </a:xfrm>
          <a:prstGeom prst="rect">
            <a:avLst/>
          </a:prstGeom>
          <a:noFill/>
          <a:ln>
            <a:noFill/>
          </a:ln>
        </p:spPr>
        <p:txBody>
          <a:bodyPr spcFirstLastPara="1" wrap="square" lIns="91425" tIns="91425" rIns="91425" bIns="91425" anchor="ctr" anchorCtr="0">
            <a:noAutofit/>
          </a:bodyPr>
          <a:lstStyle>
            <a:lvl1pPr marL="457189" lvl="0" indent="-391151" algn="l">
              <a:lnSpc>
                <a:spcPct val="100000"/>
              </a:lnSpc>
              <a:spcBef>
                <a:spcPts val="0"/>
              </a:spcBef>
              <a:spcAft>
                <a:spcPts val="0"/>
              </a:spcAft>
              <a:buSzPts val="2560"/>
              <a:buChar char="◼"/>
              <a:defRPr/>
            </a:lvl1pPr>
            <a:lvl2pPr marL="914378" lvl="1" indent="-388610" algn="l">
              <a:lnSpc>
                <a:spcPct val="100000"/>
              </a:lnSpc>
              <a:spcBef>
                <a:spcPts val="0"/>
              </a:spcBef>
              <a:spcAft>
                <a:spcPts val="0"/>
              </a:spcAft>
              <a:buSzPts val="2520"/>
              <a:buChar char="▪"/>
              <a:defRPr/>
            </a:lvl2pPr>
            <a:lvl3pPr marL="1371566" lvl="2" indent="-380990" algn="l">
              <a:lnSpc>
                <a:spcPct val="100000"/>
              </a:lnSpc>
              <a:spcBef>
                <a:spcPts val="0"/>
              </a:spcBef>
              <a:spcAft>
                <a:spcPts val="0"/>
              </a:spcAft>
              <a:buSzPts val="2400"/>
              <a:buChar char="▪"/>
              <a:defRPr/>
            </a:lvl3pPr>
            <a:lvl4pPr marL="1828754" lvl="3" indent="-355591" algn="l">
              <a:lnSpc>
                <a:spcPct val="100000"/>
              </a:lnSpc>
              <a:spcBef>
                <a:spcPts val="0"/>
              </a:spcBef>
              <a:spcAft>
                <a:spcPts val="0"/>
              </a:spcAft>
              <a:buSzPts val="2000"/>
              <a:buChar char="▪"/>
              <a:defRPr/>
            </a:lvl4pPr>
            <a:lvl5pPr marL="2285943" lvl="4" indent="-355591" algn="l">
              <a:lnSpc>
                <a:spcPct val="100000"/>
              </a:lnSpc>
              <a:spcBef>
                <a:spcPts val="0"/>
              </a:spcBef>
              <a:spcAft>
                <a:spcPts val="0"/>
              </a:spcAft>
              <a:buSzPts val="2000"/>
              <a:buChar char="?"/>
              <a:defRPr/>
            </a:lvl5pPr>
            <a:lvl6pPr marL="2743132" lvl="5" indent="-355591" algn="l">
              <a:lnSpc>
                <a:spcPct val="100000"/>
              </a:lnSpc>
              <a:spcBef>
                <a:spcPts val="0"/>
              </a:spcBef>
              <a:spcAft>
                <a:spcPts val="0"/>
              </a:spcAft>
              <a:buSzPts val="2000"/>
              <a:buChar char="●"/>
              <a:defRPr/>
            </a:lvl6pPr>
            <a:lvl7pPr marL="3200320" lvl="6" indent="-342892" algn="l">
              <a:lnSpc>
                <a:spcPct val="100000"/>
              </a:lnSpc>
              <a:spcBef>
                <a:spcPts val="0"/>
              </a:spcBef>
              <a:spcAft>
                <a:spcPts val="0"/>
              </a:spcAft>
              <a:buSzPts val="1800"/>
              <a:buChar char="●"/>
              <a:defRPr/>
            </a:lvl7pPr>
            <a:lvl8pPr marL="3657509" lvl="7" indent="-342892" algn="l">
              <a:lnSpc>
                <a:spcPct val="100000"/>
              </a:lnSpc>
              <a:spcBef>
                <a:spcPts val="0"/>
              </a:spcBef>
              <a:spcAft>
                <a:spcPts val="0"/>
              </a:spcAft>
              <a:buSzPts val="1800"/>
              <a:buChar char="●"/>
              <a:defRPr/>
            </a:lvl8pPr>
            <a:lvl9pPr marL="4114697" lvl="8" indent="-342892" algn="l">
              <a:lnSpc>
                <a:spcPct val="100000"/>
              </a:lnSpc>
              <a:spcBef>
                <a:spcPts val="0"/>
              </a:spcBef>
              <a:spcAft>
                <a:spcPts val="0"/>
              </a:spcAft>
              <a:buSzPts val="1800"/>
              <a:buChar char="●"/>
              <a:defRPr/>
            </a:lvl9pPr>
          </a:lstStyle>
          <a:p>
            <a:endParaRPr/>
          </a:p>
        </p:txBody>
      </p:sp>
      <p:sp>
        <p:nvSpPr>
          <p:cNvPr id="32" name="Google Shape;32;p29"/>
          <p:cNvSpPr txBox="1">
            <a:spLocks noGrp="1"/>
          </p:cNvSpPr>
          <p:nvPr>
            <p:ph type="sldNum" idx="12"/>
          </p:nvPr>
        </p:nvSpPr>
        <p:spPr>
          <a:xfrm>
            <a:off x="7656600" y="6437200"/>
            <a:ext cx="1487400" cy="420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orbel"/>
                <a:ea typeface="Corbel"/>
                <a:cs typeface="Corbel"/>
                <a:sym typeface="Corbe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96146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507831"/>
          </a:xfrm>
          <a:prstGeom prst="rect">
            <a:avLst/>
          </a:prstGeom>
        </p:spPr>
        <p:txBody>
          <a:bodyPr wrap="square" lIns="0" tIns="0" rIns="0" bIns="0">
            <a:spAutoFit/>
          </a:bodyPr>
          <a:lstStyle>
            <a:lvl1pPr>
              <a:defRPr sz="3300" b="0" i="0">
                <a:solidFill>
                  <a:schemeClr val="tx1"/>
                </a:solidFill>
                <a:latin typeface="Trebuchet MS"/>
                <a:cs typeface="Trebuchet MS"/>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11430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10392" y="492251"/>
            <a:ext cx="7923214" cy="507831"/>
          </a:xfrm>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476305" y="1621028"/>
            <a:ext cx="7291705" cy="276999"/>
          </a:xfrm>
        </p:spPr>
        <p:txBody>
          <a:bodyPr lIns="0" tIns="0" rIns="0" bIns="0"/>
          <a:lstStyle>
            <a:lvl1pPr>
              <a:defRPr sz="18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4280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10392" y="492251"/>
            <a:ext cx="7923214" cy="507831"/>
          </a:xfrm>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7904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10392" y="492251"/>
            <a:ext cx="7923214" cy="507831"/>
          </a:xfrm>
        </p:spPr>
        <p:txBody>
          <a:bodyPr lIns="0" tIns="0" rIns="0" bIns="0"/>
          <a:lstStyle>
            <a:lvl1pPr>
              <a:defRPr sz="33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153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9DFEC1-1368-1B46-9231-E86C0D02CE0B}" type="datetime1">
              <a:rPr lang="en-HK" smtClean="0"/>
              <a:t>15/4/2025</a:t>
            </a:fld>
            <a:endParaRPr lang="en-US"/>
          </a:p>
        </p:txBody>
      </p:sp>
      <p:sp>
        <p:nvSpPr>
          <p:cNvPr id="6" name="Footer Placeholder 5"/>
          <p:cNvSpPr>
            <a:spLocks noGrp="1"/>
          </p:cNvSpPr>
          <p:nvPr>
            <p:ph type="ftr" sz="quarter" idx="11"/>
          </p:nvPr>
        </p:nvSpPr>
        <p:spPr/>
        <p:txBody>
          <a:bodyPr/>
          <a:lstStyle/>
          <a:p>
            <a:r>
              <a:rPr lang="en-HK"/>
              <a:t>Copyright © Ricci IEONG for UST training 2022</a:t>
            </a:r>
            <a:endParaRPr lang="en-US"/>
          </a:p>
        </p:txBody>
      </p:sp>
      <p:sp>
        <p:nvSpPr>
          <p:cNvPr id="7" name="Slide Number Placeholder 6"/>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212858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231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C3338-A3CC-6548-97D6-D5C9D31D22CC}" type="datetime1">
              <a:rPr lang="en-HK" smtClean="0"/>
              <a:t>15/4/2025</a:t>
            </a:fld>
            <a:endParaRPr lang="en-US"/>
          </a:p>
        </p:txBody>
      </p:sp>
      <p:sp>
        <p:nvSpPr>
          <p:cNvPr id="8" name="Footer Placeholder 7"/>
          <p:cNvSpPr>
            <a:spLocks noGrp="1"/>
          </p:cNvSpPr>
          <p:nvPr>
            <p:ph type="ftr" sz="quarter" idx="11"/>
          </p:nvPr>
        </p:nvSpPr>
        <p:spPr/>
        <p:txBody>
          <a:bodyPr/>
          <a:lstStyle/>
          <a:p>
            <a:r>
              <a:rPr lang="en-HK"/>
              <a:t>Copyright © Ricci IEONG for UST training 2022</a:t>
            </a:r>
            <a:endParaRPr lang="en-US"/>
          </a:p>
        </p:txBody>
      </p:sp>
      <p:sp>
        <p:nvSpPr>
          <p:cNvPr id="9" name="Slide Number Placeholder 8"/>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95319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142FA3-38FF-704D-843D-9D1CD220EB42}" type="datetime1">
              <a:rPr lang="en-HK" smtClean="0"/>
              <a:t>15/4/2025</a:t>
            </a:fld>
            <a:endParaRPr lang="en-US"/>
          </a:p>
        </p:txBody>
      </p:sp>
      <p:sp>
        <p:nvSpPr>
          <p:cNvPr id="4" name="Footer Placeholder 3"/>
          <p:cNvSpPr>
            <a:spLocks noGrp="1"/>
          </p:cNvSpPr>
          <p:nvPr>
            <p:ph type="ftr" sz="quarter" idx="11"/>
          </p:nvPr>
        </p:nvSpPr>
        <p:spPr/>
        <p:txBody>
          <a:bodyPr/>
          <a:lstStyle/>
          <a:p>
            <a:r>
              <a:rPr lang="en-HK"/>
              <a:t>Copyright © Ricci IEONG for UST training 2022</a:t>
            </a:r>
            <a:endParaRPr lang="en-US"/>
          </a:p>
        </p:txBody>
      </p:sp>
      <p:sp>
        <p:nvSpPr>
          <p:cNvPr id="5" name="Slide Number Placeholder 4"/>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8749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1E9503-71C0-FA49-AC95-C28D8578FD27}" type="datetime1">
              <a:rPr lang="en-HK" smtClean="0"/>
              <a:t>15/4/2025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HK"/>
              <a:t>Copyright © Ricci IEONG for UST training 2022</a:t>
            </a:r>
            <a:endParaRPr lang="en-US"/>
          </a:p>
        </p:txBody>
      </p:sp>
      <p:sp>
        <p:nvSpPr>
          <p:cNvPr id="9" name="Slide Number Placeholder 8"/>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202520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308BE3F-B34C-6441-A1DF-5C9993E13F97}" type="datetime1">
              <a:rPr lang="en-HK" smtClean="0"/>
              <a:t>15/4/2025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HK"/>
              <a:t>Copyright © Ricci IEONG for UST training 2022</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F01E72-7F0F-F443-B710-CAFE84FE68FE}" type="slidenum">
              <a:rPr lang="en-US" smtClean="0"/>
              <a:t>‹#›</a:t>
            </a:fld>
            <a:endParaRPr lang="en-US"/>
          </a:p>
        </p:txBody>
      </p:sp>
    </p:spTree>
    <p:extLst>
      <p:ext uri="{BB962C8B-B14F-4D97-AF65-F5344CB8AC3E}">
        <p14:creationId xmlns:p14="http://schemas.microsoft.com/office/powerpoint/2010/main" val="213327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ED893B-DF04-8045-8F69-17EACCA4DC3D}" type="datetime1">
              <a:rPr lang="en-HK" smtClean="0"/>
              <a:t>15/4/2025</a:t>
            </a:fld>
            <a:endParaRPr lang="en-US"/>
          </a:p>
        </p:txBody>
      </p:sp>
      <p:sp>
        <p:nvSpPr>
          <p:cNvPr id="6" name="Footer Placeholder 5"/>
          <p:cNvSpPr>
            <a:spLocks noGrp="1"/>
          </p:cNvSpPr>
          <p:nvPr>
            <p:ph type="ftr" sz="quarter" idx="11"/>
          </p:nvPr>
        </p:nvSpPr>
        <p:spPr/>
        <p:txBody>
          <a:bodyPr/>
          <a:lstStyle/>
          <a:p>
            <a:r>
              <a:rPr lang="en-HK"/>
              <a:t>Copyright © Ricci IEONG for UST training 2022</a:t>
            </a:r>
            <a:endParaRPr lang="en-US"/>
          </a:p>
        </p:txBody>
      </p:sp>
      <p:sp>
        <p:nvSpPr>
          <p:cNvPr id="7" name="Slide Number Placeholder 6"/>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68066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1C6E9FE-4B88-D448-8D94-4CEC162FA15B}" type="datetime1">
              <a:rPr lang="en-HK" smtClean="0"/>
              <a:t>15/4/2025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HK"/>
              <a:t>Copyright © Ricci IEONG for UST training 2022</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BF01E72-7F0F-F443-B710-CAFE84FE68F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2732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00117-02E8-7C9D-811E-4C615F398E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5739B0-FC0E-AEB7-7816-578D5BB92AD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42C6B-01FF-5095-4F75-9C957A9B85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B7AB17-3E4A-9448-B2EB-BB21E6867E86}" type="datetimeFigureOut">
              <a:rPr lang="en-US" smtClean="0"/>
              <a:t>4/15/2025</a:t>
            </a:fld>
            <a:endParaRPr lang="en-US"/>
          </a:p>
        </p:txBody>
      </p:sp>
      <p:sp>
        <p:nvSpPr>
          <p:cNvPr id="5" name="Footer Placeholder 4">
            <a:extLst>
              <a:ext uri="{FF2B5EF4-FFF2-40B4-BE49-F238E27FC236}">
                <a16:creationId xmlns:a16="http://schemas.microsoft.com/office/drawing/2014/main" id="{9E41461F-4E67-81D1-9D34-02831D5637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70BCB3-9B53-13EB-D8F7-8B0D62E49CB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8115C87-74D1-5C44-AD66-2A99A6B85E5D}" type="slidenum">
              <a:rPr lang="en-US" smtClean="0"/>
              <a:t>‹#›</a:t>
            </a:fld>
            <a:endParaRPr lang="en-US"/>
          </a:p>
        </p:txBody>
      </p:sp>
    </p:spTree>
    <p:extLst>
      <p:ext uri="{BB962C8B-B14F-4D97-AF65-F5344CB8AC3E}">
        <p14:creationId xmlns:p14="http://schemas.microsoft.com/office/powerpoint/2010/main" val="307984446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0DEC0F-D3C3-923F-734F-96674510F1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2FCC37-2A2F-45C1-D39D-24A3120D55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A4389-DD0D-247F-4818-ACA9CEF8DA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ECE819-C48C-F34D-BFC5-B15E8F8E3613}" type="datetime1">
              <a:rPr lang="en-US" smtClean="0"/>
              <a:t>4/15/2025</a:t>
            </a:fld>
            <a:endParaRPr lang="en-US"/>
          </a:p>
        </p:txBody>
      </p:sp>
      <p:sp>
        <p:nvSpPr>
          <p:cNvPr id="5" name="Footer Placeholder 4">
            <a:extLst>
              <a:ext uri="{FF2B5EF4-FFF2-40B4-BE49-F238E27FC236}">
                <a16:creationId xmlns:a16="http://schemas.microsoft.com/office/drawing/2014/main" id="{FDFE8358-1AE4-82AD-243C-D815EF7409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1072C8-6825-D895-5833-000BBE60732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2F3E83-A6C7-2944-B97D-231F3C269EEB}" type="slidenum">
              <a:rPr lang="en-US" smtClean="0"/>
              <a:t>‹#›</a:t>
            </a:fld>
            <a:endParaRPr lang="en-US"/>
          </a:p>
        </p:txBody>
      </p:sp>
    </p:spTree>
    <p:extLst>
      <p:ext uri="{BB962C8B-B14F-4D97-AF65-F5344CB8AC3E}">
        <p14:creationId xmlns:p14="http://schemas.microsoft.com/office/powerpoint/2010/main" val="21314415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0392" y="492251"/>
            <a:ext cx="7923214" cy="695960"/>
          </a:xfrm>
          <a:prstGeom prst="rect">
            <a:avLst/>
          </a:prstGeom>
        </p:spPr>
        <p:txBody>
          <a:bodyPr wrap="square" lIns="0" tIns="0" rIns="0" bIns="0">
            <a:spAutoFit/>
          </a:bodyPr>
          <a:lstStyle>
            <a:lvl1pPr>
              <a:defRPr sz="44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476305" y="1621028"/>
            <a:ext cx="7291705" cy="369332"/>
          </a:xfrm>
          <a:prstGeom prst="rect">
            <a:avLst/>
          </a:prstGeom>
        </p:spPr>
        <p:txBody>
          <a:bodyPr wrap="square" lIns="0" tIns="0" rIns="0" bIns="0">
            <a:spAutoFit/>
          </a:bodyPr>
          <a:lstStyle>
            <a:lvl1pPr>
              <a:defRPr sz="24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4/15/2025</a:t>
            </a:fld>
            <a:endParaRPr lang="en-US"/>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253553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www.rapid7.com/db/vulnerabilities" TargetMode="External"/><Relationship Id="rId3" Type="http://schemas.openxmlformats.org/officeDocument/2006/relationships/hyperlink" Target="https://github.com/offensive-security/exploit-database" TargetMode="External"/><Relationship Id="rId7" Type="http://schemas.openxmlformats.org/officeDocument/2006/relationships/hyperlink" Target="https://cve.mitre.org/cve/index.html" TargetMode="External"/><Relationship Id="rId2" Type="http://schemas.openxmlformats.org/officeDocument/2006/relationships/hyperlink" Target="https://www.exploit-db.com/" TargetMode="External"/><Relationship Id="rId1" Type="http://schemas.openxmlformats.org/officeDocument/2006/relationships/slideLayout" Target="../slideLayouts/slideLayout2.xml"/><Relationship Id="rId6" Type="http://schemas.openxmlformats.org/officeDocument/2006/relationships/hyperlink" Target="http://www.cvedetails.com/" TargetMode="External"/><Relationship Id="rId5" Type="http://schemas.openxmlformats.org/officeDocument/2006/relationships/hyperlink" Target="http://packetstormsecurity.com/" TargetMode="External"/><Relationship Id="rId10" Type="http://schemas.openxmlformats.org/officeDocument/2006/relationships/hyperlink" Target="http://www.tenable.com/pvs-plugins" TargetMode="External"/><Relationship Id="rId4" Type="http://schemas.openxmlformats.org/officeDocument/2006/relationships/hyperlink" Target="http://www.securityfocus.com/" TargetMode="External"/><Relationship Id="rId9" Type="http://schemas.openxmlformats.org/officeDocument/2006/relationships/hyperlink" Target="http://www.rapid7.com/db/modul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Software Security</a:t>
            </a:r>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D8C6D546-25CE-4B47-AEE7-1E1C2D0EFACF}" type="datetime1">
              <a:rPr lang="en-HK" smtClean="0"/>
              <a:t>15/4/2025</a:t>
            </a:fld>
            <a:endParaRPr lang="en-US"/>
          </a:p>
        </p:txBody>
      </p:sp>
      <p:sp>
        <p:nvSpPr>
          <p:cNvPr id="5" name="Slide Number Placeholder 4"/>
          <p:cNvSpPr>
            <a:spLocks noGrp="1"/>
          </p:cNvSpPr>
          <p:nvPr>
            <p:ph type="sldNum" sz="quarter" idx="12"/>
          </p:nvPr>
        </p:nvSpPr>
        <p:spPr/>
        <p:txBody>
          <a:bodyPr/>
          <a:lstStyle/>
          <a:p>
            <a:fld id="{7BF01E72-7F0F-F443-B710-CAFE84FE68FE}" type="slidenum">
              <a:rPr lang="en-US" smtClean="0"/>
              <a:t>1</a:t>
            </a:fld>
            <a:endParaRPr lang="en-US"/>
          </a:p>
        </p:txBody>
      </p:sp>
      <p:sp>
        <p:nvSpPr>
          <p:cNvPr id="7" name="Footer Placeholder 6"/>
          <p:cNvSpPr>
            <a:spLocks noGrp="1"/>
          </p:cNvSpPr>
          <p:nvPr>
            <p:ph type="ftr" sz="quarter" idx="11"/>
          </p:nvPr>
        </p:nvSpPr>
        <p:spPr/>
        <p:txBody>
          <a:bodyPr/>
          <a:lstStyle/>
          <a:p>
            <a:r>
              <a:rPr lang="en-HK"/>
              <a:t>Copyright © Ricci IEONG for UST training 2022</a:t>
            </a:r>
            <a:endParaRPr lang="en-US" dirty="0"/>
          </a:p>
        </p:txBody>
      </p:sp>
    </p:spTree>
    <p:extLst>
      <p:ext uri="{BB962C8B-B14F-4D97-AF65-F5344CB8AC3E}">
        <p14:creationId xmlns:p14="http://schemas.microsoft.com/office/powerpoint/2010/main" val="3825460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red and yellow fire with text overlay&#10;&#10;Description automatically generated">
            <a:extLst>
              <a:ext uri="{FF2B5EF4-FFF2-40B4-BE49-F238E27FC236}">
                <a16:creationId xmlns:a16="http://schemas.microsoft.com/office/drawing/2014/main" id="{572BF272-1C3E-309C-FBBC-977E4A9D3963}"/>
              </a:ext>
            </a:extLst>
          </p:cNvPr>
          <p:cNvPicPr>
            <a:picLocks noGrp="1" noChangeAspect="1"/>
          </p:cNvPicPr>
          <p:nvPr>
            <p:ph idx="1"/>
          </p:nvPr>
        </p:nvPicPr>
        <p:blipFill rotWithShape="1">
          <a:blip r:embed="rId2"/>
          <a:srcRect l="12937" r="11987"/>
          <a:stretch/>
        </p:blipFill>
        <p:spPr>
          <a:xfrm>
            <a:off x="159688" y="2041912"/>
            <a:ext cx="4104409" cy="3263504"/>
          </a:xfrm>
        </p:spPr>
      </p:pic>
      <p:sp>
        <p:nvSpPr>
          <p:cNvPr id="4" name="Rectangle 2">
            <a:extLst>
              <a:ext uri="{FF2B5EF4-FFF2-40B4-BE49-F238E27FC236}">
                <a16:creationId xmlns:a16="http://schemas.microsoft.com/office/drawing/2014/main" id="{2C0C5E17-A817-8F30-4D1E-2A40F81954B8}"/>
              </a:ext>
            </a:extLst>
          </p:cNvPr>
          <p:cNvSpPr txBox="1">
            <a:spLocks noChangeArrowheads="1"/>
          </p:cNvSpPr>
          <p:nvPr/>
        </p:nvSpPr>
        <p:spPr>
          <a:xfrm>
            <a:off x="562304" y="1243424"/>
            <a:ext cx="7772400" cy="548879"/>
          </a:xfrm>
          <a:prstGeom prst="rect">
            <a:avLst/>
          </a:prstGeom>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4000" dirty="0">
                <a:solidFill>
                  <a:prstClr val="black"/>
                </a:solidFill>
                <a:latin typeface="Aptos Display" panose="02110004020202020204"/>
              </a:rPr>
              <a:t>First example:   buffer overflows</a:t>
            </a:r>
          </a:p>
        </p:txBody>
      </p:sp>
      <p:sp>
        <p:nvSpPr>
          <p:cNvPr id="7" name="TextBox 6">
            <a:extLst>
              <a:ext uri="{FF2B5EF4-FFF2-40B4-BE49-F238E27FC236}">
                <a16:creationId xmlns:a16="http://schemas.microsoft.com/office/drawing/2014/main" id="{88E1674F-611A-2F68-DC2E-8EE5DDA89CE9}"/>
              </a:ext>
            </a:extLst>
          </p:cNvPr>
          <p:cNvSpPr txBox="1"/>
          <p:nvPr/>
        </p:nvSpPr>
        <p:spPr>
          <a:xfrm>
            <a:off x="4018" y="5555026"/>
            <a:ext cx="4504695" cy="300082"/>
          </a:xfrm>
          <a:prstGeom prst="rect">
            <a:avLst/>
          </a:prstGeom>
          <a:noFill/>
        </p:spPr>
        <p:txBody>
          <a:bodyPr wrap="none" rtlCol="0">
            <a:spAutoFit/>
          </a:bodyPr>
          <a:lstStyle/>
          <a:p>
            <a:pPr defTabSz="685800"/>
            <a:r>
              <a:rPr lang="en-US" sz="1350" dirty="0" err="1">
                <a:solidFill>
                  <a:prstClr val="black"/>
                </a:solidFill>
                <a:latin typeface="Aptos" panose="02110004020202020204"/>
              </a:rPr>
              <a:t>Phrack</a:t>
            </a:r>
            <a:r>
              <a:rPr lang="en-US" sz="1350" dirty="0">
                <a:solidFill>
                  <a:prstClr val="black"/>
                </a:solidFill>
                <a:latin typeface="Aptos" panose="02110004020202020204"/>
              </a:rPr>
              <a:t> : an online magazine by and for hackers since 1985</a:t>
            </a:r>
          </a:p>
        </p:txBody>
      </p:sp>
      <p:pic>
        <p:nvPicPr>
          <p:cNvPr id="10" name="Picture 9" descr="A screenshot of a computer&#10;&#10;Description automatically generated">
            <a:extLst>
              <a:ext uri="{FF2B5EF4-FFF2-40B4-BE49-F238E27FC236}">
                <a16:creationId xmlns:a16="http://schemas.microsoft.com/office/drawing/2014/main" id="{29F8F112-5EA6-3FB8-D5C1-73EA9BF8C442}"/>
              </a:ext>
            </a:extLst>
          </p:cNvPr>
          <p:cNvPicPr>
            <a:picLocks noChangeAspect="1"/>
          </p:cNvPicPr>
          <p:nvPr/>
        </p:nvPicPr>
        <p:blipFill rotWithShape="1">
          <a:blip r:embed="rId3"/>
          <a:srcRect l="-230" t="4155" r="18234"/>
          <a:stretch/>
        </p:blipFill>
        <p:spPr>
          <a:xfrm>
            <a:off x="4364182" y="2039346"/>
            <a:ext cx="4779818" cy="3565713"/>
          </a:xfrm>
          <a:prstGeom prst="rect">
            <a:avLst/>
          </a:prstGeom>
        </p:spPr>
      </p:pic>
      <p:sp>
        <p:nvSpPr>
          <p:cNvPr id="11" name="Rounded Rectangle 10">
            <a:extLst>
              <a:ext uri="{FF2B5EF4-FFF2-40B4-BE49-F238E27FC236}">
                <a16:creationId xmlns:a16="http://schemas.microsoft.com/office/drawing/2014/main" id="{23EB3ACD-C58B-911C-AE05-2DE779D642FA}"/>
              </a:ext>
            </a:extLst>
          </p:cNvPr>
          <p:cNvSpPr/>
          <p:nvPr/>
        </p:nvSpPr>
        <p:spPr>
          <a:xfrm>
            <a:off x="5538355" y="3267942"/>
            <a:ext cx="2796349" cy="554261"/>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Tree>
    <p:extLst>
      <p:ext uri="{BB962C8B-B14F-4D97-AF65-F5344CB8AC3E}">
        <p14:creationId xmlns:p14="http://schemas.microsoft.com/office/powerpoint/2010/main" val="17558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400"/>
              <a:t>What is needed</a:t>
            </a:r>
          </a:p>
        </p:txBody>
      </p:sp>
      <p:sp>
        <p:nvSpPr>
          <p:cNvPr id="6147" name="Rectangle 3" descr="Rectangle: Click to edit Master text styles&#10;Second level&#10;Third level&#10;Fourth level&#10;Fifth level"/>
          <p:cNvSpPr>
            <a:spLocks noGrp="1" noChangeArrowheads="1"/>
          </p:cNvSpPr>
          <p:nvPr>
            <p:ph type="body" idx="1"/>
          </p:nvPr>
        </p:nvSpPr>
        <p:spPr>
          <a:xfrm>
            <a:off x="228600" y="1905000"/>
            <a:ext cx="8763000" cy="3962400"/>
          </a:xfrm>
        </p:spPr>
        <p:txBody>
          <a:bodyPr>
            <a:normAutofit/>
          </a:bodyPr>
          <a:lstStyle/>
          <a:p>
            <a:r>
              <a:rPr lang="en-US" sz="2400" dirty="0"/>
              <a:t>Understanding C functions, the stack, and the heap.</a:t>
            </a:r>
          </a:p>
          <a:p>
            <a:r>
              <a:rPr lang="en-US" sz="2400" dirty="0"/>
              <a:t>Know how system calls are made</a:t>
            </a:r>
          </a:p>
          <a:p>
            <a:r>
              <a:rPr lang="en-US" sz="2400" dirty="0"/>
              <a:t>The exec() system call</a:t>
            </a:r>
          </a:p>
          <a:p>
            <a:pPr>
              <a:spcBef>
                <a:spcPct val="150000"/>
              </a:spcBef>
            </a:pPr>
            <a:r>
              <a:rPr lang="en-US" sz="2400" dirty="0"/>
              <a:t>Attacker needs to know which CPU and OS used on the target machine:</a:t>
            </a:r>
          </a:p>
          <a:p>
            <a:pPr lvl="1"/>
            <a:r>
              <a:rPr lang="en-US" dirty="0"/>
              <a:t>Our examples are for  x86-64  running  Linux or Windows</a:t>
            </a:r>
          </a:p>
          <a:p>
            <a:pPr lvl="1"/>
            <a:r>
              <a:rPr lang="en-US" dirty="0"/>
              <a:t>Details vary slightly between CPUs and OSs:</a:t>
            </a:r>
          </a:p>
          <a:p>
            <a:pPr lvl="2"/>
            <a:r>
              <a:rPr lang="en-US" sz="2400" dirty="0">
                <a:solidFill>
                  <a:schemeClr val="tx2"/>
                </a:solidFill>
              </a:rPr>
              <a:t>Stack Frame structure     </a:t>
            </a:r>
            <a:r>
              <a:rPr lang="en-US" dirty="0">
                <a:solidFill>
                  <a:schemeClr val="tx2"/>
                </a:solidFill>
              </a:rPr>
              <a:t>(Unix vs. Windows,    x86 vs. ARM)</a:t>
            </a:r>
          </a:p>
          <a:p>
            <a:pPr lvl="2"/>
            <a:r>
              <a:rPr lang="en-US" sz="2400" dirty="0">
                <a:solidFill>
                  <a:schemeClr val="tx2"/>
                </a:solidFill>
              </a:rPr>
              <a:t>Little endian vs. big endian</a:t>
            </a:r>
          </a:p>
        </p:txBody>
      </p:sp>
      <p:sp>
        <p:nvSpPr>
          <p:cNvPr id="6149" name="Line 5"/>
          <p:cNvSpPr>
            <a:spLocks noChangeShapeType="1"/>
          </p:cNvSpPr>
          <p:nvPr/>
        </p:nvSpPr>
        <p:spPr bwMode="auto">
          <a:xfrm>
            <a:off x="533400" y="3352800"/>
            <a:ext cx="8153400" cy="0"/>
          </a:xfrm>
          <a:prstGeom prst="line">
            <a:avLst/>
          </a:prstGeom>
          <a:noFill/>
          <a:ln w="28575">
            <a:solidFill>
              <a:schemeClr val="tx1"/>
            </a:solidFill>
            <a:round/>
            <a:headEnd/>
            <a:tailEnd type="none" w="lg" len="med"/>
          </a:ln>
        </p:spPr>
        <p:txBody>
          <a:bodyPr wrap="none"/>
          <a:lstStyle/>
          <a:p>
            <a:pPr defTabSz="685800"/>
            <a:endParaRPr lang="en-US">
              <a:solidFill>
                <a:prstClr val="black"/>
              </a:solidFill>
              <a:latin typeface="Aptos" panose="02110004020202020204"/>
            </a:endParaRPr>
          </a:p>
        </p:txBody>
      </p:sp>
      <p:sp>
        <p:nvSpPr>
          <p:cNvPr id="3" name="Rounded Rectangle 2">
            <a:extLst>
              <a:ext uri="{FF2B5EF4-FFF2-40B4-BE49-F238E27FC236}">
                <a16:creationId xmlns:a16="http://schemas.microsoft.com/office/drawing/2014/main" id="{3104AF96-76D6-75C5-54EF-F16C80FA935D}"/>
              </a:ext>
            </a:extLst>
          </p:cNvPr>
          <p:cNvSpPr/>
          <p:nvPr/>
        </p:nvSpPr>
        <p:spPr>
          <a:xfrm>
            <a:off x="4217276" y="2276147"/>
            <a:ext cx="1143000" cy="3428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
        <p:nvSpPr>
          <p:cNvPr id="4" name="Rounded Rectangle 3">
            <a:extLst>
              <a:ext uri="{FF2B5EF4-FFF2-40B4-BE49-F238E27FC236}">
                <a16:creationId xmlns:a16="http://schemas.microsoft.com/office/drawing/2014/main" id="{1587710A-5370-E914-A6D6-9AA6796F33E9}"/>
              </a:ext>
            </a:extLst>
          </p:cNvPr>
          <p:cNvSpPr/>
          <p:nvPr/>
        </p:nvSpPr>
        <p:spPr>
          <a:xfrm>
            <a:off x="6032938" y="2306495"/>
            <a:ext cx="1143000" cy="3428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
        <p:nvSpPr>
          <p:cNvPr id="5" name="Rounded Rectangle 4">
            <a:extLst>
              <a:ext uri="{FF2B5EF4-FFF2-40B4-BE49-F238E27FC236}">
                <a16:creationId xmlns:a16="http://schemas.microsoft.com/office/drawing/2014/main" id="{6F75C3D8-9284-FC44-E887-B674E4B2C342}"/>
              </a:ext>
            </a:extLst>
          </p:cNvPr>
          <p:cNvSpPr/>
          <p:nvPr/>
        </p:nvSpPr>
        <p:spPr>
          <a:xfrm flipV="1">
            <a:off x="1887921" y="2687599"/>
            <a:ext cx="2920562" cy="3428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
        <p:nvSpPr>
          <p:cNvPr id="6" name="Rounded Rectangle 5">
            <a:extLst>
              <a:ext uri="{FF2B5EF4-FFF2-40B4-BE49-F238E27FC236}">
                <a16:creationId xmlns:a16="http://schemas.microsoft.com/office/drawing/2014/main" id="{BCB079C8-9E31-9A8B-64F8-49546D9CE430}"/>
              </a:ext>
            </a:extLst>
          </p:cNvPr>
          <p:cNvSpPr/>
          <p:nvPr/>
        </p:nvSpPr>
        <p:spPr>
          <a:xfrm flipV="1">
            <a:off x="435523" y="3183761"/>
            <a:ext cx="2920562" cy="3428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
        <p:nvSpPr>
          <p:cNvPr id="7" name="Rounded Rectangle 6">
            <a:extLst>
              <a:ext uri="{FF2B5EF4-FFF2-40B4-BE49-F238E27FC236}">
                <a16:creationId xmlns:a16="http://schemas.microsoft.com/office/drawing/2014/main" id="{82757C04-8BAF-4B87-AF9E-849C8171E0A3}"/>
              </a:ext>
            </a:extLst>
          </p:cNvPr>
          <p:cNvSpPr/>
          <p:nvPr/>
        </p:nvSpPr>
        <p:spPr>
          <a:xfrm flipV="1">
            <a:off x="1158766" y="5720731"/>
            <a:ext cx="3492062" cy="34289"/>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Tree>
    <p:extLst>
      <p:ext uri="{BB962C8B-B14F-4D97-AF65-F5344CB8AC3E}">
        <p14:creationId xmlns:p14="http://schemas.microsoft.com/office/powerpoint/2010/main" val="118620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838200"/>
            <a:ext cx="8229600" cy="857250"/>
          </a:xfrm>
        </p:spPr>
        <p:txBody>
          <a:bodyPr>
            <a:normAutofit/>
          </a:bodyPr>
          <a:lstStyle/>
          <a:p>
            <a:r>
              <a:rPr lang="en-US" sz="4400" dirty="0"/>
              <a:t>Linux process memory layout  </a:t>
            </a:r>
            <a:r>
              <a:rPr lang="en-US" sz="2000" dirty="0"/>
              <a:t>(x86-64)</a:t>
            </a:r>
            <a:endParaRPr lang="en-US" sz="4400" dirty="0"/>
          </a:p>
        </p:txBody>
      </p:sp>
      <p:sp>
        <p:nvSpPr>
          <p:cNvPr id="7171" name="Rectangle 3"/>
          <p:cNvSpPr>
            <a:spLocks noChangeArrowheads="1"/>
          </p:cNvSpPr>
          <p:nvPr/>
        </p:nvSpPr>
        <p:spPr bwMode="auto">
          <a:xfrm>
            <a:off x="2362200" y="5324475"/>
            <a:ext cx="2819400" cy="285750"/>
          </a:xfrm>
          <a:prstGeom prst="rect">
            <a:avLst/>
          </a:prstGeom>
          <a:solidFill>
            <a:schemeClr val="accent1"/>
          </a:solidFill>
          <a:ln w="9525">
            <a:solidFill>
              <a:schemeClr val="tx1"/>
            </a:solidFill>
            <a:miter lim="800000"/>
            <a:headEnd/>
            <a:tailEnd/>
          </a:ln>
        </p:spPr>
        <p:txBody>
          <a:bodyPr wrap="none" anchor="ctr"/>
          <a:lstStyle/>
          <a:p>
            <a:pPr algn="ctr" defTabSz="685800" eaLnBrk="0" hangingPunct="0">
              <a:spcBef>
                <a:spcPct val="50000"/>
              </a:spcBef>
            </a:pPr>
            <a:r>
              <a:rPr lang="en-US" sz="2400">
                <a:solidFill>
                  <a:srgbClr val="0E2841"/>
                </a:solidFill>
                <a:latin typeface="Aptos" panose="02110004020202020204"/>
              </a:rPr>
              <a:t>unused</a:t>
            </a:r>
          </a:p>
        </p:txBody>
      </p:sp>
      <p:sp>
        <p:nvSpPr>
          <p:cNvPr id="7172" name="Text Box 4"/>
          <p:cNvSpPr txBox="1">
            <a:spLocks noChangeArrowheads="1"/>
          </p:cNvSpPr>
          <p:nvPr/>
        </p:nvSpPr>
        <p:spPr bwMode="auto">
          <a:xfrm>
            <a:off x="5283888" y="5105401"/>
            <a:ext cx="3315331" cy="461665"/>
          </a:xfrm>
          <a:prstGeom prst="rect">
            <a:avLst/>
          </a:prstGeom>
          <a:noFill/>
          <a:ln w="9525">
            <a:noFill/>
            <a:miter lim="800000"/>
            <a:headEnd/>
            <a:tailEnd/>
          </a:ln>
        </p:spPr>
        <p:txBody>
          <a:bodyPr wrap="none">
            <a:spAutoFit/>
          </a:bodyPr>
          <a:lstStyle/>
          <a:p>
            <a:pPr defTabSz="685800" eaLnBrk="0" hangingPunct="0">
              <a:spcBef>
                <a:spcPct val="50000"/>
              </a:spcBef>
            </a:pPr>
            <a:r>
              <a:rPr lang="en-US" sz="2400" dirty="0">
                <a:solidFill>
                  <a:prstClr val="black"/>
                </a:solidFill>
                <a:latin typeface="Aptos" panose="02110004020202020204"/>
              </a:rPr>
              <a:t>0x0000 0000 0040 0040</a:t>
            </a:r>
          </a:p>
        </p:txBody>
      </p:sp>
      <p:sp>
        <p:nvSpPr>
          <p:cNvPr id="7173" name="Rectangle 5"/>
          <p:cNvSpPr>
            <a:spLocks noChangeArrowheads="1"/>
          </p:cNvSpPr>
          <p:nvPr/>
        </p:nvSpPr>
        <p:spPr bwMode="auto">
          <a:xfrm>
            <a:off x="2362201" y="4838701"/>
            <a:ext cx="2825750" cy="485775"/>
          </a:xfrm>
          <a:prstGeom prst="rect">
            <a:avLst/>
          </a:prstGeom>
          <a:solidFill>
            <a:schemeClr val="accent1"/>
          </a:solidFill>
          <a:ln w="9525">
            <a:solidFill>
              <a:schemeClr val="tx1"/>
            </a:solidFill>
            <a:miter lim="800000"/>
            <a:headEnd/>
            <a:tailEnd/>
          </a:ln>
        </p:spPr>
        <p:txBody>
          <a:bodyPr wrap="none" anchor="ctr"/>
          <a:lstStyle/>
          <a:p>
            <a:pPr algn="ctr" defTabSz="685800" eaLnBrk="0" hangingPunct="0">
              <a:spcBef>
                <a:spcPct val="50000"/>
              </a:spcBef>
            </a:pPr>
            <a:r>
              <a:rPr lang="en-US" sz="2400" dirty="0">
                <a:solidFill>
                  <a:prstClr val="white"/>
                </a:solidFill>
                <a:latin typeface="Aptos" panose="02110004020202020204"/>
              </a:rPr>
              <a:t>text and data</a:t>
            </a:r>
          </a:p>
        </p:txBody>
      </p:sp>
      <p:sp>
        <p:nvSpPr>
          <p:cNvPr id="7174" name="Rectangle 6"/>
          <p:cNvSpPr>
            <a:spLocks noChangeArrowheads="1"/>
          </p:cNvSpPr>
          <p:nvPr/>
        </p:nvSpPr>
        <p:spPr bwMode="auto">
          <a:xfrm>
            <a:off x="2362200" y="4210050"/>
            <a:ext cx="2819400" cy="628650"/>
          </a:xfrm>
          <a:prstGeom prst="rect">
            <a:avLst/>
          </a:prstGeom>
          <a:solidFill>
            <a:schemeClr val="accent1"/>
          </a:solidFill>
          <a:ln w="9525">
            <a:solidFill>
              <a:schemeClr val="tx1"/>
            </a:solidFill>
            <a:miter lim="800000"/>
            <a:headEnd/>
            <a:tailEnd/>
          </a:ln>
        </p:spPr>
        <p:txBody>
          <a:bodyPr wrap="none" anchor="ctr"/>
          <a:lstStyle/>
          <a:p>
            <a:pPr algn="ctr" defTabSz="685800" eaLnBrk="0" hangingPunct="0">
              <a:spcBef>
                <a:spcPct val="50000"/>
              </a:spcBef>
            </a:pPr>
            <a:r>
              <a:rPr lang="en-US" sz="2400" dirty="0">
                <a:solidFill>
                  <a:prstClr val="white"/>
                </a:solidFill>
                <a:latin typeface="Aptos" panose="02110004020202020204"/>
              </a:rPr>
              <a:t>run time heap</a:t>
            </a:r>
          </a:p>
        </p:txBody>
      </p:sp>
      <p:sp>
        <p:nvSpPr>
          <p:cNvPr id="7175" name="Rectangle 7"/>
          <p:cNvSpPr>
            <a:spLocks noChangeArrowheads="1"/>
          </p:cNvSpPr>
          <p:nvPr/>
        </p:nvSpPr>
        <p:spPr bwMode="auto">
          <a:xfrm>
            <a:off x="2368551" y="3409950"/>
            <a:ext cx="2813050" cy="400050"/>
          </a:xfrm>
          <a:prstGeom prst="rect">
            <a:avLst/>
          </a:prstGeom>
          <a:solidFill>
            <a:schemeClr val="accent1"/>
          </a:solidFill>
          <a:ln w="9525">
            <a:solidFill>
              <a:schemeClr val="tx1"/>
            </a:solidFill>
            <a:miter lim="800000"/>
            <a:headEnd/>
            <a:tailEnd/>
          </a:ln>
        </p:spPr>
        <p:txBody>
          <a:bodyPr wrap="none" anchor="ctr"/>
          <a:lstStyle/>
          <a:p>
            <a:pPr algn="ctr" defTabSz="685800" eaLnBrk="0" hangingPunct="0">
              <a:spcBef>
                <a:spcPct val="50000"/>
              </a:spcBef>
            </a:pPr>
            <a:r>
              <a:rPr lang="en-US" sz="2400" dirty="0">
                <a:solidFill>
                  <a:prstClr val="white"/>
                </a:solidFill>
                <a:latin typeface="Aptos" panose="02110004020202020204"/>
              </a:rPr>
              <a:t>shared libraries</a:t>
            </a:r>
          </a:p>
        </p:txBody>
      </p:sp>
      <p:sp>
        <p:nvSpPr>
          <p:cNvPr id="7176" name="Rectangle 8"/>
          <p:cNvSpPr>
            <a:spLocks noChangeArrowheads="1"/>
          </p:cNvSpPr>
          <p:nvPr/>
        </p:nvSpPr>
        <p:spPr bwMode="auto">
          <a:xfrm>
            <a:off x="2368550" y="1924050"/>
            <a:ext cx="2819400" cy="571500"/>
          </a:xfrm>
          <a:prstGeom prst="rect">
            <a:avLst/>
          </a:prstGeom>
          <a:solidFill>
            <a:schemeClr val="accent1"/>
          </a:solidFill>
          <a:ln w="9525">
            <a:solidFill>
              <a:schemeClr val="tx1"/>
            </a:solidFill>
            <a:miter lim="800000"/>
            <a:headEnd/>
            <a:tailEnd/>
          </a:ln>
        </p:spPr>
        <p:txBody>
          <a:bodyPr wrap="none" anchor="ctr"/>
          <a:lstStyle/>
          <a:p>
            <a:pPr algn="ctr" defTabSz="685800" eaLnBrk="0" hangingPunct="0">
              <a:spcBef>
                <a:spcPct val="50000"/>
              </a:spcBef>
            </a:pPr>
            <a:r>
              <a:rPr lang="en-US" sz="2400" dirty="0">
                <a:solidFill>
                  <a:prstClr val="white"/>
                </a:solidFill>
                <a:latin typeface="Aptos" panose="02110004020202020204"/>
              </a:rPr>
              <a:t>user stack</a:t>
            </a:r>
          </a:p>
        </p:txBody>
      </p:sp>
      <p:sp>
        <p:nvSpPr>
          <p:cNvPr id="7177" name="Rectangle 9"/>
          <p:cNvSpPr>
            <a:spLocks noChangeArrowheads="1"/>
          </p:cNvSpPr>
          <p:nvPr/>
        </p:nvSpPr>
        <p:spPr bwMode="auto">
          <a:xfrm>
            <a:off x="2362200" y="3810000"/>
            <a:ext cx="2819400" cy="400050"/>
          </a:xfrm>
          <a:prstGeom prst="rect">
            <a:avLst/>
          </a:prstGeom>
          <a:solidFill>
            <a:srgbClr val="808080"/>
          </a:solidFill>
          <a:ln w="9525">
            <a:solidFill>
              <a:srgbClr val="6699FF"/>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7178" name="Rectangle 10"/>
          <p:cNvSpPr>
            <a:spLocks noChangeArrowheads="1"/>
          </p:cNvSpPr>
          <p:nvPr/>
        </p:nvSpPr>
        <p:spPr bwMode="auto">
          <a:xfrm>
            <a:off x="2362200" y="2495550"/>
            <a:ext cx="2819400" cy="914400"/>
          </a:xfrm>
          <a:prstGeom prst="rect">
            <a:avLst/>
          </a:prstGeom>
          <a:solidFill>
            <a:srgbClr val="808080"/>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7179" name="Line 11"/>
          <p:cNvSpPr>
            <a:spLocks noChangeShapeType="1"/>
          </p:cNvSpPr>
          <p:nvPr/>
        </p:nvSpPr>
        <p:spPr bwMode="auto">
          <a:xfrm flipV="1">
            <a:off x="3733800" y="3810000"/>
            <a:ext cx="0" cy="400050"/>
          </a:xfrm>
          <a:prstGeom prst="line">
            <a:avLst/>
          </a:prstGeom>
          <a:noFill/>
          <a:ln w="76200">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7180" name="Line 12"/>
          <p:cNvSpPr>
            <a:spLocks noChangeShapeType="1"/>
          </p:cNvSpPr>
          <p:nvPr/>
        </p:nvSpPr>
        <p:spPr bwMode="auto">
          <a:xfrm flipV="1">
            <a:off x="3733800" y="3009900"/>
            <a:ext cx="0" cy="400050"/>
          </a:xfrm>
          <a:prstGeom prst="line">
            <a:avLst/>
          </a:prstGeom>
          <a:noFill/>
          <a:ln w="76200">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7181" name="Line 13"/>
          <p:cNvSpPr>
            <a:spLocks noChangeShapeType="1"/>
          </p:cNvSpPr>
          <p:nvPr/>
        </p:nvSpPr>
        <p:spPr bwMode="auto">
          <a:xfrm>
            <a:off x="3733800" y="2495550"/>
            <a:ext cx="0" cy="400050"/>
          </a:xfrm>
          <a:prstGeom prst="line">
            <a:avLst/>
          </a:prstGeom>
          <a:noFill/>
          <a:ln w="76200">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7182" name="Text Box 14"/>
          <p:cNvSpPr txBox="1">
            <a:spLocks noChangeArrowheads="1"/>
          </p:cNvSpPr>
          <p:nvPr/>
        </p:nvSpPr>
        <p:spPr bwMode="auto">
          <a:xfrm>
            <a:off x="5223336" y="3576936"/>
            <a:ext cx="3512500" cy="461665"/>
          </a:xfrm>
          <a:prstGeom prst="rect">
            <a:avLst/>
          </a:prstGeom>
          <a:noFill/>
          <a:ln w="9525">
            <a:noFill/>
            <a:miter lim="800000"/>
            <a:headEnd/>
            <a:tailEnd/>
          </a:ln>
        </p:spPr>
        <p:txBody>
          <a:bodyPr wrap="none">
            <a:spAutoFit/>
          </a:bodyPr>
          <a:lstStyle/>
          <a:p>
            <a:pPr defTabSz="685800" eaLnBrk="0" hangingPunct="0">
              <a:spcBef>
                <a:spcPct val="50000"/>
              </a:spcBef>
            </a:pPr>
            <a:r>
              <a:rPr lang="en-US" sz="2400" dirty="0">
                <a:solidFill>
                  <a:prstClr val="black"/>
                </a:solidFill>
                <a:latin typeface="Aptos" panose="02110004020202020204"/>
              </a:rPr>
              <a:t>0x0000 7F1F6 XXXX XXXX</a:t>
            </a:r>
          </a:p>
        </p:txBody>
      </p:sp>
      <p:sp>
        <p:nvSpPr>
          <p:cNvPr id="7183" name="Text Box 15"/>
          <p:cNvSpPr txBox="1">
            <a:spLocks noChangeArrowheads="1"/>
          </p:cNvSpPr>
          <p:nvPr/>
        </p:nvSpPr>
        <p:spPr bwMode="auto">
          <a:xfrm>
            <a:off x="5220444" y="1752601"/>
            <a:ext cx="3280065" cy="461665"/>
          </a:xfrm>
          <a:prstGeom prst="rect">
            <a:avLst/>
          </a:prstGeom>
          <a:noFill/>
          <a:ln w="9525">
            <a:noFill/>
            <a:miter lim="800000"/>
            <a:headEnd/>
            <a:tailEnd/>
          </a:ln>
        </p:spPr>
        <p:txBody>
          <a:bodyPr wrap="none">
            <a:spAutoFit/>
          </a:bodyPr>
          <a:lstStyle/>
          <a:p>
            <a:pPr defTabSz="685800" eaLnBrk="0" hangingPunct="0">
              <a:spcBef>
                <a:spcPct val="50000"/>
              </a:spcBef>
            </a:pPr>
            <a:r>
              <a:rPr lang="en-US" sz="2400" dirty="0">
                <a:solidFill>
                  <a:prstClr val="black"/>
                </a:solidFill>
                <a:latin typeface="Aptos" panose="02110004020202020204"/>
              </a:rPr>
              <a:t>0x0000 7FFF FFFF FFFF</a:t>
            </a:r>
          </a:p>
        </p:txBody>
      </p:sp>
      <p:sp>
        <p:nvSpPr>
          <p:cNvPr id="7184" name="Text Box 16"/>
          <p:cNvSpPr txBox="1">
            <a:spLocks noChangeArrowheads="1"/>
          </p:cNvSpPr>
          <p:nvPr/>
        </p:nvSpPr>
        <p:spPr bwMode="auto">
          <a:xfrm>
            <a:off x="881406" y="2265084"/>
            <a:ext cx="861326" cy="461665"/>
          </a:xfrm>
          <a:prstGeom prst="rect">
            <a:avLst/>
          </a:prstGeom>
          <a:noFill/>
          <a:ln w="9525">
            <a:noFill/>
            <a:miter lim="800000"/>
            <a:headEnd/>
            <a:tailEnd/>
          </a:ln>
        </p:spPr>
        <p:txBody>
          <a:bodyPr wrap="none">
            <a:spAutoFit/>
          </a:bodyPr>
          <a:lstStyle/>
          <a:p>
            <a:pPr algn="ctr" defTabSz="685800" eaLnBrk="0" hangingPunct="0">
              <a:spcBef>
                <a:spcPct val="50000"/>
              </a:spcBef>
            </a:pPr>
            <a:r>
              <a:rPr lang="en-US" sz="2400" dirty="0">
                <a:solidFill>
                  <a:prstClr val="black"/>
                </a:solidFill>
                <a:latin typeface="Aptos" panose="02110004020202020204"/>
              </a:rPr>
              <a:t>%</a:t>
            </a:r>
            <a:r>
              <a:rPr lang="en-US" sz="2400" dirty="0" err="1">
                <a:solidFill>
                  <a:prstClr val="black"/>
                </a:solidFill>
                <a:latin typeface="Aptos" panose="02110004020202020204"/>
              </a:rPr>
              <a:t>rsp</a:t>
            </a:r>
            <a:endParaRPr lang="en-US" sz="2400" dirty="0">
              <a:solidFill>
                <a:prstClr val="black"/>
              </a:solidFill>
              <a:latin typeface="Aptos" panose="02110004020202020204"/>
            </a:endParaRPr>
          </a:p>
        </p:txBody>
      </p:sp>
      <p:sp>
        <p:nvSpPr>
          <p:cNvPr id="7185" name="Line 17"/>
          <p:cNvSpPr>
            <a:spLocks noChangeShapeType="1"/>
          </p:cNvSpPr>
          <p:nvPr/>
        </p:nvSpPr>
        <p:spPr bwMode="auto">
          <a:xfrm>
            <a:off x="1785939" y="2495550"/>
            <a:ext cx="576262" cy="0"/>
          </a:xfrm>
          <a:prstGeom prst="line">
            <a:avLst/>
          </a:prstGeom>
          <a:noFill/>
          <a:ln w="9525">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7188" name="AutoShape 20"/>
          <p:cNvSpPr>
            <a:spLocks/>
          </p:cNvSpPr>
          <p:nvPr/>
        </p:nvSpPr>
        <p:spPr bwMode="auto">
          <a:xfrm>
            <a:off x="2014539" y="4838701"/>
            <a:ext cx="271462" cy="485775"/>
          </a:xfrm>
          <a:prstGeom prst="leftBrace">
            <a:avLst>
              <a:gd name="adj1" fmla="val 19883"/>
              <a:gd name="adj2" fmla="val 50000"/>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7189" name="Text Box 21"/>
          <p:cNvSpPr txBox="1">
            <a:spLocks noChangeArrowheads="1"/>
          </p:cNvSpPr>
          <p:nvPr/>
        </p:nvSpPr>
        <p:spPr bwMode="auto">
          <a:xfrm>
            <a:off x="-60944" y="4860396"/>
            <a:ext cx="2332049" cy="1073179"/>
          </a:xfrm>
          <a:prstGeom prst="rect">
            <a:avLst/>
          </a:prstGeom>
          <a:noFill/>
          <a:ln w="9525">
            <a:noFill/>
            <a:miter lim="800000"/>
            <a:headEnd/>
            <a:tailEnd/>
          </a:ln>
        </p:spPr>
        <p:txBody>
          <a:bodyPr wrap="none">
            <a:spAutoFit/>
          </a:bodyPr>
          <a:lstStyle/>
          <a:p>
            <a:pPr algn="ctr" defTabSz="685800" eaLnBrk="0" hangingPunct="0">
              <a:lnSpc>
                <a:spcPct val="70000"/>
              </a:lnSpc>
              <a:spcBef>
                <a:spcPct val="50000"/>
              </a:spcBef>
            </a:pPr>
            <a:r>
              <a:rPr lang="en-US" sz="2400" dirty="0">
                <a:solidFill>
                  <a:prstClr val="black"/>
                </a:solidFill>
                <a:latin typeface="Aptos" panose="02110004020202020204"/>
              </a:rPr>
              <a:t>Loaded </a:t>
            </a:r>
            <a:br>
              <a:rPr lang="en-US" sz="2400" dirty="0">
                <a:solidFill>
                  <a:prstClr val="black"/>
                </a:solidFill>
                <a:latin typeface="Aptos" panose="02110004020202020204"/>
              </a:rPr>
            </a:br>
            <a:r>
              <a:rPr lang="en-US" sz="2400" dirty="0">
                <a:solidFill>
                  <a:prstClr val="black"/>
                </a:solidFill>
                <a:latin typeface="Aptos" panose="02110004020202020204"/>
              </a:rPr>
              <a:t>from executable</a:t>
            </a:r>
          </a:p>
          <a:p>
            <a:pPr algn="ctr" defTabSz="685800" eaLnBrk="0" hangingPunct="0">
              <a:lnSpc>
                <a:spcPct val="70000"/>
              </a:lnSpc>
              <a:spcBef>
                <a:spcPct val="50000"/>
              </a:spcBef>
            </a:pPr>
            <a:r>
              <a:rPr lang="en-US" sz="2400" dirty="0">
                <a:solidFill>
                  <a:prstClr val="black"/>
                </a:solidFill>
                <a:latin typeface="Aptos" panose="02110004020202020204"/>
              </a:rPr>
              <a:t>(</a:t>
            </a:r>
            <a:r>
              <a:rPr lang="en-US" dirty="0">
                <a:solidFill>
                  <a:prstClr val="black"/>
                </a:solidFill>
                <a:latin typeface="Aptos" panose="02110004020202020204"/>
              </a:rPr>
              <a:t>code and global </a:t>
            </a:r>
            <a:r>
              <a:rPr lang="en-US" dirty="0" err="1">
                <a:solidFill>
                  <a:prstClr val="black"/>
                </a:solidFill>
                <a:latin typeface="Aptos" panose="02110004020202020204"/>
              </a:rPr>
              <a:t>vari</a:t>
            </a:r>
            <a:r>
              <a:rPr lang="en-US" dirty="0">
                <a:solidFill>
                  <a:prstClr val="black"/>
                </a:solidFill>
                <a:latin typeface="Aptos" panose="02110004020202020204"/>
              </a:rPr>
              <a:t>)</a:t>
            </a:r>
            <a:endParaRPr lang="en-US" sz="2400" dirty="0">
              <a:solidFill>
                <a:prstClr val="black"/>
              </a:solidFill>
              <a:latin typeface="Aptos" panose="02110004020202020204"/>
            </a:endParaRPr>
          </a:p>
        </p:txBody>
      </p:sp>
      <p:sp>
        <p:nvSpPr>
          <p:cNvPr id="7190" name="Line 22"/>
          <p:cNvSpPr>
            <a:spLocks noChangeShapeType="1"/>
          </p:cNvSpPr>
          <p:nvPr/>
        </p:nvSpPr>
        <p:spPr bwMode="auto">
          <a:xfrm>
            <a:off x="2368550" y="4838700"/>
            <a:ext cx="2819400" cy="0"/>
          </a:xfrm>
          <a:prstGeom prst="line">
            <a:avLst/>
          </a:prstGeom>
          <a:noFill/>
          <a:ln w="57150">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7191" name="Line 23"/>
          <p:cNvSpPr>
            <a:spLocks noChangeShapeType="1"/>
          </p:cNvSpPr>
          <p:nvPr/>
        </p:nvSpPr>
        <p:spPr bwMode="auto">
          <a:xfrm>
            <a:off x="2362200" y="3810000"/>
            <a:ext cx="2819400" cy="0"/>
          </a:xfrm>
          <a:prstGeom prst="line">
            <a:avLst/>
          </a:prstGeom>
          <a:noFill/>
          <a:ln w="57150">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7192" name="Line 24"/>
          <p:cNvSpPr>
            <a:spLocks noChangeShapeType="1"/>
          </p:cNvSpPr>
          <p:nvPr/>
        </p:nvSpPr>
        <p:spPr bwMode="auto">
          <a:xfrm>
            <a:off x="2362200" y="1924050"/>
            <a:ext cx="2819400" cy="0"/>
          </a:xfrm>
          <a:prstGeom prst="line">
            <a:avLst/>
          </a:prstGeom>
          <a:noFill/>
          <a:ln w="57150">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7193" name="Text Box 25"/>
          <p:cNvSpPr txBox="1">
            <a:spLocks noChangeArrowheads="1"/>
          </p:cNvSpPr>
          <p:nvPr/>
        </p:nvSpPr>
        <p:spPr bwMode="auto">
          <a:xfrm>
            <a:off x="5253241" y="5467351"/>
            <a:ext cx="349776" cy="461665"/>
          </a:xfrm>
          <a:prstGeom prst="rect">
            <a:avLst/>
          </a:prstGeom>
          <a:noFill/>
          <a:ln w="9525">
            <a:noFill/>
            <a:miter lim="800000"/>
            <a:headEnd/>
            <a:tailEnd/>
          </a:ln>
        </p:spPr>
        <p:txBody>
          <a:bodyPr wrap="none">
            <a:spAutoFit/>
          </a:bodyPr>
          <a:lstStyle/>
          <a:p>
            <a:pPr algn="ctr" defTabSz="685800" eaLnBrk="0" hangingPunct="0">
              <a:spcBef>
                <a:spcPct val="50000"/>
              </a:spcBef>
            </a:pPr>
            <a:r>
              <a:rPr lang="en-US" sz="2400" dirty="0">
                <a:solidFill>
                  <a:prstClr val="black"/>
                </a:solidFill>
                <a:latin typeface="Aptos" panose="02110004020202020204"/>
              </a:rPr>
              <a:t>0</a:t>
            </a:r>
          </a:p>
        </p:txBody>
      </p:sp>
      <p:sp>
        <p:nvSpPr>
          <p:cNvPr id="7194" name="Line 26"/>
          <p:cNvSpPr>
            <a:spLocks noChangeShapeType="1"/>
          </p:cNvSpPr>
          <p:nvPr/>
        </p:nvSpPr>
        <p:spPr bwMode="auto">
          <a:xfrm>
            <a:off x="2362200" y="5295900"/>
            <a:ext cx="2819400" cy="0"/>
          </a:xfrm>
          <a:prstGeom prst="line">
            <a:avLst/>
          </a:prstGeom>
          <a:noFill/>
          <a:ln w="57150">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2" name="TextBox 1">
            <a:extLst>
              <a:ext uri="{FF2B5EF4-FFF2-40B4-BE49-F238E27FC236}">
                <a16:creationId xmlns:a16="http://schemas.microsoft.com/office/drawing/2014/main" id="{78149C1F-C727-B943-93FE-C06CD3BD9F86}"/>
              </a:ext>
            </a:extLst>
          </p:cNvPr>
          <p:cNvSpPr txBox="1"/>
          <p:nvPr/>
        </p:nvSpPr>
        <p:spPr>
          <a:xfrm>
            <a:off x="335669" y="2678669"/>
            <a:ext cx="1619161" cy="369332"/>
          </a:xfrm>
          <a:prstGeom prst="rect">
            <a:avLst/>
          </a:prstGeom>
          <a:noFill/>
        </p:spPr>
        <p:txBody>
          <a:bodyPr wrap="none" rtlCol="0">
            <a:spAutoFit/>
          </a:bodyPr>
          <a:lstStyle/>
          <a:p>
            <a:pPr defTabSz="685800"/>
            <a:r>
              <a:rPr lang="en-US" dirty="0">
                <a:solidFill>
                  <a:prstClr val="black"/>
                </a:solidFill>
                <a:latin typeface="Aptos" panose="02110004020202020204"/>
              </a:rPr>
              <a:t>(stack pointer)</a:t>
            </a:r>
          </a:p>
        </p:txBody>
      </p:sp>
      <p:sp>
        <p:nvSpPr>
          <p:cNvPr id="3" name="TextBox 2">
            <a:extLst>
              <a:ext uri="{FF2B5EF4-FFF2-40B4-BE49-F238E27FC236}">
                <a16:creationId xmlns:a16="http://schemas.microsoft.com/office/drawing/2014/main" id="{C1DA7E98-6F7D-244E-81F0-F4567F217402}"/>
              </a:ext>
            </a:extLst>
          </p:cNvPr>
          <p:cNvSpPr txBox="1"/>
          <p:nvPr/>
        </p:nvSpPr>
        <p:spPr>
          <a:xfrm>
            <a:off x="8253270" y="1786279"/>
            <a:ext cx="986167" cy="369332"/>
          </a:xfrm>
          <a:prstGeom prst="rect">
            <a:avLst/>
          </a:prstGeom>
          <a:noFill/>
        </p:spPr>
        <p:txBody>
          <a:bodyPr wrap="none" rtlCol="0">
            <a:spAutoFit/>
          </a:bodyPr>
          <a:lstStyle/>
          <a:p>
            <a:pPr defTabSz="685800"/>
            <a:r>
              <a:rPr lang="en-US" dirty="0">
                <a:solidFill>
                  <a:prstClr val="black"/>
                </a:solidFill>
                <a:latin typeface="Aptos" panose="02110004020202020204"/>
              </a:rPr>
              <a:t>(128 TB)</a:t>
            </a:r>
          </a:p>
        </p:txBody>
      </p:sp>
      <p:sp>
        <p:nvSpPr>
          <p:cNvPr id="4" name="TextBox 3">
            <a:extLst>
              <a:ext uri="{FF2B5EF4-FFF2-40B4-BE49-F238E27FC236}">
                <a16:creationId xmlns:a16="http://schemas.microsoft.com/office/drawing/2014/main" id="{4905429A-0478-994D-D4BC-72E14B2C1013}"/>
              </a:ext>
            </a:extLst>
          </p:cNvPr>
          <p:cNvSpPr txBox="1"/>
          <p:nvPr/>
        </p:nvSpPr>
        <p:spPr>
          <a:xfrm>
            <a:off x="145116" y="3040648"/>
            <a:ext cx="1965603" cy="338554"/>
          </a:xfrm>
          <a:prstGeom prst="rect">
            <a:avLst/>
          </a:prstGeom>
          <a:noFill/>
        </p:spPr>
        <p:txBody>
          <a:bodyPr wrap="none" rtlCol="0">
            <a:spAutoFit/>
          </a:bodyPr>
          <a:lstStyle/>
          <a:p>
            <a:pPr defTabSz="685800"/>
            <a:r>
              <a:rPr lang="en-US" sz="1600" dirty="0">
                <a:solidFill>
                  <a:prstClr val="black"/>
                </a:solidFill>
                <a:latin typeface="Aptos" panose="02110004020202020204"/>
              </a:rPr>
              <a:t>(</a:t>
            </a:r>
            <a:r>
              <a:rPr lang="en-US" sz="1600" b="1" dirty="0" err="1">
                <a:solidFill>
                  <a:prstClr val="black"/>
                </a:solidFill>
                <a:latin typeface="Aptos" panose="02110004020202020204"/>
              </a:rPr>
              <a:t>esp</a:t>
            </a:r>
            <a:r>
              <a:rPr lang="en-US" sz="1600" dirty="0">
                <a:solidFill>
                  <a:prstClr val="black"/>
                </a:solidFill>
                <a:latin typeface="Aptos" panose="02110004020202020204"/>
              </a:rPr>
              <a:t> in 32-bit mode)</a:t>
            </a:r>
          </a:p>
        </p:txBody>
      </p:sp>
      <p:sp>
        <p:nvSpPr>
          <p:cNvPr id="5" name="Cloud 4">
            <a:extLst>
              <a:ext uri="{FF2B5EF4-FFF2-40B4-BE49-F238E27FC236}">
                <a16:creationId xmlns:a16="http://schemas.microsoft.com/office/drawing/2014/main" id="{DA405AC3-F2CF-22B2-4EA0-92CD11A382A4}"/>
              </a:ext>
            </a:extLst>
          </p:cNvPr>
          <p:cNvSpPr/>
          <p:nvPr/>
        </p:nvSpPr>
        <p:spPr>
          <a:xfrm>
            <a:off x="17997" y="3551967"/>
            <a:ext cx="2207167" cy="91233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 A concrete example</a:t>
            </a: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407743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5"/>
          <p:cNvSpPr>
            <a:spLocks noChangeArrowheads="1"/>
          </p:cNvSpPr>
          <p:nvPr/>
        </p:nvSpPr>
        <p:spPr bwMode="auto">
          <a:xfrm>
            <a:off x="2514600" y="3924300"/>
            <a:ext cx="3505200" cy="5715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400" dirty="0">
                <a:solidFill>
                  <a:srgbClr val="0E2841"/>
                </a:solidFill>
                <a:latin typeface="Aptos" panose="02110004020202020204"/>
              </a:rPr>
              <a:t>exception handlers</a:t>
            </a:r>
          </a:p>
        </p:txBody>
      </p:sp>
      <p:sp>
        <p:nvSpPr>
          <p:cNvPr id="8194" name="Rectangle 2"/>
          <p:cNvSpPr>
            <a:spLocks noGrp="1" noChangeArrowheads="1"/>
          </p:cNvSpPr>
          <p:nvPr>
            <p:ph type="title"/>
          </p:nvPr>
        </p:nvSpPr>
        <p:spPr>
          <a:xfrm>
            <a:off x="457200" y="838200"/>
            <a:ext cx="8229600" cy="857250"/>
          </a:xfrm>
        </p:spPr>
        <p:txBody>
          <a:bodyPr/>
          <a:lstStyle/>
          <a:p>
            <a:r>
              <a:rPr lang="en-US" sz="4400" dirty="0"/>
              <a:t>Stack Frame</a:t>
            </a:r>
          </a:p>
        </p:txBody>
      </p:sp>
      <p:sp>
        <p:nvSpPr>
          <p:cNvPr id="8195" name="Rectangle 3"/>
          <p:cNvSpPr>
            <a:spLocks noChangeArrowheads="1"/>
          </p:cNvSpPr>
          <p:nvPr/>
        </p:nvSpPr>
        <p:spPr bwMode="auto">
          <a:xfrm>
            <a:off x="2497138" y="2273300"/>
            <a:ext cx="3505200" cy="950119"/>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400" b="1" dirty="0">
                <a:solidFill>
                  <a:srgbClr val="0E2841"/>
                </a:solidFill>
                <a:latin typeface="Aptos" panose="02110004020202020204"/>
              </a:rPr>
              <a:t>arguments</a:t>
            </a:r>
          </a:p>
        </p:txBody>
      </p:sp>
      <p:sp>
        <p:nvSpPr>
          <p:cNvPr id="8196" name="Rectangle 4"/>
          <p:cNvSpPr>
            <a:spLocks noChangeArrowheads="1"/>
          </p:cNvSpPr>
          <p:nvPr/>
        </p:nvSpPr>
        <p:spPr bwMode="auto">
          <a:xfrm>
            <a:off x="2497138" y="3236119"/>
            <a:ext cx="3505200" cy="3429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400" b="1" dirty="0">
                <a:solidFill>
                  <a:srgbClr val="0E2841"/>
                </a:solidFill>
                <a:latin typeface="Aptos" panose="02110004020202020204"/>
              </a:rPr>
              <a:t>return address</a:t>
            </a:r>
          </a:p>
        </p:txBody>
      </p:sp>
      <p:sp>
        <p:nvSpPr>
          <p:cNvPr id="8197" name="Rectangle 5"/>
          <p:cNvSpPr>
            <a:spLocks noChangeArrowheads="1"/>
          </p:cNvSpPr>
          <p:nvPr/>
        </p:nvSpPr>
        <p:spPr bwMode="auto">
          <a:xfrm>
            <a:off x="2497138" y="3591719"/>
            <a:ext cx="3505200" cy="3429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400" b="1" dirty="0">
                <a:solidFill>
                  <a:srgbClr val="0E2841"/>
                </a:solidFill>
                <a:latin typeface="Aptos" panose="02110004020202020204"/>
              </a:rPr>
              <a:t>stack base pointer</a:t>
            </a:r>
          </a:p>
        </p:txBody>
      </p:sp>
      <p:sp>
        <p:nvSpPr>
          <p:cNvPr id="8198" name="Rectangle 6"/>
          <p:cNvSpPr>
            <a:spLocks noChangeArrowheads="1"/>
          </p:cNvSpPr>
          <p:nvPr/>
        </p:nvSpPr>
        <p:spPr bwMode="auto">
          <a:xfrm>
            <a:off x="2497138" y="4495800"/>
            <a:ext cx="3505200" cy="669131"/>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400" b="1" dirty="0">
                <a:solidFill>
                  <a:srgbClr val="0E2841"/>
                </a:solidFill>
                <a:latin typeface="Aptos" panose="02110004020202020204"/>
              </a:rPr>
              <a:t>local variables</a:t>
            </a:r>
          </a:p>
        </p:txBody>
      </p:sp>
      <p:sp>
        <p:nvSpPr>
          <p:cNvPr id="8199" name="Text Box 7"/>
          <p:cNvSpPr txBox="1">
            <a:spLocks noChangeArrowheads="1"/>
          </p:cNvSpPr>
          <p:nvPr/>
        </p:nvSpPr>
        <p:spPr bwMode="auto">
          <a:xfrm>
            <a:off x="931059" y="5214424"/>
            <a:ext cx="606449" cy="461665"/>
          </a:xfrm>
          <a:prstGeom prst="rect">
            <a:avLst/>
          </a:prstGeom>
          <a:noFill/>
          <a:ln w="9525">
            <a:noFill/>
            <a:miter lim="800000"/>
            <a:headEnd/>
            <a:tailEnd/>
          </a:ln>
        </p:spPr>
        <p:txBody>
          <a:bodyPr wrap="none">
            <a:spAutoFit/>
          </a:bodyPr>
          <a:lstStyle/>
          <a:p>
            <a:pPr algn="ctr" defTabSz="685800" eaLnBrk="0" hangingPunct="0">
              <a:spcBef>
                <a:spcPct val="50000"/>
              </a:spcBef>
            </a:pPr>
            <a:r>
              <a:rPr lang="en-US" sz="2400" dirty="0" err="1">
                <a:solidFill>
                  <a:prstClr val="black"/>
                </a:solidFill>
                <a:latin typeface="Aptos" panose="02110004020202020204"/>
              </a:rPr>
              <a:t>rsp</a:t>
            </a:r>
            <a:endParaRPr lang="en-US" sz="2400" dirty="0">
              <a:solidFill>
                <a:prstClr val="black"/>
              </a:solidFill>
              <a:latin typeface="Aptos" panose="02110004020202020204"/>
            </a:endParaRPr>
          </a:p>
        </p:txBody>
      </p:sp>
      <p:sp>
        <p:nvSpPr>
          <p:cNvPr id="8200" name="Line 8"/>
          <p:cNvSpPr>
            <a:spLocks noChangeShapeType="1"/>
          </p:cNvSpPr>
          <p:nvPr/>
        </p:nvSpPr>
        <p:spPr bwMode="auto">
          <a:xfrm>
            <a:off x="1560513" y="5483504"/>
            <a:ext cx="544512" cy="0"/>
          </a:xfrm>
          <a:prstGeom prst="line">
            <a:avLst/>
          </a:prstGeom>
          <a:noFill/>
          <a:ln w="9525">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8201" name="Line 9"/>
          <p:cNvSpPr>
            <a:spLocks noChangeShapeType="1"/>
          </p:cNvSpPr>
          <p:nvPr/>
        </p:nvSpPr>
        <p:spPr bwMode="auto">
          <a:xfrm>
            <a:off x="6916738" y="2343150"/>
            <a:ext cx="0" cy="3086100"/>
          </a:xfrm>
          <a:prstGeom prst="line">
            <a:avLst/>
          </a:prstGeom>
          <a:noFill/>
          <a:ln w="76200">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8202" name="Line 10"/>
          <p:cNvSpPr>
            <a:spLocks noChangeShapeType="1"/>
          </p:cNvSpPr>
          <p:nvPr/>
        </p:nvSpPr>
        <p:spPr bwMode="auto">
          <a:xfrm>
            <a:off x="2497138" y="2343150"/>
            <a:ext cx="3505200" cy="0"/>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8209" name="Rectangle 17"/>
          <p:cNvSpPr>
            <a:spLocks noChangeArrowheads="1"/>
          </p:cNvSpPr>
          <p:nvPr/>
        </p:nvSpPr>
        <p:spPr bwMode="auto">
          <a:xfrm>
            <a:off x="2497138" y="2302670"/>
            <a:ext cx="3505200" cy="2878931"/>
          </a:xfrm>
          <a:prstGeom prst="rect">
            <a:avLst/>
          </a:prstGeom>
          <a:noFill/>
          <a:ln w="57150">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8211" name="Line 19"/>
          <p:cNvSpPr>
            <a:spLocks noChangeShapeType="1"/>
          </p:cNvSpPr>
          <p:nvPr/>
        </p:nvSpPr>
        <p:spPr bwMode="auto">
          <a:xfrm>
            <a:off x="2192338" y="2296319"/>
            <a:ext cx="4038600" cy="0"/>
          </a:xfrm>
          <a:prstGeom prst="line">
            <a:avLst/>
          </a:prstGeom>
          <a:noFill/>
          <a:ln w="76200">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8212" name="Text Box 20"/>
          <p:cNvSpPr txBox="1">
            <a:spLocks noChangeArrowheads="1"/>
          </p:cNvSpPr>
          <p:nvPr/>
        </p:nvSpPr>
        <p:spPr bwMode="auto">
          <a:xfrm>
            <a:off x="6917002" y="4419601"/>
            <a:ext cx="1159934" cy="786947"/>
          </a:xfrm>
          <a:prstGeom prst="rect">
            <a:avLst/>
          </a:prstGeom>
          <a:noFill/>
          <a:ln w="9525">
            <a:noFill/>
            <a:miter lim="800000"/>
            <a:headEnd/>
            <a:tailEnd/>
          </a:ln>
        </p:spPr>
        <p:txBody>
          <a:bodyPr wrap="none">
            <a:spAutoFit/>
          </a:bodyPr>
          <a:lstStyle/>
          <a:p>
            <a:pPr algn="ctr" defTabSz="685800" eaLnBrk="0" hangingPunct="0">
              <a:spcBef>
                <a:spcPct val="50000"/>
              </a:spcBef>
            </a:pPr>
            <a:r>
              <a:rPr lang="en-US" sz="2400" dirty="0">
                <a:solidFill>
                  <a:prstClr val="black"/>
                </a:solidFill>
                <a:latin typeface="Aptos" panose="02110004020202020204"/>
              </a:rPr>
              <a:t>Stack</a:t>
            </a:r>
          </a:p>
          <a:p>
            <a:pPr algn="ctr" defTabSz="685800" eaLnBrk="0" hangingPunct="0">
              <a:lnSpc>
                <a:spcPct val="20000"/>
              </a:lnSpc>
              <a:spcBef>
                <a:spcPct val="50000"/>
              </a:spcBef>
            </a:pPr>
            <a:r>
              <a:rPr lang="en-US" sz="2400" dirty="0">
                <a:solidFill>
                  <a:prstClr val="black"/>
                </a:solidFill>
                <a:latin typeface="Aptos" panose="02110004020202020204"/>
              </a:rPr>
              <a:t>Growth</a:t>
            </a:r>
          </a:p>
        </p:txBody>
      </p:sp>
      <p:grpSp>
        <p:nvGrpSpPr>
          <p:cNvPr id="2" name="Group 21"/>
          <p:cNvGrpSpPr>
            <a:grpSpLocks/>
          </p:cNvGrpSpPr>
          <p:nvPr/>
        </p:nvGrpSpPr>
        <p:grpSpPr bwMode="auto">
          <a:xfrm>
            <a:off x="1752600" y="1978819"/>
            <a:ext cx="744538" cy="1828800"/>
            <a:chOff x="1104" y="1104"/>
            <a:chExt cx="469" cy="1536"/>
          </a:xfrm>
        </p:grpSpPr>
        <p:sp>
          <p:nvSpPr>
            <p:cNvPr id="8218" name="Line 22"/>
            <p:cNvSpPr>
              <a:spLocks noChangeShapeType="1"/>
            </p:cNvSpPr>
            <p:nvPr/>
          </p:nvSpPr>
          <p:spPr bwMode="auto">
            <a:xfrm flipH="1">
              <a:off x="1104" y="2640"/>
              <a:ext cx="469" cy="0"/>
            </a:xfrm>
            <a:prstGeom prst="line">
              <a:avLst/>
            </a:prstGeom>
            <a:noFill/>
            <a:ln w="28575">
              <a:solidFill>
                <a:srgbClr val="0000FF"/>
              </a:solidFill>
              <a:round/>
              <a:headEnd/>
              <a:tailEnd/>
            </a:ln>
          </p:spPr>
          <p:txBody>
            <a:bodyPr wrap="none" anchor="ctr"/>
            <a:lstStyle/>
            <a:p>
              <a:pPr defTabSz="685800"/>
              <a:endParaRPr lang="en-US">
                <a:solidFill>
                  <a:prstClr val="black"/>
                </a:solidFill>
                <a:latin typeface="Aptos" panose="02110004020202020204"/>
              </a:endParaRPr>
            </a:p>
          </p:txBody>
        </p:sp>
        <p:sp>
          <p:nvSpPr>
            <p:cNvPr id="8219" name="Line 23"/>
            <p:cNvSpPr>
              <a:spLocks noChangeShapeType="1"/>
            </p:cNvSpPr>
            <p:nvPr/>
          </p:nvSpPr>
          <p:spPr bwMode="auto">
            <a:xfrm flipV="1">
              <a:off x="1104" y="1104"/>
              <a:ext cx="0" cy="1536"/>
            </a:xfrm>
            <a:prstGeom prst="line">
              <a:avLst/>
            </a:prstGeom>
            <a:noFill/>
            <a:ln w="41275">
              <a:solidFill>
                <a:srgbClr val="0000FF"/>
              </a:solidFill>
              <a:round/>
              <a:headEnd/>
              <a:tailEnd type="triangle" w="med" len="med"/>
            </a:ln>
          </p:spPr>
          <p:txBody>
            <a:bodyPr wrap="none" anchor="ctr"/>
            <a:lstStyle/>
            <a:p>
              <a:pPr defTabSz="685800"/>
              <a:endParaRPr lang="en-US">
                <a:solidFill>
                  <a:prstClr val="black"/>
                </a:solidFill>
                <a:latin typeface="Aptos" panose="02110004020202020204"/>
              </a:endParaRPr>
            </a:p>
          </p:txBody>
        </p:sp>
      </p:grpSp>
      <p:sp>
        <p:nvSpPr>
          <p:cNvPr id="8214" name="Line 24"/>
          <p:cNvSpPr>
            <a:spLocks noChangeShapeType="1"/>
          </p:cNvSpPr>
          <p:nvPr/>
        </p:nvSpPr>
        <p:spPr bwMode="auto">
          <a:xfrm>
            <a:off x="2497138" y="2057402"/>
            <a:ext cx="0" cy="764381"/>
          </a:xfrm>
          <a:prstGeom prst="line">
            <a:avLst/>
          </a:prstGeom>
          <a:noFill/>
          <a:ln w="57150">
            <a:solidFill>
              <a:schemeClr val="tx1"/>
            </a:solidFill>
            <a:round/>
            <a:headEnd/>
            <a:tailEnd type="none" w="lg" len="med"/>
          </a:ln>
        </p:spPr>
        <p:txBody>
          <a:bodyPr wrap="none"/>
          <a:lstStyle/>
          <a:p>
            <a:pPr defTabSz="685800"/>
            <a:endParaRPr lang="en-US">
              <a:solidFill>
                <a:prstClr val="black"/>
              </a:solidFill>
              <a:latin typeface="Aptos" panose="02110004020202020204"/>
            </a:endParaRPr>
          </a:p>
        </p:txBody>
      </p:sp>
      <p:sp>
        <p:nvSpPr>
          <p:cNvPr id="8215" name="Line 25"/>
          <p:cNvSpPr>
            <a:spLocks noChangeShapeType="1"/>
          </p:cNvSpPr>
          <p:nvPr/>
        </p:nvSpPr>
        <p:spPr bwMode="auto">
          <a:xfrm>
            <a:off x="6005513" y="2057402"/>
            <a:ext cx="0" cy="764381"/>
          </a:xfrm>
          <a:prstGeom prst="line">
            <a:avLst/>
          </a:prstGeom>
          <a:noFill/>
          <a:ln w="57150">
            <a:solidFill>
              <a:schemeClr val="tx1"/>
            </a:solidFill>
            <a:round/>
            <a:headEnd/>
            <a:tailEnd type="none" w="lg" len="med"/>
          </a:ln>
        </p:spPr>
        <p:txBody>
          <a:bodyPr wrap="none"/>
          <a:lstStyle/>
          <a:p>
            <a:pPr defTabSz="685800"/>
            <a:endParaRPr lang="en-US">
              <a:solidFill>
                <a:prstClr val="black"/>
              </a:solidFill>
              <a:latin typeface="Aptos" panose="02110004020202020204"/>
            </a:endParaRPr>
          </a:p>
        </p:txBody>
      </p:sp>
      <p:sp>
        <p:nvSpPr>
          <p:cNvPr id="28" name="TextBox 27"/>
          <p:cNvSpPr txBox="1"/>
          <p:nvPr/>
        </p:nvSpPr>
        <p:spPr>
          <a:xfrm>
            <a:off x="6629400" y="1981201"/>
            <a:ext cx="604653" cy="369332"/>
          </a:xfrm>
          <a:prstGeom prst="rect">
            <a:avLst/>
          </a:prstGeom>
          <a:noFill/>
        </p:spPr>
        <p:txBody>
          <a:bodyPr wrap="none" rtlCol="0">
            <a:spAutoFit/>
          </a:bodyPr>
          <a:lstStyle/>
          <a:p>
            <a:pPr defTabSz="685800"/>
            <a:r>
              <a:rPr lang="en-US" dirty="0">
                <a:solidFill>
                  <a:prstClr val="black"/>
                </a:solidFill>
                <a:latin typeface="Aptos" panose="02110004020202020204"/>
              </a:rPr>
              <a:t>high</a:t>
            </a:r>
          </a:p>
        </p:txBody>
      </p:sp>
      <p:sp>
        <p:nvSpPr>
          <p:cNvPr id="29" name="TextBox 28"/>
          <p:cNvSpPr txBox="1"/>
          <p:nvPr/>
        </p:nvSpPr>
        <p:spPr>
          <a:xfrm>
            <a:off x="6629401" y="5410201"/>
            <a:ext cx="535083" cy="369332"/>
          </a:xfrm>
          <a:prstGeom prst="rect">
            <a:avLst/>
          </a:prstGeom>
          <a:noFill/>
        </p:spPr>
        <p:txBody>
          <a:bodyPr wrap="none" rtlCol="0">
            <a:spAutoFit/>
          </a:bodyPr>
          <a:lstStyle/>
          <a:p>
            <a:pPr defTabSz="685800"/>
            <a:r>
              <a:rPr lang="en-US" dirty="0">
                <a:solidFill>
                  <a:prstClr val="black"/>
                </a:solidFill>
                <a:latin typeface="Aptos" panose="02110004020202020204"/>
              </a:rPr>
              <a:t>low</a:t>
            </a:r>
          </a:p>
        </p:txBody>
      </p:sp>
      <p:sp>
        <p:nvSpPr>
          <p:cNvPr id="32" name="Rectangle 4"/>
          <p:cNvSpPr>
            <a:spLocks noChangeArrowheads="1"/>
          </p:cNvSpPr>
          <p:nvPr/>
        </p:nvSpPr>
        <p:spPr bwMode="auto">
          <a:xfrm>
            <a:off x="2514600" y="5105400"/>
            <a:ext cx="3505200" cy="3810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400" dirty="0" err="1">
                <a:solidFill>
                  <a:srgbClr val="0E2841"/>
                </a:solidFill>
                <a:latin typeface="Aptos" panose="02110004020202020204"/>
              </a:rPr>
              <a:t>callee</a:t>
            </a:r>
            <a:r>
              <a:rPr lang="en-US" sz="2400" dirty="0">
                <a:solidFill>
                  <a:srgbClr val="0E2841"/>
                </a:solidFill>
                <a:latin typeface="Aptos" panose="02110004020202020204"/>
              </a:rPr>
              <a:t> saved registers</a:t>
            </a:r>
          </a:p>
        </p:txBody>
      </p:sp>
      <p:sp>
        <p:nvSpPr>
          <p:cNvPr id="8210" name="Line 18"/>
          <p:cNvSpPr>
            <a:spLocks noChangeShapeType="1"/>
          </p:cNvSpPr>
          <p:nvPr/>
        </p:nvSpPr>
        <p:spPr bwMode="auto">
          <a:xfrm>
            <a:off x="2192338" y="5486400"/>
            <a:ext cx="4038600" cy="0"/>
          </a:xfrm>
          <a:prstGeom prst="line">
            <a:avLst/>
          </a:prstGeom>
          <a:noFill/>
          <a:ln w="76200">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8217" name="Line 27"/>
          <p:cNvSpPr>
            <a:spLocks noChangeShapeType="1"/>
          </p:cNvSpPr>
          <p:nvPr/>
        </p:nvSpPr>
        <p:spPr bwMode="auto">
          <a:xfrm>
            <a:off x="6005513" y="4836320"/>
            <a:ext cx="14287" cy="954881"/>
          </a:xfrm>
          <a:prstGeom prst="line">
            <a:avLst/>
          </a:prstGeom>
          <a:noFill/>
          <a:ln w="57150">
            <a:solidFill>
              <a:schemeClr val="tx1"/>
            </a:solidFill>
            <a:round/>
            <a:headEnd/>
            <a:tailEnd type="none" w="lg" len="med"/>
          </a:ln>
        </p:spPr>
        <p:txBody>
          <a:bodyPr wrap="none"/>
          <a:lstStyle/>
          <a:p>
            <a:pPr defTabSz="685800"/>
            <a:endParaRPr lang="en-US">
              <a:solidFill>
                <a:prstClr val="black"/>
              </a:solidFill>
              <a:latin typeface="Aptos" panose="02110004020202020204"/>
            </a:endParaRPr>
          </a:p>
        </p:txBody>
      </p:sp>
      <p:sp>
        <p:nvSpPr>
          <p:cNvPr id="8216" name="Line 26"/>
          <p:cNvSpPr>
            <a:spLocks noChangeShapeType="1"/>
          </p:cNvSpPr>
          <p:nvPr/>
        </p:nvSpPr>
        <p:spPr bwMode="auto">
          <a:xfrm>
            <a:off x="2487613" y="4836320"/>
            <a:ext cx="14287" cy="954881"/>
          </a:xfrm>
          <a:prstGeom prst="line">
            <a:avLst/>
          </a:prstGeom>
          <a:noFill/>
          <a:ln w="57150">
            <a:solidFill>
              <a:schemeClr val="tx1"/>
            </a:solidFill>
            <a:round/>
            <a:headEnd/>
            <a:tailEnd type="none" w="lg" len="med"/>
          </a:ln>
        </p:spPr>
        <p:txBody>
          <a:bodyPr wrap="none"/>
          <a:lstStyle/>
          <a:p>
            <a:pPr defTabSz="685800"/>
            <a:endParaRPr lang="en-US">
              <a:solidFill>
                <a:prstClr val="black"/>
              </a:solidFill>
              <a:latin typeface="Aptos" panose="02110004020202020204"/>
            </a:endParaRPr>
          </a:p>
        </p:txBody>
      </p:sp>
      <p:sp>
        <p:nvSpPr>
          <p:cNvPr id="26" name="Text Box 7">
            <a:extLst>
              <a:ext uri="{FF2B5EF4-FFF2-40B4-BE49-F238E27FC236}">
                <a16:creationId xmlns:a16="http://schemas.microsoft.com/office/drawing/2014/main" id="{DDAB9888-6819-804E-A48F-DF063056F547}"/>
              </a:ext>
            </a:extLst>
          </p:cNvPr>
          <p:cNvSpPr txBox="1">
            <a:spLocks noChangeArrowheads="1"/>
          </p:cNvSpPr>
          <p:nvPr/>
        </p:nvSpPr>
        <p:spPr bwMode="auto">
          <a:xfrm>
            <a:off x="245085" y="3526271"/>
            <a:ext cx="633507" cy="461665"/>
          </a:xfrm>
          <a:prstGeom prst="rect">
            <a:avLst/>
          </a:prstGeom>
          <a:noFill/>
          <a:ln w="9525">
            <a:noFill/>
            <a:miter lim="800000"/>
            <a:headEnd/>
            <a:tailEnd/>
          </a:ln>
        </p:spPr>
        <p:txBody>
          <a:bodyPr wrap="none">
            <a:spAutoFit/>
          </a:bodyPr>
          <a:lstStyle/>
          <a:p>
            <a:pPr algn="ctr" defTabSz="685800" eaLnBrk="0" hangingPunct="0">
              <a:spcBef>
                <a:spcPct val="50000"/>
              </a:spcBef>
            </a:pPr>
            <a:r>
              <a:rPr lang="en-US" sz="2400" dirty="0" err="1">
                <a:solidFill>
                  <a:prstClr val="black"/>
                </a:solidFill>
                <a:latin typeface="Aptos" panose="02110004020202020204"/>
              </a:rPr>
              <a:t>rbp</a:t>
            </a:r>
            <a:endParaRPr lang="en-US" sz="2400" dirty="0">
              <a:solidFill>
                <a:prstClr val="black"/>
              </a:solidFill>
              <a:latin typeface="Aptos" panose="02110004020202020204"/>
            </a:endParaRPr>
          </a:p>
        </p:txBody>
      </p:sp>
      <p:sp>
        <p:nvSpPr>
          <p:cNvPr id="27" name="Line 8">
            <a:extLst>
              <a:ext uri="{FF2B5EF4-FFF2-40B4-BE49-F238E27FC236}">
                <a16:creationId xmlns:a16="http://schemas.microsoft.com/office/drawing/2014/main" id="{88E327BF-443D-2646-9D34-44177B423A4D}"/>
              </a:ext>
            </a:extLst>
          </p:cNvPr>
          <p:cNvSpPr>
            <a:spLocks noChangeShapeType="1"/>
          </p:cNvSpPr>
          <p:nvPr/>
        </p:nvSpPr>
        <p:spPr bwMode="auto">
          <a:xfrm>
            <a:off x="888067" y="3795351"/>
            <a:ext cx="544512" cy="0"/>
          </a:xfrm>
          <a:prstGeom prst="line">
            <a:avLst/>
          </a:prstGeom>
          <a:noFill/>
          <a:ln w="9525">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3" name="TextBox 2">
            <a:extLst>
              <a:ext uri="{FF2B5EF4-FFF2-40B4-BE49-F238E27FC236}">
                <a16:creationId xmlns:a16="http://schemas.microsoft.com/office/drawing/2014/main" id="{362C41BC-0C13-054B-A4CB-92654FBD593C}"/>
              </a:ext>
            </a:extLst>
          </p:cNvPr>
          <p:cNvSpPr txBox="1"/>
          <p:nvPr/>
        </p:nvSpPr>
        <p:spPr>
          <a:xfrm>
            <a:off x="322915" y="5605046"/>
            <a:ext cx="1965603" cy="338554"/>
          </a:xfrm>
          <a:prstGeom prst="rect">
            <a:avLst/>
          </a:prstGeom>
          <a:noFill/>
        </p:spPr>
        <p:txBody>
          <a:bodyPr wrap="none" rtlCol="0">
            <a:spAutoFit/>
          </a:bodyPr>
          <a:lstStyle/>
          <a:p>
            <a:pPr defTabSz="685800"/>
            <a:r>
              <a:rPr lang="en-US" sz="1600" dirty="0">
                <a:solidFill>
                  <a:prstClr val="black"/>
                </a:solidFill>
                <a:latin typeface="Aptos" panose="02110004020202020204"/>
              </a:rPr>
              <a:t>(</a:t>
            </a:r>
            <a:r>
              <a:rPr lang="en-US" sz="1600" b="1" dirty="0" err="1">
                <a:solidFill>
                  <a:prstClr val="black"/>
                </a:solidFill>
                <a:latin typeface="Aptos" panose="02110004020202020204"/>
              </a:rPr>
              <a:t>esp</a:t>
            </a:r>
            <a:r>
              <a:rPr lang="en-US" sz="1600" dirty="0">
                <a:solidFill>
                  <a:prstClr val="black"/>
                </a:solidFill>
                <a:latin typeface="Aptos" panose="02110004020202020204"/>
              </a:rPr>
              <a:t> in 32-bit mode)</a:t>
            </a:r>
          </a:p>
        </p:txBody>
      </p:sp>
      <p:sp>
        <p:nvSpPr>
          <p:cNvPr id="4" name="Cloud 3">
            <a:extLst>
              <a:ext uri="{FF2B5EF4-FFF2-40B4-BE49-F238E27FC236}">
                <a16:creationId xmlns:a16="http://schemas.microsoft.com/office/drawing/2014/main" id="{F18CACDE-47E6-8DD0-E69E-A1B8C1475A58}"/>
              </a:ext>
            </a:extLst>
          </p:cNvPr>
          <p:cNvSpPr/>
          <p:nvPr/>
        </p:nvSpPr>
        <p:spPr>
          <a:xfrm>
            <a:off x="18902" y="1698337"/>
            <a:ext cx="1659740" cy="156047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What is </a:t>
            </a:r>
            <a:r>
              <a:rPr lang="en-US" sz="2100" dirty="0" err="1">
                <a:solidFill>
                  <a:prstClr val="black"/>
                </a:solidFill>
                <a:latin typeface="Aptos" panose="02110004020202020204"/>
              </a:rPr>
              <a:t>rbp</a:t>
            </a:r>
            <a:r>
              <a:rPr lang="en-US" sz="2100" dirty="0">
                <a:solidFill>
                  <a:prstClr val="black"/>
                </a:solidFill>
                <a:latin typeface="Aptos" panose="02110004020202020204"/>
              </a:rPr>
              <a:t>, </a:t>
            </a:r>
            <a:r>
              <a:rPr lang="en-US" sz="2100" dirty="0" err="1">
                <a:solidFill>
                  <a:prstClr val="black"/>
                </a:solidFill>
                <a:latin typeface="Aptos" panose="02110004020202020204"/>
              </a:rPr>
              <a:t>rsp</a:t>
            </a:r>
            <a:r>
              <a:rPr lang="en-US" sz="2100" dirty="0">
                <a:solidFill>
                  <a:prstClr val="black"/>
                </a:solidFill>
                <a:latin typeface="Aptos" panose="02110004020202020204"/>
              </a:rPr>
              <a:t>, rip?</a:t>
            </a: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11435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buffer overflows?</a:t>
            </a:r>
          </a:p>
        </p:txBody>
      </p:sp>
      <p:sp>
        <p:nvSpPr>
          <p:cNvPr id="4" name="TextBox 3"/>
          <p:cNvSpPr txBox="1"/>
          <p:nvPr/>
        </p:nvSpPr>
        <p:spPr>
          <a:xfrm>
            <a:off x="5410200" y="2133601"/>
            <a:ext cx="3570208" cy="1754326"/>
          </a:xfrm>
          <a:prstGeom prst="rect">
            <a:avLst/>
          </a:prstGeom>
          <a:noFill/>
          <a:ln>
            <a:solidFill>
              <a:srgbClr val="0000FF"/>
            </a:solidFill>
          </a:ln>
        </p:spPr>
        <p:txBody>
          <a:bodyPr wrap="none" rtlCol="0">
            <a:spAutoFit/>
          </a:bodyPr>
          <a:lstStyle/>
          <a:p>
            <a:pPr defTabSz="685800">
              <a:spcBef>
                <a:spcPct val="80000"/>
              </a:spcBef>
              <a:tabLst>
                <a:tab pos="457189" algn="l"/>
                <a:tab pos="1828754" algn="l"/>
                <a:tab pos="2171646" algn="l"/>
              </a:tabLst>
            </a:pPr>
            <a:r>
              <a:rPr lang="en-US" sz="2000" b="1" dirty="0">
                <a:solidFill>
                  <a:srgbClr val="0E2841"/>
                </a:solidFill>
                <a:latin typeface="Courier New" pitchFamily="49" charset="0"/>
              </a:rPr>
              <a:t>void </a:t>
            </a:r>
            <a:r>
              <a:rPr lang="en-US" sz="2000" b="1" dirty="0" err="1">
                <a:solidFill>
                  <a:srgbClr val="0E2841"/>
                </a:solidFill>
                <a:latin typeface="Courier New" pitchFamily="49" charset="0"/>
              </a:rPr>
              <a:t>func</a:t>
            </a:r>
            <a:r>
              <a:rPr lang="en-US" sz="2000" b="1" dirty="0">
                <a:solidFill>
                  <a:srgbClr val="0E2841"/>
                </a:solidFill>
                <a:latin typeface="Courier New" pitchFamily="49" charset="0"/>
              </a:rPr>
              <a:t>(char *</a:t>
            </a:r>
            <a:r>
              <a:rPr lang="en-US" sz="2000" b="1" dirty="0" err="1">
                <a:solidFill>
                  <a:srgbClr val="0E2841"/>
                </a:solidFill>
                <a:latin typeface="Courier New" pitchFamily="49" charset="0"/>
              </a:rPr>
              <a:t>str</a:t>
            </a:r>
            <a:r>
              <a:rPr lang="en-US" sz="2000" b="1" dirty="0">
                <a:solidFill>
                  <a:srgbClr val="0E2841"/>
                </a:solidFill>
                <a:latin typeface="Courier New" pitchFamily="49" charset="0"/>
              </a:rPr>
              <a:t>) {</a:t>
            </a:r>
            <a:br>
              <a:rPr lang="en-US" sz="2000" b="1" dirty="0">
                <a:solidFill>
                  <a:srgbClr val="0E2841"/>
                </a:solidFill>
                <a:latin typeface="Courier New" pitchFamily="49" charset="0"/>
              </a:rPr>
            </a:br>
            <a:r>
              <a:rPr lang="en-US" sz="2000" b="1" dirty="0">
                <a:solidFill>
                  <a:srgbClr val="0E2841"/>
                </a:solidFill>
                <a:latin typeface="Courier New" pitchFamily="49" charset="0"/>
              </a:rPr>
              <a:t>   char </a:t>
            </a:r>
            <a:r>
              <a:rPr lang="en-US" sz="2000" b="1" dirty="0" err="1">
                <a:solidFill>
                  <a:srgbClr val="0E2841"/>
                </a:solidFill>
                <a:latin typeface="Courier New" pitchFamily="49" charset="0"/>
              </a:rPr>
              <a:t>buf</a:t>
            </a:r>
            <a:r>
              <a:rPr lang="en-US" sz="2000" b="1" dirty="0">
                <a:solidFill>
                  <a:srgbClr val="0E2841"/>
                </a:solidFill>
                <a:latin typeface="Courier New" pitchFamily="49" charset="0"/>
              </a:rPr>
              <a:t>[128];</a:t>
            </a:r>
          </a:p>
          <a:p>
            <a:pPr defTabSz="685800">
              <a:spcBef>
                <a:spcPct val="40000"/>
              </a:spcBef>
              <a:tabLst>
                <a:tab pos="457189" algn="l"/>
                <a:tab pos="1828754" algn="l"/>
                <a:tab pos="2171646" algn="l"/>
              </a:tabLst>
            </a:pPr>
            <a:r>
              <a:rPr lang="en-US" sz="2000" b="1" dirty="0">
                <a:solidFill>
                  <a:srgbClr val="0E2841"/>
                </a:solidFill>
                <a:latin typeface="Courier New" pitchFamily="49" charset="0"/>
              </a:rPr>
              <a:t>   </a:t>
            </a:r>
            <a:r>
              <a:rPr lang="en-US" sz="2000" b="1" dirty="0" err="1">
                <a:solidFill>
                  <a:srgbClr val="0E2841"/>
                </a:solidFill>
                <a:latin typeface="Courier New" pitchFamily="49" charset="0"/>
              </a:rPr>
              <a:t>strcpy</a:t>
            </a:r>
            <a:r>
              <a:rPr lang="en-US" sz="2000" b="1" dirty="0">
                <a:solidFill>
                  <a:srgbClr val="0E2841"/>
                </a:solidFill>
                <a:latin typeface="Courier New" pitchFamily="49" charset="0"/>
              </a:rPr>
              <a:t>(</a:t>
            </a:r>
            <a:r>
              <a:rPr lang="en-US" sz="2000" b="1" dirty="0" err="1">
                <a:solidFill>
                  <a:srgbClr val="0E2841"/>
                </a:solidFill>
                <a:latin typeface="Courier New" pitchFamily="49" charset="0"/>
              </a:rPr>
              <a:t>buf</a:t>
            </a:r>
            <a:r>
              <a:rPr lang="en-US" sz="2000" b="1" dirty="0">
                <a:solidFill>
                  <a:srgbClr val="0E2841"/>
                </a:solidFill>
                <a:latin typeface="Courier New" pitchFamily="49" charset="0"/>
              </a:rPr>
              <a:t>, </a:t>
            </a:r>
            <a:r>
              <a:rPr lang="en-US" sz="2000" b="1" dirty="0" err="1">
                <a:solidFill>
                  <a:srgbClr val="0E2841"/>
                </a:solidFill>
                <a:latin typeface="Courier New" pitchFamily="49" charset="0"/>
              </a:rPr>
              <a:t>str</a:t>
            </a:r>
            <a:r>
              <a:rPr lang="en-US" sz="2000" b="1" dirty="0">
                <a:solidFill>
                  <a:srgbClr val="0E2841"/>
                </a:solidFill>
                <a:latin typeface="Courier New" pitchFamily="49" charset="0"/>
              </a:rPr>
              <a:t>);</a:t>
            </a:r>
            <a:br>
              <a:rPr lang="en-US" sz="2000" b="1" dirty="0">
                <a:solidFill>
                  <a:srgbClr val="0E2841"/>
                </a:solidFill>
                <a:latin typeface="Courier New" pitchFamily="49" charset="0"/>
              </a:rPr>
            </a:br>
            <a:r>
              <a:rPr lang="en-US" sz="2000" b="1" dirty="0">
                <a:solidFill>
                  <a:srgbClr val="0E2841"/>
                </a:solidFill>
                <a:latin typeface="Courier New" pitchFamily="49" charset="0"/>
              </a:rPr>
              <a:t>	do-something(</a:t>
            </a:r>
            <a:r>
              <a:rPr lang="en-US" sz="2000" b="1" dirty="0" err="1">
                <a:solidFill>
                  <a:srgbClr val="0E2841"/>
                </a:solidFill>
                <a:latin typeface="Courier New" pitchFamily="49" charset="0"/>
              </a:rPr>
              <a:t>buf</a:t>
            </a:r>
            <a:r>
              <a:rPr lang="en-US" sz="2000" b="1" dirty="0">
                <a:solidFill>
                  <a:srgbClr val="0E2841"/>
                </a:solidFill>
                <a:latin typeface="Courier New" pitchFamily="49" charset="0"/>
              </a:rPr>
              <a:t>);</a:t>
            </a:r>
            <a:br>
              <a:rPr lang="en-US" sz="2000" b="1" dirty="0">
                <a:solidFill>
                  <a:srgbClr val="0E2841"/>
                </a:solidFill>
                <a:latin typeface="Courier New" pitchFamily="49" charset="0"/>
              </a:rPr>
            </a:br>
            <a:r>
              <a:rPr lang="en-US" sz="2000" b="1" dirty="0">
                <a:solidFill>
                  <a:srgbClr val="0E2841"/>
                </a:solidFill>
                <a:latin typeface="Courier New" pitchFamily="49" charset="0"/>
              </a:rPr>
              <a:t>}</a:t>
            </a:r>
          </a:p>
        </p:txBody>
      </p:sp>
      <p:sp>
        <p:nvSpPr>
          <p:cNvPr id="5" name="TextBox 4"/>
          <p:cNvSpPr txBox="1"/>
          <p:nvPr/>
        </p:nvSpPr>
        <p:spPr>
          <a:xfrm>
            <a:off x="304800" y="2114490"/>
            <a:ext cx="4855304" cy="400110"/>
          </a:xfrm>
          <a:prstGeom prst="rect">
            <a:avLst/>
          </a:prstGeom>
          <a:noFill/>
        </p:spPr>
        <p:txBody>
          <a:bodyPr wrap="none" rtlCol="0">
            <a:spAutoFit/>
          </a:bodyPr>
          <a:lstStyle/>
          <a:p>
            <a:pPr defTabSz="685800"/>
            <a:r>
              <a:rPr lang="en-US" sz="2000" dirty="0">
                <a:solidFill>
                  <a:prstClr val="black"/>
                </a:solidFill>
                <a:latin typeface="Aptos" panose="02110004020202020204"/>
              </a:rPr>
              <a:t>Suppose a web server contains a function:</a:t>
            </a:r>
          </a:p>
        </p:txBody>
      </p:sp>
      <p:sp>
        <p:nvSpPr>
          <p:cNvPr id="6" name="TextBox 5"/>
          <p:cNvSpPr txBox="1"/>
          <p:nvPr/>
        </p:nvSpPr>
        <p:spPr>
          <a:xfrm>
            <a:off x="339685" y="2667000"/>
            <a:ext cx="4202754" cy="400110"/>
          </a:xfrm>
          <a:prstGeom prst="rect">
            <a:avLst/>
          </a:prstGeom>
          <a:noFill/>
        </p:spPr>
        <p:txBody>
          <a:bodyPr wrap="none" rtlCol="0">
            <a:spAutoFit/>
          </a:bodyPr>
          <a:lstStyle/>
          <a:p>
            <a:pPr defTabSz="685800"/>
            <a:r>
              <a:rPr lang="en-US" sz="2000" dirty="0">
                <a:solidFill>
                  <a:prstClr val="black"/>
                </a:solidFill>
                <a:latin typeface="Aptos" panose="02110004020202020204"/>
              </a:rPr>
              <a:t>After </a:t>
            </a:r>
            <a:r>
              <a:rPr lang="en-US" sz="2000" dirty="0" err="1">
                <a:solidFill>
                  <a:prstClr val="black"/>
                </a:solidFill>
                <a:latin typeface="Aptos" panose="02110004020202020204"/>
              </a:rPr>
              <a:t>func</a:t>
            </a:r>
            <a:r>
              <a:rPr lang="en-US" sz="2000" dirty="0">
                <a:solidFill>
                  <a:prstClr val="black"/>
                </a:solidFill>
                <a:latin typeface="Aptos" panose="02110004020202020204"/>
              </a:rPr>
              <a:t>() is called stack looks like:</a:t>
            </a:r>
          </a:p>
        </p:txBody>
      </p:sp>
      <p:sp>
        <p:nvSpPr>
          <p:cNvPr id="7" name="Rectangle 3"/>
          <p:cNvSpPr>
            <a:spLocks noChangeArrowheads="1"/>
          </p:cNvSpPr>
          <p:nvPr/>
        </p:nvSpPr>
        <p:spPr bwMode="auto">
          <a:xfrm>
            <a:off x="1447800" y="3581400"/>
            <a:ext cx="3505200" cy="3810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argument:   </a:t>
            </a:r>
            <a:r>
              <a:rPr lang="en-US" sz="2000" dirty="0" err="1">
                <a:solidFill>
                  <a:prstClr val="black"/>
                </a:solidFill>
                <a:latin typeface="Aptos" panose="02110004020202020204"/>
              </a:rPr>
              <a:t>str</a:t>
            </a:r>
            <a:endParaRPr lang="en-US" sz="2000" dirty="0">
              <a:solidFill>
                <a:prstClr val="black"/>
              </a:solidFill>
              <a:latin typeface="Aptos" panose="02110004020202020204"/>
            </a:endParaRPr>
          </a:p>
        </p:txBody>
      </p:sp>
      <p:sp>
        <p:nvSpPr>
          <p:cNvPr id="8" name="Rectangle 4"/>
          <p:cNvSpPr>
            <a:spLocks noChangeArrowheads="1"/>
          </p:cNvSpPr>
          <p:nvPr/>
        </p:nvSpPr>
        <p:spPr bwMode="auto">
          <a:xfrm>
            <a:off x="1447800" y="3924300"/>
            <a:ext cx="3505200" cy="3429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return address</a:t>
            </a:r>
          </a:p>
        </p:txBody>
      </p:sp>
      <p:sp>
        <p:nvSpPr>
          <p:cNvPr id="9" name="Rectangle 5"/>
          <p:cNvSpPr>
            <a:spLocks noChangeArrowheads="1"/>
          </p:cNvSpPr>
          <p:nvPr/>
        </p:nvSpPr>
        <p:spPr bwMode="auto">
          <a:xfrm>
            <a:off x="1447800" y="4229100"/>
            <a:ext cx="3505200" cy="3429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stack base pointer</a:t>
            </a:r>
          </a:p>
        </p:txBody>
      </p:sp>
      <p:sp>
        <p:nvSpPr>
          <p:cNvPr id="10" name="Rectangle 6"/>
          <p:cNvSpPr>
            <a:spLocks noChangeArrowheads="1"/>
          </p:cNvSpPr>
          <p:nvPr/>
        </p:nvSpPr>
        <p:spPr bwMode="auto">
          <a:xfrm>
            <a:off x="1447800" y="4572000"/>
            <a:ext cx="3505200" cy="11430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char </a:t>
            </a:r>
            <a:r>
              <a:rPr lang="en-US" sz="2000" dirty="0" err="1">
                <a:solidFill>
                  <a:prstClr val="black"/>
                </a:solidFill>
                <a:latin typeface="Aptos" panose="02110004020202020204"/>
              </a:rPr>
              <a:t>buf</a:t>
            </a:r>
            <a:r>
              <a:rPr lang="en-US" sz="2000" dirty="0">
                <a:solidFill>
                  <a:prstClr val="black"/>
                </a:solidFill>
                <a:latin typeface="Aptos" panose="02110004020202020204"/>
              </a:rPr>
              <a:t>[128]</a:t>
            </a:r>
          </a:p>
        </p:txBody>
      </p:sp>
      <p:sp>
        <p:nvSpPr>
          <p:cNvPr id="11" name="Text Box 7"/>
          <p:cNvSpPr txBox="1">
            <a:spLocks noChangeArrowheads="1"/>
          </p:cNvSpPr>
          <p:nvPr/>
        </p:nvSpPr>
        <p:spPr bwMode="auto">
          <a:xfrm>
            <a:off x="60042" y="5504578"/>
            <a:ext cx="538032" cy="400110"/>
          </a:xfrm>
          <a:prstGeom prst="rect">
            <a:avLst/>
          </a:prstGeom>
          <a:noFill/>
          <a:ln w="9525">
            <a:noFill/>
            <a:miter lim="800000"/>
            <a:headEnd/>
            <a:tailEnd/>
          </a:ln>
        </p:spPr>
        <p:txBody>
          <a:bodyPr wrap="none">
            <a:spAutoFit/>
          </a:bodyPr>
          <a:lstStyle/>
          <a:p>
            <a:pPr algn="ctr" defTabSz="685800" eaLnBrk="0" hangingPunct="0">
              <a:spcBef>
                <a:spcPct val="50000"/>
              </a:spcBef>
            </a:pPr>
            <a:r>
              <a:rPr lang="en-US" sz="2000" dirty="0" err="1">
                <a:solidFill>
                  <a:prstClr val="black"/>
                </a:solidFill>
                <a:latin typeface="Aptos" panose="02110004020202020204"/>
              </a:rPr>
              <a:t>rsp</a:t>
            </a:r>
            <a:endParaRPr lang="en-US" sz="2000" dirty="0">
              <a:solidFill>
                <a:prstClr val="black"/>
              </a:solidFill>
              <a:latin typeface="Aptos" panose="02110004020202020204"/>
            </a:endParaRPr>
          </a:p>
        </p:txBody>
      </p:sp>
      <p:sp>
        <p:nvSpPr>
          <p:cNvPr id="12" name="Line 8"/>
          <p:cNvSpPr>
            <a:spLocks noChangeShapeType="1"/>
          </p:cNvSpPr>
          <p:nvPr/>
        </p:nvSpPr>
        <p:spPr bwMode="auto">
          <a:xfrm>
            <a:off x="511175" y="5736371"/>
            <a:ext cx="544512" cy="0"/>
          </a:xfrm>
          <a:prstGeom prst="line">
            <a:avLst/>
          </a:prstGeom>
          <a:noFill/>
          <a:ln w="9525">
            <a:solidFill>
              <a:schemeClr val="tx1"/>
            </a:solidFill>
            <a:round/>
            <a:headEnd/>
            <a:tailEnd type="triangle" w="med" len="med"/>
          </a:ln>
        </p:spPr>
        <p:txBody>
          <a:bodyPr wrap="none" anchor="ctr"/>
          <a:lstStyle/>
          <a:p>
            <a:pPr defTabSz="685800"/>
            <a:endParaRPr lang="en-US" sz="2000">
              <a:solidFill>
                <a:prstClr val="black"/>
              </a:solidFill>
              <a:latin typeface="Aptos" panose="02110004020202020204"/>
            </a:endParaRPr>
          </a:p>
        </p:txBody>
      </p:sp>
      <p:sp>
        <p:nvSpPr>
          <p:cNvPr id="22" name="Line 18"/>
          <p:cNvSpPr>
            <a:spLocks noChangeShapeType="1"/>
          </p:cNvSpPr>
          <p:nvPr/>
        </p:nvSpPr>
        <p:spPr bwMode="auto">
          <a:xfrm>
            <a:off x="1143000" y="5715000"/>
            <a:ext cx="4038600"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sp>
        <p:nvSpPr>
          <p:cNvPr id="23" name="Line 19"/>
          <p:cNvSpPr>
            <a:spLocks noChangeShapeType="1"/>
          </p:cNvSpPr>
          <p:nvPr/>
        </p:nvSpPr>
        <p:spPr bwMode="auto">
          <a:xfrm>
            <a:off x="1143000" y="3581400"/>
            <a:ext cx="4038600"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grpSp>
        <p:nvGrpSpPr>
          <p:cNvPr id="25" name="Group 21"/>
          <p:cNvGrpSpPr>
            <a:grpSpLocks/>
          </p:cNvGrpSpPr>
          <p:nvPr/>
        </p:nvGrpSpPr>
        <p:grpSpPr bwMode="auto">
          <a:xfrm>
            <a:off x="703263" y="3355182"/>
            <a:ext cx="744538" cy="1064419"/>
            <a:chOff x="1104" y="1104"/>
            <a:chExt cx="469" cy="1536"/>
          </a:xfrm>
        </p:grpSpPr>
        <p:sp>
          <p:nvSpPr>
            <p:cNvPr id="26" name="Line 22"/>
            <p:cNvSpPr>
              <a:spLocks noChangeShapeType="1"/>
            </p:cNvSpPr>
            <p:nvPr/>
          </p:nvSpPr>
          <p:spPr bwMode="auto">
            <a:xfrm flipH="1">
              <a:off x="1104" y="2640"/>
              <a:ext cx="469" cy="0"/>
            </a:xfrm>
            <a:prstGeom prst="line">
              <a:avLst/>
            </a:prstGeom>
            <a:noFill/>
            <a:ln w="28575">
              <a:solidFill>
                <a:srgbClr val="0000FF"/>
              </a:solidFill>
              <a:round/>
              <a:headEnd/>
              <a:tailEnd/>
            </a:ln>
          </p:spPr>
          <p:txBody>
            <a:bodyPr wrap="none" anchor="ctr"/>
            <a:lstStyle/>
            <a:p>
              <a:pPr defTabSz="685800"/>
              <a:endParaRPr lang="en-US" sz="2000">
                <a:solidFill>
                  <a:prstClr val="black"/>
                </a:solidFill>
                <a:latin typeface="Aptos" panose="02110004020202020204"/>
              </a:endParaRPr>
            </a:p>
          </p:txBody>
        </p:sp>
        <p:sp>
          <p:nvSpPr>
            <p:cNvPr id="27" name="Line 23"/>
            <p:cNvSpPr>
              <a:spLocks noChangeShapeType="1"/>
            </p:cNvSpPr>
            <p:nvPr/>
          </p:nvSpPr>
          <p:spPr bwMode="auto">
            <a:xfrm flipV="1">
              <a:off x="1104" y="1104"/>
              <a:ext cx="0" cy="1536"/>
            </a:xfrm>
            <a:prstGeom prst="line">
              <a:avLst/>
            </a:prstGeom>
            <a:noFill/>
            <a:ln w="41275">
              <a:solidFill>
                <a:srgbClr val="0000FF"/>
              </a:solidFill>
              <a:round/>
              <a:headEnd/>
              <a:tailEnd type="triangle" w="med" len="med"/>
            </a:ln>
          </p:spPr>
          <p:txBody>
            <a:bodyPr wrap="none" anchor="ctr"/>
            <a:lstStyle/>
            <a:p>
              <a:pPr defTabSz="685800"/>
              <a:endParaRPr lang="en-US" sz="2000">
                <a:solidFill>
                  <a:prstClr val="black"/>
                </a:solidFill>
                <a:latin typeface="Aptos" panose="02110004020202020204"/>
              </a:endParaRPr>
            </a:p>
          </p:txBody>
        </p:sp>
      </p:grpSp>
      <p:sp>
        <p:nvSpPr>
          <p:cNvPr id="28" name="Line 24"/>
          <p:cNvSpPr>
            <a:spLocks noChangeShapeType="1"/>
          </p:cNvSpPr>
          <p:nvPr/>
        </p:nvSpPr>
        <p:spPr bwMode="auto">
          <a:xfrm>
            <a:off x="1447800" y="3352800"/>
            <a:ext cx="0" cy="304800"/>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29" name="Line 25"/>
          <p:cNvSpPr>
            <a:spLocks noChangeShapeType="1"/>
          </p:cNvSpPr>
          <p:nvPr/>
        </p:nvSpPr>
        <p:spPr bwMode="auto">
          <a:xfrm>
            <a:off x="4953001" y="3314700"/>
            <a:ext cx="3175" cy="34290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30" name="Line 26"/>
          <p:cNvSpPr>
            <a:spLocks noChangeShapeType="1"/>
          </p:cNvSpPr>
          <p:nvPr/>
        </p:nvSpPr>
        <p:spPr bwMode="auto">
          <a:xfrm flipH="1">
            <a:off x="1447800" y="5329240"/>
            <a:ext cx="3175" cy="53816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31" name="Line 27"/>
          <p:cNvSpPr>
            <a:spLocks noChangeShapeType="1"/>
          </p:cNvSpPr>
          <p:nvPr/>
        </p:nvSpPr>
        <p:spPr bwMode="auto">
          <a:xfrm flipH="1">
            <a:off x="4953001" y="5329239"/>
            <a:ext cx="3175" cy="538162"/>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21" name="Rectangle 17"/>
          <p:cNvSpPr>
            <a:spLocks noChangeArrowheads="1"/>
          </p:cNvSpPr>
          <p:nvPr/>
        </p:nvSpPr>
        <p:spPr bwMode="auto">
          <a:xfrm>
            <a:off x="1447800" y="3581400"/>
            <a:ext cx="3505200" cy="2133600"/>
          </a:xfrm>
          <a:prstGeom prst="rect">
            <a:avLst/>
          </a:prstGeom>
          <a:noFill/>
          <a:ln w="57150">
            <a:solidFill>
              <a:schemeClr val="tx1"/>
            </a:solidFill>
            <a:miter lim="800000"/>
            <a:headEnd/>
            <a:tailEnd/>
          </a:ln>
        </p:spPr>
        <p:txBody>
          <a:bodyPr wrap="none" anchor="ctr"/>
          <a:lstStyle/>
          <a:p>
            <a:pPr defTabSz="685800"/>
            <a:endParaRPr lang="en-US" sz="2000">
              <a:solidFill>
                <a:prstClr val="black"/>
              </a:solidFill>
              <a:latin typeface="Aptos" panose="02110004020202020204"/>
            </a:endParaRPr>
          </a:p>
        </p:txBody>
      </p:sp>
    </p:spTree>
    <p:extLst>
      <p:ext uri="{BB962C8B-B14F-4D97-AF65-F5344CB8AC3E}">
        <p14:creationId xmlns:p14="http://schemas.microsoft.com/office/powerpoint/2010/main" val="198180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animBg="1"/>
      <p:bldP spid="22" grpId="0" animBg="1"/>
      <p:bldP spid="23" grpId="0" animBg="1"/>
      <p:bldP spid="28" grpId="0" animBg="1"/>
      <p:bldP spid="29" grpId="0" animBg="1"/>
      <p:bldP spid="30" grpId="0" animBg="1"/>
      <p:bldP spid="31"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buffer overflows?</a:t>
            </a:r>
          </a:p>
        </p:txBody>
      </p:sp>
      <p:sp>
        <p:nvSpPr>
          <p:cNvPr id="4" name="TextBox 3"/>
          <p:cNvSpPr txBox="1"/>
          <p:nvPr/>
        </p:nvSpPr>
        <p:spPr>
          <a:xfrm>
            <a:off x="5410200" y="2133601"/>
            <a:ext cx="3570208" cy="1754326"/>
          </a:xfrm>
          <a:prstGeom prst="rect">
            <a:avLst/>
          </a:prstGeom>
          <a:noFill/>
          <a:ln>
            <a:solidFill>
              <a:srgbClr val="0000FF"/>
            </a:solidFill>
          </a:ln>
        </p:spPr>
        <p:txBody>
          <a:bodyPr wrap="none" rtlCol="0">
            <a:spAutoFit/>
          </a:bodyPr>
          <a:lstStyle/>
          <a:p>
            <a:pPr defTabSz="685800">
              <a:spcBef>
                <a:spcPct val="80000"/>
              </a:spcBef>
              <a:tabLst>
                <a:tab pos="457189" algn="l"/>
                <a:tab pos="1828754" algn="l"/>
                <a:tab pos="2171646" algn="l"/>
              </a:tabLst>
            </a:pPr>
            <a:r>
              <a:rPr lang="en-US" sz="2000" b="1" dirty="0">
                <a:solidFill>
                  <a:srgbClr val="0E2841"/>
                </a:solidFill>
                <a:latin typeface="Courier New" pitchFamily="49" charset="0"/>
              </a:rPr>
              <a:t>void </a:t>
            </a:r>
            <a:r>
              <a:rPr lang="en-US" sz="2000" b="1" dirty="0" err="1">
                <a:solidFill>
                  <a:srgbClr val="0E2841"/>
                </a:solidFill>
                <a:latin typeface="Courier New" pitchFamily="49" charset="0"/>
              </a:rPr>
              <a:t>func</a:t>
            </a:r>
            <a:r>
              <a:rPr lang="en-US" sz="2000" b="1" dirty="0">
                <a:solidFill>
                  <a:srgbClr val="0E2841"/>
                </a:solidFill>
                <a:latin typeface="Courier New" pitchFamily="49" charset="0"/>
              </a:rPr>
              <a:t>(char *</a:t>
            </a:r>
            <a:r>
              <a:rPr lang="en-US" sz="2000" b="1" dirty="0" err="1">
                <a:solidFill>
                  <a:srgbClr val="0E2841"/>
                </a:solidFill>
                <a:latin typeface="Courier New" pitchFamily="49" charset="0"/>
              </a:rPr>
              <a:t>url</a:t>
            </a:r>
            <a:r>
              <a:rPr lang="en-US" sz="2000" b="1" dirty="0">
                <a:solidFill>
                  <a:srgbClr val="0E2841"/>
                </a:solidFill>
                <a:latin typeface="Courier New" pitchFamily="49" charset="0"/>
              </a:rPr>
              <a:t>) {</a:t>
            </a:r>
            <a:br>
              <a:rPr lang="en-US" sz="2000" b="1" dirty="0">
                <a:solidFill>
                  <a:srgbClr val="0E2841"/>
                </a:solidFill>
                <a:latin typeface="Courier New" pitchFamily="49" charset="0"/>
              </a:rPr>
            </a:br>
            <a:r>
              <a:rPr lang="en-US" sz="2000" b="1" dirty="0">
                <a:solidFill>
                  <a:srgbClr val="0E2841"/>
                </a:solidFill>
                <a:latin typeface="Courier New" pitchFamily="49" charset="0"/>
              </a:rPr>
              <a:t>   char </a:t>
            </a:r>
            <a:r>
              <a:rPr lang="en-US" sz="2000" b="1" dirty="0" err="1">
                <a:solidFill>
                  <a:srgbClr val="0E2841"/>
                </a:solidFill>
                <a:latin typeface="Courier New" pitchFamily="49" charset="0"/>
              </a:rPr>
              <a:t>buf</a:t>
            </a:r>
            <a:r>
              <a:rPr lang="en-US" sz="2000" b="1" dirty="0">
                <a:solidFill>
                  <a:srgbClr val="0E2841"/>
                </a:solidFill>
                <a:latin typeface="Courier New" pitchFamily="49" charset="0"/>
              </a:rPr>
              <a:t>[128];</a:t>
            </a:r>
          </a:p>
          <a:p>
            <a:pPr defTabSz="685800">
              <a:spcBef>
                <a:spcPct val="40000"/>
              </a:spcBef>
              <a:tabLst>
                <a:tab pos="457189" algn="l"/>
                <a:tab pos="1828754" algn="l"/>
                <a:tab pos="2171646" algn="l"/>
              </a:tabLst>
            </a:pPr>
            <a:r>
              <a:rPr lang="en-US" sz="2000" b="1" dirty="0">
                <a:solidFill>
                  <a:srgbClr val="0E2841"/>
                </a:solidFill>
                <a:latin typeface="Courier New" pitchFamily="49" charset="0"/>
              </a:rPr>
              <a:t>   </a:t>
            </a:r>
            <a:r>
              <a:rPr lang="en-US" sz="2000" b="1" dirty="0" err="1">
                <a:solidFill>
                  <a:srgbClr val="0E2841"/>
                </a:solidFill>
                <a:latin typeface="Courier New" pitchFamily="49" charset="0"/>
              </a:rPr>
              <a:t>strcpy</a:t>
            </a:r>
            <a:r>
              <a:rPr lang="en-US" sz="2000" b="1" dirty="0">
                <a:solidFill>
                  <a:srgbClr val="0E2841"/>
                </a:solidFill>
                <a:latin typeface="Courier New" pitchFamily="49" charset="0"/>
              </a:rPr>
              <a:t>(</a:t>
            </a:r>
            <a:r>
              <a:rPr lang="en-US" sz="2000" b="1" dirty="0" err="1">
                <a:solidFill>
                  <a:srgbClr val="0E2841"/>
                </a:solidFill>
                <a:latin typeface="Courier New" pitchFamily="49" charset="0"/>
              </a:rPr>
              <a:t>buf</a:t>
            </a:r>
            <a:r>
              <a:rPr lang="en-US" sz="2000" b="1" dirty="0">
                <a:solidFill>
                  <a:srgbClr val="0E2841"/>
                </a:solidFill>
                <a:latin typeface="Courier New" pitchFamily="49" charset="0"/>
              </a:rPr>
              <a:t>, </a:t>
            </a:r>
            <a:r>
              <a:rPr lang="en-US" sz="2000" b="1" dirty="0" err="1">
                <a:solidFill>
                  <a:srgbClr val="0E2841"/>
                </a:solidFill>
                <a:latin typeface="Courier New" pitchFamily="49" charset="0"/>
              </a:rPr>
              <a:t>url</a:t>
            </a:r>
            <a:r>
              <a:rPr lang="en-US" sz="2000" b="1" dirty="0">
                <a:solidFill>
                  <a:srgbClr val="0E2841"/>
                </a:solidFill>
                <a:latin typeface="Courier New" pitchFamily="49" charset="0"/>
              </a:rPr>
              <a:t>);</a:t>
            </a:r>
            <a:br>
              <a:rPr lang="en-US" sz="2000" b="1" dirty="0">
                <a:solidFill>
                  <a:srgbClr val="0E2841"/>
                </a:solidFill>
                <a:latin typeface="Courier New" pitchFamily="49" charset="0"/>
              </a:rPr>
            </a:br>
            <a:r>
              <a:rPr lang="en-US" sz="2000" b="1" dirty="0">
                <a:solidFill>
                  <a:srgbClr val="0E2841"/>
                </a:solidFill>
                <a:latin typeface="Courier New" pitchFamily="49" charset="0"/>
              </a:rPr>
              <a:t>	do-something(</a:t>
            </a:r>
            <a:r>
              <a:rPr lang="en-US" sz="2000" b="1" dirty="0" err="1">
                <a:solidFill>
                  <a:srgbClr val="0E2841"/>
                </a:solidFill>
                <a:latin typeface="Courier New" pitchFamily="49" charset="0"/>
              </a:rPr>
              <a:t>buf</a:t>
            </a:r>
            <a:r>
              <a:rPr lang="en-US" sz="2000" b="1" dirty="0">
                <a:solidFill>
                  <a:srgbClr val="0E2841"/>
                </a:solidFill>
                <a:latin typeface="Courier New" pitchFamily="49" charset="0"/>
              </a:rPr>
              <a:t>);</a:t>
            </a:r>
            <a:br>
              <a:rPr lang="en-US" sz="2000" b="1" dirty="0">
                <a:solidFill>
                  <a:srgbClr val="0E2841"/>
                </a:solidFill>
                <a:latin typeface="Courier New" pitchFamily="49" charset="0"/>
              </a:rPr>
            </a:br>
            <a:r>
              <a:rPr lang="en-US" sz="2000" b="1" dirty="0">
                <a:solidFill>
                  <a:srgbClr val="0E2841"/>
                </a:solidFill>
                <a:latin typeface="Courier New" pitchFamily="49" charset="0"/>
              </a:rPr>
              <a:t>}</a:t>
            </a:r>
          </a:p>
        </p:txBody>
      </p:sp>
      <p:sp>
        <p:nvSpPr>
          <p:cNvPr id="6" name="TextBox 5"/>
          <p:cNvSpPr txBox="1"/>
          <p:nvPr/>
        </p:nvSpPr>
        <p:spPr>
          <a:xfrm>
            <a:off x="304801" y="2133601"/>
            <a:ext cx="5139805" cy="800219"/>
          </a:xfrm>
          <a:prstGeom prst="rect">
            <a:avLst/>
          </a:prstGeom>
          <a:noFill/>
        </p:spPr>
        <p:txBody>
          <a:bodyPr wrap="none" rtlCol="0">
            <a:spAutoFit/>
          </a:bodyPr>
          <a:lstStyle/>
          <a:p>
            <a:pPr defTabSz="685800">
              <a:spcBef>
                <a:spcPct val="30000"/>
              </a:spcBef>
            </a:pPr>
            <a:r>
              <a:rPr lang="en-US" sz="2000" b="1" dirty="0">
                <a:solidFill>
                  <a:srgbClr val="0E2841"/>
                </a:solidFill>
                <a:latin typeface="Courier New" pitchFamily="49" charset="0"/>
              </a:rPr>
              <a:t>What if *</a:t>
            </a:r>
            <a:r>
              <a:rPr lang="en-US" sz="2000" b="1" dirty="0" err="1">
                <a:solidFill>
                  <a:srgbClr val="0E2841"/>
                </a:solidFill>
                <a:latin typeface="Courier New" pitchFamily="49" charset="0"/>
              </a:rPr>
              <a:t>url</a:t>
            </a:r>
            <a:r>
              <a:rPr lang="en-US" sz="2000" dirty="0">
                <a:solidFill>
                  <a:prstClr val="black"/>
                </a:solidFill>
                <a:latin typeface="Aptos" panose="02110004020202020204"/>
              </a:rPr>
              <a:t>  is too long?</a:t>
            </a:r>
          </a:p>
          <a:p>
            <a:pPr defTabSz="685800">
              <a:spcBef>
                <a:spcPct val="30000"/>
              </a:spcBef>
            </a:pPr>
            <a:r>
              <a:rPr lang="en-US" sz="2000" dirty="0">
                <a:solidFill>
                  <a:prstClr val="black"/>
                </a:solidFill>
                <a:latin typeface="Aptos" panose="02110004020202020204"/>
              </a:rPr>
              <a:t>Quiz: what </a:t>
            </a:r>
            <a:r>
              <a:rPr lang="en-US" sz="2000" dirty="0" err="1">
                <a:solidFill>
                  <a:prstClr val="black"/>
                </a:solidFill>
                <a:latin typeface="Aptos" panose="02110004020202020204"/>
              </a:rPr>
              <a:t>url</a:t>
            </a:r>
            <a:r>
              <a:rPr lang="en-US" sz="2000" dirty="0">
                <a:solidFill>
                  <a:prstClr val="black"/>
                </a:solidFill>
                <a:latin typeface="Aptos" panose="02110004020202020204"/>
              </a:rPr>
              <a:t> length could cause overflow?   </a:t>
            </a:r>
          </a:p>
        </p:txBody>
      </p:sp>
      <p:sp>
        <p:nvSpPr>
          <p:cNvPr id="7" name="Rectangle 3"/>
          <p:cNvSpPr>
            <a:spLocks noChangeArrowheads="1"/>
          </p:cNvSpPr>
          <p:nvPr/>
        </p:nvSpPr>
        <p:spPr bwMode="auto">
          <a:xfrm>
            <a:off x="1447800" y="3581400"/>
            <a:ext cx="3505200" cy="3810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argument:   </a:t>
            </a:r>
            <a:r>
              <a:rPr lang="en-US" sz="2000" dirty="0" err="1">
                <a:solidFill>
                  <a:prstClr val="black"/>
                </a:solidFill>
                <a:latin typeface="Aptos" panose="02110004020202020204"/>
              </a:rPr>
              <a:t>str</a:t>
            </a:r>
            <a:endParaRPr lang="en-US" sz="2000" dirty="0">
              <a:solidFill>
                <a:prstClr val="black"/>
              </a:solidFill>
              <a:latin typeface="Aptos" panose="02110004020202020204"/>
            </a:endParaRPr>
          </a:p>
        </p:txBody>
      </p:sp>
      <p:sp>
        <p:nvSpPr>
          <p:cNvPr id="8" name="Rectangle 4"/>
          <p:cNvSpPr>
            <a:spLocks noChangeArrowheads="1"/>
          </p:cNvSpPr>
          <p:nvPr/>
        </p:nvSpPr>
        <p:spPr bwMode="auto">
          <a:xfrm>
            <a:off x="1447800" y="3924300"/>
            <a:ext cx="3505200" cy="3429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return address</a:t>
            </a:r>
          </a:p>
        </p:txBody>
      </p:sp>
      <p:sp>
        <p:nvSpPr>
          <p:cNvPr id="9" name="Rectangle 5"/>
          <p:cNvSpPr>
            <a:spLocks noChangeArrowheads="1"/>
          </p:cNvSpPr>
          <p:nvPr/>
        </p:nvSpPr>
        <p:spPr bwMode="auto">
          <a:xfrm>
            <a:off x="1447800" y="4229100"/>
            <a:ext cx="3505200" cy="3429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stack base pointer</a:t>
            </a:r>
          </a:p>
        </p:txBody>
      </p:sp>
      <p:sp>
        <p:nvSpPr>
          <p:cNvPr id="10" name="Rectangle 6"/>
          <p:cNvSpPr>
            <a:spLocks noChangeArrowheads="1"/>
          </p:cNvSpPr>
          <p:nvPr/>
        </p:nvSpPr>
        <p:spPr bwMode="auto">
          <a:xfrm>
            <a:off x="1447800" y="4572000"/>
            <a:ext cx="3505200" cy="1143000"/>
          </a:xfrm>
          <a:prstGeom prst="rect">
            <a:avLst/>
          </a:prstGeom>
          <a:solidFill>
            <a:schemeClr val="bg1">
              <a:lumMod val="75000"/>
            </a:schemeClr>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prstClr val="black"/>
                </a:solidFill>
                <a:latin typeface="Aptos" panose="02110004020202020204"/>
              </a:rPr>
              <a:t>char </a:t>
            </a:r>
            <a:r>
              <a:rPr lang="en-US" sz="2000" dirty="0" err="1">
                <a:solidFill>
                  <a:prstClr val="black"/>
                </a:solidFill>
                <a:latin typeface="Aptos" panose="02110004020202020204"/>
              </a:rPr>
              <a:t>buf</a:t>
            </a:r>
            <a:r>
              <a:rPr lang="en-US" sz="2000" dirty="0">
                <a:solidFill>
                  <a:prstClr val="black"/>
                </a:solidFill>
                <a:latin typeface="Aptos" panose="02110004020202020204"/>
              </a:rPr>
              <a:t>[128]</a:t>
            </a:r>
          </a:p>
        </p:txBody>
      </p:sp>
      <p:sp>
        <p:nvSpPr>
          <p:cNvPr id="11" name="Text Box 7"/>
          <p:cNvSpPr txBox="1">
            <a:spLocks noChangeArrowheads="1"/>
          </p:cNvSpPr>
          <p:nvPr/>
        </p:nvSpPr>
        <p:spPr bwMode="auto">
          <a:xfrm>
            <a:off x="-25762" y="5515584"/>
            <a:ext cx="538032" cy="400110"/>
          </a:xfrm>
          <a:prstGeom prst="rect">
            <a:avLst/>
          </a:prstGeom>
          <a:noFill/>
          <a:ln w="9525">
            <a:noFill/>
            <a:miter lim="800000"/>
            <a:headEnd/>
            <a:tailEnd/>
          </a:ln>
        </p:spPr>
        <p:txBody>
          <a:bodyPr wrap="none">
            <a:spAutoFit/>
          </a:bodyPr>
          <a:lstStyle/>
          <a:p>
            <a:pPr algn="ctr" defTabSz="685800" eaLnBrk="0" hangingPunct="0">
              <a:spcBef>
                <a:spcPct val="50000"/>
              </a:spcBef>
            </a:pPr>
            <a:r>
              <a:rPr lang="en-US" sz="2000" dirty="0" err="1">
                <a:solidFill>
                  <a:prstClr val="black"/>
                </a:solidFill>
                <a:latin typeface="Aptos" panose="02110004020202020204"/>
              </a:rPr>
              <a:t>rsp</a:t>
            </a:r>
            <a:endParaRPr lang="en-US" sz="2000" dirty="0">
              <a:solidFill>
                <a:prstClr val="black"/>
              </a:solidFill>
              <a:latin typeface="Aptos" panose="02110004020202020204"/>
            </a:endParaRPr>
          </a:p>
        </p:txBody>
      </p:sp>
      <p:sp>
        <p:nvSpPr>
          <p:cNvPr id="12" name="Line 8"/>
          <p:cNvSpPr>
            <a:spLocks noChangeShapeType="1"/>
          </p:cNvSpPr>
          <p:nvPr/>
        </p:nvSpPr>
        <p:spPr bwMode="auto">
          <a:xfrm>
            <a:off x="511175" y="5736371"/>
            <a:ext cx="544512" cy="0"/>
          </a:xfrm>
          <a:prstGeom prst="line">
            <a:avLst/>
          </a:prstGeom>
          <a:noFill/>
          <a:ln w="9525">
            <a:solidFill>
              <a:schemeClr val="tx1"/>
            </a:solidFill>
            <a:round/>
            <a:headEnd/>
            <a:tailEnd type="triangle" w="med" len="med"/>
          </a:ln>
        </p:spPr>
        <p:txBody>
          <a:bodyPr wrap="none" anchor="ctr"/>
          <a:lstStyle/>
          <a:p>
            <a:pPr defTabSz="685800"/>
            <a:endParaRPr lang="en-US" sz="2000">
              <a:solidFill>
                <a:prstClr val="black"/>
              </a:solidFill>
              <a:latin typeface="Aptos" panose="02110004020202020204"/>
            </a:endParaRPr>
          </a:p>
        </p:txBody>
      </p:sp>
      <p:sp>
        <p:nvSpPr>
          <p:cNvPr id="22" name="Line 18"/>
          <p:cNvSpPr>
            <a:spLocks noChangeShapeType="1"/>
          </p:cNvSpPr>
          <p:nvPr/>
        </p:nvSpPr>
        <p:spPr bwMode="auto">
          <a:xfrm>
            <a:off x="1143000" y="5715000"/>
            <a:ext cx="4038600"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sp>
        <p:nvSpPr>
          <p:cNvPr id="23" name="Line 19"/>
          <p:cNvSpPr>
            <a:spLocks noChangeShapeType="1"/>
          </p:cNvSpPr>
          <p:nvPr/>
        </p:nvSpPr>
        <p:spPr bwMode="auto">
          <a:xfrm>
            <a:off x="1143000" y="3581400"/>
            <a:ext cx="4038600"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sp>
        <p:nvSpPr>
          <p:cNvPr id="28" name="Line 24"/>
          <p:cNvSpPr>
            <a:spLocks noChangeShapeType="1"/>
          </p:cNvSpPr>
          <p:nvPr/>
        </p:nvSpPr>
        <p:spPr bwMode="auto">
          <a:xfrm>
            <a:off x="1447800" y="3352800"/>
            <a:ext cx="0" cy="304800"/>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29" name="Line 25"/>
          <p:cNvSpPr>
            <a:spLocks noChangeShapeType="1"/>
          </p:cNvSpPr>
          <p:nvPr/>
        </p:nvSpPr>
        <p:spPr bwMode="auto">
          <a:xfrm>
            <a:off x="4953001" y="3314700"/>
            <a:ext cx="3175" cy="34290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30" name="Line 26"/>
          <p:cNvSpPr>
            <a:spLocks noChangeShapeType="1"/>
          </p:cNvSpPr>
          <p:nvPr/>
        </p:nvSpPr>
        <p:spPr bwMode="auto">
          <a:xfrm flipH="1">
            <a:off x="1447800" y="5329240"/>
            <a:ext cx="3175" cy="53816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31" name="Line 27"/>
          <p:cNvSpPr>
            <a:spLocks noChangeShapeType="1"/>
          </p:cNvSpPr>
          <p:nvPr/>
        </p:nvSpPr>
        <p:spPr bwMode="auto">
          <a:xfrm flipH="1">
            <a:off x="4953001" y="5329239"/>
            <a:ext cx="3175" cy="538162"/>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21" name="Rectangle 17"/>
          <p:cNvSpPr>
            <a:spLocks noChangeArrowheads="1"/>
          </p:cNvSpPr>
          <p:nvPr/>
        </p:nvSpPr>
        <p:spPr bwMode="auto">
          <a:xfrm>
            <a:off x="1447800" y="3581400"/>
            <a:ext cx="3505200" cy="2133600"/>
          </a:xfrm>
          <a:prstGeom prst="rect">
            <a:avLst/>
          </a:prstGeom>
          <a:noFill/>
          <a:ln w="57150">
            <a:solidFill>
              <a:schemeClr val="tx1"/>
            </a:solidFill>
            <a:miter lim="800000"/>
            <a:headEnd/>
            <a:tailEnd/>
          </a:ln>
        </p:spPr>
        <p:txBody>
          <a:bodyPr wrap="none" anchor="ctr"/>
          <a:lstStyle/>
          <a:p>
            <a:pPr defTabSz="685800"/>
            <a:endParaRPr lang="en-US" sz="2000">
              <a:solidFill>
                <a:prstClr val="black"/>
              </a:solidFill>
              <a:latin typeface="Aptos" panose="02110004020202020204"/>
            </a:endParaRPr>
          </a:p>
        </p:txBody>
      </p:sp>
      <p:sp>
        <p:nvSpPr>
          <p:cNvPr id="3" name="Rectangle 2"/>
          <p:cNvSpPr/>
          <p:nvPr/>
        </p:nvSpPr>
        <p:spPr>
          <a:xfrm>
            <a:off x="1450974" y="3931377"/>
            <a:ext cx="3505200" cy="1765300"/>
          </a:xfrm>
          <a:prstGeom prst="rect">
            <a:avLst/>
          </a:prstGeom>
          <a:solidFill>
            <a:srgbClr val="FF0000">
              <a:alpha val="6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dirty="0">
              <a:solidFill>
                <a:prstClr val="white"/>
              </a:solidFill>
              <a:latin typeface="Aptos" panose="02110004020202020204"/>
            </a:endParaRPr>
          </a:p>
        </p:txBody>
      </p:sp>
      <p:grpSp>
        <p:nvGrpSpPr>
          <p:cNvPr id="5" name="Group 4"/>
          <p:cNvGrpSpPr/>
          <p:nvPr/>
        </p:nvGrpSpPr>
        <p:grpSpPr>
          <a:xfrm>
            <a:off x="457200" y="3962400"/>
            <a:ext cx="838200" cy="1600200"/>
            <a:chOff x="457200" y="3105150"/>
            <a:chExt cx="838200" cy="1600200"/>
          </a:xfrm>
        </p:grpSpPr>
        <p:sp>
          <p:nvSpPr>
            <p:cNvPr id="13" name="Left Brace 12"/>
            <p:cNvSpPr/>
            <p:nvPr/>
          </p:nvSpPr>
          <p:spPr>
            <a:xfrm>
              <a:off x="1143000" y="3105150"/>
              <a:ext cx="152400" cy="1600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en-US">
                <a:solidFill>
                  <a:prstClr val="black"/>
                </a:solidFill>
                <a:latin typeface="Aptos" panose="02110004020202020204"/>
              </a:endParaRPr>
            </a:p>
          </p:txBody>
        </p:sp>
        <p:sp>
          <p:nvSpPr>
            <p:cNvPr id="14" name="TextBox 13"/>
            <p:cNvSpPr txBox="1"/>
            <p:nvPr/>
          </p:nvSpPr>
          <p:spPr>
            <a:xfrm>
              <a:off x="457200" y="3638550"/>
              <a:ext cx="588174" cy="400110"/>
            </a:xfrm>
            <a:prstGeom prst="rect">
              <a:avLst/>
            </a:prstGeom>
            <a:noFill/>
          </p:spPr>
          <p:txBody>
            <a:bodyPr wrap="none" rtlCol="0">
              <a:spAutoFit/>
            </a:bodyPr>
            <a:lstStyle/>
            <a:p>
              <a:pPr defTabSz="685800"/>
              <a:r>
                <a:rPr lang="en-US" sz="2000" dirty="0">
                  <a:solidFill>
                    <a:prstClr val="black"/>
                  </a:solidFill>
                  <a:latin typeface="Aptos" panose="02110004020202020204"/>
                </a:rPr>
                <a:t>*</a:t>
              </a:r>
              <a:r>
                <a:rPr lang="en-US" sz="2000" dirty="0" err="1">
                  <a:solidFill>
                    <a:prstClr val="black"/>
                  </a:solidFill>
                  <a:latin typeface="Aptos" panose="02110004020202020204"/>
                </a:rPr>
                <a:t>str</a:t>
              </a:r>
              <a:endParaRPr lang="en-US" sz="2000" dirty="0">
                <a:solidFill>
                  <a:prstClr val="black"/>
                </a:solidFill>
                <a:latin typeface="Aptos" panose="02110004020202020204"/>
              </a:endParaRPr>
            </a:p>
          </p:txBody>
        </p:sp>
      </p:grpSp>
      <p:sp>
        <p:nvSpPr>
          <p:cNvPr id="15" name="TextBox 14"/>
          <p:cNvSpPr txBox="1"/>
          <p:nvPr/>
        </p:nvSpPr>
        <p:spPr>
          <a:xfrm>
            <a:off x="5318271" y="4138881"/>
            <a:ext cx="3918573" cy="1323439"/>
          </a:xfrm>
          <a:prstGeom prst="rect">
            <a:avLst/>
          </a:prstGeom>
          <a:noFill/>
        </p:spPr>
        <p:txBody>
          <a:bodyPr wrap="none" rtlCol="0">
            <a:spAutoFit/>
          </a:bodyPr>
          <a:lstStyle/>
          <a:p>
            <a:pPr defTabSz="685800"/>
            <a:r>
              <a:rPr lang="en-US" sz="2000" dirty="0">
                <a:solidFill>
                  <a:prstClr val="black"/>
                </a:solidFill>
                <a:latin typeface="Aptos" panose="02110004020202020204"/>
              </a:rPr>
              <a:t>Poisoned return address!</a:t>
            </a:r>
          </a:p>
          <a:p>
            <a:pPr defTabSz="685800"/>
            <a:r>
              <a:rPr lang="en-US" sz="2000" dirty="0">
                <a:solidFill>
                  <a:prstClr val="black"/>
                </a:solidFill>
                <a:latin typeface="Aptos" panose="02110004020202020204"/>
              </a:rPr>
              <a:t> </a:t>
            </a:r>
          </a:p>
          <a:p>
            <a:pPr defTabSz="685800"/>
            <a:r>
              <a:rPr lang="en-US" sz="2000" dirty="0">
                <a:solidFill>
                  <a:prstClr val="black"/>
                </a:solidFill>
                <a:latin typeface="Aptos" panose="02110004020202020204"/>
              </a:rPr>
              <a:t>Problem:  </a:t>
            </a:r>
            <a:br>
              <a:rPr lang="en-US" sz="2000" dirty="0">
                <a:solidFill>
                  <a:prstClr val="black"/>
                </a:solidFill>
                <a:latin typeface="Aptos" panose="02110004020202020204"/>
              </a:rPr>
            </a:br>
            <a:r>
              <a:rPr lang="en-US" sz="2000" dirty="0">
                <a:solidFill>
                  <a:prstClr val="black"/>
                </a:solidFill>
                <a:latin typeface="Aptos" panose="02110004020202020204"/>
              </a:rPr>
              <a:t>      no bounds checking in  </a:t>
            </a:r>
            <a:r>
              <a:rPr lang="en-US" sz="2000" dirty="0" err="1">
                <a:solidFill>
                  <a:srgbClr val="0E2841"/>
                </a:solidFill>
                <a:latin typeface="Aptos" panose="02110004020202020204"/>
              </a:rPr>
              <a:t>strcpy</a:t>
            </a:r>
            <a:r>
              <a:rPr lang="en-US" sz="2000" dirty="0">
                <a:solidFill>
                  <a:srgbClr val="0E2841"/>
                </a:solidFill>
                <a:latin typeface="Aptos" panose="02110004020202020204"/>
              </a:rPr>
              <a:t>()</a:t>
            </a:r>
          </a:p>
        </p:txBody>
      </p:sp>
    </p:spTree>
    <p:extLst>
      <p:ext uri="{BB962C8B-B14F-4D97-AF65-F5344CB8AC3E}">
        <p14:creationId xmlns:p14="http://schemas.microsoft.com/office/powerpoint/2010/main" val="45959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411E9-666B-077E-44AB-6EC91F08F9D7}"/>
              </a:ext>
            </a:extLst>
          </p:cNvPr>
          <p:cNvSpPr>
            <a:spLocks noGrp="1"/>
          </p:cNvSpPr>
          <p:nvPr>
            <p:ph type="title"/>
          </p:nvPr>
        </p:nvSpPr>
        <p:spPr>
          <a:xfrm>
            <a:off x="-30480" y="796621"/>
            <a:ext cx="8229600" cy="857250"/>
          </a:xfrm>
        </p:spPr>
        <p:txBody>
          <a:bodyPr/>
          <a:lstStyle/>
          <a:p>
            <a:pPr algn="l"/>
            <a:r>
              <a:rPr lang="en-US" dirty="0"/>
              <a:t>Shell Code</a:t>
            </a:r>
          </a:p>
        </p:txBody>
      </p:sp>
      <p:sp>
        <p:nvSpPr>
          <p:cNvPr id="3" name="Content Placeholder 2">
            <a:extLst>
              <a:ext uri="{FF2B5EF4-FFF2-40B4-BE49-F238E27FC236}">
                <a16:creationId xmlns:a16="http://schemas.microsoft.com/office/drawing/2014/main" id="{0BD7DA0A-A9DA-E754-088D-A5F33A8CC7E0}"/>
              </a:ext>
            </a:extLst>
          </p:cNvPr>
          <p:cNvSpPr>
            <a:spLocks noGrp="1"/>
          </p:cNvSpPr>
          <p:nvPr>
            <p:ph idx="1"/>
          </p:nvPr>
        </p:nvSpPr>
        <p:spPr>
          <a:xfrm>
            <a:off x="82826" y="1593739"/>
            <a:ext cx="8229600" cy="3394472"/>
          </a:xfrm>
        </p:spPr>
        <p:txBody>
          <a:bodyPr>
            <a:normAutofit/>
          </a:bodyPr>
          <a:lstStyle/>
          <a:p>
            <a:r>
              <a:rPr lang="en-US" sz="2400" dirty="0"/>
              <a:t>A piece of executable code used as a payload</a:t>
            </a:r>
          </a:p>
          <a:p>
            <a:r>
              <a:rPr lang="en-US" sz="2400" dirty="0"/>
              <a:t>Often injected from shell</a:t>
            </a:r>
          </a:p>
          <a:p>
            <a:r>
              <a:rPr lang="en-US" sz="1400" dirty="0">
                <a:solidFill>
                  <a:srgbClr val="000000"/>
                </a:solidFill>
                <a:highlight>
                  <a:srgbClr val="FFFFFF"/>
                </a:highlight>
                <a:latin typeface="Courier New" panose="02070309020205020404" pitchFamily="49" charset="0"/>
              </a:rPr>
              <a:t>"\x48\x31\xF6\x56\x48\</a:t>
            </a:r>
            <a:r>
              <a:rPr lang="en-US" sz="1400" dirty="0" err="1">
                <a:solidFill>
                  <a:srgbClr val="000000"/>
                </a:solidFill>
                <a:highlight>
                  <a:srgbClr val="FFFFFF"/>
                </a:highlight>
                <a:latin typeface="Courier New" panose="02070309020205020404" pitchFamily="49" charset="0"/>
              </a:rPr>
              <a:t>xBF</a:t>
            </a:r>
            <a:r>
              <a:rPr lang="en-US" sz="1400" dirty="0">
                <a:solidFill>
                  <a:srgbClr val="000000"/>
                </a:solidFill>
                <a:highlight>
                  <a:srgbClr val="FFFFFF"/>
                </a:highlight>
                <a:latin typeface="Courier New" panose="02070309020205020404" pitchFamily="49" charset="0"/>
              </a:rPr>
              <a:t>\x2F\x62\x69\x6E\x2F\x2F\x73\x68\x57\x54\x5F\x6A\x3B\x58\x99\x0F\x05"</a:t>
            </a:r>
            <a:endParaRPr lang="en-US" sz="2400" dirty="0"/>
          </a:p>
        </p:txBody>
      </p:sp>
      <p:pic>
        <p:nvPicPr>
          <p:cNvPr id="1026" name="Picture 2" descr="Shellcode - example | SentinelOne">
            <a:extLst>
              <a:ext uri="{FF2B5EF4-FFF2-40B4-BE49-F238E27FC236}">
                <a16:creationId xmlns:a16="http://schemas.microsoft.com/office/drawing/2014/main" id="{7354A72A-B371-18ED-4C38-B09B5971A3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7" t="19753" r="56310" b="11111"/>
          <a:stretch/>
        </p:blipFill>
        <p:spPr bwMode="auto">
          <a:xfrm>
            <a:off x="76201" y="3352801"/>
            <a:ext cx="4302447"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 code&#10;&#10;Description automatically generated">
            <a:extLst>
              <a:ext uri="{FF2B5EF4-FFF2-40B4-BE49-F238E27FC236}">
                <a16:creationId xmlns:a16="http://schemas.microsoft.com/office/drawing/2014/main" id="{47FDDA1D-7A7B-68D7-0F5F-8F7261DC37F4}"/>
              </a:ext>
            </a:extLst>
          </p:cNvPr>
          <p:cNvPicPr>
            <a:picLocks noChangeAspect="1"/>
          </p:cNvPicPr>
          <p:nvPr/>
        </p:nvPicPr>
        <p:blipFill rotWithShape="1">
          <a:blip r:embed="rId3">
            <a:extLst>
              <a:ext uri="{28A0092B-C50C-407E-A947-70E740481C1C}">
                <a14:useLocalDpi xmlns:a14="http://schemas.microsoft.com/office/drawing/2010/main" val="0"/>
              </a:ext>
            </a:extLst>
          </a:blip>
          <a:srcRect l="1806" t="13318" r="2483" b="4128"/>
          <a:stretch/>
        </p:blipFill>
        <p:spPr>
          <a:xfrm>
            <a:off x="4474725" y="2819400"/>
            <a:ext cx="4038600" cy="3048000"/>
          </a:xfrm>
          <a:prstGeom prst="rect">
            <a:avLst/>
          </a:prstGeom>
        </p:spPr>
      </p:pic>
      <p:sp>
        <p:nvSpPr>
          <p:cNvPr id="4" name="Rounded Rectangle 3">
            <a:extLst>
              <a:ext uri="{FF2B5EF4-FFF2-40B4-BE49-F238E27FC236}">
                <a16:creationId xmlns:a16="http://schemas.microsoft.com/office/drawing/2014/main" id="{C665801E-5CCE-8A95-5FF0-A2E299E56980}"/>
              </a:ext>
            </a:extLst>
          </p:cNvPr>
          <p:cNvSpPr/>
          <p:nvPr/>
        </p:nvSpPr>
        <p:spPr>
          <a:xfrm>
            <a:off x="6700345" y="5066644"/>
            <a:ext cx="1143000" cy="197618"/>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
        <p:nvSpPr>
          <p:cNvPr id="5" name="Rounded Rectangle 4">
            <a:extLst>
              <a:ext uri="{FF2B5EF4-FFF2-40B4-BE49-F238E27FC236}">
                <a16:creationId xmlns:a16="http://schemas.microsoft.com/office/drawing/2014/main" id="{A8E02864-CBB4-E5B9-3042-B3E136FBC597}"/>
              </a:ext>
            </a:extLst>
          </p:cNvPr>
          <p:cNvSpPr/>
          <p:nvPr/>
        </p:nvSpPr>
        <p:spPr>
          <a:xfrm>
            <a:off x="6723993" y="5665841"/>
            <a:ext cx="1143000" cy="197618"/>
          </a:xfrm>
          <a:prstGeom prst="roundRect">
            <a:avLst/>
          </a:prstGeom>
          <a:noFill/>
          <a:ln w="730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
        <p:nvSpPr>
          <p:cNvPr id="9" name="Cloud 8">
            <a:extLst>
              <a:ext uri="{FF2B5EF4-FFF2-40B4-BE49-F238E27FC236}">
                <a16:creationId xmlns:a16="http://schemas.microsoft.com/office/drawing/2014/main" id="{5C6373E2-742B-81A8-15A5-A60C975358BE}"/>
              </a:ext>
            </a:extLst>
          </p:cNvPr>
          <p:cNvSpPr/>
          <p:nvPr/>
        </p:nvSpPr>
        <p:spPr>
          <a:xfrm>
            <a:off x="7813754" y="4226259"/>
            <a:ext cx="1591295" cy="160233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What is the goal?</a:t>
            </a: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1947257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4"/>
          <p:cNvSpPr>
            <a:spLocks noChangeArrowheads="1"/>
          </p:cNvSpPr>
          <p:nvPr/>
        </p:nvSpPr>
        <p:spPr bwMode="auto">
          <a:xfrm>
            <a:off x="5867400" y="3429000"/>
            <a:ext cx="2667000" cy="3429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endParaRPr lang="en-US" sz="2000" dirty="0">
              <a:solidFill>
                <a:srgbClr val="E8E8E8"/>
              </a:solidFill>
              <a:latin typeface="Aptos" panose="02110004020202020204"/>
            </a:endParaRPr>
          </a:p>
        </p:txBody>
      </p:sp>
      <p:sp>
        <p:nvSpPr>
          <p:cNvPr id="23" name="Rectangle 6"/>
          <p:cNvSpPr>
            <a:spLocks noChangeArrowheads="1"/>
          </p:cNvSpPr>
          <p:nvPr/>
        </p:nvSpPr>
        <p:spPr bwMode="auto">
          <a:xfrm>
            <a:off x="5842552" y="4419600"/>
            <a:ext cx="2667000" cy="11430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endParaRPr lang="en-US" sz="2000" dirty="0">
              <a:solidFill>
                <a:prstClr val="black"/>
              </a:solidFill>
              <a:latin typeface="Aptos" panose="02110004020202020204"/>
            </a:endParaRPr>
          </a:p>
        </p:txBody>
      </p:sp>
      <p:sp>
        <p:nvSpPr>
          <p:cNvPr id="44" name="Rectangle 6"/>
          <p:cNvSpPr>
            <a:spLocks noChangeArrowheads="1"/>
          </p:cNvSpPr>
          <p:nvPr/>
        </p:nvSpPr>
        <p:spPr bwMode="auto">
          <a:xfrm>
            <a:off x="5867400" y="4419600"/>
            <a:ext cx="2667000" cy="11430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srgbClr val="EEECE1"/>
                </a:solidFill>
                <a:latin typeface="Aptos" panose="02110004020202020204"/>
              </a:rPr>
              <a:t>char </a:t>
            </a:r>
            <a:r>
              <a:rPr lang="en-US" sz="2000" dirty="0" err="1">
                <a:solidFill>
                  <a:srgbClr val="EEECE1"/>
                </a:solidFill>
                <a:latin typeface="Aptos" panose="02110004020202020204"/>
              </a:rPr>
              <a:t>buf</a:t>
            </a:r>
            <a:r>
              <a:rPr lang="en-US" sz="2000" dirty="0">
                <a:solidFill>
                  <a:srgbClr val="EEECE1"/>
                </a:solidFill>
                <a:latin typeface="Aptos" panose="02110004020202020204"/>
              </a:rPr>
              <a:t>[128]</a:t>
            </a:r>
          </a:p>
        </p:txBody>
      </p:sp>
      <p:sp>
        <p:nvSpPr>
          <p:cNvPr id="38" name="Rectangle 4"/>
          <p:cNvSpPr>
            <a:spLocks noChangeArrowheads="1"/>
          </p:cNvSpPr>
          <p:nvPr/>
        </p:nvSpPr>
        <p:spPr bwMode="auto">
          <a:xfrm>
            <a:off x="5867400" y="3771900"/>
            <a:ext cx="2667000" cy="3429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srgbClr val="E8E8E8"/>
                </a:solidFill>
                <a:latin typeface="Aptos" panose="02110004020202020204"/>
              </a:rPr>
              <a:t>return address</a:t>
            </a:r>
          </a:p>
        </p:txBody>
      </p:sp>
      <p:sp>
        <p:nvSpPr>
          <p:cNvPr id="39" name="Rectangle 5"/>
          <p:cNvSpPr>
            <a:spLocks noChangeArrowheads="1"/>
          </p:cNvSpPr>
          <p:nvPr/>
        </p:nvSpPr>
        <p:spPr bwMode="auto">
          <a:xfrm>
            <a:off x="5867400" y="4076700"/>
            <a:ext cx="2667000" cy="3429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endParaRPr lang="en-US" sz="2000" dirty="0">
              <a:solidFill>
                <a:srgbClr val="EEECE1"/>
              </a:solidFill>
              <a:latin typeface="Aptos" panose="02110004020202020204"/>
            </a:endParaRPr>
          </a:p>
        </p:txBody>
      </p:sp>
      <p:sp>
        <p:nvSpPr>
          <p:cNvPr id="10242" name="Rectangle 2"/>
          <p:cNvSpPr>
            <a:spLocks noGrp="1" noChangeArrowheads="1"/>
          </p:cNvSpPr>
          <p:nvPr>
            <p:ph type="title"/>
          </p:nvPr>
        </p:nvSpPr>
        <p:spPr>
          <a:xfrm>
            <a:off x="457202" y="809626"/>
            <a:ext cx="5410199" cy="790575"/>
          </a:xfrm>
        </p:spPr>
        <p:txBody>
          <a:bodyPr>
            <a:normAutofit/>
          </a:bodyPr>
          <a:lstStyle/>
          <a:p>
            <a:r>
              <a:rPr lang="en-US" sz="4400" dirty="0"/>
              <a:t>Basic stack exploit</a:t>
            </a:r>
          </a:p>
        </p:txBody>
      </p:sp>
      <p:sp>
        <p:nvSpPr>
          <p:cNvPr id="2" name="Content Placeholder 1"/>
          <p:cNvSpPr>
            <a:spLocks noGrp="1"/>
          </p:cNvSpPr>
          <p:nvPr>
            <p:ph type="body" sz="half" idx="2"/>
          </p:nvPr>
        </p:nvSpPr>
        <p:spPr>
          <a:xfrm>
            <a:off x="457202" y="1834754"/>
            <a:ext cx="4648199" cy="4185047"/>
          </a:xfrm>
        </p:spPr>
        <p:txBody>
          <a:bodyPr>
            <a:noAutofit/>
          </a:bodyPr>
          <a:lstStyle/>
          <a:p>
            <a:pPr>
              <a:spcBef>
                <a:spcPts val="2376"/>
              </a:spcBef>
            </a:pPr>
            <a:r>
              <a:rPr lang="en-US" sz="2400" dirty="0"/>
              <a:t>Suppose    </a:t>
            </a:r>
            <a:r>
              <a:rPr lang="en-US" sz="2400" dirty="0">
                <a:solidFill>
                  <a:schemeClr val="tx2"/>
                </a:solidFill>
              </a:rPr>
              <a:t>*</a:t>
            </a:r>
            <a:r>
              <a:rPr lang="en-US" sz="2400" dirty="0" err="1">
                <a:solidFill>
                  <a:schemeClr val="tx2"/>
                </a:solidFill>
              </a:rPr>
              <a:t>url</a:t>
            </a:r>
            <a:r>
              <a:rPr lang="en-US" sz="2400" dirty="0"/>
              <a:t>     is such that </a:t>
            </a:r>
            <a:br>
              <a:rPr lang="en-US" sz="2400" dirty="0"/>
            </a:br>
            <a:r>
              <a:rPr lang="en-US" sz="2400" dirty="0"/>
              <a:t>       after  </a:t>
            </a:r>
            <a:r>
              <a:rPr lang="en-US" sz="2400" dirty="0" err="1">
                <a:solidFill>
                  <a:schemeClr val="tx2"/>
                </a:solidFill>
              </a:rPr>
              <a:t>strcpy</a:t>
            </a:r>
            <a:r>
              <a:rPr lang="en-US" sz="2400" dirty="0"/>
              <a:t>  stack looks like:</a:t>
            </a:r>
          </a:p>
          <a:p>
            <a:pPr>
              <a:spcBef>
                <a:spcPts val="2376"/>
              </a:spcBef>
            </a:pPr>
            <a:r>
              <a:rPr lang="en-US" sz="2400" dirty="0"/>
              <a:t>Program P:    </a:t>
            </a:r>
            <a:r>
              <a:rPr lang="en-US" sz="2400" dirty="0">
                <a:solidFill>
                  <a:srgbClr val="000090"/>
                </a:solidFill>
              </a:rPr>
              <a:t>exec(“/bin/</a:t>
            </a:r>
            <a:r>
              <a:rPr lang="en-US" sz="2400" dirty="0" err="1">
                <a:solidFill>
                  <a:srgbClr val="000090"/>
                </a:solidFill>
              </a:rPr>
              <a:t>sh</a:t>
            </a:r>
            <a:r>
              <a:rPr lang="en-US" sz="2400" dirty="0">
                <a:solidFill>
                  <a:srgbClr val="000090"/>
                </a:solidFill>
              </a:rPr>
              <a:t>”)</a:t>
            </a:r>
          </a:p>
          <a:p>
            <a:pPr>
              <a:spcBef>
                <a:spcPts val="2376"/>
              </a:spcBef>
            </a:pPr>
            <a:endParaRPr lang="en-US" sz="2000" dirty="0"/>
          </a:p>
          <a:p>
            <a:pPr>
              <a:spcBef>
                <a:spcPts val="2376"/>
              </a:spcBef>
            </a:pPr>
            <a:endParaRPr lang="en-US" sz="2000" dirty="0"/>
          </a:p>
          <a:p>
            <a:pPr>
              <a:spcBef>
                <a:spcPts val="2376"/>
              </a:spcBef>
            </a:pPr>
            <a:r>
              <a:rPr lang="en-US" sz="2000" dirty="0"/>
              <a:t>When   </a:t>
            </a:r>
            <a:r>
              <a:rPr lang="en-US" sz="2000" dirty="0" err="1">
                <a:solidFill>
                  <a:schemeClr val="tx2"/>
                </a:solidFill>
              </a:rPr>
              <a:t>func</a:t>
            </a:r>
            <a:r>
              <a:rPr lang="en-US" sz="2000" dirty="0">
                <a:solidFill>
                  <a:schemeClr val="tx2"/>
                </a:solidFill>
              </a:rPr>
              <a:t>()</a:t>
            </a:r>
            <a:r>
              <a:rPr lang="en-US" sz="2000" dirty="0"/>
              <a:t>   exits,  the user gets shell  !</a:t>
            </a:r>
          </a:p>
          <a:p>
            <a:r>
              <a:rPr lang="en-US" sz="2000" dirty="0"/>
              <a:t>Note:  attack code P runs </a:t>
            </a:r>
            <a:r>
              <a:rPr lang="en-US" sz="2000" i="1" dirty="0"/>
              <a:t>in stack</a:t>
            </a:r>
            <a:r>
              <a:rPr lang="en-US" sz="2000" dirty="0"/>
              <a:t>.</a:t>
            </a:r>
          </a:p>
          <a:p>
            <a:endParaRPr lang="en-US" sz="2000" dirty="0"/>
          </a:p>
          <a:p>
            <a:endParaRPr lang="en-US" sz="2000" dirty="0"/>
          </a:p>
        </p:txBody>
      </p:sp>
      <p:sp>
        <p:nvSpPr>
          <p:cNvPr id="10245" name="Text Box 17"/>
          <p:cNvSpPr txBox="1">
            <a:spLocks noChangeArrowheads="1"/>
          </p:cNvSpPr>
          <p:nvPr/>
        </p:nvSpPr>
        <p:spPr bwMode="auto">
          <a:xfrm>
            <a:off x="1341578" y="3429001"/>
            <a:ext cx="3610284" cy="369332"/>
          </a:xfrm>
          <a:prstGeom prst="rect">
            <a:avLst/>
          </a:prstGeom>
          <a:noFill/>
          <a:ln w="9525">
            <a:noFill/>
            <a:miter lim="800000"/>
            <a:headEnd/>
            <a:tailEnd/>
          </a:ln>
        </p:spPr>
        <p:txBody>
          <a:bodyPr wrap="none">
            <a:spAutoFit/>
          </a:bodyPr>
          <a:lstStyle/>
          <a:p>
            <a:pPr defTabSz="685800" eaLnBrk="0" hangingPunct="0">
              <a:spcBef>
                <a:spcPct val="50000"/>
              </a:spcBef>
            </a:pPr>
            <a:r>
              <a:rPr lang="en-US" dirty="0">
                <a:solidFill>
                  <a:prstClr val="black">
                    <a:lumMod val="65000"/>
                    <a:lumOff val="35000"/>
                  </a:prstClr>
                </a:solidFill>
                <a:latin typeface="Comic Sans MS" pitchFamily="66" charset="0"/>
              </a:rPr>
              <a:t>(exact shell code by Aleph One)</a:t>
            </a:r>
          </a:p>
        </p:txBody>
      </p:sp>
      <p:sp>
        <p:nvSpPr>
          <p:cNvPr id="26" name="Line 18"/>
          <p:cNvSpPr>
            <a:spLocks noChangeShapeType="1"/>
          </p:cNvSpPr>
          <p:nvPr/>
        </p:nvSpPr>
        <p:spPr bwMode="auto">
          <a:xfrm>
            <a:off x="5537752" y="5524501"/>
            <a:ext cx="3072848"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sp>
        <p:nvSpPr>
          <p:cNvPr id="27" name="Line 19"/>
          <p:cNvSpPr>
            <a:spLocks noChangeShapeType="1"/>
          </p:cNvSpPr>
          <p:nvPr/>
        </p:nvSpPr>
        <p:spPr bwMode="auto">
          <a:xfrm>
            <a:off x="5588000" y="3390900"/>
            <a:ext cx="3124200"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sp>
        <p:nvSpPr>
          <p:cNvPr id="33" name="Line 26"/>
          <p:cNvSpPr>
            <a:spLocks noChangeShapeType="1"/>
          </p:cNvSpPr>
          <p:nvPr/>
        </p:nvSpPr>
        <p:spPr bwMode="auto">
          <a:xfrm flipH="1">
            <a:off x="5842551" y="5100640"/>
            <a:ext cx="2416" cy="53816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34" name="Line 27"/>
          <p:cNvSpPr>
            <a:spLocks noChangeShapeType="1"/>
          </p:cNvSpPr>
          <p:nvPr/>
        </p:nvSpPr>
        <p:spPr bwMode="auto">
          <a:xfrm flipH="1">
            <a:off x="8509554" y="5100639"/>
            <a:ext cx="2416" cy="538162"/>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48" name="Rectangle 47"/>
          <p:cNvSpPr/>
          <p:nvPr/>
        </p:nvSpPr>
        <p:spPr>
          <a:xfrm>
            <a:off x="5867400" y="2514600"/>
            <a:ext cx="2667000" cy="838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2000" b="1" dirty="0">
              <a:solidFill>
                <a:srgbClr val="EEECE1"/>
              </a:solidFill>
              <a:latin typeface="Aptos" panose="02110004020202020204"/>
            </a:endParaRPr>
          </a:p>
        </p:txBody>
      </p:sp>
      <p:sp>
        <p:nvSpPr>
          <p:cNvPr id="6" name="Rectangle 5"/>
          <p:cNvSpPr/>
          <p:nvPr/>
        </p:nvSpPr>
        <p:spPr>
          <a:xfrm>
            <a:off x="5867400" y="1524000"/>
            <a:ext cx="2667000" cy="990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2000" b="1" dirty="0">
                <a:solidFill>
                  <a:srgbClr val="EEECE1"/>
                </a:solidFill>
                <a:latin typeface="Aptos" panose="02110004020202020204"/>
              </a:rPr>
              <a:t>Program P</a:t>
            </a:r>
          </a:p>
        </p:txBody>
      </p:sp>
      <p:sp>
        <p:nvSpPr>
          <p:cNvPr id="32" name="Line 25"/>
          <p:cNvSpPr>
            <a:spLocks noChangeShapeType="1"/>
          </p:cNvSpPr>
          <p:nvPr/>
        </p:nvSpPr>
        <p:spPr bwMode="auto">
          <a:xfrm flipH="1">
            <a:off x="8511968" y="1371601"/>
            <a:ext cx="22432" cy="209550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31" name="Line 24"/>
          <p:cNvSpPr>
            <a:spLocks noChangeShapeType="1"/>
          </p:cNvSpPr>
          <p:nvPr/>
        </p:nvSpPr>
        <p:spPr bwMode="auto">
          <a:xfrm flipH="1">
            <a:off x="5842552" y="1371601"/>
            <a:ext cx="24848" cy="209550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12" name="Freeform 11"/>
          <p:cNvSpPr/>
          <p:nvPr/>
        </p:nvSpPr>
        <p:spPr>
          <a:xfrm>
            <a:off x="5121749" y="2438400"/>
            <a:ext cx="732952" cy="1504950"/>
          </a:xfrm>
          <a:custGeom>
            <a:avLst/>
            <a:gdLst>
              <a:gd name="connsiteX0" fmla="*/ 732952 w 732952"/>
              <a:gd name="connsiteY0" fmla="*/ 1155700 h 1155700"/>
              <a:gd name="connsiteX1" fmla="*/ 466252 w 732952"/>
              <a:gd name="connsiteY1" fmla="*/ 965200 h 1155700"/>
              <a:gd name="connsiteX2" fmla="*/ 47152 w 732952"/>
              <a:gd name="connsiteY2" fmla="*/ 635000 h 1155700"/>
              <a:gd name="connsiteX3" fmla="*/ 72552 w 732952"/>
              <a:gd name="connsiteY3" fmla="*/ 203200 h 1155700"/>
              <a:gd name="connsiteX4" fmla="*/ 605952 w 732952"/>
              <a:gd name="connsiteY4" fmla="*/ 0 h 115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952" h="1155700">
                <a:moveTo>
                  <a:pt x="732952" y="1155700"/>
                </a:moveTo>
                <a:cubicBezTo>
                  <a:pt x="656752" y="1103841"/>
                  <a:pt x="580552" y="1051983"/>
                  <a:pt x="466252" y="965200"/>
                </a:cubicBezTo>
                <a:cubicBezTo>
                  <a:pt x="351952" y="878417"/>
                  <a:pt x="112769" y="762000"/>
                  <a:pt x="47152" y="635000"/>
                </a:cubicBezTo>
                <a:cubicBezTo>
                  <a:pt x="-18465" y="508000"/>
                  <a:pt x="-20581" y="309033"/>
                  <a:pt x="72552" y="203200"/>
                </a:cubicBezTo>
                <a:cubicBezTo>
                  <a:pt x="165685" y="97367"/>
                  <a:pt x="605952" y="0"/>
                  <a:pt x="605952" y="0"/>
                </a:cubicBezTo>
              </a:path>
            </a:pathLst>
          </a:custGeom>
          <a:ln w="57150" cmpd="sng">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en-US">
              <a:solidFill>
                <a:prstClr val="black"/>
              </a:solidFill>
              <a:latin typeface="Aptos" panose="02110004020202020204"/>
            </a:endParaRPr>
          </a:p>
        </p:txBody>
      </p:sp>
      <p:sp>
        <p:nvSpPr>
          <p:cNvPr id="35" name="Rectangle 17"/>
          <p:cNvSpPr>
            <a:spLocks noChangeArrowheads="1"/>
          </p:cNvSpPr>
          <p:nvPr/>
        </p:nvSpPr>
        <p:spPr bwMode="auto">
          <a:xfrm>
            <a:off x="5842552" y="3390901"/>
            <a:ext cx="2667000" cy="2133600"/>
          </a:xfrm>
          <a:prstGeom prst="rect">
            <a:avLst/>
          </a:prstGeom>
          <a:noFill/>
          <a:ln w="57150">
            <a:solidFill>
              <a:schemeClr val="tx1"/>
            </a:solidFill>
            <a:miter lim="800000"/>
            <a:headEnd/>
            <a:tailEnd/>
          </a:ln>
        </p:spPr>
        <p:txBody>
          <a:bodyPr wrap="none" anchor="ctr"/>
          <a:lstStyle/>
          <a:p>
            <a:pPr defTabSz="685800"/>
            <a:endParaRPr lang="en-US" sz="2000">
              <a:solidFill>
                <a:prstClr val="black"/>
              </a:solidFill>
              <a:latin typeface="Aptos" panose="02110004020202020204"/>
            </a:endParaRPr>
          </a:p>
        </p:txBody>
      </p:sp>
      <p:cxnSp>
        <p:nvCxnSpPr>
          <p:cNvPr id="4" name="Straight Arrow Connector 3"/>
          <p:cNvCxnSpPr/>
          <p:nvPr/>
        </p:nvCxnSpPr>
        <p:spPr>
          <a:xfrm flipV="1">
            <a:off x="8915400" y="1752600"/>
            <a:ext cx="0" cy="36576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619624" y="5334001"/>
            <a:ext cx="535083" cy="369332"/>
          </a:xfrm>
          <a:prstGeom prst="rect">
            <a:avLst/>
          </a:prstGeom>
          <a:noFill/>
        </p:spPr>
        <p:txBody>
          <a:bodyPr wrap="none" rtlCol="0">
            <a:spAutoFit/>
          </a:bodyPr>
          <a:lstStyle/>
          <a:p>
            <a:pPr defTabSz="685800"/>
            <a:r>
              <a:rPr lang="en-US" dirty="0">
                <a:solidFill>
                  <a:prstClr val="black"/>
                </a:solidFill>
                <a:latin typeface="Aptos" panose="02110004020202020204"/>
              </a:rPr>
              <a:t>low</a:t>
            </a:r>
          </a:p>
        </p:txBody>
      </p:sp>
      <p:sp>
        <p:nvSpPr>
          <p:cNvPr id="24" name="TextBox 23"/>
          <p:cNvSpPr txBox="1"/>
          <p:nvPr/>
        </p:nvSpPr>
        <p:spPr>
          <a:xfrm>
            <a:off x="8619624" y="1447801"/>
            <a:ext cx="604653" cy="369332"/>
          </a:xfrm>
          <a:prstGeom prst="rect">
            <a:avLst/>
          </a:prstGeom>
          <a:noFill/>
        </p:spPr>
        <p:txBody>
          <a:bodyPr wrap="none" rtlCol="0">
            <a:spAutoFit/>
          </a:bodyPr>
          <a:lstStyle/>
          <a:p>
            <a:pPr defTabSz="685800"/>
            <a:r>
              <a:rPr lang="en-US" dirty="0">
                <a:solidFill>
                  <a:prstClr val="black"/>
                </a:solidFill>
                <a:latin typeface="Aptos" panose="02110004020202020204"/>
              </a:rPr>
              <a:t>high</a:t>
            </a:r>
          </a:p>
        </p:txBody>
      </p:sp>
      <p:sp>
        <p:nvSpPr>
          <p:cNvPr id="3" name="TextBox 2">
            <a:extLst>
              <a:ext uri="{FF2B5EF4-FFF2-40B4-BE49-F238E27FC236}">
                <a16:creationId xmlns:a16="http://schemas.microsoft.com/office/drawing/2014/main" id="{272C57B2-CD41-9F43-A603-CECDAE9404C6}"/>
              </a:ext>
            </a:extLst>
          </p:cNvPr>
          <p:cNvSpPr txBox="1"/>
          <p:nvPr/>
        </p:nvSpPr>
        <p:spPr>
          <a:xfrm>
            <a:off x="6735589" y="838201"/>
            <a:ext cx="932050" cy="461665"/>
          </a:xfrm>
          <a:prstGeom prst="rect">
            <a:avLst/>
          </a:prstGeom>
          <a:noFill/>
        </p:spPr>
        <p:txBody>
          <a:bodyPr wrap="none" rtlCol="0">
            <a:spAutoFit/>
          </a:bodyPr>
          <a:lstStyle/>
          <a:p>
            <a:pPr defTabSz="685800"/>
            <a:r>
              <a:rPr lang="en-US" sz="2400" u="sng" dirty="0">
                <a:solidFill>
                  <a:prstClr val="black"/>
                </a:solidFill>
                <a:latin typeface="Aptos" panose="02110004020202020204"/>
              </a:rPr>
              <a:t>Stack</a:t>
            </a:r>
          </a:p>
        </p:txBody>
      </p:sp>
    </p:spTree>
    <p:extLst>
      <p:ext uri="{BB962C8B-B14F-4D97-AF65-F5344CB8AC3E}">
        <p14:creationId xmlns:p14="http://schemas.microsoft.com/office/powerpoint/2010/main" val="217333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3962400" cy="857250"/>
          </a:xfrm>
        </p:spPr>
        <p:txBody>
          <a:bodyPr/>
          <a:lstStyle/>
          <a:p>
            <a:r>
              <a:rPr lang="en-US" dirty="0"/>
              <a:t>The NOP slide</a:t>
            </a:r>
          </a:p>
        </p:txBody>
      </p:sp>
      <p:sp>
        <p:nvSpPr>
          <p:cNvPr id="2" name="Content Placeholder 1"/>
          <p:cNvSpPr>
            <a:spLocks noGrp="1"/>
          </p:cNvSpPr>
          <p:nvPr>
            <p:ph sz="half" idx="1"/>
          </p:nvPr>
        </p:nvSpPr>
        <p:spPr>
          <a:xfrm>
            <a:off x="457201" y="2133602"/>
            <a:ext cx="4972898" cy="3657599"/>
          </a:xfrm>
        </p:spPr>
        <p:txBody>
          <a:bodyPr>
            <a:normAutofit/>
          </a:bodyPr>
          <a:lstStyle/>
          <a:p>
            <a:pPr marL="0" indent="0">
              <a:buNone/>
            </a:pPr>
            <a:r>
              <a:rPr lang="en-US" sz="2400" dirty="0"/>
              <a:t>Problem:   how does attacker </a:t>
            </a:r>
            <a:br>
              <a:rPr lang="en-US" sz="2400" dirty="0"/>
            </a:br>
            <a:r>
              <a:rPr lang="en-US" sz="2400" dirty="0"/>
              <a:t>	      determine ret-address?</a:t>
            </a:r>
          </a:p>
          <a:p>
            <a:pPr marL="0" indent="0">
              <a:buNone/>
            </a:pPr>
            <a:endParaRPr lang="en-US" sz="2400" dirty="0"/>
          </a:p>
          <a:p>
            <a:pPr marL="0" indent="0">
              <a:buNone/>
            </a:pPr>
            <a:r>
              <a:rPr lang="en-US" sz="2400" dirty="0"/>
              <a:t>Solution:   NOP slide</a:t>
            </a:r>
          </a:p>
          <a:p>
            <a:pPr>
              <a:spcBef>
                <a:spcPts val="1080"/>
              </a:spcBef>
            </a:pPr>
            <a:r>
              <a:rPr lang="en-US" sz="2000" dirty="0"/>
              <a:t>Guess </a:t>
            </a:r>
            <a:r>
              <a:rPr lang="en-US" sz="2000" u="sng" dirty="0"/>
              <a:t>approximate</a:t>
            </a:r>
            <a:r>
              <a:rPr lang="en-US" sz="2000" dirty="0"/>
              <a:t> stack state </a:t>
            </a:r>
            <a:br>
              <a:rPr lang="en-US" sz="2000" dirty="0"/>
            </a:br>
            <a:r>
              <a:rPr lang="en-US" sz="2000" dirty="0"/>
              <a:t>when </a:t>
            </a:r>
            <a:r>
              <a:rPr lang="en-US" sz="2000" dirty="0" err="1">
                <a:solidFill>
                  <a:schemeClr val="tx2"/>
                </a:solidFill>
              </a:rPr>
              <a:t>func</a:t>
            </a:r>
            <a:r>
              <a:rPr lang="en-US" sz="2000" dirty="0">
                <a:solidFill>
                  <a:schemeClr val="tx2"/>
                </a:solidFill>
              </a:rPr>
              <a:t>()</a:t>
            </a:r>
            <a:r>
              <a:rPr lang="en-US" sz="2000" dirty="0"/>
              <a:t> is called</a:t>
            </a:r>
          </a:p>
          <a:p>
            <a:pPr>
              <a:spcBef>
                <a:spcPts val="1080"/>
              </a:spcBef>
            </a:pPr>
            <a:r>
              <a:rPr lang="en-US" sz="2000" dirty="0"/>
              <a:t>Insert many NOPs before program P:</a:t>
            </a:r>
          </a:p>
          <a:p>
            <a:pPr marL="0" indent="0">
              <a:buNone/>
            </a:pPr>
            <a:r>
              <a:rPr lang="en-US" sz="2000" dirty="0"/>
              <a:t>	</a:t>
            </a:r>
            <a:r>
              <a:rPr lang="en-US" sz="2000" dirty="0" err="1"/>
              <a:t>nop</a:t>
            </a:r>
            <a:r>
              <a:rPr lang="en-US" sz="2000" dirty="0"/>
              <a:t> </a:t>
            </a:r>
            <a:r>
              <a:rPr lang="en-US" sz="1400" dirty="0"/>
              <a:t>(0x90)</a:t>
            </a:r>
            <a:endParaRPr lang="en-US" sz="2000" dirty="0"/>
          </a:p>
          <a:p>
            <a:pPr marL="0" indent="0">
              <a:buNone/>
            </a:pPr>
            <a:endParaRPr lang="en-US" sz="2000" dirty="0"/>
          </a:p>
        </p:txBody>
      </p:sp>
      <p:sp>
        <p:nvSpPr>
          <p:cNvPr id="7" name="Rectangle 4"/>
          <p:cNvSpPr>
            <a:spLocks noChangeArrowheads="1"/>
          </p:cNvSpPr>
          <p:nvPr/>
        </p:nvSpPr>
        <p:spPr bwMode="auto">
          <a:xfrm>
            <a:off x="5867400" y="3429000"/>
            <a:ext cx="2667000" cy="3429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endParaRPr lang="en-US" sz="2000" dirty="0">
              <a:solidFill>
                <a:srgbClr val="E8E8E8"/>
              </a:solidFill>
              <a:latin typeface="Aptos" panose="02110004020202020204"/>
            </a:endParaRPr>
          </a:p>
        </p:txBody>
      </p:sp>
      <p:sp>
        <p:nvSpPr>
          <p:cNvPr id="8" name="Rectangle 6"/>
          <p:cNvSpPr>
            <a:spLocks noChangeArrowheads="1"/>
          </p:cNvSpPr>
          <p:nvPr/>
        </p:nvSpPr>
        <p:spPr bwMode="auto">
          <a:xfrm>
            <a:off x="5842552" y="4419600"/>
            <a:ext cx="2667000" cy="11430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endParaRPr lang="en-US" sz="2000" dirty="0">
              <a:solidFill>
                <a:prstClr val="black"/>
              </a:solidFill>
              <a:latin typeface="Aptos" panose="02110004020202020204"/>
            </a:endParaRPr>
          </a:p>
        </p:txBody>
      </p:sp>
      <p:sp>
        <p:nvSpPr>
          <p:cNvPr id="9" name="Rectangle 6"/>
          <p:cNvSpPr>
            <a:spLocks noChangeArrowheads="1"/>
          </p:cNvSpPr>
          <p:nvPr/>
        </p:nvSpPr>
        <p:spPr bwMode="auto">
          <a:xfrm>
            <a:off x="5867400" y="4419600"/>
            <a:ext cx="2667000" cy="11430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srgbClr val="EEECE1"/>
                </a:solidFill>
                <a:latin typeface="Aptos" panose="02110004020202020204"/>
              </a:rPr>
              <a:t>char </a:t>
            </a:r>
            <a:r>
              <a:rPr lang="en-US" sz="2000" dirty="0" err="1">
                <a:solidFill>
                  <a:srgbClr val="EEECE1"/>
                </a:solidFill>
                <a:latin typeface="Aptos" panose="02110004020202020204"/>
              </a:rPr>
              <a:t>buf</a:t>
            </a:r>
            <a:r>
              <a:rPr lang="en-US" sz="2000" dirty="0">
                <a:solidFill>
                  <a:srgbClr val="EEECE1"/>
                </a:solidFill>
                <a:latin typeface="Aptos" panose="02110004020202020204"/>
              </a:rPr>
              <a:t>[128]</a:t>
            </a:r>
          </a:p>
        </p:txBody>
      </p:sp>
      <p:sp>
        <p:nvSpPr>
          <p:cNvPr id="10" name="Rectangle 4"/>
          <p:cNvSpPr>
            <a:spLocks noChangeArrowheads="1"/>
          </p:cNvSpPr>
          <p:nvPr/>
        </p:nvSpPr>
        <p:spPr bwMode="auto">
          <a:xfrm>
            <a:off x="5867400" y="3771900"/>
            <a:ext cx="2667000" cy="3429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r>
              <a:rPr lang="en-US" sz="2000" dirty="0">
                <a:solidFill>
                  <a:srgbClr val="E8E8E8"/>
                </a:solidFill>
                <a:latin typeface="Aptos" panose="02110004020202020204"/>
              </a:rPr>
              <a:t>return address</a:t>
            </a:r>
          </a:p>
        </p:txBody>
      </p:sp>
      <p:sp>
        <p:nvSpPr>
          <p:cNvPr id="11" name="Rectangle 5"/>
          <p:cNvSpPr>
            <a:spLocks noChangeArrowheads="1"/>
          </p:cNvSpPr>
          <p:nvPr/>
        </p:nvSpPr>
        <p:spPr bwMode="auto">
          <a:xfrm>
            <a:off x="5867400" y="4076700"/>
            <a:ext cx="2667000" cy="342900"/>
          </a:xfrm>
          <a:prstGeom prst="rect">
            <a:avLst/>
          </a:prstGeom>
          <a:solidFill>
            <a:srgbClr val="FF0000"/>
          </a:solidFill>
          <a:ln w="9525">
            <a:solidFill>
              <a:schemeClr val="tx1"/>
            </a:solidFill>
            <a:miter lim="800000"/>
            <a:headEnd/>
            <a:tailEnd/>
          </a:ln>
        </p:spPr>
        <p:txBody>
          <a:bodyPr wrap="none" anchor="ctr"/>
          <a:lstStyle/>
          <a:p>
            <a:pPr algn="ctr" defTabSz="685800" eaLnBrk="0" hangingPunct="0">
              <a:spcBef>
                <a:spcPct val="50000"/>
              </a:spcBef>
            </a:pPr>
            <a:endParaRPr lang="en-US" sz="2000" dirty="0">
              <a:solidFill>
                <a:srgbClr val="EEECE1"/>
              </a:solidFill>
              <a:latin typeface="Aptos" panose="02110004020202020204"/>
            </a:endParaRPr>
          </a:p>
        </p:txBody>
      </p:sp>
      <p:sp>
        <p:nvSpPr>
          <p:cNvPr id="12" name="Line 18"/>
          <p:cNvSpPr>
            <a:spLocks noChangeShapeType="1"/>
          </p:cNvSpPr>
          <p:nvPr/>
        </p:nvSpPr>
        <p:spPr bwMode="auto">
          <a:xfrm>
            <a:off x="5537752" y="5524501"/>
            <a:ext cx="3072848"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sp>
        <p:nvSpPr>
          <p:cNvPr id="13" name="Line 19"/>
          <p:cNvSpPr>
            <a:spLocks noChangeShapeType="1"/>
          </p:cNvSpPr>
          <p:nvPr/>
        </p:nvSpPr>
        <p:spPr bwMode="auto">
          <a:xfrm>
            <a:off x="5588000" y="3390900"/>
            <a:ext cx="3124200" cy="0"/>
          </a:xfrm>
          <a:prstGeom prst="line">
            <a:avLst/>
          </a:prstGeom>
          <a:noFill/>
          <a:ln w="76200">
            <a:solidFill>
              <a:schemeClr val="tx1"/>
            </a:solidFill>
            <a:round/>
            <a:headEnd/>
            <a:tailEnd/>
          </a:ln>
        </p:spPr>
        <p:txBody>
          <a:bodyPr wrap="none" anchor="ctr"/>
          <a:lstStyle/>
          <a:p>
            <a:pPr defTabSz="685800"/>
            <a:endParaRPr lang="en-US" sz="2000">
              <a:solidFill>
                <a:prstClr val="black"/>
              </a:solidFill>
              <a:latin typeface="Aptos" panose="02110004020202020204"/>
            </a:endParaRPr>
          </a:p>
        </p:txBody>
      </p:sp>
      <p:sp>
        <p:nvSpPr>
          <p:cNvPr id="14" name="Line 26"/>
          <p:cNvSpPr>
            <a:spLocks noChangeShapeType="1"/>
          </p:cNvSpPr>
          <p:nvPr/>
        </p:nvSpPr>
        <p:spPr bwMode="auto">
          <a:xfrm flipH="1">
            <a:off x="5842551" y="5100640"/>
            <a:ext cx="2416" cy="53816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15" name="Line 27"/>
          <p:cNvSpPr>
            <a:spLocks noChangeShapeType="1"/>
          </p:cNvSpPr>
          <p:nvPr/>
        </p:nvSpPr>
        <p:spPr bwMode="auto">
          <a:xfrm flipH="1">
            <a:off x="8509554" y="5100639"/>
            <a:ext cx="2416" cy="538162"/>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16" name="Rectangle 15"/>
          <p:cNvSpPr/>
          <p:nvPr/>
        </p:nvSpPr>
        <p:spPr>
          <a:xfrm>
            <a:off x="5867400" y="2514600"/>
            <a:ext cx="2667000" cy="8382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2000" b="1" dirty="0">
                <a:solidFill>
                  <a:srgbClr val="EEECE1"/>
                </a:solidFill>
                <a:latin typeface="Aptos" panose="02110004020202020204"/>
              </a:rPr>
              <a:t>NOP Slide</a:t>
            </a:r>
          </a:p>
        </p:txBody>
      </p:sp>
      <p:sp>
        <p:nvSpPr>
          <p:cNvPr id="17" name="Rectangle 16"/>
          <p:cNvSpPr/>
          <p:nvPr/>
        </p:nvSpPr>
        <p:spPr>
          <a:xfrm>
            <a:off x="5867400" y="1524000"/>
            <a:ext cx="2667000" cy="9906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2000" b="1" dirty="0">
                <a:solidFill>
                  <a:srgbClr val="EEECE1"/>
                </a:solidFill>
                <a:latin typeface="Aptos" panose="02110004020202020204"/>
              </a:rPr>
              <a:t>Program P</a:t>
            </a:r>
          </a:p>
        </p:txBody>
      </p:sp>
      <p:sp>
        <p:nvSpPr>
          <p:cNvPr id="18" name="Line 25"/>
          <p:cNvSpPr>
            <a:spLocks noChangeShapeType="1"/>
          </p:cNvSpPr>
          <p:nvPr/>
        </p:nvSpPr>
        <p:spPr bwMode="auto">
          <a:xfrm flipH="1">
            <a:off x="8511968" y="1371601"/>
            <a:ext cx="22432" cy="209550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19" name="Line 24"/>
          <p:cNvSpPr>
            <a:spLocks noChangeShapeType="1"/>
          </p:cNvSpPr>
          <p:nvPr/>
        </p:nvSpPr>
        <p:spPr bwMode="auto">
          <a:xfrm flipH="1">
            <a:off x="5842552" y="1371601"/>
            <a:ext cx="24848" cy="209550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20" name="Freeform 19"/>
          <p:cNvSpPr/>
          <p:nvPr/>
        </p:nvSpPr>
        <p:spPr>
          <a:xfrm>
            <a:off x="5121749" y="2895600"/>
            <a:ext cx="732952" cy="1047750"/>
          </a:xfrm>
          <a:custGeom>
            <a:avLst/>
            <a:gdLst>
              <a:gd name="connsiteX0" fmla="*/ 732952 w 732952"/>
              <a:gd name="connsiteY0" fmla="*/ 1155700 h 1155700"/>
              <a:gd name="connsiteX1" fmla="*/ 466252 w 732952"/>
              <a:gd name="connsiteY1" fmla="*/ 965200 h 1155700"/>
              <a:gd name="connsiteX2" fmla="*/ 47152 w 732952"/>
              <a:gd name="connsiteY2" fmla="*/ 635000 h 1155700"/>
              <a:gd name="connsiteX3" fmla="*/ 72552 w 732952"/>
              <a:gd name="connsiteY3" fmla="*/ 203200 h 1155700"/>
              <a:gd name="connsiteX4" fmla="*/ 605952 w 732952"/>
              <a:gd name="connsiteY4" fmla="*/ 0 h 115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952" h="1155700">
                <a:moveTo>
                  <a:pt x="732952" y="1155700"/>
                </a:moveTo>
                <a:cubicBezTo>
                  <a:pt x="656752" y="1103841"/>
                  <a:pt x="580552" y="1051983"/>
                  <a:pt x="466252" y="965200"/>
                </a:cubicBezTo>
                <a:cubicBezTo>
                  <a:pt x="351952" y="878417"/>
                  <a:pt x="112769" y="762000"/>
                  <a:pt x="47152" y="635000"/>
                </a:cubicBezTo>
                <a:cubicBezTo>
                  <a:pt x="-18465" y="508000"/>
                  <a:pt x="-20581" y="309033"/>
                  <a:pt x="72552" y="203200"/>
                </a:cubicBezTo>
                <a:cubicBezTo>
                  <a:pt x="165685" y="97367"/>
                  <a:pt x="605952" y="0"/>
                  <a:pt x="605952" y="0"/>
                </a:cubicBezTo>
              </a:path>
            </a:pathLst>
          </a:custGeom>
          <a:ln w="57150" cmpd="sng">
            <a:solidFill>
              <a:srgbClr val="00009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en-US">
              <a:solidFill>
                <a:prstClr val="black"/>
              </a:solidFill>
              <a:latin typeface="Aptos" panose="02110004020202020204"/>
            </a:endParaRPr>
          </a:p>
        </p:txBody>
      </p:sp>
      <p:sp>
        <p:nvSpPr>
          <p:cNvPr id="21" name="Rectangle 17"/>
          <p:cNvSpPr>
            <a:spLocks noChangeArrowheads="1"/>
          </p:cNvSpPr>
          <p:nvPr/>
        </p:nvSpPr>
        <p:spPr bwMode="auto">
          <a:xfrm>
            <a:off x="5842552" y="3390901"/>
            <a:ext cx="2667000" cy="2133600"/>
          </a:xfrm>
          <a:prstGeom prst="rect">
            <a:avLst/>
          </a:prstGeom>
          <a:noFill/>
          <a:ln w="57150">
            <a:solidFill>
              <a:schemeClr val="tx1"/>
            </a:solidFill>
            <a:miter lim="800000"/>
            <a:headEnd/>
            <a:tailEnd/>
          </a:ln>
        </p:spPr>
        <p:txBody>
          <a:bodyPr wrap="none" anchor="ctr"/>
          <a:lstStyle/>
          <a:p>
            <a:pPr defTabSz="685800"/>
            <a:endParaRPr lang="en-US" sz="2000">
              <a:solidFill>
                <a:prstClr val="black"/>
              </a:solidFill>
              <a:latin typeface="Aptos" panose="02110004020202020204"/>
            </a:endParaRPr>
          </a:p>
        </p:txBody>
      </p:sp>
      <p:sp>
        <p:nvSpPr>
          <p:cNvPr id="23" name="Line 27"/>
          <p:cNvSpPr>
            <a:spLocks noChangeShapeType="1"/>
          </p:cNvSpPr>
          <p:nvPr/>
        </p:nvSpPr>
        <p:spPr bwMode="auto">
          <a:xfrm flipH="1">
            <a:off x="8509554" y="5100639"/>
            <a:ext cx="2416" cy="538162"/>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sp>
        <p:nvSpPr>
          <p:cNvPr id="24" name="Line 25"/>
          <p:cNvSpPr>
            <a:spLocks noChangeShapeType="1"/>
          </p:cNvSpPr>
          <p:nvPr/>
        </p:nvSpPr>
        <p:spPr bwMode="auto">
          <a:xfrm flipH="1">
            <a:off x="8511968" y="1371601"/>
            <a:ext cx="22432" cy="2095501"/>
          </a:xfrm>
          <a:prstGeom prst="line">
            <a:avLst/>
          </a:prstGeom>
          <a:noFill/>
          <a:ln w="57150">
            <a:solidFill>
              <a:schemeClr val="tx1"/>
            </a:solidFill>
            <a:round/>
            <a:headEnd/>
            <a:tailEnd type="none" w="lg" len="med"/>
          </a:ln>
        </p:spPr>
        <p:txBody>
          <a:bodyPr wrap="none"/>
          <a:lstStyle/>
          <a:p>
            <a:pPr defTabSz="685800"/>
            <a:endParaRPr lang="en-US" sz="2000">
              <a:solidFill>
                <a:prstClr val="black"/>
              </a:solidFill>
              <a:latin typeface="Aptos" panose="02110004020202020204"/>
            </a:endParaRPr>
          </a:p>
        </p:txBody>
      </p:sp>
      <p:cxnSp>
        <p:nvCxnSpPr>
          <p:cNvPr id="25" name="Straight Arrow Connector 24"/>
          <p:cNvCxnSpPr/>
          <p:nvPr/>
        </p:nvCxnSpPr>
        <p:spPr>
          <a:xfrm flipV="1">
            <a:off x="8915400" y="1752600"/>
            <a:ext cx="0" cy="3657600"/>
          </a:xfrm>
          <a:prstGeom prst="straightConnector1">
            <a:avLst/>
          </a:prstGeom>
          <a:ln w="381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619624" y="5334001"/>
            <a:ext cx="535083" cy="369332"/>
          </a:xfrm>
          <a:prstGeom prst="rect">
            <a:avLst/>
          </a:prstGeom>
          <a:noFill/>
        </p:spPr>
        <p:txBody>
          <a:bodyPr wrap="none" rtlCol="0">
            <a:spAutoFit/>
          </a:bodyPr>
          <a:lstStyle/>
          <a:p>
            <a:pPr defTabSz="685800"/>
            <a:r>
              <a:rPr lang="en-US" dirty="0">
                <a:solidFill>
                  <a:prstClr val="black"/>
                </a:solidFill>
                <a:latin typeface="Aptos" panose="02110004020202020204"/>
              </a:rPr>
              <a:t>low</a:t>
            </a:r>
          </a:p>
        </p:txBody>
      </p:sp>
      <p:sp>
        <p:nvSpPr>
          <p:cNvPr id="27" name="TextBox 26"/>
          <p:cNvSpPr txBox="1"/>
          <p:nvPr/>
        </p:nvSpPr>
        <p:spPr>
          <a:xfrm>
            <a:off x="8619624" y="1447801"/>
            <a:ext cx="604653" cy="369332"/>
          </a:xfrm>
          <a:prstGeom prst="rect">
            <a:avLst/>
          </a:prstGeom>
          <a:noFill/>
        </p:spPr>
        <p:txBody>
          <a:bodyPr wrap="none" rtlCol="0">
            <a:spAutoFit/>
          </a:bodyPr>
          <a:lstStyle/>
          <a:p>
            <a:pPr defTabSz="685800"/>
            <a:r>
              <a:rPr lang="en-US" dirty="0">
                <a:solidFill>
                  <a:prstClr val="black"/>
                </a:solidFill>
                <a:latin typeface="Aptos" panose="02110004020202020204"/>
              </a:rPr>
              <a:t>high</a:t>
            </a:r>
          </a:p>
        </p:txBody>
      </p:sp>
      <p:sp>
        <p:nvSpPr>
          <p:cNvPr id="28" name="TextBox 27">
            <a:extLst>
              <a:ext uri="{FF2B5EF4-FFF2-40B4-BE49-F238E27FC236}">
                <a16:creationId xmlns:a16="http://schemas.microsoft.com/office/drawing/2014/main" id="{CBFA0C3D-8DCF-694E-AA18-5B445946AEE8}"/>
              </a:ext>
            </a:extLst>
          </p:cNvPr>
          <p:cNvSpPr txBox="1"/>
          <p:nvPr/>
        </p:nvSpPr>
        <p:spPr>
          <a:xfrm>
            <a:off x="6735589" y="838201"/>
            <a:ext cx="932050" cy="461665"/>
          </a:xfrm>
          <a:prstGeom prst="rect">
            <a:avLst/>
          </a:prstGeom>
          <a:noFill/>
        </p:spPr>
        <p:txBody>
          <a:bodyPr wrap="none" rtlCol="0">
            <a:spAutoFit/>
          </a:bodyPr>
          <a:lstStyle/>
          <a:p>
            <a:pPr defTabSz="685800"/>
            <a:r>
              <a:rPr lang="en-US" sz="2400" u="sng" dirty="0">
                <a:solidFill>
                  <a:prstClr val="black"/>
                </a:solidFill>
                <a:latin typeface="Aptos" panose="02110004020202020204"/>
              </a:rPr>
              <a:t>Stack</a:t>
            </a:r>
          </a:p>
        </p:txBody>
      </p:sp>
      <p:sp>
        <p:nvSpPr>
          <p:cNvPr id="3" name="Cloud 2">
            <a:extLst>
              <a:ext uri="{FF2B5EF4-FFF2-40B4-BE49-F238E27FC236}">
                <a16:creationId xmlns:a16="http://schemas.microsoft.com/office/drawing/2014/main" id="{D8E7ACDD-3FEA-3B1A-C7F1-D0FCA45A9D96}"/>
              </a:ext>
            </a:extLst>
          </p:cNvPr>
          <p:cNvSpPr/>
          <p:nvPr/>
        </p:nvSpPr>
        <p:spPr>
          <a:xfrm>
            <a:off x="1693109" y="4971064"/>
            <a:ext cx="3802031" cy="99257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What is the stack memory layout?</a:t>
            </a: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250683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914400"/>
            <a:ext cx="8229600" cy="857250"/>
          </a:xfrm>
        </p:spPr>
        <p:txBody>
          <a:bodyPr/>
          <a:lstStyle/>
          <a:p>
            <a:r>
              <a:rPr lang="en-US" sz="4400" dirty="0"/>
              <a:t>Details and examples</a:t>
            </a:r>
          </a:p>
        </p:txBody>
      </p:sp>
      <p:sp>
        <p:nvSpPr>
          <p:cNvPr id="12291" name="Rectangle 3" descr="Rectangle: Click to edit Master text styles&#10;Second level&#10;Third level&#10;Fourth level&#10;Fifth level"/>
          <p:cNvSpPr>
            <a:spLocks noGrp="1" noChangeArrowheads="1"/>
          </p:cNvSpPr>
          <p:nvPr>
            <p:ph type="body" idx="1"/>
          </p:nvPr>
        </p:nvSpPr>
        <p:spPr>
          <a:xfrm>
            <a:off x="76200" y="1828800"/>
            <a:ext cx="8915400" cy="4171950"/>
          </a:xfrm>
        </p:spPr>
        <p:txBody>
          <a:bodyPr>
            <a:normAutofit/>
          </a:bodyPr>
          <a:lstStyle/>
          <a:p>
            <a:pPr>
              <a:spcBef>
                <a:spcPct val="100000"/>
              </a:spcBef>
            </a:pPr>
            <a:r>
              <a:rPr lang="en-US" sz="2800" dirty="0"/>
              <a:t>Some complications:</a:t>
            </a:r>
          </a:p>
          <a:p>
            <a:pPr lvl="1"/>
            <a:r>
              <a:rPr lang="en-US" sz="2400" dirty="0"/>
              <a:t>Program   P  should not contain the ‘\0’  character.</a:t>
            </a:r>
          </a:p>
          <a:p>
            <a:pPr lvl="1"/>
            <a:r>
              <a:rPr lang="en-US" sz="2400" dirty="0"/>
              <a:t>Overflow should not crash program before  </a:t>
            </a:r>
            <a:r>
              <a:rPr lang="en-US" sz="2400" dirty="0" err="1"/>
              <a:t>func</a:t>
            </a:r>
            <a:r>
              <a:rPr lang="en-US" sz="2400" dirty="0"/>
              <a:t>()  exits.</a:t>
            </a:r>
          </a:p>
          <a:p>
            <a:pPr>
              <a:spcBef>
                <a:spcPct val="100000"/>
              </a:spcBef>
            </a:pPr>
            <a:r>
              <a:rPr lang="en-US" sz="2800" dirty="0"/>
              <a:t>(in)Famous </a:t>
            </a:r>
            <a:r>
              <a:rPr lang="en-US" sz="2800" u="sng" dirty="0"/>
              <a:t>remote</a:t>
            </a:r>
            <a:r>
              <a:rPr lang="en-US" sz="2800" dirty="0"/>
              <a:t> stack smashing overflows:</a:t>
            </a:r>
          </a:p>
          <a:p>
            <a:pPr lvl="1">
              <a:lnSpc>
                <a:spcPct val="110000"/>
              </a:lnSpc>
            </a:pPr>
            <a:r>
              <a:rPr lang="en-US" sz="2400" dirty="0"/>
              <a:t>Overflow in Windows animated cursors (ANI).     </a:t>
            </a:r>
            <a:r>
              <a:rPr lang="en-US" sz="2200" dirty="0" err="1">
                <a:solidFill>
                  <a:srgbClr val="000090"/>
                </a:solidFill>
              </a:rPr>
              <a:t>LoadAniIcon</a:t>
            </a:r>
            <a:r>
              <a:rPr lang="en-US" sz="2200" dirty="0">
                <a:solidFill>
                  <a:srgbClr val="000090"/>
                </a:solidFill>
              </a:rPr>
              <a:t>()</a:t>
            </a:r>
            <a:endParaRPr lang="en-US" sz="2400" dirty="0">
              <a:solidFill>
                <a:srgbClr val="000090"/>
              </a:solidFill>
            </a:endParaRPr>
          </a:p>
          <a:p>
            <a:pPr lvl="1">
              <a:lnSpc>
                <a:spcPct val="130000"/>
              </a:lnSpc>
            </a:pPr>
            <a:r>
              <a:rPr lang="en-US" sz="2400" dirty="0"/>
              <a:t>Buffer overflow in Symantec virus detection  </a:t>
            </a:r>
            <a:r>
              <a:rPr lang="en-US" dirty="0"/>
              <a:t>(May 2016)</a:t>
            </a:r>
          </a:p>
          <a:p>
            <a:pPr marL="1051534" lvl="2">
              <a:lnSpc>
                <a:spcPct val="140000"/>
              </a:lnSpc>
              <a:spcBef>
                <a:spcPts val="0"/>
              </a:spcBef>
              <a:buNone/>
            </a:pPr>
            <a:r>
              <a:rPr lang="en-US" dirty="0">
                <a:latin typeface="Arial" charset="0"/>
              </a:rPr>
              <a:t>	</a:t>
            </a:r>
            <a:r>
              <a:rPr lang="en-US" sz="2200" dirty="0">
                <a:solidFill>
                  <a:srgbClr val="000090"/>
                </a:solidFill>
                <a:latin typeface="Arial" charset="0"/>
              </a:rPr>
              <a:t>overflow when parsing PE headers </a:t>
            </a:r>
            <a:r>
              <a:rPr lang="is-IS" sz="2200" dirty="0">
                <a:solidFill>
                  <a:srgbClr val="000090"/>
                </a:solidFill>
                <a:latin typeface="Arial" charset="0"/>
              </a:rPr>
              <a:t>… kernel vuln.</a:t>
            </a:r>
            <a:endParaRPr lang="en-US" sz="2200" b="1" dirty="0">
              <a:solidFill>
                <a:srgbClr val="FF0000"/>
              </a:solidFill>
              <a:latin typeface="Arial" charset="0"/>
            </a:endParaRPr>
          </a:p>
        </p:txBody>
      </p:sp>
      <p:sp>
        <p:nvSpPr>
          <p:cNvPr id="2" name="Cloud 1">
            <a:extLst>
              <a:ext uri="{FF2B5EF4-FFF2-40B4-BE49-F238E27FC236}">
                <a16:creationId xmlns:a16="http://schemas.microsoft.com/office/drawing/2014/main" id="{A864A6EC-F199-B0B4-2B82-0C47C25F9ACE}"/>
              </a:ext>
            </a:extLst>
          </p:cNvPr>
          <p:cNvSpPr/>
          <p:nvPr/>
        </p:nvSpPr>
        <p:spPr>
          <a:xfrm>
            <a:off x="4311511" y="1638361"/>
            <a:ext cx="1206062" cy="63062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Why?</a:t>
            </a:r>
            <a:endParaRPr lang="en-US" sz="1350" dirty="0">
              <a:solidFill>
                <a:prstClr val="black"/>
              </a:solidFill>
              <a:latin typeface="Aptos" panose="02110004020202020204"/>
            </a:endParaRPr>
          </a:p>
        </p:txBody>
      </p:sp>
      <p:sp>
        <p:nvSpPr>
          <p:cNvPr id="4" name="Cloud 3">
            <a:extLst>
              <a:ext uri="{FF2B5EF4-FFF2-40B4-BE49-F238E27FC236}">
                <a16:creationId xmlns:a16="http://schemas.microsoft.com/office/drawing/2014/main" id="{E8B1219D-C690-F5C1-6829-B43E62C7F8A8}"/>
              </a:ext>
            </a:extLst>
          </p:cNvPr>
          <p:cNvSpPr/>
          <p:nvPr/>
        </p:nvSpPr>
        <p:spPr>
          <a:xfrm>
            <a:off x="6575355" y="1525045"/>
            <a:ext cx="2492445" cy="857249"/>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How to avoid ‘\0’ byte?</a:t>
            </a: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6151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Exploitations</a:t>
            </a:r>
          </a:p>
        </p:txBody>
      </p:sp>
      <p:sp>
        <p:nvSpPr>
          <p:cNvPr id="4" name="Text Placeholder 3"/>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A1B23DAE-E399-9247-81D5-F83D268BB992}" type="datetime1">
              <a:rPr lang="en-HK" smtClean="0"/>
              <a:t>15/4/2025</a:t>
            </a:fld>
            <a:endParaRPr lang="en-US"/>
          </a:p>
        </p:txBody>
      </p:sp>
      <p:sp>
        <p:nvSpPr>
          <p:cNvPr id="5" name="Slide Number Placeholder 4"/>
          <p:cNvSpPr>
            <a:spLocks noGrp="1"/>
          </p:cNvSpPr>
          <p:nvPr>
            <p:ph type="sldNum" sz="quarter" idx="12"/>
          </p:nvPr>
        </p:nvSpPr>
        <p:spPr/>
        <p:txBody>
          <a:bodyPr/>
          <a:lstStyle/>
          <a:p>
            <a:fld id="{7BF01E72-7F0F-F443-B710-CAFE84FE68FE}" type="slidenum">
              <a:rPr lang="en-US" smtClean="0"/>
              <a:t>2</a:t>
            </a:fld>
            <a:endParaRPr lang="en-US"/>
          </a:p>
        </p:txBody>
      </p:sp>
      <p:sp>
        <p:nvSpPr>
          <p:cNvPr id="6" name="Footer Placeholder 5"/>
          <p:cNvSpPr>
            <a:spLocks noGrp="1"/>
          </p:cNvSpPr>
          <p:nvPr>
            <p:ph type="ftr" sz="quarter" idx="11"/>
          </p:nvPr>
        </p:nvSpPr>
        <p:spPr/>
        <p:txBody>
          <a:bodyPr/>
          <a:lstStyle/>
          <a:p>
            <a:r>
              <a:rPr lang="en-HK"/>
              <a:t>Copyright © Ricci IEONG for UST training 2022</a:t>
            </a:r>
            <a:endParaRPr lang="en-US"/>
          </a:p>
        </p:txBody>
      </p:sp>
    </p:spTree>
    <p:extLst>
      <p:ext uri="{BB962C8B-B14F-4D97-AF65-F5344CB8AC3E}">
        <p14:creationId xmlns:p14="http://schemas.microsoft.com/office/powerpoint/2010/main" val="863010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838200"/>
            <a:ext cx="8229600" cy="857250"/>
          </a:xfrm>
        </p:spPr>
        <p:txBody>
          <a:bodyPr/>
          <a:lstStyle/>
          <a:p>
            <a:r>
              <a:rPr lang="en-US" sz="4400" dirty="0"/>
              <a:t>Many unsafe </a:t>
            </a:r>
            <a:r>
              <a:rPr lang="en-US" sz="4400" dirty="0" err="1"/>
              <a:t>libc</a:t>
            </a:r>
            <a:r>
              <a:rPr lang="en-US" sz="4400" dirty="0"/>
              <a:t> functions</a:t>
            </a:r>
          </a:p>
        </p:txBody>
      </p:sp>
      <p:sp>
        <p:nvSpPr>
          <p:cNvPr id="11267" name="Rectangle 3" descr="Rectangle: Click to edit Master text styles&#10;Second level&#10;Third level&#10;Fourth level&#10;Fifth level"/>
          <p:cNvSpPr>
            <a:spLocks noGrp="1" noChangeArrowheads="1"/>
          </p:cNvSpPr>
          <p:nvPr>
            <p:ph type="body" idx="1"/>
          </p:nvPr>
        </p:nvSpPr>
        <p:spPr>
          <a:xfrm>
            <a:off x="304800" y="1924050"/>
            <a:ext cx="8458200" cy="4248150"/>
          </a:xfrm>
        </p:spPr>
        <p:txBody>
          <a:bodyPr>
            <a:normAutofit/>
          </a:bodyPr>
          <a:lstStyle/>
          <a:p>
            <a:pPr>
              <a:buFont typeface="Wingdings" pitchFamily="2" charset="2"/>
              <a:buNone/>
            </a:pPr>
            <a:r>
              <a:rPr lang="en-US" sz="2400" dirty="0"/>
              <a:t>	</a:t>
            </a:r>
            <a:r>
              <a:rPr lang="en-US" sz="2400" dirty="0" err="1">
                <a:solidFill>
                  <a:srgbClr val="000090"/>
                </a:solidFill>
              </a:rPr>
              <a:t>strcpy</a:t>
            </a:r>
            <a:r>
              <a:rPr lang="en-US" sz="2400" dirty="0">
                <a:solidFill>
                  <a:srgbClr val="000090"/>
                </a:solidFill>
              </a:rPr>
              <a:t> </a:t>
            </a:r>
            <a:r>
              <a:rPr lang="en-US" sz="2400" dirty="0"/>
              <a:t>(char *</a:t>
            </a:r>
            <a:r>
              <a:rPr lang="en-US" sz="2400" dirty="0" err="1"/>
              <a:t>dest</a:t>
            </a:r>
            <a:r>
              <a:rPr lang="en-US" sz="2400" dirty="0"/>
              <a:t>,  </a:t>
            </a:r>
            <a:r>
              <a:rPr lang="en-US" sz="2400" dirty="0" err="1"/>
              <a:t>const</a:t>
            </a:r>
            <a:r>
              <a:rPr lang="en-US" sz="2400" dirty="0"/>
              <a:t> char *</a:t>
            </a:r>
            <a:r>
              <a:rPr lang="en-US" sz="2400" dirty="0" err="1"/>
              <a:t>src</a:t>
            </a:r>
            <a:r>
              <a:rPr lang="en-US" sz="2400" dirty="0"/>
              <a:t>)</a:t>
            </a:r>
          </a:p>
          <a:p>
            <a:pPr>
              <a:buFont typeface="Wingdings" pitchFamily="2" charset="2"/>
              <a:buNone/>
            </a:pPr>
            <a:r>
              <a:rPr lang="en-US" sz="2400" dirty="0"/>
              <a:t>	</a:t>
            </a:r>
            <a:r>
              <a:rPr lang="en-US" sz="2400" dirty="0" err="1">
                <a:solidFill>
                  <a:srgbClr val="000090"/>
                </a:solidFill>
              </a:rPr>
              <a:t>strcat</a:t>
            </a:r>
            <a:r>
              <a:rPr lang="en-US" sz="2400" dirty="0">
                <a:solidFill>
                  <a:srgbClr val="000090"/>
                </a:solidFill>
              </a:rPr>
              <a:t> </a:t>
            </a:r>
            <a:r>
              <a:rPr lang="en-US" sz="2400" dirty="0"/>
              <a:t>(char *</a:t>
            </a:r>
            <a:r>
              <a:rPr lang="en-US" sz="2400" dirty="0" err="1"/>
              <a:t>dest</a:t>
            </a:r>
            <a:r>
              <a:rPr lang="en-US" sz="2400" dirty="0"/>
              <a:t>, </a:t>
            </a:r>
            <a:r>
              <a:rPr lang="en-US" sz="2400" dirty="0" err="1"/>
              <a:t>const</a:t>
            </a:r>
            <a:r>
              <a:rPr lang="en-US" sz="2400" dirty="0"/>
              <a:t> char *</a:t>
            </a:r>
            <a:r>
              <a:rPr lang="en-US" sz="2400" dirty="0" err="1"/>
              <a:t>src</a:t>
            </a:r>
            <a:r>
              <a:rPr lang="en-US" sz="2400" dirty="0"/>
              <a:t>)</a:t>
            </a:r>
          </a:p>
          <a:p>
            <a:pPr>
              <a:buFont typeface="Wingdings" pitchFamily="2" charset="2"/>
              <a:buNone/>
            </a:pPr>
            <a:r>
              <a:rPr lang="en-US" sz="2400" dirty="0"/>
              <a:t>	</a:t>
            </a:r>
            <a:r>
              <a:rPr lang="en-US" sz="2400" dirty="0">
                <a:solidFill>
                  <a:srgbClr val="000090"/>
                </a:solidFill>
              </a:rPr>
              <a:t>gets</a:t>
            </a:r>
            <a:r>
              <a:rPr lang="en-US" sz="2400" dirty="0">
                <a:solidFill>
                  <a:srgbClr val="4F81BD"/>
                </a:solidFill>
              </a:rPr>
              <a:t> </a:t>
            </a:r>
            <a:r>
              <a:rPr lang="en-US" sz="2400" dirty="0"/>
              <a:t>(char *s)</a:t>
            </a:r>
          </a:p>
          <a:p>
            <a:pPr>
              <a:buFont typeface="Wingdings" pitchFamily="2" charset="2"/>
              <a:buNone/>
            </a:pPr>
            <a:r>
              <a:rPr lang="en-US" sz="2400" dirty="0"/>
              <a:t>	</a:t>
            </a:r>
            <a:r>
              <a:rPr lang="en-US" sz="2400" dirty="0" err="1">
                <a:solidFill>
                  <a:srgbClr val="000090"/>
                </a:solidFill>
              </a:rPr>
              <a:t>scanf</a:t>
            </a:r>
            <a:r>
              <a:rPr lang="en-US" sz="2400" dirty="0">
                <a:solidFill>
                  <a:srgbClr val="000090"/>
                </a:solidFill>
              </a:rPr>
              <a:t> </a:t>
            </a:r>
            <a:r>
              <a:rPr lang="en-US" sz="2400" dirty="0"/>
              <a:t>( </a:t>
            </a:r>
            <a:r>
              <a:rPr lang="en-US" sz="2400" dirty="0" err="1"/>
              <a:t>const</a:t>
            </a:r>
            <a:r>
              <a:rPr lang="en-US" sz="2400" dirty="0"/>
              <a:t> char *format, … )           and many more.</a:t>
            </a:r>
          </a:p>
          <a:p>
            <a:pPr>
              <a:spcBef>
                <a:spcPts val="1920"/>
              </a:spcBef>
            </a:pPr>
            <a:r>
              <a:rPr lang="en-US" sz="2400" dirty="0"/>
              <a:t>“Safe” </a:t>
            </a:r>
            <a:r>
              <a:rPr lang="en-US" sz="2400" dirty="0" err="1"/>
              <a:t>libc</a:t>
            </a:r>
            <a:r>
              <a:rPr lang="en-US" sz="2400" dirty="0"/>
              <a:t> versions  </a:t>
            </a:r>
            <a:r>
              <a:rPr lang="en-US" sz="2400" dirty="0" err="1">
                <a:solidFill>
                  <a:srgbClr val="000090"/>
                </a:solidFill>
              </a:rPr>
              <a:t>strncpy</a:t>
            </a:r>
            <a:r>
              <a:rPr lang="en-US" sz="2400" dirty="0">
                <a:solidFill>
                  <a:srgbClr val="000090"/>
                </a:solidFill>
              </a:rPr>
              <a:t>(), </a:t>
            </a:r>
            <a:r>
              <a:rPr lang="en-US" sz="2400" dirty="0" err="1">
                <a:solidFill>
                  <a:srgbClr val="000090"/>
                </a:solidFill>
              </a:rPr>
              <a:t>strncat</a:t>
            </a:r>
            <a:r>
              <a:rPr lang="en-US" sz="2400" dirty="0">
                <a:solidFill>
                  <a:srgbClr val="000090"/>
                </a:solidFill>
              </a:rPr>
              <a:t>()  </a:t>
            </a:r>
            <a:r>
              <a:rPr lang="en-US" sz="2400" dirty="0"/>
              <a:t>are misleading</a:t>
            </a:r>
          </a:p>
          <a:p>
            <a:pPr lvl="1"/>
            <a:r>
              <a:rPr lang="en-US" sz="2400" dirty="0"/>
              <a:t>e.g.  </a:t>
            </a:r>
            <a:r>
              <a:rPr lang="en-US" sz="2400" dirty="0" err="1">
                <a:solidFill>
                  <a:srgbClr val="000090"/>
                </a:solidFill>
              </a:rPr>
              <a:t>strncpy</a:t>
            </a:r>
            <a:r>
              <a:rPr lang="en-US" sz="2400" dirty="0">
                <a:solidFill>
                  <a:srgbClr val="000090"/>
                </a:solidFill>
              </a:rPr>
              <a:t>()  </a:t>
            </a:r>
            <a:r>
              <a:rPr lang="en-US" sz="2400" dirty="0"/>
              <a:t>may leave string unterminated.</a:t>
            </a:r>
          </a:p>
          <a:p>
            <a:pPr>
              <a:spcBef>
                <a:spcPts val="2424"/>
              </a:spcBef>
            </a:pPr>
            <a:r>
              <a:rPr lang="en-US" sz="2400" dirty="0"/>
              <a:t>Windows C run time  (CRT):</a:t>
            </a:r>
          </a:p>
          <a:p>
            <a:pPr lvl="1">
              <a:spcBef>
                <a:spcPts val="624"/>
              </a:spcBef>
            </a:pPr>
            <a:r>
              <a:rPr lang="en-US" sz="2400" dirty="0" err="1">
                <a:solidFill>
                  <a:srgbClr val="000090"/>
                </a:solidFill>
              </a:rPr>
              <a:t>strcpy_s</a:t>
            </a:r>
            <a:r>
              <a:rPr lang="en-US" sz="2400" dirty="0">
                <a:solidFill>
                  <a:srgbClr val="000090"/>
                </a:solidFill>
              </a:rPr>
              <a:t> (*</a:t>
            </a:r>
            <a:r>
              <a:rPr lang="en-US" sz="2400" dirty="0" err="1">
                <a:solidFill>
                  <a:srgbClr val="000090"/>
                </a:solidFill>
              </a:rPr>
              <a:t>dest</a:t>
            </a:r>
            <a:r>
              <a:rPr lang="en-US" sz="2400" dirty="0">
                <a:solidFill>
                  <a:srgbClr val="000090"/>
                </a:solidFill>
              </a:rPr>
              <a:t>, </a:t>
            </a:r>
            <a:r>
              <a:rPr lang="en-US" sz="2400" u="sng" dirty="0" err="1">
                <a:solidFill>
                  <a:srgbClr val="000090"/>
                </a:solidFill>
              </a:rPr>
              <a:t>DestSize</a:t>
            </a:r>
            <a:r>
              <a:rPr lang="en-US" sz="2400" dirty="0">
                <a:solidFill>
                  <a:srgbClr val="000090"/>
                </a:solidFill>
              </a:rPr>
              <a:t>, *</a:t>
            </a:r>
            <a:r>
              <a:rPr lang="en-US" sz="2400" dirty="0" err="1">
                <a:solidFill>
                  <a:srgbClr val="000090"/>
                </a:solidFill>
              </a:rPr>
              <a:t>src</a:t>
            </a:r>
            <a:r>
              <a:rPr lang="en-US" sz="2400" dirty="0">
                <a:solidFill>
                  <a:srgbClr val="000090"/>
                </a:solidFill>
              </a:rPr>
              <a:t>)</a:t>
            </a:r>
            <a:r>
              <a:rPr lang="en-US" sz="2400" dirty="0"/>
              <a:t>:   ensures proper termination</a:t>
            </a:r>
            <a:endParaRPr lang="en-US" sz="2400" dirty="0">
              <a:solidFill>
                <a:srgbClr val="3366FF"/>
              </a:solidFill>
            </a:endParaRPr>
          </a:p>
        </p:txBody>
      </p:sp>
      <p:cxnSp>
        <p:nvCxnSpPr>
          <p:cNvPr id="3" name="Straight Connector 2"/>
          <p:cNvCxnSpPr/>
          <p:nvPr/>
        </p:nvCxnSpPr>
        <p:spPr>
          <a:xfrm>
            <a:off x="228600" y="3784600"/>
            <a:ext cx="8686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28600" y="4748924"/>
            <a:ext cx="86868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loud 5">
            <a:extLst>
              <a:ext uri="{FF2B5EF4-FFF2-40B4-BE49-F238E27FC236}">
                <a16:creationId xmlns:a16="http://schemas.microsoft.com/office/drawing/2014/main" id="{ECF9AECD-91BF-ED84-23FA-B853FE64B566}"/>
              </a:ext>
            </a:extLst>
          </p:cNvPr>
          <p:cNvSpPr/>
          <p:nvPr/>
        </p:nvSpPr>
        <p:spPr>
          <a:xfrm>
            <a:off x="6691746" y="4013201"/>
            <a:ext cx="2649683" cy="92075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What would happen?</a:t>
            </a:r>
            <a:endParaRPr lang="en-US" sz="1350" dirty="0">
              <a:solidFill>
                <a:prstClr val="black"/>
              </a:solidFill>
              <a:latin typeface="Aptos" panose="02110004020202020204"/>
            </a:endParaRPr>
          </a:p>
        </p:txBody>
      </p:sp>
      <p:sp>
        <p:nvSpPr>
          <p:cNvPr id="9" name="Cloud 8">
            <a:extLst>
              <a:ext uri="{FF2B5EF4-FFF2-40B4-BE49-F238E27FC236}">
                <a16:creationId xmlns:a16="http://schemas.microsoft.com/office/drawing/2014/main" id="{3CF79BBC-FE1A-4FF7-F694-51AB6105EFDD}"/>
              </a:ext>
            </a:extLst>
          </p:cNvPr>
          <p:cNvSpPr/>
          <p:nvPr/>
        </p:nvSpPr>
        <p:spPr>
          <a:xfrm>
            <a:off x="7075998" y="4910318"/>
            <a:ext cx="2265431" cy="120300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2100" dirty="0">
                <a:solidFill>
                  <a:prstClr val="black"/>
                </a:solidFill>
                <a:latin typeface="Aptos" panose="02110004020202020204"/>
              </a:rPr>
              <a:t>How to implement?</a:t>
            </a: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1260643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06400" y="1028700"/>
            <a:ext cx="8229600" cy="685800"/>
          </a:xfrm>
        </p:spPr>
        <p:txBody>
          <a:bodyPr>
            <a:normAutofit fontScale="90000"/>
          </a:bodyPr>
          <a:lstStyle/>
          <a:p>
            <a:r>
              <a:rPr lang="en-US" dirty="0"/>
              <a:t>Buffer overflow </a:t>
            </a:r>
            <a:r>
              <a:rPr lang="en-US" sz="4400" dirty="0"/>
              <a:t>opportunities</a:t>
            </a:r>
          </a:p>
        </p:txBody>
      </p:sp>
      <p:sp>
        <p:nvSpPr>
          <p:cNvPr id="13315" name="Rectangle 3" descr="Rectangle: Click to edit Master text styles&#10;Second level&#10;Third level&#10;Fourth level&#10;Fifth level"/>
          <p:cNvSpPr>
            <a:spLocks noGrp="1" noChangeArrowheads="1"/>
          </p:cNvSpPr>
          <p:nvPr>
            <p:ph type="body" idx="1"/>
          </p:nvPr>
        </p:nvSpPr>
        <p:spPr>
          <a:xfrm>
            <a:off x="304800" y="1905000"/>
            <a:ext cx="8839200" cy="4095750"/>
          </a:xfrm>
        </p:spPr>
        <p:txBody>
          <a:bodyPr>
            <a:normAutofit/>
          </a:bodyPr>
          <a:lstStyle/>
          <a:p>
            <a:pPr>
              <a:tabLst>
                <a:tab pos="1250919" algn="l"/>
              </a:tabLst>
            </a:pPr>
            <a:r>
              <a:rPr lang="en-US" sz="2800" dirty="0"/>
              <a:t>Exception handlers:     </a:t>
            </a:r>
            <a:r>
              <a:rPr lang="en-US" sz="2400" dirty="0"/>
              <a:t>(</a:t>
            </a:r>
            <a:r>
              <a:rPr lang="mr-IN" sz="2400" dirty="0"/>
              <a:t>…</a:t>
            </a:r>
            <a:r>
              <a:rPr lang="en-US" sz="2400" dirty="0"/>
              <a:t> more on this in a bit)</a:t>
            </a:r>
          </a:p>
          <a:p>
            <a:pPr marL="744520" lvl="1" indent="-287331">
              <a:tabLst>
                <a:tab pos="1250919" algn="l"/>
              </a:tabLst>
            </a:pPr>
            <a:r>
              <a:rPr lang="en-US" dirty="0"/>
              <a:t>Overwrite the address of an exception handler in stack frame.</a:t>
            </a:r>
          </a:p>
          <a:p>
            <a:pPr>
              <a:tabLst>
                <a:tab pos="1250919" algn="l"/>
              </a:tabLst>
            </a:pPr>
            <a:endParaRPr lang="en-US" dirty="0"/>
          </a:p>
          <a:p>
            <a:pPr>
              <a:tabLst>
                <a:tab pos="1250919" algn="l"/>
              </a:tabLst>
            </a:pPr>
            <a:r>
              <a:rPr lang="en-US" sz="2800" dirty="0"/>
              <a:t>Function pointers:    </a:t>
            </a:r>
            <a:r>
              <a:rPr lang="en-US" sz="2000" dirty="0"/>
              <a:t>(e.g.  PHP 4.0.2,   MS </a:t>
            </a:r>
            <a:r>
              <a:rPr lang="en-US" sz="2000" dirty="0" err="1"/>
              <a:t>MediaPlayer</a:t>
            </a:r>
            <a:r>
              <a:rPr lang="en-US" sz="2000" dirty="0"/>
              <a:t> Bitmaps)</a:t>
            </a:r>
          </a:p>
          <a:p>
            <a:pPr>
              <a:tabLst>
                <a:tab pos="1250919" algn="l"/>
              </a:tabLst>
            </a:pPr>
            <a:endParaRPr lang="en-US" sz="2400" dirty="0"/>
          </a:p>
          <a:p>
            <a:pPr marL="744520" lvl="1" indent="-287331">
              <a:spcBef>
                <a:spcPct val="130000"/>
              </a:spcBef>
              <a:tabLst>
                <a:tab pos="1250919" algn="l"/>
              </a:tabLst>
            </a:pPr>
            <a:r>
              <a:rPr lang="en-US" dirty="0"/>
              <a:t>Overflowing  </a:t>
            </a:r>
            <a:r>
              <a:rPr lang="en-US" dirty="0" err="1"/>
              <a:t>buf</a:t>
            </a:r>
            <a:r>
              <a:rPr lang="en-US" dirty="0"/>
              <a:t>  will override function pointer.</a:t>
            </a:r>
          </a:p>
          <a:p>
            <a:pPr>
              <a:spcBef>
                <a:spcPct val="130000"/>
              </a:spcBef>
              <a:tabLst>
                <a:tab pos="1250919" algn="l"/>
              </a:tabLst>
            </a:pPr>
            <a:r>
              <a:rPr lang="en-US" sz="2800" dirty="0" err="1"/>
              <a:t>Longjmp</a:t>
            </a:r>
            <a:r>
              <a:rPr lang="en-US" sz="2800" dirty="0"/>
              <a:t> buffers:  </a:t>
            </a:r>
            <a:r>
              <a:rPr lang="en-US" sz="2400" dirty="0" err="1"/>
              <a:t>longjmp</a:t>
            </a:r>
            <a:r>
              <a:rPr lang="en-US" sz="2400" dirty="0"/>
              <a:t>(pos)         (e.g. Perl </a:t>
            </a:r>
            <a:r>
              <a:rPr lang="en-US" sz="2000" dirty="0"/>
              <a:t>5.003)</a:t>
            </a:r>
          </a:p>
          <a:p>
            <a:pPr marL="744520" lvl="1" indent="-287331">
              <a:tabLst>
                <a:tab pos="1250919" algn="l"/>
              </a:tabLst>
            </a:pPr>
            <a:r>
              <a:rPr lang="en-US" dirty="0"/>
              <a:t>Overflowing </a:t>
            </a:r>
            <a:r>
              <a:rPr lang="en-US" dirty="0" err="1"/>
              <a:t>buf</a:t>
            </a:r>
            <a:r>
              <a:rPr lang="en-US" dirty="0"/>
              <a:t> next to pos overrides value of pos.</a:t>
            </a:r>
          </a:p>
        </p:txBody>
      </p:sp>
      <p:grpSp>
        <p:nvGrpSpPr>
          <p:cNvPr id="13316" name="Group 4"/>
          <p:cNvGrpSpPr>
            <a:grpSpLocks/>
          </p:cNvGrpSpPr>
          <p:nvPr/>
        </p:nvGrpSpPr>
        <p:grpSpPr bwMode="auto">
          <a:xfrm>
            <a:off x="2076450" y="3657603"/>
            <a:ext cx="5645151" cy="765573"/>
            <a:chOff x="816" y="2400"/>
            <a:chExt cx="3556" cy="643"/>
          </a:xfrm>
        </p:grpSpPr>
        <p:sp>
          <p:nvSpPr>
            <p:cNvPr id="13317" name="Line 5"/>
            <p:cNvSpPr>
              <a:spLocks noChangeShapeType="1"/>
            </p:cNvSpPr>
            <p:nvPr/>
          </p:nvSpPr>
          <p:spPr bwMode="auto">
            <a:xfrm>
              <a:off x="3393" y="2540"/>
              <a:ext cx="527" cy="0"/>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13318" name="Line 6"/>
            <p:cNvSpPr>
              <a:spLocks noChangeShapeType="1"/>
            </p:cNvSpPr>
            <p:nvPr/>
          </p:nvSpPr>
          <p:spPr bwMode="auto">
            <a:xfrm>
              <a:off x="3393" y="2777"/>
              <a:ext cx="527" cy="0"/>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13319" name="Line 7"/>
            <p:cNvSpPr>
              <a:spLocks noChangeShapeType="1"/>
            </p:cNvSpPr>
            <p:nvPr/>
          </p:nvSpPr>
          <p:spPr bwMode="auto">
            <a:xfrm>
              <a:off x="816" y="2543"/>
              <a:ext cx="527" cy="0"/>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13320" name="Line 8"/>
            <p:cNvSpPr>
              <a:spLocks noChangeShapeType="1"/>
            </p:cNvSpPr>
            <p:nvPr/>
          </p:nvSpPr>
          <p:spPr bwMode="auto">
            <a:xfrm>
              <a:off x="816" y="2777"/>
              <a:ext cx="527" cy="0"/>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13321" name="Text Box 9"/>
            <p:cNvSpPr txBox="1">
              <a:spLocks noChangeArrowheads="1"/>
            </p:cNvSpPr>
            <p:nvPr/>
          </p:nvSpPr>
          <p:spPr bwMode="auto">
            <a:xfrm>
              <a:off x="3914" y="2400"/>
              <a:ext cx="458" cy="643"/>
            </a:xfrm>
            <a:prstGeom prst="rect">
              <a:avLst/>
            </a:prstGeom>
            <a:noFill/>
            <a:ln w="9525">
              <a:noFill/>
              <a:miter lim="800000"/>
              <a:headEnd/>
              <a:tailEnd/>
            </a:ln>
          </p:spPr>
          <p:txBody>
            <a:bodyPr wrap="none">
              <a:spAutoFit/>
            </a:bodyPr>
            <a:lstStyle/>
            <a:p>
              <a:pPr algn="ctr" defTabSz="685800" eaLnBrk="0" hangingPunct="0">
                <a:lnSpc>
                  <a:spcPct val="80000"/>
                </a:lnSpc>
                <a:spcBef>
                  <a:spcPct val="50000"/>
                </a:spcBef>
              </a:pPr>
              <a:r>
                <a:rPr lang="en-US">
                  <a:solidFill>
                    <a:prstClr val="black"/>
                  </a:solidFill>
                  <a:latin typeface="Aptos" panose="02110004020202020204"/>
                </a:rPr>
                <a:t>Heap</a:t>
              </a:r>
              <a:br>
                <a:rPr lang="en-US">
                  <a:solidFill>
                    <a:prstClr val="black"/>
                  </a:solidFill>
                  <a:latin typeface="Aptos" panose="02110004020202020204"/>
                </a:rPr>
              </a:br>
              <a:r>
                <a:rPr lang="en-US">
                  <a:solidFill>
                    <a:prstClr val="black"/>
                  </a:solidFill>
                  <a:latin typeface="Aptos" panose="02110004020202020204"/>
                </a:rPr>
                <a:t>or</a:t>
              </a:r>
              <a:br>
                <a:rPr lang="en-US">
                  <a:solidFill>
                    <a:prstClr val="black"/>
                  </a:solidFill>
                  <a:latin typeface="Aptos" panose="02110004020202020204"/>
                </a:rPr>
              </a:br>
              <a:r>
                <a:rPr lang="en-US">
                  <a:solidFill>
                    <a:prstClr val="black"/>
                  </a:solidFill>
                  <a:latin typeface="Aptos" panose="02110004020202020204"/>
                </a:rPr>
                <a:t>stack</a:t>
              </a:r>
            </a:p>
          </p:txBody>
        </p:sp>
        <p:sp>
          <p:nvSpPr>
            <p:cNvPr id="13322" name="Rectangle 10"/>
            <p:cNvSpPr>
              <a:spLocks noChangeArrowheads="1"/>
            </p:cNvSpPr>
            <p:nvPr/>
          </p:nvSpPr>
          <p:spPr bwMode="auto">
            <a:xfrm>
              <a:off x="1343" y="2543"/>
              <a:ext cx="1714" cy="234"/>
            </a:xfrm>
            <a:prstGeom prst="rect">
              <a:avLst/>
            </a:prstGeom>
            <a:solidFill>
              <a:schemeClr val="hlink"/>
            </a:solidFill>
            <a:ln w="9525">
              <a:solidFill>
                <a:schemeClr val="tx1"/>
              </a:solidFill>
              <a:miter lim="800000"/>
              <a:headEnd/>
              <a:tailEnd/>
            </a:ln>
          </p:spPr>
          <p:txBody>
            <a:bodyPr wrap="none" anchor="ctr"/>
            <a:lstStyle/>
            <a:p>
              <a:pPr defTabSz="685800" eaLnBrk="0" hangingPunct="0">
                <a:spcBef>
                  <a:spcPct val="50000"/>
                </a:spcBef>
              </a:pPr>
              <a:r>
                <a:rPr lang="en-US" dirty="0">
                  <a:solidFill>
                    <a:prstClr val="black"/>
                  </a:solidFill>
                  <a:latin typeface="Aptos" panose="02110004020202020204"/>
                </a:rPr>
                <a:t>             </a:t>
              </a:r>
              <a:r>
                <a:rPr lang="en-US" dirty="0" err="1">
                  <a:solidFill>
                    <a:prstClr val="white"/>
                  </a:solidFill>
                  <a:latin typeface="Aptos" panose="02110004020202020204"/>
                </a:rPr>
                <a:t>buf</a:t>
              </a:r>
              <a:r>
                <a:rPr lang="en-US" dirty="0">
                  <a:solidFill>
                    <a:prstClr val="white"/>
                  </a:solidFill>
                  <a:latin typeface="Aptos" panose="02110004020202020204"/>
                </a:rPr>
                <a:t>[128]</a:t>
              </a:r>
            </a:p>
          </p:txBody>
        </p:sp>
        <p:sp>
          <p:nvSpPr>
            <p:cNvPr id="13323" name="Rectangle 11"/>
            <p:cNvSpPr>
              <a:spLocks noChangeArrowheads="1"/>
            </p:cNvSpPr>
            <p:nvPr/>
          </p:nvSpPr>
          <p:spPr bwMode="auto">
            <a:xfrm>
              <a:off x="3057" y="2540"/>
              <a:ext cx="543" cy="237"/>
            </a:xfrm>
            <a:prstGeom prst="rect">
              <a:avLst/>
            </a:prstGeom>
            <a:solidFill>
              <a:schemeClr val="hlink"/>
            </a:solidFill>
            <a:ln w="9525">
              <a:solidFill>
                <a:schemeClr val="tx1"/>
              </a:solidFill>
              <a:miter lim="800000"/>
              <a:headEnd/>
              <a:tailEnd/>
            </a:ln>
          </p:spPr>
          <p:txBody>
            <a:bodyPr wrap="none" anchor="ctr"/>
            <a:lstStyle/>
            <a:p>
              <a:pPr algn="ctr" defTabSz="685800" eaLnBrk="0" hangingPunct="0">
                <a:spcBef>
                  <a:spcPct val="50000"/>
                </a:spcBef>
              </a:pPr>
              <a:r>
                <a:rPr lang="en-US" dirty="0" err="1">
                  <a:solidFill>
                    <a:srgbClr val="FFFFFF"/>
                  </a:solidFill>
                  <a:latin typeface="Aptos" panose="02110004020202020204"/>
                </a:rPr>
                <a:t>FuncPtr</a:t>
              </a:r>
              <a:endParaRPr lang="en-US" dirty="0">
                <a:solidFill>
                  <a:srgbClr val="FFFFFF"/>
                </a:solidFill>
                <a:latin typeface="Aptos" panose="02110004020202020204"/>
              </a:endParaRPr>
            </a:p>
          </p:txBody>
        </p:sp>
      </p:grpSp>
    </p:spTree>
    <p:extLst>
      <p:ext uri="{BB962C8B-B14F-4D97-AF65-F5344CB8AC3E}">
        <p14:creationId xmlns:p14="http://schemas.microsoft.com/office/powerpoint/2010/main" val="285855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914400"/>
            <a:ext cx="8229600" cy="857250"/>
          </a:xfrm>
        </p:spPr>
        <p:txBody>
          <a:bodyPr/>
          <a:lstStyle/>
          <a:p>
            <a:r>
              <a:rPr lang="en-US" sz="4400" dirty="0"/>
              <a:t>Finding overflows by fuzzing</a:t>
            </a:r>
          </a:p>
        </p:txBody>
      </p:sp>
      <p:sp>
        <p:nvSpPr>
          <p:cNvPr id="15363" name="Rectangle 3" descr="Rectangle: Click to edit Master text styles&#10;Second level&#10;Third level&#10;Fourth level&#10;Fifth level"/>
          <p:cNvSpPr>
            <a:spLocks noGrp="1" noChangeArrowheads="1"/>
          </p:cNvSpPr>
          <p:nvPr>
            <p:ph type="body" idx="1"/>
          </p:nvPr>
        </p:nvSpPr>
        <p:spPr>
          <a:xfrm>
            <a:off x="228600" y="1981200"/>
            <a:ext cx="8763000" cy="3657600"/>
          </a:xfrm>
        </p:spPr>
        <p:txBody>
          <a:bodyPr>
            <a:noAutofit/>
          </a:bodyPr>
          <a:lstStyle/>
          <a:p>
            <a:pPr marL="280981" indent="-280981">
              <a:tabLst>
                <a:tab pos="966764" algn="l"/>
              </a:tabLst>
            </a:pPr>
            <a:r>
              <a:rPr lang="en-US" sz="2400" dirty="0"/>
              <a:t>To find overflow:</a:t>
            </a:r>
          </a:p>
          <a:p>
            <a:pPr marL="625460" lvl="1" indent="-230183">
              <a:tabLst>
                <a:tab pos="966764" algn="l"/>
              </a:tabLst>
            </a:pPr>
            <a:r>
              <a:rPr lang="en-US" sz="2400" dirty="0"/>
              <a:t>Run web server on local machine</a:t>
            </a:r>
          </a:p>
          <a:p>
            <a:pPr marL="625460" lvl="1" indent="-230183">
              <a:tabLst>
                <a:tab pos="966764" algn="l"/>
              </a:tabLst>
            </a:pPr>
            <a:r>
              <a:rPr lang="en-US" sz="2400" dirty="0"/>
              <a:t>Use AFL to issue malformed requests (ending with   “$$$$$” )</a:t>
            </a:r>
          </a:p>
          <a:p>
            <a:pPr marL="1025499" lvl="2" indent="-230183">
              <a:tabLst>
                <a:tab pos="966764" algn="l"/>
              </a:tabLst>
            </a:pPr>
            <a:r>
              <a:rPr lang="en-US" dirty="0" err="1"/>
              <a:t>Fuzzers</a:t>
            </a:r>
            <a:r>
              <a:rPr lang="en-US" dirty="0"/>
              <a:t>:  automated tools for this (next week)</a:t>
            </a:r>
          </a:p>
          <a:p>
            <a:pPr marL="625460" lvl="1" indent="-230183">
              <a:tabLst>
                <a:tab pos="966764" algn="l"/>
              </a:tabLst>
            </a:pPr>
            <a:r>
              <a:rPr lang="en-US" sz="2400" dirty="0"/>
              <a:t>If web server crashes,</a:t>
            </a:r>
            <a:br>
              <a:rPr lang="en-US" sz="2400" dirty="0"/>
            </a:br>
            <a:r>
              <a:rPr lang="en-US" sz="2400" dirty="0"/>
              <a:t>	search core dump for  “$$$$$” to find overflow location</a:t>
            </a:r>
          </a:p>
          <a:p>
            <a:pPr marL="0" indent="0">
              <a:buNone/>
              <a:tabLst>
                <a:tab pos="966764" algn="l"/>
              </a:tabLst>
            </a:pPr>
            <a:endParaRPr lang="en-US" sz="2400" dirty="0"/>
          </a:p>
          <a:p>
            <a:pPr marL="280981" indent="-280981">
              <a:tabLst>
                <a:tab pos="966764" algn="l"/>
              </a:tabLst>
            </a:pPr>
            <a:r>
              <a:rPr lang="en-US" sz="2400" dirty="0"/>
              <a:t>Construct exploit    </a:t>
            </a:r>
            <a:r>
              <a:rPr lang="en-US" sz="2000" dirty="0"/>
              <a:t>(not easy given latest defenses in next lecture)</a:t>
            </a:r>
          </a:p>
        </p:txBody>
      </p:sp>
    </p:spTree>
    <p:extLst>
      <p:ext uri="{BB962C8B-B14F-4D97-AF65-F5344CB8AC3E}">
        <p14:creationId xmlns:p14="http://schemas.microsoft.com/office/powerpoint/2010/main" val="3188499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D424-1A8B-F20A-F872-B4CB962F3FB1}"/>
              </a:ext>
            </a:extLst>
          </p:cNvPr>
          <p:cNvSpPr>
            <a:spLocks noGrp="1"/>
          </p:cNvSpPr>
          <p:nvPr>
            <p:ph type="title"/>
          </p:nvPr>
        </p:nvSpPr>
        <p:spPr/>
        <p:txBody>
          <a:bodyPr/>
          <a:lstStyle/>
          <a:p>
            <a:r>
              <a:rPr lang="en-US" dirty="0"/>
              <a:t>Automated Approaches to Find Vulnerabilities</a:t>
            </a:r>
          </a:p>
        </p:txBody>
      </p:sp>
      <p:sp>
        <p:nvSpPr>
          <p:cNvPr id="3" name="Content Placeholder 2">
            <a:extLst>
              <a:ext uri="{FF2B5EF4-FFF2-40B4-BE49-F238E27FC236}">
                <a16:creationId xmlns:a16="http://schemas.microsoft.com/office/drawing/2014/main" id="{FC1F19F9-1B10-FD3C-8206-196857BEEC1E}"/>
              </a:ext>
            </a:extLst>
          </p:cNvPr>
          <p:cNvSpPr>
            <a:spLocks noGrp="1"/>
          </p:cNvSpPr>
          <p:nvPr>
            <p:ph idx="1"/>
          </p:nvPr>
        </p:nvSpPr>
        <p:spPr/>
        <p:txBody>
          <a:bodyPr/>
          <a:lstStyle/>
          <a:p>
            <a:r>
              <a:rPr lang="en-US" b="1" dirty="0">
                <a:solidFill>
                  <a:srgbClr val="FF0000"/>
                </a:solidFill>
              </a:rPr>
              <a:t>Fuzzing</a:t>
            </a:r>
          </a:p>
          <a:p>
            <a:r>
              <a:rPr lang="en-US" dirty="0"/>
              <a:t>Static/Dynamic analysis</a:t>
            </a:r>
          </a:p>
          <a:p>
            <a:r>
              <a:rPr lang="en-US" dirty="0"/>
              <a:t>Formal verification</a:t>
            </a:r>
          </a:p>
          <a:p>
            <a:r>
              <a:rPr lang="en-US" dirty="0"/>
              <a:t>Symbolic execution</a:t>
            </a:r>
          </a:p>
        </p:txBody>
      </p:sp>
      <p:pic>
        <p:nvPicPr>
          <p:cNvPr id="5" name="Picture 4" descr="Graphical user interface, text, application&#10;&#10;Description automatically generated">
            <a:extLst>
              <a:ext uri="{FF2B5EF4-FFF2-40B4-BE49-F238E27FC236}">
                <a16:creationId xmlns:a16="http://schemas.microsoft.com/office/drawing/2014/main" id="{FFF2A076-FF4A-A14F-0B17-B530B705C43C}"/>
              </a:ext>
            </a:extLst>
          </p:cNvPr>
          <p:cNvPicPr>
            <a:picLocks noChangeAspect="1"/>
          </p:cNvPicPr>
          <p:nvPr/>
        </p:nvPicPr>
        <p:blipFill rotWithShape="1">
          <a:blip r:embed="rId3"/>
          <a:srcRect l="27951" t="12986" r="2677"/>
          <a:stretch/>
        </p:blipFill>
        <p:spPr>
          <a:xfrm>
            <a:off x="947791" y="3858220"/>
            <a:ext cx="6649949" cy="2010353"/>
          </a:xfrm>
          <a:prstGeom prst="rect">
            <a:avLst/>
          </a:prstGeom>
        </p:spPr>
      </p:pic>
      <p:sp>
        <p:nvSpPr>
          <p:cNvPr id="4" name="Slide Number Placeholder 3">
            <a:extLst>
              <a:ext uri="{FF2B5EF4-FFF2-40B4-BE49-F238E27FC236}">
                <a16:creationId xmlns:a16="http://schemas.microsoft.com/office/drawing/2014/main" id="{F3597887-9D88-3AFE-5444-2BDA35EB31FB}"/>
              </a:ext>
            </a:extLst>
          </p:cNvPr>
          <p:cNvSpPr>
            <a:spLocks noGrp="1"/>
          </p:cNvSpPr>
          <p:nvPr>
            <p:ph type="sldNum" sz="quarter" idx="12"/>
          </p:nvPr>
        </p:nvSpPr>
        <p:spPr/>
        <p:txBody>
          <a:bodyPr/>
          <a:lstStyle/>
          <a:p>
            <a:pPr defTabSz="685800"/>
            <a:fld id="{EE2F3E83-A6C7-2944-B97D-231F3C269EEB}" type="slidenum">
              <a:rPr lang="en-US">
                <a:solidFill>
                  <a:prstClr val="black">
                    <a:tint val="82000"/>
                  </a:prstClr>
                </a:solidFill>
                <a:latin typeface="Aptos" panose="02110004020202020204"/>
              </a:rPr>
              <a:pPr defTabSz="685800"/>
              <a:t>23</a:t>
            </a:fld>
            <a:endParaRPr lang="en-US" dirty="0">
              <a:solidFill>
                <a:prstClr val="black">
                  <a:tint val="82000"/>
                </a:prstClr>
              </a:solidFill>
              <a:latin typeface="Aptos" panose="02110004020202020204"/>
            </a:endParaRPr>
          </a:p>
        </p:txBody>
      </p:sp>
      <p:sp>
        <p:nvSpPr>
          <p:cNvPr id="10" name="Down Arrow 9">
            <a:extLst>
              <a:ext uri="{FF2B5EF4-FFF2-40B4-BE49-F238E27FC236}">
                <a16:creationId xmlns:a16="http://schemas.microsoft.com/office/drawing/2014/main" id="{67BB062F-48D6-1C34-6772-47671F57C0BD}"/>
              </a:ext>
            </a:extLst>
          </p:cNvPr>
          <p:cNvSpPr/>
          <p:nvPr/>
        </p:nvSpPr>
        <p:spPr>
          <a:xfrm rot="16497495">
            <a:off x="3669418" y="1712044"/>
            <a:ext cx="246128" cy="1543540"/>
          </a:xfrm>
          <a:prstGeom prst="downArrow">
            <a:avLst>
              <a:gd name="adj1" fmla="val 46670"/>
              <a:gd name="adj2" fmla="val 63700"/>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endParaRPr lang="en-US" sz="1350">
              <a:solidFill>
                <a:prstClr val="black"/>
              </a:solidFill>
              <a:latin typeface="Aptos" panose="02110004020202020204"/>
            </a:endParaRPr>
          </a:p>
        </p:txBody>
      </p:sp>
      <p:sp>
        <p:nvSpPr>
          <p:cNvPr id="11" name="Rounded Rectangle 10">
            <a:extLst>
              <a:ext uri="{FF2B5EF4-FFF2-40B4-BE49-F238E27FC236}">
                <a16:creationId xmlns:a16="http://schemas.microsoft.com/office/drawing/2014/main" id="{F21AE101-B3E3-8CE5-1FAD-4EBEED20D715}"/>
              </a:ext>
            </a:extLst>
          </p:cNvPr>
          <p:cNvSpPr/>
          <p:nvPr/>
        </p:nvSpPr>
        <p:spPr>
          <a:xfrm>
            <a:off x="4656562" y="1927182"/>
            <a:ext cx="3342644" cy="157473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14313" indent="-214313" defTabSz="685800">
              <a:buFont typeface="Arial" panose="020B0604020202020204" pitchFamily="34" charset="0"/>
              <a:buChar char="•"/>
            </a:pPr>
            <a:r>
              <a:rPr lang="en-US" sz="2100" dirty="0">
                <a:solidFill>
                  <a:prstClr val="black"/>
                </a:solidFill>
                <a:latin typeface="Aptos" panose="02110004020202020204"/>
              </a:rPr>
              <a:t>Simple and effective</a:t>
            </a:r>
          </a:p>
          <a:p>
            <a:pPr marL="214313" indent="-214313" defTabSz="685800">
              <a:buFont typeface="Arial" panose="020B0604020202020204" pitchFamily="34" charset="0"/>
              <a:buChar char="•"/>
            </a:pPr>
            <a:r>
              <a:rPr lang="en-US" sz="2100" dirty="0">
                <a:solidFill>
                  <a:prstClr val="black"/>
                </a:solidFill>
                <a:latin typeface="Aptos" panose="02110004020202020204"/>
              </a:rPr>
              <a:t>Light-weight and scalable</a:t>
            </a:r>
          </a:p>
          <a:p>
            <a:pPr marL="214313" indent="-214313" defTabSz="685800">
              <a:buFont typeface="Arial" panose="020B0604020202020204" pitchFamily="34" charset="0"/>
              <a:buChar char="•"/>
            </a:pPr>
            <a:r>
              <a:rPr lang="en-US" sz="2100" dirty="0">
                <a:solidFill>
                  <a:prstClr val="black"/>
                </a:solidFill>
                <a:latin typeface="Aptos" panose="02110004020202020204"/>
              </a:rPr>
              <a:t>Widely-used in industry</a:t>
            </a:r>
          </a:p>
        </p:txBody>
      </p:sp>
    </p:spTree>
    <p:extLst>
      <p:ext uri="{BB962C8B-B14F-4D97-AF65-F5344CB8AC3E}">
        <p14:creationId xmlns:p14="http://schemas.microsoft.com/office/powerpoint/2010/main" val="217709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F478-9934-6683-45F4-089CD4B2D5E5}"/>
              </a:ext>
            </a:extLst>
          </p:cNvPr>
          <p:cNvSpPr>
            <a:spLocks noGrp="1"/>
          </p:cNvSpPr>
          <p:nvPr>
            <p:ph type="title"/>
          </p:nvPr>
        </p:nvSpPr>
        <p:spPr/>
        <p:txBody>
          <a:bodyPr/>
          <a:lstStyle/>
          <a:p>
            <a:r>
              <a:rPr lang="en-US" dirty="0"/>
              <a:t>Wide Application in Industry</a:t>
            </a:r>
          </a:p>
        </p:txBody>
      </p:sp>
      <p:sp>
        <p:nvSpPr>
          <p:cNvPr id="3" name="Content Placeholder 2">
            <a:extLst>
              <a:ext uri="{FF2B5EF4-FFF2-40B4-BE49-F238E27FC236}">
                <a16:creationId xmlns:a16="http://schemas.microsoft.com/office/drawing/2014/main" id="{B7ECD870-9606-991E-45C6-F217ED31D7E7}"/>
              </a:ext>
            </a:extLst>
          </p:cNvPr>
          <p:cNvSpPr>
            <a:spLocks noGrp="1"/>
          </p:cNvSpPr>
          <p:nvPr>
            <p:ph idx="1"/>
          </p:nvPr>
        </p:nvSpPr>
        <p:spPr/>
        <p:txBody>
          <a:bodyPr/>
          <a:lstStyle/>
          <a:p>
            <a:pPr marL="0" indent="0">
              <a:buNone/>
            </a:pPr>
            <a:r>
              <a:rPr lang="en-US" dirty="0"/>
              <a:t>Tech companies have built large-scale fuzzing infrastructure with thousands of CPUs</a:t>
            </a:r>
          </a:p>
          <a:p>
            <a:r>
              <a:rPr lang="en-US" dirty="0"/>
              <a:t>Google: OSS-Fuzz. Find </a:t>
            </a:r>
            <a:r>
              <a:rPr lang="en-US" b="1" dirty="0">
                <a:solidFill>
                  <a:srgbClr val="FF0000"/>
                </a:solidFill>
              </a:rPr>
              <a:t>45,000+ </a:t>
            </a:r>
            <a:r>
              <a:rPr lang="en-US" dirty="0"/>
              <a:t>bugs in 650 projects and 4,000 bugs in chromium[1]</a:t>
            </a:r>
          </a:p>
          <a:p>
            <a:r>
              <a:rPr lang="en-US" dirty="0"/>
              <a:t>Microsoft: </a:t>
            </a:r>
            <a:r>
              <a:rPr lang="en-US" dirty="0" err="1"/>
              <a:t>OneFuzz</a:t>
            </a:r>
            <a:endParaRPr lang="en-US" dirty="0"/>
          </a:p>
          <a:p>
            <a:r>
              <a:rPr lang="en-US" dirty="0"/>
              <a:t>Meta: </a:t>
            </a:r>
            <a:r>
              <a:rPr lang="en-US" b="0" i="0" dirty="0" err="1">
                <a:solidFill>
                  <a:srgbClr val="232323"/>
                </a:solidFill>
                <a:effectLst/>
                <a:latin typeface="Optimistic Display"/>
              </a:rPr>
              <a:t>Rustaceans</a:t>
            </a:r>
            <a:endParaRPr lang="en-US" b="0" i="0" dirty="0">
              <a:solidFill>
                <a:srgbClr val="232323"/>
              </a:solidFill>
              <a:effectLst/>
              <a:latin typeface="Optimistic Display"/>
            </a:endParaRPr>
          </a:p>
          <a:p>
            <a:endParaRPr lang="en-US" b="0" i="0" dirty="0">
              <a:solidFill>
                <a:srgbClr val="232323"/>
              </a:solidFill>
              <a:effectLst/>
              <a:latin typeface="Optimistic Display"/>
            </a:endParaRPr>
          </a:p>
          <a:p>
            <a:endParaRPr lang="en-US" dirty="0"/>
          </a:p>
        </p:txBody>
      </p:sp>
      <p:sp>
        <p:nvSpPr>
          <p:cNvPr id="8" name="TextBox 7">
            <a:extLst>
              <a:ext uri="{FF2B5EF4-FFF2-40B4-BE49-F238E27FC236}">
                <a16:creationId xmlns:a16="http://schemas.microsoft.com/office/drawing/2014/main" id="{CC9ED1BA-3E87-B61C-783F-D4404BCE0649}"/>
              </a:ext>
            </a:extLst>
          </p:cNvPr>
          <p:cNvSpPr txBox="1"/>
          <p:nvPr/>
        </p:nvSpPr>
        <p:spPr>
          <a:xfrm>
            <a:off x="810491" y="5452675"/>
            <a:ext cx="2885021" cy="300082"/>
          </a:xfrm>
          <a:prstGeom prst="rect">
            <a:avLst/>
          </a:prstGeom>
          <a:noFill/>
        </p:spPr>
        <p:txBody>
          <a:bodyPr wrap="none" rtlCol="0">
            <a:spAutoFit/>
          </a:bodyPr>
          <a:lstStyle/>
          <a:p>
            <a:pPr defTabSz="685800"/>
            <a:r>
              <a:rPr lang="en-US" sz="1350" dirty="0">
                <a:solidFill>
                  <a:prstClr val="black"/>
                </a:solidFill>
                <a:latin typeface="Aptos" panose="02110004020202020204"/>
              </a:rPr>
              <a:t>[1] https://</a:t>
            </a:r>
            <a:r>
              <a:rPr lang="en-US" sz="1350" dirty="0" err="1">
                <a:solidFill>
                  <a:prstClr val="black"/>
                </a:solidFill>
                <a:latin typeface="Aptos" panose="02110004020202020204"/>
              </a:rPr>
              <a:t>google.github.io</a:t>
            </a:r>
            <a:r>
              <a:rPr lang="en-US" sz="1350" dirty="0">
                <a:solidFill>
                  <a:prstClr val="black"/>
                </a:solidFill>
                <a:latin typeface="Aptos" panose="02110004020202020204"/>
              </a:rPr>
              <a:t>/</a:t>
            </a:r>
            <a:r>
              <a:rPr lang="en-US" sz="1350" dirty="0" err="1">
                <a:solidFill>
                  <a:prstClr val="black"/>
                </a:solidFill>
                <a:latin typeface="Aptos" panose="02110004020202020204"/>
              </a:rPr>
              <a:t>oss</a:t>
            </a:r>
            <a:r>
              <a:rPr lang="en-US" sz="1350" dirty="0">
                <a:solidFill>
                  <a:prstClr val="black"/>
                </a:solidFill>
                <a:latin typeface="Aptos" panose="02110004020202020204"/>
              </a:rPr>
              <a:t>-fuzz/</a:t>
            </a:r>
          </a:p>
        </p:txBody>
      </p:sp>
      <p:sp>
        <p:nvSpPr>
          <p:cNvPr id="4" name="Slide Number Placeholder 3">
            <a:extLst>
              <a:ext uri="{FF2B5EF4-FFF2-40B4-BE49-F238E27FC236}">
                <a16:creationId xmlns:a16="http://schemas.microsoft.com/office/drawing/2014/main" id="{B6C0F4F8-F8EE-0B98-9036-6684F9DC6245}"/>
              </a:ext>
            </a:extLst>
          </p:cNvPr>
          <p:cNvSpPr>
            <a:spLocks noGrp="1"/>
          </p:cNvSpPr>
          <p:nvPr>
            <p:ph type="sldNum" sz="quarter" idx="12"/>
          </p:nvPr>
        </p:nvSpPr>
        <p:spPr/>
        <p:txBody>
          <a:bodyPr/>
          <a:lstStyle/>
          <a:p>
            <a:pPr defTabSz="685800"/>
            <a:fld id="{EE2F3E83-A6C7-2944-B97D-231F3C269EEB}" type="slidenum">
              <a:rPr lang="en-US">
                <a:solidFill>
                  <a:prstClr val="black">
                    <a:tint val="82000"/>
                  </a:prstClr>
                </a:solidFill>
                <a:latin typeface="Aptos" panose="02110004020202020204"/>
              </a:rPr>
              <a:pPr defTabSz="685800"/>
              <a:t>24</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95912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5431-13D3-2698-8505-871773886239}"/>
              </a:ext>
            </a:extLst>
          </p:cNvPr>
          <p:cNvSpPr>
            <a:spLocks noGrp="1"/>
          </p:cNvSpPr>
          <p:nvPr>
            <p:ph type="title"/>
          </p:nvPr>
        </p:nvSpPr>
        <p:spPr/>
        <p:txBody>
          <a:bodyPr/>
          <a:lstStyle/>
          <a:p>
            <a:r>
              <a:rPr lang="en-US" dirty="0"/>
              <a:t>Diverse Fuzzing Applications</a:t>
            </a:r>
          </a:p>
        </p:txBody>
      </p:sp>
      <p:sp>
        <p:nvSpPr>
          <p:cNvPr id="6" name="Rounded Rectangle 5">
            <a:extLst>
              <a:ext uri="{FF2B5EF4-FFF2-40B4-BE49-F238E27FC236}">
                <a16:creationId xmlns:a16="http://schemas.microsoft.com/office/drawing/2014/main" id="{DD172799-5D55-8972-784C-A5213CAFED1A}"/>
              </a:ext>
            </a:extLst>
          </p:cNvPr>
          <p:cNvSpPr/>
          <p:nvPr/>
        </p:nvSpPr>
        <p:spPr>
          <a:xfrm>
            <a:off x="856008" y="2342091"/>
            <a:ext cx="1110698" cy="582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prstClr val="black"/>
                </a:solidFill>
                <a:latin typeface="Calibri" panose="020F0502020204030204"/>
              </a:rPr>
              <a:t>binary fuzzing</a:t>
            </a:r>
            <a:r>
              <a:rPr lang="en-US" sz="1500" dirty="0">
                <a:solidFill>
                  <a:prstClr val="black"/>
                </a:solidFill>
                <a:latin typeface="Calibri" panose="020F0502020204030204"/>
              </a:rPr>
              <a:t>[1]</a:t>
            </a:r>
            <a:endParaRPr lang="en-US" dirty="0">
              <a:solidFill>
                <a:prstClr val="black"/>
              </a:solidFill>
              <a:latin typeface="Calibri" panose="020F0502020204030204"/>
            </a:endParaRPr>
          </a:p>
        </p:txBody>
      </p:sp>
      <p:sp>
        <p:nvSpPr>
          <p:cNvPr id="7" name="Rounded Rectangle 6">
            <a:extLst>
              <a:ext uri="{FF2B5EF4-FFF2-40B4-BE49-F238E27FC236}">
                <a16:creationId xmlns:a16="http://schemas.microsoft.com/office/drawing/2014/main" id="{155F55EB-504C-CDC8-A372-15C46647A20A}"/>
              </a:ext>
            </a:extLst>
          </p:cNvPr>
          <p:cNvSpPr/>
          <p:nvPr/>
        </p:nvSpPr>
        <p:spPr>
          <a:xfrm>
            <a:off x="2556502" y="2342091"/>
            <a:ext cx="1190550" cy="582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prstClr val="black"/>
                </a:solidFill>
                <a:latin typeface="Calibri" panose="020F0502020204030204"/>
              </a:rPr>
              <a:t>kernel fuzzing</a:t>
            </a:r>
            <a:r>
              <a:rPr lang="en-US" sz="1500" dirty="0">
                <a:solidFill>
                  <a:prstClr val="black"/>
                </a:solidFill>
                <a:latin typeface="Calibri" panose="020F0502020204030204"/>
              </a:rPr>
              <a:t>[2]</a:t>
            </a:r>
            <a:endParaRPr lang="en-US" dirty="0">
              <a:solidFill>
                <a:prstClr val="black"/>
              </a:solidFill>
              <a:latin typeface="Calibri" panose="020F0502020204030204"/>
            </a:endParaRPr>
          </a:p>
        </p:txBody>
      </p:sp>
      <p:sp>
        <p:nvSpPr>
          <p:cNvPr id="8" name="Rounded Rectangle 7">
            <a:extLst>
              <a:ext uri="{FF2B5EF4-FFF2-40B4-BE49-F238E27FC236}">
                <a16:creationId xmlns:a16="http://schemas.microsoft.com/office/drawing/2014/main" id="{7904BAC2-83FB-ED29-8B0C-8B8CB84ED1EA}"/>
              </a:ext>
            </a:extLst>
          </p:cNvPr>
          <p:cNvSpPr/>
          <p:nvPr/>
        </p:nvSpPr>
        <p:spPr>
          <a:xfrm>
            <a:off x="4058554" y="2342091"/>
            <a:ext cx="1901198" cy="582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prstClr val="black"/>
                </a:solidFill>
                <a:latin typeface="Calibri" panose="020F0502020204030204"/>
              </a:rPr>
              <a:t>network protocol fuzzing</a:t>
            </a:r>
            <a:r>
              <a:rPr lang="en-US" sz="1500" dirty="0">
                <a:solidFill>
                  <a:prstClr val="black"/>
                </a:solidFill>
                <a:latin typeface="Calibri" panose="020F0502020204030204"/>
              </a:rPr>
              <a:t>[3]</a:t>
            </a:r>
            <a:endParaRPr lang="en-US" dirty="0">
              <a:solidFill>
                <a:prstClr val="black"/>
              </a:solidFill>
              <a:latin typeface="Calibri" panose="020F0502020204030204"/>
            </a:endParaRPr>
          </a:p>
        </p:txBody>
      </p:sp>
      <p:sp>
        <p:nvSpPr>
          <p:cNvPr id="9" name="Rounded Rectangle 8">
            <a:extLst>
              <a:ext uri="{FF2B5EF4-FFF2-40B4-BE49-F238E27FC236}">
                <a16:creationId xmlns:a16="http://schemas.microsoft.com/office/drawing/2014/main" id="{F9499900-EA41-ABF9-F636-D52ADEDC5D42}"/>
              </a:ext>
            </a:extLst>
          </p:cNvPr>
          <p:cNvSpPr/>
          <p:nvPr/>
        </p:nvSpPr>
        <p:spPr>
          <a:xfrm>
            <a:off x="6387075" y="2342091"/>
            <a:ext cx="1435021" cy="582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prstClr val="black"/>
                </a:solidFill>
                <a:latin typeface="Calibri" panose="020F0502020204030204"/>
              </a:rPr>
              <a:t>ML system fuzzing</a:t>
            </a:r>
            <a:r>
              <a:rPr lang="en-US" sz="1500" dirty="0">
                <a:solidFill>
                  <a:prstClr val="black"/>
                </a:solidFill>
                <a:latin typeface="Calibri" panose="020F0502020204030204"/>
              </a:rPr>
              <a:t>[4]</a:t>
            </a:r>
            <a:endParaRPr lang="en-US" dirty="0">
              <a:solidFill>
                <a:prstClr val="black"/>
              </a:solidFill>
              <a:latin typeface="Calibri" panose="020F0502020204030204"/>
            </a:endParaRPr>
          </a:p>
        </p:txBody>
      </p:sp>
      <p:sp>
        <p:nvSpPr>
          <p:cNvPr id="10" name="Rounded Rectangle 9">
            <a:extLst>
              <a:ext uri="{FF2B5EF4-FFF2-40B4-BE49-F238E27FC236}">
                <a16:creationId xmlns:a16="http://schemas.microsoft.com/office/drawing/2014/main" id="{BFE77D9B-7A72-5D37-3221-68E000BB45B8}"/>
              </a:ext>
            </a:extLst>
          </p:cNvPr>
          <p:cNvSpPr/>
          <p:nvPr/>
        </p:nvSpPr>
        <p:spPr>
          <a:xfrm>
            <a:off x="1158669" y="3256474"/>
            <a:ext cx="1616074" cy="582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prstClr val="black"/>
                </a:solidFill>
                <a:latin typeface="Calibri" panose="020F0502020204030204"/>
              </a:rPr>
              <a:t>smart contract fuzzing</a:t>
            </a:r>
            <a:r>
              <a:rPr lang="en-US" sz="1500" dirty="0">
                <a:solidFill>
                  <a:prstClr val="black"/>
                </a:solidFill>
                <a:latin typeface="Calibri" panose="020F0502020204030204"/>
              </a:rPr>
              <a:t>[5]</a:t>
            </a:r>
            <a:endParaRPr lang="en-US" dirty="0">
              <a:solidFill>
                <a:prstClr val="black"/>
              </a:solidFill>
              <a:latin typeface="Calibri" panose="020F0502020204030204"/>
            </a:endParaRPr>
          </a:p>
        </p:txBody>
      </p:sp>
      <p:sp>
        <p:nvSpPr>
          <p:cNvPr id="11" name="Rounded Rectangle 10">
            <a:extLst>
              <a:ext uri="{FF2B5EF4-FFF2-40B4-BE49-F238E27FC236}">
                <a16:creationId xmlns:a16="http://schemas.microsoft.com/office/drawing/2014/main" id="{14084D76-1441-1876-8255-B75328A6B808}"/>
              </a:ext>
            </a:extLst>
          </p:cNvPr>
          <p:cNvSpPr/>
          <p:nvPr/>
        </p:nvSpPr>
        <p:spPr>
          <a:xfrm>
            <a:off x="3445887" y="3251980"/>
            <a:ext cx="1225334" cy="582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prstClr val="black"/>
                </a:solidFill>
                <a:latin typeface="Calibri" panose="020F0502020204030204"/>
              </a:rPr>
              <a:t>IoT</a:t>
            </a:r>
          </a:p>
          <a:p>
            <a:pPr algn="ctr" defTabSz="685800">
              <a:defRPr/>
            </a:pPr>
            <a:r>
              <a:rPr lang="en-US" dirty="0">
                <a:solidFill>
                  <a:prstClr val="black"/>
                </a:solidFill>
                <a:latin typeface="Calibri" panose="020F0502020204030204"/>
              </a:rPr>
              <a:t>Fuzzing</a:t>
            </a:r>
            <a:r>
              <a:rPr lang="en-US" sz="1500" dirty="0">
                <a:solidFill>
                  <a:prstClr val="black"/>
                </a:solidFill>
                <a:latin typeface="Calibri" panose="020F0502020204030204"/>
              </a:rPr>
              <a:t>[6]</a:t>
            </a:r>
            <a:endParaRPr lang="en-US" sz="1350" dirty="0">
              <a:solidFill>
                <a:prstClr val="black"/>
              </a:solidFill>
              <a:latin typeface="Calibri" panose="020F0502020204030204"/>
            </a:endParaRPr>
          </a:p>
        </p:txBody>
      </p:sp>
      <p:sp>
        <p:nvSpPr>
          <p:cNvPr id="12" name="Rounded Rectangle 11">
            <a:extLst>
              <a:ext uri="{FF2B5EF4-FFF2-40B4-BE49-F238E27FC236}">
                <a16:creationId xmlns:a16="http://schemas.microsoft.com/office/drawing/2014/main" id="{D6F5B73A-BB2D-96F2-D3A5-C424CEFCC397}"/>
              </a:ext>
            </a:extLst>
          </p:cNvPr>
          <p:cNvSpPr/>
          <p:nvPr/>
        </p:nvSpPr>
        <p:spPr>
          <a:xfrm>
            <a:off x="5470055" y="3251980"/>
            <a:ext cx="1294908" cy="5824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defTabSz="685800">
              <a:defRPr/>
            </a:pPr>
            <a:r>
              <a:rPr lang="en-US" dirty="0">
                <a:solidFill>
                  <a:prstClr val="black"/>
                </a:solidFill>
                <a:latin typeface="Calibri" panose="020F0502020204030204"/>
              </a:rPr>
              <a:t>CPU</a:t>
            </a:r>
          </a:p>
          <a:p>
            <a:pPr algn="ctr" defTabSz="685800">
              <a:defRPr/>
            </a:pPr>
            <a:r>
              <a:rPr lang="en-US" dirty="0">
                <a:solidFill>
                  <a:prstClr val="black"/>
                </a:solidFill>
                <a:latin typeface="Calibri" panose="020F0502020204030204"/>
              </a:rPr>
              <a:t>Fuzzing</a:t>
            </a:r>
            <a:r>
              <a:rPr lang="en-US" sz="1500" dirty="0">
                <a:solidFill>
                  <a:prstClr val="black"/>
                </a:solidFill>
                <a:latin typeface="Calibri" panose="020F0502020204030204"/>
              </a:rPr>
              <a:t>[7]</a:t>
            </a:r>
            <a:endParaRPr lang="en-US" dirty="0">
              <a:solidFill>
                <a:prstClr val="black"/>
              </a:solidFill>
              <a:latin typeface="Calibri" panose="020F0502020204030204"/>
            </a:endParaRPr>
          </a:p>
        </p:txBody>
      </p:sp>
      <p:sp>
        <p:nvSpPr>
          <p:cNvPr id="4" name="Slide Number Placeholder 3">
            <a:extLst>
              <a:ext uri="{FF2B5EF4-FFF2-40B4-BE49-F238E27FC236}">
                <a16:creationId xmlns:a16="http://schemas.microsoft.com/office/drawing/2014/main" id="{DC5AACFC-92AF-F588-A9EC-9901E227760D}"/>
              </a:ext>
            </a:extLst>
          </p:cNvPr>
          <p:cNvSpPr>
            <a:spLocks noGrp="1"/>
          </p:cNvSpPr>
          <p:nvPr>
            <p:ph type="sldNum" sz="quarter" idx="12"/>
          </p:nvPr>
        </p:nvSpPr>
        <p:spPr/>
        <p:txBody>
          <a:bodyPr/>
          <a:lstStyle/>
          <a:p>
            <a:pPr defTabSz="685800">
              <a:defRPr/>
            </a:pPr>
            <a:fld id="{EE2F3E83-A6C7-2944-B97D-231F3C269EEB}" type="slidenum">
              <a:rPr lang="en-US">
                <a:solidFill>
                  <a:prstClr val="black">
                    <a:tint val="75000"/>
                  </a:prstClr>
                </a:solidFill>
                <a:latin typeface="Calibri" panose="020F0502020204030204"/>
              </a:rPr>
              <a:pPr defTabSz="685800">
                <a:defRPr/>
              </a:pPr>
              <a:t>25</a:t>
            </a:fld>
            <a:endParaRPr lang="en-US">
              <a:solidFill>
                <a:prstClr val="black">
                  <a:tint val="75000"/>
                </a:prstClr>
              </a:solidFill>
              <a:latin typeface="Calibri" panose="020F0502020204030204"/>
            </a:endParaRPr>
          </a:p>
        </p:txBody>
      </p:sp>
      <p:sp>
        <p:nvSpPr>
          <p:cNvPr id="17" name="TextBox 16">
            <a:extLst>
              <a:ext uri="{FF2B5EF4-FFF2-40B4-BE49-F238E27FC236}">
                <a16:creationId xmlns:a16="http://schemas.microsoft.com/office/drawing/2014/main" id="{6292029A-E797-8A52-AF4F-99130B7696BD}"/>
              </a:ext>
            </a:extLst>
          </p:cNvPr>
          <p:cNvSpPr txBox="1"/>
          <p:nvPr/>
        </p:nvSpPr>
        <p:spPr>
          <a:xfrm>
            <a:off x="813414" y="4615756"/>
            <a:ext cx="7517173" cy="1384995"/>
          </a:xfrm>
          <a:prstGeom prst="rect">
            <a:avLst/>
          </a:prstGeom>
          <a:noFill/>
        </p:spPr>
        <p:txBody>
          <a:bodyPr wrap="square">
            <a:spAutoFit/>
          </a:bodyPr>
          <a:lstStyle/>
          <a:p>
            <a:pPr defTabSz="685800">
              <a:defRPr/>
            </a:pPr>
            <a:r>
              <a:rPr lang="en-US" sz="1200" dirty="0">
                <a:solidFill>
                  <a:prstClr val="black"/>
                </a:solidFill>
                <a:latin typeface="Calibri" panose="020F0502020204030204"/>
              </a:rPr>
              <a:t>[1] </a:t>
            </a:r>
            <a:r>
              <a:rPr lang="en-US" altLang="zh-CN" sz="1200" dirty="0">
                <a:solidFill>
                  <a:srgbClr val="333333"/>
                </a:solidFill>
                <a:latin typeface="Calibri" panose="020F0502020204030204"/>
                <a:ea typeface="等线" panose="02010600030101010101" pitchFamily="2" charset="-122"/>
              </a:rPr>
              <a:t>Pham</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et</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al.</a:t>
            </a:r>
            <a:r>
              <a:rPr lang="zh-CN" altLang="en-US" sz="1200" dirty="0">
                <a:solidFill>
                  <a:prstClr val="black"/>
                </a:solidFill>
                <a:latin typeface="Calibri" panose="020F0502020204030204"/>
                <a:ea typeface="等线" panose="02010600030101010101" pitchFamily="2" charset="-122"/>
              </a:rPr>
              <a:t> </a:t>
            </a:r>
            <a:r>
              <a:rPr lang="en-US" sz="1200" dirty="0">
                <a:solidFill>
                  <a:srgbClr val="333333"/>
                </a:solidFill>
                <a:latin typeface="Calibri" panose="020F0502020204030204"/>
              </a:rPr>
              <a:t>Model-based </a:t>
            </a:r>
            <a:r>
              <a:rPr lang="en-US" sz="1200" dirty="0" err="1">
                <a:solidFill>
                  <a:srgbClr val="333333"/>
                </a:solidFill>
                <a:latin typeface="Calibri" panose="020F0502020204030204"/>
              </a:rPr>
              <a:t>whitebox</a:t>
            </a:r>
            <a:r>
              <a:rPr lang="en-US" sz="1200" dirty="0">
                <a:solidFill>
                  <a:srgbClr val="333333"/>
                </a:solidFill>
                <a:latin typeface="Calibri" panose="020F0502020204030204"/>
              </a:rPr>
              <a:t> fuzzing for program binaries</a:t>
            </a:r>
            <a:r>
              <a:rPr lang="en-US" altLang="zh-CN" sz="1200" dirty="0">
                <a:solidFill>
                  <a:srgbClr val="333333"/>
                </a:solidFill>
                <a:latin typeface="Calibri" panose="020F0502020204030204"/>
                <a:ea typeface="等线" panose="02010600030101010101" pitchFamily="2" charset="-122"/>
              </a:rPr>
              <a:t>.</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ASE’16.</a:t>
            </a:r>
          </a:p>
          <a:p>
            <a:pPr defTabSz="685800">
              <a:defRPr/>
            </a:pPr>
            <a:r>
              <a:rPr lang="en-US" altLang="zh-CN" sz="1200" dirty="0">
                <a:solidFill>
                  <a:srgbClr val="333333"/>
                </a:solidFill>
                <a:latin typeface="Calibri" panose="020F0502020204030204"/>
                <a:ea typeface="等线" panose="02010600030101010101" pitchFamily="2" charset="-122"/>
              </a:rPr>
              <a:t>[2]</a:t>
            </a:r>
            <a:r>
              <a:rPr lang="zh-CN" altLang="en-US" sz="1200" dirty="0">
                <a:solidFill>
                  <a:srgbClr val="333333"/>
                </a:solidFill>
                <a:latin typeface="Calibri" panose="020F0502020204030204"/>
                <a:ea typeface="等线" panose="02010600030101010101" pitchFamily="2" charset="-122"/>
              </a:rPr>
              <a:t> </a:t>
            </a:r>
            <a:r>
              <a:rPr lang="en-US" altLang="zh-CN" sz="1200" dirty="0" err="1">
                <a:solidFill>
                  <a:srgbClr val="333333"/>
                </a:solidFill>
                <a:latin typeface="Calibri" panose="020F0502020204030204"/>
                <a:ea typeface="等线" panose="02010600030101010101" pitchFamily="2" charset="-122"/>
              </a:rPr>
              <a:t>Schumilo</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et</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al. </a:t>
            </a:r>
            <a:r>
              <a:rPr lang="en-US" altLang="zh-CN" sz="1200" dirty="0" err="1">
                <a:solidFill>
                  <a:srgbClr val="333333"/>
                </a:solidFill>
                <a:latin typeface="Calibri" panose="020F0502020204030204"/>
                <a:ea typeface="等线" panose="02010600030101010101" pitchFamily="2" charset="-122"/>
              </a:rPr>
              <a:t>kAFL</a:t>
            </a:r>
            <a:r>
              <a:rPr lang="en-US" altLang="zh-CN" sz="1200" dirty="0">
                <a:solidFill>
                  <a:srgbClr val="333333"/>
                </a:solidFill>
                <a:latin typeface="Calibri" panose="020F0502020204030204"/>
                <a:ea typeface="等线" panose="02010600030101010101" pitchFamily="2" charset="-122"/>
              </a:rPr>
              <a:t>: Hardware-Assisted Feedback Fuzzing for OS Kernels.</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Security’17.</a:t>
            </a:r>
          </a:p>
          <a:p>
            <a:pPr defTabSz="685800">
              <a:defRPr/>
            </a:pPr>
            <a:r>
              <a:rPr lang="en-US" altLang="zh-CN" sz="1200" dirty="0">
                <a:solidFill>
                  <a:srgbClr val="333333"/>
                </a:solidFill>
                <a:latin typeface="Calibri" panose="020F0502020204030204"/>
                <a:ea typeface="等线" panose="02010600030101010101" pitchFamily="2" charset="-122"/>
              </a:rPr>
              <a:t>[3]</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Pham</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et</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al. AFLNET: A </a:t>
            </a:r>
            <a:r>
              <a:rPr lang="en-US" altLang="zh-CN" sz="1200" dirty="0" err="1">
                <a:solidFill>
                  <a:srgbClr val="333333"/>
                </a:solidFill>
                <a:latin typeface="Calibri" panose="020F0502020204030204"/>
                <a:ea typeface="等线" panose="02010600030101010101" pitchFamily="2" charset="-122"/>
              </a:rPr>
              <a:t>Greybox</a:t>
            </a:r>
            <a:r>
              <a:rPr lang="en-US" altLang="zh-CN" sz="1200" dirty="0">
                <a:solidFill>
                  <a:srgbClr val="333333"/>
                </a:solidFill>
                <a:latin typeface="Calibri" panose="020F0502020204030204"/>
                <a:ea typeface="等线" panose="02010600030101010101" pitchFamily="2" charset="-122"/>
              </a:rPr>
              <a:t> </a:t>
            </a:r>
            <a:r>
              <a:rPr lang="en-US" altLang="zh-CN" sz="1200" dirty="0" err="1">
                <a:solidFill>
                  <a:srgbClr val="333333"/>
                </a:solidFill>
                <a:latin typeface="Calibri" panose="020F0502020204030204"/>
                <a:ea typeface="等线" panose="02010600030101010101" pitchFamily="2" charset="-122"/>
              </a:rPr>
              <a:t>Fuzzer</a:t>
            </a:r>
            <a:r>
              <a:rPr lang="en-US" altLang="zh-CN" sz="1200" dirty="0">
                <a:solidFill>
                  <a:srgbClr val="333333"/>
                </a:solidFill>
                <a:latin typeface="Calibri" panose="020F0502020204030204"/>
                <a:ea typeface="等线" panose="02010600030101010101" pitchFamily="2" charset="-122"/>
              </a:rPr>
              <a:t> for Network Protocols.</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ICST’20.</a:t>
            </a:r>
          </a:p>
          <a:p>
            <a:pPr defTabSz="685800">
              <a:defRPr/>
            </a:pPr>
            <a:r>
              <a:rPr lang="en-US" altLang="zh-CN" sz="1200" dirty="0">
                <a:solidFill>
                  <a:srgbClr val="333333"/>
                </a:solidFill>
                <a:latin typeface="Calibri" panose="020F0502020204030204"/>
                <a:ea typeface="等线" panose="02010600030101010101" pitchFamily="2" charset="-122"/>
              </a:rPr>
              <a:t>[4]</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Deng</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et</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al. Fuzzing Deep-Learning Libraries via Automated Relational API Inference.</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ICSE’22.</a:t>
            </a:r>
          </a:p>
          <a:p>
            <a:pPr defTabSz="685800">
              <a:defRPr/>
            </a:pPr>
            <a:r>
              <a:rPr lang="en-US" altLang="zh-CN" sz="1200" dirty="0">
                <a:solidFill>
                  <a:srgbClr val="333333"/>
                </a:solidFill>
                <a:latin typeface="Calibri" panose="020F0502020204030204"/>
                <a:ea typeface="等线" panose="02010600030101010101" pitchFamily="2" charset="-122"/>
              </a:rPr>
              <a:t>[5]</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Jiang</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et</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al. </a:t>
            </a:r>
            <a:r>
              <a:rPr lang="en-US" altLang="zh-CN" sz="1200" dirty="0" err="1">
                <a:solidFill>
                  <a:srgbClr val="333333"/>
                </a:solidFill>
                <a:latin typeface="Calibri" panose="020F0502020204030204"/>
                <a:ea typeface="等线" panose="02010600030101010101" pitchFamily="2" charset="-122"/>
              </a:rPr>
              <a:t>ContractFuzzer</a:t>
            </a:r>
            <a:r>
              <a:rPr lang="en-US" altLang="zh-CN" sz="1200" dirty="0">
                <a:solidFill>
                  <a:srgbClr val="333333"/>
                </a:solidFill>
                <a:latin typeface="Calibri" panose="020F0502020204030204"/>
                <a:ea typeface="等线" panose="02010600030101010101" pitchFamily="2" charset="-122"/>
              </a:rPr>
              <a:t>: fuzzing smart contracts for vulnerability detection.</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ASE’18.</a:t>
            </a:r>
          </a:p>
          <a:p>
            <a:pPr defTabSz="685800">
              <a:defRPr/>
            </a:pPr>
            <a:r>
              <a:rPr lang="en-US" altLang="zh-CN" sz="1200" dirty="0">
                <a:solidFill>
                  <a:srgbClr val="333333"/>
                </a:solidFill>
                <a:latin typeface="Calibri" panose="020F0502020204030204"/>
                <a:ea typeface="等线" panose="02010600030101010101" pitchFamily="2" charset="-122"/>
              </a:rPr>
              <a:t>[6] Chen et al. </a:t>
            </a:r>
            <a:r>
              <a:rPr lang="en-US" altLang="zh-CN" sz="1200" dirty="0" err="1">
                <a:solidFill>
                  <a:srgbClr val="333333"/>
                </a:solidFill>
                <a:latin typeface="Calibri" panose="020F0502020204030204"/>
                <a:ea typeface="等线" panose="02010600030101010101" pitchFamily="2" charset="-122"/>
              </a:rPr>
              <a:t>IoTFuzzer</a:t>
            </a:r>
            <a:r>
              <a:rPr lang="en-US" altLang="zh-CN" sz="1200" dirty="0">
                <a:solidFill>
                  <a:srgbClr val="333333"/>
                </a:solidFill>
                <a:latin typeface="Calibri" panose="020F0502020204030204"/>
                <a:ea typeface="等线" panose="02010600030101010101" pitchFamily="2" charset="-122"/>
              </a:rPr>
              <a:t>: Discovering Memory Corruptions in IoT Through App-based Fuzzing. NDSS’18. </a:t>
            </a:r>
          </a:p>
          <a:p>
            <a:pPr defTabSz="685800">
              <a:defRPr/>
            </a:pPr>
            <a:r>
              <a:rPr lang="en-US" altLang="zh-CN" sz="1200" dirty="0">
                <a:solidFill>
                  <a:srgbClr val="333333"/>
                </a:solidFill>
                <a:latin typeface="Calibri" panose="020F0502020204030204"/>
                <a:ea typeface="等线" panose="02010600030101010101" pitchFamily="2" charset="-122"/>
              </a:rPr>
              <a:t>[7]</a:t>
            </a:r>
            <a:r>
              <a:rPr lang="zh-CN" altLang="en-US" sz="1200" dirty="0">
                <a:solidFill>
                  <a:srgbClr val="333333"/>
                </a:solidFill>
                <a:latin typeface="Calibri" panose="020F0502020204030204"/>
                <a:ea typeface="等线" panose="02010600030101010101" pitchFamily="2" charset="-122"/>
              </a:rPr>
              <a:t> </a:t>
            </a:r>
            <a:r>
              <a:rPr lang="en-US" altLang="zh-CN" sz="1200" dirty="0" err="1">
                <a:solidFill>
                  <a:srgbClr val="333333"/>
                </a:solidFill>
                <a:latin typeface="Calibri" panose="020F0502020204030204"/>
                <a:ea typeface="等线" panose="02010600030101010101" pitchFamily="2" charset="-122"/>
              </a:rPr>
              <a:t>Serebryany</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et</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al. </a:t>
            </a:r>
            <a:r>
              <a:rPr lang="en-US" altLang="zh-CN" sz="1200" dirty="0" err="1">
                <a:solidFill>
                  <a:srgbClr val="333333"/>
                </a:solidFill>
                <a:latin typeface="Calibri" panose="020F0502020204030204"/>
                <a:ea typeface="等线" panose="02010600030101010101" pitchFamily="2" charset="-122"/>
              </a:rPr>
              <a:t>SiliFuzz</a:t>
            </a:r>
            <a:r>
              <a:rPr lang="en-US" altLang="zh-CN" sz="1200" dirty="0">
                <a:solidFill>
                  <a:srgbClr val="333333"/>
                </a:solidFill>
                <a:latin typeface="Calibri" panose="020F0502020204030204"/>
                <a:ea typeface="等线" panose="02010600030101010101" pitchFamily="2" charset="-122"/>
              </a:rPr>
              <a:t>: Fuzzing CPUs by proxy.</a:t>
            </a:r>
            <a:r>
              <a:rPr lang="zh-CN" altLang="en-US" sz="1200" dirty="0">
                <a:solidFill>
                  <a:srgbClr val="333333"/>
                </a:solidFill>
                <a:latin typeface="Calibri" panose="020F0502020204030204"/>
                <a:ea typeface="等线" panose="02010600030101010101" pitchFamily="2" charset="-122"/>
              </a:rPr>
              <a:t> </a:t>
            </a:r>
            <a:r>
              <a:rPr lang="en-US" altLang="zh-CN" sz="1200" dirty="0">
                <a:solidFill>
                  <a:srgbClr val="333333"/>
                </a:solidFill>
                <a:latin typeface="Calibri" panose="020F0502020204030204"/>
                <a:ea typeface="等线" panose="02010600030101010101" pitchFamily="2" charset="-122"/>
              </a:rPr>
              <a:t>arXiv:2110.11519.</a:t>
            </a:r>
          </a:p>
        </p:txBody>
      </p:sp>
    </p:spTree>
    <p:extLst>
      <p:ext uri="{BB962C8B-B14F-4D97-AF65-F5344CB8AC3E}">
        <p14:creationId xmlns:p14="http://schemas.microsoft.com/office/powerpoint/2010/main" val="656754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E8BB-5AAC-E01F-86F3-0A120DB22DA7}"/>
              </a:ext>
            </a:extLst>
          </p:cNvPr>
          <p:cNvSpPr>
            <a:spLocks noGrp="1"/>
          </p:cNvSpPr>
          <p:nvPr>
            <p:ph type="title"/>
          </p:nvPr>
        </p:nvSpPr>
        <p:spPr/>
        <p:txBody>
          <a:bodyPr/>
          <a:lstStyle/>
          <a:p>
            <a:r>
              <a:rPr lang="en-US" dirty="0"/>
              <a:t>What is Fuzzing?</a:t>
            </a:r>
          </a:p>
        </p:txBody>
      </p:sp>
      <p:sp>
        <p:nvSpPr>
          <p:cNvPr id="4" name="Slide Number Placeholder 3">
            <a:extLst>
              <a:ext uri="{FF2B5EF4-FFF2-40B4-BE49-F238E27FC236}">
                <a16:creationId xmlns:a16="http://schemas.microsoft.com/office/drawing/2014/main" id="{02136A17-31D5-2EA2-26C4-2014A690B4EA}"/>
              </a:ext>
            </a:extLst>
          </p:cNvPr>
          <p:cNvSpPr>
            <a:spLocks noGrp="1"/>
          </p:cNvSpPr>
          <p:nvPr>
            <p:ph type="sldNum" sz="quarter" idx="12"/>
          </p:nvPr>
        </p:nvSpPr>
        <p:spPr/>
        <p:txBody>
          <a:bodyPr/>
          <a:lstStyle/>
          <a:p>
            <a:pPr defTabSz="685800"/>
            <a:fld id="{EE2F3E83-A6C7-2944-B97D-231F3C269EEB}" type="slidenum">
              <a:rPr lang="en-US">
                <a:solidFill>
                  <a:prstClr val="black">
                    <a:tint val="82000"/>
                  </a:prstClr>
                </a:solidFill>
                <a:latin typeface="Aptos" panose="02110004020202020204"/>
              </a:rPr>
              <a:pPr defTabSz="685800"/>
              <a:t>26</a:t>
            </a:fld>
            <a:endParaRPr lang="en-US">
              <a:solidFill>
                <a:prstClr val="black">
                  <a:tint val="82000"/>
                </a:prstClr>
              </a:solidFill>
              <a:latin typeface="Aptos" panose="02110004020202020204"/>
            </a:endParaRPr>
          </a:p>
        </p:txBody>
      </p:sp>
      <p:pic>
        <p:nvPicPr>
          <p:cNvPr id="5" name="Picture 4" descr="Fuzz testing (monkey testing)">
            <a:extLst>
              <a:ext uri="{FF2B5EF4-FFF2-40B4-BE49-F238E27FC236}">
                <a16:creationId xmlns:a16="http://schemas.microsoft.com/office/drawing/2014/main" id="{E1222B9B-52DA-A878-7F25-D99F87D36D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2"/>
          <a:stretch/>
        </p:blipFill>
        <p:spPr bwMode="auto">
          <a:xfrm>
            <a:off x="4811025" y="1948027"/>
            <a:ext cx="4161764" cy="330509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94ECF297-3293-685A-B0B2-3EB4D915A160}"/>
              </a:ext>
            </a:extLst>
          </p:cNvPr>
          <p:cNvSpPr/>
          <p:nvPr/>
        </p:nvSpPr>
        <p:spPr>
          <a:xfrm>
            <a:off x="578059" y="2125267"/>
            <a:ext cx="4192388" cy="3877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r>
              <a:rPr lang="en-US" altLang="zh-CN" sz="2100" dirty="0">
                <a:solidFill>
                  <a:prstClr val="black"/>
                </a:solidFill>
                <a:latin typeface="Aptos" panose="02110004020202020204"/>
                <a:ea typeface="等线" panose="02010600030101010101" pitchFamily="2" charset="-122"/>
              </a:rPr>
              <a:t>Popular software testing technique</a:t>
            </a:r>
          </a:p>
        </p:txBody>
      </p:sp>
      <p:sp>
        <p:nvSpPr>
          <p:cNvPr id="7" name="Rounded Rectangle 6">
            <a:extLst>
              <a:ext uri="{FF2B5EF4-FFF2-40B4-BE49-F238E27FC236}">
                <a16:creationId xmlns:a16="http://schemas.microsoft.com/office/drawing/2014/main" id="{4C398425-CAC2-C511-5436-E1921C9C7652}"/>
              </a:ext>
            </a:extLst>
          </p:cNvPr>
          <p:cNvSpPr/>
          <p:nvPr/>
        </p:nvSpPr>
        <p:spPr>
          <a:xfrm>
            <a:off x="496901" y="2783656"/>
            <a:ext cx="4273545" cy="26605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defTabSz="685800">
              <a:lnSpc>
                <a:spcPct val="90000"/>
              </a:lnSpc>
              <a:spcAft>
                <a:spcPts val="450"/>
              </a:spcAft>
            </a:pPr>
            <a:r>
              <a:rPr lang="en-US" altLang="zh-CN" sz="2100" dirty="0">
                <a:solidFill>
                  <a:prstClr val="black"/>
                </a:solidFill>
                <a:latin typeface="Aptos" panose="02110004020202020204"/>
                <a:ea typeface="等线" panose="02010600030101010101" pitchFamily="2" charset="-122"/>
              </a:rPr>
              <a:t>Find inputs to trigger vulnerabilities and maximize code coverage</a:t>
            </a:r>
          </a:p>
          <a:p>
            <a:pPr marL="342900" indent="-171450" defTabSz="685800">
              <a:lnSpc>
                <a:spcPct val="90000"/>
              </a:lnSpc>
              <a:spcAft>
                <a:spcPts val="450"/>
              </a:spcAft>
              <a:buFont typeface="Arial" panose="020B0604020202020204" pitchFamily="34" charset="0"/>
              <a:buChar char="•"/>
            </a:pPr>
            <a:r>
              <a:rPr lang="en-US" sz="2100" dirty="0">
                <a:solidFill>
                  <a:prstClr val="black"/>
                </a:solidFill>
                <a:latin typeface="Aptos" panose="02110004020202020204"/>
              </a:rPr>
              <a:t>Generate </a:t>
            </a:r>
            <a:r>
              <a:rPr lang="en-US" sz="2100" b="1" dirty="0">
                <a:solidFill>
                  <a:srgbClr val="FF0000"/>
                </a:solidFill>
                <a:latin typeface="Aptos" panose="02110004020202020204"/>
              </a:rPr>
              <a:t>a large number of random</a:t>
            </a:r>
            <a:r>
              <a:rPr lang="en-US" sz="2100" b="1" dirty="0">
                <a:solidFill>
                  <a:prstClr val="black"/>
                </a:solidFill>
                <a:latin typeface="Aptos" panose="02110004020202020204"/>
              </a:rPr>
              <a:t> </a:t>
            </a:r>
            <a:r>
              <a:rPr lang="en-US" sz="2100" dirty="0">
                <a:solidFill>
                  <a:prstClr val="black"/>
                </a:solidFill>
                <a:latin typeface="Aptos" panose="02110004020202020204"/>
              </a:rPr>
              <a:t>inputs</a:t>
            </a:r>
          </a:p>
          <a:p>
            <a:pPr marL="342900" indent="-171450" defTabSz="685800">
              <a:lnSpc>
                <a:spcPct val="90000"/>
              </a:lnSpc>
              <a:spcAft>
                <a:spcPts val="450"/>
              </a:spcAft>
              <a:buFont typeface="Arial" panose="020B0604020202020204" pitchFamily="34" charset="0"/>
              <a:buChar char="•"/>
            </a:pPr>
            <a:r>
              <a:rPr lang="en-US" sz="2100" dirty="0">
                <a:solidFill>
                  <a:prstClr val="black"/>
                </a:solidFill>
                <a:latin typeface="Aptos" panose="02110004020202020204"/>
              </a:rPr>
              <a:t>Execute tested program</a:t>
            </a:r>
          </a:p>
          <a:p>
            <a:pPr marL="342900" indent="-171450" defTabSz="685800">
              <a:lnSpc>
                <a:spcPct val="90000"/>
              </a:lnSpc>
              <a:spcAft>
                <a:spcPts val="450"/>
              </a:spcAft>
              <a:buFont typeface="Arial" panose="020B0604020202020204" pitchFamily="34" charset="0"/>
              <a:buChar char="•"/>
            </a:pPr>
            <a:r>
              <a:rPr lang="en-US" sz="2100" dirty="0">
                <a:solidFill>
                  <a:prstClr val="black"/>
                </a:solidFill>
                <a:latin typeface="Aptos" panose="02110004020202020204"/>
              </a:rPr>
              <a:t>Monitor any </a:t>
            </a:r>
            <a:r>
              <a:rPr lang="en-US" sz="2100" b="1" dirty="0">
                <a:solidFill>
                  <a:srgbClr val="FF0000"/>
                </a:solidFill>
                <a:latin typeface="Aptos" panose="02110004020202020204"/>
              </a:rPr>
              <a:t>abnormal</a:t>
            </a:r>
            <a:r>
              <a:rPr lang="en-US" sz="2100" dirty="0">
                <a:solidFill>
                  <a:srgbClr val="FF0000"/>
                </a:solidFill>
                <a:latin typeface="Aptos" panose="02110004020202020204"/>
              </a:rPr>
              <a:t> </a:t>
            </a:r>
            <a:r>
              <a:rPr lang="en-US" sz="2100" b="1" dirty="0">
                <a:solidFill>
                  <a:srgbClr val="FF0000"/>
                </a:solidFill>
                <a:latin typeface="Aptos" panose="02110004020202020204"/>
              </a:rPr>
              <a:t>program behaviors</a:t>
            </a:r>
            <a:endParaRPr lang="en-US" sz="2100" dirty="0">
              <a:solidFill>
                <a:srgbClr val="FF0000"/>
              </a:solidFill>
              <a:latin typeface="Aptos" panose="02110004020202020204"/>
            </a:endParaRPr>
          </a:p>
        </p:txBody>
      </p:sp>
    </p:spTree>
    <p:extLst>
      <p:ext uri="{BB962C8B-B14F-4D97-AF65-F5344CB8AC3E}">
        <p14:creationId xmlns:p14="http://schemas.microsoft.com/office/powerpoint/2010/main" val="31228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31F7-AC6E-9E0B-DADF-28E2C29511FF}"/>
              </a:ext>
            </a:extLst>
          </p:cNvPr>
          <p:cNvSpPr>
            <a:spLocks noGrp="1"/>
          </p:cNvSpPr>
          <p:nvPr>
            <p:ph type="title"/>
          </p:nvPr>
        </p:nvSpPr>
        <p:spPr/>
        <p:txBody>
          <a:bodyPr/>
          <a:lstStyle/>
          <a:p>
            <a:r>
              <a:rPr lang="en-US" dirty="0"/>
              <a:t>A General Workflow of Fuzzing</a:t>
            </a:r>
          </a:p>
        </p:txBody>
      </p:sp>
      <p:sp>
        <p:nvSpPr>
          <p:cNvPr id="36" name="Rounded Rectangle 35">
            <a:extLst>
              <a:ext uri="{FF2B5EF4-FFF2-40B4-BE49-F238E27FC236}">
                <a16:creationId xmlns:a16="http://schemas.microsoft.com/office/drawing/2014/main" id="{6261C08D-6B98-99E2-1536-02CD62046B92}"/>
              </a:ext>
            </a:extLst>
          </p:cNvPr>
          <p:cNvSpPr/>
          <p:nvPr/>
        </p:nvSpPr>
        <p:spPr>
          <a:xfrm>
            <a:off x="962823" y="2237520"/>
            <a:ext cx="864770" cy="1365312"/>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endParaRPr lang="en-US" sz="1050">
              <a:solidFill>
                <a:prstClr val="black"/>
              </a:solidFill>
              <a:latin typeface="Calibri" panose="020F0502020204030204"/>
            </a:endParaRPr>
          </a:p>
        </p:txBody>
      </p:sp>
      <p:sp>
        <p:nvSpPr>
          <p:cNvPr id="37" name="Google Shape;112;p14">
            <a:extLst>
              <a:ext uri="{FF2B5EF4-FFF2-40B4-BE49-F238E27FC236}">
                <a16:creationId xmlns:a16="http://schemas.microsoft.com/office/drawing/2014/main" id="{07177FD9-8ECB-9323-2263-1BE0D79B66E1}"/>
              </a:ext>
            </a:extLst>
          </p:cNvPr>
          <p:cNvSpPr/>
          <p:nvPr/>
        </p:nvSpPr>
        <p:spPr>
          <a:xfrm>
            <a:off x="1064185" y="2359807"/>
            <a:ext cx="685800" cy="274320"/>
          </a:xfrm>
          <a:prstGeom prst="roundRect">
            <a:avLst>
              <a:gd name="adj" fmla="val 16667"/>
            </a:avLst>
          </a:prstGeom>
          <a:ln/>
        </p:spPr>
        <p:style>
          <a:lnRef idx="1">
            <a:schemeClr val="accent1"/>
          </a:lnRef>
          <a:fillRef idx="2">
            <a:schemeClr val="accent1"/>
          </a:fillRef>
          <a:effectRef idx="1">
            <a:schemeClr val="accent1"/>
          </a:effectRef>
          <a:fontRef idx="minor">
            <a:schemeClr val="dk1"/>
          </a:fontRef>
        </p:style>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sz="1650" b="1" dirty="0" err="1">
                <a:solidFill>
                  <a:prstClr val="black"/>
                </a:solidFill>
                <a:latin typeface="Calibri" panose="020F0502020204030204"/>
                <a:ea typeface="Calibri"/>
                <a:cs typeface="Calibri"/>
                <a:sym typeface="Calibri"/>
              </a:rPr>
              <a:t>aaaa</a:t>
            </a:r>
            <a:endParaRPr sz="1650" b="1" dirty="0">
              <a:solidFill>
                <a:prstClr val="black"/>
              </a:solidFill>
              <a:latin typeface="Calibri" panose="020F0502020204030204"/>
            </a:endParaRPr>
          </a:p>
        </p:txBody>
      </p:sp>
      <p:sp>
        <p:nvSpPr>
          <p:cNvPr id="38" name="Google Shape;112;p14">
            <a:extLst>
              <a:ext uri="{FF2B5EF4-FFF2-40B4-BE49-F238E27FC236}">
                <a16:creationId xmlns:a16="http://schemas.microsoft.com/office/drawing/2014/main" id="{512B0D5D-0764-EA49-F55D-3A4785D54376}"/>
              </a:ext>
            </a:extLst>
          </p:cNvPr>
          <p:cNvSpPr/>
          <p:nvPr/>
        </p:nvSpPr>
        <p:spPr>
          <a:xfrm>
            <a:off x="1064185" y="2740437"/>
            <a:ext cx="685800" cy="27432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sz="1650" b="1" dirty="0" err="1">
                <a:solidFill>
                  <a:prstClr val="black"/>
                </a:solidFill>
                <a:latin typeface="Calibri" panose="020F0502020204030204"/>
                <a:ea typeface="Calibri"/>
                <a:cs typeface="Calibri"/>
                <a:sym typeface="Calibri"/>
              </a:rPr>
              <a:t>bbbb</a:t>
            </a:r>
            <a:endParaRPr sz="1650" b="1" dirty="0">
              <a:solidFill>
                <a:prstClr val="black"/>
              </a:solidFill>
              <a:latin typeface="Calibri" panose="020F0502020204030204"/>
            </a:endParaRPr>
          </a:p>
        </p:txBody>
      </p:sp>
      <p:sp>
        <p:nvSpPr>
          <p:cNvPr id="39" name="Google Shape;112;p14">
            <a:extLst>
              <a:ext uri="{FF2B5EF4-FFF2-40B4-BE49-F238E27FC236}">
                <a16:creationId xmlns:a16="http://schemas.microsoft.com/office/drawing/2014/main" id="{747AB69D-F24F-BC06-7BCA-A0278D936268}"/>
              </a:ext>
            </a:extLst>
          </p:cNvPr>
          <p:cNvSpPr/>
          <p:nvPr/>
        </p:nvSpPr>
        <p:spPr>
          <a:xfrm>
            <a:off x="1066762" y="3238335"/>
            <a:ext cx="685800" cy="274320"/>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sz="1650" b="1" dirty="0" err="1">
                <a:solidFill>
                  <a:prstClr val="black"/>
                </a:solidFill>
                <a:latin typeface="Calibri" panose="020F0502020204030204"/>
                <a:cs typeface="Calibri"/>
                <a:sym typeface="Calibri"/>
              </a:rPr>
              <a:t>cccc</a:t>
            </a:r>
            <a:endParaRPr sz="1650" b="1" dirty="0">
              <a:solidFill>
                <a:prstClr val="black"/>
              </a:solidFill>
              <a:latin typeface="Calibri" panose="020F0502020204030204"/>
            </a:endParaRPr>
          </a:p>
        </p:txBody>
      </p:sp>
      <p:sp>
        <p:nvSpPr>
          <p:cNvPr id="40" name="TextBox 73">
            <a:extLst>
              <a:ext uri="{FF2B5EF4-FFF2-40B4-BE49-F238E27FC236}">
                <a16:creationId xmlns:a16="http://schemas.microsoft.com/office/drawing/2014/main" id="{B39FF97C-7622-4BE1-3DBB-3C39D9BE6004}"/>
              </a:ext>
            </a:extLst>
          </p:cNvPr>
          <p:cNvSpPr txBox="1"/>
          <p:nvPr/>
        </p:nvSpPr>
        <p:spPr>
          <a:xfrm>
            <a:off x="1267940" y="2896652"/>
            <a:ext cx="343364" cy="369332"/>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r>
              <a:rPr lang="en-US" sz="1800" dirty="0">
                <a:latin typeface="Calibri" panose="020F0502020204030204"/>
              </a:rPr>
              <a:t>…</a:t>
            </a:r>
          </a:p>
        </p:txBody>
      </p:sp>
      <p:sp>
        <p:nvSpPr>
          <p:cNvPr id="41" name="TextBox 75">
            <a:extLst>
              <a:ext uri="{FF2B5EF4-FFF2-40B4-BE49-F238E27FC236}">
                <a16:creationId xmlns:a16="http://schemas.microsoft.com/office/drawing/2014/main" id="{D07873A0-7DAD-EAAA-72BE-3277BD13E051}"/>
              </a:ext>
            </a:extLst>
          </p:cNvPr>
          <p:cNvSpPr txBox="1"/>
          <p:nvPr/>
        </p:nvSpPr>
        <p:spPr>
          <a:xfrm>
            <a:off x="917102" y="3608003"/>
            <a:ext cx="1157689" cy="32316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defRPr/>
            </a:pPr>
            <a:r>
              <a:rPr lang="en-US" sz="1500" dirty="0">
                <a:latin typeface="Calibri" panose="020F0502020204030204"/>
              </a:rPr>
              <a:t>Seed Corpus</a:t>
            </a:r>
          </a:p>
        </p:txBody>
      </p:sp>
      <p:sp>
        <p:nvSpPr>
          <p:cNvPr id="42" name="Rounded Rectangle 41">
            <a:extLst>
              <a:ext uri="{FF2B5EF4-FFF2-40B4-BE49-F238E27FC236}">
                <a16:creationId xmlns:a16="http://schemas.microsoft.com/office/drawing/2014/main" id="{CF662E83-8173-B073-C560-A1BC40518D17}"/>
              </a:ext>
            </a:extLst>
          </p:cNvPr>
          <p:cNvSpPr/>
          <p:nvPr/>
        </p:nvSpPr>
        <p:spPr>
          <a:xfrm>
            <a:off x="2763525" y="2890185"/>
            <a:ext cx="1245505" cy="61932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altLang="zh-CN" sz="1800" dirty="0">
                <a:solidFill>
                  <a:prstClr val="black"/>
                </a:solidFill>
                <a:latin typeface="Calibri" panose="020F0502020204030204"/>
                <a:ea typeface="等线" panose="02010600030101010101" pitchFamily="2" charset="-122"/>
              </a:rPr>
              <a:t>Seed</a:t>
            </a:r>
            <a:r>
              <a:rPr lang="en-US" sz="1800" dirty="0">
                <a:solidFill>
                  <a:prstClr val="black"/>
                </a:solidFill>
                <a:latin typeface="Calibri" panose="020F0502020204030204"/>
              </a:rPr>
              <a:t> </a:t>
            </a:r>
            <a:r>
              <a:rPr lang="en-US" altLang="zh-CN" sz="1800" dirty="0">
                <a:solidFill>
                  <a:prstClr val="black"/>
                </a:solidFill>
                <a:latin typeface="Calibri" panose="020F0502020204030204"/>
                <a:ea typeface="等线" panose="02010600030101010101" pitchFamily="2" charset="-122"/>
              </a:rPr>
              <a:t>Scheduling</a:t>
            </a:r>
            <a:endParaRPr lang="en-US" sz="1800" dirty="0">
              <a:solidFill>
                <a:prstClr val="black"/>
              </a:solidFill>
              <a:latin typeface="Calibri" panose="020F0502020204030204"/>
            </a:endParaRPr>
          </a:p>
        </p:txBody>
      </p:sp>
      <p:sp>
        <p:nvSpPr>
          <p:cNvPr id="43" name="Rounded Rectangle 42">
            <a:extLst>
              <a:ext uri="{FF2B5EF4-FFF2-40B4-BE49-F238E27FC236}">
                <a16:creationId xmlns:a16="http://schemas.microsoft.com/office/drawing/2014/main" id="{8C7CDFF7-7753-E901-8699-F15302E03E7C}"/>
              </a:ext>
            </a:extLst>
          </p:cNvPr>
          <p:cNvSpPr/>
          <p:nvPr/>
        </p:nvSpPr>
        <p:spPr>
          <a:xfrm>
            <a:off x="4801242" y="2890184"/>
            <a:ext cx="1186603" cy="6193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altLang="zh-CN" sz="1800" dirty="0">
                <a:solidFill>
                  <a:prstClr val="black"/>
                </a:solidFill>
                <a:latin typeface="Calibri" panose="020F0502020204030204"/>
                <a:ea typeface="等线" panose="02010600030101010101" pitchFamily="2" charset="-122"/>
              </a:rPr>
              <a:t>Seed</a:t>
            </a:r>
            <a:r>
              <a:rPr lang="en-US" sz="1800" dirty="0">
                <a:solidFill>
                  <a:prstClr val="black"/>
                </a:solidFill>
                <a:latin typeface="Calibri" panose="020F0502020204030204"/>
              </a:rPr>
              <a:t> Mutation</a:t>
            </a:r>
          </a:p>
        </p:txBody>
      </p:sp>
      <p:cxnSp>
        <p:nvCxnSpPr>
          <p:cNvPr id="44" name="Straight Arrow Connector 43">
            <a:extLst>
              <a:ext uri="{FF2B5EF4-FFF2-40B4-BE49-F238E27FC236}">
                <a16:creationId xmlns:a16="http://schemas.microsoft.com/office/drawing/2014/main" id="{8D4AF28A-FA4A-B5E7-AAC6-9F17C3638FAC}"/>
              </a:ext>
            </a:extLst>
          </p:cNvPr>
          <p:cNvCxnSpPr>
            <a:cxnSpLocks/>
          </p:cNvCxnSpPr>
          <p:nvPr/>
        </p:nvCxnSpPr>
        <p:spPr>
          <a:xfrm>
            <a:off x="1973950" y="3186306"/>
            <a:ext cx="636814" cy="0"/>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8AB67150-321C-1F4D-6530-4AED636A2389}"/>
              </a:ext>
            </a:extLst>
          </p:cNvPr>
          <p:cNvCxnSpPr/>
          <p:nvPr/>
        </p:nvCxnSpPr>
        <p:spPr>
          <a:xfrm>
            <a:off x="4081008" y="3190952"/>
            <a:ext cx="636814" cy="0"/>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E0FE40B2-05AA-B979-E6D0-F4050F1A4CFA}"/>
              </a:ext>
            </a:extLst>
          </p:cNvPr>
          <p:cNvCxnSpPr>
            <a:cxnSpLocks/>
          </p:cNvCxnSpPr>
          <p:nvPr/>
        </p:nvCxnSpPr>
        <p:spPr>
          <a:xfrm>
            <a:off x="7702364" y="3441747"/>
            <a:ext cx="0" cy="719210"/>
          </a:xfrm>
          <a:prstGeom prst="line">
            <a:avLst/>
          </a:prstGeom>
          <a:ln w="25400"/>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DC6FCADD-ACDC-89B3-44D7-2CC8EB42FFCD}"/>
              </a:ext>
            </a:extLst>
          </p:cNvPr>
          <p:cNvCxnSpPr>
            <a:cxnSpLocks/>
          </p:cNvCxnSpPr>
          <p:nvPr/>
        </p:nvCxnSpPr>
        <p:spPr>
          <a:xfrm>
            <a:off x="1378286" y="3839874"/>
            <a:ext cx="0" cy="321442"/>
          </a:xfrm>
          <a:prstGeom prst="line">
            <a:avLst/>
          </a:prstGeom>
          <a:ln w="25400">
            <a:headEnd type="stealth" w="lg" len="lg"/>
          </a:ln>
        </p:spPr>
        <p:style>
          <a:lnRef idx="3">
            <a:schemeClr val="dk1"/>
          </a:lnRef>
          <a:fillRef idx="0">
            <a:schemeClr val="dk1"/>
          </a:fillRef>
          <a:effectRef idx="2">
            <a:schemeClr val="dk1"/>
          </a:effectRef>
          <a:fontRef idx="minor">
            <a:schemeClr val="tx1"/>
          </a:fontRef>
        </p:style>
      </p:cxnSp>
      <p:sp>
        <p:nvSpPr>
          <p:cNvPr id="50" name="Rectangle 49">
            <a:extLst>
              <a:ext uri="{FF2B5EF4-FFF2-40B4-BE49-F238E27FC236}">
                <a16:creationId xmlns:a16="http://schemas.microsoft.com/office/drawing/2014/main" id="{AB1694F6-1312-B380-B97B-3D4F725A2C05}"/>
              </a:ext>
            </a:extLst>
          </p:cNvPr>
          <p:cNvSpPr/>
          <p:nvPr/>
        </p:nvSpPr>
        <p:spPr>
          <a:xfrm>
            <a:off x="7049256" y="3004612"/>
            <a:ext cx="1168049" cy="46744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en-US" dirty="0">
                <a:solidFill>
                  <a:prstClr val="black"/>
                </a:solidFill>
                <a:latin typeface="Calibri" panose="020F0502020204030204"/>
              </a:rPr>
              <a:t>Program</a:t>
            </a:r>
          </a:p>
        </p:txBody>
      </p:sp>
      <p:cxnSp>
        <p:nvCxnSpPr>
          <p:cNvPr id="52" name="Straight Arrow Connector 51">
            <a:extLst>
              <a:ext uri="{FF2B5EF4-FFF2-40B4-BE49-F238E27FC236}">
                <a16:creationId xmlns:a16="http://schemas.microsoft.com/office/drawing/2014/main" id="{35F39E90-9529-6A58-8EF0-5278F07863EC}"/>
              </a:ext>
            </a:extLst>
          </p:cNvPr>
          <p:cNvCxnSpPr>
            <a:cxnSpLocks/>
          </p:cNvCxnSpPr>
          <p:nvPr/>
        </p:nvCxnSpPr>
        <p:spPr>
          <a:xfrm>
            <a:off x="6103985" y="3208696"/>
            <a:ext cx="822960" cy="0"/>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6ED3326D-E424-3A04-531D-AD0BE086FCA5}"/>
              </a:ext>
            </a:extLst>
          </p:cNvPr>
          <p:cNvCxnSpPr>
            <a:cxnSpLocks/>
            <a:stCxn id="60" idx="3"/>
          </p:cNvCxnSpPr>
          <p:nvPr/>
        </p:nvCxnSpPr>
        <p:spPr>
          <a:xfrm>
            <a:off x="4958444" y="4150562"/>
            <a:ext cx="2743200" cy="0"/>
          </a:xfrm>
          <a:prstGeom prst="line">
            <a:avLst/>
          </a:prstGeom>
          <a:ln w="25400">
            <a:headEnd type="stealth" w="lg" len="lg"/>
            <a:tailEnd w="lg" len="med"/>
          </a:ln>
        </p:spPr>
        <p:style>
          <a:lnRef idx="3">
            <a:schemeClr val="dk1"/>
          </a:lnRef>
          <a:fillRef idx="0">
            <a:schemeClr val="dk1"/>
          </a:fillRef>
          <a:effectRef idx="2">
            <a:schemeClr val="dk1"/>
          </a:effectRef>
          <a:fontRef idx="minor">
            <a:schemeClr val="tx1"/>
          </a:fontRef>
        </p:style>
      </p:cxnSp>
      <p:sp>
        <p:nvSpPr>
          <p:cNvPr id="60" name="Diamond 59">
            <a:extLst>
              <a:ext uri="{FF2B5EF4-FFF2-40B4-BE49-F238E27FC236}">
                <a16:creationId xmlns:a16="http://schemas.microsoft.com/office/drawing/2014/main" id="{9F6DB8E1-C83A-B293-3849-9F11F49EA116}"/>
              </a:ext>
            </a:extLst>
          </p:cNvPr>
          <p:cNvSpPr/>
          <p:nvPr/>
        </p:nvSpPr>
        <p:spPr>
          <a:xfrm>
            <a:off x="4066904" y="3704792"/>
            <a:ext cx="891540" cy="891540"/>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defRPr/>
            </a:pPr>
            <a:endParaRPr lang="en-US" sz="1350" dirty="0">
              <a:solidFill>
                <a:prstClr val="black"/>
              </a:solidFill>
              <a:latin typeface="Calibri" panose="020F0502020204030204"/>
            </a:endParaRPr>
          </a:p>
        </p:txBody>
      </p:sp>
      <p:cxnSp>
        <p:nvCxnSpPr>
          <p:cNvPr id="61" name="Straight Connector 60">
            <a:extLst>
              <a:ext uri="{FF2B5EF4-FFF2-40B4-BE49-F238E27FC236}">
                <a16:creationId xmlns:a16="http://schemas.microsoft.com/office/drawing/2014/main" id="{F2718C3F-21A0-B706-8FC3-2DAAC2858F59}"/>
              </a:ext>
            </a:extLst>
          </p:cNvPr>
          <p:cNvCxnSpPr>
            <a:cxnSpLocks/>
            <a:endCxn id="60" idx="1"/>
          </p:cNvCxnSpPr>
          <p:nvPr/>
        </p:nvCxnSpPr>
        <p:spPr>
          <a:xfrm>
            <a:off x="1378286" y="4150562"/>
            <a:ext cx="2688619" cy="0"/>
          </a:xfrm>
          <a:prstGeom prst="line">
            <a:avLst/>
          </a:prstGeom>
          <a:ln w="25400"/>
        </p:spPr>
        <p:style>
          <a:lnRef idx="3">
            <a:schemeClr val="dk1"/>
          </a:lnRef>
          <a:fillRef idx="0">
            <a:schemeClr val="dk1"/>
          </a:fillRef>
          <a:effectRef idx="2">
            <a:schemeClr val="dk1"/>
          </a:effectRef>
          <a:fontRef idx="minor">
            <a:schemeClr val="tx1"/>
          </a:fontRef>
        </p:style>
      </p:cxnSp>
      <p:sp>
        <p:nvSpPr>
          <p:cNvPr id="71" name="TextBox 70">
            <a:extLst>
              <a:ext uri="{FF2B5EF4-FFF2-40B4-BE49-F238E27FC236}">
                <a16:creationId xmlns:a16="http://schemas.microsoft.com/office/drawing/2014/main" id="{FAEE3D41-2B78-43D6-D581-F1743F2CF770}"/>
              </a:ext>
            </a:extLst>
          </p:cNvPr>
          <p:cNvSpPr txBox="1"/>
          <p:nvPr/>
        </p:nvSpPr>
        <p:spPr>
          <a:xfrm>
            <a:off x="4199041" y="3981010"/>
            <a:ext cx="721993" cy="369332"/>
          </a:xfrm>
          <a:prstGeom prst="rect">
            <a:avLst/>
          </a:prstGeom>
          <a:noFill/>
        </p:spPr>
        <p:txBody>
          <a:bodyPr wrap="none" rtlCol="0">
            <a:spAutoFit/>
          </a:bodyPr>
          <a:lstStyle/>
          <a:p>
            <a:pPr defTabSz="685800">
              <a:defRPr/>
            </a:pPr>
            <a:r>
              <a:rPr lang="en-US" dirty="0">
                <a:solidFill>
                  <a:prstClr val="black"/>
                </a:solidFill>
                <a:latin typeface="Calibri" panose="020F0502020204030204"/>
              </a:rPr>
              <a:t>Save?</a:t>
            </a:r>
          </a:p>
        </p:txBody>
      </p:sp>
      <p:sp>
        <p:nvSpPr>
          <p:cNvPr id="80" name="TextBox 79">
            <a:extLst>
              <a:ext uri="{FF2B5EF4-FFF2-40B4-BE49-F238E27FC236}">
                <a16:creationId xmlns:a16="http://schemas.microsoft.com/office/drawing/2014/main" id="{9CB8CC13-996D-6F4B-E18C-6F4478DA851C}"/>
              </a:ext>
            </a:extLst>
          </p:cNvPr>
          <p:cNvSpPr txBox="1"/>
          <p:nvPr/>
        </p:nvSpPr>
        <p:spPr>
          <a:xfrm>
            <a:off x="3766849" y="3871625"/>
            <a:ext cx="435376" cy="323165"/>
          </a:xfrm>
          <a:prstGeom prst="rect">
            <a:avLst/>
          </a:prstGeom>
          <a:noFill/>
        </p:spPr>
        <p:txBody>
          <a:bodyPr wrap="none" rtlCol="0">
            <a:spAutoFit/>
          </a:bodyPr>
          <a:lstStyle/>
          <a:p>
            <a:pPr defTabSz="685800">
              <a:defRPr/>
            </a:pPr>
            <a:r>
              <a:rPr lang="en-US" sz="1500" dirty="0">
                <a:solidFill>
                  <a:prstClr val="black"/>
                </a:solidFill>
                <a:latin typeface="Calibri" panose="020F0502020204030204"/>
              </a:rPr>
              <a:t>Yes</a:t>
            </a:r>
          </a:p>
        </p:txBody>
      </p:sp>
      <p:cxnSp>
        <p:nvCxnSpPr>
          <p:cNvPr id="82" name="Straight Arrow Connector 81">
            <a:extLst>
              <a:ext uri="{FF2B5EF4-FFF2-40B4-BE49-F238E27FC236}">
                <a16:creationId xmlns:a16="http://schemas.microsoft.com/office/drawing/2014/main" id="{C3808990-F4D4-DF6F-94F6-83978EEFFD94}"/>
              </a:ext>
            </a:extLst>
          </p:cNvPr>
          <p:cNvCxnSpPr>
            <a:cxnSpLocks/>
            <a:stCxn id="60" idx="2"/>
          </p:cNvCxnSpPr>
          <p:nvPr/>
        </p:nvCxnSpPr>
        <p:spPr>
          <a:xfrm flipH="1">
            <a:off x="4511531" y="4596332"/>
            <a:ext cx="1144" cy="252602"/>
          </a:xfrm>
          <a:prstGeom prst="straightConnector1">
            <a:avLst/>
          </a:prstGeom>
          <a:ln w="25400">
            <a:tailEnd type="stealth" w="lg" len="lg"/>
          </a:ln>
        </p:spPr>
        <p:style>
          <a:lnRef idx="3">
            <a:schemeClr val="dk1"/>
          </a:lnRef>
          <a:fillRef idx="0">
            <a:schemeClr val="dk1"/>
          </a:fillRef>
          <a:effectRef idx="2">
            <a:schemeClr val="dk1"/>
          </a:effectRef>
          <a:fontRef idx="minor">
            <a:schemeClr val="tx1"/>
          </a:fontRef>
        </p:style>
      </p:cxnSp>
      <p:sp>
        <p:nvSpPr>
          <p:cNvPr id="86" name="TextBox 85">
            <a:extLst>
              <a:ext uri="{FF2B5EF4-FFF2-40B4-BE49-F238E27FC236}">
                <a16:creationId xmlns:a16="http://schemas.microsoft.com/office/drawing/2014/main" id="{FEE87B98-B3C0-4927-F3E0-E04223B47E29}"/>
              </a:ext>
            </a:extLst>
          </p:cNvPr>
          <p:cNvSpPr txBox="1"/>
          <p:nvPr/>
        </p:nvSpPr>
        <p:spPr>
          <a:xfrm>
            <a:off x="4511530" y="4552836"/>
            <a:ext cx="409086" cy="323165"/>
          </a:xfrm>
          <a:prstGeom prst="rect">
            <a:avLst/>
          </a:prstGeom>
          <a:noFill/>
        </p:spPr>
        <p:txBody>
          <a:bodyPr wrap="none" rtlCol="0">
            <a:spAutoFit/>
          </a:bodyPr>
          <a:lstStyle/>
          <a:p>
            <a:pPr defTabSz="685800">
              <a:defRPr/>
            </a:pPr>
            <a:r>
              <a:rPr lang="en-US" sz="1500" dirty="0">
                <a:solidFill>
                  <a:prstClr val="black"/>
                </a:solidFill>
                <a:latin typeface="Calibri" panose="020F0502020204030204"/>
              </a:rPr>
              <a:t>No</a:t>
            </a:r>
          </a:p>
        </p:txBody>
      </p:sp>
      <p:sp>
        <p:nvSpPr>
          <p:cNvPr id="87" name="Multiply 86">
            <a:extLst>
              <a:ext uri="{FF2B5EF4-FFF2-40B4-BE49-F238E27FC236}">
                <a16:creationId xmlns:a16="http://schemas.microsoft.com/office/drawing/2014/main" id="{37C1EAE1-3250-9BB1-8031-6F2F1F725D89}"/>
              </a:ext>
            </a:extLst>
          </p:cNvPr>
          <p:cNvSpPr/>
          <p:nvPr/>
        </p:nvSpPr>
        <p:spPr>
          <a:xfrm>
            <a:off x="4408661" y="4817760"/>
            <a:ext cx="205740" cy="2057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95" name="Rounded Rectangle 94">
            <a:extLst>
              <a:ext uri="{FF2B5EF4-FFF2-40B4-BE49-F238E27FC236}">
                <a16:creationId xmlns:a16="http://schemas.microsoft.com/office/drawing/2014/main" id="{BED053E9-DC20-BB23-B41A-926F2DA88B6B}"/>
              </a:ext>
            </a:extLst>
          </p:cNvPr>
          <p:cNvSpPr/>
          <p:nvPr/>
        </p:nvSpPr>
        <p:spPr>
          <a:xfrm>
            <a:off x="1278202" y="5135962"/>
            <a:ext cx="6459698" cy="6719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en-US" sz="2100" dirty="0">
                <a:solidFill>
                  <a:prstClr val="black"/>
                </a:solidFill>
                <a:latin typeface="Calibri" panose="020F0502020204030204"/>
              </a:rPr>
              <a:t>Fuzzing is an </a:t>
            </a:r>
            <a:r>
              <a:rPr lang="en-US" sz="2100" b="1" dirty="0">
                <a:solidFill>
                  <a:srgbClr val="FF0000"/>
                </a:solidFill>
                <a:latin typeface="Calibri" panose="020F0502020204030204"/>
              </a:rPr>
              <a:t>iterative searching </a:t>
            </a:r>
            <a:r>
              <a:rPr lang="en-US" sz="2100" dirty="0">
                <a:solidFill>
                  <a:prstClr val="black"/>
                </a:solidFill>
                <a:latin typeface="Calibri" panose="020F0502020204030204"/>
              </a:rPr>
              <a:t>loop consisting of </a:t>
            </a:r>
            <a:r>
              <a:rPr lang="en-US" sz="2100" b="1" dirty="0">
                <a:solidFill>
                  <a:srgbClr val="FF0000"/>
                </a:solidFill>
                <a:latin typeface="Calibri" panose="020F0502020204030204"/>
              </a:rPr>
              <a:t>two steps </a:t>
            </a:r>
            <a:r>
              <a:rPr lang="en-US" sz="2100" dirty="0">
                <a:solidFill>
                  <a:prstClr val="black"/>
                </a:solidFill>
                <a:latin typeface="Calibri" panose="020F0502020204030204"/>
              </a:rPr>
              <a:t>(seed </a:t>
            </a:r>
            <a:r>
              <a:rPr lang="en-US" altLang="zh-CN" sz="2100" dirty="0">
                <a:solidFill>
                  <a:prstClr val="black"/>
                </a:solidFill>
                <a:latin typeface="Calibri" panose="020F0502020204030204"/>
                <a:ea typeface="等线" panose="02010600030101010101" pitchFamily="2" charset="-122"/>
              </a:rPr>
              <a:t>scheduling</a:t>
            </a:r>
            <a:r>
              <a:rPr lang="en-US" sz="2100" dirty="0">
                <a:solidFill>
                  <a:prstClr val="black"/>
                </a:solidFill>
                <a:latin typeface="Calibri" panose="020F0502020204030204"/>
              </a:rPr>
              <a:t> and seed mutation)</a:t>
            </a:r>
          </a:p>
        </p:txBody>
      </p:sp>
      <p:sp>
        <p:nvSpPr>
          <p:cNvPr id="3" name="Slide Number Placeholder 2">
            <a:extLst>
              <a:ext uri="{FF2B5EF4-FFF2-40B4-BE49-F238E27FC236}">
                <a16:creationId xmlns:a16="http://schemas.microsoft.com/office/drawing/2014/main" id="{9A83855C-CA86-C56F-4BE2-A09FCCAEE83A}"/>
              </a:ext>
            </a:extLst>
          </p:cNvPr>
          <p:cNvSpPr>
            <a:spLocks noGrp="1"/>
          </p:cNvSpPr>
          <p:nvPr>
            <p:ph type="sldNum" sz="quarter" idx="12"/>
          </p:nvPr>
        </p:nvSpPr>
        <p:spPr/>
        <p:txBody>
          <a:bodyPr/>
          <a:lstStyle/>
          <a:p>
            <a:pPr defTabSz="685800">
              <a:defRPr/>
            </a:pPr>
            <a:fld id="{EE2F3E83-A6C7-2944-B97D-231F3C269EEB}" type="slidenum">
              <a:rPr lang="en-US">
                <a:solidFill>
                  <a:prstClr val="black">
                    <a:tint val="75000"/>
                  </a:prstClr>
                </a:solidFill>
                <a:latin typeface="Calibri" panose="020F0502020204030204"/>
              </a:rPr>
              <a:pPr defTabSz="685800">
                <a:defRPr/>
              </a:pPr>
              <a:t>27</a:t>
            </a:fld>
            <a:endParaRPr lang="en-US">
              <a:solidFill>
                <a:prstClr val="black">
                  <a:tint val="75000"/>
                </a:prstClr>
              </a:solidFill>
              <a:latin typeface="Calibri" panose="020F0502020204030204"/>
            </a:endParaRPr>
          </a:p>
        </p:txBody>
      </p:sp>
      <p:sp>
        <p:nvSpPr>
          <p:cNvPr id="4" name="Google Shape;112;p14">
            <a:extLst>
              <a:ext uri="{FF2B5EF4-FFF2-40B4-BE49-F238E27FC236}">
                <a16:creationId xmlns:a16="http://schemas.microsoft.com/office/drawing/2014/main" id="{2D3290F3-DA8F-9709-2209-765F3A7E6B99}"/>
              </a:ext>
            </a:extLst>
          </p:cNvPr>
          <p:cNvSpPr/>
          <p:nvPr/>
        </p:nvSpPr>
        <p:spPr>
          <a:xfrm>
            <a:off x="3022072" y="2442979"/>
            <a:ext cx="685800" cy="27432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sz="1650" b="1" dirty="0" err="1">
                <a:solidFill>
                  <a:prstClr val="black"/>
                </a:solidFill>
                <a:latin typeface="Calibri" panose="020F0502020204030204"/>
                <a:ea typeface="Calibri"/>
                <a:cs typeface="Calibri"/>
                <a:sym typeface="Calibri"/>
              </a:rPr>
              <a:t>bbbb</a:t>
            </a:r>
            <a:endParaRPr sz="1650" b="1" dirty="0">
              <a:solidFill>
                <a:prstClr val="black"/>
              </a:solidFill>
              <a:latin typeface="Calibri" panose="020F0502020204030204"/>
            </a:endParaRPr>
          </a:p>
        </p:txBody>
      </p:sp>
      <p:sp>
        <p:nvSpPr>
          <p:cNvPr id="5" name="Google Shape;112;p14">
            <a:extLst>
              <a:ext uri="{FF2B5EF4-FFF2-40B4-BE49-F238E27FC236}">
                <a16:creationId xmlns:a16="http://schemas.microsoft.com/office/drawing/2014/main" id="{A4DA142C-5DCB-42CA-E359-3BC9970C6825}"/>
              </a:ext>
            </a:extLst>
          </p:cNvPr>
          <p:cNvSpPr/>
          <p:nvPr/>
        </p:nvSpPr>
        <p:spPr>
          <a:xfrm>
            <a:off x="5051642" y="2440313"/>
            <a:ext cx="685800" cy="27432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sz="1650" b="1" dirty="0" err="1">
                <a:solidFill>
                  <a:prstClr val="black"/>
                </a:solidFill>
                <a:latin typeface="Calibri" panose="020F0502020204030204"/>
                <a:ea typeface="Calibri"/>
                <a:cs typeface="Calibri"/>
                <a:sym typeface="Calibri"/>
              </a:rPr>
              <a:t>bb</a:t>
            </a:r>
            <a:r>
              <a:rPr lang="en-US" sz="1650" b="1" dirty="0" err="1">
                <a:solidFill>
                  <a:srgbClr val="FF0000"/>
                </a:solidFill>
                <a:latin typeface="Calibri" panose="020F0502020204030204"/>
                <a:ea typeface="Calibri"/>
                <a:cs typeface="Calibri"/>
                <a:sym typeface="Calibri"/>
              </a:rPr>
              <a:t>xx</a:t>
            </a:r>
            <a:endParaRPr sz="1650" b="1" dirty="0">
              <a:solidFill>
                <a:prstClr val="black"/>
              </a:solidFill>
              <a:latin typeface="Calibri" panose="020F0502020204030204"/>
            </a:endParaRPr>
          </a:p>
        </p:txBody>
      </p:sp>
      <p:sp>
        <p:nvSpPr>
          <p:cNvPr id="7" name="Google Shape;112;p14">
            <a:extLst>
              <a:ext uri="{FF2B5EF4-FFF2-40B4-BE49-F238E27FC236}">
                <a16:creationId xmlns:a16="http://schemas.microsoft.com/office/drawing/2014/main" id="{2179B7A4-2AEE-F691-34BF-B52F30D056DA}"/>
              </a:ext>
            </a:extLst>
          </p:cNvPr>
          <p:cNvSpPr/>
          <p:nvPr/>
        </p:nvSpPr>
        <p:spPr>
          <a:xfrm>
            <a:off x="6175650" y="2877597"/>
            <a:ext cx="685800" cy="27432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defTabSz="685800">
              <a:defRPr/>
            </a:pPr>
            <a:r>
              <a:rPr lang="en-US" sz="1650" b="1" dirty="0" err="1">
                <a:solidFill>
                  <a:prstClr val="black"/>
                </a:solidFill>
                <a:latin typeface="Calibri" panose="020F0502020204030204"/>
                <a:ea typeface="Calibri"/>
                <a:cs typeface="Calibri"/>
                <a:sym typeface="Calibri"/>
              </a:rPr>
              <a:t>bb</a:t>
            </a:r>
            <a:r>
              <a:rPr lang="en-US" sz="1650" b="1" dirty="0" err="1">
                <a:solidFill>
                  <a:srgbClr val="FF0000"/>
                </a:solidFill>
                <a:latin typeface="Calibri" panose="020F0502020204030204"/>
                <a:ea typeface="Calibri"/>
                <a:cs typeface="Calibri"/>
                <a:sym typeface="Calibri"/>
              </a:rPr>
              <a:t>xx</a:t>
            </a:r>
            <a:endParaRPr sz="1650" b="1" dirty="0">
              <a:solidFill>
                <a:prstClr val="black"/>
              </a:solidFill>
              <a:latin typeface="Calibri" panose="020F0502020204030204"/>
            </a:endParaRPr>
          </a:p>
        </p:txBody>
      </p:sp>
    </p:spTree>
    <p:extLst>
      <p:ext uri="{BB962C8B-B14F-4D97-AF65-F5344CB8AC3E}">
        <p14:creationId xmlns:p14="http://schemas.microsoft.com/office/powerpoint/2010/main" val="20251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p:bldP spid="41" grpId="0"/>
      <p:bldP spid="42" grpId="0" animBg="1"/>
      <p:bldP spid="43" grpId="0" animBg="1"/>
      <p:bldP spid="50" grpId="0" animBg="1"/>
      <p:bldP spid="60" grpId="0" animBg="1"/>
      <p:bldP spid="71" grpId="0"/>
      <p:bldP spid="80" grpId="0"/>
      <p:bldP spid="86" grpId="0"/>
      <p:bldP spid="87" grpId="0" animBg="1"/>
      <p:bldP spid="95" grpId="0" animBg="1"/>
      <p:bldP spid="4" grpId="0" animBg="1"/>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8195-9EB0-146A-0D39-D1397D1D1A46}"/>
              </a:ext>
            </a:extLst>
          </p:cNvPr>
          <p:cNvSpPr>
            <a:spLocks noGrp="1"/>
          </p:cNvSpPr>
          <p:nvPr>
            <p:ph type="title"/>
          </p:nvPr>
        </p:nvSpPr>
        <p:spPr/>
        <p:txBody>
          <a:bodyPr/>
          <a:lstStyle/>
          <a:p>
            <a:r>
              <a:rPr lang="en-US" dirty="0"/>
              <a:t>Popular </a:t>
            </a:r>
            <a:r>
              <a:rPr lang="en-US" dirty="0" err="1"/>
              <a:t>Fuzzer</a:t>
            </a:r>
            <a:endParaRPr lang="en-US" dirty="0"/>
          </a:p>
        </p:txBody>
      </p:sp>
      <p:sp>
        <p:nvSpPr>
          <p:cNvPr id="3" name="Content Placeholder 2">
            <a:extLst>
              <a:ext uri="{FF2B5EF4-FFF2-40B4-BE49-F238E27FC236}">
                <a16:creationId xmlns:a16="http://schemas.microsoft.com/office/drawing/2014/main" id="{32A5FAFC-EFEB-049C-6975-00ADD1BAB1FA}"/>
              </a:ext>
            </a:extLst>
          </p:cNvPr>
          <p:cNvSpPr>
            <a:spLocks noGrp="1"/>
          </p:cNvSpPr>
          <p:nvPr>
            <p:ph idx="1"/>
          </p:nvPr>
        </p:nvSpPr>
        <p:spPr/>
        <p:txBody>
          <a:bodyPr/>
          <a:lstStyle/>
          <a:p>
            <a:r>
              <a:rPr lang="en-US" dirty="0"/>
              <a:t>AFL, widely used </a:t>
            </a:r>
            <a:r>
              <a:rPr lang="en-US" dirty="0" err="1"/>
              <a:t>fuzzer</a:t>
            </a:r>
            <a:endParaRPr lang="en-US" dirty="0"/>
          </a:p>
          <a:p>
            <a:r>
              <a:rPr lang="en-US" dirty="0"/>
              <a:t>AFL++, integrates academic research into AFL, maintained by community</a:t>
            </a:r>
          </a:p>
          <a:p>
            <a:r>
              <a:rPr lang="en-US" dirty="0" err="1"/>
              <a:t>LibFuzzer</a:t>
            </a:r>
            <a:r>
              <a:rPr lang="en-US" dirty="0"/>
              <a:t>, maintained by Google</a:t>
            </a:r>
          </a:p>
          <a:p>
            <a:r>
              <a:rPr lang="en-US" dirty="0" err="1"/>
              <a:t>LibAFL</a:t>
            </a:r>
            <a:r>
              <a:rPr lang="en-US" dirty="0"/>
              <a:t>, maintained by </a:t>
            </a:r>
            <a:r>
              <a:rPr lang="en-US" dirty="0" err="1"/>
              <a:t>commuity</a:t>
            </a:r>
            <a:endParaRPr lang="en-US" dirty="0"/>
          </a:p>
        </p:txBody>
      </p:sp>
    </p:spTree>
    <p:extLst>
      <p:ext uri="{BB962C8B-B14F-4D97-AF65-F5344CB8AC3E}">
        <p14:creationId xmlns:p14="http://schemas.microsoft.com/office/powerpoint/2010/main" val="1643259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mistake: mixing data and control</a:t>
            </a:r>
          </a:p>
        </p:txBody>
      </p:sp>
      <p:sp>
        <p:nvSpPr>
          <p:cNvPr id="3" name="Content Placeholder 2"/>
          <p:cNvSpPr>
            <a:spLocks noGrp="1"/>
          </p:cNvSpPr>
          <p:nvPr>
            <p:ph idx="1"/>
          </p:nvPr>
        </p:nvSpPr>
        <p:spPr>
          <a:xfrm>
            <a:off x="457200" y="2005965"/>
            <a:ext cx="8229600" cy="3943350"/>
          </a:xfrm>
        </p:spPr>
        <p:txBody>
          <a:bodyPr>
            <a:normAutofit/>
          </a:bodyPr>
          <a:lstStyle/>
          <a:p>
            <a:pPr marL="0" indent="0">
              <a:buNone/>
            </a:pPr>
            <a:r>
              <a:rPr lang="en-US" sz="2400" dirty="0"/>
              <a:t>An ancient design flaw: </a:t>
            </a:r>
            <a:r>
              <a:rPr lang="en-US" sz="2400" b="1" dirty="0">
                <a:solidFill>
                  <a:srgbClr val="FF0000"/>
                </a:solidFill>
              </a:rPr>
              <a:t>Phone Phreaking  </a:t>
            </a:r>
          </a:p>
          <a:p>
            <a:pPr lvl="1"/>
            <a:r>
              <a:rPr lang="en-US" sz="2000" dirty="0"/>
              <a:t>enables anyone to inject control signals</a:t>
            </a:r>
          </a:p>
          <a:p>
            <a:endParaRPr lang="en-US" dirty="0"/>
          </a:p>
          <a:p>
            <a:endParaRPr lang="en-US" dirty="0"/>
          </a:p>
          <a:p>
            <a:endParaRPr lang="en-US" dirty="0"/>
          </a:p>
          <a:p>
            <a:endParaRPr lang="en-US" dirty="0"/>
          </a:p>
          <a:p>
            <a:endParaRPr lang="en-US" dirty="0"/>
          </a:p>
          <a:p>
            <a:pPr>
              <a:buNone/>
            </a:pPr>
            <a:endParaRPr lang="en-US" dirty="0"/>
          </a:p>
          <a:p>
            <a:pPr marL="0" indent="0">
              <a:spcBef>
                <a:spcPts val="1704"/>
              </a:spcBef>
              <a:buNone/>
            </a:pPr>
            <a:endParaRPr lang="en-US" dirty="0"/>
          </a:p>
        </p:txBody>
      </p:sp>
      <p:pic>
        <p:nvPicPr>
          <p:cNvPr id="4" name="Picture 3" descr="Capn-Crunch-Whistle.jpg"/>
          <p:cNvPicPr>
            <a:picLocks noChangeAspect="1"/>
          </p:cNvPicPr>
          <p:nvPr/>
        </p:nvPicPr>
        <p:blipFill>
          <a:blip r:embed="rId2"/>
          <a:stretch>
            <a:fillRect/>
          </a:stretch>
        </p:blipFill>
        <p:spPr>
          <a:xfrm>
            <a:off x="2228850" y="2971800"/>
            <a:ext cx="4400550" cy="2011680"/>
          </a:xfrm>
          <a:prstGeom prst="rect">
            <a:avLst/>
          </a:prstGeom>
        </p:spPr>
      </p:pic>
      <p:sp>
        <p:nvSpPr>
          <p:cNvPr id="5" name="TextBox 4">
            <a:extLst>
              <a:ext uri="{FF2B5EF4-FFF2-40B4-BE49-F238E27FC236}">
                <a16:creationId xmlns:a16="http://schemas.microsoft.com/office/drawing/2014/main" id="{DBA0E60C-0797-E7F2-D785-01482351E4A2}"/>
              </a:ext>
            </a:extLst>
          </p:cNvPr>
          <p:cNvSpPr txBox="1"/>
          <p:nvPr/>
        </p:nvSpPr>
        <p:spPr>
          <a:xfrm>
            <a:off x="2371725" y="5120148"/>
            <a:ext cx="4400550" cy="369332"/>
          </a:xfrm>
          <a:prstGeom prst="rect">
            <a:avLst/>
          </a:prstGeom>
          <a:noFill/>
        </p:spPr>
        <p:txBody>
          <a:bodyPr wrap="square" rtlCol="0">
            <a:spAutoFit/>
          </a:bodyPr>
          <a:lstStyle/>
          <a:p>
            <a:pPr defTabSz="685800"/>
            <a:r>
              <a:rPr lang="en-US" dirty="0">
                <a:solidFill>
                  <a:prstClr val="black"/>
                </a:solidFill>
                <a:latin typeface="Aptos" panose="02110004020202020204"/>
              </a:rPr>
              <a:t>A whistle that can make 2600Hz sound</a:t>
            </a:r>
          </a:p>
        </p:txBody>
      </p:sp>
    </p:spTree>
    <p:extLst>
      <p:ext uri="{BB962C8B-B14F-4D97-AF65-F5344CB8AC3E}">
        <p14:creationId xmlns:p14="http://schemas.microsoft.com/office/powerpoint/2010/main" val="246714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Exploits and </a:t>
            </a:r>
            <a:r>
              <a:rPr lang="en-US" dirty="0" err="1"/>
              <a:t>Metasploits</a:t>
            </a:r>
            <a:endParaRPr lang="en-US" dirty="0"/>
          </a:p>
        </p:txBody>
      </p:sp>
      <p:pic>
        <p:nvPicPr>
          <p:cNvPr id="6" name="Content Placeholder 5"/>
          <p:cNvPicPr>
            <a:picLocks noGrp="1" noChangeAspect="1"/>
          </p:cNvPicPr>
          <p:nvPr>
            <p:ph idx="1"/>
          </p:nvPr>
        </p:nvPicPr>
        <p:blipFill>
          <a:blip r:embed="rId3"/>
          <a:stretch>
            <a:fillRect/>
          </a:stretch>
        </p:blipFill>
        <p:spPr>
          <a:xfrm>
            <a:off x="746812" y="1619250"/>
            <a:ext cx="6678532" cy="4572000"/>
          </a:xfrm>
          <a:prstGeom prst="rect">
            <a:avLst/>
          </a:prstGeom>
        </p:spPr>
      </p:pic>
      <p:sp>
        <p:nvSpPr>
          <p:cNvPr id="4" name="Date Placeholder 3"/>
          <p:cNvSpPr>
            <a:spLocks noGrp="1"/>
          </p:cNvSpPr>
          <p:nvPr>
            <p:ph type="dt" sz="half" idx="10"/>
          </p:nvPr>
        </p:nvSpPr>
        <p:spPr/>
        <p:txBody>
          <a:bodyPr/>
          <a:lstStyle/>
          <a:p>
            <a:fld id="{F177B645-DD09-914A-8A23-46CAAC17F0E0}" type="datetime1">
              <a:rPr lang="en-HK" smtClean="0"/>
              <a:t>15/4/2025</a:t>
            </a:fld>
            <a:endParaRPr lang="en-US"/>
          </a:p>
        </p:txBody>
      </p:sp>
      <p:sp>
        <p:nvSpPr>
          <p:cNvPr id="5" name="Slide Number Placeholder 4"/>
          <p:cNvSpPr>
            <a:spLocks noGrp="1"/>
          </p:cNvSpPr>
          <p:nvPr>
            <p:ph type="sldNum" sz="quarter" idx="12"/>
          </p:nvPr>
        </p:nvSpPr>
        <p:spPr/>
        <p:txBody>
          <a:bodyPr/>
          <a:lstStyle/>
          <a:p>
            <a:fld id="{7BF01E72-7F0F-F443-B710-CAFE84FE68FE}" type="slidenum">
              <a:rPr lang="en-US" smtClean="0"/>
              <a:t>3</a:t>
            </a:fld>
            <a:endParaRPr lang="en-US"/>
          </a:p>
        </p:txBody>
      </p:sp>
      <p:pic>
        <p:nvPicPr>
          <p:cNvPr id="7" name="Picture 6"/>
          <p:cNvPicPr>
            <a:picLocks noChangeAspect="1"/>
          </p:cNvPicPr>
          <p:nvPr/>
        </p:nvPicPr>
        <p:blipFill>
          <a:blip r:embed="rId4"/>
          <a:stretch>
            <a:fillRect/>
          </a:stretch>
        </p:blipFill>
        <p:spPr>
          <a:xfrm>
            <a:off x="4240898" y="1737361"/>
            <a:ext cx="4125862" cy="3978322"/>
          </a:xfrm>
          <a:prstGeom prst="rect">
            <a:avLst/>
          </a:prstGeom>
        </p:spPr>
      </p:pic>
      <p:sp>
        <p:nvSpPr>
          <p:cNvPr id="3" name="Footer Placeholder 2"/>
          <p:cNvSpPr>
            <a:spLocks noGrp="1"/>
          </p:cNvSpPr>
          <p:nvPr>
            <p:ph type="ftr" sz="quarter" idx="11"/>
          </p:nvPr>
        </p:nvSpPr>
        <p:spPr/>
        <p:txBody>
          <a:bodyPr/>
          <a:lstStyle/>
          <a:p>
            <a:r>
              <a:rPr lang="en-HK"/>
              <a:t>Copyright © Ricci IEONG for UST training 2022</a:t>
            </a:r>
            <a:endParaRPr lang="en-US"/>
          </a:p>
        </p:txBody>
      </p:sp>
    </p:spTree>
    <p:extLst>
      <p:ext uri="{BB962C8B-B14F-4D97-AF65-F5344CB8AC3E}">
        <p14:creationId xmlns:p14="http://schemas.microsoft.com/office/powerpoint/2010/main" val="516602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7B29-D9BA-D479-FC26-87CB364ADE29}"/>
              </a:ext>
            </a:extLst>
          </p:cNvPr>
          <p:cNvSpPr>
            <a:spLocks noGrp="1"/>
          </p:cNvSpPr>
          <p:nvPr>
            <p:ph type="title"/>
          </p:nvPr>
        </p:nvSpPr>
        <p:spPr/>
        <p:txBody>
          <a:bodyPr/>
          <a:lstStyle/>
          <a:p>
            <a:r>
              <a:rPr lang="en-US" dirty="0"/>
              <a:t>Fun Story of Blue Box</a:t>
            </a:r>
          </a:p>
        </p:txBody>
      </p:sp>
      <p:sp>
        <p:nvSpPr>
          <p:cNvPr id="3" name="Content Placeholder 2">
            <a:extLst>
              <a:ext uri="{FF2B5EF4-FFF2-40B4-BE49-F238E27FC236}">
                <a16:creationId xmlns:a16="http://schemas.microsoft.com/office/drawing/2014/main" id="{306F662A-A25A-136B-D219-0812BFE41061}"/>
              </a:ext>
            </a:extLst>
          </p:cNvPr>
          <p:cNvSpPr>
            <a:spLocks noGrp="1"/>
          </p:cNvSpPr>
          <p:nvPr>
            <p:ph idx="1"/>
          </p:nvPr>
        </p:nvSpPr>
        <p:spPr>
          <a:xfrm>
            <a:off x="654947" y="1920480"/>
            <a:ext cx="8229600" cy="3394472"/>
          </a:xfrm>
        </p:spPr>
        <p:txBody>
          <a:bodyPr/>
          <a:lstStyle/>
          <a:p>
            <a:pPr marL="0" indent="0">
              <a:buNone/>
            </a:pPr>
            <a:r>
              <a:rPr lang="en-US" dirty="0"/>
              <a:t>What did these folks do back in the 1970s before they started apple?</a:t>
            </a:r>
          </a:p>
        </p:txBody>
      </p:sp>
      <p:pic>
        <p:nvPicPr>
          <p:cNvPr id="5" name="Picture 4" descr="A person with a beard&#10;&#10;Description automatically generated">
            <a:extLst>
              <a:ext uri="{FF2B5EF4-FFF2-40B4-BE49-F238E27FC236}">
                <a16:creationId xmlns:a16="http://schemas.microsoft.com/office/drawing/2014/main" id="{99D37325-0E5B-9B1F-8E3B-E984BA541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318" y="2529601"/>
            <a:ext cx="2286000" cy="2407920"/>
          </a:xfrm>
          <a:prstGeom prst="rect">
            <a:avLst/>
          </a:prstGeom>
        </p:spPr>
      </p:pic>
      <p:pic>
        <p:nvPicPr>
          <p:cNvPr id="7" name="Picture 6" descr="A person holding a cell phone&#10;&#10;Description automatically generated">
            <a:extLst>
              <a:ext uri="{FF2B5EF4-FFF2-40B4-BE49-F238E27FC236}">
                <a16:creationId xmlns:a16="http://schemas.microsoft.com/office/drawing/2014/main" id="{8C89A901-4237-794B-890C-C44F9047D9A4}"/>
              </a:ext>
            </a:extLst>
          </p:cNvPr>
          <p:cNvPicPr>
            <a:picLocks noChangeAspect="1"/>
          </p:cNvPicPr>
          <p:nvPr/>
        </p:nvPicPr>
        <p:blipFill rotWithShape="1">
          <a:blip r:embed="rId3">
            <a:extLst>
              <a:ext uri="{28A0092B-C50C-407E-A947-70E740481C1C}">
                <a14:useLocalDpi xmlns:a14="http://schemas.microsoft.com/office/drawing/2010/main" val="0"/>
              </a:ext>
            </a:extLst>
          </a:blip>
          <a:srcRect t="3624"/>
          <a:stretch/>
        </p:blipFill>
        <p:spPr>
          <a:xfrm>
            <a:off x="5365531" y="2450438"/>
            <a:ext cx="2438400" cy="2260270"/>
          </a:xfrm>
          <a:prstGeom prst="rect">
            <a:avLst/>
          </a:prstGeom>
        </p:spPr>
      </p:pic>
      <p:sp>
        <p:nvSpPr>
          <p:cNvPr id="8" name="TextBox 7">
            <a:extLst>
              <a:ext uri="{FF2B5EF4-FFF2-40B4-BE49-F238E27FC236}">
                <a16:creationId xmlns:a16="http://schemas.microsoft.com/office/drawing/2014/main" id="{C1E9814C-C3D2-F99B-3AFE-E6663EAE5BD8}"/>
              </a:ext>
            </a:extLst>
          </p:cNvPr>
          <p:cNvSpPr txBox="1"/>
          <p:nvPr/>
        </p:nvSpPr>
        <p:spPr>
          <a:xfrm>
            <a:off x="3523615" y="3325986"/>
            <a:ext cx="1989263" cy="369332"/>
          </a:xfrm>
          <a:prstGeom prst="rect">
            <a:avLst/>
          </a:prstGeom>
          <a:noFill/>
        </p:spPr>
        <p:txBody>
          <a:bodyPr wrap="none" rtlCol="0">
            <a:spAutoFit/>
          </a:bodyPr>
          <a:lstStyle/>
          <a:p>
            <a:pPr defTabSz="685800"/>
            <a:r>
              <a:rPr lang="en-US" dirty="0">
                <a:solidFill>
                  <a:prstClr val="black"/>
                </a:solidFill>
                <a:latin typeface="Aptos" panose="02110004020202020204"/>
              </a:rPr>
              <a:t>Founders of Apple</a:t>
            </a:r>
          </a:p>
        </p:txBody>
      </p:sp>
      <p:sp>
        <p:nvSpPr>
          <p:cNvPr id="9" name="Rounded Rectangle 8">
            <a:extLst>
              <a:ext uri="{FF2B5EF4-FFF2-40B4-BE49-F238E27FC236}">
                <a16:creationId xmlns:a16="http://schemas.microsoft.com/office/drawing/2014/main" id="{AF5C23DA-8627-E196-AF26-BC553CF07F5F}"/>
              </a:ext>
            </a:extLst>
          </p:cNvPr>
          <p:cNvSpPr/>
          <p:nvPr/>
        </p:nvSpPr>
        <p:spPr>
          <a:xfrm>
            <a:off x="1174531" y="5279695"/>
            <a:ext cx="6629400" cy="540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b="1" dirty="0">
                <a:solidFill>
                  <a:srgbClr val="FF0000"/>
                </a:solidFill>
                <a:latin typeface="Aptos" panose="02110004020202020204"/>
              </a:rPr>
              <a:t>Build</a:t>
            </a:r>
            <a:r>
              <a:rPr lang="en-US" dirty="0">
                <a:solidFill>
                  <a:prstClr val="black"/>
                </a:solidFill>
                <a:latin typeface="Aptos" panose="02110004020202020204"/>
              </a:rPr>
              <a:t> and </a:t>
            </a:r>
            <a:r>
              <a:rPr lang="en-US" b="1" dirty="0">
                <a:solidFill>
                  <a:srgbClr val="FF0000"/>
                </a:solidFill>
                <a:latin typeface="Aptos" panose="02110004020202020204"/>
              </a:rPr>
              <a:t>sell</a:t>
            </a:r>
            <a:r>
              <a:rPr lang="en-US" dirty="0">
                <a:solidFill>
                  <a:prstClr val="black"/>
                </a:solidFill>
                <a:latin typeface="Aptos" panose="02110004020202020204"/>
              </a:rPr>
              <a:t> the Blue Box (an illegal phone hacking toolset)</a:t>
            </a:r>
          </a:p>
        </p:txBody>
      </p:sp>
      <p:cxnSp>
        <p:nvCxnSpPr>
          <p:cNvPr id="6" name="Straight Arrow Connector 5">
            <a:extLst>
              <a:ext uri="{FF2B5EF4-FFF2-40B4-BE49-F238E27FC236}">
                <a16:creationId xmlns:a16="http://schemas.microsoft.com/office/drawing/2014/main" id="{F59A7EAE-7EE1-F449-1967-CEADC5A13FCC}"/>
              </a:ext>
            </a:extLst>
          </p:cNvPr>
          <p:cNvCxnSpPr>
            <a:stCxn id="5" idx="2"/>
          </p:cNvCxnSpPr>
          <p:nvPr/>
        </p:nvCxnSpPr>
        <p:spPr>
          <a:xfrm flipH="1">
            <a:off x="2047009" y="4937521"/>
            <a:ext cx="307309" cy="409465"/>
          </a:xfrm>
          <a:prstGeom prst="straightConnector1">
            <a:avLst/>
          </a:prstGeom>
          <a:ln w="222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179AE34-9642-8B8F-B59C-BFB8C55E5B57}"/>
              </a:ext>
            </a:extLst>
          </p:cNvPr>
          <p:cNvCxnSpPr>
            <a:cxnSpLocks/>
            <a:stCxn id="7" idx="2"/>
          </p:cNvCxnSpPr>
          <p:nvPr/>
        </p:nvCxnSpPr>
        <p:spPr>
          <a:xfrm flipH="1">
            <a:off x="2873901" y="4710707"/>
            <a:ext cx="3710830" cy="748191"/>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6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794" y="1226439"/>
            <a:ext cx="5942411" cy="517449"/>
          </a:xfrm>
          <a:prstGeom prst="rect">
            <a:avLst/>
          </a:prstGeom>
        </p:spPr>
        <p:txBody>
          <a:bodyPr vert="horz" wrap="square" lIns="0" tIns="9525" rIns="0" bIns="0" rtlCol="0">
            <a:spAutoFit/>
          </a:bodyPr>
          <a:lstStyle/>
          <a:p>
            <a:pPr marL="695801">
              <a:spcBef>
                <a:spcPts val="75"/>
              </a:spcBef>
            </a:pPr>
            <a:r>
              <a:rPr spc="236" dirty="0"/>
              <a:t>How</a:t>
            </a:r>
            <a:r>
              <a:rPr spc="-158" dirty="0"/>
              <a:t> </a:t>
            </a:r>
            <a:r>
              <a:rPr spc="49" dirty="0"/>
              <a:t>To</a:t>
            </a:r>
            <a:r>
              <a:rPr spc="-158" dirty="0"/>
              <a:t> </a:t>
            </a:r>
            <a:r>
              <a:rPr spc="79" dirty="0"/>
              <a:t>Make</a:t>
            </a:r>
            <a:r>
              <a:rPr spc="-150" dirty="0"/>
              <a:t> </a:t>
            </a:r>
            <a:r>
              <a:rPr spc="-34" dirty="0"/>
              <a:t>Free</a:t>
            </a:r>
            <a:r>
              <a:rPr spc="-146" dirty="0"/>
              <a:t> </a:t>
            </a:r>
            <a:r>
              <a:rPr spc="-8" dirty="0"/>
              <a:t>Calls</a:t>
            </a:r>
          </a:p>
        </p:txBody>
      </p:sp>
      <p:sp>
        <p:nvSpPr>
          <p:cNvPr id="3" name="object 3"/>
          <p:cNvSpPr txBox="1"/>
          <p:nvPr/>
        </p:nvSpPr>
        <p:spPr>
          <a:xfrm>
            <a:off x="1500228" y="2044066"/>
            <a:ext cx="6069330" cy="1938351"/>
          </a:xfrm>
          <a:prstGeom prst="rect">
            <a:avLst/>
          </a:prstGeom>
        </p:spPr>
        <p:txBody>
          <a:bodyPr vert="horz" wrap="square" lIns="0" tIns="40005" rIns="0" bIns="0" rtlCol="0">
            <a:spAutoFit/>
          </a:bodyPr>
          <a:lstStyle/>
          <a:p>
            <a:pPr marL="180975" marR="3810" indent="-171450" defTabSz="685800">
              <a:lnSpc>
                <a:spcPts val="2325"/>
              </a:lnSpc>
              <a:spcBef>
                <a:spcPts val="315"/>
              </a:spcBef>
              <a:buFont typeface="Arial MT"/>
              <a:buChar char="•"/>
              <a:tabLst>
                <a:tab pos="180975" algn="l"/>
              </a:tabLst>
            </a:pPr>
            <a:r>
              <a:rPr sz="2100" kern="0" spc="41" dirty="0">
                <a:solidFill>
                  <a:sysClr val="windowText" lastClr="000000"/>
                </a:solidFill>
                <a:latin typeface="Tahoma"/>
                <a:cs typeface="Tahoma"/>
              </a:rPr>
              <a:t>Call</a:t>
            </a:r>
            <a:r>
              <a:rPr sz="2100" kern="0" spc="-56" dirty="0">
                <a:solidFill>
                  <a:sysClr val="windowText" lastClr="000000"/>
                </a:solidFill>
                <a:latin typeface="Tahoma"/>
                <a:cs typeface="Tahoma"/>
              </a:rPr>
              <a:t> </a:t>
            </a:r>
            <a:r>
              <a:rPr sz="2100" kern="0" dirty="0">
                <a:solidFill>
                  <a:sysClr val="windowText" lastClr="000000"/>
                </a:solidFill>
                <a:latin typeface="Tahoma"/>
                <a:cs typeface="Tahoma"/>
              </a:rPr>
              <a:t>a</a:t>
            </a:r>
            <a:r>
              <a:rPr sz="2100" kern="0" spc="-49" dirty="0">
                <a:solidFill>
                  <a:sysClr val="windowText" lastClr="000000"/>
                </a:solidFill>
                <a:latin typeface="Tahoma"/>
                <a:cs typeface="Tahoma"/>
              </a:rPr>
              <a:t> </a:t>
            </a:r>
            <a:r>
              <a:rPr sz="2100" kern="0" dirty="0">
                <a:solidFill>
                  <a:sysClr val="windowText" lastClr="000000"/>
                </a:solidFill>
                <a:latin typeface="Tahoma"/>
                <a:cs typeface="Tahoma"/>
              </a:rPr>
              <a:t>toll-free</a:t>
            </a:r>
            <a:r>
              <a:rPr sz="2100" kern="0" spc="-53" dirty="0">
                <a:solidFill>
                  <a:sysClr val="windowText" lastClr="000000"/>
                </a:solidFill>
                <a:latin typeface="Tahoma"/>
                <a:cs typeface="Tahoma"/>
              </a:rPr>
              <a:t> </a:t>
            </a:r>
            <a:r>
              <a:rPr sz="2100" kern="0" dirty="0">
                <a:solidFill>
                  <a:sysClr val="windowText" lastClr="000000"/>
                </a:solidFill>
                <a:latin typeface="Tahoma"/>
                <a:cs typeface="Tahoma"/>
              </a:rPr>
              <a:t>(1-</a:t>
            </a:r>
            <a:r>
              <a:rPr sz="2100" kern="0" spc="38" dirty="0">
                <a:solidFill>
                  <a:sysClr val="windowText" lastClr="000000"/>
                </a:solidFill>
                <a:latin typeface="Tahoma"/>
                <a:cs typeface="Tahoma"/>
              </a:rPr>
              <a:t>800)</a:t>
            </a:r>
            <a:r>
              <a:rPr sz="2100" kern="0" spc="-53" dirty="0">
                <a:solidFill>
                  <a:sysClr val="windowText" lastClr="000000"/>
                </a:solidFill>
                <a:latin typeface="Tahoma"/>
                <a:cs typeface="Tahoma"/>
              </a:rPr>
              <a:t> </a:t>
            </a:r>
            <a:r>
              <a:rPr sz="2100" kern="0" dirty="0">
                <a:solidFill>
                  <a:sysClr val="windowText" lastClr="000000"/>
                </a:solidFill>
                <a:latin typeface="Tahoma"/>
                <a:cs typeface="Tahoma"/>
              </a:rPr>
              <a:t>number</a:t>
            </a:r>
            <a:r>
              <a:rPr sz="2100" kern="0" spc="-49" dirty="0">
                <a:solidFill>
                  <a:sysClr val="windowText" lastClr="000000"/>
                </a:solidFill>
                <a:latin typeface="Tahoma"/>
                <a:cs typeface="Tahoma"/>
              </a:rPr>
              <a:t> </a:t>
            </a:r>
            <a:r>
              <a:rPr sz="2100" kern="0" dirty="0">
                <a:solidFill>
                  <a:sysClr val="windowText" lastClr="000000"/>
                </a:solidFill>
                <a:latin typeface="Tahoma"/>
                <a:cs typeface="Tahoma"/>
              </a:rPr>
              <a:t>that</a:t>
            </a:r>
            <a:r>
              <a:rPr sz="2100" kern="0" spc="-53" dirty="0">
                <a:solidFill>
                  <a:sysClr val="windowText" lastClr="000000"/>
                </a:solidFill>
                <a:latin typeface="Tahoma"/>
                <a:cs typeface="Tahoma"/>
              </a:rPr>
              <a:t> </a:t>
            </a:r>
            <a:r>
              <a:rPr sz="2100" kern="0" dirty="0">
                <a:solidFill>
                  <a:sysClr val="windowText" lastClr="000000"/>
                </a:solidFill>
                <a:latin typeface="Tahoma"/>
                <a:cs typeface="Tahoma"/>
              </a:rPr>
              <a:t>connects</a:t>
            </a:r>
            <a:r>
              <a:rPr sz="2100" kern="0" spc="-45" dirty="0">
                <a:solidFill>
                  <a:sysClr val="windowText" lastClr="000000"/>
                </a:solidFill>
                <a:latin typeface="Tahoma"/>
                <a:cs typeface="Tahoma"/>
              </a:rPr>
              <a:t> </a:t>
            </a:r>
            <a:r>
              <a:rPr sz="2100" kern="0" spc="-19" dirty="0">
                <a:solidFill>
                  <a:sysClr val="windowText" lastClr="000000"/>
                </a:solidFill>
                <a:latin typeface="Tahoma"/>
                <a:cs typeface="Tahoma"/>
              </a:rPr>
              <a:t>you </a:t>
            </a:r>
            <a:r>
              <a:rPr sz="2100" kern="0" dirty="0">
                <a:solidFill>
                  <a:sysClr val="windowText" lastClr="000000"/>
                </a:solidFill>
                <a:latin typeface="Tahoma"/>
                <a:cs typeface="Tahoma"/>
              </a:rPr>
              <a:t>somewhere</a:t>
            </a:r>
            <a:r>
              <a:rPr sz="2100" kern="0" spc="-19" dirty="0">
                <a:solidFill>
                  <a:sysClr val="windowText" lastClr="000000"/>
                </a:solidFill>
                <a:latin typeface="Tahoma"/>
                <a:cs typeface="Tahoma"/>
              </a:rPr>
              <a:t> </a:t>
            </a:r>
            <a:r>
              <a:rPr sz="2100" kern="0" dirty="0">
                <a:solidFill>
                  <a:sysClr val="windowText" lastClr="000000"/>
                </a:solidFill>
                <a:latin typeface="Tahoma"/>
                <a:cs typeface="Tahoma"/>
              </a:rPr>
              <a:t>outside</a:t>
            </a:r>
            <a:r>
              <a:rPr sz="2100" kern="0" spc="-15" dirty="0">
                <a:solidFill>
                  <a:sysClr val="windowText" lastClr="000000"/>
                </a:solidFill>
                <a:latin typeface="Tahoma"/>
                <a:cs typeface="Tahoma"/>
              </a:rPr>
              <a:t> </a:t>
            </a:r>
            <a:r>
              <a:rPr sz="2100" kern="0" dirty="0">
                <a:solidFill>
                  <a:sysClr val="windowText" lastClr="000000"/>
                </a:solidFill>
                <a:latin typeface="Tahoma"/>
                <a:cs typeface="Tahoma"/>
              </a:rPr>
              <a:t>of</a:t>
            </a:r>
            <a:r>
              <a:rPr sz="2100" kern="0" spc="-23" dirty="0">
                <a:solidFill>
                  <a:sysClr val="windowText" lastClr="000000"/>
                </a:solidFill>
                <a:latin typeface="Tahoma"/>
                <a:cs typeface="Tahoma"/>
              </a:rPr>
              <a:t> </a:t>
            </a:r>
            <a:r>
              <a:rPr sz="2100" kern="0" dirty="0">
                <a:solidFill>
                  <a:sysClr val="windowText" lastClr="000000"/>
                </a:solidFill>
                <a:latin typeface="Tahoma"/>
                <a:cs typeface="Tahoma"/>
              </a:rPr>
              <a:t>your</a:t>
            </a:r>
            <a:r>
              <a:rPr sz="2100" kern="0" spc="-15" dirty="0">
                <a:solidFill>
                  <a:sysClr val="windowText" lastClr="000000"/>
                </a:solidFill>
                <a:latin typeface="Tahoma"/>
                <a:cs typeface="Tahoma"/>
              </a:rPr>
              <a:t> </a:t>
            </a:r>
            <a:r>
              <a:rPr sz="2100" kern="0" dirty="0">
                <a:solidFill>
                  <a:sysClr val="windowText" lastClr="000000"/>
                </a:solidFill>
                <a:latin typeface="Tahoma"/>
                <a:cs typeface="Tahoma"/>
              </a:rPr>
              <a:t>local</a:t>
            </a:r>
            <a:r>
              <a:rPr sz="2100" kern="0" spc="-19" dirty="0">
                <a:solidFill>
                  <a:sysClr val="windowText" lastClr="000000"/>
                </a:solidFill>
                <a:latin typeface="Tahoma"/>
                <a:cs typeface="Tahoma"/>
              </a:rPr>
              <a:t> </a:t>
            </a:r>
            <a:r>
              <a:rPr sz="2100" kern="0" dirty="0">
                <a:solidFill>
                  <a:sysClr val="windowText" lastClr="000000"/>
                </a:solidFill>
                <a:latin typeface="Tahoma"/>
                <a:cs typeface="Tahoma"/>
              </a:rPr>
              <a:t>telephone</a:t>
            </a:r>
            <a:r>
              <a:rPr sz="2100" kern="0" spc="-15" dirty="0">
                <a:solidFill>
                  <a:sysClr val="windowText" lastClr="000000"/>
                </a:solidFill>
                <a:latin typeface="Tahoma"/>
                <a:cs typeface="Tahoma"/>
              </a:rPr>
              <a:t> </a:t>
            </a:r>
            <a:r>
              <a:rPr sz="2100" kern="0" spc="-8" dirty="0">
                <a:solidFill>
                  <a:sysClr val="windowText" lastClr="000000"/>
                </a:solidFill>
                <a:latin typeface="Tahoma"/>
                <a:cs typeface="Tahoma"/>
              </a:rPr>
              <a:t>office.</a:t>
            </a:r>
            <a:r>
              <a:rPr lang="en-US" sz="2100" kern="0" spc="-8" dirty="0">
                <a:solidFill>
                  <a:sysClr val="windowText" lastClr="000000"/>
                </a:solidFill>
                <a:latin typeface="Tahoma"/>
                <a:cs typeface="Tahoma"/>
              </a:rPr>
              <a:t> </a:t>
            </a:r>
            <a:r>
              <a:rPr lang="en-US" sz="2100" b="1" kern="0" spc="-8" dirty="0">
                <a:solidFill>
                  <a:srgbClr val="FF0000"/>
                </a:solidFill>
                <a:latin typeface="Tahoma"/>
                <a:cs typeface="Tahoma"/>
              </a:rPr>
              <a:t>(Request a free line)</a:t>
            </a:r>
            <a:endParaRPr sz="2100" b="1" kern="0" dirty="0">
              <a:solidFill>
                <a:srgbClr val="FF0000"/>
              </a:solidFill>
              <a:latin typeface="Tahoma"/>
              <a:cs typeface="Tahoma"/>
            </a:endParaRPr>
          </a:p>
          <a:p>
            <a:pPr marL="180975" marR="62389" indent="-171450" defTabSz="685800">
              <a:lnSpc>
                <a:spcPts val="2250"/>
              </a:lnSpc>
              <a:spcBef>
                <a:spcPts val="1043"/>
              </a:spcBef>
              <a:buFont typeface="Arial MT"/>
              <a:buChar char="•"/>
              <a:tabLst>
                <a:tab pos="180975" algn="l"/>
              </a:tabLst>
            </a:pPr>
            <a:r>
              <a:rPr sz="2100" kern="0" spc="49" dirty="0">
                <a:solidFill>
                  <a:sysClr val="windowText" lastClr="000000"/>
                </a:solidFill>
                <a:latin typeface="Tahoma"/>
                <a:cs typeface="Tahoma"/>
              </a:rPr>
              <a:t>Play</a:t>
            </a:r>
            <a:r>
              <a:rPr sz="2100" kern="0" spc="-101" dirty="0">
                <a:solidFill>
                  <a:sysClr val="windowText" lastClr="000000"/>
                </a:solidFill>
                <a:latin typeface="Tahoma"/>
                <a:cs typeface="Tahoma"/>
              </a:rPr>
              <a:t> </a:t>
            </a:r>
            <a:r>
              <a:rPr sz="2100" kern="0" dirty="0">
                <a:solidFill>
                  <a:sysClr val="windowText" lastClr="000000"/>
                </a:solidFill>
                <a:latin typeface="Tahoma"/>
                <a:cs typeface="Tahoma"/>
              </a:rPr>
              <a:t>a</a:t>
            </a:r>
            <a:r>
              <a:rPr sz="2100" kern="0" spc="-98" dirty="0">
                <a:solidFill>
                  <a:sysClr val="windowText" lastClr="000000"/>
                </a:solidFill>
                <a:latin typeface="Tahoma"/>
                <a:cs typeface="Tahoma"/>
              </a:rPr>
              <a:t> </a:t>
            </a:r>
            <a:r>
              <a:rPr sz="2100" kern="0" spc="109" dirty="0">
                <a:solidFill>
                  <a:sysClr val="windowText" lastClr="000000"/>
                </a:solidFill>
                <a:latin typeface="Tahoma"/>
                <a:cs typeface="Tahoma"/>
              </a:rPr>
              <a:t>2600</a:t>
            </a:r>
            <a:r>
              <a:rPr sz="2100" kern="0" spc="-105" dirty="0">
                <a:solidFill>
                  <a:sysClr val="windowText" lastClr="000000"/>
                </a:solidFill>
                <a:latin typeface="Tahoma"/>
                <a:cs typeface="Tahoma"/>
              </a:rPr>
              <a:t> </a:t>
            </a:r>
            <a:r>
              <a:rPr sz="2100" kern="0" spc="139" dirty="0">
                <a:solidFill>
                  <a:sysClr val="windowText" lastClr="000000"/>
                </a:solidFill>
                <a:latin typeface="Tahoma"/>
                <a:cs typeface="Tahoma"/>
              </a:rPr>
              <a:t>Hz</a:t>
            </a:r>
            <a:r>
              <a:rPr sz="2100" kern="0" spc="-94" dirty="0">
                <a:solidFill>
                  <a:sysClr val="windowText" lastClr="000000"/>
                </a:solidFill>
                <a:latin typeface="Tahoma"/>
                <a:cs typeface="Tahoma"/>
              </a:rPr>
              <a:t> </a:t>
            </a:r>
            <a:r>
              <a:rPr sz="2100" kern="0" dirty="0">
                <a:solidFill>
                  <a:sysClr val="windowText" lastClr="000000"/>
                </a:solidFill>
                <a:latin typeface="Tahoma"/>
                <a:cs typeface="Tahoma"/>
              </a:rPr>
              <a:t>tone</a:t>
            </a:r>
            <a:r>
              <a:rPr sz="2100" kern="0" spc="-101" dirty="0">
                <a:solidFill>
                  <a:sysClr val="windowText" lastClr="000000"/>
                </a:solidFill>
                <a:latin typeface="Tahoma"/>
                <a:cs typeface="Tahoma"/>
              </a:rPr>
              <a:t> </a:t>
            </a:r>
            <a:r>
              <a:rPr sz="2100" kern="0" dirty="0">
                <a:solidFill>
                  <a:sysClr val="windowText" lastClr="000000"/>
                </a:solidFill>
                <a:latin typeface="Tahoma"/>
                <a:cs typeface="Tahoma"/>
              </a:rPr>
              <a:t>over</a:t>
            </a:r>
            <a:r>
              <a:rPr sz="2100" kern="0" spc="-98" dirty="0">
                <a:solidFill>
                  <a:sysClr val="windowText" lastClr="000000"/>
                </a:solidFill>
                <a:latin typeface="Tahoma"/>
                <a:cs typeface="Tahoma"/>
              </a:rPr>
              <a:t> </a:t>
            </a:r>
            <a:r>
              <a:rPr sz="2100" kern="0" dirty="0">
                <a:solidFill>
                  <a:sysClr val="windowText" lastClr="000000"/>
                </a:solidFill>
                <a:latin typeface="Tahoma"/>
                <a:cs typeface="Tahoma"/>
              </a:rPr>
              <a:t>the</a:t>
            </a:r>
            <a:r>
              <a:rPr sz="2100" kern="0" spc="-101" dirty="0">
                <a:solidFill>
                  <a:sysClr val="windowText" lastClr="000000"/>
                </a:solidFill>
                <a:latin typeface="Tahoma"/>
                <a:cs typeface="Tahoma"/>
              </a:rPr>
              <a:t> </a:t>
            </a:r>
            <a:r>
              <a:rPr sz="2100" kern="0" dirty="0">
                <a:solidFill>
                  <a:sysClr val="windowText" lastClr="000000"/>
                </a:solidFill>
                <a:latin typeface="Tahoma"/>
                <a:cs typeface="Tahoma"/>
              </a:rPr>
              <a:t>phone</a:t>
            </a:r>
            <a:r>
              <a:rPr sz="2100" kern="0" spc="-101" dirty="0">
                <a:solidFill>
                  <a:sysClr val="windowText" lastClr="000000"/>
                </a:solidFill>
                <a:latin typeface="Tahoma"/>
                <a:cs typeface="Tahoma"/>
              </a:rPr>
              <a:t> </a:t>
            </a:r>
            <a:r>
              <a:rPr sz="2100" kern="0" spc="-34" dirty="0">
                <a:solidFill>
                  <a:sysClr val="windowText" lastClr="000000"/>
                </a:solidFill>
                <a:latin typeface="Tahoma"/>
                <a:cs typeface="Tahoma"/>
              </a:rPr>
              <a:t>line,</a:t>
            </a:r>
            <a:r>
              <a:rPr sz="2100" kern="0" spc="-101" dirty="0">
                <a:solidFill>
                  <a:sysClr val="windowText" lastClr="000000"/>
                </a:solidFill>
                <a:latin typeface="Tahoma"/>
                <a:cs typeface="Tahoma"/>
              </a:rPr>
              <a:t> </a:t>
            </a:r>
            <a:r>
              <a:rPr sz="2100" kern="0" spc="-8" dirty="0">
                <a:solidFill>
                  <a:sysClr val="windowText" lastClr="000000"/>
                </a:solidFill>
                <a:latin typeface="Tahoma"/>
                <a:cs typeface="Tahoma"/>
              </a:rPr>
              <a:t>causing </a:t>
            </a:r>
            <a:r>
              <a:rPr sz="2100" kern="0" dirty="0">
                <a:solidFill>
                  <a:sysClr val="windowText" lastClr="000000"/>
                </a:solidFill>
                <a:latin typeface="Tahoma"/>
                <a:cs typeface="Tahoma"/>
              </a:rPr>
              <a:t>the</a:t>
            </a:r>
            <a:r>
              <a:rPr sz="2100" kern="0" spc="-71" dirty="0">
                <a:solidFill>
                  <a:sysClr val="windowText" lastClr="000000"/>
                </a:solidFill>
                <a:latin typeface="Tahoma"/>
                <a:cs typeface="Tahoma"/>
              </a:rPr>
              <a:t> </a:t>
            </a:r>
            <a:r>
              <a:rPr sz="2100" kern="0" dirty="0">
                <a:solidFill>
                  <a:sysClr val="windowText" lastClr="000000"/>
                </a:solidFill>
                <a:latin typeface="Tahoma"/>
                <a:cs typeface="Tahoma"/>
              </a:rPr>
              <a:t>receiving</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office</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to</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think</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that</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you’ve</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hung</a:t>
            </a:r>
            <a:r>
              <a:rPr sz="2100" kern="0" spc="-68" dirty="0">
                <a:solidFill>
                  <a:sysClr val="windowText" lastClr="000000"/>
                </a:solidFill>
                <a:latin typeface="Tahoma"/>
                <a:cs typeface="Tahoma"/>
              </a:rPr>
              <a:t> </a:t>
            </a:r>
            <a:r>
              <a:rPr sz="2100" kern="0" spc="-19" dirty="0">
                <a:solidFill>
                  <a:sysClr val="windowText" lastClr="000000"/>
                </a:solidFill>
                <a:latin typeface="Tahoma"/>
                <a:cs typeface="Tahoma"/>
              </a:rPr>
              <a:t>up.</a:t>
            </a:r>
            <a:r>
              <a:rPr lang="en-US" sz="2100" kern="0" spc="-19" dirty="0">
                <a:solidFill>
                  <a:sysClr val="windowText" lastClr="000000"/>
                </a:solidFill>
                <a:latin typeface="Tahoma"/>
                <a:cs typeface="Tahoma"/>
              </a:rPr>
              <a:t> </a:t>
            </a:r>
            <a:r>
              <a:rPr lang="en-US" sz="2100" b="1" kern="0" spc="-19" dirty="0">
                <a:solidFill>
                  <a:srgbClr val="FF0000"/>
                </a:solidFill>
                <a:latin typeface="Tahoma"/>
                <a:cs typeface="Tahoma"/>
              </a:rPr>
              <a:t>(Take over the free line)</a:t>
            </a:r>
          </a:p>
        </p:txBody>
      </p:sp>
      <p:sp>
        <p:nvSpPr>
          <p:cNvPr id="4" name="object 4"/>
          <p:cNvSpPr txBox="1"/>
          <p:nvPr/>
        </p:nvSpPr>
        <p:spPr>
          <a:xfrm>
            <a:off x="1431784" y="4097488"/>
            <a:ext cx="5916454" cy="1534074"/>
          </a:xfrm>
          <a:prstGeom prst="rect">
            <a:avLst/>
          </a:prstGeom>
        </p:spPr>
        <p:txBody>
          <a:bodyPr vert="horz" wrap="square" lIns="0" tIns="40958" rIns="0" bIns="0" rtlCol="0">
            <a:spAutoFit/>
          </a:bodyPr>
          <a:lstStyle/>
          <a:p>
            <a:pPr marL="180975" marR="3810" indent="-171450" defTabSz="685800">
              <a:lnSpc>
                <a:spcPct val="90200"/>
              </a:lnSpc>
              <a:spcBef>
                <a:spcPts val="323"/>
              </a:spcBef>
              <a:buFont typeface="Arial MT"/>
              <a:buChar char="•"/>
              <a:tabLst>
                <a:tab pos="180975" algn="l"/>
              </a:tabLst>
            </a:pPr>
            <a:r>
              <a:rPr sz="2100" kern="0" spc="53" dirty="0">
                <a:solidFill>
                  <a:sysClr val="windowText" lastClr="000000"/>
                </a:solidFill>
                <a:latin typeface="Tahoma"/>
                <a:cs typeface="Tahoma"/>
              </a:rPr>
              <a:t>Somehow</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play</a:t>
            </a:r>
            <a:r>
              <a:rPr sz="2100" kern="0" spc="-71" dirty="0">
                <a:solidFill>
                  <a:sysClr val="windowText" lastClr="000000"/>
                </a:solidFill>
                <a:latin typeface="Tahoma"/>
                <a:cs typeface="Tahoma"/>
              </a:rPr>
              <a:t> </a:t>
            </a:r>
            <a:r>
              <a:rPr sz="2100" kern="0" dirty="0">
                <a:solidFill>
                  <a:sysClr val="windowText" lastClr="000000"/>
                </a:solidFill>
                <a:latin typeface="Tahoma"/>
                <a:cs typeface="Tahoma"/>
              </a:rPr>
              <a:t>the</a:t>
            </a:r>
            <a:r>
              <a:rPr sz="2100" kern="0" spc="-71" dirty="0">
                <a:solidFill>
                  <a:sysClr val="windowText" lastClr="000000"/>
                </a:solidFill>
                <a:latin typeface="Tahoma"/>
                <a:cs typeface="Tahoma"/>
              </a:rPr>
              <a:t> </a:t>
            </a:r>
            <a:r>
              <a:rPr sz="2100" kern="0" dirty="0">
                <a:solidFill>
                  <a:sysClr val="windowText" lastClr="000000"/>
                </a:solidFill>
                <a:latin typeface="Tahoma"/>
                <a:cs typeface="Tahoma"/>
              </a:rPr>
              <a:t>tones</a:t>
            </a:r>
            <a:r>
              <a:rPr sz="2100" kern="0" spc="-64" dirty="0">
                <a:solidFill>
                  <a:sysClr val="windowText" lastClr="000000"/>
                </a:solidFill>
                <a:latin typeface="Tahoma"/>
                <a:cs typeface="Tahoma"/>
              </a:rPr>
              <a:t> </a:t>
            </a:r>
            <a:r>
              <a:rPr sz="2100" kern="0" dirty="0">
                <a:solidFill>
                  <a:sysClr val="windowText" lastClr="000000"/>
                </a:solidFill>
                <a:latin typeface="Tahoma"/>
                <a:cs typeface="Tahoma"/>
              </a:rPr>
              <a:t>for</a:t>
            </a:r>
            <a:r>
              <a:rPr sz="2100" kern="0" spc="-71" dirty="0">
                <a:solidFill>
                  <a:sysClr val="windowText" lastClr="000000"/>
                </a:solidFill>
                <a:latin typeface="Tahoma"/>
                <a:cs typeface="Tahoma"/>
              </a:rPr>
              <a:t> </a:t>
            </a:r>
            <a:r>
              <a:rPr sz="2100" kern="0" dirty="0">
                <a:solidFill>
                  <a:sysClr val="windowText" lastClr="000000"/>
                </a:solidFill>
                <a:latin typeface="Tahoma"/>
                <a:cs typeface="Tahoma"/>
              </a:rPr>
              <a:t>the</a:t>
            </a:r>
            <a:r>
              <a:rPr sz="2100" kern="0" spc="-68" dirty="0">
                <a:solidFill>
                  <a:sysClr val="windowText" lastClr="000000"/>
                </a:solidFill>
                <a:latin typeface="Tahoma"/>
                <a:cs typeface="Tahoma"/>
              </a:rPr>
              <a:t> </a:t>
            </a:r>
            <a:r>
              <a:rPr sz="2100" kern="0" dirty="0">
                <a:solidFill>
                  <a:sysClr val="windowText" lastClr="000000"/>
                </a:solidFill>
                <a:latin typeface="Tahoma"/>
                <a:cs typeface="Tahoma"/>
              </a:rPr>
              <a:t>number</a:t>
            </a:r>
            <a:r>
              <a:rPr sz="2100" kern="0" spc="-71" dirty="0">
                <a:solidFill>
                  <a:sysClr val="windowText" lastClr="000000"/>
                </a:solidFill>
                <a:latin typeface="Tahoma"/>
                <a:cs typeface="Tahoma"/>
              </a:rPr>
              <a:t> </a:t>
            </a:r>
            <a:r>
              <a:rPr sz="2100" kern="0" spc="-19" dirty="0">
                <a:solidFill>
                  <a:sysClr val="windowText" lastClr="000000"/>
                </a:solidFill>
                <a:latin typeface="Tahoma"/>
                <a:cs typeface="Tahoma"/>
              </a:rPr>
              <a:t>you </a:t>
            </a:r>
            <a:r>
              <a:rPr sz="2100" i="1" kern="0" dirty="0">
                <a:solidFill>
                  <a:sysClr val="windowText" lastClr="000000"/>
                </a:solidFill>
                <a:latin typeface="Arial"/>
                <a:cs typeface="Arial"/>
              </a:rPr>
              <a:t>actually</a:t>
            </a:r>
            <a:r>
              <a:rPr sz="2100" i="1" kern="0" spc="-15" dirty="0">
                <a:solidFill>
                  <a:sysClr val="windowText" lastClr="000000"/>
                </a:solidFill>
                <a:latin typeface="Arial"/>
                <a:cs typeface="Arial"/>
              </a:rPr>
              <a:t> </a:t>
            </a:r>
            <a:r>
              <a:rPr sz="2100" kern="0" spc="56" dirty="0">
                <a:solidFill>
                  <a:sysClr val="windowText" lastClr="000000"/>
                </a:solidFill>
                <a:latin typeface="Tahoma"/>
                <a:cs typeface="Tahoma"/>
              </a:rPr>
              <a:t>want</a:t>
            </a:r>
            <a:r>
              <a:rPr sz="2100" kern="0" spc="-90" dirty="0">
                <a:solidFill>
                  <a:sysClr val="windowText" lastClr="000000"/>
                </a:solidFill>
                <a:latin typeface="Tahoma"/>
                <a:cs typeface="Tahoma"/>
              </a:rPr>
              <a:t> </a:t>
            </a:r>
            <a:r>
              <a:rPr sz="2100" kern="0" dirty="0">
                <a:solidFill>
                  <a:sysClr val="windowText" lastClr="000000"/>
                </a:solidFill>
                <a:latin typeface="Tahoma"/>
                <a:cs typeface="Tahoma"/>
              </a:rPr>
              <a:t>to</a:t>
            </a:r>
            <a:r>
              <a:rPr sz="2100" kern="0" spc="-90" dirty="0">
                <a:solidFill>
                  <a:sysClr val="windowText" lastClr="000000"/>
                </a:solidFill>
                <a:latin typeface="Tahoma"/>
                <a:cs typeface="Tahoma"/>
              </a:rPr>
              <a:t> </a:t>
            </a:r>
            <a:r>
              <a:rPr sz="2100" kern="0" spc="-19" dirty="0">
                <a:solidFill>
                  <a:sysClr val="windowText" lastClr="000000"/>
                </a:solidFill>
                <a:latin typeface="Tahoma"/>
                <a:cs typeface="Tahoma"/>
              </a:rPr>
              <a:t>call,</a:t>
            </a:r>
            <a:r>
              <a:rPr sz="2100" kern="0" spc="-90" dirty="0">
                <a:solidFill>
                  <a:sysClr val="windowText" lastClr="000000"/>
                </a:solidFill>
                <a:latin typeface="Tahoma"/>
                <a:cs typeface="Tahoma"/>
              </a:rPr>
              <a:t> </a:t>
            </a:r>
            <a:r>
              <a:rPr sz="2100" kern="0" dirty="0">
                <a:solidFill>
                  <a:sysClr val="windowText" lastClr="000000"/>
                </a:solidFill>
                <a:latin typeface="Tahoma"/>
                <a:cs typeface="Tahoma"/>
              </a:rPr>
              <a:t>and</a:t>
            </a:r>
            <a:r>
              <a:rPr sz="2100" kern="0" spc="-90" dirty="0">
                <a:solidFill>
                  <a:sysClr val="windowText" lastClr="000000"/>
                </a:solidFill>
                <a:latin typeface="Tahoma"/>
                <a:cs typeface="Tahoma"/>
              </a:rPr>
              <a:t> </a:t>
            </a:r>
            <a:r>
              <a:rPr sz="2100" kern="0" dirty="0">
                <a:solidFill>
                  <a:sysClr val="windowText" lastClr="000000"/>
                </a:solidFill>
                <a:latin typeface="Tahoma"/>
                <a:cs typeface="Tahoma"/>
              </a:rPr>
              <a:t>the</a:t>
            </a:r>
            <a:r>
              <a:rPr sz="2100" kern="0" spc="-90" dirty="0">
                <a:solidFill>
                  <a:sysClr val="windowText" lastClr="000000"/>
                </a:solidFill>
                <a:latin typeface="Tahoma"/>
                <a:cs typeface="Tahoma"/>
              </a:rPr>
              <a:t> </a:t>
            </a:r>
            <a:r>
              <a:rPr sz="2100" kern="0" dirty="0">
                <a:solidFill>
                  <a:sysClr val="windowText" lastClr="000000"/>
                </a:solidFill>
                <a:latin typeface="Tahoma"/>
                <a:cs typeface="Tahoma"/>
              </a:rPr>
              <a:t>receiving</a:t>
            </a:r>
            <a:r>
              <a:rPr sz="2100" kern="0" spc="-90" dirty="0">
                <a:solidFill>
                  <a:sysClr val="windowText" lastClr="000000"/>
                </a:solidFill>
                <a:latin typeface="Tahoma"/>
                <a:cs typeface="Tahoma"/>
              </a:rPr>
              <a:t> </a:t>
            </a:r>
            <a:r>
              <a:rPr sz="2100" kern="0" dirty="0">
                <a:solidFill>
                  <a:sysClr val="windowText" lastClr="000000"/>
                </a:solidFill>
                <a:latin typeface="Tahoma"/>
                <a:cs typeface="Tahoma"/>
              </a:rPr>
              <a:t>office</a:t>
            </a:r>
            <a:r>
              <a:rPr sz="2100" kern="0" spc="-90" dirty="0">
                <a:solidFill>
                  <a:sysClr val="windowText" lastClr="000000"/>
                </a:solidFill>
                <a:latin typeface="Tahoma"/>
                <a:cs typeface="Tahoma"/>
              </a:rPr>
              <a:t> </a:t>
            </a:r>
            <a:r>
              <a:rPr sz="2100" kern="0" spc="34" dirty="0">
                <a:solidFill>
                  <a:sysClr val="windowText" lastClr="000000"/>
                </a:solidFill>
                <a:latin typeface="Tahoma"/>
                <a:cs typeface="Tahoma"/>
              </a:rPr>
              <a:t>will </a:t>
            </a:r>
            <a:r>
              <a:rPr sz="2100" kern="0" dirty="0">
                <a:solidFill>
                  <a:sysClr val="windowText" lastClr="000000"/>
                </a:solidFill>
                <a:latin typeface="Tahoma"/>
                <a:cs typeface="Tahoma"/>
              </a:rPr>
              <a:t>connect</a:t>
            </a:r>
            <a:r>
              <a:rPr sz="2100" kern="0" spc="-75" dirty="0">
                <a:solidFill>
                  <a:sysClr val="windowText" lastClr="000000"/>
                </a:solidFill>
                <a:latin typeface="Tahoma"/>
                <a:cs typeface="Tahoma"/>
              </a:rPr>
              <a:t> </a:t>
            </a:r>
            <a:r>
              <a:rPr sz="2100" kern="0" dirty="0">
                <a:solidFill>
                  <a:sysClr val="windowText" lastClr="000000"/>
                </a:solidFill>
                <a:latin typeface="Tahoma"/>
                <a:cs typeface="Tahoma"/>
              </a:rPr>
              <a:t>you</a:t>
            </a:r>
            <a:r>
              <a:rPr sz="2100" kern="0" spc="-71" dirty="0">
                <a:solidFill>
                  <a:sysClr val="windowText" lastClr="000000"/>
                </a:solidFill>
                <a:latin typeface="Tahoma"/>
                <a:cs typeface="Tahoma"/>
              </a:rPr>
              <a:t> </a:t>
            </a:r>
            <a:r>
              <a:rPr sz="2100" kern="0" spc="-19" dirty="0">
                <a:solidFill>
                  <a:sysClr val="windowText" lastClr="000000"/>
                </a:solidFill>
                <a:latin typeface="Tahoma"/>
                <a:cs typeface="Tahoma"/>
              </a:rPr>
              <a:t>(but</a:t>
            </a:r>
            <a:r>
              <a:rPr sz="2100" kern="0" spc="-75" dirty="0">
                <a:solidFill>
                  <a:sysClr val="windowText" lastClr="000000"/>
                </a:solidFill>
                <a:latin typeface="Tahoma"/>
                <a:cs typeface="Tahoma"/>
              </a:rPr>
              <a:t> </a:t>
            </a:r>
            <a:r>
              <a:rPr sz="2100" kern="0" dirty="0">
                <a:solidFill>
                  <a:sysClr val="windowText" lastClr="000000"/>
                </a:solidFill>
                <a:latin typeface="Tahoma"/>
                <a:cs typeface="Tahoma"/>
              </a:rPr>
              <a:t>the</a:t>
            </a:r>
            <a:r>
              <a:rPr sz="2100" kern="0" spc="-75" dirty="0">
                <a:solidFill>
                  <a:sysClr val="windowText" lastClr="000000"/>
                </a:solidFill>
                <a:latin typeface="Tahoma"/>
                <a:cs typeface="Tahoma"/>
              </a:rPr>
              <a:t> </a:t>
            </a:r>
            <a:r>
              <a:rPr sz="2100" kern="0" dirty="0">
                <a:solidFill>
                  <a:sysClr val="windowText" lastClr="000000"/>
                </a:solidFill>
                <a:latin typeface="Tahoma"/>
                <a:cs typeface="Tahoma"/>
              </a:rPr>
              <a:t>local</a:t>
            </a:r>
            <a:r>
              <a:rPr sz="2100" kern="0" spc="-71" dirty="0">
                <a:solidFill>
                  <a:sysClr val="windowText" lastClr="000000"/>
                </a:solidFill>
                <a:latin typeface="Tahoma"/>
                <a:cs typeface="Tahoma"/>
              </a:rPr>
              <a:t> </a:t>
            </a:r>
            <a:r>
              <a:rPr sz="2100" kern="0" dirty="0">
                <a:solidFill>
                  <a:sysClr val="windowText" lastClr="000000"/>
                </a:solidFill>
                <a:latin typeface="Tahoma"/>
                <a:cs typeface="Tahoma"/>
              </a:rPr>
              <a:t>office</a:t>
            </a:r>
            <a:r>
              <a:rPr sz="2100" kern="0" spc="-75" dirty="0">
                <a:solidFill>
                  <a:sysClr val="windowText" lastClr="000000"/>
                </a:solidFill>
                <a:latin typeface="Tahoma"/>
                <a:cs typeface="Tahoma"/>
              </a:rPr>
              <a:t> </a:t>
            </a:r>
            <a:r>
              <a:rPr sz="2100" kern="0" spc="53" dirty="0">
                <a:solidFill>
                  <a:sysClr val="windowText" lastClr="000000"/>
                </a:solidFill>
                <a:latin typeface="Tahoma"/>
                <a:cs typeface="Tahoma"/>
              </a:rPr>
              <a:t>will</a:t>
            </a:r>
            <a:r>
              <a:rPr sz="2100" kern="0" spc="-71" dirty="0">
                <a:solidFill>
                  <a:sysClr val="windowText" lastClr="000000"/>
                </a:solidFill>
                <a:latin typeface="Tahoma"/>
                <a:cs typeface="Tahoma"/>
              </a:rPr>
              <a:t> </a:t>
            </a:r>
            <a:r>
              <a:rPr sz="2100" kern="0" dirty="0">
                <a:solidFill>
                  <a:sysClr val="windowText" lastClr="000000"/>
                </a:solidFill>
                <a:latin typeface="Tahoma"/>
                <a:cs typeface="Tahoma"/>
              </a:rPr>
              <a:t>still</a:t>
            </a:r>
            <a:r>
              <a:rPr sz="2100" kern="0" spc="-68" dirty="0">
                <a:solidFill>
                  <a:sysClr val="windowText" lastClr="000000"/>
                </a:solidFill>
                <a:latin typeface="Tahoma"/>
                <a:cs typeface="Tahoma"/>
              </a:rPr>
              <a:t> </a:t>
            </a:r>
            <a:r>
              <a:rPr sz="2100" kern="0" spc="-8" dirty="0">
                <a:solidFill>
                  <a:sysClr val="windowText" lastClr="000000"/>
                </a:solidFill>
                <a:latin typeface="Tahoma"/>
                <a:cs typeface="Tahoma"/>
              </a:rPr>
              <a:t>think </a:t>
            </a:r>
            <a:r>
              <a:rPr sz="2100" kern="0" dirty="0">
                <a:solidFill>
                  <a:sysClr val="windowText" lastClr="000000"/>
                </a:solidFill>
                <a:latin typeface="Tahoma"/>
                <a:cs typeface="Tahoma"/>
              </a:rPr>
              <a:t>your</a:t>
            </a:r>
            <a:r>
              <a:rPr sz="2100" kern="0" spc="-30" dirty="0">
                <a:solidFill>
                  <a:sysClr val="windowText" lastClr="000000"/>
                </a:solidFill>
                <a:latin typeface="Tahoma"/>
                <a:cs typeface="Tahoma"/>
              </a:rPr>
              <a:t> </a:t>
            </a:r>
            <a:r>
              <a:rPr sz="2100" kern="0" dirty="0">
                <a:solidFill>
                  <a:sysClr val="windowText" lastClr="000000"/>
                </a:solidFill>
                <a:latin typeface="Tahoma"/>
                <a:cs typeface="Tahoma"/>
              </a:rPr>
              <a:t>call</a:t>
            </a:r>
            <a:r>
              <a:rPr sz="2100" kern="0" spc="-23" dirty="0">
                <a:solidFill>
                  <a:sysClr val="windowText" lastClr="000000"/>
                </a:solidFill>
                <a:latin typeface="Tahoma"/>
                <a:cs typeface="Tahoma"/>
              </a:rPr>
              <a:t> </a:t>
            </a:r>
            <a:r>
              <a:rPr sz="2100" kern="0" dirty="0">
                <a:solidFill>
                  <a:sysClr val="windowText" lastClr="000000"/>
                </a:solidFill>
                <a:latin typeface="Tahoma"/>
                <a:cs typeface="Tahoma"/>
              </a:rPr>
              <a:t>is</a:t>
            </a:r>
            <a:r>
              <a:rPr sz="2100" kern="0" spc="-19" dirty="0">
                <a:solidFill>
                  <a:sysClr val="windowText" lastClr="000000"/>
                </a:solidFill>
                <a:latin typeface="Tahoma"/>
                <a:cs typeface="Tahoma"/>
              </a:rPr>
              <a:t> </a:t>
            </a:r>
            <a:r>
              <a:rPr sz="2100" kern="0" dirty="0">
                <a:solidFill>
                  <a:sysClr val="windowText" lastClr="000000"/>
                </a:solidFill>
                <a:latin typeface="Tahoma"/>
                <a:cs typeface="Tahoma"/>
              </a:rPr>
              <a:t>toll-</a:t>
            </a:r>
            <a:r>
              <a:rPr sz="2100" kern="0" spc="-8" dirty="0">
                <a:solidFill>
                  <a:sysClr val="windowText" lastClr="000000"/>
                </a:solidFill>
                <a:latin typeface="Tahoma"/>
                <a:cs typeface="Tahoma"/>
              </a:rPr>
              <a:t>free!)</a:t>
            </a:r>
            <a:endParaRPr lang="en-US" sz="2100" kern="0" spc="-8" dirty="0">
              <a:solidFill>
                <a:sysClr val="windowText" lastClr="000000"/>
              </a:solidFill>
              <a:latin typeface="Tahoma"/>
              <a:cs typeface="Tahoma"/>
            </a:endParaRPr>
          </a:p>
          <a:p>
            <a:pPr marL="9525" marR="3810" defTabSz="685800">
              <a:lnSpc>
                <a:spcPct val="90200"/>
              </a:lnSpc>
              <a:spcBef>
                <a:spcPts val="323"/>
              </a:spcBef>
              <a:tabLst>
                <a:tab pos="180975" algn="l"/>
              </a:tabLst>
            </a:pPr>
            <a:r>
              <a:rPr lang="en-US" sz="2100" b="1" kern="0" spc="-8" dirty="0">
                <a:solidFill>
                  <a:srgbClr val="FF0000"/>
                </a:solidFill>
                <a:latin typeface="Tahoma"/>
                <a:cs typeface="Tahoma"/>
              </a:rPr>
              <a:t>  (Send out control signal over phone)</a:t>
            </a:r>
            <a:endParaRPr sz="2100" b="1" kern="0" dirty="0">
              <a:solidFill>
                <a:srgbClr val="FF0000"/>
              </a:solidFill>
              <a:latin typeface="Tahoma"/>
              <a:cs typeface="Tahoma"/>
            </a:endParaRPr>
          </a:p>
        </p:txBody>
      </p:sp>
      <p:pic>
        <p:nvPicPr>
          <p:cNvPr id="6" name="object 6"/>
          <p:cNvPicPr/>
          <p:nvPr/>
        </p:nvPicPr>
        <p:blipFill>
          <a:blip r:embed="rId2" cstate="print"/>
          <a:stretch>
            <a:fillRect/>
          </a:stretch>
        </p:blipFill>
        <p:spPr>
          <a:xfrm>
            <a:off x="4390011" y="5319053"/>
            <a:ext cx="363975" cy="3639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794" y="1226439"/>
            <a:ext cx="5942411" cy="517449"/>
          </a:xfrm>
          <a:prstGeom prst="rect">
            <a:avLst/>
          </a:prstGeom>
        </p:spPr>
        <p:txBody>
          <a:bodyPr vert="horz" wrap="square" lIns="0" tIns="9525" rIns="0" bIns="0" rtlCol="0">
            <a:spAutoFit/>
          </a:bodyPr>
          <a:lstStyle/>
          <a:p>
            <a:pPr marL="1724501">
              <a:spcBef>
                <a:spcPts val="75"/>
              </a:spcBef>
            </a:pPr>
            <a:r>
              <a:rPr dirty="0"/>
              <a:t>The</a:t>
            </a:r>
            <a:r>
              <a:rPr spc="-79" dirty="0"/>
              <a:t> </a:t>
            </a:r>
            <a:r>
              <a:rPr dirty="0"/>
              <a:t>Blue</a:t>
            </a:r>
            <a:r>
              <a:rPr spc="-75" dirty="0"/>
              <a:t> </a:t>
            </a:r>
            <a:r>
              <a:rPr spc="124" dirty="0"/>
              <a:t>Box</a:t>
            </a:r>
          </a:p>
        </p:txBody>
      </p:sp>
      <p:sp>
        <p:nvSpPr>
          <p:cNvPr id="3" name="object 3"/>
          <p:cNvSpPr txBox="1"/>
          <p:nvPr/>
        </p:nvSpPr>
        <p:spPr>
          <a:xfrm>
            <a:off x="1500229" y="2053972"/>
            <a:ext cx="6127909" cy="851098"/>
          </a:xfrm>
          <a:prstGeom prst="rect">
            <a:avLst/>
          </a:prstGeom>
        </p:spPr>
        <p:txBody>
          <a:bodyPr vert="horz" wrap="square" lIns="0" tIns="40481" rIns="0" bIns="0" rtlCol="0">
            <a:spAutoFit/>
          </a:bodyPr>
          <a:lstStyle/>
          <a:p>
            <a:pPr marL="180975" marR="3810" indent="-171450" defTabSz="685800">
              <a:lnSpc>
                <a:spcPct val="89600"/>
              </a:lnSpc>
              <a:spcBef>
                <a:spcPts val="319"/>
              </a:spcBef>
              <a:buFont typeface="Arial MT"/>
              <a:buChar char="•"/>
              <a:tabLst>
                <a:tab pos="180975" algn="l"/>
              </a:tabLst>
            </a:pPr>
            <a:r>
              <a:rPr sz="1950" kern="0" spc="251" dirty="0">
                <a:solidFill>
                  <a:sysClr val="windowText" lastClr="000000"/>
                </a:solidFill>
                <a:latin typeface="Trebuchet MS"/>
                <a:cs typeface="Trebuchet MS"/>
              </a:rPr>
              <a:t>A</a:t>
            </a:r>
            <a:r>
              <a:rPr sz="1950" kern="0" spc="-94" dirty="0">
                <a:solidFill>
                  <a:sysClr val="windowText" lastClr="000000"/>
                </a:solidFill>
                <a:latin typeface="Trebuchet MS"/>
                <a:cs typeface="Trebuchet MS"/>
              </a:rPr>
              <a:t> </a:t>
            </a:r>
            <a:r>
              <a:rPr sz="1950" kern="0" spc="-15" dirty="0">
                <a:solidFill>
                  <a:sysClr val="windowText" lastClr="000000"/>
                </a:solidFill>
                <a:latin typeface="Trebuchet MS"/>
                <a:cs typeface="Trebuchet MS"/>
              </a:rPr>
              <a:t>device</a:t>
            </a:r>
            <a:r>
              <a:rPr sz="1950" kern="0" spc="-90" dirty="0">
                <a:solidFill>
                  <a:sysClr val="windowText" lastClr="000000"/>
                </a:solidFill>
                <a:latin typeface="Trebuchet MS"/>
                <a:cs typeface="Trebuchet MS"/>
              </a:rPr>
              <a:t> </a:t>
            </a:r>
            <a:r>
              <a:rPr sz="1950" kern="0" spc="-38" dirty="0">
                <a:solidFill>
                  <a:sysClr val="windowText" lastClr="000000"/>
                </a:solidFill>
                <a:latin typeface="Trebuchet MS"/>
                <a:cs typeface="Trebuchet MS"/>
              </a:rPr>
              <a:t>that</a:t>
            </a:r>
            <a:r>
              <a:rPr sz="1950" kern="0" spc="-90" dirty="0">
                <a:solidFill>
                  <a:sysClr val="windowText" lastClr="000000"/>
                </a:solidFill>
                <a:latin typeface="Trebuchet MS"/>
                <a:cs typeface="Trebuchet MS"/>
              </a:rPr>
              <a:t> </a:t>
            </a:r>
            <a:r>
              <a:rPr sz="1950" kern="0" spc="-8" dirty="0">
                <a:solidFill>
                  <a:sysClr val="windowText" lastClr="000000"/>
                </a:solidFill>
                <a:latin typeface="Trebuchet MS"/>
                <a:cs typeface="Trebuchet MS"/>
              </a:rPr>
              <a:t>could</a:t>
            </a:r>
            <a:r>
              <a:rPr sz="1950" kern="0" spc="-90" dirty="0">
                <a:solidFill>
                  <a:sysClr val="windowText" lastClr="000000"/>
                </a:solidFill>
                <a:latin typeface="Trebuchet MS"/>
                <a:cs typeface="Trebuchet MS"/>
              </a:rPr>
              <a:t> </a:t>
            </a:r>
            <a:r>
              <a:rPr sz="1950" kern="0" spc="-8" dirty="0">
                <a:solidFill>
                  <a:sysClr val="windowText" lastClr="000000"/>
                </a:solidFill>
                <a:latin typeface="Trebuchet MS"/>
                <a:cs typeface="Trebuchet MS"/>
              </a:rPr>
              <a:t>generate</a:t>
            </a:r>
            <a:r>
              <a:rPr sz="1950" kern="0" spc="-90" dirty="0">
                <a:solidFill>
                  <a:sysClr val="windowText" lastClr="000000"/>
                </a:solidFill>
                <a:latin typeface="Trebuchet MS"/>
                <a:cs typeface="Trebuchet MS"/>
              </a:rPr>
              <a:t> </a:t>
            </a:r>
            <a:r>
              <a:rPr sz="1950" kern="0" spc="-26" dirty="0">
                <a:solidFill>
                  <a:sysClr val="windowText" lastClr="000000"/>
                </a:solidFill>
                <a:latin typeface="Trebuchet MS"/>
                <a:cs typeface="Trebuchet MS"/>
              </a:rPr>
              <a:t>the</a:t>
            </a:r>
            <a:r>
              <a:rPr sz="1950" kern="0" spc="-90" dirty="0">
                <a:solidFill>
                  <a:sysClr val="windowText" lastClr="000000"/>
                </a:solidFill>
                <a:latin typeface="Trebuchet MS"/>
                <a:cs typeface="Trebuchet MS"/>
              </a:rPr>
              <a:t> </a:t>
            </a:r>
            <a:r>
              <a:rPr sz="1950" kern="0" dirty="0">
                <a:solidFill>
                  <a:sysClr val="windowText" lastClr="000000"/>
                </a:solidFill>
                <a:latin typeface="Trebuchet MS"/>
                <a:cs typeface="Trebuchet MS"/>
              </a:rPr>
              <a:t>tones</a:t>
            </a:r>
            <a:r>
              <a:rPr sz="1950" kern="0" spc="-86" dirty="0">
                <a:solidFill>
                  <a:sysClr val="windowText" lastClr="000000"/>
                </a:solidFill>
                <a:latin typeface="Trebuchet MS"/>
                <a:cs typeface="Trebuchet MS"/>
              </a:rPr>
              <a:t> </a:t>
            </a:r>
            <a:r>
              <a:rPr sz="1950" kern="0" spc="45" dirty="0">
                <a:solidFill>
                  <a:sysClr val="windowText" lastClr="000000"/>
                </a:solidFill>
                <a:latin typeface="Trebuchet MS"/>
                <a:cs typeface="Trebuchet MS"/>
              </a:rPr>
              <a:t>used</a:t>
            </a:r>
            <a:r>
              <a:rPr sz="1950" kern="0" spc="-94" dirty="0">
                <a:solidFill>
                  <a:sysClr val="windowText" lastClr="000000"/>
                </a:solidFill>
                <a:latin typeface="Trebuchet MS"/>
                <a:cs typeface="Trebuchet MS"/>
              </a:rPr>
              <a:t> </a:t>
            </a:r>
            <a:r>
              <a:rPr sz="1950" kern="0" spc="-38" dirty="0">
                <a:solidFill>
                  <a:sysClr val="windowText" lastClr="000000"/>
                </a:solidFill>
                <a:latin typeface="Trebuchet MS"/>
                <a:cs typeface="Trebuchet MS"/>
              </a:rPr>
              <a:t>internally </a:t>
            </a:r>
            <a:r>
              <a:rPr sz="1950" kern="0" dirty="0">
                <a:solidFill>
                  <a:sysClr val="windowText" lastClr="000000"/>
                </a:solidFill>
                <a:latin typeface="Trebuchet MS"/>
                <a:cs typeface="Trebuchet MS"/>
              </a:rPr>
              <a:t>by</a:t>
            </a:r>
            <a:r>
              <a:rPr sz="1950" kern="0" spc="-98" dirty="0">
                <a:solidFill>
                  <a:sysClr val="windowText" lastClr="000000"/>
                </a:solidFill>
                <a:latin typeface="Trebuchet MS"/>
                <a:cs typeface="Trebuchet MS"/>
              </a:rPr>
              <a:t> </a:t>
            </a:r>
            <a:r>
              <a:rPr sz="1950" kern="0" spc="-26" dirty="0">
                <a:solidFill>
                  <a:sysClr val="windowText" lastClr="000000"/>
                </a:solidFill>
                <a:latin typeface="Trebuchet MS"/>
                <a:cs typeface="Trebuchet MS"/>
              </a:rPr>
              <a:t>the</a:t>
            </a:r>
            <a:r>
              <a:rPr sz="1950" kern="0" spc="-86" dirty="0">
                <a:solidFill>
                  <a:sysClr val="windowText" lastClr="000000"/>
                </a:solidFill>
                <a:latin typeface="Trebuchet MS"/>
                <a:cs typeface="Trebuchet MS"/>
              </a:rPr>
              <a:t> </a:t>
            </a:r>
            <a:r>
              <a:rPr sz="1950" kern="0" spc="-23" dirty="0">
                <a:solidFill>
                  <a:sysClr val="windowText" lastClr="000000"/>
                </a:solidFill>
                <a:latin typeface="Trebuchet MS"/>
                <a:cs typeface="Trebuchet MS"/>
              </a:rPr>
              <a:t>telephone</a:t>
            </a:r>
            <a:r>
              <a:rPr sz="1950" kern="0" spc="-86" dirty="0">
                <a:solidFill>
                  <a:sysClr val="windowText" lastClr="000000"/>
                </a:solidFill>
                <a:latin typeface="Trebuchet MS"/>
                <a:cs typeface="Trebuchet MS"/>
              </a:rPr>
              <a:t> </a:t>
            </a:r>
            <a:r>
              <a:rPr sz="1950" kern="0" dirty="0">
                <a:solidFill>
                  <a:sysClr val="windowText" lastClr="000000"/>
                </a:solidFill>
                <a:latin typeface="Trebuchet MS"/>
                <a:cs typeface="Trebuchet MS"/>
              </a:rPr>
              <a:t>network</a:t>
            </a:r>
            <a:r>
              <a:rPr sz="1950" kern="0" spc="-86" dirty="0">
                <a:solidFill>
                  <a:sysClr val="windowText" lastClr="000000"/>
                </a:solidFill>
                <a:latin typeface="Trebuchet MS"/>
                <a:cs typeface="Trebuchet MS"/>
              </a:rPr>
              <a:t> </a:t>
            </a:r>
            <a:r>
              <a:rPr sz="1950" kern="0" spc="-15" dirty="0">
                <a:solidFill>
                  <a:sysClr val="windowText" lastClr="000000"/>
                </a:solidFill>
                <a:latin typeface="Trebuchet MS"/>
                <a:cs typeface="Trebuchet MS"/>
              </a:rPr>
              <a:t>to</a:t>
            </a:r>
            <a:r>
              <a:rPr sz="1950" kern="0" spc="-94" dirty="0">
                <a:solidFill>
                  <a:sysClr val="windowText" lastClr="000000"/>
                </a:solidFill>
                <a:latin typeface="Trebuchet MS"/>
                <a:cs typeface="Trebuchet MS"/>
              </a:rPr>
              <a:t> </a:t>
            </a:r>
            <a:r>
              <a:rPr sz="1950" kern="0" spc="-15" dirty="0">
                <a:solidFill>
                  <a:sysClr val="windowText" lastClr="000000"/>
                </a:solidFill>
                <a:latin typeface="Trebuchet MS"/>
                <a:cs typeface="Trebuchet MS"/>
              </a:rPr>
              <a:t>connect</a:t>
            </a:r>
            <a:r>
              <a:rPr sz="1950" kern="0" spc="-83" dirty="0">
                <a:solidFill>
                  <a:sysClr val="windowText" lastClr="000000"/>
                </a:solidFill>
                <a:latin typeface="Trebuchet MS"/>
                <a:cs typeface="Trebuchet MS"/>
              </a:rPr>
              <a:t> </a:t>
            </a:r>
            <a:r>
              <a:rPr sz="1950" kern="0" spc="38" dirty="0">
                <a:solidFill>
                  <a:sysClr val="windowText" lastClr="000000"/>
                </a:solidFill>
                <a:latin typeface="Trebuchet MS"/>
                <a:cs typeface="Trebuchet MS"/>
              </a:rPr>
              <a:t>long-</a:t>
            </a:r>
            <a:r>
              <a:rPr sz="1950" kern="0" spc="-8" dirty="0">
                <a:solidFill>
                  <a:sysClr val="windowText" lastClr="000000"/>
                </a:solidFill>
                <a:latin typeface="Trebuchet MS"/>
                <a:cs typeface="Trebuchet MS"/>
              </a:rPr>
              <a:t>distance lines.</a:t>
            </a:r>
            <a:endParaRPr sz="1950" kern="0">
              <a:solidFill>
                <a:sysClr val="windowText" lastClr="000000"/>
              </a:solidFill>
              <a:latin typeface="Trebuchet MS"/>
              <a:cs typeface="Trebuchet MS"/>
            </a:endParaRPr>
          </a:p>
        </p:txBody>
      </p:sp>
      <p:sp>
        <p:nvSpPr>
          <p:cNvPr id="4" name="object 4"/>
          <p:cNvSpPr txBox="1"/>
          <p:nvPr/>
        </p:nvSpPr>
        <p:spPr>
          <a:xfrm>
            <a:off x="1500229" y="4986909"/>
            <a:ext cx="5427344" cy="600805"/>
          </a:xfrm>
          <a:prstGeom prst="rect">
            <a:avLst/>
          </a:prstGeom>
        </p:spPr>
        <p:txBody>
          <a:bodyPr vert="horz" wrap="square" lIns="0" tIns="36195" rIns="0" bIns="0" rtlCol="0">
            <a:spAutoFit/>
          </a:bodyPr>
          <a:lstStyle/>
          <a:p>
            <a:pPr marL="180975" marR="3810" indent="-171450" defTabSz="685800">
              <a:lnSpc>
                <a:spcPts val="2175"/>
              </a:lnSpc>
              <a:spcBef>
                <a:spcPts val="285"/>
              </a:spcBef>
              <a:buFont typeface="Arial MT"/>
              <a:buChar char="•"/>
              <a:tabLst>
                <a:tab pos="180975" algn="l"/>
              </a:tabLst>
            </a:pPr>
            <a:r>
              <a:rPr sz="1950" kern="0" spc="75" dirty="0">
                <a:solidFill>
                  <a:sysClr val="windowText" lastClr="000000"/>
                </a:solidFill>
                <a:latin typeface="Trebuchet MS"/>
                <a:cs typeface="Trebuchet MS"/>
              </a:rPr>
              <a:t>Also</a:t>
            </a:r>
            <a:r>
              <a:rPr sz="1950" kern="0" spc="-79" dirty="0">
                <a:solidFill>
                  <a:sysClr val="windowText" lastClr="000000"/>
                </a:solidFill>
                <a:latin typeface="Trebuchet MS"/>
                <a:cs typeface="Trebuchet MS"/>
              </a:rPr>
              <a:t> </a:t>
            </a:r>
            <a:r>
              <a:rPr sz="1950" kern="0" spc="-26" dirty="0">
                <a:solidFill>
                  <a:sysClr val="windowText" lastClr="000000"/>
                </a:solidFill>
                <a:latin typeface="Trebuchet MS"/>
                <a:cs typeface="Trebuchet MS"/>
              </a:rPr>
              <a:t>the</a:t>
            </a:r>
            <a:r>
              <a:rPr sz="1950" kern="0" spc="-71" dirty="0">
                <a:solidFill>
                  <a:sysClr val="windowText" lastClr="000000"/>
                </a:solidFill>
                <a:latin typeface="Trebuchet MS"/>
                <a:cs typeface="Trebuchet MS"/>
              </a:rPr>
              <a:t> </a:t>
            </a:r>
            <a:r>
              <a:rPr sz="1950" kern="0" spc="-49" dirty="0">
                <a:solidFill>
                  <a:sysClr val="windowText" lastClr="000000"/>
                </a:solidFill>
                <a:latin typeface="Trebuchet MS"/>
                <a:cs typeface="Trebuchet MS"/>
              </a:rPr>
              <a:t>first</a:t>
            </a:r>
            <a:r>
              <a:rPr sz="1950" kern="0" spc="-71" dirty="0">
                <a:solidFill>
                  <a:sysClr val="windowText" lastClr="000000"/>
                </a:solidFill>
                <a:latin typeface="Trebuchet MS"/>
                <a:cs typeface="Trebuchet MS"/>
              </a:rPr>
              <a:t> </a:t>
            </a:r>
            <a:r>
              <a:rPr sz="1950" kern="0" spc="-8" dirty="0">
                <a:solidFill>
                  <a:sysClr val="windowText" lastClr="000000"/>
                </a:solidFill>
                <a:latin typeface="Trebuchet MS"/>
                <a:cs typeface="Trebuchet MS"/>
              </a:rPr>
              <a:t>product</a:t>
            </a:r>
            <a:r>
              <a:rPr sz="1950" kern="0" spc="-71" dirty="0">
                <a:solidFill>
                  <a:sysClr val="windowText" lastClr="000000"/>
                </a:solidFill>
                <a:latin typeface="Trebuchet MS"/>
                <a:cs typeface="Trebuchet MS"/>
              </a:rPr>
              <a:t> </a:t>
            </a:r>
            <a:r>
              <a:rPr sz="1950" kern="0" spc="-38" dirty="0">
                <a:solidFill>
                  <a:sysClr val="windowText" lastClr="000000"/>
                </a:solidFill>
                <a:latin typeface="Trebuchet MS"/>
                <a:cs typeface="Trebuchet MS"/>
              </a:rPr>
              <a:t>that</a:t>
            </a:r>
            <a:r>
              <a:rPr sz="1950" kern="0" spc="-71" dirty="0">
                <a:solidFill>
                  <a:sysClr val="windowText" lastClr="000000"/>
                </a:solidFill>
                <a:latin typeface="Trebuchet MS"/>
                <a:cs typeface="Trebuchet MS"/>
              </a:rPr>
              <a:t> </a:t>
            </a:r>
            <a:r>
              <a:rPr sz="1950" kern="0" dirty="0">
                <a:solidFill>
                  <a:sysClr val="windowText" lastClr="000000"/>
                </a:solidFill>
                <a:latin typeface="Trebuchet MS"/>
                <a:cs typeface="Trebuchet MS"/>
              </a:rPr>
              <a:t>Steve</a:t>
            </a:r>
            <a:r>
              <a:rPr sz="1950" kern="0" spc="-71" dirty="0">
                <a:solidFill>
                  <a:sysClr val="windowText" lastClr="000000"/>
                </a:solidFill>
                <a:latin typeface="Trebuchet MS"/>
                <a:cs typeface="Trebuchet MS"/>
              </a:rPr>
              <a:t> </a:t>
            </a:r>
            <a:r>
              <a:rPr sz="1950" kern="0" spc="-8" dirty="0">
                <a:solidFill>
                  <a:sysClr val="windowText" lastClr="000000"/>
                </a:solidFill>
                <a:latin typeface="Trebuchet MS"/>
                <a:cs typeface="Trebuchet MS"/>
              </a:rPr>
              <a:t>Jobs</a:t>
            </a:r>
            <a:r>
              <a:rPr sz="1950" kern="0" spc="-71" dirty="0">
                <a:solidFill>
                  <a:sysClr val="windowText" lastClr="000000"/>
                </a:solidFill>
                <a:latin typeface="Trebuchet MS"/>
                <a:cs typeface="Trebuchet MS"/>
              </a:rPr>
              <a:t> </a:t>
            </a:r>
            <a:r>
              <a:rPr sz="1950" kern="0" dirty="0">
                <a:solidFill>
                  <a:sysClr val="windowText" lastClr="000000"/>
                </a:solidFill>
                <a:latin typeface="Trebuchet MS"/>
                <a:cs typeface="Trebuchet MS"/>
              </a:rPr>
              <a:t>and</a:t>
            </a:r>
            <a:r>
              <a:rPr sz="1950" kern="0" spc="-75" dirty="0">
                <a:solidFill>
                  <a:sysClr val="windowText" lastClr="000000"/>
                </a:solidFill>
                <a:latin typeface="Trebuchet MS"/>
                <a:cs typeface="Trebuchet MS"/>
              </a:rPr>
              <a:t> </a:t>
            </a:r>
            <a:r>
              <a:rPr sz="1950" kern="0" spc="-8" dirty="0">
                <a:solidFill>
                  <a:sysClr val="windowText" lastClr="000000"/>
                </a:solidFill>
                <a:latin typeface="Trebuchet MS"/>
                <a:cs typeface="Trebuchet MS"/>
              </a:rPr>
              <a:t>Steve </a:t>
            </a:r>
            <a:r>
              <a:rPr sz="1950" kern="0" spc="64" dirty="0">
                <a:solidFill>
                  <a:sysClr val="windowText" lastClr="000000"/>
                </a:solidFill>
                <a:latin typeface="Trebuchet MS"/>
                <a:cs typeface="Trebuchet MS"/>
              </a:rPr>
              <a:t>Wozniak</a:t>
            </a:r>
            <a:r>
              <a:rPr sz="1950" kern="0" spc="-60" dirty="0">
                <a:solidFill>
                  <a:sysClr val="windowText" lastClr="000000"/>
                </a:solidFill>
                <a:latin typeface="Trebuchet MS"/>
                <a:cs typeface="Trebuchet MS"/>
              </a:rPr>
              <a:t> </a:t>
            </a:r>
            <a:r>
              <a:rPr sz="1950" kern="0" spc="-15" dirty="0">
                <a:solidFill>
                  <a:sysClr val="windowText" lastClr="000000"/>
                </a:solidFill>
                <a:latin typeface="Trebuchet MS"/>
                <a:cs typeface="Trebuchet MS"/>
              </a:rPr>
              <a:t>ever</a:t>
            </a:r>
            <a:r>
              <a:rPr sz="1950" kern="0" spc="-64" dirty="0">
                <a:solidFill>
                  <a:sysClr val="windowText" lastClr="000000"/>
                </a:solidFill>
                <a:latin typeface="Trebuchet MS"/>
                <a:cs typeface="Trebuchet MS"/>
              </a:rPr>
              <a:t> </a:t>
            </a:r>
            <a:r>
              <a:rPr sz="1950" kern="0" dirty="0">
                <a:solidFill>
                  <a:sysClr val="windowText" lastClr="000000"/>
                </a:solidFill>
                <a:latin typeface="Trebuchet MS"/>
                <a:cs typeface="Trebuchet MS"/>
              </a:rPr>
              <a:t>sold</a:t>
            </a:r>
            <a:r>
              <a:rPr sz="1950" kern="0" spc="-60" dirty="0">
                <a:solidFill>
                  <a:sysClr val="windowText" lastClr="000000"/>
                </a:solidFill>
                <a:latin typeface="Trebuchet MS"/>
                <a:cs typeface="Trebuchet MS"/>
              </a:rPr>
              <a:t> </a:t>
            </a:r>
            <a:r>
              <a:rPr sz="1950" kern="0" spc="-8" dirty="0">
                <a:solidFill>
                  <a:sysClr val="windowText" lastClr="000000"/>
                </a:solidFill>
                <a:latin typeface="Trebuchet MS"/>
                <a:cs typeface="Trebuchet MS"/>
              </a:rPr>
              <a:t>together.</a:t>
            </a:r>
            <a:endParaRPr sz="1950" kern="0">
              <a:solidFill>
                <a:sysClr val="windowText" lastClr="000000"/>
              </a:solidFill>
              <a:latin typeface="Trebuchet MS"/>
              <a:cs typeface="Trebuchet MS"/>
            </a:endParaRPr>
          </a:p>
        </p:txBody>
      </p:sp>
      <p:pic>
        <p:nvPicPr>
          <p:cNvPr id="5" name="object 5"/>
          <p:cNvPicPr/>
          <p:nvPr/>
        </p:nvPicPr>
        <p:blipFill>
          <a:blip r:embed="rId2" cstate="print"/>
          <a:stretch>
            <a:fillRect/>
          </a:stretch>
        </p:blipFill>
        <p:spPr>
          <a:xfrm>
            <a:off x="2743200" y="2803525"/>
            <a:ext cx="3324986" cy="2057335"/>
          </a:xfrm>
          <a:prstGeom prst="rect">
            <a:avLst/>
          </a:prstGeom>
        </p:spPr>
      </p:pic>
      <p:sp>
        <p:nvSpPr>
          <p:cNvPr id="6" name="TextBox 5">
            <a:extLst>
              <a:ext uri="{FF2B5EF4-FFF2-40B4-BE49-F238E27FC236}">
                <a16:creationId xmlns:a16="http://schemas.microsoft.com/office/drawing/2014/main" id="{B585BD1B-BA43-6FE2-8B59-5C72CF978AE0}"/>
              </a:ext>
            </a:extLst>
          </p:cNvPr>
          <p:cNvSpPr txBox="1"/>
          <p:nvPr/>
        </p:nvSpPr>
        <p:spPr>
          <a:xfrm>
            <a:off x="6195651" y="3280564"/>
            <a:ext cx="2337955" cy="1131079"/>
          </a:xfrm>
          <a:prstGeom prst="rect">
            <a:avLst/>
          </a:prstGeom>
          <a:noFill/>
        </p:spPr>
        <p:txBody>
          <a:bodyPr wrap="square" rtlCol="0">
            <a:spAutoFit/>
          </a:bodyPr>
          <a:lstStyle/>
          <a:p>
            <a:pPr defTabSz="685800"/>
            <a:r>
              <a:rPr lang="en-US" sz="1350" dirty="0">
                <a:solidFill>
                  <a:prstClr val="black"/>
                </a:solidFill>
                <a:latin typeface="Calibri"/>
              </a:rPr>
              <a:t>The Blue Box made by Woz and sold by Steve</a:t>
            </a:r>
          </a:p>
          <a:p>
            <a:pPr defTabSz="685800"/>
            <a:endParaRPr lang="en-US" sz="1350" dirty="0">
              <a:solidFill>
                <a:prstClr val="black"/>
              </a:solidFill>
              <a:latin typeface="Calibri"/>
            </a:endParaRPr>
          </a:p>
          <a:p>
            <a:pPr defTabSz="685800"/>
            <a:r>
              <a:rPr lang="en-US" sz="1350" dirty="0">
                <a:solidFill>
                  <a:prstClr val="black"/>
                </a:solidFill>
                <a:latin typeface="Calibri"/>
              </a:rPr>
              <a:t>Computer History Museum</a:t>
            </a:r>
          </a:p>
          <a:p>
            <a:pPr defTabSz="685800"/>
            <a:r>
              <a:rPr lang="en-US" sz="1350" dirty="0">
                <a:solidFill>
                  <a:prstClr val="black"/>
                </a:solidFill>
                <a:latin typeface="Calibri"/>
              </a:rPr>
              <a:t>Mountain View, CA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Control hijacking attacks</a:t>
            </a:r>
          </a:p>
        </p:txBody>
      </p:sp>
      <p:sp>
        <p:nvSpPr>
          <p:cNvPr id="3" name="Content Placeholder 2"/>
          <p:cNvSpPr>
            <a:spLocks noGrp="1"/>
          </p:cNvSpPr>
          <p:nvPr>
            <p:ph idx="1"/>
          </p:nvPr>
        </p:nvSpPr>
        <p:spPr>
          <a:xfrm>
            <a:off x="457200" y="1943101"/>
            <a:ext cx="8229600" cy="972741"/>
          </a:xfrm>
        </p:spPr>
        <p:txBody>
          <a:bodyPr>
            <a:normAutofit/>
          </a:bodyPr>
          <a:lstStyle/>
          <a:p>
            <a:pPr marL="0" indent="0">
              <a:buNone/>
            </a:pPr>
            <a:r>
              <a:rPr lang="en-US" sz="2800" dirty="0"/>
              <a:t>The problem:  mixing data with control flow in memory</a:t>
            </a:r>
          </a:p>
        </p:txBody>
      </p:sp>
      <p:cxnSp>
        <p:nvCxnSpPr>
          <p:cNvPr id="5" name="Straight Connector 4"/>
          <p:cNvCxnSpPr/>
          <p:nvPr/>
        </p:nvCxnSpPr>
        <p:spPr>
          <a:xfrm>
            <a:off x="1295400" y="2743201"/>
            <a:ext cx="5715000" cy="1191"/>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295400" y="3543301"/>
            <a:ext cx="5715000" cy="1191"/>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924050" y="2743200"/>
            <a:ext cx="1428750" cy="80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latin typeface="Aptos" panose="02110004020202020204"/>
              </a:rPr>
              <a:t>local variables</a:t>
            </a:r>
          </a:p>
        </p:txBody>
      </p:sp>
      <p:sp>
        <p:nvSpPr>
          <p:cNvPr id="8" name="Rectangle 7"/>
          <p:cNvSpPr/>
          <p:nvPr/>
        </p:nvSpPr>
        <p:spPr>
          <a:xfrm>
            <a:off x="3352800" y="2743200"/>
            <a:ext cx="571500" cy="80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latin typeface="Aptos" panose="02110004020202020204"/>
              </a:rPr>
              <a:t>SFP</a:t>
            </a:r>
            <a:endParaRPr lang="en-US" sz="1350" dirty="0">
              <a:solidFill>
                <a:prstClr val="white"/>
              </a:solidFill>
              <a:latin typeface="Aptos" panose="02110004020202020204"/>
            </a:endParaRPr>
          </a:p>
        </p:txBody>
      </p:sp>
      <p:sp>
        <p:nvSpPr>
          <p:cNvPr id="9" name="Rectangle 8"/>
          <p:cNvSpPr/>
          <p:nvPr/>
        </p:nvSpPr>
        <p:spPr>
          <a:xfrm>
            <a:off x="3924300" y="2743200"/>
            <a:ext cx="685800" cy="80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b="1" dirty="0">
                <a:solidFill>
                  <a:prstClr val="white"/>
                </a:solidFill>
                <a:latin typeface="Aptos" panose="02110004020202020204"/>
              </a:rPr>
              <a:t>ret</a:t>
            </a:r>
          </a:p>
          <a:p>
            <a:pPr algn="ctr" defTabSz="685800"/>
            <a:r>
              <a:rPr lang="en-US" b="1" dirty="0" err="1">
                <a:solidFill>
                  <a:prstClr val="white"/>
                </a:solidFill>
                <a:latin typeface="Aptos" panose="02110004020202020204"/>
              </a:rPr>
              <a:t>addr</a:t>
            </a:r>
            <a:endParaRPr lang="en-US" sz="1350" b="1" dirty="0">
              <a:solidFill>
                <a:prstClr val="white"/>
              </a:solidFill>
              <a:latin typeface="Aptos" panose="02110004020202020204"/>
            </a:endParaRPr>
          </a:p>
        </p:txBody>
      </p:sp>
      <p:sp>
        <p:nvSpPr>
          <p:cNvPr id="13" name="Left Brace 12"/>
          <p:cNvSpPr/>
          <p:nvPr/>
        </p:nvSpPr>
        <p:spPr>
          <a:xfrm rot="16200000">
            <a:off x="3810000" y="1714501"/>
            <a:ext cx="171450" cy="4057650"/>
          </a:xfrm>
          <a:prstGeom prst="leftBrace">
            <a:avLst/>
          </a:prstGeom>
          <a:ln>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endParaRPr lang="en-US" sz="1350">
              <a:solidFill>
                <a:prstClr val="black"/>
              </a:solidFill>
              <a:latin typeface="Aptos" panose="02110004020202020204"/>
            </a:endParaRPr>
          </a:p>
        </p:txBody>
      </p:sp>
      <p:sp>
        <p:nvSpPr>
          <p:cNvPr id="14" name="TextBox 13"/>
          <p:cNvSpPr txBox="1"/>
          <p:nvPr/>
        </p:nvSpPr>
        <p:spPr>
          <a:xfrm>
            <a:off x="3487532" y="3771900"/>
            <a:ext cx="1061060" cy="300082"/>
          </a:xfrm>
          <a:prstGeom prst="rect">
            <a:avLst/>
          </a:prstGeom>
          <a:noFill/>
        </p:spPr>
        <p:txBody>
          <a:bodyPr wrap="none" rtlCol="0">
            <a:spAutoFit/>
          </a:bodyPr>
          <a:lstStyle/>
          <a:p>
            <a:pPr defTabSz="685800"/>
            <a:r>
              <a:rPr lang="en-US" sz="1350" dirty="0">
                <a:solidFill>
                  <a:prstClr val="black"/>
                </a:solidFill>
                <a:latin typeface="Aptos" panose="02110004020202020204"/>
              </a:rPr>
              <a:t>stack frame</a:t>
            </a:r>
          </a:p>
        </p:txBody>
      </p:sp>
      <p:sp>
        <p:nvSpPr>
          <p:cNvPr id="15" name="Rectangle 14"/>
          <p:cNvSpPr/>
          <p:nvPr/>
        </p:nvSpPr>
        <p:spPr>
          <a:xfrm>
            <a:off x="1915390" y="2743200"/>
            <a:ext cx="2914650" cy="800100"/>
          </a:xfrm>
          <a:prstGeom prst="rect">
            <a:avLst/>
          </a:prstGeom>
          <a:solidFill>
            <a:srgbClr val="FF0000">
              <a:alpha val="4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6" name="Line Callout 2 15"/>
          <p:cNvSpPr/>
          <p:nvPr/>
        </p:nvSpPr>
        <p:spPr>
          <a:xfrm>
            <a:off x="5867400" y="3943350"/>
            <a:ext cx="1714500" cy="514350"/>
          </a:xfrm>
          <a:prstGeom prst="borderCallout2">
            <a:avLst>
              <a:gd name="adj1" fmla="val 18750"/>
              <a:gd name="adj2" fmla="val -8333"/>
              <a:gd name="adj3" fmla="val 18750"/>
              <a:gd name="adj4" fmla="val -16667"/>
              <a:gd name="adj5" fmla="val -79288"/>
              <a:gd name="adj6" fmla="val -9024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srgbClr val="800000"/>
                </a:solidFill>
                <a:latin typeface="Aptos" panose="02110004020202020204"/>
              </a:rPr>
              <a:t>data overwrites</a:t>
            </a:r>
          </a:p>
          <a:p>
            <a:pPr algn="ctr" defTabSz="685800"/>
            <a:r>
              <a:rPr lang="en-US" dirty="0">
                <a:solidFill>
                  <a:srgbClr val="800000"/>
                </a:solidFill>
                <a:latin typeface="Aptos" panose="02110004020202020204"/>
              </a:rPr>
              <a:t>return address</a:t>
            </a:r>
          </a:p>
        </p:txBody>
      </p:sp>
      <p:sp>
        <p:nvSpPr>
          <p:cNvPr id="17" name="Content Placeholder 2"/>
          <p:cNvSpPr txBox="1">
            <a:spLocks/>
          </p:cNvSpPr>
          <p:nvPr/>
        </p:nvSpPr>
        <p:spPr>
          <a:xfrm>
            <a:off x="482600" y="4876801"/>
            <a:ext cx="8229600" cy="9727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2800" dirty="0">
                <a:solidFill>
                  <a:prstClr val="black"/>
                </a:solidFill>
                <a:latin typeface="Aptos" panose="02110004020202020204"/>
              </a:rPr>
              <a:t>Later we will see that mixing data and code is also the reason for XSS, a common web vulnerability </a:t>
            </a:r>
          </a:p>
        </p:txBody>
      </p:sp>
      <p:sp>
        <p:nvSpPr>
          <p:cNvPr id="10" name="Rectangle 9"/>
          <p:cNvSpPr/>
          <p:nvPr/>
        </p:nvSpPr>
        <p:spPr>
          <a:xfrm>
            <a:off x="4630878" y="2743200"/>
            <a:ext cx="1428750" cy="800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dirty="0">
                <a:solidFill>
                  <a:prstClr val="white"/>
                </a:solidFill>
                <a:latin typeface="Aptos" panose="02110004020202020204"/>
              </a:rPr>
              <a:t>arguments</a:t>
            </a:r>
          </a:p>
        </p:txBody>
      </p:sp>
    </p:spTree>
    <p:extLst>
      <p:ext uri="{BB962C8B-B14F-4D97-AF65-F5344CB8AC3E}">
        <p14:creationId xmlns:p14="http://schemas.microsoft.com/office/powerpoint/2010/main" val="14454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887ECC-B372-5846-AA4B-103E580F44B8}"/>
              </a:ext>
            </a:extLst>
          </p:cNvPr>
          <p:cNvSpPr/>
          <p:nvPr/>
        </p:nvSpPr>
        <p:spPr>
          <a:xfrm>
            <a:off x="228600" y="2227218"/>
            <a:ext cx="8458200"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Aptos" panose="02110004020202020204"/>
            </a:endParaRPr>
          </a:p>
        </p:txBody>
      </p:sp>
      <p:sp>
        <p:nvSpPr>
          <p:cNvPr id="18434" name="Rectangle 2"/>
          <p:cNvSpPr>
            <a:spLocks noGrp="1" noChangeArrowheads="1"/>
          </p:cNvSpPr>
          <p:nvPr>
            <p:ph type="title"/>
          </p:nvPr>
        </p:nvSpPr>
        <p:spPr>
          <a:xfrm>
            <a:off x="406401" y="857250"/>
            <a:ext cx="8737600" cy="685800"/>
          </a:xfrm>
        </p:spPr>
        <p:txBody>
          <a:bodyPr/>
          <a:lstStyle/>
          <a:p>
            <a:r>
              <a:rPr lang="en-US" sz="3600" dirty="0"/>
              <a:t>Marking memory as non-execute   </a:t>
            </a:r>
            <a:r>
              <a:rPr lang="en-US" sz="2400" dirty="0">
                <a:latin typeface="Arial" charset="0"/>
              </a:rPr>
              <a:t>(DEP)</a:t>
            </a:r>
          </a:p>
        </p:txBody>
      </p:sp>
      <p:sp>
        <p:nvSpPr>
          <p:cNvPr id="70659" name="Rectangle 3" descr="Rectangle: Click to edit Master text styles&#10;Second level&#10;Third level&#10;Fourth level&#10;Fifth level"/>
          <p:cNvSpPr>
            <a:spLocks noGrp="1" noChangeArrowheads="1"/>
          </p:cNvSpPr>
          <p:nvPr>
            <p:ph type="body" idx="1"/>
          </p:nvPr>
        </p:nvSpPr>
        <p:spPr>
          <a:xfrm>
            <a:off x="76200" y="1714500"/>
            <a:ext cx="8915400" cy="4286250"/>
          </a:xfrm>
        </p:spPr>
        <p:txBody>
          <a:bodyPr>
            <a:normAutofit fontScale="62500" lnSpcReduction="20000"/>
          </a:bodyPr>
          <a:lstStyle/>
          <a:p>
            <a:pPr marL="0" indent="0">
              <a:buSzPct val="120000"/>
              <a:buNone/>
            </a:pPr>
            <a:r>
              <a:rPr lang="en-US" sz="3100" dirty="0"/>
              <a:t>Prevent attack code execution by marking stack and heap as </a:t>
            </a:r>
            <a:r>
              <a:rPr lang="en-US" sz="3100" b="1" dirty="0"/>
              <a:t>non-executable</a:t>
            </a:r>
          </a:p>
          <a:p>
            <a:pPr marL="0" indent="0">
              <a:spcBef>
                <a:spcPts val="2400"/>
              </a:spcBef>
              <a:buNone/>
              <a:tabLst>
                <a:tab pos="338129" algn="l"/>
              </a:tabLst>
            </a:pPr>
            <a:r>
              <a:rPr lang="en-US" sz="2900" b="1" dirty="0"/>
              <a:t>	NX</a:t>
            </a:r>
            <a:r>
              <a:rPr lang="en-US" sz="3100" b="1" dirty="0"/>
              <a:t>-bit</a:t>
            </a:r>
            <a:r>
              <a:rPr lang="en-US" sz="3100" dirty="0"/>
              <a:t> on AMD64,     </a:t>
            </a:r>
            <a:r>
              <a:rPr lang="en-US" sz="2900" b="1" dirty="0"/>
              <a:t>XD</a:t>
            </a:r>
            <a:r>
              <a:rPr lang="en-US" sz="3100" b="1" dirty="0"/>
              <a:t>-bit</a:t>
            </a:r>
            <a:r>
              <a:rPr lang="en-US" sz="3100" dirty="0"/>
              <a:t> on Intel x86  (2005),    </a:t>
            </a:r>
            <a:r>
              <a:rPr lang="en-US" sz="3100" b="1" dirty="0"/>
              <a:t>XN-bit</a:t>
            </a:r>
            <a:r>
              <a:rPr lang="en-US" sz="3100" dirty="0"/>
              <a:t> on ARM</a:t>
            </a:r>
          </a:p>
          <a:p>
            <a:pPr lvl="1"/>
            <a:r>
              <a:rPr lang="en-US" sz="3100" dirty="0"/>
              <a:t>disable execution:  an attribute bit in every Page Table Entry (PTE)</a:t>
            </a:r>
          </a:p>
          <a:p>
            <a:pPr>
              <a:spcBef>
                <a:spcPct val="50000"/>
              </a:spcBef>
            </a:pPr>
            <a:r>
              <a:rPr lang="en-US" sz="3100" u="sng" dirty="0"/>
              <a:t>Deployment</a:t>
            </a:r>
            <a:r>
              <a:rPr lang="en-US" sz="3100" dirty="0"/>
              <a:t>: </a:t>
            </a:r>
          </a:p>
          <a:p>
            <a:pPr lvl="1">
              <a:lnSpc>
                <a:spcPct val="110000"/>
              </a:lnSpc>
              <a:buSzPct val="120000"/>
            </a:pPr>
            <a:r>
              <a:rPr lang="en-US" sz="3100" dirty="0"/>
              <a:t>All major operating systems</a:t>
            </a:r>
          </a:p>
          <a:p>
            <a:pPr lvl="2">
              <a:lnSpc>
                <a:spcPct val="120000"/>
              </a:lnSpc>
              <a:buSzPct val="120000"/>
            </a:pPr>
            <a:r>
              <a:rPr lang="en-US" sz="2700" dirty="0"/>
              <a:t>Windows DEP:  since XP SP2  (2004)</a:t>
            </a:r>
            <a:r>
              <a:rPr lang="en-US" sz="2700" b="1" dirty="0"/>
              <a:t>              </a:t>
            </a:r>
            <a:r>
              <a:rPr lang="en-US" sz="2300" dirty="0"/>
              <a:t>(Visual Studio:   /</a:t>
            </a:r>
            <a:r>
              <a:rPr lang="en-US" sz="2300" dirty="0" err="1"/>
              <a:t>NXCompat</a:t>
            </a:r>
            <a:r>
              <a:rPr lang="en-US" sz="2300" dirty="0"/>
              <a:t>[:NO])</a:t>
            </a:r>
          </a:p>
          <a:p>
            <a:pPr>
              <a:spcBef>
                <a:spcPts val="2928"/>
              </a:spcBef>
            </a:pPr>
            <a:r>
              <a:rPr lang="en-US" sz="3400" u="sng" dirty="0"/>
              <a:t>Limitations</a:t>
            </a:r>
            <a:r>
              <a:rPr lang="en-US" sz="3400" dirty="0"/>
              <a:t>:</a:t>
            </a:r>
          </a:p>
          <a:p>
            <a:pPr lvl="1">
              <a:lnSpc>
                <a:spcPct val="130000"/>
              </a:lnSpc>
            </a:pPr>
            <a:r>
              <a:rPr lang="en-US" sz="3100" dirty="0"/>
              <a:t>Some apps need executable heap   (e.g. JITs).</a:t>
            </a:r>
          </a:p>
          <a:p>
            <a:pPr lvl="1">
              <a:lnSpc>
                <a:spcPct val="130000"/>
              </a:lnSpc>
            </a:pPr>
            <a:r>
              <a:rPr lang="en-US" sz="3100" dirty="0"/>
              <a:t>Can be easily bypassed using  </a:t>
            </a:r>
            <a:r>
              <a:rPr lang="en-US" sz="3100" b="1" dirty="0">
                <a:solidFill>
                  <a:srgbClr val="0000FF"/>
                </a:solidFill>
              </a:rPr>
              <a:t>Return Oriented Programming (ROP)</a:t>
            </a:r>
            <a:endParaRPr lang="en-US" sz="3100" dirty="0"/>
          </a:p>
        </p:txBody>
      </p:sp>
    </p:spTree>
    <p:extLst>
      <p:ext uri="{BB962C8B-B14F-4D97-AF65-F5344CB8AC3E}">
        <p14:creationId xmlns:p14="http://schemas.microsoft.com/office/powerpoint/2010/main" val="406585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38200"/>
            <a:ext cx="8229600" cy="857250"/>
          </a:xfrm>
        </p:spPr>
        <p:txBody>
          <a:bodyPr>
            <a:noAutofit/>
          </a:bodyPr>
          <a:lstStyle/>
          <a:p>
            <a:r>
              <a:rPr lang="en-US" sz="3200" dirty="0"/>
              <a:t>Attack:  Return Oriented Programming  (ROP)</a:t>
            </a:r>
          </a:p>
        </p:txBody>
      </p:sp>
      <p:sp>
        <p:nvSpPr>
          <p:cNvPr id="20483" name="Rectangle 3" descr="Rectangle: Click to edit Master text styles&#10;Second level&#10;Third level&#10;Fourth level&#10;Fifth level"/>
          <p:cNvSpPr>
            <a:spLocks noGrp="1" noChangeArrowheads="1"/>
          </p:cNvSpPr>
          <p:nvPr>
            <p:ph type="body" idx="1"/>
          </p:nvPr>
        </p:nvSpPr>
        <p:spPr>
          <a:xfrm>
            <a:off x="152400" y="1828801"/>
            <a:ext cx="8763000" cy="590549"/>
          </a:xfrm>
        </p:spPr>
        <p:txBody>
          <a:bodyPr>
            <a:normAutofit/>
          </a:bodyPr>
          <a:lstStyle/>
          <a:p>
            <a:pPr marL="0" indent="0">
              <a:buNone/>
            </a:pPr>
            <a:r>
              <a:rPr lang="en-US" sz="2400" dirty="0"/>
              <a:t> Control hijacking </a:t>
            </a:r>
            <a:r>
              <a:rPr lang="en-US" sz="2400" b="1" dirty="0"/>
              <a:t>without injecting code</a:t>
            </a:r>
            <a:r>
              <a:rPr lang="en-US" sz="2400" dirty="0"/>
              <a:t>:</a:t>
            </a:r>
          </a:p>
        </p:txBody>
      </p:sp>
      <p:sp>
        <p:nvSpPr>
          <p:cNvPr id="20484" name="Rectangle 33"/>
          <p:cNvSpPr>
            <a:spLocks noChangeArrowheads="1"/>
          </p:cNvSpPr>
          <p:nvPr/>
        </p:nvSpPr>
        <p:spPr bwMode="auto">
          <a:xfrm>
            <a:off x="1828800" y="3219450"/>
            <a:ext cx="1295400" cy="5715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args</a:t>
            </a:r>
          </a:p>
        </p:txBody>
      </p:sp>
      <p:sp>
        <p:nvSpPr>
          <p:cNvPr id="20485" name="Rectangle 34"/>
          <p:cNvSpPr>
            <a:spLocks noChangeArrowheads="1"/>
          </p:cNvSpPr>
          <p:nvPr/>
        </p:nvSpPr>
        <p:spPr bwMode="auto">
          <a:xfrm>
            <a:off x="1828800" y="379095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ret-addr</a:t>
            </a:r>
          </a:p>
        </p:txBody>
      </p:sp>
      <p:sp>
        <p:nvSpPr>
          <p:cNvPr id="20486" name="Rectangle 35"/>
          <p:cNvSpPr>
            <a:spLocks noChangeArrowheads="1"/>
          </p:cNvSpPr>
          <p:nvPr/>
        </p:nvSpPr>
        <p:spPr bwMode="auto">
          <a:xfrm>
            <a:off x="1828800" y="407670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sfp</a:t>
            </a:r>
          </a:p>
        </p:txBody>
      </p:sp>
      <p:sp>
        <p:nvSpPr>
          <p:cNvPr id="20487" name="Rectangle 36"/>
          <p:cNvSpPr>
            <a:spLocks noChangeArrowheads="1"/>
          </p:cNvSpPr>
          <p:nvPr/>
        </p:nvSpPr>
        <p:spPr bwMode="auto">
          <a:xfrm>
            <a:off x="1828800" y="4362450"/>
            <a:ext cx="1295400" cy="3429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488" name="Rectangle 37"/>
          <p:cNvSpPr>
            <a:spLocks noChangeArrowheads="1"/>
          </p:cNvSpPr>
          <p:nvPr/>
        </p:nvSpPr>
        <p:spPr bwMode="auto">
          <a:xfrm>
            <a:off x="1828800" y="4705350"/>
            <a:ext cx="1295400" cy="6286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local buf</a:t>
            </a:r>
          </a:p>
        </p:txBody>
      </p:sp>
      <p:sp>
        <p:nvSpPr>
          <p:cNvPr id="20489" name="Line 38"/>
          <p:cNvSpPr>
            <a:spLocks noChangeShapeType="1"/>
          </p:cNvSpPr>
          <p:nvPr/>
        </p:nvSpPr>
        <p:spPr bwMode="auto">
          <a:xfrm>
            <a:off x="18288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0" name="Line 39"/>
          <p:cNvSpPr>
            <a:spLocks noChangeShapeType="1"/>
          </p:cNvSpPr>
          <p:nvPr/>
        </p:nvSpPr>
        <p:spPr bwMode="auto">
          <a:xfrm>
            <a:off x="31242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1" name="Text Box 40"/>
          <p:cNvSpPr txBox="1">
            <a:spLocks noChangeArrowheads="1"/>
          </p:cNvSpPr>
          <p:nvPr/>
        </p:nvSpPr>
        <p:spPr bwMode="auto">
          <a:xfrm>
            <a:off x="2057402" y="2662536"/>
            <a:ext cx="816249" cy="461665"/>
          </a:xfrm>
          <a:prstGeom prst="rect">
            <a:avLst/>
          </a:prstGeom>
          <a:noFill/>
          <a:ln w="9525">
            <a:noFill/>
            <a:miter lim="800000"/>
            <a:headEnd/>
            <a:tailEnd/>
          </a:ln>
        </p:spPr>
        <p:txBody>
          <a:bodyPr wrap="none">
            <a:spAutoFit/>
          </a:bodyPr>
          <a:lstStyle/>
          <a:p>
            <a:pPr defTabSz="685800" eaLnBrk="0" hangingPunct="0"/>
            <a:r>
              <a:rPr lang="en-US" sz="2400">
                <a:solidFill>
                  <a:prstClr val="black"/>
                </a:solidFill>
                <a:latin typeface="Times" pitchFamily="18" charset="0"/>
              </a:rPr>
              <a:t>stack</a:t>
            </a:r>
          </a:p>
        </p:txBody>
      </p:sp>
      <p:sp>
        <p:nvSpPr>
          <p:cNvPr id="20492" name="Rectangle 41"/>
          <p:cNvSpPr>
            <a:spLocks noChangeArrowheads="1"/>
          </p:cNvSpPr>
          <p:nvPr/>
        </p:nvSpPr>
        <p:spPr bwMode="auto">
          <a:xfrm>
            <a:off x="5867400" y="3219450"/>
            <a:ext cx="1295400" cy="5715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endParaRPr lang="en-US" sz="2400">
              <a:solidFill>
                <a:prstClr val="black"/>
              </a:solidFill>
              <a:latin typeface="Times" pitchFamily="18" charset="0"/>
            </a:endParaRPr>
          </a:p>
        </p:txBody>
      </p:sp>
      <p:sp>
        <p:nvSpPr>
          <p:cNvPr id="20493" name="Rectangle 42"/>
          <p:cNvSpPr>
            <a:spLocks noChangeArrowheads="1"/>
          </p:cNvSpPr>
          <p:nvPr/>
        </p:nvSpPr>
        <p:spPr bwMode="auto">
          <a:xfrm>
            <a:off x="5867400" y="379095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exec()</a:t>
            </a:r>
          </a:p>
        </p:txBody>
      </p:sp>
      <p:sp>
        <p:nvSpPr>
          <p:cNvPr id="20494" name="Rectangle 43"/>
          <p:cNvSpPr>
            <a:spLocks noChangeArrowheads="1"/>
          </p:cNvSpPr>
          <p:nvPr/>
        </p:nvSpPr>
        <p:spPr bwMode="auto">
          <a:xfrm>
            <a:off x="5867400" y="407670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printf()</a:t>
            </a:r>
          </a:p>
        </p:txBody>
      </p:sp>
      <p:sp>
        <p:nvSpPr>
          <p:cNvPr id="20495" name="Rectangle 44"/>
          <p:cNvSpPr>
            <a:spLocks noChangeArrowheads="1"/>
          </p:cNvSpPr>
          <p:nvPr/>
        </p:nvSpPr>
        <p:spPr bwMode="auto">
          <a:xfrm>
            <a:off x="5867400" y="4362450"/>
            <a:ext cx="1295400" cy="3429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496" name="Rectangle 45"/>
          <p:cNvSpPr>
            <a:spLocks noChangeArrowheads="1"/>
          </p:cNvSpPr>
          <p:nvPr/>
        </p:nvSpPr>
        <p:spPr bwMode="auto">
          <a:xfrm>
            <a:off x="5867400" y="4705350"/>
            <a:ext cx="1295400" cy="6286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“/bin/sh”</a:t>
            </a:r>
          </a:p>
        </p:txBody>
      </p:sp>
      <p:sp>
        <p:nvSpPr>
          <p:cNvPr id="20497" name="Line 46"/>
          <p:cNvSpPr>
            <a:spLocks noChangeShapeType="1"/>
          </p:cNvSpPr>
          <p:nvPr/>
        </p:nvSpPr>
        <p:spPr bwMode="auto">
          <a:xfrm>
            <a:off x="58674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8" name="Line 47"/>
          <p:cNvSpPr>
            <a:spLocks noChangeShapeType="1"/>
          </p:cNvSpPr>
          <p:nvPr/>
        </p:nvSpPr>
        <p:spPr bwMode="auto">
          <a:xfrm>
            <a:off x="71628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9" name="Text Box 48"/>
          <p:cNvSpPr txBox="1">
            <a:spLocks noChangeArrowheads="1"/>
          </p:cNvSpPr>
          <p:nvPr/>
        </p:nvSpPr>
        <p:spPr bwMode="auto">
          <a:xfrm>
            <a:off x="5943602" y="2662536"/>
            <a:ext cx="995785" cy="461665"/>
          </a:xfrm>
          <a:prstGeom prst="rect">
            <a:avLst/>
          </a:prstGeom>
          <a:noFill/>
          <a:ln w="9525">
            <a:noFill/>
            <a:miter lim="800000"/>
            <a:headEnd/>
            <a:tailEnd/>
          </a:ln>
        </p:spPr>
        <p:txBody>
          <a:bodyPr wrap="none">
            <a:spAutoFit/>
          </a:bodyPr>
          <a:lstStyle/>
          <a:p>
            <a:pPr defTabSz="685800" eaLnBrk="0" hangingPunct="0"/>
            <a:r>
              <a:rPr lang="en-US" sz="2400">
                <a:solidFill>
                  <a:prstClr val="black"/>
                </a:solidFill>
                <a:latin typeface="Times" pitchFamily="18" charset="0"/>
              </a:rPr>
              <a:t>libc.so</a:t>
            </a:r>
          </a:p>
        </p:txBody>
      </p:sp>
      <p:sp>
        <p:nvSpPr>
          <p:cNvPr id="72753" name="Line 49"/>
          <p:cNvSpPr>
            <a:spLocks noChangeShapeType="1"/>
          </p:cNvSpPr>
          <p:nvPr/>
        </p:nvSpPr>
        <p:spPr bwMode="auto">
          <a:xfrm>
            <a:off x="3124200" y="3962400"/>
            <a:ext cx="2743200" cy="0"/>
          </a:xfrm>
          <a:prstGeom prst="line">
            <a:avLst/>
          </a:prstGeom>
          <a:noFill/>
          <a:ln w="38100">
            <a:solidFill>
              <a:schemeClr val="tx1"/>
            </a:solidFill>
            <a:round/>
            <a:headEnd/>
            <a:tailEnd type="triangle" w="med" len="med"/>
          </a:ln>
        </p:spPr>
        <p:txBody>
          <a:bodyPr/>
          <a:lstStyle/>
          <a:p>
            <a:pPr defTabSz="685800"/>
            <a:endParaRPr lang="en-US">
              <a:solidFill>
                <a:prstClr val="black"/>
              </a:solidFill>
              <a:latin typeface="Aptos" panose="02110004020202020204"/>
            </a:endParaRPr>
          </a:p>
        </p:txBody>
      </p:sp>
      <p:sp>
        <p:nvSpPr>
          <p:cNvPr id="72754" name="Line 50"/>
          <p:cNvSpPr>
            <a:spLocks noChangeShapeType="1"/>
          </p:cNvSpPr>
          <p:nvPr/>
        </p:nvSpPr>
        <p:spPr bwMode="auto">
          <a:xfrm>
            <a:off x="3124200" y="3619500"/>
            <a:ext cx="2743200" cy="1428750"/>
          </a:xfrm>
          <a:prstGeom prst="line">
            <a:avLst/>
          </a:prstGeom>
          <a:noFill/>
          <a:ln w="38100">
            <a:solidFill>
              <a:schemeClr val="tx1"/>
            </a:solidFill>
            <a:round/>
            <a:headEnd/>
            <a:tailEnd type="triangle" w="med" len="med"/>
          </a:ln>
        </p:spPr>
        <p:txBody>
          <a:bodyPr/>
          <a:lstStyle/>
          <a:p>
            <a:pPr defTabSz="685800"/>
            <a:endParaRPr lang="en-US">
              <a:solidFill>
                <a:prstClr val="black"/>
              </a:solidFill>
              <a:latin typeface="Aptos" panose="02110004020202020204"/>
            </a:endParaRPr>
          </a:p>
        </p:txBody>
      </p:sp>
      <p:sp>
        <p:nvSpPr>
          <p:cNvPr id="72755" name="Rectangle 51"/>
          <p:cNvSpPr>
            <a:spLocks noChangeArrowheads="1"/>
          </p:cNvSpPr>
          <p:nvPr/>
        </p:nvSpPr>
        <p:spPr bwMode="auto">
          <a:xfrm>
            <a:off x="1828800" y="3333750"/>
            <a:ext cx="1295400" cy="2000250"/>
          </a:xfrm>
          <a:prstGeom prst="rect">
            <a:avLst/>
          </a:prstGeom>
          <a:solidFill>
            <a:srgbClr val="C00000">
              <a:alpha val="45097"/>
            </a:srgb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503" name="Line 52"/>
          <p:cNvSpPr>
            <a:spLocks noChangeShapeType="1"/>
          </p:cNvSpPr>
          <p:nvPr/>
        </p:nvSpPr>
        <p:spPr bwMode="auto">
          <a:xfrm flipH="1">
            <a:off x="1828800" y="37909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4" name="Line 53"/>
          <p:cNvSpPr>
            <a:spLocks noChangeShapeType="1"/>
          </p:cNvSpPr>
          <p:nvPr/>
        </p:nvSpPr>
        <p:spPr bwMode="auto">
          <a:xfrm flipH="1">
            <a:off x="1828800" y="407670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5" name="Line 54"/>
          <p:cNvSpPr>
            <a:spLocks noChangeShapeType="1"/>
          </p:cNvSpPr>
          <p:nvPr/>
        </p:nvSpPr>
        <p:spPr bwMode="auto">
          <a:xfrm flipH="1">
            <a:off x="1828800" y="43624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6" name="Line 55"/>
          <p:cNvSpPr>
            <a:spLocks noChangeShapeType="1"/>
          </p:cNvSpPr>
          <p:nvPr/>
        </p:nvSpPr>
        <p:spPr bwMode="auto">
          <a:xfrm flipH="1">
            <a:off x="1828800" y="47053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 name="TextBox 1">
            <a:extLst>
              <a:ext uri="{FF2B5EF4-FFF2-40B4-BE49-F238E27FC236}">
                <a16:creationId xmlns:a16="http://schemas.microsoft.com/office/drawing/2014/main" id="{8F84C0C9-B5BC-2F96-0AD4-DA8E17675560}"/>
              </a:ext>
            </a:extLst>
          </p:cNvPr>
          <p:cNvSpPr txBox="1"/>
          <p:nvPr/>
        </p:nvSpPr>
        <p:spPr>
          <a:xfrm>
            <a:off x="3048000" y="5490571"/>
            <a:ext cx="2645853" cy="415498"/>
          </a:xfrm>
          <a:prstGeom prst="rect">
            <a:avLst/>
          </a:prstGeom>
          <a:noFill/>
        </p:spPr>
        <p:txBody>
          <a:bodyPr wrap="none" rtlCol="0">
            <a:spAutoFit/>
          </a:bodyPr>
          <a:lstStyle/>
          <a:p>
            <a:pPr defTabSz="685800"/>
            <a:r>
              <a:rPr lang="en-US" sz="2100" dirty="0">
                <a:solidFill>
                  <a:prstClr val="black"/>
                </a:solidFill>
                <a:latin typeface="Aptos" panose="02110004020202020204"/>
              </a:rPr>
              <a:t>Return to </a:t>
            </a:r>
            <a:r>
              <a:rPr lang="en-US" sz="2100" dirty="0" err="1">
                <a:solidFill>
                  <a:prstClr val="black"/>
                </a:solidFill>
                <a:latin typeface="Aptos" panose="02110004020202020204"/>
              </a:rPr>
              <a:t>LibC</a:t>
            </a:r>
            <a:r>
              <a:rPr lang="en-US" sz="2100" dirty="0">
                <a:solidFill>
                  <a:prstClr val="black"/>
                </a:solidFill>
                <a:latin typeface="Aptos" panose="02110004020202020204"/>
              </a:rPr>
              <a:t> Attack</a:t>
            </a:r>
          </a:p>
        </p:txBody>
      </p:sp>
    </p:spTree>
    <p:extLst>
      <p:ext uri="{BB962C8B-B14F-4D97-AF65-F5344CB8AC3E}">
        <p14:creationId xmlns:p14="http://schemas.microsoft.com/office/powerpoint/2010/main" val="256156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55"/>
                                        </p:tgtEl>
                                        <p:attrNameLst>
                                          <p:attrName>style.visibility</p:attrName>
                                        </p:attrNameLst>
                                      </p:cBhvr>
                                      <p:to>
                                        <p:strVal val="visible"/>
                                      </p:to>
                                    </p:set>
                                    <p:animEffect transition="in" filter="wipe(down)">
                                      <p:cBhvr>
                                        <p:cTn id="7" dur="500"/>
                                        <p:tgtEl>
                                          <p:spTgt spid="7275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7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3" grpId="0" animBg="1"/>
      <p:bldP spid="72754" grpId="0" animBg="1"/>
      <p:bldP spid="7275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38200"/>
            <a:ext cx="8229600" cy="857250"/>
          </a:xfrm>
        </p:spPr>
        <p:txBody>
          <a:bodyPr>
            <a:noAutofit/>
          </a:bodyPr>
          <a:lstStyle/>
          <a:p>
            <a:r>
              <a:rPr lang="en-US" sz="3200" dirty="0"/>
              <a:t>Attack:  Return Oriented Programming  (ROP)</a:t>
            </a:r>
          </a:p>
        </p:txBody>
      </p:sp>
      <p:sp>
        <p:nvSpPr>
          <p:cNvPr id="20483" name="Rectangle 3" descr="Rectangle: Click to edit Master text styles&#10;Second level&#10;Third level&#10;Fourth level&#10;Fifth level"/>
          <p:cNvSpPr>
            <a:spLocks noGrp="1" noChangeArrowheads="1"/>
          </p:cNvSpPr>
          <p:nvPr>
            <p:ph type="body" idx="1"/>
          </p:nvPr>
        </p:nvSpPr>
        <p:spPr>
          <a:xfrm>
            <a:off x="152400" y="1828801"/>
            <a:ext cx="8763000" cy="590549"/>
          </a:xfrm>
        </p:spPr>
        <p:txBody>
          <a:bodyPr>
            <a:normAutofit/>
          </a:bodyPr>
          <a:lstStyle/>
          <a:p>
            <a:pPr marL="0" indent="0">
              <a:buNone/>
            </a:pPr>
            <a:r>
              <a:rPr lang="en-US" sz="2400" dirty="0"/>
              <a:t> Control hijacking </a:t>
            </a:r>
            <a:r>
              <a:rPr lang="en-US" sz="2400" b="1" dirty="0"/>
              <a:t>without injecting code</a:t>
            </a:r>
            <a:r>
              <a:rPr lang="en-US" sz="2400" dirty="0"/>
              <a:t>:</a:t>
            </a:r>
          </a:p>
        </p:txBody>
      </p:sp>
      <p:sp>
        <p:nvSpPr>
          <p:cNvPr id="20484" name="Rectangle 33"/>
          <p:cNvSpPr>
            <a:spLocks noChangeArrowheads="1"/>
          </p:cNvSpPr>
          <p:nvPr/>
        </p:nvSpPr>
        <p:spPr bwMode="auto">
          <a:xfrm>
            <a:off x="1828800" y="3219450"/>
            <a:ext cx="1295400" cy="5715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args</a:t>
            </a:r>
          </a:p>
        </p:txBody>
      </p:sp>
      <p:sp>
        <p:nvSpPr>
          <p:cNvPr id="20485" name="Rectangle 34"/>
          <p:cNvSpPr>
            <a:spLocks noChangeArrowheads="1"/>
          </p:cNvSpPr>
          <p:nvPr/>
        </p:nvSpPr>
        <p:spPr bwMode="auto">
          <a:xfrm>
            <a:off x="1828800" y="379095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ret-addr</a:t>
            </a:r>
          </a:p>
        </p:txBody>
      </p:sp>
      <p:sp>
        <p:nvSpPr>
          <p:cNvPr id="20486" name="Rectangle 35"/>
          <p:cNvSpPr>
            <a:spLocks noChangeArrowheads="1"/>
          </p:cNvSpPr>
          <p:nvPr/>
        </p:nvSpPr>
        <p:spPr bwMode="auto">
          <a:xfrm>
            <a:off x="1828800" y="407670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sfp</a:t>
            </a:r>
          </a:p>
        </p:txBody>
      </p:sp>
      <p:sp>
        <p:nvSpPr>
          <p:cNvPr id="20487" name="Rectangle 36"/>
          <p:cNvSpPr>
            <a:spLocks noChangeArrowheads="1"/>
          </p:cNvSpPr>
          <p:nvPr/>
        </p:nvSpPr>
        <p:spPr bwMode="auto">
          <a:xfrm>
            <a:off x="1828800" y="4362450"/>
            <a:ext cx="1295400" cy="3429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488" name="Rectangle 37"/>
          <p:cNvSpPr>
            <a:spLocks noChangeArrowheads="1"/>
          </p:cNvSpPr>
          <p:nvPr/>
        </p:nvSpPr>
        <p:spPr bwMode="auto">
          <a:xfrm>
            <a:off x="1828800" y="4705350"/>
            <a:ext cx="1295400" cy="6286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local buf</a:t>
            </a:r>
          </a:p>
        </p:txBody>
      </p:sp>
      <p:sp>
        <p:nvSpPr>
          <p:cNvPr id="20489" name="Line 38"/>
          <p:cNvSpPr>
            <a:spLocks noChangeShapeType="1"/>
          </p:cNvSpPr>
          <p:nvPr/>
        </p:nvSpPr>
        <p:spPr bwMode="auto">
          <a:xfrm>
            <a:off x="18288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0" name="Line 39"/>
          <p:cNvSpPr>
            <a:spLocks noChangeShapeType="1"/>
          </p:cNvSpPr>
          <p:nvPr/>
        </p:nvSpPr>
        <p:spPr bwMode="auto">
          <a:xfrm>
            <a:off x="31242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1" name="Text Box 40"/>
          <p:cNvSpPr txBox="1">
            <a:spLocks noChangeArrowheads="1"/>
          </p:cNvSpPr>
          <p:nvPr/>
        </p:nvSpPr>
        <p:spPr bwMode="auto">
          <a:xfrm>
            <a:off x="2057402" y="2662536"/>
            <a:ext cx="816249" cy="461665"/>
          </a:xfrm>
          <a:prstGeom prst="rect">
            <a:avLst/>
          </a:prstGeom>
          <a:noFill/>
          <a:ln w="9525">
            <a:noFill/>
            <a:miter lim="800000"/>
            <a:headEnd/>
            <a:tailEnd/>
          </a:ln>
        </p:spPr>
        <p:txBody>
          <a:bodyPr wrap="none">
            <a:spAutoFit/>
          </a:bodyPr>
          <a:lstStyle/>
          <a:p>
            <a:pPr defTabSz="685800" eaLnBrk="0" hangingPunct="0"/>
            <a:r>
              <a:rPr lang="en-US" sz="2400">
                <a:solidFill>
                  <a:prstClr val="black"/>
                </a:solidFill>
                <a:latin typeface="Times" pitchFamily="18" charset="0"/>
              </a:rPr>
              <a:t>stack</a:t>
            </a:r>
          </a:p>
        </p:txBody>
      </p:sp>
      <p:sp>
        <p:nvSpPr>
          <p:cNvPr id="20492" name="Rectangle 41"/>
          <p:cNvSpPr>
            <a:spLocks noChangeArrowheads="1"/>
          </p:cNvSpPr>
          <p:nvPr/>
        </p:nvSpPr>
        <p:spPr bwMode="auto">
          <a:xfrm>
            <a:off x="5867400" y="3219450"/>
            <a:ext cx="1295400" cy="5715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endParaRPr lang="en-US" sz="2400">
              <a:solidFill>
                <a:prstClr val="black"/>
              </a:solidFill>
              <a:latin typeface="Times" pitchFamily="18" charset="0"/>
            </a:endParaRPr>
          </a:p>
        </p:txBody>
      </p:sp>
      <p:sp>
        <p:nvSpPr>
          <p:cNvPr id="20493" name="Rectangle 42"/>
          <p:cNvSpPr>
            <a:spLocks noChangeArrowheads="1"/>
          </p:cNvSpPr>
          <p:nvPr/>
        </p:nvSpPr>
        <p:spPr bwMode="auto">
          <a:xfrm>
            <a:off x="5867400" y="379095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exec()</a:t>
            </a:r>
          </a:p>
        </p:txBody>
      </p:sp>
      <p:sp>
        <p:nvSpPr>
          <p:cNvPr id="20494" name="Rectangle 43"/>
          <p:cNvSpPr>
            <a:spLocks noChangeArrowheads="1"/>
          </p:cNvSpPr>
          <p:nvPr/>
        </p:nvSpPr>
        <p:spPr bwMode="auto">
          <a:xfrm>
            <a:off x="5867400" y="407670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printf()</a:t>
            </a:r>
          </a:p>
        </p:txBody>
      </p:sp>
      <p:sp>
        <p:nvSpPr>
          <p:cNvPr id="20495" name="Rectangle 44"/>
          <p:cNvSpPr>
            <a:spLocks noChangeArrowheads="1"/>
          </p:cNvSpPr>
          <p:nvPr/>
        </p:nvSpPr>
        <p:spPr bwMode="auto">
          <a:xfrm>
            <a:off x="5867400" y="4362450"/>
            <a:ext cx="1295400" cy="3429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496" name="Rectangle 45"/>
          <p:cNvSpPr>
            <a:spLocks noChangeArrowheads="1"/>
          </p:cNvSpPr>
          <p:nvPr/>
        </p:nvSpPr>
        <p:spPr bwMode="auto">
          <a:xfrm>
            <a:off x="5867400" y="4705350"/>
            <a:ext cx="1295400" cy="6286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“/bin/sh”</a:t>
            </a:r>
          </a:p>
        </p:txBody>
      </p:sp>
      <p:sp>
        <p:nvSpPr>
          <p:cNvPr id="20497" name="Line 46"/>
          <p:cNvSpPr>
            <a:spLocks noChangeShapeType="1"/>
          </p:cNvSpPr>
          <p:nvPr/>
        </p:nvSpPr>
        <p:spPr bwMode="auto">
          <a:xfrm>
            <a:off x="58674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8" name="Line 47"/>
          <p:cNvSpPr>
            <a:spLocks noChangeShapeType="1"/>
          </p:cNvSpPr>
          <p:nvPr/>
        </p:nvSpPr>
        <p:spPr bwMode="auto">
          <a:xfrm>
            <a:off x="71628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9" name="Text Box 48"/>
          <p:cNvSpPr txBox="1">
            <a:spLocks noChangeArrowheads="1"/>
          </p:cNvSpPr>
          <p:nvPr/>
        </p:nvSpPr>
        <p:spPr bwMode="auto">
          <a:xfrm>
            <a:off x="5943602" y="2662536"/>
            <a:ext cx="995785" cy="461665"/>
          </a:xfrm>
          <a:prstGeom prst="rect">
            <a:avLst/>
          </a:prstGeom>
          <a:noFill/>
          <a:ln w="9525">
            <a:noFill/>
            <a:miter lim="800000"/>
            <a:headEnd/>
            <a:tailEnd/>
          </a:ln>
        </p:spPr>
        <p:txBody>
          <a:bodyPr wrap="none">
            <a:spAutoFit/>
          </a:bodyPr>
          <a:lstStyle/>
          <a:p>
            <a:pPr defTabSz="685800" eaLnBrk="0" hangingPunct="0"/>
            <a:r>
              <a:rPr lang="en-US" sz="2400" dirty="0" err="1">
                <a:solidFill>
                  <a:prstClr val="black"/>
                </a:solidFill>
                <a:latin typeface="Times" pitchFamily="18" charset="0"/>
              </a:rPr>
              <a:t>libc.so</a:t>
            </a:r>
            <a:endParaRPr lang="en-US" sz="2400" dirty="0">
              <a:solidFill>
                <a:prstClr val="black"/>
              </a:solidFill>
              <a:latin typeface="Times" pitchFamily="18" charset="0"/>
            </a:endParaRPr>
          </a:p>
        </p:txBody>
      </p:sp>
      <p:sp>
        <p:nvSpPr>
          <p:cNvPr id="72753" name="Line 49"/>
          <p:cNvSpPr>
            <a:spLocks noChangeShapeType="1"/>
          </p:cNvSpPr>
          <p:nvPr/>
        </p:nvSpPr>
        <p:spPr bwMode="auto">
          <a:xfrm>
            <a:off x="3124200" y="3962400"/>
            <a:ext cx="2743200" cy="0"/>
          </a:xfrm>
          <a:prstGeom prst="line">
            <a:avLst/>
          </a:prstGeom>
          <a:noFill/>
          <a:ln w="38100">
            <a:solidFill>
              <a:schemeClr val="tx1"/>
            </a:solidFill>
            <a:round/>
            <a:headEnd/>
            <a:tailEnd type="triangle" w="med" len="med"/>
          </a:ln>
        </p:spPr>
        <p:txBody>
          <a:bodyPr/>
          <a:lstStyle/>
          <a:p>
            <a:pPr defTabSz="685800"/>
            <a:endParaRPr lang="en-US">
              <a:solidFill>
                <a:prstClr val="black"/>
              </a:solidFill>
              <a:latin typeface="Aptos" panose="02110004020202020204"/>
            </a:endParaRPr>
          </a:p>
        </p:txBody>
      </p:sp>
      <p:sp>
        <p:nvSpPr>
          <p:cNvPr id="72754" name="Line 50"/>
          <p:cNvSpPr>
            <a:spLocks noChangeShapeType="1"/>
          </p:cNvSpPr>
          <p:nvPr/>
        </p:nvSpPr>
        <p:spPr bwMode="auto">
          <a:xfrm>
            <a:off x="3124200" y="3619500"/>
            <a:ext cx="2743200" cy="1428750"/>
          </a:xfrm>
          <a:prstGeom prst="line">
            <a:avLst/>
          </a:prstGeom>
          <a:noFill/>
          <a:ln w="38100">
            <a:solidFill>
              <a:schemeClr val="tx1"/>
            </a:solidFill>
            <a:round/>
            <a:headEnd/>
            <a:tailEnd type="triangle" w="med" len="med"/>
          </a:ln>
        </p:spPr>
        <p:txBody>
          <a:bodyPr/>
          <a:lstStyle/>
          <a:p>
            <a:pPr defTabSz="685800"/>
            <a:endParaRPr lang="en-US">
              <a:solidFill>
                <a:prstClr val="black"/>
              </a:solidFill>
              <a:latin typeface="Aptos" panose="02110004020202020204"/>
            </a:endParaRPr>
          </a:p>
        </p:txBody>
      </p:sp>
      <p:sp>
        <p:nvSpPr>
          <p:cNvPr id="72755" name="Rectangle 51"/>
          <p:cNvSpPr>
            <a:spLocks noChangeArrowheads="1"/>
          </p:cNvSpPr>
          <p:nvPr/>
        </p:nvSpPr>
        <p:spPr bwMode="auto">
          <a:xfrm>
            <a:off x="1828800" y="3333750"/>
            <a:ext cx="1295400" cy="2000250"/>
          </a:xfrm>
          <a:prstGeom prst="rect">
            <a:avLst/>
          </a:prstGeom>
          <a:solidFill>
            <a:srgbClr val="C00000">
              <a:alpha val="45097"/>
            </a:srgb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503" name="Line 52"/>
          <p:cNvSpPr>
            <a:spLocks noChangeShapeType="1"/>
          </p:cNvSpPr>
          <p:nvPr/>
        </p:nvSpPr>
        <p:spPr bwMode="auto">
          <a:xfrm flipH="1">
            <a:off x="1828800" y="37909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4" name="Line 53"/>
          <p:cNvSpPr>
            <a:spLocks noChangeShapeType="1"/>
          </p:cNvSpPr>
          <p:nvPr/>
        </p:nvSpPr>
        <p:spPr bwMode="auto">
          <a:xfrm flipH="1">
            <a:off x="1828800" y="407670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5" name="Line 54"/>
          <p:cNvSpPr>
            <a:spLocks noChangeShapeType="1"/>
          </p:cNvSpPr>
          <p:nvPr/>
        </p:nvSpPr>
        <p:spPr bwMode="auto">
          <a:xfrm flipH="1">
            <a:off x="1828800" y="43624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6" name="Line 55"/>
          <p:cNvSpPr>
            <a:spLocks noChangeShapeType="1"/>
          </p:cNvSpPr>
          <p:nvPr/>
        </p:nvSpPr>
        <p:spPr bwMode="auto">
          <a:xfrm flipH="1">
            <a:off x="1828800" y="47053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 name="TextBox 1">
            <a:extLst>
              <a:ext uri="{FF2B5EF4-FFF2-40B4-BE49-F238E27FC236}">
                <a16:creationId xmlns:a16="http://schemas.microsoft.com/office/drawing/2014/main" id="{8F84C0C9-B5BC-2F96-0AD4-DA8E17675560}"/>
              </a:ext>
            </a:extLst>
          </p:cNvPr>
          <p:cNvSpPr txBox="1"/>
          <p:nvPr/>
        </p:nvSpPr>
        <p:spPr>
          <a:xfrm>
            <a:off x="3048000" y="5490571"/>
            <a:ext cx="2645853" cy="415498"/>
          </a:xfrm>
          <a:prstGeom prst="rect">
            <a:avLst/>
          </a:prstGeom>
          <a:noFill/>
        </p:spPr>
        <p:txBody>
          <a:bodyPr wrap="none" rtlCol="0">
            <a:spAutoFit/>
          </a:bodyPr>
          <a:lstStyle/>
          <a:p>
            <a:pPr defTabSz="685800"/>
            <a:r>
              <a:rPr lang="en-US" sz="2100" dirty="0">
                <a:solidFill>
                  <a:prstClr val="black"/>
                </a:solidFill>
                <a:latin typeface="Aptos" panose="02110004020202020204"/>
              </a:rPr>
              <a:t>Return to </a:t>
            </a:r>
            <a:r>
              <a:rPr lang="en-US" sz="2100" dirty="0" err="1">
                <a:solidFill>
                  <a:prstClr val="black"/>
                </a:solidFill>
                <a:latin typeface="Aptos" panose="02110004020202020204"/>
              </a:rPr>
              <a:t>LibC</a:t>
            </a:r>
            <a:r>
              <a:rPr lang="en-US" sz="2100" dirty="0">
                <a:solidFill>
                  <a:prstClr val="black"/>
                </a:solidFill>
                <a:latin typeface="Aptos" panose="02110004020202020204"/>
              </a:rPr>
              <a:t> Attack</a:t>
            </a:r>
          </a:p>
        </p:txBody>
      </p:sp>
      <p:sp>
        <p:nvSpPr>
          <p:cNvPr id="3" name="TextBox 2">
            <a:extLst>
              <a:ext uri="{FF2B5EF4-FFF2-40B4-BE49-F238E27FC236}">
                <a16:creationId xmlns:a16="http://schemas.microsoft.com/office/drawing/2014/main" id="{E638D4F5-A2BF-2952-0DE7-91E7C12E333F}"/>
              </a:ext>
            </a:extLst>
          </p:cNvPr>
          <p:cNvSpPr txBox="1"/>
          <p:nvPr/>
        </p:nvSpPr>
        <p:spPr>
          <a:xfrm>
            <a:off x="3125940" y="2447552"/>
            <a:ext cx="2817661" cy="830997"/>
          </a:xfrm>
          <a:prstGeom prst="rect">
            <a:avLst/>
          </a:prstGeom>
          <a:noFill/>
        </p:spPr>
        <p:txBody>
          <a:bodyPr wrap="square" rtlCol="0">
            <a:spAutoFit/>
          </a:bodyPr>
          <a:lstStyle/>
          <a:p>
            <a:pPr algn="ctr" defTabSz="685800"/>
            <a:r>
              <a:rPr lang="en-US" sz="2400" b="1" dirty="0">
                <a:solidFill>
                  <a:srgbClr val="FF0000"/>
                </a:solidFill>
                <a:latin typeface="Aptos" panose="02110004020202020204"/>
              </a:rPr>
              <a:t>Recap on the stack memory layout</a:t>
            </a:r>
          </a:p>
        </p:txBody>
      </p:sp>
    </p:spTree>
    <p:extLst>
      <p:ext uri="{BB962C8B-B14F-4D97-AF65-F5344CB8AC3E}">
        <p14:creationId xmlns:p14="http://schemas.microsoft.com/office/powerpoint/2010/main" val="34369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55"/>
                                        </p:tgtEl>
                                        <p:attrNameLst>
                                          <p:attrName>style.visibility</p:attrName>
                                        </p:attrNameLst>
                                      </p:cBhvr>
                                      <p:to>
                                        <p:strVal val="visible"/>
                                      </p:to>
                                    </p:set>
                                    <p:animEffect transition="in" filter="wipe(down)">
                                      <p:cBhvr>
                                        <p:cTn id="7" dur="500"/>
                                        <p:tgtEl>
                                          <p:spTgt spid="7275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7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3" grpId="0" animBg="1"/>
      <p:bldP spid="72754" grpId="0" animBg="1"/>
      <p:bldP spid="7275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38200"/>
            <a:ext cx="8229600" cy="857250"/>
          </a:xfrm>
        </p:spPr>
        <p:txBody>
          <a:bodyPr>
            <a:noAutofit/>
          </a:bodyPr>
          <a:lstStyle/>
          <a:p>
            <a:r>
              <a:rPr lang="en-US" sz="3200" dirty="0"/>
              <a:t>Attack:  Return Oriented Programming  (ROP)</a:t>
            </a:r>
          </a:p>
        </p:txBody>
      </p:sp>
      <p:sp>
        <p:nvSpPr>
          <p:cNvPr id="20483" name="Rectangle 3" descr="Rectangle: Click to edit Master text styles&#10;Second level&#10;Third level&#10;Fourth level&#10;Fifth level"/>
          <p:cNvSpPr>
            <a:spLocks noGrp="1" noChangeArrowheads="1"/>
          </p:cNvSpPr>
          <p:nvPr>
            <p:ph type="body" idx="1"/>
          </p:nvPr>
        </p:nvSpPr>
        <p:spPr>
          <a:xfrm>
            <a:off x="152400" y="1828801"/>
            <a:ext cx="8763000" cy="590549"/>
          </a:xfrm>
        </p:spPr>
        <p:txBody>
          <a:bodyPr>
            <a:normAutofit/>
          </a:bodyPr>
          <a:lstStyle/>
          <a:p>
            <a:pPr marL="0" indent="0">
              <a:buNone/>
            </a:pPr>
            <a:r>
              <a:rPr lang="en-US" sz="2400" dirty="0"/>
              <a:t> Control hijacking </a:t>
            </a:r>
            <a:r>
              <a:rPr lang="en-US" sz="2400" b="1" dirty="0"/>
              <a:t>without injecting code</a:t>
            </a:r>
            <a:r>
              <a:rPr lang="en-US" sz="2400" dirty="0"/>
              <a:t>:</a:t>
            </a:r>
          </a:p>
        </p:txBody>
      </p:sp>
      <p:sp>
        <p:nvSpPr>
          <p:cNvPr id="20484" name="Rectangle 33"/>
          <p:cNvSpPr>
            <a:spLocks noChangeArrowheads="1"/>
          </p:cNvSpPr>
          <p:nvPr/>
        </p:nvSpPr>
        <p:spPr bwMode="auto">
          <a:xfrm>
            <a:off x="1828800" y="3219450"/>
            <a:ext cx="1295400" cy="5715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args</a:t>
            </a:r>
          </a:p>
        </p:txBody>
      </p:sp>
      <p:sp>
        <p:nvSpPr>
          <p:cNvPr id="20485" name="Rectangle 34"/>
          <p:cNvSpPr>
            <a:spLocks noChangeArrowheads="1"/>
          </p:cNvSpPr>
          <p:nvPr/>
        </p:nvSpPr>
        <p:spPr bwMode="auto">
          <a:xfrm>
            <a:off x="1828800" y="379095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ret-addr</a:t>
            </a:r>
          </a:p>
        </p:txBody>
      </p:sp>
      <p:sp>
        <p:nvSpPr>
          <p:cNvPr id="20486" name="Rectangle 35"/>
          <p:cNvSpPr>
            <a:spLocks noChangeArrowheads="1"/>
          </p:cNvSpPr>
          <p:nvPr/>
        </p:nvSpPr>
        <p:spPr bwMode="auto">
          <a:xfrm>
            <a:off x="1828800" y="407670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sfp</a:t>
            </a:r>
          </a:p>
        </p:txBody>
      </p:sp>
      <p:sp>
        <p:nvSpPr>
          <p:cNvPr id="20487" name="Rectangle 36"/>
          <p:cNvSpPr>
            <a:spLocks noChangeArrowheads="1"/>
          </p:cNvSpPr>
          <p:nvPr/>
        </p:nvSpPr>
        <p:spPr bwMode="auto">
          <a:xfrm>
            <a:off x="1828800" y="4362450"/>
            <a:ext cx="1295400" cy="3429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488" name="Rectangle 37"/>
          <p:cNvSpPr>
            <a:spLocks noChangeArrowheads="1"/>
          </p:cNvSpPr>
          <p:nvPr/>
        </p:nvSpPr>
        <p:spPr bwMode="auto">
          <a:xfrm>
            <a:off x="1828800" y="4705350"/>
            <a:ext cx="1295400" cy="6286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local buf</a:t>
            </a:r>
          </a:p>
        </p:txBody>
      </p:sp>
      <p:sp>
        <p:nvSpPr>
          <p:cNvPr id="20489" name="Line 38"/>
          <p:cNvSpPr>
            <a:spLocks noChangeShapeType="1"/>
          </p:cNvSpPr>
          <p:nvPr/>
        </p:nvSpPr>
        <p:spPr bwMode="auto">
          <a:xfrm>
            <a:off x="18288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0" name="Line 39"/>
          <p:cNvSpPr>
            <a:spLocks noChangeShapeType="1"/>
          </p:cNvSpPr>
          <p:nvPr/>
        </p:nvSpPr>
        <p:spPr bwMode="auto">
          <a:xfrm>
            <a:off x="31242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1" name="Text Box 40"/>
          <p:cNvSpPr txBox="1">
            <a:spLocks noChangeArrowheads="1"/>
          </p:cNvSpPr>
          <p:nvPr/>
        </p:nvSpPr>
        <p:spPr bwMode="auto">
          <a:xfrm>
            <a:off x="2057402" y="2662536"/>
            <a:ext cx="816249" cy="461665"/>
          </a:xfrm>
          <a:prstGeom prst="rect">
            <a:avLst/>
          </a:prstGeom>
          <a:noFill/>
          <a:ln w="9525">
            <a:noFill/>
            <a:miter lim="800000"/>
            <a:headEnd/>
            <a:tailEnd/>
          </a:ln>
        </p:spPr>
        <p:txBody>
          <a:bodyPr wrap="none">
            <a:spAutoFit/>
          </a:bodyPr>
          <a:lstStyle/>
          <a:p>
            <a:pPr defTabSz="685800" eaLnBrk="0" hangingPunct="0"/>
            <a:r>
              <a:rPr lang="en-US" sz="2400">
                <a:solidFill>
                  <a:prstClr val="black"/>
                </a:solidFill>
                <a:latin typeface="Times" pitchFamily="18" charset="0"/>
              </a:rPr>
              <a:t>stack</a:t>
            </a:r>
          </a:p>
        </p:txBody>
      </p:sp>
      <p:sp>
        <p:nvSpPr>
          <p:cNvPr id="20492" name="Rectangle 41"/>
          <p:cNvSpPr>
            <a:spLocks noChangeArrowheads="1"/>
          </p:cNvSpPr>
          <p:nvPr/>
        </p:nvSpPr>
        <p:spPr bwMode="auto">
          <a:xfrm>
            <a:off x="5867400" y="3219450"/>
            <a:ext cx="1295400" cy="5715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endParaRPr lang="en-US" sz="2400">
              <a:solidFill>
                <a:prstClr val="black"/>
              </a:solidFill>
              <a:latin typeface="Times" pitchFamily="18" charset="0"/>
            </a:endParaRPr>
          </a:p>
        </p:txBody>
      </p:sp>
      <p:sp>
        <p:nvSpPr>
          <p:cNvPr id="20493" name="Rectangle 42"/>
          <p:cNvSpPr>
            <a:spLocks noChangeArrowheads="1"/>
          </p:cNvSpPr>
          <p:nvPr/>
        </p:nvSpPr>
        <p:spPr bwMode="auto">
          <a:xfrm>
            <a:off x="5867400" y="379095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exec()</a:t>
            </a:r>
          </a:p>
        </p:txBody>
      </p:sp>
      <p:sp>
        <p:nvSpPr>
          <p:cNvPr id="20494" name="Rectangle 43"/>
          <p:cNvSpPr>
            <a:spLocks noChangeArrowheads="1"/>
          </p:cNvSpPr>
          <p:nvPr/>
        </p:nvSpPr>
        <p:spPr bwMode="auto">
          <a:xfrm>
            <a:off x="5867400" y="4076700"/>
            <a:ext cx="1295400" cy="2857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printf()</a:t>
            </a:r>
          </a:p>
        </p:txBody>
      </p:sp>
      <p:sp>
        <p:nvSpPr>
          <p:cNvPr id="20495" name="Rectangle 44"/>
          <p:cNvSpPr>
            <a:spLocks noChangeArrowheads="1"/>
          </p:cNvSpPr>
          <p:nvPr/>
        </p:nvSpPr>
        <p:spPr bwMode="auto">
          <a:xfrm>
            <a:off x="5867400" y="4362450"/>
            <a:ext cx="1295400" cy="34290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496" name="Rectangle 45"/>
          <p:cNvSpPr>
            <a:spLocks noChangeArrowheads="1"/>
          </p:cNvSpPr>
          <p:nvPr/>
        </p:nvSpPr>
        <p:spPr bwMode="auto">
          <a:xfrm>
            <a:off x="5867400" y="4705350"/>
            <a:ext cx="1295400" cy="628650"/>
          </a:xfrm>
          <a:prstGeom prst="rect">
            <a:avLst/>
          </a:prstGeom>
          <a:solidFill>
            <a:schemeClr val="accent6">
              <a:lumMod val="40000"/>
              <a:lumOff val="60000"/>
            </a:schemeClr>
          </a:solidFill>
          <a:ln w="9525">
            <a:solidFill>
              <a:schemeClr val="tx1"/>
            </a:solidFill>
            <a:miter lim="800000"/>
            <a:headEnd/>
            <a:tailEnd/>
          </a:ln>
        </p:spPr>
        <p:txBody>
          <a:bodyPr wrap="none" anchor="ctr"/>
          <a:lstStyle/>
          <a:p>
            <a:pPr algn="ctr" defTabSz="685800" eaLnBrk="0" hangingPunct="0"/>
            <a:r>
              <a:rPr lang="en-US" sz="2400">
                <a:solidFill>
                  <a:prstClr val="black"/>
                </a:solidFill>
                <a:latin typeface="Times" pitchFamily="18" charset="0"/>
              </a:rPr>
              <a:t>“/bin/sh”</a:t>
            </a:r>
          </a:p>
        </p:txBody>
      </p:sp>
      <p:sp>
        <p:nvSpPr>
          <p:cNvPr id="20497" name="Line 46"/>
          <p:cNvSpPr>
            <a:spLocks noChangeShapeType="1"/>
          </p:cNvSpPr>
          <p:nvPr/>
        </p:nvSpPr>
        <p:spPr bwMode="auto">
          <a:xfrm>
            <a:off x="58674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8" name="Line 47"/>
          <p:cNvSpPr>
            <a:spLocks noChangeShapeType="1"/>
          </p:cNvSpPr>
          <p:nvPr/>
        </p:nvSpPr>
        <p:spPr bwMode="auto">
          <a:xfrm>
            <a:off x="7162800" y="3048000"/>
            <a:ext cx="0" cy="251460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499" name="Text Box 48"/>
          <p:cNvSpPr txBox="1">
            <a:spLocks noChangeArrowheads="1"/>
          </p:cNvSpPr>
          <p:nvPr/>
        </p:nvSpPr>
        <p:spPr bwMode="auto">
          <a:xfrm>
            <a:off x="5943602" y="2662536"/>
            <a:ext cx="995785" cy="461665"/>
          </a:xfrm>
          <a:prstGeom prst="rect">
            <a:avLst/>
          </a:prstGeom>
          <a:noFill/>
          <a:ln w="9525">
            <a:noFill/>
            <a:miter lim="800000"/>
            <a:headEnd/>
            <a:tailEnd/>
          </a:ln>
        </p:spPr>
        <p:txBody>
          <a:bodyPr wrap="none">
            <a:spAutoFit/>
          </a:bodyPr>
          <a:lstStyle/>
          <a:p>
            <a:pPr defTabSz="685800" eaLnBrk="0" hangingPunct="0"/>
            <a:r>
              <a:rPr lang="en-US" sz="2400">
                <a:solidFill>
                  <a:prstClr val="black"/>
                </a:solidFill>
                <a:latin typeface="Times" pitchFamily="18" charset="0"/>
              </a:rPr>
              <a:t>libc.so</a:t>
            </a:r>
          </a:p>
        </p:txBody>
      </p:sp>
      <p:sp>
        <p:nvSpPr>
          <p:cNvPr id="72753" name="Line 49"/>
          <p:cNvSpPr>
            <a:spLocks noChangeShapeType="1"/>
          </p:cNvSpPr>
          <p:nvPr/>
        </p:nvSpPr>
        <p:spPr bwMode="auto">
          <a:xfrm>
            <a:off x="3124200" y="3962400"/>
            <a:ext cx="2743200" cy="0"/>
          </a:xfrm>
          <a:prstGeom prst="line">
            <a:avLst/>
          </a:prstGeom>
          <a:noFill/>
          <a:ln w="38100">
            <a:solidFill>
              <a:schemeClr val="tx1"/>
            </a:solidFill>
            <a:round/>
            <a:headEnd/>
            <a:tailEnd type="triangle" w="med" len="med"/>
          </a:ln>
        </p:spPr>
        <p:txBody>
          <a:bodyPr/>
          <a:lstStyle/>
          <a:p>
            <a:pPr defTabSz="685800"/>
            <a:endParaRPr lang="en-US">
              <a:solidFill>
                <a:prstClr val="black"/>
              </a:solidFill>
              <a:latin typeface="Aptos" panose="02110004020202020204"/>
            </a:endParaRPr>
          </a:p>
        </p:txBody>
      </p:sp>
      <p:sp>
        <p:nvSpPr>
          <p:cNvPr id="72754" name="Line 50"/>
          <p:cNvSpPr>
            <a:spLocks noChangeShapeType="1"/>
          </p:cNvSpPr>
          <p:nvPr/>
        </p:nvSpPr>
        <p:spPr bwMode="auto">
          <a:xfrm>
            <a:off x="3124200" y="3619500"/>
            <a:ext cx="2743200" cy="1428750"/>
          </a:xfrm>
          <a:prstGeom prst="line">
            <a:avLst/>
          </a:prstGeom>
          <a:noFill/>
          <a:ln w="38100">
            <a:solidFill>
              <a:schemeClr val="tx1"/>
            </a:solidFill>
            <a:round/>
            <a:headEnd/>
            <a:tailEnd type="triangle" w="med" len="med"/>
          </a:ln>
        </p:spPr>
        <p:txBody>
          <a:bodyPr/>
          <a:lstStyle/>
          <a:p>
            <a:pPr defTabSz="685800"/>
            <a:endParaRPr lang="en-US">
              <a:solidFill>
                <a:prstClr val="black"/>
              </a:solidFill>
              <a:latin typeface="Aptos" panose="02110004020202020204"/>
            </a:endParaRPr>
          </a:p>
        </p:txBody>
      </p:sp>
      <p:sp>
        <p:nvSpPr>
          <p:cNvPr id="72755" name="Rectangle 51"/>
          <p:cNvSpPr>
            <a:spLocks noChangeArrowheads="1"/>
          </p:cNvSpPr>
          <p:nvPr/>
        </p:nvSpPr>
        <p:spPr bwMode="auto">
          <a:xfrm>
            <a:off x="1828800" y="3333750"/>
            <a:ext cx="1295400" cy="2000250"/>
          </a:xfrm>
          <a:prstGeom prst="rect">
            <a:avLst/>
          </a:prstGeom>
          <a:solidFill>
            <a:srgbClr val="C00000">
              <a:alpha val="45097"/>
            </a:srgbClr>
          </a:solidFill>
          <a:ln w="9525">
            <a:solidFill>
              <a:schemeClr val="tx1"/>
            </a:solidFill>
            <a:miter lim="800000"/>
            <a:headEnd/>
            <a:tailEnd/>
          </a:ln>
        </p:spPr>
        <p:txBody>
          <a:bodyPr wrap="none" anchor="ctr"/>
          <a:lstStyle/>
          <a:p>
            <a:pPr defTabSz="685800"/>
            <a:endParaRPr lang="en-US">
              <a:solidFill>
                <a:prstClr val="black"/>
              </a:solidFill>
              <a:latin typeface="Aptos" panose="02110004020202020204"/>
            </a:endParaRPr>
          </a:p>
        </p:txBody>
      </p:sp>
      <p:sp>
        <p:nvSpPr>
          <p:cNvPr id="20503" name="Line 52"/>
          <p:cNvSpPr>
            <a:spLocks noChangeShapeType="1"/>
          </p:cNvSpPr>
          <p:nvPr/>
        </p:nvSpPr>
        <p:spPr bwMode="auto">
          <a:xfrm flipH="1">
            <a:off x="1828800" y="37909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4" name="Line 53"/>
          <p:cNvSpPr>
            <a:spLocks noChangeShapeType="1"/>
          </p:cNvSpPr>
          <p:nvPr/>
        </p:nvSpPr>
        <p:spPr bwMode="auto">
          <a:xfrm flipH="1">
            <a:off x="1828800" y="407670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5" name="Line 54"/>
          <p:cNvSpPr>
            <a:spLocks noChangeShapeType="1"/>
          </p:cNvSpPr>
          <p:nvPr/>
        </p:nvSpPr>
        <p:spPr bwMode="auto">
          <a:xfrm flipH="1">
            <a:off x="1828800" y="43624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0506" name="Line 55"/>
          <p:cNvSpPr>
            <a:spLocks noChangeShapeType="1"/>
          </p:cNvSpPr>
          <p:nvPr/>
        </p:nvSpPr>
        <p:spPr bwMode="auto">
          <a:xfrm flipH="1">
            <a:off x="1828800" y="4705350"/>
            <a:ext cx="1295400" cy="0"/>
          </a:xfrm>
          <a:prstGeom prst="line">
            <a:avLst/>
          </a:prstGeom>
          <a:noFill/>
          <a:ln w="9525">
            <a:solidFill>
              <a:schemeClr val="tx1"/>
            </a:solidFill>
            <a:round/>
            <a:headEnd/>
            <a:tailEnd/>
          </a:ln>
        </p:spPr>
        <p:txBody>
          <a:bodyPr/>
          <a:lstStyle/>
          <a:p>
            <a:pPr defTabSz="685800"/>
            <a:endParaRPr lang="en-US">
              <a:solidFill>
                <a:prstClr val="black"/>
              </a:solidFill>
              <a:latin typeface="Aptos" panose="02110004020202020204"/>
            </a:endParaRPr>
          </a:p>
        </p:txBody>
      </p:sp>
      <p:sp>
        <p:nvSpPr>
          <p:cNvPr id="2" name="TextBox 1">
            <a:extLst>
              <a:ext uri="{FF2B5EF4-FFF2-40B4-BE49-F238E27FC236}">
                <a16:creationId xmlns:a16="http://schemas.microsoft.com/office/drawing/2014/main" id="{8F84C0C9-B5BC-2F96-0AD4-DA8E17675560}"/>
              </a:ext>
            </a:extLst>
          </p:cNvPr>
          <p:cNvSpPr txBox="1"/>
          <p:nvPr/>
        </p:nvSpPr>
        <p:spPr>
          <a:xfrm>
            <a:off x="3048000" y="5490571"/>
            <a:ext cx="2645853" cy="415498"/>
          </a:xfrm>
          <a:prstGeom prst="rect">
            <a:avLst/>
          </a:prstGeom>
          <a:noFill/>
        </p:spPr>
        <p:txBody>
          <a:bodyPr wrap="none" rtlCol="0">
            <a:spAutoFit/>
          </a:bodyPr>
          <a:lstStyle/>
          <a:p>
            <a:pPr defTabSz="685800"/>
            <a:r>
              <a:rPr lang="en-US" sz="2100" dirty="0">
                <a:solidFill>
                  <a:prstClr val="black"/>
                </a:solidFill>
                <a:latin typeface="Aptos" panose="02110004020202020204"/>
              </a:rPr>
              <a:t>Return to </a:t>
            </a:r>
            <a:r>
              <a:rPr lang="en-US" sz="2100" dirty="0" err="1">
                <a:solidFill>
                  <a:prstClr val="black"/>
                </a:solidFill>
                <a:latin typeface="Aptos" panose="02110004020202020204"/>
              </a:rPr>
              <a:t>LibC</a:t>
            </a:r>
            <a:r>
              <a:rPr lang="en-US" sz="2100" dirty="0">
                <a:solidFill>
                  <a:prstClr val="black"/>
                </a:solidFill>
                <a:latin typeface="Aptos" panose="02110004020202020204"/>
              </a:rPr>
              <a:t> Attack</a:t>
            </a:r>
          </a:p>
        </p:txBody>
      </p:sp>
    </p:spTree>
    <p:extLst>
      <p:ext uri="{BB962C8B-B14F-4D97-AF65-F5344CB8AC3E}">
        <p14:creationId xmlns:p14="http://schemas.microsoft.com/office/powerpoint/2010/main" val="412608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55"/>
                                        </p:tgtEl>
                                        <p:attrNameLst>
                                          <p:attrName>style.visibility</p:attrName>
                                        </p:attrNameLst>
                                      </p:cBhvr>
                                      <p:to>
                                        <p:strVal val="visible"/>
                                      </p:to>
                                    </p:set>
                                    <p:animEffect transition="in" filter="wipe(down)">
                                      <p:cBhvr>
                                        <p:cTn id="7" dur="500"/>
                                        <p:tgtEl>
                                          <p:spTgt spid="7275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7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3" grpId="0" animBg="1"/>
      <p:bldP spid="72754" grpId="0" animBg="1"/>
      <p:bldP spid="727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06401" y="1028700"/>
            <a:ext cx="8737600" cy="685800"/>
          </a:xfrm>
        </p:spPr>
        <p:txBody>
          <a:bodyPr>
            <a:normAutofit fontScale="90000"/>
          </a:bodyPr>
          <a:lstStyle/>
          <a:p>
            <a:r>
              <a:rPr lang="en-US" sz="4400" dirty="0"/>
              <a:t>Defense: Stack Canary</a:t>
            </a:r>
            <a:endParaRPr lang="en-US" sz="2800" dirty="0"/>
          </a:p>
        </p:txBody>
      </p:sp>
      <p:sp>
        <p:nvSpPr>
          <p:cNvPr id="24579" name="Rectangle 3" descr="Rectangle: Click to edit Master text styles&#10;Second level&#10;Third level&#10;Fourth level&#10;Fifth level"/>
          <p:cNvSpPr>
            <a:spLocks noGrp="1" noChangeArrowheads="1"/>
          </p:cNvSpPr>
          <p:nvPr>
            <p:ph type="body" idx="1"/>
          </p:nvPr>
        </p:nvSpPr>
        <p:spPr>
          <a:xfrm>
            <a:off x="228600" y="1771650"/>
            <a:ext cx="8686800" cy="3714750"/>
          </a:xfrm>
        </p:spPr>
        <p:txBody>
          <a:bodyPr>
            <a:normAutofit/>
          </a:bodyPr>
          <a:lstStyle/>
          <a:p>
            <a:r>
              <a:rPr lang="en-US" sz="2400" dirty="0"/>
              <a:t>Many run-time checking techniques …</a:t>
            </a:r>
          </a:p>
          <a:p>
            <a:pPr lvl="1"/>
            <a:r>
              <a:rPr lang="en-US" sz="2400" dirty="0"/>
              <a:t>we only discuss methods relevant to overflow protection</a:t>
            </a:r>
          </a:p>
          <a:p>
            <a:pPr>
              <a:spcBef>
                <a:spcPts val="2520"/>
              </a:spcBef>
            </a:pPr>
            <a:r>
              <a:rPr lang="en-US" sz="2400" u="sng" dirty="0"/>
              <a:t>Method</a:t>
            </a:r>
            <a:r>
              <a:rPr lang="en-US" sz="2400" dirty="0"/>
              <a:t>:  </a:t>
            </a:r>
            <a:r>
              <a:rPr lang="en-US" sz="2400" dirty="0" err="1"/>
              <a:t>StackGuard</a:t>
            </a:r>
            <a:endParaRPr lang="en-US" sz="2400" dirty="0"/>
          </a:p>
          <a:p>
            <a:pPr lvl="1"/>
            <a:r>
              <a:rPr lang="en-US" sz="2400" b="1" dirty="0">
                <a:solidFill>
                  <a:srgbClr val="FF0000"/>
                </a:solidFill>
              </a:rPr>
              <a:t>Run time </a:t>
            </a:r>
            <a:r>
              <a:rPr lang="en-US" sz="2400" dirty="0"/>
              <a:t>tests for stack integrity. </a:t>
            </a:r>
          </a:p>
          <a:p>
            <a:pPr lvl="1"/>
            <a:r>
              <a:rPr lang="en-US" sz="2400" dirty="0"/>
              <a:t>Embed “canaries” in stack frames and verify their integrity prior to function return.</a:t>
            </a:r>
          </a:p>
        </p:txBody>
      </p:sp>
      <p:sp>
        <p:nvSpPr>
          <p:cNvPr id="24580" name="Rectangle 4"/>
          <p:cNvSpPr>
            <a:spLocks noChangeArrowheads="1"/>
          </p:cNvSpPr>
          <p:nvPr/>
        </p:nvSpPr>
        <p:spPr bwMode="auto">
          <a:xfrm>
            <a:off x="7132566" y="5029201"/>
            <a:ext cx="493213" cy="369332"/>
          </a:xfrm>
          <a:prstGeom prst="rect">
            <a:avLst/>
          </a:prstGeom>
          <a:solidFill>
            <a:schemeClr val="accent1"/>
          </a:solidFill>
          <a:ln w="9525">
            <a:solidFill>
              <a:schemeClr val="tx1"/>
            </a:solidFill>
            <a:miter lim="800000"/>
            <a:headEnd/>
            <a:tailEnd/>
          </a:ln>
        </p:spPr>
        <p:txBody>
          <a:bodyPr wrap="none" anchor="ctr">
            <a:spAutoFit/>
          </a:bodyPr>
          <a:lstStyle/>
          <a:p>
            <a:pPr algn="ctr" defTabSz="685800" eaLnBrk="0" hangingPunct="0">
              <a:spcBef>
                <a:spcPct val="50000"/>
              </a:spcBef>
            </a:pPr>
            <a:r>
              <a:rPr lang="en-US" dirty="0" err="1">
                <a:solidFill>
                  <a:prstClr val="black"/>
                </a:solidFill>
                <a:latin typeface="Aptos" panose="02110004020202020204"/>
              </a:rPr>
              <a:t>arg</a:t>
            </a:r>
            <a:endParaRPr kumimoji="1" lang="en-US" dirty="0">
              <a:solidFill>
                <a:srgbClr val="E8E8E8"/>
              </a:solidFill>
              <a:latin typeface="Comic Sans MS" pitchFamily="66" charset="0"/>
              <a:sym typeface="Symbol" pitchFamily="18" charset="2"/>
            </a:endParaRPr>
          </a:p>
        </p:txBody>
      </p:sp>
      <p:sp>
        <p:nvSpPr>
          <p:cNvPr id="24581" name="Rectangle 5"/>
          <p:cNvSpPr>
            <a:spLocks noChangeArrowheads="1"/>
          </p:cNvSpPr>
          <p:nvPr/>
        </p:nvSpPr>
        <p:spPr bwMode="auto">
          <a:xfrm>
            <a:off x="6706438" y="5029201"/>
            <a:ext cx="455639" cy="369332"/>
          </a:xfrm>
          <a:prstGeom prst="rect">
            <a:avLst/>
          </a:prstGeom>
          <a:solidFill>
            <a:schemeClr val="accent1"/>
          </a:solidFill>
          <a:ln w="9525">
            <a:solidFill>
              <a:schemeClr val="tx1"/>
            </a:solidFill>
            <a:miter lim="800000"/>
            <a:headEnd/>
            <a:tailEnd/>
          </a:ln>
        </p:spPr>
        <p:txBody>
          <a:bodyPr wrap="none" anchor="ctr">
            <a:spAutoFit/>
          </a:bodyPr>
          <a:lstStyle/>
          <a:p>
            <a:pPr algn="ctr" defTabSz="685800" eaLnBrk="0" hangingPunct="0">
              <a:spcBef>
                <a:spcPct val="50000"/>
              </a:spcBef>
            </a:pPr>
            <a:r>
              <a:rPr lang="en-US">
                <a:solidFill>
                  <a:prstClr val="black"/>
                </a:solidFill>
                <a:latin typeface="Aptos" panose="02110004020202020204"/>
              </a:rPr>
              <a:t>ret</a:t>
            </a:r>
            <a:endParaRPr kumimoji="1" lang="en-US">
              <a:solidFill>
                <a:srgbClr val="E8E8E8"/>
              </a:solidFill>
              <a:latin typeface="Comic Sans MS" pitchFamily="66" charset="0"/>
              <a:sym typeface="Symbol" pitchFamily="18" charset="2"/>
            </a:endParaRPr>
          </a:p>
        </p:txBody>
      </p:sp>
      <p:sp>
        <p:nvSpPr>
          <p:cNvPr id="24582" name="Rectangle 6"/>
          <p:cNvSpPr>
            <a:spLocks noChangeArrowheads="1"/>
          </p:cNvSpPr>
          <p:nvPr/>
        </p:nvSpPr>
        <p:spPr bwMode="auto">
          <a:xfrm>
            <a:off x="6233910" y="5029201"/>
            <a:ext cx="495649" cy="369332"/>
          </a:xfrm>
          <a:prstGeom prst="rect">
            <a:avLst/>
          </a:prstGeom>
          <a:solidFill>
            <a:schemeClr val="accent1"/>
          </a:solidFill>
          <a:ln w="9525">
            <a:solidFill>
              <a:schemeClr val="tx1"/>
            </a:solidFill>
            <a:miter lim="800000"/>
            <a:headEnd/>
            <a:tailEnd/>
          </a:ln>
        </p:spPr>
        <p:txBody>
          <a:bodyPr wrap="none" anchor="ctr">
            <a:spAutoFit/>
          </a:bodyPr>
          <a:lstStyle/>
          <a:p>
            <a:pPr algn="ctr" defTabSz="685800" eaLnBrk="0" hangingPunct="0">
              <a:spcBef>
                <a:spcPct val="50000"/>
              </a:spcBef>
            </a:pPr>
            <a:r>
              <a:rPr lang="en-US" dirty="0" err="1">
                <a:solidFill>
                  <a:prstClr val="black"/>
                </a:solidFill>
                <a:latin typeface="Aptos" panose="02110004020202020204"/>
              </a:rPr>
              <a:t>sfp</a:t>
            </a:r>
            <a:endParaRPr kumimoji="1" lang="en-US" dirty="0">
              <a:solidFill>
                <a:srgbClr val="E8E8E8"/>
              </a:solidFill>
              <a:latin typeface="Comic Sans MS" pitchFamily="66" charset="0"/>
              <a:sym typeface="Symbol" pitchFamily="18" charset="2"/>
            </a:endParaRPr>
          </a:p>
        </p:txBody>
      </p:sp>
      <p:sp>
        <p:nvSpPr>
          <p:cNvPr id="24583" name="Rectangle 7"/>
          <p:cNvSpPr>
            <a:spLocks noChangeArrowheads="1"/>
          </p:cNvSpPr>
          <p:nvPr/>
        </p:nvSpPr>
        <p:spPr bwMode="auto">
          <a:xfrm>
            <a:off x="4191000" y="5029200"/>
            <a:ext cx="1047750" cy="381000"/>
          </a:xfrm>
          <a:prstGeom prst="rect">
            <a:avLst/>
          </a:prstGeom>
          <a:solidFill>
            <a:schemeClr val="accent1"/>
          </a:solidFill>
          <a:ln w="9525">
            <a:solidFill>
              <a:schemeClr val="tx1"/>
            </a:solidFill>
            <a:miter lim="800000"/>
            <a:headEnd/>
            <a:tailEnd/>
          </a:ln>
        </p:spPr>
        <p:txBody>
          <a:bodyPr wrap="none" anchor="ctr"/>
          <a:lstStyle/>
          <a:p>
            <a:pPr algn="ctr" defTabSz="685800" eaLnBrk="0" hangingPunct="0">
              <a:spcBef>
                <a:spcPct val="50000"/>
              </a:spcBef>
            </a:pPr>
            <a:r>
              <a:rPr lang="en-US" dirty="0">
                <a:solidFill>
                  <a:prstClr val="black"/>
                </a:solidFill>
                <a:latin typeface="Aptos" panose="02110004020202020204"/>
              </a:rPr>
              <a:t>local</a:t>
            </a:r>
          </a:p>
        </p:txBody>
      </p:sp>
      <p:sp>
        <p:nvSpPr>
          <p:cNvPr id="24584" name="Line 8"/>
          <p:cNvSpPr>
            <a:spLocks noChangeShapeType="1"/>
          </p:cNvSpPr>
          <p:nvPr/>
        </p:nvSpPr>
        <p:spPr bwMode="auto">
          <a:xfrm flipV="1">
            <a:off x="7467601" y="5029200"/>
            <a:ext cx="341313" cy="0"/>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24585" name="Line 9"/>
          <p:cNvSpPr>
            <a:spLocks noChangeShapeType="1"/>
          </p:cNvSpPr>
          <p:nvPr/>
        </p:nvSpPr>
        <p:spPr bwMode="auto">
          <a:xfrm flipV="1">
            <a:off x="7543801" y="5397501"/>
            <a:ext cx="341313" cy="7144"/>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24586" name="Text Box 10"/>
          <p:cNvSpPr txBox="1">
            <a:spLocks noChangeArrowheads="1"/>
          </p:cNvSpPr>
          <p:nvPr/>
        </p:nvSpPr>
        <p:spPr bwMode="auto">
          <a:xfrm>
            <a:off x="8124643" y="4914901"/>
            <a:ext cx="727443" cy="765659"/>
          </a:xfrm>
          <a:prstGeom prst="rect">
            <a:avLst/>
          </a:prstGeom>
          <a:noFill/>
          <a:ln w="9525">
            <a:noFill/>
            <a:miter lim="800000"/>
            <a:headEnd/>
            <a:tailEnd/>
          </a:ln>
        </p:spPr>
        <p:txBody>
          <a:bodyPr wrap="none">
            <a:spAutoFit/>
          </a:bodyPr>
          <a:lstStyle/>
          <a:p>
            <a:pPr algn="ctr" defTabSz="685800" eaLnBrk="0" hangingPunct="0">
              <a:lnSpc>
                <a:spcPct val="80000"/>
              </a:lnSpc>
              <a:spcBef>
                <a:spcPct val="50000"/>
              </a:spcBef>
            </a:pPr>
            <a:r>
              <a:rPr lang="en-US">
                <a:solidFill>
                  <a:prstClr val="black"/>
                </a:solidFill>
                <a:latin typeface="Aptos" panose="02110004020202020204"/>
              </a:rPr>
              <a:t>top</a:t>
            </a:r>
            <a:br>
              <a:rPr lang="en-US">
                <a:solidFill>
                  <a:prstClr val="black"/>
                </a:solidFill>
                <a:latin typeface="Aptos" panose="02110004020202020204"/>
              </a:rPr>
            </a:br>
            <a:r>
              <a:rPr lang="en-US">
                <a:solidFill>
                  <a:prstClr val="black"/>
                </a:solidFill>
                <a:latin typeface="Aptos" panose="02110004020202020204"/>
              </a:rPr>
              <a:t>of</a:t>
            </a:r>
            <a:br>
              <a:rPr lang="en-US">
                <a:solidFill>
                  <a:prstClr val="black"/>
                </a:solidFill>
                <a:latin typeface="Aptos" panose="02110004020202020204"/>
              </a:rPr>
            </a:br>
            <a:r>
              <a:rPr lang="en-US">
                <a:solidFill>
                  <a:prstClr val="black"/>
                </a:solidFill>
                <a:latin typeface="Aptos" panose="02110004020202020204"/>
              </a:rPr>
              <a:t>stack</a:t>
            </a:r>
          </a:p>
        </p:txBody>
      </p:sp>
      <p:sp>
        <p:nvSpPr>
          <p:cNvPr id="24587" name="Line 11"/>
          <p:cNvSpPr>
            <a:spLocks noChangeShapeType="1"/>
          </p:cNvSpPr>
          <p:nvPr/>
        </p:nvSpPr>
        <p:spPr bwMode="auto">
          <a:xfrm flipH="1">
            <a:off x="676277" y="5657850"/>
            <a:ext cx="7013575" cy="0"/>
          </a:xfrm>
          <a:prstGeom prst="line">
            <a:avLst/>
          </a:prstGeom>
          <a:noFill/>
          <a:ln w="38100">
            <a:solidFill>
              <a:schemeClr val="tx1"/>
            </a:solidFill>
            <a:round/>
            <a:headEnd/>
            <a:tailEnd type="triangle" w="med" len="med"/>
          </a:ln>
        </p:spPr>
        <p:txBody>
          <a:bodyPr wrap="none" anchor="ctr"/>
          <a:lstStyle/>
          <a:p>
            <a:pPr defTabSz="685800"/>
            <a:endParaRPr lang="en-US">
              <a:solidFill>
                <a:prstClr val="black"/>
              </a:solidFill>
              <a:latin typeface="Aptos" panose="02110004020202020204"/>
            </a:endParaRPr>
          </a:p>
        </p:txBody>
      </p:sp>
      <p:sp>
        <p:nvSpPr>
          <p:cNvPr id="24589" name="Rectangle 13"/>
          <p:cNvSpPr>
            <a:spLocks noChangeArrowheads="1"/>
          </p:cNvSpPr>
          <p:nvPr/>
        </p:nvSpPr>
        <p:spPr bwMode="auto">
          <a:xfrm>
            <a:off x="5246688" y="5029200"/>
            <a:ext cx="1020762" cy="3810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defTabSz="685800" eaLnBrk="0" hangingPunct="0">
              <a:spcBef>
                <a:spcPct val="50000"/>
              </a:spcBef>
            </a:pPr>
            <a:r>
              <a:rPr lang="en-US" dirty="0">
                <a:solidFill>
                  <a:prstClr val="black"/>
                </a:solidFill>
                <a:latin typeface="Aptos" panose="02110004020202020204"/>
              </a:rPr>
              <a:t>canary</a:t>
            </a:r>
          </a:p>
        </p:txBody>
      </p:sp>
      <p:sp>
        <p:nvSpPr>
          <p:cNvPr id="24590" name="Rectangle 14"/>
          <p:cNvSpPr>
            <a:spLocks noChangeArrowheads="1"/>
          </p:cNvSpPr>
          <p:nvPr/>
        </p:nvSpPr>
        <p:spPr bwMode="auto">
          <a:xfrm>
            <a:off x="3627366" y="5029201"/>
            <a:ext cx="493213" cy="369332"/>
          </a:xfrm>
          <a:prstGeom prst="rect">
            <a:avLst/>
          </a:prstGeom>
          <a:solidFill>
            <a:schemeClr val="accent1"/>
          </a:solidFill>
          <a:ln w="9525">
            <a:solidFill>
              <a:schemeClr val="tx1"/>
            </a:solidFill>
            <a:miter lim="800000"/>
            <a:headEnd/>
            <a:tailEnd/>
          </a:ln>
        </p:spPr>
        <p:txBody>
          <a:bodyPr wrap="none" anchor="ctr">
            <a:spAutoFit/>
          </a:bodyPr>
          <a:lstStyle/>
          <a:p>
            <a:pPr algn="ctr" defTabSz="685800" eaLnBrk="0" hangingPunct="0">
              <a:spcBef>
                <a:spcPct val="50000"/>
              </a:spcBef>
            </a:pPr>
            <a:r>
              <a:rPr lang="en-US" dirty="0" err="1">
                <a:solidFill>
                  <a:prstClr val="black"/>
                </a:solidFill>
                <a:latin typeface="Aptos" panose="02110004020202020204"/>
              </a:rPr>
              <a:t>arg</a:t>
            </a:r>
            <a:endParaRPr kumimoji="1" lang="en-US" dirty="0">
              <a:solidFill>
                <a:srgbClr val="E8E8E8"/>
              </a:solidFill>
              <a:latin typeface="Comic Sans MS" pitchFamily="66" charset="0"/>
              <a:sym typeface="Symbol" pitchFamily="18" charset="2"/>
            </a:endParaRPr>
          </a:p>
        </p:txBody>
      </p:sp>
      <p:sp>
        <p:nvSpPr>
          <p:cNvPr id="24591" name="Rectangle 15"/>
          <p:cNvSpPr>
            <a:spLocks noChangeArrowheads="1"/>
          </p:cNvSpPr>
          <p:nvPr/>
        </p:nvSpPr>
        <p:spPr bwMode="auto">
          <a:xfrm>
            <a:off x="3201238" y="5029201"/>
            <a:ext cx="455639" cy="369332"/>
          </a:xfrm>
          <a:prstGeom prst="rect">
            <a:avLst/>
          </a:prstGeom>
          <a:solidFill>
            <a:schemeClr val="accent1"/>
          </a:solidFill>
          <a:ln w="9525">
            <a:solidFill>
              <a:schemeClr val="tx1"/>
            </a:solidFill>
            <a:miter lim="800000"/>
            <a:headEnd/>
            <a:tailEnd/>
          </a:ln>
        </p:spPr>
        <p:txBody>
          <a:bodyPr wrap="none" anchor="ctr">
            <a:spAutoFit/>
          </a:bodyPr>
          <a:lstStyle/>
          <a:p>
            <a:pPr algn="ctr" defTabSz="685800" eaLnBrk="0" hangingPunct="0">
              <a:spcBef>
                <a:spcPct val="50000"/>
              </a:spcBef>
            </a:pPr>
            <a:r>
              <a:rPr lang="en-US">
                <a:solidFill>
                  <a:prstClr val="black"/>
                </a:solidFill>
                <a:latin typeface="Aptos" panose="02110004020202020204"/>
              </a:rPr>
              <a:t>ret</a:t>
            </a:r>
            <a:endParaRPr kumimoji="1" lang="en-US">
              <a:solidFill>
                <a:srgbClr val="E8E8E8"/>
              </a:solidFill>
              <a:latin typeface="Comic Sans MS" pitchFamily="66" charset="0"/>
              <a:sym typeface="Symbol" pitchFamily="18" charset="2"/>
            </a:endParaRPr>
          </a:p>
        </p:txBody>
      </p:sp>
      <p:sp>
        <p:nvSpPr>
          <p:cNvPr id="24593" name="Rectangle 17"/>
          <p:cNvSpPr>
            <a:spLocks noChangeArrowheads="1"/>
          </p:cNvSpPr>
          <p:nvPr/>
        </p:nvSpPr>
        <p:spPr bwMode="auto">
          <a:xfrm>
            <a:off x="676275" y="5029201"/>
            <a:ext cx="1047750" cy="380999"/>
          </a:xfrm>
          <a:prstGeom prst="rect">
            <a:avLst/>
          </a:prstGeom>
          <a:solidFill>
            <a:schemeClr val="accent1"/>
          </a:solidFill>
          <a:ln w="9525">
            <a:solidFill>
              <a:schemeClr val="tx1"/>
            </a:solidFill>
            <a:miter lim="800000"/>
            <a:headEnd/>
            <a:tailEnd/>
          </a:ln>
        </p:spPr>
        <p:txBody>
          <a:bodyPr wrap="none" anchor="ctr"/>
          <a:lstStyle/>
          <a:p>
            <a:pPr algn="ctr" defTabSz="685800" eaLnBrk="0" hangingPunct="0">
              <a:spcBef>
                <a:spcPct val="50000"/>
              </a:spcBef>
            </a:pPr>
            <a:r>
              <a:rPr lang="en-US">
                <a:solidFill>
                  <a:prstClr val="black"/>
                </a:solidFill>
                <a:latin typeface="Aptos" panose="02110004020202020204"/>
              </a:rPr>
              <a:t>local</a:t>
            </a:r>
          </a:p>
        </p:txBody>
      </p:sp>
      <p:sp>
        <p:nvSpPr>
          <p:cNvPr id="24595" name="Rectangle 19"/>
          <p:cNvSpPr>
            <a:spLocks noChangeArrowheads="1"/>
          </p:cNvSpPr>
          <p:nvPr/>
        </p:nvSpPr>
        <p:spPr bwMode="auto">
          <a:xfrm>
            <a:off x="1714502" y="5029200"/>
            <a:ext cx="1020763" cy="381000"/>
          </a:xfrm>
          <a:prstGeom prst="rect">
            <a:avLst/>
          </a:prstGeom>
          <a:solidFill>
            <a:schemeClr val="tx2">
              <a:lumMod val="20000"/>
              <a:lumOff val="80000"/>
            </a:schemeClr>
          </a:solidFill>
          <a:ln w="9525">
            <a:solidFill>
              <a:schemeClr val="tx1"/>
            </a:solidFill>
            <a:miter lim="800000"/>
            <a:headEnd/>
            <a:tailEnd/>
          </a:ln>
        </p:spPr>
        <p:txBody>
          <a:bodyPr wrap="none" anchor="ctr"/>
          <a:lstStyle/>
          <a:p>
            <a:pPr algn="ctr" defTabSz="685800" eaLnBrk="0" hangingPunct="0">
              <a:spcBef>
                <a:spcPct val="50000"/>
              </a:spcBef>
            </a:pPr>
            <a:r>
              <a:rPr lang="en-US">
                <a:solidFill>
                  <a:prstClr val="black"/>
                </a:solidFill>
                <a:latin typeface="Aptos" panose="02110004020202020204"/>
              </a:rPr>
              <a:t>canary</a:t>
            </a:r>
          </a:p>
        </p:txBody>
      </p:sp>
      <p:sp>
        <p:nvSpPr>
          <p:cNvPr id="24596" name="Line 20"/>
          <p:cNvSpPr>
            <a:spLocks noChangeShapeType="1"/>
          </p:cNvSpPr>
          <p:nvPr/>
        </p:nvSpPr>
        <p:spPr bwMode="auto">
          <a:xfrm flipH="1" flipV="1">
            <a:off x="314326" y="5406628"/>
            <a:ext cx="447675" cy="3572"/>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24597" name="Line 21"/>
          <p:cNvSpPr>
            <a:spLocks noChangeShapeType="1"/>
          </p:cNvSpPr>
          <p:nvPr/>
        </p:nvSpPr>
        <p:spPr bwMode="auto">
          <a:xfrm flipH="1" flipV="1">
            <a:off x="309562" y="5029200"/>
            <a:ext cx="452438" cy="0"/>
          </a:xfrm>
          <a:prstGeom prst="line">
            <a:avLst/>
          </a:prstGeom>
          <a:noFill/>
          <a:ln w="9525">
            <a:solidFill>
              <a:schemeClr val="tx1"/>
            </a:solidFill>
            <a:round/>
            <a:headEnd/>
            <a:tailEnd/>
          </a:ln>
        </p:spPr>
        <p:txBody>
          <a:bodyPr wrap="none" anchor="ctr"/>
          <a:lstStyle/>
          <a:p>
            <a:pPr defTabSz="685800"/>
            <a:endParaRPr lang="en-US">
              <a:solidFill>
                <a:prstClr val="black"/>
              </a:solidFill>
              <a:latin typeface="Aptos" panose="02110004020202020204"/>
            </a:endParaRPr>
          </a:p>
        </p:txBody>
      </p:sp>
      <p:sp>
        <p:nvSpPr>
          <p:cNvPr id="24598" name="Text Box 22"/>
          <p:cNvSpPr txBox="1">
            <a:spLocks noChangeArrowheads="1"/>
          </p:cNvSpPr>
          <p:nvPr/>
        </p:nvSpPr>
        <p:spPr bwMode="auto">
          <a:xfrm>
            <a:off x="5500964" y="4686301"/>
            <a:ext cx="986873" cy="369332"/>
          </a:xfrm>
          <a:prstGeom prst="rect">
            <a:avLst/>
          </a:prstGeom>
          <a:noFill/>
          <a:ln w="9525">
            <a:noFill/>
            <a:miter lim="800000"/>
            <a:headEnd/>
            <a:tailEnd/>
          </a:ln>
        </p:spPr>
        <p:txBody>
          <a:bodyPr wrap="none">
            <a:spAutoFit/>
          </a:bodyPr>
          <a:lstStyle/>
          <a:p>
            <a:pPr algn="ctr" defTabSz="685800" eaLnBrk="0" hangingPunct="0">
              <a:spcBef>
                <a:spcPct val="50000"/>
              </a:spcBef>
            </a:pPr>
            <a:r>
              <a:rPr lang="en-US" dirty="0">
                <a:solidFill>
                  <a:prstClr val="black"/>
                </a:solidFill>
                <a:latin typeface="Aptos" panose="02110004020202020204"/>
              </a:rPr>
              <a:t>Frame 1</a:t>
            </a:r>
          </a:p>
        </p:txBody>
      </p:sp>
      <p:sp>
        <p:nvSpPr>
          <p:cNvPr id="24599" name="Text Box 23"/>
          <p:cNvSpPr txBox="1">
            <a:spLocks noChangeArrowheads="1"/>
          </p:cNvSpPr>
          <p:nvPr/>
        </p:nvSpPr>
        <p:spPr bwMode="auto">
          <a:xfrm>
            <a:off x="2241827" y="4697969"/>
            <a:ext cx="986873" cy="369332"/>
          </a:xfrm>
          <a:prstGeom prst="rect">
            <a:avLst/>
          </a:prstGeom>
          <a:noFill/>
          <a:ln w="9525">
            <a:noFill/>
            <a:miter lim="800000"/>
            <a:headEnd/>
            <a:tailEnd/>
          </a:ln>
        </p:spPr>
        <p:txBody>
          <a:bodyPr wrap="none">
            <a:spAutoFit/>
          </a:bodyPr>
          <a:lstStyle/>
          <a:p>
            <a:pPr algn="ctr" defTabSz="685800" eaLnBrk="0" hangingPunct="0">
              <a:spcBef>
                <a:spcPct val="50000"/>
              </a:spcBef>
            </a:pPr>
            <a:r>
              <a:rPr lang="en-US" dirty="0">
                <a:solidFill>
                  <a:prstClr val="black"/>
                </a:solidFill>
                <a:latin typeface="Aptos" panose="02110004020202020204"/>
              </a:rPr>
              <a:t>Frame 2</a:t>
            </a:r>
          </a:p>
        </p:txBody>
      </p:sp>
      <p:sp>
        <p:nvSpPr>
          <p:cNvPr id="25" name="Rectangle 15"/>
          <p:cNvSpPr>
            <a:spLocks noChangeArrowheads="1"/>
          </p:cNvSpPr>
          <p:nvPr/>
        </p:nvSpPr>
        <p:spPr bwMode="auto">
          <a:xfrm>
            <a:off x="2728710" y="5029201"/>
            <a:ext cx="495649" cy="369332"/>
          </a:xfrm>
          <a:prstGeom prst="rect">
            <a:avLst/>
          </a:prstGeom>
          <a:solidFill>
            <a:schemeClr val="accent1"/>
          </a:solidFill>
          <a:ln w="9525">
            <a:solidFill>
              <a:schemeClr val="tx1"/>
            </a:solidFill>
            <a:miter lim="800000"/>
            <a:headEnd/>
            <a:tailEnd/>
          </a:ln>
        </p:spPr>
        <p:txBody>
          <a:bodyPr wrap="none" anchor="ctr">
            <a:spAutoFit/>
          </a:bodyPr>
          <a:lstStyle/>
          <a:p>
            <a:pPr algn="ctr" defTabSz="685800" eaLnBrk="0" hangingPunct="0">
              <a:spcBef>
                <a:spcPct val="50000"/>
              </a:spcBef>
            </a:pPr>
            <a:r>
              <a:rPr lang="en-US" dirty="0" err="1">
                <a:solidFill>
                  <a:prstClr val="black"/>
                </a:solidFill>
                <a:latin typeface="Aptos" panose="02110004020202020204"/>
              </a:rPr>
              <a:t>sfp</a:t>
            </a:r>
            <a:endParaRPr kumimoji="1" lang="en-US" dirty="0">
              <a:solidFill>
                <a:srgbClr val="E8E8E8"/>
              </a:solidFill>
              <a:latin typeface="Comic Sans MS" pitchFamily="66" charset="0"/>
              <a:sym typeface="Symbol" pitchFamily="18" charset="2"/>
            </a:endParaRPr>
          </a:p>
        </p:txBody>
      </p:sp>
      <p:sp>
        <p:nvSpPr>
          <p:cNvPr id="2" name="Cloud 1">
            <a:extLst>
              <a:ext uri="{FF2B5EF4-FFF2-40B4-BE49-F238E27FC236}">
                <a16:creationId xmlns:a16="http://schemas.microsoft.com/office/drawing/2014/main" id="{0B12AA1C-CC10-E1B3-8E83-A7A50329AEE7}"/>
              </a:ext>
            </a:extLst>
          </p:cNvPr>
          <p:cNvSpPr/>
          <p:nvPr/>
        </p:nvSpPr>
        <p:spPr>
          <a:xfrm>
            <a:off x="5288386" y="3830427"/>
            <a:ext cx="3370774" cy="1002718"/>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en-US" sz="1500" dirty="0">
                <a:solidFill>
                  <a:prstClr val="black"/>
                </a:solidFill>
                <a:latin typeface="Aptos" panose="02110004020202020204"/>
              </a:rPr>
              <a:t>What is the function call sequences for the following stack frame?</a:t>
            </a:r>
            <a:endParaRPr lang="en-US" sz="900" dirty="0">
              <a:solidFill>
                <a:prstClr val="black"/>
              </a:solidFill>
              <a:latin typeface="Aptos" panose="02110004020202020204"/>
            </a:endParaRPr>
          </a:p>
        </p:txBody>
      </p:sp>
    </p:spTree>
    <p:extLst>
      <p:ext uri="{BB962C8B-B14F-4D97-AF65-F5344CB8AC3E}">
        <p14:creationId xmlns:p14="http://schemas.microsoft.com/office/powerpoint/2010/main" val="38330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Exploits and Vulnerability Database</a:t>
            </a:r>
          </a:p>
        </p:txBody>
      </p:sp>
      <p:sp>
        <p:nvSpPr>
          <p:cNvPr id="3" name="Content Placeholder 2"/>
          <p:cNvSpPr>
            <a:spLocks noGrp="1"/>
          </p:cNvSpPr>
          <p:nvPr>
            <p:ph idx="1"/>
          </p:nvPr>
        </p:nvSpPr>
        <p:spPr/>
        <p:txBody>
          <a:bodyPr>
            <a:normAutofit lnSpcReduction="10000"/>
          </a:bodyPr>
          <a:lstStyle/>
          <a:p>
            <a:r>
              <a:rPr lang="en-US" dirty="0">
                <a:hlinkClick r:id="rId2"/>
              </a:rPr>
              <a:t>https://www.exploit-db.com</a:t>
            </a:r>
            <a:endParaRPr lang="en-US" dirty="0"/>
          </a:p>
          <a:p>
            <a:r>
              <a:rPr lang="en-US" dirty="0">
                <a:hlinkClick r:id="rId3"/>
              </a:rPr>
              <a:t>https://github.com/offensive-security/exploit-database</a:t>
            </a:r>
            <a:r>
              <a:rPr lang="en-US" dirty="0"/>
              <a:t> (</a:t>
            </a:r>
            <a:r>
              <a:rPr lang="en-US" dirty="0" err="1"/>
              <a:t>SearchSploit</a:t>
            </a:r>
            <a:r>
              <a:rPr lang="en-US" dirty="0"/>
              <a:t> for Exploit-</a:t>
            </a:r>
            <a:r>
              <a:rPr lang="en-US" dirty="0" err="1"/>
              <a:t>db.com</a:t>
            </a:r>
            <a:r>
              <a:rPr lang="en-US" dirty="0"/>
              <a:t>)</a:t>
            </a:r>
          </a:p>
          <a:p>
            <a:r>
              <a:rPr lang="en-US" dirty="0">
                <a:hlinkClick r:id="rId4"/>
              </a:rPr>
              <a:t>http://www.securityfocus.com</a:t>
            </a:r>
            <a:r>
              <a:rPr lang="en-US" dirty="0"/>
              <a:t> (</a:t>
            </a:r>
            <a:r>
              <a:rPr lang="en-US" dirty="0" err="1"/>
              <a:t>Bugtraq</a:t>
            </a:r>
            <a:r>
              <a:rPr lang="en-US" dirty="0"/>
              <a:t> ID)</a:t>
            </a:r>
          </a:p>
          <a:p>
            <a:r>
              <a:rPr lang="en-US" dirty="0">
                <a:hlinkClick r:id="rId5"/>
              </a:rPr>
              <a:t>http://packetstormsecurity.com</a:t>
            </a:r>
            <a:endParaRPr lang="en-US" dirty="0"/>
          </a:p>
          <a:p>
            <a:r>
              <a:rPr lang="en-US" dirty="0">
                <a:hlinkClick r:id="rId6"/>
              </a:rPr>
              <a:t>http://www.cvedetails.com</a:t>
            </a:r>
            <a:r>
              <a:rPr lang="en-US" dirty="0"/>
              <a:t> (CVE)</a:t>
            </a:r>
          </a:p>
          <a:p>
            <a:r>
              <a:rPr lang="en-US" dirty="0">
                <a:hlinkClick r:id="rId7"/>
              </a:rPr>
              <a:t>https://cve.mitre.org/cve/index.html</a:t>
            </a:r>
            <a:r>
              <a:rPr lang="en-US" dirty="0"/>
              <a:t> (CVE)</a:t>
            </a:r>
          </a:p>
          <a:p>
            <a:r>
              <a:rPr lang="en-US" dirty="0">
                <a:hlinkClick r:id="rId8"/>
              </a:rPr>
              <a:t>http://www.rapid7.com/db/vulnerabilities</a:t>
            </a:r>
            <a:r>
              <a:rPr lang="en-US" dirty="0"/>
              <a:t> (from Rapid 7)</a:t>
            </a:r>
          </a:p>
          <a:p>
            <a:r>
              <a:rPr lang="en-US" dirty="0">
                <a:hlinkClick r:id="rId9"/>
              </a:rPr>
              <a:t>http://www.rapid7.com/db/modules</a:t>
            </a:r>
            <a:r>
              <a:rPr lang="en-US" dirty="0"/>
              <a:t> (Modules for </a:t>
            </a:r>
            <a:r>
              <a:rPr lang="en-US" dirty="0" err="1"/>
              <a:t>Metasploit</a:t>
            </a:r>
            <a:r>
              <a:rPr lang="en-US" dirty="0"/>
              <a:t>)</a:t>
            </a:r>
          </a:p>
          <a:p>
            <a:r>
              <a:rPr lang="en-US" dirty="0">
                <a:hlinkClick r:id="rId10"/>
              </a:rPr>
              <a:t>http://www.tenable.com/pvs-plugins</a:t>
            </a:r>
            <a:r>
              <a:rPr lang="en-US" dirty="0"/>
              <a:t> (</a:t>
            </a:r>
            <a:r>
              <a:rPr lang="en-US"/>
              <a:t>Tenable Nessus)</a:t>
            </a:r>
            <a:endParaRPr lang="en-US" dirty="0"/>
          </a:p>
        </p:txBody>
      </p:sp>
      <p:sp>
        <p:nvSpPr>
          <p:cNvPr id="4" name="Date Placeholder 3"/>
          <p:cNvSpPr>
            <a:spLocks noGrp="1"/>
          </p:cNvSpPr>
          <p:nvPr>
            <p:ph type="dt" sz="half" idx="10"/>
          </p:nvPr>
        </p:nvSpPr>
        <p:spPr/>
        <p:txBody>
          <a:bodyPr/>
          <a:lstStyle/>
          <a:p>
            <a:fld id="{13757BFA-F505-5E41-94AB-76D329BAF3DC}" type="datetime1">
              <a:rPr lang="en-HK" smtClean="0"/>
              <a:t>15/4/2025</a:t>
            </a:fld>
            <a:endParaRPr lang="en-US"/>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
        <p:nvSpPr>
          <p:cNvPr id="6" name="Slide Number Placeholder 5"/>
          <p:cNvSpPr>
            <a:spLocks noGrp="1"/>
          </p:cNvSpPr>
          <p:nvPr>
            <p:ph type="sldNum" sz="quarter" idx="12"/>
          </p:nvPr>
        </p:nvSpPr>
        <p:spPr/>
        <p:txBody>
          <a:bodyPr/>
          <a:lstStyle/>
          <a:p>
            <a:fld id="{7BF01E72-7F0F-F443-B710-CAFE84FE68FE}" type="slidenum">
              <a:rPr lang="en-US" smtClean="0"/>
              <a:t>4</a:t>
            </a:fld>
            <a:endParaRPr lang="en-US"/>
          </a:p>
        </p:txBody>
      </p:sp>
    </p:spTree>
    <p:extLst>
      <p:ext uri="{BB962C8B-B14F-4D97-AF65-F5344CB8AC3E}">
        <p14:creationId xmlns:p14="http://schemas.microsoft.com/office/powerpoint/2010/main" val="26006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Exploits (Recent cases)</a:t>
            </a:r>
          </a:p>
        </p:txBody>
      </p:sp>
      <p:sp>
        <p:nvSpPr>
          <p:cNvPr id="3" name="Content Placeholder 2"/>
          <p:cNvSpPr>
            <a:spLocks noGrp="1"/>
          </p:cNvSpPr>
          <p:nvPr>
            <p:ph idx="1"/>
          </p:nvPr>
        </p:nvSpPr>
        <p:spPr/>
        <p:txBody>
          <a:bodyPr/>
          <a:lstStyle/>
          <a:p>
            <a:r>
              <a:rPr lang="en-US" dirty="0"/>
              <a:t>Internet Explorer vulnerabilities</a:t>
            </a:r>
          </a:p>
          <a:p>
            <a:r>
              <a:rPr lang="en-US" dirty="0" err="1"/>
              <a:t>StageFright</a:t>
            </a:r>
            <a:endParaRPr lang="en-US" dirty="0"/>
          </a:p>
          <a:p>
            <a:r>
              <a:rPr lang="en-US" dirty="0" err="1"/>
              <a:t>Thunderstrike</a:t>
            </a:r>
            <a:r>
              <a:rPr lang="en-US" dirty="0"/>
              <a:t> 2</a:t>
            </a:r>
          </a:p>
        </p:txBody>
      </p:sp>
      <p:sp>
        <p:nvSpPr>
          <p:cNvPr id="4" name="Date Placeholder 3"/>
          <p:cNvSpPr>
            <a:spLocks noGrp="1"/>
          </p:cNvSpPr>
          <p:nvPr>
            <p:ph type="dt" sz="half" idx="10"/>
          </p:nvPr>
        </p:nvSpPr>
        <p:spPr/>
        <p:txBody>
          <a:bodyPr/>
          <a:lstStyle/>
          <a:p>
            <a:fld id="{8544FDBE-6F86-C245-ADAB-18AA24433F74}" type="datetime1">
              <a:rPr lang="en-HK" smtClean="0"/>
              <a:t>15/4/2025</a:t>
            </a:fld>
            <a:endParaRPr lang="en-US"/>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
        <p:nvSpPr>
          <p:cNvPr id="6" name="Slide Number Placeholder 5"/>
          <p:cNvSpPr>
            <a:spLocks noGrp="1"/>
          </p:cNvSpPr>
          <p:nvPr>
            <p:ph type="sldNum" sz="quarter" idx="12"/>
          </p:nvPr>
        </p:nvSpPr>
        <p:spPr/>
        <p:txBody>
          <a:bodyPr/>
          <a:lstStyle/>
          <a:p>
            <a:fld id="{7BF01E72-7F0F-F443-B710-CAFE84FE68FE}" type="slidenum">
              <a:rPr lang="en-US" smtClean="0"/>
              <a:t>5</a:t>
            </a:fld>
            <a:endParaRPr lang="en-US"/>
          </a:p>
        </p:txBody>
      </p:sp>
      <p:pic>
        <p:nvPicPr>
          <p:cNvPr id="7" name="Picture 6"/>
          <p:cNvPicPr>
            <a:picLocks noChangeAspect="1"/>
          </p:cNvPicPr>
          <p:nvPr/>
        </p:nvPicPr>
        <p:blipFill>
          <a:blip r:embed="rId3"/>
          <a:stretch>
            <a:fillRect/>
          </a:stretch>
        </p:blipFill>
        <p:spPr>
          <a:xfrm>
            <a:off x="5240740" y="3072178"/>
            <a:ext cx="3507672" cy="3239911"/>
          </a:xfrm>
          <a:prstGeom prst="rect">
            <a:avLst/>
          </a:prstGeom>
        </p:spPr>
      </p:pic>
      <p:pic>
        <p:nvPicPr>
          <p:cNvPr id="8" name="Picture 7"/>
          <p:cNvPicPr>
            <a:picLocks noChangeAspect="1"/>
          </p:cNvPicPr>
          <p:nvPr/>
        </p:nvPicPr>
        <p:blipFill>
          <a:blip r:embed="rId4"/>
          <a:stretch>
            <a:fillRect/>
          </a:stretch>
        </p:blipFill>
        <p:spPr>
          <a:xfrm>
            <a:off x="840695" y="4069472"/>
            <a:ext cx="3048917" cy="2390314"/>
          </a:xfrm>
          <a:prstGeom prst="rect">
            <a:avLst/>
          </a:prstGeom>
        </p:spPr>
      </p:pic>
      <p:pic>
        <p:nvPicPr>
          <p:cNvPr id="9" name="Picture 8"/>
          <p:cNvPicPr>
            <a:picLocks noChangeAspect="1"/>
          </p:cNvPicPr>
          <p:nvPr/>
        </p:nvPicPr>
        <p:blipFill>
          <a:blip r:embed="rId5"/>
          <a:stretch>
            <a:fillRect/>
          </a:stretch>
        </p:blipFill>
        <p:spPr>
          <a:xfrm>
            <a:off x="4367481" y="1942097"/>
            <a:ext cx="4380931" cy="1138015"/>
          </a:xfrm>
          <a:prstGeom prst="rect">
            <a:avLst/>
          </a:prstGeom>
        </p:spPr>
      </p:pic>
    </p:spTree>
    <p:extLst>
      <p:ext uri="{BB962C8B-B14F-4D97-AF65-F5344CB8AC3E}">
        <p14:creationId xmlns:p14="http://schemas.microsoft.com/office/powerpoint/2010/main" val="83271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endParaRPr lang="en-US" dirty="0"/>
          </a:p>
        </p:txBody>
      </p:sp>
      <p:pic>
        <p:nvPicPr>
          <p:cNvPr id="6" name="Content Placeholder 5"/>
          <p:cNvPicPr>
            <a:picLocks noGrp="1" noChangeAspect="1"/>
          </p:cNvPicPr>
          <p:nvPr>
            <p:ph idx="1"/>
          </p:nvPr>
        </p:nvPicPr>
        <p:blipFill>
          <a:blip r:embed="rId3"/>
          <a:stretch>
            <a:fillRect/>
          </a:stretch>
        </p:blipFill>
        <p:spPr>
          <a:xfrm>
            <a:off x="374904" y="1562067"/>
            <a:ext cx="6045626" cy="2423080"/>
          </a:xfrm>
          <a:prstGeom prst="rect">
            <a:avLst/>
          </a:prstGeom>
        </p:spPr>
      </p:pic>
      <p:sp>
        <p:nvSpPr>
          <p:cNvPr id="3" name="Date Placeholder 2"/>
          <p:cNvSpPr>
            <a:spLocks noGrp="1"/>
          </p:cNvSpPr>
          <p:nvPr>
            <p:ph type="dt" sz="half" idx="10"/>
          </p:nvPr>
        </p:nvSpPr>
        <p:spPr/>
        <p:txBody>
          <a:bodyPr/>
          <a:lstStyle/>
          <a:p>
            <a:fld id="{42AF1918-4E93-F445-AADF-3A09E3AA3F76}" type="datetime1">
              <a:rPr lang="en-HK" smtClean="0"/>
              <a:t>15/4/2025</a:t>
            </a:fld>
            <a:endParaRPr lang="en-US"/>
          </a:p>
        </p:txBody>
      </p:sp>
      <p:sp>
        <p:nvSpPr>
          <p:cNvPr id="4" name="Slide Number Placeholder 3"/>
          <p:cNvSpPr>
            <a:spLocks noGrp="1"/>
          </p:cNvSpPr>
          <p:nvPr>
            <p:ph type="sldNum" sz="quarter" idx="12"/>
          </p:nvPr>
        </p:nvSpPr>
        <p:spPr/>
        <p:txBody>
          <a:bodyPr/>
          <a:lstStyle/>
          <a:p>
            <a:fld id="{7BF01E72-7F0F-F443-B710-CAFE84FE68FE}" type="slidenum">
              <a:rPr lang="en-US" smtClean="0"/>
              <a:t>6</a:t>
            </a:fld>
            <a:endParaRPr lang="en-US"/>
          </a:p>
        </p:txBody>
      </p:sp>
      <p:pic>
        <p:nvPicPr>
          <p:cNvPr id="7" name="Picture 6"/>
          <p:cNvPicPr>
            <a:picLocks noChangeAspect="1"/>
          </p:cNvPicPr>
          <p:nvPr/>
        </p:nvPicPr>
        <p:blipFill>
          <a:blip r:embed="rId4"/>
          <a:stretch>
            <a:fillRect/>
          </a:stretch>
        </p:blipFill>
        <p:spPr>
          <a:xfrm>
            <a:off x="146304" y="3889355"/>
            <a:ext cx="6605516" cy="1638238"/>
          </a:xfrm>
          <a:prstGeom prst="rect">
            <a:avLst/>
          </a:prstGeom>
        </p:spPr>
      </p:pic>
      <p:pic>
        <p:nvPicPr>
          <p:cNvPr id="8" name="Picture 7"/>
          <p:cNvPicPr>
            <a:picLocks noChangeAspect="1"/>
          </p:cNvPicPr>
          <p:nvPr/>
        </p:nvPicPr>
        <p:blipFill>
          <a:blip r:embed="rId5"/>
          <a:stretch>
            <a:fillRect/>
          </a:stretch>
        </p:blipFill>
        <p:spPr>
          <a:xfrm>
            <a:off x="1770228" y="4290246"/>
            <a:ext cx="5377218" cy="2166618"/>
          </a:xfrm>
          <a:prstGeom prst="rect">
            <a:avLst/>
          </a:prstGeom>
        </p:spPr>
      </p:pic>
      <p:pic>
        <p:nvPicPr>
          <p:cNvPr id="9" name="Picture 8"/>
          <p:cNvPicPr>
            <a:picLocks noChangeAspect="1"/>
          </p:cNvPicPr>
          <p:nvPr/>
        </p:nvPicPr>
        <p:blipFill>
          <a:blip r:embed="rId6"/>
          <a:stretch>
            <a:fillRect/>
          </a:stretch>
        </p:blipFill>
        <p:spPr>
          <a:xfrm>
            <a:off x="3397717" y="4664290"/>
            <a:ext cx="4626591" cy="2201662"/>
          </a:xfrm>
          <a:prstGeom prst="rect">
            <a:avLst/>
          </a:prstGeom>
        </p:spPr>
      </p:pic>
      <p:sp>
        <p:nvSpPr>
          <p:cNvPr id="5" name="Footer Placeholder 4"/>
          <p:cNvSpPr>
            <a:spLocks noGrp="1"/>
          </p:cNvSpPr>
          <p:nvPr>
            <p:ph type="ftr" sz="quarter" idx="11"/>
          </p:nvPr>
        </p:nvSpPr>
        <p:spPr/>
        <p:txBody>
          <a:bodyPr/>
          <a:lstStyle/>
          <a:p>
            <a:r>
              <a:rPr lang="en-HK"/>
              <a:t>Copyright © Ricci IEONG for UST training 2022</a:t>
            </a:r>
            <a:endParaRPr lang="en-US"/>
          </a:p>
        </p:txBody>
      </p:sp>
    </p:spTree>
    <p:extLst>
      <p:ext uri="{BB962C8B-B14F-4D97-AF65-F5344CB8AC3E}">
        <p14:creationId xmlns:p14="http://schemas.microsoft.com/office/powerpoint/2010/main" val="132869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AA1E-1E55-0F4A-BC05-31B410C0E33B}"/>
              </a:ext>
            </a:extLst>
          </p:cNvPr>
          <p:cNvSpPr>
            <a:spLocks noGrp="1"/>
          </p:cNvSpPr>
          <p:nvPr>
            <p:ph type="title"/>
          </p:nvPr>
        </p:nvSpPr>
        <p:spPr/>
        <p:txBody>
          <a:bodyPr/>
          <a:lstStyle/>
          <a:p>
            <a:r>
              <a:rPr lang="en-US" dirty="0"/>
              <a:t>Metasploit</a:t>
            </a:r>
          </a:p>
        </p:txBody>
      </p:sp>
      <p:sp>
        <p:nvSpPr>
          <p:cNvPr id="3" name="Content Placeholder 2">
            <a:extLst>
              <a:ext uri="{FF2B5EF4-FFF2-40B4-BE49-F238E27FC236}">
                <a16:creationId xmlns:a16="http://schemas.microsoft.com/office/drawing/2014/main" id="{C6D2A6EB-4943-744A-9BDB-1D730CCCCEF5}"/>
              </a:ext>
            </a:extLst>
          </p:cNvPr>
          <p:cNvSpPr>
            <a:spLocks noGrp="1"/>
          </p:cNvSpPr>
          <p:nvPr>
            <p:ph idx="1"/>
          </p:nvPr>
        </p:nvSpPr>
        <p:spPr/>
        <p:txBody>
          <a:bodyPr>
            <a:normAutofit fontScale="92500" lnSpcReduction="10000"/>
          </a:bodyPr>
          <a:lstStyle/>
          <a:p>
            <a:r>
              <a:rPr lang="en-US" dirty="0"/>
              <a:t>Payloads</a:t>
            </a:r>
          </a:p>
          <a:p>
            <a:pPr lvl="1"/>
            <a:r>
              <a:rPr lang="en-US" dirty="0"/>
              <a:t>Payload, in simple terms, are simple scripts that the hackers utilize to interact with a hacked system.</a:t>
            </a:r>
          </a:p>
          <a:p>
            <a:r>
              <a:rPr lang="en-US" dirty="0"/>
              <a:t>Singles</a:t>
            </a:r>
          </a:p>
          <a:p>
            <a:pPr lvl="1"/>
            <a:r>
              <a:rPr lang="en-US" dirty="0"/>
              <a:t>Singles are payloads that are self-contained and completely standalone.</a:t>
            </a:r>
          </a:p>
          <a:p>
            <a:r>
              <a:rPr lang="en-US" dirty="0"/>
              <a:t>Stagers</a:t>
            </a:r>
          </a:p>
          <a:p>
            <a:pPr lvl="1"/>
            <a:r>
              <a:rPr lang="en-US" dirty="0"/>
              <a:t>Stagers setup a network connection between the attacker and victim and are designed to be small and reliable.</a:t>
            </a:r>
          </a:p>
          <a:p>
            <a:pPr lvl="1"/>
            <a:r>
              <a:rPr lang="en-US" dirty="0"/>
              <a:t>Metasploit will use the best one when it can and fall back to a less-preferred one when necessary.</a:t>
            </a:r>
          </a:p>
          <a:p>
            <a:r>
              <a:rPr lang="en-US" dirty="0"/>
              <a:t>Stages</a:t>
            </a:r>
          </a:p>
          <a:p>
            <a:pPr lvl="1"/>
            <a:r>
              <a:rPr lang="en-US" dirty="0"/>
              <a:t>Stages are payload components that are downloaded by Stagers modules</a:t>
            </a:r>
          </a:p>
          <a:p>
            <a:pPr lvl="1"/>
            <a:r>
              <a:rPr lang="en-US" dirty="0"/>
              <a:t>no size limits such as Meterpreter, VNC Injection, and the iPhone ‘</a:t>
            </a:r>
            <a:r>
              <a:rPr lang="en-US" dirty="0" err="1"/>
              <a:t>ipwn</a:t>
            </a:r>
            <a:r>
              <a:rPr lang="en-US" dirty="0"/>
              <a:t>’ Shell.</a:t>
            </a:r>
          </a:p>
        </p:txBody>
      </p:sp>
      <p:sp>
        <p:nvSpPr>
          <p:cNvPr id="4" name="Date Placeholder 3">
            <a:extLst>
              <a:ext uri="{FF2B5EF4-FFF2-40B4-BE49-F238E27FC236}">
                <a16:creationId xmlns:a16="http://schemas.microsoft.com/office/drawing/2014/main" id="{191879D2-0950-124D-8A83-6413562F9B4A}"/>
              </a:ext>
            </a:extLst>
          </p:cNvPr>
          <p:cNvSpPr>
            <a:spLocks noGrp="1"/>
          </p:cNvSpPr>
          <p:nvPr>
            <p:ph type="dt" sz="half" idx="10"/>
          </p:nvPr>
        </p:nvSpPr>
        <p:spPr/>
        <p:txBody>
          <a:bodyPr/>
          <a:lstStyle/>
          <a:p>
            <a:fld id="{E76337BB-D45E-4242-BF1C-D5D62B89A792}" type="datetime1">
              <a:rPr lang="en-HK" smtClean="0"/>
              <a:t>15/4/2025</a:t>
            </a:fld>
            <a:endParaRPr lang="en-US"/>
          </a:p>
        </p:txBody>
      </p:sp>
      <p:sp>
        <p:nvSpPr>
          <p:cNvPr id="5" name="Footer Placeholder 4">
            <a:extLst>
              <a:ext uri="{FF2B5EF4-FFF2-40B4-BE49-F238E27FC236}">
                <a16:creationId xmlns:a16="http://schemas.microsoft.com/office/drawing/2014/main" id="{E23D5139-39D3-9447-B69B-390C9934C011}"/>
              </a:ext>
            </a:extLst>
          </p:cNvPr>
          <p:cNvSpPr>
            <a:spLocks noGrp="1"/>
          </p:cNvSpPr>
          <p:nvPr>
            <p:ph type="ftr" sz="quarter" idx="11"/>
          </p:nvPr>
        </p:nvSpPr>
        <p:spPr/>
        <p:txBody>
          <a:bodyPr/>
          <a:lstStyle/>
          <a:p>
            <a:r>
              <a:rPr lang="en-HK"/>
              <a:t>Copyright © Ricci IEONG for UST training 2022</a:t>
            </a:r>
            <a:endParaRPr lang="en-US"/>
          </a:p>
        </p:txBody>
      </p:sp>
      <p:sp>
        <p:nvSpPr>
          <p:cNvPr id="6" name="Slide Number Placeholder 5">
            <a:extLst>
              <a:ext uri="{FF2B5EF4-FFF2-40B4-BE49-F238E27FC236}">
                <a16:creationId xmlns:a16="http://schemas.microsoft.com/office/drawing/2014/main" id="{91AA7532-E472-4547-9546-F129943830E9}"/>
              </a:ext>
            </a:extLst>
          </p:cNvPr>
          <p:cNvSpPr>
            <a:spLocks noGrp="1"/>
          </p:cNvSpPr>
          <p:nvPr>
            <p:ph type="sldNum" sz="quarter" idx="12"/>
          </p:nvPr>
        </p:nvSpPr>
        <p:spPr/>
        <p:txBody>
          <a:bodyPr/>
          <a:lstStyle/>
          <a:p>
            <a:fld id="{7BF01E72-7F0F-F443-B710-CAFE84FE68FE}" type="slidenum">
              <a:rPr lang="en-US" smtClean="0"/>
              <a:t>7</a:t>
            </a:fld>
            <a:endParaRPr lang="en-US"/>
          </a:p>
        </p:txBody>
      </p:sp>
    </p:spTree>
    <p:extLst>
      <p:ext uri="{BB962C8B-B14F-4D97-AF65-F5344CB8AC3E}">
        <p14:creationId xmlns:p14="http://schemas.microsoft.com/office/powerpoint/2010/main" val="982312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Metasploit</a:t>
            </a:r>
            <a:endParaRPr lang="en-US" dirty="0"/>
          </a:p>
        </p:txBody>
      </p:sp>
      <p:pic>
        <p:nvPicPr>
          <p:cNvPr id="6" name="Content Placeholder 5"/>
          <p:cNvPicPr>
            <a:picLocks noGrp="1" noChangeAspect="1"/>
          </p:cNvPicPr>
          <p:nvPr>
            <p:ph idx="1"/>
          </p:nvPr>
        </p:nvPicPr>
        <p:blipFill>
          <a:blip r:embed="rId2"/>
          <a:stretch>
            <a:fillRect/>
          </a:stretch>
        </p:blipFill>
        <p:spPr>
          <a:xfrm>
            <a:off x="822325" y="1907980"/>
            <a:ext cx="7543800" cy="3899291"/>
          </a:xfrm>
          <a:prstGeom prst="rect">
            <a:avLst/>
          </a:prstGeom>
        </p:spPr>
      </p:pic>
      <p:sp>
        <p:nvSpPr>
          <p:cNvPr id="3" name="Date Placeholder 2"/>
          <p:cNvSpPr>
            <a:spLocks noGrp="1"/>
          </p:cNvSpPr>
          <p:nvPr>
            <p:ph type="dt" sz="half" idx="10"/>
          </p:nvPr>
        </p:nvSpPr>
        <p:spPr/>
        <p:txBody>
          <a:bodyPr/>
          <a:lstStyle/>
          <a:p>
            <a:fld id="{0E1638CC-A6E6-0D48-ABC5-1E85AB262E90}" type="datetime1">
              <a:rPr lang="en-HK" smtClean="0"/>
              <a:t>15/4/2025</a:t>
            </a:fld>
            <a:endParaRPr lang="en-US"/>
          </a:p>
        </p:txBody>
      </p:sp>
      <p:sp>
        <p:nvSpPr>
          <p:cNvPr id="4" name="Slide Number Placeholder 3"/>
          <p:cNvSpPr>
            <a:spLocks noGrp="1"/>
          </p:cNvSpPr>
          <p:nvPr>
            <p:ph type="sldNum" sz="quarter" idx="12"/>
          </p:nvPr>
        </p:nvSpPr>
        <p:spPr/>
        <p:txBody>
          <a:bodyPr/>
          <a:lstStyle/>
          <a:p>
            <a:fld id="{7BF01E72-7F0F-F443-B710-CAFE84FE68FE}" type="slidenum">
              <a:rPr lang="en-US" smtClean="0"/>
              <a:t>8</a:t>
            </a:fld>
            <a:endParaRPr lang="en-US"/>
          </a:p>
        </p:txBody>
      </p:sp>
      <p:sp>
        <p:nvSpPr>
          <p:cNvPr id="7" name="Rectangle 6"/>
          <p:cNvSpPr/>
          <p:nvPr/>
        </p:nvSpPr>
        <p:spPr>
          <a:xfrm>
            <a:off x="914400" y="5887134"/>
            <a:ext cx="7117307" cy="830997"/>
          </a:xfrm>
          <a:prstGeom prst="rect">
            <a:avLst/>
          </a:prstGeom>
        </p:spPr>
        <p:txBody>
          <a:bodyPr wrap="square">
            <a:spAutoFit/>
          </a:bodyPr>
          <a:lstStyle/>
          <a:p>
            <a:r>
              <a:rPr lang="en-US" sz="1600" dirty="0">
                <a:latin typeface="Palatino" charset="0"/>
                <a:ea typeface="Palatino" charset="0"/>
                <a:cs typeface="Palatino" charset="0"/>
              </a:rPr>
              <a:t>https://</a:t>
            </a:r>
            <a:r>
              <a:rPr lang="en-US" sz="1600" dirty="0" err="1">
                <a:latin typeface="Palatino" charset="0"/>
                <a:ea typeface="Palatino" charset="0"/>
                <a:cs typeface="Palatino" charset="0"/>
              </a:rPr>
              <a:t>informationtreasure.wordpress.com</a:t>
            </a:r>
            <a:r>
              <a:rPr lang="en-US" sz="1600" dirty="0">
                <a:latin typeface="Palatino" charset="0"/>
                <a:ea typeface="Palatino" charset="0"/>
                <a:cs typeface="Palatino" charset="0"/>
              </a:rPr>
              <a:t>/2014/07/24/penetration-testing-crash-windows-7-using-metasploit-and-remote-desktop-connection-vulnerability/</a:t>
            </a:r>
          </a:p>
        </p:txBody>
      </p:sp>
      <p:sp>
        <p:nvSpPr>
          <p:cNvPr id="5" name="Footer Placeholder 4"/>
          <p:cNvSpPr>
            <a:spLocks noGrp="1"/>
          </p:cNvSpPr>
          <p:nvPr>
            <p:ph type="ftr" sz="quarter" idx="11"/>
          </p:nvPr>
        </p:nvSpPr>
        <p:spPr/>
        <p:txBody>
          <a:bodyPr/>
          <a:lstStyle/>
          <a:p>
            <a:r>
              <a:rPr lang="en-HK"/>
              <a:t>Copyright © Ricci IEONG for UST training 2022</a:t>
            </a:r>
            <a:endParaRPr lang="en-US"/>
          </a:p>
        </p:txBody>
      </p:sp>
    </p:spTree>
    <p:extLst>
      <p:ext uri="{BB962C8B-B14F-4D97-AF65-F5344CB8AC3E}">
        <p14:creationId xmlns:p14="http://schemas.microsoft.com/office/powerpoint/2010/main" val="13817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959645"/>
            <a:ext cx="7772400" cy="548879"/>
          </a:xfrm>
        </p:spPr>
        <p:txBody>
          <a:bodyPr>
            <a:normAutofit fontScale="90000"/>
          </a:bodyPr>
          <a:lstStyle/>
          <a:p>
            <a:r>
              <a:rPr lang="en-US" sz="4000" dirty="0"/>
              <a:t>First example:   buffer overflows</a:t>
            </a:r>
          </a:p>
        </p:txBody>
      </p:sp>
      <p:sp>
        <p:nvSpPr>
          <p:cNvPr id="1028" name="Rectangle 3" descr="Rectangle: Click to edit Master text styles&#10;Second level&#10;Third level&#10;Fourth level&#10;Fifth level"/>
          <p:cNvSpPr>
            <a:spLocks noGrp="1" noChangeArrowheads="1"/>
          </p:cNvSpPr>
          <p:nvPr>
            <p:ph type="body" sz="half" idx="1"/>
          </p:nvPr>
        </p:nvSpPr>
        <p:spPr>
          <a:xfrm>
            <a:off x="381001" y="1676401"/>
            <a:ext cx="8177213" cy="1022114"/>
          </a:xfrm>
        </p:spPr>
        <p:txBody>
          <a:bodyPr>
            <a:noAutofit/>
          </a:bodyPr>
          <a:lstStyle/>
          <a:p>
            <a:pPr marL="0" indent="0">
              <a:buNone/>
              <a:tabLst>
                <a:tab pos="1950989" algn="l"/>
              </a:tabLst>
            </a:pPr>
            <a:r>
              <a:rPr lang="en-US" sz="2400" dirty="0"/>
              <a:t>Extremely common bug in C/C++ programs.</a:t>
            </a:r>
          </a:p>
          <a:p>
            <a:pPr marL="284156" indent="-227007">
              <a:lnSpc>
                <a:spcPct val="105000"/>
              </a:lnSpc>
              <a:tabLst>
                <a:tab pos="1950989" algn="l"/>
              </a:tabLst>
            </a:pPr>
            <a:r>
              <a:rPr lang="en-US" sz="2400" dirty="0"/>
              <a:t>First major exploit:  1988 Internet Worm.  </a:t>
            </a:r>
          </a:p>
          <a:p>
            <a:pPr marL="684196" lvl="1" indent="-227007">
              <a:lnSpc>
                <a:spcPct val="105000"/>
              </a:lnSpc>
              <a:tabLst>
                <a:tab pos="1950989" algn="l"/>
              </a:tabLst>
            </a:pPr>
            <a:endParaRPr lang="en-US" sz="2000" dirty="0"/>
          </a:p>
          <a:p>
            <a:pPr marL="57149" indent="0">
              <a:lnSpc>
                <a:spcPct val="105000"/>
              </a:lnSpc>
              <a:buNone/>
              <a:tabLst>
                <a:tab pos="1950989" algn="l"/>
              </a:tabLst>
            </a:pPr>
            <a:r>
              <a:rPr lang="en-US" sz="2400" dirty="0">
                <a:solidFill>
                  <a:schemeClr val="bg1">
                    <a:lumMod val="50000"/>
                  </a:schemeClr>
                </a:solidFill>
              </a:rPr>
              <a:t>Whenever possible avoid C/C++</a:t>
            </a:r>
          </a:p>
          <a:p>
            <a:pPr marL="57149" indent="0">
              <a:lnSpc>
                <a:spcPct val="105000"/>
              </a:lnSpc>
              <a:spcBef>
                <a:spcPts val="1776"/>
              </a:spcBef>
              <a:buNone/>
              <a:tabLst>
                <a:tab pos="850879" algn="l"/>
              </a:tabLst>
            </a:pPr>
            <a:r>
              <a:rPr lang="en-US" sz="2400" dirty="0">
                <a:solidFill>
                  <a:schemeClr val="bg1">
                    <a:lumMod val="50000"/>
                  </a:schemeClr>
                </a:solidFill>
              </a:rPr>
              <a:t>Often cannot avoid C/C++ :</a:t>
            </a:r>
          </a:p>
          <a:p>
            <a:pPr marL="400040">
              <a:lnSpc>
                <a:spcPct val="105000"/>
              </a:lnSpc>
              <a:tabLst>
                <a:tab pos="850879" algn="l"/>
              </a:tabLst>
            </a:pPr>
            <a:r>
              <a:rPr lang="en-US" sz="2400" dirty="0">
                <a:solidFill>
                  <a:schemeClr val="bg1">
                    <a:lumMod val="50000"/>
                  </a:schemeClr>
                </a:solidFill>
              </a:rPr>
              <a:t>Need to understand </a:t>
            </a:r>
            <a:br>
              <a:rPr lang="en-US" sz="2400" dirty="0">
                <a:solidFill>
                  <a:schemeClr val="bg1">
                    <a:lumMod val="50000"/>
                  </a:schemeClr>
                </a:solidFill>
              </a:rPr>
            </a:br>
            <a:r>
              <a:rPr lang="en-US" sz="2400" dirty="0">
                <a:solidFill>
                  <a:schemeClr val="bg1">
                    <a:lumMod val="50000"/>
                  </a:schemeClr>
                </a:solidFill>
              </a:rPr>
              <a:t>attacks and defenses</a:t>
            </a:r>
          </a:p>
        </p:txBody>
      </p:sp>
      <p:sp>
        <p:nvSpPr>
          <p:cNvPr id="1029" name="Text Box 5"/>
          <p:cNvSpPr txBox="1">
            <a:spLocks noChangeArrowheads="1"/>
          </p:cNvSpPr>
          <p:nvPr/>
        </p:nvSpPr>
        <p:spPr bwMode="auto">
          <a:xfrm>
            <a:off x="5450186" y="5497614"/>
            <a:ext cx="2715615" cy="369332"/>
          </a:xfrm>
          <a:prstGeom prst="rect">
            <a:avLst/>
          </a:prstGeom>
          <a:noFill/>
          <a:ln w="9525">
            <a:noFill/>
            <a:miter lim="800000"/>
            <a:headEnd/>
            <a:tailEnd/>
          </a:ln>
        </p:spPr>
        <p:txBody>
          <a:bodyPr wrap="none">
            <a:spAutoFit/>
          </a:bodyPr>
          <a:lstStyle/>
          <a:p>
            <a:pPr algn="ctr" defTabSz="685800" eaLnBrk="0" hangingPunct="0">
              <a:spcBef>
                <a:spcPct val="50000"/>
              </a:spcBef>
            </a:pPr>
            <a:r>
              <a:rPr lang="en-US" dirty="0">
                <a:solidFill>
                  <a:prstClr val="black"/>
                </a:solidFill>
                <a:latin typeface="Aptos" panose="02110004020202020204"/>
              </a:rPr>
              <a:t>Source:  </a:t>
            </a:r>
            <a:r>
              <a:rPr lang="en-US" dirty="0" err="1">
                <a:solidFill>
                  <a:prstClr val="black"/>
                </a:solidFill>
                <a:latin typeface="Aptos" panose="02110004020202020204"/>
              </a:rPr>
              <a:t>web.nvd.nist.gov</a:t>
            </a:r>
            <a:endParaRPr lang="en-US" dirty="0">
              <a:solidFill>
                <a:prstClr val="black"/>
              </a:solidFill>
              <a:latin typeface="Aptos" panose="02110004020202020204"/>
            </a:endParaRPr>
          </a:p>
        </p:txBody>
      </p:sp>
      <p:pic>
        <p:nvPicPr>
          <p:cNvPr id="2" name="Picture 1"/>
          <p:cNvPicPr>
            <a:picLocks noChangeAspect="1"/>
          </p:cNvPicPr>
          <p:nvPr/>
        </p:nvPicPr>
        <p:blipFill rotWithShape="1">
          <a:blip r:embed="rId2"/>
          <a:srcRect r="1717"/>
          <a:stretch/>
        </p:blipFill>
        <p:spPr>
          <a:xfrm>
            <a:off x="5135902" y="2698514"/>
            <a:ext cx="3779498" cy="2821578"/>
          </a:xfrm>
          <a:prstGeom prst="rect">
            <a:avLst/>
          </a:prstGeom>
        </p:spPr>
      </p:pic>
      <p:sp>
        <p:nvSpPr>
          <p:cNvPr id="3" name="Rectangle 2"/>
          <p:cNvSpPr/>
          <p:nvPr/>
        </p:nvSpPr>
        <p:spPr>
          <a:xfrm>
            <a:off x="228600" y="2819400"/>
            <a:ext cx="4463369" cy="20574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a:solidFill>
                <a:prstClr val="white"/>
              </a:solidFill>
              <a:latin typeface="Aptos" panose="02110004020202020204"/>
            </a:endParaRPr>
          </a:p>
        </p:txBody>
      </p:sp>
      <p:sp>
        <p:nvSpPr>
          <p:cNvPr id="4" name="TextBox 3">
            <a:extLst>
              <a:ext uri="{FF2B5EF4-FFF2-40B4-BE49-F238E27FC236}">
                <a16:creationId xmlns:a16="http://schemas.microsoft.com/office/drawing/2014/main" id="{7804AA0E-76D1-C966-49D6-F7D42C12912C}"/>
              </a:ext>
            </a:extLst>
          </p:cNvPr>
          <p:cNvSpPr txBox="1"/>
          <p:nvPr/>
        </p:nvSpPr>
        <p:spPr>
          <a:xfrm>
            <a:off x="1" y="5193269"/>
            <a:ext cx="5259068" cy="369332"/>
          </a:xfrm>
          <a:prstGeom prst="rect">
            <a:avLst/>
          </a:prstGeom>
          <a:noFill/>
        </p:spPr>
        <p:txBody>
          <a:bodyPr wrap="none" rtlCol="0">
            <a:spAutoFit/>
          </a:bodyPr>
          <a:lstStyle/>
          <a:p>
            <a:pPr defTabSz="685800"/>
            <a:r>
              <a:rPr lang="en-US" dirty="0">
                <a:solidFill>
                  <a:prstClr val="white">
                    <a:lumMod val="50000"/>
                  </a:prstClr>
                </a:solidFill>
                <a:latin typeface="Aptos" panose="02110004020202020204"/>
              </a:rPr>
              <a:t>Feb. 2024:  White House support for memory safety</a:t>
            </a:r>
          </a:p>
        </p:txBody>
      </p:sp>
    </p:spTree>
    <p:extLst>
      <p:ext uri="{BB962C8B-B14F-4D97-AF65-F5344CB8AC3E}">
        <p14:creationId xmlns:p14="http://schemas.microsoft.com/office/powerpoint/2010/main" val="1054740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4138</TotalTime>
  <Words>2913</Words>
  <Application>Microsoft Office PowerPoint</Application>
  <PresentationFormat>On-screen Show (4:3)</PresentationFormat>
  <Paragraphs>423</Paragraphs>
  <Slides>38</Slides>
  <Notes>20</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38</vt:i4>
      </vt:variant>
    </vt:vector>
  </HeadingPairs>
  <TitlesOfParts>
    <vt:vector size="57" baseType="lpstr">
      <vt:lpstr>Arial MT</vt:lpstr>
      <vt:lpstr>Optimistic Display</vt:lpstr>
      <vt:lpstr>Palatino</vt:lpstr>
      <vt:lpstr>Aptos</vt:lpstr>
      <vt:lpstr>Aptos Display</vt:lpstr>
      <vt:lpstr>Arial</vt:lpstr>
      <vt:lpstr>Calibri</vt:lpstr>
      <vt:lpstr>Calibri Light</vt:lpstr>
      <vt:lpstr>Comic Sans MS</vt:lpstr>
      <vt:lpstr>Corbel</vt:lpstr>
      <vt:lpstr>Courier New</vt:lpstr>
      <vt:lpstr>Tahoma</vt:lpstr>
      <vt:lpstr>Times</vt:lpstr>
      <vt:lpstr>Trebuchet MS</vt:lpstr>
      <vt:lpstr>Wingdings</vt:lpstr>
      <vt:lpstr>Retrospect</vt:lpstr>
      <vt:lpstr>Office Theme</vt:lpstr>
      <vt:lpstr>Office Theme 2013 - 2022</vt:lpstr>
      <vt:lpstr>1_Office Theme</vt:lpstr>
      <vt:lpstr>Software Security</vt:lpstr>
      <vt:lpstr>Exploitations</vt:lpstr>
      <vt:lpstr>Exploits and Metasploits</vt:lpstr>
      <vt:lpstr>Exploits and Vulnerability Database</vt:lpstr>
      <vt:lpstr>Exploits (Recent cases)</vt:lpstr>
      <vt:lpstr>Metasploit</vt:lpstr>
      <vt:lpstr>Metasploit</vt:lpstr>
      <vt:lpstr>Metasploit</vt:lpstr>
      <vt:lpstr>First example:   buffer overflows</vt:lpstr>
      <vt:lpstr>PowerPoint Presentation</vt:lpstr>
      <vt:lpstr>What is needed</vt:lpstr>
      <vt:lpstr>Linux process memory layout  (x86-64)</vt:lpstr>
      <vt:lpstr>Stack Frame</vt:lpstr>
      <vt:lpstr>What are buffer overflows?</vt:lpstr>
      <vt:lpstr>What are buffer overflows?</vt:lpstr>
      <vt:lpstr>Shell Code</vt:lpstr>
      <vt:lpstr>Basic stack exploit</vt:lpstr>
      <vt:lpstr>The NOP slide</vt:lpstr>
      <vt:lpstr>Details and examples</vt:lpstr>
      <vt:lpstr>Many unsafe libc functions</vt:lpstr>
      <vt:lpstr>Buffer overflow opportunities</vt:lpstr>
      <vt:lpstr>Finding overflows by fuzzing</vt:lpstr>
      <vt:lpstr>Automated Approaches to Find Vulnerabilities</vt:lpstr>
      <vt:lpstr>Wide Application in Industry</vt:lpstr>
      <vt:lpstr>Diverse Fuzzing Applications</vt:lpstr>
      <vt:lpstr>What is Fuzzing?</vt:lpstr>
      <vt:lpstr>A General Workflow of Fuzzing</vt:lpstr>
      <vt:lpstr>Popular Fuzzer</vt:lpstr>
      <vt:lpstr>The mistake: mixing data and control</vt:lpstr>
      <vt:lpstr>Fun Story of Blue Box</vt:lpstr>
      <vt:lpstr>How To Make Free Calls</vt:lpstr>
      <vt:lpstr>The Blue Box</vt:lpstr>
      <vt:lpstr>Control hijacking attacks</vt:lpstr>
      <vt:lpstr>Marking memory as non-execute   (DEP)</vt:lpstr>
      <vt:lpstr>Attack:  Return Oriented Programming  (ROP)</vt:lpstr>
      <vt:lpstr>Attack:  Return Oriented Programming  (ROP)</vt:lpstr>
      <vt:lpstr>Attack:  Return Oriented Programming  (ROP)</vt:lpstr>
      <vt:lpstr>Defense: Stack Canary</vt:lpstr>
    </vt:vector>
  </TitlesOfParts>
  <Company>ewalker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9 – Hacking: Securing and Attack Observations</dc:title>
  <dc:creator>SZE CHUNG R IEONG</dc:creator>
  <cp:lastModifiedBy>SHE Dongdong</cp:lastModifiedBy>
  <cp:revision>208</cp:revision>
  <cp:lastPrinted>2018-01-21T16:04:44Z</cp:lastPrinted>
  <dcterms:created xsi:type="dcterms:W3CDTF">2015-04-04T09:35:54Z</dcterms:created>
  <dcterms:modified xsi:type="dcterms:W3CDTF">2025-04-15T15:48:11Z</dcterms:modified>
</cp:coreProperties>
</file>