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6" r:id="rId5"/>
  </p:sldMasterIdLst>
  <p:notesMasterIdLst>
    <p:notesMasterId r:id="rId48"/>
  </p:notesMasterIdLst>
  <p:handoutMasterIdLst>
    <p:handoutMasterId r:id="rId49"/>
  </p:handoutMasterIdLst>
  <p:sldIdLst>
    <p:sldId id="256" r:id="rId6"/>
    <p:sldId id="398" r:id="rId7"/>
    <p:sldId id="399" r:id="rId8"/>
    <p:sldId id="401" r:id="rId9"/>
    <p:sldId id="424" r:id="rId10"/>
    <p:sldId id="1786" r:id="rId11"/>
    <p:sldId id="1072" r:id="rId12"/>
    <p:sldId id="1035" r:id="rId13"/>
    <p:sldId id="1036" r:id="rId14"/>
    <p:sldId id="1037" r:id="rId15"/>
    <p:sldId id="1038" r:id="rId16"/>
    <p:sldId id="269" r:id="rId17"/>
    <p:sldId id="270" r:id="rId18"/>
    <p:sldId id="271" r:id="rId19"/>
    <p:sldId id="280" r:id="rId20"/>
    <p:sldId id="281" r:id="rId21"/>
    <p:sldId id="1783" r:id="rId22"/>
    <p:sldId id="301" r:id="rId23"/>
    <p:sldId id="302" r:id="rId24"/>
    <p:sldId id="303" r:id="rId25"/>
    <p:sldId id="304" r:id="rId26"/>
    <p:sldId id="305" r:id="rId27"/>
    <p:sldId id="306" r:id="rId28"/>
    <p:sldId id="308" r:id="rId29"/>
    <p:sldId id="1787" r:id="rId30"/>
    <p:sldId id="331" r:id="rId31"/>
    <p:sldId id="1788" r:id="rId32"/>
    <p:sldId id="309" r:id="rId33"/>
    <p:sldId id="333" r:id="rId34"/>
    <p:sldId id="310" r:id="rId35"/>
    <p:sldId id="311" r:id="rId36"/>
    <p:sldId id="313" r:id="rId37"/>
    <p:sldId id="314" r:id="rId38"/>
    <p:sldId id="315" r:id="rId39"/>
    <p:sldId id="316" r:id="rId40"/>
    <p:sldId id="317" r:id="rId41"/>
    <p:sldId id="318" r:id="rId42"/>
    <p:sldId id="319" r:id="rId43"/>
    <p:sldId id="320" r:id="rId44"/>
    <p:sldId id="330" r:id="rId45"/>
    <p:sldId id="322" r:id="rId46"/>
    <p:sldId id="34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F4C825-AE4C-A549-B9F4-6B130080442E}">
          <p14:sldIdLst>
            <p14:sldId id="256"/>
          </p14:sldIdLst>
        </p14:section>
        <p14:section name="VPN" id="{F2B60171-78FF-D54A-B424-D71907E9C4B5}">
          <p14:sldIdLst>
            <p14:sldId id="398"/>
            <p14:sldId id="399"/>
            <p14:sldId id="401"/>
            <p14:sldId id="424"/>
            <p14:sldId id="1786"/>
          </p14:sldIdLst>
        </p14:section>
        <p14:section name="TOR Router" id="{52546529-5D0B-4948-AB27-BA5641DCC1F0}">
          <p14:sldIdLst>
            <p14:sldId id="1072"/>
            <p14:sldId id="1035"/>
            <p14:sldId id="1036"/>
            <p14:sldId id="1037"/>
            <p14:sldId id="1038"/>
          </p14:sldIdLst>
        </p14:section>
        <p14:section name="Firewall" id="{FBC3611B-641A-404B-84E1-4C732DE80713}">
          <p14:sldIdLst>
            <p14:sldId id="269"/>
            <p14:sldId id="270"/>
            <p14:sldId id="271"/>
            <p14:sldId id="280"/>
            <p14:sldId id="281"/>
            <p14:sldId id="1783"/>
          </p14:sldIdLst>
        </p14:section>
        <p14:section name="Anti-DDoS" id="{B87A2F76-10D9-A049-9C34-2E0272F4AA38}">
          <p14:sldIdLst>
            <p14:sldId id="301"/>
            <p14:sldId id="302"/>
            <p14:sldId id="303"/>
            <p14:sldId id="304"/>
            <p14:sldId id="305"/>
            <p14:sldId id="306"/>
            <p14:sldId id="308"/>
            <p14:sldId id="1787"/>
            <p14:sldId id="331"/>
            <p14:sldId id="1788"/>
            <p14:sldId id="309"/>
            <p14:sldId id="333"/>
            <p14:sldId id="310"/>
            <p14:sldId id="311"/>
            <p14:sldId id="313"/>
            <p14:sldId id="314"/>
            <p14:sldId id="315"/>
            <p14:sldId id="316"/>
            <p14:sldId id="317"/>
            <p14:sldId id="318"/>
            <p14:sldId id="319"/>
            <p14:sldId id="320"/>
            <p14:sldId id="330"/>
            <p14:sldId id="322"/>
          </p14:sldIdLst>
        </p14:section>
        <p14:section name="Honeypot" id="{B845B010-98F8-2141-B29A-057C78C59ED9}">
          <p14:sldIdLst>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FC695-3278-9AB7-7514-55F1F92799DC}" v="1" dt="2025-04-23T02:16:2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917f3e2-9322-4926-9bb3-daca730413ca::" providerId="AD" clId="Web-{17FFC695-3278-9AB7-7514-55F1F92799DC}"/>
    <pc:docChg chg="sldOrd">
      <pc:chgData name="Guest User" userId="S::urn:spo:tenantanon#c917f3e2-9322-4926-9bb3-daca730413ca::" providerId="AD" clId="Web-{17FFC695-3278-9AB7-7514-55F1F92799DC}" dt="2025-04-23T02:16:21.627" v="0"/>
      <pc:docMkLst>
        <pc:docMk/>
      </pc:docMkLst>
      <pc:sldChg chg="ord">
        <pc:chgData name="Guest User" userId="S::urn:spo:tenantanon#c917f3e2-9322-4926-9bb3-daca730413ca::" providerId="AD" clId="Web-{17FFC695-3278-9AB7-7514-55F1F92799DC}" dt="2025-04-23T02:16:21.627" v="0"/>
        <pc:sldMkLst>
          <pc:docMk/>
          <pc:sldMk cId="1845886923" sldId="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1AA110-EC67-483F-9298-954E05597EE3}" type="datetime1">
              <a:rPr lang="en-HK" smtClean="0"/>
              <a:t>22/4/2025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Ricci IEONG for UST training 2018</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CAD88-C180-B144-A498-6DA9266D16B2}" type="slidenum">
              <a:rPr lang="en-US" smtClean="0"/>
              <a:t>‹#›</a:t>
            </a:fld>
            <a:endParaRPr lang="en-US"/>
          </a:p>
        </p:txBody>
      </p:sp>
    </p:spTree>
    <p:extLst>
      <p:ext uri="{BB962C8B-B14F-4D97-AF65-F5344CB8AC3E}">
        <p14:creationId xmlns:p14="http://schemas.microsoft.com/office/powerpoint/2010/main" val="9528857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D2457-B458-41DA-BCE5-A5427C89C3C2}" type="datetime1">
              <a:rPr lang="en-HK" smtClean="0"/>
              <a:t>22/4/2025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Copyright © Ricci IEONG for UST training 2018</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81F09-ABC5-5740-9A22-6EBB7789FAFC}" type="slidenum">
              <a:rPr lang="en-US" smtClean="0"/>
              <a:t>‹#›</a:t>
            </a:fld>
            <a:endParaRPr lang="en-US"/>
          </a:p>
        </p:txBody>
      </p:sp>
    </p:spTree>
    <p:extLst>
      <p:ext uri="{BB962C8B-B14F-4D97-AF65-F5344CB8AC3E}">
        <p14:creationId xmlns:p14="http://schemas.microsoft.com/office/powerpoint/2010/main" val="220810149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81F09-ABC5-5740-9A22-6EBB7789FAFC}" type="slidenum">
              <a:rPr lang="en-US" smtClean="0"/>
              <a:t>1</a:t>
            </a:fld>
            <a:endParaRPr lang="en-US"/>
          </a:p>
        </p:txBody>
      </p:sp>
      <p:sp>
        <p:nvSpPr>
          <p:cNvPr id="5" name="Date Placeholder 4"/>
          <p:cNvSpPr>
            <a:spLocks noGrp="1"/>
          </p:cNvSpPr>
          <p:nvPr>
            <p:ph type="dt" idx="11"/>
          </p:nvPr>
        </p:nvSpPr>
        <p:spPr/>
        <p:txBody>
          <a:bodyPr/>
          <a:lstStyle/>
          <a:p>
            <a:fld id="{0C7CA1D5-1692-4A6C-A5C6-31AE2181C4B3}" type="datetime1">
              <a:rPr lang="en-HK" smtClean="0"/>
              <a:t>22/4/2025</a:t>
            </a:fld>
            <a:endParaRPr lang="en-US"/>
          </a:p>
        </p:txBody>
      </p:sp>
      <p:sp>
        <p:nvSpPr>
          <p:cNvPr id="6" name="Footer Placeholder 5"/>
          <p:cNvSpPr>
            <a:spLocks noGrp="1"/>
          </p:cNvSpPr>
          <p:nvPr>
            <p:ph type="ftr" sz="quarter" idx="12"/>
          </p:nvPr>
        </p:nvSpPr>
        <p:spPr/>
        <p:txBody>
          <a:bodyPr/>
          <a:lstStyle/>
          <a:p>
            <a:r>
              <a:rPr lang="en-US"/>
              <a:t>Copyright © Ricci IEONG for UST training 2018</a:t>
            </a:r>
          </a:p>
        </p:txBody>
      </p:sp>
    </p:spTree>
    <p:extLst>
      <p:ext uri="{BB962C8B-B14F-4D97-AF65-F5344CB8AC3E}">
        <p14:creationId xmlns:p14="http://schemas.microsoft.com/office/powerpoint/2010/main" val="1422299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ED65F4-710C-4B74-BCC7-68F7ADE4CC3C}"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1E8DAED9-0024-447F-8F66-5DB8374C9FF5}" type="slidenum">
              <a:rPr lang="en-US"/>
              <a:pPr/>
              <a:t>15</a:t>
            </a:fld>
            <a:endParaRPr lang="en-US"/>
          </a:p>
        </p:txBody>
      </p:sp>
      <p:sp>
        <p:nvSpPr>
          <p:cNvPr id="2291714" name="Rectangle 2"/>
          <p:cNvSpPr>
            <a:spLocks noGrp="1" noRot="1" noChangeAspect="1" noChangeArrowheads="1" noTextEdit="1"/>
          </p:cNvSpPr>
          <p:nvPr>
            <p:ph type="sldImg"/>
          </p:nvPr>
        </p:nvSpPr>
        <p:spPr>
          <a:ln/>
        </p:spPr>
      </p:sp>
      <p:sp>
        <p:nvSpPr>
          <p:cNvPr id="229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769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84BEA17-0E02-425B-BF97-6B2AD5C44EE6}"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6590FD60-CF47-4C4F-9A43-B36D1A6C7865}" type="slidenum">
              <a:rPr lang="en-US"/>
              <a:pPr/>
              <a:t>16</a:t>
            </a:fld>
            <a:endParaRPr lang="en-US"/>
          </a:p>
        </p:txBody>
      </p:sp>
      <p:sp>
        <p:nvSpPr>
          <p:cNvPr id="2292738" name="Rectangle 2"/>
          <p:cNvSpPr>
            <a:spLocks noGrp="1" noRot="1" noChangeAspect="1" noChangeArrowheads="1" noTextEdit="1"/>
          </p:cNvSpPr>
          <p:nvPr>
            <p:ph type="sldImg"/>
          </p:nvPr>
        </p:nvSpPr>
        <p:spPr>
          <a:ln/>
        </p:spPr>
      </p:sp>
      <p:sp>
        <p:nvSpPr>
          <p:cNvPr id="2292739" name="Rectangle 3"/>
          <p:cNvSpPr>
            <a:spLocks noGrp="1" noChangeArrowheads="1"/>
          </p:cNvSpPr>
          <p:nvPr>
            <p:ph type="body" idx="1"/>
          </p:nvPr>
        </p:nvSpPr>
        <p:spPr/>
        <p:txBody>
          <a:bodyPr/>
          <a:lstStyle/>
          <a:p>
            <a:r>
              <a:rPr lang="en-US"/>
              <a:t>https://community.checkpoint.com/t5/Management/Layers-and-the-cleanup-rule/td-p/6553#</a:t>
            </a:r>
          </a:p>
          <a:p>
            <a:r>
              <a:rPr lang="en-US"/>
              <a:t>https://fwbuilder.sourceforge.net/4.0/docs/users_guide5/global-policy.shtml</a:t>
            </a:r>
          </a:p>
        </p:txBody>
      </p:sp>
    </p:spTree>
    <p:extLst>
      <p:ext uri="{BB962C8B-B14F-4D97-AF65-F5344CB8AC3E}">
        <p14:creationId xmlns:p14="http://schemas.microsoft.com/office/powerpoint/2010/main" val="362552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a:t>https://docs.fortinet.com/document/fortigate/6.2.15/cookbook/497952/policy-views-and-policy-lookup</a:t>
            </a:r>
          </a:p>
        </p:txBody>
      </p:sp>
      <p:sp>
        <p:nvSpPr>
          <p:cNvPr id="4" name="Date Placeholder 3"/>
          <p:cNvSpPr>
            <a:spLocks noGrp="1"/>
          </p:cNvSpPr>
          <p:nvPr>
            <p:ph type="dt" idx="1"/>
          </p:nvPr>
        </p:nvSpPr>
        <p:spPr/>
        <p:txBody>
          <a:bodyPr/>
          <a:lstStyle/>
          <a:p>
            <a:fld id="{402B9B2F-A1EB-424A-8704-FBD64EF9EACC}" type="datetime1">
              <a:rPr lang="en-HK" smtClean="0"/>
              <a:t>22/4/2025</a:t>
            </a:fld>
            <a:endParaRPr lang="en-US"/>
          </a:p>
        </p:txBody>
      </p:sp>
      <p:sp>
        <p:nvSpPr>
          <p:cNvPr id="5" name="Footer Placeholder 4"/>
          <p:cNvSpPr>
            <a:spLocks noGrp="1"/>
          </p:cNvSpPr>
          <p:nvPr>
            <p:ph type="ftr" sz="quarter" idx="4"/>
          </p:nvPr>
        </p:nvSpPr>
        <p:spPr/>
        <p:txBody>
          <a:bodyPr/>
          <a:lstStyle/>
          <a:p>
            <a:r>
              <a:rPr lang="en-US"/>
              <a:t>Copyright © Ricci IEONG for UST training 2018</a:t>
            </a:r>
          </a:p>
        </p:txBody>
      </p:sp>
      <p:sp>
        <p:nvSpPr>
          <p:cNvPr id="6" name="Slide Number Placeholder 5"/>
          <p:cNvSpPr>
            <a:spLocks noGrp="1"/>
          </p:cNvSpPr>
          <p:nvPr>
            <p:ph type="sldNum" sz="quarter" idx="5"/>
          </p:nvPr>
        </p:nvSpPr>
        <p:spPr/>
        <p:txBody>
          <a:bodyPr/>
          <a:lstStyle/>
          <a:p>
            <a:fld id="{68C81F09-ABC5-5740-9A22-6EBB7789FAFC}" type="slidenum">
              <a:rPr lang="en-US" smtClean="0"/>
              <a:t>17</a:t>
            </a:fld>
            <a:endParaRPr lang="en-US"/>
          </a:p>
        </p:txBody>
      </p:sp>
    </p:spTree>
    <p:extLst>
      <p:ext uri="{BB962C8B-B14F-4D97-AF65-F5344CB8AC3E}">
        <p14:creationId xmlns:p14="http://schemas.microsoft.com/office/powerpoint/2010/main" val="220468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hape 353">
            <a:extLst>
              <a:ext uri="{FF2B5EF4-FFF2-40B4-BE49-F238E27FC236}">
                <a16:creationId xmlns:a16="http://schemas.microsoft.com/office/drawing/2014/main" id="{887DE0D9-10CE-EBB0-4AE3-27B2D5480FBF}"/>
              </a:ext>
            </a:extLst>
          </p:cNvPr>
          <p:cNvSpPr>
            <a:spLocks noGrp="1" noRot="1" noChangeAspect="1" noChangeArrowheads="1" noTextEdit="1"/>
          </p:cNvSpPr>
          <p:nvPr>
            <p:ph type="sldImg"/>
          </p:nvPr>
        </p:nvSpPr>
        <p:spPr>
          <a:xfrm>
            <a:off x="381000" y="685800"/>
            <a:ext cx="6096000" cy="3429000"/>
          </a:xfrm>
        </p:spPr>
      </p:sp>
      <p:sp>
        <p:nvSpPr>
          <p:cNvPr id="87043" name="Shape 354">
            <a:extLst>
              <a:ext uri="{FF2B5EF4-FFF2-40B4-BE49-F238E27FC236}">
                <a16:creationId xmlns:a16="http://schemas.microsoft.com/office/drawing/2014/main" id="{0A9A25C4-D429-BA9A-1B8B-A0DD230CE41E}"/>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hape 358">
            <a:extLst>
              <a:ext uri="{FF2B5EF4-FFF2-40B4-BE49-F238E27FC236}">
                <a16:creationId xmlns:a16="http://schemas.microsoft.com/office/drawing/2014/main" id="{1EEA670B-44CA-0D04-4882-60A8CED4112C}"/>
              </a:ext>
            </a:extLst>
          </p:cNvPr>
          <p:cNvSpPr>
            <a:spLocks noGrp="1" noRot="1" noChangeAspect="1" noChangeArrowheads="1" noTextEdit="1"/>
          </p:cNvSpPr>
          <p:nvPr>
            <p:ph type="sldImg"/>
          </p:nvPr>
        </p:nvSpPr>
        <p:spPr>
          <a:xfrm>
            <a:off x="381000" y="685800"/>
            <a:ext cx="6096000" cy="3429000"/>
          </a:xfrm>
        </p:spPr>
      </p:sp>
      <p:sp>
        <p:nvSpPr>
          <p:cNvPr id="89091" name="Shape 359">
            <a:extLst>
              <a:ext uri="{FF2B5EF4-FFF2-40B4-BE49-F238E27FC236}">
                <a16:creationId xmlns:a16="http://schemas.microsoft.com/office/drawing/2014/main" id="{C31BA85A-A32E-9468-6220-F5D59B9DED4D}"/>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363">
            <a:extLst>
              <a:ext uri="{FF2B5EF4-FFF2-40B4-BE49-F238E27FC236}">
                <a16:creationId xmlns:a16="http://schemas.microsoft.com/office/drawing/2014/main" id="{5BC6D84F-387F-A0FD-7414-EFD4D1B471AD}"/>
              </a:ext>
            </a:extLst>
          </p:cNvPr>
          <p:cNvSpPr>
            <a:spLocks noGrp="1" noRot="1" noChangeAspect="1" noChangeArrowheads="1" noTextEdit="1"/>
          </p:cNvSpPr>
          <p:nvPr>
            <p:ph type="sldImg"/>
          </p:nvPr>
        </p:nvSpPr>
        <p:spPr>
          <a:xfrm>
            <a:off x="381000" y="685800"/>
            <a:ext cx="6096000" cy="3429000"/>
          </a:xfrm>
        </p:spPr>
      </p:sp>
      <p:sp>
        <p:nvSpPr>
          <p:cNvPr id="91139" name="Shape 364">
            <a:extLst>
              <a:ext uri="{FF2B5EF4-FFF2-40B4-BE49-F238E27FC236}">
                <a16:creationId xmlns:a16="http://schemas.microsoft.com/office/drawing/2014/main" id="{B461FFB4-F8CA-FFAF-092E-78F5F389249C}"/>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369">
            <a:extLst>
              <a:ext uri="{FF2B5EF4-FFF2-40B4-BE49-F238E27FC236}">
                <a16:creationId xmlns:a16="http://schemas.microsoft.com/office/drawing/2014/main" id="{B0178617-3738-E774-108E-09DB61F0C94F}"/>
              </a:ext>
            </a:extLst>
          </p:cNvPr>
          <p:cNvSpPr>
            <a:spLocks noGrp="1" noRot="1" noChangeAspect="1" noChangeArrowheads="1" noTextEdit="1"/>
          </p:cNvSpPr>
          <p:nvPr>
            <p:ph type="sldImg"/>
          </p:nvPr>
        </p:nvSpPr>
        <p:spPr>
          <a:xfrm>
            <a:off x="381000" y="685800"/>
            <a:ext cx="6096000" cy="3429000"/>
          </a:xfrm>
        </p:spPr>
      </p:sp>
      <p:sp>
        <p:nvSpPr>
          <p:cNvPr id="93187" name="Shape 370">
            <a:extLst>
              <a:ext uri="{FF2B5EF4-FFF2-40B4-BE49-F238E27FC236}">
                <a16:creationId xmlns:a16="http://schemas.microsoft.com/office/drawing/2014/main" id="{49A061CA-D6C6-1B85-27F8-DE58035371B8}"/>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374">
            <a:extLst>
              <a:ext uri="{FF2B5EF4-FFF2-40B4-BE49-F238E27FC236}">
                <a16:creationId xmlns:a16="http://schemas.microsoft.com/office/drawing/2014/main" id="{C495AB60-9CC6-1790-2F11-2DF27C1B8CCF}"/>
              </a:ext>
            </a:extLst>
          </p:cNvPr>
          <p:cNvSpPr>
            <a:spLocks noGrp="1" noRot="1" noChangeAspect="1" noChangeArrowheads="1" noTextEdit="1"/>
          </p:cNvSpPr>
          <p:nvPr>
            <p:ph type="sldImg"/>
          </p:nvPr>
        </p:nvSpPr>
        <p:spPr>
          <a:xfrm>
            <a:off x="381000" y="685800"/>
            <a:ext cx="6096000" cy="3429000"/>
          </a:xfrm>
        </p:spPr>
      </p:sp>
      <p:sp>
        <p:nvSpPr>
          <p:cNvPr id="95235" name="Shape 375">
            <a:extLst>
              <a:ext uri="{FF2B5EF4-FFF2-40B4-BE49-F238E27FC236}">
                <a16:creationId xmlns:a16="http://schemas.microsoft.com/office/drawing/2014/main" id="{42B3DFAF-22D1-E876-1B52-CE189F316272}"/>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379">
            <a:extLst>
              <a:ext uri="{FF2B5EF4-FFF2-40B4-BE49-F238E27FC236}">
                <a16:creationId xmlns:a16="http://schemas.microsoft.com/office/drawing/2014/main" id="{9229A61B-DD78-E01B-CFA7-ABBCDE1F4A10}"/>
              </a:ext>
            </a:extLst>
          </p:cNvPr>
          <p:cNvSpPr>
            <a:spLocks noGrp="1" noRot="1" noChangeAspect="1" noChangeArrowheads="1" noTextEdit="1"/>
          </p:cNvSpPr>
          <p:nvPr>
            <p:ph type="sldImg"/>
          </p:nvPr>
        </p:nvSpPr>
        <p:spPr>
          <a:xfrm>
            <a:off x="381000" y="685800"/>
            <a:ext cx="6096000" cy="3429000"/>
          </a:xfrm>
        </p:spPr>
      </p:sp>
      <p:sp>
        <p:nvSpPr>
          <p:cNvPr id="97283" name="Shape 380">
            <a:extLst>
              <a:ext uri="{FF2B5EF4-FFF2-40B4-BE49-F238E27FC236}">
                <a16:creationId xmlns:a16="http://schemas.microsoft.com/office/drawing/2014/main" id="{FD8B6710-538C-50DF-A45A-1918EC09DCF5}"/>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hape 400">
            <a:extLst>
              <a:ext uri="{FF2B5EF4-FFF2-40B4-BE49-F238E27FC236}">
                <a16:creationId xmlns:a16="http://schemas.microsoft.com/office/drawing/2014/main" id="{C52BE1BE-26B3-C01C-0247-788E81E564DC}"/>
              </a:ext>
            </a:extLst>
          </p:cNvPr>
          <p:cNvSpPr>
            <a:spLocks noGrp="1" noRot="1" noChangeAspect="1" noChangeArrowheads="1" noTextEdit="1"/>
          </p:cNvSpPr>
          <p:nvPr>
            <p:ph type="sldImg"/>
          </p:nvPr>
        </p:nvSpPr>
        <p:spPr>
          <a:xfrm>
            <a:off x="381000" y="685800"/>
            <a:ext cx="6096000" cy="3429000"/>
          </a:xfrm>
        </p:spPr>
      </p:sp>
      <p:sp>
        <p:nvSpPr>
          <p:cNvPr id="102403" name="Shape 401">
            <a:extLst>
              <a:ext uri="{FF2B5EF4-FFF2-40B4-BE49-F238E27FC236}">
                <a16:creationId xmlns:a16="http://schemas.microsoft.com/office/drawing/2014/main" id="{AF3CD357-9BC0-E1D2-D73B-2C5A64CE1991}"/>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978EC45-6BD4-437C-ABA6-A47558DE206E}"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A42B42CB-6C0A-415A-A145-754BE1685521}" type="slidenum">
              <a:rPr lang="en-US"/>
              <a:pPr/>
              <a:t>2</a:t>
            </a:fld>
            <a:endParaRPr lang="en-US"/>
          </a:p>
        </p:txBody>
      </p:sp>
      <p:sp>
        <p:nvSpPr>
          <p:cNvPr id="2320386" name="Rectangle 2"/>
          <p:cNvSpPr>
            <a:spLocks noGrp="1" noRot="1" noChangeAspect="1" noChangeArrowheads="1" noTextEdit="1"/>
          </p:cNvSpPr>
          <p:nvPr>
            <p:ph type="sldImg"/>
          </p:nvPr>
        </p:nvSpPr>
        <p:spPr>
          <a:ln/>
        </p:spPr>
      </p:sp>
      <p:sp>
        <p:nvSpPr>
          <p:cNvPr id="2320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318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hape 405">
            <a:extLst>
              <a:ext uri="{FF2B5EF4-FFF2-40B4-BE49-F238E27FC236}">
                <a16:creationId xmlns:a16="http://schemas.microsoft.com/office/drawing/2014/main" id="{9EEAB706-00C7-FCF5-6469-40D9575A8AD3}"/>
              </a:ext>
            </a:extLst>
          </p:cNvPr>
          <p:cNvSpPr>
            <a:spLocks noGrp="1" noRot="1" noChangeAspect="1" noChangeArrowheads="1" noTextEdit="1"/>
          </p:cNvSpPr>
          <p:nvPr>
            <p:ph type="sldImg"/>
          </p:nvPr>
        </p:nvSpPr>
        <p:spPr>
          <a:xfrm>
            <a:off x="381000" y="685800"/>
            <a:ext cx="6096000" cy="3429000"/>
          </a:xfrm>
        </p:spPr>
      </p:sp>
      <p:sp>
        <p:nvSpPr>
          <p:cNvPr id="104451" name="Shape 406">
            <a:extLst>
              <a:ext uri="{FF2B5EF4-FFF2-40B4-BE49-F238E27FC236}">
                <a16:creationId xmlns:a16="http://schemas.microsoft.com/office/drawing/2014/main" id="{247FC37D-F62A-49BD-BC6F-4BCB4D2B5962}"/>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411">
            <a:extLst>
              <a:ext uri="{FF2B5EF4-FFF2-40B4-BE49-F238E27FC236}">
                <a16:creationId xmlns:a16="http://schemas.microsoft.com/office/drawing/2014/main" id="{18C8CD01-E1ED-3A3F-0BD6-03023670C13E}"/>
              </a:ext>
            </a:extLst>
          </p:cNvPr>
          <p:cNvSpPr>
            <a:spLocks noGrp="1" noRot="1" noChangeAspect="1" noChangeArrowheads="1" noTextEdit="1"/>
          </p:cNvSpPr>
          <p:nvPr>
            <p:ph type="sldImg"/>
          </p:nvPr>
        </p:nvSpPr>
        <p:spPr>
          <a:xfrm>
            <a:off x="381000" y="685800"/>
            <a:ext cx="6096000" cy="3429000"/>
          </a:xfrm>
        </p:spPr>
      </p:sp>
      <p:sp>
        <p:nvSpPr>
          <p:cNvPr id="106499" name="Shape 412">
            <a:extLst>
              <a:ext uri="{FF2B5EF4-FFF2-40B4-BE49-F238E27FC236}">
                <a16:creationId xmlns:a16="http://schemas.microsoft.com/office/drawing/2014/main" id="{C499B7A5-8327-7D7D-BF97-16608F80292D}"/>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434">
            <a:extLst>
              <a:ext uri="{FF2B5EF4-FFF2-40B4-BE49-F238E27FC236}">
                <a16:creationId xmlns:a16="http://schemas.microsoft.com/office/drawing/2014/main" id="{26AD90FE-2831-47A5-8F98-DCF91C179523}"/>
              </a:ext>
            </a:extLst>
          </p:cNvPr>
          <p:cNvSpPr>
            <a:spLocks noGrp="1" noRot="1" noChangeAspect="1" noChangeArrowheads="1" noTextEdit="1"/>
          </p:cNvSpPr>
          <p:nvPr>
            <p:ph type="sldImg"/>
          </p:nvPr>
        </p:nvSpPr>
        <p:spPr>
          <a:xfrm>
            <a:off x="381000" y="685800"/>
            <a:ext cx="6096000" cy="3429000"/>
          </a:xfrm>
        </p:spPr>
      </p:sp>
      <p:sp>
        <p:nvSpPr>
          <p:cNvPr id="110595" name="Shape 435">
            <a:extLst>
              <a:ext uri="{FF2B5EF4-FFF2-40B4-BE49-F238E27FC236}">
                <a16:creationId xmlns:a16="http://schemas.microsoft.com/office/drawing/2014/main" id="{A3801842-88B8-D0C9-E061-99CEB13AB57C}"/>
              </a:ext>
            </a:extLst>
          </p:cNvPr>
          <p:cNvSpPr>
            <a:spLocks noGrp="1" noChangeArrowheads="1"/>
          </p:cNvSpPr>
          <p:nvPr>
            <p:ph type="body" sz="quarter" idx="1"/>
          </p:nvPr>
        </p:nvSpPr>
        <p:spPr/>
        <p:txBody>
          <a:bodyPr/>
          <a:lstStyle/>
          <a:p>
            <a:pPr eaLnBrk="1" hangingPunct="1">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Sometimes also just organic traffic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hape 444">
            <a:extLst>
              <a:ext uri="{FF2B5EF4-FFF2-40B4-BE49-F238E27FC236}">
                <a16:creationId xmlns:a16="http://schemas.microsoft.com/office/drawing/2014/main" id="{35FDD079-1DF3-AB1F-EF6A-366A5E9A264A}"/>
              </a:ext>
            </a:extLst>
          </p:cNvPr>
          <p:cNvSpPr>
            <a:spLocks noGrp="1" noRot="1" noChangeAspect="1" noChangeArrowheads="1" noTextEdit="1"/>
          </p:cNvSpPr>
          <p:nvPr>
            <p:ph type="sldImg"/>
          </p:nvPr>
        </p:nvSpPr>
        <p:spPr>
          <a:xfrm>
            <a:off x="381000" y="685800"/>
            <a:ext cx="6096000" cy="3429000"/>
          </a:xfrm>
        </p:spPr>
      </p:sp>
      <p:sp>
        <p:nvSpPr>
          <p:cNvPr id="112643" name="Shape 445">
            <a:extLst>
              <a:ext uri="{FF2B5EF4-FFF2-40B4-BE49-F238E27FC236}">
                <a16:creationId xmlns:a16="http://schemas.microsoft.com/office/drawing/2014/main" id="{772063AB-EFE6-D434-E6AF-80BA7C3D1FA2}"/>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453">
            <a:extLst>
              <a:ext uri="{FF2B5EF4-FFF2-40B4-BE49-F238E27FC236}">
                <a16:creationId xmlns:a16="http://schemas.microsoft.com/office/drawing/2014/main" id="{54B54D1F-9410-1BA1-6E29-66A89B63EB51}"/>
              </a:ext>
            </a:extLst>
          </p:cNvPr>
          <p:cNvSpPr>
            <a:spLocks noGrp="1" noRot="1" noChangeAspect="1" noChangeArrowheads="1" noTextEdit="1"/>
          </p:cNvSpPr>
          <p:nvPr>
            <p:ph type="sldImg"/>
          </p:nvPr>
        </p:nvSpPr>
        <p:spPr>
          <a:xfrm>
            <a:off x="381000" y="685800"/>
            <a:ext cx="6096000" cy="3429000"/>
          </a:xfrm>
        </p:spPr>
      </p:sp>
      <p:sp>
        <p:nvSpPr>
          <p:cNvPr id="114691" name="Shape 454">
            <a:extLst>
              <a:ext uri="{FF2B5EF4-FFF2-40B4-BE49-F238E27FC236}">
                <a16:creationId xmlns:a16="http://schemas.microsoft.com/office/drawing/2014/main" id="{6C17CAD6-14C5-6BFE-454B-EBF6811E37C1}"/>
              </a:ext>
            </a:extLst>
          </p:cNvPr>
          <p:cNvSpPr>
            <a:spLocks noGrp="1" noChangeArrowheads="1"/>
          </p:cNvSpPr>
          <p:nvPr>
            <p:ph type="body" sz="quarter" idx="1"/>
          </p:nvPr>
        </p:nvSpPr>
        <p:spPr/>
        <p:txBody>
          <a:bodyPr/>
          <a:lstStyle/>
          <a:p>
            <a:pPr eaLnBrk="1" hangingPunct="1">
              <a:lnSpc>
                <a:spcPct val="100000"/>
              </a:lnSpc>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This outage was due to a large DDoS attack that targeted a large DNS provider — Dyn. However, while Dyn was one of hte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494">
            <a:extLst>
              <a:ext uri="{FF2B5EF4-FFF2-40B4-BE49-F238E27FC236}">
                <a16:creationId xmlns:a16="http://schemas.microsoft.com/office/drawing/2014/main" id="{B231A8E2-F0BD-2894-2F18-D03519513994}"/>
              </a:ext>
            </a:extLst>
          </p:cNvPr>
          <p:cNvSpPr>
            <a:spLocks noGrp="1" noRot="1" noChangeAspect="1" noChangeArrowheads="1" noTextEdit="1"/>
          </p:cNvSpPr>
          <p:nvPr>
            <p:ph type="sldImg"/>
          </p:nvPr>
        </p:nvSpPr>
        <p:spPr>
          <a:xfrm>
            <a:off x="381000" y="685800"/>
            <a:ext cx="6096000" cy="3429000"/>
          </a:xfrm>
        </p:spPr>
      </p:sp>
      <p:sp>
        <p:nvSpPr>
          <p:cNvPr id="118787" name="Shape 495">
            <a:extLst>
              <a:ext uri="{FF2B5EF4-FFF2-40B4-BE49-F238E27FC236}">
                <a16:creationId xmlns:a16="http://schemas.microsoft.com/office/drawing/2014/main" id="{1EC1E8CB-12EC-599A-EC60-23AEA490E681}"/>
              </a:ext>
            </a:extLst>
          </p:cNvPr>
          <p:cNvSpPr>
            <a:spLocks noGrp="1" noChangeArrowheads="1"/>
          </p:cNvSpPr>
          <p:nvPr>
            <p:ph type="body" sz="quarter" idx="1"/>
          </p:nvPr>
        </p:nvSpPr>
        <p:spPr/>
        <p:txBody>
          <a:bodyPr/>
          <a:lstStyle/>
          <a:p>
            <a:pPr eaLnBrk="1" hangingPunct="1">
              <a:lnSpc>
                <a:spcPct val="100000"/>
              </a:lnSpc>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While most folks in the United States weren’t directly affected until the Dyn outage, the attack on Dyn was the third of four very large and somewhat unique DDoS attacks in September and October of 2016.</a:t>
            </a:r>
          </a:p>
          <a:p>
            <a:pPr eaLnBrk="1" hangingPunct="1">
              <a:lnSpc>
                <a:spcPct val="100000"/>
              </a:lnSpc>
              <a:spcBef>
                <a:spcPct val="0"/>
              </a:spcBef>
            </a:pPr>
            <a:endPar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eaLnBrk="1" hangingPunct="1">
              <a:lnSpc>
                <a:spcPct val="100000"/>
              </a:lnSpc>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first was on September 18 and attacked OVH…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hape 500">
            <a:extLst>
              <a:ext uri="{FF2B5EF4-FFF2-40B4-BE49-F238E27FC236}">
                <a16:creationId xmlns:a16="http://schemas.microsoft.com/office/drawing/2014/main" id="{05F3958E-A46E-BDB7-64F0-C6FE18C682EB}"/>
              </a:ext>
            </a:extLst>
          </p:cNvPr>
          <p:cNvSpPr>
            <a:spLocks noGrp="1" noRot="1" noChangeAspect="1" noChangeArrowheads="1" noTextEdit="1"/>
          </p:cNvSpPr>
          <p:nvPr>
            <p:ph type="sldImg"/>
          </p:nvPr>
        </p:nvSpPr>
        <p:spPr>
          <a:xfrm>
            <a:off x="381000" y="685800"/>
            <a:ext cx="6096000" cy="3429000"/>
          </a:xfrm>
        </p:spPr>
      </p:sp>
      <p:sp>
        <p:nvSpPr>
          <p:cNvPr id="120835" name="Shape 501">
            <a:extLst>
              <a:ext uri="{FF2B5EF4-FFF2-40B4-BE49-F238E27FC236}">
                <a16:creationId xmlns:a16="http://schemas.microsoft.com/office/drawing/2014/main" id="{BBCB089A-29CC-A6BF-C7A8-33A3AD17E487}"/>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hape 505">
            <a:extLst>
              <a:ext uri="{FF2B5EF4-FFF2-40B4-BE49-F238E27FC236}">
                <a16:creationId xmlns:a16="http://schemas.microsoft.com/office/drawing/2014/main" id="{33D77867-7E2F-4C6D-6A09-D07AAB3F985B}"/>
              </a:ext>
            </a:extLst>
          </p:cNvPr>
          <p:cNvSpPr>
            <a:spLocks noGrp="1" noRot="1" noChangeAspect="1" noChangeArrowheads="1" noTextEdit="1"/>
          </p:cNvSpPr>
          <p:nvPr>
            <p:ph type="sldImg"/>
          </p:nvPr>
        </p:nvSpPr>
        <p:spPr>
          <a:xfrm>
            <a:off x="381000" y="685800"/>
            <a:ext cx="6096000" cy="3429000"/>
          </a:xfrm>
        </p:spPr>
      </p:sp>
      <p:sp>
        <p:nvSpPr>
          <p:cNvPr id="122883" name="Shape 506">
            <a:extLst>
              <a:ext uri="{FF2B5EF4-FFF2-40B4-BE49-F238E27FC236}">
                <a16:creationId xmlns:a16="http://schemas.microsoft.com/office/drawing/2014/main" id="{1F219BD8-1BE7-3D0D-EA09-A52EE0E0F0C0}"/>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hape 528">
            <a:extLst>
              <a:ext uri="{FF2B5EF4-FFF2-40B4-BE49-F238E27FC236}">
                <a16:creationId xmlns:a16="http://schemas.microsoft.com/office/drawing/2014/main" id="{764B4C3D-BDED-7E24-4201-BC60385C79BF}"/>
              </a:ext>
            </a:extLst>
          </p:cNvPr>
          <p:cNvSpPr>
            <a:spLocks noGrp="1" noRot="1" noChangeAspect="1" noChangeArrowheads="1" noTextEdit="1"/>
          </p:cNvSpPr>
          <p:nvPr>
            <p:ph type="sldImg"/>
          </p:nvPr>
        </p:nvSpPr>
        <p:spPr>
          <a:xfrm>
            <a:off x="381000" y="685800"/>
            <a:ext cx="6096000" cy="3429000"/>
          </a:xfrm>
        </p:spPr>
      </p:sp>
      <p:sp>
        <p:nvSpPr>
          <p:cNvPr id="126979" name="Shape 529">
            <a:extLst>
              <a:ext uri="{FF2B5EF4-FFF2-40B4-BE49-F238E27FC236}">
                <a16:creationId xmlns:a16="http://schemas.microsoft.com/office/drawing/2014/main" id="{FF11A1FB-E21F-BECA-88C4-2DE964DCF2B4}"/>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D69B5-0CF8-4B04-9491-4CF0F7D0B59E}" type="slidenum">
              <a:rPr lang="en-US" smtClean="0"/>
              <a:t>42</a:t>
            </a:fld>
            <a:endParaRPr lang="en-US"/>
          </a:p>
        </p:txBody>
      </p:sp>
    </p:spTree>
    <p:extLst>
      <p:ext uri="{BB962C8B-B14F-4D97-AF65-F5344CB8AC3E}">
        <p14:creationId xmlns:p14="http://schemas.microsoft.com/office/powerpoint/2010/main" val="91105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https://</a:t>
            </a:r>
            <a:r>
              <a:rPr lang="en-US" err="1"/>
              <a:t>www.youtube.com</a:t>
            </a:r>
            <a:r>
              <a:rPr lang="en-US"/>
              <a:t>/</a:t>
            </a:r>
            <a:r>
              <a:rPr lang="en-US" err="1"/>
              <a:t>watch?v</a:t>
            </a:r>
            <a:r>
              <a:rPr lang="en-US"/>
              <a:t>=8ZeerKipr3g</a:t>
            </a:r>
          </a:p>
        </p:txBody>
      </p:sp>
      <p:sp>
        <p:nvSpPr>
          <p:cNvPr id="2" name="Date Placeholder 1"/>
          <p:cNvSpPr>
            <a:spLocks noGrp="1"/>
          </p:cNvSpPr>
          <p:nvPr>
            <p:ph type="dt" idx="10"/>
          </p:nvPr>
        </p:nvSpPr>
        <p:spPr/>
        <p:txBody>
          <a:bodyPr/>
          <a:lstStyle/>
          <a:p>
            <a:fld id="{3DE6ABB3-B56E-442A-9CCD-368BC3E2E8B3}" type="datetime1">
              <a:rPr lang="en-HK" smtClean="0"/>
              <a:t>22/4/2025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97356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9A92A2D-2A8A-4851-B5CA-7F8DBE7EB187}"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4819F363-DD0F-4F7E-84BD-4EDA40AE275F}" type="slidenum">
              <a:rPr lang="en-US"/>
              <a:pPr/>
              <a:t>4</a:t>
            </a:fld>
            <a:endParaRPr lang="en-US"/>
          </a:p>
        </p:txBody>
      </p:sp>
      <p:sp>
        <p:nvSpPr>
          <p:cNvPr id="2322434" name="Rectangle 2"/>
          <p:cNvSpPr>
            <a:spLocks noGrp="1" noRot="1" noChangeAspect="1" noChangeArrowheads="1" noTextEdit="1"/>
          </p:cNvSpPr>
          <p:nvPr>
            <p:ph type="sldImg"/>
          </p:nvPr>
        </p:nvSpPr>
        <p:spPr>
          <a:ln/>
        </p:spPr>
      </p:sp>
      <p:sp>
        <p:nvSpPr>
          <p:cNvPr id="2322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275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836C148C-6B61-4A7B-9CA2-F5E4592F3854}" type="datetime1">
              <a:rPr lang="en-HK" smtClean="0"/>
              <a:t>22/4/2025</a:t>
            </a:fld>
            <a:endParaRPr lang="en-US"/>
          </a:p>
        </p:txBody>
      </p:sp>
      <p:sp>
        <p:nvSpPr>
          <p:cNvPr id="5" name="Footer Placeholder 4"/>
          <p:cNvSpPr>
            <a:spLocks noGrp="1"/>
          </p:cNvSpPr>
          <p:nvPr>
            <p:ph type="ftr" sz="quarter" idx="4"/>
          </p:nvPr>
        </p:nvSpPr>
        <p:spPr/>
        <p:txBody>
          <a:bodyPr/>
          <a:lstStyle/>
          <a:p>
            <a:r>
              <a:rPr lang="en-US"/>
              <a:t>Copyright © Ricci IEONG for UST training 2018</a:t>
            </a:r>
          </a:p>
        </p:txBody>
      </p:sp>
      <p:sp>
        <p:nvSpPr>
          <p:cNvPr id="6" name="Slide Number Placeholder 5"/>
          <p:cNvSpPr>
            <a:spLocks noGrp="1"/>
          </p:cNvSpPr>
          <p:nvPr>
            <p:ph type="sldNum" sz="quarter" idx="5"/>
          </p:nvPr>
        </p:nvSpPr>
        <p:spPr/>
        <p:txBody>
          <a:bodyPr/>
          <a:lstStyle/>
          <a:p>
            <a:fld id="{68C81F09-ABC5-5740-9A22-6EBB7789FAFC}" type="slidenum">
              <a:rPr lang="en-US" smtClean="0"/>
              <a:t>5</a:t>
            </a:fld>
            <a:endParaRPr lang="en-US"/>
          </a:p>
        </p:txBody>
      </p:sp>
    </p:spTree>
    <p:extLst>
      <p:ext uri="{BB962C8B-B14F-4D97-AF65-F5344CB8AC3E}">
        <p14:creationId xmlns:p14="http://schemas.microsoft.com/office/powerpoint/2010/main" val="26958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B4E2-67CF-F533-7FD4-879D1B7CDC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4668B2-D4C0-D476-3A05-46F449B8546C}"/>
              </a:ext>
            </a:extLst>
          </p:cNvPr>
          <p:cNvSpPr>
            <a:spLocks noGrp="1" noChangeArrowheads="1"/>
          </p:cNvSpPr>
          <p:nvPr>
            <p:ph type="dt" idx="1"/>
          </p:nvPr>
        </p:nvSpPr>
        <p:spPr>
          <a:ln/>
        </p:spPr>
        <p:txBody>
          <a:bodyPr/>
          <a:lstStyle/>
          <a:p>
            <a:fld id="{A9A92A2D-2A8A-4851-B5CA-7F8DBE7EB187}" type="datetime1">
              <a:rPr lang="en-HK" smtClean="0"/>
              <a:t>22/4/2025</a:t>
            </a:fld>
            <a:endParaRPr lang="en-US"/>
          </a:p>
        </p:txBody>
      </p:sp>
      <p:sp>
        <p:nvSpPr>
          <p:cNvPr id="5" name="Rectangle 6">
            <a:extLst>
              <a:ext uri="{FF2B5EF4-FFF2-40B4-BE49-F238E27FC236}">
                <a16:creationId xmlns:a16="http://schemas.microsoft.com/office/drawing/2014/main" id="{99B89197-AFF0-486E-FC92-918B4EA18DA9}"/>
              </a:ext>
            </a:extLst>
          </p:cNvPr>
          <p:cNvSpPr>
            <a:spLocks noGrp="1" noChangeArrowheads="1"/>
          </p:cNvSpPr>
          <p:nvPr>
            <p:ph type="ftr" sz="quarter" idx="4"/>
          </p:nvPr>
        </p:nvSpPr>
        <p:spPr>
          <a:ln/>
        </p:spPr>
        <p:txBody>
          <a:bodyPr/>
          <a:lstStyle/>
          <a:p>
            <a:r>
              <a:rPr lang="en-US"/>
              <a:t>Copyright © Ricci IEONG for UST training 2018</a:t>
            </a:r>
          </a:p>
        </p:txBody>
      </p:sp>
      <p:sp>
        <p:nvSpPr>
          <p:cNvPr id="6" name="Rectangle 7">
            <a:extLst>
              <a:ext uri="{FF2B5EF4-FFF2-40B4-BE49-F238E27FC236}">
                <a16:creationId xmlns:a16="http://schemas.microsoft.com/office/drawing/2014/main" id="{6BC35872-D92F-CFAE-403C-7A7238771065}"/>
              </a:ext>
            </a:extLst>
          </p:cNvPr>
          <p:cNvSpPr>
            <a:spLocks noGrp="1" noChangeArrowheads="1"/>
          </p:cNvSpPr>
          <p:nvPr>
            <p:ph type="sldNum" sz="quarter" idx="5"/>
          </p:nvPr>
        </p:nvSpPr>
        <p:spPr>
          <a:ln/>
        </p:spPr>
        <p:txBody>
          <a:bodyPr/>
          <a:lstStyle/>
          <a:p>
            <a:fld id="{4819F363-DD0F-4F7E-84BD-4EDA40AE275F}" type="slidenum">
              <a:rPr lang="en-US"/>
              <a:pPr/>
              <a:t>6</a:t>
            </a:fld>
            <a:endParaRPr lang="en-US"/>
          </a:p>
        </p:txBody>
      </p:sp>
      <p:sp>
        <p:nvSpPr>
          <p:cNvPr id="2322434" name="Rectangle 2">
            <a:extLst>
              <a:ext uri="{FF2B5EF4-FFF2-40B4-BE49-F238E27FC236}">
                <a16:creationId xmlns:a16="http://schemas.microsoft.com/office/drawing/2014/main" id="{B897C8BB-638A-C5F9-A532-A6356B292E4C}"/>
              </a:ext>
            </a:extLst>
          </p:cNvPr>
          <p:cNvSpPr>
            <a:spLocks noGrp="1" noRot="1" noChangeAspect="1" noChangeArrowheads="1" noTextEdit="1"/>
          </p:cNvSpPr>
          <p:nvPr>
            <p:ph type="sldImg"/>
          </p:nvPr>
        </p:nvSpPr>
        <p:spPr>
          <a:ln/>
        </p:spPr>
      </p:sp>
      <p:sp>
        <p:nvSpPr>
          <p:cNvPr id="2322435" name="Rectangle 3">
            <a:extLst>
              <a:ext uri="{FF2B5EF4-FFF2-40B4-BE49-F238E27FC236}">
                <a16:creationId xmlns:a16="http://schemas.microsoft.com/office/drawing/2014/main" id="{E50CEB63-CF2B-5C9F-5AFF-05F3F36BD6D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642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B19687A-C08E-4C54-9DB0-AFF04AC10BA3}"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78887940-ECD0-4406-AE5E-9E289F5EAE93}" type="slidenum">
              <a:rPr lang="en-US"/>
              <a:pPr/>
              <a:t>12</a:t>
            </a:fld>
            <a:endParaRPr lang="en-US"/>
          </a:p>
        </p:txBody>
      </p:sp>
      <p:sp>
        <p:nvSpPr>
          <p:cNvPr id="2278402" name="Rectangle 2"/>
          <p:cNvSpPr>
            <a:spLocks noGrp="1" noRot="1" noChangeAspect="1" noChangeArrowheads="1" noTextEdit="1"/>
          </p:cNvSpPr>
          <p:nvPr>
            <p:ph type="sldImg"/>
          </p:nvPr>
        </p:nvSpPr>
        <p:spPr>
          <a:ln/>
        </p:spPr>
      </p:sp>
      <p:sp>
        <p:nvSpPr>
          <p:cNvPr id="227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099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4E6CD1E-7B9E-433C-905D-BB88EF1743E2}"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186F8DBB-9F8F-491A-8CC5-95E697BDA8AD}" type="slidenum">
              <a:rPr lang="en-US"/>
              <a:pPr/>
              <a:t>13</a:t>
            </a:fld>
            <a:endParaRPr lang="en-US"/>
          </a:p>
        </p:txBody>
      </p:sp>
      <p:sp>
        <p:nvSpPr>
          <p:cNvPr id="2279426" name="Rectangle 2"/>
          <p:cNvSpPr>
            <a:spLocks noGrp="1" noRot="1" noChangeAspect="1" noChangeArrowheads="1" noTextEdit="1"/>
          </p:cNvSpPr>
          <p:nvPr>
            <p:ph type="sldImg"/>
          </p:nvPr>
        </p:nvSpPr>
        <p:spPr>
          <a:ln/>
        </p:spPr>
      </p:sp>
      <p:sp>
        <p:nvSpPr>
          <p:cNvPr id="227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5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93D9123-C3C5-49EE-9282-C97566CEF931}" type="datetime1">
              <a:rPr lang="en-HK" smtClean="0"/>
              <a:t>22/4/2025</a:t>
            </a:fld>
            <a:endParaRPr lang="en-US"/>
          </a:p>
        </p:txBody>
      </p:sp>
      <p:sp>
        <p:nvSpPr>
          <p:cNvPr id="5" name="Rectangle 6"/>
          <p:cNvSpPr>
            <a:spLocks noGrp="1" noChangeArrowheads="1"/>
          </p:cNvSpPr>
          <p:nvPr>
            <p:ph type="ftr" sz="quarter" idx="4"/>
          </p:nvPr>
        </p:nvSpPr>
        <p:spPr>
          <a:ln/>
        </p:spPr>
        <p:txBody>
          <a:bodyPr/>
          <a:lstStyle/>
          <a:p>
            <a:r>
              <a:rPr lang="en-US"/>
              <a:t>Copyright © Ricci IEONG for UST training 2018</a:t>
            </a:r>
          </a:p>
        </p:txBody>
      </p:sp>
      <p:sp>
        <p:nvSpPr>
          <p:cNvPr id="6" name="Rectangle 7"/>
          <p:cNvSpPr>
            <a:spLocks noGrp="1" noChangeArrowheads="1"/>
          </p:cNvSpPr>
          <p:nvPr>
            <p:ph type="sldNum" sz="quarter" idx="5"/>
          </p:nvPr>
        </p:nvSpPr>
        <p:spPr>
          <a:ln/>
        </p:spPr>
        <p:txBody>
          <a:bodyPr/>
          <a:lstStyle/>
          <a:p>
            <a:fld id="{58F964CB-1815-41A9-A63A-EF67E7C7BC76}" type="slidenum">
              <a:rPr lang="en-US"/>
              <a:pPr/>
              <a:t>14</a:t>
            </a:fld>
            <a:endParaRPr lang="en-US"/>
          </a:p>
        </p:txBody>
      </p:sp>
      <p:sp>
        <p:nvSpPr>
          <p:cNvPr id="2282498" name="Rectangle 2"/>
          <p:cNvSpPr>
            <a:spLocks noGrp="1" noRot="1" noChangeAspect="1" noChangeArrowheads="1" noTextEdit="1"/>
          </p:cNvSpPr>
          <p:nvPr>
            <p:ph type="sldImg"/>
          </p:nvPr>
        </p:nvSpPr>
        <p:spPr>
          <a:ln/>
        </p:spPr>
      </p:sp>
      <p:sp>
        <p:nvSpPr>
          <p:cNvPr id="228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225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A07D9C9-B16D-4C07-AED7-BA0B2B312463}" type="datetime1">
              <a:rPr lang="en-HK" smtClean="0"/>
              <a:t>22/4/2025</a:t>
            </a:fld>
            <a:endParaRPr lang="en-US"/>
          </a:p>
        </p:txBody>
      </p:sp>
      <p:sp>
        <p:nvSpPr>
          <p:cNvPr id="5" name="Footer Placeholder 4"/>
          <p:cNvSpPr>
            <a:spLocks noGrp="1"/>
          </p:cNvSpPr>
          <p:nvPr>
            <p:ph type="ftr" sz="quarter" idx="11"/>
          </p:nvPr>
        </p:nvSpPr>
        <p:spPr/>
        <p:txBody>
          <a:bodyPr/>
          <a:lstStyle/>
          <a:p>
            <a:r>
              <a:rPr lang="en-US"/>
              <a:t>Copyright © Ricci IEONG for UST training 2024</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2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9398B-1030-42FC-A6E6-EC88958872FC}" type="datetime1">
              <a:rPr lang="en-HK" smtClean="0"/>
              <a:t>22/4/2025</a:t>
            </a:fld>
            <a:endParaRPr lang="en-US"/>
          </a:p>
        </p:txBody>
      </p:sp>
      <p:sp>
        <p:nvSpPr>
          <p:cNvPr id="5" name="Footer Placeholder 4"/>
          <p:cNvSpPr>
            <a:spLocks noGrp="1"/>
          </p:cNvSpPr>
          <p:nvPr>
            <p:ph type="ftr" sz="quarter" idx="11"/>
          </p:nvPr>
        </p:nvSpPr>
        <p:spPr/>
        <p:txBody>
          <a:bodyPr/>
          <a:lstStyle/>
          <a:p>
            <a:r>
              <a:rPr lang="en-US"/>
              <a:t>Copyright © Ricci IEONG for UST training 2024</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3597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B40D-F342-4F7C-A11C-6F36BF2A8842}" type="datetime1">
              <a:rPr lang="en-HK" smtClean="0"/>
              <a:t>22/4/2025</a:t>
            </a:fld>
            <a:endParaRPr lang="en-US"/>
          </a:p>
        </p:txBody>
      </p:sp>
      <p:sp>
        <p:nvSpPr>
          <p:cNvPr id="5" name="Footer Placeholder 4"/>
          <p:cNvSpPr>
            <a:spLocks noGrp="1"/>
          </p:cNvSpPr>
          <p:nvPr>
            <p:ph type="ftr" sz="quarter" idx="11"/>
          </p:nvPr>
        </p:nvSpPr>
        <p:spPr/>
        <p:txBody>
          <a:bodyPr/>
          <a:lstStyle/>
          <a:p>
            <a:r>
              <a:rPr lang="en-US"/>
              <a:t>Copyright © Ricci IEONG for UST training 2024</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07048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1149350"/>
            <a:ext cx="78105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3536950"/>
            <a:ext cx="781050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C66BEA8-A982-35EE-0667-F89B80FB6850}"/>
              </a:ext>
            </a:extLst>
          </p:cNvPr>
          <p:cNvSpPr txBox="1">
            <a:spLocks noGrp="1" noChangeArrowheads="1"/>
          </p:cNvSpPr>
          <p:nvPr>
            <p:ph type="sldNum" sz="quarter" idx="10"/>
          </p:nvPr>
        </p:nvSpPr>
        <p:spPr>
          <a:ln/>
        </p:spPr>
        <p:txBody>
          <a:bodyPr/>
          <a:lstStyle>
            <a:lvl1pPr>
              <a:defRPr/>
            </a:lvl1pPr>
          </a:lstStyle>
          <a:p>
            <a:fld id="{65AF3353-C7AC-724A-B249-0CB8E6943709}" type="slidenum">
              <a:rPr lang="en-US" altLang="en-US"/>
              <a:pPr/>
              <a:t>‹#›</a:t>
            </a:fld>
            <a:endParaRPr lang="en-US" altLang="en-US"/>
          </a:p>
        </p:txBody>
      </p:sp>
    </p:spTree>
    <p:extLst>
      <p:ext uri="{BB962C8B-B14F-4D97-AF65-F5344CB8AC3E}">
        <p14:creationId xmlns:p14="http://schemas.microsoft.com/office/powerpoint/2010/main" val="32731052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9050"/>
            <a:ext cx="6800850" cy="6048349"/>
          </a:xfrm>
          <a:prstGeom prst="rect">
            <a:avLst/>
          </a:prstGeom>
        </p:spPr>
        <p:txBody>
          <a:bodyPr lIns="91439" tIns="45719" rIns="91439" bIns="45719" anchor="t">
            <a:noAutofit/>
          </a:bodyPr>
          <a:lstStyle/>
          <a:p>
            <a:pPr lvl="0"/>
            <a:endParaRPr noProof="0">
              <a:sym typeface="Helvetica Neue"/>
            </a:endParaRPr>
          </a:p>
        </p:txBody>
      </p:sp>
      <p:sp>
        <p:nvSpPr>
          <p:cNvPr id="21" name="Title Text"/>
          <p:cNvSpPr txBox="1">
            <a:spLocks noGrp="1"/>
          </p:cNvSpPr>
          <p:nvPr>
            <p:ph type="title"/>
          </p:nvPr>
        </p:nvSpPr>
        <p:spPr>
          <a:xfrm>
            <a:off x="238125" y="4756150"/>
            <a:ext cx="866775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5721350"/>
            <a:ext cx="866775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23A4AF2-A3C2-C52D-692A-45792566BAD8}"/>
              </a:ext>
            </a:extLst>
          </p:cNvPr>
          <p:cNvSpPr txBox="1">
            <a:spLocks noGrp="1" noChangeArrowheads="1"/>
          </p:cNvSpPr>
          <p:nvPr>
            <p:ph type="sldNum" sz="quarter" idx="22"/>
          </p:nvPr>
        </p:nvSpPr>
        <p:spPr>
          <a:ln/>
        </p:spPr>
        <p:txBody>
          <a:bodyPr/>
          <a:lstStyle>
            <a:lvl1pPr>
              <a:defRPr/>
            </a:lvl1pPr>
          </a:lstStyle>
          <a:p>
            <a:fld id="{99A9EF21-5025-B140-BC5B-5DD4E2137739}" type="slidenum">
              <a:rPr lang="en-US" altLang="en-US"/>
              <a:pPr/>
              <a:t>‹#›</a:t>
            </a:fld>
            <a:endParaRPr lang="en-US" altLang="en-US"/>
          </a:p>
        </p:txBody>
      </p:sp>
    </p:spTree>
    <p:extLst>
      <p:ext uri="{BB962C8B-B14F-4D97-AF65-F5344CB8AC3E}">
        <p14:creationId xmlns:p14="http://schemas.microsoft.com/office/powerpoint/2010/main" val="33994396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2266950"/>
            <a:ext cx="7810500" cy="2324100"/>
          </a:xfrm>
          <a:prstGeom prst="rect">
            <a:avLst/>
          </a:prstGeom>
        </p:spPr>
        <p:txBody>
          <a:bodyPr/>
          <a:lstStyle/>
          <a:p>
            <a:r>
              <a:t>Title Text</a:t>
            </a:r>
          </a:p>
        </p:txBody>
      </p:sp>
      <p:sp>
        <p:nvSpPr>
          <p:cNvPr id="2" name="Slide Number">
            <a:extLst>
              <a:ext uri="{FF2B5EF4-FFF2-40B4-BE49-F238E27FC236}">
                <a16:creationId xmlns:a16="http://schemas.microsoft.com/office/drawing/2014/main" id="{9E488188-9B86-10D3-7F2F-26D9E13D473F}"/>
              </a:ext>
            </a:extLst>
          </p:cNvPr>
          <p:cNvSpPr txBox="1">
            <a:spLocks noGrp="1" noChangeArrowheads="1"/>
          </p:cNvSpPr>
          <p:nvPr>
            <p:ph type="sldNum" sz="quarter" idx="10"/>
          </p:nvPr>
        </p:nvSpPr>
        <p:spPr>
          <a:ln/>
        </p:spPr>
        <p:txBody>
          <a:bodyPr/>
          <a:lstStyle>
            <a:lvl1pPr>
              <a:defRPr/>
            </a:lvl1pPr>
          </a:lstStyle>
          <a:p>
            <a:fld id="{91F1A260-B7B8-2F4E-A0EB-F83A2CAE94FC}" type="slidenum">
              <a:rPr lang="en-US" altLang="en-US"/>
              <a:pPr/>
              <a:t>‹#›</a:t>
            </a:fld>
            <a:endParaRPr lang="en-US" altLang="en-US"/>
          </a:p>
        </p:txBody>
      </p:sp>
    </p:spTree>
    <p:extLst>
      <p:ext uri="{BB962C8B-B14F-4D97-AF65-F5344CB8AC3E}">
        <p14:creationId xmlns:p14="http://schemas.microsoft.com/office/powerpoint/2010/main" val="255657010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552450"/>
            <a:ext cx="6472238" cy="5753101"/>
          </a:xfrm>
          <a:prstGeom prst="rect">
            <a:avLst/>
          </a:prstGeom>
        </p:spPr>
        <p:txBody>
          <a:bodyPr lIns="91439" tIns="45719" rIns="91439" bIns="45719" anchor="t">
            <a:noAutofit/>
          </a:bodyPr>
          <a:lstStyle/>
          <a:p>
            <a:pPr lvl="0"/>
            <a:endParaRPr noProof="0">
              <a:sym typeface="Helvetica Neue"/>
            </a:endParaRPr>
          </a:p>
        </p:txBody>
      </p:sp>
      <p:sp>
        <p:nvSpPr>
          <p:cNvPr id="39" name="Title Text"/>
          <p:cNvSpPr txBox="1">
            <a:spLocks noGrp="1"/>
          </p:cNvSpPr>
          <p:nvPr>
            <p:ph type="title"/>
          </p:nvPr>
        </p:nvSpPr>
        <p:spPr>
          <a:xfrm>
            <a:off x="619125" y="476250"/>
            <a:ext cx="3833813" cy="2774950"/>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3263900"/>
            <a:ext cx="3833813" cy="28638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C29284C-7320-7F17-B84C-5A8D435EF9D2}"/>
              </a:ext>
            </a:extLst>
          </p:cNvPr>
          <p:cNvSpPr txBox="1">
            <a:spLocks noGrp="1" noChangeArrowheads="1"/>
          </p:cNvSpPr>
          <p:nvPr>
            <p:ph type="sldNum" sz="quarter" idx="22"/>
          </p:nvPr>
        </p:nvSpPr>
        <p:spPr>
          <a:ln/>
        </p:spPr>
        <p:txBody>
          <a:bodyPr/>
          <a:lstStyle>
            <a:lvl1pPr>
              <a:defRPr/>
            </a:lvl1pPr>
          </a:lstStyle>
          <a:p>
            <a:fld id="{5A915C2E-A1BC-3842-9B27-1A6528FF8FAD}" type="slidenum">
              <a:rPr lang="en-US" altLang="en-US"/>
              <a:pPr/>
              <a:t>‹#›</a:t>
            </a:fld>
            <a:endParaRPr lang="en-US" altLang="en-US"/>
          </a:p>
        </p:txBody>
      </p:sp>
    </p:spTree>
    <p:extLst>
      <p:ext uri="{BB962C8B-B14F-4D97-AF65-F5344CB8AC3E}">
        <p14:creationId xmlns:p14="http://schemas.microsoft.com/office/powerpoint/2010/main" val="8963996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2" name="Slide Number">
            <a:extLst>
              <a:ext uri="{FF2B5EF4-FFF2-40B4-BE49-F238E27FC236}">
                <a16:creationId xmlns:a16="http://schemas.microsoft.com/office/drawing/2014/main" id="{698EBE19-CB04-3363-3BB6-1B841AFFAE87}"/>
              </a:ext>
            </a:extLst>
          </p:cNvPr>
          <p:cNvSpPr txBox="1">
            <a:spLocks noGrp="1" noChangeArrowheads="1"/>
          </p:cNvSpPr>
          <p:nvPr>
            <p:ph type="sldNum" sz="quarter" idx="10"/>
          </p:nvPr>
        </p:nvSpPr>
        <p:spPr>
          <a:ln/>
        </p:spPr>
        <p:txBody>
          <a:bodyPr/>
          <a:lstStyle>
            <a:lvl1pPr>
              <a:defRPr/>
            </a:lvl1pPr>
          </a:lstStyle>
          <a:p>
            <a:fld id="{E86A2FC5-4122-B543-987F-8A2F4E51D3B6}" type="slidenum">
              <a:rPr lang="en-US" altLang="en-US"/>
              <a:pPr/>
              <a:t>‹#›</a:t>
            </a:fld>
            <a:endParaRPr lang="en-US" altLang="en-US"/>
          </a:p>
        </p:txBody>
      </p:sp>
    </p:spTree>
    <p:extLst>
      <p:ext uri="{BB962C8B-B14F-4D97-AF65-F5344CB8AC3E}">
        <p14:creationId xmlns:p14="http://schemas.microsoft.com/office/powerpoint/2010/main" val="1702130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0E3E901-6E68-1B8B-6DAE-358421B69F75}"/>
              </a:ext>
            </a:extLst>
          </p:cNvPr>
          <p:cNvSpPr txBox="1">
            <a:spLocks noGrp="1" noChangeArrowheads="1"/>
          </p:cNvSpPr>
          <p:nvPr>
            <p:ph type="sldNum" sz="quarter" idx="10"/>
          </p:nvPr>
        </p:nvSpPr>
        <p:spPr>
          <a:ln/>
        </p:spPr>
        <p:txBody>
          <a:bodyPr/>
          <a:lstStyle>
            <a:lvl1pPr>
              <a:defRPr/>
            </a:lvl1pPr>
          </a:lstStyle>
          <a:p>
            <a:fld id="{A46A801A-0DF0-0C4C-8AC3-8F3A0A80B95E}" type="slidenum">
              <a:rPr lang="en-US" altLang="en-US"/>
              <a:pPr/>
              <a:t>‹#›</a:t>
            </a:fld>
            <a:endParaRPr lang="en-US" altLang="en-US"/>
          </a:p>
        </p:txBody>
      </p:sp>
    </p:spTree>
    <p:extLst>
      <p:ext uri="{BB962C8B-B14F-4D97-AF65-F5344CB8AC3E}">
        <p14:creationId xmlns:p14="http://schemas.microsoft.com/office/powerpoint/2010/main" val="13932144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574800"/>
            <a:ext cx="5229225" cy="4648200"/>
          </a:xfrm>
          <a:prstGeom prst="rect">
            <a:avLst/>
          </a:prstGeom>
        </p:spPr>
        <p:txBody>
          <a:bodyPr lIns="91439" tIns="45719" rIns="91439" bIns="45719" anchor="t">
            <a:noAutofit/>
          </a:bodyPr>
          <a:lstStyle/>
          <a:p>
            <a:pPr lvl="0"/>
            <a:endParaRPr noProof="0">
              <a:sym typeface="Helvetica Neue"/>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574800"/>
            <a:ext cx="3833813" cy="464820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E1D03D54-CB89-A45A-CC25-97104D46D6AF}"/>
              </a:ext>
            </a:extLst>
          </p:cNvPr>
          <p:cNvSpPr txBox="1">
            <a:spLocks noGrp="1" noChangeArrowheads="1"/>
          </p:cNvSpPr>
          <p:nvPr>
            <p:ph type="sldNum" sz="quarter" idx="22"/>
          </p:nvPr>
        </p:nvSpPr>
        <p:spPr>
          <a:ln/>
        </p:spPr>
        <p:txBody>
          <a:bodyPr/>
          <a:lstStyle>
            <a:lvl1pPr>
              <a:defRPr/>
            </a:lvl1pPr>
          </a:lstStyle>
          <a:p>
            <a:fld id="{4258993D-E098-6F41-B198-002E81BAC92F}" type="slidenum">
              <a:rPr lang="en-US" altLang="en-US"/>
              <a:pPr/>
              <a:t>‹#›</a:t>
            </a:fld>
            <a:endParaRPr lang="en-US" altLang="en-US"/>
          </a:p>
        </p:txBody>
      </p:sp>
    </p:spTree>
    <p:extLst>
      <p:ext uri="{BB962C8B-B14F-4D97-AF65-F5344CB8AC3E}">
        <p14:creationId xmlns:p14="http://schemas.microsoft.com/office/powerpoint/2010/main" val="8440318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889000"/>
            <a:ext cx="7877175" cy="508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A06044A0-E085-10F3-74EB-92920B661C15}"/>
              </a:ext>
            </a:extLst>
          </p:cNvPr>
          <p:cNvSpPr txBox="1">
            <a:spLocks noGrp="1" noChangeArrowheads="1"/>
          </p:cNvSpPr>
          <p:nvPr>
            <p:ph type="sldNum" sz="quarter" idx="10"/>
          </p:nvPr>
        </p:nvSpPr>
        <p:spPr>
          <a:ln/>
        </p:spPr>
        <p:txBody>
          <a:bodyPr/>
          <a:lstStyle>
            <a:lvl1pPr>
              <a:defRPr/>
            </a:lvl1pPr>
          </a:lstStyle>
          <a:p>
            <a:fld id="{2A2B90CA-8C29-E841-AEC5-3C70B7481D89}" type="slidenum">
              <a:rPr lang="en-US" altLang="en-US"/>
              <a:pPr/>
              <a:t>‹#›</a:t>
            </a:fld>
            <a:endParaRPr lang="en-US" altLang="en-US"/>
          </a:p>
        </p:txBody>
      </p:sp>
    </p:spTree>
    <p:extLst>
      <p:ext uri="{BB962C8B-B14F-4D97-AF65-F5344CB8AC3E}">
        <p14:creationId xmlns:p14="http://schemas.microsoft.com/office/powerpoint/2010/main" val="4940017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72FCF-07EE-4E8E-9AC2-A0562BA27F2C}" type="datetime1">
              <a:rPr lang="en-HK" smtClean="0"/>
              <a:t>22/4/2025</a:t>
            </a:fld>
            <a:endParaRPr lang="en-US"/>
          </a:p>
        </p:txBody>
      </p:sp>
      <p:sp>
        <p:nvSpPr>
          <p:cNvPr id="5" name="Footer Placeholder 4"/>
          <p:cNvSpPr>
            <a:spLocks noGrp="1"/>
          </p:cNvSpPr>
          <p:nvPr>
            <p:ph type="ftr" sz="quarter" idx="11"/>
          </p:nvPr>
        </p:nvSpPr>
        <p:spPr/>
        <p:txBody>
          <a:bodyPr/>
          <a:lstStyle/>
          <a:p>
            <a:r>
              <a:rPr lang="en-US"/>
              <a:t>Copyright © Ricci IEONG for UST training 2024</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30529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3517900"/>
            <a:ext cx="3148754" cy="2800350"/>
          </a:xfrm>
          <a:prstGeom prst="rect">
            <a:avLst/>
          </a:prstGeom>
        </p:spPr>
        <p:txBody>
          <a:bodyPr lIns="91439" tIns="45719" rIns="91439" bIns="45719" anchor="t">
            <a:noAutofit/>
          </a:bodyPr>
          <a:lstStyle/>
          <a:p>
            <a:pPr lvl="0"/>
            <a:endParaRPr noProof="0">
              <a:sym typeface="Helvetica Neue"/>
            </a:endParaRPr>
          </a:p>
        </p:txBody>
      </p:sp>
      <p:sp>
        <p:nvSpPr>
          <p:cNvPr id="84" name="Image"/>
          <p:cNvSpPr>
            <a:spLocks noGrp="1"/>
          </p:cNvSpPr>
          <p:nvPr>
            <p:ph type="pic" sz="quarter" idx="22"/>
          </p:nvPr>
        </p:nvSpPr>
        <p:spPr>
          <a:xfrm>
            <a:off x="5734050" y="565150"/>
            <a:ext cx="3124200" cy="2777067"/>
          </a:xfrm>
          <a:prstGeom prst="rect">
            <a:avLst/>
          </a:prstGeom>
        </p:spPr>
        <p:txBody>
          <a:bodyPr lIns="91439" tIns="45719" rIns="91439" bIns="45719" anchor="t">
            <a:noAutofit/>
          </a:bodyPr>
          <a:lstStyle/>
          <a:p>
            <a:pPr lvl="0"/>
            <a:endParaRPr noProof="0">
              <a:sym typeface="Helvetica Neue"/>
            </a:endParaRPr>
          </a:p>
        </p:txBody>
      </p:sp>
      <p:sp>
        <p:nvSpPr>
          <p:cNvPr id="85" name="Image"/>
          <p:cNvSpPr>
            <a:spLocks noGrp="1"/>
          </p:cNvSpPr>
          <p:nvPr>
            <p:ph type="pic" idx="23"/>
          </p:nvPr>
        </p:nvSpPr>
        <p:spPr>
          <a:xfrm>
            <a:off x="-114300" y="565150"/>
            <a:ext cx="6450806" cy="5734050"/>
          </a:xfrm>
          <a:prstGeom prst="rect">
            <a:avLst/>
          </a:prstGeom>
        </p:spPr>
        <p:txBody>
          <a:bodyPr lIns="91439" tIns="45719" rIns="91439" bIns="45719" anchor="t">
            <a:noAutofit/>
          </a:bodyPr>
          <a:lstStyle/>
          <a:p>
            <a:pPr lvl="0"/>
            <a:endParaRPr noProof="0">
              <a:sym typeface="Helvetica Neue"/>
            </a:endParaRPr>
          </a:p>
        </p:txBody>
      </p:sp>
      <p:sp>
        <p:nvSpPr>
          <p:cNvPr id="2" name="Slide Number">
            <a:extLst>
              <a:ext uri="{FF2B5EF4-FFF2-40B4-BE49-F238E27FC236}">
                <a16:creationId xmlns:a16="http://schemas.microsoft.com/office/drawing/2014/main" id="{C2E62251-4898-CE7A-F1E3-8EC76E1AC64A}"/>
              </a:ext>
            </a:extLst>
          </p:cNvPr>
          <p:cNvSpPr txBox="1">
            <a:spLocks noGrp="1" noChangeArrowheads="1"/>
          </p:cNvSpPr>
          <p:nvPr>
            <p:ph type="sldNum" sz="quarter" idx="24"/>
          </p:nvPr>
        </p:nvSpPr>
        <p:spPr>
          <a:ln/>
        </p:spPr>
        <p:txBody>
          <a:bodyPr/>
          <a:lstStyle>
            <a:lvl1pPr>
              <a:defRPr/>
            </a:lvl1pPr>
          </a:lstStyle>
          <a:p>
            <a:fld id="{AC13B45A-4000-014F-9A63-AAB4C4DDFB5E}" type="slidenum">
              <a:rPr lang="en-US" altLang="en-US"/>
              <a:pPr/>
              <a:t>‹#›</a:t>
            </a:fld>
            <a:endParaRPr lang="en-US" altLang="en-US"/>
          </a:p>
        </p:txBody>
      </p:sp>
    </p:spTree>
    <p:extLst>
      <p:ext uri="{BB962C8B-B14F-4D97-AF65-F5344CB8AC3E}">
        <p14:creationId xmlns:p14="http://schemas.microsoft.com/office/powerpoint/2010/main" val="359188900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4476750"/>
            <a:ext cx="7358063" cy="292761"/>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3055054"/>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2" name="Slide Number">
            <a:extLst>
              <a:ext uri="{FF2B5EF4-FFF2-40B4-BE49-F238E27FC236}">
                <a16:creationId xmlns:a16="http://schemas.microsoft.com/office/drawing/2014/main" id="{ECFDF75A-DE10-D226-A715-3C62621E0050}"/>
              </a:ext>
            </a:extLst>
          </p:cNvPr>
          <p:cNvSpPr txBox="1">
            <a:spLocks noGrp="1" noChangeArrowheads="1"/>
          </p:cNvSpPr>
          <p:nvPr>
            <p:ph type="sldNum" sz="quarter" idx="23"/>
          </p:nvPr>
        </p:nvSpPr>
        <p:spPr>
          <a:ln/>
        </p:spPr>
        <p:txBody>
          <a:bodyPr/>
          <a:lstStyle>
            <a:lvl1pPr>
              <a:defRPr/>
            </a:lvl1pPr>
          </a:lstStyle>
          <a:p>
            <a:fld id="{798C0F38-90C0-E240-8B7F-7B5EE5015698}" type="slidenum">
              <a:rPr lang="en-US" altLang="en-US"/>
              <a:pPr/>
              <a:t>‹#›</a:t>
            </a:fld>
            <a:endParaRPr lang="en-US" altLang="en-US"/>
          </a:p>
        </p:txBody>
      </p:sp>
    </p:spTree>
    <p:extLst>
      <p:ext uri="{BB962C8B-B14F-4D97-AF65-F5344CB8AC3E}">
        <p14:creationId xmlns:p14="http://schemas.microsoft.com/office/powerpoint/2010/main" val="4446055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8132234"/>
          </a:xfrm>
          <a:prstGeom prst="rect">
            <a:avLst/>
          </a:prstGeom>
        </p:spPr>
        <p:txBody>
          <a:bodyPr lIns="91439" tIns="45719" rIns="91439" bIns="45719" anchor="t">
            <a:noAutofit/>
          </a:bodyPr>
          <a:lstStyle/>
          <a:p>
            <a:pPr lvl="0"/>
            <a:endParaRPr noProof="0">
              <a:sym typeface="Helvetica Neue"/>
            </a:endParaRPr>
          </a:p>
        </p:txBody>
      </p:sp>
      <p:sp>
        <p:nvSpPr>
          <p:cNvPr id="2" name="Slide Number">
            <a:extLst>
              <a:ext uri="{FF2B5EF4-FFF2-40B4-BE49-F238E27FC236}">
                <a16:creationId xmlns:a16="http://schemas.microsoft.com/office/drawing/2014/main" id="{F8CB3232-A1CA-C769-8015-71BB65C5BE86}"/>
              </a:ext>
            </a:extLst>
          </p:cNvPr>
          <p:cNvSpPr txBox="1">
            <a:spLocks noGrp="1" noChangeArrowheads="1"/>
          </p:cNvSpPr>
          <p:nvPr>
            <p:ph type="sldNum" sz="quarter" idx="22"/>
          </p:nvPr>
        </p:nvSpPr>
        <p:spPr>
          <a:ln/>
        </p:spPr>
        <p:txBody>
          <a:bodyPr/>
          <a:lstStyle>
            <a:lvl1pPr>
              <a:defRPr/>
            </a:lvl1pPr>
          </a:lstStyle>
          <a:p>
            <a:fld id="{5DB9896F-943E-DD4C-9934-9B3AF8D61C98}" type="slidenum">
              <a:rPr lang="en-US" altLang="en-US"/>
              <a:pPr/>
              <a:t>‹#›</a:t>
            </a:fld>
            <a:endParaRPr lang="en-US" altLang="en-US"/>
          </a:p>
        </p:txBody>
      </p:sp>
    </p:spTree>
    <p:extLst>
      <p:ext uri="{BB962C8B-B14F-4D97-AF65-F5344CB8AC3E}">
        <p14:creationId xmlns:p14="http://schemas.microsoft.com/office/powerpoint/2010/main" val="20545100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1C117A4-7BF6-74A8-F6AC-BD6D2860AB48}"/>
              </a:ext>
            </a:extLst>
          </p:cNvPr>
          <p:cNvSpPr txBox="1">
            <a:spLocks noGrp="1" noChangeArrowheads="1"/>
          </p:cNvSpPr>
          <p:nvPr>
            <p:ph type="sldNum" sz="quarter" idx="10"/>
          </p:nvPr>
        </p:nvSpPr>
        <p:spPr>
          <a:ln/>
        </p:spPr>
        <p:txBody>
          <a:bodyPr/>
          <a:lstStyle>
            <a:lvl1pPr>
              <a:defRPr/>
            </a:lvl1pPr>
          </a:lstStyle>
          <a:p>
            <a:fld id="{3D7E76AA-D872-FD48-9664-026E53914EE0}" type="slidenum">
              <a:rPr lang="en-US" altLang="en-US"/>
              <a:pPr/>
              <a:t>‹#›</a:t>
            </a:fld>
            <a:endParaRPr lang="en-US" altLang="en-US"/>
          </a:p>
        </p:txBody>
      </p:sp>
    </p:spTree>
    <p:extLst>
      <p:ext uri="{BB962C8B-B14F-4D97-AF65-F5344CB8AC3E}">
        <p14:creationId xmlns:p14="http://schemas.microsoft.com/office/powerpoint/2010/main" val="28054299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66750" y="1149350"/>
            <a:ext cx="7810500" cy="2324100"/>
          </a:xfrm>
          <a:prstGeom prst="rect">
            <a:avLst/>
          </a:prstGeom>
        </p:spPr>
        <p:txBody>
          <a:bodyPr anchor="b"/>
          <a:lstStyle/>
          <a:p>
            <a:r>
              <a:t>Title Text</a:t>
            </a:r>
          </a:p>
        </p:txBody>
      </p:sp>
      <p:sp>
        <p:nvSpPr>
          <p:cNvPr id="118" name="Body Level One…"/>
          <p:cNvSpPr txBox="1">
            <a:spLocks noGrp="1"/>
          </p:cNvSpPr>
          <p:nvPr>
            <p:ph type="body" sz="quarter" idx="1"/>
          </p:nvPr>
        </p:nvSpPr>
        <p:spPr>
          <a:xfrm>
            <a:off x="666750" y="3536950"/>
            <a:ext cx="7810500" cy="793750"/>
          </a:xfrm>
          <a:prstGeom prst="rect">
            <a:avLst/>
          </a:prstGeom>
        </p:spPr>
        <p:txBody>
          <a:bodyPr anchor="t"/>
          <a:lstStyle>
            <a:lvl1pPr marL="0" indent="0" algn="ctr">
              <a:spcBef>
                <a:spcPts val="0"/>
              </a:spcBef>
              <a:buSzTx/>
              <a:buNone/>
              <a:defRPr sz="2025"/>
            </a:lvl1pPr>
            <a:lvl2pPr marL="0" indent="85725" algn="ctr">
              <a:spcBef>
                <a:spcPts val="0"/>
              </a:spcBef>
              <a:buSzTx/>
              <a:buNone/>
              <a:defRPr sz="2025"/>
            </a:lvl2pPr>
            <a:lvl3pPr marL="0" indent="171450" algn="ctr">
              <a:spcBef>
                <a:spcPts val="0"/>
              </a:spcBef>
              <a:buSzTx/>
              <a:buNone/>
              <a:defRPr sz="2025"/>
            </a:lvl3pPr>
            <a:lvl4pPr marL="0" indent="257175" algn="ctr">
              <a:spcBef>
                <a:spcPts val="0"/>
              </a:spcBef>
              <a:buSzTx/>
              <a:buNone/>
              <a:defRPr sz="2025"/>
            </a:lvl4pPr>
            <a:lvl5pPr marL="0" indent="34290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F3E428C5-8047-27E5-D4B2-A0B3E0009D25}"/>
              </a:ext>
            </a:extLst>
          </p:cNvPr>
          <p:cNvSpPr txBox="1">
            <a:spLocks noGrp="1" noChangeArrowheads="1"/>
          </p:cNvSpPr>
          <p:nvPr>
            <p:ph type="sldNum" sz="quarter" idx="10"/>
          </p:nvPr>
        </p:nvSpPr>
        <p:spPr>
          <a:ln/>
        </p:spPr>
        <p:txBody>
          <a:bodyPr/>
          <a:lstStyle>
            <a:lvl1pPr>
              <a:defRPr/>
            </a:lvl1pPr>
          </a:lstStyle>
          <a:p>
            <a:fld id="{20C5180D-7F18-7D40-9F3F-E3FE9D1D0D48}" type="slidenum">
              <a:rPr lang="en-US" altLang="en-US"/>
              <a:pPr/>
              <a:t>‹#›</a:t>
            </a:fld>
            <a:endParaRPr lang="en-US" altLang="en-US"/>
          </a:p>
        </p:txBody>
      </p:sp>
    </p:spTree>
    <p:extLst>
      <p:ext uri="{BB962C8B-B14F-4D97-AF65-F5344CB8AC3E}">
        <p14:creationId xmlns:p14="http://schemas.microsoft.com/office/powerpoint/2010/main" val="6187607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FAB4F-31F1-48B9-BB44-446709D554C6}" type="datetime1">
              <a:rPr lang="en-HK" smtClean="0"/>
              <a:t>22/4/2025</a:t>
            </a:fld>
            <a:endParaRPr lang="en-US"/>
          </a:p>
        </p:txBody>
      </p:sp>
      <p:sp>
        <p:nvSpPr>
          <p:cNvPr id="5" name="Footer Placeholder 4"/>
          <p:cNvSpPr>
            <a:spLocks noGrp="1"/>
          </p:cNvSpPr>
          <p:nvPr>
            <p:ph type="ftr" sz="quarter" idx="11"/>
          </p:nvPr>
        </p:nvSpPr>
        <p:spPr/>
        <p:txBody>
          <a:bodyPr/>
          <a:lstStyle/>
          <a:p>
            <a:r>
              <a:rPr lang="en-US"/>
              <a:t>Copyright © Ricci IEONG for UST training 2024</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5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9B0528-F272-4E12-A9E5-9E3764B554E5}" type="datetime1">
              <a:rPr lang="en-HK" smtClean="0"/>
              <a:t>22/4/2025</a:t>
            </a:fld>
            <a:endParaRPr lang="en-US"/>
          </a:p>
        </p:txBody>
      </p:sp>
      <p:sp>
        <p:nvSpPr>
          <p:cNvPr id="6" name="Footer Placeholder 5"/>
          <p:cNvSpPr>
            <a:spLocks noGrp="1"/>
          </p:cNvSpPr>
          <p:nvPr>
            <p:ph type="ftr" sz="quarter" idx="11"/>
          </p:nvPr>
        </p:nvSpPr>
        <p:spPr/>
        <p:txBody>
          <a:bodyPr/>
          <a:lstStyle/>
          <a:p>
            <a:r>
              <a:rPr lang="en-US"/>
              <a:t>Copyright © Ricci IEONG for UST training 2024</a:t>
            </a:r>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7722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1133D-D24B-44D7-8992-880E1BDF74A9}" type="datetime1">
              <a:rPr lang="en-HK" smtClean="0"/>
              <a:t>22/4/2025</a:t>
            </a:fld>
            <a:endParaRPr lang="en-US"/>
          </a:p>
        </p:txBody>
      </p:sp>
      <p:sp>
        <p:nvSpPr>
          <p:cNvPr id="8" name="Footer Placeholder 7"/>
          <p:cNvSpPr>
            <a:spLocks noGrp="1"/>
          </p:cNvSpPr>
          <p:nvPr>
            <p:ph type="ftr" sz="quarter" idx="11"/>
          </p:nvPr>
        </p:nvSpPr>
        <p:spPr/>
        <p:txBody>
          <a:bodyPr/>
          <a:lstStyle/>
          <a:p>
            <a:r>
              <a:rPr lang="en-US"/>
              <a:t>Copyright © Ricci IEONG for UST training 2024</a:t>
            </a:r>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80170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85D605-5AE9-4C39-89A2-D15232F95110}" type="datetime1">
              <a:rPr lang="en-HK" smtClean="0"/>
              <a:t>22/4/2025</a:t>
            </a:fld>
            <a:endParaRPr lang="en-US"/>
          </a:p>
        </p:txBody>
      </p:sp>
      <p:sp>
        <p:nvSpPr>
          <p:cNvPr id="4" name="Footer Placeholder 3"/>
          <p:cNvSpPr>
            <a:spLocks noGrp="1"/>
          </p:cNvSpPr>
          <p:nvPr>
            <p:ph type="ftr" sz="quarter" idx="11"/>
          </p:nvPr>
        </p:nvSpPr>
        <p:spPr/>
        <p:txBody>
          <a:bodyPr/>
          <a:lstStyle/>
          <a:p>
            <a:r>
              <a:rPr lang="en-US"/>
              <a:t>Copyright © Ricci IEONG for UST training 2024</a:t>
            </a:r>
          </a:p>
        </p:txBody>
      </p:sp>
      <p:sp>
        <p:nvSpPr>
          <p:cNvPr id="5" name="Slide Number Placeholder 4"/>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92281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0D0AA7-1BE8-4FFB-BF10-32C88DA8346F}" type="datetime1">
              <a:rPr lang="en-HK" smtClean="0"/>
              <a:t>22/4/2025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 Ricci IEONG for UST training 2024</a:t>
            </a:r>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55238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0377A40-D597-4732-BEC3-85195D9AE18C}" type="datetime1">
              <a:rPr lang="en-HK" smtClean="0"/>
              <a:t>22/4/2025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Copyright © Ricci IEONG for UST training 2024</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F01E72-7F0F-F443-B710-CAFE84FE68FE}" type="slidenum">
              <a:rPr lang="en-US" smtClean="0"/>
              <a:t>‹#›</a:t>
            </a:fld>
            <a:endParaRPr lang="en-US"/>
          </a:p>
        </p:txBody>
      </p:sp>
    </p:spTree>
    <p:extLst>
      <p:ext uri="{BB962C8B-B14F-4D97-AF65-F5344CB8AC3E}">
        <p14:creationId xmlns:p14="http://schemas.microsoft.com/office/powerpoint/2010/main" val="36293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AC512-3903-4E40-A0C9-8339A40402D1}" type="datetime1">
              <a:rPr lang="en-HK" smtClean="0"/>
              <a:t>22/4/2025</a:t>
            </a:fld>
            <a:endParaRPr lang="en-US"/>
          </a:p>
        </p:txBody>
      </p:sp>
      <p:sp>
        <p:nvSpPr>
          <p:cNvPr id="6" name="Footer Placeholder 5"/>
          <p:cNvSpPr>
            <a:spLocks noGrp="1"/>
          </p:cNvSpPr>
          <p:nvPr>
            <p:ph type="ftr" sz="quarter" idx="11"/>
          </p:nvPr>
        </p:nvSpPr>
        <p:spPr/>
        <p:txBody>
          <a:bodyPr/>
          <a:lstStyle/>
          <a:p>
            <a:r>
              <a:rPr lang="en-US"/>
              <a:t>Copyright © Ricci IEONG for UST training 2024</a:t>
            </a:r>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0696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4ACDAB-A9BD-4D0C-BEED-DE260E53876F}" type="datetime1">
              <a:rPr lang="en-HK" smtClean="0"/>
              <a:t>22/4/2025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Copyright © Ricci IEONG for UST training 2024</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BF01E72-7F0F-F443-B710-CAFE84FE68F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225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E077C02A-F163-EF53-B9A8-71661E7170BC}"/>
              </a:ext>
            </a:extLst>
          </p:cNvPr>
          <p:cNvSpPr txBox="1">
            <a:spLocks noGrp="1" noChangeArrowheads="1"/>
          </p:cNvSpPr>
          <p:nvPr>
            <p:ph type="title"/>
          </p:nvPr>
        </p:nvSpPr>
        <p:spPr bwMode="auto">
          <a:xfrm>
            <a:off x="633413" y="177800"/>
            <a:ext cx="7877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Neue Medium" panose="02000503000000020004" pitchFamily="2" charset="0"/>
              </a:rPr>
              <a:t>Title Text</a:t>
            </a:r>
          </a:p>
        </p:txBody>
      </p:sp>
      <p:sp>
        <p:nvSpPr>
          <p:cNvPr id="1027" name="Body Level One…">
            <a:extLst>
              <a:ext uri="{FF2B5EF4-FFF2-40B4-BE49-F238E27FC236}">
                <a16:creationId xmlns:a16="http://schemas.microsoft.com/office/drawing/2014/main" id="{992E6C74-85F7-A4A0-49CD-0AD23DA87CF4}"/>
              </a:ext>
            </a:extLst>
          </p:cNvPr>
          <p:cNvSpPr txBox="1">
            <a:spLocks noGrp="1" noChangeArrowheads="1"/>
          </p:cNvSpPr>
          <p:nvPr>
            <p:ph type="body" idx="1"/>
          </p:nvPr>
        </p:nvSpPr>
        <p:spPr bwMode="auto">
          <a:xfrm>
            <a:off x="633413" y="1574800"/>
            <a:ext cx="7877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Neue" panose="02000503000000020004" pitchFamily="2" charset="0"/>
              </a:rPr>
              <a:t>Body Level One</a:t>
            </a:r>
          </a:p>
          <a:p>
            <a:pPr lvl="1"/>
            <a:r>
              <a:rPr lang="en-US" altLang="en-US">
                <a:sym typeface="Helvetica Neue" panose="02000503000000020004" pitchFamily="2" charset="0"/>
              </a:rPr>
              <a:t>Body Level Two</a:t>
            </a:r>
          </a:p>
          <a:p>
            <a:pPr lvl="2"/>
            <a:r>
              <a:rPr lang="en-US" altLang="en-US">
                <a:sym typeface="Helvetica Neue" panose="02000503000000020004" pitchFamily="2" charset="0"/>
              </a:rPr>
              <a:t>Body Level Three</a:t>
            </a:r>
          </a:p>
          <a:p>
            <a:pPr lvl="3"/>
            <a:r>
              <a:rPr lang="en-US" altLang="en-US">
                <a:sym typeface="Helvetica Neue" panose="02000503000000020004" pitchFamily="2" charset="0"/>
              </a:rPr>
              <a:t>Body Level Four</a:t>
            </a:r>
          </a:p>
          <a:p>
            <a:pPr lvl="4"/>
            <a:r>
              <a:rPr lang="en-US" altLang="en-US">
                <a:sym typeface="Helvetica Neue" panose="02000503000000020004" pitchFamily="2" charset="0"/>
              </a:rPr>
              <a:t>Body Level Five</a:t>
            </a:r>
          </a:p>
        </p:txBody>
      </p:sp>
      <p:sp>
        <p:nvSpPr>
          <p:cNvPr id="1028" name="Slide Number">
            <a:extLst>
              <a:ext uri="{FF2B5EF4-FFF2-40B4-BE49-F238E27FC236}">
                <a16:creationId xmlns:a16="http://schemas.microsoft.com/office/drawing/2014/main" id="{2AEA57CA-6201-361F-27B4-149CF7872A8A}"/>
              </a:ext>
            </a:extLst>
          </p:cNvPr>
          <p:cNvSpPr txBox="1">
            <a:spLocks noGrp="1" noChangeArrowheads="1"/>
          </p:cNvSpPr>
          <p:nvPr>
            <p:ph type="sldNum" sz="quarter" idx="2"/>
          </p:nvPr>
        </p:nvSpPr>
        <p:spPr bwMode="auto">
          <a:xfrm>
            <a:off x="4450998" y="6540500"/>
            <a:ext cx="237244"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eaLnBrk="1">
              <a:defRPr sz="9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fld id="{DAD2DC69-9EBF-BE42-9DEC-AFB06107E9F6}" type="slidenum">
              <a:rPr lang="en-US" altLang="en-US"/>
              <a:pPr/>
              <a:t>‹#›</a:t>
            </a:fld>
            <a:endParaRPr lang="en-US" altLang="en-US"/>
          </a:p>
        </p:txBody>
      </p:sp>
    </p:spTree>
    <p:extLst>
      <p:ext uri="{BB962C8B-B14F-4D97-AF65-F5344CB8AC3E}">
        <p14:creationId xmlns:p14="http://schemas.microsoft.com/office/powerpoint/2010/main" val="3676461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txStyles>
    <p:titleStyle>
      <a:lvl1pPr algn="ctr" defTabSz="309563" rtl="0" eaLnBrk="0" fontAlgn="base" hangingPunct="0">
        <a:spcBef>
          <a:spcPct val="0"/>
        </a:spcBef>
        <a:spcAft>
          <a:spcPct val="0"/>
        </a:spcAft>
        <a:defRPr sz="4200">
          <a:solidFill>
            <a:srgbClr val="000000"/>
          </a:solidFill>
          <a:latin typeface="+mn-lt"/>
          <a:ea typeface="+mn-ea"/>
          <a:cs typeface="+mn-cs"/>
          <a:sym typeface="Helvetica Neue Medium" panose="02000503000000020004" pitchFamily="2" charset="0"/>
        </a:defRPr>
      </a:lvl1pPr>
      <a:lvl2pPr algn="ctr" defTabSz="309563" rtl="0" eaLnBrk="0" fontAlgn="base" hangingPunct="0">
        <a:spcBef>
          <a:spcPct val="0"/>
        </a:spcBef>
        <a:spcAft>
          <a:spcPct val="0"/>
        </a:spcAft>
        <a:defRPr sz="4200">
          <a:solidFill>
            <a:srgbClr val="000000"/>
          </a:solidFill>
          <a:latin typeface="+mn-lt"/>
          <a:ea typeface="+mn-ea"/>
          <a:cs typeface="+mn-cs"/>
          <a:sym typeface="Helvetica Neue Medium" panose="02000503000000020004" pitchFamily="2" charset="0"/>
        </a:defRPr>
      </a:lvl2pPr>
      <a:lvl3pPr algn="ctr" defTabSz="309563" rtl="0" eaLnBrk="0" fontAlgn="base" hangingPunct="0">
        <a:spcBef>
          <a:spcPct val="0"/>
        </a:spcBef>
        <a:spcAft>
          <a:spcPct val="0"/>
        </a:spcAft>
        <a:defRPr sz="4200">
          <a:solidFill>
            <a:srgbClr val="000000"/>
          </a:solidFill>
          <a:latin typeface="+mn-lt"/>
          <a:ea typeface="+mn-ea"/>
          <a:cs typeface="+mn-cs"/>
          <a:sym typeface="Helvetica Neue Medium" panose="02000503000000020004" pitchFamily="2" charset="0"/>
        </a:defRPr>
      </a:lvl3pPr>
      <a:lvl4pPr algn="ctr" defTabSz="309563" rtl="0" eaLnBrk="0" fontAlgn="base" hangingPunct="0">
        <a:spcBef>
          <a:spcPct val="0"/>
        </a:spcBef>
        <a:spcAft>
          <a:spcPct val="0"/>
        </a:spcAft>
        <a:defRPr sz="4200">
          <a:solidFill>
            <a:srgbClr val="000000"/>
          </a:solidFill>
          <a:latin typeface="+mn-lt"/>
          <a:ea typeface="+mn-ea"/>
          <a:cs typeface="+mn-cs"/>
          <a:sym typeface="Helvetica Neue Medium" panose="02000503000000020004" pitchFamily="2" charset="0"/>
        </a:defRPr>
      </a:lvl4pPr>
      <a:lvl5pPr algn="ctr" defTabSz="309563" rtl="0" eaLnBrk="0" fontAlgn="base" hangingPunct="0">
        <a:spcBef>
          <a:spcPct val="0"/>
        </a:spcBef>
        <a:spcAft>
          <a:spcPct val="0"/>
        </a:spcAft>
        <a:defRPr sz="4200">
          <a:solidFill>
            <a:srgbClr val="000000"/>
          </a:solidFill>
          <a:latin typeface="+mn-lt"/>
          <a:ea typeface="+mn-ea"/>
          <a:cs typeface="+mn-cs"/>
          <a:sym typeface="Helvetica Neue Medium" panose="02000503000000020004" pitchFamily="2" charset="0"/>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indent="-238125" algn="l" defTabSz="309563" rtl="0" eaLnBrk="0" fontAlgn="base" hangingPunct="0">
        <a:spcBef>
          <a:spcPts val="2213"/>
        </a:spcBef>
        <a:spcAft>
          <a:spcPct val="0"/>
        </a:spcAft>
        <a:buSzPct val="125000"/>
        <a:buChar char="•"/>
        <a:defRPr sz="1950">
          <a:solidFill>
            <a:srgbClr val="000000"/>
          </a:solidFill>
          <a:latin typeface="Helvetica Neue"/>
          <a:ea typeface="Helvetica Neue"/>
          <a:cs typeface="Helvetica Neue"/>
          <a:sym typeface="Helvetica Neue" panose="02000503000000020004" pitchFamily="2" charset="0"/>
        </a:defRPr>
      </a:lvl1pPr>
      <a:lvl2pPr marL="476250" indent="-238125" algn="l" defTabSz="309563" rtl="0" eaLnBrk="0" fontAlgn="base" hangingPunct="0">
        <a:spcBef>
          <a:spcPts val="2213"/>
        </a:spcBef>
        <a:spcAft>
          <a:spcPct val="0"/>
        </a:spcAft>
        <a:buSzPct val="125000"/>
        <a:buChar char="•"/>
        <a:defRPr sz="1950">
          <a:solidFill>
            <a:srgbClr val="000000"/>
          </a:solidFill>
          <a:latin typeface="Helvetica Neue"/>
          <a:ea typeface="Helvetica Neue"/>
          <a:cs typeface="Helvetica Neue"/>
          <a:sym typeface="Helvetica Neue" panose="02000503000000020004" pitchFamily="2" charset="0"/>
        </a:defRPr>
      </a:lvl2pPr>
      <a:lvl3pPr marL="714375" indent="-238125" algn="l" defTabSz="309563" rtl="0" eaLnBrk="0" fontAlgn="base" hangingPunct="0">
        <a:spcBef>
          <a:spcPts val="2213"/>
        </a:spcBef>
        <a:spcAft>
          <a:spcPct val="0"/>
        </a:spcAft>
        <a:buSzPct val="125000"/>
        <a:buChar char="•"/>
        <a:defRPr sz="1950">
          <a:solidFill>
            <a:srgbClr val="000000"/>
          </a:solidFill>
          <a:latin typeface="Helvetica Neue"/>
          <a:ea typeface="Helvetica Neue"/>
          <a:cs typeface="Helvetica Neue"/>
          <a:sym typeface="Helvetica Neue" panose="02000503000000020004" pitchFamily="2" charset="0"/>
        </a:defRPr>
      </a:lvl3pPr>
      <a:lvl4pPr marL="952500" indent="-238125" algn="l" defTabSz="309563" rtl="0" eaLnBrk="0" fontAlgn="base" hangingPunct="0">
        <a:spcBef>
          <a:spcPts val="2213"/>
        </a:spcBef>
        <a:spcAft>
          <a:spcPct val="0"/>
        </a:spcAft>
        <a:buSzPct val="125000"/>
        <a:buChar char="•"/>
        <a:defRPr sz="1950">
          <a:solidFill>
            <a:srgbClr val="000000"/>
          </a:solidFill>
          <a:latin typeface="Helvetica Neue"/>
          <a:ea typeface="Helvetica Neue"/>
          <a:cs typeface="Helvetica Neue"/>
          <a:sym typeface="Helvetica Neue" panose="02000503000000020004" pitchFamily="2" charset="0"/>
        </a:defRPr>
      </a:lvl4pPr>
      <a:lvl5pPr marL="1190625" indent="-238125" algn="l" defTabSz="309563" rtl="0" eaLnBrk="0" fontAlgn="base" hangingPunct="0">
        <a:spcBef>
          <a:spcPts val="2213"/>
        </a:spcBef>
        <a:spcAft>
          <a:spcPct val="0"/>
        </a:spcAft>
        <a:buSzPct val="125000"/>
        <a:buChar char="•"/>
        <a:defRPr sz="1950">
          <a:solidFill>
            <a:srgbClr val="000000"/>
          </a:solidFill>
          <a:latin typeface="Helvetica Neue"/>
          <a:ea typeface="Helvetica Neue"/>
          <a:cs typeface="Helvetica Neue"/>
          <a:sym typeface="Helvetica Neue" panose="02000503000000020004" pitchFamily="2" charset="0"/>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tif"/><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tif"/><Relationship Id="rId1" Type="http://schemas.openxmlformats.org/officeDocument/2006/relationships/slideLayout" Target="../slideLayouts/slideLayout1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Week 10 – Network Infrastructure Security</a:t>
            </a:r>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902FBDAB-5E7E-4869-A48A-51BBD1C19791}" type="datetime1">
              <a:rPr lang="en-HK" smtClean="0"/>
              <a:t>22/4/2025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1</a:t>
            </a:fld>
            <a:endParaRPr lang="en-US"/>
          </a:p>
        </p:txBody>
      </p:sp>
      <p:sp>
        <p:nvSpPr>
          <p:cNvPr id="7" name="Footer Placeholder 6"/>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160582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Tor’s Works</a:t>
            </a:r>
          </a:p>
        </p:txBody>
      </p:sp>
      <p:sp>
        <p:nvSpPr>
          <p:cNvPr id="6" name="頁尾版面配置區 5">
            <a:extLst>
              <a:ext uri="{FF2B5EF4-FFF2-40B4-BE49-F238E27FC236}">
                <a16:creationId xmlns:a16="http://schemas.microsoft.com/office/drawing/2014/main" id="{7A4B5C8C-C555-485F-8053-EFB867BFBFB9}"/>
              </a:ext>
            </a:extLst>
          </p:cNvPr>
          <p:cNvSpPr>
            <a:spLocks noGrp="1"/>
          </p:cNvSpPr>
          <p:nvPr>
            <p:ph type="ftr" sz="quarter" idx="11"/>
          </p:nvPr>
        </p:nvSpPr>
        <p:spPr/>
        <p:txBody>
          <a:bodyPr/>
          <a:lstStyle/>
          <a:p>
            <a:r>
              <a:rPr lang="en-US" altLang="zh-HK"/>
              <a:t>Copyright © Ricci IEONG for UST training 2024</a:t>
            </a:r>
          </a:p>
        </p:txBody>
      </p:sp>
      <p:sp>
        <p:nvSpPr>
          <p:cNvPr id="4" name="投影片編號版面配置區 3">
            <a:extLst>
              <a:ext uri="{FF2B5EF4-FFF2-40B4-BE49-F238E27FC236}">
                <a16:creationId xmlns:a16="http://schemas.microsoft.com/office/drawing/2014/main" id="{009E41C6-4783-48E2-9D6C-955909406F21}"/>
              </a:ext>
            </a:extLst>
          </p:cNvPr>
          <p:cNvSpPr>
            <a:spLocks noGrp="1"/>
          </p:cNvSpPr>
          <p:nvPr>
            <p:ph type="sldNum" sz="quarter" idx="12"/>
          </p:nvPr>
        </p:nvSpPr>
        <p:spPr/>
        <p:txBody>
          <a:bodyPr/>
          <a:lstStyle/>
          <a:p>
            <a:fld id="{34730E37-5C16-466C-845D-4A4B342645F2}" type="slidenum">
              <a:rPr lang="en-US" smtClean="0"/>
              <a:pPr/>
              <a:t>10</a:t>
            </a:fld>
            <a:endParaRPr lang="en-US"/>
          </a:p>
        </p:txBody>
      </p:sp>
      <p:sp>
        <p:nvSpPr>
          <p:cNvPr id="8" name="內容版面配置區 2">
            <a:extLst>
              <a:ext uri="{FF2B5EF4-FFF2-40B4-BE49-F238E27FC236}">
                <a16:creationId xmlns:a16="http://schemas.microsoft.com/office/drawing/2014/main" id="{C2D45C48-2D78-4ACB-B5DB-EB736295E477}"/>
              </a:ext>
            </a:extLst>
          </p:cNvPr>
          <p:cNvSpPr txBox="1">
            <a:spLocks/>
          </p:cNvSpPr>
          <p:nvPr/>
        </p:nvSpPr>
        <p:spPr>
          <a:xfrm>
            <a:off x="564747" y="184827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5" name="Content Placeholder 6" descr="htw2.png">
            <a:extLst>
              <a:ext uri="{FF2B5EF4-FFF2-40B4-BE49-F238E27FC236}">
                <a16:creationId xmlns:a16="http://schemas.microsoft.com/office/drawing/2014/main" id="{9C78A7B0-AE8F-D840-86F5-D2065FFEFE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370" r="-10370"/>
          <a:stretch>
            <a:fillRect/>
          </a:stretch>
        </p:blipFill>
        <p:spPr>
          <a:xfrm>
            <a:off x="822325" y="1860725"/>
            <a:ext cx="7543800" cy="3993800"/>
          </a:xfrm>
          <a:prstGeom prst="rect">
            <a:avLst/>
          </a:prstGeom>
        </p:spPr>
      </p:pic>
      <p:sp>
        <p:nvSpPr>
          <p:cNvPr id="16" name="Date Placeholder 15">
            <a:extLst>
              <a:ext uri="{FF2B5EF4-FFF2-40B4-BE49-F238E27FC236}">
                <a16:creationId xmlns:a16="http://schemas.microsoft.com/office/drawing/2014/main" id="{6C6A9702-3A5D-E74E-9714-5AAA3B6A05AF}"/>
              </a:ext>
            </a:extLst>
          </p:cNvPr>
          <p:cNvSpPr>
            <a:spLocks noGrp="1"/>
          </p:cNvSpPr>
          <p:nvPr>
            <p:ph type="dt" sz="half" idx="10"/>
          </p:nvPr>
        </p:nvSpPr>
        <p:spPr/>
        <p:txBody>
          <a:bodyPr/>
          <a:lstStyle/>
          <a:p>
            <a:fld id="{6FE3399B-229E-41D9-9A1F-ECB4E17E0BEC}" type="datetime1">
              <a:rPr lang="en-HK" smtClean="0"/>
              <a:t>22/4/2025</a:t>
            </a:fld>
            <a:endParaRPr lang="en-US"/>
          </a:p>
        </p:txBody>
      </p:sp>
    </p:spTree>
    <p:extLst>
      <p:ext uri="{BB962C8B-B14F-4D97-AF65-F5344CB8AC3E}">
        <p14:creationId xmlns:p14="http://schemas.microsoft.com/office/powerpoint/2010/main" val="3074327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Tor’s Works</a:t>
            </a:r>
          </a:p>
        </p:txBody>
      </p:sp>
      <p:pic>
        <p:nvPicPr>
          <p:cNvPr id="12" name="Content Placeholder 6" descr="htw3.png">
            <a:extLst>
              <a:ext uri="{FF2B5EF4-FFF2-40B4-BE49-F238E27FC236}">
                <a16:creationId xmlns:a16="http://schemas.microsoft.com/office/drawing/2014/main" id="{74D1EB7B-7285-844E-BF64-4BCBC46E4F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370" r="-10370"/>
          <a:stretch>
            <a:fillRect/>
          </a:stretch>
        </p:blipFill>
        <p:spPr>
          <a:xfrm>
            <a:off x="495096" y="1861864"/>
            <a:ext cx="8199528" cy="4337746"/>
          </a:xfrm>
        </p:spPr>
      </p:pic>
      <p:sp>
        <p:nvSpPr>
          <p:cNvPr id="6" name="頁尾版面配置區 5">
            <a:extLst>
              <a:ext uri="{FF2B5EF4-FFF2-40B4-BE49-F238E27FC236}">
                <a16:creationId xmlns:a16="http://schemas.microsoft.com/office/drawing/2014/main" id="{7A4B5C8C-C555-485F-8053-EFB867BFBFB9}"/>
              </a:ext>
            </a:extLst>
          </p:cNvPr>
          <p:cNvSpPr>
            <a:spLocks noGrp="1"/>
          </p:cNvSpPr>
          <p:nvPr>
            <p:ph type="ftr" sz="quarter" idx="11"/>
          </p:nvPr>
        </p:nvSpPr>
        <p:spPr/>
        <p:txBody>
          <a:bodyPr/>
          <a:lstStyle/>
          <a:p>
            <a:r>
              <a:rPr lang="en-US" altLang="zh-HK"/>
              <a:t>Copyright © Ricci IEONG for UST training 2024</a:t>
            </a:r>
          </a:p>
        </p:txBody>
      </p:sp>
      <p:sp>
        <p:nvSpPr>
          <p:cNvPr id="4" name="投影片編號版面配置區 3">
            <a:extLst>
              <a:ext uri="{FF2B5EF4-FFF2-40B4-BE49-F238E27FC236}">
                <a16:creationId xmlns:a16="http://schemas.microsoft.com/office/drawing/2014/main" id="{009E41C6-4783-48E2-9D6C-955909406F21}"/>
              </a:ext>
            </a:extLst>
          </p:cNvPr>
          <p:cNvSpPr>
            <a:spLocks noGrp="1"/>
          </p:cNvSpPr>
          <p:nvPr>
            <p:ph type="sldNum" sz="quarter" idx="12"/>
          </p:nvPr>
        </p:nvSpPr>
        <p:spPr/>
        <p:txBody>
          <a:bodyPr/>
          <a:lstStyle/>
          <a:p>
            <a:fld id="{34730E37-5C16-466C-845D-4A4B342645F2}" type="slidenum">
              <a:rPr lang="en-US" smtClean="0"/>
              <a:pPr/>
              <a:t>11</a:t>
            </a:fld>
            <a:endParaRPr lang="en-US"/>
          </a:p>
        </p:txBody>
      </p:sp>
      <p:sp>
        <p:nvSpPr>
          <p:cNvPr id="8" name="內容版面配置區 2">
            <a:extLst>
              <a:ext uri="{FF2B5EF4-FFF2-40B4-BE49-F238E27FC236}">
                <a16:creationId xmlns:a16="http://schemas.microsoft.com/office/drawing/2014/main" id="{C2D45C48-2D78-4ACB-B5DB-EB736295E477}"/>
              </a:ext>
            </a:extLst>
          </p:cNvPr>
          <p:cNvSpPr txBox="1">
            <a:spLocks/>
          </p:cNvSpPr>
          <p:nvPr/>
        </p:nvSpPr>
        <p:spPr>
          <a:xfrm>
            <a:off x="564747" y="184827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6" name="Date Placeholder 15">
            <a:extLst>
              <a:ext uri="{FF2B5EF4-FFF2-40B4-BE49-F238E27FC236}">
                <a16:creationId xmlns:a16="http://schemas.microsoft.com/office/drawing/2014/main" id="{E4FB2055-465D-7349-B794-9E511D27542B}"/>
              </a:ext>
            </a:extLst>
          </p:cNvPr>
          <p:cNvSpPr>
            <a:spLocks noGrp="1"/>
          </p:cNvSpPr>
          <p:nvPr>
            <p:ph type="dt" sz="half" idx="10"/>
          </p:nvPr>
        </p:nvSpPr>
        <p:spPr/>
        <p:txBody>
          <a:bodyPr/>
          <a:lstStyle/>
          <a:p>
            <a:fld id="{64BE3559-EBAA-418F-A175-395F16217B44}" type="datetime1">
              <a:rPr lang="en-HK" smtClean="0"/>
              <a:t>22/4/2025</a:t>
            </a:fld>
            <a:endParaRPr lang="en-US"/>
          </a:p>
        </p:txBody>
      </p:sp>
    </p:spTree>
    <p:extLst>
      <p:ext uri="{BB962C8B-B14F-4D97-AF65-F5344CB8AC3E}">
        <p14:creationId xmlns:p14="http://schemas.microsoft.com/office/powerpoint/2010/main" val="1550115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AutoShape 2"/>
          <p:cNvSpPr>
            <a:spLocks noGrp="1" noChangeArrowheads="1"/>
          </p:cNvSpPr>
          <p:nvPr>
            <p:ph type="title"/>
          </p:nvPr>
        </p:nvSpPr>
        <p:spPr/>
        <p:txBody>
          <a:bodyPr/>
          <a:lstStyle/>
          <a:p>
            <a:r>
              <a:rPr lang="en-US"/>
              <a:t>Firewall</a:t>
            </a:r>
            <a:endParaRPr lang="en-GB"/>
          </a:p>
        </p:txBody>
      </p:sp>
      <p:sp>
        <p:nvSpPr>
          <p:cNvPr id="2086915" name="Rectangle 3"/>
          <p:cNvSpPr>
            <a:spLocks noGrp="1" noChangeArrowheads="1"/>
          </p:cNvSpPr>
          <p:nvPr>
            <p:ph idx="1"/>
          </p:nvPr>
        </p:nvSpPr>
        <p:spPr/>
        <p:txBody>
          <a:bodyPr>
            <a:normAutofit/>
          </a:bodyPr>
          <a:lstStyle/>
          <a:p>
            <a:pPr>
              <a:lnSpc>
                <a:spcPct val="90000"/>
              </a:lnSpc>
            </a:pPr>
            <a:r>
              <a:rPr lang="en-US"/>
              <a:t>Hardware/software used to implement security policies governing the network traffic between networks. (alike a router)</a:t>
            </a:r>
          </a:p>
          <a:p>
            <a:pPr lvl="1">
              <a:lnSpc>
                <a:spcPct val="90000"/>
              </a:lnSpc>
            </a:pPr>
            <a:r>
              <a:rPr lang="en-GB"/>
              <a:t>Stop unwanted network traffic</a:t>
            </a:r>
          </a:p>
          <a:p>
            <a:pPr lvl="1">
              <a:lnSpc>
                <a:spcPct val="90000"/>
              </a:lnSpc>
            </a:pPr>
            <a:r>
              <a:rPr lang="en-GB"/>
              <a:t>Protect information</a:t>
            </a:r>
          </a:p>
        </p:txBody>
      </p:sp>
      <p:sp>
        <p:nvSpPr>
          <p:cNvPr id="6" name="Date Placeholder 5"/>
          <p:cNvSpPr>
            <a:spLocks noGrp="1"/>
          </p:cNvSpPr>
          <p:nvPr>
            <p:ph type="dt" sz="half" idx="10"/>
          </p:nvPr>
        </p:nvSpPr>
        <p:spPr/>
        <p:txBody>
          <a:bodyPr/>
          <a:lstStyle/>
          <a:p>
            <a:fld id="{F96BABC8-E96C-4FC9-9DEA-48B7948B591B}" type="datetime1">
              <a:rPr lang="en-HK" smtClean="0"/>
              <a:t>22/4/2025</a:t>
            </a:fld>
            <a:endParaRPr lang="en-GB"/>
          </a:p>
        </p:txBody>
      </p:sp>
      <p:sp>
        <p:nvSpPr>
          <p:cNvPr id="5" name="Slide Number Placeholder 4"/>
          <p:cNvSpPr>
            <a:spLocks noGrp="1"/>
          </p:cNvSpPr>
          <p:nvPr>
            <p:ph type="sldNum" sz="quarter" idx="12"/>
          </p:nvPr>
        </p:nvSpPr>
        <p:spPr/>
        <p:txBody>
          <a:bodyPr/>
          <a:lstStyle/>
          <a:p>
            <a:fld id="{F498A923-1253-4271-89DB-74E428038BFA}" type="slidenum">
              <a:rPr lang="en-GB"/>
              <a:pPr/>
              <a:t>12</a:t>
            </a:fld>
            <a:endParaRPr lang="en-GB"/>
          </a:p>
        </p:txBody>
      </p:sp>
      <p:sp>
        <p:nvSpPr>
          <p:cNvPr id="2" name="Footer Placeholder 1"/>
          <p:cNvSpPr>
            <a:spLocks noGrp="1"/>
          </p:cNvSpPr>
          <p:nvPr>
            <p:ph type="ftr" sz="quarter" idx="11"/>
          </p:nvPr>
        </p:nvSpPr>
        <p:spPr/>
        <p:txBody>
          <a:bodyPr/>
          <a:lstStyle/>
          <a:p>
            <a:r>
              <a:rPr lang="en-US"/>
              <a:t>Copyright © Ricci IEONG for UST training 2024</a:t>
            </a:r>
          </a:p>
        </p:txBody>
      </p:sp>
      <p:pic>
        <p:nvPicPr>
          <p:cNvPr id="12" name="Picture 11">
            <a:extLst>
              <a:ext uri="{FF2B5EF4-FFF2-40B4-BE49-F238E27FC236}">
                <a16:creationId xmlns:a16="http://schemas.microsoft.com/office/drawing/2014/main" id="{0F0DB5CE-830B-99B8-F5C8-9238034FD728}"/>
              </a:ext>
            </a:extLst>
          </p:cNvPr>
          <p:cNvPicPr>
            <a:picLocks noChangeAspect="1"/>
          </p:cNvPicPr>
          <p:nvPr/>
        </p:nvPicPr>
        <p:blipFill>
          <a:blip r:embed="rId3"/>
          <a:stretch>
            <a:fillRect/>
          </a:stretch>
        </p:blipFill>
        <p:spPr>
          <a:xfrm>
            <a:off x="6127762" y="2426574"/>
            <a:ext cx="2806370" cy="1778342"/>
          </a:xfrm>
          <a:prstGeom prst="rect">
            <a:avLst/>
          </a:prstGeom>
        </p:spPr>
      </p:pic>
      <p:pic>
        <p:nvPicPr>
          <p:cNvPr id="14" name="Picture 13">
            <a:extLst>
              <a:ext uri="{FF2B5EF4-FFF2-40B4-BE49-F238E27FC236}">
                <a16:creationId xmlns:a16="http://schemas.microsoft.com/office/drawing/2014/main" id="{1C03D086-DDDA-E8C3-0C61-5F629DBA19E0}"/>
              </a:ext>
            </a:extLst>
          </p:cNvPr>
          <p:cNvPicPr>
            <a:picLocks noChangeAspect="1"/>
          </p:cNvPicPr>
          <p:nvPr/>
        </p:nvPicPr>
        <p:blipFill>
          <a:blip r:embed="rId4"/>
          <a:stretch>
            <a:fillRect/>
          </a:stretch>
        </p:blipFill>
        <p:spPr>
          <a:xfrm>
            <a:off x="3181211" y="4672155"/>
            <a:ext cx="2946551" cy="1612983"/>
          </a:xfrm>
          <a:prstGeom prst="rect">
            <a:avLst/>
          </a:prstGeom>
        </p:spPr>
      </p:pic>
      <p:pic>
        <p:nvPicPr>
          <p:cNvPr id="16" name="Picture 15">
            <a:extLst>
              <a:ext uri="{FF2B5EF4-FFF2-40B4-BE49-F238E27FC236}">
                <a16:creationId xmlns:a16="http://schemas.microsoft.com/office/drawing/2014/main" id="{75266320-CEEC-3274-7687-77D53C6686B5}"/>
              </a:ext>
            </a:extLst>
          </p:cNvPr>
          <p:cNvPicPr>
            <a:picLocks noChangeAspect="1"/>
          </p:cNvPicPr>
          <p:nvPr/>
        </p:nvPicPr>
        <p:blipFill>
          <a:blip r:embed="rId5"/>
          <a:stretch>
            <a:fillRect/>
          </a:stretch>
        </p:blipFill>
        <p:spPr>
          <a:xfrm>
            <a:off x="6075790" y="4680647"/>
            <a:ext cx="3026106" cy="683400"/>
          </a:xfrm>
          <a:prstGeom prst="rect">
            <a:avLst/>
          </a:prstGeom>
        </p:spPr>
      </p:pic>
      <p:pic>
        <p:nvPicPr>
          <p:cNvPr id="18" name="Picture 17">
            <a:extLst>
              <a:ext uri="{FF2B5EF4-FFF2-40B4-BE49-F238E27FC236}">
                <a16:creationId xmlns:a16="http://schemas.microsoft.com/office/drawing/2014/main" id="{41AE901F-8DDD-87EE-15D3-33C5330B8192}"/>
              </a:ext>
            </a:extLst>
          </p:cNvPr>
          <p:cNvPicPr>
            <a:picLocks noChangeAspect="1"/>
          </p:cNvPicPr>
          <p:nvPr/>
        </p:nvPicPr>
        <p:blipFill>
          <a:blip r:embed="rId6"/>
          <a:stretch>
            <a:fillRect/>
          </a:stretch>
        </p:blipFill>
        <p:spPr>
          <a:xfrm>
            <a:off x="6237630" y="5659393"/>
            <a:ext cx="2806370" cy="604308"/>
          </a:xfrm>
          <a:prstGeom prst="rect">
            <a:avLst/>
          </a:prstGeom>
        </p:spPr>
      </p:pic>
    </p:spTree>
    <p:extLst>
      <p:ext uri="{BB962C8B-B14F-4D97-AF65-F5344CB8AC3E}">
        <p14:creationId xmlns:p14="http://schemas.microsoft.com/office/powerpoint/2010/main" val="285262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AutoShape 2"/>
          <p:cNvSpPr>
            <a:spLocks noGrp="1" noChangeArrowheads="1"/>
          </p:cNvSpPr>
          <p:nvPr>
            <p:ph type="title"/>
          </p:nvPr>
        </p:nvSpPr>
        <p:spPr/>
        <p:txBody>
          <a:bodyPr/>
          <a:lstStyle/>
          <a:p>
            <a:r>
              <a:rPr lang="en-US"/>
              <a:t>Firewall – Packet Filtering</a:t>
            </a:r>
            <a:endParaRPr lang="en-GB"/>
          </a:p>
        </p:txBody>
      </p:sp>
      <p:sp>
        <p:nvSpPr>
          <p:cNvPr id="2087939" name="Rectangle 3"/>
          <p:cNvSpPr>
            <a:spLocks noGrp="1" noChangeArrowheads="1"/>
          </p:cNvSpPr>
          <p:nvPr>
            <p:ph idx="1"/>
          </p:nvPr>
        </p:nvSpPr>
        <p:spPr/>
        <p:txBody>
          <a:bodyPr>
            <a:normAutofit/>
          </a:bodyPr>
          <a:lstStyle/>
          <a:p>
            <a:r>
              <a:rPr lang="en-GB"/>
              <a:t>Specify packets to filter (discard/reject) during the routing process</a:t>
            </a:r>
          </a:p>
          <a:p>
            <a:pPr lvl="1"/>
            <a:r>
              <a:rPr lang="en-GB"/>
              <a:t>source/destination ip address</a:t>
            </a:r>
          </a:p>
          <a:p>
            <a:pPr lvl="1"/>
            <a:r>
              <a:rPr lang="en-GB"/>
              <a:t>protocol</a:t>
            </a:r>
          </a:p>
          <a:p>
            <a:pPr lvl="1"/>
            <a:r>
              <a:rPr lang="en-GB"/>
              <a:t>port</a:t>
            </a:r>
          </a:p>
          <a:p>
            <a:pPr lvl="1"/>
            <a:r>
              <a:rPr lang="en-GB"/>
              <a:t>time</a:t>
            </a:r>
          </a:p>
          <a:p>
            <a:pPr lvl="1"/>
            <a:r>
              <a:rPr lang="en-GB"/>
              <a:t>length</a:t>
            </a:r>
          </a:p>
          <a:p>
            <a:r>
              <a:rPr lang="en-GB"/>
              <a:t>Not efficient for dynamic protocol:</a:t>
            </a:r>
          </a:p>
          <a:p>
            <a:pPr lvl="1"/>
            <a:r>
              <a:rPr lang="en-GB"/>
              <a:t>RPC, FTP, Streaming, etc.</a:t>
            </a:r>
          </a:p>
        </p:txBody>
      </p:sp>
      <p:sp>
        <p:nvSpPr>
          <p:cNvPr id="6" name="Date Placeholder 5"/>
          <p:cNvSpPr>
            <a:spLocks noGrp="1"/>
          </p:cNvSpPr>
          <p:nvPr>
            <p:ph type="dt" sz="half" idx="10"/>
          </p:nvPr>
        </p:nvSpPr>
        <p:spPr/>
        <p:txBody>
          <a:bodyPr/>
          <a:lstStyle/>
          <a:p>
            <a:fld id="{4EFE8E60-54EC-4FE0-A2A0-CB15A43D2259}" type="datetime1">
              <a:rPr lang="en-HK" smtClean="0"/>
              <a:t>22/4/2025</a:t>
            </a:fld>
            <a:endParaRPr lang="en-GB"/>
          </a:p>
        </p:txBody>
      </p:sp>
      <p:sp>
        <p:nvSpPr>
          <p:cNvPr id="5" name="Slide Number Placeholder 4"/>
          <p:cNvSpPr>
            <a:spLocks noGrp="1"/>
          </p:cNvSpPr>
          <p:nvPr>
            <p:ph type="sldNum" sz="quarter" idx="12"/>
          </p:nvPr>
        </p:nvSpPr>
        <p:spPr/>
        <p:txBody>
          <a:bodyPr/>
          <a:lstStyle/>
          <a:p>
            <a:fld id="{9A0C8ED3-7D4B-431E-A69A-F5D47188E14F}" type="slidenum">
              <a:rPr lang="en-GB"/>
              <a:pPr/>
              <a:t>13</a:t>
            </a:fld>
            <a:endParaRPr lang="en-GB"/>
          </a:p>
        </p:txBody>
      </p:sp>
      <p:sp>
        <p:nvSpPr>
          <p:cNvPr id="2" name="Footer Placeholder 1"/>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62517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AutoShape 2"/>
          <p:cNvSpPr>
            <a:spLocks noGrp="1" noChangeArrowheads="1"/>
          </p:cNvSpPr>
          <p:nvPr>
            <p:ph type="title"/>
          </p:nvPr>
        </p:nvSpPr>
        <p:spPr/>
        <p:txBody>
          <a:bodyPr/>
          <a:lstStyle/>
          <a:p>
            <a:r>
              <a:rPr lang="en-US"/>
              <a:t>Packet Filter</a:t>
            </a:r>
          </a:p>
        </p:txBody>
      </p:sp>
      <p:sp>
        <p:nvSpPr>
          <p:cNvPr id="2091011" name="Rectangle 3"/>
          <p:cNvSpPr>
            <a:spLocks noGrp="1" noChangeArrowheads="1"/>
          </p:cNvSpPr>
          <p:nvPr>
            <p:ph idx="1"/>
          </p:nvPr>
        </p:nvSpPr>
        <p:spPr>
          <a:xfrm>
            <a:off x="533400" y="1905000"/>
            <a:ext cx="8382000" cy="1439863"/>
          </a:xfrm>
        </p:spPr>
        <p:txBody>
          <a:bodyPr/>
          <a:lstStyle/>
          <a:p>
            <a:r>
              <a:rPr lang="en-US"/>
              <a:t>Using filtering of packets on network level</a:t>
            </a:r>
          </a:p>
        </p:txBody>
      </p:sp>
      <p:sp>
        <p:nvSpPr>
          <p:cNvPr id="7" name="Date Placeholder 5"/>
          <p:cNvSpPr>
            <a:spLocks noGrp="1"/>
          </p:cNvSpPr>
          <p:nvPr>
            <p:ph type="dt" sz="half" idx="10"/>
          </p:nvPr>
        </p:nvSpPr>
        <p:spPr/>
        <p:txBody>
          <a:bodyPr/>
          <a:lstStyle/>
          <a:p>
            <a:fld id="{A6E328C6-B722-4E27-B2B5-AD129A50CC50}" type="datetime1">
              <a:rPr lang="en-HK" smtClean="0"/>
              <a:t>22/4/2025</a:t>
            </a:fld>
            <a:endParaRPr lang="en-GB"/>
          </a:p>
        </p:txBody>
      </p:sp>
      <p:sp>
        <p:nvSpPr>
          <p:cNvPr id="6" name="Slide Number Placeholder 4"/>
          <p:cNvSpPr>
            <a:spLocks noGrp="1"/>
          </p:cNvSpPr>
          <p:nvPr>
            <p:ph type="sldNum" sz="quarter" idx="12"/>
          </p:nvPr>
        </p:nvSpPr>
        <p:spPr/>
        <p:txBody>
          <a:bodyPr/>
          <a:lstStyle/>
          <a:p>
            <a:fld id="{DE83C74E-DFBF-4636-ACEB-6F35F910AF64}" type="slidenum">
              <a:rPr lang="en-GB"/>
              <a:pPr/>
              <a:t>14</a:t>
            </a:fld>
            <a:endParaRPr lang="en-GB"/>
          </a:p>
        </p:txBody>
      </p:sp>
      <p:pic>
        <p:nvPicPr>
          <p:cNvPr id="209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60960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69473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8" name="AutoShape 4"/>
          <p:cNvSpPr>
            <a:spLocks noGrp="1" noChangeArrowheads="1"/>
          </p:cNvSpPr>
          <p:nvPr>
            <p:ph type="title"/>
          </p:nvPr>
        </p:nvSpPr>
        <p:spPr/>
        <p:txBody>
          <a:bodyPr>
            <a:normAutofit/>
          </a:bodyPr>
          <a:lstStyle/>
          <a:p>
            <a:r>
              <a:rPr lang="en-US"/>
              <a:t>Flow of Packets through Inspect Engine</a:t>
            </a:r>
          </a:p>
        </p:txBody>
      </p:sp>
      <p:sp>
        <p:nvSpPr>
          <p:cNvPr id="6" name="Date Placeholder 4"/>
          <p:cNvSpPr>
            <a:spLocks noGrp="1"/>
          </p:cNvSpPr>
          <p:nvPr>
            <p:ph type="dt" sz="half" idx="10"/>
          </p:nvPr>
        </p:nvSpPr>
        <p:spPr/>
        <p:txBody>
          <a:bodyPr/>
          <a:lstStyle/>
          <a:p>
            <a:fld id="{C12442DE-AB34-4CB0-B487-0DCA12F2A742}" type="datetime1">
              <a:rPr lang="en-HK" smtClean="0"/>
              <a:t>22/4/2025</a:t>
            </a:fld>
            <a:endParaRPr lang="en-GB"/>
          </a:p>
        </p:txBody>
      </p:sp>
      <p:sp>
        <p:nvSpPr>
          <p:cNvPr id="5" name="Slide Number Placeholder 3"/>
          <p:cNvSpPr>
            <a:spLocks noGrp="1"/>
          </p:cNvSpPr>
          <p:nvPr>
            <p:ph type="sldNum" sz="quarter" idx="12"/>
          </p:nvPr>
        </p:nvSpPr>
        <p:spPr/>
        <p:txBody>
          <a:bodyPr/>
          <a:lstStyle/>
          <a:p>
            <a:fld id="{6FBDBB60-43EA-492C-9222-25C3F42CD07C}" type="slidenum">
              <a:rPr lang="en-GB"/>
              <a:pPr/>
              <a:t>15</a:t>
            </a:fld>
            <a:endParaRPr lang="en-GB"/>
          </a:p>
        </p:txBody>
      </p:sp>
      <p:pic>
        <p:nvPicPr>
          <p:cNvPr id="2100226" name="Picture 2" descr="insp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99067"/>
            <a:ext cx="6703042" cy="45767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124488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AutoShape 2"/>
          <p:cNvSpPr>
            <a:spLocks noGrp="1" noChangeArrowheads="1"/>
          </p:cNvSpPr>
          <p:nvPr>
            <p:ph type="title"/>
          </p:nvPr>
        </p:nvSpPr>
        <p:spPr/>
        <p:txBody>
          <a:bodyPr/>
          <a:lstStyle/>
          <a:p>
            <a:r>
              <a:rPr lang="en-US"/>
              <a:t>Firewall Rules</a:t>
            </a:r>
          </a:p>
        </p:txBody>
      </p:sp>
      <p:sp>
        <p:nvSpPr>
          <p:cNvPr id="6" name="Date Placeholder 5"/>
          <p:cNvSpPr>
            <a:spLocks noGrp="1"/>
          </p:cNvSpPr>
          <p:nvPr>
            <p:ph type="dt" sz="half" idx="10"/>
          </p:nvPr>
        </p:nvSpPr>
        <p:spPr/>
        <p:txBody>
          <a:bodyPr/>
          <a:lstStyle/>
          <a:p>
            <a:fld id="{F57F6915-B475-4BF9-AC2E-DCF459184B76}" type="datetime1">
              <a:rPr lang="en-HK" smtClean="0"/>
              <a:t>22/4/2025</a:t>
            </a:fld>
            <a:endParaRPr lang="en-GB"/>
          </a:p>
        </p:txBody>
      </p:sp>
      <p:sp>
        <p:nvSpPr>
          <p:cNvPr id="5" name="Slide Number Placeholder 4"/>
          <p:cNvSpPr>
            <a:spLocks noGrp="1"/>
          </p:cNvSpPr>
          <p:nvPr>
            <p:ph type="sldNum" sz="quarter" idx="12"/>
          </p:nvPr>
        </p:nvSpPr>
        <p:spPr/>
        <p:txBody>
          <a:bodyPr/>
          <a:lstStyle/>
          <a:p>
            <a:fld id="{F410FE5C-2B67-46E8-9C20-BC1FF95DB1F3}" type="slidenum">
              <a:rPr lang="en-GB"/>
              <a:pPr/>
              <a:t>16</a:t>
            </a:fld>
            <a:endParaRPr lang="en-GB"/>
          </a:p>
        </p:txBody>
      </p:sp>
      <p:sp>
        <p:nvSpPr>
          <p:cNvPr id="2" name="Footer Placeholder 1"/>
          <p:cNvSpPr>
            <a:spLocks noGrp="1"/>
          </p:cNvSpPr>
          <p:nvPr>
            <p:ph type="ftr" sz="quarter" idx="11"/>
          </p:nvPr>
        </p:nvSpPr>
        <p:spPr/>
        <p:txBody>
          <a:bodyPr/>
          <a:lstStyle/>
          <a:p>
            <a:r>
              <a:rPr lang="en-US"/>
              <a:t>Copyright © Ricci IEONG for UST training 2024</a:t>
            </a:r>
          </a:p>
        </p:txBody>
      </p:sp>
      <p:pic>
        <p:nvPicPr>
          <p:cNvPr id="8" name="Content Placeholder 7">
            <a:extLst>
              <a:ext uri="{FF2B5EF4-FFF2-40B4-BE49-F238E27FC236}">
                <a16:creationId xmlns:a16="http://schemas.microsoft.com/office/drawing/2014/main" id="{CBE08487-AA1E-F745-7BF0-F9C7E47C98B0}"/>
              </a:ext>
            </a:extLst>
          </p:cNvPr>
          <p:cNvPicPr>
            <a:picLocks noGrp="1" noChangeAspect="1"/>
          </p:cNvPicPr>
          <p:nvPr>
            <p:ph idx="1"/>
          </p:nvPr>
        </p:nvPicPr>
        <p:blipFill>
          <a:blip r:embed="rId3"/>
          <a:stretch>
            <a:fillRect/>
          </a:stretch>
        </p:blipFill>
        <p:spPr>
          <a:xfrm>
            <a:off x="878613" y="1833504"/>
            <a:ext cx="7543800" cy="2265069"/>
          </a:xfrm>
        </p:spPr>
      </p:pic>
      <p:pic>
        <p:nvPicPr>
          <p:cNvPr id="10" name="Picture 9">
            <a:extLst>
              <a:ext uri="{FF2B5EF4-FFF2-40B4-BE49-F238E27FC236}">
                <a16:creationId xmlns:a16="http://schemas.microsoft.com/office/drawing/2014/main" id="{FC4DBB3E-93BC-B2ED-B7C0-1552B721875B}"/>
              </a:ext>
            </a:extLst>
          </p:cNvPr>
          <p:cNvPicPr>
            <a:picLocks noChangeAspect="1"/>
          </p:cNvPicPr>
          <p:nvPr/>
        </p:nvPicPr>
        <p:blipFill>
          <a:blip r:embed="rId4"/>
          <a:stretch>
            <a:fillRect/>
          </a:stretch>
        </p:blipFill>
        <p:spPr>
          <a:xfrm>
            <a:off x="878613" y="4166371"/>
            <a:ext cx="6845671" cy="2293415"/>
          </a:xfrm>
          <a:prstGeom prst="rect">
            <a:avLst/>
          </a:prstGeom>
        </p:spPr>
      </p:pic>
    </p:spTree>
    <p:extLst>
      <p:ext uri="{BB962C8B-B14F-4D97-AF65-F5344CB8AC3E}">
        <p14:creationId xmlns:p14="http://schemas.microsoft.com/office/powerpoint/2010/main" val="111915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4D9E-B85B-D314-5870-04575B567E14}"/>
              </a:ext>
            </a:extLst>
          </p:cNvPr>
          <p:cNvSpPr>
            <a:spLocks noGrp="1"/>
          </p:cNvSpPr>
          <p:nvPr>
            <p:ph type="title"/>
          </p:nvPr>
        </p:nvSpPr>
        <p:spPr/>
        <p:txBody>
          <a:bodyPr/>
          <a:lstStyle/>
          <a:p>
            <a:r>
              <a:rPr lang="en-HK"/>
              <a:t>Firewall Rules (NAT Rules)</a:t>
            </a:r>
          </a:p>
        </p:txBody>
      </p:sp>
      <p:pic>
        <p:nvPicPr>
          <p:cNvPr id="8" name="Content Placeholder 7">
            <a:extLst>
              <a:ext uri="{FF2B5EF4-FFF2-40B4-BE49-F238E27FC236}">
                <a16:creationId xmlns:a16="http://schemas.microsoft.com/office/drawing/2014/main" id="{B5BCF988-F3CD-DC55-C71D-6BAA55776B97}"/>
              </a:ext>
            </a:extLst>
          </p:cNvPr>
          <p:cNvPicPr>
            <a:picLocks noGrp="1" noChangeAspect="1"/>
          </p:cNvPicPr>
          <p:nvPr>
            <p:ph idx="1"/>
          </p:nvPr>
        </p:nvPicPr>
        <p:blipFill>
          <a:blip r:embed="rId3"/>
          <a:stretch>
            <a:fillRect/>
          </a:stretch>
        </p:blipFill>
        <p:spPr>
          <a:xfrm>
            <a:off x="822325" y="1887906"/>
            <a:ext cx="7543800" cy="2039202"/>
          </a:xfrm>
        </p:spPr>
      </p:pic>
      <p:sp>
        <p:nvSpPr>
          <p:cNvPr id="4" name="Date Placeholder 3">
            <a:extLst>
              <a:ext uri="{FF2B5EF4-FFF2-40B4-BE49-F238E27FC236}">
                <a16:creationId xmlns:a16="http://schemas.microsoft.com/office/drawing/2014/main" id="{EF0E6DD0-C686-2FBD-6F4B-4D328427B7C4}"/>
              </a:ext>
            </a:extLst>
          </p:cNvPr>
          <p:cNvSpPr>
            <a:spLocks noGrp="1"/>
          </p:cNvSpPr>
          <p:nvPr>
            <p:ph type="dt" sz="half" idx="10"/>
          </p:nvPr>
        </p:nvSpPr>
        <p:spPr/>
        <p:txBody>
          <a:bodyPr/>
          <a:lstStyle/>
          <a:p>
            <a:fld id="{92DCD105-6BEB-4550-981E-2539B28C3E29}" type="datetime1">
              <a:rPr lang="en-HK" smtClean="0"/>
              <a:t>22/4/2025</a:t>
            </a:fld>
            <a:endParaRPr lang="en-US"/>
          </a:p>
        </p:txBody>
      </p:sp>
      <p:sp>
        <p:nvSpPr>
          <p:cNvPr id="5" name="Footer Placeholder 4">
            <a:extLst>
              <a:ext uri="{FF2B5EF4-FFF2-40B4-BE49-F238E27FC236}">
                <a16:creationId xmlns:a16="http://schemas.microsoft.com/office/drawing/2014/main" id="{C9848136-81C8-BE44-E209-D44F9374E0DA}"/>
              </a:ext>
            </a:extLst>
          </p:cNvPr>
          <p:cNvSpPr>
            <a:spLocks noGrp="1"/>
          </p:cNvSpPr>
          <p:nvPr>
            <p:ph type="ftr" sz="quarter" idx="11"/>
          </p:nvPr>
        </p:nvSpPr>
        <p:spPr/>
        <p:txBody>
          <a:bodyPr/>
          <a:lstStyle/>
          <a:p>
            <a:r>
              <a:rPr lang="en-US"/>
              <a:t>Copyright © Ricci IEONG for UST training 2024</a:t>
            </a:r>
          </a:p>
        </p:txBody>
      </p:sp>
      <p:sp>
        <p:nvSpPr>
          <p:cNvPr id="6" name="Slide Number Placeholder 5">
            <a:extLst>
              <a:ext uri="{FF2B5EF4-FFF2-40B4-BE49-F238E27FC236}">
                <a16:creationId xmlns:a16="http://schemas.microsoft.com/office/drawing/2014/main" id="{F1E9F2F9-A1A3-293D-FCE5-D38BFD731EC5}"/>
              </a:ext>
            </a:extLst>
          </p:cNvPr>
          <p:cNvSpPr>
            <a:spLocks noGrp="1"/>
          </p:cNvSpPr>
          <p:nvPr>
            <p:ph type="sldNum" sz="quarter" idx="12"/>
          </p:nvPr>
        </p:nvSpPr>
        <p:spPr/>
        <p:txBody>
          <a:bodyPr/>
          <a:lstStyle/>
          <a:p>
            <a:fld id="{7BF01E72-7F0F-F443-B710-CAFE84FE68FE}" type="slidenum">
              <a:rPr lang="en-US" smtClean="0"/>
              <a:t>17</a:t>
            </a:fld>
            <a:endParaRPr lang="en-US"/>
          </a:p>
        </p:txBody>
      </p:sp>
      <p:pic>
        <p:nvPicPr>
          <p:cNvPr id="10" name="Picture 9">
            <a:extLst>
              <a:ext uri="{FF2B5EF4-FFF2-40B4-BE49-F238E27FC236}">
                <a16:creationId xmlns:a16="http://schemas.microsoft.com/office/drawing/2014/main" id="{A71B6A1C-0978-7210-47B2-7099C1E22871}"/>
              </a:ext>
            </a:extLst>
          </p:cNvPr>
          <p:cNvPicPr>
            <a:picLocks noChangeAspect="1"/>
          </p:cNvPicPr>
          <p:nvPr/>
        </p:nvPicPr>
        <p:blipFill>
          <a:blip r:embed="rId4"/>
          <a:stretch>
            <a:fillRect/>
          </a:stretch>
        </p:blipFill>
        <p:spPr>
          <a:xfrm>
            <a:off x="758629" y="4270039"/>
            <a:ext cx="7626742" cy="1416123"/>
          </a:xfrm>
          <a:prstGeom prst="rect">
            <a:avLst/>
          </a:prstGeom>
        </p:spPr>
      </p:pic>
    </p:spTree>
    <p:extLst>
      <p:ext uri="{BB962C8B-B14F-4D97-AF65-F5344CB8AC3E}">
        <p14:creationId xmlns:p14="http://schemas.microsoft.com/office/powerpoint/2010/main" val="240305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enial of Service Attacks">
            <a:extLst>
              <a:ext uri="{FF2B5EF4-FFF2-40B4-BE49-F238E27FC236}">
                <a16:creationId xmlns:a16="http://schemas.microsoft.com/office/drawing/2014/main" id="{FF50E41E-4456-FA6E-FFC8-D5797E4198CC}"/>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Denial of Service Attacks</a:t>
            </a:r>
          </a:p>
        </p:txBody>
      </p:sp>
      <p:sp>
        <p:nvSpPr>
          <p:cNvPr id="86019" name="Goal: take large site offline by overwhelming it with network traffic such that they can’t process real requests…">
            <a:extLst>
              <a:ext uri="{FF2B5EF4-FFF2-40B4-BE49-F238E27FC236}">
                <a16:creationId xmlns:a16="http://schemas.microsoft.com/office/drawing/2014/main" id="{35807D55-4191-03ED-65F8-163102B517AB}"/>
              </a:ext>
            </a:extLst>
          </p:cNvPr>
          <p:cNvSpPr txBox="1">
            <a:spLocks noGrp="1" noChangeArrowheads="1"/>
          </p:cNvSpPr>
          <p:nvPr>
            <p:ph type="body" idx="1"/>
          </p:nvPr>
        </p:nvSpPr>
        <p:spPr>
          <a:xfrm>
            <a:off x="633413" y="2321124"/>
            <a:ext cx="7877175" cy="2715220"/>
          </a:xfrm>
        </p:spPr>
        <p:txBody>
          <a:bodyPr/>
          <a:lstStyle/>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Goal: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take large site offline by overwhelming it with network traffic such that they can’t process real requests</a:t>
            </a:r>
          </a:p>
          <a:p>
            <a:pPr marL="128588" indent="-128588" defTabSz="171450" eaLnBrk="1" hangingPunct="1">
              <a:lnSpc>
                <a:spcPct val="120000"/>
              </a:lnSpc>
              <a:spcBef>
                <a:spcPts val="750"/>
              </a:spcBef>
              <a:buSzTx/>
              <a:buNone/>
            </a:pPr>
            <a:endParaRPr lang="en-US" altLang="en-US" sz="1050" b="1">
              <a:latin typeface="Helvetica Neue" panose="02000503000000020004" pitchFamily="2" charset="0"/>
              <a:ea typeface="Helvetica Neue" panose="02000503000000020004" pitchFamily="2" charset="0"/>
              <a:cs typeface="Helvetica Neue" panose="02000503000000020004" pitchFamily="2" charset="0"/>
            </a:endParaRP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How: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find mechanism where attacker doesn’t have to spend a lot of effort, but requests are difficult/expensive for victim to process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ypes of Attacks">
            <a:extLst>
              <a:ext uri="{FF2B5EF4-FFF2-40B4-BE49-F238E27FC236}">
                <a16:creationId xmlns:a16="http://schemas.microsoft.com/office/drawing/2014/main" id="{268D19F7-DF01-2C9A-597E-C26CF3D52034}"/>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Types of Attacks</a:t>
            </a:r>
          </a:p>
        </p:txBody>
      </p:sp>
      <p:sp>
        <p:nvSpPr>
          <p:cNvPr id="88067" name="DoS Bug: design flaw that allows one machine to disrupt a service. Generally a protocol asymmetry, e.g., easy to send request, difficult to create response. Or requires server state.…">
            <a:extLst>
              <a:ext uri="{FF2B5EF4-FFF2-40B4-BE49-F238E27FC236}">
                <a16:creationId xmlns:a16="http://schemas.microsoft.com/office/drawing/2014/main" id="{1347DB20-F179-F978-51F1-47FC0EB4F916}"/>
              </a:ext>
            </a:extLst>
          </p:cNvPr>
          <p:cNvSpPr txBox="1">
            <a:spLocks noGrp="1" noChangeArrowheads="1"/>
          </p:cNvSpPr>
          <p:nvPr>
            <p:ph type="body" idx="1"/>
          </p:nvPr>
        </p:nvSpPr>
        <p:spPr>
          <a:xfrm>
            <a:off x="633413" y="2404467"/>
            <a:ext cx="7877175" cy="2715816"/>
          </a:xfrm>
        </p:spPr>
        <p:txBody>
          <a:bodyPr/>
          <a:lstStyle/>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DoS Bug: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design flaw that allows one machine to disrupt a service. Generally, a protocol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asymmetry</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e.g.,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easy</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to send request,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difficult</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to create response. Or requires server state.</a:t>
            </a:r>
          </a:p>
          <a:p>
            <a:pPr marL="128588" indent="-128588" defTabSz="171450" eaLnBrk="1" hangingPunct="1">
              <a:lnSpc>
                <a:spcPct val="120000"/>
              </a:lnSpc>
              <a:spcBef>
                <a:spcPts val="750"/>
              </a:spcBef>
              <a:buSzTx/>
              <a:buNone/>
            </a:pPr>
            <a:endParaRPr lang="en-US" altLang="en-US" sz="1088">
              <a:latin typeface="Helvetica Neue" panose="02000503000000020004" pitchFamily="2" charset="0"/>
              <a:ea typeface="Helvetica Neue" panose="02000503000000020004" pitchFamily="2" charset="0"/>
              <a:cs typeface="Helvetica Neue" panose="02000503000000020004" pitchFamily="2" charset="0"/>
            </a:endParaRP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DoS Flood: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control a large number of requests from a botnet of machines you control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ChangeArrowheads="1"/>
          </p:cNvSpPr>
          <p:nvPr>
            <p:ph type="title"/>
          </p:nvPr>
        </p:nvSpPr>
        <p:spPr/>
        <p:txBody>
          <a:bodyPr/>
          <a:lstStyle/>
          <a:p>
            <a:r>
              <a:rPr lang="en-US"/>
              <a:t>Virtual Private Network</a:t>
            </a:r>
          </a:p>
        </p:txBody>
      </p:sp>
      <p:sp>
        <p:nvSpPr>
          <p:cNvPr id="3" name="Text Placeholder 2"/>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fld id="{5BB3CCDC-2DF4-41F5-8FA1-04F93285EF78}" type="datetime1">
              <a:rPr lang="en-HK" smtClean="0"/>
              <a:t>22/4/2025</a:t>
            </a:fld>
            <a:endParaRPr lang="en-US"/>
          </a:p>
        </p:txBody>
      </p:sp>
      <p:sp>
        <p:nvSpPr>
          <p:cNvPr id="5" name="Slide Number Placeholder 4"/>
          <p:cNvSpPr>
            <a:spLocks noGrp="1"/>
          </p:cNvSpPr>
          <p:nvPr>
            <p:ph type="sldNum" sz="quarter" idx="12"/>
          </p:nvPr>
        </p:nvSpPr>
        <p:spPr/>
        <p:txBody>
          <a:bodyPr/>
          <a:lstStyle/>
          <a:p>
            <a:fld id="{15553AB5-F76F-4993-9E43-5A0289B6795A}" type="slidenum">
              <a:rPr lang="en-US" smtClean="0"/>
              <a:t>2</a:t>
            </a:fld>
            <a:endParaRPr lang="en-US"/>
          </a:p>
        </p:txBody>
      </p:sp>
      <p:sp>
        <p:nvSpPr>
          <p:cNvPr id="4" name="Footer Placeholder 3"/>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47055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ssible at Every Layer">
            <a:extLst>
              <a:ext uri="{FF2B5EF4-FFF2-40B4-BE49-F238E27FC236}">
                <a16:creationId xmlns:a16="http://schemas.microsoft.com/office/drawing/2014/main" id="{1BD71132-E034-85E1-AB37-427192998114}"/>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Possible at Every Layer</a:t>
            </a:r>
          </a:p>
        </p:txBody>
      </p:sp>
      <p:sp>
        <p:nvSpPr>
          <p:cNvPr id="90115" name="Link Layer: send too much traffic for switches/routers to handle…">
            <a:extLst>
              <a:ext uri="{FF2B5EF4-FFF2-40B4-BE49-F238E27FC236}">
                <a16:creationId xmlns:a16="http://schemas.microsoft.com/office/drawing/2014/main" id="{C6F032FC-9E4A-7586-0CDD-9ED03DC7262D}"/>
              </a:ext>
            </a:extLst>
          </p:cNvPr>
          <p:cNvSpPr txBox="1">
            <a:spLocks noGrp="1" noChangeArrowheads="1"/>
          </p:cNvSpPr>
          <p:nvPr>
            <p:ph type="body" idx="1"/>
          </p:nvPr>
        </p:nvSpPr>
        <p:spPr>
          <a:xfrm>
            <a:off x="633413" y="2404467"/>
            <a:ext cx="7877175" cy="2715816"/>
          </a:xfrm>
        </p:spPr>
        <p:txBody>
          <a:bodyPr/>
          <a:lstStyle/>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Link Layer:</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send too much traffic for switches/routers to handle</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TCP/UDP: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require servers to maintain large number of concurrent connections or state</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Application Layer: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require servers to perform expensive queries or cryptographic operations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CP Handshake">
            <a:extLst>
              <a:ext uri="{FF2B5EF4-FFF2-40B4-BE49-F238E27FC236}">
                <a16:creationId xmlns:a16="http://schemas.microsoft.com/office/drawing/2014/main" id="{B31F6580-58C7-3A11-6F4D-4C4E1ABDD410}"/>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TCP Handshake</a:t>
            </a:r>
          </a:p>
        </p:txBody>
      </p:sp>
      <p:pic>
        <p:nvPicPr>
          <p:cNvPr id="92163" name="Screen Shot 2019-05-14 at 9.56.07 AM.png" descr="Screen Shot 2019-05-14 at 9.56.07 AM.png">
            <a:extLst>
              <a:ext uri="{FF2B5EF4-FFF2-40B4-BE49-F238E27FC236}">
                <a16:creationId xmlns:a16="http://schemas.microsoft.com/office/drawing/2014/main" id="{5E99D9A1-6A59-59AA-DD38-EACA6AAE3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660" y="2034779"/>
            <a:ext cx="5450681" cy="383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8" name="Rectangle">
            <a:extLst>
              <a:ext uri="{FF2B5EF4-FFF2-40B4-BE49-F238E27FC236}">
                <a16:creationId xmlns:a16="http://schemas.microsoft.com/office/drawing/2014/main" id="{51720E60-00EB-15BD-AA58-75FAC99670DD}"/>
              </a:ext>
            </a:extLst>
          </p:cNvPr>
          <p:cNvSpPr/>
          <p:nvPr/>
        </p:nvSpPr>
        <p:spPr>
          <a:xfrm>
            <a:off x="5351264" y="3418284"/>
            <a:ext cx="1896666" cy="458391"/>
          </a:xfrm>
          <a:prstGeom prst="rect">
            <a:avLst/>
          </a:prstGeom>
          <a:ln w="63500">
            <a:solidFill>
              <a:schemeClr val="accent5">
                <a:hueOff val="-82419"/>
                <a:satOff val="-9513"/>
                <a:lumOff val="-16343"/>
              </a:schemeClr>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2" name="Cloud 1">
            <a:extLst>
              <a:ext uri="{FF2B5EF4-FFF2-40B4-BE49-F238E27FC236}">
                <a16:creationId xmlns:a16="http://schemas.microsoft.com/office/drawing/2014/main" id="{6063A9D1-DBC2-A05B-1F9C-01E50BE0DE08}"/>
              </a:ext>
            </a:extLst>
          </p:cNvPr>
          <p:cNvSpPr/>
          <p:nvPr/>
        </p:nvSpPr>
        <p:spPr>
          <a:xfrm>
            <a:off x="6483927" y="918152"/>
            <a:ext cx="2431473" cy="112442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1200">
                <a:solidFill>
                  <a:srgbClr val="FFFFFF"/>
                </a:solidFill>
                <a:latin typeface="Helvetica Neue Medium"/>
                <a:sym typeface="Helvetica Neue Medium"/>
              </a:rPr>
              <a:t>Question:</a:t>
            </a:r>
            <a:r>
              <a:rPr lang="zh-CN" altLang="en-US" sz="1200">
                <a:solidFill>
                  <a:srgbClr val="FFFFFF"/>
                </a:solidFill>
                <a:latin typeface="Helvetica Neue Medium"/>
                <a:sym typeface="Helvetica Neue Medium"/>
              </a:rPr>
              <a:t> </a:t>
            </a:r>
            <a:r>
              <a:rPr lang="en-US" altLang="zh-CN" sz="1200">
                <a:solidFill>
                  <a:srgbClr val="FFFFFF"/>
                </a:solidFill>
                <a:latin typeface="Helvetica Neue Medium"/>
                <a:sym typeface="Helvetica Neue Medium"/>
              </a:rPr>
              <a:t>what</a:t>
            </a:r>
            <a:r>
              <a:rPr lang="zh-CN" altLang="en-US" sz="1200">
                <a:solidFill>
                  <a:srgbClr val="FFFFFF"/>
                </a:solidFill>
                <a:latin typeface="Helvetica Neue Medium"/>
                <a:sym typeface="Helvetica Neue Medium"/>
              </a:rPr>
              <a:t> </a:t>
            </a:r>
            <a:r>
              <a:rPr lang="en-US" altLang="zh-CN" sz="1200">
                <a:solidFill>
                  <a:srgbClr val="FFFFFF"/>
                </a:solidFill>
                <a:latin typeface="Helvetica Neue Medium"/>
                <a:sym typeface="Helvetica Neue Medium"/>
              </a:rPr>
              <a:t>happens if there are many syn request packets?</a:t>
            </a:r>
            <a:endParaRPr lang="en-US" sz="1200">
              <a:solidFill>
                <a:srgbClr val="FFFFFF"/>
              </a:solidFill>
              <a:latin typeface="Helvetica Neue Medium"/>
              <a:sym typeface="Helvetica Neue Medium"/>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N Floods">
            <a:extLst>
              <a:ext uri="{FF2B5EF4-FFF2-40B4-BE49-F238E27FC236}">
                <a16:creationId xmlns:a16="http://schemas.microsoft.com/office/drawing/2014/main" id="{EF76C50D-8627-5567-4BED-483972CEC394}"/>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SYN Floods</a:t>
            </a:r>
          </a:p>
        </p:txBody>
      </p:sp>
      <p:pic>
        <p:nvPicPr>
          <p:cNvPr id="94211" name="Screen Shot 2019-05-14 at 9.56.32 AM.png" descr="Screen Shot 2019-05-14 at 9.56.32 AM.png">
            <a:extLst>
              <a:ext uri="{FF2B5EF4-FFF2-40B4-BE49-F238E27FC236}">
                <a16:creationId xmlns:a16="http://schemas.microsoft.com/office/drawing/2014/main" id="{C33CF3C2-902B-0F4F-7EED-15C5BF02E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008" y="1980010"/>
            <a:ext cx="5589984" cy="356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re Problem">
            <a:extLst>
              <a:ext uri="{FF2B5EF4-FFF2-40B4-BE49-F238E27FC236}">
                <a16:creationId xmlns:a16="http://schemas.microsoft.com/office/drawing/2014/main" id="{40504522-CEE7-65D5-1318-32099229376D}"/>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Core Problem</a:t>
            </a:r>
          </a:p>
        </p:txBody>
      </p:sp>
      <p:sp>
        <p:nvSpPr>
          <p:cNvPr id="96259" name="Problem: server commits resources (memory) before confirming identify of client (when client responds)…">
            <a:extLst>
              <a:ext uri="{FF2B5EF4-FFF2-40B4-BE49-F238E27FC236}">
                <a16:creationId xmlns:a16="http://schemas.microsoft.com/office/drawing/2014/main" id="{B2359B96-806C-9605-4E59-7B94AD5582D5}"/>
              </a:ext>
            </a:extLst>
          </p:cNvPr>
          <p:cNvSpPr txBox="1">
            <a:spLocks noGrp="1" noChangeArrowheads="1"/>
          </p:cNvSpPr>
          <p:nvPr>
            <p:ph type="body" idx="1"/>
          </p:nvPr>
        </p:nvSpPr>
        <p:spPr>
          <a:xfrm>
            <a:off x="633413" y="2099072"/>
            <a:ext cx="7877175" cy="3326606"/>
          </a:xfrm>
        </p:spPr>
        <p:txBody>
          <a:bodyPr/>
          <a:lstStyle/>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Problem: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server commits resources (memory)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before</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confirming identify of client (when client responds)</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Bad Solution:</a:t>
            </a:r>
          </a:p>
          <a:p>
            <a:pPr marL="128588" indent="-128588" defTabSz="171450" eaLnBrk="1" hangingPunct="1">
              <a:lnSpc>
                <a:spcPct val="120000"/>
              </a:lnSpc>
              <a:spcBef>
                <a:spcPts val="263"/>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  - Increase backlog queue size</a:t>
            </a:r>
          </a:p>
          <a:p>
            <a:pPr marL="128588" indent="-128588" defTabSz="171450" eaLnBrk="1" hangingPunct="1">
              <a:lnSpc>
                <a:spcPct val="120000"/>
              </a:lnSpc>
              <a:spcBef>
                <a:spcPts val="263"/>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  - Decrease timeout</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Real Solution: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Avoid state until 3-way handshake completes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Image: Cloudflare">
            <a:extLst>
              <a:ext uri="{FF2B5EF4-FFF2-40B4-BE49-F238E27FC236}">
                <a16:creationId xmlns:a16="http://schemas.microsoft.com/office/drawing/2014/main" id="{981113C7-94CF-458B-8D3E-3F2FB7D7BAA3}"/>
              </a:ext>
            </a:extLst>
          </p:cNvPr>
          <p:cNvSpPr txBox="1">
            <a:spLocks noChangeArrowheads="1"/>
          </p:cNvSpPr>
          <p:nvPr/>
        </p:nvSpPr>
        <p:spPr bwMode="auto">
          <a:xfrm>
            <a:off x="8236154" y="5771465"/>
            <a:ext cx="839975" cy="1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788">
                <a:solidFill>
                  <a:srgbClr val="000000"/>
                </a:solidFill>
                <a:latin typeface="Helvetica Neue" panose="02000503000000020004" pitchFamily="2" charset="0"/>
                <a:sym typeface="Helvetica Neue" panose="02000503000000020004" pitchFamily="2" charset="0"/>
              </a:rPr>
              <a:t>Image: Cloudflare</a:t>
            </a:r>
          </a:p>
        </p:txBody>
      </p:sp>
      <p:sp>
        <p:nvSpPr>
          <p:cNvPr id="100361" name="Amplification Attacks">
            <a:extLst>
              <a:ext uri="{FF2B5EF4-FFF2-40B4-BE49-F238E27FC236}">
                <a16:creationId xmlns:a16="http://schemas.microsoft.com/office/drawing/2014/main" id="{245BAB24-25CD-5195-7338-55559D3F1F86}"/>
              </a:ext>
            </a:extLst>
          </p:cNvPr>
          <p:cNvSpPr txBox="1">
            <a:spLocks noGrp="1" noChangeArrowheads="1"/>
          </p:cNvSpPr>
          <p:nvPr>
            <p:ph type="title"/>
          </p:nvPr>
        </p:nvSpPr>
        <p:spPr>
          <a:xfrm>
            <a:off x="274926" y="1084064"/>
            <a:ext cx="7877175" cy="857250"/>
          </a:xfrm>
        </p:spPr>
        <p:txBody>
          <a:bodyPr anchor="ctr"/>
          <a:lstStyle/>
          <a:p>
            <a:pPr algn="l" eaLnBrk="1" hangingPunct="1"/>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6DB2C71C-4C53-93E5-3C72-A0C4BD8E7F9B}"/>
              </a:ext>
            </a:extLst>
          </p:cNvPr>
          <p:cNvSpPr txBox="1">
            <a:spLocks noGrp="1" noChangeArrowheads="1"/>
          </p:cNvSpPr>
          <p:nvPr>
            <p:ph type="body" idx="1"/>
          </p:nvPr>
        </p:nvSpPr>
        <p:spPr>
          <a:xfrm>
            <a:off x="158029" y="2113896"/>
            <a:ext cx="7877175" cy="503851"/>
          </a:xfrm>
        </p:spPr>
        <p:txBody>
          <a:bodyPr/>
          <a:lstStyle/>
          <a:p>
            <a:pPr marL="128588" indent="-128588" algn="l" defTabSz="171450" eaLnBrk="1" hangingPunct="1">
              <a:lnSpc>
                <a:spcPct val="120000"/>
              </a:lnSpc>
              <a:spcBef>
                <a:spcPts val="750"/>
              </a:spcBef>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bots</a:t>
            </a:r>
          </a:p>
          <a:p>
            <a:pPr marL="128588" indent="-128588" defTabSz="171450" eaLnBrk="1" hangingPunct="1">
              <a:lnSpc>
                <a:spcPct val="120000"/>
              </a:lnSpc>
              <a:spcBef>
                <a:spcPts val="750"/>
              </a:spcBef>
            </a:pPr>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BF571AF2-D4DC-016C-0670-85BB39D8C941}"/>
              </a:ext>
            </a:extLst>
          </p:cNvPr>
          <p:cNvSpPr txBox="1">
            <a:spLocks noChangeArrowheads="1"/>
          </p:cNvSpPr>
          <p:nvPr/>
        </p:nvSpPr>
        <p:spPr bwMode="auto">
          <a:xfrm>
            <a:off x="3906549" y="3177075"/>
            <a:ext cx="7877175" cy="5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19050" tIns="19050" rIns="19050" bIns="1905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28588" indent="-128588" algn="l" defTabSz="171450" eaLnBrk="1" hangingPunct="1">
              <a:lnSpc>
                <a:spcPct val="120000"/>
              </a:lnSpc>
              <a:spcBef>
                <a:spcPts val="750"/>
              </a:spcBef>
            </a:pP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in</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DoS</a:t>
            </a:r>
          </a:p>
          <a:p>
            <a:pPr marL="128588" indent="-128588" defTabSz="171450" eaLnBrk="1" hangingPunct="1">
              <a:lnSpc>
                <a:spcPct val="120000"/>
              </a:lnSpc>
              <a:spcBef>
                <a:spcPts val="750"/>
              </a:spcBef>
            </a:pPr>
            <a:endParaRPr lang="en-US" altLang="en-US" sz="2100" kern="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1B3FA05A-3863-59B6-60D1-42AB5E495BAB}"/>
              </a:ext>
            </a:extLst>
          </p:cNvPr>
          <p:cNvSpPr/>
          <p:nvPr/>
        </p:nvSpPr>
        <p:spPr>
          <a:xfrm>
            <a:off x="5697249" y="2698652"/>
            <a:ext cx="1378960" cy="42166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Why?</a:t>
            </a:r>
            <a:endParaRPr lang="en-US">
              <a:solidFill>
                <a:srgbClr val="FFFFFF"/>
              </a:solidFill>
              <a:latin typeface="Helvetica Neue Medium"/>
              <a:sym typeface="Helvetica Neue Medium"/>
            </a:endParaRPr>
          </a:p>
        </p:txBody>
      </p:sp>
      <p:sp>
        <p:nvSpPr>
          <p:cNvPr id="6" name="Down Arrow 5">
            <a:extLst>
              <a:ext uri="{FF2B5EF4-FFF2-40B4-BE49-F238E27FC236}">
                <a16:creationId xmlns:a16="http://schemas.microsoft.com/office/drawing/2014/main" id="{26184F93-67C7-B67B-BFC6-EFB9A8C38AA1}"/>
              </a:ext>
            </a:extLst>
          </p:cNvPr>
          <p:cNvSpPr/>
          <p:nvPr/>
        </p:nvSpPr>
        <p:spPr>
          <a:xfrm>
            <a:off x="5049982" y="2842612"/>
            <a:ext cx="397452" cy="245388"/>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endParaRPr lang="en-US" sz="1200">
              <a:solidFill>
                <a:srgbClr val="FFFFFF"/>
              </a:solidFill>
              <a:latin typeface="Helvetica Neue Medium"/>
              <a:sym typeface="Helvetica Neue Medium"/>
            </a:endParaRPr>
          </a:p>
        </p:txBody>
      </p:sp>
      <p:sp>
        <p:nvSpPr>
          <p:cNvPr id="7" name="Rounded Rectangle 6">
            <a:extLst>
              <a:ext uri="{FF2B5EF4-FFF2-40B4-BE49-F238E27FC236}">
                <a16:creationId xmlns:a16="http://schemas.microsoft.com/office/drawing/2014/main" id="{947F7F1E-AE91-E370-804A-F84C7E5207F6}"/>
              </a:ext>
            </a:extLst>
          </p:cNvPr>
          <p:cNvSpPr/>
          <p:nvPr/>
        </p:nvSpPr>
        <p:spPr>
          <a:xfrm>
            <a:off x="897514" y="4926956"/>
            <a:ext cx="6631998"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How</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to</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launch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DoS</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with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a</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small</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number</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of</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bots?</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F3279E95-21F8-26A3-D311-FCD5AE0BCF53}"/>
              </a:ext>
            </a:extLst>
          </p:cNvPr>
          <p:cNvSpPr/>
          <p:nvPr/>
        </p:nvSpPr>
        <p:spPr>
          <a:xfrm>
            <a:off x="2293143" y="3977811"/>
            <a:ext cx="384074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query</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=&gt;</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response</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2810-1259-4393-5F1A-A1431B6F6CBE}"/>
            </a:ext>
          </a:extLst>
        </p:cNvPr>
        <p:cNvGrpSpPr/>
        <p:nvPr/>
      </p:nvGrpSpPr>
      <p:grpSpPr>
        <a:xfrm>
          <a:off x="0" y="0"/>
          <a:ext cx="0" cy="0"/>
          <a:chOff x="0" y="0"/>
          <a:chExt cx="0" cy="0"/>
        </a:xfrm>
      </p:grpSpPr>
      <p:sp>
        <p:nvSpPr>
          <p:cNvPr id="100361" name="Amplification Attacks">
            <a:extLst>
              <a:ext uri="{FF2B5EF4-FFF2-40B4-BE49-F238E27FC236}">
                <a16:creationId xmlns:a16="http://schemas.microsoft.com/office/drawing/2014/main" id="{CCA3425B-6A87-EE3E-B61C-EAB0AEA4172E}"/>
              </a:ext>
            </a:extLst>
          </p:cNvPr>
          <p:cNvSpPr txBox="1">
            <a:spLocks noGrp="1" noChangeArrowheads="1"/>
          </p:cNvSpPr>
          <p:nvPr>
            <p:ph type="title"/>
          </p:nvPr>
        </p:nvSpPr>
        <p:spPr>
          <a:xfrm>
            <a:off x="274926" y="1084064"/>
            <a:ext cx="7877175" cy="857250"/>
          </a:xfrm>
        </p:spPr>
        <p:txBody>
          <a:bodyPr anchor="ctr"/>
          <a:lstStyle/>
          <a:p>
            <a:pPr algn="l" eaLnBrk="1" hangingPunct="1"/>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Loss</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Exchange</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Ratio</a:t>
            </a:r>
            <a:endPar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endParaRPr>
          </a:p>
        </p:txBody>
      </p:sp>
      <p:sp>
        <p:nvSpPr>
          <p:cNvPr id="3" name="Problem: server commits resources (memory) before confirming identify of client (when client responds)…">
            <a:extLst>
              <a:ext uri="{FF2B5EF4-FFF2-40B4-BE49-F238E27FC236}">
                <a16:creationId xmlns:a16="http://schemas.microsoft.com/office/drawing/2014/main" id="{C90723DE-8274-F397-1AEE-A88D240362B9}"/>
              </a:ext>
            </a:extLst>
          </p:cNvPr>
          <p:cNvSpPr txBox="1">
            <a:spLocks noGrp="1" noChangeArrowheads="1"/>
          </p:cNvSpPr>
          <p:nvPr>
            <p:ph type="body" idx="1"/>
          </p:nvPr>
        </p:nvSpPr>
        <p:spPr>
          <a:xfrm>
            <a:off x="95683" y="2009369"/>
            <a:ext cx="7877175" cy="503851"/>
          </a:xfrm>
        </p:spPr>
        <p:txBody>
          <a:bodyPr/>
          <a:lstStyle/>
          <a:p>
            <a:pPr marL="128588" indent="-128588" algn="l" defTabSz="171450" eaLnBrk="1" hangingPunct="1">
              <a:lnSpc>
                <a:spcPct val="120000"/>
              </a:lnSpc>
              <a:spcBef>
                <a:spcPts val="750"/>
              </a:spcBef>
            </a:pP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Ratio</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loss</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sustained</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by</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the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two</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conflicting</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sides</a:t>
            </a:r>
          </a:p>
          <a:p>
            <a:pPr algn="l" defTabSz="171450" eaLnBrk="1" hangingPunct="1">
              <a:lnSpc>
                <a:spcPct val="120000"/>
              </a:lnSpc>
              <a:spcBef>
                <a:spcPts val="750"/>
              </a:spcBef>
            </a:pP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Battle of Midway</a:t>
            </a:r>
          </a:p>
          <a:p>
            <a:pPr marL="214313" indent="-214313" algn="l" defTabSz="171450" eaLnBrk="1" hangingPunct="1">
              <a:lnSpc>
                <a:spcPct val="120000"/>
              </a:lnSpc>
              <a:spcBef>
                <a:spcPts val="750"/>
              </a:spcBef>
              <a:buFont typeface="Arial" panose="020B0604020202020204" pitchFamily="34" charset="0"/>
              <a:buChar char="•"/>
            </a:pP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WWII,</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vs.</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Japan</a:t>
            </a:r>
          </a:p>
          <a:p>
            <a:pPr marL="214313" indent="-214313" algn="l" defTabSz="171450" eaLnBrk="1" hangingPunct="1">
              <a:lnSpc>
                <a:spcPct val="120000"/>
              </a:lnSpc>
              <a:spcBef>
                <a:spcPts val="750"/>
              </a:spcBef>
              <a:buFont typeface="Arial" panose="020B0604020202020204" pitchFamily="34" charset="0"/>
              <a:buChar char="•"/>
            </a:pP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lost</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fleet</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carrier</a:t>
            </a:r>
          </a:p>
          <a:p>
            <a:pPr marL="214313" indent="-214313" algn="l" defTabSz="171450" eaLnBrk="1" hangingPunct="1">
              <a:lnSpc>
                <a:spcPct val="120000"/>
              </a:lnSpc>
              <a:spcBef>
                <a:spcPts val="750"/>
              </a:spcBef>
              <a:buFont typeface="Arial" panose="020B0604020202020204" pitchFamily="34" charset="0"/>
              <a:buChar char="•"/>
            </a:pP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Japan</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lost</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4</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fleet</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carriers</a:t>
            </a:r>
            <a:r>
              <a:rPr lang="zh-CN" altLang="en-US"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165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128588" indent="-128588" algn="l" defTabSz="171450" eaLnBrk="1" hangingPunct="1">
              <a:lnSpc>
                <a:spcPct val="120000"/>
              </a:lnSpc>
              <a:spcBef>
                <a:spcPts val="750"/>
              </a:spcBef>
            </a:pP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p>
          <a:p>
            <a:pPr marL="128588" indent="-128588" defTabSz="171450" eaLnBrk="1" hangingPunct="1">
              <a:lnSpc>
                <a:spcPct val="120000"/>
              </a:lnSpc>
              <a:spcBef>
                <a:spcPts val="750"/>
              </a:spcBef>
            </a:pPr>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The Battle of Midway: The Complete Intelligence Story">
            <a:extLst>
              <a:ext uri="{FF2B5EF4-FFF2-40B4-BE49-F238E27FC236}">
                <a16:creationId xmlns:a16="http://schemas.microsoft.com/office/drawing/2014/main" id="{9CF7D96E-B28D-9131-2CF9-AD1CBB587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2581275"/>
            <a:ext cx="6334125" cy="341947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C43179D3-8383-61EC-5A0B-4EE24E7139A2}"/>
              </a:ext>
            </a:extLst>
          </p:cNvPr>
          <p:cNvSpPr/>
          <p:nvPr/>
        </p:nvSpPr>
        <p:spPr>
          <a:xfrm>
            <a:off x="664586" y="4465548"/>
            <a:ext cx="143178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1</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vs.</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4</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1924593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A7A9B-813B-3BC9-00DE-0CBFD2F020B8}"/>
            </a:ext>
          </a:extLst>
        </p:cNvPr>
        <p:cNvGrpSpPr/>
        <p:nvPr/>
      </p:nvGrpSpPr>
      <p:grpSpPr>
        <a:xfrm>
          <a:off x="0" y="0"/>
          <a:ext cx="0" cy="0"/>
          <a:chOff x="0" y="0"/>
          <a:chExt cx="0" cy="0"/>
        </a:xfrm>
      </p:grpSpPr>
      <p:sp>
        <p:nvSpPr>
          <p:cNvPr id="100360" name="Image: Cloudflare">
            <a:extLst>
              <a:ext uri="{FF2B5EF4-FFF2-40B4-BE49-F238E27FC236}">
                <a16:creationId xmlns:a16="http://schemas.microsoft.com/office/drawing/2014/main" id="{80BC769C-DF55-76B5-B996-168BCAA2AAF7}"/>
              </a:ext>
            </a:extLst>
          </p:cNvPr>
          <p:cNvSpPr txBox="1">
            <a:spLocks noChangeArrowheads="1"/>
          </p:cNvSpPr>
          <p:nvPr/>
        </p:nvSpPr>
        <p:spPr bwMode="auto">
          <a:xfrm>
            <a:off x="8236154" y="5771465"/>
            <a:ext cx="839975" cy="1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788">
                <a:solidFill>
                  <a:srgbClr val="000000"/>
                </a:solidFill>
                <a:latin typeface="Helvetica Neue" panose="02000503000000020004" pitchFamily="2" charset="0"/>
                <a:sym typeface="Helvetica Neue" panose="02000503000000020004" pitchFamily="2" charset="0"/>
              </a:rPr>
              <a:t>Image: Cloudflare</a:t>
            </a:r>
          </a:p>
        </p:txBody>
      </p:sp>
      <p:sp>
        <p:nvSpPr>
          <p:cNvPr id="100361" name="Amplification Attacks">
            <a:extLst>
              <a:ext uri="{FF2B5EF4-FFF2-40B4-BE49-F238E27FC236}">
                <a16:creationId xmlns:a16="http://schemas.microsoft.com/office/drawing/2014/main" id="{B0C063BB-BFE6-25BB-34F4-77D09BAE7508}"/>
              </a:ext>
            </a:extLst>
          </p:cNvPr>
          <p:cNvSpPr txBox="1">
            <a:spLocks noGrp="1" noChangeArrowheads="1"/>
          </p:cNvSpPr>
          <p:nvPr>
            <p:ph type="title"/>
          </p:nvPr>
        </p:nvSpPr>
        <p:spPr>
          <a:xfrm>
            <a:off x="274926" y="1084064"/>
            <a:ext cx="7877175" cy="857250"/>
          </a:xfrm>
        </p:spPr>
        <p:txBody>
          <a:bodyPr anchor="ctr"/>
          <a:lstStyle/>
          <a:p>
            <a:pPr algn="l" eaLnBrk="1" hangingPunct="1"/>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902E73AF-688A-8BB6-E869-FFBD275477A8}"/>
              </a:ext>
            </a:extLst>
          </p:cNvPr>
          <p:cNvSpPr txBox="1">
            <a:spLocks noGrp="1" noChangeArrowheads="1"/>
          </p:cNvSpPr>
          <p:nvPr>
            <p:ph type="body" idx="1"/>
          </p:nvPr>
        </p:nvSpPr>
        <p:spPr>
          <a:xfrm>
            <a:off x="158029" y="2113896"/>
            <a:ext cx="7877175" cy="503851"/>
          </a:xfrm>
        </p:spPr>
        <p:txBody>
          <a:bodyPr/>
          <a:lstStyle/>
          <a:p>
            <a:pPr marL="128588" indent="-128588" algn="l" defTabSz="171450" eaLnBrk="1" hangingPunct="1">
              <a:lnSpc>
                <a:spcPct val="120000"/>
              </a:lnSpc>
              <a:spcBef>
                <a:spcPts val="750"/>
              </a:spcBef>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bots</a:t>
            </a:r>
          </a:p>
          <a:p>
            <a:pPr marL="128588" indent="-128588" defTabSz="171450" eaLnBrk="1" hangingPunct="1">
              <a:lnSpc>
                <a:spcPct val="120000"/>
              </a:lnSpc>
              <a:spcBef>
                <a:spcPts val="750"/>
              </a:spcBef>
            </a:pPr>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7CF11983-CEE3-A6E7-3EEA-56E641596EBE}"/>
              </a:ext>
            </a:extLst>
          </p:cNvPr>
          <p:cNvSpPr txBox="1">
            <a:spLocks noChangeArrowheads="1"/>
          </p:cNvSpPr>
          <p:nvPr/>
        </p:nvSpPr>
        <p:spPr bwMode="auto">
          <a:xfrm>
            <a:off x="3906549" y="3177075"/>
            <a:ext cx="7877175" cy="5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19050" tIns="19050" rIns="19050" bIns="1905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28588" indent="-128588" algn="l" defTabSz="171450" eaLnBrk="1" hangingPunct="1">
              <a:lnSpc>
                <a:spcPct val="120000"/>
              </a:lnSpc>
              <a:spcBef>
                <a:spcPts val="750"/>
              </a:spcBef>
            </a:pP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in</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DoS</a:t>
            </a:r>
          </a:p>
          <a:p>
            <a:pPr marL="128588" indent="-128588" defTabSz="171450" eaLnBrk="1" hangingPunct="1">
              <a:lnSpc>
                <a:spcPct val="120000"/>
              </a:lnSpc>
              <a:spcBef>
                <a:spcPts val="750"/>
              </a:spcBef>
            </a:pPr>
            <a:endParaRPr lang="en-US" altLang="en-US" sz="2100" kern="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D826DBCE-CDAF-74EE-FE5A-B4196F10F62B}"/>
              </a:ext>
            </a:extLst>
          </p:cNvPr>
          <p:cNvSpPr/>
          <p:nvPr/>
        </p:nvSpPr>
        <p:spPr>
          <a:xfrm>
            <a:off x="5697249" y="2698652"/>
            <a:ext cx="1378960" cy="42166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Why?</a:t>
            </a:r>
            <a:endParaRPr lang="en-US">
              <a:solidFill>
                <a:srgbClr val="FFFFFF"/>
              </a:solidFill>
              <a:latin typeface="Helvetica Neue Medium"/>
              <a:sym typeface="Helvetica Neue Medium"/>
            </a:endParaRPr>
          </a:p>
        </p:txBody>
      </p:sp>
      <p:sp>
        <p:nvSpPr>
          <p:cNvPr id="6" name="Down Arrow 5">
            <a:extLst>
              <a:ext uri="{FF2B5EF4-FFF2-40B4-BE49-F238E27FC236}">
                <a16:creationId xmlns:a16="http://schemas.microsoft.com/office/drawing/2014/main" id="{F6C670BB-3D4E-C513-CCC1-63913BF885AC}"/>
              </a:ext>
            </a:extLst>
          </p:cNvPr>
          <p:cNvSpPr/>
          <p:nvPr/>
        </p:nvSpPr>
        <p:spPr>
          <a:xfrm>
            <a:off x="5049982" y="2842612"/>
            <a:ext cx="397452" cy="245388"/>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endParaRPr lang="en-US" sz="1200">
              <a:solidFill>
                <a:srgbClr val="FFFFFF"/>
              </a:solidFill>
              <a:latin typeface="Helvetica Neue Medium"/>
              <a:sym typeface="Helvetica Neue Medium"/>
            </a:endParaRPr>
          </a:p>
        </p:txBody>
      </p:sp>
      <p:sp>
        <p:nvSpPr>
          <p:cNvPr id="7" name="Rounded Rectangle 6">
            <a:extLst>
              <a:ext uri="{FF2B5EF4-FFF2-40B4-BE49-F238E27FC236}">
                <a16:creationId xmlns:a16="http://schemas.microsoft.com/office/drawing/2014/main" id="{162D8805-A7B3-8AD1-3F73-EDDCB803DCF3}"/>
              </a:ext>
            </a:extLst>
          </p:cNvPr>
          <p:cNvSpPr/>
          <p:nvPr/>
        </p:nvSpPr>
        <p:spPr>
          <a:xfrm>
            <a:off x="897514" y="4657780"/>
            <a:ext cx="6631998"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How</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to</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launch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DoS</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with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a</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small</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number</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of</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bots?</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B06E0D2E-52EA-EF5E-FDC2-CB0B5CB4243E}"/>
              </a:ext>
            </a:extLst>
          </p:cNvPr>
          <p:cNvSpPr/>
          <p:nvPr/>
        </p:nvSpPr>
        <p:spPr>
          <a:xfrm>
            <a:off x="2293143" y="3977811"/>
            <a:ext cx="384074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query</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=&gt;</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response</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
        <p:nvSpPr>
          <p:cNvPr id="2" name="Rounded Rectangle 1">
            <a:extLst>
              <a:ext uri="{FF2B5EF4-FFF2-40B4-BE49-F238E27FC236}">
                <a16:creationId xmlns:a16="http://schemas.microsoft.com/office/drawing/2014/main" id="{8588B8F4-EE0C-71D0-88CF-44DFAD04E5AE}"/>
              </a:ext>
            </a:extLst>
          </p:cNvPr>
          <p:cNvSpPr/>
          <p:nvPr/>
        </p:nvSpPr>
        <p:spPr>
          <a:xfrm>
            <a:off x="2293143" y="5337875"/>
            <a:ext cx="384074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b="1">
                <a:solidFill>
                  <a:srgbClr val="FF0000"/>
                </a:solidFill>
                <a:latin typeface="Calibri" panose="020F0502020204030204" pitchFamily="34" charset="0"/>
                <a:cs typeface="Calibri" panose="020F0502020204030204" pitchFamily="34" charset="0"/>
                <a:sym typeface="Helvetica Neue Medium"/>
              </a:rPr>
              <a:t>High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exchange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ratio</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16303905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202C-F00D-ABE0-3A25-136F43B36D60}"/>
            </a:ext>
          </a:extLst>
        </p:cNvPr>
        <p:cNvGrpSpPr/>
        <p:nvPr/>
      </p:nvGrpSpPr>
      <p:grpSpPr>
        <a:xfrm>
          <a:off x="0" y="0"/>
          <a:ext cx="0" cy="0"/>
          <a:chOff x="0" y="0"/>
          <a:chExt cx="0" cy="0"/>
        </a:xfrm>
      </p:grpSpPr>
      <p:sp>
        <p:nvSpPr>
          <p:cNvPr id="100360" name="Image: Cloudflare">
            <a:extLst>
              <a:ext uri="{FF2B5EF4-FFF2-40B4-BE49-F238E27FC236}">
                <a16:creationId xmlns:a16="http://schemas.microsoft.com/office/drawing/2014/main" id="{4C402878-1417-8118-EADA-53F5C6D24BF1}"/>
              </a:ext>
            </a:extLst>
          </p:cNvPr>
          <p:cNvSpPr txBox="1">
            <a:spLocks noChangeArrowheads="1"/>
          </p:cNvSpPr>
          <p:nvPr/>
        </p:nvSpPr>
        <p:spPr bwMode="auto">
          <a:xfrm>
            <a:off x="8236154" y="5771465"/>
            <a:ext cx="839975" cy="1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788">
                <a:solidFill>
                  <a:srgbClr val="000000"/>
                </a:solidFill>
                <a:latin typeface="Helvetica Neue" panose="02000503000000020004" pitchFamily="2" charset="0"/>
                <a:sym typeface="Helvetica Neue" panose="02000503000000020004" pitchFamily="2" charset="0"/>
              </a:rPr>
              <a:t>Image: Cloudflare</a:t>
            </a:r>
          </a:p>
        </p:txBody>
      </p:sp>
      <p:sp>
        <p:nvSpPr>
          <p:cNvPr id="100361" name="Amplification Attacks">
            <a:extLst>
              <a:ext uri="{FF2B5EF4-FFF2-40B4-BE49-F238E27FC236}">
                <a16:creationId xmlns:a16="http://schemas.microsoft.com/office/drawing/2014/main" id="{D25A0889-1A31-3E4C-747C-0E9AC7DEC0CB}"/>
              </a:ext>
            </a:extLst>
          </p:cNvPr>
          <p:cNvSpPr txBox="1">
            <a:spLocks noGrp="1" noChangeArrowheads="1"/>
          </p:cNvSpPr>
          <p:nvPr>
            <p:ph type="title"/>
          </p:nvPr>
        </p:nvSpPr>
        <p:spPr>
          <a:xfrm>
            <a:off x="274926" y="1084064"/>
            <a:ext cx="7877175" cy="857250"/>
          </a:xfrm>
        </p:spPr>
        <p:txBody>
          <a:bodyPr anchor="ctr"/>
          <a:lstStyle/>
          <a:p>
            <a:pPr algn="l" eaLnBrk="1" hangingPunct="1"/>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426238A7-598F-BE3F-A5FC-4618ABD5B5CE}"/>
              </a:ext>
            </a:extLst>
          </p:cNvPr>
          <p:cNvSpPr txBox="1">
            <a:spLocks noGrp="1" noChangeArrowheads="1"/>
          </p:cNvSpPr>
          <p:nvPr>
            <p:ph type="body" idx="1"/>
          </p:nvPr>
        </p:nvSpPr>
        <p:spPr>
          <a:xfrm>
            <a:off x="158029" y="2113896"/>
            <a:ext cx="7877175" cy="503851"/>
          </a:xfrm>
        </p:spPr>
        <p:txBody>
          <a:bodyPr/>
          <a:lstStyle/>
          <a:p>
            <a:pPr marL="128588" indent="-128588" algn="l" defTabSz="171450" eaLnBrk="1" hangingPunct="1">
              <a:lnSpc>
                <a:spcPct val="120000"/>
              </a:lnSpc>
              <a:spcBef>
                <a:spcPts val="750"/>
              </a:spcBef>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a:latin typeface="Helvetica Neue" panose="02000503000000020004" pitchFamily="2" charset="0"/>
                <a:ea typeface="Helvetica Neue" panose="02000503000000020004" pitchFamily="2" charset="0"/>
                <a:cs typeface="Helvetica Neue" panose="02000503000000020004" pitchFamily="2" charset="0"/>
              </a:rPr>
              <a:t>bots</a:t>
            </a:r>
          </a:p>
          <a:p>
            <a:pPr marL="128588" indent="-128588" defTabSz="171450" eaLnBrk="1" hangingPunct="1">
              <a:lnSpc>
                <a:spcPct val="120000"/>
              </a:lnSpc>
              <a:spcBef>
                <a:spcPts val="750"/>
              </a:spcBef>
            </a:pPr>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07010FB6-6CC6-C9CF-BC94-E6D4495F1DE0}"/>
              </a:ext>
            </a:extLst>
          </p:cNvPr>
          <p:cNvSpPr txBox="1">
            <a:spLocks noChangeArrowheads="1"/>
          </p:cNvSpPr>
          <p:nvPr/>
        </p:nvSpPr>
        <p:spPr bwMode="auto">
          <a:xfrm>
            <a:off x="3906549" y="3177075"/>
            <a:ext cx="7877175" cy="5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19050" tIns="19050" rIns="19050" bIns="1905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28588" indent="-128588" algn="l" defTabSz="171450" eaLnBrk="1" hangingPunct="1">
              <a:lnSpc>
                <a:spcPct val="120000"/>
              </a:lnSpc>
              <a:spcBef>
                <a:spcPts val="750"/>
              </a:spcBef>
            </a:pP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2100" b="1" ker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in</a:t>
            </a:r>
            <a:r>
              <a:rPr lang="zh-CN" altLang="en-US" sz="2100" kern="0">
                <a:latin typeface="Helvetica Neue" panose="02000503000000020004" pitchFamily="2" charset="0"/>
                <a:ea typeface="Helvetica Neue" panose="02000503000000020004" pitchFamily="2" charset="0"/>
                <a:cs typeface="Helvetica Neue" panose="02000503000000020004" pitchFamily="2" charset="0"/>
              </a:rPr>
              <a:t> </a:t>
            </a:r>
            <a:r>
              <a:rPr lang="en-US" altLang="zh-CN" sz="2100" kern="0">
                <a:latin typeface="Helvetica Neue" panose="02000503000000020004" pitchFamily="2" charset="0"/>
                <a:ea typeface="Helvetica Neue" panose="02000503000000020004" pitchFamily="2" charset="0"/>
                <a:cs typeface="Helvetica Neue" panose="02000503000000020004" pitchFamily="2" charset="0"/>
              </a:rPr>
              <a:t>DoS</a:t>
            </a:r>
          </a:p>
          <a:p>
            <a:pPr marL="128588" indent="-128588" defTabSz="171450" eaLnBrk="1" hangingPunct="1">
              <a:lnSpc>
                <a:spcPct val="120000"/>
              </a:lnSpc>
              <a:spcBef>
                <a:spcPts val="750"/>
              </a:spcBef>
            </a:pPr>
            <a:endParaRPr lang="en-US" altLang="en-US" sz="2100" kern="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5C7318D6-F881-7F12-1BFE-BF472EBE58EF}"/>
              </a:ext>
            </a:extLst>
          </p:cNvPr>
          <p:cNvSpPr/>
          <p:nvPr/>
        </p:nvSpPr>
        <p:spPr>
          <a:xfrm>
            <a:off x="5697249" y="2698652"/>
            <a:ext cx="1378960" cy="42166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Why?</a:t>
            </a:r>
            <a:endParaRPr lang="en-US">
              <a:solidFill>
                <a:srgbClr val="FFFFFF"/>
              </a:solidFill>
              <a:latin typeface="Helvetica Neue Medium"/>
              <a:sym typeface="Helvetica Neue Medium"/>
            </a:endParaRPr>
          </a:p>
        </p:txBody>
      </p:sp>
      <p:sp>
        <p:nvSpPr>
          <p:cNvPr id="6" name="Down Arrow 5">
            <a:extLst>
              <a:ext uri="{FF2B5EF4-FFF2-40B4-BE49-F238E27FC236}">
                <a16:creationId xmlns:a16="http://schemas.microsoft.com/office/drawing/2014/main" id="{9FEC8056-CFFA-5F85-09D1-215464F9D549}"/>
              </a:ext>
            </a:extLst>
          </p:cNvPr>
          <p:cNvSpPr/>
          <p:nvPr/>
        </p:nvSpPr>
        <p:spPr>
          <a:xfrm>
            <a:off x="5049982" y="2842612"/>
            <a:ext cx="397452" cy="245388"/>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endParaRPr lang="en-US" sz="1200">
              <a:solidFill>
                <a:srgbClr val="FFFFFF"/>
              </a:solidFill>
              <a:latin typeface="Helvetica Neue Medium"/>
              <a:sym typeface="Helvetica Neue Medium"/>
            </a:endParaRPr>
          </a:p>
        </p:txBody>
      </p:sp>
      <p:sp>
        <p:nvSpPr>
          <p:cNvPr id="7" name="Rounded Rectangle 6">
            <a:extLst>
              <a:ext uri="{FF2B5EF4-FFF2-40B4-BE49-F238E27FC236}">
                <a16:creationId xmlns:a16="http://schemas.microsoft.com/office/drawing/2014/main" id="{DFCCDEBD-8C95-ECC3-1174-00B8920166E6}"/>
              </a:ext>
            </a:extLst>
          </p:cNvPr>
          <p:cNvSpPr/>
          <p:nvPr/>
        </p:nvSpPr>
        <p:spPr>
          <a:xfrm>
            <a:off x="897514" y="4657780"/>
            <a:ext cx="6631998"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How</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to</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launch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DoS</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with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a</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small</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number</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of</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bots?</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9B9B89F4-6781-498B-5A10-2AEE1DB67F70}"/>
              </a:ext>
            </a:extLst>
          </p:cNvPr>
          <p:cNvSpPr/>
          <p:nvPr/>
        </p:nvSpPr>
        <p:spPr>
          <a:xfrm>
            <a:off x="2293143" y="3977811"/>
            <a:ext cx="631053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b="1">
                <a:solidFill>
                  <a:srgbClr val="FF0000"/>
                </a:solidFill>
                <a:latin typeface="Calibri" panose="020F0502020204030204" pitchFamily="34" charset="0"/>
                <a:cs typeface="Calibri" panose="020F0502020204030204" pitchFamily="34" charset="0"/>
                <a:sym typeface="Helvetica Neue Medium"/>
              </a:rPr>
              <a:t>small</a:t>
            </a:r>
            <a:r>
              <a:rPr lang="en-US" altLang="zh-CN" sz="2250">
                <a:solidFill>
                  <a:srgbClr val="000000"/>
                </a:solidFill>
                <a:latin typeface="Calibri" panose="020F0502020204030204" pitchFamily="34" charset="0"/>
                <a:cs typeface="Calibri" panose="020F0502020204030204" pitchFamily="34" charset="0"/>
                <a:sym typeface="Helvetica Neue Medium"/>
              </a:rPr>
              <a:t> query</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=&gt;</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One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b="1">
                <a:solidFill>
                  <a:srgbClr val="FF0000"/>
                </a:solidFill>
                <a:latin typeface="Calibri" panose="020F0502020204030204" pitchFamily="34" charset="0"/>
                <a:cs typeface="Calibri" panose="020F0502020204030204" pitchFamily="34" charset="0"/>
                <a:sym typeface="Helvetica Neue Medium"/>
              </a:rPr>
              <a:t>large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response</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
        <p:nvSpPr>
          <p:cNvPr id="2" name="Rounded Rectangle 1">
            <a:extLst>
              <a:ext uri="{FF2B5EF4-FFF2-40B4-BE49-F238E27FC236}">
                <a16:creationId xmlns:a16="http://schemas.microsoft.com/office/drawing/2014/main" id="{7E7A6DB4-5588-EFD7-AEF5-663A54D3F0B0}"/>
              </a:ext>
            </a:extLst>
          </p:cNvPr>
          <p:cNvSpPr/>
          <p:nvPr/>
        </p:nvSpPr>
        <p:spPr>
          <a:xfrm>
            <a:off x="2293143" y="5337875"/>
            <a:ext cx="3840740" cy="383084"/>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sz="2250" b="1">
                <a:solidFill>
                  <a:srgbClr val="FF0000"/>
                </a:solidFill>
                <a:latin typeface="Calibri" panose="020F0502020204030204" pitchFamily="34" charset="0"/>
                <a:cs typeface="Calibri" panose="020F0502020204030204" pitchFamily="34" charset="0"/>
                <a:sym typeface="Helvetica Neue Medium"/>
              </a:rPr>
              <a:t>High</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exchange</a:t>
            </a:r>
            <a:r>
              <a:rPr lang="zh-CN" altLang="en-US" sz="2250">
                <a:solidFill>
                  <a:srgbClr val="000000"/>
                </a:solidFill>
                <a:latin typeface="Calibri" panose="020F0502020204030204" pitchFamily="34" charset="0"/>
                <a:cs typeface="Calibri" panose="020F0502020204030204" pitchFamily="34" charset="0"/>
                <a:sym typeface="Helvetica Neue Medium"/>
              </a:rPr>
              <a:t> </a:t>
            </a:r>
            <a:r>
              <a:rPr lang="en-US" altLang="zh-CN" sz="2250">
                <a:solidFill>
                  <a:srgbClr val="000000"/>
                </a:solidFill>
                <a:latin typeface="Calibri" panose="020F0502020204030204" pitchFamily="34" charset="0"/>
                <a:cs typeface="Calibri" panose="020F0502020204030204" pitchFamily="34" charset="0"/>
                <a:sym typeface="Helvetica Neue Medium"/>
              </a:rPr>
              <a:t>ratio</a:t>
            </a:r>
            <a:endParaRPr lang="en-US" sz="2250">
              <a:solidFill>
                <a:srgbClr val="000000"/>
              </a:solidFill>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3268381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mmon UDP Amplifiers">
            <a:extLst>
              <a:ext uri="{FF2B5EF4-FFF2-40B4-BE49-F238E27FC236}">
                <a16:creationId xmlns:a16="http://schemas.microsoft.com/office/drawing/2014/main" id="{C0EEEA9B-0023-7F55-3802-9119E1A722D1}"/>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Common UDP Amplifiers</a:t>
            </a:r>
          </a:p>
        </p:txBody>
      </p:sp>
      <p:sp>
        <p:nvSpPr>
          <p:cNvPr id="101379" name="DNS: ANY query returns all records server has about a domain…">
            <a:extLst>
              <a:ext uri="{FF2B5EF4-FFF2-40B4-BE49-F238E27FC236}">
                <a16:creationId xmlns:a16="http://schemas.microsoft.com/office/drawing/2014/main" id="{AB8A1CBB-585E-B0EC-5B94-51409C43E5F9}"/>
              </a:ext>
            </a:extLst>
          </p:cNvPr>
          <p:cNvSpPr txBox="1">
            <a:spLocks noGrp="1" noChangeArrowheads="1"/>
          </p:cNvSpPr>
          <p:nvPr>
            <p:ph type="body" idx="1"/>
          </p:nvPr>
        </p:nvSpPr>
        <p:spPr>
          <a:xfrm>
            <a:off x="633413" y="2508376"/>
            <a:ext cx="7877175" cy="2715816"/>
          </a:xfrm>
        </p:spPr>
        <p:txBody>
          <a:bodyPr/>
          <a:lstStyle/>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Open DNS Resolver: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publicly available DNS servers</a:t>
            </a:r>
          </a:p>
          <a:p>
            <a:pPr defTabSz="171450" eaLnBrk="1" hangingPunct="1">
              <a:lnSpc>
                <a:spcPct val="120000"/>
              </a:lnSpc>
              <a:spcBef>
                <a:spcPts val="750"/>
              </a:spcBef>
              <a:buSzTx/>
            </a:pPr>
            <a:r>
              <a:rPr lang="en-US" altLang="en-US" sz="1650">
                <a:latin typeface="Helvetica Neue" panose="02000503000000020004" pitchFamily="2" charset="0"/>
                <a:ea typeface="Helvetica Neue" panose="02000503000000020004" pitchFamily="2" charset="0"/>
                <a:cs typeface="Helvetica Neue" panose="02000503000000020004" pitchFamily="2" charset="0"/>
              </a:rPr>
              <a:t>Google: 8.8.8.8 or 8.8.4.4</a:t>
            </a:r>
          </a:p>
          <a:p>
            <a:pPr defTabSz="171450" eaLnBrk="1" hangingPunct="1">
              <a:lnSpc>
                <a:spcPct val="120000"/>
              </a:lnSpc>
              <a:spcBef>
                <a:spcPts val="750"/>
              </a:spcBef>
              <a:buSzTx/>
            </a:pPr>
            <a:r>
              <a:rPr lang="en-US" altLang="en-US" sz="1650">
                <a:latin typeface="Helvetica Neue" panose="02000503000000020004" pitchFamily="2" charset="0"/>
                <a:ea typeface="Helvetica Neue" panose="02000503000000020004" pitchFamily="2" charset="0"/>
                <a:cs typeface="Helvetica Neue" panose="02000503000000020004" pitchFamily="2" charset="0"/>
              </a:rPr>
              <a:t>OpenDNS: 208.67.222.222 and 208.67.220.220</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DNS</a:t>
            </a:r>
            <a:r>
              <a:rPr lang="zh-CN" altLang="en-US" sz="2100" b="1">
                <a:latin typeface="Helvetica Neue" panose="02000503000000020004" pitchFamily="2" charset="0"/>
                <a:ea typeface="Helvetica Neue" panose="02000503000000020004" pitchFamily="2" charset="0"/>
                <a:cs typeface="Helvetica Neue" panose="02000503000000020004" pitchFamily="2" charset="0"/>
              </a:rPr>
              <a:t> </a:t>
            </a:r>
            <a:r>
              <a:rPr lang="en-US" altLang="en-US" sz="2100" b="1">
                <a:latin typeface="Helvetica Neue" panose="02000503000000020004" pitchFamily="2" charset="0"/>
                <a:ea typeface="Helvetica Neue" panose="02000503000000020004" pitchFamily="2" charset="0"/>
                <a:cs typeface="Helvetica Neue" panose="02000503000000020004" pitchFamily="2" charset="0"/>
              </a:rPr>
              <a:t>ANY</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query: returns </a:t>
            </a:r>
            <a:r>
              <a:rPr lang="en-US" altLang="en-US" sz="2100" b="1" i="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all</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records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server has about a domain</a:t>
            </a:r>
          </a:p>
          <a:p>
            <a:pPr marL="128588" indent="-128588" defTabSz="171450" eaLnBrk="1" hangingPunct="1">
              <a:lnSpc>
                <a:spcPct val="120000"/>
              </a:lnSpc>
              <a:spcBef>
                <a:spcPts val="750"/>
              </a:spcBef>
              <a:buSzTx/>
              <a:buNone/>
            </a:pPr>
            <a:r>
              <a:rPr lang="en-US" altLang="en-US" sz="2100" b="1">
                <a:latin typeface="Helvetica Neue" panose="02000503000000020004" pitchFamily="2" charset="0"/>
                <a:ea typeface="Helvetica Neue" panose="02000503000000020004" pitchFamily="2" charset="0"/>
                <a:cs typeface="Helvetica Neue" panose="02000503000000020004" pitchFamily="2" charset="0"/>
              </a:rPr>
              <a:t>NTP(network time protocol) MONLIST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query</a:t>
            </a:r>
            <a:r>
              <a:rPr lang="en-US" altLang="en-US" sz="2100" b="1">
                <a:latin typeface="Helvetica Neue" panose="02000503000000020004" pitchFamily="2" charset="0"/>
                <a:ea typeface="Helvetica Neue" panose="02000503000000020004" pitchFamily="2" charset="0"/>
                <a:cs typeface="Helvetica Neue" panose="02000503000000020004" pitchFamily="2" charset="0"/>
              </a:rPr>
              <a:t>: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returns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list of last 600 clients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who asked for the time recently</a:t>
            </a:r>
            <a:endParaRPr lang="en-US" altLang="en-US" sz="938">
              <a:latin typeface="Helvetica Neue" panose="02000503000000020004" pitchFamily="2" charset="0"/>
              <a:ea typeface="Helvetica Neue" panose="02000503000000020004" pitchFamily="2" charset="0"/>
              <a:cs typeface="Helvetica Neue" panose="02000503000000020004" pitchFamily="2" charset="0"/>
            </a:endParaRPr>
          </a:p>
          <a:p>
            <a:pPr marL="128588" indent="-128588" defTabSz="171450" eaLnBrk="1" hangingPunct="1">
              <a:lnSpc>
                <a:spcPct val="120000"/>
              </a:lnSpc>
              <a:spcBef>
                <a:spcPts val="750"/>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Only works if you can receive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big response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by sending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single packet</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 — otherwise spoofing doesn’t help you.</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A430-9561-BA0C-6F85-4401A24014EF}"/>
            </a:ext>
          </a:extLst>
        </p:cNvPr>
        <p:cNvGrpSpPr/>
        <p:nvPr/>
      </p:nvGrpSpPr>
      <p:grpSpPr>
        <a:xfrm>
          <a:off x="0" y="0"/>
          <a:ext cx="0" cy="0"/>
          <a:chOff x="0" y="0"/>
          <a:chExt cx="0" cy="0"/>
        </a:xfrm>
      </p:grpSpPr>
      <p:sp>
        <p:nvSpPr>
          <p:cNvPr id="389" name="Arrow">
            <a:extLst>
              <a:ext uri="{FF2B5EF4-FFF2-40B4-BE49-F238E27FC236}">
                <a16:creationId xmlns:a16="http://schemas.microsoft.com/office/drawing/2014/main" id="{41677CF1-6E84-497E-D543-1D0CD3647CCC}"/>
              </a:ext>
            </a:extLst>
          </p:cNvPr>
          <p:cNvSpPr/>
          <p:nvPr/>
        </p:nvSpPr>
        <p:spPr>
          <a:xfrm>
            <a:off x="2430661" y="5355431"/>
            <a:ext cx="4282678" cy="476250"/>
          </a:xfrm>
          <a:prstGeom prst="rightArrow">
            <a:avLst>
              <a:gd name="adj1" fmla="val 42901"/>
              <a:gd name="adj2" fmla="val 64000"/>
            </a:avLst>
          </a:prstGeom>
          <a:solidFill>
            <a:srgbClr val="5E5E5E"/>
          </a:solidFill>
          <a:ln w="12700">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100355" name="60-70x Increase in Size">
            <a:extLst>
              <a:ext uri="{FF2B5EF4-FFF2-40B4-BE49-F238E27FC236}">
                <a16:creationId xmlns:a16="http://schemas.microsoft.com/office/drawing/2014/main" id="{6C5B4302-D6E8-FA5E-C2AD-F1B12EB490F7}"/>
              </a:ext>
            </a:extLst>
          </p:cNvPr>
          <p:cNvSpPr txBox="1">
            <a:spLocks noChangeArrowheads="1"/>
          </p:cNvSpPr>
          <p:nvPr/>
        </p:nvSpPr>
        <p:spPr bwMode="auto">
          <a:xfrm>
            <a:off x="3401809" y="5128870"/>
            <a:ext cx="234038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1650" b="1">
                <a:solidFill>
                  <a:srgbClr val="FF0000"/>
                </a:solidFill>
                <a:latin typeface="Helvetica Neue" panose="02000503000000020004" pitchFamily="2" charset="0"/>
                <a:sym typeface="Helvetica Neue" panose="02000503000000020004" pitchFamily="2" charset="0"/>
              </a:rPr>
              <a:t>60-70x </a:t>
            </a:r>
            <a:r>
              <a:rPr lang="en-US" altLang="en-US" sz="1650" b="1">
                <a:solidFill>
                  <a:srgbClr val="000000"/>
                </a:solidFill>
                <a:latin typeface="Helvetica Neue" panose="02000503000000020004" pitchFamily="2" charset="0"/>
                <a:sym typeface="Helvetica Neue" panose="02000503000000020004" pitchFamily="2" charset="0"/>
              </a:rPr>
              <a:t>Increase in Size</a:t>
            </a:r>
          </a:p>
        </p:txBody>
      </p:sp>
      <p:sp>
        <p:nvSpPr>
          <p:cNvPr id="100356" name="DNS ANY example.com.">
            <a:extLst>
              <a:ext uri="{FF2B5EF4-FFF2-40B4-BE49-F238E27FC236}">
                <a16:creationId xmlns:a16="http://schemas.microsoft.com/office/drawing/2014/main" id="{6A4AE994-A879-752F-1EAE-D464EED31005}"/>
              </a:ext>
            </a:extLst>
          </p:cNvPr>
          <p:cNvSpPr txBox="1">
            <a:spLocks noChangeArrowheads="1"/>
          </p:cNvSpPr>
          <p:nvPr/>
        </p:nvSpPr>
        <p:spPr bwMode="auto">
          <a:xfrm rot="-1644000">
            <a:off x="2376892" y="2981600"/>
            <a:ext cx="1332096" cy="1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938">
                <a:solidFill>
                  <a:srgbClr val="5E5E5E"/>
                </a:solidFill>
                <a:latin typeface="Consolas" panose="020B0609020204030204" pitchFamily="49" charset="0"/>
                <a:cs typeface="Consolas" panose="020B0609020204030204" pitchFamily="49" charset="0"/>
                <a:sym typeface="Consolas" panose="020B0609020204030204" pitchFamily="49" charset="0"/>
              </a:rPr>
              <a:t>DNS ANY</a:t>
            </a:r>
            <a:r>
              <a:rPr lang="en-US" altLang="en-US" sz="938" b="1">
                <a:solidFill>
                  <a:srgbClr val="5E5E5E"/>
                </a:solidFill>
                <a:latin typeface="Helvetica" pitchFamily="2" charset="0"/>
                <a:sym typeface="Helvetica" pitchFamily="2" charset="0"/>
              </a:rPr>
              <a:t> example.com.</a:t>
            </a:r>
          </a:p>
        </p:txBody>
      </p:sp>
      <p:pic>
        <p:nvPicPr>
          <p:cNvPr id="392" name="dns-amplification-attack-1 (1) 2.png" descr="dns-amplification-attack-1 (1) 2.png">
            <a:extLst>
              <a:ext uri="{FF2B5EF4-FFF2-40B4-BE49-F238E27FC236}">
                <a16:creationId xmlns:a16="http://schemas.microsoft.com/office/drawing/2014/main" id="{DE468601-7624-2BB4-4104-E85CE04808C7}"/>
              </a:ext>
            </a:extLst>
          </p:cNvPr>
          <p:cNvPicPr>
            <a:picLocks noChangeAspect="1"/>
          </p:cNvPicPr>
          <p:nvPr/>
        </p:nvPicPr>
        <p:blipFill>
          <a:blip r:embed="rId2"/>
          <a:srcRect l="117" t="17048" b="21254"/>
          <a:stretch>
            <a:fillRect/>
          </a:stretch>
        </p:blipFill>
        <p:spPr>
          <a:xfrm>
            <a:off x="1199759" y="2146783"/>
            <a:ext cx="6744445" cy="2778325"/>
          </a:xfrm>
          <a:custGeom>
            <a:avLst/>
            <a:gdLst/>
            <a:ahLst/>
            <a:cxnLst>
              <a:cxn ang="0">
                <a:pos x="wd2" y="hd2"/>
              </a:cxn>
              <a:cxn ang="5400000">
                <a:pos x="wd2" y="hd2"/>
              </a:cxn>
              <a:cxn ang="10800000">
                <a:pos x="wd2" y="hd2"/>
              </a:cxn>
              <a:cxn ang="16200000">
                <a:pos x="wd2" y="hd2"/>
              </a:cxn>
            </a:cxnLst>
            <a:rect l="0" t="0" r="r" b="b"/>
            <a:pathLst>
              <a:path w="21600" h="21600" extrusionOk="0">
                <a:moveTo>
                  <a:pt x="1650" y="0"/>
                </a:moveTo>
                <a:lnTo>
                  <a:pt x="1643" y="1"/>
                </a:lnTo>
                <a:cubicBezTo>
                  <a:pt x="1600" y="11"/>
                  <a:pt x="1594" y="28"/>
                  <a:pt x="1587" y="141"/>
                </a:cubicBezTo>
                <a:cubicBezTo>
                  <a:pt x="1585" y="173"/>
                  <a:pt x="1584" y="196"/>
                  <a:pt x="1581" y="214"/>
                </a:cubicBezTo>
                <a:cubicBezTo>
                  <a:pt x="1579" y="232"/>
                  <a:pt x="1576" y="243"/>
                  <a:pt x="1572" y="250"/>
                </a:cubicBezTo>
                <a:cubicBezTo>
                  <a:pt x="1563" y="265"/>
                  <a:pt x="1547" y="262"/>
                  <a:pt x="1516" y="256"/>
                </a:cubicBezTo>
                <a:cubicBezTo>
                  <a:pt x="1496" y="252"/>
                  <a:pt x="1473" y="259"/>
                  <a:pt x="1449" y="267"/>
                </a:cubicBezTo>
                <a:cubicBezTo>
                  <a:pt x="1427" y="286"/>
                  <a:pt x="1407" y="297"/>
                  <a:pt x="1385" y="309"/>
                </a:cubicBezTo>
                <a:cubicBezTo>
                  <a:pt x="1384" y="309"/>
                  <a:pt x="1384" y="309"/>
                  <a:pt x="1384" y="309"/>
                </a:cubicBezTo>
                <a:cubicBezTo>
                  <a:pt x="1383" y="309"/>
                  <a:pt x="1383" y="310"/>
                  <a:pt x="1383" y="310"/>
                </a:cubicBezTo>
                <a:cubicBezTo>
                  <a:pt x="1364" y="328"/>
                  <a:pt x="1350" y="347"/>
                  <a:pt x="1355" y="364"/>
                </a:cubicBezTo>
                <a:cubicBezTo>
                  <a:pt x="1357" y="372"/>
                  <a:pt x="1357" y="381"/>
                  <a:pt x="1355" y="390"/>
                </a:cubicBezTo>
                <a:cubicBezTo>
                  <a:pt x="1354" y="399"/>
                  <a:pt x="1351" y="409"/>
                  <a:pt x="1347" y="415"/>
                </a:cubicBezTo>
                <a:cubicBezTo>
                  <a:pt x="1342" y="422"/>
                  <a:pt x="1338" y="448"/>
                  <a:pt x="1336" y="488"/>
                </a:cubicBezTo>
                <a:cubicBezTo>
                  <a:pt x="1333" y="528"/>
                  <a:pt x="1331" y="579"/>
                  <a:pt x="1331" y="634"/>
                </a:cubicBezTo>
                <a:cubicBezTo>
                  <a:pt x="1331" y="688"/>
                  <a:pt x="1333" y="740"/>
                  <a:pt x="1336" y="780"/>
                </a:cubicBezTo>
                <a:cubicBezTo>
                  <a:pt x="1336" y="780"/>
                  <a:pt x="1336" y="781"/>
                  <a:pt x="1336" y="781"/>
                </a:cubicBezTo>
                <a:cubicBezTo>
                  <a:pt x="1338" y="820"/>
                  <a:pt x="1342" y="848"/>
                  <a:pt x="1347" y="854"/>
                </a:cubicBezTo>
                <a:cubicBezTo>
                  <a:pt x="1355" y="867"/>
                  <a:pt x="1358" y="891"/>
                  <a:pt x="1354" y="908"/>
                </a:cubicBezTo>
                <a:cubicBezTo>
                  <a:pt x="1349" y="925"/>
                  <a:pt x="1365" y="956"/>
                  <a:pt x="1388" y="977"/>
                </a:cubicBezTo>
                <a:cubicBezTo>
                  <a:pt x="1419" y="1005"/>
                  <a:pt x="1451" y="1016"/>
                  <a:pt x="1478" y="1012"/>
                </a:cubicBezTo>
                <a:cubicBezTo>
                  <a:pt x="1506" y="1009"/>
                  <a:pt x="1529" y="991"/>
                  <a:pt x="1545" y="957"/>
                </a:cubicBezTo>
                <a:cubicBezTo>
                  <a:pt x="1566" y="910"/>
                  <a:pt x="1577" y="905"/>
                  <a:pt x="1591" y="938"/>
                </a:cubicBezTo>
                <a:cubicBezTo>
                  <a:pt x="1600" y="962"/>
                  <a:pt x="1627" y="982"/>
                  <a:pt x="1650" y="982"/>
                </a:cubicBezTo>
                <a:cubicBezTo>
                  <a:pt x="1666" y="982"/>
                  <a:pt x="1676" y="977"/>
                  <a:pt x="1683" y="966"/>
                </a:cubicBezTo>
                <a:cubicBezTo>
                  <a:pt x="1690" y="955"/>
                  <a:pt x="1693" y="937"/>
                  <a:pt x="1693" y="911"/>
                </a:cubicBezTo>
                <a:cubicBezTo>
                  <a:pt x="1693" y="883"/>
                  <a:pt x="1694" y="861"/>
                  <a:pt x="1697" y="846"/>
                </a:cubicBezTo>
                <a:cubicBezTo>
                  <a:pt x="1703" y="815"/>
                  <a:pt x="1714" y="811"/>
                  <a:pt x="1726" y="834"/>
                </a:cubicBezTo>
                <a:cubicBezTo>
                  <a:pt x="1733" y="846"/>
                  <a:pt x="1740" y="864"/>
                  <a:pt x="1746" y="890"/>
                </a:cubicBezTo>
                <a:cubicBezTo>
                  <a:pt x="1756" y="926"/>
                  <a:pt x="1766" y="949"/>
                  <a:pt x="1778" y="963"/>
                </a:cubicBezTo>
                <a:cubicBezTo>
                  <a:pt x="1791" y="977"/>
                  <a:pt x="1807" y="982"/>
                  <a:pt x="1829" y="982"/>
                </a:cubicBezTo>
                <a:cubicBezTo>
                  <a:pt x="1850" y="982"/>
                  <a:pt x="1867" y="974"/>
                  <a:pt x="1880" y="964"/>
                </a:cubicBezTo>
                <a:cubicBezTo>
                  <a:pt x="1880" y="964"/>
                  <a:pt x="1880" y="964"/>
                  <a:pt x="1880" y="964"/>
                </a:cubicBezTo>
                <a:cubicBezTo>
                  <a:pt x="1886" y="954"/>
                  <a:pt x="1891" y="954"/>
                  <a:pt x="1896" y="948"/>
                </a:cubicBezTo>
                <a:cubicBezTo>
                  <a:pt x="1914" y="926"/>
                  <a:pt x="1930" y="923"/>
                  <a:pt x="1940" y="961"/>
                </a:cubicBezTo>
                <a:cubicBezTo>
                  <a:pt x="1942" y="964"/>
                  <a:pt x="1944" y="964"/>
                  <a:pt x="1946" y="966"/>
                </a:cubicBezTo>
                <a:cubicBezTo>
                  <a:pt x="1997" y="1031"/>
                  <a:pt x="2085" y="1034"/>
                  <a:pt x="2118" y="973"/>
                </a:cubicBezTo>
                <a:cubicBezTo>
                  <a:pt x="2132" y="948"/>
                  <a:pt x="2145" y="877"/>
                  <a:pt x="2147" y="817"/>
                </a:cubicBezTo>
                <a:cubicBezTo>
                  <a:pt x="2149" y="780"/>
                  <a:pt x="2152" y="753"/>
                  <a:pt x="2155" y="737"/>
                </a:cubicBezTo>
                <a:cubicBezTo>
                  <a:pt x="2159" y="721"/>
                  <a:pt x="2163" y="716"/>
                  <a:pt x="2167" y="720"/>
                </a:cubicBezTo>
                <a:cubicBezTo>
                  <a:pt x="2176" y="728"/>
                  <a:pt x="2184" y="774"/>
                  <a:pt x="2187" y="853"/>
                </a:cubicBezTo>
                <a:cubicBezTo>
                  <a:pt x="2189" y="902"/>
                  <a:pt x="2191" y="930"/>
                  <a:pt x="2196" y="949"/>
                </a:cubicBezTo>
                <a:cubicBezTo>
                  <a:pt x="2200" y="955"/>
                  <a:pt x="2204" y="954"/>
                  <a:pt x="2209" y="964"/>
                </a:cubicBezTo>
                <a:cubicBezTo>
                  <a:pt x="2213" y="972"/>
                  <a:pt x="2216" y="974"/>
                  <a:pt x="2220" y="980"/>
                </a:cubicBezTo>
                <a:cubicBezTo>
                  <a:pt x="2220" y="980"/>
                  <a:pt x="2221" y="980"/>
                  <a:pt x="2221" y="980"/>
                </a:cubicBezTo>
                <a:cubicBezTo>
                  <a:pt x="2227" y="982"/>
                  <a:pt x="2234" y="982"/>
                  <a:pt x="2244" y="982"/>
                </a:cubicBezTo>
                <a:lnTo>
                  <a:pt x="2274" y="982"/>
                </a:lnTo>
                <a:cubicBezTo>
                  <a:pt x="2287" y="951"/>
                  <a:pt x="2296" y="892"/>
                  <a:pt x="2296" y="804"/>
                </a:cubicBezTo>
                <a:lnTo>
                  <a:pt x="2296" y="794"/>
                </a:lnTo>
                <a:cubicBezTo>
                  <a:pt x="2296" y="742"/>
                  <a:pt x="2297" y="696"/>
                  <a:pt x="2301" y="656"/>
                </a:cubicBezTo>
                <a:cubicBezTo>
                  <a:pt x="2304" y="617"/>
                  <a:pt x="2309" y="583"/>
                  <a:pt x="2316" y="555"/>
                </a:cubicBezTo>
                <a:cubicBezTo>
                  <a:pt x="2316" y="555"/>
                  <a:pt x="2315" y="554"/>
                  <a:pt x="2316" y="554"/>
                </a:cubicBezTo>
                <a:cubicBezTo>
                  <a:pt x="2322" y="527"/>
                  <a:pt x="2331" y="506"/>
                  <a:pt x="2340" y="492"/>
                </a:cubicBezTo>
                <a:cubicBezTo>
                  <a:pt x="2350" y="477"/>
                  <a:pt x="2361" y="470"/>
                  <a:pt x="2373" y="470"/>
                </a:cubicBezTo>
                <a:cubicBezTo>
                  <a:pt x="2379" y="470"/>
                  <a:pt x="2381" y="461"/>
                  <a:pt x="2385" y="456"/>
                </a:cubicBezTo>
                <a:cubicBezTo>
                  <a:pt x="2389" y="446"/>
                  <a:pt x="2393" y="437"/>
                  <a:pt x="2396" y="427"/>
                </a:cubicBezTo>
                <a:cubicBezTo>
                  <a:pt x="2399" y="410"/>
                  <a:pt x="2401" y="393"/>
                  <a:pt x="2401" y="362"/>
                </a:cubicBezTo>
                <a:lnTo>
                  <a:pt x="2401" y="316"/>
                </a:lnTo>
                <a:cubicBezTo>
                  <a:pt x="2380" y="294"/>
                  <a:pt x="2326" y="282"/>
                  <a:pt x="2262" y="275"/>
                </a:cubicBezTo>
                <a:cubicBezTo>
                  <a:pt x="2227" y="286"/>
                  <a:pt x="2206" y="303"/>
                  <a:pt x="2196" y="353"/>
                </a:cubicBezTo>
                <a:cubicBezTo>
                  <a:pt x="2170" y="481"/>
                  <a:pt x="2161" y="486"/>
                  <a:pt x="2145" y="385"/>
                </a:cubicBezTo>
                <a:cubicBezTo>
                  <a:pt x="2141" y="359"/>
                  <a:pt x="2134" y="337"/>
                  <a:pt x="2123" y="319"/>
                </a:cubicBezTo>
                <a:cubicBezTo>
                  <a:pt x="2113" y="302"/>
                  <a:pt x="2101" y="287"/>
                  <a:pt x="2087" y="277"/>
                </a:cubicBezTo>
                <a:cubicBezTo>
                  <a:pt x="2012" y="285"/>
                  <a:pt x="1946" y="300"/>
                  <a:pt x="1939" y="329"/>
                </a:cubicBezTo>
                <a:cubicBezTo>
                  <a:pt x="1927" y="374"/>
                  <a:pt x="1901" y="368"/>
                  <a:pt x="1873" y="312"/>
                </a:cubicBezTo>
                <a:cubicBezTo>
                  <a:pt x="1849" y="263"/>
                  <a:pt x="1814" y="245"/>
                  <a:pt x="1796" y="270"/>
                </a:cubicBezTo>
                <a:cubicBezTo>
                  <a:pt x="1795" y="270"/>
                  <a:pt x="1794" y="269"/>
                  <a:pt x="1794" y="270"/>
                </a:cubicBezTo>
                <a:cubicBezTo>
                  <a:pt x="1793" y="270"/>
                  <a:pt x="1793" y="270"/>
                  <a:pt x="1793" y="271"/>
                </a:cubicBezTo>
                <a:cubicBezTo>
                  <a:pt x="1777" y="283"/>
                  <a:pt x="1762" y="299"/>
                  <a:pt x="1750" y="323"/>
                </a:cubicBezTo>
                <a:cubicBezTo>
                  <a:pt x="1729" y="362"/>
                  <a:pt x="1707" y="384"/>
                  <a:pt x="1702" y="371"/>
                </a:cubicBezTo>
                <a:cubicBezTo>
                  <a:pt x="1697" y="359"/>
                  <a:pt x="1693" y="267"/>
                  <a:pt x="1693" y="169"/>
                </a:cubicBezTo>
                <a:lnTo>
                  <a:pt x="1693" y="59"/>
                </a:lnTo>
                <a:cubicBezTo>
                  <a:pt x="1679" y="29"/>
                  <a:pt x="1664" y="10"/>
                  <a:pt x="1650" y="0"/>
                </a:cubicBezTo>
                <a:close/>
                <a:moveTo>
                  <a:pt x="435" y="87"/>
                </a:moveTo>
                <a:cubicBezTo>
                  <a:pt x="383" y="52"/>
                  <a:pt x="329" y="173"/>
                  <a:pt x="282" y="428"/>
                </a:cubicBezTo>
                <a:cubicBezTo>
                  <a:pt x="282" y="429"/>
                  <a:pt x="282" y="430"/>
                  <a:pt x="282" y="430"/>
                </a:cubicBezTo>
                <a:lnTo>
                  <a:pt x="267" y="525"/>
                </a:lnTo>
                <a:cubicBezTo>
                  <a:pt x="253" y="619"/>
                  <a:pt x="252" y="626"/>
                  <a:pt x="242" y="699"/>
                </a:cubicBezTo>
                <a:cubicBezTo>
                  <a:pt x="241" y="701"/>
                  <a:pt x="241" y="703"/>
                  <a:pt x="241" y="705"/>
                </a:cubicBezTo>
                <a:cubicBezTo>
                  <a:pt x="235" y="755"/>
                  <a:pt x="228" y="804"/>
                  <a:pt x="222" y="861"/>
                </a:cubicBezTo>
                <a:cubicBezTo>
                  <a:pt x="217" y="911"/>
                  <a:pt x="217" y="947"/>
                  <a:pt x="220" y="977"/>
                </a:cubicBezTo>
                <a:cubicBezTo>
                  <a:pt x="230" y="979"/>
                  <a:pt x="238" y="982"/>
                  <a:pt x="261" y="982"/>
                </a:cubicBezTo>
                <a:cubicBezTo>
                  <a:pt x="294" y="982"/>
                  <a:pt x="322" y="965"/>
                  <a:pt x="323" y="945"/>
                </a:cubicBezTo>
                <a:cubicBezTo>
                  <a:pt x="324" y="925"/>
                  <a:pt x="326" y="888"/>
                  <a:pt x="327" y="863"/>
                </a:cubicBezTo>
                <a:cubicBezTo>
                  <a:pt x="328" y="838"/>
                  <a:pt x="354" y="813"/>
                  <a:pt x="385" y="806"/>
                </a:cubicBezTo>
                <a:cubicBezTo>
                  <a:pt x="399" y="804"/>
                  <a:pt x="405" y="809"/>
                  <a:pt x="414" y="811"/>
                </a:cubicBezTo>
                <a:cubicBezTo>
                  <a:pt x="415" y="811"/>
                  <a:pt x="416" y="811"/>
                  <a:pt x="417" y="811"/>
                </a:cubicBezTo>
                <a:cubicBezTo>
                  <a:pt x="417" y="811"/>
                  <a:pt x="417" y="812"/>
                  <a:pt x="418" y="812"/>
                </a:cubicBezTo>
                <a:cubicBezTo>
                  <a:pt x="436" y="819"/>
                  <a:pt x="449" y="835"/>
                  <a:pt x="459" y="889"/>
                </a:cubicBezTo>
                <a:cubicBezTo>
                  <a:pt x="466" y="925"/>
                  <a:pt x="473" y="948"/>
                  <a:pt x="483" y="963"/>
                </a:cubicBezTo>
                <a:cubicBezTo>
                  <a:pt x="493" y="977"/>
                  <a:pt x="506" y="982"/>
                  <a:pt x="525" y="982"/>
                </a:cubicBezTo>
                <a:cubicBezTo>
                  <a:pt x="539" y="982"/>
                  <a:pt x="549" y="981"/>
                  <a:pt x="558" y="978"/>
                </a:cubicBezTo>
                <a:cubicBezTo>
                  <a:pt x="558" y="977"/>
                  <a:pt x="559" y="978"/>
                  <a:pt x="559" y="978"/>
                </a:cubicBezTo>
                <a:cubicBezTo>
                  <a:pt x="565" y="964"/>
                  <a:pt x="572" y="953"/>
                  <a:pt x="579" y="948"/>
                </a:cubicBezTo>
                <a:cubicBezTo>
                  <a:pt x="579" y="947"/>
                  <a:pt x="579" y="946"/>
                  <a:pt x="579" y="945"/>
                </a:cubicBezTo>
                <a:cubicBezTo>
                  <a:pt x="581" y="933"/>
                  <a:pt x="580" y="918"/>
                  <a:pt x="578" y="896"/>
                </a:cubicBezTo>
                <a:cubicBezTo>
                  <a:pt x="575" y="873"/>
                  <a:pt x="570" y="844"/>
                  <a:pt x="563" y="806"/>
                </a:cubicBezTo>
                <a:cubicBezTo>
                  <a:pt x="548" y="732"/>
                  <a:pt x="517" y="534"/>
                  <a:pt x="495" y="367"/>
                </a:cubicBezTo>
                <a:lnTo>
                  <a:pt x="462" y="126"/>
                </a:lnTo>
                <a:cubicBezTo>
                  <a:pt x="453" y="110"/>
                  <a:pt x="444" y="93"/>
                  <a:pt x="435" y="87"/>
                </a:cubicBezTo>
                <a:close/>
                <a:moveTo>
                  <a:pt x="914" y="168"/>
                </a:moveTo>
                <a:cubicBezTo>
                  <a:pt x="895" y="159"/>
                  <a:pt x="877" y="173"/>
                  <a:pt x="855" y="206"/>
                </a:cubicBezTo>
                <a:cubicBezTo>
                  <a:pt x="850" y="214"/>
                  <a:pt x="845" y="219"/>
                  <a:pt x="839" y="224"/>
                </a:cubicBezTo>
                <a:cubicBezTo>
                  <a:pt x="839" y="227"/>
                  <a:pt x="837" y="229"/>
                  <a:pt x="837" y="233"/>
                </a:cubicBezTo>
                <a:cubicBezTo>
                  <a:pt x="819" y="328"/>
                  <a:pt x="797" y="349"/>
                  <a:pt x="781" y="287"/>
                </a:cubicBezTo>
                <a:cubicBezTo>
                  <a:pt x="776" y="267"/>
                  <a:pt x="758" y="250"/>
                  <a:pt x="742" y="250"/>
                </a:cubicBezTo>
                <a:cubicBezTo>
                  <a:pt x="725" y="250"/>
                  <a:pt x="708" y="226"/>
                  <a:pt x="704" y="196"/>
                </a:cubicBezTo>
                <a:cubicBezTo>
                  <a:pt x="703" y="192"/>
                  <a:pt x="702" y="192"/>
                  <a:pt x="701" y="189"/>
                </a:cubicBezTo>
                <a:cubicBezTo>
                  <a:pt x="701" y="188"/>
                  <a:pt x="701" y="189"/>
                  <a:pt x="701" y="189"/>
                </a:cubicBezTo>
                <a:cubicBezTo>
                  <a:pt x="656" y="150"/>
                  <a:pt x="632" y="170"/>
                  <a:pt x="601" y="275"/>
                </a:cubicBezTo>
                <a:cubicBezTo>
                  <a:pt x="595" y="294"/>
                  <a:pt x="591" y="303"/>
                  <a:pt x="587" y="317"/>
                </a:cubicBezTo>
                <a:cubicBezTo>
                  <a:pt x="575" y="372"/>
                  <a:pt x="573" y="406"/>
                  <a:pt x="588" y="454"/>
                </a:cubicBezTo>
                <a:cubicBezTo>
                  <a:pt x="602" y="500"/>
                  <a:pt x="608" y="596"/>
                  <a:pt x="606" y="725"/>
                </a:cubicBezTo>
                <a:cubicBezTo>
                  <a:pt x="602" y="907"/>
                  <a:pt x="606" y="931"/>
                  <a:pt x="639" y="972"/>
                </a:cubicBezTo>
                <a:cubicBezTo>
                  <a:pt x="656" y="993"/>
                  <a:pt x="673" y="1006"/>
                  <a:pt x="691" y="1012"/>
                </a:cubicBezTo>
                <a:cubicBezTo>
                  <a:pt x="725" y="1026"/>
                  <a:pt x="757" y="1012"/>
                  <a:pt x="775" y="977"/>
                </a:cubicBezTo>
                <a:cubicBezTo>
                  <a:pt x="783" y="959"/>
                  <a:pt x="788" y="935"/>
                  <a:pt x="788" y="907"/>
                </a:cubicBezTo>
                <a:cubicBezTo>
                  <a:pt x="788" y="854"/>
                  <a:pt x="796" y="823"/>
                  <a:pt x="805" y="818"/>
                </a:cubicBezTo>
                <a:cubicBezTo>
                  <a:pt x="810" y="816"/>
                  <a:pt x="814" y="820"/>
                  <a:pt x="819" y="831"/>
                </a:cubicBezTo>
                <a:cubicBezTo>
                  <a:pt x="824" y="841"/>
                  <a:pt x="829" y="859"/>
                  <a:pt x="833" y="884"/>
                </a:cubicBezTo>
                <a:cubicBezTo>
                  <a:pt x="836" y="908"/>
                  <a:pt x="844" y="924"/>
                  <a:pt x="851" y="942"/>
                </a:cubicBezTo>
                <a:cubicBezTo>
                  <a:pt x="857" y="946"/>
                  <a:pt x="862" y="953"/>
                  <a:pt x="865" y="964"/>
                </a:cubicBezTo>
                <a:cubicBezTo>
                  <a:pt x="871" y="987"/>
                  <a:pt x="904" y="1002"/>
                  <a:pt x="948" y="1011"/>
                </a:cubicBezTo>
                <a:cubicBezTo>
                  <a:pt x="948" y="1011"/>
                  <a:pt x="948" y="1011"/>
                  <a:pt x="948" y="1011"/>
                </a:cubicBezTo>
                <a:cubicBezTo>
                  <a:pt x="948" y="1011"/>
                  <a:pt x="948" y="1011"/>
                  <a:pt x="949" y="1011"/>
                </a:cubicBezTo>
                <a:cubicBezTo>
                  <a:pt x="953" y="1008"/>
                  <a:pt x="957" y="1004"/>
                  <a:pt x="962" y="1000"/>
                </a:cubicBezTo>
                <a:cubicBezTo>
                  <a:pt x="974" y="987"/>
                  <a:pt x="986" y="972"/>
                  <a:pt x="995" y="946"/>
                </a:cubicBezTo>
                <a:cubicBezTo>
                  <a:pt x="1008" y="911"/>
                  <a:pt x="1014" y="894"/>
                  <a:pt x="1020" y="893"/>
                </a:cubicBezTo>
                <a:cubicBezTo>
                  <a:pt x="1027" y="893"/>
                  <a:pt x="1034" y="911"/>
                  <a:pt x="1048" y="946"/>
                </a:cubicBezTo>
                <a:cubicBezTo>
                  <a:pt x="1060" y="978"/>
                  <a:pt x="1082" y="998"/>
                  <a:pt x="1103" y="1009"/>
                </a:cubicBezTo>
                <a:cubicBezTo>
                  <a:pt x="1106" y="1010"/>
                  <a:pt x="1108" y="1014"/>
                  <a:pt x="1111" y="1015"/>
                </a:cubicBezTo>
                <a:cubicBezTo>
                  <a:pt x="1111" y="1015"/>
                  <a:pt x="1111" y="1015"/>
                  <a:pt x="1112" y="1015"/>
                </a:cubicBezTo>
                <a:cubicBezTo>
                  <a:pt x="1127" y="1013"/>
                  <a:pt x="1141" y="1010"/>
                  <a:pt x="1155" y="1008"/>
                </a:cubicBezTo>
                <a:cubicBezTo>
                  <a:pt x="1156" y="1008"/>
                  <a:pt x="1156" y="1008"/>
                  <a:pt x="1156" y="1008"/>
                </a:cubicBezTo>
                <a:cubicBezTo>
                  <a:pt x="1161" y="1003"/>
                  <a:pt x="1167" y="1001"/>
                  <a:pt x="1171" y="993"/>
                </a:cubicBezTo>
                <a:cubicBezTo>
                  <a:pt x="1177" y="978"/>
                  <a:pt x="1205" y="971"/>
                  <a:pt x="1234" y="977"/>
                </a:cubicBezTo>
                <a:lnTo>
                  <a:pt x="1259" y="982"/>
                </a:lnTo>
                <a:cubicBezTo>
                  <a:pt x="1269" y="977"/>
                  <a:pt x="1278" y="972"/>
                  <a:pt x="1286" y="966"/>
                </a:cubicBezTo>
                <a:lnTo>
                  <a:pt x="1286" y="655"/>
                </a:lnTo>
                <a:cubicBezTo>
                  <a:pt x="1286" y="325"/>
                  <a:pt x="1285" y="321"/>
                  <a:pt x="1244" y="282"/>
                </a:cubicBezTo>
                <a:cubicBezTo>
                  <a:pt x="1233" y="272"/>
                  <a:pt x="1218" y="266"/>
                  <a:pt x="1201" y="263"/>
                </a:cubicBezTo>
                <a:cubicBezTo>
                  <a:pt x="1195" y="262"/>
                  <a:pt x="1190" y="262"/>
                  <a:pt x="1184" y="261"/>
                </a:cubicBezTo>
                <a:cubicBezTo>
                  <a:pt x="1176" y="261"/>
                  <a:pt x="1167" y="261"/>
                  <a:pt x="1159" y="261"/>
                </a:cubicBezTo>
                <a:cubicBezTo>
                  <a:pt x="1128" y="265"/>
                  <a:pt x="1097" y="277"/>
                  <a:pt x="1077" y="295"/>
                </a:cubicBezTo>
                <a:cubicBezTo>
                  <a:pt x="1073" y="303"/>
                  <a:pt x="1069" y="311"/>
                  <a:pt x="1066" y="320"/>
                </a:cubicBezTo>
                <a:cubicBezTo>
                  <a:pt x="1062" y="336"/>
                  <a:pt x="1057" y="344"/>
                  <a:pt x="1051" y="348"/>
                </a:cubicBezTo>
                <a:cubicBezTo>
                  <a:pt x="1049" y="366"/>
                  <a:pt x="1049" y="386"/>
                  <a:pt x="1053" y="403"/>
                </a:cubicBezTo>
                <a:cubicBezTo>
                  <a:pt x="1064" y="443"/>
                  <a:pt x="1069" y="480"/>
                  <a:pt x="1069" y="508"/>
                </a:cubicBezTo>
                <a:cubicBezTo>
                  <a:pt x="1068" y="522"/>
                  <a:pt x="1066" y="534"/>
                  <a:pt x="1063" y="544"/>
                </a:cubicBezTo>
                <a:cubicBezTo>
                  <a:pt x="1060" y="554"/>
                  <a:pt x="1056" y="562"/>
                  <a:pt x="1051" y="567"/>
                </a:cubicBezTo>
                <a:cubicBezTo>
                  <a:pt x="1039" y="578"/>
                  <a:pt x="1030" y="617"/>
                  <a:pt x="1030" y="653"/>
                </a:cubicBezTo>
                <a:cubicBezTo>
                  <a:pt x="1030" y="737"/>
                  <a:pt x="993" y="809"/>
                  <a:pt x="959" y="793"/>
                </a:cubicBezTo>
                <a:cubicBezTo>
                  <a:pt x="954" y="790"/>
                  <a:pt x="949" y="786"/>
                  <a:pt x="946" y="780"/>
                </a:cubicBezTo>
                <a:cubicBezTo>
                  <a:pt x="935" y="760"/>
                  <a:pt x="931" y="718"/>
                  <a:pt x="931" y="634"/>
                </a:cubicBezTo>
                <a:cubicBezTo>
                  <a:pt x="931" y="572"/>
                  <a:pt x="933" y="535"/>
                  <a:pt x="938" y="513"/>
                </a:cubicBezTo>
                <a:cubicBezTo>
                  <a:pt x="940" y="501"/>
                  <a:pt x="944" y="494"/>
                  <a:pt x="948" y="488"/>
                </a:cubicBezTo>
                <a:cubicBezTo>
                  <a:pt x="953" y="483"/>
                  <a:pt x="958" y="479"/>
                  <a:pt x="965" y="477"/>
                </a:cubicBezTo>
                <a:cubicBezTo>
                  <a:pt x="978" y="472"/>
                  <a:pt x="987" y="458"/>
                  <a:pt x="993" y="440"/>
                </a:cubicBezTo>
                <a:cubicBezTo>
                  <a:pt x="999" y="421"/>
                  <a:pt x="1002" y="399"/>
                  <a:pt x="1001" y="375"/>
                </a:cubicBezTo>
                <a:cubicBezTo>
                  <a:pt x="1001" y="326"/>
                  <a:pt x="987" y="273"/>
                  <a:pt x="962" y="250"/>
                </a:cubicBezTo>
                <a:cubicBezTo>
                  <a:pt x="941" y="231"/>
                  <a:pt x="924" y="199"/>
                  <a:pt x="924" y="178"/>
                </a:cubicBezTo>
                <a:cubicBezTo>
                  <a:pt x="921" y="175"/>
                  <a:pt x="917" y="169"/>
                  <a:pt x="914" y="168"/>
                </a:cubicBezTo>
                <a:close/>
                <a:moveTo>
                  <a:pt x="1053" y="1398"/>
                </a:moveTo>
                <a:cubicBezTo>
                  <a:pt x="1047" y="1398"/>
                  <a:pt x="1041" y="1404"/>
                  <a:pt x="1035" y="1410"/>
                </a:cubicBezTo>
                <a:cubicBezTo>
                  <a:pt x="1035" y="1411"/>
                  <a:pt x="1035" y="1410"/>
                  <a:pt x="1035" y="1410"/>
                </a:cubicBezTo>
                <a:cubicBezTo>
                  <a:pt x="1033" y="1413"/>
                  <a:pt x="1031" y="1413"/>
                  <a:pt x="1029" y="1416"/>
                </a:cubicBezTo>
                <a:cubicBezTo>
                  <a:pt x="1028" y="1416"/>
                  <a:pt x="1028" y="1417"/>
                  <a:pt x="1028" y="1417"/>
                </a:cubicBezTo>
                <a:cubicBezTo>
                  <a:pt x="1007" y="1450"/>
                  <a:pt x="990" y="1526"/>
                  <a:pt x="964" y="1673"/>
                </a:cubicBezTo>
                <a:cubicBezTo>
                  <a:pt x="941" y="1805"/>
                  <a:pt x="926" y="1885"/>
                  <a:pt x="908" y="1984"/>
                </a:cubicBezTo>
                <a:cubicBezTo>
                  <a:pt x="908" y="1986"/>
                  <a:pt x="907" y="1987"/>
                  <a:pt x="907" y="1989"/>
                </a:cubicBezTo>
                <a:cubicBezTo>
                  <a:pt x="907" y="1991"/>
                  <a:pt x="907" y="1992"/>
                  <a:pt x="907" y="1995"/>
                </a:cubicBezTo>
                <a:cubicBezTo>
                  <a:pt x="897" y="2051"/>
                  <a:pt x="887" y="2106"/>
                  <a:pt x="886" y="2116"/>
                </a:cubicBezTo>
                <a:cubicBezTo>
                  <a:pt x="868" y="2244"/>
                  <a:pt x="850" y="2344"/>
                  <a:pt x="829" y="2427"/>
                </a:cubicBezTo>
                <a:cubicBezTo>
                  <a:pt x="821" y="2462"/>
                  <a:pt x="813" y="2481"/>
                  <a:pt x="805" y="2511"/>
                </a:cubicBezTo>
                <a:cubicBezTo>
                  <a:pt x="804" y="2512"/>
                  <a:pt x="804" y="2513"/>
                  <a:pt x="804" y="2514"/>
                </a:cubicBezTo>
                <a:cubicBezTo>
                  <a:pt x="790" y="2568"/>
                  <a:pt x="778" y="2608"/>
                  <a:pt x="765" y="2644"/>
                </a:cubicBezTo>
                <a:cubicBezTo>
                  <a:pt x="757" y="2665"/>
                  <a:pt x="749" y="2682"/>
                  <a:pt x="742" y="2696"/>
                </a:cubicBezTo>
                <a:cubicBezTo>
                  <a:pt x="740" y="2700"/>
                  <a:pt x="738" y="2706"/>
                  <a:pt x="736" y="2710"/>
                </a:cubicBezTo>
                <a:cubicBezTo>
                  <a:pt x="736" y="2710"/>
                  <a:pt x="736" y="2711"/>
                  <a:pt x="736" y="2711"/>
                </a:cubicBezTo>
                <a:cubicBezTo>
                  <a:pt x="731" y="2720"/>
                  <a:pt x="727" y="2722"/>
                  <a:pt x="723" y="2726"/>
                </a:cubicBezTo>
                <a:cubicBezTo>
                  <a:pt x="722" y="2727"/>
                  <a:pt x="721" y="2729"/>
                  <a:pt x="720" y="2729"/>
                </a:cubicBezTo>
                <a:cubicBezTo>
                  <a:pt x="704" y="2753"/>
                  <a:pt x="687" y="2776"/>
                  <a:pt x="665" y="2799"/>
                </a:cubicBezTo>
                <a:cubicBezTo>
                  <a:pt x="665" y="2799"/>
                  <a:pt x="664" y="2799"/>
                  <a:pt x="664" y="2800"/>
                </a:cubicBezTo>
                <a:cubicBezTo>
                  <a:pt x="655" y="2821"/>
                  <a:pt x="643" y="2835"/>
                  <a:pt x="631" y="2842"/>
                </a:cubicBezTo>
                <a:cubicBezTo>
                  <a:pt x="631" y="2842"/>
                  <a:pt x="631" y="2842"/>
                  <a:pt x="631" y="2842"/>
                </a:cubicBezTo>
                <a:cubicBezTo>
                  <a:pt x="512" y="3001"/>
                  <a:pt x="515" y="3238"/>
                  <a:pt x="639" y="3445"/>
                </a:cubicBezTo>
                <a:cubicBezTo>
                  <a:pt x="642" y="3447"/>
                  <a:pt x="643" y="3449"/>
                  <a:pt x="646" y="3451"/>
                </a:cubicBezTo>
                <a:cubicBezTo>
                  <a:pt x="731" y="3530"/>
                  <a:pt x="758" y="3564"/>
                  <a:pt x="767" y="3645"/>
                </a:cubicBezTo>
                <a:cubicBezTo>
                  <a:pt x="771" y="3671"/>
                  <a:pt x="773" y="3708"/>
                  <a:pt x="775" y="3750"/>
                </a:cubicBezTo>
                <a:cubicBezTo>
                  <a:pt x="775" y="3753"/>
                  <a:pt x="775" y="3755"/>
                  <a:pt x="775" y="3758"/>
                </a:cubicBezTo>
                <a:cubicBezTo>
                  <a:pt x="775" y="3760"/>
                  <a:pt x="775" y="3762"/>
                  <a:pt x="775" y="3764"/>
                </a:cubicBezTo>
                <a:cubicBezTo>
                  <a:pt x="779" y="3790"/>
                  <a:pt x="782" y="3816"/>
                  <a:pt x="782" y="3843"/>
                </a:cubicBezTo>
                <a:cubicBezTo>
                  <a:pt x="782" y="3925"/>
                  <a:pt x="804" y="4019"/>
                  <a:pt x="840" y="4107"/>
                </a:cubicBezTo>
                <a:cubicBezTo>
                  <a:pt x="840" y="4108"/>
                  <a:pt x="840" y="4108"/>
                  <a:pt x="840" y="4109"/>
                </a:cubicBezTo>
                <a:cubicBezTo>
                  <a:pt x="863" y="4157"/>
                  <a:pt x="887" y="4201"/>
                  <a:pt x="893" y="4201"/>
                </a:cubicBezTo>
                <a:cubicBezTo>
                  <a:pt x="900" y="4201"/>
                  <a:pt x="913" y="4224"/>
                  <a:pt x="923" y="4253"/>
                </a:cubicBezTo>
                <a:cubicBezTo>
                  <a:pt x="925" y="4257"/>
                  <a:pt x="927" y="4261"/>
                  <a:pt x="928" y="4265"/>
                </a:cubicBezTo>
                <a:cubicBezTo>
                  <a:pt x="929" y="4266"/>
                  <a:pt x="930" y="4266"/>
                  <a:pt x="930" y="4267"/>
                </a:cubicBezTo>
                <a:cubicBezTo>
                  <a:pt x="941" y="4282"/>
                  <a:pt x="952" y="4299"/>
                  <a:pt x="962" y="4311"/>
                </a:cubicBezTo>
                <a:cubicBezTo>
                  <a:pt x="966" y="4315"/>
                  <a:pt x="970" y="4321"/>
                  <a:pt x="974" y="4323"/>
                </a:cubicBezTo>
                <a:cubicBezTo>
                  <a:pt x="1010" y="4340"/>
                  <a:pt x="1053" y="4345"/>
                  <a:pt x="1091" y="4340"/>
                </a:cubicBezTo>
                <a:cubicBezTo>
                  <a:pt x="1129" y="4335"/>
                  <a:pt x="1162" y="4319"/>
                  <a:pt x="1180" y="4294"/>
                </a:cubicBezTo>
                <a:cubicBezTo>
                  <a:pt x="1226" y="4230"/>
                  <a:pt x="1253" y="4197"/>
                  <a:pt x="1274" y="4188"/>
                </a:cubicBezTo>
                <a:cubicBezTo>
                  <a:pt x="1296" y="4180"/>
                  <a:pt x="1312" y="4197"/>
                  <a:pt x="1337" y="4235"/>
                </a:cubicBezTo>
                <a:cubicBezTo>
                  <a:pt x="1337" y="4236"/>
                  <a:pt x="1339" y="4236"/>
                  <a:pt x="1339" y="4237"/>
                </a:cubicBezTo>
                <a:cubicBezTo>
                  <a:pt x="1360" y="4250"/>
                  <a:pt x="1384" y="4270"/>
                  <a:pt x="1415" y="4305"/>
                </a:cubicBezTo>
                <a:cubicBezTo>
                  <a:pt x="1415" y="4305"/>
                  <a:pt x="1415" y="4305"/>
                  <a:pt x="1415" y="4305"/>
                </a:cubicBezTo>
                <a:cubicBezTo>
                  <a:pt x="1444" y="4322"/>
                  <a:pt x="1475" y="4332"/>
                  <a:pt x="1506" y="4334"/>
                </a:cubicBezTo>
                <a:cubicBezTo>
                  <a:pt x="1509" y="4334"/>
                  <a:pt x="1511" y="4334"/>
                  <a:pt x="1514" y="4334"/>
                </a:cubicBezTo>
                <a:cubicBezTo>
                  <a:pt x="1545" y="4335"/>
                  <a:pt x="1575" y="4329"/>
                  <a:pt x="1602" y="4311"/>
                </a:cubicBezTo>
                <a:cubicBezTo>
                  <a:pt x="1651" y="4280"/>
                  <a:pt x="1688" y="4219"/>
                  <a:pt x="1734" y="4097"/>
                </a:cubicBezTo>
                <a:cubicBezTo>
                  <a:pt x="1790" y="3947"/>
                  <a:pt x="1798" y="3907"/>
                  <a:pt x="1798" y="3756"/>
                </a:cubicBezTo>
                <a:cubicBezTo>
                  <a:pt x="1798" y="3714"/>
                  <a:pt x="1798" y="3683"/>
                  <a:pt x="1799" y="3657"/>
                </a:cubicBezTo>
                <a:cubicBezTo>
                  <a:pt x="1800" y="3632"/>
                  <a:pt x="1802" y="3614"/>
                  <a:pt x="1806" y="3598"/>
                </a:cubicBezTo>
                <a:cubicBezTo>
                  <a:pt x="1813" y="3568"/>
                  <a:pt x="1828" y="3551"/>
                  <a:pt x="1855" y="3522"/>
                </a:cubicBezTo>
                <a:cubicBezTo>
                  <a:pt x="1886" y="3489"/>
                  <a:pt x="1928" y="3444"/>
                  <a:pt x="1949" y="3421"/>
                </a:cubicBezTo>
                <a:cubicBezTo>
                  <a:pt x="2013" y="3353"/>
                  <a:pt x="2054" y="3242"/>
                  <a:pt x="2054" y="3139"/>
                </a:cubicBezTo>
                <a:cubicBezTo>
                  <a:pt x="2054" y="3118"/>
                  <a:pt x="2051" y="3092"/>
                  <a:pt x="2046" y="3066"/>
                </a:cubicBezTo>
                <a:cubicBezTo>
                  <a:pt x="2042" y="3044"/>
                  <a:pt x="2037" y="3021"/>
                  <a:pt x="2031" y="2999"/>
                </a:cubicBezTo>
                <a:cubicBezTo>
                  <a:pt x="2024" y="2982"/>
                  <a:pt x="2016" y="2965"/>
                  <a:pt x="2007" y="2948"/>
                </a:cubicBezTo>
                <a:cubicBezTo>
                  <a:pt x="1988" y="2916"/>
                  <a:pt x="1965" y="2875"/>
                  <a:pt x="1942" y="2834"/>
                </a:cubicBezTo>
                <a:cubicBezTo>
                  <a:pt x="1926" y="2824"/>
                  <a:pt x="1908" y="2807"/>
                  <a:pt x="1888" y="2779"/>
                </a:cubicBezTo>
                <a:cubicBezTo>
                  <a:pt x="1869" y="2753"/>
                  <a:pt x="1850" y="2723"/>
                  <a:pt x="1833" y="2689"/>
                </a:cubicBezTo>
                <a:cubicBezTo>
                  <a:pt x="1829" y="2682"/>
                  <a:pt x="1827" y="2674"/>
                  <a:pt x="1823" y="2667"/>
                </a:cubicBezTo>
                <a:cubicBezTo>
                  <a:pt x="1810" y="2639"/>
                  <a:pt x="1796" y="2612"/>
                  <a:pt x="1787" y="2586"/>
                </a:cubicBezTo>
                <a:cubicBezTo>
                  <a:pt x="1787" y="2584"/>
                  <a:pt x="1786" y="2581"/>
                  <a:pt x="1786" y="2579"/>
                </a:cubicBezTo>
                <a:cubicBezTo>
                  <a:pt x="1775" y="2548"/>
                  <a:pt x="1768" y="2519"/>
                  <a:pt x="1768" y="2497"/>
                </a:cubicBezTo>
                <a:cubicBezTo>
                  <a:pt x="1768" y="2482"/>
                  <a:pt x="1759" y="2444"/>
                  <a:pt x="1747" y="2412"/>
                </a:cubicBezTo>
                <a:cubicBezTo>
                  <a:pt x="1736" y="2381"/>
                  <a:pt x="1712" y="2258"/>
                  <a:pt x="1694" y="2139"/>
                </a:cubicBezTo>
                <a:cubicBezTo>
                  <a:pt x="1676" y="2021"/>
                  <a:pt x="1653" y="1889"/>
                  <a:pt x="1643" y="1847"/>
                </a:cubicBezTo>
                <a:cubicBezTo>
                  <a:pt x="1634" y="1804"/>
                  <a:pt x="1626" y="1761"/>
                  <a:pt x="1625" y="1751"/>
                </a:cubicBezTo>
                <a:cubicBezTo>
                  <a:pt x="1618" y="1659"/>
                  <a:pt x="1593" y="1535"/>
                  <a:pt x="1567" y="1466"/>
                </a:cubicBezTo>
                <a:cubicBezTo>
                  <a:pt x="1560" y="1448"/>
                  <a:pt x="1553" y="1436"/>
                  <a:pt x="1546" y="1425"/>
                </a:cubicBezTo>
                <a:cubicBezTo>
                  <a:pt x="1519" y="1397"/>
                  <a:pt x="1490" y="1412"/>
                  <a:pt x="1453" y="1460"/>
                </a:cubicBezTo>
                <a:cubicBezTo>
                  <a:pt x="1433" y="1486"/>
                  <a:pt x="1407" y="1501"/>
                  <a:pt x="1378" y="1510"/>
                </a:cubicBezTo>
                <a:cubicBezTo>
                  <a:pt x="1378" y="1510"/>
                  <a:pt x="1378" y="1511"/>
                  <a:pt x="1377" y="1511"/>
                </a:cubicBezTo>
                <a:cubicBezTo>
                  <a:pt x="1329" y="1565"/>
                  <a:pt x="1309" y="1571"/>
                  <a:pt x="1237" y="1535"/>
                </a:cubicBezTo>
                <a:cubicBezTo>
                  <a:pt x="1190" y="1512"/>
                  <a:pt x="1131" y="1463"/>
                  <a:pt x="1106" y="1429"/>
                </a:cubicBezTo>
                <a:cubicBezTo>
                  <a:pt x="1100" y="1420"/>
                  <a:pt x="1097" y="1421"/>
                  <a:pt x="1092" y="1415"/>
                </a:cubicBezTo>
                <a:cubicBezTo>
                  <a:pt x="1092" y="1415"/>
                  <a:pt x="1092" y="1415"/>
                  <a:pt x="1092" y="1415"/>
                </a:cubicBezTo>
                <a:cubicBezTo>
                  <a:pt x="1077" y="1404"/>
                  <a:pt x="1064" y="1397"/>
                  <a:pt x="1053" y="1398"/>
                </a:cubicBezTo>
                <a:close/>
                <a:moveTo>
                  <a:pt x="10538" y="2682"/>
                </a:moveTo>
                <a:cubicBezTo>
                  <a:pt x="9532" y="2682"/>
                  <a:pt x="9270" y="2693"/>
                  <a:pt x="9201" y="2765"/>
                </a:cubicBezTo>
                <a:cubicBezTo>
                  <a:pt x="9197" y="2783"/>
                  <a:pt x="9194" y="2809"/>
                  <a:pt x="9192" y="2847"/>
                </a:cubicBezTo>
                <a:cubicBezTo>
                  <a:pt x="9191" y="2854"/>
                  <a:pt x="9191" y="2863"/>
                  <a:pt x="9191" y="2871"/>
                </a:cubicBezTo>
                <a:cubicBezTo>
                  <a:pt x="9189" y="2908"/>
                  <a:pt x="9187" y="2959"/>
                  <a:pt x="9186" y="3025"/>
                </a:cubicBezTo>
                <a:cubicBezTo>
                  <a:pt x="9183" y="3196"/>
                  <a:pt x="9183" y="3454"/>
                  <a:pt x="9183" y="3963"/>
                </a:cubicBezTo>
                <a:cubicBezTo>
                  <a:pt x="9183" y="4359"/>
                  <a:pt x="9184" y="4612"/>
                  <a:pt x="9186" y="4805"/>
                </a:cubicBezTo>
                <a:cubicBezTo>
                  <a:pt x="9188" y="4954"/>
                  <a:pt x="9190" y="5068"/>
                  <a:pt x="9194" y="5121"/>
                </a:cubicBezTo>
                <a:cubicBezTo>
                  <a:pt x="9239" y="5180"/>
                  <a:pt x="9532" y="5207"/>
                  <a:pt x="10131" y="5223"/>
                </a:cubicBezTo>
                <a:cubicBezTo>
                  <a:pt x="10210" y="5223"/>
                  <a:pt x="10230" y="5225"/>
                  <a:pt x="10323" y="5225"/>
                </a:cubicBezTo>
                <a:cubicBezTo>
                  <a:pt x="10930" y="5225"/>
                  <a:pt x="11430" y="5240"/>
                  <a:pt x="11434" y="5256"/>
                </a:cubicBezTo>
                <a:cubicBezTo>
                  <a:pt x="11438" y="5273"/>
                  <a:pt x="11431" y="5323"/>
                  <a:pt x="11419" y="5366"/>
                </a:cubicBezTo>
                <a:lnTo>
                  <a:pt x="11396" y="5445"/>
                </a:lnTo>
                <a:lnTo>
                  <a:pt x="10515" y="5445"/>
                </a:lnTo>
                <a:cubicBezTo>
                  <a:pt x="10321" y="5445"/>
                  <a:pt x="10275" y="5448"/>
                  <a:pt x="10156" y="5450"/>
                </a:cubicBezTo>
                <a:cubicBezTo>
                  <a:pt x="9729" y="5468"/>
                  <a:pt x="9627" y="5497"/>
                  <a:pt x="9627" y="5580"/>
                </a:cubicBezTo>
                <a:cubicBezTo>
                  <a:pt x="9627" y="5624"/>
                  <a:pt x="9660" y="5650"/>
                  <a:pt x="9738" y="5668"/>
                </a:cubicBezTo>
                <a:cubicBezTo>
                  <a:pt x="9840" y="5682"/>
                  <a:pt x="10035" y="5687"/>
                  <a:pt x="10465" y="5691"/>
                </a:cubicBezTo>
                <a:cubicBezTo>
                  <a:pt x="10916" y="5696"/>
                  <a:pt x="11293" y="5709"/>
                  <a:pt x="11304" y="5718"/>
                </a:cubicBezTo>
                <a:cubicBezTo>
                  <a:pt x="11309" y="5723"/>
                  <a:pt x="11309" y="5744"/>
                  <a:pt x="11306" y="5775"/>
                </a:cubicBezTo>
                <a:cubicBezTo>
                  <a:pt x="11306" y="5775"/>
                  <a:pt x="11306" y="5775"/>
                  <a:pt x="11306" y="5776"/>
                </a:cubicBezTo>
                <a:cubicBezTo>
                  <a:pt x="11304" y="5791"/>
                  <a:pt x="11300" y="5814"/>
                  <a:pt x="11297" y="5834"/>
                </a:cubicBezTo>
                <a:cubicBezTo>
                  <a:pt x="11294" y="5853"/>
                  <a:pt x="11292" y="5868"/>
                  <a:pt x="11288" y="5890"/>
                </a:cubicBezTo>
                <a:cubicBezTo>
                  <a:pt x="11288" y="5891"/>
                  <a:pt x="11288" y="5891"/>
                  <a:pt x="11288" y="5892"/>
                </a:cubicBezTo>
                <a:cubicBezTo>
                  <a:pt x="11279" y="5936"/>
                  <a:pt x="11269" y="5984"/>
                  <a:pt x="11257" y="6028"/>
                </a:cubicBezTo>
                <a:cubicBezTo>
                  <a:pt x="11257" y="6028"/>
                  <a:pt x="11257" y="6029"/>
                  <a:pt x="11257" y="6029"/>
                </a:cubicBezTo>
                <a:cubicBezTo>
                  <a:pt x="11246" y="6074"/>
                  <a:pt x="11233" y="6115"/>
                  <a:pt x="11222" y="6147"/>
                </a:cubicBezTo>
                <a:cubicBezTo>
                  <a:pt x="11218" y="6156"/>
                  <a:pt x="11217" y="6161"/>
                  <a:pt x="11215" y="6168"/>
                </a:cubicBezTo>
                <a:cubicBezTo>
                  <a:pt x="11214" y="6171"/>
                  <a:pt x="11214" y="6174"/>
                  <a:pt x="11213" y="6176"/>
                </a:cubicBezTo>
                <a:cubicBezTo>
                  <a:pt x="11211" y="6183"/>
                  <a:pt x="11209" y="6190"/>
                  <a:pt x="11208" y="6196"/>
                </a:cubicBezTo>
                <a:cubicBezTo>
                  <a:pt x="11206" y="6206"/>
                  <a:pt x="11206" y="6213"/>
                  <a:pt x="11209" y="6213"/>
                </a:cubicBezTo>
                <a:cubicBezTo>
                  <a:pt x="11216" y="6213"/>
                  <a:pt x="11210" y="6245"/>
                  <a:pt x="11195" y="6284"/>
                </a:cubicBezTo>
                <a:cubicBezTo>
                  <a:pt x="11189" y="6300"/>
                  <a:pt x="11185" y="6320"/>
                  <a:pt x="11182" y="6341"/>
                </a:cubicBezTo>
                <a:cubicBezTo>
                  <a:pt x="11176" y="6407"/>
                  <a:pt x="11191" y="6447"/>
                  <a:pt x="11230" y="6472"/>
                </a:cubicBezTo>
                <a:cubicBezTo>
                  <a:pt x="11230" y="6473"/>
                  <a:pt x="11230" y="6473"/>
                  <a:pt x="11230" y="6474"/>
                </a:cubicBezTo>
                <a:cubicBezTo>
                  <a:pt x="11231" y="6474"/>
                  <a:pt x="11231" y="6473"/>
                  <a:pt x="11232" y="6474"/>
                </a:cubicBezTo>
                <a:cubicBezTo>
                  <a:pt x="11286" y="6487"/>
                  <a:pt x="11392" y="6492"/>
                  <a:pt x="11635" y="6497"/>
                </a:cubicBezTo>
                <a:cubicBezTo>
                  <a:pt x="11811" y="6501"/>
                  <a:pt x="11887" y="6499"/>
                  <a:pt x="11954" y="6496"/>
                </a:cubicBezTo>
                <a:cubicBezTo>
                  <a:pt x="12037" y="6480"/>
                  <a:pt x="12082" y="6458"/>
                  <a:pt x="12082" y="6424"/>
                </a:cubicBezTo>
                <a:cubicBezTo>
                  <a:pt x="12082" y="6373"/>
                  <a:pt x="12022" y="6100"/>
                  <a:pt x="11948" y="5818"/>
                </a:cubicBezTo>
                <a:cubicBezTo>
                  <a:pt x="11948" y="5817"/>
                  <a:pt x="11948" y="5816"/>
                  <a:pt x="11948" y="5815"/>
                </a:cubicBezTo>
                <a:cubicBezTo>
                  <a:pt x="11932" y="5756"/>
                  <a:pt x="11916" y="5703"/>
                  <a:pt x="11906" y="5674"/>
                </a:cubicBezTo>
                <a:cubicBezTo>
                  <a:pt x="11889" y="5629"/>
                  <a:pt x="11879" y="5591"/>
                  <a:pt x="11885" y="5591"/>
                </a:cubicBezTo>
                <a:cubicBezTo>
                  <a:pt x="11891" y="5591"/>
                  <a:pt x="11878" y="5524"/>
                  <a:pt x="11856" y="5442"/>
                </a:cubicBezTo>
                <a:cubicBezTo>
                  <a:pt x="11817" y="5290"/>
                  <a:pt x="11816" y="5189"/>
                  <a:pt x="11855" y="5189"/>
                </a:cubicBezTo>
                <a:cubicBezTo>
                  <a:pt x="11858" y="5189"/>
                  <a:pt x="11860" y="5182"/>
                  <a:pt x="11862" y="5180"/>
                </a:cubicBezTo>
                <a:cubicBezTo>
                  <a:pt x="11873" y="5091"/>
                  <a:pt x="11880" y="4934"/>
                  <a:pt x="11880" y="4762"/>
                </a:cubicBezTo>
                <a:cubicBezTo>
                  <a:pt x="11880" y="4611"/>
                  <a:pt x="11887" y="4473"/>
                  <a:pt x="11897" y="4379"/>
                </a:cubicBezTo>
                <a:cubicBezTo>
                  <a:pt x="11897" y="4377"/>
                  <a:pt x="11896" y="4376"/>
                  <a:pt x="11897" y="4374"/>
                </a:cubicBezTo>
                <a:cubicBezTo>
                  <a:pt x="11897" y="4337"/>
                  <a:pt x="11899" y="4310"/>
                  <a:pt x="11900" y="4283"/>
                </a:cubicBezTo>
                <a:cubicBezTo>
                  <a:pt x="11901" y="4262"/>
                  <a:pt x="11902" y="4241"/>
                  <a:pt x="11903" y="4226"/>
                </a:cubicBezTo>
                <a:cubicBezTo>
                  <a:pt x="11904" y="4209"/>
                  <a:pt x="11905" y="4192"/>
                  <a:pt x="11907" y="4182"/>
                </a:cubicBezTo>
                <a:cubicBezTo>
                  <a:pt x="11909" y="4168"/>
                  <a:pt x="11912" y="4161"/>
                  <a:pt x="11915" y="4156"/>
                </a:cubicBezTo>
                <a:cubicBezTo>
                  <a:pt x="11917" y="4153"/>
                  <a:pt x="11919" y="4148"/>
                  <a:pt x="11921" y="4149"/>
                </a:cubicBezTo>
                <a:cubicBezTo>
                  <a:pt x="11926" y="4151"/>
                  <a:pt x="11933" y="4160"/>
                  <a:pt x="11940" y="4183"/>
                </a:cubicBezTo>
                <a:cubicBezTo>
                  <a:pt x="11951" y="4213"/>
                  <a:pt x="11966" y="4238"/>
                  <a:pt x="11974" y="4238"/>
                </a:cubicBezTo>
                <a:cubicBezTo>
                  <a:pt x="11982" y="4238"/>
                  <a:pt x="12061" y="4324"/>
                  <a:pt x="12149" y="4429"/>
                </a:cubicBezTo>
                <a:cubicBezTo>
                  <a:pt x="12424" y="4756"/>
                  <a:pt x="12830" y="5232"/>
                  <a:pt x="13003" y="5432"/>
                </a:cubicBezTo>
                <a:cubicBezTo>
                  <a:pt x="13094" y="5538"/>
                  <a:pt x="13284" y="5760"/>
                  <a:pt x="13425" y="5926"/>
                </a:cubicBezTo>
                <a:cubicBezTo>
                  <a:pt x="13566" y="6093"/>
                  <a:pt x="13766" y="6328"/>
                  <a:pt x="13869" y="6448"/>
                </a:cubicBezTo>
                <a:cubicBezTo>
                  <a:pt x="13973" y="6568"/>
                  <a:pt x="14166" y="6794"/>
                  <a:pt x="14299" y="6951"/>
                </a:cubicBezTo>
                <a:cubicBezTo>
                  <a:pt x="14524" y="7219"/>
                  <a:pt x="14816" y="7561"/>
                  <a:pt x="15173" y="7975"/>
                </a:cubicBezTo>
                <a:cubicBezTo>
                  <a:pt x="15256" y="8072"/>
                  <a:pt x="15459" y="8310"/>
                  <a:pt x="15625" y="8505"/>
                </a:cubicBezTo>
                <a:cubicBezTo>
                  <a:pt x="15791" y="8701"/>
                  <a:pt x="15994" y="8939"/>
                  <a:pt x="16077" y="9035"/>
                </a:cubicBezTo>
                <a:cubicBezTo>
                  <a:pt x="16160" y="9131"/>
                  <a:pt x="16338" y="9343"/>
                  <a:pt x="16473" y="9506"/>
                </a:cubicBezTo>
                <a:cubicBezTo>
                  <a:pt x="16607" y="9669"/>
                  <a:pt x="16717" y="9794"/>
                  <a:pt x="16717" y="9783"/>
                </a:cubicBezTo>
                <a:cubicBezTo>
                  <a:pt x="16717" y="9772"/>
                  <a:pt x="16802" y="9870"/>
                  <a:pt x="16906" y="10003"/>
                </a:cubicBezTo>
                <a:cubicBezTo>
                  <a:pt x="17010" y="10135"/>
                  <a:pt x="17094" y="10235"/>
                  <a:pt x="17094" y="10224"/>
                </a:cubicBezTo>
                <a:cubicBezTo>
                  <a:pt x="17094" y="10213"/>
                  <a:pt x="17199" y="10336"/>
                  <a:pt x="17328" y="10498"/>
                </a:cubicBezTo>
                <a:cubicBezTo>
                  <a:pt x="17456" y="10660"/>
                  <a:pt x="17561" y="10783"/>
                  <a:pt x="17561" y="10771"/>
                </a:cubicBezTo>
                <a:cubicBezTo>
                  <a:pt x="17561" y="10759"/>
                  <a:pt x="17660" y="10875"/>
                  <a:pt x="17780" y="11028"/>
                </a:cubicBezTo>
                <a:cubicBezTo>
                  <a:pt x="17900" y="11180"/>
                  <a:pt x="17998" y="11295"/>
                  <a:pt x="17998" y="11285"/>
                </a:cubicBezTo>
                <a:cubicBezTo>
                  <a:pt x="17998" y="11274"/>
                  <a:pt x="18083" y="11373"/>
                  <a:pt x="18186" y="11503"/>
                </a:cubicBezTo>
                <a:cubicBezTo>
                  <a:pt x="18289" y="11634"/>
                  <a:pt x="18388" y="11747"/>
                  <a:pt x="18406" y="11756"/>
                </a:cubicBezTo>
                <a:cubicBezTo>
                  <a:pt x="18415" y="11760"/>
                  <a:pt x="18427" y="11771"/>
                  <a:pt x="18438" y="11786"/>
                </a:cubicBezTo>
                <a:cubicBezTo>
                  <a:pt x="18438" y="11786"/>
                  <a:pt x="18438" y="11785"/>
                  <a:pt x="18438" y="11786"/>
                </a:cubicBezTo>
                <a:cubicBezTo>
                  <a:pt x="18449" y="11800"/>
                  <a:pt x="18460" y="11816"/>
                  <a:pt x="18468" y="11833"/>
                </a:cubicBezTo>
                <a:cubicBezTo>
                  <a:pt x="18475" y="11850"/>
                  <a:pt x="18482" y="11862"/>
                  <a:pt x="18487" y="11868"/>
                </a:cubicBezTo>
                <a:cubicBezTo>
                  <a:pt x="18492" y="11873"/>
                  <a:pt x="18496" y="11873"/>
                  <a:pt x="18496" y="11864"/>
                </a:cubicBezTo>
                <a:cubicBezTo>
                  <a:pt x="18496" y="11848"/>
                  <a:pt x="18512" y="11872"/>
                  <a:pt x="18532" y="11918"/>
                </a:cubicBezTo>
                <a:cubicBezTo>
                  <a:pt x="18542" y="11940"/>
                  <a:pt x="18550" y="11967"/>
                  <a:pt x="18555" y="11990"/>
                </a:cubicBezTo>
                <a:cubicBezTo>
                  <a:pt x="18555" y="11991"/>
                  <a:pt x="18556" y="11991"/>
                  <a:pt x="18556" y="11992"/>
                </a:cubicBezTo>
                <a:cubicBezTo>
                  <a:pt x="18560" y="12014"/>
                  <a:pt x="18562" y="12036"/>
                  <a:pt x="18560" y="12051"/>
                </a:cubicBezTo>
                <a:cubicBezTo>
                  <a:pt x="18560" y="12051"/>
                  <a:pt x="18560" y="12051"/>
                  <a:pt x="18560" y="12051"/>
                </a:cubicBezTo>
                <a:cubicBezTo>
                  <a:pt x="18561" y="12052"/>
                  <a:pt x="18560" y="12053"/>
                  <a:pt x="18560" y="12054"/>
                </a:cubicBezTo>
                <a:cubicBezTo>
                  <a:pt x="18561" y="12076"/>
                  <a:pt x="18563" y="12088"/>
                  <a:pt x="18564" y="12110"/>
                </a:cubicBezTo>
                <a:cubicBezTo>
                  <a:pt x="18568" y="12127"/>
                  <a:pt x="18573" y="12146"/>
                  <a:pt x="18580" y="12159"/>
                </a:cubicBezTo>
                <a:cubicBezTo>
                  <a:pt x="18592" y="12180"/>
                  <a:pt x="18606" y="12191"/>
                  <a:pt x="18621" y="12199"/>
                </a:cubicBezTo>
                <a:cubicBezTo>
                  <a:pt x="18624" y="12200"/>
                  <a:pt x="18627" y="12201"/>
                  <a:pt x="18630" y="12202"/>
                </a:cubicBezTo>
                <a:cubicBezTo>
                  <a:pt x="18645" y="12207"/>
                  <a:pt x="18661" y="12209"/>
                  <a:pt x="18678" y="12203"/>
                </a:cubicBezTo>
                <a:cubicBezTo>
                  <a:pt x="18678" y="12203"/>
                  <a:pt x="18679" y="12203"/>
                  <a:pt x="18679" y="12203"/>
                </a:cubicBezTo>
                <a:cubicBezTo>
                  <a:pt x="18679" y="12203"/>
                  <a:pt x="18679" y="12203"/>
                  <a:pt x="18680" y="12203"/>
                </a:cubicBezTo>
                <a:cubicBezTo>
                  <a:pt x="18701" y="12189"/>
                  <a:pt x="18723" y="12172"/>
                  <a:pt x="18743" y="12147"/>
                </a:cubicBezTo>
                <a:cubicBezTo>
                  <a:pt x="18770" y="12111"/>
                  <a:pt x="18784" y="12063"/>
                  <a:pt x="18788" y="12009"/>
                </a:cubicBezTo>
                <a:cubicBezTo>
                  <a:pt x="18786" y="11986"/>
                  <a:pt x="18782" y="11958"/>
                  <a:pt x="18779" y="11933"/>
                </a:cubicBezTo>
                <a:cubicBezTo>
                  <a:pt x="18775" y="11899"/>
                  <a:pt x="18772" y="11869"/>
                  <a:pt x="18766" y="11834"/>
                </a:cubicBezTo>
                <a:cubicBezTo>
                  <a:pt x="18766" y="11834"/>
                  <a:pt x="18766" y="11834"/>
                  <a:pt x="18766" y="11833"/>
                </a:cubicBezTo>
                <a:cubicBezTo>
                  <a:pt x="18734" y="11705"/>
                  <a:pt x="18685" y="11615"/>
                  <a:pt x="18648" y="11628"/>
                </a:cubicBezTo>
                <a:cubicBezTo>
                  <a:pt x="18647" y="11633"/>
                  <a:pt x="18646" y="11638"/>
                  <a:pt x="18646" y="11646"/>
                </a:cubicBezTo>
                <a:cubicBezTo>
                  <a:pt x="18646" y="11698"/>
                  <a:pt x="18631" y="11730"/>
                  <a:pt x="18611" y="11729"/>
                </a:cubicBezTo>
                <a:cubicBezTo>
                  <a:pt x="18604" y="11728"/>
                  <a:pt x="18597" y="11724"/>
                  <a:pt x="18589" y="11716"/>
                </a:cubicBezTo>
                <a:cubicBezTo>
                  <a:pt x="18575" y="11701"/>
                  <a:pt x="18560" y="11688"/>
                  <a:pt x="18556" y="11686"/>
                </a:cubicBezTo>
                <a:cubicBezTo>
                  <a:pt x="18552" y="11684"/>
                  <a:pt x="18447" y="11556"/>
                  <a:pt x="18323" y="11401"/>
                </a:cubicBezTo>
                <a:cubicBezTo>
                  <a:pt x="18198" y="11247"/>
                  <a:pt x="18090" y="11121"/>
                  <a:pt x="18081" y="11119"/>
                </a:cubicBezTo>
                <a:cubicBezTo>
                  <a:pt x="18073" y="11118"/>
                  <a:pt x="17980" y="11007"/>
                  <a:pt x="17874" y="10875"/>
                </a:cubicBezTo>
                <a:cubicBezTo>
                  <a:pt x="17768" y="10743"/>
                  <a:pt x="17682" y="10643"/>
                  <a:pt x="17682" y="10654"/>
                </a:cubicBezTo>
                <a:cubicBezTo>
                  <a:pt x="17682" y="10665"/>
                  <a:pt x="17590" y="10558"/>
                  <a:pt x="17478" y="10416"/>
                </a:cubicBezTo>
                <a:cubicBezTo>
                  <a:pt x="17404" y="10321"/>
                  <a:pt x="17371" y="10286"/>
                  <a:pt x="17330" y="10239"/>
                </a:cubicBezTo>
                <a:cubicBezTo>
                  <a:pt x="17328" y="10236"/>
                  <a:pt x="17324" y="10232"/>
                  <a:pt x="17322" y="10229"/>
                </a:cubicBezTo>
                <a:cubicBezTo>
                  <a:pt x="17083" y="9952"/>
                  <a:pt x="16720" y="9525"/>
                  <a:pt x="16396" y="9146"/>
                </a:cubicBezTo>
                <a:cubicBezTo>
                  <a:pt x="16191" y="8905"/>
                  <a:pt x="16053" y="8746"/>
                  <a:pt x="15807" y="8457"/>
                </a:cubicBezTo>
                <a:cubicBezTo>
                  <a:pt x="15807" y="8457"/>
                  <a:pt x="15807" y="8457"/>
                  <a:pt x="15807" y="8457"/>
                </a:cubicBezTo>
                <a:cubicBezTo>
                  <a:pt x="15765" y="8410"/>
                  <a:pt x="15699" y="8333"/>
                  <a:pt x="15603" y="8218"/>
                </a:cubicBezTo>
                <a:cubicBezTo>
                  <a:pt x="15601" y="8215"/>
                  <a:pt x="15600" y="8215"/>
                  <a:pt x="15598" y="8212"/>
                </a:cubicBezTo>
                <a:cubicBezTo>
                  <a:pt x="15552" y="8157"/>
                  <a:pt x="15526" y="8128"/>
                  <a:pt x="15479" y="8073"/>
                </a:cubicBezTo>
                <a:cubicBezTo>
                  <a:pt x="15407" y="7988"/>
                  <a:pt x="15133" y="7666"/>
                  <a:pt x="14994" y="7503"/>
                </a:cubicBezTo>
                <a:cubicBezTo>
                  <a:pt x="14993" y="7502"/>
                  <a:pt x="14986" y="7493"/>
                  <a:pt x="14984" y="7492"/>
                </a:cubicBezTo>
                <a:cubicBezTo>
                  <a:pt x="14960" y="7470"/>
                  <a:pt x="14919" y="7427"/>
                  <a:pt x="14844" y="7337"/>
                </a:cubicBezTo>
                <a:cubicBezTo>
                  <a:pt x="14796" y="7279"/>
                  <a:pt x="14708" y="7173"/>
                  <a:pt x="14631" y="7079"/>
                </a:cubicBezTo>
                <a:cubicBezTo>
                  <a:pt x="14492" y="6916"/>
                  <a:pt x="14379" y="6783"/>
                  <a:pt x="14221" y="6597"/>
                </a:cubicBezTo>
                <a:cubicBezTo>
                  <a:pt x="14209" y="6586"/>
                  <a:pt x="14186" y="6560"/>
                  <a:pt x="14186" y="6564"/>
                </a:cubicBezTo>
                <a:cubicBezTo>
                  <a:pt x="14186" y="6578"/>
                  <a:pt x="14171" y="6559"/>
                  <a:pt x="14154" y="6521"/>
                </a:cubicBezTo>
                <a:cubicBezTo>
                  <a:pt x="14152" y="6518"/>
                  <a:pt x="14152" y="6519"/>
                  <a:pt x="14151" y="6515"/>
                </a:cubicBezTo>
                <a:cubicBezTo>
                  <a:pt x="14150" y="6514"/>
                  <a:pt x="14150" y="6514"/>
                  <a:pt x="14149" y="6513"/>
                </a:cubicBezTo>
                <a:cubicBezTo>
                  <a:pt x="14094" y="6448"/>
                  <a:pt x="14061" y="6410"/>
                  <a:pt x="14006" y="6345"/>
                </a:cubicBezTo>
                <a:cubicBezTo>
                  <a:pt x="14002" y="6341"/>
                  <a:pt x="14003" y="6342"/>
                  <a:pt x="13999" y="6338"/>
                </a:cubicBezTo>
                <a:cubicBezTo>
                  <a:pt x="13978" y="6313"/>
                  <a:pt x="13947" y="6278"/>
                  <a:pt x="13917" y="6242"/>
                </a:cubicBezTo>
                <a:cubicBezTo>
                  <a:pt x="13912" y="6237"/>
                  <a:pt x="13909" y="6233"/>
                  <a:pt x="13904" y="6227"/>
                </a:cubicBezTo>
                <a:cubicBezTo>
                  <a:pt x="13711" y="6001"/>
                  <a:pt x="13619" y="5892"/>
                  <a:pt x="13427" y="5668"/>
                </a:cubicBezTo>
                <a:lnTo>
                  <a:pt x="13204" y="5407"/>
                </a:lnTo>
                <a:cubicBezTo>
                  <a:pt x="13168" y="5369"/>
                  <a:pt x="13140" y="5341"/>
                  <a:pt x="13066" y="5251"/>
                </a:cubicBezTo>
                <a:cubicBezTo>
                  <a:pt x="12991" y="5159"/>
                  <a:pt x="12981" y="5149"/>
                  <a:pt x="12924" y="5079"/>
                </a:cubicBezTo>
                <a:lnTo>
                  <a:pt x="12471" y="4549"/>
                </a:lnTo>
                <a:cubicBezTo>
                  <a:pt x="12471" y="4550"/>
                  <a:pt x="12469" y="4547"/>
                  <a:pt x="12469" y="4547"/>
                </a:cubicBezTo>
                <a:cubicBezTo>
                  <a:pt x="12469" y="4547"/>
                  <a:pt x="12468" y="4546"/>
                  <a:pt x="12468" y="4546"/>
                </a:cubicBezTo>
                <a:cubicBezTo>
                  <a:pt x="12468" y="4548"/>
                  <a:pt x="12438" y="4511"/>
                  <a:pt x="12434" y="4507"/>
                </a:cubicBezTo>
                <a:lnTo>
                  <a:pt x="12405" y="4473"/>
                </a:lnTo>
                <a:lnTo>
                  <a:pt x="12051" y="4060"/>
                </a:lnTo>
                <a:cubicBezTo>
                  <a:pt x="12040" y="4049"/>
                  <a:pt x="12004" y="4002"/>
                  <a:pt x="12000" y="4000"/>
                </a:cubicBezTo>
                <a:cubicBezTo>
                  <a:pt x="11982" y="3991"/>
                  <a:pt x="11951" y="3960"/>
                  <a:pt x="11932" y="3929"/>
                </a:cubicBezTo>
                <a:cubicBezTo>
                  <a:pt x="11924" y="3916"/>
                  <a:pt x="11917" y="3903"/>
                  <a:pt x="11912" y="3885"/>
                </a:cubicBezTo>
                <a:cubicBezTo>
                  <a:pt x="11907" y="3867"/>
                  <a:pt x="11904" y="3843"/>
                  <a:pt x="11901" y="3802"/>
                </a:cubicBezTo>
                <a:cubicBezTo>
                  <a:pt x="11896" y="3721"/>
                  <a:pt x="11895" y="3580"/>
                  <a:pt x="11892" y="3308"/>
                </a:cubicBezTo>
                <a:cubicBezTo>
                  <a:pt x="11890" y="2997"/>
                  <a:pt x="11881" y="2731"/>
                  <a:pt x="11875" y="2714"/>
                </a:cubicBezTo>
                <a:cubicBezTo>
                  <a:pt x="11870" y="2702"/>
                  <a:pt x="11519" y="2690"/>
                  <a:pt x="11081" y="2682"/>
                </a:cubicBezTo>
                <a:lnTo>
                  <a:pt x="10538" y="2682"/>
                </a:lnTo>
                <a:close/>
                <a:moveTo>
                  <a:pt x="9041" y="4264"/>
                </a:moveTo>
                <a:cubicBezTo>
                  <a:pt x="9000" y="4211"/>
                  <a:pt x="7710" y="5778"/>
                  <a:pt x="5574" y="8475"/>
                </a:cubicBezTo>
                <a:cubicBezTo>
                  <a:pt x="5334" y="8779"/>
                  <a:pt x="4789" y="9459"/>
                  <a:pt x="4364" y="9986"/>
                </a:cubicBezTo>
                <a:cubicBezTo>
                  <a:pt x="3938" y="10514"/>
                  <a:pt x="3344" y="11254"/>
                  <a:pt x="3043" y="11632"/>
                </a:cubicBezTo>
                <a:cubicBezTo>
                  <a:pt x="3000" y="11685"/>
                  <a:pt x="2971" y="11717"/>
                  <a:pt x="2931" y="11765"/>
                </a:cubicBezTo>
                <a:cubicBezTo>
                  <a:pt x="2930" y="11767"/>
                  <a:pt x="2929" y="11768"/>
                  <a:pt x="2927" y="11769"/>
                </a:cubicBezTo>
                <a:cubicBezTo>
                  <a:pt x="2631" y="12134"/>
                  <a:pt x="2428" y="12378"/>
                  <a:pt x="2423" y="12366"/>
                </a:cubicBezTo>
                <a:cubicBezTo>
                  <a:pt x="2419" y="12356"/>
                  <a:pt x="2416" y="11976"/>
                  <a:pt x="2416" y="11523"/>
                </a:cubicBezTo>
                <a:cubicBezTo>
                  <a:pt x="2416" y="11125"/>
                  <a:pt x="2416" y="10919"/>
                  <a:pt x="2411" y="10801"/>
                </a:cubicBezTo>
                <a:cubicBezTo>
                  <a:pt x="2407" y="10683"/>
                  <a:pt x="2399" y="10656"/>
                  <a:pt x="2383" y="10615"/>
                </a:cubicBezTo>
                <a:lnTo>
                  <a:pt x="2365" y="10566"/>
                </a:lnTo>
                <a:cubicBezTo>
                  <a:pt x="2361" y="10563"/>
                  <a:pt x="2359" y="10559"/>
                  <a:pt x="2354" y="10557"/>
                </a:cubicBezTo>
                <a:cubicBezTo>
                  <a:pt x="2313" y="10532"/>
                  <a:pt x="1809" y="10521"/>
                  <a:pt x="1236" y="10534"/>
                </a:cubicBezTo>
                <a:lnTo>
                  <a:pt x="364" y="10553"/>
                </a:lnTo>
                <a:cubicBezTo>
                  <a:pt x="313" y="10558"/>
                  <a:pt x="215" y="10560"/>
                  <a:pt x="210" y="10565"/>
                </a:cubicBezTo>
                <a:lnTo>
                  <a:pt x="193" y="10580"/>
                </a:lnTo>
                <a:lnTo>
                  <a:pt x="176" y="12270"/>
                </a:lnTo>
                <a:lnTo>
                  <a:pt x="168" y="13108"/>
                </a:lnTo>
                <a:cubicBezTo>
                  <a:pt x="168" y="13111"/>
                  <a:pt x="168" y="13114"/>
                  <a:pt x="168" y="13116"/>
                </a:cubicBezTo>
                <a:cubicBezTo>
                  <a:pt x="166" y="13517"/>
                  <a:pt x="164" y="13778"/>
                  <a:pt x="161" y="13882"/>
                </a:cubicBezTo>
                <a:cubicBezTo>
                  <a:pt x="161" y="13884"/>
                  <a:pt x="161" y="13893"/>
                  <a:pt x="161" y="13895"/>
                </a:cubicBezTo>
                <a:lnTo>
                  <a:pt x="160" y="13985"/>
                </a:lnTo>
                <a:lnTo>
                  <a:pt x="159" y="13985"/>
                </a:lnTo>
                <a:cubicBezTo>
                  <a:pt x="159" y="13986"/>
                  <a:pt x="159" y="14010"/>
                  <a:pt x="159" y="14011"/>
                </a:cubicBezTo>
                <a:cubicBezTo>
                  <a:pt x="155" y="14019"/>
                  <a:pt x="145" y="14027"/>
                  <a:pt x="132" y="14033"/>
                </a:cubicBezTo>
                <a:cubicBezTo>
                  <a:pt x="131" y="14033"/>
                  <a:pt x="131" y="14033"/>
                  <a:pt x="130" y="14034"/>
                </a:cubicBezTo>
                <a:cubicBezTo>
                  <a:pt x="122" y="14037"/>
                  <a:pt x="113" y="14038"/>
                  <a:pt x="104" y="14040"/>
                </a:cubicBezTo>
                <a:cubicBezTo>
                  <a:pt x="98" y="14041"/>
                  <a:pt x="92" y="14043"/>
                  <a:pt x="85" y="14044"/>
                </a:cubicBezTo>
                <a:cubicBezTo>
                  <a:pt x="85" y="14044"/>
                  <a:pt x="85" y="14044"/>
                  <a:pt x="84" y="14044"/>
                </a:cubicBezTo>
                <a:cubicBezTo>
                  <a:pt x="49" y="14049"/>
                  <a:pt x="16" y="14045"/>
                  <a:pt x="0" y="14031"/>
                </a:cubicBezTo>
                <a:cubicBezTo>
                  <a:pt x="1" y="14083"/>
                  <a:pt x="1" y="14107"/>
                  <a:pt x="2" y="14160"/>
                </a:cubicBezTo>
                <a:cubicBezTo>
                  <a:pt x="9" y="14176"/>
                  <a:pt x="17" y="14204"/>
                  <a:pt x="21" y="14245"/>
                </a:cubicBezTo>
                <a:cubicBezTo>
                  <a:pt x="24" y="14267"/>
                  <a:pt x="30" y="14294"/>
                  <a:pt x="36" y="14320"/>
                </a:cubicBezTo>
                <a:cubicBezTo>
                  <a:pt x="36" y="14320"/>
                  <a:pt x="36" y="14319"/>
                  <a:pt x="36" y="14320"/>
                </a:cubicBezTo>
                <a:cubicBezTo>
                  <a:pt x="50" y="14333"/>
                  <a:pt x="64" y="14358"/>
                  <a:pt x="76" y="14392"/>
                </a:cubicBezTo>
                <a:cubicBezTo>
                  <a:pt x="111" y="14496"/>
                  <a:pt x="294" y="14515"/>
                  <a:pt x="1306" y="14515"/>
                </a:cubicBezTo>
                <a:cubicBezTo>
                  <a:pt x="2302" y="14515"/>
                  <a:pt x="2466" y="14509"/>
                  <a:pt x="2513" y="14406"/>
                </a:cubicBezTo>
                <a:cubicBezTo>
                  <a:pt x="2514" y="14405"/>
                  <a:pt x="2515" y="14404"/>
                  <a:pt x="2515" y="14403"/>
                </a:cubicBezTo>
                <a:cubicBezTo>
                  <a:pt x="2516" y="14400"/>
                  <a:pt x="2516" y="14400"/>
                  <a:pt x="2517" y="14397"/>
                </a:cubicBezTo>
                <a:cubicBezTo>
                  <a:pt x="2529" y="14364"/>
                  <a:pt x="2537" y="14335"/>
                  <a:pt x="2532" y="14335"/>
                </a:cubicBezTo>
                <a:cubicBezTo>
                  <a:pt x="2527" y="14335"/>
                  <a:pt x="2533" y="14277"/>
                  <a:pt x="2545" y="14207"/>
                </a:cubicBezTo>
                <a:cubicBezTo>
                  <a:pt x="2553" y="14160"/>
                  <a:pt x="2556" y="14136"/>
                  <a:pt x="2560" y="14109"/>
                </a:cubicBezTo>
                <a:cubicBezTo>
                  <a:pt x="2557" y="14087"/>
                  <a:pt x="2552" y="14070"/>
                  <a:pt x="2544" y="14055"/>
                </a:cubicBezTo>
                <a:cubicBezTo>
                  <a:pt x="2532" y="14047"/>
                  <a:pt x="2522" y="14039"/>
                  <a:pt x="2495" y="14035"/>
                </a:cubicBezTo>
                <a:lnTo>
                  <a:pt x="2423" y="14023"/>
                </a:lnTo>
                <a:lnTo>
                  <a:pt x="2419" y="13570"/>
                </a:lnTo>
                <a:cubicBezTo>
                  <a:pt x="2417" y="13320"/>
                  <a:pt x="2421" y="13101"/>
                  <a:pt x="2428" y="13084"/>
                </a:cubicBezTo>
                <a:cubicBezTo>
                  <a:pt x="2434" y="13067"/>
                  <a:pt x="2470" y="13077"/>
                  <a:pt x="2507" y="13105"/>
                </a:cubicBezTo>
                <a:cubicBezTo>
                  <a:pt x="2596" y="13172"/>
                  <a:pt x="2684" y="13235"/>
                  <a:pt x="3026" y="13478"/>
                </a:cubicBezTo>
                <a:cubicBezTo>
                  <a:pt x="3375" y="13727"/>
                  <a:pt x="3580" y="13878"/>
                  <a:pt x="3721" y="13991"/>
                </a:cubicBezTo>
                <a:cubicBezTo>
                  <a:pt x="3779" y="14038"/>
                  <a:pt x="3865" y="14101"/>
                  <a:pt x="3909" y="14131"/>
                </a:cubicBezTo>
                <a:cubicBezTo>
                  <a:pt x="4001" y="14193"/>
                  <a:pt x="4118" y="14277"/>
                  <a:pt x="4337" y="14436"/>
                </a:cubicBezTo>
                <a:cubicBezTo>
                  <a:pt x="4420" y="14497"/>
                  <a:pt x="4607" y="14631"/>
                  <a:pt x="4752" y="14735"/>
                </a:cubicBezTo>
                <a:cubicBezTo>
                  <a:pt x="4897" y="14839"/>
                  <a:pt x="5124" y="15006"/>
                  <a:pt x="5256" y="15106"/>
                </a:cubicBezTo>
                <a:cubicBezTo>
                  <a:pt x="5389" y="15207"/>
                  <a:pt x="5528" y="15309"/>
                  <a:pt x="5566" y="15335"/>
                </a:cubicBezTo>
                <a:cubicBezTo>
                  <a:pt x="5603" y="15362"/>
                  <a:pt x="5681" y="15420"/>
                  <a:pt x="5739" y="15464"/>
                </a:cubicBezTo>
                <a:cubicBezTo>
                  <a:pt x="5841" y="15541"/>
                  <a:pt x="6566" y="16065"/>
                  <a:pt x="6658" y="16128"/>
                </a:cubicBezTo>
                <a:cubicBezTo>
                  <a:pt x="6683" y="16145"/>
                  <a:pt x="6815" y="16244"/>
                  <a:pt x="6952" y="16347"/>
                </a:cubicBezTo>
                <a:cubicBezTo>
                  <a:pt x="7250" y="16570"/>
                  <a:pt x="7308" y="16611"/>
                  <a:pt x="7705" y="16895"/>
                </a:cubicBezTo>
                <a:cubicBezTo>
                  <a:pt x="8091" y="17170"/>
                  <a:pt x="8204" y="17253"/>
                  <a:pt x="8308" y="17336"/>
                </a:cubicBezTo>
                <a:cubicBezTo>
                  <a:pt x="8332" y="17355"/>
                  <a:pt x="8394" y="17400"/>
                  <a:pt x="8444" y="17438"/>
                </a:cubicBezTo>
                <a:cubicBezTo>
                  <a:pt x="8747" y="17652"/>
                  <a:pt x="8999" y="17818"/>
                  <a:pt x="9057" y="17833"/>
                </a:cubicBezTo>
                <a:cubicBezTo>
                  <a:pt x="9063" y="17829"/>
                  <a:pt x="9068" y="17823"/>
                  <a:pt x="9071" y="17811"/>
                </a:cubicBezTo>
                <a:cubicBezTo>
                  <a:pt x="9075" y="17798"/>
                  <a:pt x="9077" y="17783"/>
                  <a:pt x="9077" y="17754"/>
                </a:cubicBezTo>
                <a:cubicBezTo>
                  <a:pt x="9077" y="17732"/>
                  <a:pt x="9075" y="17713"/>
                  <a:pt x="9072" y="17696"/>
                </a:cubicBezTo>
                <a:cubicBezTo>
                  <a:pt x="9063" y="17685"/>
                  <a:pt x="9055" y="17680"/>
                  <a:pt x="9043" y="17662"/>
                </a:cubicBezTo>
                <a:cubicBezTo>
                  <a:pt x="9032" y="17645"/>
                  <a:pt x="8967" y="17591"/>
                  <a:pt x="8878" y="17520"/>
                </a:cubicBezTo>
                <a:cubicBezTo>
                  <a:pt x="8878" y="17520"/>
                  <a:pt x="8878" y="17519"/>
                  <a:pt x="8877" y="17519"/>
                </a:cubicBezTo>
                <a:cubicBezTo>
                  <a:pt x="8819" y="17477"/>
                  <a:pt x="8803" y="17466"/>
                  <a:pt x="8723" y="17409"/>
                </a:cubicBezTo>
                <a:cubicBezTo>
                  <a:pt x="8548" y="17286"/>
                  <a:pt x="8308" y="17111"/>
                  <a:pt x="8188" y="17021"/>
                </a:cubicBezTo>
                <a:cubicBezTo>
                  <a:pt x="8068" y="16931"/>
                  <a:pt x="7922" y="16821"/>
                  <a:pt x="7864" y="16778"/>
                </a:cubicBezTo>
                <a:cubicBezTo>
                  <a:pt x="7806" y="16735"/>
                  <a:pt x="7731" y="16681"/>
                  <a:pt x="7698" y="16656"/>
                </a:cubicBezTo>
                <a:cubicBezTo>
                  <a:pt x="7665" y="16630"/>
                  <a:pt x="7505" y="16515"/>
                  <a:pt x="7344" y="16401"/>
                </a:cubicBezTo>
                <a:cubicBezTo>
                  <a:pt x="7014" y="16167"/>
                  <a:pt x="6822" y="16026"/>
                  <a:pt x="6591" y="15846"/>
                </a:cubicBezTo>
                <a:cubicBezTo>
                  <a:pt x="6504" y="15778"/>
                  <a:pt x="6418" y="15717"/>
                  <a:pt x="6402" y="15709"/>
                </a:cubicBezTo>
                <a:cubicBezTo>
                  <a:pt x="6385" y="15701"/>
                  <a:pt x="6353" y="15676"/>
                  <a:pt x="6330" y="15655"/>
                </a:cubicBezTo>
                <a:cubicBezTo>
                  <a:pt x="6307" y="15633"/>
                  <a:pt x="6270" y="15608"/>
                  <a:pt x="6248" y="15598"/>
                </a:cubicBezTo>
                <a:cubicBezTo>
                  <a:pt x="6226" y="15588"/>
                  <a:pt x="6177" y="15555"/>
                  <a:pt x="6139" y="15524"/>
                </a:cubicBezTo>
                <a:cubicBezTo>
                  <a:pt x="6081" y="15476"/>
                  <a:pt x="5822" y="15288"/>
                  <a:pt x="5302" y="14915"/>
                </a:cubicBezTo>
                <a:cubicBezTo>
                  <a:pt x="5244" y="14874"/>
                  <a:pt x="5161" y="14808"/>
                  <a:pt x="5117" y="14770"/>
                </a:cubicBezTo>
                <a:cubicBezTo>
                  <a:pt x="5074" y="14731"/>
                  <a:pt x="5036" y="14704"/>
                  <a:pt x="5034" y="14707"/>
                </a:cubicBezTo>
                <a:cubicBezTo>
                  <a:pt x="5032" y="14710"/>
                  <a:pt x="4993" y="14684"/>
                  <a:pt x="4948" y="14650"/>
                </a:cubicBezTo>
                <a:cubicBezTo>
                  <a:pt x="4738" y="14494"/>
                  <a:pt x="4740" y="14495"/>
                  <a:pt x="4367" y="14227"/>
                </a:cubicBezTo>
                <a:cubicBezTo>
                  <a:pt x="4285" y="14167"/>
                  <a:pt x="4088" y="14026"/>
                  <a:pt x="3930" y="13913"/>
                </a:cubicBezTo>
                <a:cubicBezTo>
                  <a:pt x="3773" y="13801"/>
                  <a:pt x="3608" y="13677"/>
                  <a:pt x="3565" y="13638"/>
                </a:cubicBezTo>
                <a:cubicBezTo>
                  <a:pt x="3521" y="13599"/>
                  <a:pt x="3484" y="13570"/>
                  <a:pt x="3482" y="13572"/>
                </a:cubicBezTo>
                <a:cubicBezTo>
                  <a:pt x="3477" y="13579"/>
                  <a:pt x="3307" y="13455"/>
                  <a:pt x="3218" y="13379"/>
                </a:cubicBezTo>
                <a:cubicBezTo>
                  <a:pt x="3175" y="13342"/>
                  <a:pt x="3135" y="13314"/>
                  <a:pt x="3131" y="13316"/>
                </a:cubicBezTo>
                <a:cubicBezTo>
                  <a:pt x="3126" y="13319"/>
                  <a:pt x="3087" y="13293"/>
                  <a:pt x="3044" y="13260"/>
                </a:cubicBezTo>
                <a:cubicBezTo>
                  <a:pt x="3001" y="13226"/>
                  <a:pt x="2869" y="13129"/>
                  <a:pt x="2750" y="13043"/>
                </a:cubicBezTo>
                <a:cubicBezTo>
                  <a:pt x="2632" y="12957"/>
                  <a:pt x="2535" y="12871"/>
                  <a:pt x="2535" y="12851"/>
                </a:cubicBezTo>
                <a:cubicBezTo>
                  <a:pt x="2536" y="12816"/>
                  <a:pt x="2712" y="12756"/>
                  <a:pt x="2949" y="12709"/>
                </a:cubicBezTo>
                <a:cubicBezTo>
                  <a:pt x="3016" y="12696"/>
                  <a:pt x="3689" y="12529"/>
                  <a:pt x="4443" y="12340"/>
                </a:cubicBezTo>
                <a:cubicBezTo>
                  <a:pt x="6317" y="11869"/>
                  <a:pt x="7279" y="11629"/>
                  <a:pt x="8255" y="11389"/>
                </a:cubicBezTo>
                <a:cubicBezTo>
                  <a:pt x="8840" y="11245"/>
                  <a:pt x="9091" y="11169"/>
                  <a:pt x="9105" y="11134"/>
                </a:cubicBezTo>
                <a:cubicBezTo>
                  <a:pt x="9112" y="11118"/>
                  <a:pt x="9116" y="11100"/>
                  <a:pt x="9118" y="11081"/>
                </a:cubicBezTo>
                <a:cubicBezTo>
                  <a:pt x="9121" y="11044"/>
                  <a:pt x="9115" y="11007"/>
                  <a:pt x="9102" y="10986"/>
                </a:cubicBezTo>
                <a:cubicBezTo>
                  <a:pt x="9096" y="10976"/>
                  <a:pt x="9088" y="10969"/>
                  <a:pt x="9078" y="10969"/>
                </a:cubicBezTo>
                <a:cubicBezTo>
                  <a:pt x="9049" y="10969"/>
                  <a:pt x="8310" y="11152"/>
                  <a:pt x="8045" y="11224"/>
                </a:cubicBezTo>
                <a:cubicBezTo>
                  <a:pt x="7877" y="11270"/>
                  <a:pt x="7299" y="11412"/>
                  <a:pt x="6779" y="11536"/>
                </a:cubicBezTo>
                <a:cubicBezTo>
                  <a:pt x="6431" y="11619"/>
                  <a:pt x="3411" y="12378"/>
                  <a:pt x="2833" y="12527"/>
                </a:cubicBezTo>
                <a:cubicBezTo>
                  <a:pt x="2710" y="12559"/>
                  <a:pt x="2600" y="12577"/>
                  <a:pt x="2588" y="12565"/>
                </a:cubicBezTo>
                <a:cubicBezTo>
                  <a:pt x="2580" y="12558"/>
                  <a:pt x="2574" y="12547"/>
                  <a:pt x="2571" y="12537"/>
                </a:cubicBezTo>
                <a:cubicBezTo>
                  <a:pt x="2568" y="12526"/>
                  <a:pt x="2567" y="12514"/>
                  <a:pt x="2569" y="12501"/>
                </a:cubicBezTo>
                <a:cubicBezTo>
                  <a:pt x="2573" y="12475"/>
                  <a:pt x="2587" y="12445"/>
                  <a:pt x="2612" y="12414"/>
                </a:cubicBezTo>
                <a:cubicBezTo>
                  <a:pt x="2637" y="12383"/>
                  <a:pt x="2657" y="12364"/>
                  <a:pt x="2657" y="12373"/>
                </a:cubicBezTo>
                <a:cubicBezTo>
                  <a:pt x="2657" y="12398"/>
                  <a:pt x="3036" y="11920"/>
                  <a:pt x="3066" y="11857"/>
                </a:cubicBezTo>
                <a:cubicBezTo>
                  <a:pt x="3080" y="11829"/>
                  <a:pt x="3100" y="11801"/>
                  <a:pt x="3112" y="11797"/>
                </a:cubicBezTo>
                <a:cubicBezTo>
                  <a:pt x="3142" y="11785"/>
                  <a:pt x="3625" y="11189"/>
                  <a:pt x="3654" y="11127"/>
                </a:cubicBezTo>
                <a:cubicBezTo>
                  <a:pt x="3668" y="11098"/>
                  <a:pt x="3688" y="11069"/>
                  <a:pt x="3699" y="11065"/>
                </a:cubicBezTo>
                <a:cubicBezTo>
                  <a:pt x="3710" y="11060"/>
                  <a:pt x="3733" y="11037"/>
                  <a:pt x="3750" y="11013"/>
                </a:cubicBezTo>
                <a:cubicBezTo>
                  <a:pt x="3766" y="10988"/>
                  <a:pt x="3854" y="10876"/>
                  <a:pt x="3946" y="10765"/>
                </a:cubicBezTo>
                <a:cubicBezTo>
                  <a:pt x="4385" y="10229"/>
                  <a:pt x="4689" y="9848"/>
                  <a:pt x="4723" y="9792"/>
                </a:cubicBezTo>
                <a:cubicBezTo>
                  <a:pt x="4743" y="9758"/>
                  <a:pt x="4769" y="9724"/>
                  <a:pt x="4779" y="9718"/>
                </a:cubicBezTo>
                <a:cubicBezTo>
                  <a:pt x="4790" y="9712"/>
                  <a:pt x="4885" y="9597"/>
                  <a:pt x="4990" y="9463"/>
                </a:cubicBezTo>
                <a:cubicBezTo>
                  <a:pt x="5095" y="9330"/>
                  <a:pt x="5297" y="9078"/>
                  <a:pt x="5438" y="8906"/>
                </a:cubicBezTo>
                <a:cubicBezTo>
                  <a:pt x="5578" y="8733"/>
                  <a:pt x="5716" y="8557"/>
                  <a:pt x="5743" y="8515"/>
                </a:cubicBezTo>
                <a:cubicBezTo>
                  <a:pt x="5769" y="8472"/>
                  <a:pt x="5800" y="8435"/>
                  <a:pt x="5810" y="8431"/>
                </a:cubicBezTo>
                <a:cubicBezTo>
                  <a:pt x="5831" y="8423"/>
                  <a:pt x="6236" y="7918"/>
                  <a:pt x="6357" y="7750"/>
                </a:cubicBezTo>
                <a:cubicBezTo>
                  <a:pt x="6398" y="7692"/>
                  <a:pt x="6435" y="7648"/>
                  <a:pt x="6439" y="7650"/>
                </a:cubicBezTo>
                <a:cubicBezTo>
                  <a:pt x="6452" y="7658"/>
                  <a:pt x="6727" y="7310"/>
                  <a:pt x="6771" y="7231"/>
                </a:cubicBezTo>
                <a:cubicBezTo>
                  <a:pt x="6793" y="7192"/>
                  <a:pt x="6821" y="7156"/>
                  <a:pt x="6833" y="7151"/>
                </a:cubicBezTo>
                <a:cubicBezTo>
                  <a:pt x="6849" y="7143"/>
                  <a:pt x="6967" y="7004"/>
                  <a:pt x="7088" y="6854"/>
                </a:cubicBezTo>
                <a:cubicBezTo>
                  <a:pt x="7209" y="6704"/>
                  <a:pt x="7335" y="6543"/>
                  <a:pt x="7367" y="6490"/>
                </a:cubicBezTo>
                <a:cubicBezTo>
                  <a:pt x="7398" y="6438"/>
                  <a:pt x="7426" y="6401"/>
                  <a:pt x="7429" y="6408"/>
                </a:cubicBezTo>
                <a:cubicBezTo>
                  <a:pt x="7432" y="6415"/>
                  <a:pt x="7528" y="6302"/>
                  <a:pt x="7642" y="6157"/>
                </a:cubicBezTo>
                <a:cubicBezTo>
                  <a:pt x="7755" y="6011"/>
                  <a:pt x="7960" y="5757"/>
                  <a:pt x="8097" y="5593"/>
                </a:cubicBezTo>
                <a:cubicBezTo>
                  <a:pt x="8234" y="5429"/>
                  <a:pt x="8371" y="5254"/>
                  <a:pt x="8401" y="5203"/>
                </a:cubicBezTo>
                <a:cubicBezTo>
                  <a:pt x="8432" y="5152"/>
                  <a:pt x="8466" y="5107"/>
                  <a:pt x="8477" y="5103"/>
                </a:cubicBezTo>
                <a:cubicBezTo>
                  <a:pt x="8509" y="5089"/>
                  <a:pt x="8871" y="4638"/>
                  <a:pt x="8900" y="4576"/>
                </a:cubicBezTo>
                <a:cubicBezTo>
                  <a:pt x="8914" y="4545"/>
                  <a:pt x="8926" y="4532"/>
                  <a:pt x="8926" y="4548"/>
                </a:cubicBezTo>
                <a:cubicBezTo>
                  <a:pt x="8926" y="4550"/>
                  <a:pt x="8928" y="4547"/>
                  <a:pt x="8928" y="4548"/>
                </a:cubicBezTo>
                <a:cubicBezTo>
                  <a:pt x="8998" y="4448"/>
                  <a:pt x="9031" y="4387"/>
                  <a:pt x="9043" y="4342"/>
                </a:cubicBezTo>
                <a:cubicBezTo>
                  <a:pt x="9043" y="4341"/>
                  <a:pt x="9044" y="4341"/>
                  <a:pt x="9044" y="4340"/>
                </a:cubicBezTo>
                <a:cubicBezTo>
                  <a:pt x="9045" y="4307"/>
                  <a:pt x="9044" y="4283"/>
                  <a:pt x="9041" y="4264"/>
                </a:cubicBezTo>
                <a:close/>
                <a:moveTo>
                  <a:pt x="1291" y="4765"/>
                </a:moveTo>
                <a:cubicBezTo>
                  <a:pt x="1288" y="4763"/>
                  <a:pt x="1285" y="4766"/>
                  <a:pt x="1283" y="4769"/>
                </a:cubicBezTo>
                <a:cubicBezTo>
                  <a:pt x="1283" y="4771"/>
                  <a:pt x="1282" y="4789"/>
                  <a:pt x="1282" y="4790"/>
                </a:cubicBezTo>
                <a:cubicBezTo>
                  <a:pt x="1277" y="4878"/>
                  <a:pt x="1272" y="5349"/>
                  <a:pt x="1267" y="5899"/>
                </a:cubicBezTo>
                <a:cubicBezTo>
                  <a:pt x="1267" y="5996"/>
                  <a:pt x="1266" y="6089"/>
                  <a:pt x="1265" y="6191"/>
                </a:cubicBezTo>
                <a:cubicBezTo>
                  <a:pt x="1261" y="6786"/>
                  <a:pt x="1257" y="7454"/>
                  <a:pt x="1256" y="7964"/>
                </a:cubicBezTo>
                <a:cubicBezTo>
                  <a:pt x="1261" y="8637"/>
                  <a:pt x="1273" y="8803"/>
                  <a:pt x="1303" y="8803"/>
                </a:cubicBezTo>
                <a:cubicBezTo>
                  <a:pt x="1327" y="8803"/>
                  <a:pt x="1339" y="8706"/>
                  <a:pt x="1346" y="8405"/>
                </a:cubicBezTo>
                <a:lnTo>
                  <a:pt x="1346" y="7810"/>
                </a:lnTo>
                <a:cubicBezTo>
                  <a:pt x="1346" y="7493"/>
                  <a:pt x="1349" y="7057"/>
                  <a:pt x="1352" y="6631"/>
                </a:cubicBezTo>
                <a:cubicBezTo>
                  <a:pt x="1348" y="5396"/>
                  <a:pt x="1329" y="4786"/>
                  <a:pt x="1291" y="4765"/>
                </a:cubicBezTo>
                <a:close/>
                <a:moveTo>
                  <a:pt x="9896" y="6935"/>
                </a:moveTo>
                <a:lnTo>
                  <a:pt x="9896" y="7297"/>
                </a:lnTo>
                <a:cubicBezTo>
                  <a:pt x="9896" y="7433"/>
                  <a:pt x="9898" y="7510"/>
                  <a:pt x="9905" y="7564"/>
                </a:cubicBezTo>
                <a:cubicBezTo>
                  <a:pt x="9907" y="7573"/>
                  <a:pt x="9908" y="7594"/>
                  <a:pt x="9909" y="7598"/>
                </a:cubicBezTo>
                <a:cubicBezTo>
                  <a:pt x="9924" y="7634"/>
                  <a:pt x="9963" y="7642"/>
                  <a:pt x="10002" y="7631"/>
                </a:cubicBezTo>
                <a:cubicBezTo>
                  <a:pt x="10042" y="7619"/>
                  <a:pt x="10081" y="7588"/>
                  <a:pt x="10094" y="7545"/>
                </a:cubicBezTo>
                <a:cubicBezTo>
                  <a:pt x="10109" y="7496"/>
                  <a:pt x="10117" y="7497"/>
                  <a:pt x="10132" y="7523"/>
                </a:cubicBezTo>
                <a:cubicBezTo>
                  <a:pt x="10145" y="7521"/>
                  <a:pt x="10159" y="7528"/>
                  <a:pt x="10171" y="7545"/>
                </a:cubicBezTo>
                <a:cubicBezTo>
                  <a:pt x="10181" y="7561"/>
                  <a:pt x="10199" y="7575"/>
                  <a:pt x="10219" y="7587"/>
                </a:cubicBezTo>
                <a:cubicBezTo>
                  <a:pt x="10221" y="7571"/>
                  <a:pt x="10222" y="7556"/>
                  <a:pt x="10222" y="7532"/>
                </a:cubicBezTo>
                <a:cubicBezTo>
                  <a:pt x="10222" y="7375"/>
                  <a:pt x="10245" y="7366"/>
                  <a:pt x="10290" y="7507"/>
                </a:cubicBezTo>
                <a:cubicBezTo>
                  <a:pt x="10302" y="7546"/>
                  <a:pt x="10310" y="7570"/>
                  <a:pt x="10320" y="7588"/>
                </a:cubicBezTo>
                <a:cubicBezTo>
                  <a:pt x="10323" y="7594"/>
                  <a:pt x="10327" y="7598"/>
                  <a:pt x="10330" y="7602"/>
                </a:cubicBezTo>
                <a:cubicBezTo>
                  <a:pt x="10340" y="7616"/>
                  <a:pt x="10352" y="7624"/>
                  <a:pt x="10371" y="7627"/>
                </a:cubicBezTo>
                <a:cubicBezTo>
                  <a:pt x="10372" y="7627"/>
                  <a:pt x="10372" y="7628"/>
                  <a:pt x="10373" y="7628"/>
                </a:cubicBezTo>
                <a:cubicBezTo>
                  <a:pt x="10375" y="7629"/>
                  <a:pt x="10375" y="7629"/>
                  <a:pt x="10377" y="7630"/>
                </a:cubicBezTo>
                <a:cubicBezTo>
                  <a:pt x="10379" y="7630"/>
                  <a:pt x="10381" y="7629"/>
                  <a:pt x="10382" y="7630"/>
                </a:cubicBezTo>
                <a:cubicBezTo>
                  <a:pt x="10396" y="7631"/>
                  <a:pt x="10415" y="7632"/>
                  <a:pt x="10437" y="7632"/>
                </a:cubicBezTo>
                <a:cubicBezTo>
                  <a:pt x="10474" y="7632"/>
                  <a:pt x="10512" y="7630"/>
                  <a:pt x="10542" y="7621"/>
                </a:cubicBezTo>
                <a:cubicBezTo>
                  <a:pt x="10545" y="7621"/>
                  <a:pt x="10547" y="7619"/>
                  <a:pt x="10550" y="7618"/>
                </a:cubicBezTo>
                <a:cubicBezTo>
                  <a:pt x="10574" y="7610"/>
                  <a:pt x="10590" y="7598"/>
                  <a:pt x="10601" y="7579"/>
                </a:cubicBezTo>
                <a:cubicBezTo>
                  <a:pt x="10604" y="7573"/>
                  <a:pt x="10607" y="7569"/>
                  <a:pt x="10610" y="7562"/>
                </a:cubicBezTo>
                <a:cubicBezTo>
                  <a:pt x="10613" y="7554"/>
                  <a:pt x="10616" y="7545"/>
                  <a:pt x="10618" y="7535"/>
                </a:cubicBezTo>
                <a:cubicBezTo>
                  <a:pt x="10622" y="7514"/>
                  <a:pt x="10625" y="7492"/>
                  <a:pt x="10626" y="7463"/>
                </a:cubicBezTo>
                <a:cubicBezTo>
                  <a:pt x="10628" y="7381"/>
                  <a:pt x="10618" y="7326"/>
                  <a:pt x="10589" y="7259"/>
                </a:cubicBezTo>
                <a:cubicBezTo>
                  <a:pt x="10569" y="7216"/>
                  <a:pt x="10560" y="7193"/>
                  <a:pt x="10558" y="7177"/>
                </a:cubicBezTo>
                <a:cubicBezTo>
                  <a:pt x="10557" y="7162"/>
                  <a:pt x="10563" y="7154"/>
                  <a:pt x="10577" y="7141"/>
                </a:cubicBezTo>
                <a:cubicBezTo>
                  <a:pt x="10590" y="7130"/>
                  <a:pt x="10600" y="7113"/>
                  <a:pt x="10608" y="7094"/>
                </a:cubicBezTo>
                <a:cubicBezTo>
                  <a:pt x="10616" y="7075"/>
                  <a:pt x="10622" y="7053"/>
                  <a:pt x="10624" y="7032"/>
                </a:cubicBezTo>
                <a:cubicBezTo>
                  <a:pt x="10619" y="7004"/>
                  <a:pt x="10606" y="6985"/>
                  <a:pt x="10591" y="6969"/>
                </a:cubicBezTo>
                <a:cubicBezTo>
                  <a:pt x="10559" y="6955"/>
                  <a:pt x="10518" y="6955"/>
                  <a:pt x="10488" y="6973"/>
                </a:cubicBezTo>
                <a:cubicBezTo>
                  <a:pt x="10481" y="6980"/>
                  <a:pt x="10473" y="6980"/>
                  <a:pt x="10467" y="6990"/>
                </a:cubicBezTo>
                <a:cubicBezTo>
                  <a:pt x="10435" y="7039"/>
                  <a:pt x="10398" y="7055"/>
                  <a:pt x="10387" y="7027"/>
                </a:cubicBezTo>
                <a:cubicBezTo>
                  <a:pt x="10383" y="7018"/>
                  <a:pt x="10356" y="7011"/>
                  <a:pt x="10337" y="7002"/>
                </a:cubicBezTo>
                <a:cubicBezTo>
                  <a:pt x="10333" y="7016"/>
                  <a:pt x="10329" y="7028"/>
                  <a:pt x="10326" y="7045"/>
                </a:cubicBezTo>
                <a:lnTo>
                  <a:pt x="10310" y="7146"/>
                </a:lnTo>
                <a:lnTo>
                  <a:pt x="10280" y="7045"/>
                </a:lnTo>
                <a:cubicBezTo>
                  <a:pt x="10271" y="7015"/>
                  <a:pt x="10259" y="6993"/>
                  <a:pt x="10246" y="6976"/>
                </a:cubicBezTo>
                <a:cubicBezTo>
                  <a:pt x="10246" y="6976"/>
                  <a:pt x="10246" y="6975"/>
                  <a:pt x="10246" y="6975"/>
                </a:cubicBezTo>
                <a:cubicBezTo>
                  <a:pt x="10246" y="6975"/>
                  <a:pt x="10245" y="6975"/>
                  <a:pt x="10245" y="6975"/>
                </a:cubicBezTo>
                <a:cubicBezTo>
                  <a:pt x="10221" y="6970"/>
                  <a:pt x="10198" y="6965"/>
                  <a:pt x="10171" y="6962"/>
                </a:cubicBezTo>
                <a:cubicBezTo>
                  <a:pt x="10162" y="6971"/>
                  <a:pt x="10153" y="6982"/>
                  <a:pt x="10147" y="7000"/>
                </a:cubicBezTo>
                <a:cubicBezTo>
                  <a:pt x="10132" y="7042"/>
                  <a:pt x="10123" y="7046"/>
                  <a:pt x="10107" y="7015"/>
                </a:cubicBezTo>
                <a:cubicBezTo>
                  <a:pt x="10096" y="6992"/>
                  <a:pt x="10042" y="6964"/>
                  <a:pt x="9989" y="6954"/>
                </a:cubicBezTo>
                <a:lnTo>
                  <a:pt x="9896" y="6935"/>
                </a:lnTo>
                <a:close/>
                <a:moveTo>
                  <a:pt x="11637" y="6939"/>
                </a:moveTo>
                <a:cubicBezTo>
                  <a:pt x="11626" y="6940"/>
                  <a:pt x="11613" y="6950"/>
                  <a:pt x="11598" y="6964"/>
                </a:cubicBezTo>
                <a:cubicBezTo>
                  <a:pt x="11595" y="6982"/>
                  <a:pt x="11592" y="6994"/>
                  <a:pt x="11591" y="7027"/>
                </a:cubicBezTo>
                <a:cubicBezTo>
                  <a:pt x="11587" y="7124"/>
                  <a:pt x="11580" y="7142"/>
                  <a:pt x="11556" y="7129"/>
                </a:cubicBezTo>
                <a:cubicBezTo>
                  <a:pt x="11528" y="7113"/>
                  <a:pt x="11465" y="7110"/>
                  <a:pt x="11390" y="7122"/>
                </a:cubicBezTo>
                <a:cubicBezTo>
                  <a:pt x="11376" y="7124"/>
                  <a:pt x="11339" y="7116"/>
                  <a:pt x="11305" y="7108"/>
                </a:cubicBezTo>
                <a:cubicBezTo>
                  <a:pt x="11304" y="7108"/>
                  <a:pt x="11303" y="7108"/>
                  <a:pt x="11303" y="7108"/>
                </a:cubicBezTo>
                <a:cubicBezTo>
                  <a:pt x="11268" y="7112"/>
                  <a:pt x="11238" y="7118"/>
                  <a:pt x="11203" y="7118"/>
                </a:cubicBezTo>
                <a:cubicBezTo>
                  <a:pt x="11201" y="7121"/>
                  <a:pt x="11197" y="7121"/>
                  <a:pt x="11196" y="7124"/>
                </a:cubicBezTo>
                <a:cubicBezTo>
                  <a:pt x="11181" y="7153"/>
                  <a:pt x="11163" y="7155"/>
                  <a:pt x="11135" y="7129"/>
                </a:cubicBezTo>
                <a:cubicBezTo>
                  <a:pt x="11125" y="7119"/>
                  <a:pt x="11115" y="7114"/>
                  <a:pt x="11105" y="7109"/>
                </a:cubicBezTo>
                <a:cubicBezTo>
                  <a:pt x="11105" y="7109"/>
                  <a:pt x="11104" y="7109"/>
                  <a:pt x="11104" y="7109"/>
                </a:cubicBezTo>
                <a:cubicBezTo>
                  <a:pt x="11081" y="7106"/>
                  <a:pt x="11053" y="7107"/>
                  <a:pt x="11033" y="7101"/>
                </a:cubicBezTo>
                <a:cubicBezTo>
                  <a:pt x="11033" y="7101"/>
                  <a:pt x="11033" y="7101"/>
                  <a:pt x="11033" y="7101"/>
                </a:cubicBezTo>
                <a:cubicBezTo>
                  <a:pt x="11033" y="7101"/>
                  <a:pt x="11033" y="7101"/>
                  <a:pt x="11032" y="7101"/>
                </a:cubicBezTo>
                <a:cubicBezTo>
                  <a:pt x="11024" y="7104"/>
                  <a:pt x="11016" y="7111"/>
                  <a:pt x="11009" y="7118"/>
                </a:cubicBezTo>
                <a:cubicBezTo>
                  <a:pt x="11009" y="7118"/>
                  <a:pt x="11008" y="7118"/>
                  <a:pt x="11008" y="7118"/>
                </a:cubicBezTo>
                <a:cubicBezTo>
                  <a:pt x="11001" y="7126"/>
                  <a:pt x="10995" y="7134"/>
                  <a:pt x="10991" y="7146"/>
                </a:cubicBezTo>
                <a:cubicBezTo>
                  <a:pt x="10980" y="7179"/>
                  <a:pt x="10968" y="7189"/>
                  <a:pt x="10960" y="7178"/>
                </a:cubicBezTo>
                <a:cubicBezTo>
                  <a:pt x="10951" y="7168"/>
                  <a:pt x="10946" y="7137"/>
                  <a:pt x="10946" y="7090"/>
                </a:cubicBezTo>
                <a:cubicBezTo>
                  <a:pt x="10946" y="7070"/>
                  <a:pt x="10942" y="7051"/>
                  <a:pt x="10938" y="7035"/>
                </a:cubicBezTo>
                <a:cubicBezTo>
                  <a:pt x="10937" y="7032"/>
                  <a:pt x="10933" y="7030"/>
                  <a:pt x="10932" y="7027"/>
                </a:cubicBezTo>
                <a:cubicBezTo>
                  <a:pt x="10924" y="7004"/>
                  <a:pt x="10909" y="6986"/>
                  <a:pt x="10894" y="6969"/>
                </a:cubicBezTo>
                <a:cubicBezTo>
                  <a:pt x="10874" y="6955"/>
                  <a:pt x="10850" y="6945"/>
                  <a:pt x="10818" y="6945"/>
                </a:cubicBezTo>
                <a:lnTo>
                  <a:pt x="10777" y="6945"/>
                </a:lnTo>
                <a:cubicBezTo>
                  <a:pt x="10765" y="6957"/>
                  <a:pt x="10756" y="6983"/>
                  <a:pt x="10750" y="7016"/>
                </a:cubicBezTo>
                <a:lnTo>
                  <a:pt x="10750" y="7293"/>
                </a:lnTo>
                <a:cubicBezTo>
                  <a:pt x="10750" y="7467"/>
                  <a:pt x="10750" y="7553"/>
                  <a:pt x="10755" y="7596"/>
                </a:cubicBezTo>
                <a:cubicBezTo>
                  <a:pt x="10770" y="7607"/>
                  <a:pt x="10791" y="7614"/>
                  <a:pt x="10815" y="7620"/>
                </a:cubicBezTo>
                <a:cubicBezTo>
                  <a:pt x="10822" y="7607"/>
                  <a:pt x="10827" y="7589"/>
                  <a:pt x="10830" y="7564"/>
                </a:cubicBezTo>
                <a:cubicBezTo>
                  <a:pt x="10832" y="7543"/>
                  <a:pt x="10836" y="7527"/>
                  <a:pt x="10841" y="7517"/>
                </a:cubicBezTo>
                <a:cubicBezTo>
                  <a:pt x="10851" y="7497"/>
                  <a:pt x="10864" y="7499"/>
                  <a:pt x="10872" y="7522"/>
                </a:cubicBezTo>
                <a:cubicBezTo>
                  <a:pt x="10876" y="7533"/>
                  <a:pt x="10878" y="7549"/>
                  <a:pt x="10878" y="7571"/>
                </a:cubicBezTo>
                <a:cubicBezTo>
                  <a:pt x="10878" y="7609"/>
                  <a:pt x="10923" y="7617"/>
                  <a:pt x="11065" y="7614"/>
                </a:cubicBezTo>
                <a:cubicBezTo>
                  <a:pt x="11097" y="7602"/>
                  <a:pt x="11121" y="7586"/>
                  <a:pt x="11127" y="7564"/>
                </a:cubicBezTo>
                <a:cubicBezTo>
                  <a:pt x="11139" y="7518"/>
                  <a:pt x="11162" y="7518"/>
                  <a:pt x="11185" y="7565"/>
                </a:cubicBezTo>
                <a:cubicBezTo>
                  <a:pt x="11195" y="7583"/>
                  <a:pt x="11229" y="7596"/>
                  <a:pt x="11274" y="7606"/>
                </a:cubicBezTo>
                <a:cubicBezTo>
                  <a:pt x="11274" y="7606"/>
                  <a:pt x="11274" y="7606"/>
                  <a:pt x="11274" y="7606"/>
                </a:cubicBezTo>
                <a:cubicBezTo>
                  <a:pt x="11296" y="7605"/>
                  <a:pt x="11346" y="7603"/>
                  <a:pt x="11353" y="7602"/>
                </a:cubicBezTo>
                <a:cubicBezTo>
                  <a:pt x="11373" y="7598"/>
                  <a:pt x="11416" y="7608"/>
                  <a:pt x="11447" y="7623"/>
                </a:cubicBezTo>
                <a:cubicBezTo>
                  <a:pt x="11449" y="7623"/>
                  <a:pt x="11451" y="7624"/>
                  <a:pt x="11454" y="7624"/>
                </a:cubicBezTo>
                <a:cubicBezTo>
                  <a:pt x="11454" y="7624"/>
                  <a:pt x="11455" y="7624"/>
                  <a:pt x="11455" y="7624"/>
                </a:cubicBezTo>
                <a:cubicBezTo>
                  <a:pt x="11471" y="7624"/>
                  <a:pt x="11485" y="7627"/>
                  <a:pt x="11501" y="7627"/>
                </a:cubicBezTo>
                <a:cubicBezTo>
                  <a:pt x="11513" y="7621"/>
                  <a:pt x="11523" y="7609"/>
                  <a:pt x="11533" y="7586"/>
                </a:cubicBezTo>
                <a:cubicBezTo>
                  <a:pt x="11547" y="7555"/>
                  <a:pt x="11555" y="7540"/>
                  <a:pt x="11564" y="7539"/>
                </a:cubicBezTo>
                <a:cubicBezTo>
                  <a:pt x="11564" y="7539"/>
                  <a:pt x="11564" y="7539"/>
                  <a:pt x="11564" y="7539"/>
                </a:cubicBezTo>
                <a:cubicBezTo>
                  <a:pt x="11573" y="7539"/>
                  <a:pt x="11583" y="7554"/>
                  <a:pt x="11602" y="7583"/>
                </a:cubicBezTo>
                <a:cubicBezTo>
                  <a:pt x="11613" y="7602"/>
                  <a:pt x="11623" y="7612"/>
                  <a:pt x="11632" y="7619"/>
                </a:cubicBezTo>
                <a:cubicBezTo>
                  <a:pt x="11643" y="7618"/>
                  <a:pt x="11653" y="7617"/>
                  <a:pt x="11663" y="7616"/>
                </a:cubicBezTo>
                <a:cubicBezTo>
                  <a:pt x="11670" y="7607"/>
                  <a:pt x="11675" y="7592"/>
                  <a:pt x="11679" y="7571"/>
                </a:cubicBezTo>
                <a:cubicBezTo>
                  <a:pt x="11683" y="7549"/>
                  <a:pt x="11685" y="7522"/>
                  <a:pt x="11687" y="7487"/>
                </a:cubicBezTo>
                <a:cubicBezTo>
                  <a:pt x="11693" y="7331"/>
                  <a:pt x="11718" y="7342"/>
                  <a:pt x="11734" y="7509"/>
                </a:cubicBezTo>
                <a:cubicBezTo>
                  <a:pt x="11739" y="7560"/>
                  <a:pt x="11744" y="7587"/>
                  <a:pt x="11751" y="7606"/>
                </a:cubicBezTo>
                <a:cubicBezTo>
                  <a:pt x="11787" y="7599"/>
                  <a:pt x="11814" y="7591"/>
                  <a:pt x="11836" y="7580"/>
                </a:cubicBezTo>
                <a:cubicBezTo>
                  <a:pt x="11839" y="7565"/>
                  <a:pt x="11844" y="7554"/>
                  <a:pt x="11847" y="7530"/>
                </a:cubicBezTo>
                <a:cubicBezTo>
                  <a:pt x="11867" y="7397"/>
                  <a:pt x="11890" y="7389"/>
                  <a:pt x="11909" y="7509"/>
                </a:cubicBezTo>
                <a:cubicBezTo>
                  <a:pt x="11913" y="7535"/>
                  <a:pt x="11920" y="7556"/>
                  <a:pt x="11928" y="7573"/>
                </a:cubicBezTo>
                <a:cubicBezTo>
                  <a:pt x="11931" y="7578"/>
                  <a:pt x="11936" y="7580"/>
                  <a:pt x="11939" y="7584"/>
                </a:cubicBezTo>
                <a:cubicBezTo>
                  <a:pt x="11968" y="7622"/>
                  <a:pt x="12017" y="7634"/>
                  <a:pt x="12113" y="7627"/>
                </a:cubicBezTo>
                <a:lnTo>
                  <a:pt x="12196" y="7621"/>
                </a:lnTo>
                <a:cubicBezTo>
                  <a:pt x="12200" y="7615"/>
                  <a:pt x="12202" y="7604"/>
                  <a:pt x="12205" y="7595"/>
                </a:cubicBezTo>
                <a:lnTo>
                  <a:pt x="12209" y="7462"/>
                </a:lnTo>
                <a:cubicBezTo>
                  <a:pt x="12210" y="7408"/>
                  <a:pt x="12214" y="7373"/>
                  <a:pt x="12218" y="7346"/>
                </a:cubicBezTo>
                <a:cubicBezTo>
                  <a:pt x="12221" y="7324"/>
                  <a:pt x="12225" y="7307"/>
                  <a:pt x="12232" y="7297"/>
                </a:cubicBezTo>
                <a:cubicBezTo>
                  <a:pt x="12239" y="7253"/>
                  <a:pt x="12247" y="7210"/>
                  <a:pt x="12257" y="7186"/>
                </a:cubicBezTo>
                <a:cubicBezTo>
                  <a:pt x="12279" y="7133"/>
                  <a:pt x="12233" y="7113"/>
                  <a:pt x="12143" y="7102"/>
                </a:cubicBezTo>
                <a:cubicBezTo>
                  <a:pt x="12143" y="7102"/>
                  <a:pt x="12143" y="7102"/>
                  <a:pt x="12142" y="7102"/>
                </a:cubicBezTo>
                <a:cubicBezTo>
                  <a:pt x="12127" y="7108"/>
                  <a:pt x="12116" y="7117"/>
                  <a:pt x="12114" y="7126"/>
                </a:cubicBezTo>
                <a:cubicBezTo>
                  <a:pt x="12108" y="7148"/>
                  <a:pt x="12091" y="7149"/>
                  <a:pt x="12070" y="7129"/>
                </a:cubicBezTo>
                <a:cubicBezTo>
                  <a:pt x="12050" y="7111"/>
                  <a:pt x="11987" y="7097"/>
                  <a:pt x="11928" y="7096"/>
                </a:cubicBezTo>
                <a:cubicBezTo>
                  <a:pt x="11856" y="7096"/>
                  <a:pt x="11833" y="7099"/>
                  <a:pt x="11822" y="7132"/>
                </a:cubicBezTo>
                <a:cubicBezTo>
                  <a:pt x="11818" y="7143"/>
                  <a:pt x="11816" y="7158"/>
                  <a:pt x="11814" y="7176"/>
                </a:cubicBezTo>
                <a:lnTo>
                  <a:pt x="11804" y="7256"/>
                </a:lnTo>
                <a:lnTo>
                  <a:pt x="11775" y="7174"/>
                </a:lnTo>
                <a:cubicBezTo>
                  <a:pt x="11760" y="7128"/>
                  <a:pt x="11736" y="7091"/>
                  <a:pt x="11723" y="7091"/>
                </a:cubicBezTo>
                <a:cubicBezTo>
                  <a:pt x="11709" y="7091"/>
                  <a:pt x="11692" y="7050"/>
                  <a:pt x="11684" y="7000"/>
                </a:cubicBezTo>
                <a:cubicBezTo>
                  <a:pt x="11682" y="6990"/>
                  <a:pt x="11679" y="6986"/>
                  <a:pt x="11677" y="6977"/>
                </a:cubicBezTo>
                <a:cubicBezTo>
                  <a:pt x="11665" y="6952"/>
                  <a:pt x="11652" y="6937"/>
                  <a:pt x="11637" y="6939"/>
                </a:cubicBezTo>
                <a:close/>
                <a:moveTo>
                  <a:pt x="8951" y="6963"/>
                </a:moveTo>
                <a:cubicBezTo>
                  <a:pt x="8929" y="6963"/>
                  <a:pt x="8907" y="6968"/>
                  <a:pt x="8889" y="6976"/>
                </a:cubicBezTo>
                <a:cubicBezTo>
                  <a:pt x="8862" y="7017"/>
                  <a:pt x="8840" y="7081"/>
                  <a:pt x="8829" y="7164"/>
                </a:cubicBezTo>
                <a:cubicBezTo>
                  <a:pt x="8829" y="7165"/>
                  <a:pt x="8829" y="7167"/>
                  <a:pt x="8829" y="7168"/>
                </a:cubicBezTo>
                <a:cubicBezTo>
                  <a:pt x="8825" y="7244"/>
                  <a:pt x="8826" y="7325"/>
                  <a:pt x="8829" y="7403"/>
                </a:cubicBezTo>
                <a:cubicBezTo>
                  <a:pt x="8843" y="7511"/>
                  <a:pt x="8873" y="7593"/>
                  <a:pt x="8914" y="7626"/>
                </a:cubicBezTo>
                <a:cubicBezTo>
                  <a:pt x="8914" y="7626"/>
                  <a:pt x="8914" y="7626"/>
                  <a:pt x="8915" y="7626"/>
                </a:cubicBezTo>
                <a:cubicBezTo>
                  <a:pt x="8936" y="7637"/>
                  <a:pt x="8965" y="7633"/>
                  <a:pt x="8993" y="7619"/>
                </a:cubicBezTo>
                <a:cubicBezTo>
                  <a:pt x="9006" y="7612"/>
                  <a:pt x="9019" y="7604"/>
                  <a:pt x="9030" y="7592"/>
                </a:cubicBezTo>
                <a:cubicBezTo>
                  <a:pt x="9043" y="7580"/>
                  <a:pt x="9054" y="7566"/>
                  <a:pt x="9061" y="7550"/>
                </a:cubicBezTo>
                <a:cubicBezTo>
                  <a:pt x="9078" y="7514"/>
                  <a:pt x="9089" y="7504"/>
                  <a:pt x="9096" y="7522"/>
                </a:cubicBezTo>
                <a:cubicBezTo>
                  <a:pt x="9104" y="7539"/>
                  <a:pt x="9107" y="7584"/>
                  <a:pt x="9107" y="7657"/>
                </a:cubicBezTo>
                <a:cubicBezTo>
                  <a:pt x="9107" y="7700"/>
                  <a:pt x="9111" y="7741"/>
                  <a:pt x="9117" y="7774"/>
                </a:cubicBezTo>
                <a:cubicBezTo>
                  <a:pt x="9136" y="7818"/>
                  <a:pt x="9153" y="7821"/>
                  <a:pt x="9186" y="7775"/>
                </a:cubicBezTo>
                <a:cubicBezTo>
                  <a:pt x="9189" y="7763"/>
                  <a:pt x="9191" y="7754"/>
                  <a:pt x="9194" y="7738"/>
                </a:cubicBezTo>
                <a:cubicBezTo>
                  <a:pt x="9205" y="7684"/>
                  <a:pt x="9226" y="7640"/>
                  <a:pt x="9241" y="7640"/>
                </a:cubicBezTo>
                <a:cubicBezTo>
                  <a:pt x="9255" y="7640"/>
                  <a:pt x="9280" y="7618"/>
                  <a:pt x="9295" y="7590"/>
                </a:cubicBezTo>
                <a:cubicBezTo>
                  <a:pt x="9304" y="7574"/>
                  <a:pt x="9312" y="7567"/>
                  <a:pt x="9321" y="7564"/>
                </a:cubicBezTo>
                <a:cubicBezTo>
                  <a:pt x="9324" y="7562"/>
                  <a:pt x="9329" y="7561"/>
                  <a:pt x="9332" y="7561"/>
                </a:cubicBezTo>
                <a:cubicBezTo>
                  <a:pt x="9353" y="7546"/>
                  <a:pt x="9368" y="7551"/>
                  <a:pt x="9375" y="7577"/>
                </a:cubicBezTo>
                <a:cubicBezTo>
                  <a:pt x="9376" y="7583"/>
                  <a:pt x="9382" y="7588"/>
                  <a:pt x="9387" y="7594"/>
                </a:cubicBezTo>
                <a:cubicBezTo>
                  <a:pt x="9387" y="7594"/>
                  <a:pt x="9387" y="7595"/>
                  <a:pt x="9387" y="7595"/>
                </a:cubicBezTo>
                <a:cubicBezTo>
                  <a:pt x="9388" y="7596"/>
                  <a:pt x="9390" y="7595"/>
                  <a:pt x="9392" y="7596"/>
                </a:cubicBezTo>
                <a:cubicBezTo>
                  <a:pt x="9407" y="7605"/>
                  <a:pt x="9426" y="7614"/>
                  <a:pt x="9447" y="7620"/>
                </a:cubicBezTo>
                <a:cubicBezTo>
                  <a:pt x="9447" y="7620"/>
                  <a:pt x="9448" y="7620"/>
                  <a:pt x="9448" y="7620"/>
                </a:cubicBezTo>
                <a:cubicBezTo>
                  <a:pt x="9472" y="7627"/>
                  <a:pt x="9498" y="7632"/>
                  <a:pt x="9524" y="7632"/>
                </a:cubicBezTo>
                <a:lnTo>
                  <a:pt x="9633" y="7633"/>
                </a:lnTo>
                <a:lnTo>
                  <a:pt x="9637" y="7471"/>
                </a:lnTo>
                <a:cubicBezTo>
                  <a:pt x="9639" y="7423"/>
                  <a:pt x="9641" y="7384"/>
                  <a:pt x="9645" y="7356"/>
                </a:cubicBezTo>
                <a:cubicBezTo>
                  <a:pt x="9645" y="7356"/>
                  <a:pt x="9645" y="7356"/>
                  <a:pt x="9645" y="7355"/>
                </a:cubicBezTo>
                <a:cubicBezTo>
                  <a:pt x="9648" y="7328"/>
                  <a:pt x="9653" y="7312"/>
                  <a:pt x="9657" y="7307"/>
                </a:cubicBezTo>
                <a:cubicBezTo>
                  <a:pt x="9661" y="7301"/>
                  <a:pt x="9665" y="7306"/>
                  <a:pt x="9669" y="7325"/>
                </a:cubicBezTo>
                <a:cubicBezTo>
                  <a:pt x="9672" y="7344"/>
                  <a:pt x="9676" y="7375"/>
                  <a:pt x="9677" y="7420"/>
                </a:cubicBezTo>
                <a:cubicBezTo>
                  <a:pt x="9679" y="7475"/>
                  <a:pt x="9684" y="7517"/>
                  <a:pt x="9690" y="7552"/>
                </a:cubicBezTo>
                <a:cubicBezTo>
                  <a:pt x="9694" y="7578"/>
                  <a:pt x="9699" y="7597"/>
                  <a:pt x="9704" y="7610"/>
                </a:cubicBezTo>
                <a:cubicBezTo>
                  <a:pt x="9705" y="7611"/>
                  <a:pt x="9705" y="7613"/>
                  <a:pt x="9705" y="7614"/>
                </a:cubicBezTo>
                <a:cubicBezTo>
                  <a:pt x="9715" y="7609"/>
                  <a:pt x="9726" y="7605"/>
                  <a:pt x="9733" y="7597"/>
                </a:cubicBezTo>
                <a:cubicBezTo>
                  <a:pt x="9737" y="7572"/>
                  <a:pt x="9740" y="7537"/>
                  <a:pt x="9740" y="7483"/>
                </a:cubicBezTo>
                <a:cubicBezTo>
                  <a:pt x="9740" y="7396"/>
                  <a:pt x="9747" y="7309"/>
                  <a:pt x="9755" y="7289"/>
                </a:cubicBezTo>
                <a:cubicBezTo>
                  <a:pt x="9765" y="7265"/>
                  <a:pt x="9762" y="7226"/>
                  <a:pt x="9747" y="7175"/>
                </a:cubicBezTo>
                <a:cubicBezTo>
                  <a:pt x="9742" y="7159"/>
                  <a:pt x="9738" y="7146"/>
                  <a:pt x="9733" y="7135"/>
                </a:cubicBezTo>
                <a:cubicBezTo>
                  <a:pt x="9718" y="7110"/>
                  <a:pt x="9695" y="7103"/>
                  <a:pt x="9661" y="7101"/>
                </a:cubicBezTo>
                <a:cubicBezTo>
                  <a:pt x="9656" y="7100"/>
                  <a:pt x="9654" y="7099"/>
                  <a:pt x="9650" y="7098"/>
                </a:cubicBezTo>
                <a:lnTo>
                  <a:pt x="9648" y="7098"/>
                </a:lnTo>
                <a:lnTo>
                  <a:pt x="9628" y="7100"/>
                </a:lnTo>
                <a:cubicBezTo>
                  <a:pt x="9627" y="7100"/>
                  <a:pt x="9626" y="7099"/>
                  <a:pt x="9624" y="7100"/>
                </a:cubicBezTo>
                <a:cubicBezTo>
                  <a:pt x="9622" y="7100"/>
                  <a:pt x="9621" y="7100"/>
                  <a:pt x="9619" y="7101"/>
                </a:cubicBezTo>
                <a:cubicBezTo>
                  <a:pt x="9604" y="7103"/>
                  <a:pt x="9589" y="7106"/>
                  <a:pt x="9578" y="7110"/>
                </a:cubicBezTo>
                <a:cubicBezTo>
                  <a:pt x="9564" y="7116"/>
                  <a:pt x="9553" y="7121"/>
                  <a:pt x="9551" y="7130"/>
                </a:cubicBezTo>
                <a:cubicBezTo>
                  <a:pt x="9546" y="7150"/>
                  <a:pt x="9531" y="7150"/>
                  <a:pt x="9514" y="7127"/>
                </a:cubicBezTo>
                <a:cubicBezTo>
                  <a:pt x="9506" y="7117"/>
                  <a:pt x="9495" y="7112"/>
                  <a:pt x="9485" y="7107"/>
                </a:cubicBezTo>
                <a:lnTo>
                  <a:pt x="9426" y="7109"/>
                </a:lnTo>
                <a:cubicBezTo>
                  <a:pt x="9413" y="7109"/>
                  <a:pt x="9408" y="7107"/>
                  <a:pt x="9396" y="7108"/>
                </a:cubicBezTo>
                <a:cubicBezTo>
                  <a:pt x="9378" y="7117"/>
                  <a:pt x="9362" y="7129"/>
                  <a:pt x="9350" y="7149"/>
                </a:cubicBezTo>
                <a:cubicBezTo>
                  <a:pt x="9319" y="7203"/>
                  <a:pt x="9314" y="7203"/>
                  <a:pt x="9288" y="7146"/>
                </a:cubicBezTo>
                <a:cubicBezTo>
                  <a:pt x="9266" y="7098"/>
                  <a:pt x="9238" y="7088"/>
                  <a:pt x="9169" y="7097"/>
                </a:cubicBezTo>
                <a:cubicBezTo>
                  <a:pt x="9092" y="7108"/>
                  <a:pt x="9075" y="7098"/>
                  <a:pt x="9056" y="7036"/>
                </a:cubicBezTo>
                <a:cubicBezTo>
                  <a:pt x="9055" y="7032"/>
                  <a:pt x="9054" y="7030"/>
                  <a:pt x="9052" y="7027"/>
                </a:cubicBezTo>
                <a:cubicBezTo>
                  <a:pt x="9052" y="7025"/>
                  <a:pt x="9050" y="7025"/>
                  <a:pt x="9049" y="7023"/>
                </a:cubicBezTo>
                <a:cubicBezTo>
                  <a:pt x="9043" y="7009"/>
                  <a:pt x="9037" y="7000"/>
                  <a:pt x="9031" y="6990"/>
                </a:cubicBezTo>
                <a:cubicBezTo>
                  <a:pt x="9025" y="6983"/>
                  <a:pt x="9017" y="6980"/>
                  <a:pt x="9009" y="6976"/>
                </a:cubicBezTo>
                <a:cubicBezTo>
                  <a:pt x="8994" y="6969"/>
                  <a:pt x="8978" y="6963"/>
                  <a:pt x="8951" y="6963"/>
                </a:cubicBezTo>
                <a:close/>
                <a:moveTo>
                  <a:pt x="19618" y="7787"/>
                </a:moveTo>
                <a:cubicBezTo>
                  <a:pt x="19477" y="7787"/>
                  <a:pt x="19475" y="7788"/>
                  <a:pt x="19475" y="7876"/>
                </a:cubicBezTo>
                <a:cubicBezTo>
                  <a:pt x="19475" y="7905"/>
                  <a:pt x="19478" y="7922"/>
                  <a:pt x="19482" y="7937"/>
                </a:cubicBezTo>
                <a:cubicBezTo>
                  <a:pt x="19484" y="7942"/>
                  <a:pt x="19485" y="7947"/>
                  <a:pt x="19487" y="7951"/>
                </a:cubicBezTo>
                <a:cubicBezTo>
                  <a:pt x="19493" y="7964"/>
                  <a:pt x="19502" y="7973"/>
                  <a:pt x="19517" y="7977"/>
                </a:cubicBezTo>
                <a:lnTo>
                  <a:pt x="19558" y="7987"/>
                </a:lnTo>
                <a:lnTo>
                  <a:pt x="19562" y="8326"/>
                </a:lnTo>
                <a:lnTo>
                  <a:pt x="19566" y="8593"/>
                </a:lnTo>
                <a:cubicBezTo>
                  <a:pt x="19570" y="8619"/>
                  <a:pt x="19574" y="8648"/>
                  <a:pt x="19580" y="8664"/>
                </a:cubicBezTo>
                <a:lnTo>
                  <a:pt x="19619" y="8664"/>
                </a:lnTo>
                <a:lnTo>
                  <a:pt x="19651" y="8664"/>
                </a:lnTo>
                <a:cubicBezTo>
                  <a:pt x="19656" y="8657"/>
                  <a:pt x="19660" y="8652"/>
                  <a:pt x="19664" y="8643"/>
                </a:cubicBezTo>
                <a:cubicBezTo>
                  <a:pt x="19667" y="8639"/>
                  <a:pt x="19668" y="8640"/>
                  <a:pt x="19671" y="8636"/>
                </a:cubicBezTo>
                <a:lnTo>
                  <a:pt x="19674" y="8326"/>
                </a:lnTo>
                <a:cubicBezTo>
                  <a:pt x="19676" y="8168"/>
                  <a:pt x="19678" y="8083"/>
                  <a:pt x="19683" y="8037"/>
                </a:cubicBezTo>
                <a:cubicBezTo>
                  <a:pt x="19688" y="7990"/>
                  <a:pt x="19696" y="7982"/>
                  <a:pt x="19712" y="7977"/>
                </a:cubicBezTo>
                <a:cubicBezTo>
                  <a:pt x="19737" y="7968"/>
                  <a:pt x="19751" y="7996"/>
                  <a:pt x="19770" y="8097"/>
                </a:cubicBezTo>
                <a:cubicBezTo>
                  <a:pt x="19795" y="8226"/>
                  <a:pt x="19795" y="8230"/>
                  <a:pt x="19762" y="8305"/>
                </a:cubicBezTo>
                <a:cubicBezTo>
                  <a:pt x="19735" y="8366"/>
                  <a:pt x="19730" y="8407"/>
                  <a:pt x="19737" y="8509"/>
                </a:cubicBezTo>
                <a:cubicBezTo>
                  <a:pt x="19740" y="8557"/>
                  <a:pt x="19740" y="8591"/>
                  <a:pt x="19744" y="8616"/>
                </a:cubicBezTo>
                <a:cubicBezTo>
                  <a:pt x="19744" y="8617"/>
                  <a:pt x="19744" y="8617"/>
                  <a:pt x="19744" y="8618"/>
                </a:cubicBezTo>
                <a:cubicBezTo>
                  <a:pt x="19746" y="8630"/>
                  <a:pt x="19749" y="8640"/>
                  <a:pt x="19753" y="8648"/>
                </a:cubicBezTo>
                <a:cubicBezTo>
                  <a:pt x="19757" y="8656"/>
                  <a:pt x="19763" y="8662"/>
                  <a:pt x="19771" y="8666"/>
                </a:cubicBezTo>
                <a:cubicBezTo>
                  <a:pt x="19802" y="8684"/>
                  <a:pt x="19868" y="8675"/>
                  <a:pt x="20014" y="8666"/>
                </a:cubicBezTo>
                <a:lnTo>
                  <a:pt x="20070" y="8663"/>
                </a:lnTo>
                <a:cubicBezTo>
                  <a:pt x="20089" y="8652"/>
                  <a:pt x="20104" y="8639"/>
                  <a:pt x="20108" y="8623"/>
                </a:cubicBezTo>
                <a:cubicBezTo>
                  <a:pt x="20117" y="8588"/>
                  <a:pt x="20127" y="8571"/>
                  <a:pt x="20138" y="8564"/>
                </a:cubicBezTo>
                <a:lnTo>
                  <a:pt x="20138" y="8467"/>
                </a:lnTo>
                <a:cubicBezTo>
                  <a:pt x="20138" y="8415"/>
                  <a:pt x="20140" y="8363"/>
                  <a:pt x="20143" y="8320"/>
                </a:cubicBezTo>
                <a:cubicBezTo>
                  <a:pt x="20143" y="8320"/>
                  <a:pt x="20143" y="8320"/>
                  <a:pt x="20143" y="8319"/>
                </a:cubicBezTo>
                <a:cubicBezTo>
                  <a:pt x="20147" y="8276"/>
                  <a:pt x="20151" y="8244"/>
                  <a:pt x="20156" y="8232"/>
                </a:cubicBezTo>
                <a:cubicBezTo>
                  <a:pt x="20184" y="8164"/>
                  <a:pt x="20226" y="8181"/>
                  <a:pt x="20245" y="8267"/>
                </a:cubicBezTo>
                <a:cubicBezTo>
                  <a:pt x="20249" y="8285"/>
                  <a:pt x="20252" y="8303"/>
                  <a:pt x="20253" y="8324"/>
                </a:cubicBezTo>
                <a:cubicBezTo>
                  <a:pt x="20259" y="8387"/>
                  <a:pt x="20253" y="8482"/>
                  <a:pt x="20234" y="8734"/>
                </a:cubicBezTo>
                <a:cubicBezTo>
                  <a:pt x="20231" y="8769"/>
                  <a:pt x="20232" y="8789"/>
                  <a:pt x="20233" y="8811"/>
                </a:cubicBezTo>
                <a:cubicBezTo>
                  <a:pt x="20246" y="8861"/>
                  <a:pt x="20263" y="8903"/>
                  <a:pt x="20283" y="8934"/>
                </a:cubicBezTo>
                <a:cubicBezTo>
                  <a:pt x="20306" y="8947"/>
                  <a:pt x="20338" y="8954"/>
                  <a:pt x="20368" y="8953"/>
                </a:cubicBezTo>
                <a:cubicBezTo>
                  <a:pt x="20372" y="8953"/>
                  <a:pt x="20376" y="8952"/>
                  <a:pt x="20380" y="8952"/>
                </a:cubicBezTo>
                <a:cubicBezTo>
                  <a:pt x="20410" y="8949"/>
                  <a:pt x="20440" y="8942"/>
                  <a:pt x="20460" y="8923"/>
                </a:cubicBezTo>
                <a:cubicBezTo>
                  <a:pt x="20467" y="8916"/>
                  <a:pt x="20473" y="8901"/>
                  <a:pt x="20478" y="8890"/>
                </a:cubicBezTo>
                <a:cubicBezTo>
                  <a:pt x="20479" y="8889"/>
                  <a:pt x="20479" y="8889"/>
                  <a:pt x="20479" y="8888"/>
                </a:cubicBezTo>
                <a:cubicBezTo>
                  <a:pt x="20483" y="8873"/>
                  <a:pt x="20490" y="8854"/>
                  <a:pt x="20496" y="8835"/>
                </a:cubicBezTo>
                <a:cubicBezTo>
                  <a:pt x="20501" y="8814"/>
                  <a:pt x="20506" y="8795"/>
                  <a:pt x="20508" y="8767"/>
                </a:cubicBezTo>
                <a:cubicBezTo>
                  <a:pt x="20522" y="8604"/>
                  <a:pt x="20530" y="8581"/>
                  <a:pt x="20552" y="8626"/>
                </a:cubicBezTo>
                <a:cubicBezTo>
                  <a:pt x="20574" y="8671"/>
                  <a:pt x="20646" y="8696"/>
                  <a:pt x="20700" y="8688"/>
                </a:cubicBezTo>
                <a:cubicBezTo>
                  <a:pt x="20718" y="8685"/>
                  <a:pt x="20734" y="8678"/>
                  <a:pt x="20745" y="8667"/>
                </a:cubicBezTo>
                <a:cubicBezTo>
                  <a:pt x="20779" y="8636"/>
                  <a:pt x="20786" y="8609"/>
                  <a:pt x="20784" y="8527"/>
                </a:cubicBezTo>
                <a:cubicBezTo>
                  <a:pt x="20780" y="8410"/>
                  <a:pt x="20797" y="8324"/>
                  <a:pt x="20817" y="8355"/>
                </a:cubicBezTo>
                <a:cubicBezTo>
                  <a:pt x="20825" y="8367"/>
                  <a:pt x="20832" y="8420"/>
                  <a:pt x="20832" y="8474"/>
                </a:cubicBezTo>
                <a:cubicBezTo>
                  <a:pt x="20832" y="8546"/>
                  <a:pt x="20836" y="8593"/>
                  <a:pt x="20848" y="8626"/>
                </a:cubicBezTo>
                <a:cubicBezTo>
                  <a:pt x="20861" y="8658"/>
                  <a:pt x="20881" y="8676"/>
                  <a:pt x="20912" y="8688"/>
                </a:cubicBezTo>
                <a:cubicBezTo>
                  <a:pt x="20941" y="8700"/>
                  <a:pt x="20965" y="8693"/>
                  <a:pt x="20983" y="8671"/>
                </a:cubicBezTo>
                <a:cubicBezTo>
                  <a:pt x="20983" y="8670"/>
                  <a:pt x="20983" y="8670"/>
                  <a:pt x="20984" y="8670"/>
                </a:cubicBezTo>
                <a:cubicBezTo>
                  <a:pt x="20990" y="8654"/>
                  <a:pt x="20995" y="8637"/>
                  <a:pt x="20995" y="8614"/>
                </a:cubicBezTo>
                <a:cubicBezTo>
                  <a:pt x="20995" y="8576"/>
                  <a:pt x="20986" y="8527"/>
                  <a:pt x="20975" y="8481"/>
                </a:cubicBezTo>
                <a:cubicBezTo>
                  <a:pt x="20973" y="8481"/>
                  <a:pt x="20971" y="8480"/>
                  <a:pt x="20969" y="8480"/>
                </a:cubicBezTo>
                <a:cubicBezTo>
                  <a:pt x="20961" y="8479"/>
                  <a:pt x="20954" y="8478"/>
                  <a:pt x="20949" y="8475"/>
                </a:cubicBezTo>
                <a:cubicBezTo>
                  <a:pt x="20930" y="8463"/>
                  <a:pt x="20929" y="8425"/>
                  <a:pt x="20936" y="8318"/>
                </a:cubicBezTo>
                <a:cubicBezTo>
                  <a:pt x="20936" y="8314"/>
                  <a:pt x="20936" y="8312"/>
                  <a:pt x="20936" y="8308"/>
                </a:cubicBezTo>
                <a:cubicBezTo>
                  <a:pt x="20938" y="8282"/>
                  <a:pt x="20941" y="8272"/>
                  <a:pt x="20943" y="8254"/>
                </a:cubicBezTo>
                <a:cubicBezTo>
                  <a:pt x="20949" y="8210"/>
                  <a:pt x="20955" y="8177"/>
                  <a:pt x="20968" y="8166"/>
                </a:cubicBezTo>
                <a:cubicBezTo>
                  <a:pt x="20996" y="8076"/>
                  <a:pt x="20993" y="8029"/>
                  <a:pt x="20952" y="7928"/>
                </a:cubicBezTo>
                <a:cubicBezTo>
                  <a:pt x="20949" y="7922"/>
                  <a:pt x="20947" y="7920"/>
                  <a:pt x="20945" y="7915"/>
                </a:cubicBezTo>
                <a:cubicBezTo>
                  <a:pt x="20937" y="7902"/>
                  <a:pt x="20931" y="7896"/>
                  <a:pt x="20924" y="7882"/>
                </a:cubicBezTo>
                <a:lnTo>
                  <a:pt x="20916" y="7863"/>
                </a:lnTo>
                <a:cubicBezTo>
                  <a:pt x="20900" y="7843"/>
                  <a:pt x="20885" y="7842"/>
                  <a:pt x="20870" y="7860"/>
                </a:cubicBezTo>
                <a:lnTo>
                  <a:pt x="20851" y="7912"/>
                </a:lnTo>
                <a:cubicBezTo>
                  <a:pt x="20815" y="8013"/>
                  <a:pt x="20748" y="8061"/>
                  <a:pt x="20732" y="7997"/>
                </a:cubicBezTo>
                <a:cubicBezTo>
                  <a:pt x="20728" y="7985"/>
                  <a:pt x="20719" y="7978"/>
                  <a:pt x="20706" y="7973"/>
                </a:cubicBezTo>
                <a:cubicBezTo>
                  <a:pt x="20667" y="7960"/>
                  <a:pt x="20596" y="7982"/>
                  <a:pt x="20567" y="8028"/>
                </a:cubicBezTo>
                <a:cubicBezTo>
                  <a:pt x="20534" y="8080"/>
                  <a:pt x="20530" y="8081"/>
                  <a:pt x="20522" y="8031"/>
                </a:cubicBezTo>
                <a:cubicBezTo>
                  <a:pt x="20516" y="7992"/>
                  <a:pt x="20466" y="7982"/>
                  <a:pt x="20349" y="7979"/>
                </a:cubicBezTo>
                <a:cubicBezTo>
                  <a:pt x="20323" y="7987"/>
                  <a:pt x="20292" y="7992"/>
                  <a:pt x="20282" y="8003"/>
                </a:cubicBezTo>
                <a:cubicBezTo>
                  <a:pt x="20251" y="8039"/>
                  <a:pt x="20217" y="8034"/>
                  <a:pt x="20206" y="7993"/>
                </a:cubicBezTo>
                <a:cubicBezTo>
                  <a:pt x="20204" y="7985"/>
                  <a:pt x="20200" y="7981"/>
                  <a:pt x="20195" y="7975"/>
                </a:cubicBezTo>
                <a:lnTo>
                  <a:pt x="20107" y="7975"/>
                </a:lnTo>
                <a:cubicBezTo>
                  <a:pt x="20102" y="7978"/>
                  <a:pt x="20099" y="7976"/>
                  <a:pt x="20095" y="7979"/>
                </a:cubicBezTo>
                <a:cubicBezTo>
                  <a:pt x="20079" y="7989"/>
                  <a:pt x="20061" y="7990"/>
                  <a:pt x="20043" y="7993"/>
                </a:cubicBezTo>
                <a:lnTo>
                  <a:pt x="20031" y="8074"/>
                </a:lnTo>
                <a:lnTo>
                  <a:pt x="20016" y="8170"/>
                </a:lnTo>
                <a:lnTo>
                  <a:pt x="19982" y="8073"/>
                </a:lnTo>
                <a:cubicBezTo>
                  <a:pt x="19975" y="8052"/>
                  <a:pt x="19969" y="8034"/>
                  <a:pt x="19962" y="8021"/>
                </a:cubicBezTo>
                <a:cubicBezTo>
                  <a:pt x="19942" y="7980"/>
                  <a:pt x="19917" y="7970"/>
                  <a:pt x="19859" y="7963"/>
                </a:cubicBezTo>
                <a:cubicBezTo>
                  <a:pt x="19779" y="7953"/>
                  <a:pt x="19769" y="7942"/>
                  <a:pt x="19764" y="7869"/>
                </a:cubicBezTo>
                <a:cubicBezTo>
                  <a:pt x="19763" y="7852"/>
                  <a:pt x="19762" y="7839"/>
                  <a:pt x="19759" y="7829"/>
                </a:cubicBezTo>
                <a:cubicBezTo>
                  <a:pt x="19754" y="7822"/>
                  <a:pt x="19748" y="7818"/>
                  <a:pt x="19742" y="7811"/>
                </a:cubicBezTo>
                <a:cubicBezTo>
                  <a:pt x="19737" y="7804"/>
                  <a:pt x="19728" y="7800"/>
                  <a:pt x="19722" y="7795"/>
                </a:cubicBezTo>
                <a:cubicBezTo>
                  <a:pt x="19721" y="7795"/>
                  <a:pt x="19721" y="7795"/>
                  <a:pt x="19721" y="7795"/>
                </a:cubicBezTo>
                <a:cubicBezTo>
                  <a:pt x="19700" y="7788"/>
                  <a:pt x="19675" y="7787"/>
                  <a:pt x="19618" y="7787"/>
                </a:cubicBezTo>
                <a:close/>
                <a:moveTo>
                  <a:pt x="20459" y="9139"/>
                </a:moveTo>
                <a:cubicBezTo>
                  <a:pt x="20443" y="9139"/>
                  <a:pt x="20434" y="9144"/>
                  <a:pt x="20430" y="9160"/>
                </a:cubicBezTo>
                <a:cubicBezTo>
                  <a:pt x="20425" y="9177"/>
                  <a:pt x="20425" y="9206"/>
                  <a:pt x="20427" y="9259"/>
                </a:cubicBezTo>
                <a:cubicBezTo>
                  <a:pt x="20429" y="9286"/>
                  <a:pt x="20429" y="9307"/>
                  <a:pt x="20429" y="9323"/>
                </a:cubicBezTo>
                <a:cubicBezTo>
                  <a:pt x="20429" y="9340"/>
                  <a:pt x="20427" y="9353"/>
                  <a:pt x="20424" y="9362"/>
                </a:cubicBezTo>
                <a:cubicBezTo>
                  <a:pt x="20418" y="9378"/>
                  <a:pt x="20405" y="9384"/>
                  <a:pt x="20382" y="9389"/>
                </a:cubicBezTo>
                <a:cubicBezTo>
                  <a:pt x="20342" y="9399"/>
                  <a:pt x="20331" y="9385"/>
                  <a:pt x="20324" y="9325"/>
                </a:cubicBezTo>
                <a:cubicBezTo>
                  <a:pt x="20322" y="9304"/>
                  <a:pt x="20317" y="9292"/>
                  <a:pt x="20313" y="9281"/>
                </a:cubicBezTo>
                <a:cubicBezTo>
                  <a:pt x="20310" y="9274"/>
                  <a:pt x="20306" y="9268"/>
                  <a:pt x="20303" y="9264"/>
                </a:cubicBezTo>
                <a:cubicBezTo>
                  <a:pt x="20302" y="9264"/>
                  <a:pt x="20302" y="9263"/>
                  <a:pt x="20302" y="9263"/>
                </a:cubicBezTo>
                <a:cubicBezTo>
                  <a:pt x="20302" y="9263"/>
                  <a:pt x="20302" y="9263"/>
                  <a:pt x="20302" y="9263"/>
                </a:cubicBezTo>
                <a:cubicBezTo>
                  <a:pt x="20283" y="9271"/>
                  <a:pt x="20267" y="9284"/>
                  <a:pt x="20251" y="9300"/>
                </a:cubicBezTo>
                <a:cubicBezTo>
                  <a:pt x="20245" y="9312"/>
                  <a:pt x="20239" y="9321"/>
                  <a:pt x="20234" y="9338"/>
                </a:cubicBezTo>
                <a:cubicBezTo>
                  <a:pt x="20228" y="9358"/>
                  <a:pt x="20222" y="9374"/>
                  <a:pt x="20217" y="9385"/>
                </a:cubicBezTo>
                <a:cubicBezTo>
                  <a:pt x="20203" y="9418"/>
                  <a:pt x="20185" y="9415"/>
                  <a:pt x="20146" y="9394"/>
                </a:cubicBezTo>
                <a:cubicBezTo>
                  <a:pt x="20109" y="9411"/>
                  <a:pt x="20070" y="9409"/>
                  <a:pt x="20033" y="9397"/>
                </a:cubicBezTo>
                <a:cubicBezTo>
                  <a:pt x="20033" y="9398"/>
                  <a:pt x="20032" y="9397"/>
                  <a:pt x="20032" y="9397"/>
                </a:cubicBezTo>
                <a:cubicBezTo>
                  <a:pt x="20032" y="9398"/>
                  <a:pt x="20032" y="9398"/>
                  <a:pt x="20032" y="9399"/>
                </a:cubicBezTo>
                <a:cubicBezTo>
                  <a:pt x="20014" y="9410"/>
                  <a:pt x="19999" y="9427"/>
                  <a:pt x="19986" y="9447"/>
                </a:cubicBezTo>
                <a:cubicBezTo>
                  <a:pt x="19983" y="9451"/>
                  <a:pt x="19980" y="9454"/>
                  <a:pt x="19978" y="9458"/>
                </a:cubicBezTo>
                <a:cubicBezTo>
                  <a:pt x="19976" y="9462"/>
                  <a:pt x="19975" y="9467"/>
                  <a:pt x="19973" y="9472"/>
                </a:cubicBezTo>
                <a:cubicBezTo>
                  <a:pt x="19964" y="9493"/>
                  <a:pt x="19956" y="9516"/>
                  <a:pt x="19955" y="9543"/>
                </a:cubicBezTo>
                <a:cubicBezTo>
                  <a:pt x="19945" y="9700"/>
                  <a:pt x="19919" y="9607"/>
                  <a:pt x="19912" y="9387"/>
                </a:cubicBezTo>
                <a:cubicBezTo>
                  <a:pt x="19909" y="9303"/>
                  <a:pt x="19906" y="9272"/>
                  <a:pt x="19903" y="9238"/>
                </a:cubicBezTo>
                <a:cubicBezTo>
                  <a:pt x="19880" y="9182"/>
                  <a:pt x="19839" y="9166"/>
                  <a:pt x="19793" y="9180"/>
                </a:cubicBezTo>
                <a:cubicBezTo>
                  <a:pt x="19793" y="9180"/>
                  <a:pt x="19792" y="9180"/>
                  <a:pt x="19792" y="9180"/>
                </a:cubicBezTo>
                <a:cubicBezTo>
                  <a:pt x="19787" y="9185"/>
                  <a:pt x="19782" y="9188"/>
                  <a:pt x="19775" y="9189"/>
                </a:cubicBezTo>
                <a:cubicBezTo>
                  <a:pt x="19747" y="9202"/>
                  <a:pt x="19720" y="9227"/>
                  <a:pt x="19694" y="9263"/>
                </a:cubicBezTo>
                <a:cubicBezTo>
                  <a:pt x="19694" y="9263"/>
                  <a:pt x="19693" y="9263"/>
                  <a:pt x="19693" y="9263"/>
                </a:cubicBezTo>
                <a:cubicBezTo>
                  <a:pt x="19693" y="9264"/>
                  <a:pt x="19693" y="9265"/>
                  <a:pt x="19693" y="9266"/>
                </a:cubicBezTo>
                <a:cubicBezTo>
                  <a:pt x="19685" y="9301"/>
                  <a:pt x="19677" y="9345"/>
                  <a:pt x="19668" y="9414"/>
                </a:cubicBezTo>
                <a:cubicBezTo>
                  <a:pt x="19655" y="9517"/>
                  <a:pt x="19636" y="9598"/>
                  <a:pt x="19624" y="9598"/>
                </a:cubicBezTo>
                <a:cubicBezTo>
                  <a:pt x="19612" y="9598"/>
                  <a:pt x="19593" y="9523"/>
                  <a:pt x="19581" y="9432"/>
                </a:cubicBezTo>
                <a:cubicBezTo>
                  <a:pt x="19570" y="9353"/>
                  <a:pt x="19562" y="9319"/>
                  <a:pt x="19554" y="9281"/>
                </a:cubicBezTo>
                <a:cubicBezTo>
                  <a:pt x="19554" y="9280"/>
                  <a:pt x="19553" y="9280"/>
                  <a:pt x="19553" y="9279"/>
                </a:cubicBezTo>
                <a:cubicBezTo>
                  <a:pt x="19514" y="9221"/>
                  <a:pt x="19488" y="9199"/>
                  <a:pt x="19474" y="9220"/>
                </a:cubicBezTo>
                <a:cubicBezTo>
                  <a:pt x="19474" y="9221"/>
                  <a:pt x="19474" y="9221"/>
                  <a:pt x="19474" y="9222"/>
                </a:cubicBezTo>
                <a:cubicBezTo>
                  <a:pt x="19469" y="9249"/>
                  <a:pt x="19470" y="9294"/>
                  <a:pt x="19475" y="9359"/>
                </a:cubicBezTo>
                <a:cubicBezTo>
                  <a:pt x="19475" y="9365"/>
                  <a:pt x="19475" y="9371"/>
                  <a:pt x="19476" y="9378"/>
                </a:cubicBezTo>
                <a:cubicBezTo>
                  <a:pt x="19482" y="9452"/>
                  <a:pt x="19494" y="9550"/>
                  <a:pt x="19513" y="9688"/>
                </a:cubicBezTo>
                <a:lnTo>
                  <a:pt x="19552" y="9975"/>
                </a:lnTo>
                <a:cubicBezTo>
                  <a:pt x="19567" y="10028"/>
                  <a:pt x="19582" y="10067"/>
                  <a:pt x="19598" y="10091"/>
                </a:cubicBezTo>
                <a:lnTo>
                  <a:pt x="19620" y="10091"/>
                </a:lnTo>
                <a:cubicBezTo>
                  <a:pt x="19641" y="10091"/>
                  <a:pt x="19655" y="10087"/>
                  <a:pt x="19664" y="10072"/>
                </a:cubicBezTo>
                <a:cubicBezTo>
                  <a:pt x="19674" y="10057"/>
                  <a:pt x="19681" y="10031"/>
                  <a:pt x="19687" y="9990"/>
                </a:cubicBezTo>
                <a:cubicBezTo>
                  <a:pt x="19695" y="9935"/>
                  <a:pt x="19709" y="9857"/>
                  <a:pt x="19717" y="9816"/>
                </a:cubicBezTo>
                <a:cubicBezTo>
                  <a:pt x="19725" y="9776"/>
                  <a:pt x="19740" y="9678"/>
                  <a:pt x="19752" y="9598"/>
                </a:cubicBezTo>
                <a:cubicBezTo>
                  <a:pt x="19757" y="9557"/>
                  <a:pt x="19764" y="9522"/>
                  <a:pt x="19770" y="9497"/>
                </a:cubicBezTo>
                <a:cubicBezTo>
                  <a:pt x="19776" y="9472"/>
                  <a:pt x="19782" y="9458"/>
                  <a:pt x="19785" y="9460"/>
                </a:cubicBezTo>
                <a:cubicBezTo>
                  <a:pt x="19793" y="9465"/>
                  <a:pt x="19801" y="9609"/>
                  <a:pt x="19804" y="9780"/>
                </a:cubicBezTo>
                <a:lnTo>
                  <a:pt x="19807" y="10019"/>
                </a:lnTo>
                <a:cubicBezTo>
                  <a:pt x="19827" y="10034"/>
                  <a:pt x="19857" y="10046"/>
                  <a:pt x="19896" y="10056"/>
                </a:cubicBezTo>
                <a:cubicBezTo>
                  <a:pt x="19903" y="10041"/>
                  <a:pt x="19908" y="10025"/>
                  <a:pt x="19913" y="9996"/>
                </a:cubicBezTo>
                <a:lnTo>
                  <a:pt x="19928" y="9901"/>
                </a:lnTo>
                <a:lnTo>
                  <a:pt x="19980" y="10014"/>
                </a:lnTo>
                <a:cubicBezTo>
                  <a:pt x="19993" y="10042"/>
                  <a:pt x="20007" y="10056"/>
                  <a:pt x="20020" y="10073"/>
                </a:cubicBezTo>
                <a:cubicBezTo>
                  <a:pt x="20057" y="10077"/>
                  <a:pt x="20097" y="10081"/>
                  <a:pt x="20146" y="10084"/>
                </a:cubicBezTo>
                <a:cubicBezTo>
                  <a:pt x="20152" y="10069"/>
                  <a:pt x="20158" y="10052"/>
                  <a:pt x="20161" y="10032"/>
                </a:cubicBezTo>
                <a:cubicBezTo>
                  <a:pt x="20162" y="10030"/>
                  <a:pt x="20162" y="10029"/>
                  <a:pt x="20162" y="10028"/>
                </a:cubicBezTo>
                <a:cubicBezTo>
                  <a:pt x="20163" y="10028"/>
                  <a:pt x="20162" y="10027"/>
                  <a:pt x="20162" y="10027"/>
                </a:cubicBezTo>
                <a:cubicBezTo>
                  <a:pt x="20166" y="10005"/>
                  <a:pt x="20169" y="9981"/>
                  <a:pt x="20169" y="9952"/>
                </a:cubicBezTo>
                <a:cubicBezTo>
                  <a:pt x="20169" y="9913"/>
                  <a:pt x="20167" y="9891"/>
                  <a:pt x="20161" y="9881"/>
                </a:cubicBezTo>
                <a:cubicBezTo>
                  <a:pt x="20155" y="9872"/>
                  <a:pt x="20144" y="9874"/>
                  <a:pt x="20126" y="9883"/>
                </a:cubicBezTo>
                <a:cubicBezTo>
                  <a:pt x="20113" y="9889"/>
                  <a:pt x="20102" y="9891"/>
                  <a:pt x="20093" y="9888"/>
                </a:cubicBezTo>
                <a:cubicBezTo>
                  <a:pt x="20083" y="9885"/>
                  <a:pt x="20075" y="9876"/>
                  <a:pt x="20068" y="9864"/>
                </a:cubicBezTo>
                <a:cubicBezTo>
                  <a:pt x="20062" y="9852"/>
                  <a:pt x="20057" y="9835"/>
                  <a:pt x="20053" y="9815"/>
                </a:cubicBezTo>
                <a:cubicBezTo>
                  <a:pt x="20053" y="9815"/>
                  <a:pt x="20053" y="9814"/>
                  <a:pt x="20053" y="9814"/>
                </a:cubicBezTo>
                <a:cubicBezTo>
                  <a:pt x="20050" y="9793"/>
                  <a:pt x="20048" y="9770"/>
                  <a:pt x="20048" y="9741"/>
                </a:cubicBezTo>
                <a:cubicBezTo>
                  <a:pt x="20048" y="9686"/>
                  <a:pt x="20054" y="9649"/>
                  <a:pt x="20071" y="9627"/>
                </a:cubicBezTo>
                <a:cubicBezTo>
                  <a:pt x="20087" y="9604"/>
                  <a:pt x="20114" y="9596"/>
                  <a:pt x="20153" y="9596"/>
                </a:cubicBezTo>
                <a:lnTo>
                  <a:pt x="20221" y="9598"/>
                </a:lnTo>
                <a:lnTo>
                  <a:pt x="20226" y="9827"/>
                </a:lnTo>
                <a:cubicBezTo>
                  <a:pt x="20228" y="9928"/>
                  <a:pt x="20230" y="9986"/>
                  <a:pt x="20236" y="10022"/>
                </a:cubicBezTo>
                <a:cubicBezTo>
                  <a:pt x="20239" y="10040"/>
                  <a:pt x="20242" y="10054"/>
                  <a:pt x="20247" y="10064"/>
                </a:cubicBezTo>
                <a:cubicBezTo>
                  <a:pt x="20251" y="10072"/>
                  <a:pt x="20255" y="10077"/>
                  <a:pt x="20261" y="10084"/>
                </a:cubicBezTo>
                <a:cubicBezTo>
                  <a:pt x="20263" y="10085"/>
                  <a:pt x="20263" y="10087"/>
                  <a:pt x="20265" y="10088"/>
                </a:cubicBezTo>
                <a:cubicBezTo>
                  <a:pt x="20265" y="10088"/>
                  <a:pt x="20265" y="10088"/>
                  <a:pt x="20265" y="10088"/>
                </a:cubicBezTo>
                <a:cubicBezTo>
                  <a:pt x="20311" y="10090"/>
                  <a:pt x="20345" y="10092"/>
                  <a:pt x="20400" y="10093"/>
                </a:cubicBezTo>
                <a:lnTo>
                  <a:pt x="20453" y="10094"/>
                </a:lnTo>
                <a:lnTo>
                  <a:pt x="20453" y="10094"/>
                </a:lnTo>
                <a:lnTo>
                  <a:pt x="20512" y="10080"/>
                </a:lnTo>
                <a:lnTo>
                  <a:pt x="20518" y="9657"/>
                </a:lnTo>
                <a:cubicBezTo>
                  <a:pt x="20522" y="9420"/>
                  <a:pt x="20518" y="9211"/>
                  <a:pt x="20510" y="9186"/>
                </a:cubicBezTo>
                <a:cubicBezTo>
                  <a:pt x="20503" y="9161"/>
                  <a:pt x="20480" y="9139"/>
                  <a:pt x="20459" y="9139"/>
                </a:cubicBezTo>
                <a:close/>
                <a:moveTo>
                  <a:pt x="907" y="9211"/>
                </a:moveTo>
                <a:cubicBezTo>
                  <a:pt x="900" y="9225"/>
                  <a:pt x="895" y="9244"/>
                  <a:pt x="891" y="9270"/>
                </a:cubicBezTo>
                <a:cubicBezTo>
                  <a:pt x="887" y="9297"/>
                  <a:pt x="884" y="9330"/>
                  <a:pt x="883" y="9372"/>
                </a:cubicBezTo>
                <a:lnTo>
                  <a:pt x="883" y="9645"/>
                </a:lnTo>
                <a:cubicBezTo>
                  <a:pt x="883" y="9879"/>
                  <a:pt x="892" y="10089"/>
                  <a:pt x="904" y="10128"/>
                </a:cubicBezTo>
                <a:lnTo>
                  <a:pt x="989" y="10128"/>
                </a:lnTo>
                <a:cubicBezTo>
                  <a:pt x="1018" y="10128"/>
                  <a:pt x="1044" y="10124"/>
                  <a:pt x="1066" y="10116"/>
                </a:cubicBezTo>
                <a:cubicBezTo>
                  <a:pt x="1133" y="10093"/>
                  <a:pt x="1165" y="10037"/>
                  <a:pt x="1165" y="9945"/>
                </a:cubicBezTo>
                <a:cubicBezTo>
                  <a:pt x="1165" y="9897"/>
                  <a:pt x="1172" y="9865"/>
                  <a:pt x="1181" y="9855"/>
                </a:cubicBezTo>
                <a:cubicBezTo>
                  <a:pt x="1185" y="9849"/>
                  <a:pt x="1189" y="9850"/>
                  <a:pt x="1194" y="9857"/>
                </a:cubicBezTo>
                <a:cubicBezTo>
                  <a:pt x="1198" y="9863"/>
                  <a:pt x="1201" y="9875"/>
                  <a:pt x="1204" y="9896"/>
                </a:cubicBezTo>
                <a:cubicBezTo>
                  <a:pt x="1210" y="9943"/>
                  <a:pt x="1217" y="9973"/>
                  <a:pt x="1224" y="10003"/>
                </a:cubicBezTo>
                <a:cubicBezTo>
                  <a:pt x="1224" y="10003"/>
                  <a:pt x="1224" y="10004"/>
                  <a:pt x="1224" y="10004"/>
                </a:cubicBezTo>
                <a:cubicBezTo>
                  <a:pt x="1233" y="10016"/>
                  <a:pt x="1242" y="10036"/>
                  <a:pt x="1253" y="10069"/>
                </a:cubicBezTo>
                <a:cubicBezTo>
                  <a:pt x="1262" y="10095"/>
                  <a:pt x="1273" y="10109"/>
                  <a:pt x="1284" y="10126"/>
                </a:cubicBezTo>
                <a:cubicBezTo>
                  <a:pt x="1303" y="10145"/>
                  <a:pt x="1326" y="10164"/>
                  <a:pt x="1340" y="10165"/>
                </a:cubicBezTo>
                <a:cubicBezTo>
                  <a:pt x="1357" y="10165"/>
                  <a:pt x="1385" y="10147"/>
                  <a:pt x="1408" y="10129"/>
                </a:cubicBezTo>
                <a:cubicBezTo>
                  <a:pt x="1416" y="10123"/>
                  <a:pt x="1424" y="10118"/>
                  <a:pt x="1430" y="10111"/>
                </a:cubicBezTo>
                <a:cubicBezTo>
                  <a:pt x="1439" y="10096"/>
                  <a:pt x="1448" y="10086"/>
                  <a:pt x="1455" y="10065"/>
                </a:cubicBezTo>
                <a:cubicBezTo>
                  <a:pt x="1457" y="10060"/>
                  <a:pt x="1458" y="10058"/>
                  <a:pt x="1459" y="10054"/>
                </a:cubicBezTo>
                <a:cubicBezTo>
                  <a:pt x="1458" y="10040"/>
                  <a:pt x="1460" y="10018"/>
                  <a:pt x="1467" y="9997"/>
                </a:cubicBezTo>
                <a:cubicBezTo>
                  <a:pt x="1476" y="9972"/>
                  <a:pt x="1487" y="9884"/>
                  <a:pt x="1493" y="9800"/>
                </a:cubicBezTo>
                <a:cubicBezTo>
                  <a:pt x="1497" y="9745"/>
                  <a:pt x="1502" y="9706"/>
                  <a:pt x="1507" y="9682"/>
                </a:cubicBezTo>
                <a:cubicBezTo>
                  <a:pt x="1509" y="9670"/>
                  <a:pt x="1511" y="9663"/>
                  <a:pt x="1514" y="9659"/>
                </a:cubicBezTo>
                <a:cubicBezTo>
                  <a:pt x="1521" y="9649"/>
                  <a:pt x="1527" y="9670"/>
                  <a:pt x="1533" y="9724"/>
                </a:cubicBezTo>
                <a:cubicBezTo>
                  <a:pt x="1533" y="9724"/>
                  <a:pt x="1533" y="9724"/>
                  <a:pt x="1533" y="9725"/>
                </a:cubicBezTo>
                <a:cubicBezTo>
                  <a:pt x="1537" y="9762"/>
                  <a:pt x="1540" y="9814"/>
                  <a:pt x="1542" y="9879"/>
                </a:cubicBezTo>
                <a:cubicBezTo>
                  <a:pt x="1545" y="9980"/>
                  <a:pt x="1548" y="10029"/>
                  <a:pt x="1554" y="10064"/>
                </a:cubicBezTo>
                <a:cubicBezTo>
                  <a:pt x="1555" y="10064"/>
                  <a:pt x="1555" y="10065"/>
                  <a:pt x="1555" y="10065"/>
                </a:cubicBezTo>
                <a:cubicBezTo>
                  <a:pt x="1572" y="10103"/>
                  <a:pt x="1589" y="10126"/>
                  <a:pt x="1607" y="10144"/>
                </a:cubicBezTo>
                <a:cubicBezTo>
                  <a:pt x="1629" y="10157"/>
                  <a:pt x="1649" y="10158"/>
                  <a:pt x="1666" y="10154"/>
                </a:cubicBezTo>
                <a:cubicBezTo>
                  <a:pt x="1669" y="10153"/>
                  <a:pt x="1672" y="10153"/>
                  <a:pt x="1675" y="10152"/>
                </a:cubicBezTo>
                <a:cubicBezTo>
                  <a:pt x="1681" y="10149"/>
                  <a:pt x="1686" y="10146"/>
                  <a:pt x="1691" y="10141"/>
                </a:cubicBezTo>
                <a:cubicBezTo>
                  <a:pt x="1699" y="10133"/>
                  <a:pt x="1706" y="10124"/>
                  <a:pt x="1711" y="10110"/>
                </a:cubicBezTo>
                <a:cubicBezTo>
                  <a:pt x="1711" y="10110"/>
                  <a:pt x="1711" y="10109"/>
                  <a:pt x="1711" y="10109"/>
                </a:cubicBezTo>
                <a:cubicBezTo>
                  <a:pt x="1720" y="10071"/>
                  <a:pt x="1719" y="10019"/>
                  <a:pt x="1704" y="9956"/>
                </a:cubicBezTo>
                <a:cubicBezTo>
                  <a:pt x="1697" y="9949"/>
                  <a:pt x="1692" y="9941"/>
                  <a:pt x="1681" y="9938"/>
                </a:cubicBezTo>
                <a:cubicBezTo>
                  <a:pt x="1644" y="9927"/>
                  <a:pt x="1640" y="9913"/>
                  <a:pt x="1640" y="9780"/>
                </a:cubicBezTo>
                <a:cubicBezTo>
                  <a:pt x="1640" y="9718"/>
                  <a:pt x="1641" y="9680"/>
                  <a:pt x="1646" y="9658"/>
                </a:cubicBezTo>
                <a:cubicBezTo>
                  <a:pt x="1648" y="9646"/>
                  <a:pt x="1652" y="9639"/>
                  <a:pt x="1656" y="9634"/>
                </a:cubicBezTo>
                <a:cubicBezTo>
                  <a:pt x="1661" y="9628"/>
                  <a:pt x="1666" y="9624"/>
                  <a:pt x="1673" y="9622"/>
                </a:cubicBezTo>
                <a:cubicBezTo>
                  <a:pt x="1720" y="9606"/>
                  <a:pt x="1724" y="9396"/>
                  <a:pt x="1678" y="9396"/>
                </a:cubicBezTo>
                <a:cubicBezTo>
                  <a:pt x="1661" y="9396"/>
                  <a:pt x="1641" y="9363"/>
                  <a:pt x="1633" y="9322"/>
                </a:cubicBezTo>
                <a:cubicBezTo>
                  <a:pt x="1627" y="9299"/>
                  <a:pt x="1621" y="9281"/>
                  <a:pt x="1614" y="9269"/>
                </a:cubicBezTo>
                <a:cubicBezTo>
                  <a:pt x="1613" y="9267"/>
                  <a:pt x="1611" y="9267"/>
                  <a:pt x="1610" y="9266"/>
                </a:cubicBezTo>
                <a:cubicBezTo>
                  <a:pt x="1609" y="9266"/>
                  <a:pt x="1608" y="9264"/>
                  <a:pt x="1608" y="9264"/>
                </a:cubicBezTo>
                <a:cubicBezTo>
                  <a:pt x="1594" y="9265"/>
                  <a:pt x="1579" y="9286"/>
                  <a:pt x="1561" y="9321"/>
                </a:cubicBezTo>
                <a:cubicBezTo>
                  <a:pt x="1561" y="9322"/>
                  <a:pt x="1561" y="9322"/>
                  <a:pt x="1561" y="9322"/>
                </a:cubicBezTo>
                <a:cubicBezTo>
                  <a:pt x="1561" y="9323"/>
                  <a:pt x="1561" y="9323"/>
                  <a:pt x="1561" y="9323"/>
                </a:cubicBezTo>
                <a:cubicBezTo>
                  <a:pt x="1548" y="9440"/>
                  <a:pt x="1483" y="9505"/>
                  <a:pt x="1437" y="9445"/>
                </a:cubicBezTo>
                <a:cubicBezTo>
                  <a:pt x="1420" y="9423"/>
                  <a:pt x="1398" y="9411"/>
                  <a:pt x="1375" y="9404"/>
                </a:cubicBezTo>
                <a:cubicBezTo>
                  <a:pt x="1355" y="9399"/>
                  <a:pt x="1335" y="9402"/>
                  <a:pt x="1316" y="9407"/>
                </a:cubicBezTo>
                <a:cubicBezTo>
                  <a:pt x="1298" y="9416"/>
                  <a:pt x="1282" y="9429"/>
                  <a:pt x="1272" y="9451"/>
                </a:cubicBezTo>
                <a:cubicBezTo>
                  <a:pt x="1254" y="9486"/>
                  <a:pt x="1241" y="9500"/>
                  <a:pt x="1229" y="9494"/>
                </a:cubicBezTo>
                <a:cubicBezTo>
                  <a:pt x="1228" y="9501"/>
                  <a:pt x="1225" y="9507"/>
                  <a:pt x="1225" y="9515"/>
                </a:cubicBezTo>
                <a:cubicBezTo>
                  <a:pt x="1225" y="9542"/>
                  <a:pt x="1216" y="9596"/>
                  <a:pt x="1204" y="9635"/>
                </a:cubicBezTo>
                <a:cubicBezTo>
                  <a:pt x="1195" y="9664"/>
                  <a:pt x="1189" y="9680"/>
                  <a:pt x="1183" y="9683"/>
                </a:cubicBezTo>
                <a:cubicBezTo>
                  <a:pt x="1177" y="9686"/>
                  <a:pt x="1170" y="9676"/>
                  <a:pt x="1159" y="9655"/>
                </a:cubicBezTo>
                <a:cubicBezTo>
                  <a:pt x="1150" y="9636"/>
                  <a:pt x="1145" y="9620"/>
                  <a:pt x="1143" y="9605"/>
                </a:cubicBezTo>
                <a:cubicBezTo>
                  <a:pt x="1142" y="9589"/>
                  <a:pt x="1145" y="9575"/>
                  <a:pt x="1152" y="9556"/>
                </a:cubicBezTo>
                <a:cubicBezTo>
                  <a:pt x="1157" y="9540"/>
                  <a:pt x="1160" y="9515"/>
                  <a:pt x="1161" y="9487"/>
                </a:cubicBezTo>
                <a:cubicBezTo>
                  <a:pt x="1162" y="9469"/>
                  <a:pt x="1161" y="9448"/>
                  <a:pt x="1160" y="9429"/>
                </a:cubicBezTo>
                <a:cubicBezTo>
                  <a:pt x="1160" y="9419"/>
                  <a:pt x="1160" y="9410"/>
                  <a:pt x="1159" y="9400"/>
                </a:cubicBezTo>
                <a:cubicBezTo>
                  <a:pt x="1157" y="9371"/>
                  <a:pt x="1154" y="9342"/>
                  <a:pt x="1149" y="9316"/>
                </a:cubicBezTo>
                <a:cubicBezTo>
                  <a:pt x="1145" y="9290"/>
                  <a:pt x="1139" y="9267"/>
                  <a:pt x="1132" y="9253"/>
                </a:cubicBezTo>
                <a:cubicBezTo>
                  <a:pt x="1105" y="9223"/>
                  <a:pt x="1069" y="9211"/>
                  <a:pt x="1016" y="9211"/>
                </a:cubicBezTo>
                <a:lnTo>
                  <a:pt x="907" y="9211"/>
                </a:lnTo>
                <a:close/>
                <a:moveTo>
                  <a:pt x="20712" y="9384"/>
                </a:moveTo>
                <a:cubicBezTo>
                  <a:pt x="20705" y="9386"/>
                  <a:pt x="20691" y="9387"/>
                  <a:pt x="20688" y="9391"/>
                </a:cubicBezTo>
                <a:cubicBezTo>
                  <a:pt x="20680" y="9402"/>
                  <a:pt x="20651" y="9407"/>
                  <a:pt x="20624" y="9401"/>
                </a:cubicBezTo>
                <a:lnTo>
                  <a:pt x="20575" y="9391"/>
                </a:lnTo>
                <a:lnTo>
                  <a:pt x="20575" y="9741"/>
                </a:lnTo>
                <a:lnTo>
                  <a:pt x="20575" y="10091"/>
                </a:lnTo>
                <a:lnTo>
                  <a:pt x="20620" y="10091"/>
                </a:lnTo>
                <a:cubicBezTo>
                  <a:pt x="20631" y="10091"/>
                  <a:pt x="20639" y="10090"/>
                  <a:pt x="20646" y="10087"/>
                </a:cubicBezTo>
                <a:cubicBezTo>
                  <a:pt x="20665" y="10078"/>
                  <a:pt x="20666" y="10043"/>
                  <a:pt x="20666" y="9915"/>
                </a:cubicBezTo>
                <a:cubicBezTo>
                  <a:pt x="20666" y="9729"/>
                  <a:pt x="20695" y="9586"/>
                  <a:pt x="20724" y="9630"/>
                </a:cubicBezTo>
                <a:cubicBezTo>
                  <a:pt x="20734" y="9645"/>
                  <a:pt x="20741" y="9750"/>
                  <a:pt x="20741" y="9876"/>
                </a:cubicBezTo>
                <a:lnTo>
                  <a:pt x="20741" y="10095"/>
                </a:lnTo>
                <a:lnTo>
                  <a:pt x="20790" y="10084"/>
                </a:lnTo>
                <a:cubicBezTo>
                  <a:pt x="20839" y="10072"/>
                  <a:pt x="20839" y="10070"/>
                  <a:pt x="20846" y="9853"/>
                </a:cubicBezTo>
                <a:cubicBezTo>
                  <a:pt x="20852" y="9691"/>
                  <a:pt x="20860" y="9634"/>
                  <a:pt x="20877" y="9634"/>
                </a:cubicBezTo>
                <a:cubicBezTo>
                  <a:pt x="20894" y="9634"/>
                  <a:pt x="20901" y="9689"/>
                  <a:pt x="20904" y="9863"/>
                </a:cubicBezTo>
                <a:cubicBezTo>
                  <a:pt x="20906" y="9976"/>
                  <a:pt x="20907" y="10033"/>
                  <a:pt x="20914" y="10062"/>
                </a:cubicBezTo>
                <a:cubicBezTo>
                  <a:pt x="20917" y="10076"/>
                  <a:pt x="20921" y="10083"/>
                  <a:pt x="20927" y="10087"/>
                </a:cubicBezTo>
                <a:cubicBezTo>
                  <a:pt x="20933" y="10091"/>
                  <a:pt x="20942" y="10091"/>
                  <a:pt x="20953" y="10091"/>
                </a:cubicBezTo>
                <a:lnTo>
                  <a:pt x="20998" y="10091"/>
                </a:lnTo>
                <a:lnTo>
                  <a:pt x="20998" y="10059"/>
                </a:lnTo>
                <a:lnTo>
                  <a:pt x="20988" y="9760"/>
                </a:lnTo>
                <a:cubicBezTo>
                  <a:pt x="20978" y="9398"/>
                  <a:pt x="20983" y="9401"/>
                  <a:pt x="20712" y="9384"/>
                </a:cubicBezTo>
                <a:close/>
                <a:moveTo>
                  <a:pt x="10524" y="9770"/>
                </a:moveTo>
                <a:lnTo>
                  <a:pt x="9224" y="9780"/>
                </a:lnTo>
                <a:cubicBezTo>
                  <a:pt x="9210" y="9801"/>
                  <a:pt x="9199" y="9852"/>
                  <a:pt x="9190" y="9920"/>
                </a:cubicBezTo>
                <a:lnTo>
                  <a:pt x="9186" y="11016"/>
                </a:lnTo>
                <a:lnTo>
                  <a:pt x="9182" y="12196"/>
                </a:lnTo>
                <a:cubicBezTo>
                  <a:pt x="9182" y="12197"/>
                  <a:pt x="9182" y="12197"/>
                  <a:pt x="9182" y="12198"/>
                </a:cubicBezTo>
                <a:cubicBezTo>
                  <a:pt x="9182" y="12199"/>
                  <a:pt x="9183" y="12203"/>
                  <a:pt x="9183" y="12204"/>
                </a:cubicBezTo>
                <a:cubicBezTo>
                  <a:pt x="9192" y="12239"/>
                  <a:pt x="9245" y="12271"/>
                  <a:pt x="9310" y="12295"/>
                </a:cubicBezTo>
                <a:cubicBezTo>
                  <a:pt x="9310" y="12295"/>
                  <a:pt x="9311" y="12295"/>
                  <a:pt x="9311" y="12295"/>
                </a:cubicBezTo>
                <a:cubicBezTo>
                  <a:pt x="9315" y="12295"/>
                  <a:pt x="9327" y="12295"/>
                  <a:pt x="9331" y="12296"/>
                </a:cubicBezTo>
                <a:cubicBezTo>
                  <a:pt x="9388" y="12303"/>
                  <a:pt x="9487" y="12310"/>
                  <a:pt x="9631" y="12314"/>
                </a:cubicBezTo>
                <a:cubicBezTo>
                  <a:pt x="9816" y="12319"/>
                  <a:pt x="10037" y="12322"/>
                  <a:pt x="10328" y="12322"/>
                </a:cubicBezTo>
                <a:cubicBezTo>
                  <a:pt x="11066" y="12322"/>
                  <a:pt x="11399" y="12335"/>
                  <a:pt x="11406" y="12362"/>
                </a:cubicBezTo>
                <a:cubicBezTo>
                  <a:pt x="11411" y="12383"/>
                  <a:pt x="11404" y="12432"/>
                  <a:pt x="11389" y="12471"/>
                </a:cubicBezTo>
                <a:cubicBezTo>
                  <a:pt x="11364" y="12539"/>
                  <a:pt x="11330" y="12542"/>
                  <a:pt x="10495" y="12552"/>
                </a:cubicBezTo>
                <a:lnTo>
                  <a:pt x="9633" y="12561"/>
                </a:lnTo>
                <a:cubicBezTo>
                  <a:pt x="9633" y="12567"/>
                  <a:pt x="9633" y="12569"/>
                  <a:pt x="9633" y="12576"/>
                </a:cubicBezTo>
                <a:lnTo>
                  <a:pt x="9624" y="12761"/>
                </a:lnTo>
                <a:lnTo>
                  <a:pt x="10454" y="12761"/>
                </a:lnTo>
                <a:cubicBezTo>
                  <a:pt x="10914" y="12761"/>
                  <a:pt x="11294" y="12775"/>
                  <a:pt x="11298" y="12792"/>
                </a:cubicBezTo>
                <a:cubicBezTo>
                  <a:pt x="11303" y="12809"/>
                  <a:pt x="11289" y="12883"/>
                  <a:pt x="11268" y="12957"/>
                </a:cubicBezTo>
                <a:cubicBezTo>
                  <a:pt x="11248" y="13030"/>
                  <a:pt x="11235" y="13091"/>
                  <a:pt x="11241" y="13091"/>
                </a:cubicBezTo>
                <a:cubicBezTo>
                  <a:pt x="11247" y="13091"/>
                  <a:pt x="11236" y="13132"/>
                  <a:pt x="11217" y="13182"/>
                </a:cubicBezTo>
                <a:cubicBezTo>
                  <a:pt x="11214" y="13189"/>
                  <a:pt x="11213" y="13193"/>
                  <a:pt x="11211" y="13200"/>
                </a:cubicBezTo>
                <a:cubicBezTo>
                  <a:pt x="11206" y="13227"/>
                  <a:pt x="11201" y="13253"/>
                  <a:pt x="11197" y="13279"/>
                </a:cubicBezTo>
                <a:cubicBezTo>
                  <a:pt x="11199" y="13286"/>
                  <a:pt x="11197" y="13299"/>
                  <a:pt x="11190" y="13318"/>
                </a:cubicBezTo>
                <a:cubicBezTo>
                  <a:pt x="11189" y="13319"/>
                  <a:pt x="11189" y="13321"/>
                  <a:pt x="11189" y="13322"/>
                </a:cubicBezTo>
                <a:cubicBezTo>
                  <a:pt x="11180" y="13379"/>
                  <a:pt x="11174" y="13426"/>
                  <a:pt x="11174" y="13449"/>
                </a:cubicBezTo>
                <a:cubicBezTo>
                  <a:pt x="11174" y="13450"/>
                  <a:pt x="11174" y="13449"/>
                  <a:pt x="11174" y="13449"/>
                </a:cubicBezTo>
                <a:cubicBezTo>
                  <a:pt x="11177" y="13457"/>
                  <a:pt x="11184" y="13463"/>
                  <a:pt x="11192" y="13468"/>
                </a:cubicBezTo>
                <a:cubicBezTo>
                  <a:pt x="11198" y="13472"/>
                  <a:pt x="11210" y="13476"/>
                  <a:pt x="11223" y="13478"/>
                </a:cubicBezTo>
                <a:cubicBezTo>
                  <a:pt x="11232" y="13480"/>
                  <a:pt x="11240" y="13482"/>
                  <a:pt x="11252" y="13483"/>
                </a:cubicBezTo>
                <a:cubicBezTo>
                  <a:pt x="11313" y="13490"/>
                  <a:pt x="11420" y="13489"/>
                  <a:pt x="11628" y="13484"/>
                </a:cubicBezTo>
                <a:cubicBezTo>
                  <a:pt x="11770" y="13481"/>
                  <a:pt x="11866" y="13478"/>
                  <a:pt x="11938" y="13471"/>
                </a:cubicBezTo>
                <a:cubicBezTo>
                  <a:pt x="11986" y="13467"/>
                  <a:pt x="12022" y="13460"/>
                  <a:pt x="12045" y="13449"/>
                </a:cubicBezTo>
                <a:cubicBezTo>
                  <a:pt x="12060" y="13443"/>
                  <a:pt x="12074" y="13435"/>
                  <a:pt x="12080" y="13425"/>
                </a:cubicBezTo>
                <a:cubicBezTo>
                  <a:pt x="12079" y="13394"/>
                  <a:pt x="12069" y="13327"/>
                  <a:pt x="12050" y="13232"/>
                </a:cubicBezTo>
                <a:cubicBezTo>
                  <a:pt x="12049" y="13231"/>
                  <a:pt x="12049" y="13230"/>
                  <a:pt x="12049" y="13228"/>
                </a:cubicBezTo>
                <a:cubicBezTo>
                  <a:pt x="12048" y="13228"/>
                  <a:pt x="12049" y="13228"/>
                  <a:pt x="12049" y="13227"/>
                </a:cubicBezTo>
                <a:cubicBezTo>
                  <a:pt x="12031" y="13174"/>
                  <a:pt x="12015" y="13119"/>
                  <a:pt x="12016" y="13109"/>
                </a:cubicBezTo>
                <a:cubicBezTo>
                  <a:pt x="12018" y="13076"/>
                  <a:pt x="11908" y="12643"/>
                  <a:pt x="11875" y="12552"/>
                </a:cubicBezTo>
                <a:cubicBezTo>
                  <a:pt x="11866" y="12529"/>
                  <a:pt x="11860" y="12507"/>
                  <a:pt x="11857" y="12493"/>
                </a:cubicBezTo>
                <a:cubicBezTo>
                  <a:pt x="11854" y="12478"/>
                  <a:pt x="11853" y="12469"/>
                  <a:pt x="11856" y="12469"/>
                </a:cubicBezTo>
                <a:cubicBezTo>
                  <a:pt x="11863" y="12469"/>
                  <a:pt x="11859" y="12443"/>
                  <a:pt x="11848" y="12410"/>
                </a:cubicBezTo>
                <a:cubicBezTo>
                  <a:pt x="11840" y="12385"/>
                  <a:pt x="11836" y="12369"/>
                  <a:pt x="11837" y="12354"/>
                </a:cubicBezTo>
                <a:cubicBezTo>
                  <a:pt x="11838" y="12338"/>
                  <a:pt x="11845" y="12322"/>
                  <a:pt x="11857" y="12300"/>
                </a:cubicBezTo>
                <a:cubicBezTo>
                  <a:pt x="11865" y="12287"/>
                  <a:pt x="11870" y="12275"/>
                  <a:pt x="11873" y="12266"/>
                </a:cubicBezTo>
                <a:cubicBezTo>
                  <a:pt x="11873" y="12260"/>
                  <a:pt x="11872" y="12255"/>
                  <a:pt x="11872" y="12248"/>
                </a:cubicBezTo>
                <a:cubicBezTo>
                  <a:pt x="11868" y="12247"/>
                  <a:pt x="11868" y="12239"/>
                  <a:pt x="11871" y="12226"/>
                </a:cubicBezTo>
                <a:cubicBezTo>
                  <a:pt x="11871" y="12226"/>
                  <a:pt x="11871" y="12226"/>
                  <a:pt x="11871" y="12225"/>
                </a:cubicBezTo>
                <a:cubicBezTo>
                  <a:pt x="11871" y="12130"/>
                  <a:pt x="11873" y="12019"/>
                  <a:pt x="11878" y="11863"/>
                </a:cubicBezTo>
                <a:lnTo>
                  <a:pt x="11897" y="11292"/>
                </a:lnTo>
                <a:lnTo>
                  <a:pt x="11909" y="11294"/>
                </a:lnTo>
                <a:cubicBezTo>
                  <a:pt x="11910" y="11292"/>
                  <a:pt x="11910" y="11281"/>
                  <a:pt x="11910" y="11280"/>
                </a:cubicBezTo>
                <a:cubicBezTo>
                  <a:pt x="11919" y="11267"/>
                  <a:pt x="12145" y="11323"/>
                  <a:pt x="12412" y="11405"/>
                </a:cubicBezTo>
                <a:cubicBezTo>
                  <a:pt x="12679" y="11486"/>
                  <a:pt x="13118" y="11620"/>
                  <a:pt x="13387" y="11701"/>
                </a:cubicBezTo>
                <a:cubicBezTo>
                  <a:pt x="13656" y="11782"/>
                  <a:pt x="14138" y="11929"/>
                  <a:pt x="14457" y="12027"/>
                </a:cubicBezTo>
                <a:cubicBezTo>
                  <a:pt x="15109" y="12229"/>
                  <a:pt x="16389" y="12622"/>
                  <a:pt x="17026" y="12814"/>
                </a:cubicBezTo>
                <a:cubicBezTo>
                  <a:pt x="18030" y="13117"/>
                  <a:pt x="18549" y="13278"/>
                  <a:pt x="18568" y="13293"/>
                </a:cubicBezTo>
                <a:cubicBezTo>
                  <a:pt x="18573" y="13298"/>
                  <a:pt x="18576" y="13306"/>
                  <a:pt x="18577" y="13315"/>
                </a:cubicBezTo>
                <a:cubicBezTo>
                  <a:pt x="18577" y="13315"/>
                  <a:pt x="18577" y="13316"/>
                  <a:pt x="18577" y="13316"/>
                </a:cubicBezTo>
                <a:cubicBezTo>
                  <a:pt x="18579" y="13325"/>
                  <a:pt x="18578" y="13336"/>
                  <a:pt x="18576" y="13350"/>
                </a:cubicBezTo>
                <a:cubicBezTo>
                  <a:pt x="18592" y="13376"/>
                  <a:pt x="18600" y="13416"/>
                  <a:pt x="18590" y="13453"/>
                </a:cubicBezTo>
                <a:cubicBezTo>
                  <a:pt x="18588" y="13464"/>
                  <a:pt x="18586" y="13474"/>
                  <a:pt x="18585" y="13483"/>
                </a:cubicBezTo>
                <a:cubicBezTo>
                  <a:pt x="18597" y="13490"/>
                  <a:pt x="18611" y="13493"/>
                  <a:pt x="18634" y="13493"/>
                </a:cubicBezTo>
                <a:cubicBezTo>
                  <a:pt x="18647" y="13493"/>
                  <a:pt x="18658" y="13486"/>
                  <a:pt x="18670" y="13480"/>
                </a:cubicBezTo>
                <a:cubicBezTo>
                  <a:pt x="18687" y="13459"/>
                  <a:pt x="18705" y="13437"/>
                  <a:pt x="18724" y="13405"/>
                </a:cubicBezTo>
                <a:cubicBezTo>
                  <a:pt x="18794" y="13294"/>
                  <a:pt x="18800" y="13264"/>
                  <a:pt x="18764" y="13122"/>
                </a:cubicBezTo>
                <a:cubicBezTo>
                  <a:pt x="18762" y="13120"/>
                  <a:pt x="18762" y="13117"/>
                  <a:pt x="18761" y="13115"/>
                </a:cubicBezTo>
                <a:cubicBezTo>
                  <a:pt x="18755" y="13105"/>
                  <a:pt x="18750" y="13096"/>
                  <a:pt x="18747" y="13086"/>
                </a:cubicBezTo>
                <a:cubicBezTo>
                  <a:pt x="18744" y="13074"/>
                  <a:pt x="18742" y="13063"/>
                  <a:pt x="18744" y="13055"/>
                </a:cubicBezTo>
                <a:cubicBezTo>
                  <a:pt x="18729" y="13006"/>
                  <a:pt x="18713" y="12969"/>
                  <a:pt x="18695" y="12941"/>
                </a:cubicBezTo>
                <a:cubicBezTo>
                  <a:pt x="18695" y="12941"/>
                  <a:pt x="18695" y="12942"/>
                  <a:pt x="18694" y="12941"/>
                </a:cubicBezTo>
                <a:cubicBezTo>
                  <a:pt x="18676" y="12923"/>
                  <a:pt x="18656" y="12908"/>
                  <a:pt x="18638" y="12908"/>
                </a:cubicBezTo>
                <a:cubicBezTo>
                  <a:pt x="18620" y="12908"/>
                  <a:pt x="18607" y="12913"/>
                  <a:pt x="18599" y="12925"/>
                </a:cubicBezTo>
                <a:cubicBezTo>
                  <a:pt x="18590" y="12938"/>
                  <a:pt x="18585" y="12957"/>
                  <a:pt x="18581" y="12987"/>
                </a:cubicBezTo>
                <a:cubicBezTo>
                  <a:pt x="18579" y="13005"/>
                  <a:pt x="18577" y="13018"/>
                  <a:pt x="18574" y="13028"/>
                </a:cubicBezTo>
                <a:cubicBezTo>
                  <a:pt x="18571" y="13038"/>
                  <a:pt x="18568" y="13044"/>
                  <a:pt x="18562" y="13048"/>
                </a:cubicBezTo>
                <a:cubicBezTo>
                  <a:pt x="18551" y="13056"/>
                  <a:pt x="18533" y="13053"/>
                  <a:pt x="18500" y="13043"/>
                </a:cubicBezTo>
                <a:cubicBezTo>
                  <a:pt x="18461" y="13032"/>
                  <a:pt x="18153" y="12939"/>
                  <a:pt x="17817" y="12837"/>
                </a:cubicBezTo>
                <a:cubicBezTo>
                  <a:pt x="17482" y="12735"/>
                  <a:pt x="17173" y="12642"/>
                  <a:pt x="17132" y="12630"/>
                </a:cubicBezTo>
                <a:cubicBezTo>
                  <a:pt x="17091" y="12619"/>
                  <a:pt x="16528" y="12446"/>
                  <a:pt x="15881" y="12246"/>
                </a:cubicBezTo>
                <a:cubicBezTo>
                  <a:pt x="14802" y="11913"/>
                  <a:pt x="13586" y="11542"/>
                  <a:pt x="13440" y="11501"/>
                </a:cubicBezTo>
                <a:cubicBezTo>
                  <a:pt x="13176" y="11427"/>
                  <a:pt x="11929" y="11037"/>
                  <a:pt x="11914" y="11024"/>
                </a:cubicBezTo>
                <a:cubicBezTo>
                  <a:pt x="11900" y="11012"/>
                  <a:pt x="11895" y="10863"/>
                  <a:pt x="11895" y="10447"/>
                </a:cubicBezTo>
                <a:cubicBezTo>
                  <a:pt x="11895" y="10285"/>
                  <a:pt x="11893" y="10177"/>
                  <a:pt x="11891" y="10080"/>
                </a:cubicBezTo>
                <a:cubicBezTo>
                  <a:pt x="11889" y="10002"/>
                  <a:pt x="11886" y="9942"/>
                  <a:pt x="11882" y="9902"/>
                </a:cubicBezTo>
                <a:cubicBezTo>
                  <a:pt x="11864" y="9851"/>
                  <a:pt x="11834" y="9814"/>
                  <a:pt x="11789" y="9785"/>
                </a:cubicBezTo>
                <a:cubicBezTo>
                  <a:pt x="11742" y="9777"/>
                  <a:pt x="11631" y="9774"/>
                  <a:pt x="11500" y="9771"/>
                </a:cubicBezTo>
                <a:cubicBezTo>
                  <a:pt x="11306" y="9767"/>
                  <a:pt x="11058" y="9766"/>
                  <a:pt x="10524" y="9770"/>
                </a:cubicBezTo>
                <a:close/>
                <a:moveTo>
                  <a:pt x="20238" y="10964"/>
                </a:moveTo>
                <a:cubicBezTo>
                  <a:pt x="19956" y="10964"/>
                  <a:pt x="19674" y="10969"/>
                  <a:pt x="19459" y="10977"/>
                </a:cubicBezTo>
                <a:cubicBezTo>
                  <a:pt x="19240" y="10985"/>
                  <a:pt x="19088" y="10998"/>
                  <a:pt x="19079" y="11015"/>
                </a:cubicBezTo>
                <a:cubicBezTo>
                  <a:pt x="19073" y="11025"/>
                  <a:pt x="19069" y="11045"/>
                  <a:pt x="19066" y="11089"/>
                </a:cubicBezTo>
                <a:cubicBezTo>
                  <a:pt x="19063" y="11125"/>
                  <a:pt x="19061" y="11191"/>
                  <a:pt x="19059" y="11265"/>
                </a:cubicBezTo>
                <a:cubicBezTo>
                  <a:pt x="19059" y="11283"/>
                  <a:pt x="19058" y="11288"/>
                  <a:pt x="19058" y="11309"/>
                </a:cubicBezTo>
                <a:lnTo>
                  <a:pt x="19058" y="11314"/>
                </a:lnTo>
                <a:lnTo>
                  <a:pt x="19056" y="11473"/>
                </a:lnTo>
                <a:lnTo>
                  <a:pt x="19056" y="11508"/>
                </a:lnTo>
                <a:cubicBezTo>
                  <a:pt x="19053" y="11774"/>
                  <a:pt x="19051" y="12136"/>
                  <a:pt x="19049" y="12871"/>
                </a:cubicBezTo>
                <a:lnTo>
                  <a:pt x="19046" y="14682"/>
                </a:lnTo>
                <a:lnTo>
                  <a:pt x="18972" y="14693"/>
                </a:lnTo>
                <a:cubicBezTo>
                  <a:pt x="18908" y="14703"/>
                  <a:pt x="18893" y="14691"/>
                  <a:pt x="18857" y="14601"/>
                </a:cubicBezTo>
                <a:cubicBezTo>
                  <a:pt x="18848" y="14580"/>
                  <a:pt x="18841" y="14566"/>
                  <a:pt x="18833" y="14549"/>
                </a:cubicBezTo>
                <a:cubicBezTo>
                  <a:pt x="18826" y="14539"/>
                  <a:pt x="18819" y="14533"/>
                  <a:pt x="18813" y="14522"/>
                </a:cubicBezTo>
                <a:cubicBezTo>
                  <a:pt x="18791" y="14484"/>
                  <a:pt x="18774" y="14457"/>
                  <a:pt x="18760" y="14436"/>
                </a:cubicBezTo>
                <a:cubicBezTo>
                  <a:pt x="18748" y="14427"/>
                  <a:pt x="18736" y="14420"/>
                  <a:pt x="18723" y="14418"/>
                </a:cubicBezTo>
                <a:cubicBezTo>
                  <a:pt x="18710" y="14416"/>
                  <a:pt x="18697" y="14417"/>
                  <a:pt x="18683" y="14424"/>
                </a:cubicBezTo>
                <a:cubicBezTo>
                  <a:pt x="18682" y="14424"/>
                  <a:pt x="18682" y="14425"/>
                  <a:pt x="18680" y="14426"/>
                </a:cubicBezTo>
                <a:cubicBezTo>
                  <a:pt x="18680" y="14426"/>
                  <a:pt x="18680" y="14427"/>
                  <a:pt x="18680" y="14427"/>
                </a:cubicBezTo>
                <a:cubicBezTo>
                  <a:pt x="18667" y="14445"/>
                  <a:pt x="18654" y="14469"/>
                  <a:pt x="18636" y="14503"/>
                </a:cubicBezTo>
                <a:cubicBezTo>
                  <a:pt x="18636" y="14504"/>
                  <a:pt x="18636" y="14503"/>
                  <a:pt x="18636" y="14503"/>
                </a:cubicBezTo>
                <a:cubicBezTo>
                  <a:pt x="18636" y="14509"/>
                  <a:pt x="18636" y="14513"/>
                  <a:pt x="18636" y="14519"/>
                </a:cubicBezTo>
                <a:cubicBezTo>
                  <a:pt x="18638" y="14538"/>
                  <a:pt x="18638" y="14558"/>
                  <a:pt x="18636" y="14576"/>
                </a:cubicBezTo>
                <a:cubicBezTo>
                  <a:pt x="18634" y="14595"/>
                  <a:pt x="18631" y="14611"/>
                  <a:pt x="18626" y="14620"/>
                </a:cubicBezTo>
                <a:cubicBezTo>
                  <a:pt x="18621" y="14630"/>
                  <a:pt x="18616" y="14637"/>
                  <a:pt x="18604" y="14647"/>
                </a:cubicBezTo>
                <a:cubicBezTo>
                  <a:pt x="18566" y="14677"/>
                  <a:pt x="18454" y="14732"/>
                  <a:pt x="18036" y="14936"/>
                </a:cubicBezTo>
                <a:cubicBezTo>
                  <a:pt x="17631" y="15134"/>
                  <a:pt x="17025" y="15435"/>
                  <a:pt x="16552" y="15674"/>
                </a:cubicBezTo>
                <a:cubicBezTo>
                  <a:pt x="16415" y="15743"/>
                  <a:pt x="16022" y="15938"/>
                  <a:pt x="15678" y="16107"/>
                </a:cubicBezTo>
                <a:cubicBezTo>
                  <a:pt x="15334" y="16276"/>
                  <a:pt x="14869" y="16507"/>
                  <a:pt x="14645" y="16620"/>
                </a:cubicBezTo>
                <a:cubicBezTo>
                  <a:pt x="14090" y="16900"/>
                  <a:pt x="13791" y="17048"/>
                  <a:pt x="13357" y="17260"/>
                </a:cubicBezTo>
                <a:cubicBezTo>
                  <a:pt x="12847" y="17508"/>
                  <a:pt x="12035" y="17912"/>
                  <a:pt x="11968" y="17951"/>
                </a:cubicBezTo>
                <a:cubicBezTo>
                  <a:pt x="11937" y="17969"/>
                  <a:pt x="11908" y="17975"/>
                  <a:pt x="11904" y="17964"/>
                </a:cubicBezTo>
                <a:cubicBezTo>
                  <a:pt x="11899" y="17953"/>
                  <a:pt x="11895" y="17645"/>
                  <a:pt x="11895" y="17280"/>
                </a:cubicBezTo>
                <a:cubicBezTo>
                  <a:pt x="11895" y="16944"/>
                  <a:pt x="11892" y="16747"/>
                  <a:pt x="11886" y="16642"/>
                </a:cubicBezTo>
                <a:cubicBezTo>
                  <a:pt x="11886" y="16641"/>
                  <a:pt x="11886" y="16641"/>
                  <a:pt x="11886" y="16641"/>
                </a:cubicBezTo>
                <a:cubicBezTo>
                  <a:pt x="11854" y="16569"/>
                  <a:pt x="11789" y="16529"/>
                  <a:pt x="11685" y="16505"/>
                </a:cubicBezTo>
                <a:cubicBezTo>
                  <a:pt x="11684" y="16505"/>
                  <a:pt x="11684" y="16505"/>
                  <a:pt x="11684" y="16505"/>
                </a:cubicBezTo>
                <a:cubicBezTo>
                  <a:pt x="11684" y="16505"/>
                  <a:pt x="11682" y="16505"/>
                  <a:pt x="11682" y="16505"/>
                </a:cubicBezTo>
                <a:cubicBezTo>
                  <a:pt x="11510" y="16496"/>
                  <a:pt x="11188" y="16497"/>
                  <a:pt x="10524" y="16502"/>
                </a:cubicBezTo>
                <a:lnTo>
                  <a:pt x="9374" y="16510"/>
                </a:lnTo>
                <a:cubicBezTo>
                  <a:pt x="9281" y="16533"/>
                  <a:pt x="9220" y="16567"/>
                  <a:pt x="9190" y="16628"/>
                </a:cubicBezTo>
                <a:lnTo>
                  <a:pt x="9190" y="17755"/>
                </a:lnTo>
                <a:lnTo>
                  <a:pt x="9190" y="18965"/>
                </a:lnTo>
                <a:lnTo>
                  <a:pt x="9391" y="18985"/>
                </a:lnTo>
                <a:cubicBezTo>
                  <a:pt x="9437" y="18989"/>
                  <a:pt x="9469" y="18995"/>
                  <a:pt x="9503" y="19001"/>
                </a:cubicBezTo>
                <a:lnTo>
                  <a:pt x="10305" y="19008"/>
                </a:lnTo>
                <a:cubicBezTo>
                  <a:pt x="10999" y="19014"/>
                  <a:pt x="11425" y="19031"/>
                  <a:pt x="11434" y="19053"/>
                </a:cubicBezTo>
                <a:cubicBezTo>
                  <a:pt x="11443" y="19076"/>
                  <a:pt x="11439" y="19114"/>
                  <a:pt x="11421" y="19162"/>
                </a:cubicBezTo>
                <a:cubicBezTo>
                  <a:pt x="11414" y="19180"/>
                  <a:pt x="11408" y="19194"/>
                  <a:pt x="11389" y="19205"/>
                </a:cubicBezTo>
                <a:cubicBezTo>
                  <a:pt x="11371" y="19215"/>
                  <a:pt x="11339" y="19222"/>
                  <a:pt x="11282" y="19227"/>
                </a:cubicBezTo>
                <a:cubicBezTo>
                  <a:pt x="11167" y="19236"/>
                  <a:pt x="10950" y="19237"/>
                  <a:pt x="10523" y="19237"/>
                </a:cubicBezTo>
                <a:cubicBezTo>
                  <a:pt x="10214" y="19237"/>
                  <a:pt x="10037" y="19239"/>
                  <a:pt x="9902" y="19245"/>
                </a:cubicBezTo>
                <a:cubicBezTo>
                  <a:pt x="9854" y="19247"/>
                  <a:pt x="9809" y="19249"/>
                  <a:pt x="9777" y="19253"/>
                </a:cubicBezTo>
                <a:cubicBezTo>
                  <a:pt x="9748" y="19257"/>
                  <a:pt x="9715" y="19259"/>
                  <a:pt x="9696" y="19265"/>
                </a:cubicBezTo>
                <a:cubicBezTo>
                  <a:pt x="9691" y="19266"/>
                  <a:pt x="9685" y="19268"/>
                  <a:pt x="9681" y="19269"/>
                </a:cubicBezTo>
                <a:cubicBezTo>
                  <a:pt x="9654" y="19279"/>
                  <a:pt x="9636" y="19291"/>
                  <a:pt x="9628" y="19308"/>
                </a:cubicBezTo>
                <a:cubicBezTo>
                  <a:pt x="9611" y="19396"/>
                  <a:pt x="9646" y="19443"/>
                  <a:pt x="9786" y="19467"/>
                </a:cubicBezTo>
                <a:cubicBezTo>
                  <a:pt x="9786" y="19467"/>
                  <a:pt x="9787" y="19467"/>
                  <a:pt x="9787" y="19467"/>
                </a:cubicBezTo>
                <a:cubicBezTo>
                  <a:pt x="9902" y="19476"/>
                  <a:pt x="10089" y="19479"/>
                  <a:pt x="10463" y="19483"/>
                </a:cubicBezTo>
                <a:cubicBezTo>
                  <a:pt x="10964" y="19489"/>
                  <a:pt x="11305" y="19508"/>
                  <a:pt x="11313" y="19529"/>
                </a:cubicBezTo>
                <a:cubicBezTo>
                  <a:pt x="11318" y="19539"/>
                  <a:pt x="11319" y="19552"/>
                  <a:pt x="11318" y="19568"/>
                </a:cubicBezTo>
                <a:cubicBezTo>
                  <a:pt x="11317" y="19584"/>
                  <a:pt x="11314" y="19602"/>
                  <a:pt x="11308" y="19620"/>
                </a:cubicBezTo>
                <a:cubicBezTo>
                  <a:pt x="11297" y="19651"/>
                  <a:pt x="11293" y="19675"/>
                  <a:pt x="11299" y="19675"/>
                </a:cubicBezTo>
                <a:cubicBezTo>
                  <a:pt x="11305" y="19675"/>
                  <a:pt x="11293" y="19726"/>
                  <a:pt x="11271" y="19788"/>
                </a:cubicBezTo>
                <a:cubicBezTo>
                  <a:pt x="11250" y="19850"/>
                  <a:pt x="11232" y="19918"/>
                  <a:pt x="11232" y="19940"/>
                </a:cubicBezTo>
                <a:cubicBezTo>
                  <a:pt x="11232" y="19962"/>
                  <a:pt x="11220" y="20011"/>
                  <a:pt x="11206" y="20049"/>
                </a:cubicBezTo>
                <a:cubicBezTo>
                  <a:pt x="11193" y="20086"/>
                  <a:pt x="11183" y="20128"/>
                  <a:pt x="11178" y="20170"/>
                </a:cubicBezTo>
                <a:cubicBezTo>
                  <a:pt x="11178" y="20170"/>
                  <a:pt x="11178" y="20171"/>
                  <a:pt x="11178" y="20172"/>
                </a:cubicBezTo>
                <a:cubicBezTo>
                  <a:pt x="11185" y="20296"/>
                  <a:pt x="11298" y="20308"/>
                  <a:pt x="11628" y="20308"/>
                </a:cubicBezTo>
                <a:cubicBezTo>
                  <a:pt x="11903" y="20308"/>
                  <a:pt x="12082" y="20277"/>
                  <a:pt x="12082" y="20229"/>
                </a:cubicBezTo>
                <a:cubicBezTo>
                  <a:pt x="12082" y="20205"/>
                  <a:pt x="12064" y="20113"/>
                  <a:pt x="12037" y="19991"/>
                </a:cubicBezTo>
                <a:cubicBezTo>
                  <a:pt x="12019" y="19923"/>
                  <a:pt x="12000" y="19851"/>
                  <a:pt x="11980" y="19795"/>
                </a:cubicBezTo>
                <a:cubicBezTo>
                  <a:pt x="11964" y="19749"/>
                  <a:pt x="11954" y="19712"/>
                  <a:pt x="11959" y="19712"/>
                </a:cubicBezTo>
                <a:cubicBezTo>
                  <a:pt x="11965" y="19712"/>
                  <a:pt x="11932" y="19568"/>
                  <a:pt x="11887" y="19393"/>
                </a:cubicBezTo>
                <a:cubicBezTo>
                  <a:pt x="11848" y="19237"/>
                  <a:pt x="11826" y="19143"/>
                  <a:pt x="11820" y="19088"/>
                </a:cubicBezTo>
                <a:cubicBezTo>
                  <a:pt x="11813" y="19033"/>
                  <a:pt x="11822" y="19017"/>
                  <a:pt x="11843" y="19017"/>
                </a:cubicBezTo>
                <a:cubicBezTo>
                  <a:pt x="11849" y="19017"/>
                  <a:pt x="11855" y="19008"/>
                  <a:pt x="11860" y="18999"/>
                </a:cubicBezTo>
                <a:cubicBezTo>
                  <a:pt x="11872" y="18928"/>
                  <a:pt x="11880" y="18786"/>
                  <a:pt x="11880" y="18635"/>
                </a:cubicBezTo>
                <a:cubicBezTo>
                  <a:pt x="11880" y="18439"/>
                  <a:pt x="11892" y="18261"/>
                  <a:pt x="11907" y="18240"/>
                </a:cubicBezTo>
                <a:cubicBezTo>
                  <a:pt x="11907" y="18240"/>
                  <a:pt x="11912" y="18236"/>
                  <a:pt x="11912" y="18236"/>
                </a:cubicBezTo>
                <a:cubicBezTo>
                  <a:pt x="11913" y="18234"/>
                  <a:pt x="11913" y="18224"/>
                  <a:pt x="11914" y="18222"/>
                </a:cubicBezTo>
                <a:cubicBezTo>
                  <a:pt x="11924" y="18203"/>
                  <a:pt x="12021" y="18145"/>
                  <a:pt x="12129" y="18093"/>
                </a:cubicBezTo>
                <a:cubicBezTo>
                  <a:pt x="12236" y="18040"/>
                  <a:pt x="12525" y="17896"/>
                  <a:pt x="12769" y="17773"/>
                </a:cubicBezTo>
                <a:cubicBezTo>
                  <a:pt x="13337" y="17488"/>
                  <a:pt x="13636" y="17341"/>
                  <a:pt x="14095" y="17117"/>
                </a:cubicBezTo>
                <a:cubicBezTo>
                  <a:pt x="14298" y="17018"/>
                  <a:pt x="14664" y="16836"/>
                  <a:pt x="14909" y="16712"/>
                </a:cubicBezTo>
                <a:cubicBezTo>
                  <a:pt x="15153" y="16589"/>
                  <a:pt x="15432" y="16450"/>
                  <a:pt x="15527" y="16403"/>
                </a:cubicBezTo>
                <a:cubicBezTo>
                  <a:pt x="16892" y="15731"/>
                  <a:pt x="17537" y="15410"/>
                  <a:pt x="18036" y="15156"/>
                </a:cubicBezTo>
                <a:cubicBezTo>
                  <a:pt x="18459" y="14941"/>
                  <a:pt x="18653" y="14852"/>
                  <a:pt x="18665" y="14870"/>
                </a:cubicBezTo>
                <a:cubicBezTo>
                  <a:pt x="18672" y="14880"/>
                  <a:pt x="18677" y="14919"/>
                  <a:pt x="18677" y="14958"/>
                </a:cubicBezTo>
                <a:cubicBezTo>
                  <a:pt x="18677" y="14965"/>
                  <a:pt x="18678" y="14965"/>
                  <a:pt x="18678" y="14971"/>
                </a:cubicBezTo>
                <a:cubicBezTo>
                  <a:pt x="18705" y="14977"/>
                  <a:pt x="18733" y="14978"/>
                  <a:pt x="18754" y="14965"/>
                </a:cubicBezTo>
                <a:cubicBezTo>
                  <a:pt x="18755" y="14965"/>
                  <a:pt x="18755" y="14965"/>
                  <a:pt x="18755" y="14965"/>
                </a:cubicBezTo>
                <a:cubicBezTo>
                  <a:pt x="18755" y="14965"/>
                  <a:pt x="18756" y="14964"/>
                  <a:pt x="18756" y="14964"/>
                </a:cubicBezTo>
                <a:cubicBezTo>
                  <a:pt x="18790" y="14923"/>
                  <a:pt x="18821" y="14870"/>
                  <a:pt x="18825" y="14829"/>
                </a:cubicBezTo>
                <a:cubicBezTo>
                  <a:pt x="18831" y="14742"/>
                  <a:pt x="18867" y="14804"/>
                  <a:pt x="18898" y="14956"/>
                </a:cubicBezTo>
                <a:cubicBezTo>
                  <a:pt x="18917" y="15046"/>
                  <a:pt x="18943" y="15141"/>
                  <a:pt x="18957" y="15166"/>
                </a:cubicBezTo>
                <a:cubicBezTo>
                  <a:pt x="18968" y="15184"/>
                  <a:pt x="19042" y="15197"/>
                  <a:pt x="19237" y="15204"/>
                </a:cubicBezTo>
                <a:cubicBezTo>
                  <a:pt x="19237" y="15204"/>
                  <a:pt x="19237" y="15203"/>
                  <a:pt x="19237" y="15204"/>
                </a:cubicBezTo>
                <a:cubicBezTo>
                  <a:pt x="19432" y="15210"/>
                  <a:pt x="19748" y="15213"/>
                  <a:pt x="20239" y="15213"/>
                </a:cubicBezTo>
                <a:lnTo>
                  <a:pt x="21495" y="15213"/>
                </a:lnTo>
                <a:lnTo>
                  <a:pt x="21528" y="15120"/>
                </a:lnTo>
                <a:cubicBezTo>
                  <a:pt x="21546" y="15069"/>
                  <a:pt x="21570" y="15036"/>
                  <a:pt x="21581" y="15046"/>
                </a:cubicBezTo>
                <a:cubicBezTo>
                  <a:pt x="21595" y="15060"/>
                  <a:pt x="21600" y="15014"/>
                  <a:pt x="21600" y="14873"/>
                </a:cubicBezTo>
                <a:lnTo>
                  <a:pt x="21600" y="14682"/>
                </a:lnTo>
                <a:lnTo>
                  <a:pt x="21529" y="14682"/>
                </a:lnTo>
                <a:lnTo>
                  <a:pt x="21457" y="14682"/>
                </a:lnTo>
                <a:lnTo>
                  <a:pt x="21456" y="14308"/>
                </a:lnTo>
                <a:cubicBezTo>
                  <a:pt x="21456" y="14306"/>
                  <a:pt x="21456" y="14302"/>
                  <a:pt x="21456" y="14300"/>
                </a:cubicBezTo>
                <a:cubicBezTo>
                  <a:pt x="21446" y="14036"/>
                  <a:pt x="21439" y="13581"/>
                  <a:pt x="21432" y="12800"/>
                </a:cubicBezTo>
                <a:lnTo>
                  <a:pt x="21416" y="11012"/>
                </a:lnTo>
                <a:cubicBezTo>
                  <a:pt x="21414" y="11011"/>
                  <a:pt x="21404" y="11010"/>
                  <a:pt x="21402" y="11009"/>
                </a:cubicBezTo>
                <a:cubicBezTo>
                  <a:pt x="21387" y="11003"/>
                  <a:pt x="21355" y="10997"/>
                  <a:pt x="21299" y="10992"/>
                </a:cubicBezTo>
                <a:cubicBezTo>
                  <a:pt x="21298" y="10992"/>
                  <a:pt x="21296" y="10991"/>
                  <a:pt x="21295" y="10991"/>
                </a:cubicBezTo>
                <a:cubicBezTo>
                  <a:pt x="21236" y="10985"/>
                  <a:pt x="21152" y="10981"/>
                  <a:pt x="21060" y="10977"/>
                </a:cubicBezTo>
                <a:cubicBezTo>
                  <a:pt x="21057" y="10977"/>
                  <a:pt x="21052" y="10977"/>
                  <a:pt x="21049" y="10977"/>
                </a:cubicBezTo>
                <a:cubicBezTo>
                  <a:pt x="20832" y="10969"/>
                  <a:pt x="20548" y="10964"/>
                  <a:pt x="20262" y="10964"/>
                </a:cubicBezTo>
                <a:lnTo>
                  <a:pt x="20238" y="10964"/>
                </a:lnTo>
                <a:close/>
                <a:moveTo>
                  <a:pt x="4577" y="13334"/>
                </a:moveTo>
                <a:cubicBezTo>
                  <a:pt x="4562" y="13331"/>
                  <a:pt x="4548" y="13331"/>
                  <a:pt x="4537" y="13336"/>
                </a:cubicBezTo>
                <a:cubicBezTo>
                  <a:pt x="4528" y="13340"/>
                  <a:pt x="4521" y="13351"/>
                  <a:pt x="4515" y="13361"/>
                </a:cubicBezTo>
                <a:cubicBezTo>
                  <a:pt x="4502" y="13395"/>
                  <a:pt x="4492" y="13446"/>
                  <a:pt x="4484" y="13519"/>
                </a:cubicBezTo>
                <a:cubicBezTo>
                  <a:pt x="4484" y="13550"/>
                  <a:pt x="4485" y="13582"/>
                  <a:pt x="4489" y="13617"/>
                </a:cubicBezTo>
                <a:cubicBezTo>
                  <a:pt x="4492" y="13650"/>
                  <a:pt x="4493" y="13676"/>
                  <a:pt x="4489" y="13696"/>
                </a:cubicBezTo>
                <a:cubicBezTo>
                  <a:pt x="4486" y="13717"/>
                  <a:pt x="4479" y="13731"/>
                  <a:pt x="4467" y="13747"/>
                </a:cubicBezTo>
                <a:cubicBezTo>
                  <a:pt x="4467" y="13747"/>
                  <a:pt x="4467" y="13749"/>
                  <a:pt x="4466" y="13749"/>
                </a:cubicBezTo>
                <a:cubicBezTo>
                  <a:pt x="4458" y="13896"/>
                  <a:pt x="4468" y="13954"/>
                  <a:pt x="4513" y="14004"/>
                </a:cubicBezTo>
                <a:cubicBezTo>
                  <a:pt x="4528" y="14008"/>
                  <a:pt x="4543" y="14010"/>
                  <a:pt x="4557" y="14011"/>
                </a:cubicBezTo>
                <a:cubicBezTo>
                  <a:pt x="4573" y="14010"/>
                  <a:pt x="4590" y="14009"/>
                  <a:pt x="4601" y="14001"/>
                </a:cubicBezTo>
                <a:cubicBezTo>
                  <a:pt x="4619" y="13989"/>
                  <a:pt x="4623" y="14019"/>
                  <a:pt x="4620" y="14139"/>
                </a:cubicBezTo>
                <a:cubicBezTo>
                  <a:pt x="4618" y="14214"/>
                  <a:pt x="4623" y="14261"/>
                  <a:pt x="4632" y="14289"/>
                </a:cubicBezTo>
                <a:cubicBezTo>
                  <a:pt x="4633" y="14296"/>
                  <a:pt x="4635" y="14307"/>
                  <a:pt x="4637" y="14310"/>
                </a:cubicBezTo>
                <a:cubicBezTo>
                  <a:pt x="4643" y="14320"/>
                  <a:pt x="4651" y="14321"/>
                  <a:pt x="4659" y="14310"/>
                </a:cubicBezTo>
                <a:cubicBezTo>
                  <a:pt x="4667" y="14300"/>
                  <a:pt x="4675" y="14279"/>
                  <a:pt x="4684" y="14245"/>
                </a:cubicBezTo>
                <a:cubicBezTo>
                  <a:pt x="4700" y="14188"/>
                  <a:pt x="4718" y="14166"/>
                  <a:pt x="4737" y="14178"/>
                </a:cubicBezTo>
                <a:cubicBezTo>
                  <a:pt x="4753" y="14188"/>
                  <a:pt x="4786" y="14180"/>
                  <a:pt x="4811" y="14159"/>
                </a:cubicBezTo>
                <a:cubicBezTo>
                  <a:pt x="4846" y="14129"/>
                  <a:pt x="4859" y="14132"/>
                  <a:pt x="4873" y="14173"/>
                </a:cubicBezTo>
                <a:cubicBezTo>
                  <a:pt x="4881" y="14195"/>
                  <a:pt x="4882" y="14211"/>
                  <a:pt x="4880" y="14219"/>
                </a:cubicBezTo>
                <a:cubicBezTo>
                  <a:pt x="4882" y="14222"/>
                  <a:pt x="4883" y="14224"/>
                  <a:pt x="4885" y="14227"/>
                </a:cubicBezTo>
                <a:cubicBezTo>
                  <a:pt x="4903" y="14263"/>
                  <a:pt x="4934" y="14299"/>
                  <a:pt x="4966" y="14330"/>
                </a:cubicBezTo>
                <a:cubicBezTo>
                  <a:pt x="4983" y="14333"/>
                  <a:pt x="4999" y="14331"/>
                  <a:pt x="5013" y="14325"/>
                </a:cubicBezTo>
                <a:cubicBezTo>
                  <a:pt x="5014" y="14325"/>
                  <a:pt x="5015" y="14326"/>
                  <a:pt x="5016" y="14325"/>
                </a:cubicBezTo>
                <a:cubicBezTo>
                  <a:pt x="5016" y="14325"/>
                  <a:pt x="5016" y="14325"/>
                  <a:pt x="5016" y="14325"/>
                </a:cubicBezTo>
                <a:cubicBezTo>
                  <a:pt x="5031" y="14319"/>
                  <a:pt x="5043" y="14308"/>
                  <a:pt x="5050" y="14292"/>
                </a:cubicBezTo>
                <a:cubicBezTo>
                  <a:pt x="5063" y="14260"/>
                  <a:pt x="5071" y="14274"/>
                  <a:pt x="5085" y="14346"/>
                </a:cubicBezTo>
                <a:cubicBezTo>
                  <a:pt x="5089" y="14368"/>
                  <a:pt x="5095" y="14386"/>
                  <a:pt x="5102" y="14402"/>
                </a:cubicBezTo>
                <a:cubicBezTo>
                  <a:pt x="5109" y="14416"/>
                  <a:pt x="5118" y="14428"/>
                  <a:pt x="5126" y="14439"/>
                </a:cubicBezTo>
                <a:cubicBezTo>
                  <a:pt x="5127" y="14439"/>
                  <a:pt x="5127" y="14441"/>
                  <a:pt x="5127" y="14441"/>
                </a:cubicBezTo>
                <a:cubicBezTo>
                  <a:pt x="5127" y="14441"/>
                  <a:pt x="5128" y="14441"/>
                  <a:pt x="5128" y="14441"/>
                </a:cubicBezTo>
                <a:cubicBezTo>
                  <a:pt x="5147" y="14452"/>
                  <a:pt x="5164" y="14464"/>
                  <a:pt x="5183" y="14476"/>
                </a:cubicBezTo>
                <a:cubicBezTo>
                  <a:pt x="5199" y="14477"/>
                  <a:pt x="5216" y="14472"/>
                  <a:pt x="5233" y="14463"/>
                </a:cubicBezTo>
                <a:cubicBezTo>
                  <a:pt x="5268" y="14444"/>
                  <a:pt x="5281" y="14455"/>
                  <a:pt x="5294" y="14515"/>
                </a:cubicBezTo>
                <a:cubicBezTo>
                  <a:pt x="5298" y="14533"/>
                  <a:pt x="5302" y="14542"/>
                  <a:pt x="5307" y="14553"/>
                </a:cubicBezTo>
                <a:cubicBezTo>
                  <a:pt x="5307" y="14553"/>
                  <a:pt x="5307" y="14553"/>
                  <a:pt x="5307" y="14553"/>
                </a:cubicBezTo>
                <a:cubicBezTo>
                  <a:pt x="5324" y="14564"/>
                  <a:pt x="5332" y="14570"/>
                  <a:pt x="5346" y="14580"/>
                </a:cubicBezTo>
                <a:cubicBezTo>
                  <a:pt x="5347" y="14579"/>
                  <a:pt x="5347" y="14578"/>
                  <a:pt x="5348" y="14578"/>
                </a:cubicBezTo>
                <a:cubicBezTo>
                  <a:pt x="5354" y="14571"/>
                  <a:pt x="5361" y="14561"/>
                  <a:pt x="5367" y="14546"/>
                </a:cubicBezTo>
                <a:cubicBezTo>
                  <a:pt x="5367" y="14546"/>
                  <a:pt x="5367" y="14546"/>
                  <a:pt x="5367" y="14546"/>
                </a:cubicBezTo>
                <a:cubicBezTo>
                  <a:pt x="5373" y="14530"/>
                  <a:pt x="5379" y="14507"/>
                  <a:pt x="5383" y="14478"/>
                </a:cubicBezTo>
                <a:cubicBezTo>
                  <a:pt x="5402" y="14346"/>
                  <a:pt x="5430" y="14368"/>
                  <a:pt x="5430" y="14515"/>
                </a:cubicBezTo>
                <a:cubicBezTo>
                  <a:pt x="5430" y="14548"/>
                  <a:pt x="5432" y="14575"/>
                  <a:pt x="5437" y="14598"/>
                </a:cubicBezTo>
                <a:cubicBezTo>
                  <a:pt x="5440" y="14618"/>
                  <a:pt x="5446" y="14635"/>
                  <a:pt x="5452" y="14650"/>
                </a:cubicBezTo>
                <a:cubicBezTo>
                  <a:pt x="5453" y="14652"/>
                  <a:pt x="5453" y="14656"/>
                  <a:pt x="5454" y="14657"/>
                </a:cubicBezTo>
                <a:cubicBezTo>
                  <a:pt x="5454" y="14658"/>
                  <a:pt x="5455" y="14657"/>
                  <a:pt x="5455" y="14657"/>
                </a:cubicBezTo>
                <a:cubicBezTo>
                  <a:pt x="5455" y="14658"/>
                  <a:pt x="5456" y="14658"/>
                  <a:pt x="5457" y="14659"/>
                </a:cubicBezTo>
                <a:cubicBezTo>
                  <a:pt x="5479" y="14679"/>
                  <a:pt x="5505" y="14697"/>
                  <a:pt x="5530" y="14716"/>
                </a:cubicBezTo>
                <a:cubicBezTo>
                  <a:pt x="5538" y="14719"/>
                  <a:pt x="5545" y="14723"/>
                  <a:pt x="5555" y="14723"/>
                </a:cubicBezTo>
                <a:cubicBezTo>
                  <a:pt x="5606" y="14728"/>
                  <a:pt x="5635" y="14748"/>
                  <a:pt x="5644" y="14788"/>
                </a:cubicBezTo>
                <a:cubicBezTo>
                  <a:pt x="5645" y="14792"/>
                  <a:pt x="5648" y="14796"/>
                  <a:pt x="5650" y="14800"/>
                </a:cubicBezTo>
                <a:cubicBezTo>
                  <a:pt x="5650" y="14800"/>
                  <a:pt x="5650" y="14799"/>
                  <a:pt x="5650" y="14800"/>
                </a:cubicBezTo>
                <a:cubicBezTo>
                  <a:pt x="5733" y="14848"/>
                  <a:pt x="5800" y="14874"/>
                  <a:pt x="5822" y="14858"/>
                </a:cubicBezTo>
                <a:cubicBezTo>
                  <a:pt x="5822" y="14857"/>
                  <a:pt x="5822" y="14858"/>
                  <a:pt x="5822" y="14858"/>
                </a:cubicBezTo>
                <a:cubicBezTo>
                  <a:pt x="5827" y="14834"/>
                  <a:pt x="5832" y="14803"/>
                  <a:pt x="5836" y="14764"/>
                </a:cubicBezTo>
                <a:cubicBezTo>
                  <a:pt x="5847" y="14678"/>
                  <a:pt x="5865" y="14532"/>
                  <a:pt x="5877" y="14436"/>
                </a:cubicBezTo>
                <a:cubicBezTo>
                  <a:pt x="5881" y="14410"/>
                  <a:pt x="5882" y="14387"/>
                  <a:pt x="5885" y="14362"/>
                </a:cubicBezTo>
                <a:cubicBezTo>
                  <a:pt x="5886" y="14322"/>
                  <a:pt x="5891" y="14260"/>
                  <a:pt x="5889" y="14241"/>
                </a:cubicBezTo>
                <a:cubicBezTo>
                  <a:pt x="5886" y="14203"/>
                  <a:pt x="5876" y="14205"/>
                  <a:pt x="5858" y="14232"/>
                </a:cubicBezTo>
                <a:cubicBezTo>
                  <a:pt x="5821" y="14287"/>
                  <a:pt x="5780" y="14303"/>
                  <a:pt x="5739" y="14298"/>
                </a:cubicBezTo>
                <a:cubicBezTo>
                  <a:pt x="5738" y="14298"/>
                  <a:pt x="5738" y="14298"/>
                  <a:pt x="5738" y="14298"/>
                </a:cubicBezTo>
                <a:cubicBezTo>
                  <a:pt x="5710" y="14298"/>
                  <a:pt x="5683" y="14316"/>
                  <a:pt x="5677" y="14339"/>
                </a:cubicBezTo>
                <a:cubicBezTo>
                  <a:pt x="5670" y="14367"/>
                  <a:pt x="5659" y="14354"/>
                  <a:pt x="5642" y="14301"/>
                </a:cubicBezTo>
                <a:cubicBezTo>
                  <a:pt x="5628" y="14257"/>
                  <a:pt x="5590" y="14199"/>
                  <a:pt x="5558" y="14171"/>
                </a:cubicBezTo>
                <a:cubicBezTo>
                  <a:pt x="5511" y="14133"/>
                  <a:pt x="5499" y="14105"/>
                  <a:pt x="5502" y="14048"/>
                </a:cubicBezTo>
                <a:cubicBezTo>
                  <a:pt x="5504" y="14024"/>
                  <a:pt x="5501" y="14004"/>
                  <a:pt x="5497" y="13985"/>
                </a:cubicBezTo>
                <a:cubicBezTo>
                  <a:pt x="5496" y="13980"/>
                  <a:pt x="5495" y="13974"/>
                  <a:pt x="5494" y="13969"/>
                </a:cubicBezTo>
                <a:cubicBezTo>
                  <a:pt x="5491" y="13960"/>
                  <a:pt x="5487" y="13954"/>
                  <a:pt x="5484" y="13947"/>
                </a:cubicBezTo>
                <a:cubicBezTo>
                  <a:pt x="5477" y="13933"/>
                  <a:pt x="5469" y="13923"/>
                  <a:pt x="5459" y="13916"/>
                </a:cubicBezTo>
                <a:cubicBezTo>
                  <a:pt x="5456" y="13913"/>
                  <a:pt x="5452" y="13908"/>
                  <a:pt x="5448" y="13906"/>
                </a:cubicBezTo>
                <a:cubicBezTo>
                  <a:pt x="5434" y="13901"/>
                  <a:pt x="5420" y="13899"/>
                  <a:pt x="5406" y="13908"/>
                </a:cubicBezTo>
                <a:cubicBezTo>
                  <a:pt x="5405" y="13908"/>
                  <a:pt x="5405" y="13908"/>
                  <a:pt x="5405" y="13908"/>
                </a:cubicBezTo>
                <a:cubicBezTo>
                  <a:pt x="5399" y="13915"/>
                  <a:pt x="5392" y="13920"/>
                  <a:pt x="5385" y="13931"/>
                </a:cubicBezTo>
                <a:cubicBezTo>
                  <a:pt x="5382" y="13935"/>
                  <a:pt x="5379" y="13938"/>
                  <a:pt x="5376" y="13942"/>
                </a:cubicBezTo>
                <a:cubicBezTo>
                  <a:pt x="5371" y="13951"/>
                  <a:pt x="5366" y="13958"/>
                  <a:pt x="5362" y="13969"/>
                </a:cubicBezTo>
                <a:cubicBezTo>
                  <a:pt x="5330" y="14055"/>
                  <a:pt x="5305" y="14062"/>
                  <a:pt x="5281" y="13992"/>
                </a:cubicBezTo>
                <a:cubicBezTo>
                  <a:pt x="5275" y="13975"/>
                  <a:pt x="5266" y="13959"/>
                  <a:pt x="5255" y="13947"/>
                </a:cubicBezTo>
                <a:cubicBezTo>
                  <a:pt x="5255" y="13947"/>
                  <a:pt x="5255" y="13947"/>
                  <a:pt x="5255" y="13947"/>
                </a:cubicBezTo>
                <a:cubicBezTo>
                  <a:pt x="5221" y="13911"/>
                  <a:pt x="5170" y="13900"/>
                  <a:pt x="5137" y="13931"/>
                </a:cubicBezTo>
                <a:cubicBezTo>
                  <a:pt x="5122" y="13945"/>
                  <a:pt x="5112" y="13950"/>
                  <a:pt x="5103" y="13942"/>
                </a:cubicBezTo>
                <a:cubicBezTo>
                  <a:pt x="5095" y="13935"/>
                  <a:pt x="5088" y="13916"/>
                  <a:pt x="5078" y="13881"/>
                </a:cubicBezTo>
                <a:cubicBezTo>
                  <a:pt x="5077" y="13878"/>
                  <a:pt x="5075" y="13876"/>
                  <a:pt x="5074" y="13873"/>
                </a:cubicBezTo>
                <a:cubicBezTo>
                  <a:pt x="5074" y="13870"/>
                  <a:pt x="5072" y="13870"/>
                  <a:pt x="5071" y="13867"/>
                </a:cubicBezTo>
                <a:cubicBezTo>
                  <a:pt x="5059" y="13819"/>
                  <a:pt x="5016" y="13778"/>
                  <a:pt x="4976" y="13775"/>
                </a:cubicBezTo>
                <a:cubicBezTo>
                  <a:pt x="4973" y="13774"/>
                  <a:pt x="4967" y="13768"/>
                  <a:pt x="4964" y="13768"/>
                </a:cubicBezTo>
                <a:cubicBezTo>
                  <a:pt x="4952" y="13769"/>
                  <a:pt x="4940" y="13773"/>
                  <a:pt x="4929" y="13783"/>
                </a:cubicBezTo>
                <a:cubicBezTo>
                  <a:pt x="4903" y="13807"/>
                  <a:pt x="4887" y="13796"/>
                  <a:pt x="4861" y="13739"/>
                </a:cubicBezTo>
                <a:cubicBezTo>
                  <a:pt x="4843" y="13697"/>
                  <a:pt x="4795" y="13637"/>
                  <a:pt x="4755" y="13606"/>
                </a:cubicBezTo>
                <a:cubicBezTo>
                  <a:pt x="4716" y="13574"/>
                  <a:pt x="4683" y="13528"/>
                  <a:pt x="4682" y="13503"/>
                </a:cubicBezTo>
                <a:cubicBezTo>
                  <a:pt x="4681" y="13482"/>
                  <a:pt x="4680" y="13456"/>
                  <a:pt x="4679" y="13436"/>
                </a:cubicBezTo>
                <a:cubicBezTo>
                  <a:pt x="4652" y="13400"/>
                  <a:pt x="4625" y="13363"/>
                  <a:pt x="4606" y="13345"/>
                </a:cubicBezTo>
                <a:cubicBezTo>
                  <a:pt x="4596" y="13341"/>
                  <a:pt x="4587" y="13336"/>
                  <a:pt x="4577" y="13334"/>
                </a:cubicBezTo>
                <a:close/>
                <a:moveTo>
                  <a:pt x="11632" y="13896"/>
                </a:moveTo>
                <a:cubicBezTo>
                  <a:pt x="11625" y="13896"/>
                  <a:pt x="11618" y="13897"/>
                  <a:pt x="11613" y="13901"/>
                </a:cubicBezTo>
                <a:cubicBezTo>
                  <a:pt x="11599" y="13911"/>
                  <a:pt x="11594" y="13941"/>
                  <a:pt x="11591" y="14014"/>
                </a:cubicBezTo>
                <a:cubicBezTo>
                  <a:pt x="11587" y="14112"/>
                  <a:pt x="11581" y="14130"/>
                  <a:pt x="11556" y="14116"/>
                </a:cubicBezTo>
                <a:cubicBezTo>
                  <a:pt x="11544" y="14109"/>
                  <a:pt x="11525" y="14105"/>
                  <a:pt x="11499" y="14104"/>
                </a:cubicBezTo>
                <a:cubicBezTo>
                  <a:pt x="11478" y="14103"/>
                  <a:pt x="11448" y="14105"/>
                  <a:pt x="11417" y="14108"/>
                </a:cubicBezTo>
                <a:cubicBezTo>
                  <a:pt x="11407" y="14109"/>
                  <a:pt x="11402" y="14108"/>
                  <a:pt x="11392" y="14109"/>
                </a:cubicBezTo>
                <a:cubicBezTo>
                  <a:pt x="11375" y="14170"/>
                  <a:pt x="11357" y="14169"/>
                  <a:pt x="11325" y="14104"/>
                </a:cubicBezTo>
                <a:cubicBezTo>
                  <a:pt x="11323" y="14102"/>
                  <a:pt x="11322" y="14101"/>
                  <a:pt x="11320" y="14099"/>
                </a:cubicBezTo>
                <a:cubicBezTo>
                  <a:pt x="11307" y="14095"/>
                  <a:pt x="11302" y="14097"/>
                  <a:pt x="11288" y="14093"/>
                </a:cubicBezTo>
                <a:cubicBezTo>
                  <a:pt x="11258" y="14084"/>
                  <a:pt x="11234" y="14087"/>
                  <a:pt x="11216" y="14096"/>
                </a:cubicBezTo>
                <a:cubicBezTo>
                  <a:pt x="11215" y="14098"/>
                  <a:pt x="11214" y="14099"/>
                  <a:pt x="11212" y="14101"/>
                </a:cubicBezTo>
                <a:cubicBezTo>
                  <a:pt x="11167" y="14159"/>
                  <a:pt x="11140" y="14160"/>
                  <a:pt x="11125" y="14108"/>
                </a:cubicBezTo>
                <a:cubicBezTo>
                  <a:pt x="11121" y="14105"/>
                  <a:pt x="11119" y="14106"/>
                  <a:pt x="11114" y="14103"/>
                </a:cubicBezTo>
                <a:cubicBezTo>
                  <a:pt x="11059" y="14067"/>
                  <a:pt x="11042" y="14071"/>
                  <a:pt x="11003" y="14125"/>
                </a:cubicBezTo>
                <a:cubicBezTo>
                  <a:pt x="10981" y="14157"/>
                  <a:pt x="10969" y="14172"/>
                  <a:pt x="10962" y="14169"/>
                </a:cubicBezTo>
                <a:cubicBezTo>
                  <a:pt x="10955" y="14167"/>
                  <a:pt x="10953" y="14146"/>
                  <a:pt x="10949" y="14105"/>
                </a:cubicBezTo>
                <a:cubicBezTo>
                  <a:pt x="10944" y="14060"/>
                  <a:pt x="10942" y="14015"/>
                  <a:pt x="10944" y="14006"/>
                </a:cubicBezTo>
                <a:cubicBezTo>
                  <a:pt x="10952" y="13972"/>
                  <a:pt x="10891" y="13937"/>
                  <a:pt x="10821" y="13934"/>
                </a:cubicBezTo>
                <a:lnTo>
                  <a:pt x="10794" y="13933"/>
                </a:lnTo>
                <a:cubicBezTo>
                  <a:pt x="10792" y="13936"/>
                  <a:pt x="10790" y="13937"/>
                  <a:pt x="10789" y="13940"/>
                </a:cubicBezTo>
                <a:cubicBezTo>
                  <a:pt x="10773" y="13972"/>
                  <a:pt x="10760" y="14023"/>
                  <a:pt x="10750" y="14079"/>
                </a:cubicBezTo>
                <a:lnTo>
                  <a:pt x="10750" y="14236"/>
                </a:lnTo>
                <a:cubicBezTo>
                  <a:pt x="10750" y="14365"/>
                  <a:pt x="10754" y="14452"/>
                  <a:pt x="10760" y="14513"/>
                </a:cubicBezTo>
                <a:cubicBezTo>
                  <a:pt x="10770" y="14523"/>
                  <a:pt x="10790" y="14533"/>
                  <a:pt x="10825" y="14542"/>
                </a:cubicBezTo>
                <a:cubicBezTo>
                  <a:pt x="10847" y="14491"/>
                  <a:pt x="10854" y="14488"/>
                  <a:pt x="10876" y="14547"/>
                </a:cubicBezTo>
                <a:cubicBezTo>
                  <a:pt x="10876" y="14548"/>
                  <a:pt x="10877" y="14549"/>
                  <a:pt x="10877" y="14550"/>
                </a:cubicBezTo>
                <a:cubicBezTo>
                  <a:pt x="10980" y="14567"/>
                  <a:pt x="11156" y="14573"/>
                  <a:pt x="11365" y="14573"/>
                </a:cubicBezTo>
                <a:cubicBezTo>
                  <a:pt x="11365" y="14573"/>
                  <a:pt x="11365" y="14573"/>
                  <a:pt x="11366" y="14573"/>
                </a:cubicBezTo>
                <a:cubicBezTo>
                  <a:pt x="11385" y="14563"/>
                  <a:pt x="11399" y="14565"/>
                  <a:pt x="11408" y="14574"/>
                </a:cubicBezTo>
                <a:cubicBezTo>
                  <a:pt x="11409" y="14574"/>
                  <a:pt x="11409" y="14574"/>
                  <a:pt x="11409" y="14574"/>
                </a:cubicBezTo>
                <a:cubicBezTo>
                  <a:pt x="11438" y="14574"/>
                  <a:pt x="11452" y="14577"/>
                  <a:pt x="11482" y="14576"/>
                </a:cubicBezTo>
                <a:cubicBezTo>
                  <a:pt x="11505" y="14576"/>
                  <a:pt x="11514" y="14576"/>
                  <a:pt x="11536" y="14575"/>
                </a:cubicBezTo>
                <a:cubicBezTo>
                  <a:pt x="11552" y="14554"/>
                  <a:pt x="11563" y="14547"/>
                  <a:pt x="11573" y="14546"/>
                </a:cubicBezTo>
                <a:cubicBezTo>
                  <a:pt x="11582" y="14546"/>
                  <a:pt x="11591" y="14556"/>
                  <a:pt x="11601" y="14572"/>
                </a:cubicBezTo>
                <a:cubicBezTo>
                  <a:pt x="11602" y="14573"/>
                  <a:pt x="11602" y="14572"/>
                  <a:pt x="11603" y="14573"/>
                </a:cubicBezTo>
                <a:cubicBezTo>
                  <a:pt x="11627" y="14572"/>
                  <a:pt x="11646" y="14572"/>
                  <a:pt x="11668" y="14572"/>
                </a:cubicBezTo>
                <a:cubicBezTo>
                  <a:pt x="11668" y="14571"/>
                  <a:pt x="11668" y="14572"/>
                  <a:pt x="11668" y="14572"/>
                </a:cubicBezTo>
                <a:cubicBezTo>
                  <a:pt x="11672" y="14561"/>
                  <a:pt x="11675" y="14547"/>
                  <a:pt x="11678" y="14531"/>
                </a:cubicBezTo>
                <a:cubicBezTo>
                  <a:pt x="11682" y="14510"/>
                  <a:pt x="11685" y="14488"/>
                  <a:pt x="11687" y="14460"/>
                </a:cubicBezTo>
                <a:cubicBezTo>
                  <a:pt x="11693" y="14339"/>
                  <a:pt x="11718" y="14357"/>
                  <a:pt x="11737" y="14495"/>
                </a:cubicBezTo>
                <a:cubicBezTo>
                  <a:pt x="11741" y="14528"/>
                  <a:pt x="11747" y="14551"/>
                  <a:pt x="11753" y="14571"/>
                </a:cubicBezTo>
                <a:cubicBezTo>
                  <a:pt x="11775" y="14570"/>
                  <a:pt x="11807" y="14569"/>
                  <a:pt x="11827" y="14568"/>
                </a:cubicBezTo>
                <a:cubicBezTo>
                  <a:pt x="11835" y="14552"/>
                  <a:pt x="11843" y="14537"/>
                  <a:pt x="11852" y="14512"/>
                </a:cubicBezTo>
                <a:lnTo>
                  <a:pt x="11893" y="14389"/>
                </a:lnTo>
                <a:lnTo>
                  <a:pt x="11908" y="14487"/>
                </a:lnTo>
                <a:cubicBezTo>
                  <a:pt x="11912" y="14516"/>
                  <a:pt x="11921" y="14541"/>
                  <a:pt x="11932" y="14561"/>
                </a:cubicBezTo>
                <a:cubicBezTo>
                  <a:pt x="12111" y="14549"/>
                  <a:pt x="12177" y="14523"/>
                  <a:pt x="12207" y="14456"/>
                </a:cubicBezTo>
                <a:cubicBezTo>
                  <a:pt x="12208" y="14441"/>
                  <a:pt x="12209" y="14427"/>
                  <a:pt x="12209" y="14410"/>
                </a:cubicBezTo>
                <a:cubicBezTo>
                  <a:pt x="12205" y="14298"/>
                  <a:pt x="12209" y="14279"/>
                  <a:pt x="12238" y="14269"/>
                </a:cubicBezTo>
                <a:cubicBezTo>
                  <a:pt x="12262" y="14260"/>
                  <a:pt x="12272" y="14232"/>
                  <a:pt x="12272" y="14168"/>
                </a:cubicBezTo>
                <a:cubicBezTo>
                  <a:pt x="12272" y="14086"/>
                  <a:pt x="12266" y="14079"/>
                  <a:pt x="12197" y="14079"/>
                </a:cubicBezTo>
                <a:cubicBezTo>
                  <a:pt x="12156" y="14079"/>
                  <a:pt x="12119" y="14094"/>
                  <a:pt x="12114" y="14114"/>
                </a:cubicBezTo>
                <a:cubicBezTo>
                  <a:pt x="12109" y="14134"/>
                  <a:pt x="12091" y="14136"/>
                  <a:pt x="12071" y="14118"/>
                </a:cubicBezTo>
                <a:cubicBezTo>
                  <a:pt x="12053" y="14101"/>
                  <a:pt x="11990" y="14087"/>
                  <a:pt x="11930" y="14086"/>
                </a:cubicBezTo>
                <a:cubicBezTo>
                  <a:pt x="11917" y="14086"/>
                  <a:pt x="11916" y="14088"/>
                  <a:pt x="11905" y="14088"/>
                </a:cubicBezTo>
                <a:cubicBezTo>
                  <a:pt x="11905" y="14088"/>
                  <a:pt x="11905" y="14089"/>
                  <a:pt x="11904" y="14089"/>
                </a:cubicBezTo>
                <a:cubicBezTo>
                  <a:pt x="11865" y="14102"/>
                  <a:pt x="11833" y="14118"/>
                  <a:pt x="11818" y="14139"/>
                </a:cubicBezTo>
                <a:cubicBezTo>
                  <a:pt x="11816" y="14147"/>
                  <a:pt x="11814" y="14153"/>
                  <a:pt x="11813" y="14163"/>
                </a:cubicBezTo>
                <a:lnTo>
                  <a:pt x="11804" y="14243"/>
                </a:lnTo>
                <a:lnTo>
                  <a:pt x="11780" y="14162"/>
                </a:lnTo>
                <a:cubicBezTo>
                  <a:pt x="11780" y="14162"/>
                  <a:pt x="11780" y="14161"/>
                  <a:pt x="11780" y="14161"/>
                </a:cubicBezTo>
                <a:cubicBezTo>
                  <a:pt x="11765" y="14156"/>
                  <a:pt x="11750" y="14132"/>
                  <a:pt x="11734" y="14086"/>
                </a:cubicBezTo>
                <a:cubicBezTo>
                  <a:pt x="11734" y="14086"/>
                  <a:pt x="11734" y="14085"/>
                  <a:pt x="11734" y="14085"/>
                </a:cubicBezTo>
                <a:cubicBezTo>
                  <a:pt x="11732" y="14083"/>
                  <a:pt x="11729" y="14079"/>
                  <a:pt x="11727" y="14079"/>
                </a:cubicBezTo>
                <a:cubicBezTo>
                  <a:pt x="11710" y="14079"/>
                  <a:pt x="11692" y="14041"/>
                  <a:pt x="11684" y="13987"/>
                </a:cubicBezTo>
                <a:cubicBezTo>
                  <a:pt x="11674" y="13924"/>
                  <a:pt x="11658" y="13896"/>
                  <a:pt x="11632" y="13896"/>
                </a:cubicBezTo>
                <a:close/>
                <a:moveTo>
                  <a:pt x="9927" y="13932"/>
                </a:moveTo>
                <a:cubicBezTo>
                  <a:pt x="9905" y="13980"/>
                  <a:pt x="9896" y="14081"/>
                  <a:pt x="9896" y="14262"/>
                </a:cubicBezTo>
                <a:lnTo>
                  <a:pt x="9896" y="14476"/>
                </a:lnTo>
                <a:cubicBezTo>
                  <a:pt x="9899" y="14524"/>
                  <a:pt x="9903" y="14553"/>
                  <a:pt x="9907" y="14571"/>
                </a:cubicBezTo>
                <a:lnTo>
                  <a:pt x="10066" y="14573"/>
                </a:lnTo>
                <a:cubicBezTo>
                  <a:pt x="10077" y="14560"/>
                  <a:pt x="10089" y="14549"/>
                  <a:pt x="10094" y="14532"/>
                </a:cubicBezTo>
                <a:cubicBezTo>
                  <a:pt x="10099" y="14515"/>
                  <a:pt x="10103" y="14502"/>
                  <a:pt x="10106" y="14494"/>
                </a:cubicBezTo>
                <a:cubicBezTo>
                  <a:pt x="10110" y="14487"/>
                  <a:pt x="10113" y="14483"/>
                  <a:pt x="10117" y="14484"/>
                </a:cubicBezTo>
                <a:cubicBezTo>
                  <a:pt x="10124" y="14486"/>
                  <a:pt x="10134" y="14509"/>
                  <a:pt x="10153" y="14552"/>
                </a:cubicBezTo>
                <a:cubicBezTo>
                  <a:pt x="10158" y="14564"/>
                  <a:pt x="10162" y="14567"/>
                  <a:pt x="10167" y="14575"/>
                </a:cubicBezTo>
                <a:lnTo>
                  <a:pt x="10213" y="14576"/>
                </a:lnTo>
                <a:cubicBezTo>
                  <a:pt x="10218" y="14555"/>
                  <a:pt x="10222" y="14526"/>
                  <a:pt x="10224" y="14480"/>
                </a:cubicBezTo>
                <a:cubicBezTo>
                  <a:pt x="10229" y="14394"/>
                  <a:pt x="10266" y="14348"/>
                  <a:pt x="10268" y="14426"/>
                </a:cubicBezTo>
                <a:cubicBezTo>
                  <a:pt x="10269" y="14444"/>
                  <a:pt x="10275" y="14469"/>
                  <a:pt x="10284" y="14494"/>
                </a:cubicBezTo>
                <a:cubicBezTo>
                  <a:pt x="10285" y="14497"/>
                  <a:pt x="10286" y="14500"/>
                  <a:pt x="10287" y="14503"/>
                </a:cubicBezTo>
                <a:cubicBezTo>
                  <a:pt x="10295" y="14528"/>
                  <a:pt x="10306" y="14552"/>
                  <a:pt x="10316" y="14573"/>
                </a:cubicBezTo>
                <a:cubicBezTo>
                  <a:pt x="10485" y="14570"/>
                  <a:pt x="10586" y="14549"/>
                  <a:pt x="10620" y="14497"/>
                </a:cubicBezTo>
                <a:cubicBezTo>
                  <a:pt x="10620" y="14496"/>
                  <a:pt x="10620" y="14495"/>
                  <a:pt x="10621" y="14494"/>
                </a:cubicBezTo>
                <a:cubicBezTo>
                  <a:pt x="10623" y="14466"/>
                  <a:pt x="10625" y="14438"/>
                  <a:pt x="10625" y="14410"/>
                </a:cubicBezTo>
                <a:cubicBezTo>
                  <a:pt x="10625" y="14409"/>
                  <a:pt x="10625" y="14409"/>
                  <a:pt x="10625" y="14409"/>
                </a:cubicBezTo>
                <a:cubicBezTo>
                  <a:pt x="10625" y="14381"/>
                  <a:pt x="10623" y="14353"/>
                  <a:pt x="10620" y="14328"/>
                </a:cubicBezTo>
                <a:cubicBezTo>
                  <a:pt x="10620" y="14327"/>
                  <a:pt x="10620" y="14327"/>
                  <a:pt x="10620" y="14326"/>
                </a:cubicBezTo>
                <a:cubicBezTo>
                  <a:pt x="10614" y="14274"/>
                  <a:pt x="10602" y="14229"/>
                  <a:pt x="10587" y="14202"/>
                </a:cubicBezTo>
                <a:cubicBezTo>
                  <a:pt x="10567" y="14166"/>
                  <a:pt x="10568" y="14155"/>
                  <a:pt x="10596" y="14118"/>
                </a:cubicBezTo>
                <a:cubicBezTo>
                  <a:pt x="10608" y="14102"/>
                  <a:pt x="10616" y="14087"/>
                  <a:pt x="10621" y="14071"/>
                </a:cubicBezTo>
                <a:cubicBezTo>
                  <a:pt x="10623" y="14033"/>
                  <a:pt x="10621" y="14001"/>
                  <a:pt x="10614" y="13976"/>
                </a:cubicBezTo>
                <a:cubicBezTo>
                  <a:pt x="10604" y="13959"/>
                  <a:pt x="10588" y="13947"/>
                  <a:pt x="10569" y="13943"/>
                </a:cubicBezTo>
                <a:cubicBezTo>
                  <a:pt x="10549" y="13940"/>
                  <a:pt x="10527" y="13943"/>
                  <a:pt x="10503" y="13955"/>
                </a:cubicBezTo>
                <a:cubicBezTo>
                  <a:pt x="10503" y="13955"/>
                  <a:pt x="10503" y="13955"/>
                  <a:pt x="10503" y="13955"/>
                </a:cubicBezTo>
                <a:cubicBezTo>
                  <a:pt x="10496" y="13964"/>
                  <a:pt x="10490" y="13965"/>
                  <a:pt x="10484" y="13977"/>
                </a:cubicBezTo>
                <a:cubicBezTo>
                  <a:pt x="10447" y="14043"/>
                  <a:pt x="10381" y="14053"/>
                  <a:pt x="10326" y="14027"/>
                </a:cubicBezTo>
                <a:cubicBezTo>
                  <a:pt x="10326" y="14028"/>
                  <a:pt x="10326" y="14028"/>
                  <a:pt x="10326" y="14029"/>
                </a:cubicBezTo>
                <a:cubicBezTo>
                  <a:pt x="10325" y="14049"/>
                  <a:pt x="10323" y="14065"/>
                  <a:pt x="10320" y="14075"/>
                </a:cubicBezTo>
                <a:cubicBezTo>
                  <a:pt x="10317" y="14086"/>
                  <a:pt x="10313" y="14092"/>
                  <a:pt x="10308" y="14092"/>
                </a:cubicBezTo>
                <a:cubicBezTo>
                  <a:pt x="10307" y="14092"/>
                  <a:pt x="10307" y="14089"/>
                  <a:pt x="10306" y="14089"/>
                </a:cubicBezTo>
                <a:cubicBezTo>
                  <a:pt x="10301" y="14088"/>
                  <a:pt x="10297" y="14084"/>
                  <a:pt x="10291" y="14074"/>
                </a:cubicBezTo>
                <a:cubicBezTo>
                  <a:pt x="10285" y="14063"/>
                  <a:pt x="10278" y="14046"/>
                  <a:pt x="10270" y="14023"/>
                </a:cubicBezTo>
                <a:cubicBezTo>
                  <a:pt x="10260" y="13991"/>
                  <a:pt x="10246" y="13970"/>
                  <a:pt x="10233" y="13956"/>
                </a:cubicBezTo>
                <a:cubicBezTo>
                  <a:pt x="10230" y="13954"/>
                  <a:pt x="10228" y="13952"/>
                  <a:pt x="10226" y="13950"/>
                </a:cubicBezTo>
                <a:cubicBezTo>
                  <a:pt x="10212" y="13939"/>
                  <a:pt x="10198" y="13934"/>
                  <a:pt x="10185" y="13939"/>
                </a:cubicBezTo>
                <a:cubicBezTo>
                  <a:pt x="10184" y="13940"/>
                  <a:pt x="10184" y="13940"/>
                  <a:pt x="10183" y="13941"/>
                </a:cubicBezTo>
                <a:cubicBezTo>
                  <a:pt x="10174" y="13960"/>
                  <a:pt x="10162" y="13972"/>
                  <a:pt x="10151" y="13979"/>
                </a:cubicBezTo>
                <a:cubicBezTo>
                  <a:pt x="10150" y="13981"/>
                  <a:pt x="10148" y="13982"/>
                  <a:pt x="10148" y="13984"/>
                </a:cubicBezTo>
                <a:cubicBezTo>
                  <a:pt x="10132" y="14029"/>
                  <a:pt x="10125" y="14028"/>
                  <a:pt x="10090" y="13984"/>
                </a:cubicBezTo>
                <a:cubicBezTo>
                  <a:pt x="10067" y="13956"/>
                  <a:pt x="10013" y="13932"/>
                  <a:pt x="9970" y="13932"/>
                </a:cubicBezTo>
                <a:lnTo>
                  <a:pt x="9927" y="13932"/>
                </a:lnTo>
                <a:close/>
                <a:moveTo>
                  <a:pt x="8970" y="13933"/>
                </a:moveTo>
                <a:cubicBezTo>
                  <a:pt x="8953" y="13934"/>
                  <a:pt x="8933" y="13941"/>
                  <a:pt x="8914" y="13949"/>
                </a:cubicBezTo>
                <a:cubicBezTo>
                  <a:pt x="8895" y="13958"/>
                  <a:pt x="8877" y="13969"/>
                  <a:pt x="8864" y="13982"/>
                </a:cubicBezTo>
                <a:cubicBezTo>
                  <a:pt x="8849" y="14019"/>
                  <a:pt x="8837" y="14065"/>
                  <a:pt x="8831" y="14125"/>
                </a:cubicBezTo>
                <a:cubicBezTo>
                  <a:pt x="8831" y="14126"/>
                  <a:pt x="8830" y="14127"/>
                  <a:pt x="8830" y="14127"/>
                </a:cubicBezTo>
                <a:cubicBezTo>
                  <a:pt x="8830" y="14128"/>
                  <a:pt x="8830" y="14130"/>
                  <a:pt x="8830" y="14131"/>
                </a:cubicBezTo>
                <a:cubicBezTo>
                  <a:pt x="8826" y="14180"/>
                  <a:pt x="8824" y="14234"/>
                  <a:pt x="8826" y="14295"/>
                </a:cubicBezTo>
                <a:cubicBezTo>
                  <a:pt x="8835" y="14521"/>
                  <a:pt x="8851" y="14558"/>
                  <a:pt x="8944" y="14580"/>
                </a:cubicBezTo>
                <a:cubicBezTo>
                  <a:pt x="8960" y="14584"/>
                  <a:pt x="8976" y="14598"/>
                  <a:pt x="8992" y="14609"/>
                </a:cubicBezTo>
                <a:cubicBezTo>
                  <a:pt x="9007" y="14603"/>
                  <a:pt x="9021" y="14595"/>
                  <a:pt x="9033" y="14583"/>
                </a:cubicBezTo>
                <a:cubicBezTo>
                  <a:pt x="9033" y="14583"/>
                  <a:pt x="9033" y="14583"/>
                  <a:pt x="9034" y="14582"/>
                </a:cubicBezTo>
                <a:cubicBezTo>
                  <a:pt x="9046" y="14570"/>
                  <a:pt x="9055" y="14555"/>
                  <a:pt x="9062" y="14536"/>
                </a:cubicBezTo>
                <a:cubicBezTo>
                  <a:pt x="9088" y="14459"/>
                  <a:pt x="9107" y="14502"/>
                  <a:pt x="9107" y="14640"/>
                </a:cubicBezTo>
                <a:cubicBezTo>
                  <a:pt x="9107" y="14705"/>
                  <a:pt x="9115" y="14779"/>
                  <a:pt x="9125" y="14803"/>
                </a:cubicBezTo>
                <a:cubicBezTo>
                  <a:pt x="9129" y="14812"/>
                  <a:pt x="9133" y="14816"/>
                  <a:pt x="9136" y="14822"/>
                </a:cubicBezTo>
                <a:cubicBezTo>
                  <a:pt x="9149" y="14831"/>
                  <a:pt x="9163" y="14815"/>
                  <a:pt x="9183" y="14771"/>
                </a:cubicBezTo>
                <a:cubicBezTo>
                  <a:pt x="9187" y="14757"/>
                  <a:pt x="9191" y="14745"/>
                  <a:pt x="9194" y="14726"/>
                </a:cubicBezTo>
                <a:cubicBezTo>
                  <a:pt x="9200" y="14698"/>
                  <a:pt x="9208" y="14674"/>
                  <a:pt x="9216" y="14656"/>
                </a:cubicBezTo>
                <a:cubicBezTo>
                  <a:pt x="9225" y="14639"/>
                  <a:pt x="9233" y="14627"/>
                  <a:pt x="9240" y="14627"/>
                </a:cubicBezTo>
                <a:cubicBezTo>
                  <a:pt x="9254" y="14627"/>
                  <a:pt x="9282" y="14601"/>
                  <a:pt x="9301" y="14568"/>
                </a:cubicBezTo>
                <a:cubicBezTo>
                  <a:pt x="9330" y="14518"/>
                  <a:pt x="9341" y="14521"/>
                  <a:pt x="9379" y="14569"/>
                </a:cubicBezTo>
                <a:cubicBezTo>
                  <a:pt x="9380" y="14570"/>
                  <a:pt x="9380" y="14569"/>
                  <a:pt x="9380" y="14569"/>
                </a:cubicBezTo>
                <a:cubicBezTo>
                  <a:pt x="9418" y="14564"/>
                  <a:pt x="9462" y="14561"/>
                  <a:pt x="9520" y="14564"/>
                </a:cubicBezTo>
                <a:lnTo>
                  <a:pt x="9619" y="14568"/>
                </a:lnTo>
                <a:cubicBezTo>
                  <a:pt x="9623" y="14551"/>
                  <a:pt x="9626" y="14528"/>
                  <a:pt x="9630" y="14501"/>
                </a:cubicBezTo>
                <a:cubicBezTo>
                  <a:pt x="9633" y="14474"/>
                  <a:pt x="9635" y="14443"/>
                  <a:pt x="9637" y="14407"/>
                </a:cubicBezTo>
                <a:cubicBezTo>
                  <a:pt x="9640" y="14337"/>
                  <a:pt x="9649" y="14280"/>
                  <a:pt x="9657" y="14280"/>
                </a:cubicBezTo>
                <a:cubicBezTo>
                  <a:pt x="9666" y="14280"/>
                  <a:pt x="9675" y="14337"/>
                  <a:pt x="9677" y="14407"/>
                </a:cubicBezTo>
                <a:cubicBezTo>
                  <a:pt x="9679" y="14457"/>
                  <a:pt x="9684" y="14493"/>
                  <a:pt x="9688" y="14527"/>
                </a:cubicBezTo>
                <a:cubicBezTo>
                  <a:pt x="9691" y="14542"/>
                  <a:pt x="9693" y="14559"/>
                  <a:pt x="9696" y="14571"/>
                </a:cubicBezTo>
                <a:cubicBezTo>
                  <a:pt x="9696" y="14571"/>
                  <a:pt x="9696" y="14571"/>
                  <a:pt x="9696" y="14572"/>
                </a:cubicBezTo>
                <a:lnTo>
                  <a:pt x="9733" y="14573"/>
                </a:lnTo>
                <a:cubicBezTo>
                  <a:pt x="9737" y="14548"/>
                  <a:pt x="9740" y="14519"/>
                  <a:pt x="9740" y="14470"/>
                </a:cubicBezTo>
                <a:cubicBezTo>
                  <a:pt x="9740" y="14434"/>
                  <a:pt x="9742" y="14400"/>
                  <a:pt x="9744" y="14370"/>
                </a:cubicBezTo>
                <a:cubicBezTo>
                  <a:pt x="9746" y="14337"/>
                  <a:pt x="9750" y="14314"/>
                  <a:pt x="9754" y="14295"/>
                </a:cubicBezTo>
                <a:cubicBezTo>
                  <a:pt x="9750" y="14225"/>
                  <a:pt x="9747" y="14173"/>
                  <a:pt x="9739" y="14139"/>
                </a:cubicBezTo>
                <a:cubicBezTo>
                  <a:pt x="9729" y="14118"/>
                  <a:pt x="9718" y="14104"/>
                  <a:pt x="9703" y="14094"/>
                </a:cubicBezTo>
                <a:cubicBezTo>
                  <a:pt x="9687" y="14084"/>
                  <a:pt x="9667" y="14079"/>
                  <a:pt x="9641" y="14079"/>
                </a:cubicBezTo>
                <a:cubicBezTo>
                  <a:pt x="9619" y="14079"/>
                  <a:pt x="9598" y="14083"/>
                  <a:pt x="9582" y="14089"/>
                </a:cubicBezTo>
                <a:cubicBezTo>
                  <a:pt x="9566" y="14096"/>
                  <a:pt x="9554" y="14104"/>
                  <a:pt x="9552" y="14114"/>
                </a:cubicBezTo>
                <a:cubicBezTo>
                  <a:pt x="9546" y="14136"/>
                  <a:pt x="9530" y="14136"/>
                  <a:pt x="9505" y="14114"/>
                </a:cubicBezTo>
                <a:cubicBezTo>
                  <a:pt x="9480" y="14091"/>
                  <a:pt x="9457" y="14081"/>
                  <a:pt x="9435" y="14082"/>
                </a:cubicBezTo>
                <a:cubicBezTo>
                  <a:pt x="9413" y="14084"/>
                  <a:pt x="9392" y="14096"/>
                  <a:pt x="9371" y="14119"/>
                </a:cubicBezTo>
                <a:cubicBezTo>
                  <a:pt x="9370" y="14120"/>
                  <a:pt x="9370" y="14120"/>
                  <a:pt x="9369" y="14121"/>
                </a:cubicBezTo>
                <a:cubicBezTo>
                  <a:pt x="9367" y="14123"/>
                  <a:pt x="9364" y="14125"/>
                  <a:pt x="9362" y="14129"/>
                </a:cubicBezTo>
                <a:cubicBezTo>
                  <a:pt x="9351" y="14142"/>
                  <a:pt x="9345" y="14144"/>
                  <a:pt x="9338" y="14148"/>
                </a:cubicBezTo>
                <a:cubicBezTo>
                  <a:pt x="9338" y="14149"/>
                  <a:pt x="9337" y="14149"/>
                  <a:pt x="9337" y="14149"/>
                </a:cubicBezTo>
                <a:cubicBezTo>
                  <a:pt x="9336" y="14150"/>
                  <a:pt x="9335" y="14151"/>
                  <a:pt x="9334" y="14152"/>
                </a:cubicBezTo>
                <a:cubicBezTo>
                  <a:pt x="9329" y="14154"/>
                  <a:pt x="9322" y="14154"/>
                  <a:pt x="9317" y="14152"/>
                </a:cubicBezTo>
                <a:cubicBezTo>
                  <a:pt x="9310" y="14149"/>
                  <a:pt x="9303" y="14141"/>
                  <a:pt x="9294" y="14125"/>
                </a:cubicBezTo>
                <a:cubicBezTo>
                  <a:pt x="9274" y="14090"/>
                  <a:pt x="9235" y="14078"/>
                  <a:pt x="9169" y="14086"/>
                </a:cubicBezTo>
                <a:cubicBezTo>
                  <a:pt x="9128" y="14091"/>
                  <a:pt x="9103" y="14091"/>
                  <a:pt x="9088" y="14083"/>
                </a:cubicBezTo>
                <a:cubicBezTo>
                  <a:pt x="9080" y="14079"/>
                  <a:pt x="9075" y="14073"/>
                  <a:pt x="9071" y="14064"/>
                </a:cubicBezTo>
                <a:cubicBezTo>
                  <a:pt x="9068" y="14055"/>
                  <a:pt x="9065" y="14044"/>
                  <a:pt x="9063" y="14030"/>
                </a:cubicBezTo>
                <a:cubicBezTo>
                  <a:pt x="9060" y="14013"/>
                  <a:pt x="9056" y="13998"/>
                  <a:pt x="9052" y="13986"/>
                </a:cubicBezTo>
                <a:cubicBezTo>
                  <a:pt x="9048" y="13975"/>
                  <a:pt x="9044" y="13966"/>
                  <a:pt x="9040" y="13964"/>
                </a:cubicBezTo>
                <a:cubicBezTo>
                  <a:pt x="9039" y="13963"/>
                  <a:pt x="9036" y="13961"/>
                  <a:pt x="9035" y="13960"/>
                </a:cubicBezTo>
                <a:cubicBezTo>
                  <a:pt x="9034" y="13960"/>
                  <a:pt x="9034" y="13959"/>
                  <a:pt x="9034" y="13959"/>
                </a:cubicBezTo>
                <a:cubicBezTo>
                  <a:pt x="9033" y="13958"/>
                  <a:pt x="9032" y="13957"/>
                  <a:pt x="9030" y="13956"/>
                </a:cubicBezTo>
                <a:cubicBezTo>
                  <a:pt x="9022" y="13953"/>
                  <a:pt x="9012" y="13949"/>
                  <a:pt x="9004" y="13941"/>
                </a:cubicBezTo>
                <a:cubicBezTo>
                  <a:pt x="8997" y="13935"/>
                  <a:pt x="8985" y="13932"/>
                  <a:pt x="8970" y="13933"/>
                </a:cubicBezTo>
                <a:close/>
                <a:moveTo>
                  <a:pt x="6044" y="14370"/>
                </a:moveTo>
                <a:cubicBezTo>
                  <a:pt x="6024" y="14393"/>
                  <a:pt x="6009" y="14448"/>
                  <a:pt x="5995" y="14520"/>
                </a:cubicBezTo>
                <a:cubicBezTo>
                  <a:pt x="5986" y="14590"/>
                  <a:pt x="5983" y="14624"/>
                  <a:pt x="5973" y="14715"/>
                </a:cubicBezTo>
                <a:cubicBezTo>
                  <a:pt x="5966" y="14773"/>
                  <a:pt x="5959" y="14836"/>
                  <a:pt x="5954" y="14888"/>
                </a:cubicBezTo>
                <a:cubicBezTo>
                  <a:pt x="5954" y="14888"/>
                  <a:pt x="5954" y="14888"/>
                  <a:pt x="5954" y="14889"/>
                </a:cubicBezTo>
                <a:cubicBezTo>
                  <a:pt x="5953" y="14953"/>
                  <a:pt x="5956" y="15002"/>
                  <a:pt x="5963" y="15035"/>
                </a:cubicBezTo>
                <a:cubicBezTo>
                  <a:pt x="5971" y="15038"/>
                  <a:pt x="5981" y="15037"/>
                  <a:pt x="5991" y="15032"/>
                </a:cubicBezTo>
                <a:cubicBezTo>
                  <a:pt x="5992" y="15032"/>
                  <a:pt x="5992" y="15033"/>
                  <a:pt x="5993" y="15032"/>
                </a:cubicBezTo>
                <a:cubicBezTo>
                  <a:pt x="5993" y="15032"/>
                  <a:pt x="5993" y="15031"/>
                  <a:pt x="5993" y="15031"/>
                </a:cubicBezTo>
                <a:cubicBezTo>
                  <a:pt x="6003" y="15026"/>
                  <a:pt x="6013" y="15016"/>
                  <a:pt x="6020" y="15001"/>
                </a:cubicBezTo>
                <a:cubicBezTo>
                  <a:pt x="6051" y="14939"/>
                  <a:pt x="6078" y="14970"/>
                  <a:pt x="6078" y="15068"/>
                </a:cubicBezTo>
                <a:cubicBezTo>
                  <a:pt x="6078" y="15076"/>
                  <a:pt x="6080" y="15079"/>
                  <a:pt x="6081" y="15085"/>
                </a:cubicBezTo>
                <a:cubicBezTo>
                  <a:pt x="6087" y="15103"/>
                  <a:pt x="6103" y="15122"/>
                  <a:pt x="6125" y="15141"/>
                </a:cubicBezTo>
                <a:cubicBezTo>
                  <a:pt x="6126" y="15141"/>
                  <a:pt x="6127" y="15142"/>
                  <a:pt x="6127" y="15142"/>
                </a:cubicBezTo>
                <a:cubicBezTo>
                  <a:pt x="6148" y="15145"/>
                  <a:pt x="6176" y="15162"/>
                  <a:pt x="6199" y="15186"/>
                </a:cubicBezTo>
                <a:cubicBezTo>
                  <a:pt x="6199" y="15186"/>
                  <a:pt x="6200" y="15186"/>
                  <a:pt x="6200" y="15186"/>
                </a:cubicBezTo>
                <a:cubicBezTo>
                  <a:pt x="6216" y="15195"/>
                  <a:pt x="6229" y="15206"/>
                  <a:pt x="6246" y="15213"/>
                </a:cubicBezTo>
                <a:cubicBezTo>
                  <a:pt x="6267" y="15220"/>
                  <a:pt x="6282" y="15232"/>
                  <a:pt x="6299" y="15242"/>
                </a:cubicBezTo>
                <a:cubicBezTo>
                  <a:pt x="6300" y="15242"/>
                  <a:pt x="6301" y="15243"/>
                  <a:pt x="6302" y="15243"/>
                </a:cubicBezTo>
                <a:cubicBezTo>
                  <a:pt x="6326" y="15237"/>
                  <a:pt x="6357" y="15257"/>
                  <a:pt x="6371" y="15286"/>
                </a:cubicBezTo>
                <a:cubicBezTo>
                  <a:pt x="6380" y="15303"/>
                  <a:pt x="6394" y="15322"/>
                  <a:pt x="6407" y="15342"/>
                </a:cubicBezTo>
                <a:cubicBezTo>
                  <a:pt x="6414" y="15353"/>
                  <a:pt x="6422" y="15363"/>
                  <a:pt x="6428" y="15375"/>
                </a:cubicBezTo>
                <a:cubicBezTo>
                  <a:pt x="6428" y="15376"/>
                  <a:pt x="6429" y="15377"/>
                  <a:pt x="6430" y="15378"/>
                </a:cubicBezTo>
                <a:cubicBezTo>
                  <a:pt x="6438" y="15389"/>
                  <a:pt x="6444" y="15404"/>
                  <a:pt x="6448" y="15420"/>
                </a:cubicBezTo>
                <a:cubicBezTo>
                  <a:pt x="6452" y="15433"/>
                  <a:pt x="6455" y="15449"/>
                  <a:pt x="6456" y="15466"/>
                </a:cubicBezTo>
                <a:cubicBezTo>
                  <a:pt x="6458" y="15481"/>
                  <a:pt x="6460" y="15495"/>
                  <a:pt x="6459" y="15514"/>
                </a:cubicBezTo>
                <a:cubicBezTo>
                  <a:pt x="6460" y="15523"/>
                  <a:pt x="6462" y="15532"/>
                  <a:pt x="6461" y="15541"/>
                </a:cubicBezTo>
                <a:cubicBezTo>
                  <a:pt x="6462" y="15564"/>
                  <a:pt x="6464" y="15583"/>
                  <a:pt x="6469" y="15597"/>
                </a:cubicBezTo>
                <a:cubicBezTo>
                  <a:pt x="6473" y="15611"/>
                  <a:pt x="6479" y="15621"/>
                  <a:pt x="6489" y="15627"/>
                </a:cubicBezTo>
                <a:cubicBezTo>
                  <a:pt x="6508" y="15639"/>
                  <a:pt x="6522" y="15640"/>
                  <a:pt x="6531" y="15628"/>
                </a:cubicBezTo>
                <a:cubicBezTo>
                  <a:pt x="6532" y="15628"/>
                  <a:pt x="6532" y="15626"/>
                  <a:pt x="6532" y="15626"/>
                </a:cubicBezTo>
                <a:cubicBezTo>
                  <a:pt x="6533" y="15625"/>
                  <a:pt x="6533" y="15625"/>
                  <a:pt x="6533" y="15625"/>
                </a:cubicBezTo>
                <a:cubicBezTo>
                  <a:pt x="6536" y="15614"/>
                  <a:pt x="6538" y="15604"/>
                  <a:pt x="6542" y="15595"/>
                </a:cubicBezTo>
                <a:cubicBezTo>
                  <a:pt x="6544" y="15583"/>
                  <a:pt x="6545" y="15571"/>
                  <a:pt x="6545" y="15555"/>
                </a:cubicBezTo>
                <a:cubicBezTo>
                  <a:pt x="6545" y="15525"/>
                  <a:pt x="6552" y="15468"/>
                  <a:pt x="6561" y="15428"/>
                </a:cubicBezTo>
                <a:cubicBezTo>
                  <a:pt x="6567" y="15399"/>
                  <a:pt x="6573" y="15383"/>
                  <a:pt x="6579" y="15378"/>
                </a:cubicBezTo>
                <a:cubicBezTo>
                  <a:pt x="6584" y="15373"/>
                  <a:pt x="6590" y="15381"/>
                  <a:pt x="6599" y="15398"/>
                </a:cubicBezTo>
                <a:cubicBezTo>
                  <a:pt x="6605" y="15410"/>
                  <a:pt x="6609" y="15423"/>
                  <a:pt x="6612" y="15436"/>
                </a:cubicBezTo>
                <a:cubicBezTo>
                  <a:pt x="6614" y="15450"/>
                  <a:pt x="6614" y="15463"/>
                  <a:pt x="6612" y="15472"/>
                </a:cubicBezTo>
                <a:cubicBezTo>
                  <a:pt x="6608" y="15489"/>
                  <a:pt x="6623" y="15514"/>
                  <a:pt x="6646" y="15526"/>
                </a:cubicBezTo>
                <a:cubicBezTo>
                  <a:pt x="6658" y="15532"/>
                  <a:pt x="6673" y="15543"/>
                  <a:pt x="6689" y="15553"/>
                </a:cubicBezTo>
                <a:cubicBezTo>
                  <a:pt x="6705" y="15561"/>
                  <a:pt x="6720" y="15569"/>
                  <a:pt x="6739" y="15581"/>
                </a:cubicBezTo>
                <a:cubicBezTo>
                  <a:pt x="6747" y="15586"/>
                  <a:pt x="6752" y="15588"/>
                  <a:pt x="6760" y="15592"/>
                </a:cubicBezTo>
                <a:cubicBezTo>
                  <a:pt x="6760" y="15592"/>
                  <a:pt x="6760" y="15592"/>
                  <a:pt x="6760" y="15592"/>
                </a:cubicBezTo>
                <a:cubicBezTo>
                  <a:pt x="6766" y="15593"/>
                  <a:pt x="6771" y="15590"/>
                  <a:pt x="6775" y="15586"/>
                </a:cubicBezTo>
                <a:cubicBezTo>
                  <a:pt x="6782" y="15580"/>
                  <a:pt x="6788" y="15573"/>
                  <a:pt x="6793" y="15555"/>
                </a:cubicBezTo>
                <a:cubicBezTo>
                  <a:pt x="6797" y="15543"/>
                  <a:pt x="6800" y="15533"/>
                  <a:pt x="6803" y="15527"/>
                </a:cubicBezTo>
                <a:cubicBezTo>
                  <a:pt x="6806" y="15521"/>
                  <a:pt x="6809" y="15520"/>
                  <a:pt x="6812" y="15523"/>
                </a:cubicBezTo>
                <a:cubicBezTo>
                  <a:pt x="6818" y="15528"/>
                  <a:pt x="6825" y="15550"/>
                  <a:pt x="6836" y="15591"/>
                </a:cubicBezTo>
                <a:cubicBezTo>
                  <a:pt x="6842" y="15613"/>
                  <a:pt x="6851" y="15628"/>
                  <a:pt x="6860" y="15644"/>
                </a:cubicBezTo>
                <a:cubicBezTo>
                  <a:pt x="6893" y="15661"/>
                  <a:pt x="6937" y="15690"/>
                  <a:pt x="6953" y="15695"/>
                </a:cubicBezTo>
                <a:cubicBezTo>
                  <a:pt x="7012" y="15715"/>
                  <a:pt x="7080" y="15770"/>
                  <a:pt x="7145" y="15836"/>
                </a:cubicBezTo>
                <a:cubicBezTo>
                  <a:pt x="7152" y="15835"/>
                  <a:pt x="7160" y="15836"/>
                  <a:pt x="7167" y="15831"/>
                </a:cubicBezTo>
                <a:cubicBezTo>
                  <a:pt x="7204" y="15805"/>
                  <a:pt x="7213" y="15813"/>
                  <a:pt x="7219" y="15871"/>
                </a:cubicBezTo>
                <a:cubicBezTo>
                  <a:pt x="7222" y="15893"/>
                  <a:pt x="7227" y="15911"/>
                  <a:pt x="7234" y="15928"/>
                </a:cubicBezTo>
                <a:cubicBezTo>
                  <a:pt x="7244" y="15940"/>
                  <a:pt x="7255" y="15953"/>
                  <a:pt x="7264" y="15960"/>
                </a:cubicBezTo>
                <a:cubicBezTo>
                  <a:pt x="7279" y="15968"/>
                  <a:pt x="7293" y="15972"/>
                  <a:pt x="7303" y="15969"/>
                </a:cubicBezTo>
                <a:cubicBezTo>
                  <a:pt x="7313" y="15968"/>
                  <a:pt x="7322" y="15963"/>
                  <a:pt x="7328" y="15952"/>
                </a:cubicBezTo>
                <a:cubicBezTo>
                  <a:pt x="7329" y="15951"/>
                  <a:pt x="7330" y="15952"/>
                  <a:pt x="7330" y="15951"/>
                </a:cubicBezTo>
                <a:cubicBezTo>
                  <a:pt x="7330" y="15951"/>
                  <a:pt x="7330" y="15950"/>
                  <a:pt x="7330" y="15950"/>
                </a:cubicBezTo>
                <a:cubicBezTo>
                  <a:pt x="7331" y="15949"/>
                  <a:pt x="7331" y="15946"/>
                  <a:pt x="7332" y="15945"/>
                </a:cubicBezTo>
                <a:cubicBezTo>
                  <a:pt x="7335" y="15927"/>
                  <a:pt x="7334" y="15903"/>
                  <a:pt x="7329" y="15871"/>
                </a:cubicBezTo>
                <a:cubicBezTo>
                  <a:pt x="7327" y="15857"/>
                  <a:pt x="7327" y="15839"/>
                  <a:pt x="7327" y="15819"/>
                </a:cubicBezTo>
                <a:cubicBezTo>
                  <a:pt x="7318" y="15811"/>
                  <a:pt x="7312" y="15798"/>
                  <a:pt x="7310" y="15780"/>
                </a:cubicBezTo>
                <a:cubicBezTo>
                  <a:pt x="7307" y="15762"/>
                  <a:pt x="7307" y="15742"/>
                  <a:pt x="7310" y="15721"/>
                </a:cubicBezTo>
                <a:cubicBezTo>
                  <a:pt x="7311" y="15710"/>
                  <a:pt x="7314" y="15701"/>
                  <a:pt x="7317" y="15691"/>
                </a:cubicBezTo>
                <a:cubicBezTo>
                  <a:pt x="7319" y="15680"/>
                  <a:pt x="7321" y="15669"/>
                  <a:pt x="7325" y="15659"/>
                </a:cubicBezTo>
                <a:cubicBezTo>
                  <a:pt x="7332" y="15640"/>
                  <a:pt x="7341" y="15624"/>
                  <a:pt x="7353" y="15613"/>
                </a:cubicBezTo>
                <a:cubicBezTo>
                  <a:pt x="7355" y="15612"/>
                  <a:pt x="7355" y="15610"/>
                  <a:pt x="7357" y="15608"/>
                </a:cubicBezTo>
                <a:cubicBezTo>
                  <a:pt x="7357" y="15608"/>
                  <a:pt x="7357" y="15608"/>
                  <a:pt x="7357" y="15607"/>
                </a:cubicBezTo>
                <a:cubicBezTo>
                  <a:pt x="7359" y="15600"/>
                  <a:pt x="7359" y="15592"/>
                  <a:pt x="7361" y="15585"/>
                </a:cubicBezTo>
                <a:cubicBezTo>
                  <a:pt x="7371" y="15550"/>
                  <a:pt x="7376" y="15522"/>
                  <a:pt x="7381" y="15494"/>
                </a:cubicBezTo>
                <a:cubicBezTo>
                  <a:pt x="7381" y="15494"/>
                  <a:pt x="7381" y="15493"/>
                  <a:pt x="7381" y="15493"/>
                </a:cubicBezTo>
                <a:cubicBezTo>
                  <a:pt x="7376" y="15464"/>
                  <a:pt x="7367" y="15431"/>
                  <a:pt x="7351" y="15389"/>
                </a:cubicBezTo>
                <a:cubicBezTo>
                  <a:pt x="7329" y="15379"/>
                  <a:pt x="7305" y="15370"/>
                  <a:pt x="7273" y="15356"/>
                </a:cubicBezTo>
                <a:cubicBezTo>
                  <a:pt x="7270" y="15355"/>
                  <a:pt x="7265" y="15354"/>
                  <a:pt x="7262" y="15353"/>
                </a:cubicBezTo>
                <a:cubicBezTo>
                  <a:pt x="7255" y="15360"/>
                  <a:pt x="7249" y="15367"/>
                  <a:pt x="7244" y="15368"/>
                </a:cubicBezTo>
                <a:cubicBezTo>
                  <a:pt x="7238" y="15370"/>
                  <a:pt x="7233" y="15367"/>
                  <a:pt x="7230" y="15357"/>
                </a:cubicBezTo>
                <a:cubicBezTo>
                  <a:pt x="7228" y="15348"/>
                  <a:pt x="7224" y="15341"/>
                  <a:pt x="7221" y="15338"/>
                </a:cubicBezTo>
                <a:cubicBezTo>
                  <a:pt x="7220" y="15338"/>
                  <a:pt x="7220" y="15337"/>
                  <a:pt x="7220" y="15337"/>
                </a:cubicBezTo>
                <a:cubicBezTo>
                  <a:pt x="7220" y="15336"/>
                  <a:pt x="7220" y="15337"/>
                  <a:pt x="7219" y="15337"/>
                </a:cubicBezTo>
                <a:cubicBezTo>
                  <a:pt x="7215" y="15334"/>
                  <a:pt x="7212" y="15335"/>
                  <a:pt x="7208" y="15340"/>
                </a:cubicBezTo>
                <a:cubicBezTo>
                  <a:pt x="7205" y="15345"/>
                  <a:pt x="7201" y="15344"/>
                  <a:pt x="7198" y="15342"/>
                </a:cubicBezTo>
                <a:cubicBezTo>
                  <a:pt x="7194" y="15341"/>
                  <a:pt x="7192" y="15336"/>
                  <a:pt x="7189" y="15330"/>
                </a:cubicBezTo>
                <a:cubicBezTo>
                  <a:pt x="7189" y="15329"/>
                  <a:pt x="7188" y="15328"/>
                  <a:pt x="7188" y="15327"/>
                </a:cubicBezTo>
                <a:cubicBezTo>
                  <a:pt x="7162" y="15318"/>
                  <a:pt x="7134" y="15306"/>
                  <a:pt x="7115" y="15301"/>
                </a:cubicBezTo>
                <a:cubicBezTo>
                  <a:pt x="7109" y="15299"/>
                  <a:pt x="7103" y="15291"/>
                  <a:pt x="7096" y="15287"/>
                </a:cubicBezTo>
                <a:cubicBezTo>
                  <a:pt x="7096" y="15287"/>
                  <a:pt x="7096" y="15287"/>
                  <a:pt x="7096" y="15287"/>
                </a:cubicBezTo>
                <a:cubicBezTo>
                  <a:pt x="7082" y="15285"/>
                  <a:pt x="7069" y="15281"/>
                  <a:pt x="7058" y="15271"/>
                </a:cubicBezTo>
                <a:cubicBezTo>
                  <a:pt x="7058" y="15270"/>
                  <a:pt x="7057" y="15271"/>
                  <a:pt x="7057" y="15271"/>
                </a:cubicBezTo>
                <a:cubicBezTo>
                  <a:pt x="7046" y="15262"/>
                  <a:pt x="7035" y="15249"/>
                  <a:pt x="7027" y="15230"/>
                </a:cubicBezTo>
                <a:cubicBezTo>
                  <a:pt x="7006" y="15184"/>
                  <a:pt x="6971" y="15158"/>
                  <a:pt x="6927" y="15156"/>
                </a:cubicBezTo>
                <a:cubicBezTo>
                  <a:pt x="6904" y="15155"/>
                  <a:pt x="6884" y="15147"/>
                  <a:pt x="6869" y="15136"/>
                </a:cubicBezTo>
                <a:cubicBezTo>
                  <a:pt x="6848" y="15138"/>
                  <a:pt x="6829" y="15125"/>
                  <a:pt x="6820" y="15090"/>
                </a:cubicBezTo>
                <a:cubicBezTo>
                  <a:pt x="6815" y="15073"/>
                  <a:pt x="6809" y="15066"/>
                  <a:pt x="6802" y="15057"/>
                </a:cubicBezTo>
                <a:cubicBezTo>
                  <a:pt x="6791" y="15055"/>
                  <a:pt x="6780" y="15059"/>
                  <a:pt x="6773" y="15076"/>
                </a:cubicBezTo>
                <a:cubicBezTo>
                  <a:pt x="6767" y="15090"/>
                  <a:pt x="6762" y="15093"/>
                  <a:pt x="6755" y="15089"/>
                </a:cubicBezTo>
                <a:cubicBezTo>
                  <a:pt x="6749" y="15085"/>
                  <a:pt x="6741" y="15070"/>
                  <a:pt x="6732" y="15050"/>
                </a:cubicBezTo>
                <a:cubicBezTo>
                  <a:pt x="6711" y="15038"/>
                  <a:pt x="6685" y="15009"/>
                  <a:pt x="6660" y="14967"/>
                </a:cubicBezTo>
                <a:cubicBezTo>
                  <a:pt x="6654" y="14958"/>
                  <a:pt x="6644" y="14952"/>
                  <a:pt x="6637" y="14943"/>
                </a:cubicBezTo>
                <a:cubicBezTo>
                  <a:pt x="6637" y="14943"/>
                  <a:pt x="6637" y="14943"/>
                  <a:pt x="6637" y="14943"/>
                </a:cubicBezTo>
                <a:cubicBezTo>
                  <a:pt x="6621" y="14936"/>
                  <a:pt x="6605" y="14924"/>
                  <a:pt x="6571" y="14889"/>
                </a:cubicBezTo>
                <a:cubicBezTo>
                  <a:pt x="6544" y="14862"/>
                  <a:pt x="6510" y="14849"/>
                  <a:pt x="6480" y="14848"/>
                </a:cubicBezTo>
                <a:cubicBezTo>
                  <a:pt x="6450" y="14848"/>
                  <a:pt x="6425" y="14861"/>
                  <a:pt x="6414" y="14888"/>
                </a:cubicBezTo>
                <a:cubicBezTo>
                  <a:pt x="6401" y="14918"/>
                  <a:pt x="6391" y="14899"/>
                  <a:pt x="6373" y="14815"/>
                </a:cubicBezTo>
                <a:cubicBezTo>
                  <a:pt x="6367" y="14789"/>
                  <a:pt x="6362" y="14770"/>
                  <a:pt x="6357" y="14755"/>
                </a:cubicBezTo>
                <a:cubicBezTo>
                  <a:pt x="6343" y="14708"/>
                  <a:pt x="6326" y="14700"/>
                  <a:pt x="6280" y="14700"/>
                </a:cubicBezTo>
                <a:cubicBezTo>
                  <a:pt x="6264" y="14700"/>
                  <a:pt x="6252" y="14699"/>
                  <a:pt x="6242" y="14697"/>
                </a:cubicBezTo>
                <a:cubicBezTo>
                  <a:pt x="6233" y="14694"/>
                  <a:pt x="6226" y="14689"/>
                  <a:pt x="6220" y="14682"/>
                </a:cubicBezTo>
                <a:cubicBezTo>
                  <a:pt x="6220" y="14682"/>
                  <a:pt x="6219" y="14682"/>
                  <a:pt x="6219" y="14682"/>
                </a:cubicBezTo>
                <a:cubicBezTo>
                  <a:pt x="6213" y="14674"/>
                  <a:pt x="6209" y="14662"/>
                  <a:pt x="6204" y="14646"/>
                </a:cubicBezTo>
                <a:cubicBezTo>
                  <a:pt x="6200" y="14629"/>
                  <a:pt x="6196" y="14608"/>
                  <a:pt x="6192" y="14580"/>
                </a:cubicBezTo>
                <a:cubicBezTo>
                  <a:pt x="6175" y="14483"/>
                  <a:pt x="6156" y="14449"/>
                  <a:pt x="6094" y="14401"/>
                </a:cubicBezTo>
                <a:cubicBezTo>
                  <a:pt x="6075" y="14386"/>
                  <a:pt x="6058" y="14377"/>
                  <a:pt x="6044" y="14370"/>
                </a:cubicBezTo>
                <a:close/>
                <a:moveTo>
                  <a:pt x="16138" y="14810"/>
                </a:moveTo>
                <a:cubicBezTo>
                  <a:pt x="16099" y="14810"/>
                  <a:pt x="16078" y="14820"/>
                  <a:pt x="16065" y="14848"/>
                </a:cubicBezTo>
                <a:cubicBezTo>
                  <a:pt x="16061" y="14858"/>
                  <a:pt x="16057" y="14869"/>
                  <a:pt x="16054" y="14883"/>
                </a:cubicBezTo>
                <a:cubicBezTo>
                  <a:pt x="16041" y="14944"/>
                  <a:pt x="16032" y="14950"/>
                  <a:pt x="16007" y="14918"/>
                </a:cubicBezTo>
                <a:cubicBezTo>
                  <a:pt x="16000" y="14908"/>
                  <a:pt x="15989" y="14905"/>
                  <a:pt x="15978" y="14902"/>
                </a:cubicBezTo>
                <a:cubicBezTo>
                  <a:pt x="15968" y="14900"/>
                  <a:pt x="15956" y="14899"/>
                  <a:pt x="15945" y="14900"/>
                </a:cubicBezTo>
                <a:cubicBezTo>
                  <a:pt x="15929" y="14907"/>
                  <a:pt x="15909" y="14914"/>
                  <a:pt x="15890" y="14921"/>
                </a:cubicBezTo>
                <a:cubicBezTo>
                  <a:pt x="15881" y="14927"/>
                  <a:pt x="15873" y="14935"/>
                  <a:pt x="15866" y="14942"/>
                </a:cubicBezTo>
                <a:cubicBezTo>
                  <a:pt x="15857" y="14952"/>
                  <a:pt x="15848" y="14962"/>
                  <a:pt x="15843" y="14976"/>
                </a:cubicBezTo>
                <a:cubicBezTo>
                  <a:pt x="15837" y="14994"/>
                  <a:pt x="15830" y="15005"/>
                  <a:pt x="15821" y="15007"/>
                </a:cubicBezTo>
                <a:cubicBezTo>
                  <a:pt x="15813" y="15009"/>
                  <a:pt x="15802" y="15003"/>
                  <a:pt x="15788" y="14991"/>
                </a:cubicBezTo>
                <a:cubicBezTo>
                  <a:pt x="15764" y="14968"/>
                  <a:pt x="15741" y="14969"/>
                  <a:pt x="15723" y="14993"/>
                </a:cubicBezTo>
                <a:cubicBezTo>
                  <a:pt x="15708" y="15013"/>
                  <a:pt x="15680" y="15030"/>
                  <a:pt x="15663" y="15030"/>
                </a:cubicBezTo>
                <a:cubicBezTo>
                  <a:pt x="15643" y="15030"/>
                  <a:pt x="15626" y="15064"/>
                  <a:pt x="15616" y="15126"/>
                </a:cubicBezTo>
                <a:cubicBezTo>
                  <a:pt x="15602" y="15216"/>
                  <a:pt x="15600" y="15218"/>
                  <a:pt x="15574" y="15162"/>
                </a:cubicBezTo>
                <a:cubicBezTo>
                  <a:pt x="15532" y="15069"/>
                  <a:pt x="15456" y="15087"/>
                  <a:pt x="15413" y="15200"/>
                </a:cubicBezTo>
                <a:cubicBezTo>
                  <a:pt x="15377" y="15293"/>
                  <a:pt x="15375" y="15295"/>
                  <a:pt x="15346" y="15232"/>
                </a:cubicBezTo>
                <a:cubicBezTo>
                  <a:pt x="15338" y="15215"/>
                  <a:pt x="15331" y="15203"/>
                  <a:pt x="15324" y="15195"/>
                </a:cubicBezTo>
                <a:cubicBezTo>
                  <a:pt x="15323" y="15195"/>
                  <a:pt x="15323" y="15196"/>
                  <a:pt x="15323" y="15195"/>
                </a:cubicBezTo>
                <a:cubicBezTo>
                  <a:pt x="15323" y="15195"/>
                  <a:pt x="15323" y="15195"/>
                  <a:pt x="15323" y="15195"/>
                </a:cubicBezTo>
                <a:cubicBezTo>
                  <a:pt x="15312" y="15200"/>
                  <a:pt x="15303" y="15210"/>
                  <a:pt x="15294" y="15213"/>
                </a:cubicBezTo>
                <a:cubicBezTo>
                  <a:pt x="15257" y="15226"/>
                  <a:pt x="15174" y="15258"/>
                  <a:pt x="15109" y="15284"/>
                </a:cubicBezTo>
                <a:cubicBezTo>
                  <a:pt x="15104" y="15287"/>
                  <a:pt x="15099" y="15287"/>
                  <a:pt x="15094" y="15288"/>
                </a:cubicBezTo>
                <a:cubicBezTo>
                  <a:pt x="15093" y="15288"/>
                  <a:pt x="15092" y="15289"/>
                  <a:pt x="15091" y="15289"/>
                </a:cubicBezTo>
                <a:cubicBezTo>
                  <a:pt x="15076" y="15295"/>
                  <a:pt x="15060" y="15302"/>
                  <a:pt x="15049" y="15306"/>
                </a:cubicBezTo>
                <a:cubicBezTo>
                  <a:pt x="15021" y="15317"/>
                  <a:pt x="14993" y="15357"/>
                  <a:pt x="14984" y="15398"/>
                </a:cubicBezTo>
                <a:cubicBezTo>
                  <a:pt x="14969" y="15464"/>
                  <a:pt x="14965" y="15466"/>
                  <a:pt x="14936" y="15416"/>
                </a:cubicBezTo>
                <a:cubicBezTo>
                  <a:pt x="14927" y="15401"/>
                  <a:pt x="14916" y="15390"/>
                  <a:pt x="14904" y="15385"/>
                </a:cubicBezTo>
                <a:cubicBezTo>
                  <a:pt x="14893" y="15380"/>
                  <a:pt x="14880" y="15379"/>
                  <a:pt x="14868" y="15384"/>
                </a:cubicBezTo>
                <a:cubicBezTo>
                  <a:pt x="14868" y="15384"/>
                  <a:pt x="14868" y="15384"/>
                  <a:pt x="14868" y="15384"/>
                </a:cubicBezTo>
                <a:cubicBezTo>
                  <a:pt x="14844" y="15393"/>
                  <a:pt x="14822" y="15421"/>
                  <a:pt x="14809" y="15465"/>
                </a:cubicBezTo>
                <a:cubicBezTo>
                  <a:pt x="14805" y="15478"/>
                  <a:pt x="14801" y="15488"/>
                  <a:pt x="14798" y="15494"/>
                </a:cubicBezTo>
                <a:cubicBezTo>
                  <a:pt x="14794" y="15500"/>
                  <a:pt x="14791" y="15502"/>
                  <a:pt x="14786" y="15501"/>
                </a:cubicBezTo>
                <a:cubicBezTo>
                  <a:pt x="14778" y="15498"/>
                  <a:pt x="14765" y="15478"/>
                  <a:pt x="14745" y="15441"/>
                </a:cubicBezTo>
                <a:cubicBezTo>
                  <a:pt x="14733" y="15419"/>
                  <a:pt x="14718" y="15402"/>
                  <a:pt x="14702" y="15389"/>
                </a:cubicBezTo>
                <a:cubicBezTo>
                  <a:pt x="14670" y="15362"/>
                  <a:pt x="14633" y="15352"/>
                  <a:pt x="14602" y="15362"/>
                </a:cubicBezTo>
                <a:cubicBezTo>
                  <a:pt x="14587" y="15367"/>
                  <a:pt x="14574" y="15378"/>
                  <a:pt x="14563" y="15393"/>
                </a:cubicBezTo>
                <a:cubicBezTo>
                  <a:pt x="14559" y="15400"/>
                  <a:pt x="14556" y="15407"/>
                  <a:pt x="14554" y="15418"/>
                </a:cubicBezTo>
                <a:cubicBezTo>
                  <a:pt x="14551" y="15430"/>
                  <a:pt x="14551" y="15462"/>
                  <a:pt x="14550" y="15486"/>
                </a:cubicBezTo>
                <a:cubicBezTo>
                  <a:pt x="14550" y="15529"/>
                  <a:pt x="14554" y="15588"/>
                  <a:pt x="14561" y="15694"/>
                </a:cubicBezTo>
                <a:cubicBezTo>
                  <a:pt x="14572" y="15842"/>
                  <a:pt x="14587" y="15989"/>
                  <a:pt x="14594" y="16023"/>
                </a:cubicBezTo>
                <a:cubicBezTo>
                  <a:pt x="14597" y="16037"/>
                  <a:pt x="14602" y="16043"/>
                  <a:pt x="14607" y="16050"/>
                </a:cubicBezTo>
                <a:lnTo>
                  <a:pt x="14656" y="16037"/>
                </a:lnTo>
                <a:cubicBezTo>
                  <a:pt x="14656" y="16036"/>
                  <a:pt x="14656" y="16037"/>
                  <a:pt x="14656" y="16037"/>
                </a:cubicBezTo>
                <a:cubicBezTo>
                  <a:pt x="14656" y="16036"/>
                  <a:pt x="14657" y="16036"/>
                  <a:pt x="14657" y="16035"/>
                </a:cubicBezTo>
                <a:cubicBezTo>
                  <a:pt x="14664" y="16019"/>
                  <a:pt x="14670" y="15998"/>
                  <a:pt x="14673" y="15971"/>
                </a:cubicBezTo>
                <a:cubicBezTo>
                  <a:pt x="14681" y="15898"/>
                  <a:pt x="14683" y="15897"/>
                  <a:pt x="14710" y="15956"/>
                </a:cubicBezTo>
                <a:cubicBezTo>
                  <a:pt x="14724" y="15986"/>
                  <a:pt x="14735" y="16001"/>
                  <a:pt x="14745" y="16008"/>
                </a:cubicBezTo>
                <a:cubicBezTo>
                  <a:pt x="14754" y="16005"/>
                  <a:pt x="14764" y="16001"/>
                  <a:pt x="14773" y="15998"/>
                </a:cubicBezTo>
                <a:cubicBezTo>
                  <a:pt x="14778" y="15991"/>
                  <a:pt x="14782" y="15981"/>
                  <a:pt x="14787" y="15967"/>
                </a:cubicBezTo>
                <a:cubicBezTo>
                  <a:pt x="14798" y="15935"/>
                  <a:pt x="14823" y="15921"/>
                  <a:pt x="14857" y="15932"/>
                </a:cubicBezTo>
                <a:cubicBezTo>
                  <a:pt x="14886" y="15942"/>
                  <a:pt x="14934" y="15929"/>
                  <a:pt x="14966" y="15904"/>
                </a:cubicBezTo>
                <a:cubicBezTo>
                  <a:pt x="14997" y="15878"/>
                  <a:pt x="15037" y="15861"/>
                  <a:pt x="15056" y="15866"/>
                </a:cubicBezTo>
                <a:cubicBezTo>
                  <a:pt x="15075" y="15872"/>
                  <a:pt x="15114" y="15844"/>
                  <a:pt x="15142" y="15804"/>
                </a:cubicBezTo>
                <a:cubicBezTo>
                  <a:pt x="15156" y="15784"/>
                  <a:pt x="15168" y="15769"/>
                  <a:pt x="15177" y="15760"/>
                </a:cubicBezTo>
                <a:cubicBezTo>
                  <a:pt x="15186" y="15751"/>
                  <a:pt x="15193" y="15749"/>
                  <a:pt x="15198" y="15754"/>
                </a:cubicBezTo>
                <a:cubicBezTo>
                  <a:pt x="15208" y="15765"/>
                  <a:pt x="15211" y="15804"/>
                  <a:pt x="15211" y="15877"/>
                </a:cubicBezTo>
                <a:cubicBezTo>
                  <a:pt x="15211" y="15900"/>
                  <a:pt x="15212" y="15911"/>
                  <a:pt x="15214" y="15925"/>
                </a:cubicBezTo>
                <a:cubicBezTo>
                  <a:pt x="15235" y="15957"/>
                  <a:pt x="15251" y="15967"/>
                  <a:pt x="15267" y="15959"/>
                </a:cubicBezTo>
                <a:cubicBezTo>
                  <a:pt x="15268" y="15959"/>
                  <a:pt x="15268" y="15958"/>
                  <a:pt x="15268" y="15958"/>
                </a:cubicBezTo>
                <a:cubicBezTo>
                  <a:pt x="15277" y="15945"/>
                  <a:pt x="15284" y="15927"/>
                  <a:pt x="15289" y="15908"/>
                </a:cubicBezTo>
                <a:cubicBezTo>
                  <a:pt x="15291" y="15903"/>
                  <a:pt x="15292" y="15897"/>
                  <a:pt x="15293" y="15892"/>
                </a:cubicBezTo>
                <a:cubicBezTo>
                  <a:pt x="15294" y="15886"/>
                  <a:pt x="15295" y="15879"/>
                  <a:pt x="15295" y="15873"/>
                </a:cubicBezTo>
                <a:cubicBezTo>
                  <a:pt x="15296" y="15860"/>
                  <a:pt x="15296" y="15846"/>
                  <a:pt x="15293" y="15835"/>
                </a:cubicBezTo>
                <a:cubicBezTo>
                  <a:pt x="15290" y="15824"/>
                  <a:pt x="15293" y="15811"/>
                  <a:pt x="15299" y="15797"/>
                </a:cubicBezTo>
                <a:cubicBezTo>
                  <a:pt x="15306" y="15783"/>
                  <a:pt x="15317" y="15768"/>
                  <a:pt x="15330" y="15757"/>
                </a:cubicBezTo>
                <a:cubicBezTo>
                  <a:pt x="15356" y="15735"/>
                  <a:pt x="15384" y="15685"/>
                  <a:pt x="15392" y="15647"/>
                </a:cubicBezTo>
                <a:cubicBezTo>
                  <a:pt x="15399" y="15618"/>
                  <a:pt x="15404" y="15604"/>
                  <a:pt x="15410" y="15599"/>
                </a:cubicBezTo>
                <a:cubicBezTo>
                  <a:pt x="15417" y="15595"/>
                  <a:pt x="15426" y="15602"/>
                  <a:pt x="15439" y="15619"/>
                </a:cubicBezTo>
                <a:cubicBezTo>
                  <a:pt x="15441" y="15621"/>
                  <a:pt x="15444" y="15620"/>
                  <a:pt x="15447" y="15622"/>
                </a:cubicBezTo>
                <a:cubicBezTo>
                  <a:pt x="15447" y="15622"/>
                  <a:pt x="15447" y="15622"/>
                  <a:pt x="15447" y="15622"/>
                </a:cubicBezTo>
                <a:cubicBezTo>
                  <a:pt x="15448" y="15622"/>
                  <a:pt x="15449" y="15621"/>
                  <a:pt x="15449" y="15622"/>
                </a:cubicBezTo>
                <a:cubicBezTo>
                  <a:pt x="15462" y="15642"/>
                  <a:pt x="15518" y="15628"/>
                  <a:pt x="15582" y="15602"/>
                </a:cubicBezTo>
                <a:cubicBezTo>
                  <a:pt x="15583" y="15601"/>
                  <a:pt x="15583" y="15602"/>
                  <a:pt x="15583" y="15602"/>
                </a:cubicBezTo>
                <a:cubicBezTo>
                  <a:pt x="15594" y="15589"/>
                  <a:pt x="15604" y="15574"/>
                  <a:pt x="15609" y="15558"/>
                </a:cubicBezTo>
                <a:cubicBezTo>
                  <a:pt x="15622" y="15513"/>
                  <a:pt x="15631" y="15506"/>
                  <a:pt x="15639" y="15536"/>
                </a:cubicBezTo>
                <a:cubicBezTo>
                  <a:pt x="15642" y="15548"/>
                  <a:pt x="15650" y="15559"/>
                  <a:pt x="15659" y="15567"/>
                </a:cubicBezTo>
                <a:cubicBezTo>
                  <a:pt x="15679" y="15555"/>
                  <a:pt x="15697" y="15549"/>
                  <a:pt x="15717" y="15539"/>
                </a:cubicBezTo>
                <a:cubicBezTo>
                  <a:pt x="15721" y="15519"/>
                  <a:pt x="15724" y="15492"/>
                  <a:pt x="15725" y="15441"/>
                </a:cubicBezTo>
                <a:cubicBezTo>
                  <a:pt x="15731" y="15282"/>
                  <a:pt x="15758" y="15257"/>
                  <a:pt x="15765" y="15405"/>
                </a:cubicBezTo>
                <a:cubicBezTo>
                  <a:pt x="15767" y="15438"/>
                  <a:pt x="15770" y="15461"/>
                  <a:pt x="15775" y="15475"/>
                </a:cubicBezTo>
                <a:cubicBezTo>
                  <a:pt x="15775" y="15475"/>
                  <a:pt x="15775" y="15475"/>
                  <a:pt x="15775" y="15475"/>
                </a:cubicBezTo>
                <a:cubicBezTo>
                  <a:pt x="15781" y="15490"/>
                  <a:pt x="15788" y="15497"/>
                  <a:pt x="15797" y="15500"/>
                </a:cubicBezTo>
                <a:cubicBezTo>
                  <a:pt x="15812" y="15494"/>
                  <a:pt x="15818" y="15495"/>
                  <a:pt x="15830" y="15492"/>
                </a:cubicBezTo>
                <a:cubicBezTo>
                  <a:pt x="15830" y="15491"/>
                  <a:pt x="15831" y="15492"/>
                  <a:pt x="15832" y="15492"/>
                </a:cubicBezTo>
                <a:cubicBezTo>
                  <a:pt x="15837" y="15488"/>
                  <a:pt x="15846" y="15487"/>
                  <a:pt x="15848" y="15482"/>
                </a:cubicBezTo>
                <a:cubicBezTo>
                  <a:pt x="15853" y="15469"/>
                  <a:pt x="15886" y="15454"/>
                  <a:pt x="15922" y="15448"/>
                </a:cubicBezTo>
                <a:cubicBezTo>
                  <a:pt x="15953" y="15442"/>
                  <a:pt x="15965" y="15437"/>
                  <a:pt x="15980" y="15431"/>
                </a:cubicBezTo>
                <a:cubicBezTo>
                  <a:pt x="15980" y="15431"/>
                  <a:pt x="15980" y="15432"/>
                  <a:pt x="15980" y="15431"/>
                </a:cubicBezTo>
                <a:cubicBezTo>
                  <a:pt x="15989" y="15422"/>
                  <a:pt x="15999" y="15415"/>
                  <a:pt x="16005" y="15404"/>
                </a:cubicBezTo>
                <a:cubicBezTo>
                  <a:pt x="16012" y="15389"/>
                  <a:pt x="16023" y="15378"/>
                  <a:pt x="16033" y="15367"/>
                </a:cubicBezTo>
                <a:cubicBezTo>
                  <a:pt x="16034" y="15363"/>
                  <a:pt x="16036" y="15362"/>
                  <a:pt x="16037" y="15360"/>
                </a:cubicBezTo>
                <a:cubicBezTo>
                  <a:pt x="16039" y="15354"/>
                  <a:pt x="16041" y="15349"/>
                  <a:pt x="16044" y="15346"/>
                </a:cubicBezTo>
                <a:cubicBezTo>
                  <a:pt x="16049" y="15342"/>
                  <a:pt x="16057" y="15341"/>
                  <a:pt x="16065" y="15342"/>
                </a:cubicBezTo>
                <a:cubicBezTo>
                  <a:pt x="16074" y="15339"/>
                  <a:pt x="16083" y="15333"/>
                  <a:pt x="16090" y="15335"/>
                </a:cubicBezTo>
                <a:cubicBezTo>
                  <a:pt x="16157" y="15357"/>
                  <a:pt x="16204" y="15336"/>
                  <a:pt x="16230" y="15283"/>
                </a:cubicBezTo>
                <a:cubicBezTo>
                  <a:pt x="16230" y="15283"/>
                  <a:pt x="16230" y="15281"/>
                  <a:pt x="16230" y="15281"/>
                </a:cubicBezTo>
                <a:cubicBezTo>
                  <a:pt x="16234" y="15256"/>
                  <a:pt x="16235" y="15222"/>
                  <a:pt x="16235" y="15158"/>
                </a:cubicBezTo>
                <a:cubicBezTo>
                  <a:pt x="16235" y="15091"/>
                  <a:pt x="16231" y="15014"/>
                  <a:pt x="16225" y="14956"/>
                </a:cubicBezTo>
                <a:cubicBezTo>
                  <a:pt x="16220" y="14932"/>
                  <a:pt x="16214" y="14909"/>
                  <a:pt x="16207" y="14884"/>
                </a:cubicBezTo>
                <a:cubicBezTo>
                  <a:pt x="16198" y="14855"/>
                  <a:pt x="16189" y="14839"/>
                  <a:pt x="16181" y="14822"/>
                </a:cubicBezTo>
                <a:cubicBezTo>
                  <a:pt x="16169" y="14816"/>
                  <a:pt x="16159" y="14810"/>
                  <a:pt x="16138" y="14810"/>
                </a:cubicBezTo>
                <a:close/>
                <a:moveTo>
                  <a:pt x="14360" y="15635"/>
                </a:moveTo>
                <a:cubicBezTo>
                  <a:pt x="14337" y="15636"/>
                  <a:pt x="14300" y="15655"/>
                  <a:pt x="14231" y="15691"/>
                </a:cubicBezTo>
                <a:cubicBezTo>
                  <a:pt x="14152" y="15731"/>
                  <a:pt x="14047" y="15781"/>
                  <a:pt x="13998" y="15802"/>
                </a:cubicBezTo>
                <a:cubicBezTo>
                  <a:pt x="13948" y="15822"/>
                  <a:pt x="13898" y="15857"/>
                  <a:pt x="13887" y="15880"/>
                </a:cubicBezTo>
                <a:cubicBezTo>
                  <a:pt x="13876" y="15903"/>
                  <a:pt x="13840" y="15917"/>
                  <a:pt x="13808" y="15912"/>
                </a:cubicBezTo>
                <a:cubicBezTo>
                  <a:pt x="13799" y="15910"/>
                  <a:pt x="13792" y="15913"/>
                  <a:pt x="13784" y="15913"/>
                </a:cubicBezTo>
                <a:cubicBezTo>
                  <a:pt x="13784" y="15913"/>
                  <a:pt x="13784" y="15913"/>
                  <a:pt x="13784" y="15913"/>
                </a:cubicBezTo>
                <a:cubicBezTo>
                  <a:pt x="13744" y="15951"/>
                  <a:pt x="13711" y="15993"/>
                  <a:pt x="13695" y="16034"/>
                </a:cubicBezTo>
                <a:cubicBezTo>
                  <a:pt x="13693" y="16056"/>
                  <a:pt x="13691" y="16078"/>
                  <a:pt x="13691" y="16107"/>
                </a:cubicBezTo>
                <a:cubicBezTo>
                  <a:pt x="13694" y="16265"/>
                  <a:pt x="13665" y="16354"/>
                  <a:pt x="13615" y="16340"/>
                </a:cubicBezTo>
                <a:cubicBezTo>
                  <a:pt x="13581" y="16330"/>
                  <a:pt x="13574" y="16303"/>
                  <a:pt x="13559" y="16116"/>
                </a:cubicBezTo>
                <a:cubicBezTo>
                  <a:pt x="13557" y="16095"/>
                  <a:pt x="13556" y="16086"/>
                  <a:pt x="13555" y="16068"/>
                </a:cubicBezTo>
                <a:cubicBezTo>
                  <a:pt x="13515" y="15847"/>
                  <a:pt x="13477" y="15858"/>
                  <a:pt x="13468" y="16015"/>
                </a:cubicBezTo>
                <a:cubicBezTo>
                  <a:pt x="13468" y="16015"/>
                  <a:pt x="13468" y="16015"/>
                  <a:pt x="13468" y="16016"/>
                </a:cubicBezTo>
                <a:cubicBezTo>
                  <a:pt x="13469" y="16085"/>
                  <a:pt x="13477" y="16188"/>
                  <a:pt x="13494" y="16387"/>
                </a:cubicBezTo>
                <a:lnTo>
                  <a:pt x="13502" y="16479"/>
                </a:lnTo>
                <a:cubicBezTo>
                  <a:pt x="13518" y="16530"/>
                  <a:pt x="13552" y="16543"/>
                  <a:pt x="13608" y="16531"/>
                </a:cubicBezTo>
                <a:cubicBezTo>
                  <a:pt x="13608" y="16531"/>
                  <a:pt x="13608" y="16531"/>
                  <a:pt x="13608" y="16531"/>
                </a:cubicBezTo>
                <a:cubicBezTo>
                  <a:pt x="13636" y="16516"/>
                  <a:pt x="13667" y="16500"/>
                  <a:pt x="13678" y="16486"/>
                </a:cubicBezTo>
                <a:cubicBezTo>
                  <a:pt x="13694" y="16466"/>
                  <a:pt x="13743" y="16445"/>
                  <a:pt x="13787" y="16440"/>
                </a:cubicBezTo>
                <a:cubicBezTo>
                  <a:pt x="13832" y="16435"/>
                  <a:pt x="13877" y="16413"/>
                  <a:pt x="13888" y="16391"/>
                </a:cubicBezTo>
                <a:cubicBezTo>
                  <a:pt x="13899" y="16368"/>
                  <a:pt x="13923" y="16359"/>
                  <a:pt x="13940" y="16370"/>
                </a:cubicBezTo>
                <a:cubicBezTo>
                  <a:pt x="13950" y="16376"/>
                  <a:pt x="13958" y="16377"/>
                  <a:pt x="13965" y="16372"/>
                </a:cubicBezTo>
                <a:cubicBezTo>
                  <a:pt x="13972" y="16367"/>
                  <a:pt x="13978" y="16356"/>
                  <a:pt x="13982" y="16339"/>
                </a:cubicBezTo>
                <a:cubicBezTo>
                  <a:pt x="13987" y="16321"/>
                  <a:pt x="13990" y="16298"/>
                  <a:pt x="13992" y="16267"/>
                </a:cubicBezTo>
                <a:cubicBezTo>
                  <a:pt x="13992" y="16267"/>
                  <a:pt x="13992" y="16266"/>
                  <a:pt x="13992" y="16266"/>
                </a:cubicBezTo>
                <a:cubicBezTo>
                  <a:pt x="13995" y="16234"/>
                  <a:pt x="13995" y="16196"/>
                  <a:pt x="13996" y="16149"/>
                </a:cubicBezTo>
                <a:cubicBezTo>
                  <a:pt x="13996" y="16086"/>
                  <a:pt x="13998" y="16049"/>
                  <a:pt x="14003" y="16027"/>
                </a:cubicBezTo>
                <a:cubicBezTo>
                  <a:pt x="14007" y="16006"/>
                  <a:pt x="14015" y="16000"/>
                  <a:pt x="14028" y="16000"/>
                </a:cubicBezTo>
                <a:cubicBezTo>
                  <a:pt x="14044" y="16000"/>
                  <a:pt x="14058" y="16020"/>
                  <a:pt x="14060" y="16045"/>
                </a:cubicBezTo>
                <a:cubicBezTo>
                  <a:pt x="14061" y="16070"/>
                  <a:pt x="14063" y="16102"/>
                  <a:pt x="14066" y="16118"/>
                </a:cubicBezTo>
                <a:cubicBezTo>
                  <a:pt x="14068" y="16133"/>
                  <a:pt x="14071" y="16219"/>
                  <a:pt x="14071" y="16310"/>
                </a:cubicBezTo>
                <a:cubicBezTo>
                  <a:pt x="14072" y="16385"/>
                  <a:pt x="14073" y="16424"/>
                  <a:pt x="14079" y="16447"/>
                </a:cubicBezTo>
                <a:cubicBezTo>
                  <a:pt x="14130" y="16498"/>
                  <a:pt x="14230" y="16463"/>
                  <a:pt x="14266" y="16359"/>
                </a:cubicBezTo>
                <a:cubicBezTo>
                  <a:pt x="14267" y="16355"/>
                  <a:pt x="14270" y="16351"/>
                  <a:pt x="14272" y="16347"/>
                </a:cubicBezTo>
                <a:cubicBezTo>
                  <a:pt x="14273" y="16325"/>
                  <a:pt x="14272" y="16312"/>
                  <a:pt x="14275" y="16281"/>
                </a:cubicBezTo>
                <a:cubicBezTo>
                  <a:pt x="14280" y="16239"/>
                  <a:pt x="14285" y="16213"/>
                  <a:pt x="14295" y="16199"/>
                </a:cubicBezTo>
                <a:cubicBezTo>
                  <a:pt x="14304" y="16183"/>
                  <a:pt x="14319" y="16179"/>
                  <a:pt x="14345" y="16178"/>
                </a:cubicBezTo>
                <a:cubicBezTo>
                  <a:pt x="14387" y="16175"/>
                  <a:pt x="14411" y="16167"/>
                  <a:pt x="14428" y="16152"/>
                </a:cubicBezTo>
                <a:cubicBezTo>
                  <a:pt x="14443" y="16131"/>
                  <a:pt x="14453" y="16105"/>
                  <a:pt x="14459" y="16071"/>
                </a:cubicBezTo>
                <a:cubicBezTo>
                  <a:pt x="14462" y="16035"/>
                  <a:pt x="14461" y="15988"/>
                  <a:pt x="14458" y="15921"/>
                </a:cubicBezTo>
                <a:cubicBezTo>
                  <a:pt x="14452" y="15795"/>
                  <a:pt x="14439" y="15733"/>
                  <a:pt x="14412" y="15684"/>
                </a:cubicBezTo>
                <a:cubicBezTo>
                  <a:pt x="14393" y="15651"/>
                  <a:pt x="14383" y="15634"/>
                  <a:pt x="14360" y="15635"/>
                </a:cubicBezTo>
                <a:close/>
                <a:moveTo>
                  <a:pt x="11632" y="20699"/>
                </a:moveTo>
                <a:cubicBezTo>
                  <a:pt x="11625" y="20699"/>
                  <a:pt x="11618" y="20701"/>
                  <a:pt x="11613" y="20704"/>
                </a:cubicBezTo>
                <a:cubicBezTo>
                  <a:pt x="11599" y="20715"/>
                  <a:pt x="11594" y="20745"/>
                  <a:pt x="11591" y="20819"/>
                </a:cubicBezTo>
                <a:cubicBezTo>
                  <a:pt x="11587" y="20916"/>
                  <a:pt x="11581" y="20935"/>
                  <a:pt x="11556" y="20920"/>
                </a:cubicBezTo>
                <a:cubicBezTo>
                  <a:pt x="11530" y="20906"/>
                  <a:pt x="11479" y="20904"/>
                  <a:pt x="11379" y="20915"/>
                </a:cubicBezTo>
                <a:cubicBezTo>
                  <a:pt x="11369" y="20916"/>
                  <a:pt x="11327" y="20908"/>
                  <a:pt x="11288" y="20896"/>
                </a:cubicBezTo>
                <a:cubicBezTo>
                  <a:pt x="11284" y="20895"/>
                  <a:pt x="11282" y="20896"/>
                  <a:pt x="11278" y="20895"/>
                </a:cubicBezTo>
                <a:cubicBezTo>
                  <a:pt x="11276" y="20895"/>
                  <a:pt x="11275" y="20895"/>
                  <a:pt x="11274" y="20895"/>
                </a:cubicBezTo>
                <a:cubicBezTo>
                  <a:pt x="11257" y="20896"/>
                  <a:pt x="11242" y="20895"/>
                  <a:pt x="11224" y="20895"/>
                </a:cubicBezTo>
                <a:cubicBezTo>
                  <a:pt x="11211" y="20900"/>
                  <a:pt x="11200" y="20908"/>
                  <a:pt x="11193" y="20922"/>
                </a:cubicBezTo>
                <a:cubicBezTo>
                  <a:pt x="11176" y="20957"/>
                  <a:pt x="11166" y="20957"/>
                  <a:pt x="11153" y="20925"/>
                </a:cubicBezTo>
                <a:cubicBezTo>
                  <a:pt x="11147" y="20910"/>
                  <a:pt x="11136" y="20898"/>
                  <a:pt x="11123" y="20892"/>
                </a:cubicBezTo>
                <a:cubicBezTo>
                  <a:pt x="11122" y="20891"/>
                  <a:pt x="11121" y="20892"/>
                  <a:pt x="11120" y="20892"/>
                </a:cubicBezTo>
                <a:cubicBezTo>
                  <a:pt x="11094" y="20880"/>
                  <a:pt x="11060" y="20882"/>
                  <a:pt x="11031" y="20901"/>
                </a:cubicBezTo>
                <a:cubicBezTo>
                  <a:pt x="11017" y="20910"/>
                  <a:pt x="11003" y="20924"/>
                  <a:pt x="10993" y="20941"/>
                </a:cubicBezTo>
                <a:cubicBezTo>
                  <a:pt x="10960" y="20997"/>
                  <a:pt x="10958" y="20995"/>
                  <a:pt x="10949" y="20913"/>
                </a:cubicBezTo>
                <a:cubicBezTo>
                  <a:pt x="10944" y="20866"/>
                  <a:pt x="10942" y="20820"/>
                  <a:pt x="10944" y="20811"/>
                </a:cubicBezTo>
                <a:cubicBezTo>
                  <a:pt x="10952" y="20777"/>
                  <a:pt x="10891" y="20741"/>
                  <a:pt x="10821" y="20739"/>
                </a:cubicBezTo>
                <a:lnTo>
                  <a:pt x="10780" y="20738"/>
                </a:lnTo>
                <a:cubicBezTo>
                  <a:pt x="10767" y="20750"/>
                  <a:pt x="10757" y="20770"/>
                  <a:pt x="10750" y="20799"/>
                </a:cubicBezTo>
                <a:lnTo>
                  <a:pt x="10750" y="21060"/>
                </a:lnTo>
                <a:cubicBezTo>
                  <a:pt x="10750" y="21206"/>
                  <a:pt x="10753" y="21317"/>
                  <a:pt x="10757" y="21367"/>
                </a:cubicBezTo>
                <a:cubicBezTo>
                  <a:pt x="10769" y="21381"/>
                  <a:pt x="10787" y="21393"/>
                  <a:pt x="10811" y="21401"/>
                </a:cubicBezTo>
                <a:cubicBezTo>
                  <a:pt x="10817" y="21389"/>
                  <a:pt x="10822" y="21374"/>
                  <a:pt x="10826" y="21355"/>
                </a:cubicBezTo>
                <a:cubicBezTo>
                  <a:pt x="10843" y="21279"/>
                  <a:pt x="10843" y="21279"/>
                  <a:pt x="10876" y="21351"/>
                </a:cubicBezTo>
                <a:cubicBezTo>
                  <a:pt x="10900" y="21404"/>
                  <a:pt x="10981" y="21411"/>
                  <a:pt x="11161" y="21402"/>
                </a:cubicBezTo>
                <a:cubicBezTo>
                  <a:pt x="11247" y="21390"/>
                  <a:pt x="11319" y="21373"/>
                  <a:pt x="11327" y="21352"/>
                </a:cubicBezTo>
                <a:cubicBezTo>
                  <a:pt x="11341" y="21320"/>
                  <a:pt x="11369" y="21319"/>
                  <a:pt x="11389" y="21351"/>
                </a:cubicBezTo>
                <a:cubicBezTo>
                  <a:pt x="11406" y="21376"/>
                  <a:pt x="11453" y="21391"/>
                  <a:pt x="11509" y="21402"/>
                </a:cubicBezTo>
                <a:cubicBezTo>
                  <a:pt x="11509" y="21402"/>
                  <a:pt x="11509" y="21402"/>
                  <a:pt x="11509" y="21402"/>
                </a:cubicBezTo>
                <a:cubicBezTo>
                  <a:pt x="11517" y="21396"/>
                  <a:pt x="11524" y="21393"/>
                  <a:pt x="11531" y="21384"/>
                </a:cubicBezTo>
                <a:cubicBezTo>
                  <a:pt x="11571" y="21336"/>
                  <a:pt x="11580" y="21336"/>
                  <a:pt x="11608" y="21383"/>
                </a:cubicBezTo>
                <a:cubicBezTo>
                  <a:pt x="11647" y="21449"/>
                  <a:pt x="11680" y="21399"/>
                  <a:pt x="11687" y="21263"/>
                </a:cubicBezTo>
                <a:cubicBezTo>
                  <a:pt x="11694" y="21130"/>
                  <a:pt x="11716" y="21140"/>
                  <a:pt x="11735" y="21285"/>
                </a:cubicBezTo>
                <a:cubicBezTo>
                  <a:pt x="11739" y="21319"/>
                  <a:pt x="11745" y="21341"/>
                  <a:pt x="11751" y="21362"/>
                </a:cubicBezTo>
                <a:cubicBezTo>
                  <a:pt x="11756" y="21379"/>
                  <a:pt x="11761" y="21392"/>
                  <a:pt x="11767" y="21402"/>
                </a:cubicBezTo>
                <a:cubicBezTo>
                  <a:pt x="11787" y="21398"/>
                  <a:pt x="11806" y="21392"/>
                  <a:pt x="11821" y="21386"/>
                </a:cubicBezTo>
                <a:cubicBezTo>
                  <a:pt x="11831" y="21368"/>
                  <a:pt x="11841" y="21348"/>
                  <a:pt x="11852" y="21316"/>
                </a:cubicBezTo>
                <a:lnTo>
                  <a:pt x="11893" y="21194"/>
                </a:lnTo>
                <a:lnTo>
                  <a:pt x="11908" y="21292"/>
                </a:lnTo>
                <a:cubicBezTo>
                  <a:pt x="11913" y="21322"/>
                  <a:pt x="11921" y="21347"/>
                  <a:pt x="11932" y="21367"/>
                </a:cubicBezTo>
                <a:cubicBezTo>
                  <a:pt x="11943" y="21387"/>
                  <a:pt x="11957" y="21404"/>
                  <a:pt x="11973" y="21413"/>
                </a:cubicBezTo>
                <a:cubicBezTo>
                  <a:pt x="11988" y="21423"/>
                  <a:pt x="12005" y="21427"/>
                  <a:pt x="12023" y="21425"/>
                </a:cubicBezTo>
                <a:cubicBezTo>
                  <a:pt x="12041" y="21423"/>
                  <a:pt x="12059" y="21414"/>
                  <a:pt x="12078" y="21398"/>
                </a:cubicBezTo>
                <a:cubicBezTo>
                  <a:pt x="12095" y="21384"/>
                  <a:pt x="12108" y="21376"/>
                  <a:pt x="12119" y="21376"/>
                </a:cubicBezTo>
                <a:cubicBezTo>
                  <a:pt x="12119" y="21376"/>
                  <a:pt x="12119" y="21376"/>
                  <a:pt x="12120" y="21376"/>
                </a:cubicBezTo>
                <a:cubicBezTo>
                  <a:pt x="12130" y="21377"/>
                  <a:pt x="12138" y="21384"/>
                  <a:pt x="12146" y="21399"/>
                </a:cubicBezTo>
                <a:cubicBezTo>
                  <a:pt x="12146" y="21400"/>
                  <a:pt x="12146" y="21400"/>
                  <a:pt x="12147" y="21401"/>
                </a:cubicBezTo>
                <a:cubicBezTo>
                  <a:pt x="12171" y="21379"/>
                  <a:pt x="12191" y="21345"/>
                  <a:pt x="12207" y="21291"/>
                </a:cubicBezTo>
                <a:cubicBezTo>
                  <a:pt x="12208" y="21267"/>
                  <a:pt x="12210" y="21242"/>
                  <a:pt x="12209" y="21214"/>
                </a:cubicBezTo>
                <a:cubicBezTo>
                  <a:pt x="12205" y="21102"/>
                  <a:pt x="12209" y="21082"/>
                  <a:pt x="12238" y="21072"/>
                </a:cubicBezTo>
                <a:cubicBezTo>
                  <a:pt x="12243" y="21070"/>
                  <a:pt x="12246" y="21064"/>
                  <a:pt x="12250" y="21059"/>
                </a:cubicBezTo>
                <a:cubicBezTo>
                  <a:pt x="12257" y="20990"/>
                  <a:pt x="12259" y="20933"/>
                  <a:pt x="12247" y="20916"/>
                </a:cubicBezTo>
                <a:cubicBezTo>
                  <a:pt x="12240" y="20905"/>
                  <a:pt x="12206" y="20897"/>
                  <a:pt x="12170" y="20888"/>
                </a:cubicBezTo>
                <a:cubicBezTo>
                  <a:pt x="12157" y="20891"/>
                  <a:pt x="12146" y="20895"/>
                  <a:pt x="12136" y="20900"/>
                </a:cubicBezTo>
                <a:cubicBezTo>
                  <a:pt x="12125" y="20906"/>
                  <a:pt x="12115" y="20913"/>
                  <a:pt x="12113" y="20922"/>
                </a:cubicBezTo>
                <a:cubicBezTo>
                  <a:pt x="12107" y="20945"/>
                  <a:pt x="12096" y="20947"/>
                  <a:pt x="12086" y="20927"/>
                </a:cubicBezTo>
                <a:cubicBezTo>
                  <a:pt x="12076" y="20910"/>
                  <a:pt x="12014" y="20892"/>
                  <a:pt x="11946" y="20889"/>
                </a:cubicBezTo>
                <a:cubicBezTo>
                  <a:pt x="11831" y="20884"/>
                  <a:pt x="11822" y="20891"/>
                  <a:pt x="11813" y="20967"/>
                </a:cubicBezTo>
                <a:lnTo>
                  <a:pt x="11804" y="21048"/>
                </a:lnTo>
                <a:lnTo>
                  <a:pt x="11780" y="20966"/>
                </a:lnTo>
                <a:cubicBezTo>
                  <a:pt x="11767" y="20920"/>
                  <a:pt x="11743" y="20882"/>
                  <a:pt x="11727" y="20882"/>
                </a:cubicBezTo>
                <a:cubicBezTo>
                  <a:pt x="11710" y="20882"/>
                  <a:pt x="11692" y="20844"/>
                  <a:pt x="11684" y="20791"/>
                </a:cubicBezTo>
                <a:cubicBezTo>
                  <a:pt x="11679" y="20759"/>
                  <a:pt x="11673" y="20736"/>
                  <a:pt x="11664" y="20721"/>
                </a:cubicBezTo>
                <a:cubicBezTo>
                  <a:pt x="11656" y="20706"/>
                  <a:pt x="11645" y="20699"/>
                  <a:pt x="11632" y="20699"/>
                </a:cubicBezTo>
                <a:close/>
                <a:moveTo>
                  <a:pt x="9896" y="20736"/>
                </a:moveTo>
                <a:lnTo>
                  <a:pt x="9896" y="21089"/>
                </a:lnTo>
                <a:cubicBezTo>
                  <a:pt x="9896" y="21240"/>
                  <a:pt x="9902" y="21340"/>
                  <a:pt x="9917" y="21397"/>
                </a:cubicBezTo>
                <a:cubicBezTo>
                  <a:pt x="9928" y="21413"/>
                  <a:pt x="9944" y="21422"/>
                  <a:pt x="9963" y="21424"/>
                </a:cubicBezTo>
                <a:cubicBezTo>
                  <a:pt x="9981" y="21426"/>
                  <a:pt x="10002" y="21421"/>
                  <a:pt x="10023" y="21411"/>
                </a:cubicBezTo>
                <a:cubicBezTo>
                  <a:pt x="10037" y="21397"/>
                  <a:pt x="10049" y="21389"/>
                  <a:pt x="10067" y="21366"/>
                </a:cubicBezTo>
                <a:cubicBezTo>
                  <a:pt x="10071" y="21361"/>
                  <a:pt x="10076" y="21361"/>
                  <a:pt x="10080" y="21357"/>
                </a:cubicBezTo>
                <a:cubicBezTo>
                  <a:pt x="10080" y="21356"/>
                  <a:pt x="10080" y="21357"/>
                  <a:pt x="10081" y="21357"/>
                </a:cubicBezTo>
                <a:cubicBezTo>
                  <a:pt x="10085" y="21349"/>
                  <a:pt x="10091" y="21345"/>
                  <a:pt x="10094" y="21337"/>
                </a:cubicBezTo>
                <a:cubicBezTo>
                  <a:pt x="10109" y="21286"/>
                  <a:pt x="10118" y="21289"/>
                  <a:pt x="10136" y="21324"/>
                </a:cubicBezTo>
                <a:cubicBezTo>
                  <a:pt x="10151" y="21324"/>
                  <a:pt x="10165" y="21328"/>
                  <a:pt x="10174" y="21342"/>
                </a:cubicBezTo>
                <a:cubicBezTo>
                  <a:pt x="10185" y="21359"/>
                  <a:pt x="10199" y="21369"/>
                  <a:pt x="10213" y="21380"/>
                </a:cubicBezTo>
                <a:cubicBezTo>
                  <a:pt x="10218" y="21358"/>
                  <a:pt x="10222" y="21329"/>
                  <a:pt x="10224" y="21285"/>
                </a:cubicBezTo>
                <a:cubicBezTo>
                  <a:pt x="10229" y="21199"/>
                  <a:pt x="10274" y="21151"/>
                  <a:pt x="10275" y="21231"/>
                </a:cubicBezTo>
                <a:cubicBezTo>
                  <a:pt x="10276" y="21269"/>
                  <a:pt x="10282" y="21305"/>
                  <a:pt x="10290" y="21335"/>
                </a:cubicBezTo>
                <a:cubicBezTo>
                  <a:pt x="10299" y="21365"/>
                  <a:pt x="10310" y="21390"/>
                  <a:pt x="10322" y="21406"/>
                </a:cubicBezTo>
                <a:cubicBezTo>
                  <a:pt x="10322" y="21406"/>
                  <a:pt x="10322" y="21406"/>
                  <a:pt x="10323" y="21406"/>
                </a:cubicBezTo>
                <a:cubicBezTo>
                  <a:pt x="10349" y="21399"/>
                  <a:pt x="10374" y="21385"/>
                  <a:pt x="10389" y="21355"/>
                </a:cubicBezTo>
                <a:cubicBezTo>
                  <a:pt x="10414" y="21309"/>
                  <a:pt x="10437" y="21311"/>
                  <a:pt x="10450" y="21365"/>
                </a:cubicBezTo>
                <a:cubicBezTo>
                  <a:pt x="10455" y="21381"/>
                  <a:pt x="10461" y="21389"/>
                  <a:pt x="10467" y="21401"/>
                </a:cubicBezTo>
                <a:cubicBezTo>
                  <a:pt x="10496" y="21423"/>
                  <a:pt x="10524" y="21427"/>
                  <a:pt x="10549" y="21418"/>
                </a:cubicBezTo>
                <a:cubicBezTo>
                  <a:pt x="10552" y="21417"/>
                  <a:pt x="10556" y="21419"/>
                  <a:pt x="10560" y="21417"/>
                </a:cubicBezTo>
                <a:cubicBezTo>
                  <a:pt x="10560" y="21417"/>
                  <a:pt x="10560" y="21417"/>
                  <a:pt x="10560" y="21417"/>
                </a:cubicBezTo>
                <a:cubicBezTo>
                  <a:pt x="10564" y="21413"/>
                  <a:pt x="10566" y="21412"/>
                  <a:pt x="10570" y="21408"/>
                </a:cubicBezTo>
                <a:cubicBezTo>
                  <a:pt x="10584" y="21389"/>
                  <a:pt x="10598" y="21363"/>
                  <a:pt x="10611" y="21332"/>
                </a:cubicBezTo>
                <a:cubicBezTo>
                  <a:pt x="10612" y="21332"/>
                  <a:pt x="10612" y="21332"/>
                  <a:pt x="10612" y="21331"/>
                </a:cubicBezTo>
                <a:cubicBezTo>
                  <a:pt x="10615" y="21320"/>
                  <a:pt x="10619" y="21311"/>
                  <a:pt x="10621" y="21299"/>
                </a:cubicBezTo>
                <a:cubicBezTo>
                  <a:pt x="10623" y="21271"/>
                  <a:pt x="10625" y="21242"/>
                  <a:pt x="10625" y="21214"/>
                </a:cubicBezTo>
                <a:cubicBezTo>
                  <a:pt x="10625" y="21214"/>
                  <a:pt x="10625" y="21214"/>
                  <a:pt x="10625" y="21213"/>
                </a:cubicBezTo>
                <a:cubicBezTo>
                  <a:pt x="10625" y="21185"/>
                  <a:pt x="10623" y="21158"/>
                  <a:pt x="10620" y="21132"/>
                </a:cubicBezTo>
                <a:cubicBezTo>
                  <a:pt x="10620" y="21132"/>
                  <a:pt x="10620" y="21131"/>
                  <a:pt x="10620" y="21131"/>
                </a:cubicBezTo>
                <a:cubicBezTo>
                  <a:pt x="10614" y="21079"/>
                  <a:pt x="10602" y="21034"/>
                  <a:pt x="10587" y="21006"/>
                </a:cubicBezTo>
                <a:cubicBezTo>
                  <a:pt x="10569" y="20974"/>
                  <a:pt x="10571" y="20961"/>
                  <a:pt x="10591" y="20933"/>
                </a:cubicBezTo>
                <a:cubicBezTo>
                  <a:pt x="10591" y="20933"/>
                  <a:pt x="10591" y="20932"/>
                  <a:pt x="10591" y="20932"/>
                </a:cubicBezTo>
                <a:cubicBezTo>
                  <a:pt x="10587" y="20891"/>
                  <a:pt x="10592" y="20854"/>
                  <a:pt x="10609" y="20813"/>
                </a:cubicBezTo>
                <a:cubicBezTo>
                  <a:pt x="10613" y="20802"/>
                  <a:pt x="10615" y="20795"/>
                  <a:pt x="10618" y="20786"/>
                </a:cubicBezTo>
                <a:cubicBezTo>
                  <a:pt x="10617" y="20786"/>
                  <a:pt x="10617" y="20786"/>
                  <a:pt x="10617" y="20785"/>
                </a:cubicBezTo>
                <a:cubicBezTo>
                  <a:pt x="10614" y="20780"/>
                  <a:pt x="10611" y="20778"/>
                  <a:pt x="10607" y="20773"/>
                </a:cubicBezTo>
                <a:cubicBezTo>
                  <a:pt x="10597" y="20761"/>
                  <a:pt x="10584" y="20750"/>
                  <a:pt x="10568" y="20746"/>
                </a:cubicBezTo>
                <a:cubicBezTo>
                  <a:pt x="10568" y="20746"/>
                  <a:pt x="10567" y="20746"/>
                  <a:pt x="10567" y="20746"/>
                </a:cubicBezTo>
                <a:cubicBezTo>
                  <a:pt x="10545" y="20740"/>
                  <a:pt x="10518" y="20745"/>
                  <a:pt x="10490" y="20763"/>
                </a:cubicBezTo>
                <a:cubicBezTo>
                  <a:pt x="10480" y="20769"/>
                  <a:pt x="10473" y="20771"/>
                  <a:pt x="10464" y="20773"/>
                </a:cubicBezTo>
                <a:cubicBezTo>
                  <a:pt x="10458" y="20783"/>
                  <a:pt x="10453" y="20792"/>
                  <a:pt x="10450" y="20802"/>
                </a:cubicBezTo>
                <a:cubicBezTo>
                  <a:pt x="10437" y="20857"/>
                  <a:pt x="10414" y="20860"/>
                  <a:pt x="10389" y="20811"/>
                </a:cubicBezTo>
                <a:cubicBezTo>
                  <a:pt x="10382" y="20796"/>
                  <a:pt x="10360" y="20783"/>
                  <a:pt x="10334" y="20771"/>
                </a:cubicBezTo>
                <a:cubicBezTo>
                  <a:pt x="10331" y="20782"/>
                  <a:pt x="10328" y="20789"/>
                  <a:pt x="10328" y="20807"/>
                </a:cubicBezTo>
                <a:cubicBezTo>
                  <a:pt x="10328" y="20835"/>
                  <a:pt x="10326" y="20857"/>
                  <a:pt x="10324" y="20872"/>
                </a:cubicBezTo>
                <a:cubicBezTo>
                  <a:pt x="10321" y="20887"/>
                  <a:pt x="10316" y="20895"/>
                  <a:pt x="10311" y="20897"/>
                </a:cubicBezTo>
                <a:cubicBezTo>
                  <a:pt x="10301" y="20901"/>
                  <a:pt x="10286" y="20878"/>
                  <a:pt x="10270" y="20828"/>
                </a:cubicBezTo>
                <a:cubicBezTo>
                  <a:pt x="10262" y="20804"/>
                  <a:pt x="10253" y="20786"/>
                  <a:pt x="10243" y="20772"/>
                </a:cubicBezTo>
                <a:cubicBezTo>
                  <a:pt x="10233" y="20759"/>
                  <a:pt x="10223" y="20748"/>
                  <a:pt x="10213" y="20743"/>
                </a:cubicBezTo>
                <a:cubicBezTo>
                  <a:pt x="10207" y="20743"/>
                  <a:pt x="10202" y="20742"/>
                  <a:pt x="10196" y="20741"/>
                </a:cubicBezTo>
                <a:cubicBezTo>
                  <a:pt x="10187" y="20741"/>
                  <a:pt x="10179" y="20744"/>
                  <a:pt x="10171" y="20750"/>
                </a:cubicBezTo>
                <a:cubicBezTo>
                  <a:pt x="10162" y="20759"/>
                  <a:pt x="10154" y="20769"/>
                  <a:pt x="10148" y="20787"/>
                </a:cubicBezTo>
                <a:cubicBezTo>
                  <a:pt x="10132" y="20832"/>
                  <a:pt x="10125" y="20832"/>
                  <a:pt x="10090" y="20787"/>
                </a:cubicBezTo>
                <a:cubicBezTo>
                  <a:pt x="10067" y="20759"/>
                  <a:pt x="10013" y="20737"/>
                  <a:pt x="9970" y="20736"/>
                </a:cubicBezTo>
                <a:lnTo>
                  <a:pt x="9896" y="20736"/>
                </a:lnTo>
                <a:close/>
                <a:moveTo>
                  <a:pt x="8970" y="20738"/>
                </a:moveTo>
                <a:cubicBezTo>
                  <a:pt x="8952" y="20739"/>
                  <a:pt x="8930" y="20746"/>
                  <a:pt x="8910" y="20755"/>
                </a:cubicBezTo>
                <a:cubicBezTo>
                  <a:pt x="8908" y="20756"/>
                  <a:pt x="8907" y="20757"/>
                  <a:pt x="8905" y="20758"/>
                </a:cubicBezTo>
                <a:cubicBezTo>
                  <a:pt x="8885" y="20768"/>
                  <a:pt x="8867" y="20780"/>
                  <a:pt x="8857" y="20793"/>
                </a:cubicBezTo>
                <a:cubicBezTo>
                  <a:pt x="8848" y="20813"/>
                  <a:pt x="8840" y="20839"/>
                  <a:pt x="8836" y="20873"/>
                </a:cubicBezTo>
                <a:cubicBezTo>
                  <a:pt x="8833" y="20892"/>
                  <a:pt x="8832" y="20918"/>
                  <a:pt x="8830" y="20941"/>
                </a:cubicBezTo>
                <a:cubicBezTo>
                  <a:pt x="8829" y="20959"/>
                  <a:pt x="8827" y="20975"/>
                  <a:pt x="8826" y="20993"/>
                </a:cubicBezTo>
                <a:cubicBezTo>
                  <a:pt x="8826" y="20994"/>
                  <a:pt x="8826" y="20994"/>
                  <a:pt x="8826" y="20994"/>
                </a:cubicBezTo>
                <a:cubicBezTo>
                  <a:pt x="8818" y="21185"/>
                  <a:pt x="8844" y="21331"/>
                  <a:pt x="8890" y="21396"/>
                </a:cubicBezTo>
                <a:cubicBezTo>
                  <a:pt x="8921" y="21421"/>
                  <a:pt x="8957" y="21426"/>
                  <a:pt x="8989" y="21416"/>
                </a:cubicBezTo>
                <a:cubicBezTo>
                  <a:pt x="9005" y="21410"/>
                  <a:pt x="9020" y="21401"/>
                  <a:pt x="9033" y="21388"/>
                </a:cubicBezTo>
                <a:cubicBezTo>
                  <a:pt x="9045" y="21375"/>
                  <a:pt x="9055" y="21360"/>
                  <a:pt x="9062" y="21340"/>
                </a:cubicBezTo>
                <a:cubicBezTo>
                  <a:pt x="9088" y="21264"/>
                  <a:pt x="9107" y="21307"/>
                  <a:pt x="9107" y="21445"/>
                </a:cubicBezTo>
                <a:cubicBezTo>
                  <a:pt x="9107" y="21489"/>
                  <a:pt x="9111" y="21530"/>
                  <a:pt x="9117" y="21564"/>
                </a:cubicBezTo>
                <a:cubicBezTo>
                  <a:pt x="9117" y="21564"/>
                  <a:pt x="9117" y="21565"/>
                  <a:pt x="9117" y="21566"/>
                </a:cubicBezTo>
                <a:cubicBezTo>
                  <a:pt x="9117" y="21566"/>
                  <a:pt x="9117" y="21566"/>
                  <a:pt x="9117" y="21566"/>
                </a:cubicBezTo>
                <a:cubicBezTo>
                  <a:pt x="9127" y="21587"/>
                  <a:pt x="9136" y="21599"/>
                  <a:pt x="9146" y="21600"/>
                </a:cubicBezTo>
                <a:cubicBezTo>
                  <a:pt x="9157" y="21600"/>
                  <a:pt x="9170" y="21589"/>
                  <a:pt x="9186" y="21566"/>
                </a:cubicBezTo>
                <a:cubicBezTo>
                  <a:pt x="9189" y="21554"/>
                  <a:pt x="9191" y="21546"/>
                  <a:pt x="9194" y="21530"/>
                </a:cubicBezTo>
                <a:cubicBezTo>
                  <a:pt x="9200" y="21503"/>
                  <a:pt x="9208" y="21477"/>
                  <a:pt x="9216" y="21460"/>
                </a:cubicBezTo>
                <a:cubicBezTo>
                  <a:pt x="9225" y="21442"/>
                  <a:pt x="9233" y="21432"/>
                  <a:pt x="9240" y="21432"/>
                </a:cubicBezTo>
                <a:cubicBezTo>
                  <a:pt x="9254" y="21432"/>
                  <a:pt x="9282" y="21404"/>
                  <a:pt x="9301" y="21372"/>
                </a:cubicBezTo>
                <a:cubicBezTo>
                  <a:pt x="9321" y="21336"/>
                  <a:pt x="9335" y="21335"/>
                  <a:pt x="9352" y="21347"/>
                </a:cubicBezTo>
                <a:cubicBezTo>
                  <a:pt x="9362" y="21346"/>
                  <a:pt x="9370" y="21348"/>
                  <a:pt x="9373" y="21360"/>
                </a:cubicBezTo>
                <a:cubicBezTo>
                  <a:pt x="9375" y="21369"/>
                  <a:pt x="9382" y="21376"/>
                  <a:pt x="9391" y="21383"/>
                </a:cubicBezTo>
                <a:cubicBezTo>
                  <a:pt x="9393" y="21386"/>
                  <a:pt x="9395" y="21386"/>
                  <a:pt x="9397" y="21389"/>
                </a:cubicBezTo>
                <a:cubicBezTo>
                  <a:pt x="9416" y="21402"/>
                  <a:pt x="9450" y="21408"/>
                  <a:pt x="9484" y="21412"/>
                </a:cubicBezTo>
                <a:cubicBezTo>
                  <a:pt x="9485" y="21412"/>
                  <a:pt x="9485" y="21412"/>
                  <a:pt x="9485" y="21412"/>
                </a:cubicBezTo>
                <a:cubicBezTo>
                  <a:pt x="9491" y="21409"/>
                  <a:pt x="9495" y="21410"/>
                  <a:pt x="9502" y="21405"/>
                </a:cubicBezTo>
                <a:cubicBezTo>
                  <a:pt x="9525" y="21390"/>
                  <a:pt x="9542" y="21383"/>
                  <a:pt x="9556" y="21382"/>
                </a:cubicBezTo>
                <a:cubicBezTo>
                  <a:pt x="9556" y="21382"/>
                  <a:pt x="9556" y="21382"/>
                  <a:pt x="9556" y="21382"/>
                </a:cubicBezTo>
                <a:cubicBezTo>
                  <a:pt x="9570" y="21382"/>
                  <a:pt x="9579" y="21389"/>
                  <a:pt x="9586" y="21403"/>
                </a:cubicBezTo>
                <a:cubicBezTo>
                  <a:pt x="9589" y="21409"/>
                  <a:pt x="9591" y="21409"/>
                  <a:pt x="9594" y="21412"/>
                </a:cubicBezTo>
                <a:cubicBezTo>
                  <a:pt x="9602" y="21411"/>
                  <a:pt x="9609" y="21410"/>
                  <a:pt x="9616" y="21409"/>
                </a:cubicBezTo>
                <a:cubicBezTo>
                  <a:pt x="9621" y="21397"/>
                  <a:pt x="9625" y="21378"/>
                  <a:pt x="9629" y="21350"/>
                </a:cubicBezTo>
                <a:cubicBezTo>
                  <a:pt x="9633" y="21322"/>
                  <a:pt x="9636" y="21285"/>
                  <a:pt x="9637" y="21239"/>
                </a:cubicBezTo>
                <a:cubicBezTo>
                  <a:pt x="9640" y="21151"/>
                  <a:pt x="9649" y="21102"/>
                  <a:pt x="9657" y="21096"/>
                </a:cubicBezTo>
                <a:cubicBezTo>
                  <a:pt x="9661" y="21093"/>
                  <a:pt x="9665" y="21101"/>
                  <a:pt x="9669" y="21121"/>
                </a:cubicBezTo>
                <a:cubicBezTo>
                  <a:pt x="9672" y="21140"/>
                  <a:pt x="9676" y="21169"/>
                  <a:pt x="9677" y="21212"/>
                </a:cubicBezTo>
                <a:cubicBezTo>
                  <a:pt x="9679" y="21261"/>
                  <a:pt x="9684" y="21296"/>
                  <a:pt x="9688" y="21329"/>
                </a:cubicBezTo>
                <a:cubicBezTo>
                  <a:pt x="9691" y="21348"/>
                  <a:pt x="9694" y="21366"/>
                  <a:pt x="9698" y="21380"/>
                </a:cubicBezTo>
                <a:cubicBezTo>
                  <a:pt x="9698" y="21380"/>
                  <a:pt x="9698" y="21381"/>
                  <a:pt x="9698" y="21381"/>
                </a:cubicBezTo>
                <a:cubicBezTo>
                  <a:pt x="9714" y="21370"/>
                  <a:pt x="9729" y="21359"/>
                  <a:pt x="9736" y="21336"/>
                </a:cubicBezTo>
                <a:cubicBezTo>
                  <a:pt x="9737" y="21315"/>
                  <a:pt x="9740" y="21302"/>
                  <a:pt x="9740" y="21273"/>
                </a:cubicBezTo>
                <a:cubicBezTo>
                  <a:pt x="9740" y="21191"/>
                  <a:pt x="9748" y="21108"/>
                  <a:pt x="9757" y="21080"/>
                </a:cubicBezTo>
                <a:cubicBezTo>
                  <a:pt x="9757" y="21080"/>
                  <a:pt x="9757" y="21079"/>
                  <a:pt x="9757" y="21079"/>
                </a:cubicBezTo>
                <a:cubicBezTo>
                  <a:pt x="9758" y="21050"/>
                  <a:pt x="9759" y="21019"/>
                  <a:pt x="9759" y="20998"/>
                </a:cubicBezTo>
                <a:cubicBezTo>
                  <a:pt x="9759" y="20998"/>
                  <a:pt x="9759" y="20997"/>
                  <a:pt x="9759" y="20997"/>
                </a:cubicBezTo>
                <a:cubicBezTo>
                  <a:pt x="9756" y="20984"/>
                  <a:pt x="9754" y="20974"/>
                  <a:pt x="9748" y="20957"/>
                </a:cubicBezTo>
                <a:cubicBezTo>
                  <a:pt x="9737" y="20929"/>
                  <a:pt x="9726" y="20910"/>
                  <a:pt x="9709" y="20898"/>
                </a:cubicBezTo>
                <a:cubicBezTo>
                  <a:pt x="9692" y="20887"/>
                  <a:pt x="9671" y="20882"/>
                  <a:pt x="9641" y="20882"/>
                </a:cubicBezTo>
                <a:cubicBezTo>
                  <a:pt x="9619" y="20882"/>
                  <a:pt x="9598" y="20886"/>
                  <a:pt x="9582" y="20893"/>
                </a:cubicBezTo>
                <a:cubicBezTo>
                  <a:pt x="9566" y="20899"/>
                  <a:pt x="9554" y="20908"/>
                  <a:pt x="9552" y="20918"/>
                </a:cubicBezTo>
                <a:cubicBezTo>
                  <a:pt x="9546" y="20941"/>
                  <a:pt x="9530" y="20941"/>
                  <a:pt x="9505" y="20918"/>
                </a:cubicBezTo>
                <a:cubicBezTo>
                  <a:pt x="9453" y="20870"/>
                  <a:pt x="9408" y="20875"/>
                  <a:pt x="9362" y="20933"/>
                </a:cubicBezTo>
                <a:cubicBezTo>
                  <a:pt x="9329" y="20975"/>
                  <a:pt x="9318" y="20974"/>
                  <a:pt x="9294" y="20930"/>
                </a:cubicBezTo>
                <a:cubicBezTo>
                  <a:pt x="9274" y="20894"/>
                  <a:pt x="9235" y="20881"/>
                  <a:pt x="9169" y="20889"/>
                </a:cubicBezTo>
                <a:cubicBezTo>
                  <a:pt x="9128" y="20894"/>
                  <a:pt x="9103" y="20895"/>
                  <a:pt x="9088" y="20887"/>
                </a:cubicBezTo>
                <a:cubicBezTo>
                  <a:pt x="9080" y="20883"/>
                  <a:pt x="9075" y="20877"/>
                  <a:pt x="9071" y="20868"/>
                </a:cubicBezTo>
                <a:cubicBezTo>
                  <a:pt x="9068" y="20860"/>
                  <a:pt x="9065" y="20849"/>
                  <a:pt x="9063" y="20835"/>
                </a:cubicBezTo>
                <a:cubicBezTo>
                  <a:pt x="9060" y="20816"/>
                  <a:pt x="9056" y="20799"/>
                  <a:pt x="9051" y="20786"/>
                </a:cubicBezTo>
                <a:cubicBezTo>
                  <a:pt x="9047" y="20774"/>
                  <a:pt x="9043" y="20767"/>
                  <a:pt x="9039" y="20767"/>
                </a:cubicBezTo>
                <a:cubicBezTo>
                  <a:pt x="9031" y="20765"/>
                  <a:pt x="9015" y="20756"/>
                  <a:pt x="9004" y="20746"/>
                </a:cubicBezTo>
                <a:cubicBezTo>
                  <a:pt x="8997" y="20739"/>
                  <a:pt x="8985" y="20737"/>
                  <a:pt x="8970" y="20738"/>
                </a:cubicBezTo>
                <a:close/>
              </a:path>
            </a:pathLst>
          </a:custGeom>
          <a:ln w="12700">
            <a:miter lim="400000"/>
          </a:ln>
        </p:spPr>
      </p:pic>
      <p:sp>
        <p:nvSpPr>
          <p:cNvPr id="100358" name="A 1.2.3.8 A 1.2.3.9…">
            <a:extLst>
              <a:ext uri="{FF2B5EF4-FFF2-40B4-BE49-F238E27FC236}">
                <a16:creationId xmlns:a16="http://schemas.microsoft.com/office/drawing/2014/main" id="{5CF61764-2909-BDEE-26CB-5D19DB6AAF28}"/>
              </a:ext>
            </a:extLst>
          </p:cNvPr>
          <p:cNvSpPr txBox="1">
            <a:spLocks noChangeArrowheads="1"/>
          </p:cNvSpPr>
          <p:nvPr/>
        </p:nvSpPr>
        <p:spPr bwMode="auto">
          <a:xfrm rot="1566096">
            <a:off x="6452574" y="2276479"/>
            <a:ext cx="557846" cy="11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1.2.3.8</a:t>
            </a: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1.2.3.9</a:t>
            </a:r>
          </a:p>
          <a:p>
            <a:pPr algn="ctr" defTabSz="309563" fontAlgn="base" hangingPunct="0">
              <a:spcBef>
                <a:spcPct val="0"/>
              </a:spcBef>
              <a:spcAft>
                <a:spcPct val="0"/>
              </a:spcAft>
            </a:pP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1.2.3.4</a:t>
            </a: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1.2.3.5</a:t>
            </a: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1.2.3.6</a:t>
            </a:r>
          </a:p>
          <a:p>
            <a:pPr algn="ctr" defTabSz="309563" fontAlgn="base" hangingPunct="0">
              <a:spcBef>
                <a:spcPct val="0"/>
              </a:spcBef>
              <a:spcAft>
                <a:spcPct val="0"/>
              </a:spcAft>
            </a:pP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1.2.3.7</a:t>
            </a: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1.2.3.8</a:t>
            </a:r>
            <a:b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825">
                <a:solidFill>
                  <a:srgbClr val="5E5E5E"/>
                </a:solidFill>
                <a:latin typeface="Consolas" panose="020B0609020204030204" pitchFamily="49" charset="0"/>
                <a:cs typeface="Consolas" panose="020B0609020204030204" pitchFamily="49" charset="0"/>
                <a:sym typeface="Consolas" panose="020B0609020204030204" pitchFamily="49" charset="0"/>
              </a:rPr>
              <a:t>A 1.2.3.9</a:t>
            </a:r>
          </a:p>
        </p:txBody>
      </p:sp>
      <p:sp>
        <p:nvSpPr>
          <p:cNvPr id="100359" name="MX mx1.example.com.…">
            <a:extLst>
              <a:ext uri="{FF2B5EF4-FFF2-40B4-BE49-F238E27FC236}">
                <a16:creationId xmlns:a16="http://schemas.microsoft.com/office/drawing/2014/main" id="{5F5076E9-C4F7-D8D5-CBDA-FAEF1AB0C72C}"/>
              </a:ext>
            </a:extLst>
          </p:cNvPr>
          <p:cNvSpPr txBox="1">
            <a:spLocks noChangeArrowheads="1"/>
          </p:cNvSpPr>
          <p:nvPr/>
        </p:nvSpPr>
        <p:spPr bwMode="auto">
          <a:xfrm rot="1566096">
            <a:off x="5203333" y="2022875"/>
            <a:ext cx="1168590" cy="11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r>
              <a:rPr lang="en-US" altLang="en-US" sz="825" b="1">
                <a:solidFill>
                  <a:srgbClr val="5E5E5E"/>
                </a:solidFill>
                <a:latin typeface="Helvetica" pitchFamily="2" charset="0"/>
                <a:sym typeface="Helvetica" pitchFamily="2" charset="0"/>
              </a:rPr>
              <a:t>MX mx1.example.com.</a:t>
            </a:r>
          </a:p>
          <a:p>
            <a:pPr algn="ctr" defTabSz="309563" fontAlgn="base" hangingPunct="0">
              <a:spcBef>
                <a:spcPct val="0"/>
              </a:spcBef>
              <a:spcAft>
                <a:spcPct val="0"/>
              </a:spcAft>
            </a:pPr>
            <a:endParaRPr lang="en-US" altLang="en-US" sz="825" b="1">
              <a:solidFill>
                <a:srgbClr val="5E5E5E"/>
              </a:solidFill>
              <a:latin typeface="Helvetica" pitchFamily="2" charset="0"/>
              <a:sym typeface="Helvetica" pitchFamily="2" charset="0"/>
            </a:endParaRPr>
          </a:p>
        </p:txBody>
      </p:sp>
      <p:sp>
        <p:nvSpPr>
          <p:cNvPr id="100360" name="Image: Cloudflare">
            <a:extLst>
              <a:ext uri="{FF2B5EF4-FFF2-40B4-BE49-F238E27FC236}">
                <a16:creationId xmlns:a16="http://schemas.microsoft.com/office/drawing/2014/main" id="{42E15BFD-F5A5-D081-94C4-07DD89A8D548}"/>
              </a:ext>
            </a:extLst>
          </p:cNvPr>
          <p:cNvSpPr txBox="1">
            <a:spLocks noChangeArrowheads="1"/>
          </p:cNvSpPr>
          <p:nvPr/>
        </p:nvSpPr>
        <p:spPr bwMode="auto">
          <a:xfrm>
            <a:off x="8236154" y="5771465"/>
            <a:ext cx="839975" cy="1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788">
                <a:solidFill>
                  <a:srgbClr val="000000"/>
                </a:solidFill>
                <a:latin typeface="Helvetica Neue" panose="02000503000000020004" pitchFamily="2" charset="0"/>
                <a:sym typeface="Helvetica Neue" panose="02000503000000020004" pitchFamily="2" charset="0"/>
              </a:rPr>
              <a:t>Image: Cloudflare</a:t>
            </a:r>
          </a:p>
        </p:txBody>
      </p:sp>
      <p:sp>
        <p:nvSpPr>
          <p:cNvPr id="100361" name="Amplification Attacks">
            <a:extLst>
              <a:ext uri="{FF2B5EF4-FFF2-40B4-BE49-F238E27FC236}">
                <a16:creationId xmlns:a16="http://schemas.microsoft.com/office/drawing/2014/main" id="{CB598070-1196-55F9-E0FF-C6D951E16F79}"/>
              </a:ext>
            </a:extLst>
          </p:cNvPr>
          <p:cNvSpPr txBox="1">
            <a:spLocks noGrp="1" noChangeArrowheads="1"/>
          </p:cNvSpPr>
          <p:nvPr>
            <p:ph type="title"/>
          </p:nvPr>
        </p:nvSpPr>
        <p:spPr>
          <a:xfrm>
            <a:off x="165822" y="979881"/>
            <a:ext cx="7877175" cy="857250"/>
          </a:xfrm>
        </p:spPr>
        <p:txBody>
          <a:bodyPr anchor="ctr"/>
          <a:lstStyle/>
          <a:p>
            <a:pPr algn="l" eaLnBrk="1" hangingPunct="1"/>
            <a:r>
              <a:rPr lang="en-US" altLang="zh-CN"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Tree>
    <p:extLst>
      <p:ext uri="{BB962C8B-B14F-4D97-AF65-F5344CB8AC3E}">
        <p14:creationId xmlns:p14="http://schemas.microsoft.com/office/powerpoint/2010/main" val="7270896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9938" name="AutoShape 2"/>
          <p:cNvSpPr>
            <a:spLocks noGrp="1" noChangeArrowheads="1"/>
          </p:cNvSpPr>
          <p:nvPr>
            <p:ph type="title"/>
          </p:nvPr>
        </p:nvSpPr>
        <p:spPr/>
        <p:txBody>
          <a:bodyPr/>
          <a:lstStyle/>
          <a:p>
            <a:pPr>
              <a:defRPr/>
            </a:pPr>
            <a:r>
              <a:rPr lang="en-US" sz="3600"/>
              <a:t>What is Virtual Private Network</a:t>
            </a:r>
          </a:p>
        </p:txBody>
      </p:sp>
      <p:sp>
        <p:nvSpPr>
          <p:cNvPr id="32774" name="Rectangle 3"/>
          <p:cNvSpPr>
            <a:spLocks noGrp="1" noChangeArrowheads="1"/>
          </p:cNvSpPr>
          <p:nvPr>
            <p:ph idx="1"/>
          </p:nvPr>
        </p:nvSpPr>
        <p:spPr/>
        <p:txBody>
          <a:bodyPr>
            <a:normAutofit/>
          </a:bodyPr>
          <a:lstStyle/>
          <a:p>
            <a:r>
              <a:rPr lang="en-GB"/>
              <a:t>Secure private communications over public internet</a:t>
            </a:r>
          </a:p>
          <a:p>
            <a:r>
              <a:rPr lang="en-GB"/>
              <a:t>Private IP packets encapsulated within public packets (tunnel)</a:t>
            </a:r>
          </a:p>
          <a:p>
            <a:r>
              <a:rPr lang="en-US"/>
              <a:t>Protecting the Network channel over untrusted network</a:t>
            </a:r>
          </a:p>
          <a:p>
            <a:r>
              <a:rPr lang="en-US"/>
              <a:t>Protect through the use of encryption</a:t>
            </a:r>
          </a:p>
          <a:p>
            <a:pPr lvl="1"/>
            <a:r>
              <a:rPr lang="en-US"/>
              <a:t>Either through IPSEC, or other encryption scheme</a:t>
            </a:r>
          </a:p>
          <a:p>
            <a:r>
              <a:rPr lang="en-US"/>
              <a:t>Compliance issue</a:t>
            </a:r>
          </a:p>
          <a:p>
            <a:r>
              <a:rPr lang="en-US"/>
              <a:t>Categorized in</a:t>
            </a:r>
          </a:p>
          <a:p>
            <a:pPr lvl="1"/>
            <a:r>
              <a:rPr lang="en-US"/>
              <a:t>Remote Access</a:t>
            </a:r>
          </a:p>
          <a:p>
            <a:pPr lvl="1"/>
            <a:r>
              <a:rPr lang="en-US"/>
              <a:t>Site-to-Site</a:t>
            </a:r>
          </a:p>
          <a:p>
            <a:pPr lvl="1"/>
            <a:r>
              <a:rPr lang="en-US"/>
              <a:t>Extranet</a:t>
            </a:r>
          </a:p>
        </p:txBody>
      </p:sp>
      <p:sp>
        <p:nvSpPr>
          <p:cNvPr id="7" name="Date Placeholder 2"/>
          <p:cNvSpPr>
            <a:spLocks noGrp="1"/>
          </p:cNvSpPr>
          <p:nvPr>
            <p:ph type="dt" sz="half" idx="10"/>
          </p:nvPr>
        </p:nvSpPr>
        <p:spPr/>
        <p:txBody>
          <a:bodyPr/>
          <a:lstStyle/>
          <a:p>
            <a:fld id="{C9D4C3C6-4F0A-4AAC-8649-7A17EAF98BF2}" type="datetime1">
              <a:rPr lang="en-HK" smtClean="0"/>
              <a:t>22/4/2025</a:t>
            </a:fld>
            <a:endParaRPr lang="en-US"/>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3</a:t>
            </a:fld>
            <a:endParaRPr lang="en-US"/>
          </a:p>
        </p:txBody>
      </p:sp>
      <p:sp>
        <p:nvSpPr>
          <p:cNvPr id="2" name="Footer Placeholder 1"/>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756662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mplification Attacks">
            <a:extLst>
              <a:ext uri="{FF2B5EF4-FFF2-40B4-BE49-F238E27FC236}">
                <a16:creationId xmlns:a16="http://schemas.microsoft.com/office/drawing/2014/main" id="{3B5EC797-1091-1ECC-D216-F3FCB9FBE675}"/>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103427" name="2013: DDoS attack generated 300 Gbps (DNS) - 31,000 misconfigured open resolvers, each at 10 Mbps…">
            <a:extLst>
              <a:ext uri="{FF2B5EF4-FFF2-40B4-BE49-F238E27FC236}">
                <a16:creationId xmlns:a16="http://schemas.microsoft.com/office/drawing/2014/main" id="{FD98E6CE-C647-31C1-3FC6-DD8CCD8B89F5}"/>
              </a:ext>
            </a:extLst>
          </p:cNvPr>
          <p:cNvSpPr txBox="1">
            <a:spLocks noGrp="1" noChangeArrowheads="1"/>
          </p:cNvSpPr>
          <p:nvPr>
            <p:ph type="body" idx="1"/>
          </p:nvPr>
        </p:nvSpPr>
        <p:spPr>
          <a:xfrm>
            <a:off x="633413" y="2404467"/>
            <a:ext cx="7877175" cy="2715816"/>
          </a:xfrm>
        </p:spPr>
        <p:txBody>
          <a:bodyPr/>
          <a:lstStyle/>
          <a:p>
            <a:pPr marL="128588" indent="-128588" defTabSz="171450" eaLnBrk="1" hangingPunct="1">
              <a:lnSpc>
                <a:spcPct val="120000"/>
              </a:lnSpc>
              <a:spcBef>
                <a:spcPct val="0"/>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2013: DDoS attack generated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300 Gbps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(DNS)</a:t>
            </a:r>
            <a:br>
              <a:rPr lang="en-US" altLang="en-US" sz="2100">
                <a:latin typeface="Helvetica Neue" panose="02000503000000020004" pitchFamily="2" charset="0"/>
                <a:ea typeface="Helvetica Neue" panose="02000503000000020004" pitchFamily="2" charset="0"/>
                <a:cs typeface="Helvetica Neue" panose="02000503000000020004" pitchFamily="2" charset="0"/>
              </a:rPr>
            </a:br>
            <a:r>
              <a:rPr lang="en-US" altLang="en-US" sz="2100">
                <a:latin typeface="Helvetica Neue" panose="02000503000000020004" pitchFamily="2" charset="0"/>
                <a:ea typeface="Helvetica Neue" panose="02000503000000020004" pitchFamily="2" charset="0"/>
                <a:cs typeface="Helvetica Neue" panose="02000503000000020004" pitchFamily="2" charset="0"/>
              </a:rPr>
              <a:t>-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31,000 misconfigured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open resolvers, each at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10 Mbps</a:t>
            </a:r>
          </a:p>
          <a:p>
            <a:pPr marL="128588" indent="-128588" defTabSz="171450" eaLnBrk="1" hangingPunct="1">
              <a:lnSpc>
                <a:spcPct val="120000"/>
              </a:lnSpc>
              <a:spcBef>
                <a:spcPct val="0"/>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  - Source: 3 networks that allowed IP spoofing</a:t>
            </a:r>
          </a:p>
          <a:p>
            <a:pPr marL="128588" indent="-128588" defTabSz="171450" eaLnBrk="1" hangingPunct="1">
              <a:lnSpc>
                <a:spcPct val="120000"/>
              </a:lnSpc>
              <a:spcBef>
                <a:spcPct val="0"/>
              </a:spcBef>
              <a:buSzTx/>
              <a:buNone/>
            </a:pPr>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a:p>
            <a:pPr marL="128588" indent="-128588" defTabSz="171450" eaLnBrk="1" hangingPunct="1">
              <a:lnSpc>
                <a:spcPct val="120000"/>
              </a:lnSpc>
              <a:spcBef>
                <a:spcPct val="0"/>
              </a:spcBef>
              <a:buSzTx/>
              <a:buNone/>
            </a:pPr>
            <a:r>
              <a:rPr lang="en-US" altLang="en-US" sz="2100">
                <a:latin typeface="Helvetica Neue" panose="02000503000000020004" pitchFamily="2" charset="0"/>
                <a:ea typeface="Helvetica Neue" panose="02000503000000020004" pitchFamily="2" charset="0"/>
                <a:cs typeface="Helvetica Neue" panose="02000503000000020004" pitchFamily="2" charset="0"/>
              </a:rPr>
              <a:t>2014: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400 Gbps </a:t>
            </a:r>
            <a:r>
              <a:rPr lang="en-US" altLang="en-US" sz="2100">
                <a:latin typeface="Helvetica Neue" panose="02000503000000020004" pitchFamily="2" charset="0"/>
                <a:ea typeface="Helvetica Neue" panose="02000503000000020004" pitchFamily="2" charset="0"/>
                <a:cs typeface="Helvetica Neue" panose="02000503000000020004" pitchFamily="2" charset="0"/>
              </a:rPr>
              <a:t>DDoS attacked used </a:t>
            </a:r>
            <a:r>
              <a:rPr lang="en-US" altLang="en-US" sz="21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4500 NTP servers</a:t>
            </a:r>
          </a:p>
        </p:txBody>
      </p:sp>
      <p:sp>
        <p:nvSpPr>
          <p:cNvPr id="2" name="Cloud 1">
            <a:extLst>
              <a:ext uri="{FF2B5EF4-FFF2-40B4-BE49-F238E27FC236}">
                <a16:creationId xmlns:a16="http://schemas.microsoft.com/office/drawing/2014/main" id="{EB9C0C16-F955-69F6-0F66-36501CE86F40}"/>
              </a:ext>
            </a:extLst>
          </p:cNvPr>
          <p:cNvSpPr/>
          <p:nvPr/>
        </p:nvSpPr>
        <p:spPr>
          <a:xfrm>
            <a:off x="408276" y="4927099"/>
            <a:ext cx="4049424" cy="84332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What is the throughput for NTP server? </a:t>
            </a:r>
            <a:endParaRPr lang="en-US">
              <a:solidFill>
                <a:srgbClr val="FFFFFF"/>
              </a:solidFill>
              <a:latin typeface="Helvetica Neue Medium"/>
              <a:sym typeface="Helvetica Neue Medium"/>
            </a:endParaRPr>
          </a:p>
        </p:txBody>
      </p:sp>
      <p:sp>
        <p:nvSpPr>
          <p:cNvPr id="3" name="Cloud 2">
            <a:extLst>
              <a:ext uri="{FF2B5EF4-FFF2-40B4-BE49-F238E27FC236}">
                <a16:creationId xmlns:a16="http://schemas.microsoft.com/office/drawing/2014/main" id="{CC7E03CC-F0E1-98CA-AF29-44A7C2CD5A3B}"/>
              </a:ext>
            </a:extLst>
          </p:cNvPr>
          <p:cNvSpPr/>
          <p:nvPr/>
        </p:nvSpPr>
        <p:spPr>
          <a:xfrm>
            <a:off x="4572000" y="4716269"/>
            <a:ext cx="4049424"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How to ensure all traffic is sent to victim instead of attacker ? </a:t>
            </a:r>
            <a:endParaRPr lang="en-US">
              <a:solidFill>
                <a:srgbClr val="FFFFFF"/>
              </a:solidFill>
              <a:latin typeface="Helvetica Neue Medium"/>
              <a:sym typeface="Helvetica Neue Medium"/>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Mar2018_Peak_Attack_Size.png" descr="Mar2018_Peak_Attack_Size.png">
            <a:extLst>
              <a:ext uri="{FF2B5EF4-FFF2-40B4-BE49-F238E27FC236}">
                <a16:creationId xmlns:a16="http://schemas.microsoft.com/office/drawing/2014/main" id="{7BE1C62D-CCC9-B7A9-2E4C-4595A334C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9" y="1728788"/>
            <a:ext cx="4136231"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 name="Memcache: retrieve large record…">
            <a:extLst>
              <a:ext uri="{FF2B5EF4-FFF2-40B4-BE49-F238E27FC236}">
                <a16:creationId xmlns:a16="http://schemas.microsoft.com/office/drawing/2014/main" id="{AA723D22-1830-AB66-22FA-F0C9E43DF2BB}"/>
              </a:ext>
            </a:extLst>
          </p:cNvPr>
          <p:cNvSpPr txBox="1"/>
          <p:nvPr/>
        </p:nvSpPr>
        <p:spPr>
          <a:xfrm>
            <a:off x="4968478" y="2323730"/>
            <a:ext cx="4009268" cy="2210542"/>
          </a:xfrm>
          <a:prstGeom prst="rect">
            <a:avLst/>
          </a:prstGeom>
          <a:ln w="12700">
            <a:miter lim="400000"/>
          </a:ln>
        </p:spPr>
        <p:txBody>
          <a:bodyPr wrap="square" lIns="19050" tIns="19050" rIns="19050" bIns="19050" anchor="ctr">
            <a:spAutoFit/>
          </a:bodyPr>
          <a:lstStyle/>
          <a:p>
            <a:pPr marL="128588" indent="-128588" defTabSz="171450" hangingPunct="0">
              <a:lnSpc>
                <a:spcPct val="120000"/>
              </a:lnSpc>
              <a:spcBef>
                <a:spcPts val="750"/>
              </a:spcBef>
              <a:defRPr sz="3900"/>
            </a:pPr>
            <a:r>
              <a:rPr sz="2025" b="1" kern="0" err="1">
                <a:solidFill>
                  <a:srgbClr val="000000"/>
                </a:solidFill>
                <a:latin typeface="Helvetica Neue"/>
                <a:ea typeface="Helvetica Neue"/>
                <a:cs typeface="Helvetica Neue"/>
                <a:sym typeface="Helvetica Neue"/>
              </a:rPr>
              <a:t>Memcache</a:t>
            </a:r>
            <a:r>
              <a:rPr sz="2025" b="1" kern="0">
                <a:solidFill>
                  <a:srgbClr val="000000"/>
                </a:solidFill>
                <a:latin typeface="Helvetica Neue"/>
                <a:ea typeface="Helvetica Neue"/>
                <a:cs typeface="Helvetica Neue"/>
                <a:sym typeface="Helvetica Neue"/>
              </a:rPr>
              <a:t>: </a:t>
            </a:r>
            <a:r>
              <a:rPr sz="2025" kern="0">
                <a:solidFill>
                  <a:srgbClr val="000000"/>
                </a:solidFill>
                <a:latin typeface="Helvetica Neue"/>
                <a:ea typeface="Helvetica Neue"/>
                <a:cs typeface="Helvetica Neue"/>
                <a:sym typeface="Helvetica Neue"/>
              </a:rPr>
              <a:t>retrieve large record</a:t>
            </a:r>
          </a:p>
          <a:p>
            <a:pPr defTabSz="171450" hangingPunct="0">
              <a:lnSpc>
                <a:spcPts val="2250"/>
              </a:lnSpc>
              <a:defRPr sz="3500" b="0"/>
            </a:pPr>
            <a:endParaRPr kern="0">
              <a:solidFill>
                <a:srgbClr val="000000"/>
              </a:solidFill>
              <a:latin typeface="Helvetica Neue"/>
              <a:ea typeface="Helvetica Neue"/>
              <a:cs typeface="Helvetica Neue"/>
              <a:sym typeface="Helvetica Neue"/>
            </a:endParaRPr>
          </a:p>
          <a:p>
            <a:pPr defTabSz="171450" hangingPunct="0">
              <a:lnSpc>
                <a:spcPts val="2250"/>
              </a:lnSpc>
              <a:defRPr sz="3500" b="0"/>
            </a:pPr>
            <a:r>
              <a:rPr kern="0">
                <a:solidFill>
                  <a:srgbClr val="000000"/>
                </a:solidFill>
                <a:latin typeface="Helvetica Neue"/>
                <a:ea typeface="Helvetica Neue"/>
                <a:cs typeface="Helvetica Neue"/>
                <a:sym typeface="Helvetica Neue"/>
              </a:rPr>
              <a:t>The server responds by firing back as much as 50,000 times the data it received</a:t>
            </a:r>
            <a:r>
              <a:rPr sz="1313" kern="0">
                <a:solidFill>
                  <a:srgbClr val="000000"/>
                </a:solidFill>
                <a:latin typeface="Helvetica Neue"/>
                <a:ea typeface="Helvetica Neue"/>
                <a:cs typeface="Helvetica Neue"/>
                <a:sym typeface="Helvetica Neue"/>
              </a:rPr>
              <a:t>.</a:t>
            </a:r>
          </a:p>
        </p:txBody>
      </p:sp>
      <p:sp>
        <p:nvSpPr>
          <p:cNvPr id="105476" name="Memcache">
            <a:extLst>
              <a:ext uri="{FF2B5EF4-FFF2-40B4-BE49-F238E27FC236}">
                <a16:creationId xmlns:a16="http://schemas.microsoft.com/office/drawing/2014/main" id="{58D03F41-1C47-B3D5-A0A3-053D1B553C2D}"/>
              </a:ext>
            </a:extLst>
          </p:cNvPr>
          <p:cNvSpPr txBox="1">
            <a:spLocks noGrp="1" noChangeArrowheads="1"/>
          </p:cNvSpPr>
          <p:nvPr>
            <p:ph type="title"/>
          </p:nvPr>
        </p:nvSpPr>
        <p:spPr>
          <a:xfrm>
            <a:off x="633413" y="990600"/>
            <a:ext cx="7877175" cy="857250"/>
          </a:xfrm>
        </p:spPr>
        <p:txBody>
          <a:bodyPr anchor="ctr"/>
          <a:lstStyle/>
          <a:p>
            <a:pPr algn="l" eaLnBrk="1" hangingPunct="1"/>
            <a:r>
              <a:rPr lang="en-US" altLang="en-US"/>
              <a:t>Memcache</a:t>
            </a:r>
          </a:p>
        </p:txBody>
      </p:sp>
      <p:sp>
        <p:nvSpPr>
          <p:cNvPr id="2" name="Cloud 1">
            <a:extLst>
              <a:ext uri="{FF2B5EF4-FFF2-40B4-BE49-F238E27FC236}">
                <a16:creationId xmlns:a16="http://schemas.microsoft.com/office/drawing/2014/main" id="{19D04DC8-6734-38C5-5D99-BA83DDF1A946}"/>
              </a:ext>
            </a:extLst>
          </p:cNvPr>
          <p:cNvSpPr/>
          <p:nvPr/>
        </p:nvSpPr>
        <p:spPr>
          <a:xfrm>
            <a:off x="4923992" y="4588491"/>
            <a:ext cx="3586596" cy="84332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Exchange ratio: </a:t>
            </a:r>
          </a:p>
          <a:p>
            <a:pPr algn="ctr" defTabSz="309563" eaLnBrk="0" hangingPunct="0"/>
            <a:r>
              <a:rPr lang="en-US" altLang="zh-CN">
                <a:solidFill>
                  <a:srgbClr val="FFFFFF"/>
                </a:solidFill>
                <a:latin typeface="Helvetica Neue Medium"/>
                <a:sym typeface="Helvetica Neue Medium"/>
              </a:rPr>
              <a:t>1vs. 50,000</a:t>
            </a:r>
            <a:endParaRPr lang="en-US">
              <a:solidFill>
                <a:srgbClr val="FFFFFF"/>
              </a:solidFill>
              <a:latin typeface="Helvetica Neue Medium"/>
              <a:sym typeface="Helvetica Neue Medium"/>
            </a:endParaRPr>
          </a:p>
        </p:txBody>
      </p:sp>
      <p:sp>
        <p:nvSpPr>
          <p:cNvPr id="3" name="Cloud 2">
            <a:extLst>
              <a:ext uri="{FF2B5EF4-FFF2-40B4-BE49-F238E27FC236}">
                <a16:creationId xmlns:a16="http://schemas.microsoft.com/office/drawing/2014/main" id="{0F33B476-4F1D-ED0A-D985-7B6374447F18}"/>
              </a:ext>
            </a:extLst>
          </p:cNvPr>
          <p:cNvSpPr/>
          <p:nvPr/>
        </p:nvSpPr>
        <p:spPr>
          <a:xfrm>
            <a:off x="4981142" y="4645641"/>
            <a:ext cx="3586596" cy="84332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eaLnBrk="0" hangingPunct="0"/>
            <a:r>
              <a:rPr lang="en-US" altLang="zh-CN">
                <a:solidFill>
                  <a:srgbClr val="FFFFFF"/>
                </a:solidFill>
                <a:latin typeface="Helvetica Neue Medium"/>
                <a:sym typeface="Helvetica Neue Medium"/>
              </a:rPr>
              <a:t>Exchange ratio: </a:t>
            </a:r>
          </a:p>
          <a:p>
            <a:pPr algn="ctr" defTabSz="309563" eaLnBrk="0" hangingPunct="0"/>
            <a:r>
              <a:rPr lang="en-US" altLang="zh-CN">
                <a:solidFill>
                  <a:srgbClr val="FFFFFF"/>
                </a:solidFill>
                <a:latin typeface="Helvetica Neue Medium"/>
                <a:sym typeface="Helvetica Neue Medium"/>
              </a:rPr>
              <a:t>1vs. 50,000</a:t>
            </a:r>
            <a:endParaRPr lang="en-US">
              <a:solidFill>
                <a:srgbClr val="FFFFFF"/>
              </a:solidFill>
              <a:latin typeface="Helvetica Neue Medium"/>
              <a:sym typeface="Helvetica Neue Medium"/>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age" descr="Image">
            <a:extLst>
              <a:ext uri="{FF2B5EF4-FFF2-40B4-BE49-F238E27FC236}">
                <a16:creationId xmlns:a16="http://schemas.microsoft.com/office/drawing/2014/main" id="{9A464F54-C90F-9054-8641-66EEA41CC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128" b="42004"/>
          <a:stretch>
            <a:fillRect/>
          </a:stretch>
        </p:blipFill>
        <p:spPr bwMode="auto">
          <a:xfrm>
            <a:off x="596" y="2191941"/>
            <a:ext cx="9142809"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109571" name="Group">
            <a:extLst>
              <a:ext uri="{FF2B5EF4-FFF2-40B4-BE49-F238E27FC236}">
                <a16:creationId xmlns:a16="http://schemas.microsoft.com/office/drawing/2014/main" id="{9DA7AEDC-169D-633B-B1B5-30CFD385882D}"/>
              </a:ext>
            </a:extLst>
          </p:cNvPr>
          <p:cNvGrpSpPr>
            <a:grpSpLocks/>
          </p:cNvGrpSpPr>
          <p:nvPr/>
        </p:nvGrpSpPr>
        <p:grpSpPr bwMode="auto">
          <a:xfrm>
            <a:off x="246460" y="1020961"/>
            <a:ext cx="6566892" cy="1124545"/>
            <a:chOff x="0" y="0"/>
            <a:chExt cx="17513039" cy="2998940"/>
          </a:xfrm>
        </p:grpSpPr>
        <p:pic>
          <p:nvPicPr>
            <p:cNvPr id="109582" name="Image" descr="Image">
              <a:extLst>
                <a:ext uri="{FF2B5EF4-FFF2-40B4-BE49-F238E27FC236}">
                  <a16:creationId xmlns:a16="http://schemas.microsoft.com/office/drawing/2014/main" id="{28AF10EF-361B-EC92-DF85-5F870D49A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0642"/>
              <a:ext cx="17513040" cy="19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83" name="Image" descr="Image">
              <a:extLst>
                <a:ext uri="{FF2B5EF4-FFF2-40B4-BE49-F238E27FC236}">
                  <a16:creationId xmlns:a16="http://schemas.microsoft.com/office/drawing/2014/main" id="{FDC5691B-6363-972F-D434-166BE50C4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6" y="0"/>
              <a:ext cx="8903679" cy="94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109572" name="Image" descr="Image">
            <a:extLst>
              <a:ext uri="{FF2B5EF4-FFF2-40B4-BE49-F238E27FC236}">
                <a16:creationId xmlns:a16="http://schemas.microsoft.com/office/drawing/2014/main" id="{7BB60B60-BCBE-B675-3530-9ECF098EF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893" y="5145881"/>
            <a:ext cx="1450776"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3" name="Image" descr="Image">
            <a:extLst>
              <a:ext uri="{FF2B5EF4-FFF2-40B4-BE49-F238E27FC236}">
                <a16:creationId xmlns:a16="http://schemas.microsoft.com/office/drawing/2014/main" id="{2796C74C-2C1A-722D-C75B-EFFC322C27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6587" b="30704"/>
          <a:stretch>
            <a:fillRect/>
          </a:stretch>
        </p:blipFill>
        <p:spPr bwMode="auto">
          <a:xfrm>
            <a:off x="198835" y="4416029"/>
            <a:ext cx="1703784"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4" name="Image" descr="Image">
            <a:extLst>
              <a:ext uri="{FF2B5EF4-FFF2-40B4-BE49-F238E27FC236}">
                <a16:creationId xmlns:a16="http://schemas.microsoft.com/office/drawing/2014/main" id="{BFA0107B-C874-1DC9-8008-F6DA516D8F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4468" y="4352330"/>
            <a:ext cx="1450776"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5" name="Image" descr="Image">
            <a:extLst>
              <a:ext uri="{FF2B5EF4-FFF2-40B4-BE49-F238E27FC236}">
                <a16:creationId xmlns:a16="http://schemas.microsoft.com/office/drawing/2014/main" id="{67FEF65A-1D52-709F-29D8-9E0228829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7050" b="12497"/>
          <a:stretch>
            <a:fillRect/>
          </a:stretch>
        </p:blipFill>
        <p:spPr bwMode="auto">
          <a:xfrm>
            <a:off x="2752130" y="5133975"/>
            <a:ext cx="1451372"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6" name="Image" descr="Image">
            <a:extLst>
              <a:ext uri="{FF2B5EF4-FFF2-40B4-BE49-F238E27FC236}">
                <a16:creationId xmlns:a16="http://schemas.microsoft.com/office/drawing/2014/main" id="{47ADEB0C-D129-593B-D2A7-01809A6AB6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3630" b="23630"/>
          <a:stretch>
            <a:fillRect/>
          </a:stretch>
        </p:blipFill>
        <p:spPr bwMode="auto">
          <a:xfrm>
            <a:off x="5951340" y="4363641"/>
            <a:ext cx="1703784" cy="50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7" name="Image" descr="Image">
            <a:extLst>
              <a:ext uri="{FF2B5EF4-FFF2-40B4-BE49-F238E27FC236}">
                <a16:creationId xmlns:a16="http://schemas.microsoft.com/office/drawing/2014/main" id="{7E771FA6-BDF3-9443-B2F9-C4CCFB5482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18321" b="12386"/>
          <a:stretch>
            <a:fillRect/>
          </a:stretch>
        </p:blipFill>
        <p:spPr bwMode="auto">
          <a:xfrm>
            <a:off x="4225528" y="4380309"/>
            <a:ext cx="1356122" cy="46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8" name="Image" descr="Image">
            <a:extLst>
              <a:ext uri="{FF2B5EF4-FFF2-40B4-BE49-F238E27FC236}">
                <a16:creationId xmlns:a16="http://schemas.microsoft.com/office/drawing/2014/main" id="{508B6B2F-58AD-0980-63E0-7D125A33A1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097" t="25810" b="29961"/>
          <a:stretch>
            <a:fillRect/>
          </a:stretch>
        </p:blipFill>
        <p:spPr bwMode="auto">
          <a:xfrm>
            <a:off x="814983" y="5147072"/>
            <a:ext cx="1641872" cy="5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9" name="Image" descr="Image">
            <a:extLst>
              <a:ext uri="{FF2B5EF4-FFF2-40B4-BE49-F238E27FC236}">
                <a16:creationId xmlns:a16="http://schemas.microsoft.com/office/drawing/2014/main" id="{F0A306FC-1A4F-3586-2A17-CD38495B37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4559" y="4352330"/>
            <a:ext cx="919758"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32" name="Image" descr="Image">
            <a:extLst>
              <a:ext uri="{FF2B5EF4-FFF2-40B4-BE49-F238E27FC236}">
                <a16:creationId xmlns:a16="http://schemas.microsoft.com/office/drawing/2014/main" id="{4DB0DC3F-2F80-BA97-8CE3-6833603AB350}"/>
              </a:ext>
            </a:extLst>
          </p:cNvPr>
          <p:cNvPicPr>
            <a:picLocks noChangeAspect="1"/>
          </p:cNvPicPr>
          <p:nvPr/>
        </p:nvPicPr>
        <p:blipFill>
          <a:blip r:embed="rId14"/>
          <a:srcRect l="20569" t="32329" b="32333"/>
          <a:stretch>
            <a:fillRect/>
          </a:stretch>
        </p:blipFill>
        <p:spPr>
          <a:xfrm>
            <a:off x="6571147" y="5252646"/>
            <a:ext cx="1757590" cy="360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690"/>
                </a:lnTo>
                <a:lnTo>
                  <a:pt x="21600" y="9"/>
                </a:lnTo>
                <a:lnTo>
                  <a:pt x="8004" y="9"/>
                </a:lnTo>
                <a:lnTo>
                  <a:pt x="0" y="0"/>
                </a:lnTo>
                <a:close/>
              </a:path>
            </a:pathLst>
          </a:custGeom>
          <a:ln w="12700">
            <a:miter lim="400000"/>
          </a:ln>
        </p:spPr>
      </p:pic>
      <p:sp>
        <p:nvSpPr>
          <p:cNvPr id="109581" name="October 21, 2016">
            <a:extLst>
              <a:ext uri="{FF2B5EF4-FFF2-40B4-BE49-F238E27FC236}">
                <a16:creationId xmlns:a16="http://schemas.microsoft.com/office/drawing/2014/main" id="{BD766097-1CCA-B494-6F41-98916CB249C4}"/>
              </a:ext>
            </a:extLst>
          </p:cNvPr>
          <p:cNvSpPr txBox="1">
            <a:spLocks noChangeArrowheads="1"/>
          </p:cNvSpPr>
          <p:nvPr/>
        </p:nvSpPr>
        <p:spPr bwMode="auto">
          <a:xfrm>
            <a:off x="7547968" y="949678"/>
            <a:ext cx="1713611" cy="3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defTabSz="171450" fontAlgn="base" hangingPunct="0">
              <a:lnSpc>
                <a:spcPct val="118000"/>
              </a:lnSpc>
              <a:spcBef>
                <a:spcPct val="0"/>
              </a:spcBef>
              <a:spcAft>
                <a:spcPct val="0"/>
              </a:spcAft>
            </a:pPr>
            <a:r>
              <a:rPr lang="en-US" altLang="en-US" sz="1688" b="0">
                <a:solidFill>
                  <a:srgbClr val="00A2FF"/>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October 21, 2016</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Krebs Graph">
            <a:extLst>
              <a:ext uri="{FF2B5EF4-FFF2-40B4-BE49-F238E27FC236}">
                <a16:creationId xmlns:a16="http://schemas.microsoft.com/office/drawing/2014/main" id="{E9A44EE6-4BDF-47F9-C497-DDB5E0376895}"/>
              </a:ext>
            </a:extLst>
          </p:cNvPr>
          <p:cNvSpPr txBox="1">
            <a:spLocks noGrp="1" noChangeArrowheads="1"/>
          </p:cNvSpPr>
          <p:nvPr>
            <p:ph type="title"/>
          </p:nvPr>
        </p:nvSpPr>
        <p:spPr/>
        <p:txBody>
          <a:bodyPr/>
          <a:lstStyle/>
          <a:p>
            <a:pPr eaLnBrk="1" hangingPunct="1"/>
            <a:r>
              <a:rPr lang="en-US" altLang="en-US"/>
              <a:t>Krebs Graph</a:t>
            </a:r>
          </a:p>
        </p:txBody>
      </p:sp>
      <p:pic>
        <p:nvPicPr>
          <p:cNvPr id="111619" name="kos-ddos-2013-2016.png" descr="kos-ddos-2013-2016.png">
            <a:extLst>
              <a:ext uri="{FF2B5EF4-FFF2-40B4-BE49-F238E27FC236}">
                <a16:creationId xmlns:a16="http://schemas.microsoft.com/office/drawing/2014/main" id="{DA5C12DE-E71F-79FE-A8E3-FE239D06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9" t="14012" r="819" b="23421"/>
          <a:stretch>
            <a:fillRect/>
          </a:stretch>
        </p:blipFill>
        <p:spPr bwMode="auto">
          <a:xfrm>
            <a:off x="56555" y="1618655"/>
            <a:ext cx="9030891" cy="237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1620" name="Source: 2017 Akamai State of the Internet">
            <a:extLst>
              <a:ext uri="{FF2B5EF4-FFF2-40B4-BE49-F238E27FC236}">
                <a16:creationId xmlns:a16="http://schemas.microsoft.com/office/drawing/2014/main" id="{C61D44DF-EF4D-2647-00CC-DCB75B34BBA0}"/>
              </a:ext>
            </a:extLst>
          </p:cNvPr>
          <p:cNvSpPr txBox="1">
            <a:spLocks noChangeArrowheads="1"/>
          </p:cNvSpPr>
          <p:nvPr/>
        </p:nvSpPr>
        <p:spPr bwMode="auto">
          <a:xfrm>
            <a:off x="73819" y="5719748"/>
            <a:ext cx="25840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defTabSz="309563" fontAlgn="base" hangingPunct="0">
              <a:spcBef>
                <a:spcPct val="0"/>
              </a:spcBef>
              <a:spcAft>
                <a:spcPct val="0"/>
              </a:spcAft>
            </a:pPr>
            <a:r>
              <a:rPr lang="en-US" altLang="en-US" sz="1050" b="1">
                <a:solidFill>
                  <a:srgbClr val="5E5E5E"/>
                </a:solidFill>
                <a:latin typeface="Helvetica Neue" panose="02000503000000020004" pitchFamily="2" charset="0"/>
                <a:sym typeface="Helvetica Neue" panose="02000503000000020004" pitchFamily="2" charset="0"/>
              </a:rPr>
              <a:t>Source:</a:t>
            </a:r>
            <a:r>
              <a:rPr lang="en-US" altLang="en-US" sz="1050">
                <a:solidFill>
                  <a:srgbClr val="5E5E5E"/>
                </a:solidFill>
                <a:latin typeface="Helvetica Neue" panose="02000503000000020004" pitchFamily="2" charset="0"/>
                <a:sym typeface="Helvetica Neue" panose="02000503000000020004" pitchFamily="2" charset="0"/>
              </a:rPr>
              <a:t> 2017 Akamai State of the Internet</a:t>
            </a:r>
          </a:p>
        </p:txBody>
      </p:sp>
      <p:sp>
        <p:nvSpPr>
          <p:cNvPr id="440" name="“The magnitude of the attacks seen during the final week were significantly larger than the majority of attacks Akamai sees on a regular basis. […] In fact, while the attack on September 20 was the largest attack ever mitigated by Akamai, the attack on S">
            <a:extLst>
              <a:ext uri="{FF2B5EF4-FFF2-40B4-BE49-F238E27FC236}">
                <a16:creationId xmlns:a16="http://schemas.microsoft.com/office/drawing/2014/main" id="{0666FA08-1A6E-457F-3E7C-06ECB8E6E850}"/>
              </a:ext>
            </a:extLst>
          </p:cNvPr>
          <p:cNvSpPr txBox="1"/>
          <p:nvPr/>
        </p:nvSpPr>
        <p:spPr>
          <a:xfrm>
            <a:off x="970360" y="4114758"/>
            <a:ext cx="7332464" cy="1186543"/>
          </a:xfrm>
          <a:prstGeom prst="rect">
            <a:avLst/>
          </a:prstGeom>
          <a:ln w="12700">
            <a:miter lim="400000"/>
          </a:ln>
        </p:spPr>
        <p:txBody>
          <a:bodyPr lIns="19050" tIns="19050" rIns="19050" bIns="19050" anchor="ctr">
            <a:spAutoFit/>
          </a:bodyPr>
          <a:lstStyle>
            <a:lvl1pPr algn="l" defTabSz="457200">
              <a:lnSpc>
                <a:spcPts val="6200"/>
              </a:lnSpc>
              <a:defRPr sz="3840" b="0"/>
            </a:lvl1pPr>
          </a:lstStyle>
          <a:p>
            <a:pPr defTabSz="171450" hangingPunct="0">
              <a:lnSpc>
                <a:spcPts val="2325"/>
              </a:lnSpc>
              <a:defRPr/>
            </a:pPr>
            <a:r>
              <a:rPr sz="1440" kern="0">
                <a:solidFill>
                  <a:srgbClr val="000000"/>
                </a:solidFill>
                <a:latin typeface="Helvetica Neue"/>
                <a:ea typeface="Helvetica Neue"/>
                <a:cs typeface="Helvetica Neue"/>
                <a:sym typeface="Helvetica Neue"/>
              </a:rPr>
              <a:t>“The magnitude of the attacks seen during the final week were significantly larger than the majority of attacks Akamai sees on a regular basis. […] In fact, while the attack on September 20 was the largest attack ever mitigated by Akamai, the attack on September 22 would have qualified for the record at any other time, peaking at 555 Gbps.”</a:t>
            </a:r>
          </a:p>
        </p:txBody>
      </p:sp>
      <p:sp>
        <p:nvSpPr>
          <p:cNvPr id="441" name="Line">
            <a:extLst>
              <a:ext uri="{FF2B5EF4-FFF2-40B4-BE49-F238E27FC236}">
                <a16:creationId xmlns:a16="http://schemas.microsoft.com/office/drawing/2014/main" id="{5883944B-8E64-B280-D926-E288C1D9CFE5}"/>
              </a:ext>
            </a:extLst>
          </p:cNvPr>
          <p:cNvSpPr/>
          <p:nvPr/>
        </p:nvSpPr>
        <p:spPr>
          <a:xfrm flipV="1">
            <a:off x="869752" y="4254698"/>
            <a:ext cx="0" cy="909638"/>
          </a:xfrm>
          <a:prstGeom prst="line">
            <a:avLst/>
          </a:prstGeom>
          <a:ln w="152400">
            <a:solidFill>
              <a:srgbClr val="000000"/>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442" name="Line">
            <a:extLst>
              <a:ext uri="{FF2B5EF4-FFF2-40B4-BE49-F238E27FC236}">
                <a16:creationId xmlns:a16="http://schemas.microsoft.com/office/drawing/2014/main" id="{3D917046-1724-11AA-0382-67EBD2D45467}"/>
              </a:ext>
            </a:extLst>
          </p:cNvPr>
          <p:cNvSpPr/>
          <p:nvPr/>
        </p:nvSpPr>
        <p:spPr>
          <a:xfrm flipV="1">
            <a:off x="869752" y="4259461"/>
            <a:ext cx="0" cy="909638"/>
          </a:xfrm>
          <a:prstGeom prst="line">
            <a:avLst/>
          </a:prstGeom>
          <a:ln w="152400">
            <a:solidFill>
              <a:srgbClr val="000000"/>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443" name="Line">
            <a:extLst>
              <a:ext uri="{FF2B5EF4-FFF2-40B4-BE49-F238E27FC236}">
                <a16:creationId xmlns:a16="http://schemas.microsoft.com/office/drawing/2014/main" id="{E0840438-2C1E-0866-72C9-3F96B26A6675}"/>
              </a:ext>
            </a:extLst>
          </p:cNvPr>
          <p:cNvSpPr/>
          <p:nvPr/>
        </p:nvSpPr>
        <p:spPr>
          <a:xfrm flipV="1">
            <a:off x="869752" y="4264223"/>
            <a:ext cx="0" cy="909638"/>
          </a:xfrm>
          <a:prstGeom prst="line">
            <a:avLst/>
          </a:prstGeom>
          <a:ln w="152400">
            <a:solidFill>
              <a:srgbClr val="5E5E5E"/>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ddos_diagram_http-get (1).png" descr="ddos_diagram_http-get (1).png">
            <a:extLst>
              <a:ext uri="{FF2B5EF4-FFF2-40B4-BE49-F238E27FC236}">
                <a16:creationId xmlns:a16="http://schemas.microsoft.com/office/drawing/2014/main" id="{CFE4DD3C-84C9-499A-2D44-6C4A7132E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27" y="1297186"/>
            <a:ext cx="6737747" cy="258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3667" name="Image: Verisign">
            <a:extLst>
              <a:ext uri="{FF2B5EF4-FFF2-40B4-BE49-F238E27FC236}">
                <a16:creationId xmlns:a16="http://schemas.microsoft.com/office/drawing/2014/main" id="{1C612932-E5E6-4F0F-8099-799512D14841}"/>
              </a:ext>
            </a:extLst>
          </p:cNvPr>
          <p:cNvSpPr txBox="1">
            <a:spLocks noChangeArrowheads="1"/>
          </p:cNvSpPr>
          <p:nvPr/>
        </p:nvSpPr>
        <p:spPr bwMode="auto">
          <a:xfrm>
            <a:off x="8321750" y="5771465"/>
            <a:ext cx="743794" cy="1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788">
                <a:solidFill>
                  <a:srgbClr val="000000"/>
                </a:solidFill>
                <a:latin typeface="Helvetica Neue" panose="02000503000000020004" pitchFamily="2" charset="0"/>
                <a:sym typeface="Helvetica Neue" panose="02000503000000020004" pitchFamily="2" charset="0"/>
              </a:rPr>
              <a:t>Image: Verisign</a:t>
            </a:r>
          </a:p>
        </p:txBody>
      </p:sp>
      <p:sp>
        <p:nvSpPr>
          <p:cNvPr id="449" name="Rectangle">
            <a:extLst>
              <a:ext uri="{FF2B5EF4-FFF2-40B4-BE49-F238E27FC236}">
                <a16:creationId xmlns:a16="http://schemas.microsoft.com/office/drawing/2014/main" id="{09DDD3BC-E638-B99D-AA28-B74EF4B9443A}"/>
              </a:ext>
            </a:extLst>
          </p:cNvPr>
          <p:cNvSpPr/>
          <p:nvPr/>
        </p:nvSpPr>
        <p:spPr>
          <a:xfrm>
            <a:off x="5301258" y="2133600"/>
            <a:ext cx="802481" cy="530424"/>
          </a:xfrm>
          <a:prstGeom prst="rect">
            <a:avLst/>
          </a:prstGeom>
          <a:solidFill>
            <a:srgbClr val="FFFFFF"/>
          </a:solidFill>
          <a:ln w="12700">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pic>
        <p:nvPicPr>
          <p:cNvPr id="113669" name="Image" descr="Image">
            <a:extLst>
              <a:ext uri="{FF2B5EF4-FFF2-40B4-BE49-F238E27FC236}">
                <a16:creationId xmlns:a16="http://schemas.microsoft.com/office/drawing/2014/main" id="{6BB91AF6-DED9-0B89-811C-958861A32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2268737"/>
            <a:ext cx="641747" cy="25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3670" name="“We are still working on analyzing the data but the estimate at the time of this report is up to 100,000 malicious endpoints. […] There have been some reports of a magnitude in the 1.2 Tbps range; at this time we are unable to verify that claim.”">
            <a:extLst>
              <a:ext uri="{FF2B5EF4-FFF2-40B4-BE49-F238E27FC236}">
                <a16:creationId xmlns:a16="http://schemas.microsoft.com/office/drawing/2014/main" id="{F99A14D0-B444-EFA1-16EB-FF228A243997}"/>
              </a:ext>
            </a:extLst>
          </p:cNvPr>
          <p:cNvSpPr txBox="1">
            <a:spLocks noChangeArrowheads="1"/>
          </p:cNvSpPr>
          <p:nvPr/>
        </p:nvSpPr>
        <p:spPr bwMode="auto">
          <a:xfrm>
            <a:off x="933450" y="4244272"/>
            <a:ext cx="7667030" cy="11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defTabSz="171450" fontAlgn="base" hangingPunct="0">
              <a:spcBef>
                <a:spcPct val="0"/>
              </a:spcBef>
              <a:spcAft>
                <a:spcPct val="0"/>
              </a:spcAft>
            </a:pPr>
            <a:r>
              <a:rPr lang="en-US" altLang="en-US" sz="1838" b="0"/>
              <a:t>“We are still working on analyzing the data but the estimate at the time of this report is up to </a:t>
            </a:r>
            <a:r>
              <a:rPr lang="en-US" altLang="en-US" sz="1838">
                <a:solidFill>
                  <a:srgbClr val="FF0000"/>
                </a:solidFill>
              </a:rPr>
              <a:t>100,000</a:t>
            </a:r>
            <a:r>
              <a:rPr lang="en-US" altLang="en-US" sz="1838" b="0"/>
              <a:t> malicious endpoints. […] There have been some reports of a magnitude in the 1.2 </a:t>
            </a:r>
            <a:r>
              <a:rPr lang="en-US" altLang="en-US" sz="1838" b="0" err="1"/>
              <a:t>Tbps</a:t>
            </a:r>
            <a:r>
              <a:rPr lang="en-US" altLang="en-US" sz="1838" b="0"/>
              <a:t> range; at this time we are unable to verify that claim.”</a:t>
            </a:r>
          </a:p>
        </p:txBody>
      </p:sp>
      <p:sp>
        <p:nvSpPr>
          <p:cNvPr id="452" name="Line">
            <a:extLst>
              <a:ext uri="{FF2B5EF4-FFF2-40B4-BE49-F238E27FC236}">
                <a16:creationId xmlns:a16="http://schemas.microsoft.com/office/drawing/2014/main" id="{C88F1E6B-067B-EACC-408B-59A5EC0D7F84}"/>
              </a:ext>
            </a:extLst>
          </p:cNvPr>
          <p:cNvSpPr/>
          <p:nvPr/>
        </p:nvSpPr>
        <p:spPr>
          <a:xfrm flipV="1">
            <a:off x="838200" y="4316016"/>
            <a:ext cx="0" cy="1035844"/>
          </a:xfrm>
          <a:prstGeom prst="line">
            <a:avLst/>
          </a:prstGeom>
          <a:ln w="152400">
            <a:solidFill>
              <a:srgbClr val="000000"/>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 Botnet of IoT Devices">
            <a:extLst>
              <a:ext uri="{FF2B5EF4-FFF2-40B4-BE49-F238E27FC236}">
                <a16:creationId xmlns:a16="http://schemas.microsoft.com/office/drawing/2014/main" id="{AC2A0745-3419-D6A9-91B8-A212AD6CA979}"/>
              </a:ext>
            </a:extLst>
          </p:cNvPr>
          <p:cNvSpPr txBox="1">
            <a:spLocks noGrp="1" noChangeArrowheads="1"/>
          </p:cNvSpPr>
          <p:nvPr>
            <p:ph type="title"/>
          </p:nvPr>
        </p:nvSpPr>
        <p:spPr>
          <a:xfrm>
            <a:off x="452438" y="1111449"/>
            <a:ext cx="7877175" cy="629245"/>
          </a:xfrm>
        </p:spPr>
        <p:txBody>
          <a:bodyPr anchor="ctr"/>
          <a:lstStyle/>
          <a:p>
            <a:pPr algn="l" eaLnBrk="1" hangingPunct="1"/>
            <a:r>
              <a:rPr lang="en-US" altLang="en-US" sz="2625"/>
              <a:t>A Botnet of IoT Devices</a:t>
            </a:r>
          </a:p>
        </p:txBody>
      </p:sp>
      <p:pic>
        <p:nvPicPr>
          <p:cNvPr id="457" name="Image" descr="Image">
            <a:extLst>
              <a:ext uri="{FF2B5EF4-FFF2-40B4-BE49-F238E27FC236}">
                <a16:creationId xmlns:a16="http://schemas.microsoft.com/office/drawing/2014/main" id="{569BAE7B-A871-C55C-0E78-A0A76FDC8369}"/>
              </a:ext>
            </a:extLst>
          </p:cNvPr>
          <p:cNvPicPr>
            <a:picLocks noChangeAspect="1"/>
          </p:cNvPicPr>
          <p:nvPr/>
        </p:nvPicPr>
        <p:blipFill>
          <a:blip r:embed="rId2"/>
          <a:srcRect t="46944" r="621" b="15400"/>
          <a:stretch>
            <a:fillRect/>
          </a:stretch>
        </p:blipFill>
        <p:spPr>
          <a:xfrm>
            <a:off x="7566190" y="3075152"/>
            <a:ext cx="856655" cy="546963"/>
          </a:xfrm>
          <a:custGeom>
            <a:avLst/>
            <a:gdLst/>
            <a:ahLst/>
            <a:cxnLst>
              <a:cxn ang="0">
                <a:pos x="wd2" y="hd2"/>
              </a:cxn>
              <a:cxn ang="5400000">
                <a:pos x="wd2" y="hd2"/>
              </a:cxn>
              <a:cxn ang="10800000">
                <a:pos x="wd2" y="hd2"/>
              </a:cxn>
              <a:cxn ang="16200000">
                <a:pos x="wd2" y="hd2"/>
              </a:cxn>
            </a:cxnLst>
            <a:rect l="0" t="0" r="r" b="b"/>
            <a:pathLst>
              <a:path w="21600" h="21598" extrusionOk="0">
                <a:moveTo>
                  <a:pt x="10725" y="0"/>
                </a:moveTo>
                <a:lnTo>
                  <a:pt x="3197" y="77"/>
                </a:lnTo>
                <a:cubicBezTo>
                  <a:pt x="2383" y="159"/>
                  <a:pt x="1994" y="286"/>
                  <a:pt x="1835" y="512"/>
                </a:cubicBezTo>
                <a:cubicBezTo>
                  <a:pt x="1660" y="761"/>
                  <a:pt x="1561" y="1169"/>
                  <a:pt x="1494" y="2204"/>
                </a:cubicBezTo>
                <a:lnTo>
                  <a:pt x="1403" y="9474"/>
                </a:lnTo>
                <a:lnTo>
                  <a:pt x="1291" y="18424"/>
                </a:lnTo>
                <a:lnTo>
                  <a:pt x="1287" y="19218"/>
                </a:lnTo>
                <a:lnTo>
                  <a:pt x="642" y="19335"/>
                </a:lnTo>
                <a:lnTo>
                  <a:pt x="0" y="19447"/>
                </a:lnTo>
                <a:lnTo>
                  <a:pt x="0" y="19806"/>
                </a:lnTo>
                <a:lnTo>
                  <a:pt x="642" y="20699"/>
                </a:lnTo>
                <a:lnTo>
                  <a:pt x="1287" y="21598"/>
                </a:lnTo>
                <a:lnTo>
                  <a:pt x="11100" y="21457"/>
                </a:lnTo>
                <a:cubicBezTo>
                  <a:pt x="16499" y="21380"/>
                  <a:pt x="21101" y="21264"/>
                  <a:pt x="21326" y="21198"/>
                </a:cubicBezTo>
                <a:cubicBezTo>
                  <a:pt x="21461" y="21159"/>
                  <a:pt x="21539" y="20571"/>
                  <a:pt x="21600" y="19353"/>
                </a:cubicBezTo>
                <a:cubicBezTo>
                  <a:pt x="21551" y="19043"/>
                  <a:pt x="21488" y="18903"/>
                  <a:pt x="21386" y="19036"/>
                </a:cubicBezTo>
                <a:cubicBezTo>
                  <a:pt x="21108" y="19398"/>
                  <a:pt x="20963" y="19394"/>
                  <a:pt x="20688" y="19036"/>
                </a:cubicBezTo>
                <a:cubicBezTo>
                  <a:pt x="20402" y="18662"/>
                  <a:pt x="20331" y="16975"/>
                  <a:pt x="20279" y="9339"/>
                </a:cubicBezTo>
                <a:lnTo>
                  <a:pt x="20215" y="312"/>
                </a:lnTo>
                <a:cubicBezTo>
                  <a:pt x="20114" y="206"/>
                  <a:pt x="19548" y="131"/>
                  <a:pt x="18695" y="77"/>
                </a:cubicBezTo>
                <a:lnTo>
                  <a:pt x="11475" y="0"/>
                </a:lnTo>
                <a:cubicBezTo>
                  <a:pt x="11374" y="1"/>
                  <a:pt x="11343" y="0"/>
                  <a:pt x="11239" y="0"/>
                </a:cubicBezTo>
                <a:cubicBezTo>
                  <a:pt x="11013" y="3"/>
                  <a:pt x="10961" y="-2"/>
                  <a:pt x="10725" y="0"/>
                </a:cubicBezTo>
                <a:close/>
              </a:path>
            </a:pathLst>
          </a:custGeom>
          <a:ln w="12700">
            <a:miter lim="400000"/>
          </a:ln>
        </p:spPr>
      </p:pic>
      <p:sp>
        <p:nvSpPr>
          <p:cNvPr id="115716" name="OVH/Dyn/Krebs">
            <a:extLst>
              <a:ext uri="{FF2B5EF4-FFF2-40B4-BE49-F238E27FC236}">
                <a16:creationId xmlns:a16="http://schemas.microsoft.com/office/drawing/2014/main" id="{C02F00CC-F5A7-7BAF-F7CC-3196311BC24B}"/>
              </a:ext>
            </a:extLst>
          </p:cNvPr>
          <p:cNvSpPr txBox="1">
            <a:spLocks noChangeArrowheads="1"/>
          </p:cNvSpPr>
          <p:nvPr/>
        </p:nvSpPr>
        <p:spPr bwMode="auto">
          <a:xfrm>
            <a:off x="7438210" y="3686045"/>
            <a:ext cx="1112484"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1125" b="1">
                <a:solidFill>
                  <a:srgbClr val="000000"/>
                </a:solidFill>
                <a:latin typeface="Helvetica Neue" panose="02000503000000020004" pitchFamily="2" charset="0"/>
                <a:sym typeface="Helvetica Neue" panose="02000503000000020004" pitchFamily="2" charset="0"/>
              </a:rPr>
              <a:t>OVH/Dyn/Krebs</a:t>
            </a:r>
          </a:p>
        </p:txBody>
      </p:sp>
      <p:pic>
        <p:nvPicPr>
          <p:cNvPr id="459" name="Image" descr="Image">
            <a:extLst>
              <a:ext uri="{FF2B5EF4-FFF2-40B4-BE49-F238E27FC236}">
                <a16:creationId xmlns:a16="http://schemas.microsoft.com/office/drawing/2014/main" id="{FF82D03A-6EB0-79D8-0982-8BC6EA928286}"/>
              </a:ext>
            </a:extLst>
          </p:cNvPr>
          <p:cNvPicPr>
            <a:picLocks noChangeAspect="1"/>
          </p:cNvPicPr>
          <p:nvPr/>
        </p:nvPicPr>
        <p:blipFill>
          <a:blip r:embed="rId3"/>
          <a:srcRect l="17883" t="10542" r="33729" b="8003"/>
          <a:stretch>
            <a:fillRect/>
          </a:stretch>
        </p:blipFill>
        <p:spPr>
          <a:xfrm>
            <a:off x="746876" y="3095138"/>
            <a:ext cx="479315" cy="384043"/>
          </a:xfrm>
          <a:custGeom>
            <a:avLst/>
            <a:gdLst/>
            <a:ahLst/>
            <a:cxnLst>
              <a:cxn ang="0">
                <a:pos x="wd2" y="hd2"/>
              </a:cxn>
              <a:cxn ang="5400000">
                <a:pos x="wd2" y="hd2"/>
              </a:cxn>
              <a:cxn ang="10800000">
                <a:pos x="wd2" y="hd2"/>
              </a:cxn>
              <a:cxn ang="16200000">
                <a:pos x="wd2" y="hd2"/>
              </a:cxn>
            </a:cxnLst>
            <a:rect l="0" t="0" r="r" b="b"/>
            <a:pathLst>
              <a:path w="21551" h="21084" extrusionOk="0">
                <a:moveTo>
                  <a:pt x="7463" y="2"/>
                </a:moveTo>
                <a:cubicBezTo>
                  <a:pt x="6729" y="-40"/>
                  <a:pt x="6209" y="753"/>
                  <a:pt x="5757" y="2502"/>
                </a:cubicBezTo>
                <a:cubicBezTo>
                  <a:pt x="4596" y="6990"/>
                  <a:pt x="3441" y="9176"/>
                  <a:pt x="1862" y="9872"/>
                </a:cubicBezTo>
                <a:cubicBezTo>
                  <a:pt x="874" y="10308"/>
                  <a:pt x="279" y="10947"/>
                  <a:pt x="116" y="11743"/>
                </a:cubicBezTo>
                <a:cubicBezTo>
                  <a:pt x="35" y="12137"/>
                  <a:pt x="-10" y="12468"/>
                  <a:pt x="2" y="12756"/>
                </a:cubicBezTo>
                <a:cubicBezTo>
                  <a:pt x="37" y="13622"/>
                  <a:pt x="543" y="14105"/>
                  <a:pt x="1842" y="14767"/>
                </a:cubicBezTo>
                <a:cubicBezTo>
                  <a:pt x="2897" y="15304"/>
                  <a:pt x="3274" y="15802"/>
                  <a:pt x="3274" y="16687"/>
                </a:cubicBezTo>
                <a:cubicBezTo>
                  <a:pt x="3274" y="18056"/>
                  <a:pt x="3866" y="19092"/>
                  <a:pt x="5342" y="20290"/>
                </a:cubicBezTo>
                <a:cubicBezTo>
                  <a:pt x="5961" y="20792"/>
                  <a:pt x="6650" y="21057"/>
                  <a:pt x="7363" y="21083"/>
                </a:cubicBezTo>
                <a:cubicBezTo>
                  <a:pt x="8075" y="21108"/>
                  <a:pt x="8812" y="20892"/>
                  <a:pt x="9517" y="20437"/>
                </a:cubicBezTo>
                <a:cubicBezTo>
                  <a:pt x="10389" y="19874"/>
                  <a:pt x="10812" y="19887"/>
                  <a:pt x="12120" y="20502"/>
                </a:cubicBezTo>
                <a:cubicBezTo>
                  <a:pt x="12979" y="20906"/>
                  <a:pt x="14135" y="21097"/>
                  <a:pt x="14690" y="20927"/>
                </a:cubicBezTo>
                <a:cubicBezTo>
                  <a:pt x="16287" y="20438"/>
                  <a:pt x="18256" y="18139"/>
                  <a:pt x="18256" y="16768"/>
                </a:cubicBezTo>
                <a:cubicBezTo>
                  <a:pt x="18256" y="15856"/>
                  <a:pt x="18655" y="15329"/>
                  <a:pt x="19822" y="14660"/>
                </a:cubicBezTo>
                <a:cubicBezTo>
                  <a:pt x="21014" y="13977"/>
                  <a:pt x="21590" y="13276"/>
                  <a:pt x="21549" y="12511"/>
                </a:cubicBezTo>
                <a:cubicBezTo>
                  <a:pt x="21507" y="11747"/>
                  <a:pt x="20843" y="10915"/>
                  <a:pt x="19561" y="9954"/>
                </a:cubicBezTo>
                <a:cubicBezTo>
                  <a:pt x="17689" y="8549"/>
                  <a:pt x="17375" y="8028"/>
                  <a:pt x="16363" y="4733"/>
                </a:cubicBezTo>
                <a:cubicBezTo>
                  <a:pt x="14973" y="210"/>
                  <a:pt x="14495" y="-492"/>
                  <a:pt x="13338" y="263"/>
                </a:cubicBezTo>
                <a:cubicBezTo>
                  <a:pt x="12273" y="959"/>
                  <a:pt x="9305" y="994"/>
                  <a:pt x="8273" y="320"/>
                </a:cubicBezTo>
                <a:cubicBezTo>
                  <a:pt x="7975" y="126"/>
                  <a:pt x="7707" y="16"/>
                  <a:pt x="7463" y="2"/>
                </a:cubicBezTo>
                <a:close/>
              </a:path>
            </a:pathLst>
          </a:custGeom>
          <a:ln w="12700">
            <a:miter lim="400000"/>
          </a:ln>
        </p:spPr>
      </p:pic>
      <p:sp>
        <p:nvSpPr>
          <p:cNvPr id="115718" name="Bot Master">
            <a:extLst>
              <a:ext uri="{FF2B5EF4-FFF2-40B4-BE49-F238E27FC236}">
                <a16:creationId xmlns:a16="http://schemas.microsoft.com/office/drawing/2014/main" id="{0501B81C-1A7F-1FAA-F921-2741D7C62CB4}"/>
              </a:ext>
            </a:extLst>
          </p:cNvPr>
          <p:cNvSpPr txBox="1">
            <a:spLocks noChangeArrowheads="1"/>
          </p:cNvSpPr>
          <p:nvPr/>
        </p:nvSpPr>
        <p:spPr bwMode="auto">
          <a:xfrm>
            <a:off x="594796" y="3599130"/>
            <a:ext cx="783869"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1125" b="1">
                <a:solidFill>
                  <a:srgbClr val="000000"/>
                </a:solidFill>
                <a:latin typeface="Helvetica Neue" panose="02000503000000020004" pitchFamily="2" charset="0"/>
                <a:sym typeface="Helvetica Neue" panose="02000503000000020004" pitchFamily="2" charset="0"/>
              </a:rPr>
              <a:t>Bot Master</a:t>
            </a:r>
          </a:p>
        </p:txBody>
      </p:sp>
      <p:sp>
        <p:nvSpPr>
          <p:cNvPr id="461" name="Line">
            <a:extLst>
              <a:ext uri="{FF2B5EF4-FFF2-40B4-BE49-F238E27FC236}">
                <a16:creationId xmlns:a16="http://schemas.microsoft.com/office/drawing/2014/main" id="{58F41AB5-A4C1-02EA-53FC-106E8640831C}"/>
              </a:ext>
            </a:extLst>
          </p:cNvPr>
          <p:cNvSpPr/>
          <p:nvPr/>
        </p:nvSpPr>
        <p:spPr>
          <a:xfrm>
            <a:off x="1462088" y="3452813"/>
            <a:ext cx="449461" cy="0"/>
          </a:xfrm>
          <a:prstGeom prst="line">
            <a:avLst/>
          </a:prstGeom>
          <a:ln w="88900">
            <a:solidFill>
              <a:srgbClr val="000000"/>
            </a:solidFill>
            <a:miter lim="400000"/>
            <a:tailEnd type="triangle"/>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462" name="Arrow">
            <a:extLst>
              <a:ext uri="{FF2B5EF4-FFF2-40B4-BE49-F238E27FC236}">
                <a16:creationId xmlns:a16="http://schemas.microsoft.com/office/drawing/2014/main" id="{8D0168AA-63E6-6A79-1132-D4218F644D80}"/>
              </a:ext>
            </a:extLst>
          </p:cNvPr>
          <p:cNvSpPr/>
          <p:nvPr/>
        </p:nvSpPr>
        <p:spPr>
          <a:xfrm>
            <a:off x="5678090" y="2320528"/>
            <a:ext cx="1528763" cy="2263974"/>
          </a:xfrm>
          <a:prstGeom prst="rightArrow">
            <a:avLst>
              <a:gd name="adj1" fmla="val 100000"/>
              <a:gd name="adj2" fmla="val 46507"/>
            </a:avLst>
          </a:prstGeom>
          <a:solidFill>
            <a:srgbClr val="DD6064"/>
          </a:solidFill>
          <a:ln w="12700">
            <a:miter lim="400000"/>
          </a:ln>
        </p:spPr>
        <p:txBody>
          <a:bodyPr lIns="0" tIns="0" rIns="0" bIns="0" anchor="ctr"/>
          <a:lstStyle/>
          <a:p>
            <a:pPr indent="66675" defTabSz="309563" hangingPunct="0">
              <a:defRPr sz="2400" b="0">
                <a:solidFill>
                  <a:srgbClr val="FFFFFF"/>
                </a:solidFill>
                <a:latin typeface="+mn-lt"/>
                <a:ea typeface="+mn-ea"/>
                <a:cs typeface="+mn-cs"/>
                <a:sym typeface="Helvetica Neue Medium"/>
              </a:defRPr>
            </a:pPr>
            <a:endParaRPr sz="900" kern="0">
              <a:solidFill>
                <a:srgbClr val="FFFFFF"/>
              </a:solidFill>
              <a:latin typeface="Helvetica Neue Medium"/>
              <a:sym typeface="Helvetica Neue Medium"/>
            </a:endParaRPr>
          </a:p>
        </p:txBody>
      </p:sp>
      <p:sp>
        <p:nvSpPr>
          <p:cNvPr id="115721" name="GRE HTTP TLS">
            <a:extLst>
              <a:ext uri="{FF2B5EF4-FFF2-40B4-BE49-F238E27FC236}">
                <a16:creationId xmlns:a16="http://schemas.microsoft.com/office/drawing/2014/main" id="{BCCC9F4F-3530-FF35-65AF-30A7952F0D6F}"/>
              </a:ext>
            </a:extLst>
          </p:cNvPr>
          <p:cNvSpPr txBox="1">
            <a:spLocks noChangeArrowheads="1"/>
          </p:cNvSpPr>
          <p:nvPr/>
        </p:nvSpPr>
        <p:spPr bwMode="auto">
          <a:xfrm>
            <a:off x="6042895" y="3060077"/>
            <a:ext cx="415178" cy="7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lnSpc>
                <a:spcPct val="150000"/>
              </a:lnSpc>
              <a:spcBef>
                <a:spcPct val="0"/>
              </a:spcBef>
              <a:spcAft>
                <a:spcPct val="0"/>
              </a:spcAft>
            </a:pPr>
            <a:r>
              <a:rPr lang="en-US" altLang="en-US" sz="1125" b="1">
                <a:solidFill>
                  <a:srgbClr val="FFFFFF"/>
                </a:solidFill>
                <a:latin typeface="Helvetica Neue" panose="02000503000000020004" pitchFamily="2" charset="0"/>
                <a:sym typeface="Helvetica Neue" panose="02000503000000020004" pitchFamily="2" charset="0"/>
              </a:rPr>
              <a:t>GRE</a:t>
            </a:r>
            <a:br>
              <a:rPr lang="en-US" altLang="en-US" sz="1125" b="1">
                <a:solidFill>
                  <a:srgbClr val="FFFFFF"/>
                </a:solidFill>
                <a:latin typeface="Helvetica Neue" panose="02000503000000020004" pitchFamily="2" charset="0"/>
                <a:sym typeface="Helvetica Neue" panose="02000503000000020004" pitchFamily="2" charset="0"/>
              </a:rPr>
            </a:br>
            <a:r>
              <a:rPr lang="en-US" altLang="en-US" sz="1125" b="1">
                <a:solidFill>
                  <a:srgbClr val="FFFFFF"/>
                </a:solidFill>
                <a:latin typeface="Helvetica Neue" panose="02000503000000020004" pitchFamily="2" charset="0"/>
                <a:sym typeface="Helvetica Neue" panose="02000503000000020004" pitchFamily="2" charset="0"/>
              </a:rPr>
              <a:t>HTTP</a:t>
            </a:r>
            <a:br>
              <a:rPr lang="en-US" altLang="en-US" sz="1125" b="1">
                <a:solidFill>
                  <a:srgbClr val="FFFFFF"/>
                </a:solidFill>
                <a:latin typeface="Helvetica Neue" panose="02000503000000020004" pitchFamily="2" charset="0"/>
                <a:sym typeface="Helvetica Neue" panose="02000503000000020004" pitchFamily="2" charset="0"/>
              </a:rPr>
            </a:br>
            <a:r>
              <a:rPr lang="en-US" altLang="en-US" sz="1125" b="1">
                <a:solidFill>
                  <a:srgbClr val="FFFFFF"/>
                </a:solidFill>
                <a:latin typeface="Helvetica Neue" panose="02000503000000020004" pitchFamily="2" charset="0"/>
                <a:sym typeface="Helvetica Neue" panose="02000503000000020004" pitchFamily="2" charset="0"/>
              </a:rPr>
              <a:t>TLS</a:t>
            </a:r>
          </a:p>
        </p:txBody>
      </p:sp>
      <p:sp>
        <p:nvSpPr>
          <p:cNvPr id="115722" name="≈ 200K Hosts">
            <a:extLst>
              <a:ext uri="{FF2B5EF4-FFF2-40B4-BE49-F238E27FC236}">
                <a16:creationId xmlns:a16="http://schemas.microsoft.com/office/drawing/2014/main" id="{DAC9B86F-8A04-4384-847F-E45BD86A20C8}"/>
              </a:ext>
            </a:extLst>
          </p:cNvPr>
          <p:cNvSpPr txBox="1">
            <a:spLocks noChangeArrowheads="1"/>
          </p:cNvSpPr>
          <p:nvPr/>
        </p:nvSpPr>
        <p:spPr bwMode="auto">
          <a:xfrm>
            <a:off x="3596283" y="4721420"/>
            <a:ext cx="1046761" cy="24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defTabSz="309563" fontAlgn="base" hangingPunct="0">
              <a:spcBef>
                <a:spcPct val="0"/>
              </a:spcBef>
              <a:spcAft>
                <a:spcPct val="0"/>
              </a:spcAft>
            </a:pPr>
            <a:r>
              <a:rPr lang="en-US" altLang="en-US" sz="1313">
                <a:solidFill>
                  <a:srgbClr val="5E5E5E"/>
                </a:solidFill>
                <a:latin typeface="Helvetica Neue" panose="02000503000000020004" pitchFamily="2" charset="0"/>
                <a:sym typeface="Helvetica Neue" panose="02000503000000020004" pitchFamily="2" charset="0"/>
              </a:rPr>
              <a:t>≈ 200K Hosts</a:t>
            </a:r>
          </a:p>
        </p:txBody>
      </p:sp>
      <p:pic>
        <p:nvPicPr>
          <p:cNvPr id="115723" name="Image" descr="Image">
            <a:extLst>
              <a:ext uri="{FF2B5EF4-FFF2-40B4-BE49-F238E27FC236}">
                <a16:creationId xmlns:a16="http://schemas.microsoft.com/office/drawing/2014/main" id="{D42976C7-5C86-829B-88DD-BDAAA84FB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989" y="3251597"/>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4" name="Image" descr="Image">
            <a:extLst>
              <a:ext uri="{FF2B5EF4-FFF2-40B4-BE49-F238E27FC236}">
                <a16:creationId xmlns:a16="http://schemas.microsoft.com/office/drawing/2014/main" id="{69DF42AD-45C1-1787-3628-281BA1036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328" y="4084439"/>
            <a:ext cx="14930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5" name="Image" descr="Image">
            <a:extLst>
              <a:ext uri="{FF2B5EF4-FFF2-40B4-BE49-F238E27FC236}">
                <a16:creationId xmlns:a16="http://schemas.microsoft.com/office/drawing/2014/main" id="{B8397A31-3BFC-F7C5-F81F-ECF3FAA90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397" b="98717"/>
          <a:stretch>
            <a:fillRect/>
          </a:stretch>
        </p:blipFill>
        <p:spPr bwMode="auto">
          <a:xfrm>
            <a:off x="5740003" y="4686896"/>
            <a:ext cx="54768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6" name="Image" descr="Image">
            <a:extLst>
              <a:ext uri="{FF2B5EF4-FFF2-40B4-BE49-F238E27FC236}">
                <a16:creationId xmlns:a16="http://schemas.microsoft.com/office/drawing/2014/main" id="{890A1326-CC8C-8EC9-992B-A18DD712A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253" y="3064074"/>
            <a:ext cx="75961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7" name="Image" descr="Image">
            <a:extLst>
              <a:ext uri="{FF2B5EF4-FFF2-40B4-BE49-F238E27FC236}">
                <a16:creationId xmlns:a16="http://schemas.microsoft.com/office/drawing/2014/main" id="{499D777C-513E-B4E1-2487-428A9BA7E9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3343" y="3818335"/>
            <a:ext cx="703659" cy="70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8" name="Image" descr="Image">
            <a:extLst>
              <a:ext uri="{FF2B5EF4-FFF2-40B4-BE49-F238E27FC236}">
                <a16:creationId xmlns:a16="http://schemas.microsoft.com/office/drawing/2014/main" id="{EAF0BB07-13F9-A040-99E7-F98EC6E2FD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0305" y="2425899"/>
            <a:ext cx="756047" cy="5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9" name="Image" descr="Image">
            <a:extLst>
              <a:ext uri="{FF2B5EF4-FFF2-40B4-BE49-F238E27FC236}">
                <a16:creationId xmlns:a16="http://schemas.microsoft.com/office/drawing/2014/main" id="{4978FA20-D720-80CD-8E35-C0AF949F59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5010" y="3699272"/>
            <a:ext cx="822722" cy="5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0" name="Image" descr="Image">
            <a:extLst>
              <a:ext uri="{FF2B5EF4-FFF2-40B4-BE49-F238E27FC236}">
                <a16:creationId xmlns:a16="http://schemas.microsoft.com/office/drawing/2014/main" id="{6E5E0FA8-8529-DCCF-2D4C-4FE577A72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8014" y="2410420"/>
            <a:ext cx="1022747"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1" name="Image" descr="Image">
            <a:extLst>
              <a:ext uri="{FF2B5EF4-FFF2-40B4-BE49-F238E27FC236}">
                <a16:creationId xmlns:a16="http://schemas.microsoft.com/office/drawing/2014/main" id="{395BBC02-F41A-C753-5200-F4D5069BFF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3888" y="2400300"/>
            <a:ext cx="1122759"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2" name="Image" descr="Image">
            <a:extLst>
              <a:ext uri="{FF2B5EF4-FFF2-40B4-BE49-F238E27FC236}">
                <a16:creationId xmlns:a16="http://schemas.microsoft.com/office/drawing/2014/main" id="{27FFFE8C-005A-D61A-E049-3479C6C46D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9425" y="3215878"/>
            <a:ext cx="865584" cy="62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5" name="Rectangle">
            <a:extLst>
              <a:ext uri="{FF2B5EF4-FFF2-40B4-BE49-F238E27FC236}">
                <a16:creationId xmlns:a16="http://schemas.microsoft.com/office/drawing/2014/main" id="{C30018C1-0637-0D39-2E3E-0348F432FFF1}"/>
              </a:ext>
            </a:extLst>
          </p:cNvPr>
          <p:cNvSpPr/>
          <p:nvPr/>
        </p:nvSpPr>
        <p:spPr>
          <a:xfrm>
            <a:off x="2156222" y="2324100"/>
            <a:ext cx="3506391" cy="2245519"/>
          </a:xfrm>
          <a:prstGeom prst="rect">
            <a:avLst/>
          </a:prstGeom>
          <a:ln w="50800">
            <a:solidFill>
              <a:srgbClr val="CE6767"/>
            </a:solidFill>
            <a:prstDash val="sysDot"/>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476" name="Line">
            <a:extLst>
              <a:ext uri="{FF2B5EF4-FFF2-40B4-BE49-F238E27FC236}">
                <a16:creationId xmlns:a16="http://schemas.microsoft.com/office/drawing/2014/main" id="{586FADD1-986B-A103-B8A0-0083532E7027}"/>
              </a:ext>
            </a:extLst>
          </p:cNvPr>
          <p:cNvSpPr/>
          <p:nvPr/>
        </p:nvSpPr>
        <p:spPr>
          <a:xfrm>
            <a:off x="3772496" y="4851202"/>
            <a:ext cx="905470" cy="0"/>
          </a:xfrm>
          <a:prstGeom prst="line">
            <a:avLst/>
          </a:prstGeom>
          <a:ln w="76200">
            <a:solidFill>
              <a:schemeClr val="accent5">
                <a:hueOff val="-82419"/>
                <a:satOff val="-9513"/>
                <a:lumOff val="-16343"/>
              </a:schemeClr>
            </a:solidFill>
            <a:miter lim="400000"/>
          </a:ln>
        </p:spPr>
        <p:txBody>
          <a:bodyPr lIns="0" tIns="0" rIns="0" bIns="0" anchor="ctr"/>
          <a:lstStyle/>
          <a:p>
            <a:pPr algn="ctr" defTabSz="309563" hangingPunct="0">
              <a:defRPr sz="3200" b="0">
                <a:solidFill>
                  <a:srgbClr val="FFFFFF"/>
                </a:solidFill>
                <a:latin typeface="+mn-lt"/>
                <a:ea typeface="+mn-ea"/>
                <a:cs typeface="+mn-cs"/>
                <a:sym typeface="Helvetica Neue Medium"/>
              </a:defRPr>
            </a:pPr>
            <a:endParaRPr sz="1200" kern="0">
              <a:solidFill>
                <a:srgbClr val="FFFFFF"/>
              </a:solidFill>
              <a:latin typeface="Helvetica Neue Medium"/>
              <a:sym typeface="Helvetica Neue Medium"/>
            </a:endParaRPr>
          </a:p>
        </p:txBody>
      </p:sp>
      <p:sp>
        <p:nvSpPr>
          <p:cNvPr id="115735" name="200K IoT devices">
            <a:extLst>
              <a:ext uri="{FF2B5EF4-FFF2-40B4-BE49-F238E27FC236}">
                <a16:creationId xmlns:a16="http://schemas.microsoft.com/office/drawing/2014/main" id="{EFA8AB00-94AE-7507-1685-B41054FB21D1}"/>
              </a:ext>
            </a:extLst>
          </p:cNvPr>
          <p:cNvSpPr txBox="1">
            <a:spLocks noChangeArrowheads="1"/>
          </p:cNvSpPr>
          <p:nvPr/>
        </p:nvSpPr>
        <p:spPr bwMode="auto">
          <a:xfrm>
            <a:off x="3726062" y="4976214"/>
            <a:ext cx="1388201" cy="24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defTabSz="309563" fontAlgn="base" hangingPunct="0">
              <a:spcBef>
                <a:spcPct val="0"/>
              </a:spcBef>
              <a:spcAft>
                <a:spcPct val="0"/>
              </a:spcAft>
            </a:pPr>
            <a:r>
              <a:rPr lang="en-US" altLang="en-US" sz="1313">
                <a:solidFill>
                  <a:srgbClr val="5E5E5E"/>
                </a:solidFill>
                <a:latin typeface="Helvetica Neue" panose="02000503000000020004" pitchFamily="2" charset="0"/>
                <a:sym typeface="Helvetica Neue" panose="02000503000000020004" pitchFamily="2" charset="0"/>
              </a:rPr>
              <a:t>200K </a:t>
            </a:r>
            <a:r>
              <a:rPr lang="en-US" altLang="en-US" sz="1313" b="1">
                <a:solidFill>
                  <a:srgbClr val="FF0000"/>
                </a:solidFill>
                <a:latin typeface="Helvetica Neue" panose="02000503000000020004" pitchFamily="2" charset="0"/>
                <a:sym typeface="Helvetica Neue" panose="02000503000000020004" pitchFamily="2" charset="0"/>
              </a:rPr>
              <a:t>IoT devices</a:t>
            </a:r>
          </a:p>
        </p:txBody>
      </p:sp>
      <p:sp>
        <p:nvSpPr>
          <p:cNvPr id="115736" name="Not Amplification. Flood with SYN, ACK, UDP, and GRE packets">
            <a:extLst>
              <a:ext uri="{FF2B5EF4-FFF2-40B4-BE49-F238E27FC236}">
                <a16:creationId xmlns:a16="http://schemas.microsoft.com/office/drawing/2014/main" id="{D022B468-0F47-D1BB-74CE-6CB59D5C113C}"/>
              </a:ext>
            </a:extLst>
          </p:cNvPr>
          <p:cNvSpPr txBox="1">
            <a:spLocks noChangeArrowheads="1"/>
          </p:cNvSpPr>
          <p:nvPr/>
        </p:nvSpPr>
        <p:spPr bwMode="auto">
          <a:xfrm>
            <a:off x="238125" y="5266715"/>
            <a:ext cx="3673378" cy="57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defTabSz="171450" fontAlgn="base" hangingPunct="0">
              <a:lnSpc>
                <a:spcPts val="2175"/>
              </a:lnSpc>
              <a:spcBef>
                <a:spcPct val="0"/>
              </a:spcBef>
              <a:spcAft>
                <a:spcPct val="0"/>
              </a:spcAft>
            </a:pPr>
            <a:r>
              <a:rPr lang="en-US" altLang="en-US" sz="1388" b="0"/>
              <a:t>Not Amplification.</a:t>
            </a:r>
            <a:br>
              <a:rPr lang="en-US" altLang="en-US" sz="1388" b="0"/>
            </a:br>
            <a:r>
              <a:rPr lang="en-US" altLang="en-US" sz="1388" b="0"/>
              <a:t>Flood with SYN, ACK, UDP, and GRE packets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he Mirai Malware">
            <a:extLst>
              <a:ext uri="{FF2B5EF4-FFF2-40B4-BE49-F238E27FC236}">
                <a16:creationId xmlns:a16="http://schemas.microsoft.com/office/drawing/2014/main" id="{710692C3-B543-1E2D-CE0B-B0F261239594}"/>
              </a:ext>
            </a:extLst>
          </p:cNvPr>
          <p:cNvSpPr txBox="1">
            <a:spLocks noGrp="1" noChangeArrowheads="1"/>
          </p:cNvSpPr>
          <p:nvPr>
            <p:ph type="title"/>
          </p:nvPr>
        </p:nvSpPr>
        <p:spPr>
          <a:xfrm>
            <a:off x="452438" y="1111449"/>
            <a:ext cx="7877175" cy="629245"/>
          </a:xfrm>
        </p:spPr>
        <p:txBody>
          <a:bodyPr anchor="ctr"/>
          <a:lstStyle/>
          <a:p>
            <a:pPr algn="l" eaLnBrk="1" hangingPunct="1"/>
            <a:r>
              <a:rPr lang="en-US" altLang="en-US" sz="2625"/>
              <a:t>The Mirai Malware</a:t>
            </a:r>
          </a:p>
        </p:txBody>
      </p:sp>
      <p:pic>
        <p:nvPicPr>
          <p:cNvPr id="116739" name="state_machine_v2.pdf" descr="state_machine_v2.pdf">
            <a:extLst>
              <a:ext uri="{FF2B5EF4-FFF2-40B4-BE49-F238E27FC236}">
                <a16:creationId xmlns:a16="http://schemas.microsoft.com/office/drawing/2014/main" id="{1BC321D3-8EE8-771E-8116-62DD8F0D1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99">
            <a:off x="4514255" y="1291233"/>
            <a:ext cx="4525566" cy="42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6740" name="5-7. Later, the bot master will issue commands to pause scanning and to start an attack…">
            <a:extLst>
              <a:ext uri="{FF2B5EF4-FFF2-40B4-BE49-F238E27FC236}">
                <a16:creationId xmlns:a16="http://schemas.microsoft.com/office/drawing/2014/main" id="{8EFE07CF-119A-EA80-3888-2039570FDB82}"/>
              </a:ext>
            </a:extLst>
          </p:cNvPr>
          <p:cNvSpPr txBox="1">
            <a:spLocks noChangeArrowheads="1"/>
          </p:cNvSpPr>
          <p:nvPr/>
        </p:nvSpPr>
        <p:spPr bwMode="auto">
          <a:xfrm>
            <a:off x="452437" y="1947826"/>
            <a:ext cx="3671888"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057275" indent="-422275"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defTabSz="309563" fontAlgn="base" hangingPunct="0">
              <a:spcBef>
                <a:spcPts val="788"/>
              </a:spcBef>
              <a:spcAft>
                <a:spcPct val="0"/>
              </a:spcAft>
            </a:pPr>
            <a:r>
              <a:rPr lang="en-US" altLang="en-US" sz="1650" b="0"/>
              <a:t>Later, the </a:t>
            </a:r>
            <a:r>
              <a:rPr lang="en-US" altLang="en-US" sz="1650"/>
              <a:t>bot master</a:t>
            </a:r>
            <a:r>
              <a:rPr lang="en-US" altLang="en-US" sz="1650" b="0"/>
              <a:t> will issue commands to pause scanning and to start an attack</a:t>
            </a:r>
          </a:p>
          <a:p>
            <a:pPr algn="l" defTabSz="309563" fontAlgn="base" hangingPunct="0">
              <a:spcBef>
                <a:spcPts val="788"/>
              </a:spcBef>
              <a:spcAft>
                <a:spcPct val="0"/>
              </a:spcAft>
            </a:pPr>
            <a:endParaRPr lang="en-US" altLang="en-US" sz="150" b="0"/>
          </a:p>
          <a:p>
            <a:pPr algn="l" defTabSz="309563" fontAlgn="base" hangingPunct="0">
              <a:spcBef>
                <a:spcPts val="788"/>
              </a:spcBef>
              <a:spcAft>
                <a:spcPct val="0"/>
              </a:spcAft>
            </a:pPr>
            <a:r>
              <a:rPr lang="en-US" altLang="en-US" sz="1650"/>
              <a:t>Attack Command:</a:t>
            </a:r>
          </a:p>
          <a:p>
            <a:pPr marL="396478" lvl="1" indent="-158353" algn="l" defTabSz="309563" fontAlgn="base" hangingPunct="0">
              <a:spcBef>
                <a:spcPts val="788"/>
              </a:spcBef>
              <a:spcAft>
                <a:spcPct val="0"/>
              </a:spcAft>
              <a:buSzPct val="125000"/>
              <a:buFontTx/>
              <a:buChar char="-"/>
            </a:pPr>
            <a:r>
              <a:rPr lang="en-US" altLang="en-US" sz="1650" b="0"/>
              <a:t>Action (e.g., START, STOP)</a:t>
            </a:r>
          </a:p>
          <a:p>
            <a:pPr marL="396478" lvl="1" indent="-158353" algn="l" defTabSz="309563" fontAlgn="base" hangingPunct="0">
              <a:spcBef>
                <a:spcPts val="788"/>
              </a:spcBef>
              <a:spcAft>
                <a:spcPct val="0"/>
              </a:spcAft>
              <a:buSzPct val="125000"/>
              <a:buFontTx/>
              <a:buChar char="-"/>
            </a:pPr>
            <a:r>
              <a:rPr lang="en-US" altLang="en-US" sz="1650" b="0"/>
              <a:t>Target IP(s)</a:t>
            </a:r>
          </a:p>
          <a:p>
            <a:pPr marL="396478" lvl="1" indent="-158353" algn="l" defTabSz="309563" fontAlgn="base" hangingPunct="0">
              <a:spcBef>
                <a:spcPts val="788"/>
              </a:spcBef>
              <a:spcAft>
                <a:spcPct val="0"/>
              </a:spcAft>
              <a:buSzPct val="125000"/>
              <a:buFontTx/>
              <a:buChar char="-"/>
            </a:pPr>
            <a:r>
              <a:rPr lang="en-US" altLang="en-US" sz="1650" b="0"/>
              <a:t>Attack Type (e.g., GRE, DNS, TCP)</a:t>
            </a:r>
          </a:p>
          <a:p>
            <a:pPr marL="396478" lvl="1" indent="-158353" algn="l" defTabSz="309563" fontAlgn="base" hangingPunct="0">
              <a:spcBef>
                <a:spcPts val="788"/>
              </a:spcBef>
              <a:spcAft>
                <a:spcPct val="0"/>
              </a:spcAft>
              <a:buSzPct val="125000"/>
              <a:buFontTx/>
              <a:buChar char="-"/>
            </a:pPr>
            <a:r>
              <a:rPr lang="en-US" altLang="en-US" sz="1650" b="0"/>
              <a:t>Attack Duration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Image" descr="Image">
            <a:extLst>
              <a:ext uri="{FF2B5EF4-FFF2-40B4-BE49-F238E27FC236}">
                <a16:creationId xmlns:a16="http://schemas.microsoft.com/office/drawing/2014/main" id="{D343DEF0-8EC2-1FD1-6DFE-57E80D576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91" y="2070497"/>
            <a:ext cx="8455819" cy="316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85" name="Rectangle">
            <a:extLst>
              <a:ext uri="{FF2B5EF4-FFF2-40B4-BE49-F238E27FC236}">
                <a16:creationId xmlns:a16="http://schemas.microsoft.com/office/drawing/2014/main" id="{44BD35EA-71A6-47C9-3887-AFE2920305F3}"/>
              </a:ext>
            </a:extLst>
          </p:cNvPr>
          <p:cNvSpPr/>
          <p:nvPr/>
        </p:nvSpPr>
        <p:spPr>
          <a:xfrm>
            <a:off x="1602581" y="2914650"/>
            <a:ext cx="435769" cy="1028700"/>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86" name="Rectangle">
            <a:extLst>
              <a:ext uri="{FF2B5EF4-FFF2-40B4-BE49-F238E27FC236}">
                <a16:creationId xmlns:a16="http://schemas.microsoft.com/office/drawing/2014/main" id="{7138AF94-F268-C53D-BB4B-7337752F499A}"/>
              </a:ext>
            </a:extLst>
          </p:cNvPr>
          <p:cNvSpPr/>
          <p:nvPr/>
        </p:nvSpPr>
        <p:spPr>
          <a:xfrm>
            <a:off x="4220766" y="3792141"/>
            <a:ext cx="571500" cy="161925"/>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87" name="Rectangle">
            <a:extLst>
              <a:ext uri="{FF2B5EF4-FFF2-40B4-BE49-F238E27FC236}">
                <a16:creationId xmlns:a16="http://schemas.microsoft.com/office/drawing/2014/main" id="{C2EEB8C1-DBC0-C916-DEAA-DBA4B9123903}"/>
              </a:ext>
            </a:extLst>
          </p:cNvPr>
          <p:cNvSpPr/>
          <p:nvPr/>
        </p:nvSpPr>
        <p:spPr>
          <a:xfrm>
            <a:off x="1597819" y="4467821"/>
            <a:ext cx="607219" cy="686395"/>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88" name="Rectangle">
            <a:extLst>
              <a:ext uri="{FF2B5EF4-FFF2-40B4-BE49-F238E27FC236}">
                <a16:creationId xmlns:a16="http://schemas.microsoft.com/office/drawing/2014/main" id="{61FF342C-25C9-7C6E-1D42-0F6FDDA75DA2}"/>
              </a:ext>
            </a:extLst>
          </p:cNvPr>
          <p:cNvSpPr/>
          <p:nvPr/>
        </p:nvSpPr>
        <p:spPr>
          <a:xfrm>
            <a:off x="4211241" y="4448771"/>
            <a:ext cx="546497" cy="184547"/>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89" name="Rectangle">
            <a:extLst>
              <a:ext uri="{FF2B5EF4-FFF2-40B4-BE49-F238E27FC236}">
                <a16:creationId xmlns:a16="http://schemas.microsoft.com/office/drawing/2014/main" id="{ACFF14F6-3320-9B6D-B23C-2CA182B48256}"/>
              </a:ext>
            </a:extLst>
          </p:cNvPr>
          <p:cNvSpPr/>
          <p:nvPr/>
        </p:nvSpPr>
        <p:spPr>
          <a:xfrm>
            <a:off x="7821216" y="2415779"/>
            <a:ext cx="435769" cy="185142"/>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90" name="Rectangle">
            <a:extLst>
              <a:ext uri="{FF2B5EF4-FFF2-40B4-BE49-F238E27FC236}">
                <a16:creationId xmlns:a16="http://schemas.microsoft.com/office/drawing/2014/main" id="{C2AB0020-ED9A-09A0-759D-1BB5C3857C15}"/>
              </a:ext>
            </a:extLst>
          </p:cNvPr>
          <p:cNvSpPr/>
          <p:nvPr/>
        </p:nvSpPr>
        <p:spPr>
          <a:xfrm>
            <a:off x="4220766" y="3447455"/>
            <a:ext cx="635794" cy="161925"/>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91" name="Rectangle">
            <a:extLst>
              <a:ext uri="{FF2B5EF4-FFF2-40B4-BE49-F238E27FC236}">
                <a16:creationId xmlns:a16="http://schemas.microsoft.com/office/drawing/2014/main" id="{6D0CE4F1-BF67-7AEF-5F3D-CAD6220D53DF}"/>
              </a:ext>
            </a:extLst>
          </p:cNvPr>
          <p:cNvSpPr/>
          <p:nvPr/>
        </p:nvSpPr>
        <p:spPr>
          <a:xfrm>
            <a:off x="4220766" y="3626049"/>
            <a:ext cx="546497" cy="143470"/>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492" name="Rectangle">
            <a:extLst>
              <a:ext uri="{FF2B5EF4-FFF2-40B4-BE49-F238E27FC236}">
                <a16:creationId xmlns:a16="http://schemas.microsoft.com/office/drawing/2014/main" id="{62C34100-C1F2-F698-B4E3-2EA1EFA5FE48}"/>
              </a:ext>
            </a:extLst>
          </p:cNvPr>
          <p:cNvSpPr/>
          <p:nvPr/>
        </p:nvSpPr>
        <p:spPr>
          <a:xfrm>
            <a:off x="4211241" y="4288631"/>
            <a:ext cx="546497" cy="161925"/>
          </a:xfrm>
          <a:prstGeom prst="rect">
            <a:avLst/>
          </a:prstGeom>
          <a:ln w="63500">
            <a:solidFill>
              <a:schemeClr val="accent5">
                <a:hueOff val="-82419"/>
                <a:satOff val="-9513"/>
                <a:lumOff val="-16343"/>
              </a:schemeClr>
            </a:solidFill>
            <a:miter lim="400000"/>
          </a:ln>
        </p:spPr>
        <p:txBody>
          <a:bodyPr lIns="26789" tIns="26789" rIns="26789" bIns="26789"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307777" fontAlgn="base" hangingPunct="0">
              <a:spcBef>
                <a:spcPct val="0"/>
              </a:spcBef>
              <a:spcAft>
                <a:spcPct val="0"/>
              </a:spcAft>
            </a:pPr>
            <a:endParaRPr lang="en-US" altLang="en-US" sz="1200" b="0">
              <a:latin typeface="Helvetica Light" panose="020B0403020202020204" pitchFamily="34" charset="0"/>
              <a:sym typeface="Helvetica Light" panose="020B0403020202020204" pitchFamily="34" charset="0"/>
            </a:endParaRPr>
          </a:p>
        </p:txBody>
      </p:sp>
      <p:sp>
        <p:nvSpPr>
          <p:cNvPr id="117771" name="Password Guessing">
            <a:extLst>
              <a:ext uri="{FF2B5EF4-FFF2-40B4-BE49-F238E27FC236}">
                <a16:creationId xmlns:a16="http://schemas.microsoft.com/office/drawing/2014/main" id="{BE53CC4F-93E7-3E4E-15AC-E491CAD751C4}"/>
              </a:ext>
            </a:extLst>
          </p:cNvPr>
          <p:cNvSpPr txBox="1">
            <a:spLocks noGrp="1" noChangeArrowheads="1"/>
          </p:cNvSpPr>
          <p:nvPr>
            <p:ph type="title"/>
          </p:nvPr>
        </p:nvSpPr>
        <p:spPr>
          <a:xfrm>
            <a:off x="633413" y="990600"/>
            <a:ext cx="7877175" cy="857250"/>
          </a:xfrm>
        </p:spPr>
        <p:txBody>
          <a:bodyPr anchor="ctr"/>
          <a:lstStyle/>
          <a:p>
            <a:pPr algn="l" eaLnBrk="1" hangingPunct="1"/>
            <a:r>
              <a:rPr lang="en-US" altLang="en-US">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Password Guessing</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darknet_timeseries.pdf" descr="darknet_timeseries.pdf">
            <a:extLst>
              <a:ext uri="{FF2B5EF4-FFF2-40B4-BE49-F238E27FC236}">
                <a16:creationId xmlns:a16="http://schemas.microsoft.com/office/drawing/2014/main" id="{93ADA06B-57D8-D91F-74C5-52C289A5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7" y="2334816"/>
            <a:ext cx="8985051" cy="21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811" name="~600K devices compromised">
            <a:extLst>
              <a:ext uri="{FF2B5EF4-FFF2-40B4-BE49-F238E27FC236}">
                <a16:creationId xmlns:a16="http://schemas.microsoft.com/office/drawing/2014/main" id="{87A71AA2-B0A2-5C5F-77C3-C7FE05F9AE33}"/>
              </a:ext>
            </a:extLst>
          </p:cNvPr>
          <p:cNvSpPr txBox="1">
            <a:spLocks noChangeArrowheads="1"/>
          </p:cNvSpPr>
          <p:nvPr/>
        </p:nvSpPr>
        <p:spPr bwMode="auto">
          <a:xfrm>
            <a:off x="3047473" y="5034696"/>
            <a:ext cx="3084178"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9050" tIns="19050" rIns="19050" bIns="19050" anchor="ctr">
            <a:spAutoFit/>
          </a:bodyPr>
          <a:lstStyle/>
          <a:p>
            <a:pPr algn="ctr" defTabSz="309563" fontAlgn="base" hangingPunct="0">
              <a:spcBef>
                <a:spcPct val="0"/>
              </a:spcBef>
              <a:spcAft>
                <a:spcPct val="0"/>
              </a:spcAft>
            </a:pPr>
            <a:r>
              <a:rPr lang="en-US" altLang="en-US" sz="1725" b="1">
                <a:solidFill>
                  <a:srgbClr val="000000"/>
                </a:solidFill>
                <a:latin typeface="Helvetica Neue" panose="02000503000000020004" pitchFamily="2" charset="0"/>
                <a:sym typeface="Helvetica Neue" panose="02000503000000020004" pitchFamily="2" charset="0"/>
              </a:rPr>
              <a:t>~600K devices compromised</a:t>
            </a:r>
          </a:p>
        </p:txBody>
      </p:sp>
      <p:sp>
        <p:nvSpPr>
          <p:cNvPr id="119812" name="Mirai Population">
            <a:extLst>
              <a:ext uri="{FF2B5EF4-FFF2-40B4-BE49-F238E27FC236}">
                <a16:creationId xmlns:a16="http://schemas.microsoft.com/office/drawing/2014/main" id="{F06BA452-B464-0575-CF5D-BD8F13C15040}"/>
              </a:ext>
            </a:extLst>
          </p:cNvPr>
          <p:cNvSpPr txBox="1">
            <a:spLocks noGrp="1" noChangeArrowheads="1"/>
          </p:cNvSpPr>
          <p:nvPr>
            <p:ph type="title"/>
          </p:nvPr>
        </p:nvSpPr>
        <p:spPr>
          <a:xfrm>
            <a:off x="633413" y="990600"/>
            <a:ext cx="7877175" cy="857250"/>
          </a:xfrm>
        </p:spPr>
        <p:txBody>
          <a:bodyPr anchor="ct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Mirai Population</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Booter Services">
            <a:extLst>
              <a:ext uri="{FF2B5EF4-FFF2-40B4-BE49-F238E27FC236}">
                <a16:creationId xmlns:a16="http://schemas.microsoft.com/office/drawing/2014/main" id="{E31485BD-8DFD-3E34-648F-473978EF77B8}"/>
              </a:ext>
            </a:extLst>
          </p:cNvPr>
          <p:cNvSpPr txBox="1">
            <a:spLocks noGrp="1" noChangeArrowheads="1"/>
          </p:cNvSpPr>
          <p:nvPr>
            <p:ph type="title"/>
          </p:nvPr>
        </p:nvSpPr>
        <p:spPr/>
        <p:txBody>
          <a:bodyPr/>
          <a:lstStyle/>
          <a:p>
            <a:pPr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Booter Services</a:t>
            </a:r>
          </a:p>
        </p:txBody>
      </p:sp>
      <p:pic>
        <p:nvPicPr>
          <p:cNvPr id="121859" name="booter-prices.jpg" descr="booter-prices.jpg">
            <a:extLst>
              <a:ext uri="{FF2B5EF4-FFF2-40B4-BE49-F238E27FC236}">
                <a16:creationId xmlns:a16="http://schemas.microsoft.com/office/drawing/2014/main" id="{D4F0F1EE-C488-505F-A227-E89B289EF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06" y="2282428"/>
            <a:ext cx="5614988" cy="2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AutoShape 2"/>
          <p:cNvSpPr>
            <a:spLocks noGrp="1" noChangeArrowheads="1"/>
          </p:cNvSpPr>
          <p:nvPr>
            <p:ph type="title"/>
          </p:nvPr>
        </p:nvSpPr>
        <p:spPr/>
        <p:txBody>
          <a:bodyPr/>
          <a:lstStyle/>
          <a:p>
            <a:r>
              <a:rPr lang="en-US"/>
              <a:t>VPN</a:t>
            </a:r>
            <a:endParaRPr lang="en-GB"/>
          </a:p>
        </p:txBody>
      </p:sp>
      <p:sp>
        <p:nvSpPr>
          <p:cNvPr id="2139139" name="Rectangle 3"/>
          <p:cNvSpPr>
            <a:spLocks noGrp="1" noChangeArrowheads="1"/>
          </p:cNvSpPr>
          <p:nvPr>
            <p:ph idx="1"/>
          </p:nvPr>
        </p:nvSpPr>
        <p:spPr/>
        <p:txBody>
          <a:bodyPr>
            <a:normAutofit/>
          </a:bodyPr>
          <a:lstStyle/>
          <a:p>
            <a:r>
              <a:rPr lang="en-HK" sz="2400"/>
              <a:t>1. Encrypt your data</a:t>
            </a:r>
          </a:p>
          <a:p>
            <a:r>
              <a:rPr lang="en-HK" sz="2400"/>
              <a:t>2. Mask your IP </a:t>
            </a:r>
            <a:r>
              <a:rPr lang="en-HK" sz="2400" err="1"/>
              <a:t>addr</a:t>
            </a:r>
            <a:endParaRPr lang="en-HK" sz="2400"/>
          </a:p>
          <a:p>
            <a:r>
              <a:rPr lang="en-HK" sz="2400"/>
              <a:t>3. Route traffic through an encrypted tunnel (server location chosen by user)</a:t>
            </a:r>
            <a:endParaRPr lang="en-GB" sz="2000"/>
          </a:p>
        </p:txBody>
      </p:sp>
      <p:sp>
        <p:nvSpPr>
          <p:cNvPr id="6" name="Date Placeholder 5"/>
          <p:cNvSpPr>
            <a:spLocks noGrp="1"/>
          </p:cNvSpPr>
          <p:nvPr>
            <p:ph type="dt" sz="half" idx="10"/>
          </p:nvPr>
        </p:nvSpPr>
        <p:spPr/>
        <p:txBody>
          <a:bodyPr/>
          <a:lstStyle/>
          <a:p>
            <a:fld id="{8A21C9ED-7986-4D52-BBE1-754CD0D840D3}" type="datetime1">
              <a:rPr lang="en-HK" smtClean="0"/>
              <a:t>22/4/2025</a:t>
            </a:fld>
            <a:endParaRPr lang="en-GB"/>
          </a:p>
        </p:txBody>
      </p:sp>
      <p:sp>
        <p:nvSpPr>
          <p:cNvPr id="5" name="Slide Number Placeholder 4"/>
          <p:cNvSpPr>
            <a:spLocks noGrp="1"/>
          </p:cNvSpPr>
          <p:nvPr>
            <p:ph type="sldNum" sz="quarter" idx="12"/>
          </p:nvPr>
        </p:nvSpPr>
        <p:spPr/>
        <p:txBody>
          <a:bodyPr/>
          <a:lstStyle/>
          <a:p>
            <a:fld id="{9EA58C61-2C51-49A7-B5CE-77D15C3F3B3B}" type="slidenum">
              <a:rPr lang="en-GB"/>
              <a:pPr/>
              <a:t>4</a:t>
            </a:fld>
            <a:endParaRPr lang="en-GB"/>
          </a:p>
        </p:txBody>
      </p:sp>
      <p:sp>
        <p:nvSpPr>
          <p:cNvPr id="2" name="Footer Placeholder 1"/>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1845886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a:t>
            </a:r>
            <a:r>
              <a:rPr lang="en-US" err="1"/>
              <a:t>DDoS</a:t>
            </a:r>
            <a:r>
              <a:rPr lang="en-US"/>
              <a:t> solution</a:t>
            </a:r>
          </a:p>
        </p:txBody>
      </p:sp>
      <p:sp>
        <p:nvSpPr>
          <p:cNvPr id="3" name="Content Placeholder 2"/>
          <p:cNvSpPr>
            <a:spLocks noGrp="1"/>
          </p:cNvSpPr>
          <p:nvPr>
            <p:ph idx="1"/>
          </p:nvPr>
        </p:nvSpPr>
        <p:spPr/>
        <p:txBody>
          <a:bodyPr/>
          <a:lstStyle/>
          <a:p>
            <a:r>
              <a:rPr lang="en-US"/>
              <a:t>Solution against bandwidth/resources type </a:t>
            </a:r>
            <a:r>
              <a:rPr lang="en-US" err="1"/>
              <a:t>DDoS</a:t>
            </a:r>
            <a:r>
              <a:rPr lang="en-US"/>
              <a:t> attack</a:t>
            </a:r>
          </a:p>
          <a:p>
            <a:pPr lvl="1"/>
            <a:r>
              <a:rPr lang="en-US" altLang="zh-CN"/>
              <a:t>Firewall</a:t>
            </a:r>
          </a:p>
          <a:p>
            <a:pPr lvl="1"/>
            <a:r>
              <a:rPr lang="en-US"/>
              <a:t>Behavioral IDS detection</a:t>
            </a:r>
          </a:p>
          <a:p>
            <a:endParaRPr lang="en-US"/>
          </a:p>
        </p:txBody>
      </p:sp>
      <p:sp>
        <p:nvSpPr>
          <p:cNvPr id="8" name="Date Placeholder 7"/>
          <p:cNvSpPr>
            <a:spLocks noGrp="1"/>
          </p:cNvSpPr>
          <p:nvPr>
            <p:ph type="dt" sz="half" idx="10"/>
          </p:nvPr>
        </p:nvSpPr>
        <p:spPr/>
        <p:txBody>
          <a:bodyPr/>
          <a:lstStyle/>
          <a:p>
            <a:fld id="{CAE06A67-9AF0-42AC-9215-75EA950E5BEB}" type="datetime1">
              <a:rPr lang="en-HK" smtClean="0"/>
              <a:t>22/4/2025</a:t>
            </a:fld>
            <a:endParaRPr lang="en-US"/>
          </a:p>
        </p:txBody>
      </p:sp>
      <p:sp>
        <p:nvSpPr>
          <p:cNvPr id="9" name="Slide Number Placeholder 8"/>
          <p:cNvSpPr>
            <a:spLocks noGrp="1"/>
          </p:cNvSpPr>
          <p:nvPr>
            <p:ph type="sldNum" sz="quarter" idx="12"/>
          </p:nvPr>
        </p:nvSpPr>
        <p:spPr/>
        <p:txBody>
          <a:bodyPr/>
          <a:lstStyle/>
          <a:p>
            <a:fld id="{7BF01E72-7F0F-F443-B710-CAFE84FE68FE}" type="slidenum">
              <a:rPr lang="en-US" smtClean="0"/>
              <a:t>40</a:t>
            </a:fld>
            <a:endParaRPr lang="en-US"/>
          </a:p>
        </p:txBody>
      </p:sp>
      <p:pic>
        <p:nvPicPr>
          <p:cNvPr id="4" name="Picture 3"/>
          <p:cNvPicPr>
            <a:picLocks noChangeAspect="1"/>
          </p:cNvPicPr>
          <p:nvPr/>
        </p:nvPicPr>
        <p:blipFill>
          <a:blip r:embed="rId2"/>
          <a:stretch>
            <a:fillRect/>
          </a:stretch>
        </p:blipFill>
        <p:spPr>
          <a:xfrm>
            <a:off x="1459219" y="3792273"/>
            <a:ext cx="6682761" cy="2257689"/>
          </a:xfrm>
          <a:prstGeom prst="rect">
            <a:avLst/>
          </a:prstGeom>
        </p:spPr>
      </p:pic>
      <p:sp>
        <p:nvSpPr>
          <p:cNvPr id="5" name="Rectangle 4"/>
          <p:cNvSpPr/>
          <p:nvPr/>
        </p:nvSpPr>
        <p:spPr>
          <a:xfrm>
            <a:off x="2590987" y="6178603"/>
            <a:ext cx="4419223" cy="369332"/>
          </a:xfrm>
          <a:prstGeom prst="rect">
            <a:avLst/>
          </a:prstGeom>
        </p:spPr>
        <p:txBody>
          <a:bodyPr wrap="none">
            <a:spAutoFit/>
          </a:bodyPr>
          <a:lstStyle/>
          <a:p>
            <a:r>
              <a:rPr lang="en-US"/>
              <a:t>http://</a:t>
            </a:r>
            <a:r>
              <a:rPr lang="en-US" err="1"/>
              <a:t>www.vilayer.com</a:t>
            </a:r>
            <a:r>
              <a:rPr lang="en-US"/>
              <a:t>/sec-layer-anti-</a:t>
            </a:r>
            <a:r>
              <a:rPr lang="en-US" err="1"/>
              <a:t>ddos.html</a:t>
            </a:r>
            <a:endParaRPr lang="en-US"/>
          </a:p>
        </p:txBody>
      </p:sp>
      <p:pic>
        <p:nvPicPr>
          <p:cNvPr id="6" name="Picture 5"/>
          <p:cNvPicPr>
            <a:picLocks noChangeAspect="1"/>
          </p:cNvPicPr>
          <p:nvPr/>
        </p:nvPicPr>
        <p:blipFill>
          <a:blip r:embed="rId3"/>
          <a:stretch>
            <a:fillRect/>
          </a:stretch>
        </p:blipFill>
        <p:spPr>
          <a:xfrm>
            <a:off x="5036024" y="2156528"/>
            <a:ext cx="2985067" cy="1792129"/>
          </a:xfrm>
          <a:prstGeom prst="rect">
            <a:avLst/>
          </a:prstGeom>
        </p:spPr>
      </p:pic>
      <p:sp>
        <p:nvSpPr>
          <p:cNvPr id="7" name="Rectangle 6"/>
          <p:cNvSpPr/>
          <p:nvPr/>
        </p:nvSpPr>
        <p:spPr>
          <a:xfrm>
            <a:off x="4539060" y="3779072"/>
            <a:ext cx="4147739" cy="369332"/>
          </a:xfrm>
          <a:prstGeom prst="rect">
            <a:avLst/>
          </a:prstGeom>
        </p:spPr>
        <p:txBody>
          <a:bodyPr wrap="none">
            <a:spAutoFit/>
          </a:bodyPr>
          <a:lstStyle/>
          <a:p>
            <a:r>
              <a:rPr lang="en-US"/>
              <a:t>http://</a:t>
            </a:r>
            <a:r>
              <a:rPr lang="en-US" err="1"/>
              <a:t>www.nsfocus.com</a:t>
            </a:r>
            <a:r>
              <a:rPr lang="en-US"/>
              <a:t>/images/adsfa04.png</a:t>
            </a:r>
          </a:p>
        </p:txBody>
      </p:sp>
      <p:sp>
        <p:nvSpPr>
          <p:cNvPr id="10" name="Footer Placeholder 9"/>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241398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Google Project Shield">
            <a:extLst>
              <a:ext uri="{FF2B5EF4-FFF2-40B4-BE49-F238E27FC236}">
                <a16:creationId xmlns:a16="http://schemas.microsoft.com/office/drawing/2014/main" id="{475534B6-90CB-7A1B-C440-60C7A60E2204}"/>
              </a:ext>
            </a:extLst>
          </p:cNvPr>
          <p:cNvSpPr txBox="1">
            <a:spLocks noGrp="1" noChangeArrowheads="1"/>
          </p:cNvSpPr>
          <p:nvPr>
            <p:ph type="title"/>
          </p:nvPr>
        </p:nvSpPr>
        <p:spPr/>
        <p:txBody>
          <a:bodyPr/>
          <a:lstStyle/>
          <a:p>
            <a:pPr algn="l" eaLnBrk="1" hangingPunct="1"/>
            <a:r>
              <a:rPr lang="en-US" altLang="en-US" sz="4875">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Google Project Shield</a:t>
            </a:r>
          </a:p>
        </p:txBody>
      </p:sp>
      <p:sp>
        <p:nvSpPr>
          <p:cNvPr id="125955" name="DDoS Attacks are often used to censor content. In the case of Mirai, Brian Kreb’s blog was under attack.…">
            <a:extLst>
              <a:ext uri="{FF2B5EF4-FFF2-40B4-BE49-F238E27FC236}">
                <a16:creationId xmlns:a16="http://schemas.microsoft.com/office/drawing/2014/main" id="{8F66ABB3-02CB-5B91-B8A7-7770B073696B}"/>
              </a:ext>
            </a:extLst>
          </p:cNvPr>
          <p:cNvSpPr txBox="1">
            <a:spLocks noGrp="1" noChangeArrowheads="1"/>
          </p:cNvSpPr>
          <p:nvPr>
            <p:ph type="body" sz="half" idx="1"/>
          </p:nvPr>
        </p:nvSpPr>
        <p:spPr>
          <a:xfrm>
            <a:off x="633413" y="1955602"/>
            <a:ext cx="7877175" cy="1754981"/>
          </a:xfrm>
        </p:spPr>
        <p:txBody>
          <a:bodyPr/>
          <a:lstStyle/>
          <a:p>
            <a:pPr marL="128588" indent="-128588" defTabSz="171450" eaLnBrk="1" hangingPunct="1">
              <a:spcBef>
                <a:spcPts val="750"/>
              </a:spcBef>
              <a:buSzTx/>
              <a:buNone/>
            </a:pPr>
            <a:r>
              <a:rPr lang="en-US" altLang="en-US" sz="1875">
                <a:latin typeface="Helvetica Neue" panose="02000503000000020004" pitchFamily="2" charset="0"/>
                <a:ea typeface="Helvetica Neue" panose="02000503000000020004" pitchFamily="2" charset="0"/>
                <a:cs typeface="Helvetica Neue" panose="02000503000000020004" pitchFamily="2" charset="0"/>
              </a:rPr>
              <a:t>DDoS Attacks are often used to </a:t>
            </a:r>
            <a:r>
              <a:rPr lang="en-US" altLang="en-US" sz="18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censor content</a:t>
            </a:r>
            <a:r>
              <a:rPr lang="en-US" altLang="en-US" sz="1875">
                <a:latin typeface="Helvetica Neue" panose="02000503000000020004" pitchFamily="2" charset="0"/>
                <a:ea typeface="Helvetica Neue" panose="02000503000000020004" pitchFamily="2" charset="0"/>
                <a:cs typeface="Helvetica Neue" panose="02000503000000020004" pitchFamily="2" charset="0"/>
              </a:rPr>
              <a:t>. In the case of Mirai, Brian </a:t>
            </a:r>
            <a:r>
              <a:rPr lang="en-US" altLang="en-US" sz="1875" err="1">
                <a:latin typeface="Helvetica Neue" panose="02000503000000020004" pitchFamily="2" charset="0"/>
                <a:ea typeface="Helvetica Neue" panose="02000503000000020004" pitchFamily="2" charset="0"/>
                <a:cs typeface="Helvetica Neue" panose="02000503000000020004" pitchFamily="2" charset="0"/>
              </a:rPr>
              <a:t>Kreb’s</a:t>
            </a:r>
            <a:r>
              <a:rPr lang="en-US" altLang="en-US" sz="1875">
                <a:latin typeface="Helvetica Neue" panose="02000503000000020004" pitchFamily="2" charset="0"/>
                <a:ea typeface="Helvetica Neue" panose="02000503000000020004" pitchFamily="2" charset="0"/>
                <a:cs typeface="Helvetica Neue" panose="02000503000000020004" pitchFamily="2" charset="0"/>
              </a:rPr>
              <a:t> blog was under attack.</a:t>
            </a:r>
          </a:p>
          <a:p>
            <a:pPr marL="128588" indent="-128588" defTabSz="171450" eaLnBrk="1" hangingPunct="1">
              <a:spcBef>
                <a:spcPts val="750"/>
              </a:spcBef>
              <a:buSzTx/>
              <a:buNone/>
            </a:pPr>
            <a:r>
              <a:rPr lang="en-US" altLang="en-US" sz="1875">
                <a:latin typeface="Helvetica Neue" panose="02000503000000020004" pitchFamily="2" charset="0"/>
                <a:ea typeface="Helvetica Neue" panose="02000503000000020004" pitchFamily="2" charset="0"/>
                <a:cs typeface="Helvetica Neue" panose="02000503000000020004" pitchFamily="2" charset="0"/>
              </a:rPr>
              <a:t>Google Project shield uses </a:t>
            </a:r>
            <a:r>
              <a:rPr lang="en-US" altLang="en-US" sz="18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Google bandwidth </a:t>
            </a:r>
            <a:r>
              <a:rPr lang="en-US" altLang="en-US" sz="1875">
                <a:latin typeface="Helvetica Neue" panose="02000503000000020004" pitchFamily="2" charset="0"/>
                <a:ea typeface="Helvetica Neue" panose="02000503000000020004" pitchFamily="2" charset="0"/>
                <a:cs typeface="Helvetica Neue" panose="02000503000000020004" pitchFamily="2" charset="0"/>
              </a:rPr>
              <a:t>to shield vulnerable websites (e.g., news, blogs, human rights orgs)</a:t>
            </a:r>
          </a:p>
        </p:txBody>
      </p:sp>
      <p:pic>
        <p:nvPicPr>
          <p:cNvPr id="125956" name="Screen Shot 2019-05-14 at 12.28.00 PM.png" descr="Screen Shot 2019-05-14 at 12.28.00 PM.png">
            <a:extLst>
              <a:ext uri="{FF2B5EF4-FFF2-40B4-BE49-F238E27FC236}">
                <a16:creationId xmlns:a16="http://schemas.microsoft.com/office/drawing/2014/main" id="{193F40E9-3405-9726-8CC0-B144FA24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196" y="3818930"/>
            <a:ext cx="5810845" cy="19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Honeypot</a:t>
            </a:r>
          </a:p>
        </p:txBody>
      </p:sp>
      <p:sp>
        <p:nvSpPr>
          <p:cNvPr id="3" name="Content Placeholder 2"/>
          <p:cNvSpPr>
            <a:spLocks noGrp="1"/>
          </p:cNvSpPr>
          <p:nvPr>
            <p:ph idx="1"/>
          </p:nvPr>
        </p:nvSpPr>
        <p:spPr>
          <a:xfrm>
            <a:off x="822960" y="1845734"/>
            <a:ext cx="3535208" cy="4023360"/>
          </a:xfrm>
        </p:spPr>
        <p:txBody>
          <a:bodyPr/>
          <a:lstStyle/>
          <a:p>
            <a:r>
              <a:rPr lang="en-US"/>
              <a:t>Honeypot is a computer security mechanism set to detect, deflect, or, in some manner, counteract attempts at unauthorized use of information systems. </a:t>
            </a:r>
          </a:p>
          <a:p>
            <a:r>
              <a:rPr lang="en-US"/>
              <a:t>Consists of 3 types</a:t>
            </a:r>
          </a:p>
          <a:p>
            <a:pPr lvl="1"/>
            <a:r>
              <a:rPr lang="en-US"/>
              <a:t>Pure honeypots</a:t>
            </a:r>
          </a:p>
          <a:p>
            <a:pPr lvl="1"/>
            <a:r>
              <a:rPr lang="en-US"/>
              <a:t>High-interaction honeypots (imitate most services)</a:t>
            </a:r>
          </a:p>
          <a:p>
            <a:pPr lvl="1"/>
            <a:r>
              <a:rPr lang="en-US"/>
              <a:t>Low-interaction honeypots (imitate frequently used services)</a:t>
            </a:r>
          </a:p>
          <a:p>
            <a:pPr lvl="1"/>
            <a:endParaRPr lang="en-US"/>
          </a:p>
        </p:txBody>
      </p:sp>
      <p:pic>
        <p:nvPicPr>
          <p:cNvPr id="5" name="Picture 4"/>
          <p:cNvPicPr>
            <a:picLocks noChangeAspect="1"/>
          </p:cNvPicPr>
          <p:nvPr/>
        </p:nvPicPr>
        <p:blipFill>
          <a:blip r:embed="rId3"/>
          <a:stretch>
            <a:fillRect/>
          </a:stretch>
        </p:blipFill>
        <p:spPr>
          <a:xfrm>
            <a:off x="4637567" y="1737361"/>
            <a:ext cx="4292600" cy="2959100"/>
          </a:xfrm>
          <a:prstGeom prst="rect">
            <a:avLst/>
          </a:prstGeom>
        </p:spPr>
      </p:pic>
      <p:sp>
        <p:nvSpPr>
          <p:cNvPr id="6" name="Rectangle 5"/>
          <p:cNvSpPr/>
          <p:nvPr/>
        </p:nvSpPr>
        <p:spPr>
          <a:xfrm>
            <a:off x="4572000" y="4780912"/>
            <a:ext cx="4572000" cy="923330"/>
          </a:xfrm>
          <a:prstGeom prst="rect">
            <a:avLst/>
          </a:prstGeom>
        </p:spPr>
        <p:txBody>
          <a:bodyPr>
            <a:spAutoFit/>
          </a:bodyPr>
          <a:lstStyle/>
          <a:p>
            <a:r>
              <a:rPr lang="en-US"/>
              <a:t>http://honeypots-the-trap-of-</a:t>
            </a:r>
            <a:r>
              <a:rPr lang="en-US" err="1"/>
              <a:t>computing.wikia.com</a:t>
            </a:r>
            <a:r>
              <a:rPr lang="en-US"/>
              <a:t>/wiki/Honeypots:_</a:t>
            </a:r>
            <a:r>
              <a:rPr lang="en-US" err="1"/>
              <a:t>The_Trap_of_Computing_Wiki</a:t>
            </a:r>
            <a:endParaRPr lang="en-US"/>
          </a:p>
        </p:txBody>
      </p:sp>
      <p:sp>
        <p:nvSpPr>
          <p:cNvPr id="7" name="Rectangle 6"/>
          <p:cNvSpPr/>
          <p:nvPr/>
        </p:nvSpPr>
        <p:spPr>
          <a:xfrm>
            <a:off x="181343" y="6024471"/>
            <a:ext cx="5268111" cy="369332"/>
          </a:xfrm>
          <a:prstGeom prst="rect">
            <a:avLst/>
          </a:prstGeom>
        </p:spPr>
        <p:txBody>
          <a:bodyPr wrap="square">
            <a:spAutoFit/>
          </a:bodyPr>
          <a:lstStyle/>
          <a:p>
            <a:r>
              <a:rPr lang="en-US"/>
              <a:t>https://</a:t>
            </a:r>
            <a:r>
              <a:rPr lang="en-US" err="1"/>
              <a:t>en.wikipedia.org</a:t>
            </a:r>
            <a:r>
              <a:rPr lang="en-US"/>
              <a:t>/wiki/Honeypot_(computing)</a:t>
            </a:r>
          </a:p>
        </p:txBody>
      </p:sp>
      <p:sp>
        <p:nvSpPr>
          <p:cNvPr id="4" name="Date Placeholder 3"/>
          <p:cNvSpPr>
            <a:spLocks noGrp="1"/>
          </p:cNvSpPr>
          <p:nvPr>
            <p:ph type="dt" sz="half" idx="10"/>
          </p:nvPr>
        </p:nvSpPr>
        <p:spPr/>
        <p:txBody>
          <a:bodyPr/>
          <a:lstStyle/>
          <a:p>
            <a:fld id="{76C19A2C-3F4D-49D9-8096-626EF7C3EFDA}" type="datetime1">
              <a:rPr lang="en-HK" smtClean="0"/>
              <a:t>22/4/2025</a:t>
            </a:fld>
            <a:endParaRPr lang="en-US"/>
          </a:p>
        </p:txBody>
      </p:sp>
      <p:sp>
        <p:nvSpPr>
          <p:cNvPr id="8" name="Footer Placeholder 7"/>
          <p:cNvSpPr>
            <a:spLocks noGrp="1"/>
          </p:cNvSpPr>
          <p:nvPr>
            <p:ph type="ftr" sz="quarter" idx="11"/>
          </p:nvPr>
        </p:nvSpPr>
        <p:spPr/>
        <p:txBody>
          <a:bodyPr/>
          <a:lstStyle/>
          <a:p>
            <a:r>
              <a:rPr lang="en-US"/>
              <a:t>Copyright © Ricci IEONG for UST training 2024</a:t>
            </a:r>
          </a:p>
        </p:txBody>
      </p:sp>
      <p:sp>
        <p:nvSpPr>
          <p:cNvPr id="9" name="Slide Number Placeholder 8"/>
          <p:cNvSpPr>
            <a:spLocks noGrp="1"/>
          </p:cNvSpPr>
          <p:nvPr>
            <p:ph type="sldNum" sz="quarter" idx="12"/>
          </p:nvPr>
        </p:nvSpPr>
        <p:spPr/>
        <p:txBody>
          <a:bodyPr/>
          <a:lstStyle/>
          <a:p>
            <a:fld id="{7BF01E72-7F0F-F443-B710-CAFE84FE68FE}" type="slidenum">
              <a:rPr lang="en-US" smtClean="0"/>
              <a:t>42</a:t>
            </a:fld>
            <a:endParaRPr lang="en-US"/>
          </a:p>
        </p:txBody>
      </p:sp>
    </p:spTree>
    <p:extLst>
      <p:ext uri="{BB962C8B-B14F-4D97-AF65-F5344CB8AC3E}">
        <p14:creationId xmlns:p14="http://schemas.microsoft.com/office/powerpoint/2010/main" val="213706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zh-HK">
                <a:ea typeface="新細明體" pitchFamily="18" charset="-120"/>
              </a:rPr>
              <a:t>How VPNs Works</a:t>
            </a:r>
            <a:endParaRPr lang="en-US" altLang="zh-TW">
              <a:ea typeface="新細明體" pitchFamily="18" charset="-120"/>
            </a:endParaRPr>
          </a:p>
        </p:txBody>
      </p:sp>
      <p:pic>
        <p:nvPicPr>
          <p:cNvPr id="149507" name="Picture 3" descr="Vpn-tunn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2133600"/>
            <a:ext cx="8785225" cy="3502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fld id="{5328C1F0-7375-4791-B656-957AC5B78F2D}" type="datetime1">
              <a:rPr lang="en-HK" smtClean="0"/>
              <a:t>22/4/2025</a:t>
            </a:fld>
            <a:endParaRPr lang="en-US"/>
          </a:p>
        </p:txBody>
      </p:sp>
      <p:sp>
        <p:nvSpPr>
          <p:cNvPr id="3" name="Slide Number Placeholder 2"/>
          <p:cNvSpPr>
            <a:spLocks noGrp="1"/>
          </p:cNvSpPr>
          <p:nvPr>
            <p:ph type="sldNum" sz="quarter" idx="12"/>
          </p:nvPr>
        </p:nvSpPr>
        <p:spPr/>
        <p:txBody>
          <a:bodyPr/>
          <a:lstStyle/>
          <a:p>
            <a:fld id="{7BF01E72-7F0F-F443-B710-CAFE84FE68FE}" type="slidenum">
              <a:rPr lang="en-US" smtClean="0"/>
              <a:t>5</a:t>
            </a:fld>
            <a:endParaRPr lang="en-US"/>
          </a:p>
        </p:txBody>
      </p:sp>
      <p:sp>
        <p:nvSpPr>
          <p:cNvPr id="4" name="Footer Placeholder 3"/>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54972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11A9A-78C4-9455-EF7C-26DD8D6CC935}"/>
            </a:ext>
          </a:extLst>
        </p:cNvPr>
        <p:cNvGrpSpPr/>
        <p:nvPr/>
      </p:nvGrpSpPr>
      <p:grpSpPr>
        <a:xfrm>
          <a:off x="0" y="0"/>
          <a:ext cx="0" cy="0"/>
          <a:chOff x="0" y="0"/>
          <a:chExt cx="0" cy="0"/>
        </a:xfrm>
      </p:grpSpPr>
      <p:sp>
        <p:nvSpPr>
          <p:cNvPr id="2139138" name="AutoShape 2">
            <a:extLst>
              <a:ext uri="{FF2B5EF4-FFF2-40B4-BE49-F238E27FC236}">
                <a16:creationId xmlns:a16="http://schemas.microsoft.com/office/drawing/2014/main" id="{545149FF-D62D-AE0B-95C6-AF1E544928B7}"/>
              </a:ext>
            </a:extLst>
          </p:cNvPr>
          <p:cNvSpPr>
            <a:spLocks noGrp="1" noChangeArrowheads="1"/>
          </p:cNvSpPr>
          <p:nvPr>
            <p:ph type="title"/>
          </p:nvPr>
        </p:nvSpPr>
        <p:spPr/>
        <p:txBody>
          <a:bodyPr/>
          <a:lstStyle/>
          <a:p>
            <a:r>
              <a:rPr lang="en-US"/>
              <a:t>VPN and Internet Censorship</a:t>
            </a:r>
            <a:endParaRPr lang="en-GB"/>
          </a:p>
        </p:txBody>
      </p:sp>
      <p:sp>
        <p:nvSpPr>
          <p:cNvPr id="2139139" name="Rectangle 3">
            <a:extLst>
              <a:ext uri="{FF2B5EF4-FFF2-40B4-BE49-F238E27FC236}">
                <a16:creationId xmlns:a16="http://schemas.microsoft.com/office/drawing/2014/main" id="{B33B9A11-9F40-8416-9172-F60B8B0B6654}"/>
              </a:ext>
            </a:extLst>
          </p:cNvPr>
          <p:cNvSpPr>
            <a:spLocks noGrp="1" noChangeArrowheads="1"/>
          </p:cNvSpPr>
          <p:nvPr>
            <p:ph idx="1"/>
          </p:nvPr>
        </p:nvSpPr>
        <p:spPr/>
        <p:txBody>
          <a:bodyPr>
            <a:normAutofit/>
          </a:bodyPr>
          <a:lstStyle/>
          <a:p>
            <a:r>
              <a:rPr lang="en-HK" sz="2400"/>
              <a:t>1. DNS poisoning   -&gt; Use VPN server’s own DNS </a:t>
            </a:r>
          </a:p>
          <a:p>
            <a:r>
              <a:rPr lang="en-HK" sz="2400"/>
              <a:t>2. IP blocking          -&gt; IP masking and traffic rerouting </a:t>
            </a:r>
          </a:p>
          <a:p>
            <a:r>
              <a:rPr lang="en-HK" sz="2400"/>
              <a:t>3. Deep packet inspection    -&gt; Packet encryption</a:t>
            </a:r>
          </a:p>
          <a:p>
            <a:r>
              <a:rPr lang="en-HK" sz="2400"/>
              <a:t>4. URL filtering                        -&gt; IP masking</a:t>
            </a:r>
          </a:p>
          <a:p>
            <a:endParaRPr lang="en-HK" sz="2400"/>
          </a:p>
          <a:p>
            <a:r>
              <a:rPr lang="en-HK" sz="2400"/>
              <a:t>How to visit OpenAI GPT (servers in the US) from HK? </a:t>
            </a:r>
          </a:p>
          <a:p>
            <a:r>
              <a:rPr lang="en-HK" sz="2400"/>
              <a:t>Use </a:t>
            </a:r>
            <a:r>
              <a:rPr lang="en-HK" sz="2400" b="1">
                <a:solidFill>
                  <a:srgbClr val="FF0000"/>
                </a:solidFill>
              </a:rPr>
              <a:t>VPN</a:t>
            </a:r>
            <a:r>
              <a:rPr lang="en-HK" sz="2400"/>
              <a:t> to </a:t>
            </a:r>
            <a:r>
              <a:rPr lang="en-HK" sz="2400" b="1">
                <a:solidFill>
                  <a:srgbClr val="FF0000"/>
                </a:solidFill>
              </a:rPr>
              <a:t>bypass regional IP blocking</a:t>
            </a:r>
            <a:endParaRPr lang="en-GB" sz="2000" b="1">
              <a:solidFill>
                <a:srgbClr val="FF0000"/>
              </a:solidFill>
            </a:endParaRPr>
          </a:p>
        </p:txBody>
      </p:sp>
      <p:sp>
        <p:nvSpPr>
          <p:cNvPr id="6" name="Date Placeholder 5">
            <a:extLst>
              <a:ext uri="{FF2B5EF4-FFF2-40B4-BE49-F238E27FC236}">
                <a16:creationId xmlns:a16="http://schemas.microsoft.com/office/drawing/2014/main" id="{407076FA-03A7-47E9-87F2-8178AC501E8D}"/>
              </a:ext>
            </a:extLst>
          </p:cNvPr>
          <p:cNvSpPr>
            <a:spLocks noGrp="1"/>
          </p:cNvSpPr>
          <p:nvPr>
            <p:ph type="dt" sz="half" idx="10"/>
          </p:nvPr>
        </p:nvSpPr>
        <p:spPr/>
        <p:txBody>
          <a:bodyPr/>
          <a:lstStyle/>
          <a:p>
            <a:fld id="{8A21C9ED-7986-4D52-BBE1-754CD0D840D3}" type="datetime1">
              <a:rPr lang="en-HK" smtClean="0"/>
              <a:t>22/4/2025</a:t>
            </a:fld>
            <a:endParaRPr lang="en-GB"/>
          </a:p>
        </p:txBody>
      </p:sp>
      <p:sp>
        <p:nvSpPr>
          <p:cNvPr id="5" name="Slide Number Placeholder 4">
            <a:extLst>
              <a:ext uri="{FF2B5EF4-FFF2-40B4-BE49-F238E27FC236}">
                <a16:creationId xmlns:a16="http://schemas.microsoft.com/office/drawing/2014/main" id="{81D1C426-DD4F-9B49-DFBF-DE56EA1B744A}"/>
              </a:ext>
            </a:extLst>
          </p:cNvPr>
          <p:cNvSpPr>
            <a:spLocks noGrp="1"/>
          </p:cNvSpPr>
          <p:nvPr>
            <p:ph type="sldNum" sz="quarter" idx="12"/>
          </p:nvPr>
        </p:nvSpPr>
        <p:spPr/>
        <p:txBody>
          <a:bodyPr/>
          <a:lstStyle/>
          <a:p>
            <a:fld id="{9EA58C61-2C51-49A7-B5CE-77D15C3F3B3B}" type="slidenum">
              <a:rPr lang="en-GB"/>
              <a:pPr/>
              <a:t>6</a:t>
            </a:fld>
            <a:endParaRPr lang="en-GB"/>
          </a:p>
        </p:txBody>
      </p:sp>
      <p:sp>
        <p:nvSpPr>
          <p:cNvPr id="2" name="Footer Placeholder 1">
            <a:extLst>
              <a:ext uri="{FF2B5EF4-FFF2-40B4-BE49-F238E27FC236}">
                <a16:creationId xmlns:a16="http://schemas.microsoft.com/office/drawing/2014/main" id="{26CABA11-A9E0-3BBF-57A3-A28674AF56DB}"/>
              </a:ext>
            </a:extLst>
          </p:cNvPr>
          <p:cNvSpPr>
            <a:spLocks noGrp="1"/>
          </p:cNvSpPr>
          <p:nvPr>
            <p:ph type="ftr" sz="quarter" idx="11"/>
          </p:nvPr>
        </p:nvSpPr>
        <p:spPr/>
        <p:txBody>
          <a:bodyPr/>
          <a:lstStyle/>
          <a:p>
            <a:r>
              <a:rPr lang="en-US"/>
              <a:t>Copyright © Ricci IEONG for UST training 2024</a:t>
            </a:r>
          </a:p>
        </p:txBody>
      </p:sp>
    </p:spTree>
    <p:extLst>
      <p:ext uri="{BB962C8B-B14F-4D97-AF65-F5344CB8AC3E}">
        <p14:creationId xmlns:p14="http://schemas.microsoft.com/office/powerpoint/2010/main" val="13972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91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91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391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391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39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39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66A-F4DC-D74D-9CC4-46172259345B}"/>
              </a:ext>
            </a:extLst>
          </p:cNvPr>
          <p:cNvSpPr>
            <a:spLocks noGrp="1"/>
          </p:cNvSpPr>
          <p:nvPr>
            <p:ph type="title"/>
          </p:nvPr>
        </p:nvSpPr>
        <p:spPr/>
        <p:txBody>
          <a:bodyPr/>
          <a:lstStyle/>
          <a:p>
            <a:r>
              <a:rPr lang="en-US"/>
              <a:t>TOR Router</a:t>
            </a:r>
          </a:p>
        </p:txBody>
      </p:sp>
      <p:sp>
        <p:nvSpPr>
          <p:cNvPr id="7" name="Text Placeholder 6">
            <a:extLst>
              <a:ext uri="{FF2B5EF4-FFF2-40B4-BE49-F238E27FC236}">
                <a16:creationId xmlns:a16="http://schemas.microsoft.com/office/drawing/2014/main" id="{3FE9E865-1253-E44E-B725-6631BDBAF91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FD7481E-08DE-2846-BDE1-A4C4546BAFA2}"/>
              </a:ext>
            </a:extLst>
          </p:cNvPr>
          <p:cNvSpPr>
            <a:spLocks noGrp="1"/>
          </p:cNvSpPr>
          <p:nvPr>
            <p:ph type="dt" sz="half" idx="10"/>
          </p:nvPr>
        </p:nvSpPr>
        <p:spPr/>
        <p:txBody>
          <a:bodyPr/>
          <a:lstStyle/>
          <a:p>
            <a:fld id="{A0F51330-062E-4E6D-B97E-A78DF9754B12}" type="datetime1">
              <a:rPr lang="en-HK" smtClean="0"/>
              <a:t>22/4/2025</a:t>
            </a:fld>
            <a:endParaRPr lang="en-US"/>
          </a:p>
        </p:txBody>
      </p:sp>
      <p:sp>
        <p:nvSpPr>
          <p:cNvPr id="5" name="Footer Placeholder 4">
            <a:extLst>
              <a:ext uri="{FF2B5EF4-FFF2-40B4-BE49-F238E27FC236}">
                <a16:creationId xmlns:a16="http://schemas.microsoft.com/office/drawing/2014/main" id="{D9F6F6F7-3551-8E45-9892-1F6CF73F1634}"/>
              </a:ext>
            </a:extLst>
          </p:cNvPr>
          <p:cNvSpPr>
            <a:spLocks noGrp="1"/>
          </p:cNvSpPr>
          <p:nvPr>
            <p:ph type="ftr" sz="quarter" idx="11"/>
          </p:nvPr>
        </p:nvSpPr>
        <p:spPr/>
        <p:txBody>
          <a:bodyPr/>
          <a:lstStyle/>
          <a:p>
            <a:r>
              <a:rPr lang="en-US"/>
              <a:t>Copyright © Ricci IEONG for UST training 2024</a:t>
            </a:r>
          </a:p>
        </p:txBody>
      </p:sp>
      <p:sp>
        <p:nvSpPr>
          <p:cNvPr id="6" name="Slide Number Placeholder 5">
            <a:extLst>
              <a:ext uri="{FF2B5EF4-FFF2-40B4-BE49-F238E27FC236}">
                <a16:creationId xmlns:a16="http://schemas.microsoft.com/office/drawing/2014/main" id="{87897725-B380-8040-BB8B-16217AF3DBF4}"/>
              </a:ext>
            </a:extLst>
          </p:cNvPr>
          <p:cNvSpPr>
            <a:spLocks noGrp="1"/>
          </p:cNvSpPr>
          <p:nvPr>
            <p:ph type="sldNum" sz="quarter" idx="12"/>
          </p:nvPr>
        </p:nvSpPr>
        <p:spPr/>
        <p:txBody>
          <a:bodyPr/>
          <a:lstStyle/>
          <a:p>
            <a:fld id="{7BF01E72-7F0F-F443-B710-CAFE84FE68FE}" type="slidenum">
              <a:rPr lang="en-US" smtClean="0"/>
              <a:t>7</a:t>
            </a:fld>
            <a:endParaRPr lang="en-US"/>
          </a:p>
        </p:txBody>
      </p:sp>
    </p:spTree>
    <p:extLst>
      <p:ext uri="{BB962C8B-B14F-4D97-AF65-F5344CB8AC3E}">
        <p14:creationId xmlns:p14="http://schemas.microsoft.com/office/powerpoint/2010/main" val="388248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is Tor</a:t>
            </a:r>
          </a:p>
        </p:txBody>
      </p:sp>
      <p:sp>
        <p:nvSpPr>
          <p:cNvPr id="3" name="Content Placeholder 2">
            <a:extLst>
              <a:ext uri="{FF2B5EF4-FFF2-40B4-BE49-F238E27FC236}">
                <a16:creationId xmlns:a16="http://schemas.microsoft.com/office/drawing/2014/main" id="{E8FCA648-9D9E-463E-A55C-4B2F7C487306}"/>
              </a:ext>
            </a:extLst>
          </p:cNvPr>
          <p:cNvSpPr>
            <a:spLocks noGrp="1"/>
          </p:cNvSpPr>
          <p:nvPr>
            <p:ph idx="1"/>
          </p:nvPr>
        </p:nvSpPr>
        <p:spPr/>
        <p:txBody>
          <a:bodyPr/>
          <a:lstStyle/>
          <a:p>
            <a:r>
              <a:rPr lang="en-US"/>
              <a:t>The Onion Router</a:t>
            </a:r>
          </a:p>
          <a:p>
            <a:r>
              <a:rPr lang="en-US"/>
              <a:t>Enabling anonymous communication</a:t>
            </a:r>
          </a:p>
          <a:p>
            <a:r>
              <a:rPr lang="en-US"/>
              <a:t>Volunteer Operation</a:t>
            </a:r>
          </a:p>
          <a:p>
            <a:r>
              <a:rPr lang="en-US"/>
              <a:t>Mainly focus on provide anonymous web browser</a:t>
            </a:r>
          </a:p>
          <a:p>
            <a:r>
              <a:rPr lang="en-US"/>
              <a:t>Also provide Hidden Services</a:t>
            </a:r>
          </a:p>
          <a:p>
            <a:endParaRPr lang="en-US"/>
          </a:p>
          <a:p>
            <a:endParaRPr lang="en-US"/>
          </a:p>
          <a:p>
            <a:endParaRPr lang="en-US"/>
          </a:p>
        </p:txBody>
      </p:sp>
      <p:sp>
        <p:nvSpPr>
          <p:cNvPr id="6" name="頁尾版面配置區 5">
            <a:extLst>
              <a:ext uri="{FF2B5EF4-FFF2-40B4-BE49-F238E27FC236}">
                <a16:creationId xmlns:a16="http://schemas.microsoft.com/office/drawing/2014/main" id="{7A4B5C8C-C555-485F-8053-EFB867BFBFB9}"/>
              </a:ext>
            </a:extLst>
          </p:cNvPr>
          <p:cNvSpPr>
            <a:spLocks noGrp="1"/>
          </p:cNvSpPr>
          <p:nvPr>
            <p:ph type="ftr" sz="quarter" idx="11"/>
          </p:nvPr>
        </p:nvSpPr>
        <p:spPr/>
        <p:txBody>
          <a:bodyPr/>
          <a:lstStyle/>
          <a:p>
            <a:r>
              <a:rPr lang="en-US" altLang="zh-HK"/>
              <a:t>Copyright © Ricci IEONG for UST training 2024</a:t>
            </a:r>
          </a:p>
        </p:txBody>
      </p:sp>
      <p:sp>
        <p:nvSpPr>
          <p:cNvPr id="4" name="投影片編號版面配置區 3">
            <a:extLst>
              <a:ext uri="{FF2B5EF4-FFF2-40B4-BE49-F238E27FC236}">
                <a16:creationId xmlns:a16="http://schemas.microsoft.com/office/drawing/2014/main" id="{009E41C6-4783-48E2-9D6C-955909406F21}"/>
              </a:ext>
            </a:extLst>
          </p:cNvPr>
          <p:cNvSpPr>
            <a:spLocks noGrp="1"/>
          </p:cNvSpPr>
          <p:nvPr>
            <p:ph type="sldNum" sz="quarter" idx="12"/>
          </p:nvPr>
        </p:nvSpPr>
        <p:spPr/>
        <p:txBody>
          <a:bodyPr/>
          <a:lstStyle/>
          <a:p>
            <a:fld id="{34730E37-5C16-466C-845D-4A4B342645F2}" type="slidenum">
              <a:rPr lang="en-US" smtClean="0"/>
              <a:pPr/>
              <a:t>8</a:t>
            </a:fld>
            <a:endParaRPr lang="en-US"/>
          </a:p>
        </p:txBody>
      </p:sp>
      <p:sp>
        <p:nvSpPr>
          <p:cNvPr id="8" name="內容版面配置區 2">
            <a:extLst>
              <a:ext uri="{FF2B5EF4-FFF2-40B4-BE49-F238E27FC236}">
                <a16:creationId xmlns:a16="http://schemas.microsoft.com/office/drawing/2014/main" id="{C2D45C48-2D78-4ACB-B5DB-EB736295E477}"/>
              </a:ext>
            </a:extLst>
          </p:cNvPr>
          <p:cNvSpPr txBox="1">
            <a:spLocks/>
          </p:cNvSpPr>
          <p:nvPr/>
        </p:nvSpPr>
        <p:spPr>
          <a:xfrm>
            <a:off x="564747" y="184827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Date Placeholder 12">
            <a:extLst>
              <a:ext uri="{FF2B5EF4-FFF2-40B4-BE49-F238E27FC236}">
                <a16:creationId xmlns:a16="http://schemas.microsoft.com/office/drawing/2014/main" id="{04F1FAE1-98BF-074C-AF3B-1D2B8543427C}"/>
              </a:ext>
            </a:extLst>
          </p:cNvPr>
          <p:cNvSpPr>
            <a:spLocks noGrp="1"/>
          </p:cNvSpPr>
          <p:nvPr>
            <p:ph type="dt" sz="half" idx="10"/>
          </p:nvPr>
        </p:nvSpPr>
        <p:spPr/>
        <p:txBody>
          <a:bodyPr/>
          <a:lstStyle/>
          <a:p>
            <a:fld id="{FEDDE41D-2E6C-4515-8DD0-200468FCBC88}" type="datetime1">
              <a:rPr lang="en-HK" smtClean="0"/>
              <a:t>22/4/2025</a:t>
            </a:fld>
            <a:endParaRPr lang="en-US"/>
          </a:p>
        </p:txBody>
      </p:sp>
    </p:spTree>
    <p:extLst>
      <p:ext uri="{BB962C8B-B14F-4D97-AF65-F5344CB8AC3E}">
        <p14:creationId xmlns:p14="http://schemas.microsoft.com/office/powerpoint/2010/main" val="1113863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Tor’s Works</a:t>
            </a:r>
          </a:p>
        </p:txBody>
      </p:sp>
      <p:pic>
        <p:nvPicPr>
          <p:cNvPr id="14" name="Content Placeholder 5" descr="htw1.png">
            <a:extLst>
              <a:ext uri="{FF2B5EF4-FFF2-40B4-BE49-F238E27FC236}">
                <a16:creationId xmlns:a16="http://schemas.microsoft.com/office/drawing/2014/main" id="{CEE0A4A6-5E24-9D4A-AAFD-CCA6469FD2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370" r="-10370"/>
          <a:stretch>
            <a:fillRect/>
          </a:stretch>
        </p:blipFill>
        <p:spPr>
          <a:xfrm>
            <a:off x="822325" y="1860725"/>
            <a:ext cx="7543800" cy="3993800"/>
          </a:xfrm>
        </p:spPr>
      </p:pic>
      <p:sp>
        <p:nvSpPr>
          <p:cNvPr id="6" name="頁尾版面配置區 5">
            <a:extLst>
              <a:ext uri="{FF2B5EF4-FFF2-40B4-BE49-F238E27FC236}">
                <a16:creationId xmlns:a16="http://schemas.microsoft.com/office/drawing/2014/main" id="{7A4B5C8C-C555-485F-8053-EFB867BFBFB9}"/>
              </a:ext>
            </a:extLst>
          </p:cNvPr>
          <p:cNvSpPr>
            <a:spLocks noGrp="1"/>
          </p:cNvSpPr>
          <p:nvPr>
            <p:ph type="ftr" sz="quarter" idx="11"/>
          </p:nvPr>
        </p:nvSpPr>
        <p:spPr/>
        <p:txBody>
          <a:bodyPr/>
          <a:lstStyle/>
          <a:p>
            <a:r>
              <a:rPr lang="en-US" altLang="zh-HK"/>
              <a:t>Copyright © Ricci IEONG for UST training 2024</a:t>
            </a:r>
          </a:p>
        </p:txBody>
      </p:sp>
      <p:sp>
        <p:nvSpPr>
          <p:cNvPr id="4" name="投影片編號版面配置區 3">
            <a:extLst>
              <a:ext uri="{FF2B5EF4-FFF2-40B4-BE49-F238E27FC236}">
                <a16:creationId xmlns:a16="http://schemas.microsoft.com/office/drawing/2014/main" id="{009E41C6-4783-48E2-9D6C-955909406F21}"/>
              </a:ext>
            </a:extLst>
          </p:cNvPr>
          <p:cNvSpPr>
            <a:spLocks noGrp="1"/>
          </p:cNvSpPr>
          <p:nvPr>
            <p:ph type="sldNum" sz="quarter" idx="12"/>
          </p:nvPr>
        </p:nvSpPr>
        <p:spPr/>
        <p:txBody>
          <a:bodyPr/>
          <a:lstStyle/>
          <a:p>
            <a:fld id="{34730E37-5C16-466C-845D-4A4B342645F2}" type="slidenum">
              <a:rPr lang="en-US" smtClean="0"/>
              <a:pPr/>
              <a:t>9</a:t>
            </a:fld>
            <a:endParaRPr lang="en-US"/>
          </a:p>
        </p:txBody>
      </p:sp>
      <p:sp>
        <p:nvSpPr>
          <p:cNvPr id="8" name="內容版面配置區 2">
            <a:extLst>
              <a:ext uri="{FF2B5EF4-FFF2-40B4-BE49-F238E27FC236}">
                <a16:creationId xmlns:a16="http://schemas.microsoft.com/office/drawing/2014/main" id="{C2D45C48-2D78-4ACB-B5DB-EB736295E477}"/>
              </a:ext>
            </a:extLst>
          </p:cNvPr>
          <p:cNvSpPr txBox="1">
            <a:spLocks/>
          </p:cNvSpPr>
          <p:nvPr/>
        </p:nvSpPr>
        <p:spPr>
          <a:xfrm>
            <a:off x="564747" y="184827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9" name="Date Placeholder 18">
            <a:extLst>
              <a:ext uri="{FF2B5EF4-FFF2-40B4-BE49-F238E27FC236}">
                <a16:creationId xmlns:a16="http://schemas.microsoft.com/office/drawing/2014/main" id="{8F476B4A-7479-0F47-AAC3-8184337CEBD4}"/>
              </a:ext>
            </a:extLst>
          </p:cNvPr>
          <p:cNvSpPr>
            <a:spLocks noGrp="1"/>
          </p:cNvSpPr>
          <p:nvPr>
            <p:ph type="dt" sz="half" idx="10"/>
          </p:nvPr>
        </p:nvSpPr>
        <p:spPr/>
        <p:txBody>
          <a:bodyPr/>
          <a:lstStyle/>
          <a:p>
            <a:fld id="{1470EE82-1E47-4264-966E-4D55F376B4A0}" type="datetime1">
              <a:rPr lang="en-HK" smtClean="0"/>
              <a:t>22/4/2025</a:t>
            </a:fld>
            <a:endParaRPr lang="en-US"/>
          </a:p>
        </p:txBody>
      </p:sp>
    </p:spTree>
    <p:extLst>
      <p:ext uri="{BB962C8B-B14F-4D97-AF65-F5344CB8AC3E}">
        <p14:creationId xmlns:p14="http://schemas.microsoft.com/office/powerpoint/2010/main" val="14503192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669DF4EEC4A649B1ECEBEE1657848E" ma:contentTypeVersion="10" ma:contentTypeDescription="Create a new document." ma:contentTypeScope="" ma:versionID="61fd9a6b1463264c0adaf7f80abeb5dd">
  <xsd:schema xmlns:xsd="http://www.w3.org/2001/XMLSchema" xmlns:xs="http://www.w3.org/2001/XMLSchema" xmlns:p="http://schemas.microsoft.com/office/2006/metadata/properties" xmlns:ns3="dcc9eea0-6db9-492d-a33c-fb8076f0eef2" targetNamespace="http://schemas.microsoft.com/office/2006/metadata/properties" ma:root="true" ma:fieldsID="9106cc6981b6690b7f96d243886a1e6d" ns3:_="">
    <xsd:import namespace="dcc9eea0-6db9-492d-a33c-fb8076f0eef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9eea0-6db9-492d-a33c-fb8076f0e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cc9eea0-6db9-492d-a33c-fb8076f0eef2" xsi:nil="true"/>
  </documentManagement>
</p:properties>
</file>

<file path=customXml/itemProps1.xml><?xml version="1.0" encoding="utf-8"?>
<ds:datastoreItem xmlns:ds="http://schemas.openxmlformats.org/officeDocument/2006/customXml" ds:itemID="{B5547B84-F190-492F-9993-433BBE244BD8}">
  <ds:schemaRefs>
    <ds:schemaRef ds:uri="http://schemas.microsoft.com/sharepoint/v3/contenttype/forms"/>
  </ds:schemaRefs>
</ds:datastoreItem>
</file>

<file path=customXml/itemProps2.xml><?xml version="1.0" encoding="utf-8"?>
<ds:datastoreItem xmlns:ds="http://schemas.openxmlformats.org/officeDocument/2006/customXml" ds:itemID="{EE3093CC-6545-47E5-BDBD-4D9DE836AEF6}">
  <ds:schemaRefs>
    <ds:schemaRef ds:uri="dcc9eea0-6db9-492d-a33c-fb8076f0ee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B346F1-C09E-430E-818B-0A4EA02D5687}">
  <ds:schemaRefs>
    <ds:schemaRef ds:uri="dcc9eea0-6db9-492d-a33c-fb8076f0ee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42</Slides>
  <Notes>29</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Retrospect</vt:lpstr>
      <vt:lpstr>White</vt:lpstr>
      <vt:lpstr>Week 10 – Network Infrastructure Security</vt:lpstr>
      <vt:lpstr>Virtual Private Network</vt:lpstr>
      <vt:lpstr>What is Virtual Private Network</vt:lpstr>
      <vt:lpstr>VPN</vt:lpstr>
      <vt:lpstr>How VPNs Works</vt:lpstr>
      <vt:lpstr>VPN and Internet Censorship</vt:lpstr>
      <vt:lpstr>TOR Router</vt:lpstr>
      <vt:lpstr>What is Tor</vt:lpstr>
      <vt:lpstr>How Tor’s Works</vt:lpstr>
      <vt:lpstr>How Tor’s Works</vt:lpstr>
      <vt:lpstr>How Tor’s Works</vt:lpstr>
      <vt:lpstr>Firewall</vt:lpstr>
      <vt:lpstr>Firewall – Packet Filtering</vt:lpstr>
      <vt:lpstr>Packet Filter</vt:lpstr>
      <vt:lpstr>Flow of Packets through Inspect Engine</vt:lpstr>
      <vt:lpstr>Firewall Rules</vt:lpstr>
      <vt:lpstr>Firewall Rules (NAT Rules)</vt:lpstr>
      <vt:lpstr>Denial of Service Attacks</vt:lpstr>
      <vt:lpstr>Types of Attacks</vt:lpstr>
      <vt:lpstr>Possible at Every Layer</vt:lpstr>
      <vt:lpstr>TCP Handshake</vt:lpstr>
      <vt:lpstr>SYN Floods</vt:lpstr>
      <vt:lpstr>Core Problem</vt:lpstr>
      <vt:lpstr>DoS: Amplification Attacks</vt:lpstr>
      <vt:lpstr>Loss Exchange Ratio</vt:lpstr>
      <vt:lpstr>DoS: Amplification Attacks</vt:lpstr>
      <vt:lpstr>DoS: Amplification Attacks</vt:lpstr>
      <vt:lpstr>Common UDP Amplifiers</vt:lpstr>
      <vt:lpstr>DoS: Amplification Attacks</vt:lpstr>
      <vt:lpstr>Amplification Attacks</vt:lpstr>
      <vt:lpstr>Memcache</vt:lpstr>
      <vt:lpstr>PowerPoint Presentation</vt:lpstr>
      <vt:lpstr>Krebs Graph</vt:lpstr>
      <vt:lpstr>PowerPoint Presentation</vt:lpstr>
      <vt:lpstr>A Botnet of IoT Devices</vt:lpstr>
      <vt:lpstr>The Mirai Malware</vt:lpstr>
      <vt:lpstr>Password Guessing</vt:lpstr>
      <vt:lpstr>Mirai Population</vt:lpstr>
      <vt:lpstr>Booter Services</vt:lpstr>
      <vt:lpstr>Anti-DDoS solution</vt:lpstr>
      <vt:lpstr>Google Project Shield</vt:lpstr>
      <vt:lpstr>What is Honeypot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10 – Network Infrastructure Security</dc:title>
  <dc:creator>Ricci Ieong</dc:creator>
  <cp:revision>1</cp:revision>
  <dcterms:created xsi:type="dcterms:W3CDTF">2020-01-03T11:33:17Z</dcterms:created>
  <dcterms:modified xsi:type="dcterms:W3CDTF">2025-04-23T02:16:22Z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0x01010051669DF4EEC4A649B1ECEBEE1657848E</vt:lpwstr>
  </property>
</Properties>
</file>