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56"/>
  </p:notesMasterIdLst>
  <p:handoutMasterIdLst>
    <p:handoutMasterId r:id="rId57"/>
  </p:handoutMasterIdLst>
  <p:sldIdLst>
    <p:sldId id="281" r:id="rId2"/>
    <p:sldId id="336" r:id="rId3"/>
    <p:sldId id="301" r:id="rId4"/>
    <p:sldId id="302" r:id="rId5"/>
    <p:sldId id="303" r:id="rId6"/>
    <p:sldId id="305" r:id="rId7"/>
    <p:sldId id="306" r:id="rId8"/>
    <p:sldId id="307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18" r:id="rId29"/>
    <p:sldId id="332" r:id="rId30"/>
    <p:sldId id="333" r:id="rId31"/>
    <p:sldId id="334" r:id="rId32"/>
    <p:sldId id="335" r:id="rId33"/>
    <p:sldId id="551" r:id="rId34"/>
    <p:sldId id="792" r:id="rId35"/>
    <p:sldId id="553" r:id="rId36"/>
    <p:sldId id="554" r:id="rId37"/>
    <p:sldId id="555" r:id="rId38"/>
    <p:sldId id="556" r:id="rId39"/>
    <p:sldId id="557" r:id="rId40"/>
    <p:sldId id="558" r:id="rId41"/>
    <p:sldId id="559" r:id="rId42"/>
    <p:sldId id="561" r:id="rId43"/>
    <p:sldId id="636" r:id="rId44"/>
    <p:sldId id="637" r:id="rId45"/>
    <p:sldId id="638" r:id="rId46"/>
    <p:sldId id="639" r:id="rId47"/>
    <p:sldId id="640" r:id="rId48"/>
    <p:sldId id="641" r:id="rId49"/>
    <p:sldId id="569" r:id="rId50"/>
    <p:sldId id="645" r:id="rId51"/>
    <p:sldId id="646" r:id="rId52"/>
    <p:sldId id="647" r:id="rId53"/>
    <p:sldId id="648" r:id="rId54"/>
    <p:sldId id="650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6B576C-CC28-41A8-ABC4-587AD26A097C}">
          <p14:sldIdLst>
            <p14:sldId id="281"/>
            <p14:sldId id="336"/>
            <p14:sldId id="301"/>
            <p14:sldId id="302"/>
            <p14:sldId id="303"/>
            <p14:sldId id="305"/>
            <p14:sldId id="306"/>
            <p14:sldId id="307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18"/>
            <p14:sldId id="332"/>
            <p14:sldId id="333"/>
            <p14:sldId id="334"/>
            <p14:sldId id="335"/>
            <p14:sldId id="551"/>
            <p14:sldId id="792"/>
            <p14:sldId id="553"/>
            <p14:sldId id="554"/>
            <p14:sldId id="555"/>
            <p14:sldId id="556"/>
            <p14:sldId id="557"/>
            <p14:sldId id="558"/>
            <p14:sldId id="559"/>
            <p14:sldId id="561"/>
            <p14:sldId id="636"/>
            <p14:sldId id="637"/>
            <p14:sldId id="638"/>
            <p14:sldId id="639"/>
            <p14:sldId id="640"/>
            <p14:sldId id="641"/>
            <p14:sldId id="569"/>
            <p14:sldId id="645"/>
            <p14:sldId id="646"/>
            <p14:sldId id="647"/>
            <p14:sldId id="648"/>
            <p14:sldId id="6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3918"/>
  </p:normalViewPr>
  <p:slideViewPr>
    <p:cSldViewPr snapToGrid="0" snapToObjects="1">
      <p:cViewPr varScale="1">
        <p:scale>
          <a:sx n="152" d="100"/>
          <a:sy n="152" d="100"/>
        </p:scale>
        <p:origin x="1956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6DFEB-01A3-40BE-BB52-64E836F9DAEE}" type="datetime1">
              <a:rPr lang="en-HK" smtClean="0"/>
              <a:t>25/2/2025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Ricci IEONG for UST training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91678-7B52-5045-A0D1-D56042EA1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79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8850A-F01E-433D-8201-8126D735DC43}" type="datetime1">
              <a:rPr lang="en-HK" smtClean="0"/>
              <a:t>25/2/2025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Ricci IEONG for UST training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2ACF2-F1D0-144B-B6C5-D1ED76E9B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3594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ACF2-F1D0-144B-B6C5-D1ED76E9B7F3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4620F9B-53B7-43BF-B0D6-4E12BB5B407B}" type="datetime1">
              <a:rPr lang="en-HK" smtClean="0"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</p:spTree>
    <p:extLst>
      <p:ext uri="{BB962C8B-B14F-4D97-AF65-F5344CB8AC3E}">
        <p14:creationId xmlns:p14="http://schemas.microsoft.com/office/powerpoint/2010/main" val="37848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1BA841D-0A0A-47AA-8240-00C3AAAB24FA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2CC01-A263-9341-B561-85EF79E78F50}" type="slidenum">
              <a:rPr lang="en-US"/>
              <a:pPr/>
              <a:t>35</a:t>
            </a:fld>
            <a:endParaRPr lang="en-US"/>
          </a:p>
        </p:txBody>
      </p:sp>
      <p:sp>
        <p:nvSpPr>
          <p:cNvPr id="270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0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72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C6AF2E8-E45B-4B85-B3E6-FFDBF537AFF2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D2798-55D2-924E-805A-4EFB75174283}" type="slidenum">
              <a:rPr lang="en-US"/>
              <a:pPr/>
              <a:t>38</a:t>
            </a:fld>
            <a:endParaRPr lang="en-US"/>
          </a:p>
        </p:txBody>
      </p:sp>
      <p:sp>
        <p:nvSpPr>
          <p:cNvPr id="270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0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25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F81CE09-EDA2-44B4-AF05-8A8FE53D1150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890F3-D8ED-1243-AD49-AE34F20EB506}" type="slidenum">
              <a:rPr lang="en-US"/>
              <a:pPr/>
              <a:t>39</a:t>
            </a:fld>
            <a:endParaRPr lang="en-US"/>
          </a:p>
        </p:txBody>
      </p:sp>
      <p:sp>
        <p:nvSpPr>
          <p:cNvPr id="270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0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02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www.wi-fiplanet.com</a:t>
            </a:r>
            <a:r>
              <a:rPr lang="en-US" dirty="0"/>
              <a:t>/</a:t>
            </a:r>
            <a:r>
              <a:rPr lang="en-US" dirty="0" err="1"/>
              <a:t>img</a:t>
            </a:r>
            <a:r>
              <a:rPr lang="en-US" dirty="0"/>
              <a:t>/2005/09/</a:t>
            </a:r>
            <a:r>
              <a:rPr lang="en-US" dirty="0" err="1"/>
              <a:t>ap_wpapsk.gif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BC5DBA4-7B46-4574-95B4-F456C18A80EE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ACF2-F1D0-144B-B6C5-D1ED76E9B7F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28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www.howtogeek.com</a:t>
            </a:r>
            <a:r>
              <a:rPr lang="en-US" dirty="0"/>
              <a:t>/204697/wi-fi-security-should-you-use-wpa2-aes-wpa2-tkip-or-both/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F119E4A-FE7F-4E0E-B5DB-2E6190E1369F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ACF2-F1D0-144B-B6C5-D1ED76E9B7F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8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174845B-23B6-4D66-9059-9D370D5332F2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24BD-34D0-5B4D-B8C0-4A673A2E342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2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46A9F1C-04A2-4B14-ADB9-F84C42AF80EE}" type="datetime1">
              <a:rPr lang="en-HK" smtClean="0"/>
              <a:t>25/2/2025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Ricci IEONG for UST training 2018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95FAD-DD4C-49C4-9192-8DDF8747FD0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2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4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34312A-2ECB-4523-935F-5C550A5B862B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C4DD-7227-704A-AEB4-23E0AF30BB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5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2452D5D-65EC-174C-95AC-16B41E580EAC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16595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37C54DA-4FBB-4541-A401-51029FD4C633}" type="datetime1">
              <a:rPr lang="en-HK" smtClean="0"/>
              <a:t>25/2/2025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Ricci IEONG for UST training 2018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D85A0-0354-428A-916A-EB0512A42E3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22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3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AA65350-A1C2-4AC5-8113-4CC976360F53}" type="datetime1">
              <a:rPr lang="en-HK" smtClean="0"/>
              <a:t>25/2/2025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Ricci IEONG for UST training 2018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C0C52-8950-47D5-8C3B-85CACEBB16E1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222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9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917645-C6A2-40C7-BB50-84F77010871F}" type="datetime1">
              <a:rPr lang="en-HK" smtClean="0"/>
              <a:t>25/2/2025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Ricci IEONG for UST training 2018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938DC-4798-4810-BD42-DF80221F824B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22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16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5E8C2A5-0675-4EE1-B463-DEF07656E69C}" type="datetime1">
              <a:rPr lang="en-HK" smtClean="0"/>
              <a:t>25/2/2025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Ricci IEONG for UST training 2018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CA454-6F48-48F2-91B8-0DC9ED78EB6B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22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7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713" indent="-112713" defTabSz="1020763"/>
            <a:r>
              <a:rPr lang="en-US" altLang="zh-TW" dirty="0"/>
              <a:t>https://</a:t>
            </a:r>
            <a:r>
              <a:rPr lang="en-US" altLang="zh-TW" dirty="0" err="1"/>
              <a:t>en.wikipedia.org</a:t>
            </a:r>
            <a:r>
              <a:rPr lang="en-US" altLang="zh-TW" dirty="0"/>
              <a:t>/wiki/IEEE_802.11ax</a:t>
            </a:r>
          </a:p>
          <a:p>
            <a:pPr marL="112713" indent="-112713" defTabSz="1020763"/>
            <a:r>
              <a:rPr lang="en-US" altLang="zh-TW" dirty="0"/>
              <a:t>https://en.wikipedia.org/wiki/IEEE_802.11ac-2013</a:t>
            </a:r>
          </a:p>
          <a:p>
            <a:pPr marL="112713" indent="-112713" defTabSz="1020763"/>
            <a:r>
              <a:rPr lang="en-US" altLang="zh-TW" dirty="0"/>
              <a:t>https://www.tp-link.com/us/wifi-6e/</a:t>
            </a:r>
          </a:p>
          <a:p>
            <a:pPr marL="112713" indent="-112713" defTabSz="1020763"/>
            <a:endParaRPr lang="en-US" alt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EE1F606-49C9-4735-8DFF-2D642D679AC3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Ricci IEONG for UST training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F24BD-34D0-5B4D-B8C0-4A673A2E342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7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1642-B624-4EE5-BB41-BBB89F479DB5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84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78E2-8671-47BC-BC0C-D350097718B7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7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D802-449E-4619-B46D-22D31CB605F5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2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/1 subhead lin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70" y="749430"/>
            <a:ext cx="8229600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360198"/>
            <a:ext cx="8229600" cy="523220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1200" y="1747842"/>
            <a:ext cx="8466436" cy="393648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908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/1 subhead line with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70" y="749808"/>
            <a:ext cx="4019316" cy="50270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ts val="3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1" y="360198"/>
            <a:ext cx="4013649" cy="858161"/>
          </a:xfrm>
        </p:spPr>
        <p:txBody>
          <a:bodyPr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1201" y="1746504"/>
            <a:ext cx="4031345" cy="40272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37088" y="452967"/>
            <a:ext cx="4157662" cy="5257800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019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12189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1CBE-D617-440B-A5D8-6C257ABBC46C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3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20D4-837D-4E24-8B13-37FD76FBDF86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73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A358C-7A83-46ED-B964-AEBF3674AFD0}" type="datetime1">
              <a:rPr lang="en-HK" smtClean="0"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7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768A-8B62-4455-87D3-1C312DD6DEE8}" type="datetime1">
              <a:rPr lang="en-HK" smtClean="0"/>
              <a:t>25/2/2025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910E-106F-41CF-96D3-3C3B38C051D1}" type="datetime1">
              <a:rPr lang="en-HK" smtClean="0"/>
              <a:t>25/2/2025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F23B-56D8-442C-8AE2-E8CCC092223F}" type="datetime1">
              <a:rPr lang="en-HK" smtClean="0"/>
              <a:t>25/2/2025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Ricci IEONG for UST training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9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F493404-CBE6-4300-884B-57266D1639B6}" type="datetime1">
              <a:rPr lang="en-HK" smtClean="0"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© Ricci IEONG for UST training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2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1DB7-F73C-40AA-BEFA-E30D2271BC82}" type="datetime1">
              <a:rPr lang="en-HK" smtClean="0"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4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2C1FDEA-902F-4A19-BB61-579E0B3D7292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Ricci IEONG for UST training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BF01E72-7F0F-F443-B710-CAFE84FE68F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70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Week 4 – </a:t>
            </a:r>
            <a:br>
              <a:rPr lang="en-US" dirty="0"/>
            </a:br>
            <a:r>
              <a:rPr lang="en-US" dirty="0"/>
              <a:t>Network and WIFI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D9D8-E28E-464E-AC9E-05321DE1B061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1227519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AutoShap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ICMP</a:t>
            </a:r>
          </a:p>
        </p:txBody>
      </p:sp>
      <p:sp>
        <p:nvSpPr>
          <p:cNvPr id="79874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ICMP Header Format</a:t>
            </a:r>
          </a:p>
        </p:txBody>
      </p:sp>
      <p:sp>
        <p:nvSpPr>
          <p:cNvPr id="79875" name="Date Placeholder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75E8113-A2A3-4EED-9135-0E370BBA2936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798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90F0DF1-AC57-5745-8B5A-289F801B6662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10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graphicFrame>
        <p:nvGraphicFramePr>
          <p:cNvPr id="79876" name="Object 2"/>
          <p:cNvGraphicFramePr>
            <a:graphicFrameLocks noChangeAspect="1"/>
          </p:cNvGraphicFramePr>
          <p:nvPr/>
        </p:nvGraphicFramePr>
        <p:xfrm>
          <a:off x="614363" y="2589213"/>
          <a:ext cx="81915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547100" imgH="1003300" progId="Word.Document.8">
                  <p:embed/>
                </p:oleObj>
              </mc:Choice>
              <mc:Fallback>
                <p:oleObj name="Document" r:id="rId2" imgW="8547100" imgH="1003300" progId="Word.Document.8">
                  <p:embed/>
                  <p:pic>
                    <p:nvPicPr>
                      <p:cNvPr id="7987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2589213"/>
                        <a:ext cx="8191500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104264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AutoShap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ICMP Illustration</a:t>
            </a:r>
            <a:endParaRPr lang="en-GB" altLang="en-US"/>
          </a:p>
        </p:txBody>
      </p:sp>
      <p:pic>
        <p:nvPicPr>
          <p:cNvPr id="80898" name="Picture 205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57423"/>
            <a:ext cx="7543800" cy="4000405"/>
          </a:xfrm>
        </p:spPr>
      </p:pic>
      <p:sp>
        <p:nvSpPr>
          <p:cNvPr id="80899" name="Date Placeholder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D6C62BD-B00E-4F60-8942-2713E64444A2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809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F50F433-14A6-4F41-924F-93F0FC111EDE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11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19427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AutoShap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Address Resolution Protocol (ARP)</a:t>
            </a:r>
            <a:endParaRPr lang="en-GB" altLang="en-US"/>
          </a:p>
        </p:txBody>
      </p:sp>
      <p:sp>
        <p:nvSpPr>
          <p:cNvPr id="81922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Map between address of internet layer and network link layer</a:t>
            </a:r>
          </a:p>
          <a:p>
            <a:pPr eaLnBrk="1" hangingPunct="1"/>
            <a:r>
              <a:rPr lang="en-US" altLang="en-US" sz="2400"/>
              <a:t>Dynamic / Static</a:t>
            </a:r>
          </a:p>
          <a:p>
            <a:pPr lvl="1" eaLnBrk="1" hangingPunct="1"/>
            <a:r>
              <a:rPr lang="en-GB" altLang="en-US" sz="2400"/>
              <a:t>Broadcast for address resolution</a:t>
            </a:r>
          </a:p>
        </p:txBody>
      </p:sp>
      <p:sp>
        <p:nvSpPr>
          <p:cNvPr id="81923" name="Date Placeholder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A8F26E2-5837-4ACE-9657-683EEFD25E84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81926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AF68D4E-EB4E-A846-8FAF-078F9E1F34A6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12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grpSp>
        <p:nvGrpSpPr>
          <p:cNvPr id="81924" name="Group 1036"/>
          <p:cNvGrpSpPr>
            <a:grpSpLocks/>
          </p:cNvGrpSpPr>
          <p:nvPr/>
        </p:nvGrpSpPr>
        <p:grpSpPr bwMode="auto">
          <a:xfrm>
            <a:off x="914400" y="3581400"/>
            <a:ext cx="3033713" cy="1238250"/>
            <a:chOff x="3498" y="3066"/>
            <a:chExt cx="1911" cy="780"/>
          </a:xfrm>
        </p:grpSpPr>
        <p:sp>
          <p:nvSpPr>
            <p:cNvPr id="81929" name="Rectangle 1028"/>
            <p:cNvSpPr>
              <a:spLocks noChangeArrowheads="1"/>
            </p:cNvSpPr>
            <p:nvPr/>
          </p:nvSpPr>
          <p:spPr bwMode="blackWhite">
            <a:xfrm>
              <a:off x="3521" y="3066"/>
              <a:ext cx="1861" cy="2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en-US" sz="1800" b="1"/>
                <a:t>32-bit Internet Address</a:t>
              </a:r>
              <a:endParaRPr lang="en-GB" altLang="en-US" sz="1800" b="1"/>
            </a:p>
          </p:txBody>
        </p:sp>
        <p:sp>
          <p:nvSpPr>
            <p:cNvPr id="81930" name="Rectangle 1029"/>
            <p:cNvSpPr>
              <a:spLocks noChangeArrowheads="1"/>
            </p:cNvSpPr>
            <p:nvPr/>
          </p:nvSpPr>
          <p:spPr bwMode="blackWhite">
            <a:xfrm>
              <a:off x="3498" y="3597"/>
              <a:ext cx="1911" cy="2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en-US" sz="1800" b="1"/>
                <a:t>48-bit Ethernet Address</a:t>
              </a:r>
              <a:endParaRPr lang="en-GB" altLang="en-US" sz="1800" b="1"/>
            </a:p>
          </p:txBody>
        </p:sp>
        <p:sp>
          <p:nvSpPr>
            <p:cNvPr id="81931" name="Line 1030"/>
            <p:cNvSpPr>
              <a:spLocks noChangeShapeType="1"/>
            </p:cNvSpPr>
            <p:nvPr/>
          </p:nvSpPr>
          <p:spPr bwMode="blackWhite">
            <a:xfrm>
              <a:off x="3827" y="331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81932" name="Line 1031"/>
            <p:cNvSpPr>
              <a:spLocks noChangeShapeType="1"/>
            </p:cNvSpPr>
            <p:nvPr/>
          </p:nvSpPr>
          <p:spPr bwMode="blackWhite">
            <a:xfrm flipV="1">
              <a:off x="5171" y="331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81933" name="Text Box 1033"/>
            <p:cNvSpPr txBox="1">
              <a:spLocks noChangeArrowheads="1"/>
            </p:cNvSpPr>
            <p:nvPr/>
          </p:nvSpPr>
          <p:spPr bwMode="blackWhite">
            <a:xfrm>
              <a:off x="3827" y="3379"/>
              <a:ext cx="3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ARP</a:t>
              </a:r>
              <a:endParaRPr lang="en-GB" altLang="en-US" sz="1200" b="1"/>
            </a:p>
          </p:txBody>
        </p:sp>
        <p:sp>
          <p:nvSpPr>
            <p:cNvPr id="81934" name="Text Box 1034"/>
            <p:cNvSpPr txBox="1">
              <a:spLocks noChangeArrowheads="1"/>
            </p:cNvSpPr>
            <p:nvPr/>
          </p:nvSpPr>
          <p:spPr bwMode="blackWhite">
            <a:xfrm>
              <a:off x="4792" y="337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/>
                <a:t>RARP</a:t>
              </a:r>
              <a:endParaRPr lang="en-GB" altLang="en-US" sz="1200" b="1"/>
            </a:p>
          </p:txBody>
        </p:sp>
      </p:grpSp>
      <p:grpSp>
        <p:nvGrpSpPr>
          <p:cNvPr id="81925" name="Group 1039"/>
          <p:cNvGrpSpPr>
            <a:grpSpLocks/>
          </p:cNvGrpSpPr>
          <p:nvPr/>
        </p:nvGrpSpPr>
        <p:grpSpPr bwMode="auto">
          <a:xfrm>
            <a:off x="914400" y="3962400"/>
            <a:ext cx="7772400" cy="1903413"/>
            <a:chOff x="288" y="2928"/>
            <a:chExt cx="4896" cy="1199"/>
          </a:xfrm>
        </p:grpSpPr>
        <p:pic>
          <p:nvPicPr>
            <p:cNvPr id="81927" name="Picture 10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8" y="3504"/>
              <a:ext cx="4176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28" name="AutoShape 1038"/>
            <p:cNvSpPr>
              <a:spLocks noChangeArrowheads="1"/>
            </p:cNvSpPr>
            <p:nvPr/>
          </p:nvSpPr>
          <p:spPr bwMode="gray">
            <a:xfrm>
              <a:off x="4128" y="2928"/>
              <a:ext cx="1056" cy="480"/>
            </a:xfrm>
            <a:prstGeom prst="wedgeRectCallout">
              <a:avLst>
                <a:gd name="adj1" fmla="val -43750"/>
                <a:gd name="adj2" fmla="val 7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en-US" sz="1800"/>
                <a:t>Sample ARP cache</a:t>
              </a:r>
              <a:endParaRPr lang="en-GB" altLang="en-US" sz="1800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981117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AutoShap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ARP</a:t>
            </a:r>
            <a:endParaRPr lang="en-GB" altLang="en-US"/>
          </a:p>
        </p:txBody>
      </p:sp>
      <p:sp>
        <p:nvSpPr>
          <p:cNvPr id="82946" name="Rectangle 307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ARP Request/Reply Packet</a:t>
            </a:r>
          </a:p>
          <a:p>
            <a:pPr eaLnBrk="1" hangingPunct="1">
              <a:buFont typeface="Wingdings" charset="2"/>
              <a:buNone/>
            </a:pPr>
            <a:endParaRPr lang="en-GB" altLang="en-US" sz="2800"/>
          </a:p>
        </p:txBody>
      </p:sp>
      <p:sp>
        <p:nvSpPr>
          <p:cNvPr id="82947" name="Date Placeholder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C467660-C726-4ED9-9592-D2C35138A217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8294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961435D-61E8-744A-809C-502B71C7EA80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13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pic>
        <p:nvPicPr>
          <p:cNvPr id="82948" name="Picture 30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419600" y="1981200"/>
            <a:ext cx="38100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1259086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AutoShap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ARP Illustration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970" name="Date Placeholder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1D9787F-2306-4AF5-B2C8-5AB0453D47C4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8397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BC24441-7A64-F04B-9ABC-D1B14C8D1174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14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pic>
        <p:nvPicPr>
          <p:cNvPr id="1539094" name="Picture 2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1925" y="1909763"/>
            <a:ext cx="86582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93" name="Picture 20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1925" y="1909763"/>
            <a:ext cx="86582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1656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AutoShap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User Datagram Protocol (UDP)</a:t>
            </a:r>
            <a:endParaRPr lang="en-GB" altLang="en-US"/>
          </a:p>
        </p:txBody>
      </p:sp>
      <p:sp>
        <p:nvSpPr>
          <p:cNvPr id="84994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simple, datagram-oriented</a:t>
            </a:r>
          </a:p>
          <a:p>
            <a:pPr lvl="1" eaLnBrk="1" hangingPunct="1"/>
            <a:r>
              <a:rPr lang="en-US" altLang="zh-TW" dirty="0"/>
              <a:t>Each output operation by a process produces exactly one UDP datagram</a:t>
            </a:r>
          </a:p>
          <a:p>
            <a:pPr eaLnBrk="1" hangingPunct="1"/>
            <a:r>
              <a:rPr lang="en-US" altLang="zh-TW" dirty="0"/>
              <a:t>fast</a:t>
            </a:r>
          </a:p>
          <a:p>
            <a:pPr eaLnBrk="1" hangingPunct="1"/>
            <a:r>
              <a:rPr lang="en-US" altLang="zh-TW" dirty="0"/>
              <a:t>unreliable</a:t>
            </a:r>
          </a:p>
          <a:p>
            <a:pPr eaLnBrk="1" hangingPunct="1"/>
            <a:r>
              <a:rPr lang="en-US" altLang="zh-TW" dirty="0"/>
              <a:t>source ports dynamically assigned, &gt; 1023</a:t>
            </a:r>
            <a:endParaRPr lang="en-GB" altLang="en-US" dirty="0"/>
          </a:p>
        </p:txBody>
      </p:sp>
      <p:sp>
        <p:nvSpPr>
          <p:cNvPr id="84995" name="Date Placeholder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3012A2B-8E15-4408-9834-8CCAA2730137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849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F7BC804-E665-4546-8010-853739BECBEE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15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128858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AutoShap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UDP</a:t>
            </a:r>
            <a:endParaRPr lang="en-GB" altLang="en-US"/>
          </a:p>
        </p:txBody>
      </p:sp>
      <p:sp>
        <p:nvSpPr>
          <p:cNvPr id="86018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UDP Header Format</a:t>
            </a:r>
            <a:endParaRPr lang="en-GB" altLang="en-US"/>
          </a:p>
        </p:txBody>
      </p:sp>
      <p:sp>
        <p:nvSpPr>
          <p:cNvPr id="86019" name="Date Placeholder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B3A2673-054D-40A1-9B3E-2175852FF4A7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8602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0A6202B-FA35-0B44-8796-11AA59C1C3AD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16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graphicFrame>
        <p:nvGraphicFramePr>
          <p:cNvPr id="86020" name="Object 2"/>
          <p:cNvGraphicFramePr>
            <a:graphicFrameLocks noChangeAspect="1"/>
          </p:cNvGraphicFramePr>
          <p:nvPr/>
        </p:nvGraphicFramePr>
        <p:xfrm>
          <a:off x="609600" y="2514600"/>
          <a:ext cx="8197850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333232" imgH="3867912" progId="Word.Document.8">
                  <p:embed/>
                </p:oleObj>
              </mc:Choice>
              <mc:Fallback>
                <p:oleObj name="Document" r:id="rId2" imgW="8333232" imgH="3867912" progId="Word.Document.8">
                  <p:embed/>
                  <p:pic>
                    <p:nvPicPr>
                      <p:cNvPr id="860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14600"/>
                        <a:ext cx="8197850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195845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AutoShap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UDP Illustration</a:t>
            </a:r>
            <a:endParaRPr lang="en-GB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042" name="Date Placeholder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771419D-1944-4618-A52E-A7E833C5B151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870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3AE1449-A8BC-2C48-AEEA-D8EBD4E0FFFB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17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pic>
        <p:nvPicPr>
          <p:cNvPr id="87043" name="Picture 2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2134" y="1737361"/>
            <a:ext cx="80454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1351530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Transport Control Protocol (TCP)</a:t>
            </a:r>
            <a:endParaRPr lang="en-GB" altLang="en-US"/>
          </a:p>
        </p:txBody>
      </p:sp>
      <p:sp>
        <p:nvSpPr>
          <p:cNvPr id="9011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/>
              <a:t>full-duplex, connection-oriented, reliable, virtual circuit</a:t>
            </a:r>
          </a:p>
          <a:p>
            <a:pPr eaLnBrk="1" hangingPunct="1"/>
            <a:r>
              <a:rPr lang="en-US" altLang="zh-TW" sz="2400" dirty="0"/>
              <a:t>slower than UDP</a:t>
            </a:r>
          </a:p>
          <a:p>
            <a:pPr eaLnBrk="1" hangingPunct="1"/>
            <a:r>
              <a:rPr lang="en-US" altLang="zh-TW" sz="2400" dirty="0"/>
              <a:t>reliable data transport:</a:t>
            </a:r>
          </a:p>
          <a:p>
            <a:pPr lvl="1" eaLnBrk="1" hangingPunct="1"/>
            <a:r>
              <a:rPr lang="en-US" altLang="zh-TW" sz="2200" dirty="0"/>
              <a:t>received a segment -&gt; sent an acknowledge</a:t>
            </a:r>
          </a:p>
          <a:p>
            <a:pPr lvl="1" eaLnBrk="1" hangingPunct="1"/>
            <a:r>
              <a:rPr lang="en-US" altLang="zh-TW" sz="2200" dirty="0"/>
              <a:t>unacknowledged segment -&gt; retransmitted</a:t>
            </a:r>
          </a:p>
          <a:p>
            <a:pPr lvl="1" eaLnBrk="1" hangingPunct="1"/>
            <a:r>
              <a:rPr lang="en-US" altLang="zh-TW" sz="2200" dirty="0"/>
              <a:t>segments sequenced back in proper order</a:t>
            </a:r>
          </a:p>
          <a:p>
            <a:pPr lvl="1" eaLnBrk="1" hangingPunct="1"/>
            <a:r>
              <a:rPr lang="en-US" altLang="zh-TW" sz="2200" dirty="0"/>
              <a:t>manageable data flow</a:t>
            </a:r>
          </a:p>
          <a:p>
            <a:pPr eaLnBrk="1" hangingPunct="1"/>
            <a:r>
              <a:rPr lang="en-US" altLang="zh-TW" sz="2400" dirty="0"/>
              <a:t>source ports dynamically assigned, &gt; 1023</a:t>
            </a:r>
          </a:p>
          <a:p>
            <a:pPr eaLnBrk="1" hangingPunct="1"/>
            <a:endParaRPr lang="en-GB" altLang="en-US" sz="2400" dirty="0"/>
          </a:p>
        </p:txBody>
      </p:sp>
      <p:sp>
        <p:nvSpPr>
          <p:cNvPr id="90115" name="Date Placeholder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110CDD6-71C5-448B-8CB0-861DE76085D5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901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E2A880E-0F27-4E44-A28C-168F9CC75786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18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170632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TCP</a:t>
            </a:r>
          </a:p>
        </p:txBody>
      </p:sp>
      <p:sp>
        <p:nvSpPr>
          <p:cNvPr id="9113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TCP Header Format</a:t>
            </a:r>
          </a:p>
        </p:txBody>
      </p:sp>
      <p:sp>
        <p:nvSpPr>
          <p:cNvPr id="91139" name="Date Placeholder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F357C2C-E8C4-41A6-90C5-E6E30FD0F970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9114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842C3FE-A644-3548-BDC0-7EEC22BB44DE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19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graphicFrame>
        <p:nvGraphicFramePr>
          <p:cNvPr id="91140" name="Object 2"/>
          <p:cNvGraphicFramePr>
            <a:graphicFrameLocks noChangeAspect="1"/>
          </p:cNvGraphicFramePr>
          <p:nvPr/>
        </p:nvGraphicFramePr>
        <p:xfrm>
          <a:off x="609600" y="2667000"/>
          <a:ext cx="8326438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333232" imgH="3867912" progId="Word.Document.8">
                  <p:embed/>
                </p:oleObj>
              </mc:Choice>
              <mc:Fallback>
                <p:oleObj name="Document" r:id="rId2" imgW="8333232" imgH="3867912" progId="Word.Document.8">
                  <p:embed/>
                  <p:pic>
                    <p:nvPicPr>
                      <p:cNvPr id="911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67000"/>
                        <a:ext cx="8326438" cy="386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66852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TCP/IP Model</a:t>
            </a:r>
            <a:endParaRPr lang="en-GB" dirty="0"/>
          </a:p>
        </p:txBody>
      </p:sp>
      <p:sp>
        <p:nvSpPr>
          <p:cNvPr id="2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15D5-C378-43FF-8371-30867727AF65}" type="datetime1">
              <a:rPr lang="en-HK" smtClean="0"/>
              <a:t>25/2/2025</a:t>
            </a:fld>
            <a:endParaRPr lang="en-GB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01B1-11FD-4B47-A0FA-E3DE66B38C2D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2184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9764" y="1692275"/>
            <a:ext cx="4114800" cy="4572000"/>
          </a:xfrm>
        </p:spPr>
        <p:txBody>
          <a:bodyPr/>
          <a:lstStyle/>
          <a:p>
            <a:r>
              <a:rPr lang="en-US" altLang="zh-TW" sz="2400" dirty="0">
                <a:ea typeface="新細明體" pitchFamily="18" charset="-120"/>
              </a:rPr>
              <a:t>defines 4 layers:</a:t>
            </a:r>
          </a:p>
          <a:p>
            <a:pPr lvl="1"/>
            <a:r>
              <a:rPr lang="en-US" altLang="zh-TW" sz="2000" dirty="0">
                <a:ea typeface="新細明體" pitchFamily="18" charset="-120"/>
              </a:rPr>
              <a:t>Application Layer</a:t>
            </a:r>
          </a:p>
          <a:p>
            <a:pPr marL="914400" lvl="2" indent="-46038"/>
            <a:r>
              <a:rPr lang="en-US" altLang="zh-TW" sz="1800" dirty="0">
                <a:ea typeface="新細明體" pitchFamily="18" charset="-120"/>
              </a:rPr>
              <a:t>FTP, HTTP, DNS, SMTP, …</a:t>
            </a:r>
          </a:p>
          <a:p>
            <a:pPr lvl="1"/>
            <a:r>
              <a:rPr lang="en-US" altLang="zh-TW" sz="2000" dirty="0">
                <a:ea typeface="新細明體" pitchFamily="18" charset="-120"/>
              </a:rPr>
              <a:t>Host-to-Host Transport Layer</a:t>
            </a:r>
          </a:p>
          <a:p>
            <a:pPr marL="914400" lvl="2" indent="-46038"/>
            <a:r>
              <a:rPr lang="en-US" altLang="zh-TW" sz="1800" dirty="0">
                <a:ea typeface="新細明體" pitchFamily="18" charset="-120"/>
              </a:rPr>
              <a:t>TCP, UDP</a:t>
            </a:r>
          </a:p>
          <a:p>
            <a:pPr lvl="1"/>
            <a:r>
              <a:rPr lang="en-US" altLang="zh-TW" sz="2000" dirty="0">
                <a:ea typeface="新細明體" pitchFamily="18" charset="-120"/>
              </a:rPr>
              <a:t>Internet Layer</a:t>
            </a:r>
          </a:p>
          <a:p>
            <a:pPr marL="914400" lvl="2" indent="-46038"/>
            <a:r>
              <a:rPr lang="en-US" altLang="zh-TW" sz="1800" dirty="0">
                <a:ea typeface="新細明體" pitchFamily="18" charset="-120"/>
              </a:rPr>
              <a:t>IP, ARP, ICMP</a:t>
            </a:r>
          </a:p>
          <a:p>
            <a:pPr lvl="1"/>
            <a:r>
              <a:rPr lang="en-US" altLang="zh-TW" sz="2000" dirty="0">
                <a:ea typeface="新細明體" pitchFamily="18" charset="-120"/>
              </a:rPr>
              <a:t>Network Link Layer</a:t>
            </a:r>
          </a:p>
          <a:p>
            <a:pPr marL="914400" lvl="2" indent="-46038"/>
            <a:r>
              <a:rPr lang="en-US" altLang="zh-TW" sz="1800" dirty="0">
                <a:ea typeface="新細明體" pitchFamily="18" charset="-120"/>
              </a:rPr>
              <a:t>Ethernet</a:t>
            </a:r>
            <a:endParaRPr lang="en-GB" sz="2400" dirty="0"/>
          </a:p>
        </p:txBody>
      </p:sp>
      <p:grpSp>
        <p:nvGrpSpPr>
          <p:cNvPr id="2184196" name="Group 4"/>
          <p:cNvGrpSpPr>
            <a:grpSpLocks/>
          </p:cNvGrpSpPr>
          <p:nvPr/>
        </p:nvGrpSpPr>
        <p:grpSpPr bwMode="auto">
          <a:xfrm>
            <a:off x="5334000" y="1752600"/>
            <a:ext cx="1600200" cy="4800600"/>
            <a:chOff x="3504" y="1104"/>
            <a:chExt cx="1008" cy="3024"/>
          </a:xfrm>
        </p:grpSpPr>
        <p:sp>
          <p:nvSpPr>
            <p:cNvPr id="2184197" name="AutoShape 5"/>
            <p:cNvSpPr>
              <a:spLocks noChangeArrowheads="1"/>
            </p:cNvSpPr>
            <p:nvPr/>
          </p:nvSpPr>
          <p:spPr bwMode="blackWhite">
            <a:xfrm>
              <a:off x="3504" y="1968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dirty="0">
                  <a:latin typeface="Georgia" pitchFamily="18" charset="0"/>
                </a:rPr>
                <a:t>Session</a:t>
              </a:r>
              <a:br>
                <a:rPr lang="en-US" altLang="zh-TW" sz="2000" dirty="0">
                  <a:latin typeface="Georgia" pitchFamily="18" charset="0"/>
                </a:rPr>
              </a:br>
              <a:r>
                <a:rPr lang="en-US" altLang="zh-TW" sz="2000" dirty="0">
                  <a:latin typeface="Georgia" pitchFamily="18" charset="0"/>
                </a:rPr>
                <a:t>Layer</a:t>
              </a:r>
            </a:p>
          </p:txBody>
        </p:sp>
        <p:sp>
          <p:nvSpPr>
            <p:cNvPr id="2184198" name="AutoShape 6"/>
            <p:cNvSpPr>
              <a:spLocks noChangeArrowheads="1"/>
            </p:cNvSpPr>
            <p:nvPr/>
          </p:nvSpPr>
          <p:spPr bwMode="blackWhite">
            <a:xfrm>
              <a:off x="3504" y="1536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dirty="0">
                  <a:latin typeface="Georgia" pitchFamily="18" charset="0"/>
                </a:rPr>
                <a:t>Presentation </a:t>
              </a:r>
              <a:br>
                <a:rPr lang="en-US" altLang="zh-TW" sz="2000" dirty="0">
                  <a:latin typeface="Georgia" pitchFamily="18" charset="0"/>
                </a:rPr>
              </a:br>
              <a:r>
                <a:rPr lang="en-US" altLang="zh-TW" sz="2000" dirty="0">
                  <a:latin typeface="Georgia" pitchFamily="18" charset="0"/>
                </a:rPr>
                <a:t>Layer</a:t>
              </a:r>
            </a:p>
          </p:txBody>
        </p:sp>
        <p:sp>
          <p:nvSpPr>
            <p:cNvPr id="2184199" name="AutoShape 7"/>
            <p:cNvSpPr>
              <a:spLocks noChangeArrowheads="1"/>
            </p:cNvSpPr>
            <p:nvPr/>
          </p:nvSpPr>
          <p:spPr bwMode="blackWhite">
            <a:xfrm>
              <a:off x="3504" y="2400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dirty="0">
                  <a:latin typeface="Georgia" pitchFamily="18" charset="0"/>
                </a:rPr>
                <a:t>Transport </a:t>
              </a:r>
              <a:br>
                <a:rPr lang="en-US" altLang="zh-TW" sz="2000" dirty="0">
                  <a:latin typeface="Georgia" pitchFamily="18" charset="0"/>
                </a:rPr>
              </a:br>
              <a:r>
                <a:rPr lang="en-US" altLang="zh-TW" sz="2000" dirty="0">
                  <a:latin typeface="Georgia" pitchFamily="18" charset="0"/>
                </a:rPr>
                <a:t>Layer</a:t>
              </a:r>
            </a:p>
          </p:txBody>
        </p:sp>
        <p:sp>
          <p:nvSpPr>
            <p:cNvPr id="2184200" name="AutoShape 8"/>
            <p:cNvSpPr>
              <a:spLocks noChangeArrowheads="1"/>
            </p:cNvSpPr>
            <p:nvPr/>
          </p:nvSpPr>
          <p:spPr bwMode="blackWhite">
            <a:xfrm>
              <a:off x="3504" y="2832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dirty="0">
                  <a:latin typeface="Georgia" pitchFamily="18" charset="0"/>
                </a:rPr>
                <a:t>Network</a:t>
              </a:r>
              <a:br>
                <a:rPr lang="en-US" altLang="zh-TW" sz="2000" dirty="0">
                  <a:latin typeface="Georgia" pitchFamily="18" charset="0"/>
                </a:rPr>
              </a:br>
              <a:r>
                <a:rPr lang="en-US" altLang="zh-TW" sz="2000" dirty="0">
                  <a:latin typeface="Georgia" pitchFamily="18" charset="0"/>
                </a:rPr>
                <a:t>Layer</a:t>
              </a:r>
            </a:p>
          </p:txBody>
        </p:sp>
        <p:sp>
          <p:nvSpPr>
            <p:cNvPr id="2184201" name="AutoShape 9"/>
            <p:cNvSpPr>
              <a:spLocks noChangeArrowheads="1"/>
            </p:cNvSpPr>
            <p:nvPr/>
          </p:nvSpPr>
          <p:spPr bwMode="blackWhite">
            <a:xfrm>
              <a:off x="3504" y="1104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dirty="0">
                  <a:latin typeface="Georgia" pitchFamily="18" charset="0"/>
                </a:rPr>
                <a:t>Application </a:t>
              </a:r>
              <a:br>
                <a:rPr lang="en-US" altLang="zh-TW" sz="2000" dirty="0">
                  <a:latin typeface="Georgia" pitchFamily="18" charset="0"/>
                </a:rPr>
              </a:br>
              <a:r>
                <a:rPr lang="en-US" altLang="zh-TW" sz="2000" dirty="0">
                  <a:latin typeface="Georgia" pitchFamily="18" charset="0"/>
                </a:rPr>
                <a:t>Layer</a:t>
              </a:r>
            </a:p>
          </p:txBody>
        </p:sp>
        <p:sp>
          <p:nvSpPr>
            <p:cNvPr id="2184202" name="AutoShape 10"/>
            <p:cNvSpPr>
              <a:spLocks noChangeArrowheads="1"/>
            </p:cNvSpPr>
            <p:nvPr/>
          </p:nvSpPr>
          <p:spPr bwMode="blackWhite">
            <a:xfrm>
              <a:off x="3504" y="3696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dirty="0">
                  <a:latin typeface="Georgia" pitchFamily="18" charset="0"/>
                </a:rPr>
                <a:t>Physical</a:t>
              </a:r>
              <a:br>
                <a:rPr lang="en-US" altLang="zh-TW" sz="2000" dirty="0">
                  <a:latin typeface="Georgia" pitchFamily="18" charset="0"/>
                </a:rPr>
              </a:br>
              <a:r>
                <a:rPr lang="en-US" altLang="zh-TW" sz="2000" dirty="0">
                  <a:latin typeface="Georgia" pitchFamily="18" charset="0"/>
                </a:rPr>
                <a:t>Layer</a:t>
              </a:r>
            </a:p>
          </p:txBody>
        </p:sp>
        <p:sp>
          <p:nvSpPr>
            <p:cNvPr id="2184203" name="AutoShape 11"/>
            <p:cNvSpPr>
              <a:spLocks noChangeArrowheads="1"/>
            </p:cNvSpPr>
            <p:nvPr/>
          </p:nvSpPr>
          <p:spPr bwMode="blackWhite">
            <a:xfrm>
              <a:off x="3504" y="3264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dirty="0">
                  <a:latin typeface="Georgia" pitchFamily="18" charset="0"/>
                </a:rPr>
                <a:t>Data Link</a:t>
              </a:r>
              <a:br>
                <a:rPr lang="en-US" altLang="zh-TW" sz="2000" dirty="0">
                  <a:latin typeface="Georgia" pitchFamily="18" charset="0"/>
                </a:rPr>
              </a:br>
              <a:r>
                <a:rPr lang="en-US" altLang="zh-TW" sz="2000" dirty="0">
                  <a:latin typeface="Georgia" pitchFamily="18" charset="0"/>
                </a:rPr>
                <a:t>Layer</a:t>
              </a:r>
            </a:p>
          </p:txBody>
        </p:sp>
      </p:grpSp>
      <p:sp>
        <p:nvSpPr>
          <p:cNvPr id="2184204" name="Text Box 12"/>
          <p:cNvSpPr txBox="1">
            <a:spLocks noChangeArrowheads="1"/>
          </p:cNvSpPr>
          <p:nvPr/>
        </p:nvSpPr>
        <p:spPr bwMode="auto">
          <a:xfrm>
            <a:off x="5334000" y="12954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2000" b="1" dirty="0">
                <a:latin typeface="Georgia" pitchFamily="18" charset="0"/>
              </a:rPr>
              <a:t>OSI Model</a:t>
            </a:r>
          </a:p>
        </p:txBody>
      </p:sp>
      <p:grpSp>
        <p:nvGrpSpPr>
          <p:cNvPr id="2184205" name="Group 13"/>
          <p:cNvGrpSpPr>
            <a:grpSpLocks/>
          </p:cNvGrpSpPr>
          <p:nvPr/>
        </p:nvGrpSpPr>
        <p:grpSpPr bwMode="auto">
          <a:xfrm>
            <a:off x="7162800" y="1752600"/>
            <a:ext cx="1600200" cy="4114800"/>
            <a:chOff x="4512" y="1104"/>
            <a:chExt cx="1008" cy="2592"/>
          </a:xfrm>
        </p:grpSpPr>
        <p:sp>
          <p:nvSpPr>
            <p:cNvPr id="2184206" name="AutoShape 14"/>
            <p:cNvSpPr>
              <a:spLocks noChangeArrowheads="1"/>
            </p:cNvSpPr>
            <p:nvPr/>
          </p:nvSpPr>
          <p:spPr bwMode="blackWhite">
            <a:xfrm>
              <a:off x="4512" y="2400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dirty="0">
                  <a:latin typeface="Georgia" pitchFamily="18" charset="0"/>
                </a:rPr>
                <a:t>Transport </a:t>
              </a:r>
              <a:br>
                <a:rPr lang="en-US" altLang="zh-TW" sz="2000" dirty="0">
                  <a:latin typeface="Georgia" pitchFamily="18" charset="0"/>
                </a:rPr>
              </a:br>
              <a:r>
                <a:rPr lang="en-US" altLang="zh-TW" sz="2000" dirty="0">
                  <a:latin typeface="Georgia" pitchFamily="18" charset="0"/>
                </a:rPr>
                <a:t>Layer</a:t>
              </a:r>
            </a:p>
          </p:txBody>
        </p:sp>
        <p:sp>
          <p:nvSpPr>
            <p:cNvPr id="2184207" name="AutoShape 15"/>
            <p:cNvSpPr>
              <a:spLocks noChangeArrowheads="1"/>
            </p:cNvSpPr>
            <p:nvPr/>
          </p:nvSpPr>
          <p:spPr bwMode="blackWhite">
            <a:xfrm>
              <a:off x="4512" y="2832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dirty="0">
                  <a:latin typeface="Georgia" pitchFamily="18" charset="0"/>
                </a:rPr>
                <a:t>Network</a:t>
              </a:r>
              <a:br>
                <a:rPr lang="en-US" altLang="zh-TW" sz="2000" dirty="0">
                  <a:latin typeface="Georgia" pitchFamily="18" charset="0"/>
                </a:rPr>
              </a:br>
              <a:r>
                <a:rPr lang="en-US" altLang="zh-TW" sz="2000" dirty="0">
                  <a:latin typeface="Georgia" pitchFamily="18" charset="0"/>
                </a:rPr>
                <a:t>Layer</a:t>
              </a:r>
            </a:p>
          </p:txBody>
        </p:sp>
        <p:sp>
          <p:nvSpPr>
            <p:cNvPr id="2184208" name="AutoShape 16"/>
            <p:cNvSpPr>
              <a:spLocks noChangeArrowheads="1"/>
            </p:cNvSpPr>
            <p:nvPr/>
          </p:nvSpPr>
          <p:spPr bwMode="blackWhite">
            <a:xfrm>
              <a:off x="4512" y="1104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dirty="0">
                  <a:latin typeface="Georgia" pitchFamily="18" charset="0"/>
                </a:rPr>
                <a:t>Application </a:t>
              </a:r>
              <a:br>
                <a:rPr lang="en-US" altLang="zh-TW" sz="2000" dirty="0">
                  <a:latin typeface="Georgia" pitchFamily="18" charset="0"/>
                </a:rPr>
              </a:br>
              <a:r>
                <a:rPr lang="en-US" altLang="zh-TW" sz="2000" dirty="0">
                  <a:latin typeface="Georgia" pitchFamily="18" charset="0"/>
                </a:rPr>
                <a:t>Layer</a:t>
              </a:r>
            </a:p>
          </p:txBody>
        </p:sp>
        <p:sp>
          <p:nvSpPr>
            <p:cNvPr id="2184209" name="AutoShape 17"/>
            <p:cNvSpPr>
              <a:spLocks noChangeArrowheads="1"/>
            </p:cNvSpPr>
            <p:nvPr/>
          </p:nvSpPr>
          <p:spPr bwMode="blackWhite">
            <a:xfrm>
              <a:off x="4512" y="3264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dirty="0">
                  <a:latin typeface="Georgia" pitchFamily="18" charset="0"/>
                </a:rPr>
                <a:t>Data Link</a:t>
              </a:r>
              <a:br>
                <a:rPr lang="en-US" altLang="zh-TW" sz="2000" dirty="0">
                  <a:latin typeface="Georgia" pitchFamily="18" charset="0"/>
                </a:rPr>
              </a:br>
              <a:r>
                <a:rPr lang="en-US" altLang="zh-TW" sz="2000" dirty="0">
                  <a:latin typeface="Georgia" pitchFamily="18" charset="0"/>
                </a:rPr>
                <a:t>Layer</a:t>
              </a:r>
            </a:p>
          </p:txBody>
        </p:sp>
      </p:grpSp>
      <p:sp>
        <p:nvSpPr>
          <p:cNvPr id="2184210" name="Text Box 18"/>
          <p:cNvSpPr txBox="1">
            <a:spLocks noChangeArrowheads="1"/>
          </p:cNvSpPr>
          <p:nvPr/>
        </p:nvSpPr>
        <p:spPr bwMode="auto">
          <a:xfrm>
            <a:off x="6934200" y="12954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2000" b="1" dirty="0">
                <a:latin typeface="Georgia" pitchFamily="18" charset="0"/>
              </a:rPr>
              <a:t>TCP/IP 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1658057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AutoShap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TCP Illustration</a:t>
            </a:r>
            <a:endParaRPr lang="en-GB" altLang="en-US"/>
          </a:p>
        </p:txBody>
      </p:sp>
      <p:pic>
        <p:nvPicPr>
          <p:cNvPr id="92162" name="Picture 307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76204"/>
            <a:ext cx="7543800" cy="3962842"/>
          </a:xfrm>
        </p:spPr>
      </p:pic>
      <p:sp>
        <p:nvSpPr>
          <p:cNvPr id="92163" name="Date Placeholder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D99EEF9-A994-4301-9FC3-2116702C0936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921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3D34B0A-4A7A-0D43-A92C-EAA3B76141BE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20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286511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TCP Flags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URG: Urgent pointer field is significant in this segment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ACK: Acknowledgement field is significant in this segment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PSH: Push function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RST: Resets the connection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FIN: </a:t>
            </a:r>
            <a:r>
              <a:rPr lang="en-GB" altLang="en-US" sz="2600"/>
              <a:t>No more data from sender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/>
              <a:t>SYN: Synchronize sequence numbers to initiate a connection</a:t>
            </a:r>
          </a:p>
        </p:txBody>
      </p:sp>
      <p:sp>
        <p:nvSpPr>
          <p:cNvPr id="93187" name="Date Placeholder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A90D859-99F5-41D1-ACF5-E225C5D04002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931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3EBADD9-AE86-634A-929B-EC9E767CDF2C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21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741418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AutoShap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TCP Connection Establishment</a:t>
            </a:r>
            <a:endParaRPr lang="en-GB" altLang="en-US"/>
          </a:p>
        </p:txBody>
      </p:sp>
      <p:sp>
        <p:nvSpPr>
          <p:cNvPr id="94210" name="Date Placeholder 4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C94086F-56C9-46DD-A8EA-4311694ECAA1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94218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5CCFA5A-C42F-A24A-892E-FA6B071AC9CE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22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sp>
        <p:nvSpPr>
          <p:cNvPr id="94211" name="Text Box 2052"/>
          <p:cNvSpPr txBox="1">
            <a:spLocks noChangeArrowheads="1"/>
          </p:cNvSpPr>
          <p:nvPr/>
        </p:nvSpPr>
        <p:spPr bwMode="auto">
          <a:xfrm>
            <a:off x="1600200" y="17526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Client</a:t>
            </a:r>
            <a:endParaRPr lang="en-GB" altLang="en-US" sz="1800" b="1"/>
          </a:p>
        </p:txBody>
      </p:sp>
      <p:sp>
        <p:nvSpPr>
          <p:cNvPr id="94212" name="Text Box 2053"/>
          <p:cNvSpPr txBox="1">
            <a:spLocks noChangeArrowheads="1"/>
          </p:cNvSpPr>
          <p:nvPr/>
        </p:nvSpPr>
        <p:spPr bwMode="auto">
          <a:xfrm>
            <a:off x="6400800" y="1752600"/>
            <a:ext cx="957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Server</a:t>
            </a:r>
            <a:endParaRPr lang="en-GB" altLang="en-US" sz="1800" b="1"/>
          </a:p>
        </p:txBody>
      </p:sp>
      <p:sp>
        <p:nvSpPr>
          <p:cNvPr id="94213" name="Line 2054"/>
          <p:cNvSpPr>
            <a:spLocks noChangeShapeType="1"/>
          </p:cNvSpPr>
          <p:nvPr/>
        </p:nvSpPr>
        <p:spPr bwMode="auto">
          <a:xfrm>
            <a:off x="2133600" y="22860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4214" name="Line 2055"/>
          <p:cNvSpPr>
            <a:spLocks noChangeShapeType="1"/>
          </p:cNvSpPr>
          <p:nvPr/>
        </p:nvSpPr>
        <p:spPr bwMode="auto">
          <a:xfrm>
            <a:off x="6934200" y="22860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2" name="Group 2063"/>
          <p:cNvGrpSpPr>
            <a:grpSpLocks/>
          </p:cNvGrpSpPr>
          <p:nvPr/>
        </p:nvGrpSpPr>
        <p:grpSpPr bwMode="auto">
          <a:xfrm>
            <a:off x="2286000" y="2438400"/>
            <a:ext cx="4419600" cy="457200"/>
            <a:chOff x="1440" y="1536"/>
            <a:chExt cx="2784" cy="288"/>
          </a:xfrm>
        </p:grpSpPr>
        <p:sp>
          <p:nvSpPr>
            <p:cNvPr id="94223" name="Line 2056"/>
            <p:cNvSpPr>
              <a:spLocks noChangeShapeType="1"/>
            </p:cNvSpPr>
            <p:nvPr/>
          </p:nvSpPr>
          <p:spPr bwMode="auto">
            <a:xfrm>
              <a:off x="1440" y="1536"/>
              <a:ext cx="278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4224" name="Text Box 2057"/>
            <p:cNvSpPr txBox="1">
              <a:spLocks noChangeArrowheads="1"/>
            </p:cNvSpPr>
            <p:nvPr/>
          </p:nvSpPr>
          <p:spPr bwMode="blackWhite">
            <a:xfrm>
              <a:off x="2665" y="1536"/>
              <a:ext cx="473" cy="23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SYN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n</a:t>
              </a:r>
              <a:endParaRPr lang="en-GB" altLang="en-US" sz="1800" b="1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064"/>
          <p:cNvGrpSpPr>
            <a:grpSpLocks/>
          </p:cNvGrpSpPr>
          <p:nvPr/>
        </p:nvGrpSpPr>
        <p:grpSpPr bwMode="auto">
          <a:xfrm>
            <a:off x="2362200" y="3048000"/>
            <a:ext cx="4343400" cy="371475"/>
            <a:chOff x="1488" y="1920"/>
            <a:chExt cx="2736" cy="234"/>
          </a:xfrm>
        </p:grpSpPr>
        <p:sp>
          <p:nvSpPr>
            <p:cNvPr id="94221" name="Line 2059"/>
            <p:cNvSpPr>
              <a:spLocks noChangeShapeType="1"/>
            </p:cNvSpPr>
            <p:nvPr/>
          </p:nvSpPr>
          <p:spPr bwMode="auto">
            <a:xfrm flipV="1">
              <a:off x="1488" y="1968"/>
              <a:ext cx="27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4222" name="Text Box 2060"/>
            <p:cNvSpPr txBox="1">
              <a:spLocks noChangeArrowheads="1"/>
            </p:cNvSpPr>
            <p:nvPr/>
          </p:nvSpPr>
          <p:spPr bwMode="blackWhite">
            <a:xfrm>
              <a:off x="2352" y="1920"/>
              <a:ext cx="1059" cy="23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SYN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m</a:t>
              </a:r>
              <a:r>
                <a:rPr lang="en-US" altLang="en-US" sz="1800" b="1">
                  <a:solidFill>
                    <a:schemeClr val="bg1"/>
                  </a:solidFill>
                </a:rPr>
                <a:t>, ACK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n+1</a:t>
              </a:r>
              <a:endParaRPr lang="en-GB" altLang="en-US" sz="1800" b="1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2065"/>
          <p:cNvGrpSpPr>
            <a:grpSpLocks/>
          </p:cNvGrpSpPr>
          <p:nvPr/>
        </p:nvGrpSpPr>
        <p:grpSpPr bwMode="auto">
          <a:xfrm>
            <a:off x="2362200" y="3733800"/>
            <a:ext cx="4419600" cy="457200"/>
            <a:chOff x="1488" y="2352"/>
            <a:chExt cx="2784" cy="288"/>
          </a:xfrm>
        </p:grpSpPr>
        <p:sp>
          <p:nvSpPr>
            <p:cNvPr id="94219" name="Line 2061"/>
            <p:cNvSpPr>
              <a:spLocks noChangeShapeType="1"/>
            </p:cNvSpPr>
            <p:nvPr/>
          </p:nvSpPr>
          <p:spPr bwMode="auto">
            <a:xfrm>
              <a:off x="1488" y="2352"/>
              <a:ext cx="278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4220" name="Text Box 2062"/>
            <p:cNvSpPr txBox="1">
              <a:spLocks noChangeArrowheads="1"/>
            </p:cNvSpPr>
            <p:nvPr/>
          </p:nvSpPr>
          <p:spPr bwMode="blackWhite">
            <a:xfrm>
              <a:off x="2586" y="2400"/>
              <a:ext cx="625" cy="23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ACK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m+1</a:t>
              </a:r>
              <a:endParaRPr lang="en-GB" altLang="en-US" sz="1800" b="1" baseline="-25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5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AutoShap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TCP Connection Termination</a:t>
            </a:r>
            <a:endParaRPr lang="en-GB" altLang="en-US"/>
          </a:p>
        </p:txBody>
      </p:sp>
      <p:sp>
        <p:nvSpPr>
          <p:cNvPr id="95234" name="Date Placeholder 4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DDF9D41-8447-46D9-960B-71C19B2FC7CA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95243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FC74942-6A08-2344-9A2A-C3A75A628AB6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23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sp>
        <p:nvSpPr>
          <p:cNvPr id="95235" name="Text Box 1027"/>
          <p:cNvSpPr txBox="1">
            <a:spLocks noChangeArrowheads="1"/>
          </p:cNvSpPr>
          <p:nvPr/>
        </p:nvSpPr>
        <p:spPr bwMode="auto">
          <a:xfrm>
            <a:off x="1600200" y="17526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Client</a:t>
            </a:r>
            <a:endParaRPr lang="en-GB" altLang="en-US" sz="1800" b="1"/>
          </a:p>
        </p:txBody>
      </p:sp>
      <p:sp>
        <p:nvSpPr>
          <p:cNvPr id="95236" name="Text Box 1028"/>
          <p:cNvSpPr txBox="1">
            <a:spLocks noChangeArrowheads="1"/>
          </p:cNvSpPr>
          <p:nvPr/>
        </p:nvSpPr>
        <p:spPr bwMode="auto">
          <a:xfrm>
            <a:off x="6400800" y="1752600"/>
            <a:ext cx="957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Server</a:t>
            </a:r>
            <a:endParaRPr lang="en-GB" altLang="en-US" sz="1800" b="1"/>
          </a:p>
        </p:txBody>
      </p:sp>
      <p:sp>
        <p:nvSpPr>
          <p:cNvPr id="95237" name="Line 1029"/>
          <p:cNvSpPr>
            <a:spLocks noChangeShapeType="1"/>
          </p:cNvSpPr>
          <p:nvPr/>
        </p:nvSpPr>
        <p:spPr bwMode="auto">
          <a:xfrm>
            <a:off x="2057400" y="228600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5238" name="Line 1030"/>
          <p:cNvSpPr>
            <a:spLocks noChangeShapeType="1"/>
          </p:cNvSpPr>
          <p:nvPr/>
        </p:nvSpPr>
        <p:spPr bwMode="auto">
          <a:xfrm>
            <a:off x="6934200" y="228600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2286000" y="2438400"/>
            <a:ext cx="4419600" cy="457200"/>
            <a:chOff x="1440" y="1536"/>
            <a:chExt cx="2784" cy="288"/>
          </a:xfrm>
        </p:grpSpPr>
        <p:sp>
          <p:nvSpPr>
            <p:cNvPr id="95250" name="Line 1031"/>
            <p:cNvSpPr>
              <a:spLocks noChangeShapeType="1"/>
            </p:cNvSpPr>
            <p:nvPr/>
          </p:nvSpPr>
          <p:spPr bwMode="auto">
            <a:xfrm>
              <a:off x="1440" y="1536"/>
              <a:ext cx="278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5251" name="Text Box 1032"/>
            <p:cNvSpPr txBox="1">
              <a:spLocks noChangeArrowheads="1"/>
            </p:cNvSpPr>
            <p:nvPr/>
          </p:nvSpPr>
          <p:spPr bwMode="blackWhite">
            <a:xfrm>
              <a:off x="2397" y="1536"/>
              <a:ext cx="850" cy="23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FIN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n</a:t>
              </a:r>
              <a:r>
                <a:rPr lang="en-US" altLang="en-US" sz="1800" b="1">
                  <a:solidFill>
                    <a:schemeClr val="bg1"/>
                  </a:solidFill>
                </a:rPr>
                <a:t>,ACK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m</a:t>
              </a:r>
              <a:endParaRPr lang="en-GB" altLang="en-US" sz="1800" b="1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041"/>
          <p:cNvGrpSpPr>
            <a:grpSpLocks/>
          </p:cNvGrpSpPr>
          <p:nvPr/>
        </p:nvGrpSpPr>
        <p:grpSpPr bwMode="auto">
          <a:xfrm>
            <a:off x="2362200" y="3048000"/>
            <a:ext cx="4343400" cy="371475"/>
            <a:chOff x="1488" y="1920"/>
            <a:chExt cx="2736" cy="234"/>
          </a:xfrm>
        </p:grpSpPr>
        <p:sp>
          <p:nvSpPr>
            <p:cNvPr id="95248" name="Line 1033"/>
            <p:cNvSpPr>
              <a:spLocks noChangeShapeType="1"/>
            </p:cNvSpPr>
            <p:nvPr/>
          </p:nvSpPr>
          <p:spPr bwMode="auto">
            <a:xfrm flipV="1">
              <a:off x="1488" y="1968"/>
              <a:ext cx="27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5249" name="Text Box 1034"/>
            <p:cNvSpPr txBox="1">
              <a:spLocks noChangeArrowheads="1"/>
            </p:cNvSpPr>
            <p:nvPr/>
          </p:nvSpPr>
          <p:spPr bwMode="blackWhite">
            <a:xfrm>
              <a:off x="2553" y="1920"/>
              <a:ext cx="599" cy="23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ACK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n+1</a:t>
              </a:r>
              <a:endParaRPr lang="en-GB" altLang="en-US" sz="1800" b="1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043"/>
          <p:cNvGrpSpPr>
            <a:grpSpLocks/>
          </p:cNvGrpSpPr>
          <p:nvPr/>
        </p:nvGrpSpPr>
        <p:grpSpPr bwMode="auto">
          <a:xfrm>
            <a:off x="2362200" y="4419600"/>
            <a:ext cx="4419600" cy="457200"/>
            <a:chOff x="1488" y="2784"/>
            <a:chExt cx="2784" cy="288"/>
          </a:xfrm>
        </p:grpSpPr>
        <p:sp>
          <p:nvSpPr>
            <p:cNvPr id="95246" name="Line 1035"/>
            <p:cNvSpPr>
              <a:spLocks noChangeShapeType="1"/>
            </p:cNvSpPr>
            <p:nvPr/>
          </p:nvSpPr>
          <p:spPr bwMode="auto">
            <a:xfrm>
              <a:off x="1488" y="2784"/>
              <a:ext cx="278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5247" name="Text Box 1036"/>
            <p:cNvSpPr txBox="1">
              <a:spLocks noChangeArrowheads="1"/>
            </p:cNvSpPr>
            <p:nvPr/>
          </p:nvSpPr>
          <p:spPr bwMode="blackWhite">
            <a:xfrm>
              <a:off x="2537" y="2832"/>
              <a:ext cx="625" cy="23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ACK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m+1</a:t>
              </a:r>
              <a:endParaRPr lang="en-GB" altLang="en-US" sz="1800" b="1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042"/>
          <p:cNvGrpSpPr>
            <a:grpSpLocks/>
          </p:cNvGrpSpPr>
          <p:nvPr/>
        </p:nvGrpSpPr>
        <p:grpSpPr bwMode="auto">
          <a:xfrm>
            <a:off x="2362200" y="3657600"/>
            <a:ext cx="4343400" cy="371475"/>
            <a:chOff x="1488" y="2304"/>
            <a:chExt cx="2736" cy="234"/>
          </a:xfrm>
        </p:grpSpPr>
        <p:sp>
          <p:nvSpPr>
            <p:cNvPr id="95244" name="Line 1037"/>
            <p:cNvSpPr>
              <a:spLocks noChangeShapeType="1"/>
            </p:cNvSpPr>
            <p:nvPr/>
          </p:nvSpPr>
          <p:spPr bwMode="auto">
            <a:xfrm flipV="1">
              <a:off x="1488" y="2352"/>
              <a:ext cx="27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5245" name="Text Box 1038"/>
            <p:cNvSpPr txBox="1">
              <a:spLocks noChangeArrowheads="1"/>
            </p:cNvSpPr>
            <p:nvPr/>
          </p:nvSpPr>
          <p:spPr bwMode="blackWhite">
            <a:xfrm>
              <a:off x="2323" y="2304"/>
              <a:ext cx="960" cy="23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FIN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m</a:t>
              </a:r>
              <a:r>
                <a:rPr lang="en-US" altLang="en-US" sz="1800" b="1">
                  <a:solidFill>
                    <a:schemeClr val="bg1"/>
                  </a:solidFill>
                </a:rPr>
                <a:t>,ACK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n+1</a:t>
              </a:r>
              <a:endParaRPr lang="en-GB" altLang="en-US" sz="1800" b="1" baseline="-25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TCP Connection States</a:t>
            </a:r>
            <a:endParaRPr lang="en-GB" altLang="en-US"/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200"/>
              <a:t>LISTENING: The socket is listening for incoming connections.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200"/>
              <a:t>SYN_SENT: The socket is actively attempting to establish a connection.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200"/>
              <a:t>SYN_RECV: A connection request has been received from the network.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200"/>
              <a:t>ESTABLISHED: The socket has an established connection.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200"/>
              <a:t>FIN_WAIT1: The socket is closed, and the connection is shutting down.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200"/>
              <a:t>FIN_WAIT2: Connection is closed, and the socket is waiting for a shutdown from the remote end. </a:t>
            </a:r>
          </a:p>
        </p:txBody>
      </p:sp>
      <p:sp>
        <p:nvSpPr>
          <p:cNvPr id="96259" name="Date Placeholder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436BE77-9E9F-468E-B868-4C404F406D42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962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D061E77-1748-7143-94E8-182D2EF159F5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24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1877529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TCP Connection States</a:t>
            </a:r>
            <a:endParaRPr lang="en-GB" altLang="en-US"/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200"/>
              <a:t>TIME_WAIT: The socket is waiting after close to handle packets still in the network. </a:t>
            </a:r>
          </a:p>
          <a:p>
            <a:pPr eaLnBrk="1" hangingPunct="1"/>
            <a:r>
              <a:rPr lang="en-GB" altLang="en-US" sz="2200"/>
              <a:t>LAST_ACK: The remote end shut down, and the socket is closed. Waiting for acknowledgement. </a:t>
            </a:r>
          </a:p>
          <a:p>
            <a:pPr eaLnBrk="1" hangingPunct="1"/>
            <a:r>
              <a:rPr lang="en-GB" altLang="en-US" sz="2200"/>
              <a:t>CLOSING: Both sockets are shut down but we still don't have all our data sent. </a:t>
            </a:r>
          </a:p>
          <a:p>
            <a:pPr eaLnBrk="1" hangingPunct="1"/>
            <a:r>
              <a:rPr lang="en-GB" altLang="en-US" sz="2200"/>
              <a:t>CLOSE_WAIT: The remote end has shut down, waiting for the socket to close. </a:t>
            </a:r>
          </a:p>
          <a:p>
            <a:pPr eaLnBrk="1" hangingPunct="1"/>
            <a:r>
              <a:rPr lang="en-GB" altLang="en-US" sz="2200"/>
              <a:t>CLOSED: The socket is not being used. </a:t>
            </a:r>
          </a:p>
          <a:p>
            <a:pPr eaLnBrk="1" hangingPunct="1"/>
            <a:r>
              <a:rPr lang="en-GB" altLang="en-US" sz="2200"/>
              <a:t>UNKNOWN: The state of the socket is unknown.</a:t>
            </a:r>
          </a:p>
        </p:txBody>
      </p:sp>
      <p:sp>
        <p:nvSpPr>
          <p:cNvPr id="97283" name="Date Placeholder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59CED2D-BAEC-4E04-A5D7-54D033AC9F5F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972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2A08AE8-5F77-354E-823B-3C2892E4309B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25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520370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547B397-AB4A-4418-BCBB-5896ED3F9970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98331" name="Slide Number Placeholder 4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DEB81AC-293E-6F4C-8993-2996463A7EF6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26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sp>
        <p:nvSpPr>
          <p:cNvPr id="98306" name="Text Box 1028"/>
          <p:cNvSpPr txBox="1">
            <a:spLocks noChangeArrowheads="1"/>
          </p:cNvSpPr>
          <p:nvPr/>
        </p:nvSpPr>
        <p:spPr bwMode="auto">
          <a:xfrm>
            <a:off x="1912938" y="152400"/>
            <a:ext cx="8223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Client</a:t>
            </a:r>
            <a:endParaRPr lang="en-GB" altLang="en-US" sz="1800" b="1"/>
          </a:p>
        </p:txBody>
      </p:sp>
      <p:sp>
        <p:nvSpPr>
          <p:cNvPr id="98307" name="Text Box 1029"/>
          <p:cNvSpPr txBox="1">
            <a:spLocks noChangeArrowheads="1"/>
          </p:cNvSpPr>
          <p:nvPr/>
        </p:nvSpPr>
        <p:spPr bwMode="auto">
          <a:xfrm>
            <a:off x="6713538" y="152400"/>
            <a:ext cx="9001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Server</a:t>
            </a:r>
            <a:endParaRPr lang="en-GB" altLang="en-US" sz="1800" b="1"/>
          </a:p>
        </p:txBody>
      </p:sp>
      <p:sp>
        <p:nvSpPr>
          <p:cNvPr id="98308" name="Line 1030"/>
          <p:cNvSpPr>
            <a:spLocks noChangeShapeType="1"/>
          </p:cNvSpPr>
          <p:nvPr/>
        </p:nvSpPr>
        <p:spPr bwMode="auto">
          <a:xfrm>
            <a:off x="2370138" y="685800"/>
            <a:ext cx="0" cy="530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8309" name="Line 1031"/>
          <p:cNvSpPr>
            <a:spLocks noChangeShapeType="1"/>
          </p:cNvSpPr>
          <p:nvPr/>
        </p:nvSpPr>
        <p:spPr bwMode="auto">
          <a:xfrm>
            <a:off x="7246938" y="685800"/>
            <a:ext cx="0" cy="530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2" name="Group 1059"/>
          <p:cNvGrpSpPr>
            <a:grpSpLocks/>
          </p:cNvGrpSpPr>
          <p:nvPr/>
        </p:nvGrpSpPr>
        <p:grpSpPr bwMode="auto">
          <a:xfrm>
            <a:off x="2598738" y="838200"/>
            <a:ext cx="4419600" cy="457200"/>
            <a:chOff x="1440" y="816"/>
            <a:chExt cx="2784" cy="288"/>
          </a:xfrm>
        </p:grpSpPr>
        <p:sp>
          <p:nvSpPr>
            <p:cNvPr id="98344" name="Line 1032"/>
            <p:cNvSpPr>
              <a:spLocks noChangeShapeType="1"/>
            </p:cNvSpPr>
            <p:nvPr/>
          </p:nvSpPr>
          <p:spPr bwMode="auto">
            <a:xfrm>
              <a:off x="1440" y="816"/>
              <a:ext cx="278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8345" name="Text Box 1033"/>
            <p:cNvSpPr txBox="1">
              <a:spLocks noChangeArrowheads="1"/>
            </p:cNvSpPr>
            <p:nvPr/>
          </p:nvSpPr>
          <p:spPr bwMode="blackWhite">
            <a:xfrm>
              <a:off x="2665" y="816"/>
              <a:ext cx="473" cy="23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SYN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n</a:t>
              </a:r>
              <a:endParaRPr lang="en-GB" altLang="en-US" sz="1800" b="1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060"/>
          <p:cNvGrpSpPr>
            <a:grpSpLocks/>
          </p:cNvGrpSpPr>
          <p:nvPr/>
        </p:nvGrpSpPr>
        <p:grpSpPr bwMode="auto">
          <a:xfrm>
            <a:off x="2674938" y="1447800"/>
            <a:ext cx="4343400" cy="371475"/>
            <a:chOff x="1488" y="1200"/>
            <a:chExt cx="2736" cy="234"/>
          </a:xfrm>
        </p:grpSpPr>
        <p:sp>
          <p:nvSpPr>
            <p:cNvPr id="98342" name="Line 1034"/>
            <p:cNvSpPr>
              <a:spLocks noChangeShapeType="1"/>
            </p:cNvSpPr>
            <p:nvPr/>
          </p:nvSpPr>
          <p:spPr bwMode="auto">
            <a:xfrm flipV="1">
              <a:off x="1488" y="1248"/>
              <a:ext cx="27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8343" name="Text Box 1035"/>
            <p:cNvSpPr txBox="1">
              <a:spLocks noChangeArrowheads="1"/>
            </p:cNvSpPr>
            <p:nvPr/>
          </p:nvSpPr>
          <p:spPr bwMode="blackWhite">
            <a:xfrm>
              <a:off x="2352" y="1200"/>
              <a:ext cx="1060" cy="23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SYN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m</a:t>
              </a:r>
              <a:r>
                <a:rPr lang="en-US" altLang="en-US" sz="1800" b="1">
                  <a:solidFill>
                    <a:schemeClr val="bg1"/>
                  </a:solidFill>
                </a:rPr>
                <a:t>, ACK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n+1</a:t>
              </a:r>
              <a:endParaRPr lang="en-GB" altLang="en-US" sz="1800" b="1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061"/>
          <p:cNvGrpSpPr>
            <a:grpSpLocks/>
          </p:cNvGrpSpPr>
          <p:nvPr/>
        </p:nvGrpSpPr>
        <p:grpSpPr bwMode="auto">
          <a:xfrm>
            <a:off x="2674938" y="2133600"/>
            <a:ext cx="4419600" cy="457200"/>
            <a:chOff x="1488" y="1632"/>
            <a:chExt cx="2784" cy="288"/>
          </a:xfrm>
        </p:grpSpPr>
        <p:sp>
          <p:nvSpPr>
            <p:cNvPr id="98340" name="Line 1036"/>
            <p:cNvSpPr>
              <a:spLocks noChangeShapeType="1"/>
            </p:cNvSpPr>
            <p:nvPr/>
          </p:nvSpPr>
          <p:spPr bwMode="auto">
            <a:xfrm>
              <a:off x="1488" y="1632"/>
              <a:ext cx="278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8341" name="Text Box 1037"/>
            <p:cNvSpPr txBox="1">
              <a:spLocks noChangeArrowheads="1"/>
            </p:cNvSpPr>
            <p:nvPr/>
          </p:nvSpPr>
          <p:spPr bwMode="blackWhite">
            <a:xfrm>
              <a:off x="2586" y="1680"/>
              <a:ext cx="626" cy="23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ACK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m+1</a:t>
              </a:r>
              <a:endParaRPr lang="en-GB" altLang="en-US" sz="1800" b="1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062"/>
          <p:cNvGrpSpPr>
            <a:grpSpLocks/>
          </p:cNvGrpSpPr>
          <p:nvPr/>
        </p:nvGrpSpPr>
        <p:grpSpPr bwMode="auto">
          <a:xfrm>
            <a:off x="2598738" y="3581400"/>
            <a:ext cx="4419600" cy="457200"/>
            <a:chOff x="1440" y="2544"/>
            <a:chExt cx="2784" cy="288"/>
          </a:xfrm>
        </p:grpSpPr>
        <p:sp>
          <p:nvSpPr>
            <p:cNvPr id="98338" name="Line 1038"/>
            <p:cNvSpPr>
              <a:spLocks noChangeShapeType="1"/>
            </p:cNvSpPr>
            <p:nvPr/>
          </p:nvSpPr>
          <p:spPr bwMode="auto">
            <a:xfrm>
              <a:off x="1440" y="2544"/>
              <a:ext cx="278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8339" name="Text Box 1039"/>
            <p:cNvSpPr txBox="1">
              <a:spLocks noChangeArrowheads="1"/>
            </p:cNvSpPr>
            <p:nvPr/>
          </p:nvSpPr>
          <p:spPr bwMode="blackWhite">
            <a:xfrm>
              <a:off x="2397" y="2544"/>
              <a:ext cx="850" cy="23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FIN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n</a:t>
              </a:r>
              <a:r>
                <a:rPr lang="en-US" altLang="en-US" sz="1800" b="1">
                  <a:solidFill>
                    <a:schemeClr val="bg1"/>
                  </a:solidFill>
                </a:rPr>
                <a:t>,ACK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m</a:t>
              </a:r>
              <a:endParaRPr lang="en-GB" altLang="en-US" sz="1800" b="1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063"/>
          <p:cNvGrpSpPr>
            <a:grpSpLocks/>
          </p:cNvGrpSpPr>
          <p:nvPr/>
        </p:nvGrpSpPr>
        <p:grpSpPr bwMode="auto">
          <a:xfrm>
            <a:off x="2674938" y="4191000"/>
            <a:ext cx="4343400" cy="371475"/>
            <a:chOff x="1488" y="2928"/>
            <a:chExt cx="2736" cy="234"/>
          </a:xfrm>
        </p:grpSpPr>
        <p:sp>
          <p:nvSpPr>
            <p:cNvPr id="98336" name="Line 1040"/>
            <p:cNvSpPr>
              <a:spLocks noChangeShapeType="1"/>
            </p:cNvSpPr>
            <p:nvPr/>
          </p:nvSpPr>
          <p:spPr bwMode="auto">
            <a:xfrm flipV="1">
              <a:off x="1488" y="2976"/>
              <a:ext cx="27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8337" name="Text Box 1041"/>
            <p:cNvSpPr txBox="1">
              <a:spLocks noChangeArrowheads="1"/>
            </p:cNvSpPr>
            <p:nvPr/>
          </p:nvSpPr>
          <p:spPr bwMode="blackWhite">
            <a:xfrm>
              <a:off x="2553" y="2928"/>
              <a:ext cx="599" cy="23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ACK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n+1</a:t>
              </a:r>
              <a:endParaRPr lang="en-GB" altLang="en-US" sz="1800" b="1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1065"/>
          <p:cNvGrpSpPr>
            <a:grpSpLocks/>
          </p:cNvGrpSpPr>
          <p:nvPr/>
        </p:nvGrpSpPr>
        <p:grpSpPr bwMode="auto">
          <a:xfrm>
            <a:off x="2674938" y="5562600"/>
            <a:ext cx="4419600" cy="457200"/>
            <a:chOff x="1488" y="3792"/>
            <a:chExt cx="2784" cy="288"/>
          </a:xfrm>
        </p:grpSpPr>
        <p:sp>
          <p:nvSpPr>
            <p:cNvPr id="98334" name="Line 1042"/>
            <p:cNvSpPr>
              <a:spLocks noChangeShapeType="1"/>
            </p:cNvSpPr>
            <p:nvPr/>
          </p:nvSpPr>
          <p:spPr bwMode="auto">
            <a:xfrm>
              <a:off x="1488" y="3792"/>
              <a:ext cx="278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8335" name="Text Box 1043"/>
            <p:cNvSpPr txBox="1">
              <a:spLocks noChangeArrowheads="1"/>
            </p:cNvSpPr>
            <p:nvPr/>
          </p:nvSpPr>
          <p:spPr bwMode="blackWhite">
            <a:xfrm>
              <a:off x="2537" y="3840"/>
              <a:ext cx="626" cy="23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ACK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m+1</a:t>
              </a:r>
              <a:endParaRPr lang="en-GB" altLang="en-US" sz="1800" b="1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1064"/>
          <p:cNvGrpSpPr>
            <a:grpSpLocks/>
          </p:cNvGrpSpPr>
          <p:nvPr/>
        </p:nvGrpSpPr>
        <p:grpSpPr bwMode="auto">
          <a:xfrm>
            <a:off x="2674938" y="4800600"/>
            <a:ext cx="4343400" cy="371475"/>
            <a:chOff x="1488" y="3312"/>
            <a:chExt cx="2736" cy="234"/>
          </a:xfrm>
        </p:grpSpPr>
        <p:sp>
          <p:nvSpPr>
            <p:cNvPr id="98332" name="Line 1044"/>
            <p:cNvSpPr>
              <a:spLocks noChangeShapeType="1"/>
            </p:cNvSpPr>
            <p:nvPr/>
          </p:nvSpPr>
          <p:spPr bwMode="auto">
            <a:xfrm flipV="1">
              <a:off x="1488" y="3360"/>
              <a:ext cx="27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8333" name="Text Box 1045"/>
            <p:cNvSpPr txBox="1">
              <a:spLocks noChangeArrowheads="1"/>
            </p:cNvSpPr>
            <p:nvPr/>
          </p:nvSpPr>
          <p:spPr bwMode="blackWhite">
            <a:xfrm>
              <a:off x="2323" y="3312"/>
              <a:ext cx="960" cy="23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FIN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m</a:t>
              </a:r>
              <a:r>
                <a:rPr lang="en-US" altLang="en-US" sz="1800" b="1">
                  <a:solidFill>
                    <a:schemeClr val="bg1"/>
                  </a:solidFill>
                </a:rPr>
                <a:t>,ACK</a:t>
              </a:r>
              <a:r>
                <a:rPr lang="en-US" altLang="en-US" sz="1800" b="1" baseline="-25000">
                  <a:solidFill>
                    <a:schemeClr val="bg1"/>
                  </a:solidFill>
                </a:rPr>
                <a:t>n+1</a:t>
              </a:r>
              <a:endParaRPr lang="en-GB" altLang="en-US" sz="1800" b="1" baseline="-25000">
                <a:solidFill>
                  <a:schemeClr val="bg1"/>
                </a:solidFill>
              </a:endParaRPr>
            </a:p>
          </p:txBody>
        </p:sp>
      </p:grpSp>
      <p:sp>
        <p:nvSpPr>
          <p:cNvPr id="1373206" name="Text Box 1046"/>
          <p:cNvSpPr txBox="1">
            <a:spLocks noChangeArrowheads="1"/>
          </p:cNvSpPr>
          <p:nvPr/>
        </p:nvSpPr>
        <p:spPr bwMode="auto">
          <a:xfrm>
            <a:off x="922338" y="852488"/>
            <a:ext cx="1400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SYN_SENT</a:t>
            </a:r>
            <a:endParaRPr lang="en-GB" altLang="en-US" sz="1800"/>
          </a:p>
        </p:txBody>
      </p:sp>
      <p:sp>
        <p:nvSpPr>
          <p:cNvPr id="1373207" name="Text Box 1047"/>
          <p:cNvSpPr txBox="1">
            <a:spLocks noChangeArrowheads="1"/>
          </p:cNvSpPr>
          <p:nvPr/>
        </p:nvSpPr>
        <p:spPr bwMode="auto">
          <a:xfrm>
            <a:off x="7399338" y="547688"/>
            <a:ext cx="1400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LISTENING</a:t>
            </a:r>
            <a:endParaRPr lang="en-GB" altLang="en-US" sz="1800"/>
          </a:p>
        </p:txBody>
      </p:sp>
      <p:sp>
        <p:nvSpPr>
          <p:cNvPr id="1373208" name="Text Box 1048"/>
          <p:cNvSpPr txBox="1">
            <a:spLocks noChangeArrowheads="1"/>
          </p:cNvSpPr>
          <p:nvPr/>
        </p:nvSpPr>
        <p:spPr bwMode="auto">
          <a:xfrm>
            <a:off x="7399338" y="1143000"/>
            <a:ext cx="1438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SYN_RCVD</a:t>
            </a:r>
            <a:endParaRPr lang="en-GB" altLang="en-US" sz="1800"/>
          </a:p>
        </p:txBody>
      </p:sp>
      <p:sp>
        <p:nvSpPr>
          <p:cNvPr id="1373209" name="Text Box 1049"/>
          <p:cNvSpPr txBox="1">
            <a:spLocks noChangeArrowheads="1"/>
          </p:cNvSpPr>
          <p:nvPr/>
        </p:nvSpPr>
        <p:spPr bwMode="auto">
          <a:xfrm>
            <a:off x="7399338" y="2438400"/>
            <a:ext cx="1765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ESTABLISHED</a:t>
            </a:r>
            <a:endParaRPr lang="en-GB" altLang="en-US" sz="1800"/>
          </a:p>
        </p:txBody>
      </p:sp>
      <p:sp>
        <p:nvSpPr>
          <p:cNvPr id="1373210" name="Text Box 1050"/>
          <p:cNvSpPr txBox="1">
            <a:spLocks noChangeArrowheads="1"/>
          </p:cNvSpPr>
          <p:nvPr/>
        </p:nvSpPr>
        <p:spPr bwMode="auto">
          <a:xfrm>
            <a:off x="211138" y="2743200"/>
            <a:ext cx="1755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ESTABLISHED</a:t>
            </a:r>
            <a:endParaRPr lang="en-GB" altLang="en-US" sz="1800"/>
          </a:p>
        </p:txBody>
      </p:sp>
      <p:sp>
        <p:nvSpPr>
          <p:cNvPr id="1373211" name="Text Box 1051"/>
          <p:cNvSpPr txBox="1">
            <a:spLocks noChangeArrowheads="1"/>
          </p:cNvSpPr>
          <p:nvPr/>
        </p:nvSpPr>
        <p:spPr bwMode="auto">
          <a:xfrm>
            <a:off x="855663" y="3886200"/>
            <a:ext cx="13795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FIN_WAIT1</a:t>
            </a:r>
            <a:endParaRPr lang="en-GB" altLang="en-US" sz="1800"/>
          </a:p>
        </p:txBody>
      </p:sp>
      <p:sp>
        <p:nvSpPr>
          <p:cNvPr id="1373212" name="Text Box 1052"/>
          <p:cNvSpPr txBox="1">
            <a:spLocks noChangeArrowheads="1"/>
          </p:cNvSpPr>
          <p:nvPr/>
        </p:nvSpPr>
        <p:spPr bwMode="auto">
          <a:xfrm>
            <a:off x="7399338" y="3886200"/>
            <a:ext cx="1666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CLOSE_WAIT</a:t>
            </a:r>
            <a:endParaRPr lang="en-GB" altLang="en-US" sz="1800"/>
          </a:p>
        </p:txBody>
      </p:sp>
      <p:sp>
        <p:nvSpPr>
          <p:cNvPr id="1373213" name="Text Box 1053"/>
          <p:cNvSpPr txBox="1">
            <a:spLocks noChangeArrowheads="1"/>
          </p:cNvSpPr>
          <p:nvPr/>
        </p:nvSpPr>
        <p:spPr bwMode="auto">
          <a:xfrm>
            <a:off x="7399338" y="4343400"/>
            <a:ext cx="13620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LAST_ACK</a:t>
            </a:r>
            <a:endParaRPr lang="en-GB" altLang="en-US" sz="1800"/>
          </a:p>
        </p:txBody>
      </p:sp>
      <p:sp>
        <p:nvSpPr>
          <p:cNvPr id="1373214" name="Text Box 1054"/>
          <p:cNvSpPr txBox="1">
            <a:spLocks noChangeArrowheads="1"/>
          </p:cNvSpPr>
          <p:nvPr/>
        </p:nvSpPr>
        <p:spPr bwMode="auto">
          <a:xfrm>
            <a:off x="827088" y="4343400"/>
            <a:ext cx="13795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FIN_WAIT2</a:t>
            </a:r>
            <a:endParaRPr lang="en-GB" altLang="en-US" sz="1800"/>
          </a:p>
        </p:txBody>
      </p:sp>
      <p:sp>
        <p:nvSpPr>
          <p:cNvPr id="1373215" name="Text Box 1055"/>
          <p:cNvSpPr txBox="1">
            <a:spLocks noChangeArrowheads="1"/>
          </p:cNvSpPr>
          <p:nvPr/>
        </p:nvSpPr>
        <p:spPr bwMode="auto">
          <a:xfrm>
            <a:off x="1096963" y="5029200"/>
            <a:ext cx="12207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CLOSING</a:t>
            </a:r>
            <a:endParaRPr lang="en-GB" altLang="en-US" sz="1800"/>
          </a:p>
        </p:txBody>
      </p:sp>
      <p:sp>
        <p:nvSpPr>
          <p:cNvPr id="1373216" name="Text Box 1056"/>
          <p:cNvSpPr txBox="1">
            <a:spLocks noChangeArrowheads="1"/>
          </p:cNvSpPr>
          <p:nvPr/>
        </p:nvSpPr>
        <p:spPr bwMode="auto">
          <a:xfrm>
            <a:off x="762000" y="5562600"/>
            <a:ext cx="14255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TIME_WAIT</a:t>
            </a:r>
            <a:endParaRPr lang="en-GB" altLang="en-US" sz="1800"/>
          </a:p>
        </p:txBody>
      </p:sp>
      <p:sp>
        <p:nvSpPr>
          <p:cNvPr id="1373217" name="Text Box 1057"/>
          <p:cNvSpPr txBox="1">
            <a:spLocks noChangeArrowheads="1"/>
          </p:cNvSpPr>
          <p:nvPr/>
        </p:nvSpPr>
        <p:spPr bwMode="auto">
          <a:xfrm>
            <a:off x="914400" y="5943600"/>
            <a:ext cx="1084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CLOSED</a:t>
            </a:r>
            <a:endParaRPr lang="en-GB" altLang="en-US" sz="1800"/>
          </a:p>
        </p:txBody>
      </p:sp>
      <p:sp>
        <p:nvSpPr>
          <p:cNvPr id="1373218" name="Text Box 1058"/>
          <p:cNvSpPr txBox="1">
            <a:spLocks noChangeArrowheads="1"/>
          </p:cNvSpPr>
          <p:nvPr/>
        </p:nvSpPr>
        <p:spPr bwMode="auto">
          <a:xfrm>
            <a:off x="7399338" y="5715000"/>
            <a:ext cx="1130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CLOSED</a:t>
            </a:r>
            <a:endParaRPr lang="en-GB" altLang="en-US" sz="1800"/>
          </a:p>
        </p:txBody>
      </p:sp>
      <p:sp>
        <p:nvSpPr>
          <p:cNvPr id="1373226" name="Text Box 1066"/>
          <p:cNvSpPr txBox="1">
            <a:spLocks noChangeArrowheads="1"/>
          </p:cNvSpPr>
          <p:nvPr/>
        </p:nvSpPr>
        <p:spPr bwMode="gray">
          <a:xfrm>
            <a:off x="3402013" y="2789238"/>
            <a:ext cx="27860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Data Communication …</a:t>
            </a:r>
            <a:endParaRPr lang="en-GB" altLang="en-US" sz="1800" b="1"/>
          </a:p>
        </p:txBody>
      </p:sp>
    </p:spTree>
    <p:extLst>
      <p:ext uri="{BB962C8B-B14F-4D97-AF65-F5344CB8AC3E}">
        <p14:creationId xmlns:p14="http://schemas.microsoft.com/office/powerpoint/2010/main" val="13169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206" grpId="0" autoUpdateAnimBg="0"/>
      <p:bldP spid="1373207" grpId="0" autoUpdateAnimBg="0"/>
      <p:bldP spid="1373208" grpId="0" autoUpdateAnimBg="0"/>
      <p:bldP spid="1373209" grpId="0" autoUpdateAnimBg="0"/>
      <p:bldP spid="1373210" grpId="0" autoUpdateAnimBg="0"/>
      <p:bldP spid="1373211" grpId="0" autoUpdateAnimBg="0"/>
      <p:bldP spid="1373212" grpId="0" autoUpdateAnimBg="0"/>
      <p:bldP spid="1373213" grpId="0" autoUpdateAnimBg="0"/>
      <p:bldP spid="1373214" grpId="0" autoUpdateAnimBg="0"/>
      <p:bldP spid="1373215" grpId="0" autoUpdateAnimBg="0"/>
      <p:bldP spid="1373216" grpId="0" autoUpdateAnimBg="0"/>
      <p:bldP spid="1373217" grpId="0" autoUpdateAnimBg="0"/>
      <p:bldP spid="1373218" grpId="0" autoUpdateAnimBg="0"/>
      <p:bldP spid="137322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AutoShap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Common Port Numbers</a:t>
            </a:r>
          </a:p>
        </p:txBody>
      </p:sp>
      <p:sp>
        <p:nvSpPr>
          <p:cNvPr id="100354" name="Rectangle 307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HTTP:80, DNS:53, FTP:21, HTTPS:443, …</a:t>
            </a:r>
          </a:p>
          <a:p>
            <a:pPr eaLnBrk="1" hangingPunct="1"/>
            <a:r>
              <a:rPr lang="en-GB" altLang="en-US" sz="2800"/>
              <a:t>Reference:</a:t>
            </a:r>
          </a:p>
          <a:p>
            <a:pPr lvl="1" eaLnBrk="1" hangingPunct="1"/>
            <a:r>
              <a:rPr lang="en-GB" altLang="en-US" sz="2200"/>
              <a:t>Internet Assigned Number Authority (IANA) Port Numbers</a:t>
            </a:r>
            <a:br>
              <a:rPr lang="en-GB" altLang="en-US" sz="2200"/>
            </a:br>
            <a:r>
              <a:rPr lang="en-US" altLang="en-US" sz="2200"/>
              <a:t>http://www.iana.org/assignments/port-numbers</a:t>
            </a:r>
          </a:p>
          <a:p>
            <a:pPr lvl="1" eaLnBrk="1" hangingPunct="1"/>
            <a:r>
              <a:rPr lang="en-US" altLang="en-US" sz="2200"/>
              <a:t>DNS Server:</a:t>
            </a:r>
            <a:br>
              <a:rPr lang="en-US" altLang="en-US" sz="2200"/>
            </a:br>
            <a:r>
              <a:rPr lang="en-US" altLang="en-US" sz="2200"/>
              <a:t># nslookup –q=txt 80.tcp.portsdb.org</a:t>
            </a:r>
            <a:br>
              <a:rPr lang="en-US" altLang="en-US" sz="2200"/>
            </a:br>
            <a:r>
              <a:rPr lang="en-US" altLang="en-US" sz="2200"/>
              <a:t># nslookup –q=txt 53.udp.portsdb.org</a:t>
            </a:r>
            <a:br>
              <a:rPr lang="en-US" altLang="en-US" sz="2200"/>
            </a:br>
            <a:r>
              <a:rPr lang="en-US" altLang="en-US" sz="2200"/>
              <a:t># nslookup –q=txt icq.tcp.portsdb.org</a:t>
            </a:r>
            <a:br>
              <a:rPr lang="en-US" altLang="en-US" sz="2200"/>
            </a:br>
            <a:r>
              <a:rPr lang="en-US" altLang="en-US" sz="2200"/>
              <a:t># nslookup –q=txt domain.udp.portsdb.org</a:t>
            </a:r>
            <a:endParaRPr lang="en-GB" altLang="en-US" sz="2200"/>
          </a:p>
        </p:txBody>
      </p:sp>
      <p:sp>
        <p:nvSpPr>
          <p:cNvPr id="100355" name="Date Placeholder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2F838E1-D137-4D60-8063-03143B58382D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1003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128F9A6-E740-1D45-95FE-9162F93C5F3A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27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1505753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AutoShap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Application Layer</a:t>
            </a:r>
            <a:endParaRPr lang="en-GB" altLang="en-US"/>
          </a:p>
        </p:txBody>
      </p:sp>
      <p:sp>
        <p:nvSpPr>
          <p:cNvPr id="88066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User process cooperating with another process on the same or different host</a:t>
            </a:r>
          </a:p>
          <a:p>
            <a:pPr eaLnBrk="1" hangingPunct="1"/>
            <a:r>
              <a:rPr lang="en-US" altLang="en-US" dirty="0"/>
              <a:t>E.g.</a:t>
            </a:r>
          </a:p>
          <a:p>
            <a:pPr lvl="1" eaLnBrk="1" hangingPunct="1"/>
            <a:r>
              <a:rPr lang="en-GB" altLang="en-US" dirty="0"/>
              <a:t>HTTP, SMTP, DNS, FTP, …</a:t>
            </a:r>
          </a:p>
        </p:txBody>
      </p:sp>
      <p:sp>
        <p:nvSpPr>
          <p:cNvPr id="88067" name="Date Placeholder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1CF4966-02DF-4AF1-AB45-064618F0D8B8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880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6AD2679-C9F4-FB4F-B19B-2130ED461671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28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1237486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 - HTTP</a:t>
            </a:r>
            <a:endParaRPr lang="en-GB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42F0-D858-488D-A0F7-219FA3CFF947}" type="datetime1">
              <a:rPr lang="en-HK" smtClean="0"/>
              <a:t>25/2/2025</a:t>
            </a:fld>
            <a:endParaRPr lang="en-GB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1FB0-E310-41FA-BFA0-09607435FA08}" type="slidenum">
              <a:rPr lang="en-GB"/>
              <a:pPr/>
              <a:t>29</a:t>
            </a:fld>
            <a:endParaRPr lang="en-GB" dirty="0"/>
          </a:p>
        </p:txBody>
      </p:sp>
      <p:grpSp>
        <p:nvGrpSpPr>
          <p:cNvPr id="2180099" name="Group 3"/>
          <p:cNvGrpSpPr>
            <a:grpSpLocks/>
          </p:cNvGrpSpPr>
          <p:nvPr/>
        </p:nvGrpSpPr>
        <p:grpSpPr bwMode="auto">
          <a:xfrm>
            <a:off x="184150" y="1524000"/>
            <a:ext cx="4997450" cy="1562100"/>
            <a:chOff x="116" y="960"/>
            <a:chExt cx="3148" cy="984"/>
          </a:xfrm>
        </p:grpSpPr>
        <p:sp>
          <p:nvSpPr>
            <p:cNvPr id="2180100" name="Text Box 4"/>
            <p:cNvSpPr txBox="1">
              <a:spLocks noChangeArrowheads="1"/>
            </p:cNvSpPr>
            <p:nvPr/>
          </p:nvSpPr>
          <p:spPr bwMode="grayWhite">
            <a:xfrm>
              <a:off x="116" y="960"/>
              <a:ext cx="2092" cy="9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GET / HTTP/1.1</a:t>
              </a:r>
              <a:b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</a:b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Accept: */*</a:t>
              </a:r>
              <a:b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</a:b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Accept-Language: en-us,zh-hk;q=0.5</a:t>
              </a:r>
              <a:b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</a:b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Accept-Encoding: gzip, deflate</a:t>
              </a:r>
              <a:b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</a:b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User-Agent: Mozilla/4.0 (…)</a:t>
              </a:r>
              <a:b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</a:b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Host: www.ust.hk</a:t>
              </a:r>
              <a:b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</a:b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Connection: Keep-Alive</a:t>
              </a:r>
              <a:b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</a:b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Cookie: WTO_CLIENT=1	</a:t>
              </a:r>
            </a:p>
          </p:txBody>
        </p:sp>
        <p:sp>
          <p:nvSpPr>
            <p:cNvPr id="2180101" name="AutoShape 5"/>
            <p:cNvSpPr>
              <a:spLocks noChangeArrowheads="1"/>
            </p:cNvSpPr>
            <p:nvPr/>
          </p:nvSpPr>
          <p:spPr bwMode="gray">
            <a:xfrm flipV="1">
              <a:off x="2208" y="1152"/>
              <a:ext cx="1056" cy="336"/>
            </a:xfrm>
            <a:custGeom>
              <a:avLst/>
              <a:gdLst>
                <a:gd name="G0" fmla="+- 9257 0 0"/>
                <a:gd name="G1" fmla="+- 17549 0 0"/>
                <a:gd name="G2" fmla="+- 7135 0 0"/>
                <a:gd name="G3" fmla="*/ 9257 1 2"/>
                <a:gd name="G4" fmla="+- G3 10800 0"/>
                <a:gd name="G5" fmla="+- 21600 9257 17549"/>
                <a:gd name="G6" fmla="+- 17549 7135 0"/>
                <a:gd name="G7" fmla="*/ G6 1 2"/>
                <a:gd name="G8" fmla="*/ 17549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7549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135 h 21600"/>
                <a:gd name="T4" fmla="*/ 0 w 21600"/>
                <a:gd name="T5" fmla="*/ 18991 h 21600"/>
                <a:gd name="T6" fmla="*/ 8775 w 21600"/>
                <a:gd name="T7" fmla="*/ 21600 h 21600"/>
                <a:gd name="T8" fmla="*/ 17549 w 21600"/>
                <a:gd name="T9" fmla="*/ 15191 h 21600"/>
                <a:gd name="T10" fmla="*/ 21600 w 21600"/>
                <a:gd name="T11" fmla="*/ 7135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135"/>
                  </a:lnTo>
                  <a:lnTo>
                    <a:pt x="13308" y="7135"/>
                  </a:lnTo>
                  <a:lnTo>
                    <a:pt x="13308" y="16380"/>
                  </a:lnTo>
                  <a:lnTo>
                    <a:pt x="0" y="16380"/>
                  </a:lnTo>
                  <a:lnTo>
                    <a:pt x="0" y="21600"/>
                  </a:lnTo>
                  <a:lnTo>
                    <a:pt x="17549" y="21600"/>
                  </a:lnTo>
                  <a:lnTo>
                    <a:pt x="17549" y="7135"/>
                  </a:lnTo>
                  <a:lnTo>
                    <a:pt x="21600" y="713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80102" name="Group 6"/>
          <p:cNvGrpSpPr>
            <a:grpSpLocks/>
          </p:cNvGrpSpPr>
          <p:nvPr/>
        </p:nvGrpSpPr>
        <p:grpSpPr bwMode="auto">
          <a:xfrm>
            <a:off x="304800" y="4343400"/>
            <a:ext cx="7391400" cy="1744663"/>
            <a:chOff x="192" y="2736"/>
            <a:chExt cx="4656" cy="1099"/>
          </a:xfrm>
        </p:grpSpPr>
        <p:sp>
          <p:nvSpPr>
            <p:cNvPr id="2180103" name="Text Box 7"/>
            <p:cNvSpPr txBox="1">
              <a:spLocks noChangeArrowheads="1"/>
            </p:cNvSpPr>
            <p:nvPr/>
          </p:nvSpPr>
          <p:spPr bwMode="grayWhite">
            <a:xfrm>
              <a:off x="192" y="2736"/>
              <a:ext cx="3600" cy="10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GET /en/index.html HTTP/1.1</a:t>
              </a:r>
              <a:b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</a:b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Accept: */*</a:t>
              </a:r>
              <a:b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</a:b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Accept-Language: en-us,zh-hk;q=0.5</a:t>
              </a:r>
              <a:b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</a:b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Accept-Encoding: gzip, deflate</a:t>
              </a:r>
              <a:b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</a:b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If-Modified-Since: Thu, 15 Jan 2004 06:21:45 GMT; length=208</a:t>
              </a:r>
              <a:b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</a:b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User-Agent: Mozilla/4.0 (…)</a:t>
              </a:r>
              <a:b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</a:b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Host: www.ust.hk</a:t>
              </a:r>
              <a:b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</a:b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Connection: Keep-Alive</a:t>
              </a:r>
              <a:b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</a:br>
              <a:r>
                <a:rPr kumimoji="0" lang="en-GB" sz="1200" b="1" dirty="0">
                  <a:solidFill>
                    <a:srgbClr val="FF0000"/>
                  </a:solidFill>
                  <a:latin typeface="Courier New" pitchFamily="49" charset="0"/>
                </a:rPr>
                <a:t>Cookie: WTO_CLIENT=1</a:t>
              </a:r>
            </a:p>
          </p:txBody>
        </p:sp>
        <p:sp>
          <p:nvSpPr>
            <p:cNvPr id="2180104" name="AutoShape 8"/>
            <p:cNvSpPr>
              <a:spLocks noChangeArrowheads="1"/>
            </p:cNvSpPr>
            <p:nvPr/>
          </p:nvSpPr>
          <p:spPr bwMode="gray">
            <a:xfrm flipV="1">
              <a:off x="3792" y="3216"/>
              <a:ext cx="1056" cy="336"/>
            </a:xfrm>
            <a:custGeom>
              <a:avLst/>
              <a:gdLst>
                <a:gd name="G0" fmla="+- 9257 0 0"/>
                <a:gd name="G1" fmla="+- 17549 0 0"/>
                <a:gd name="G2" fmla="+- 7135 0 0"/>
                <a:gd name="G3" fmla="*/ 9257 1 2"/>
                <a:gd name="G4" fmla="+- G3 10800 0"/>
                <a:gd name="G5" fmla="+- 21600 9257 17549"/>
                <a:gd name="G6" fmla="+- 17549 7135 0"/>
                <a:gd name="G7" fmla="*/ G6 1 2"/>
                <a:gd name="G8" fmla="*/ 17549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7549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135 h 21600"/>
                <a:gd name="T4" fmla="*/ 0 w 21600"/>
                <a:gd name="T5" fmla="*/ 18991 h 21600"/>
                <a:gd name="T6" fmla="*/ 8775 w 21600"/>
                <a:gd name="T7" fmla="*/ 21600 h 21600"/>
                <a:gd name="T8" fmla="*/ 17549 w 21600"/>
                <a:gd name="T9" fmla="*/ 15191 h 21600"/>
                <a:gd name="T10" fmla="*/ 21600 w 21600"/>
                <a:gd name="T11" fmla="*/ 7135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135"/>
                  </a:lnTo>
                  <a:lnTo>
                    <a:pt x="13308" y="7135"/>
                  </a:lnTo>
                  <a:lnTo>
                    <a:pt x="13308" y="16380"/>
                  </a:lnTo>
                  <a:lnTo>
                    <a:pt x="0" y="16380"/>
                  </a:lnTo>
                  <a:lnTo>
                    <a:pt x="0" y="21600"/>
                  </a:lnTo>
                  <a:lnTo>
                    <a:pt x="17549" y="21600"/>
                  </a:lnTo>
                  <a:lnTo>
                    <a:pt x="17549" y="7135"/>
                  </a:lnTo>
                  <a:lnTo>
                    <a:pt x="21600" y="713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80105" name="Group 9"/>
          <p:cNvGrpSpPr>
            <a:grpSpLocks/>
          </p:cNvGrpSpPr>
          <p:nvPr/>
        </p:nvGrpSpPr>
        <p:grpSpPr bwMode="auto">
          <a:xfrm>
            <a:off x="1828800" y="2362200"/>
            <a:ext cx="6810375" cy="2201863"/>
            <a:chOff x="1152" y="1488"/>
            <a:chExt cx="4290" cy="1387"/>
          </a:xfrm>
        </p:grpSpPr>
        <p:sp>
          <p:nvSpPr>
            <p:cNvPr id="2180106" name="Text Box 10"/>
            <p:cNvSpPr txBox="1">
              <a:spLocks noChangeArrowheads="1"/>
            </p:cNvSpPr>
            <p:nvPr/>
          </p:nvSpPr>
          <p:spPr bwMode="blackWhite">
            <a:xfrm>
              <a:off x="2016" y="1488"/>
              <a:ext cx="3426" cy="1387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kumimoji="0" lang="en-GB" sz="1200" b="1" dirty="0">
                  <a:latin typeface="Courier New" pitchFamily="49" charset="0"/>
                </a:rPr>
                <a:t>HTTP/1.1 200 OK</a:t>
              </a:r>
              <a:br>
                <a:rPr kumimoji="0" lang="en-GB" sz="1200" b="1" dirty="0">
                  <a:latin typeface="Courier New" pitchFamily="49" charset="0"/>
                </a:rPr>
              </a:br>
              <a:r>
                <a:rPr kumimoji="0" lang="en-GB" sz="1200" b="1" dirty="0">
                  <a:latin typeface="Courier New" pitchFamily="49" charset="0"/>
                </a:rPr>
                <a:t>Date: Sat, 03 Jul 2004 12:01:30 GMT</a:t>
              </a:r>
              <a:br>
                <a:rPr kumimoji="0" lang="en-GB" sz="1200" b="1" dirty="0">
                  <a:latin typeface="Courier New" pitchFamily="49" charset="0"/>
                </a:rPr>
              </a:br>
              <a:r>
                <a:rPr kumimoji="0" lang="en-GB" sz="1200" b="1" dirty="0">
                  <a:latin typeface="Courier New" pitchFamily="49" charset="0"/>
                </a:rPr>
                <a:t>Server: Apache/1.3.12 (Unix) mod_ssl/2.6.3 OpenSSL/0.9.5a</a:t>
              </a:r>
              <a:br>
                <a:rPr kumimoji="0" lang="en-GB" sz="1200" b="1" dirty="0">
                  <a:latin typeface="Courier New" pitchFamily="49" charset="0"/>
                </a:rPr>
              </a:br>
              <a:r>
                <a:rPr kumimoji="0" lang="en-GB" sz="1200" b="1" dirty="0">
                  <a:latin typeface="Courier New" pitchFamily="49" charset="0"/>
                </a:rPr>
                <a:t>Last-Modified: Tue, 25 Jun 2002 09:59:10 GMT</a:t>
              </a:r>
              <a:br>
                <a:rPr kumimoji="0" lang="en-GB" sz="1200" b="1" dirty="0">
                  <a:latin typeface="Courier New" pitchFamily="49" charset="0"/>
                </a:rPr>
              </a:br>
              <a:r>
                <a:rPr kumimoji="0" lang="en-GB" sz="1200" b="1" dirty="0">
                  <a:latin typeface="Courier New" pitchFamily="49" charset="0"/>
                </a:rPr>
                <a:t>ETag: "1a0a64-e4-3d183eee“</a:t>
              </a:r>
              <a:br>
                <a:rPr kumimoji="0" lang="en-GB" sz="1200" b="1" dirty="0">
                  <a:latin typeface="Courier New" pitchFamily="49" charset="0"/>
                </a:rPr>
              </a:br>
              <a:r>
                <a:rPr kumimoji="0" lang="en-GB" sz="1200" b="1" dirty="0">
                  <a:latin typeface="Courier New" pitchFamily="49" charset="0"/>
                </a:rPr>
                <a:t>Accept-Ranges: bytes</a:t>
              </a:r>
              <a:br>
                <a:rPr kumimoji="0" lang="en-GB" sz="1200" b="1" dirty="0">
                  <a:latin typeface="Courier New" pitchFamily="49" charset="0"/>
                </a:rPr>
              </a:br>
              <a:r>
                <a:rPr kumimoji="0" lang="en-GB" sz="1200" b="1" dirty="0">
                  <a:latin typeface="Courier New" pitchFamily="49" charset="0"/>
                </a:rPr>
                <a:t>Content-Length: 228</a:t>
              </a:r>
              <a:br>
                <a:rPr kumimoji="0" lang="en-GB" sz="1200" b="1" dirty="0">
                  <a:latin typeface="Courier New" pitchFamily="49" charset="0"/>
                </a:rPr>
              </a:br>
              <a:r>
                <a:rPr kumimoji="0" lang="en-GB" sz="1200" b="1" dirty="0">
                  <a:latin typeface="Courier New" pitchFamily="49" charset="0"/>
                </a:rPr>
                <a:t>Keep-Alive: timeout=15, max=100</a:t>
              </a:r>
              <a:br>
                <a:rPr kumimoji="0" lang="en-GB" sz="1200" b="1" dirty="0">
                  <a:latin typeface="Courier New" pitchFamily="49" charset="0"/>
                </a:rPr>
              </a:br>
              <a:r>
                <a:rPr kumimoji="0" lang="en-GB" sz="1200" b="1" dirty="0">
                  <a:latin typeface="Courier New" pitchFamily="49" charset="0"/>
                </a:rPr>
                <a:t>Connection: Keep-Alive</a:t>
              </a:r>
              <a:br>
                <a:rPr kumimoji="0" lang="en-GB" sz="1200" b="1" dirty="0">
                  <a:latin typeface="Courier New" pitchFamily="49" charset="0"/>
                </a:rPr>
              </a:br>
              <a:r>
                <a:rPr kumimoji="0" lang="en-GB" sz="1200" b="1" dirty="0">
                  <a:latin typeface="Courier New" pitchFamily="49" charset="0"/>
                </a:rPr>
                <a:t>Content-Type: text/html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kumimoji="0" lang="en-GB" sz="1200" b="1" dirty="0">
                  <a:latin typeface="Courier New" pitchFamily="49" charset="0"/>
                </a:rPr>
                <a:t>&lt;data……&gt;</a:t>
              </a:r>
            </a:p>
          </p:txBody>
        </p:sp>
        <p:sp>
          <p:nvSpPr>
            <p:cNvPr id="2180107" name="AutoShape 11"/>
            <p:cNvSpPr>
              <a:spLocks noChangeArrowheads="1"/>
            </p:cNvSpPr>
            <p:nvPr/>
          </p:nvSpPr>
          <p:spPr bwMode="gray">
            <a:xfrm flipH="1" flipV="1">
              <a:off x="1152" y="2352"/>
              <a:ext cx="864" cy="384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</p:grpSp>
      <p:sp>
        <p:nvSpPr>
          <p:cNvPr id="2180108" name="Text Box 12"/>
          <p:cNvSpPr txBox="1">
            <a:spLocks noChangeArrowheads="1"/>
          </p:cNvSpPr>
          <p:nvPr/>
        </p:nvSpPr>
        <p:spPr bwMode="blackWhite">
          <a:xfrm>
            <a:off x="3276600" y="5638800"/>
            <a:ext cx="5530850" cy="83185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GB" sz="1200" b="1" dirty="0">
                <a:latin typeface="Courier New" pitchFamily="49" charset="0"/>
              </a:rPr>
              <a:t>HTTP/1.0 304 Not Modified</a:t>
            </a:r>
            <a:br>
              <a:rPr kumimoji="0" lang="en-GB" sz="1200" b="1" dirty="0">
                <a:latin typeface="Courier New" pitchFamily="49" charset="0"/>
              </a:rPr>
            </a:br>
            <a:r>
              <a:rPr kumimoji="0" lang="en-GB" sz="1200" b="1" dirty="0">
                <a:latin typeface="Courier New" pitchFamily="49" charset="0"/>
              </a:rPr>
              <a:t>Date: Sat, 03 Jul 2004 12:01:27 GMT</a:t>
            </a:r>
            <a:br>
              <a:rPr kumimoji="0" lang="en-GB" sz="1200" b="1" dirty="0">
                <a:latin typeface="Courier New" pitchFamily="49" charset="0"/>
              </a:rPr>
            </a:br>
            <a:r>
              <a:rPr kumimoji="0" lang="en-GB" sz="1200" b="1" dirty="0">
                <a:latin typeface="Courier New" pitchFamily="49" charset="0"/>
              </a:rPr>
              <a:t>Server: Apache/1.3.27 (Unix) mod_ssl/2.8.12 OpenSSL/0.9.6b</a:t>
            </a:r>
            <a:br>
              <a:rPr kumimoji="0" lang="en-GB" sz="1200" b="1" dirty="0">
                <a:latin typeface="Courier New" pitchFamily="49" charset="0"/>
              </a:rPr>
            </a:br>
            <a:r>
              <a:rPr kumimoji="0" lang="en-GB" sz="1200" b="1" dirty="0">
                <a:latin typeface="Courier New" pitchFamily="49" charset="0"/>
              </a:rPr>
              <a:t>ETag: "439a3-d0-40063179"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356925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010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AutoShap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Ethernet Frame</a:t>
            </a:r>
            <a:endParaRPr lang="en-GB" altLang="en-US"/>
          </a:p>
        </p:txBody>
      </p:sp>
      <p:sp>
        <p:nvSpPr>
          <p:cNvPr id="5939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Frame format</a:t>
            </a:r>
            <a:endParaRPr lang="en-GB" altLang="en-US"/>
          </a:p>
        </p:txBody>
      </p:sp>
      <p:sp>
        <p:nvSpPr>
          <p:cNvPr id="102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41A4D-0C6F-453F-8B78-6878D28C89FF}" type="datetime1">
              <a:rPr lang="en-HK" smtClean="0"/>
              <a:t>25/2/2025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5939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A0AFEF2-7A87-074E-8A03-D87067AD0902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3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graphicFrame>
        <p:nvGraphicFramePr>
          <p:cNvPr id="59395" name="Object 2"/>
          <p:cNvGraphicFramePr>
            <a:graphicFrameLocks noChangeAspect="1"/>
          </p:cNvGraphicFramePr>
          <p:nvPr/>
        </p:nvGraphicFramePr>
        <p:xfrm>
          <a:off x="533400" y="2667000"/>
          <a:ext cx="8070850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333232" imgH="3867912" progId="Word.Document.8">
                  <p:embed/>
                </p:oleObj>
              </mc:Choice>
              <mc:Fallback>
                <p:oleObj name="Document" r:id="rId2" imgW="8333232" imgH="3867912" progId="Word.Document.8">
                  <p:embed/>
                  <p:pic>
                    <p:nvPicPr>
                      <p:cNvPr id="5939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8070850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5216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 - SMTP</a:t>
            </a:r>
            <a:endParaRPr lang="en-GB" dirty="0"/>
          </a:p>
        </p:txBody>
      </p:sp>
      <p:sp>
        <p:nvSpPr>
          <p:cNvPr id="2181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220 imsmq09.netvigator.com ESMTP Sendmail 8.12.10/8.12.10; Sat, 3 Jul 2004 20:17:39 +0800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solidFill>
                  <a:srgbClr val="FF0000"/>
                </a:solidFill>
                <a:latin typeface="Courier New" pitchFamily="49" charset="0"/>
              </a:rPr>
              <a:t>HELO DEMO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250 imsmq09.netvigator.com Hello pcd633218.netvigator.com [218.102.165.218], pleased to meet you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solidFill>
                  <a:srgbClr val="FF0000"/>
                </a:solidFill>
                <a:latin typeface="Courier New" pitchFamily="49" charset="0"/>
              </a:rPr>
              <a:t>MAIL FROM: &lt;sender@netvigator.com&gt;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250 2.1.0 &lt;sender@netvigator.com&gt;... Sender ok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solidFill>
                  <a:srgbClr val="FF0000"/>
                </a:solidFill>
                <a:latin typeface="Courier New" pitchFamily="49" charset="0"/>
              </a:rPr>
              <a:t>RCPT TO: &lt;receiver@cs.ust.hk&gt;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250 2.1.5 &lt;receiver@cs.ust.hk&gt;... Recipient ok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solidFill>
                  <a:srgbClr val="FF0000"/>
                </a:solidFill>
                <a:latin typeface="Courier New" pitchFamily="49" charset="0"/>
              </a:rPr>
              <a:t>RSET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250 2.0.0 Reset state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solidFill>
                  <a:srgbClr val="FF0000"/>
                </a:solidFill>
                <a:latin typeface="Courier New" pitchFamily="49" charset="0"/>
              </a:rPr>
              <a:t>MAIL FROM: &lt;sender@netvigator.com&gt;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250 2.1.0 &lt;sender@netvigator.com&gt;... Sender ok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solidFill>
                  <a:srgbClr val="FF0000"/>
                </a:solidFill>
                <a:latin typeface="Courier New" pitchFamily="49" charset="0"/>
              </a:rPr>
              <a:t>RCPT TO: &lt;receiver@cs.ust.hk&gt;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250 2.1.5 &lt;receiver@cs.ust.hk&gt;... Recipient ok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solidFill>
                  <a:srgbClr val="FF0000"/>
                </a:solidFill>
                <a:latin typeface="Courier New" pitchFamily="49" charset="0"/>
              </a:rPr>
              <a:t>DATA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354 Enter mail, end with "." on a line by itself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1100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solidFill>
                  <a:srgbClr val="FFFF00"/>
                </a:solidFill>
                <a:latin typeface="Courier New" pitchFamily="49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250 2.0.0 i63CHdJe015428 Message accepted for delivery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solidFill>
                  <a:srgbClr val="FF0000"/>
                </a:solidFill>
                <a:latin typeface="Courier New" pitchFamily="49" charset="0"/>
              </a:rPr>
              <a:t>QUIT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221 2.0.0 imsmq09.netvigator.com closing connection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8CBD-EF61-4067-8CE2-D0798F9AA6FC}" type="datetime1">
              <a:rPr lang="en-HK" smtClean="0"/>
              <a:t>25/2/2025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517A-BF38-4429-8635-ACD96ABE5101}" type="slidenum">
              <a:rPr lang="en-GB"/>
              <a:pPr/>
              <a:t>30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13996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Layer – SMTP</a:t>
            </a:r>
            <a:endParaRPr lang="en-GB" dirty="0"/>
          </a:p>
        </p:txBody>
      </p:sp>
      <p:sp>
        <p:nvSpPr>
          <p:cNvPr id="2182147" name="Rectangle 3"/>
          <p:cNvSpPr>
            <a:spLocks noGrp="1" noChangeArrowheads="1"/>
          </p:cNvSpPr>
          <p:nvPr>
            <p:ph sz="half" idx="1"/>
          </p:nvPr>
        </p:nvSpPr>
        <p:spPr bwMode="blackWhite"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Message-ID: &lt;006f01c460f7$bbf3c440$6401a8c0@Jeep&gt;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From: "Sender" &lt;sender@netvigator.com&gt;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To: "Receiver" &lt;receiver@cs.ust.hk&gt;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Subject: Demo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Date: Sat, 3 Jul 2000 20:17:36 +0800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MIME-Version: 1.0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Content-Type: multipart/mixed;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	boundary="----=_NextPart_000_006C_01C4613A.C7BFF4E0"</a:t>
            </a:r>
          </a:p>
          <a:p>
            <a:pPr>
              <a:buFont typeface="Wingdings" pitchFamily="2" charset="2"/>
              <a:buNone/>
            </a:pPr>
            <a:endParaRPr lang="en-GB" sz="11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This is a multi-part message in MIME format.</a:t>
            </a:r>
          </a:p>
          <a:p>
            <a:pPr>
              <a:buFont typeface="Wingdings" pitchFamily="2" charset="2"/>
              <a:buNone/>
            </a:pPr>
            <a:endParaRPr lang="en-GB" sz="11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------=_NextPart_000_006C_01C4613A.C7BFF4E0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Content-Type: text/plain;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	charset="big5"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Content-Transfer-Encoding: 7bit</a:t>
            </a:r>
          </a:p>
          <a:p>
            <a:pPr>
              <a:buFont typeface="Wingdings" pitchFamily="2" charset="2"/>
              <a:buNone/>
            </a:pPr>
            <a:endParaRPr lang="en-GB" sz="11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GB" sz="11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Vincent IP</a:t>
            </a:r>
          </a:p>
        </p:txBody>
      </p:sp>
      <p:sp>
        <p:nvSpPr>
          <p:cNvPr id="2182148" name="Rectangle 4"/>
          <p:cNvSpPr>
            <a:spLocks noGrp="1" noChangeArrowheads="1"/>
          </p:cNvSpPr>
          <p:nvPr>
            <p:ph sz="half" idx="2"/>
          </p:nvPr>
        </p:nvSpPr>
        <p:spPr bwMode="blackWhite"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------=_NextPart_000_006C_01C4613A.C7BFF4E0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Content-Type: image/bmp;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	name="my tiredness graph.BMP"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Content-Transfer-Encoding: base64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Content-Disposition: attachment;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	filename="my tiredness graph.BMP"</a:t>
            </a:r>
          </a:p>
          <a:p>
            <a:pPr>
              <a:buFont typeface="Wingdings" pitchFamily="2" charset="2"/>
              <a:buNone/>
            </a:pPr>
            <a:endParaRPr lang="en-GB" sz="28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Qk1KlgAAAAAAAEoAAAAoAAAAfAEAAMgAAAABAAQAAAAAAAAAAAB0EgAAdBIAAAUAAAAFAAAA////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… … …</a:t>
            </a:r>
          </a:p>
          <a:p>
            <a:pPr>
              <a:buFont typeface="Wingdings" pitchFamily="2" charset="2"/>
              <a:buNone/>
            </a:pPr>
            <a:r>
              <a:rPr lang="en-GB" sz="1100" dirty="0">
                <a:latin typeface="Courier New" pitchFamily="49" charset="0"/>
              </a:rPr>
              <a:t>------=_NextPart_000_006C_01C4613A.C7BFF4E0--</a:t>
            </a:r>
            <a:endParaRPr lang="en-GB" sz="11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42F5-CD84-4036-8655-69631393CEF4}" type="datetime1">
              <a:rPr lang="en-HK" smtClean="0"/>
              <a:t>25/2/2025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9B3-B34E-459D-ADA6-A606C241E2D3}" type="slidenum">
              <a:rPr lang="en-GB"/>
              <a:pPr/>
              <a:t>31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4044345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Layer – SSL</a:t>
            </a:r>
            <a:endParaRPr lang="en-GB" dirty="0"/>
          </a:p>
        </p:txBody>
      </p:sp>
      <p:sp>
        <p:nvSpPr>
          <p:cNvPr id="2183171" name="Rectangle 3"/>
          <p:cNvSpPr>
            <a:spLocks noGrp="1" noChangeArrowheads="1"/>
          </p:cNvSpPr>
          <p:nvPr>
            <p:ph idx="1"/>
          </p:nvPr>
        </p:nvSpPr>
        <p:spPr bwMode="blackGray"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CONNECTED(00000790)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depth=2 /C=US/O=VeriSign, Inc./OU=Class 3 Public Primary Certification Authority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800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Certificate chain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	… … 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Server certificate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	… … 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No client certificate CA names sent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SSL handshake has read 2769 bytes and written 330 bytes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---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New, TLSv1/SSLv3, Cipher is RC4-MD5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Server public key is 1024 bit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SSL-Session: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    Protocol  : TLSv1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    Cipher    : RC4-MD5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    Session-ID: 0000E554D99EB7AA5858585858585858585858585858585840E6A6CA00000285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    Session-ID-ctx: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    Master-Key: D708B9C625E3183AE8E48D18723BE2ECE0E73F6A366283D07A34D69604D1AA15………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    Key-Arg   : None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    Start Time: 1088857802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    Timeout   : 300 (sec)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    Verify return code: 19 (self signed certificate in certificate chain)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latin typeface="Courier New" pitchFamily="49" charset="0"/>
              </a:rPr>
              <a:t>---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800" dirty="0">
                <a:solidFill>
                  <a:srgbClr val="FF0000"/>
                </a:solidFill>
                <a:latin typeface="Courier New" pitchFamily="49" charset="0"/>
              </a:rPr>
              <a:t>[ CAN USE HTTP PROTOCOL HERE! </a:t>
            </a:r>
            <a:r>
              <a:rPr lang="en-GB" sz="800" dirty="0">
                <a:solidFill>
                  <a:srgbClr val="FFFF00"/>
                </a:solidFill>
                <a:latin typeface="Courier New" pitchFamily="49" charset="0"/>
              </a:rPr>
              <a:t>]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3725-CDA1-48EB-87BE-7D52F67A0C81}" type="datetime1">
              <a:rPr lang="en-HK" smtClean="0"/>
              <a:t>25/2/2025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DD2E-1F2C-4BD7-92B2-1F616A8BCF3B}" type="slidenum">
              <a:rPr lang="en-GB"/>
              <a:pPr/>
              <a:t>32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0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Wireless Technologies</a:t>
            </a:r>
            <a:endParaRPr lang="zh-TW" altLang="en-US">
              <a:ea typeface="新細明體" pitchFamily="18" charset="-120"/>
            </a:endParaRPr>
          </a:p>
        </p:txBody>
      </p:sp>
      <p:sp>
        <p:nvSpPr>
          <p:cNvPr id="171011" name="Oval 3"/>
          <p:cNvSpPr>
            <a:spLocks noChangeArrowheads="1"/>
          </p:cNvSpPr>
          <p:nvPr/>
        </p:nvSpPr>
        <p:spPr bwMode="auto">
          <a:xfrm>
            <a:off x="304800" y="1358900"/>
            <a:ext cx="8559800" cy="5130800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171012" name="Oval 4"/>
          <p:cNvSpPr>
            <a:spLocks noChangeArrowheads="1"/>
          </p:cNvSpPr>
          <p:nvPr/>
        </p:nvSpPr>
        <p:spPr bwMode="auto">
          <a:xfrm>
            <a:off x="1485900" y="2032000"/>
            <a:ext cx="6197600" cy="3937000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171013" name="Oval 5"/>
          <p:cNvSpPr>
            <a:spLocks noChangeArrowheads="1"/>
          </p:cNvSpPr>
          <p:nvPr/>
        </p:nvSpPr>
        <p:spPr bwMode="auto">
          <a:xfrm>
            <a:off x="2590800" y="2717800"/>
            <a:ext cx="4000500" cy="25781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/>
          <a:p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1014" name="Oval 6"/>
          <p:cNvSpPr>
            <a:spLocks noChangeArrowheads="1"/>
          </p:cNvSpPr>
          <p:nvPr/>
        </p:nvSpPr>
        <p:spPr bwMode="auto">
          <a:xfrm>
            <a:off x="3556000" y="3365500"/>
            <a:ext cx="2082800" cy="12192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/>
          <a:p>
            <a:endParaRPr lang="en-US"/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3517900" y="3394075"/>
            <a:ext cx="21256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>
            <a:spAutoFit/>
          </a:bodyPr>
          <a:lstStyle/>
          <a:p>
            <a:pPr algn="ctr" eaLnBrk="0" hangingPunct="0"/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ea typeface="新細明體" pitchFamily="18" charset="-120"/>
              </a:rPr>
              <a:t>PAN</a:t>
            </a:r>
          </a:p>
          <a:p>
            <a:pPr algn="ctr" eaLnBrk="0" hangingPunct="0"/>
            <a:r>
              <a:rPr lang="en-US" altLang="zh-TW" sz="1600" b="1" dirty="0">
                <a:solidFill>
                  <a:schemeClr val="tx2">
                    <a:lumMod val="75000"/>
                  </a:schemeClr>
                </a:solidFill>
                <a:ea typeface="新細明體" pitchFamily="18" charset="-120"/>
              </a:rPr>
              <a:t>(Personal Area Network)</a:t>
            </a: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3190875" y="2719388"/>
            <a:ext cx="27797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>
            <a:spAutoFit/>
          </a:bodyPr>
          <a:lstStyle/>
          <a:p>
            <a:pPr algn="ctr" eaLnBrk="0" hangingPunct="0"/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ea typeface="新細明體" pitchFamily="18" charset="-120"/>
              </a:rPr>
              <a:t>LAN</a:t>
            </a:r>
          </a:p>
          <a:p>
            <a:pPr algn="ctr" eaLnBrk="0" hangingPunct="0"/>
            <a:r>
              <a:rPr lang="en-US" altLang="zh-TW" sz="1600" b="1" dirty="0">
                <a:solidFill>
                  <a:schemeClr val="accent2">
                    <a:lumMod val="75000"/>
                  </a:schemeClr>
                </a:solidFill>
                <a:ea typeface="新細明體" pitchFamily="18" charset="-120"/>
              </a:rPr>
              <a:t>(Local Area Network)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3030538" y="1370013"/>
            <a:ext cx="311626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>
            <a:spAutoFit/>
          </a:bodyPr>
          <a:lstStyle/>
          <a:p>
            <a:pPr algn="ctr" eaLnBrk="0" hangingPunct="0"/>
            <a:r>
              <a:rPr lang="en-US" altLang="zh-TW" sz="24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WAN</a:t>
            </a:r>
          </a:p>
          <a:p>
            <a:pPr algn="ctr" eaLnBrk="0" hangingPunct="0"/>
            <a:r>
              <a:rPr lang="en-US" altLang="zh-TW" sz="1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新細明體" pitchFamily="18" charset="-120"/>
              </a:rPr>
              <a:t>(Wide Area Network)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2782888" y="2027238"/>
            <a:ext cx="360521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>
            <a:spAutoFit/>
          </a:bodyPr>
          <a:lstStyle/>
          <a:p>
            <a:pPr algn="ctr" eaLnBrk="0" hangingPunct="0"/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ea typeface="新細明體" pitchFamily="18" charset="-120"/>
              </a:rPr>
              <a:t>MAN</a:t>
            </a:r>
          </a:p>
          <a:p>
            <a:pPr algn="ctr" eaLnBrk="0" hangingPunct="0"/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ea typeface="新細明體" pitchFamily="18" charset="-120"/>
              </a:rPr>
              <a:t>(Metropolitan Area Network)</a:t>
            </a:r>
          </a:p>
        </p:txBody>
      </p:sp>
      <p:graphicFrame>
        <p:nvGraphicFramePr>
          <p:cNvPr id="171059" name="Group 51"/>
          <p:cNvGraphicFramePr>
            <a:graphicFrameLocks noGrp="1"/>
          </p:cNvGraphicFramePr>
          <p:nvPr>
            <p:ph type="tbl" idx="1"/>
          </p:nvPr>
        </p:nvGraphicFramePr>
        <p:xfrm>
          <a:off x="468313" y="4652963"/>
          <a:ext cx="8229600" cy="2087880"/>
        </p:xfrm>
        <a:graphic>
          <a:graphicData uri="http://schemas.openxmlformats.org/drawingml/2006/table">
            <a:tbl>
              <a:tblPr/>
              <a:tblGrid>
                <a:gridCol w="164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LAN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MAN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WAN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Standards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Bluetooth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802.11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HiperLAN2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802.11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MMDS, LMDS, WiMAX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GSM, GPRS,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CDMA, 2.5-3G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Speed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&lt; 1Mbps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11 to 54 Mbps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11 to 100+ Mbps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 to 384Kbps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Range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Short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Medium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Medium-Long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Applications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Peer-to-Peer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Device-to-Device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Enterprise networks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T1 replacement, last mile 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Mobile Phones, cellular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910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AF5F97-2C08-5E4D-9024-3B6E2002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WLAN IEEE 802.11 Standards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6E78801-E43D-2941-B117-79ED9BA5BB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218">
                  <a:extLst>
                    <a:ext uri="{9D8B030D-6E8A-4147-A177-3AD203B41FA5}">
                      <a16:colId xmlns:a16="http://schemas.microsoft.com/office/drawing/2014/main" val="1132710253"/>
                    </a:ext>
                  </a:extLst>
                </a:gridCol>
                <a:gridCol w="6787582">
                  <a:extLst>
                    <a:ext uri="{9D8B030D-6E8A-4147-A177-3AD203B41FA5}">
                      <a16:colId xmlns:a16="http://schemas.microsoft.com/office/drawing/2014/main" val="1756071719"/>
                    </a:ext>
                  </a:extLst>
                </a:gridCol>
              </a:tblGrid>
              <a:tr h="145235">
                <a:tc>
                  <a:txBody>
                    <a:bodyPr/>
                    <a:lstStyle/>
                    <a:p>
                      <a:r>
                        <a:rPr lang="en-US" sz="110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191713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802.11a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5GHz, 54Mbps	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746097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802.11b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2.4GHz, 11Mbps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078003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802.11c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Wireless Bridging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220469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802.11d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Multiple regulatory domains 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742245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802.11e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QoS and streaming extensions for 802.11a/g/h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498744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802.11f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Roaming for 802.11a/g/h Inter Access Point Protocol IAPP (Access Point Interoperability)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523992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802.11g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54 Mbps WLAN in the 2.4 GHz 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69292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802.11h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Dynamic Frequency Selection (DFS)  and Transmit Power Control (TPC) (Interference)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285549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802.11i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Authentication and Encryption (Security)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115179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802.11j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Japan 802.11a additional Channels (4.9-5.1 GHz)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062602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802.11k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Exchange of capability information between client and access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932050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802.11m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“Maintenance”, publication of standard updates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773553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r>
                        <a:rPr lang="en-US" altLang="zh-TW" sz="1100" dirty="0"/>
                        <a:t>802.11n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Next Generation WLAN with at least 100 Mbps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590536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r>
                        <a:rPr lang="en-US" sz="11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Developed by 2013 and labelled as </a:t>
                      </a:r>
                      <a:r>
                        <a:rPr lang="en-US" altLang="zh-TW" sz="1100" dirty="0" err="1"/>
                        <a:t>WiFi</a:t>
                      </a:r>
                      <a:r>
                        <a:rPr lang="en-US" altLang="zh-TW" sz="1100" dirty="0"/>
                        <a:t>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240456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r>
                        <a:rPr lang="en-US" sz="1100" dirty="0"/>
                        <a:t>802.11ax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Published in Feb 2021 and labelled as </a:t>
                      </a:r>
                      <a:r>
                        <a:rPr lang="en-US" altLang="zh-TW" sz="1100" dirty="0" err="1"/>
                        <a:t>WiFi</a:t>
                      </a:r>
                      <a:r>
                        <a:rPr lang="en-US" altLang="zh-TW" sz="1100" dirty="0"/>
                        <a:t> 6 (1 – 6 GHz) and </a:t>
                      </a:r>
                      <a:r>
                        <a:rPr lang="en-US" altLang="zh-TW" sz="1100" dirty="0" err="1"/>
                        <a:t>WiFi</a:t>
                      </a:r>
                      <a:r>
                        <a:rPr lang="en-US" altLang="zh-TW" sz="1100" dirty="0"/>
                        <a:t> 6E (5.925 GHz – 7.125 GHz).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638077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r>
                        <a:rPr lang="en-US" sz="1100" dirty="0"/>
                        <a:t>802.11be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To be adopted by 2024 and labelled as </a:t>
                      </a:r>
                      <a:r>
                        <a:rPr lang="en-US" altLang="zh-TW" sz="1100" dirty="0" err="1"/>
                        <a:t>WiFi</a:t>
                      </a:r>
                      <a:r>
                        <a:rPr lang="en-US" altLang="zh-TW" sz="1100" dirty="0"/>
                        <a:t>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055241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CC4288-1878-FE4B-8FE0-4500BEE8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FEF1-2FD4-4168-85E1-618D3CEF16B9}" type="datetime1">
              <a:rPr lang="en-HK" smtClean="0"/>
              <a:t>25/2/2025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6A219-5E75-C94D-AFB7-4183690CB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41EA5-7E06-8441-A06C-F8162327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Layers in Wireless LAN</a:t>
            </a:r>
          </a:p>
        </p:txBody>
      </p:sp>
      <p:pic>
        <p:nvPicPr>
          <p:cNvPr id="2453507" name="Picture 3" descr="wireless_netsec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399157"/>
            <a:ext cx="7543800" cy="291693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2E7-A47A-4821-8A02-7D7569F5E29E}" type="datetime1">
              <a:rPr lang="en-HK" smtClean="0"/>
              <a:t>25/2/2025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CC17-DCD8-3043-8312-0ED81C707F83}" type="slidenum">
              <a:rPr lang="en-GB"/>
              <a:pPr/>
              <a:t>35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315890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Wi-Fi Network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Two basic components</a:t>
            </a:r>
          </a:p>
          <a:p>
            <a:pPr lvl="1"/>
            <a:r>
              <a:rPr lang="en-US" altLang="zh-TW" dirty="0"/>
              <a:t>Access Points (AP) or Gateways. </a:t>
            </a:r>
          </a:p>
          <a:p>
            <a:pPr lvl="2"/>
            <a:r>
              <a:rPr lang="en-US" altLang="zh-TW" dirty="0"/>
              <a:t>Base stations - A bridge between wireless and wired networks</a:t>
            </a:r>
          </a:p>
          <a:p>
            <a:pPr lvl="2"/>
            <a:r>
              <a:rPr lang="en-US" altLang="zh-TW" dirty="0"/>
              <a:t>Wired network interface and Bridging software</a:t>
            </a:r>
          </a:p>
          <a:p>
            <a:pPr lvl="2"/>
            <a:r>
              <a:rPr lang="en-US" altLang="zh-TW" dirty="0"/>
              <a:t>Aggregates access for multiple wireless stations to wired network</a:t>
            </a:r>
          </a:p>
          <a:p>
            <a:pPr lvl="1"/>
            <a:r>
              <a:rPr lang="en-US" altLang="zh-TW" dirty="0"/>
              <a:t>Radio</a:t>
            </a:r>
          </a:p>
          <a:p>
            <a:pPr lvl="2"/>
            <a:r>
              <a:rPr lang="en-US" altLang="zh-TW" dirty="0"/>
              <a:t>Aggregates access for multiple wireless stations to wired network. Wi-Fi radios</a:t>
            </a:r>
          </a:p>
          <a:p>
            <a:pPr lvl="2"/>
            <a:r>
              <a:rPr lang="en-US" altLang="zh-TW" dirty="0"/>
              <a:t>Embedded or attached to the PCs (e.g.: USB)</a:t>
            </a:r>
          </a:p>
          <a:p>
            <a:pPr lvl="2"/>
            <a:r>
              <a:rPr lang="en-US" altLang="zh-TW" dirty="0"/>
              <a:t>Notebooks embedded or with PCMCIA </a:t>
            </a:r>
          </a:p>
          <a:p>
            <a:pPr lvl="2"/>
            <a:r>
              <a:rPr lang="en-US" altLang="zh-TW" dirty="0"/>
              <a:t>Mobile devices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5114-E775-4688-8CB6-DA6F10F7B80E}" type="datetime1">
              <a:rPr lang="en-HK" smtClean="0"/>
              <a:t>25/2/2025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65892" name="Picture 4" descr="wap11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40" y="1737361"/>
            <a:ext cx="1692275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5893" name="Picture 5" descr="large-link-pc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64" y="4421981"/>
            <a:ext cx="1584325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5894" name="Picture 6" descr="wli-u2-kg54-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48" y="3857414"/>
            <a:ext cx="836612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74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Infrastructure Mode</a:t>
            </a:r>
            <a:endParaRPr lang="en-US" altLang="zh-TW"/>
          </a:p>
        </p:txBody>
      </p:sp>
      <p:pic>
        <p:nvPicPr>
          <p:cNvPr id="138244" name="Picture 4" descr="Infa-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57" y="3535454"/>
            <a:ext cx="5245403" cy="2662439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019F-2E23-423C-8196-056E0EAAF4C2}" type="datetime1">
              <a:rPr lang="en-HK" altLang="zh-TW" smtClean="0"/>
              <a:t>25/2/2025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2960" y="1737361"/>
            <a:ext cx="7406640" cy="1798093"/>
          </a:xfrm>
        </p:spPr>
        <p:txBody>
          <a:bodyPr/>
          <a:lstStyle/>
          <a:p>
            <a:r>
              <a:rPr lang="en-US" altLang="zh-TW" dirty="0"/>
              <a:t>An access point (AP) is a shared device</a:t>
            </a:r>
          </a:p>
          <a:p>
            <a:r>
              <a:rPr lang="en-US" altLang="zh-TW" dirty="0"/>
              <a:t>Performance issues of shared hubs</a:t>
            </a:r>
          </a:p>
          <a:p>
            <a:r>
              <a:rPr lang="en-US" altLang="zh-TW" dirty="0"/>
              <a:t>Bridges allow for interconnection</a:t>
            </a:r>
          </a:p>
          <a:p>
            <a:r>
              <a:rPr lang="en-US" altLang="zh-TW" dirty="0"/>
              <a:t>Protocols/ applications work seamlessly</a:t>
            </a:r>
          </a:p>
        </p:txBody>
      </p:sp>
    </p:spTree>
    <p:extLst>
      <p:ext uri="{BB962C8B-B14F-4D97-AF65-F5344CB8AC3E}">
        <p14:creationId xmlns:p14="http://schemas.microsoft.com/office/powerpoint/2010/main" val="932994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Wireless Security Focus Areas</a:t>
            </a:r>
            <a:endParaRPr lang="en-US"/>
          </a:p>
        </p:txBody>
      </p:sp>
      <p:sp>
        <p:nvSpPr>
          <p:cNvPr id="2456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Authenticity</a:t>
            </a:r>
          </a:p>
          <a:p>
            <a:pPr lvl="1"/>
            <a:r>
              <a:rPr lang="en-US" dirty="0"/>
              <a:t>Via BSSID (Basic Service Set ID), SSID, Wireless Encryption Scheme</a:t>
            </a:r>
          </a:p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Via encryption, Wireless Encryption Scheme</a:t>
            </a:r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Via Wireless Encryption Scheme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91F8-5D2E-424D-AF72-155B712B1501}" type="datetime1">
              <a:rPr lang="en-HK" smtClean="0"/>
              <a:t>25/2/2025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8F2E-CAFD-A848-8BCF-F27869E3CBF8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74" y="4176154"/>
            <a:ext cx="5186832" cy="1988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9132" y="6068508"/>
            <a:ext cx="438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From “Hacking Exposed Wireless 2</a:t>
            </a:r>
            <a:r>
              <a:rPr lang="en-US" baseline="30000"/>
              <a:t>nd</a:t>
            </a:r>
            <a:r>
              <a:rPr lang="en-US"/>
              <a:t> Edition”</a:t>
            </a:r>
          </a:p>
        </p:txBody>
      </p:sp>
    </p:spTree>
    <p:extLst>
      <p:ext uri="{BB962C8B-B14F-4D97-AF65-F5344CB8AC3E}">
        <p14:creationId xmlns:p14="http://schemas.microsoft.com/office/powerpoint/2010/main" val="2068488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WLAN Authentication Concept</a:t>
            </a:r>
          </a:p>
        </p:txBody>
      </p:sp>
      <p:sp>
        <p:nvSpPr>
          <p:cNvPr id="2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F292-1E18-4CD6-BBD3-84E0E4FCFD4E}" type="datetime1">
              <a:rPr lang="en-HK" smtClean="0"/>
              <a:t>25/2/2025</a:t>
            </a:fld>
            <a:endParaRPr lang="en-GB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0EF6B-241B-2342-ADF9-DA312D4E9B29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2457603" name="Text Box 3"/>
          <p:cNvSpPr txBox="1">
            <a:spLocks noChangeArrowheads="1"/>
          </p:cNvSpPr>
          <p:nvPr/>
        </p:nvSpPr>
        <p:spPr bwMode="auto">
          <a:xfrm>
            <a:off x="4573190" y="1743692"/>
            <a:ext cx="235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802.11 Authentication</a:t>
            </a:r>
          </a:p>
        </p:txBody>
      </p:sp>
      <p:sp>
        <p:nvSpPr>
          <p:cNvPr id="2457604" name="Text Box 4"/>
          <p:cNvSpPr txBox="1">
            <a:spLocks noChangeArrowheads="1"/>
          </p:cNvSpPr>
          <p:nvPr/>
        </p:nvSpPr>
        <p:spPr bwMode="auto">
          <a:xfrm>
            <a:off x="2362200" y="2362200"/>
            <a:ext cx="196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Non-cryptographic</a:t>
            </a:r>
          </a:p>
        </p:txBody>
      </p:sp>
      <p:sp>
        <p:nvSpPr>
          <p:cNvPr id="2457605" name="Text Box 5"/>
          <p:cNvSpPr txBox="1">
            <a:spLocks noChangeArrowheads="1"/>
          </p:cNvSpPr>
          <p:nvPr/>
        </p:nvSpPr>
        <p:spPr bwMode="auto">
          <a:xfrm>
            <a:off x="6991350" y="2362200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Cryptographic (RC4)</a:t>
            </a:r>
          </a:p>
        </p:txBody>
      </p:sp>
      <p:sp>
        <p:nvSpPr>
          <p:cNvPr id="2457606" name="Text Box 6"/>
          <p:cNvSpPr txBox="1">
            <a:spLocks noChangeArrowheads="1"/>
          </p:cNvSpPr>
          <p:nvPr/>
        </p:nvSpPr>
        <p:spPr bwMode="auto">
          <a:xfrm>
            <a:off x="457200" y="4267200"/>
            <a:ext cx="284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Open System Authentication</a:t>
            </a:r>
          </a:p>
        </p:txBody>
      </p:sp>
      <p:sp>
        <p:nvSpPr>
          <p:cNvPr id="2457607" name="Text Box 7"/>
          <p:cNvSpPr txBox="1">
            <a:spLocks noChangeArrowheads="1"/>
          </p:cNvSpPr>
          <p:nvPr/>
        </p:nvSpPr>
        <p:spPr bwMode="auto">
          <a:xfrm>
            <a:off x="4191000" y="3505200"/>
            <a:ext cx="3033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Closed System Authentication </a:t>
            </a:r>
            <a:br>
              <a:rPr lang="en-US" sz="1800"/>
            </a:br>
            <a:r>
              <a:rPr lang="en-US" sz="1800"/>
              <a:t>(with SSID)</a:t>
            </a:r>
          </a:p>
        </p:txBody>
      </p:sp>
      <p:sp>
        <p:nvSpPr>
          <p:cNvPr id="2457608" name="Text Box 8"/>
          <p:cNvSpPr txBox="1">
            <a:spLocks noChangeArrowheads="1"/>
          </p:cNvSpPr>
          <p:nvPr/>
        </p:nvSpPr>
        <p:spPr bwMode="auto">
          <a:xfrm>
            <a:off x="3886200" y="2819400"/>
            <a:ext cx="1501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Identity based</a:t>
            </a:r>
          </a:p>
        </p:txBody>
      </p:sp>
      <p:sp>
        <p:nvSpPr>
          <p:cNvPr id="2457609" name="Text Box 9"/>
          <p:cNvSpPr txBox="1">
            <a:spLocks noChangeArrowheads="1"/>
          </p:cNvSpPr>
          <p:nvPr/>
        </p:nvSpPr>
        <p:spPr bwMode="auto">
          <a:xfrm>
            <a:off x="6096000" y="2819400"/>
            <a:ext cx="2084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Challenge-Response</a:t>
            </a:r>
          </a:p>
        </p:txBody>
      </p:sp>
      <p:sp>
        <p:nvSpPr>
          <p:cNvPr id="2457610" name="Text Box 10"/>
          <p:cNvSpPr txBox="1">
            <a:spLocks noChangeArrowheads="1"/>
          </p:cNvSpPr>
          <p:nvPr/>
        </p:nvSpPr>
        <p:spPr bwMode="auto">
          <a:xfrm>
            <a:off x="457200" y="5486400"/>
            <a:ext cx="2273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Can join network with</a:t>
            </a:r>
          </a:p>
          <a:p>
            <a:r>
              <a:rPr lang="en-US" sz="1800"/>
              <a:t>empty SSID</a:t>
            </a:r>
          </a:p>
        </p:txBody>
      </p:sp>
      <p:sp>
        <p:nvSpPr>
          <p:cNvPr id="2457611" name="Text Box 11"/>
          <p:cNvSpPr txBox="1">
            <a:spLocks noChangeArrowheads="1"/>
          </p:cNvSpPr>
          <p:nvPr/>
        </p:nvSpPr>
        <p:spPr bwMode="auto">
          <a:xfrm>
            <a:off x="4114800" y="5562600"/>
            <a:ext cx="1816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Can join network</a:t>
            </a:r>
          </a:p>
          <a:p>
            <a:r>
              <a:rPr lang="en-US" sz="1800"/>
              <a:t>with valid SSID</a:t>
            </a:r>
          </a:p>
        </p:txBody>
      </p:sp>
      <p:sp>
        <p:nvSpPr>
          <p:cNvPr id="2457612" name="Text Box 12"/>
          <p:cNvSpPr txBox="1">
            <a:spLocks noChangeArrowheads="1"/>
          </p:cNvSpPr>
          <p:nvPr/>
        </p:nvSpPr>
        <p:spPr bwMode="auto">
          <a:xfrm>
            <a:off x="6673850" y="5562600"/>
            <a:ext cx="20743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/>
              <a:t>Need SSID and WEP / WPA / WPA2</a:t>
            </a:r>
          </a:p>
        </p:txBody>
      </p:sp>
      <p:sp>
        <p:nvSpPr>
          <p:cNvPr id="2457613" name="Line 13"/>
          <p:cNvSpPr>
            <a:spLocks noChangeShapeType="1"/>
          </p:cNvSpPr>
          <p:nvPr/>
        </p:nvSpPr>
        <p:spPr bwMode="auto">
          <a:xfrm>
            <a:off x="1600200" y="4724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57614" name="AutoShape 14"/>
          <p:cNvCxnSpPr>
            <a:cxnSpLocks noChangeShapeType="1"/>
            <a:stCxn id="2457610" idx="0"/>
            <a:endCxn id="2457613" idx="0"/>
          </p:cNvCxnSpPr>
          <p:nvPr/>
        </p:nvCxnSpPr>
        <p:spPr bwMode="auto">
          <a:xfrm flipV="1">
            <a:off x="1593850" y="4724400"/>
            <a:ext cx="635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7615" name="AutoShape 15"/>
          <p:cNvCxnSpPr>
            <a:cxnSpLocks noChangeShapeType="1"/>
            <a:stCxn id="2457611" idx="0"/>
            <a:endCxn id="2457613" idx="1"/>
          </p:cNvCxnSpPr>
          <p:nvPr/>
        </p:nvCxnSpPr>
        <p:spPr bwMode="auto">
          <a:xfrm flipV="1">
            <a:off x="5022850" y="4724400"/>
            <a:ext cx="635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57616" name="Line 16"/>
          <p:cNvSpPr>
            <a:spLocks noChangeShapeType="1"/>
          </p:cNvSpPr>
          <p:nvPr/>
        </p:nvSpPr>
        <p:spPr bwMode="auto">
          <a:xfrm>
            <a:off x="3429000" y="32766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17" name="Line 17"/>
          <p:cNvSpPr>
            <a:spLocks noChangeShapeType="1"/>
          </p:cNvSpPr>
          <p:nvPr/>
        </p:nvSpPr>
        <p:spPr bwMode="auto">
          <a:xfrm>
            <a:off x="3429000" y="3276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18" name="Line 18"/>
          <p:cNvSpPr>
            <a:spLocks noChangeShapeType="1"/>
          </p:cNvSpPr>
          <p:nvPr/>
        </p:nvSpPr>
        <p:spPr bwMode="auto">
          <a:xfrm flipV="1">
            <a:off x="5813946" y="2119311"/>
            <a:ext cx="13648" cy="1187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19" name="Line 19"/>
          <p:cNvSpPr>
            <a:spLocks noChangeShapeType="1"/>
          </p:cNvSpPr>
          <p:nvPr/>
        </p:nvSpPr>
        <p:spPr bwMode="auto">
          <a:xfrm>
            <a:off x="7772400" y="3276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205737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MAC Addresses</a:t>
            </a:r>
          </a:p>
        </p:txBody>
      </p:sp>
      <p:sp>
        <p:nvSpPr>
          <p:cNvPr id="1300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ISO/IEC 8802 standard</a:t>
            </a:r>
          </a:p>
          <a:p>
            <a:r>
              <a:rPr lang="en-US" altLang="en-US"/>
              <a:t>Every Ethernet Network Card has a 6 Bytes MAC addresses</a:t>
            </a:r>
          </a:p>
          <a:p>
            <a:r>
              <a:rPr lang="en-US" altLang="en-US"/>
              <a:t>Each manufacturer has their own 3-bytes Organizational Unique Identifier (OUI)</a:t>
            </a:r>
          </a:p>
          <a:p>
            <a:r>
              <a:rPr lang="en-US" altLang="en-US"/>
              <a:t>https://standards.ieee.org/develop/regauth/oui/public.html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8F7D2D-DF3B-4EAC-9892-A2563EDE1C85}" type="datetime1">
              <a:rPr lang="en-HK" smtClean="0"/>
              <a:t>25/2/2025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1300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F9BCB4A-9A57-9545-9223-EE7002B7A8F5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4</a:t>
            </a:fld>
            <a:endParaRPr lang="en-US" alt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09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settings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DE19-65DB-4854-9351-9196399BB82C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69" y="1845734"/>
            <a:ext cx="3439746" cy="3374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306" y="2456597"/>
            <a:ext cx="2616781" cy="3203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087" y="1845734"/>
            <a:ext cx="2491593" cy="30665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2960" y="5818883"/>
            <a:ext cx="778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www.wi-fiplanet.com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61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security related settings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279" y="1981731"/>
            <a:ext cx="3801600" cy="281040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77B1-EC29-4FD7-A001-65D167545A1F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41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4160" y="5655732"/>
            <a:ext cx="832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www.howtogeek.com</a:t>
            </a:r>
            <a:r>
              <a:rPr lang="en-US" dirty="0"/>
              <a:t>/204697/wi-fi-security-should-you-use-wpa2-aes-wpa2-tkip-or-both/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532" y="2254504"/>
            <a:ext cx="4567767" cy="28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27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Network Attack </a:t>
            </a:r>
            <a:r>
              <a:rPr lang="mr-IN" dirty="0"/>
              <a:t>–</a:t>
            </a:r>
            <a:r>
              <a:rPr lang="en-US" dirty="0"/>
              <a:t> Getting SSID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B0B2-4B2A-4DDC-BAE7-ECD06A1AC7A9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1900670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1754" y="2083120"/>
            <a:ext cx="594258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3750" dirty="0"/>
              <a:t>Get it from the access point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1754" y="4117351"/>
            <a:ext cx="4737131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50" dirty="0"/>
              <a:t>2. Get it from the client</a:t>
            </a:r>
          </a:p>
        </p:txBody>
      </p:sp>
      <p:pic>
        <p:nvPicPr>
          <p:cNvPr id="17" name="Picture 4" descr="http://www.clipartbest.com/cliparts/7Ta/oyX/7TaoyXr7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956" y="1209033"/>
            <a:ext cx="2104817" cy="19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icons.iconarchive.com/icons/fasticon/hand-draw-iphone/512/iPhone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29" y="3989515"/>
            <a:ext cx="1260872" cy="126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find hidden SSID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2CB47-2DA2-7C4D-BD57-22860A05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0EBD-2FE6-416D-B5BE-5CED630A6C2A}" type="datetime1">
              <a:rPr lang="en-HK" smtClean="0"/>
              <a:t>25/2/2025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CD379-AFAC-1C45-8753-0B126D09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48EE9-68A6-4148-B9B0-2F4736C3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16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ipartbest.com/cliparts/7Ta/oyX/7TaoyXr7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01" y="1695415"/>
            <a:ext cx="2104817" cy="19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1918" y="2231825"/>
            <a:ext cx="129497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/>
              <a:t>I am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9975" y="3867436"/>
            <a:ext cx="129497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/>
              <a:t>I am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8477" y="1911249"/>
            <a:ext cx="129497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/>
              <a:t>I am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5373" y="3780767"/>
            <a:ext cx="129497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/>
              <a:t>I am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6257" y="4657707"/>
            <a:ext cx="5014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Beacon Frames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807F0-D777-0442-BF1B-C79F91A5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3034-C412-490F-85B2-7B00389B2252}" type="datetime1">
              <a:rPr lang="en-HK" smtClean="0"/>
              <a:t>25/2/2025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62D8B-769C-9547-B5A2-994FBF6C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45194-A39F-1044-B311-8003A19E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4834" b="3620"/>
          <a:stretch/>
        </p:blipFill>
        <p:spPr>
          <a:xfrm>
            <a:off x="107689" y="1012967"/>
            <a:ext cx="4240575" cy="48540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655" y="4143375"/>
            <a:ext cx="2324911" cy="190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72665" y="990952"/>
            <a:ext cx="2628901" cy="187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6673"/>
          <a:stretch/>
        </p:blipFill>
        <p:spPr>
          <a:xfrm>
            <a:off x="4617521" y="1016388"/>
            <a:ext cx="4326909" cy="48506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05755" y="1030230"/>
            <a:ext cx="2628901" cy="187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4944083" y="3705225"/>
            <a:ext cx="2628901" cy="172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591118" y="4865046"/>
            <a:ext cx="3035030" cy="7782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Not Hidden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01283" y="4865046"/>
            <a:ext cx="3035030" cy="7782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Hidden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34F3C-DE08-9A4A-A58B-900869F0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F4B3-AEDE-451D-A54D-6B488CF97546}" type="datetime1">
              <a:rPr lang="en-HK" smtClean="0"/>
              <a:t>25/2/2025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4CC90-6C27-684E-A236-805E1A8E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CE42B-EFC4-7641-917D-60A2648C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09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icons.iconarchive.com/icons/fasticon/hand-draw-iphone/512/iPhone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50" y="2160713"/>
            <a:ext cx="1260872" cy="126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0902" y="1883713"/>
            <a:ext cx="14802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 “</a:t>
            </a:r>
            <a:r>
              <a:rPr lang="en-US" sz="1350" dirty="0" err="1"/>
              <a:t>sMobile</a:t>
            </a:r>
            <a:r>
              <a:rPr lang="en-US" sz="1350" dirty="0"/>
              <a:t>” 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3364" y="3700346"/>
            <a:ext cx="14837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 “</a:t>
            </a:r>
            <a:r>
              <a:rPr lang="en-US" sz="1350" dirty="0" err="1"/>
              <a:t>GovWifi</a:t>
            </a:r>
            <a:r>
              <a:rPr lang="en-US" sz="1350" dirty="0"/>
              <a:t>” here?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34" y="3019985"/>
            <a:ext cx="12884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 “</a:t>
            </a:r>
            <a:r>
              <a:rPr lang="en-US" sz="1350" dirty="0" err="1"/>
              <a:t>home”here</a:t>
            </a:r>
            <a:r>
              <a:rPr lang="en-US" sz="135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6258" y="4657707"/>
            <a:ext cx="4836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Probe Request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872A4-C6FD-F848-B4CB-9E3A6F43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6825-8202-46E5-A7A4-93373C422B74}" type="datetime1">
              <a:rPr lang="en-HK" smtClean="0"/>
              <a:t>25/2/2025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3262B-ABF5-554E-94E6-14E69E73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0FD99-2910-2F4A-99C9-174AD8B4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810" y="1139124"/>
            <a:ext cx="4379119" cy="40933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82402" y="3267352"/>
            <a:ext cx="2628901" cy="595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681FC-37F4-9D41-9389-57FD4AFE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B44E-4325-4CFB-AF76-23FFAFA73F7D}" type="datetime1">
              <a:rPr lang="en-HK" smtClean="0"/>
              <a:t>25/2/2025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C7682-EBAA-D549-9C4E-31EE1063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982DE-855D-D64F-8B7E-CCA9C27F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396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overclock.net/a/a5/a57d0bf9__2012-01-04_10-55-2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6988" b="8839"/>
          <a:stretch/>
        </p:blipFill>
        <p:spPr bwMode="auto">
          <a:xfrm>
            <a:off x="5607996" y="1402000"/>
            <a:ext cx="2896649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houtpedia.com/wp-content/uploads/2014/01/WiFi-Sc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9" y="1402000"/>
            <a:ext cx="2214563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isu.edu/netel/img/win8Tut/win8Tut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7" y="1402000"/>
            <a:ext cx="1854646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3FE89-7BD5-9947-9400-13D12864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4D9-E4B2-4627-B57D-81F3A0FE3A6B}" type="datetime1">
              <a:rPr lang="en-HK" smtClean="0"/>
              <a:t>25/2/2025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E6BAC-C754-9344-A775-B5B74616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F18B4-311C-0649-AB73-CAB7E793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32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Attack and Password Attack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5C5F-6557-4293-A4AE-839426C646FA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7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AutoShap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Ethernet Illustration</a:t>
            </a:r>
            <a:endParaRPr lang="en-GB" altLang="en-US"/>
          </a:p>
        </p:txBody>
      </p:sp>
      <p:pic>
        <p:nvPicPr>
          <p:cNvPr id="60418" name="Picture 205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57423"/>
            <a:ext cx="7543800" cy="4000405"/>
          </a:xfrm>
        </p:spPr>
      </p:pic>
      <p:sp>
        <p:nvSpPr>
          <p:cNvPr id="7578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A61211-9E1C-49BB-A589-0CEC670FA606}" type="datetime1">
              <a:rPr lang="en-HK" smtClean="0"/>
              <a:t>25/2/2025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DEEE58C-A3B7-8E4F-87F9-F643989B64D6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5</a:t>
            </a:fld>
            <a:endParaRPr lang="en-US" alt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27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1" y="23145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1085851" y="2049118"/>
            <a:ext cx="35480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You need a dictionary</a:t>
            </a:r>
          </a:p>
        </p:txBody>
      </p:sp>
      <p:pic>
        <p:nvPicPr>
          <p:cNvPr id="12290" name="Picture 2" descr="dictionary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651470"/>
            <a:ext cx="24860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Password Cracking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ED77F-B60D-FE4C-97E3-6041D574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7A63-13ED-485A-B52C-B68D4DE60604}" type="datetime1">
              <a:rPr lang="en-HK" smtClean="0"/>
              <a:t>25/2/2025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D78EE-F8BF-B840-96CD-49C82379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58D0C-6BF8-384E-BAB7-E5277498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698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1" y="23145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818" y="1878806"/>
            <a:ext cx="5207795" cy="375926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WEP Cracking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D617A-AC60-3347-AD05-2967F32B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4D3F-848C-4ED4-B890-C5504B0DB6DF}" type="datetime1">
              <a:rPr lang="en-HK" smtClean="0"/>
              <a:t>25/2/2025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4F627-9644-C540-B114-2E9DCE1F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B2A8F-0BDC-9F4C-8FE2-0EDB80B9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37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1" y="23145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4896972" y="5723751"/>
            <a:ext cx="43388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From: https://cryptosmith.com/2008/05/31/stream-reuse/</a:t>
            </a:r>
          </a:p>
        </p:txBody>
      </p:sp>
      <p:pic>
        <p:nvPicPr>
          <p:cNvPr id="10244" name="Picture 4" descr="https://cryptosmith.files.wordpress.com/2008/05/sendcash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45" y="1752986"/>
            <a:ext cx="1612805" cy="16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miley xor 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4" y="3653346"/>
            <a:ext cx="3631292" cy="169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Encrypted Smi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45" y="3731828"/>
            <a:ext cx="1612805" cy="16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24" y="1687010"/>
            <a:ext cx="3629025" cy="1693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9401" y="2295912"/>
            <a:ext cx="14342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A XOR K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2625" y="4085640"/>
            <a:ext cx="14214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B XOR 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Stream Cipher Reuse 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50E06-B18F-9440-BA26-40AC89EB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26B6-CA7F-48BF-8100-9E751CF0DC58}" type="datetime1">
              <a:rPr lang="en-HK" smtClean="0"/>
              <a:t>25/2/2025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1234BE-6523-D140-9B5F-7ABD8020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E2D3CB3-3145-FE42-8946-5C67A51D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846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1" y="23145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4540158" y="5678031"/>
            <a:ext cx="43388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From: https://cryptosmith.com/2008/05/31/stream-reuse/</a:t>
            </a:r>
          </a:p>
        </p:txBody>
      </p:sp>
      <p:pic>
        <p:nvPicPr>
          <p:cNvPr id="10244" name="Picture 4" descr="https://cryptosmith.files.wordpress.com/2008/05/sendcash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4" y="2393709"/>
            <a:ext cx="1612805" cy="16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Encrypted Smi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58" y="2377505"/>
            <a:ext cx="1612805" cy="16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972" y="1725954"/>
            <a:ext cx="55901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(A XOR K) XOR (B XOR K) = A XOR B</a:t>
            </a:r>
          </a:p>
        </p:txBody>
      </p:sp>
      <p:pic>
        <p:nvPicPr>
          <p:cNvPr id="11266" name="Picture 2" descr="Plaintext Smiley image overlaying the Send Cash mess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48" y="2240933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Cipher Reuse 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F84B4D-FF71-194F-A3DA-5D7B6961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0210-F0AB-4A33-8234-B6A018246327}" type="datetime1">
              <a:rPr lang="en-HK" smtClean="0"/>
              <a:t>25/2/2025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22D64-C08C-2E49-8175-75B6AF71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69CD81-63CC-E442-8164-421A86F7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37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772" y="1325336"/>
            <a:ext cx="611629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dirty="0"/>
              <a:t>What can I do…</a:t>
            </a:r>
          </a:p>
          <a:p>
            <a:r>
              <a:rPr lang="en-US" sz="3750" dirty="0"/>
              <a:t>If I have both SSID &amp; Password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772" y="3020711"/>
            <a:ext cx="484346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/>
              <a:t>Decrypt the </a:t>
            </a:r>
            <a:r>
              <a:rPr lang="en-US" sz="3750" dirty="0" err="1"/>
              <a:t>wifi</a:t>
            </a:r>
            <a:r>
              <a:rPr lang="en-US" sz="3750" dirty="0"/>
              <a:t> traffic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5D760-0C6C-7E4B-B0AB-7472C4BF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1027-C016-4529-B059-115950AFEE1A}" type="datetime1">
              <a:rPr lang="en-HK" smtClean="0"/>
              <a:t>25/2/2025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62072-F0E3-C54B-9C12-1546C57F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015D3-D217-EC4B-843B-6DD1CEF6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7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Internet Protocol (IP)</a:t>
            </a:r>
            <a:endParaRPr lang="en-GB" altLang="en-US"/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unreliable, connectionless datagram   delivery</a:t>
            </a:r>
          </a:p>
          <a:p>
            <a:pPr eaLnBrk="1" hangingPunct="1"/>
            <a:r>
              <a:rPr lang="en-US" altLang="zh-TW"/>
              <a:t>provide host-to-host data delivery</a:t>
            </a:r>
          </a:p>
          <a:p>
            <a:pPr lvl="1" eaLnBrk="1" hangingPunct="1"/>
            <a:r>
              <a:rPr lang="en-US" altLang="zh-TW"/>
              <a:t>“Routing”</a:t>
            </a:r>
          </a:p>
          <a:p>
            <a:pPr eaLnBrk="1" hangingPunct="1"/>
            <a:r>
              <a:rPr lang="en-US" altLang="zh-TW"/>
              <a:t>map all hosts in the network an IP address (32-bits)</a:t>
            </a:r>
            <a:endParaRPr lang="en-GB" altLang="en-US"/>
          </a:p>
        </p:txBody>
      </p:sp>
      <p:sp>
        <p:nvSpPr>
          <p:cNvPr id="788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015A29-F231-4C90-95C3-EA0BF80C8E38}" type="datetime1">
              <a:rPr lang="en-HK" smtClean="0"/>
              <a:t>25/2/2025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16E1D20-8E13-FD4A-97C6-D9CCC018E322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6</a:t>
            </a:fld>
            <a:endParaRPr lang="en-US" alt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0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AutoShap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IPv4</a:t>
            </a:r>
          </a:p>
        </p:txBody>
      </p:sp>
      <p:sp>
        <p:nvSpPr>
          <p:cNvPr id="63490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IP (Datagram) Header Format</a:t>
            </a:r>
          </a:p>
        </p:txBody>
      </p:sp>
      <p:sp>
        <p:nvSpPr>
          <p:cNvPr id="3080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5129C-568C-4257-A670-D5D479AA83AD}" type="datetime1">
              <a:rPr lang="en-HK" smtClean="0"/>
              <a:t>25/2/2025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6349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91BF2A3-E58B-B942-BEA9-2B12159C1DC7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7</a:t>
            </a:fld>
            <a:endParaRPr lang="en-US" altLang="en-US" sz="1100">
              <a:solidFill>
                <a:schemeClr val="bg1"/>
              </a:solidFill>
            </a:endParaRPr>
          </a:p>
        </p:txBody>
      </p:sp>
      <p:sp>
        <p:nvSpPr>
          <p:cNvPr id="63491" name="Rectangle 1249"/>
          <p:cNvSpPr>
            <a:spLocks noChangeArrowheads="1"/>
          </p:cNvSpPr>
          <p:nvPr/>
        </p:nvSpPr>
        <p:spPr bwMode="auto">
          <a:xfrm>
            <a:off x="965200" y="5484813"/>
            <a:ext cx="5689600" cy="15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3492" name="Rectangle 1250"/>
          <p:cNvSpPr>
            <a:spLocks noChangeArrowheads="1"/>
          </p:cNvSpPr>
          <p:nvPr/>
        </p:nvSpPr>
        <p:spPr bwMode="auto">
          <a:xfrm>
            <a:off x="6654800" y="5484813"/>
            <a:ext cx="2698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3493" name="Rectangle 1257"/>
          <p:cNvSpPr>
            <a:spLocks noChangeArrowheads="1"/>
          </p:cNvSpPr>
          <p:nvPr/>
        </p:nvSpPr>
        <p:spPr bwMode="auto">
          <a:xfrm>
            <a:off x="6681788" y="5484813"/>
            <a:ext cx="1878012" cy="15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en-US" sz="1800"/>
          </a:p>
        </p:txBody>
      </p:sp>
      <p:graphicFrame>
        <p:nvGraphicFramePr>
          <p:cNvPr id="63494" name="Object 2"/>
          <p:cNvGraphicFramePr>
            <a:graphicFrameLocks noChangeAspect="1"/>
          </p:cNvGraphicFramePr>
          <p:nvPr/>
        </p:nvGraphicFramePr>
        <p:xfrm>
          <a:off x="685800" y="2743200"/>
          <a:ext cx="819785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333232" imgH="3867912" progId="Word.Document.8">
                  <p:embed/>
                </p:oleObj>
              </mc:Choice>
              <mc:Fallback>
                <p:oleObj name="Document" r:id="rId2" imgW="8333232" imgH="3867912" progId="Word.Document.8">
                  <p:embed/>
                  <p:pic>
                    <p:nvPicPr>
                      <p:cNvPr id="634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743200"/>
                        <a:ext cx="819785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32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IP Illustration</a:t>
            </a:r>
            <a:endParaRPr lang="en-GB" altLang="en-US"/>
          </a:p>
        </p:txBody>
      </p:sp>
      <p:pic>
        <p:nvPicPr>
          <p:cNvPr id="64514" name="Picture 307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57423"/>
            <a:ext cx="7543800" cy="4000405"/>
          </a:xfrm>
        </p:spPr>
      </p:pic>
      <p:sp>
        <p:nvSpPr>
          <p:cNvPr id="798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ADF7C4-6BAB-4468-B7C7-5CC50E673611}" type="datetime1">
              <a:rPr lang="en-HK" smtClean="0"/>
              <a:t>25/2/2025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39ECC3B-5A98-4C42-943A-C8F01256ACBF}" type="slidenum">
              <a:rPr lang="en-US" altLang="en-US" sz="1100" smtClean="0">
                <a:solidFill>
                  <a:schemeClr val="bg1"/>
                </a:solidFill>
              </a:rPr>
              <a:pPr eaLnBrk="1" hangingPunct="1"/>
              <a:t>8</a:t>
            </a:fld>
            <a:endParaRPr lang="en-US" alt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4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/>
              <a:t>Internet Control Messages Protocol (ICMP)</a:t>
            </a:r>
          </a:p>
        </p:txBody>
      </p:sp>
      <p:graphicFrame>
        <p:nvGraphicFramePr>
          <p:cNvPr id="1308758" name="Group 86"/>
          <p:cNvGraphicFramePr>
            <a:graphicFrameLocks noGrp="1"/>
          </p:cNvGraphicFramePr>
          <p:nvPr>
            <p:ph idx="1"/>
          </p:nvPr>
        </p:nvGraphicFramePr>
        <p:xfrm>
          <a:off x="822960" y="2666966"/>
          <a:ext cx="7543800" cy="3215674"/>
        </p:xfrm>
        <a:graphic>
          <a:graphicData uri="http://schemas.openxmlformats.org/drawingml/2006/table">
            <a:tbl>
              <a:tblPr/>
              <a:tblGrid>
                <a:gridCol w="1052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Code</a:t>
                      </a:r>
                    </a:p>
                  </a:txBody>
                  <a:tcPr marL="80786" marR="80786" marT="46811" marB="46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Description</a:t>
                      </a:r>
                    </a:p>
                  </a:txBody>
                  <a:tcPr marL="80786" marR="80786" marT="46811" marB="46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Type</a:t>
                      </a:r>
                    </a:p>
                  </a:txBody>
                  <a:tcPr marL="80786" marR="80786" marT="46811" marB="46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0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Echo Reply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Query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3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Destination Unreachable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Error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5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Redirect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Error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8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Echo request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Query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11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Time exceeded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Error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13/14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Timestamp request/reply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kumimoji="1" sz="28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kumimoji="1" sz="24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kumimoji="1" sz="2000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 kumimoji="1">
                          <a:solidFill>
                            <a:schemeClr val="tx1"/>
                          </a:solidFill>
                          <a:latin typeface="Tahoma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新細明體" charset="-120"/>
                        </a:rPr>
                        <a:t>Query</a:t>
                      </a: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新細明體" charset="-120"/>
                      </a:endParaRPr>
                    </a:p>
                  </a:txBody>
                  <a:tcPr marL="80786" marR="80786" marT="46811" marB="468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8885" name="Date Placeholder 6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CEE7019-4ABF-428D-8E6C-975AFA321FAA}" type="datetime1">
              <a:rPr lang="en-HK" altLang="en-US" sz="1100" smtClean="0">
                <a:solidFill>
                  <a:schemeClr val="bg1"/>
                </a:solidFill>
              </a:rPr>
              <a:t>25/2/2025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7888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270F51D-AD55-B841-9EDB-F378BF0CFA7B}" type="slidenum">
              <a:rPr lang="en-GB" altLang="en-US" sz="1100" smtClean="0">
                <a:solidFill>
                  <a:schemeClr val="bg1"/>
                </a:solidFill>
              </a:rPr>
              <a:pPr eaLnBrk="1" hangingPunct="1"/>
              <a:t>9</a:t>
            </a:fld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78850" name="Rectangle 4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905000"/>
            <a:ext cx="8382000" cy="1066800"/>
          </a:xfrm>
        </p:spPr>
        <p:txBody>
          <a:bodyPr/>
          <a:lstStyle/>
          <a:p>
            <a:pPr eaLnBrk="1" hangingPunct="1"/>
            <a:r>
              <a:rPr lang="en-US" altLang="zh-TW" sz="2400" dirty="0"/>
              <a:t>Contains error messages and other conditions that require attention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Ricci IEONG for UST training 2023</a:t>
            </a:r>
          </a:p>
        </p:txBody>
      </p:sp>
    </p:spTree>
    <p:extLst>
      <p:ext uri="{BB962C8B-B14F-4D97-AF65-F5344CB8AC3E}">
        <p14:creationId xmlns:p14="http://schemas.microsoft.com/office/powerpoint/2010/main" val="6818235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3605</TotalTime>
  <Words>2850</Words>
  <Application>Microsoft Office PowerPoint</Application>
  <PresentationFormat>On-screen Show (4:3)</PresentationFormat>
  <Paragraphs>595</Paragraphs>
  <Slides>54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ＭＳ Ｐゴシック</vt:lpstr>
      <vt:lpstr>新細明體</vt:lpstr>
      <vt:lpstr>Arial</vt:lpstr>
      <vt:lpstr>Calibri</vt:lpstr>
      <vt:lpstr>Calibri Light</vt:lpstr>
      <vt:lpstr>Courier New</vt:lpstr>
      <vt:lpstr>Georgia</vt:lpstr>
      <vt:lpstr>Wingdings</vt:lpstr>
      <vt:lpstr>Retrospect</vt:lpstr>
      <vt:lpstr>Document</vt:lpstr>
      <vt:lpstr>Microsoft Word 97 - 2003 Document</vt:lpstr>
      <vt:lpstr>Week 4 –  Network and WIFI Security</vt:lpstr>
      <vt:lpstr>TCP/IP Model</vt:lpstr>
      <vt:lpstr>Ethernet Frame</vt:lpstr>
      <vt:lpstr>MAC Addresses</vt:lpstr>
      <vt:lpstr>Ethernet Illustration</vt:lpstr>
      <vt:lpstr>Internet Protocol (IP)</vt:lpstr>
      <vt:lpstr>IPv4</vt:lpstr>
      <vt:lpstr>IP Illustration</vt:lpstr>
      <vt:lpstr>Internet Control Messages Protocol (ICMP)</vt:lpstr>
      <vt:lpstr>ICMP</vt:lpstr>
      <vt:lpstr>ICMP Illustration</vt:lpstr>
      <vt:lpstr>Address Resolution Protocol (ARP)</vt:lpstr>
      <vt:lpstr>ARP</vt:lpstr>
      <vt:lpstr>ARP Illustration</vt:lpstr>
      <vt:lpstr>User Datagram Protocol (UDP)</vt:lpstr>
      <vt:lpstr>UDP</vt:lpstr>
      <vt:lpstr>UDP Illustration</vt:lpstr>
      <vt:lpstr>Transport Control Protocol (TCP)</vt:lpstr>
      <vt:lpstr>TCP</vt:lpstr>
      <vt:lpstr>TCP Illustration</vt:lpstr>
      <vt:lpstr>TCP Flags</vt:lpstr>
      <vt:lpstr>TCP Connection Establishment</vt:lpstr>
      <vt:lpstr>TCP Connection Termination</vt:lpstr>
      <vt:lpstr>TCP Connection States</vt:lpstr>
      <vt:lpstr>TCP Connection States</vt:lpstr>
      <vt:lpstr>PowerPoint Presentation</vt:lpstr>
      <vt:lpstr>Common Port Numbers</vt:lpstr>
      <vt:lpstr>Application Layer</vt:lpstr>
      <vt:lpstr>Application Layer - HTTP</vt:lpstr>
      <vt:lpstr>Application Layer - SMTP</vt:lpstr>
      <vt:lpstr>Presentation Layer – SMTP</vt:lpstr>
      <vt:lpstr>Session Layer – SSL</vt:lpstr>
      <vt:lpstr>Wireless Technologies</vt:lpstr>
      <vt:lpstr>WLAN IEEE 802.11 Standards</vt:lpstr>
      <vt:lpstr>Network Layers in Wireless LAN</vt:lpstr>
      <vt:lpstr>Basic Wi-Fi Network</vt:lpstr>
      <vt:lpstr>Infrastructure Mode</vt:lpstr>
      <vt:lpstr>Wireless Security Focus Areas</vt:lpstr>
      <vt:lpstr>WLAN Authentication Concept</vt:lpstr>
      <vt:lpstr>WiFi settings</vt:lpstr>
      <vt:lpstr>WiFi security related settings</vt:lpstr>
      <vt:lpstr>Wireless Network Attack – Getting SSID</vt:lpstr>
      <vt:lpstr>How to find hidden SSID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WEP Attack and Password Attack</vt:lpstr>
      <vt:lpstr>Password Cracking</vt:lpstr>
      <vt:lpstr>WEP Cracking</vt:lpstr>
      <vt:lpstr>Stream Cipher Reuse Example</vt:lpstr>
      <vt:lpstr>Stream Cipher Reuse Example</vt:lpstr>
      <vt:lpstr>PowerPoint Presentation</vt:lpstr>
    </vt:vector>
  </TitlesOfParts>
  <Company>ewalker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–  Network Basics</dc:title>
  <dc:creator>SZE CHUNG R IEONG</dc:creator>
  <cp:lastModifiedBy>SHE Dongdong</cp:lastModifiedBy>
  <cp:revision>138</cp:revision>
  <cp:lastPrinted>2019-02-05T02:22:11Z</cp:lastPrinted>
  <dcterms:created xsi:type="dcterms:W3CDTF">2015-04-04T09:28:38Z</dcterms:created>
  <dcterms:modified xsi:type="dcterms:W3CDTF">2025-02-25T15:04:10Z</dcterms:modified>
</cp:coreProperties>
</file>