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9"/>
  </p:notesMasterIdLst>
  <p:handoutMasterIdLst>
    <p:handoutMasterId r:id="rId30"/>
  </p:handoutMasterIdLst>
  <p:sldIdLst>
    <p:sldId id="580" r:id="rId2"/>
    <p:sldId id="670" r:id="rId3"/>
    <p:sldId id="707" r:id="rId4"/>
    <p:sldId id="562" r:id="rId5"/>
    <p:sldId id="563" r:id="rId6"/>
    <p:sldId id="770" r:id="rId7"/>
    <p:sldId id="564" r:id="rId8"/>
    <p:sldId id="565" r:id="rId9"/>
    <p:sldId id="566" r:id="rId10"/>
    <p:sldId id="567" r:id="rId11"/>
    <p:sldId id="568" r:id="rId12"/>
    <p:sldId id="569" r:id="rId13"/>
    <p:sldId id="570" r:id="rId14"/>
    <p:sldId id="571" r:id="rId15"/>
    <p:sldId id="572" r:id="rId16"/>
    <p:sldId id="573" r:id="rId17"/>
    <p:sldId id="574" r:id="rId18"/>
    <p:sldId id="575" r:id="rId19"/>
    <p:sldId id="1408" r:id="rId20"/>
    <p:sldId id="561" r:id="rId21"/>
    <p:sldId id="554" r:id="rId22"/>
    <p:sldId id="555" r:id="rId23"/>
    <p:sldId id="556" r:id="rId24"/>
    <p:sldId id="557" r:id="rId25"/>
    <p:sldId id="558" r:id="rId26"/>
    <p:sldId id="559" r:id="rId27"/>
    <p:sldId id="5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9969D79-CC67-DA41-B96A-26AF48268492}">
          <p14:sldIdLst>
            <p14:sldId id="580"/>
            <p14:sldId id="670"/>
            <p14:sldId id="707"/>
            <p14:sldId id="562"/>
            <p14:sldId id="563"/>
            <p14:sldId id="770"/>
            <p14:sldId id="564"/>
            <p14:sldId id="565"/>
            <p14:sldId id="566"/>
            <p14:sldId id="567"/>
            <p14:sldId id="568"/>
            <p14:sldId id="569"/>
            <p14:sldId id="570"/>
            <p14:sldId id="571"/>
            <p14:sldId id="572"/>
            <p14:sldId id="573"/>
            <p14:sldId id="574"/>
            <p14:sldId id="575"/>
            <p14:sldId id="1408"/>
          </p14:sldIdLst>
        </p14:section>
        <p14:section name="SSL Vulnerability" id="{72EF524F-B25E-4EA7-9D55-4817DEFDED45}">
          <p14:sldIdLst>
            <p14:sldId id="561"/>
            <p14:sldId id="554"/>
            <p14:sldId id="555"/>
            <p14:sldId id="556"/>
            <p14:sldId id="557"/>
            <p14:sldId id="558"/>
            <p14:sldId id="559"/>
            <p14:sldId id="58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F7773B-6026-4BE4-9637-E67F0562F69F}" v="12" dt="2024-10-11T14:49:50.4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5" autoAdjust="0"/>
    <p:restoredTop sz="91701"/>
  </p:normalViewPr>
  <p:slideViewPr>
    <p:cSldViewPr snapToGrid="0" snapToObjects="1">
      <p:cViewPr varScale="1">
        <p:scale>
          <a:sx n="149" d="100"/>
          <a:sy n="149" d="100"/>
        </p:scale>
        <p:origin x="2192"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7B2465-52F5-4B63-B3F6-BDED86C15E24}" type="datetime1">
              <a:rPr lang="en-HK" smtClean="0"/>
              <a:t>4/3/2025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Copyright © Ricci IEONG for UST training 2018</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C6B15A-C897-E948-A028-C1260291B7C2}" type="slidenum">
              <a:rPr lang="en-US" smtClean="0"/>
              <a:t>‹#›</a:t>
            </a:fld>
            <a:endParaRPr lang="en-US"/>
          </a:p>
        </p:txBody>
      </p:sp>
    </p:spTree>
    <p:extLst>
      <p:ext uri="{BB962C8B-B14F-4D97-AF65-F5344CB8AC3E}">
        <p14:creationId xmlns:p14="http://schemas.microsoft.com/office/powerpoint/2010/main" val="1609689486"/>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0CA42B-CE1C-40D7-90AC-B634C497AB08}" type="datetime1">
              <a:rPr lang="en-HK" smtClean="0"/>
              <a:t>4/3/2025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Copyright © Ricci IEONG for UST training 2018</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F24BD-34D0-5B4D-B8C0-4A673A2E3425}" type="slidenum">
              <a:rPr lang="en-US" smtClean="0"/>
              <a:t>‹#›</a:t>
            </a:fld>
            <a:endParaRPr lang="en-US"/>
          </a:p>
        </p:txBody>
      </p:sp>
    </p:spTree>
    <p:extLst>
      <p:ext uri="{BB962C8B-B14F-4D97-AF65-F5344CB8AC3E}">
        <p14:creationId xmlns:p14="http://schemas.microsoft.com/office/powerpoint/2010/main" val="671750290"/>
      </p:ext>
    </p:extLst>
  </p:cSld>
  <p:clrMap bg1="lt1" tx1="dk1" bg2="lt2" tx2="dk2" accent1="accent1" accent2="accent2" accent3="accent3" accent4="accent4" accent5="accent5" accent6="accent6" hlink="hlink" folHlink="folHlink"/>
  <p:hf hd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BF24BD-34D0-5B4D-B8C0-4A673A2E3425}" type="slidenum">
              <a:rPr lang="en-US" smtClean="0"/>
              <a:t>1</a:t>
            </a:fld>
            <a:endParaRPr lang="en-US"/>
          </a:p>
        </p:txBody>
      </p:sp>
      <p:sp>
        <p:nvSpPr>
          <p:cNvPr id="5" name="Date Placeholder 4"/>
          <p:cNvSpPr>
            <a:spLocks noGrp="1"/>
          </p:cNvSpPr>
          <p:nvPr>
            <p:ph type="dt" idx="11"/>
          </p:nvPr>
        </p:nvSpPr>
        <p:spPr/>
        <p:txBody>
          <a:bodyPr/>
          <a:lstStyle/>
          <a:p>
            <a:fld id="{815212D5-CB1A-48C4-9A32-8C37F66B0178}" type="datetime1">
              <a:rPr lang="en-HK" smtClean="0"/>
              <a:t>4/3/2025</a:t>
            </a:fld>
            <a:endParaRPr lang="en-US"/>
          </a:p>
        </p:txBody>
      </p:sp>
      <p:sp>
        <p:nvSpPr>
          <p:cNvPr id="6" name="Footer Placeholder 5"/>
          <p:cNvSpPr>
            <a:spLocks noGrp="1"/>
          </p:cNvSpPr>
          <p:nvPr>
            <p:ph type="ftr" sz="quarter" idx="12"/>
          </p:nvPr>
        </p:nvSpPr>
        <p:spPr/>
        <p:txBody>
          <a:bodyPr/>
          <a:lstStyle/>
          <a:p>
            <a:r>
              <a:rPr lang="en-US"/>
              <a:t>Copyright © Ricci IEONG for UST training 2018</a:t>
            </a:r>
          </a:p>
        </p:txBody>
      </p:sp>
    </p:spTree>
    <p:extLst>
      <p:ext uri="{BB962C8B-B14F-4D97-AF65-F5344CB8AC3E}">
        <p14:creationId xmlns:p14="http://schemas.microsoft.com/office/powerpoint/2010/main" val="1333931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C5340759-CAE9-4452-9C6F-9EB0701AEB7E}"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1176708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6E3A956C-C896-4740-AE87-2325BBCAE230}"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1542850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C0C5787F-E014-4285-BD89-427D028DDDFA}"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697080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https://</a:t>
            </a:r>
            <a:r>
              <a:rPr lang="en-US" dirty="0" err="1"/>
              <a:t>blog.cloudflare.com</a:t>
            </a:r>
            <a:r>
              <a:rPr lang="en-US" dirty="0"/>
              <a:t>/rfc-8446-aka-tls-1-3/</a:t>
            </a:r>
          </a:p>
        </p:txBody>
      </p:sp>
      <p:sp>
        <p:nvSpPr>
          <p:cNvPr id="2" name="Date Placeholder 1"/>
          <p:cNvSpPr>
            <a:spLocks noGrp="1"/>
          </p:cNvSpPr>
          <p:nvPr>
            <p:ph type="dt" idx="10"/>
          </p:nvPr>
        </p:nvSpPr>
        <p:spPr/>
        <p:txBody>
          <a:bodyPr/>
          <a:lstStyle/>
          <a:p>
            <a:fld id="{E5181370-8AC8-4B1F-B1D4-39F3492D176B}"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539984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9B892E73-3A03-4479-B27D-F8A0777768A5}"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1907908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grahamcluley.com</a:t>
            </a:r>
            <a:r>
              <a:rPr lang="en-US" dirty="0"/>
              <a:t>/2015/03/freak-attack-what-is-it-</a:t>
            </a:r>
            <a:r>
              <a:rPr lang="en-US" dirty="0" err="1"/>
              <a:t>heres</a:t>
            </a:r>
            <a:r>
              <a:rPr lang="en-US" dirty="0"/>
              <a:t>-what-you-need-to-know/</a:t>
            </a:r>
          </a:p>
          <a:p>
            <a:r>
              <a:rPr lang="en-US" dirty="0"/>
              <a:t>http://</a:t>
            </a:r>
            <a:r>
              <a:rPr lang="en-US" dirty="0" err="1"/>
              <a:t>www.computerweekly.com</a:t>
            </a:r>
            <a:r>
              <a:rPr lang="en-US" dirty="0"/>
              <a:t>/news/2240241648/</a:t>
            </a:r>
            <a:r>
              <a:rPr lang="en-US" dirty="0" err="1"/>
              <a:t>US-policy-exposes-Apple-and-Google-devices-to-Freak-attack?asrc</a:t>
            </a:r>
            <a:r>
              <a:rPr lang="en-US" dirty="0"/>
              <a:t>=EM_EDA_40314331&amp;utm_medium=</a:t>
            </a:r>
            <a:r>
              <a:rPr lang="en-US" dirty="0" err="1"/>
              <a:t>EM&amp;utm_source</a:t>
            </a:r>
            <a:r>
              <a:rPr lang="en-US" dirty="0"/>
              <a:t>=</a:t>
            </a:r>
            <a:r>
              <a:rPr lang="en-US" dirty="0" err="1"/>
              <a:t>EDA&amp;utm_campaign</a:t>
            </a:r>
            <a:r>
              <a:rPr lang="en-US" dirty="0"/>
              <a:t>=20150304_PayPal%20buys%20mobile%20payments%20startup%20Paydiant_</a:t>
            </a:r>
          </a:p>
        </p:txBody>
      </p:sp>
      <p:sp>
        <p:nvSpPr>
          <p:cNvPr id="4" name="Slide Number Placeholder 3"/>
          <p:cNvSpPr>
            <a:spLocks noGrp="1"/>
          </p:cNvSpPr>
          <p:nvPr>
            <p:ph type="sldNum" sz="quarter" idx="10"/>
          </p:nvPr>
        </p:nvSpPr>
        <p:spPr/>
        <p:txBody>
          <a:bodyPr/>
          <a:lstStyle/>
          <a:p>
            <a:fld id="{762D69B5-0CF8-4B04-9491-4CF0F7D0B59E}" type="slidenum">
              <a:rPr lang="en-US" smtClean="0"/>
              <a:t>20</a:t>
            </a:fld>
            <a:endParaRPr lang="en-US"/>
          </a:p>
        </p:txBody>
      </p:sp>
    </p:spTree>
    <p:extLst>
      <p:ext uri="{BB962C8B-B14F-4D97-AF65-F5344CB8AC3E}">
        <p14:creationId xmlns:p14="http://schemas.microsoft.com/office/powerpoint/2010/main" val="1587840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http://www.scmagazineuk.com/heartbleed-flaw-threatens-millions-of-websites/article/341821/</a:t>
            </a:r>
          </a:p>
          <a:p>
            <a:r>
              <a:rPr lang="en-US" dirty="0"/>
              <a:t>http://www.troyhunt.com/2014/04/everything-you-need-to-know-about.html</a:t>
            </a:r>
          </a:p>
          <a:p>
            <a:r>
              <a:rPr lang="en-US" dirty="0"/>
              <a:t>http://www.scmagazineuk.com/cyber-attacks-are-targeting-heartbleed-flaw-says-us-cert/article/342274/</a:t>
            </a:r>
          </a:p>
        </p:txBody>
      </p:sp>
      <p:sp>
        <p:nvSpPr>
          <p:cNvPr id="4" name="Slide Number Placeholder 3"/>
          <p:cNvSpPr>
            <a:spLocks noGrp="1"/>
          </p:cNvSpPr>
          <p:nvPr>
            <p:ph type="sldNum" sz="quarter" idx="10"/>
          </p:nvPr>
        </p:nvSpPr>
        <p:spPr/>
        <p:txBody>
          <a:bodyPr/>
          <a:lstStyle/>
          <a:p>
            <a:fld id="{EC4EA806-6FAD-49B9-A00D-C0B97E5B7A95}" type="slidenum">
              <a:rPr lang="en-US" smtClean="0"/>
              <a:t>21</a:t>
            </a:fld>
            <a:endParaRPr lang="en-US"/>
          </a:p>
        </p:txBody>
      </p:sp>
    </p:spTree>
    <p:extLst>
      <p:ext uri="{BB962C8B-B14F-4D97-AF65-F5344CB8AC3E}">
        <p14:creationId xmlns:p14="http://schemas.microsoft.com/office/powerpoint/2010/main" val="96009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http://resources.infosecinstitute.com/exploiting-heartbleed/</a:t>
            </a:r>
          </a:p>
          <a:p>
            <a:r>
              <a:rPr lang="en-US" dirty="0"/>
              <a:t>http://</a:t>
            </a:r>
            <a:r>
              <a:rPr lang="en-US" dirty="0" err="1"/>
              <a:t>blog.cloudflare.com</a:t>
            </a:r>
            <a:r>
              <a:rPr lang="en-US" dirty="0"/>
              <a:t>/answering-the-critical-question-can-you-get-private-ssl-keys-using-heartbleed</a:t>
            </a:r>
          </a:p>
          <a:p>
            <a:r>
              <a:rPr lang="en-US" dirty="0"/>
              <a:t>https://</a:t>
            </a:r>
            <a:r>
              <a:rPr lang="en-US" dirty="0" err="1"/>
              <a:t>www.youtube.com</a:t>
            </a:r>
            <a:r>
              <a:rPr lang="en-US" dirty="0"/>
              <a:t>/</a:t>
            </a:r>
            <a:r>
              <a:rPr lang="en-US" dirty="0" err="1"/>
              <a:t>watch?v</a:t>
            </a:r>
            <a:r>
              <a:rPr lang="en-US" dirty="0"/>
              <a:t>=D5Igbv-c1dY (</a:t>
            </a:r>
            <a:r>
              <a:rPr lang="en-US" dirty="0" err="1"/>
              <a:t>Metasploit</a:t>
            </a:r>
            <a:r>
              <a:rPr lang="en-US" dirty="0"/>
              <a:t> – </a:t>
            </a:r>
            <a:r>
              <a:rPr lang="en-US" dirty="0" err="1"/>
              <a:t>OpenSSL</a:t>
            </a:r>
            <a:r>
              <a:rPr lang="en-US" dirty="0"/>
              <a:t> Heartbeat)</a:t>
            </a:r>
          </a:p>
        </p:txBody>
      </p:sp>
      <p:sp>
        <p:nvSpPr>
          <p:cNvPr id="4" name="Slide Number Placeholder 3"/>
          <p:cNvSpPr>
            <a:spLocks noGrp="1"/>
          </p:cNvSpPr>
          <p:nvPr>
            <p:ph type="sldNum" sz="quarter" idx="10"/>
          </p:nvPr>
        </p:nvSpPr>
        <p:spPr/>
        <p:txBody>
          <a:bodyPr/>
          <a:lstStyle/>
          <a:p>
            <a:fld id="{EC4EA806-6FAD-49B9-A00D-C0B97E5B7A95}" type="slidenum">
              <a:rPr lang="en-US" smtClean="0"/>
              <a:t>23</a:t>
            </a:fld>
            <a:endParaRPr lang="en-US"/>
          </a:p>
        </p:txBody>
      </p:sp>
    </p:spTree>
    <p:extLst>
      <p:ext uri="{BB962C8B-B14F-4D97-AF65-F5344CB8AC3E}">
        <p14:creationId xmlns:p14="http://schemas.microsoft.com/office/powerpoint/2010/main" val="1390878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en.wikipedia.org</a:t>
            </a:r>
            <a:r>
              <a:rPr lang="en-US" dirty="0"/>
              <a:t>/wiki/</a:t>
            </a:r>
            <a:r>
              <a:rPr lang="en-US" dirty="0" err="1"/>
              <a:t>Transport_Layer_Security</a:t>
            </a:r>
            <a:endParaRPr lang="en-US" dirty="0"/>
          </a:p>
          <a:p>
            <a:r>
              <a:rPr lang="en-US" dirty="0"/>
              <a:t>https://</a:t>
            </a:r>
            <a:r>
              <a:rPr lang="en-US" dirty="0" err="1"/>
              <a:t>www.acunetix.com</a:t>
            </a:r>
            <a:r>
              <a:rPr lang="en-US" dirty="0"/>
              <a:t>/blog/articles/</a:t>
            </a:r>
            <a:r>
              <a:rPr lang="en-US" dirty="0" err="1"/>
              <a:t>tls</a:t>
            </a:r>
            <a:r>
              <a:rPr lang="en-US" dirty="0"/>
              <a:t>-vulnerabilities-attacks-final-part/</a:t>
            </a:r>
          </a:p>
        </p:txBody>
      </p:sp>
      <p:sp>
        <p:nvSpPr>
          <p:cNvPr id="4" name="Slide Number Placeholder 3"/>
          <p:cNvSpPr>
            <a:spLocks noGrp="1"/>
          </p:cNvSpPr>
          <p:nvPr>
            <p:ph type="sldNum" sz="quarter" idx="10"/>
          </p:nvPr>
        </p:nvSpPr>
        <p:spPr/>
        <p:txBody>
          <a:bodyPr/>
          <a:lstStyle/>
          <a:p>
            <a:fld id="{762D69B5-0CF8-4B04-9491-4CF0F7D0B59E}" type="slidenum">
              <a:rPr lang="en-US" smtClean="0"/>
              <a:t>24</a:t>
            </a:fld>
            <a:endParaRPr lang="en-US"/>
          </a:p>
        </p:txBody>
      </p:sp>
    </p:spTree>
    <p:extLst>
      <p:ext uri="{BB962C8B-B14F-4D97-AF65-F5344CB8AC3E}">
        <p14:creationId xmlns:p14="http://schemas.microsoft.com/office/powerpoint/2010/main" val="57881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en.wikipedia.org</a:t>
            </a:r>
            <a:r>
              <a:rPr lang="en-US" dirty="0"/>
              <a:t>/wiki/POODLE</a:t>
            </a:r>
          </a:p>
          <a:p>
            <a:r>
              <a:rPr lang="en-US" dirty="0"/>
              <a:t>https://</a:t>
            </a:r>
            <a:r>
              <a:rPr lang="en-US" dirty="0" err="1"/>
              <a:t>wiki.centos.org</a:t>
            </a:r>
            <a:r>
              <a:rPr lang="en-US" dirty="0"/>
              <a:t>/Security/POODLE</a:t>
            </a:r>
          </a:p>
        </p:txBody>
      </p:sp>
      <p:sp>
        <p:nvSpPr>
          <p:cNvPr id="4" name="Slide Number Placeholder 3"/>
          <p:cNvSpPr>
            <a:spLocks noGrp="1"/>
          </p:cNvSpPr>
          <p:nvPr>
            <p:ph type="sldNum" sz="quarter" idx="10"/>
          </p:nvPr>
        </p:nvSpPr>
        <p:spPr/>
        <p:txBody>
          <a:bodyPr/>
          <a:lstStyle/>
          <a:p>
            <a:fld id="{EC4EA806-6FAD-49B9-A00D-C0B97E5B7A95}" type="slidenum">
              <a:rPr lang="en-US" smtClean="0"/>
              <a:t>25</a:t>
            </a:fld>
            <a:endParaRPr lang="en-US"/>
          </a:p>
        </p:txBody>
      </p:sp>
    </p:spTree>
    <p:extLst>
      <p:ext uri="{BB962C8B-B14F-4D97-AF65-F5344CB8AC3E}">
        <p14:creationId xmlns:p14="http://schemas.microsoft.com/office/powerpoint/2010/main" val="1752944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2F85D45E-E852-4A28-BBF9-1E9026785101}"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188531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en.wikipedia.org</a:t>
            </a:r>
            <a:r>
              <a:rPr lang="en-US" dirty="0"/>
              <a:t>/wiki/POODLE</a:t>
            </a:r>
          </a:p>
          <a:p>
            <a:r>
              <a:rPr lang="en-US" dirty="0"/>
              <a:t>https://</a:t>
            </a:r>
            <a:r>
              <a:rPr lang="en-US" dirty="0" err="1"/>
              <a:t>www.us-cert.gov</a:t>
            </a:r>
            <a:r>
              <a:rPr lang="en-US" dirty="0"/>
              <a:t>/</a:t>
            </a:r>
            <a:r>
              <a:rPr lang="en-US" dirty="0" err="1"/>
              <a:t>ncas</a:t>
            </a:r>
            <a:r>
              <a:rPr lang="en-US" dirty="0"/>
              <a:t>/alerts/TA14-290A</a:t>
            </a:r>
          </a:p>
          <a:p>
            <a:r>
              <a:rPr lang="en-US" dirty="0"/>
              <a:t>http://</a:t>
            </a:r>
            <a:r>
              <a:rPr lang="en-US" dirty="0" err="1"/>
              <a:t>en.wikipedia.org</a:t>
            </a:r>
            <a:r>
              <a:rPr lang="en-US" dirty="0"/>
              <a:t>/wiki/</a:t>
            </a:r>
            <a:r>
              <a:rPr lang="en-US" dirty="0" err="1"/>
              <a:t>Transport_Layer_Security</a:t>
            </a:r>
            <a:endParaRPr lang="en-US" dirty="0"/>
          </a:p>
        </p:txBody>
      </p:sp>
      <p:sp>
        <p:nvSpPr>
          <p:cNvPr id="4" name="Slide Number Placeholder 3"/>
          <p:cNvSpPr>
            <a:spLocks noGrp="1"/>
          </p:cNvSpPr>
          <p:nvPr>
            <p:ph type="sldNum" sz="quarter" idx="10"/>
          </p:nvPr>
        </p:nvSpPr>
        <p:spPr/>
        <p:txBody>
          <a:bodyPr/>
          <a:lstStyle/>
          <a:p>
            <a:fld id="{EC4EA806-6FAD-49B9-A00D-C0B97E5B7A95}" type="slidenum">
              <a:rPr lang="en-US" smtClean="0"/>
              <a:t>26</a:t>
            </a:fld>
            <a:endParaRPr lang="en-US"/>
          </a:p>
        </p:txBody>
      </p:sp>
    </p:spTree>
    <p:extLst>
      <p:ext uri="{BB962C8B-B14F-4D97-AF65-F5344CB8AC3E}">
        <p14:creationId xmlns:p14="http://schemas.microsoft.com/office/powerpoint/2010/main" val="502929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www.acunetix.com</a:t>
            </a:r>
            <a:r>
              <a:rPr lang="en-US" dirty="0"/>
              <a:t>/blog/articles/</a:t>
            </a:r>
            <a:r>
              <a:rPr lang="en-US" dirty="0" err="1"/>
              <a:t>tls</a:t>
            </a:r>
            <a:r>
              <a:rPr lang="en-US"/>
              <a:t>-vulnerabilities-attacks-final-part/</a:t>
            </a:r>
          </a:p>
        </p:txBody>
      </p:sp>
      <p:sp>
        <p:nvSpPr>
          <p:cNvPr id="4" name="Date Placeholder 3"/>
          <p:cNvSpPr>
            <a:spLocks noGrp="1"/>
          </p:cNvSpPr>
          <p:nvPr>
            <p:ph type="dt" idx="10"/>
          </p:nvPr>
        </p:nvSpPr>
        <p:spPr/>
        <p:txBody>
          <a:bodyPr/>
          <a:lstStyle/>
          <a:p>
            <a:fld id="{70E5BF3D-18CA-46C6-9D6E-D38FA042B092}"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2018</a:t>
            </a:r>
          </a:p>
        </p:txBody>
      </p:sp>
      <p:sp>
        <p:nvSpPr>
          <p:cNvPr id="6" name="Slide Number Placeholder 5"/>
          <p:cNvSpPr>
            <a:spLocks noGrp="1"/>
          </p:cNvSpPr>
          <p:nvPr>
            <p:ph type="sldNum" sz="quarter" idx="12"/>
          </p:nvPr>
        </p:nvSpPr>
        <p:spPr/>
        <p:txBody>
          <a:bodyPr/>
          <a:lstStyle/>
          <a:p>
            <a:fld id="{F2BF24BD-34D0-5B4D-B8C0-4A673A2E3425}" type="slidenum">
              <a:rPr lang="en-US" smtClean="0"/>
              <a:t>27</a:t>
            </a:fld>
            <a:endParaRPr lang="en-US"/>
          </a:p>
        </p:txBody>
      </p:sp>
    </p:spTree>
    <p:extLst>
      <p:ext uri="{BB962C8B-B14F-4D97-AF65-F5344CB8AC3E}">
        <p14:creationId xmlns:p14="http://schemas.microsoft.com/office/powerpoint/2010/main" val="161836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4CB7DFA7-EECB-470D-B38F-C4808CC4CABB}"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113291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C7D3F48F-E813-428A-9309-8867C28EDD1A}"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352464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6C35F35B-486C-4246-95E4-D28B1BDB3320}"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1544595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C7517B25-DD97-42DE-A575-2E15FA12E7DE}"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126128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2146286D-0E51-4378-9B09-52A3A014D1E7}"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190908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46999238-EF87-41D7-9072-9BE0215BBEFE}"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89368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 name="Date Placeholder 1"/>
          <p:cNvSpPr>
            <a:spLocks noGrp="1"/>
          </p:cNvSpPr>
          <p:nvPr>
            <p:ph type="dt" idx="10"/>
          </p:nvPr>
        </p:nvSpPr>
        <p:spPr/>
        <p:txBody>
          <a:bodyPr/>
          <a:lstStyle/>
          <a:p>
            <a:fld id="{B3B36027-6A37-486C-BFA8-5849CC267195}" type="datetime1">
              <a:rPr lang="en-HK" smtClean="0"/>
              <a:t>4/3/2025</a:t>
            </a:fld>
            <a:endParaRPr lang="en-US"/>
          </a:p>
        </p:txBody>
      </p:sp>
      <p:sp>
        <p:nvSpPr>
          <p:cNvPr id="3" name="Footer Placeholder 2"/>
          <p:cNvSpPr>
            <a:spLocks noGrp="1"/>
          </p:cNvSpPr>
          <p:nvPr>
            <p:ph type="ftr" sz="quarter" idx="11"/>
          </p:nvPr>
        </p:nvSpPr>
        <p:spPr/>
        <p:txBody>
          <a:bodyPr/>
          <a:lstStyle/>
          <a:p>
            <a:r>
              <a:rPr lang="en-US"/>
              <a:t>Copyright © Ricci IEONG for UST training 2018</a:t>
            </a:r>
          </a:p>
        </p:txBody>
      </p:sp>
    </p:spTree>
    <p:extLst>
      <p:ext uri="{BB962C8B-B14F-4D97-AF65-F5344CB8AC3E}">
        <p14:creationId xmlns:p14="http://schemas.microsoft.com/office/powerpoint/2010/main" val="115985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A4D47B-2D7D-484F-82C9-4F94207CE156}"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375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5B802-2D92-4190-9054-93CA040E74A3}"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41545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615FE0-A70D-4C91-A378-DA103938D1E3}"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05367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546100"/>
            <a:ext cx="8382000" cy="1130300"/>
          </a:xfrm>
        </p:spPr>
        <p:txBody>
          <a:bodyPr/>
          <a:lstStyle/>
          <a:p>
            <a:r>
              <a:rPr lang="en-US"/>
              <a:t>Click to edit Master title style</a:t>
            </a:r>
          </a:p>
        </p:txBody>
      </p:sp>
      <p:sp>
        <p:nvSpPr>
          <p:cNvPr id="3" name="Content Placeholder 2"/>
          <p:cNvSpPr>
            <a:spLocks noGrp="1"/>
          </p:cNvSpPr>
          <p:nvPr>
            <p:ph sz="half" idx="1"/>
          </p:nvPr>
        </p:nvSpPr>
        <p:spPr>
          <a:xfrm>
            <a:off x="533400" y="1905000"/>
            <a:ext cx="8382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3400" y="4267200"/>
            <a:ext cx="8382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smtClean="0"/>
            </a:lvl1pPr>
          </a:lstStyle>
          <a:p>
            <a:pPr>
              <a:defRPr/>
            </a:pPr>
            <a:r>
              <a:rPr lang="en-US"/>
              <a:t>Copyright © Ricci IEONG for UST training 2023</a:t>
            </a:r>
            <a:endParaRPr lang="en-GB"/>
          </a:p>
        </p:txBody>
      </p:sp>
      <p:sp>
        <p:nvSpPr>
          <p:cNvPr id="6" name="Slide Number Placeholder 5"/>
          <p:cNvSpPr>
            <a:spLocks noGrp="1"/>
          </p:cNvSpPr>
          <p:nvPr>
            <p:ph type="sldNum" sz="quarter" idx="11"/>
          </p:nvPr>
        </p:nvSpPr>
        <p:spPr/>
        <p:txBody>
          <a:bodyPr/>
          <a:lstStyle>
            <a:lvl1pPr>
              <a:defRPr smtClean="0"/>
            </a:lvl1pPr>
          </a:lstStyle>
          <a:p>
            <a:pPr>
              <a:defRPr/>
            </a:pPr>
            <a:fld id="{CA9596A4-C295-4609-B408-809DD7CBED3F}" type="slidenum">
              <a:rPr lang="en-GB"/>
              <a:pPr>
                <a:defRPr/>
              </a:pPr>
              <a:t>‹#›</a:t>
            </a:fld>
            <a:endParaRPr lang="en-GB"/>
          </a:p>
        </p:txBody>
      </p:sp>
      <p:sp>
        <p:nvSpPr>
          <p:cNvPr id="7" name="Date Placeholder 6"/>
          <p:cNvSpPr>
            <a:spLocks noGrp="1"/>
          </p:cNvSpPr>
          <p:nvPr>
            <p:ph type="dt" sz="half" idx="12"/>
          </p:nvPr>
        </p:nvSpPr>
        <p:spPr/>
        <p:txBody>
          <a:bodyPr/>
          <a:lstStyle>
            <a:lvl1pPr>
              <a:defRPr smtClean="0"/>
            </a:lvl1pPr>
          </a:lstStyle>
          <a:p>
            <a:pPr>
              <a:defRPr/>
            </a:pPr>
            <a:fld id="{24383868-ABC1-4976-9C21-BC03EB3D76E2}" type="datetime1">
              <a:rPr lang="en-HK" smtClean="0"/>
              <a:t>4/3/2025</a:t>
            </a:fld>
            <a:endParaRPr lang="en-GB"/>
          </a:p>
        </p:txBody>
      </p:sp>
    </p:spTree>
    <p:extLst>
      <p:ext uri="{BB962C8B-B14F-4D97-AF65-F5344CB8AC3E}">
        <p14:creationId xmlns:p14="http://schemas.microsoft.com/office/powerpoint/2010/main" val="130210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4A0FE-F27F-4BE7-AA92-758D74FF4A2A}"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78430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60E562-5F95-49DF-8973-5F8E69C2868F}"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513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0CB908-3F25-48A9-8E39-48CD8A1A3BD9}" type="datetime1">
              <a:rPr lang="en-HK" smtClean="0"/>
              <a:t>4/3/2025</a:t>
            </a:fld>
            <a:endParaRPr lang="en-US"/>
          </a:p>
        </p:txBody>
      </p:sp>
      <p:sp>
        <p:nvSpPr>
          <p:cNvPr id="6" name="Footer Placeholder 5"/>
          <p:cNvSpPr>
            <a:spLocks noGrp="1"/>
          </p:cNvSpPr>
          <p:nvPr>
            <p:ph type="ftr" sz="quarter" idx="11"/>
          </p:nvPr>
        </p:nvSpPr>
        <p:spPr/>
        <p:txBody>
          <a:bodyPr/>
          <a:lstStyle/>
          <a:p>
            <a:r>
              <a:rPr lang="en-US"/>
              <a:t>Copyright © Ricci IEONG for UST training 2023</a:t>
            </a:r>
          </a:p>
        </p:txBody>
      </p:sp>
      <p:sp>
        <p:nvSpPr>
          <p:cNvPr id="7" name="Slide Number Placeholder 6"/>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21682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66AA02-652C-4620-8624-23796C91908E}" type="datetime1">
              <a:rPr lang="en-HK" smtClean="0"/>
              <a:t>4/3/2025</a:t>
            </a:fld>
            <a:endParaRPr lang="en-US"/>
          </a:p>
        </p:txBody>
      </p:sp>
      <p:sp>
        <p:nvSpPr>
          <p:cNvPr id="8" name="Footer Placeholder 7"/>
          <p:cNvSpPr>
            <a:spLocks noGrp="1"/>
          </p:cNvSpPr>
          <p:nvPr>
            <p:ph type="ftr" sz="quarter" idx="11"/>
          </p:nvPr>
        </p:nvSpPr>
        <p:spPr/>
        <p:txBody>
          <a:bodyPr/>
          <a:lstStyle/>
          <a:p>
            <a:r>
              <a:rPr lang="en-US"/>
              <a:t>Copyright © Ricci IEONG for UST training 2023</a:t>
            </a:r>
          </a:p>
        </p:txBody>
      </p:sp>
      <p:sp>
        <p:nvSpPr>
          <p:cNvPr id="9" name="Slide Number Placeholder 8"/>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73186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459F4B-7A06-45A9-BDAE-8B1C709A18F0}" type="datetime1">
              <a:rPr lang="en-HK" smtClean="0"/>
              <a:t>4/3/2025</a:t>
            </a:fld>
            <a:endParaRPr lang="en-US"/>
          </a:p>
        </p:txBody>
      </p:sp>
      <p:sp>
        <p:nvSpPr>
          <p:cNvPr id="4" name="Footer Placeholder 3"/>
          <p:cNvSpPr>
            <a:spLocks noGrp="1"/>
          </p:cNvSpPr>
          <p:nvPr>
            <p:ph type="ftr" sz="quarter" idx="11"/>
          </p:nvPr>
        </p:nvSpPr>
        <p:spPr/>
        <p:txBody>
          <a:bodyPr/>
          <a:lstStyle/>
          <a:p>
            <a:r>
              <a:rPr lang="en-US"/>
              <a:t>Copyright © Ricci IEONG for UST training 2023</a:t>
            </a:r>
          </a:p>
        </p:txBody>
      </p:sp>
      <p:sp>
        <p:nvSpPr>
          <p:cNvPr id="5" name="Slide Number Placeholder 4"/>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773115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98E66F-E6D7-4BD9-9CEB-58564F421573}" type="datetime1">
              <a:rPr lang="en-HK" smtClean="0"/>
              <a:t>4/3/2025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Copyright © Ricci IEONG for UST training 2023</a:t>
            </a:r>
          </a:p>
        </p:txBody>
      </p:sp>
      <p:sp>
        <p:nvSpPr>
          <p:cNvPr id="9" name="Slide Number Placeholder 8"/>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2135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C4C2C25-B72E-4F93-94EF-5757C62C941E}" type="datetime1">
              <a:rPr lang="en-HK" smtClean="0"/>
              <a:t>4/3/2025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Copyright © Ricci IEONG for UST training 2023</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F01E72-7F0F-F443-B710-CAFE84FE68FE}" type="slidenum">
              <a:rPr lang="en-US" smtClean="0"/>
              <a:t>‹#›</a:t>
            </a:fld>
            <a:endParaRPr lang="en-US"/>
          </a:p>
        </p:txBody>
      </p:sp>
    </p:spTree>
    <p:extLst>
      <p:ext uri="{BB962C8B-B14F-4D97-AF65-F5344CB8AC3E}">
        <p14:creationId xmlns:p14="http://schemas.microsoft.com/office/powerpoint/2010/main" val="162397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DE9416-B90E-41A5-9C5B-3806C58DEC04}" type="datetime1">
              <a:rPr lang="en-HK" smtClean="0"/>
              <a:t>4/3/2025</a:t>
            </a:fld>
            <a:endParaRPr lang="en-US"/>
          </a:p>
        </p:txBody>
      </p:sp>
      <p:sp>
        <p:nvSpPr>
          <p:cNvPr id="6" name="Footer Placeholder 5"/>
          <p:cNvSpPr>
            <a:spLocks noGrp="1"/>
          </p:cNvSpPr>
          <p:nvPr>
            <p:ph type="ftr" sz="quarter" idx="11"/>
          </p:nvPr>
        </p:nvSpPr>
        <p:spPr/>
        <p:txBody>
          <a:bodyPr/>
          <a:lstStyle/>
          <a:p>
            <a:r>
              <a:rPr lang="en-US"/>
              <a:t>Copyright © Ricci IEONG for UST training 2023</a:t>
            </a:r>
          </a:p>
        </p:txBody>
      </p:sp>
      <p:sp>
        <p:nvSpPr>
          <p:cNvPr id="7" name="Slide Number Placeholder 6"/>
          <p:cNvSpPr>
            <a:spLocks noGrp="1"/>
          </p:cNvSpPr>
          <p:nvPr>
            <p:ph type="sldNum" sz="quarter" idx="12"/>
          </p:nvPr>
        </p:nvSpPr>
        <p:spPr/>
        <p:txBody>
          <a:bodyPr/>
          <a:lstStyle/>
          <a:p>
            <a:fld id="{7BF01E72-7F0F-F443-B710-CAFE84FE68FE}" type="slidenum">
              <a:rPr lang="en-US" smtClean="0"/>
              <a:t>‹#›</a:t>
            </a:fld>
            <a:endParaRPr lang="en-US"/>
          </a:p>
        </p:txBody>
      </p:sp>
    </p:spTree>
    <p:extLst>
      <p:ext uri="{BB962C8B-B14F-4D97-AF65-F5344CB8AC3E}">
        <p14:creationId xmlns:p14="http://schemas.microsoft.com/office/powerpoint/2010/main" val="1763549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C901DC6-8F83-46D2-9AEC-03E436A0C50E}" type="datetime1">
              <a:rPr lang="en-HK" smtClean="0"/>
              <a:t>4/3/2025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Copyright © Ricci IEONG for UST training 2023</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7BF01E72-7F0F-F443-B710-CAFE84FE68F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27798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lkst_tSwB9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youtube.com/watch?v=D5Igbv-c1d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Week 3b </a:t>
            </a:r>
            <a:r>
              <a:rPr lang="en-US" dirty="0"/>
              <a:t>–Encryption </a:t>
            </a:r>
            <a:r>
              <a:rPr lang="en-US"/>
              <a:t>and Usage (Part 2)</a:t>
            </a:r>
            <a:endParaRPr lang="en-US" dirty="0"/>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E52EA92C-775A-4F52-8D98-768778086CB5}" type="datetime1">
              <a:rPr lang="en-HK" smtClean="0"/>
              <a:t>4/3/2025</a:t>
            </a:fld>
            <a:endParaRPr lang="en-US"/>
          </a:p>
        </p:txBody>
      </p:sp>
      <p:sp>
        <p:nvSpPr>
          <p:cNvPr id="5" name="Slide Number Placeholder 4"/>
          <p:cNvSpPr>
            <a:spLocks noGrp="1"/>
          </p:cNvSpPr>
          <p:nvPr>
            <p:ph type="sldNum" sz="quarter" idx="12"/>
          </p:nvPr>
        </p:nvSpPr>
        <p:spPr/>
        <p:txBody>
          <a:bodyPr/>
          <a:lstStyle/>
          <a:p>
            <a:fld id="{7BF01E72-7F0F-F443-B710-CAFE84FE68FE}" type="slidenum">
              <a:rPr lang="en-US" smtClean="0"/>
              <a:t>1</a:t>
            </a:fld>
            <a:endParaRPr lang="en-US"/>
          </a:p>
        </p:txBody>
      </p:sp>
      <p:sp>
        <p:nvSpPr>
          <p:cNvPr id="7" name="Footer Placeholder 6"/>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158523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7970" name="AutoShape 2"/>
          <p:cNvSpPr>
            <a:spLocks noGrp="1" noChangeArrowheads="1"/>
          </p:cNvSpPr>
          <p:nvPr>
            <p:ph type="title"/>
          </p:nvPr>
        </p:nvSpPr>
        <p:spPr/>
        <p:txBody>
          <a:bodyPr>
            <a:normAutofit/>
          </a:bodyPr>
          <a:lstStyle/>
          <a:p>
            <a:pPr>
              <a:defRPr/>
            </a:pPr>
            <a:r>
              <a:rPr lang="sk-SK" altLang="zh-HK" dirty="0"/>
              <a:t>SSL - Secure Socket Layer Protocol</a:t>
            </a:r>
            <a:r>
              <a:rPr lang="en-US" altLang="zh-HK" dirty="0"/>
              <a:t> (Cont.)</a:t>
            </a:r>
            <a:endParaRPr lang="en-GB" dirty="0"/>
          </a:p>
        </p:txBody>
      </p:sp>
      <p:sp>
        <p:nvSpPr>
          <p:cNvPr id="41990" name="Rectangle 3"/>
          <p:cNvSpPr>
            <a:spLocks noGrp="1" noChangeArrowheads="1"/>
          </p:cNvSpPr>
          <p:nvPr>
            <p:ph idx="1"/>
          </p:nvPr>
        </p:nvSpPr>
        <p:spPr/>
        <p:txBody>
          <a:bodyPr/>
          <a:lstStyle/>
          <a:p>
            <a:r>
              <a:rPr lang="en-GB" dirty="0"/>
              <a:t>Alert Protocol</a:t>
            </a:r>
          </a:p>
          <a:p>
            <a:pPr lvl="1"/>
            <a:r>
              <a:rPr lang="en-GB" dirty="0"/>
              <a:t>Used to convey SSL-related alerts to the peer entity</a:t>
            </a:r>
          </a:p>
          <a:p>
            <a:pPr lvl="1"/>
            <a:r>
              <a:rPr lang="en-GB" dirty="0"/>
              <a:t>Two types of alerts: warning and fatal</a:t>
            </a:r>
          </a:p>
          <a:p>
            <a:pPr lvl="1"/>
            <a:r>
              <a:rPr lang="en-GB" dirty="0"/>
              <a:t>In the case of fatal alert SSL immediately terminates the connection (the other connections of the session can continue but no new one is established) </a:t>
            </a:r>
          </a:p>
          <a:p>
            <a:endParaRPr lang="en-GB" dirty="0"/>
          </a:p>
        </p:txBody>
      </p:sp>
      <p:sp>
        <p:nvSpPr>
          <p:cNvPr id="7" name="Date Placeholder 2"/>
          <p:cNvSpPr>
            <a:spLocks noGrp="1"/>
          </p:cNvSpPr>
          <p:nvPr>
            <p:ph type="dt" sz="half" idx="10"/>
          </p:nvPr>
        </p:nvSpPr>
        <p:spPr/>
        <p:txBody>
          <a:bodyPr/>
          <a:lstStyle/>
          <a:p>
            <a:fld id="{352176B0-B7DD-49BC-905F-B7B8EDF9AC65}" type="datetime1">
              <a:rPr lang="en-HK" smtClean="0"/>
              <a:t>4/3/2025</a:t>
            </a:fld>
            <a:endParaRPr lang="en-US"/>
          </a:p>
        </p:txBody>
      </p:sp>
      <p:sp>
        <p:nvSpPr>
          <p:cNvPr id="9"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10</a:t>
            </a:fld>
            <a:endParaRPr lang="en-US"/>
          </a:p>
        </p:txBody>
      </p:sp>
      <p:sp>
        <p:nvSpPr>
          <p:cNvPr id="2" name="Footer Placeholder 1"/>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52756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8994" name="AutoShape 2"/>
          <p:cNvSpPr>
            <a:spLocks noGrp="1" noChangeArrowheads="1"/>
          </p:cNvSpPr>
          <p:nvPr>
            <p:ph type="title"/>
          </p:nvPr>
        </p:nvSpPr>
        <p:spPr/>
        <p:txBody>
          <a:bodyPr>
            <a:normAutofit/>
          </a:bodyPr>
          <a:lstStyle/>
          <a:p>
            <a:pPr>
              <a:defRPr/>
            </a:pPr>
            <a:r>
              <a:rPr lang="sk-SK" altLang="zh-HK" dirty="0"/>
              <a:t>SSL - Secure Socket Layer Protocol</a:t>
            </a:r>
            <a:r>
              <a:rPr lang="en-US" altLang="zh-HK" dirty="0"/>
              <a:t> (Cont.)</a:t>
            </a:r>
            <a:endParaRPr lang="en-GB" dirty="0"/>
          </a:p>
        </p:txBody>
      </p:sp>
      <p:sp>
        <p:nvSpPr>
          <p:cNvPr id="43014" name="Rectangle 3"/>
          <p:cNvSpPr>
            <a:spLocks noGrp="1" noChangeArrowheads="1"/>
          </p:cNvSpPr>
          <p:nvPr>
            <p:ph idx="1"/>
          </p:nvPr>
        </p:nvSpPr>
        <p:spPr/>
        <p:txBody>
          <a:bodyPr>
            <a:normAutofit/>
          </a:bodyPr>
          <a:lstStyle/>
          <a:p>
            <a:r>
              <a:rPr lang="en-GB" dirty="0"/>
              <a:t>Handshake Protocol</a:t>
            </a:r>
          </a:p>
          <a:p>
            <a:pPr lvl="1"/>
            <a:r>
              <a:rPr lang="en-GB" dirty="0"/>
              <a:t>The most complex part of SSL</a:t>
            </a:r>
          </a:p>
          <a:p>
            <a:pPr lvl="1"/>
            <a:r>
              <a:rPr lang="en-GB" dirty="0"/>
              <a:t>Allows server and client to authenticate each other</a:t>
            </a:r>
          </a:p>
          <a:p>
            <a:pPr lvl="1"/>
            <a:r>
              <a:rPr lang="en-GB" dirty="0"/>
              <a:t>Negotiates an encryption and MAC algorithm and cryptographic keys to be used to protect data sent in an SSL</a:t>
            </a:r>
          </a:p>
          <a:p>
            <a:pPr lvl="1"/>
            <a:r>
              <a:rPr lang="en-GB" dirty="0"/>
              <a:t>Is used before any application data are transmitted</a:t>
            </a:r>
          </a:p>
          <a:p>
            <a:pPr lvl="1"/>
            <a:r>
              <a:rPr lang="en-GB" dirty="0"/>
              <a:t>Consists of four phases</a:t>
            </a:r>
          </a:p>
          <a:p>
            <a:endParaRPr lang="en-GB" dirty="0"/>
          </a:p>
        </p:txBody>
      </p:sp>
      <p:sp>
        <p:nvSpPr>
          <p:cNvPr id="7" name="Date Placeholder 2"/>
          <p:cNvSpPr>
            <a:spLocks noGrp="1"/>
          </p:cNvSpPr>
          <p:nvPr>
            <p:ph type="dt" sz="half" idx="10"/>
          </p:nvPr>
        </p:nvSpPr>
        <p:spPr/>
        <p:txBody>
          <a:bodyPr/>
          <a:lstStyle/>
          <a:p>
            <a:fld id="{41F491C4-ED60-40D9-9170-D4389B3BD883}" type="datetime1">
              <a:rPr lang="en-HK" smtClean="0"/>
              <a:t>4/3/2025</a:t>
            </a:fld>
            <a:endParaRPr lang="en-US"/>
          </a:p>
        </p:txBody>
      </p:sp>
      <p:sp>
        <p:nvSpPr>
          <p:cNvPr id="9"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11</a:t>
            </a:fld>
            <a:endParaRPr lang="en-US"/>
          </a:p>
        </p:txBody>
      </p:sp>
      <p:sp>
        <p:nvSpPr>
          <p:cNvPr id="2" name="Footer Placeholder 1"/>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370978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0029" name="AutoShape 13"/>
          <p:cNvSpPr>
            <a:spLocks noGrp="1" noChangeArrowheads="1"/>
          </p:cNvSpPr>
          <p:nvPr>
            <p:ph type="title"/>
          </p:nvPr>
        </p:nvSpPr>
        <p:spPr/>
        <p:txBody>
          <a:bodyPr>
            <a:normAutofit/>
          </a:bodyPr>
          <a:lstStyle/>
          <a:p>
            <a:pPr>
              <a:defRPr/>
            </a:pPr>
            <a:r>
              <a:rPr lang="sk-SK" altLang="zh-HK" dirty="0"/>
              <a:t>SSL - Secure Socket Layer Protocol</a:t>
            </a:r>
            <a:r>
              <a:rPr lang="en-US" altLang="zh-HK" dirty="0"/>
              <a:t> (Cont.)</a:t>
            </a:r>
            <a:endParaRPr lang="en-GB" dirty="0"/>
          </a:p>
        </p:txBody>
      </p:sp>
      <p:sp>
        <p:nvSpPr>
          <p:cNvPr id="18" name="Date Placeholder 2"/>
          <p:cNvSpPr>
            <a:spLocks noGrp="1"/>
          </p:cNvSpPr>
          <p:nvPr>
            <p:ph type="dt" sz="half" idx="10"/>
          </p:nvPr>
        </p:nvSpPr>
        <p:spPr/>
        <p:txBody>
          <a:bodyPr/>
          <a:lstStyle/>
          <a:p>
            <a:fld id="{A6320502-B2BE-4247-AB4D-570E749CDAC6}" type="datetime1">
              <a:rPr lang="en-HK" smtClean="0"/>
              <a:t>4/3/2025</a:t>
            </a:fld>
            <a:endParaRPr lang="en-US"/>
          </a:p>
        </p:txBody>
      </p:sp>
      <p:sp>
        <p:nvSpPr>
          <p:cNvPr id="20"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12</a:t>
            </a:fld>
            <a:endParaRPr lang="en-US"/>
          </a:p>
        </p:txBody>
      </p:sp>
      <p:sp>
        <p:nvSpPr>
          <p:cNvPr id="44037" name="Line 2"/>
          <p:cNvSpPr>
            <a:spLocks noChangeShapeType="1"/>
          </p:cNvSpPr>
          <p:nvPr/>
        </p:nvSpPr>
        <p:spPr bwMode="auto">
          <a:xfrm>
            <a:off x="1600200" y="2667000"/>
            <a:ext cx="0" cy="3505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4038" name="Line 3"/>
          <p:cNvSpPr>
            <a:spLocks noChangeShapeType="1"/>
          </p:cNvSpPr>
          <p:nvPr/>
        </p:nvSpPr>
        <p:spPr bwMode="auto">
          <a:xfrm>
            <a:off x="4038600" y="2667000"/>
            <a:ext cx="0" cy="3505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4039" name="Line 4"/>
          <p:cNvSpPr>
            <a:spLocks noChangeShapeType="1"/>
          </p:cNvSpPr>
          <p:nvPr/>
        </p:nvSpPr>
        <p:spPr bwMode="auto">
          <a:xfrm>
            <a:off x="1600200" y="2895600"/>
            <a:ext cx="2438400" cy="685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4040" name="Line 5"/>
          <p:cNvSpPr>
            <a:spLocks noChangeShapeType="1"/>
          </p:cNvSpPr>
          <p:nvPr/>
        </p:nvSpPr>
        <p:spPr bwMode="auto">
          <a:xfrm flipH="1">
            <a:off x="1600200" y="4267200"/>
            <a:ext cx="24384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4041" name="Text Box 6"/>
          <p:cNvSpPr txBox="1">
            <a:spLocks noChangeArrowheads="1"/>
          </p:cNvSpPr>
          <p:nvPr/>
        </p:nvSpPr>
        <p:spPr bwMode="auto">
          <a:xfrm>
            <a:off x="1905000" y="4114800"/>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server_hello</a:t>
            </a:r>
          </a:p>
        </p:txBody>
      </p:sp>
      <p:sp>
        <p:nvSpPr>
          <p:cNvPr id="44042" name="Text Box 7"/>
          <p:cNvSpPr txBox="1">
            <a:spLocks noChangeArrowheads="1"/>
          </p:cNvSpPr>
          <p:nvPr/>
        </p:nvSpPr>
        <p:spPr bwMode="auto">
          <a:xfrm>
            <a:off x="2286000" y="2743200"/>
            <a:ext cx="1752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client_hello</a:t>
            </a:r>
          </a:p>
        </p:txBody>
      </p:sp>
      <p:sp>
        <p:nvSpPr>
          <p:cNvPr id="44043" name="Text Box 8"/>
          <p:cNvSpPr txBox="1">
            <a:spLocks noChangeArrowheads="1"/>
          </p:cNvSpPr>
          <p:nvPr/>
        </p:nvSpPr>
        <p:spPr bwMode="auto">
          <a:xfrm>
            <a:off x="914400" y="2209800"/>
            <a:ext cx="1371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Client</a:t>
            </a:r>
          </a:p>
        </p:txBody>
      </p:sp>
      <p:sp>
        <p:nvSpPr>
          <p:cNvPr id="44044" name="Text Box 9"/>
          <p:cNvSpPr txBox="1">
            <a:spLocks noChangeArrowheads="1"/>
          </p:cNvSpPr>
          <p:nvPr/>
        </p:nvSpPr>
        <p:spPr bwMode="auto">
          <a:xfrm>
            <a:off x="3276600" y="2209800"/>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Server</a:t>
            </a:r>
          </a:p>
        </p:txBody>
      </p:sp>
      <p:sp>
        <p:nvSpPr>
          <p:cNvPr id="44045" name="Line 10"/>
          <p:cNvSpPr>
            <a:spLocks noChangeShapeType="1"/>
          </p:cNvSpPr>
          <p:nvPr/>
        </p:nvSpPr>
        <p:spPr bwMode="auto">
          <a:xfrm>
            <a:off x="1295400" y="4953000"/>
            <a:ext cx="0" cy="990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4046" name="Text Box 11"/>
          <p:cNvSpPr txBox="1">
            <a:spLocks noChangeArrowheads="1"/>
          </p:cNvSpPr>
          <p:nvPr/>
        </p:nvSpPr>
        <p:spPr bwMode="auto">
          <a:xfrm>
            <a:off x="914400" y="5943600"/>
            <a:ext cx="762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Time</a:t>
            </a:r>
          </a:p>
        </p:txBody>
      </p:sp>
      <p:sp>
        <p:nvSpPr>
          <p:cNvPr id="44047" name="Text Box 12"/>
          <p:cNvSpPr txBox="1">
            <a:spLocks noChangeArrowheads="1"/>
          </p:cNvSpPr>
          <p:nvPr/>
        </p:nvSpPr>
        <p:spPr bwMode="auto">
          <a:xfrm>
            <a:off x="4495800" y="2819400"/>
            <a:ext cx="3581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Establishes security capabilities, including protocol version, session ID, cipher suite, compression method, and initial random numbers</a:t>
            </a:r>
          </a:p>
        </p:txBody>
      </p:sp>
      <p:sp>
        <p:nvSpPr>
          <p:cNvPr id="44049" name="Text Box 14"/>
          <p:cNvSpPr txBox="1">
            <a:spLocks noChangeArrowheads="1"/>
          </p:cNvSpPr>
          <p:nvPr/>
        </p:nvSpPr>
        <p:spPr bwMode="gray">
          <a:xfrm>
            <a:off x="533400" y="1752600"/>
            <a:ext cx="6702517" cy="40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b="1" dirty="0">
                <a:latin typeface="+mn-lt"/>
              </a:rPr>
              <a:t>Handshake Protocol, Phase 1- Establish Security Capabilities</a:t>
            </a:r>
          </a:p>
        </p:txBody>
      </p:sp>
      <p:sp>
        <p:nvSpPr>
          <p:cNvPr id="2" name="Footer Placeholder 1"/>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598175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1057" name="AutoShape 17"/>
          <p:cNvSpPr>
            <a:spLocks noGrp="1" noChangeArrowheads="1"/>
          </p:cNvSpPr>
          <p:nvPr>
            <p:ph type="title"/>
          </p:nvPr>
        </p:nvSpPr>
        <p:spPr/>
        <p:txBody>
          <a:bodyPr>
            <a:normAutofit/>
          </a:bodyPr>
          <a:lstStyle/>
          <a:p>
            <a:pPr>
              <a:defRPr/>
            </a:pPr>
            <a:r>
              <a:rPr lang="sk-SK" altLang="zh-HK" dirty="0"/>
              <a:t>SSL - Secure Socket Layer Protocol</a:t>
            </a:r>
            <a:r>
              <a:rPr lang="en-US" altLang="zh-HK" dirty="0"/>
              <a:t> (Cont.)</a:t>
            </a:r>
            <a:endParaRPr lang="en-GB" dirty="0"/>
          </a:p>
        </p:txBody>
      </p:sp>
      <p:sp>
        <p:nvSpPr>
          <p:cNvPr id="22" name="Date Placeholder 2"/>
          <p:cNvSpPr>
            <a:spLocks noGrp="1"/>
          </p:cNvSpPr>
          <p:nvPr>
            <p:ph type="dt" sz="half" idx="10"/>
          </p:nvPr>
        </p:nvSpPr>
        <p:spPr/>
        <p:txBody>
          <a:bodyPr/>
          <a:lstStyle/>
          <a:p>
            <a:fld id="{AB4D0CE8-63E3-426E-8788-15448C7A2FA8}" type="datetime1">
              <a:rPr lang="en-HK" smtClean="0"/>
              <a:t>4/3/2025</a:t>
            </a:fld>
            <a:endParaRPr lang="en-US"/>
          </a:p>
        </p:txBody>
      </p:sp>
      <p:sp>
        <p:nvSpPr>
          <p:cNvPr id="24"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13</a:t>
            </a:fld>
            <a:endParaRPr lang="en-US"/>
          </a:p>
        </p:txBody>
      </p:sp>
      <p:sp>
        <p:nvSpPr>
          <p:cNvPr id="45061" name="Line 2"/>
          <p:cNvSpPr>
            <a:spLocks noChangeShapeType="1"/>
          </p:cNvSpPr>
          <p:nvPr/>
        </p:nvSpPr>
        <p:spPr bwMode="auto">
          <a:xfrm>
            <a:off x="1600200" y="2651125"/>
            <a:ext cx="0" cy="3505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5062" name="Line 3"/>
          <p:cNvSpPr>
            <a:spLocks noChangeShapeType="1"/>
          </p:cNvSpPr>
          <p:nvPr/>
        </p:nvSpPr>
        <p:spPr bwMode="auto">
          <a:xfrm>
            <a:off x="4038600" y="2651125"/>
            <a:ext cx="0" cy="3505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5063" name="Line 4"/>
          <p:cNvSpPr>
            <a:spLocks noChangeShapeType="1"/>
          </p:cNvSpPr>
          <p:nvPr/>
        </p:nvSpPr>
        <p:spPr bwMode="auto">
          <a:xfrm flipH="1">
            <a:off x="1600200" y="4556125"/>
            <a:ext cx="2438400" cy="68580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5064" name="Text Box 5"/>
          <p:cNvSpPr txBox="1">
            <a:spLocks noChangeArrowheads="1"/>
          </p:cNvSpPr>
          <p:nvPr/>
        </p:nvSpPr>
        <p:spPr bwMode="auto">
          <a:xfrm>
            <a:off x="1600200" y="4327525"/>
            <a:ext cx="2057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certificate_request</a:t>
            </a:r>
          </a:p>
        </p:txBody>
      </p:sp>
      <p:sp>
        <p:nvSpPr>
          <p:cNvPr id="45065" name="Text Box 6"/>
          <p:cNvSpPr txBox="1">
            <a:spLocks noChangeArrowheads="1"/>
          </p:cNvSpPr>
          <p:nvPr/>
        </p:nvSpPr>
        <p:spPr bwMode="auto">
          <a:xfrm>
            <a:off x="914400" y="2193925"/>
            <a:ext cx="1371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Client</a:t>
            </a:r>
          </a:p>
        </p:txBody>
      </p:sp>
      <p:sp>
        <p:nvSpPr>
          <p:cNvPr id="45066" name="Text Box 7"/>
          <p:cNvSpPr txBox="1">
            <a:spLocks noChangeArrowheads="1"/>
          </p:cNvSpPr>
          <p:nvPr/>
        </p:nvSpPr>
        <p:spPr bwMode="auto">
          <a:xfrm>
            <a:off x="3276600" y="2193925"/>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Server</a:t>
            </a:r>
          </a:p>
        </p:txBody>
      </p:sp>
      <p:sp>
        <p:nvSpPr>
          <p:cNvPr id="45067" name="Line 8"/>
          <p:cNvSpPr>
            <a:spLocks noChangeShapeType="1"/>
          </p:cNvSpPr>
          <p:nvPr/>
        </p:nvSpPr>
        <p:spPr bwMode="auto">
          <a:xfrm>
            <a:off x="1295400" y="4876800"/>
            <a:ext cx="0" cy="990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5068" name="Text Box 9"/>
          <p:cNvSpPr txBox="1">
            <a:spLocks noChangeArrowheads="1"/>
          </p:cNvSpPr>
          <p:nvPr/>
        </p:nvSpPr>
        <p:spPr bwMode="auto">
          <a:xfrm>
            <a:off x="990600" y="5867400"/>
            <a:ext cx="762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Time</a:t>
            </a:r>
          </a:p>
        </p:txBody>
      </p:sp>
      <p:sp>
        <p:nvSpPr>
          <p:cNvPr id="45069" name="Text Box 10"/>
          <p:cNvSpPr txBox="1">
            <a:spLocks noChangeArrowheads="1"/>
          </p:cNvSpPr>
          <p:nvPr/>
        </p:nvSpPr>
        <p:spPr bwMode="auto">
          <a:xfrm>
            <a:off x="4495800" y="2362200"/>
            <a:ext cx="3581400" cy="374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dirty="0">
                <a:latin typeface="+mn-lt"/>
              </a:rPr>
              <a:t>Server may send certificate, key exchange and request certificate. Server signals end of hello message phase.</a:t>
            </a:r>
          </a:p>
          <a:p>
            <a:pPr algn="l">
              <a:spcBef>
                <a:spcPct val="50000"/>
              </a:spcBef>
            </a:pPr>
            <a:endParaRPr lang="en-GB" sz="2000" dirty="0">
              <a:latin typeface="+mn-lt"/>
            </a:endParaRPr>
          </a:p>
          <a:p>
            <a:pPr algn="l">
              <a:spcBef>
                <a:spcPct val="50000"/>
              </a:spcBef>
            </a:pPr>
            <a:endParaRPr lang="en-GB" sz="2000" dirty="0">
              <a:latin typeface="+mn-lt"/>
            </a:endParaRPr>
          </a:p>
          <a:p>
            <a:pPr algn="l">
              <a:spcBef>
                <a:spcPct val="50000"/>
              </a:spcBef>
            </a:pPr>
            <a:endParaRPr lang="en-GB" sz="2000" dirty="0">
              <a:latin typeface="+mn-lt"/>
            </a:endParaRPr>
          </a:p>
          <a:p>
            <a:pPr algn="l">
              <a:spcBef>
                <a:spcPct val="50000"/>
              </a:spcBef>
            </a:pPr>
            <a:r>
              <a:rPr lang="en-GB" sz="2000" dirty="0">
                <a:latin typeface="+mn-lt"/>
              </a:rPr>
              <a:t>Dotted transfers are optional or situation-dependent messages that are not always sent</a:t>
            </a:r>
          </a:p>
        </p:txBody>
      </p:sp>
      <p:sp>
        <p:nvSpPr>
          <p:cNvPr id="45070" name="Line 11"/>
          <p:cNvSpPr>
            <a:spLocks noChangeShapeType="1"/>
          </p:cNvSpPr>
          <p:nvPr/>
        </p:nvSpPr>
        <p:spPr bwMode="auto">
          <a:xfrm flipH="1">
            <a:off x="1600200" y="2803525"/>
            <a:ext cx="2438400" cy="685800"/>
          </a:xfrm>
          <a:prstGeom prst="line">
            <a:avLst/>
          </a:prstGeom>
          <a:noFill/>
          <a:ln w="12700" cap="rnd">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5071" name="Line 12"/>
          <p:cNvSpPr>
            <a:spLocks noChangeShapeType="1"/>
          </p:cNvSpPr>
          <p:nvPr/>
        </p:nvSpPr>
        <p:spPr bwMode="auto">
          <a:xfrm flipH="1">
            <a:off x="1600200" y="3717925"/>
            <a:ext cx="2438400" cy="685800"/>
          </a:xfrm>
          <a:prstGeom prst="line">
            <a:avLst/>
          </a:prstGeom>
          <a:noFill/>
          <a:ln w="12700">
            <a:solidFill>
              <a:schemeClr val="tx1"/>
            </a:solidFill>
            <a:prstDash val="sysDot"/>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5072" name="Line 13"/>
          <p:cNvSpPr>
            <a:spLocks noChangeShapeType="1"/>
          </p:cNvSpPr>
          <p:nvPr/>
        </p:nvSpPr>
        <p:spPr bwMode="auto">
          <a:xfrm flipH="1">
            <a:off x="1600200" y="5394325"/>
            <a:ext cx="2438400" cy="68580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5073" name="Text Box 14"/>
          <p:cNvSpPr txBox="1">
            <a:spLocks noChangeArrowheads="1"/>
          </p:cNvSpPr>
          <p:nvPr/>
        </p:nvSpPr>
        <p:spPr bwMode="auto">
          <a:xfrm>
            <a:off x="1828800" y="2574925"/>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certificate</a:t>
            </a:r>
          </a:p>
        </p:txBody>
      </p:sp>
      <p:sp>
        <p:nvSpPr>
          <p:cNvPr id="45074" name="Text Box 15"/>
          <p:cNvSpPr txBox="1">
            <a:spLocks noChangeArrowheads="1"/>
          </p:cNvSpPr>
          <p:nvPr/>
        </p:nvSpPr>
        <p:spPr bwMode="auto">
          <a:xfrm>
            <a:off x="1676400" y="3413125"/>
            <a:ext cx="2590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server_key_exchange</a:t>
            </a:r>
          </a:p>
        </p:txBody>
      </p:sp>
      <p:sp>
        <p:nvSpPr>
          <p:cNvPr id="45075" name="Text Box 16"/>
          <p:cNvSpPr txBox="1">
            <a:spLocks noChangeArrowheads="1"/>
          </p:cNvSpPr>
          <p:nvPr/>
        </p:nvSpPr>
        <p:spPr bwMode="auto">
          <a:xfrm>
            <a:off x="1752600" y="5165725"/>
            <a:ext cx="2209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server_hello_done</a:t>
            </a:r>
          </a:p>
        </p:txBody>
      </p:sp>
      <p:sp>
        <p:nvSpPr>
          <p:cNvPr id="45077" name="Text Box 18"/>
          <p:cNvSpPr txBox="1">
            <a:spLocks noChangeArrowheads="1"/>
          </p:cNvSpPr>
          <p:nvPr/>
        </p:nvSpPr>
        <p:spPr bwMode="gray">
          <a:xfrm>
            <a:off x="533400" y="1812925"/>
            <a:ext cx="7846998" cy="40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b="1" dirty="0">
                <a:latin typeface="+mn-lt"/>
              </a:rPr>
              <a:t>Handshake Protocol, Phase 2-Server Authentication and Key Exchange</a:t>
            </a:r>
          </a:p>
        </p:txBody>
      </p:sp>
      <p:sp>
        <p:nvSpPr>
          <p:cNvPr id="2" name="Footer Placeholder 1"/>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945080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2079" name="AutoShape 15"/>
          <p:cNvSpPr>
            <a:spLocks noGrp="1" noChangeArrowheads="1"/>
          </p:cNvSpPr>
          <p:nvPr>
            <p:ph type="title"/>
          </p:nvPr>
        </p:nvSpPr>
        <p:spPr/>
        <p:txBody>
          <a:bodyPr>
            <a:normAutofit/>
          </a:bodyPr>
          <a:lstStyle/>
          <a:p>
            <a:pPr>
              <a:defRPr/>
            </a:pPr>
            <a:r>
              <a:rPr lang="sk-SK" altLang="zh-HK" dirty="0"/>
              <a:t>SSL - Secure Socket Layer Protocol</a:t>
            </a:r>
            <a:r>
              <a:rPr lang="en-US" altLang="zh-HK" dirty="0"/>
              <a:t> (Cont.)</a:t>
            </a:r>
            <a:endParaRPr lang="en-GB" dirty="0"/>
          </a:p>
        </p:txBody>
      </p:sp>
      <p:sp>
        <p:nvSpPr>
          <p:cNvPr id="20" name="Date Placeholder 2"/>
          <p:cNvSpPr>
            <a:spLocks noGrp="1"/>
          </p:cNvSpPr>
          <p:nvPr>
            <p:ph type="dt" sz="half" idx="10"/>
          </p:nvPr>
        </p:nvSpPr>
        <p:spPr/>
        <p:txBody>
          <a:bodyPr/>
          <a:lstStyle/>
          <a:p>
            <a:fld id="{E917EDDB-C806-48C6-AF44-545ABF666578}" type="datetime1">
              <a:rPr lang="en-HK" smtClean="0"/>
              <a:t>4/3/2025</a:t>
            </a:fld>
            <a:endParaRPr lang="en-US"/>
          </a:p>
        </p:txBody>
      </p:sp>
      <p:sp>
        <p:nvSpPr>
          <p:cNvPr id="22"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14</a:t>
            </a:fld>
            <a:endParaRPr lang="en-US"/>
          </a:p>
        </p:txBody>
      </p:sp>
      <p:sp>
        <p:nvSpPr>
          <p:cNvPr id="46085" name="Line 2"/>
          <p:cNvSpPr>
            <a:spLocks noChangeShapeType="1"/>
          </p:cNvSpPr>
          <p:nvPr/>
        </p:nvSpPr>
        <p:spPr bwMode="auto">
          <a:xfrm>
            <a:off x="1600200" y="2727325"/>
            <a:ext cx="0" cy="3505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6086" name="Line 3"/>
          <p:cNvSpPr>
            <a:spLocks noChangeShapeType="1"/>
          </p:cNvSpPr>
          <p:nvPr/>
        </p:nvSpPr>
        <p:spPr bwMode="auto">
          <a:xfrm>
            <a:off x="4038600" y="2727325"/>
            <a:ext cx="0" cy="3505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6087" name="Text Box 4"/>
          <p:cNvSpPr txBox="1">
            <a:spLocks noChangeArrowheads="1"/>
          </p:cNvSpPr>
          <p:nvPr/>
        </p:nvSpPr>
        <p:spPr bwMode="auto">
          <a:xfrm>
            <a:off x="1600200" y="4175125"/>
            <a:ext cx="2057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certificate_verify</a:t>
            </a:r>
          </a:p>
        </p:txBody>
      </p:sp>
      <p:sp>
        <p:nvSpPr>
          <p:cNvPr id="46088" name="Text Box 5"/>
          <p:cNvSpPr txBox="1">
            <a:spLocks noChangeArrowheads="1"/>
          </p:cNvSpPr>
          <p:nvPr/>
        </p:nvSpPr>
        <p:spPr bwMode="auto">
          <a:xfrm>
            <a:off x="914400" y="2270125"/>
            <a:ext cx="1371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Client</a:t>
            </a:r>
          </a:p>
        </p:txBody>
      </p:sp>
      <p:sp>
        <p:nvSpPr>
          <p:cNvPr id="46089" name="Text Box 6"/>
          <p:cNvSpPr txBox="1">
            <a:spLocks noChangeArrowheads="1"/>
          </p:cNvSpPr>
          <p:nvPr/>
        </p:nvSpPr>
        <p:spPr bwMode="auto">
          <a:xfrm>
            <a:off x="3276600" y="2270125"/>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Server</a:t>
            </a:r>
          </a:p>
        </p:txBody>
      </p:sp>
      <p:sp>
        <p:nvSpPr>
          <p:cNvPr id="46090" name="Line 7"/>
          <p:cNvSpPr>
            <a:spLocks noChangeShapeType="1"/>
          </p:cNvSpPr>
          <p:nvPr/>
        </p:nvSpPr>
        <p:spPr bwMode="auto">
          <a:xfrm>
            <a:off x="1295400" y="4953000"/>
            <a:ext cx="0" cy="990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6091" name="Text Box 8"/>
          <p:cNvSpPr txBox="1">
            <a:spLocks noChangeArrowheads="1"/>
          </p:cNvSpPr>
          <p:nvPr/>
        </p:nvSpPr>
        <p:spPr bwMode="auto">
          <a:xfrm>
            <a:off x="990600" y="5943600"/>
            <a:ext cx="762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dirty="0">
                <a:latin typeface="+mn-lt"/>
              </a:rPr>
              <a:t>Time</a:t>
            </a:r>
          </a:p>
        </p:txBody>
      </p:sp>
      <p:sp>
        <p:nvSpPr>
          <p:cNvPr id="46092" name="Text Box 9"/>
          <p:cNvSpPr txBox="1">
            <a:spLocks noChangeArrowheads="1"/>
          </p:cNvSpPr>
          <p:nvPr/>
        </p:nvSpPr>
        <p:spPr bwMode="auto">
          <a:xfrm>
            <a:off x="4495800" y="2514600"/>
            <a:ext cx="3581400"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dirty="0">
                <a:latin typeface="+mn-lt"/>
              </a:rPr>
              <a:t>Client sends certificate, if requested. Client sends key exchange. Client may send certificate verification.</a:t>
            </a:r>
          </a:p>
          <a:p>
            <a:pPr algn="l">
              <a:spcBef>
                <a:spcPct val="50000"/>
              </a:spcBef>
            </a:pPr>
            <a:endParaRPr lang="en-GB" sz="2000" dirty="0">
              <a:latin typeface="+mn-lt"/>
            </a:endParaRPr>
          </a:p>
          <a:p>
            <a:pPr algn="l">
              <a:spcBef>
                <a:spcPct val="50000"/>
              </a:spcBef>
            </a:pPr>
            <a:endParaRPr lang="en-GB" sz="2000" dirty="0">
              <a:latin typeface="+mn-lt"/>
            </a:endParaRPr>
          </a:p>
          <a:p>
            <a:pPr algn="l">
              <a:spcBef>
                <a:spcPct val="50000"/>
              </a:spcBef>
            </a:pPr>
            <a:endParaRPr lang="en-GB" sz="2000" dirty="0">
              <a:latin typeface="+mn-lt"/>
            </a:endParaRPr>
          </a:p>
          <a:p>
            <a:pPr algn="l">
              <a:spcBef>
                <a:spcPct val="50000"/>
              </a:spcBef>
            </a:pPr>
            <a:r>
              <a:rPr lang="en-GB" sz="2000" dirty="0">
                <a:latin typeface="+mn-lt"/>
              </a:rPr>
              <a:t>Dotted transfers are optional or situation-dependent messages that are not always sent</a:t>
            </a:r>
          </a:p>
        </p:txBody>
      </p:sp>
      <p:sp>
        <p:nvSpPr>
          <p:cNvPr id="46093" name="Text Box 10"/>
          <p:cNvSpPr txBox="1">
            <a:spLocks noChangeArrowheads="1"/>
          </p:cNvSpPr>
          <p:nvPr/>
        </p:nvSpPr>
        <p:spPr bwMode="auto">
          <a:xfrm>
            <a:off x="1828800" y="2651125"/>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certificate</a:t>
            </a:r>
          </a:p>
        </p:txBody>
      </p:sp>
      <p:sp>
        <p:nvSpPr>
          <p:cNvPr id="46094" name="Text Box 11"/>
          <p:cNvSpPr txBox="1">
            <a:spLocks noChangeArrowheads="1"/>
          </p:cNvSpPr>
          <p:nvPr/>
        </p:nvSpPr>
        <p:spPr bwMode="auto">
          <a:xfrm>
            <a:off x="1600200" y="3260725"/>
            <a:ext cx="2590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client_key_exchange</a:t>
            </a:r>
          </a:p>
        </p:txBody>
      </p:sp>
      <p:sp>
        <p:nvSpPr>
          <p:cNvPr id="46095" name="Line 12"/>
          <p:cNvSpPr>
            <a:spLocks noChangeShapeType="1"/>
          </p:cNvSpPr>
          <p:nvPr/>
        </p:nvSpPr>
        <p:spPr bwMode="auto">
          <a:xfrm>
            <a:off x="1600200" y="2879725"/>
            <a:ext cx="2438400" cy="457200"/>
          </a:xfrm>
          <a:prstGeom prst="line">
            <a:avLst/>
          </a:prstGeom>
          <a:noFill/>
          <a:ln w="127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6096" name="Line 13"/>
          <p:cNvSpPr>
            <a:spLocks noChangeShapeType="1"/>
          </p:cNvSpPr>
          <p:nvPr/>
        </p:nvSpPr>
        <p:spPr bwMode="auto">
          <a:xfrm>
            <a:off x="1600200" y="3641725"/>
            <a:ext cx="2438400" cy="457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6097" name="Line 14"/>
          <p:cNvSpPr>
            <a:spLocks noChangeShapeType="1"/>
          </p:cNvSpPr>
          <p:nvPr/>
        </p:nvSpPr>
        <p:spPr bwMode="auto">
          <a:xfrm>
            <a:off x="1600200" y="4479925"/>
            <a:ext cx="2438400" cy="457200"/>
          </a:xfrm>
          <a:prstGeom prst="line">
            <a:avLst/>
          </a:prstGeom>
          <a:noFill/>
          <a:ln w="12700">
            <a:solidFill>
              <a:schemeClr val="tx1"/>
            </a:solidFill>
            <a:prstDash val="sysDot"/>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6099" name="Text Box 16"/>
          <p:cNvSpPr txBox="1">
            <a:spLocks noChangeArrowheads="1"/>
          </p:cNvSpPr>
          <p:nvPr/>
        </p:nvSpPr>
        <p:spPr bwMode="gray">
          <a:xfrm>
            <a:off x="533400" y="1676400"/>
            <a:ext cx="7812052" cy="40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b="1">
                <a:latin typeface="+mn-lt"/>
              </a:rPr>
              <a:t>Handshake Protocol, Phase 3-Client Authentication and Key Exchange</a:t>
            </a:r>
          </a:p>
        </p:txBody>
      </p:sp>
      <p:sp>
        <p:nvSpPr>
          <p:cNvPr id="2" name="Footer Placeholder 1"/>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76404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3105" name="AutoShape 17"/>
          <p:cNvSpPr>
            <a:spLocks noGrp="1" noChangeArrowheads="1"/>
          </p:cNvSpPr>
          <p:nvPr>
            <p:ph type="title"/>
          </p:nvPr>
        </p:nvSpPr>
        <p:spPr/>
        <p:txBody>
          <a:bodyPr>
            <a:normAutofit/>
          </a:bodyPr>
          <a:lstStyle/>
          <a:p>
            <a:pPr>
              <a:defRPr/>
            </a:pPr>
            <a:r>
              <a:rPr lang="sk-SK" altLang="zh-HK" dirty="0"/>
              <a:t>SSL - Secure Socket Layer Protocol</a:t>
            </a:r>
            <a:r>
              <a:rPr lang="en-US" altLang="zh-HK" dirty="0"/>
              <a:t> (Cont.)</a:t>
            </a:r>
            <a:endParaRPr lang="en-GB" dirty="0"/>
          </a:p>
        </p:txBody>
      </p:sp>
      <p:sp>
        <p:nvSpPr>
          <p:cNvPr id="22" name="Date Placeholder 2"/>
          <p:cNvSpPr>
            <a:spLocks noGrp="1"/>
          </p:cNvSpPr>
          <p:nvPr>
            <p:ph type="dt" sz="half" idx="10"/>
          </p:nvPr>
        </p:nvSpPr>
        <p:spPr/>
        <p:txBody>
          <a:bodyPr/>
          <a:lstStyle/>
          <a:p>
            <a:fld id="{7524A860-E681-49F8-91CF-E0477B8030B0}" type="datetime1">
              <a:rPr lang="en-HK" smtClean="0"/>
              <a:t>4/3/2025</a:t>
            </a:fld>
            <a:endParaRPr lang="en-US"/>
          </a:p>
        </p:txBody>
      </p:sp>
      <p:sp>
        <p:nvSpPr>
          <p:cNvPr id="24"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15</a:t>
            </a:fld>
            <a:endParaRPr lang="en-US"/>
          </a:p>
        </p:txBody>
      </p:sp>
      <p:sp>
        <p:nvSpPr>
          <p:cNvPr id="47109" name="Line 2"/>
          <p:cNvSpPr>
            <a:spLocks noChangeShapeType="1"/>
          </p:cNvSpPr>
          <p:nvPr/>
        </p:nvSpPr>
        <p:spPr bwMode="auto">
          <a:xfrm>
            <a:off x="1600200" y="2651125"/>
            <a:ext cx="0" cy="3505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7110" name="Line 3"/>
          <p:cNvSpPr>
            <a:spLocks noChangeShapeType="1"/>
          </p:cNvSpPr>
          <p:nvPr/>
        </p:nvSpPr>
        <p:spPr bwMode="auto">
          <a:xfrm>
            <a:off x="4038600" y="2651125"/>
            <a:ext cx="0" cy="35052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7111" name="Text Box 4"/>
          <p:cNvSpPr txBox="1">
            <a:spLocks noChangeArrowheads="1"/>
          </p:cNvSpPr>
          <p:nvPr/>
        </p:nvSpPr>
        <p:spPr bwMode="auto">
          <a:xfrm>
            <a:off x="914400" y="2193925"/>
            <a:ext cx="13716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Client</a:t>
            </a:r>
          </a:p>
        </p:txBody>
      </p:sp>
      <p:sp>
        <p:nvSpPr>
          <p:cNvPr id="47112" name="Text Box 5"/>
          <p:cNvSpPr txBox="1">
            <a:spLocks noChangeArrowheads="1"/>
          </p:cNvSpPr>
          <p:nvPr/>
        </p:nvSpPr>
        <p:spPr bwMode="auto">
          <a:xfrm>
            <a:off x="3276600" y="2193925"/>
            <a:ext cx="152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Server</a:t>
            </a:r>
          </a:p>
        </p:txBody>
      </p:sp>
      <p:sp>
        <p:nvSpPr>
          <p:cNvPr id="47113" name="Line 6"/>
          <p:cNvSpPr>
            <a:spLocks noChangeShapeType="1"/>
          </p:cNvSpPr>
          <p:nvPr/>
        </p:nvSpPr>
        <p:spPr bwMode="auto">
          <a:xfrm>
            <a:off x="1295400" y="4937125"/>
            <a:ext cx="0" cy="990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7114" name="Text Box 7"/>
          <p:cNvSpPr txBox="1">
            <a:spLocks noChangeArrowheads="1"/>
          </p:cNvSpPr>
          <p:nvPr/>
        </p:nvSpPr>
        <p:spPr bwMode="auto">
          <a:xfrm>
            <a:off x="990600" y="5927725"/>
            <a:ext cx="762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Times New Roman" pitchFamily="18" charset="0"/>
              </a:rPr>
              <a:t>Time</a:t>
            </a:r>
          </a:p>
        </p:txBody>
      </p:sp>
      <p:sp>
        <p:nvSpPr>
          <p:cNvPr id="47115" name="Text Box 8"/>
          <p:cNvSpPr txBox="1">
            <a:spLocks noChangeArrowheads="1"/>
          </p:cNvSpPr>
          <p:nvPr/>
        </p:nvSpPr>
        <p:spPr bwMode="auto">
          <a:xfrm>
            <a:off x="4495800" y="2803525"/>
            <a:ext cx="3581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2000">
                <a:latin typeface="+mn-lt"/>
              </a:rPr>
              <a:t>Changes cipher suite and finishes handshake protocol.</a:t>
            </a:r>
          </a:p>
        </p:txBody>
      </p:sp>
      <p:sp>
        <p:nvSpPr>
          <p:cNvPr id="47116" name="Text Box 9"/>
          <p:cNvSpPr txBox="1">
            <a:spLocks noChangeArrowheads="1"/>
          </p:cNvSpPr>
          <p:nvPr/>
        </p:nvSpPr>
        <p:spPr bwMode="auto">
          <a:xfrm>
            <a:off x="1600200" y="2803525"/>
            <a:ext cx="2362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change_cipher_spec</a:t>
            </a:r>
          </a:p>
        </p:txBody>
      </p:sp>
      <p:sp>
        <p:nvSpPr>
          <p:cNvPr id="47117" name="Text Box 10"/>
          <p:cNvSpPr txBox="1">
            <a:spLocks noChangeArrowheads="1"/>
          </p:cNvSpPr>
          <p:nvPr/>
        </p:nvSpPr>
        <p:spPr bwMode="auto">
          <a:xfrm>
            <a:off x="1600200" y="3641725"/>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finished</a:t>
            </a:r>
          </a:p>
        </p:txBody>
      </p:sp>
      <p:sp>
        <p:nvSpPr>
          <p:cNvPr id="47118" name="Line 11"/>
          <p:cNvSpPr>
            <a:spLocks noChangeShapeType="1"/>
          </p:cNvSpPr>
          <p:nvPr/>
        </p:nvSpPr>
        <p:spPr bwMode="auto">
          <a:xfrm>
            <a:off x="1600200" y="3108325"/>
            <a:ext cx="2438400" cy="457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7119" name="Line 12"/>
          <p:cNvSpPr>
            <a:spLocks noChangeShapeType="1"/>
          </p:cNvSpPr>
          <p:nvPr/>
        </p:nvSpPr>
        <p:spPr bwMode="auto">
          <a:xfrm>
            <a:off x="1600200" y="3870325"/>
            <a:ext cx="2438400" cy="457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7120" name="Line 13"/>
          <p:cNvSpPr>
            <a:spLocks noChangeShapeType="1"/>
          </p:cNvSpPr>
          <p:nvPr/>
        </p:nvSpPr>
        <p:spPr bwMode="auto">
          <a:xfrm flipH="1">
            <a:off x="1600200" y="4860925"/>
            <a:ext cx="2438400" cy="3810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7121" name="Line 14"/>
          <p:cNvSpPr>
            <a:spLocks noChangeShapeType="1"/>
          </p:cNvSpPr>
          <p:nvPr/>
        </p:nvSpPr>
        <p:spPr bwMode="auto">
          <a:xfrm flipH="1">
            <a:off x="1600200" y="5699125"/>
            <a:ext cx="2438400" cy="3810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7122" name="Text Box 15"/>
          <p:cNvSpPr txBox="1">
            <a:spLocks noChangeArrowheads="1"/>
          </p:cNvSpPr>
          <p:nvPr/>
        </p:nvSpPr>
        <p:spPr bwMode="auto">
          <a:xfrm>
            <a:off x="1600200" y="5546725"/>
            <a:ext cx="1828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finished</a:t>
            </a:r>
          </a:p>
        </p:txBody>
      </p:sp>
      <p:sp>
        <p:nvSpPr>
          <p:cNvPr id="47123" name="Text Box 16"/>
          <p:cNvSpPr txBox="1">
            <a:spLocks noChangeArrowheads="1"/>
          </p:cNvSpPr>
          <p:nvPr/>
        </p:nvSpPr>
        <p:spPr bwMode="auto">
          <a:xfrm>
            <a:off x="1600200" y="4556125"/>
            <a:ext cx="2362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a:latin typeface="+mn-lt"/>
              </a:rPr>
              <a:t>change_cipher_spec</a:t>
            </a:r>
          </a:p>
        </p:txBody>
      </p:sp>
      <p:sp>
        <p:nvSpPr>
          <p:cNvPr id="47125" name="Text Box 18"/>
          <p:cNvSpPr txBox="1">
            <a:spLocks noChangeArrowheads="1"/>
          </p:cNvSpPr>
          <p:nvPr/>
        </p:nvSpPr>
        <p:spPr bwMode="gray">
          <a:xfrm>
            <a:off x="533400" y="1676400"/>
            <a:ext cx="4056858" cy="402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wrap="none"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GB" sz="2000" b="1">
                <a:latin typeface="+mn-lt"/>
              </a:rPr>
              <a:t>Handshake Protocol, Phase 4-Finish</a:t>
            </a:r>
          </a:p>
        </p:txBody>
      </p:sp>
      <p:sp>
        <p:nvSpPr>
          <p:cNvPr id="2" name="Footer Placeholder 1"/>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197592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4114" name="AutoShape 2"/>
          <p:cNvSpPr>
            <a:spLocks noGrp="1" noChangeArrowheads="1"/>
          </p:cNvSpPr>
          <p:nvPr>
            <p:ph type="title"/>
          </p:nvPr>
        </p:nvSpPr>
        <p:spPr/>
        <p:txBody>
          <a:bodyPr>
            <a:normAutofit/>
          </a:bodyPr>
          <a:lstStyle/>
          <a:p>
            <a:pPr>
              <a:defRPr/>
            </a:pPr>
            <a:r>
              <a:rPr lang="sk-SK" altLang="zh-HK" dirty="0"/>
              <a:t>SSL - Secure Socket Layer Protocol</a:t>
            </a:r>
            <a:r>
              <a:rPr lang="en-US" altLang="zh-HK" dirty="0"/>
              <a:t> (Cont.)</a:t>
            </a:r>
            <a:endParaRPr lang="en-GB" dirty="0"/>
          </a:p>
        </p:txBody>
      </p:sp>
      <p:sp>
        <p:nvSpPr>
          <p:cNvPr id="48134" name="Rectangle 3"/>
          <p:cNvSpPr>
            <a:spLocks noGrp="1" noChangeArrowheads="1"/>
          </p:cNvSpPr>
          <p:nvPr>
            <p:ph idx="1"/>
          </p:nvPr>
        </p:nvSpPr>
        <p:spPr>
          <a:xfrm>
            <a:off x="822959" y="1845734"/>
            <a:ext cx="7543801" cy="1782837"/>
          </a:xfrm>
        </p:spPr>
        <p:txBody>
          <a:bodyPr>
            <a:normAutofit fontScale="85000" lnSpcReduction="20000"/>
          </a:bodyPr>
          <a:lstStyle/>
          <a:p>
            <a:r>
              <a:rPr lang="en-GB" dirty="0"/>
              <a:t>Supported key exchange methods</a:t>
            </a:r>
          </a:p>
          <a:p>
            <a:pPr lvl="1"/>
            <a:r>
              <a:rPr lang="en-GB" dirty="0"/>
              <a:t>RSA - secret key is encrypted with the receiver’s RSA public key (receiver’s certificate available)</a:t>
            </a:r>
          </a:p>
          <a:p>
            <a:pPr lvl="1"/>
            <a:r>
              <a:rPr lang="en-GB" dirty="0"/>
              <a:t>Fixed </a:t>
            </a:r>
            <a:r>
              <a:rPr lang="en-GB" dirty="0" err="1"/>
              <a:t>Diffie</a:t>
            </a:r>
            <a:r>
              <a:rPr lang="en-GB" dirty="0"/>
              <a:t>-Hellman - server’s certificate contains the D-H public parameters</a:t>
            </a:r>
          </a:p>
          <a:p>
            <a:pPr lvl="1"/>
            <a:r>
              <a:rPr lang="en-GB" dirty="0"/>
              <a:t>Ephemeral </a:t>
            </a:r>
            <a:r>
              <a:rPr lang="en-GB" dirty="0" err="1"/>
              <a:t>Diffie</a:t>
            </a:r>
            <a:r>
              <a:rPr lang="en-GB" dirty="0"/>
              <a:t>-Hellman - the D-H public keys are exchanged, signed using the sender’s private RSA or DSS key</a:t>
            </a:r>
          </a:p>
          <a:p>
            <a:pPr lvl="1"/>
            <a:r>
              <a:rPr lang="en-GB" dirty="0"/>
              <a:t>Anonymous </a:t>
            </a:r>
            <a:r>
              <a:rPr lang="en-GB" dirty="0" err="1"/>
              <a:t>Diffie</a:t>
            </a:r>
            <a:r>
              <a:rPr lang="en-GB" dirty="0"/>
              <a:t>-Hellman - base D-H algorithm is used with no authentication</a:t>
            </a:r>
          </a:p>
          <a:p>
            <a:pPr lvl="1"/>
            <a:r>
              <a:rPr lang="en-GB" dirty="0" err="1"/>
              <a:t>Fortezza</a:t>
            </a:r>
            <a:endParaRPr lang="en-GB" dirty="0"/>
          </a:p>
        </p:txBody>
      </p:sp>
      <p:sp>
        <p:nvSpPr>
          <p:cNvPr id="7" name="Date Placeholder 2"/>
          <p:cNvSpPr>
            <a:spLocks noGrp="1"/>
          </p:cNvSpPr>
          <p:nvPr>
            <p:ph type="dt" sz="half" idx="10"/>
          </p:nvPr>
        </p:nvSpPr>
        <p:spPr/>
        <p:txBody>
          <a:bodyPr/>
          <a:lstStyle/>
          <a:p>
            <a:fld id="{6488803A-D42D-4460-A0E0-DDB300843065}" type="datetime1">
              <a:rPr lang="en-HK" smtClean="0"/>
              <a:t>4/3/2025</a:t>
            </a:fld>
            <a:endParaRPr lang="en-US"/>
          </a:p>
        </p:txBody>
      </p:sp>
      <p:sp>
        <p:nvSpPr>
          <p:cNvPr id="9"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16</a:t>
            </a:fld>
            <a:endParaRPr lang="en-US"/>
          </a:p>
        </p:txBody>
      </p:sp>
      <p:sp>
        <p:nvSpPr>
          <p:cNvPr id="2" name="Footer Placeholder 1"/>
          <p:cNvSpPr>
            <a:spLocks noGrp="1"/>
          </p:cNvSpPr>
          <p:nvPr>
            <p:ph type="ftr" sz="quarter" idx="11"/>
          </p:nvPr>
        </p:nvSpPr>
        <p:spPr/>
        <p:txBody>
          <a:bodyPr/>
          <a:lstStyle/>
          <a:p>
            <a:r>
              <a:rPr lang="en-US"/>
              <a:t>Copyright © Ricci IEONG for UST training 2023</a:t>
            </a:r>
          </a:p>
        </p:txBody>
      </p:sp>
      <p:pic>
        <p:nvPicPr>
          <p:cNvPr id="1026" name="Picture 2" descr="image4">
            <a:extLst>
              <a:ext uri="{FF2B5EF4-FFF2-40B4-BE49-F238E27FC236}">
                <a16:creationId xmlns:a16="http://schemas.microsoft.com/office/drawing/2014/main" id="{F3801CB1-26F8-384F-B819-5DD06A91DE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112" b="25702"/>
          <a:stretch/>
        </p:blipFill>
        <p:spPr bwMode="auto">
          <a:xfrm>
            <a:off x="2211261" y="3201281"/>
            <a:ext cx="4050996" cy="2891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79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5138" name="AutoShape 2"/>
          <p:cNvSpPr>
            <a:spLocks noGrp="1" noChangeArrowheads="1"/>
          </p:cNvSpPr>
          <p:nvPr>
            <p:ph type="title"/>
          </p:nvPr>
        </p:nvSpPr>
        <p:spPr/>
        <p:txBody>
          <a:bodyPr>
            <a:normAutofit/>
          </a:bodyPr>
          <a:lstStyle/>
          <a:p>
            <a:pPr>
              <a:defRPr/>
            </a:pPr>
            <a:r>
              <a:rPr lang="sk-SK" altLang="zh-HK" dirty="0"/>
              <a:t>SSL - Secure Socket Layer Protocol</a:t>
            </a:r>
            <a:r>
              <a:rPr lang="en-US" altLang="zh-HK" dirty="0"/>
              <a:t> (Cont.)</a:t>
            </a:r>
            <a:endParaRPr lang="en-GB" dirty="0"/>
          </a:p>
        </p:txBody>
      </p:sp>
      <p:sp>
        <p:nvSpPr>
          <p:cNvPr id="49158" name="Rectangle 3"/>
          <p:cNvSpPr>
            <a:spLocks noGrp="1" noChangeArrowheads="1"/>
          </p:cNvSpPr>
          <p:nvPr>
            <p:ph idx="1"/>
          </p:nvPr>
        </p:nvSpPr>
        <p:spPr/>
        <p:txBody>
          <a:bodyPr/>
          <a:lstStyle/>
          <a:p>
            <a:r>
              <a:rPr lang="en-GB"/>
              <a:t>Supported cipher algorithms:</a:t>
            </a:r>
          </a:p>
          <a:p>
            <a:pPr lvl="1"/>
            <a:r>
              <a:rPr lang="en-GB"/>
              <a:t>RC4, RC2, DES, 3DES, DES40, IDEA, Fortezza</a:t>
            </a:r>
          </a:p>
          <a:p>
            <a:pPr lvl="1"/>
            <a:r>
              <a:rPr lang="en-GB"/>
              <a:t>Supported MAC algorithms: </a:t>
            </a:r>
          </a:p>
          <a:p>
            <a:pPr lvl="1"/>
            <a:r>
              <a:rPr lang="en-GB"/>
              <a:t>MD5, SHA-1</a:t>
            </a:r>
          </a:p>
          <a:p>
            <a:r>
              <a:rPr lang="en-GB"/>
              <a:t>Transport Layer Security (TLS)</a:t>
            </a:r>
          </a:p>
          <a:p>
            <a:pPr lvl="1"/>
            <a:r>
              <a:rPr lang="en-GB"/>
              <a:t>IETF standardisation initiative for producing an Internet standard version of SSL. (Current version of TLS is very similar to SSLv3.)</a:t>
            </a:r>
          </a:p>
        </p:txBody>
      </p:sp>
      <p:sp>
        <p:nvSpPr>
          <p:cNvPr id="7" name="Date Placeholder 2"/>
          <p:cNvSpPr>
            <a:spLocks noGrp="1"/>
          </p:cNvSpPr>
          <p:nvPr>
            <p:ph type="dt" sz="half" idx="10"/>
          </p:nvPr>
        </p:nvSpPr>
        <p:spPr/>
        <p:txBody>
          <a:bodyPr/>
          <a:lstStyle/>
          <a:p>
            <a:fld id="{4C68FC60-4050-4B9E-A133-8D0EC08283DF}" type="datetime1">
              <a:rPr lang="en-HK" smtClean="0"/>
              <a:t>4/3/2025</a:t>
            </a:fld>
            <a:endParaRPr lang="en-US"/>
          </a:p>
        </p:txBody>
      </p:sp>
      <p:sp>
        <p:nvSpPr>
          <p:cNvPr id="9"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17</a:t>
            </a:fld>
            <a:endParaRPr lang="en-US"/>
          </a:p>
        </p:txBody>
      </p:sp>
      <p:sp>
        <p:nvSpPr>
          <p:cNvPr id="2" name="Footer Placeholder 1"/>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25553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TLS</a:t>
            </a:r>
          </a:p>
        </p:txBody>
      </p:sp>
      <p:sp>
        <p:nvSpPr>
          <p:cNvPr id="3" name="Content Placeholder 2"/>
          <p:cNvSpPr>
            <a:spLocks noGrp="1"/>
          </p:cNvSpPr>
          <p:nvPr>
            <p:ph idx="1"/>
          </p:nvPr>
        </p:nvSpPr>
        <p:spPr/>
        <p:txBody>
          <a:bodyPr>
            <a:normAutofit lnSpcReduction="10000"/>
          </a:bodyPr>
          <a:lstStyle/>
          <a:p>
            <a:r>
              <a:rPr lang="en-US" dirty="0">
                <a:latin typeface="Calibri" charset="0"/>
                <a:ea typeface="Calibri" charset="0"/>
                <a:cs typeface="Calibri" charset="0"/>
              </a:rPr>
              <a:t>The Transport Layer Security (TLS) protocol was released in January 1999 to create a standard for private communications.</a:t>
            </a:r>
          </a:p>
          <a:p>
            <a:r>
              <a:rPr lang="en-US" dirty="0">
                <a:latin typeface="Calibri" charset="0"/>
                <a:ea typeface="Calibri" charset="0"/>
                <a:cs typeface="Calibri" charset="0"/>
              </a:rPr>
              <a:t>implementation of the TLS protocol on two levels: the TLS record protocol and TLS handshake protocol</a:t>
            </a:r>
          </a:p>
          <a:p>
            <a:r>
              <a:rPr lang="en-US" dirty="0">
                <a:latin typeface="Calibri" charset="0"/>
                <a:ea typeface="Calibri" charset="0"/>
                <a:cs typeface="Calibri" charset="0"/>
              </a:rPr>
              <a:t>There are seven main differences between SSL and TLS.</a:t>
            </a:r>
          </a:p>
          <a:p>
            <a:pPr lvl="1"/>
            <a:r>
              <a:rPr lang="en-US" dirty="0">
                <a:latin typeface="Calibri" charset="0"/>
                <a:ea typeface="Calibri" charset="0"/>
                <a:cs typeface="Calibri" charset="0"/>
              </a:rPr>
              <a:t>Protocol version number</a:t>
            </a:r>
          </a:p>
          <a:p>
            <a:pPr lvl="1"/>
            <a:r>
              <a:rPr lang="en-US" dirty="0">
                <a:latin typeface="Calibri" charset="0"/>
                <a:ea typeface="Calibri" charset="0"/>
                <a:cs typeface="Calibri" charset="0"/>
              </a:rPr>
              <a:t>Alert protocol message types</a:t>
            </a:r>
          </a:p>
          <a:p>
            <a:pPr lvl="1"/>
            <a:r>
              <a:rPr lang="en-US" dirty="0">
                <a:latin typeface="Calibri" charset="0"/>
                <a:ea typeface="Calibri" charset="0"/>
                <a:cs typeface="Calibri" charset="0"/>
              </a:rPr>
              <a:t>message authentication</a:t>
            </a:r>
          </a:p>
          <a:p>
            <a:pPr lvl="1"/>
            <a:r>
              <a:rPr lang="en-US" dirty="0">
                <a:latin typeface="Calibri" charset="0"/>
                <a:ea typeface="Calibri" charset="0"/>
                <a:cs typeface="Calibri" charset="0"/>
              </a:rPr>
              <a:t>Key material generation</a:t>
            </a:r>
          </a:p>
          <a:p>
            <a:pPr lvl="1"/>
            <a:r>
              <a:rPr lang="en-US" dirty="0">
                <a:latin typeface="Calibri" charset="0"/>
                <a:ea typeface="Calibri" charset="0"/>
                <a:cs typeface="Calibri" charset="0"/>
              </a:rPr>
              <a:t>Certificate verify</a:t>
            </a:r>
          </a:p>
          <a:p>
            <a:pPr lvl="1"/>
            <a:r>
              <a:rPr lang="en-US" dirty="0">
                <a:latin typeface="Calibri" charset="0"/>
                <a:ea typeface="Calibri" charset="0"/>
                <a:cs typeface="Calibri" charset="0"/>
              </a:rPr>
              <a:t>Finished</a:t>
            </a:r>
          </a:p>
          <a:p>
            <a:pPr lvl="1"/>
            <a:r>
              <a:rPr lang="en-US" dirty="0">
                <a:latin typeface="Calibri" charset="0"/>
                <a:ea typeface="Calibri" charset="0"/>
                <a:cs typeface="Calibri" charset="0"/>
              </a:rPr>
              <a:t>Baseline cipher suites</a:t>
            </a:r>
          </a:p>
        </p:txBody>
      </p:sp>
      <p:sp>
        <p:nvSpPr>
          <p:cNvPr id="4" name="Date Placeholder 3"/>
          <p:cNvSpPr>
            <a:spLocks noGrp="1"/>
          </p:cNvSpPr>
          <p:nvPr>
            <p:ph type="dt" sz="half" idx="10"/>
          </p:nvPr>
        </p:nvSpPr>
        <p:spPr/>
        <p:txBody>
          <a:bodyPr/>
          <a:lstStyle/>
          <a:p>
            <a:fld id="{D00FB327-B33A-414D-AEA9-8015F5DC25C1}" type="datetime1">
              <a:rPr lang="en-HK" smtClean="0"/>
              <a:t>4/3/2025</a:t>
            </a:fld>
            <a:endParaRPr lang="en-US"/>
          </a:p>
        </p:txBody>
      </p:sp>
      <p:sp>
        <p:nvSpPr>
          <p:cNvPr id="5" name="Slide Number Placeholder 4"/>
          <p:cNvSpPr>
            <a:spLocks noGrp="1"/>
          </p:cNvSpPr>
          <p:nvPr>
            <p:ph type="sldNum" sz="quarter" idx="12"/>
          </p:nvPr>
        </p:nvSpPr>
        <p:spPr/>
        <p:txBody>
          <a:bodyPr/>
          <a:lstStyle/>
          <a:p>
            <a:fld id="{7BF01E72-7F0F-F443-B710-CAFE84FE68FE}" type="slidenum">
              <a:rPr lang="en-US" smtClean="0"/>
              <a:t>18</a:t>
            </a:fld>
            <a:endParaRPr lang="en-US"/>
          </a:p>
        </p:txBody>
      </p:sp>
      <p:sp>
        <p:nvSpPr>
          <p:cNvPr id="6" name="Footer Placeholder 5"/>
          <p:cNvSpPr>
            <a:spLocks noGrp="1"/>
          </p:cNvSpPr>
          <p:nvPr>
            <p:ph type="ftr" sz="quarter" idx="11"/>
          </p:nvPr>
        </p:nvSpPr>
        <p:spPr/>
        <p:txBody>
          <a:bodyPr/>
          <a:lstStyle/>
          <a:p>
            <a:r>
              <a:rPr lang="en-US"/>
              <a:t>Copyright © Ricci IEONG for UST training 2023</a:t>
            </a:r>
          </a:p>
        </p:txBody>
      </p:sp>
      <p:pic>
        <p:nvPicPr>
          <p:cNvPr id="7" name="Picture 6">
            <a:extLst>
              <a:ext uri="{FF2B5EF4-FFF2-40B4-BE49-F238E27FC236}">
                <a16:creationId xmlns:a16="http://schemas.microsoft.com/office/drawing/2014/main" id="{A4F70E64-FF6B-D445-9DB3-241AC6DF153D}"/>
              </a:ext>
            </a:extLst>
          </p:cNvPr>
          <p:cNvPicPr>
            <a:picLocks noChangeAspect="1"/>
          </p:cNvPicPr>
          <p:nvPr/>
        </p:nvPicPr>
        <p:blipFill>
          <a:blip r:embed="rId2"/>
          <a:stretch>
            <a:fillRect/>
          </a:stretch>
        </p:blipFill>
        <p:spPr>
          <a:xfrm>
            <a:off x="5045529" y="4079368"/>
            <a:ext cx="3168464" cy="2017653"/>
          </a:xfrm>
          <a:prstGeom prst="rect">
            <a:avLst/>
          </a:prstGeom>
        </p:spPr>
      </p:pic>
      <p:sp>
        <p:nvSpPr>
          <p:cNvPr id="8" name="Rectangle: Rounded Corners 7">
            <a:extLst>
              <a:ext uri="{FF2B5EF4-FFF2-40B4-BE49-F238E27FC236}">
                <a16:creationId xmlns:a16="http://schemas.microsoft.com/office/drawing/2014/main" id="{C8CD1E5D-0F18-8009-3C33-C92E42062E0B}"/>
              </a:ext>
            </a:extLst>
          </p:cNvPr>
          <p:cNvSpPr/>
          <p:nvPr/>
        </p:nvSpPr>
        <p:spPr>
          <a:xfrm>
            <a:off x="4777099" y="388834"/>
            <a:ext cx="3183308" cy="11921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Successor</a:t>
            </a:r>
            <a:r>
              <a:rPr lang="en-US" sz="3200" dirty="0"/>
              <a:t> of SSL</a:t>
            </a:r>
            <a:endParaRPr lang="en-HK" sz="3200" dirty="0"/>
          </a:p>
        </p:txBody>
      </p:sp>
    </p:spTree>
    <p:extLst>
      <p:ext uri="{BB962C8B-B14F-4D97-AF65-F5344CB8AC3E}">
        <p14:creationId xmlns:p14="http://schemas.microsoft.com/office/powerpoint/2010/main" val="2141977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BF4C1-CE3C-8349-932B-7F7C90C763FF}"/>
              </a:ext>
            </a:extLst>
          </p:cNvPr>
          <p:cNvSpPr>
            <a:spLocks noGrp="1"/>
          </p:cNvSpPr>
          <p:nvPr>
            <p:ph type="title"/>
          </p:nvPr>
        </p:nvSpPr>
        <p:spPr/>
        <p:txBody>
          <a:bodyPr/>
          <a:lstStyle/>
          <a:p>
            <a:r>
              <a:rPr lang="en-US" dirty="0"/>
              <a:t>TLS</a:t>
            </a:r>
          </a:p>
        </p:txBody>
      </p:sp>
      <p:sp>
        <p:nvSpPr>
          <p:cNvPr id="3" name="Content Placeholder 2">
            <a:extLst>
              <a:ext uri="{FF2B5EF4-FFF2-40B4-BE49-F238E27FC236}">
                <a16:creationId xmlns:a16="http://schemas.microsoft.com/office/drawing/2014/main" id="{0E2A2F47-7A9F-7A4E-A0AD-E7A87A69B2DB}"/>
              </a:ext>
            </a:extLst>
          </p:cNvPr>
          <p:cNvSpPr>
            <a:spLocks noGrp="1"/>
          </p:cNvSpPr>
          <p:nvPr>
            <p:ph idx="1"/>
          </p:nvPr>
        </p:nvSpPr>
        <p:spPr/>
        <p:txBody>
          <a:bodyPr>
            <a:normAutofit fontScale="77500" lnSpcReduction="20000"/>
          </a:bodyPr>
          <a:lstStyle/>
          <a:p>
            <a:r>
              <a:rPr lang="en-US" dirty="0"/>
              <a:t>TLS 1.1</a:t>
            </a:r>
          </a:p>
          <a:p>
            <a:pPr lvl="1"/>
            <a:r>
              <a:rPr lang="en-US" dirty="0"/>
              <a:t>Added protection against cipher-block chaining (CBC) attacks.</a:t>
            </a:r>
          </a:p>
          <a:p>
            <a:pPr lvl="2"/>
            <a:r>
              <a:rPr lang="en-US" dirty="0"/>
              <a:t>The implicit initialization vector (IV) was replaced with an explicit IV.</a:t>
            </a:r>
          </a:p>
          <a:p>
            <a:pPr lvl="2"/>
            <a:r>
              <a:rPr lang="en-US" dirty="0"/>
              <a:t>Change in handling of padding errors.</a:t>
            </a:r>
          </a:p>
          <a:p>
            <a:r>
              <a:rPr lang="en-US" dirty="0"/>
              <a:t>TLS 1.2</a:t>
            </a:r>
          </a:p>
          <a:p>
            <a:pPr lvl="1"/>
            <a:r>
              <a:rPr lang="en-US" dirty="0"/>
              <a:t>TLS Extensions definition and AES cipher suites were added</a:t>
            </a:r>
          </a:p>
          <a:p>
            <a:r>
              <a:rPr lang="en-US" dirty="0"/>
              <a:t>TLS 1.3</a:t>
            </a:r>
          </a:p>
          <a:p>
            <a:pPr lvl="1"/>
            <a:r>
              <a:rPr lang="en-US" dirty="0"/>
              <a:t>Remove support for a number of options and functions</a:t>
            </a:r>
          </a:p>
          <a:p>
            <a:pPr lvl="2"/>
            <a:r>
              <a:rPr lang="en-US" dirty="0"/>
              <a:t>Remove support for weak and less-used ciphers</a:t>
            </a:r>
          </a:p>
          <a:p>
            <a:pPr lvl="2"/>
            <a:r>
              <a:rPr lang="en-US" dirty="0"/>
              <a:t>Remove support for MD5 and SHA-224 cryptographic hash functions</a:t>
            </a:r>
          </a:p>
          <a:p>
            <a:pPr lvl="2"/>
            <a:r>
              <a:rPr lang="en-US" dirty="0"/>
              <a:t>Remove Compression, 32-bit timestamp as part of the Random parameter in the </a:t>
            </a:r>
            <a:r>
              <a:rPr lang="en-US" dirty="0" err="1"/>
              <a:t>client_hello</a:t>
            </a:r>
            <a:r>
              <a:rPr lang="en-US" dirty="0"/>
              <a:t> message</a:t>
            </a:r>
          </a:p>
          <a:p>
            <a:pPr lvl="2"/>
            <a:r>
              <a:rPr lang="en-US" dirty="0"/>
              <a:t>Remove Change Cipher Spec Protocol</a:t>
            </a:r>
          </a:p>
          <a:p>
            <a:pPr lvl="2"/>
            <a:r>
              <a:rPr lang="en-US" dirty="0"/>
              <a:t>Remove Static RSA and DH key exchange</a:t>
            </a:r>
          </a:p>
          <a:p>
            <a:pPr lvl="1"/>
            <a:r>
              <a:rPr lang="en-US" dirty="0"/>
              <a:t>TLSv1.3 uses Diffie–Hellman or Elliptic Curve Diffie–Hellman for key exchange and does not permit RSA. Because with DH or ECDH, a new key is negotiated for each handshake.</a:t>
            </a:r>
          </a:p>
          <a:p>
            <a:pPr lvl="1"/>
            <a:r>
              <a:rPr lang="en-US" dirty="0"/>
              <a:t>TLSv1.3 allows for a “1 round trip time” handshake by changing the order of message sent with establishing a secure connection. </a:t>
            </a:r>
          </a:p>
          <a:p>
            <a:pPr lvl="1"/>
            <a:r>
              <a:rPr lang="en-US" dirty="0"/>
              <a:t>Encrypts all handshake messages after the </a:t>
            </a:r>
            <a:r>
              <a:rPr lang="en-US" dirty="0" err="1"/>
              <a:t>ServerHello</a:t>
            </a:r>
            <a:endParaRPr lang="en-US" dirty="0"/>
          </a:p>
        </p:txBody>
      </p:sp>
      <p:sp>
        <p:nvSpPr>
          <p:cNvPr id="4" name="Date Placeholder 3">
            <a:extLst>
              <a:ext uri="{FF2B5EF4-FFF2-40B4-BE49-F238E27FC236}">
                <a16:creationId xmlns:a16="http://schemas.microsoft.com/office/drawing/2014/main" id="{DD177322-1C85-5C42-BE71-D7EC4991DDDC}"/>
              </a:ext>
            </a:extLst>
          </p:cNvPr>
          <p:cNvSpPr>
            <a:spLocks noGrp="1"/>
          </p:cNvSpPr>
          <p:nvPr>
            <p:ph type="dt" sz="half" idx="10"/>
          </p:nvPr>
        </p:nvSpPr>
        <p:spPr/>
        <p:txBody>
          <a:bodyPr/>
          <a:lstStyle/>
          <a:p>
            <a:fld id="{D8026F15-AB58-406B-B2A5-E74535B00B06}" type="datetime1">
              <a:rPr lang="en-HK" smtClean="0"/>
              <a:t>4/3/2025</a:t>
            </a:fld>
            <a:endParaRPr lang="en-US"/>
          </a:p>
        </p:txBody>
      </p:sp>
      <p:sp>
        <p:nvSpPr>
          <p:cNvPr id="5" name="Footer Placeholder 4">
            <a:extLst>
              <a:ext uri="{FF2B5EF4-FFF2-40B4-BE49-F238E27FC236}">
                <a16:creationId xmlns:a16="http://schemas.microsoft.com/office/drawing/2014/main" id="{0B0430A3-C8C5-3946-BFDE-641C8CB56B93}"/>
              </a:ext>
            </a:extLst>
          </p:cNvPr>
          <p:cNvSpPr>
            <a:spLocks noGrp="1"/>
          </p:cNvSpPr>
          <p:nvPr>
            <p:ph type="ftr" sz="quarter" idx="11"/>
          </p:nvPr>
        </p:nvSpPr>
        <p:spPr/>
        <p:txBody>
          <a:bodyPr/>
          <a:lstStyle/>
          <a:p>
            <a:r>
              <a:rPr lang="en-US"/>
              <a:t>Copyright © Ricci IEONG for UST training 2023</a:t>
            </a:r>
          </a:p>
        </p:txBody>
      </p:sp>
      <p:sp>
        <p:nvSpPr>
          <p:cNvPr id="6" name="Slide Number Placeholder 5">
            <a:extLst>
              <a:ext uri="{FF2B5EF4-FFF2-40B4-BE49-F238E27FC236}">
                <a16:creationId xmlns:a16="http://schemas.microsoft.com/office/drawing/2014/main" id="{A340E5D0-D932-A549-8CDF-741D4BB91EFB}"/>
              </a:ext>
            </a:extLst>
          </p:cNvPr>
          <p:cNvSpPr>
            <a:spLocks noGrp="1"/>
          </p:cNvSpPr>
          <p:nvPr>
            <p:ph type="sldNum" sz="quarter" idx="12"/>
          </p:nvPr>
        </p:nvSpPr>
        <p:spPr/>
        <p:txBody>
          <a:bodyPr/>
          <a:lstStyle/>
          <a:p>
            <a:fld id="{ADB64071-97EA-E141-AC64-1602D9AACC71}" type="slidenum">
              <a:rPr lang="en-US" smtClean="0"/>
              <a:t>19</a:t>
            </a:fld>
            <a:endParaRPr lang="en-US"/>
          </a:p>
        </p:txBody>
      </p:sp>
    </p:spTree>
    <p:extLst>
      <p:ext uri="{BB962C8B-B14F-4D97-AF65-F5344CB8AC3E}">
        <p14:creationId xmlns:p14="http://schemas.microsoft.com/office/powerpoint/2010/main" val="355494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a:extLst>
              <a:ext uri="{FF2B5EF4-FFF2-40B4-BE49-F238E27FC236}">
                <a16:creationId xmlns:a16="http://schemas.microsoft.com/office/drawing/2014/main" id="{134424DA-B8E0-D9DB-0528-FA3442DF26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r>
              <a:rPr lang="en-US" altLang="en-US" sz="1200">
                <a:latin typeface="Arial" panose="020B0604020202020204" pitchFamily="34" charset="0"/>
              </a:rPr>
              <a:t>slide </a:t>
            </a:r>
            <a:fld id="{6D716DC8-16A0-445C-B58C-ED4410862DF2}" type="slidenum">
              <a:rPr lang="en-US" altLang="en-US" sz="1200">
                <a:latin typeface="Arial" panose="020B0604020202020204" pitchFamily="34" charset="0"/>
              </a:rPr>
              <a:pPr/>
              <a:t>2</a:t>
            </a:fld>
            <a:endParaRPr lang="en-US" altLang="en-US" sz="1200">
              <a:latin typeface="Arial" panose="020B0604020202020204" pitchFamily="34" charset="0"/>
            </a:endParaRPr>
          </a:p>
        </p:txBody>
      </p:sp>
      <p:sp>
        <p:nvSpPr>
          <p:cNvPr id="39938" name="Rectangle 2">
            <a:extLst>
              <a:ext uri="{FF2B5EF4-FFF2-40B4-BE49-F238E27FC236}">
                <a16:creationId xmlns:a16="http://schemas.microsoft.com/office/drawing/2014/main" id="{5FA21E2A-91E5-3E0D-D730-4E07225F955D}"/>
              </a:ext>
            </a:extLst>
          </p:cNvPr>
          <p:cNvSpPr>
            <a:spLocks noGrp="1" noChangeArrowheads="1"/>
          </p:cNvSpPr>
          <p:nvPr>
            <p:ph type="title"/>
          </p:nvPr>
        </p:nvSpPr>
        <p:spPr>
          <a:xfrm>
            <a:off x="406400" y="228600"/>
            <a:ext cx="8432800" cy="914400"/>
          </a:xfrm>
          <a:noFill/>
        </p:spPr>
        <p:txBody>
          <a:bodyPr lIns="92075" tIns="46038" rIns="92075" bIns="46038"/>
          <a:lstStyle/>
          <a:p>
            <a:r>
              <a:rPr lang="en-US" altLang="en-US" dirty="0">
                <a:latin typeface="Arial" panose="020B0604020202020204" pitchFamily="34" charset="0"/>
              </a:rPr>
              <a:t>Symmetric Encryption</a:t>
            </a:r>
            <a:endParaRPr lang="en-US" altLang="en-US" dirty="0"/>
          </a:p>
        </p:txBody>
      </p:sp>
      <p:pic>
        <p:nvPicPr>
          <p:cNvPr id="39939" name="Picture 3" descr="PE03749_">
            <a:extLst>
              <a:ext uri="{FF2B5EF4-FFF2-40B4-BE49-F238E27FC236}">
                <a16:creationId xmlns:a16="http://schemas.microsoft.com/office/drawing/2014/main" id="{77384D47-B53B-0F48-7DDC-96D9C2F8B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238" y="2352675"/>
            <a:ext cx="7159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PE03749_">
            <a:extLst>
              <a:ext uri="{FF2B5EF4-FFF2-40B4-BE49-F238E27FC236}">
                <a16:creationId xmlns:a16="http://schemas.microsoft.com/office/drawing/2014/main" id="{442CFAAC-C7A8-284D-161F-30B238D22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99238" y="2352675"/>
            <a:ext cx="7159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j0139031">
            <a:extLst>
              <a:ext uri="{FF2B5EF4-FFF2-40B4-BE49-F238E27FC236}">
                <a16:creationId xmlns:a16="http://schemas.microsoft.com/office/drawing/2014/main" id="{59A03C09-5DED-E474-0621-44BAEBC247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14500"/>
            <a:ext cx="6905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Line 6">
            <a:extLst>
              <a:ext uri="{FF2B5EF4-FFF2-40B4-BE49-F238E27FC236}">
                <a16:creationId xmlns:a16="http://schemas.microsoft.com/office/drawing/2014/main" id="{9B2612C9-2F04-E101-B851-CE333D01A4EC}"/>
              </a:ext>
            </a:extLst>
          </p:cNvPr>
          <p:cNvSpPr>
            <a:spLocks noChangeShapeType="1"/>
          </p:cNvSpPr>
          <p:nvPr/>
        </p:nvSpPr>
        <p:spPr bwMode="auto">
          <a:xfrm>
            <a:off x="2971800" y="2962275"/>
            <a:ext cx="3352800" cy="0"/>
          </a:xfrm>
          <a:prstGeom prst="line">
            <a:avLst/>
          </a:prstGeom>
          <a:noFill/>
          <a:ln w="28575">
            <a:solidFill>
              <a:schemeClr val="tx1"/>
            </a:solidFill>
            <a:prstDash val="dash"/>
            <a:round/>
            <a:headEnd type="none" w="lg" len="lg"/>
            <a:tailEnd type="stealth" w="lg" len="lg"/>
          </a:ln>
          <a:extLst>
            <a:ext uri="{909E8E84-426E-40DD-AFC4-6F175D3DCCD1}">
              <a14:hiddenFill xmlns:a14="http://schemas.microsoft.com/office/drawing/2010/main">
                <a:noFill/>
              </a14:hiddenFill>
            </a:ext>
          </a:extLst>
        </p:spPr>
        <p:txBody>
          <a:bodyPr/>
          <a:lstStyle/>
          <a:p>
            <a:endParaRPr lang="en-HK"/>
          </a:p>
        </p:txBody>
      </p:sp>
      <p:sp>
        <p:nvSpPr>
          <p:cNvPr id="39943" name="Text Box 7">
            <a:extLst>
              <a:ext uri="{FF2B5EF4-FFF2-40B4-BE49-F238E27FC236}">
                <a16:creationId xmlns:a16="http://schemas.microsoft.com/office/drawing/2014/main" id="{341EDAE0-9DE6-F877-7125-134C3F33DC56}"/>
              </a:ext>
            </a:extLst>
          </p:cNvPr>
          <p:cNvSpPr txBox="1">
            <a:spLocks noChangeArrowheads="1"/>
          </p:cNvSpPr>
          <p:nvPr/>
        </p:nvSpPr>
        <p:spPr bwMode="auto">
          <a:xfrm>
            <a:off x="4271963" y="2382838"/>
            <a:ext cx="376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buFontTx/>
              <a:buNone/>
            </a:pPr>
            <a:r>
              <a:rPr lang="en-US" altLang="en-US" sz="3200">
                <a:solidFill>
                  <a:schemeClr val="tx1"/>
                </a:solidFill>
              </a:rPr>
              <a:t>?</a:t>
            </a:r>
          </a:p>
        </p:txBody>
      </p:sp>
      <p:grpSp>
        <p:nvGrpSpPr>
          <p:cNvPr id="39944" name="Group 8">
            <a:extLst>
              <a:ext uri="{FF2B5EF4-FFF2-40B4-BE49-F238E27FC236}">
                <a16:creationId xmlns:a16="http://schemas.microsoft.com/office/drawing/2014/main" id="{757E03FB-8F91-0B21-970C-137AE9C52913}"/>
              </a:ext>
            </a:extLst>
          </p:cNvPr>
          <p:cNvGrpSpPr>
            <a:grpSpLocks noChangeAspect="1"/>
          </p:cNvGrpSpPr>
          <p:nvPr/>
        </p:nvGrpSpPr>
        <p:grpSpPr bwMode="auto">
          <a:xfrm>
            <a:off x="1171575" y="3190875"/>
            <a:ext cx="657225" cy="322263"/>
            <a:chOff x="1410" y="2496"/>
            <a:chExt cx="414" cy="203"/>
          </a:xfrm>
        </p:grpSpPr>
        <p:sp>
          <p:nvSpPr>
            <p:cNvPr id="39967" name="AutoShape 9">
              <a:extLst>
                <a:ext uri="{FF2B5EF4-FFF2-40B4-BE49-F238E27FC236}">
                  <a16:creationId xmlns:a16="http://schemas.microsoft.com/office/drawing/2014/main" id="{999BAD9D-1A56-A6A6-E87D-1FEF1C08D93D}"/>
                </a:ext>
              </a:extLst>
            </p:cNvPr>
            <p:cNvSpPr>
              <a:spLocks noChangeAspect="1" noChangeArrowheads="1" noTextEdit="1"/>
            </p:cNvSpPr>
            <p:nvPr/>
          </p:nvSpPr>
          <p:spPr bwMode="auto">
            <a:xfrm>
              <a:off x="1410" y="2496"/>
              <a:ext cx="41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HK"/>
            </a:p>
          </p:txBody>
        </p:sp>
        <p:sp>
          <p:nvSpPr>
            <p:cNvPr id="39968" name="Freeform 10">
              <a:extLst>
                <a:ext uri="{FF2B5EF4-FFF2-40B4-BE49-F238E27FC236}">
                  <a16:creationId xmlns:a16="http://schemas.microsoft.com/office/drawing/2014/main" id="{F881D0F1-7CF0-8F50-B086-D6E17C0BE072}"/>
                </a:ext>
              </a:extLst>
            </p:cNvPr>
            <p:cNvSpPr>
              <a:spLocks/>
            </p:cNvSpPr>
            <p:nvPr/>
          </p:nvSpPr>
          <p:spPr bwMode="auto">
            <a:xfrm>
              <a:off x="1723" y="2615"/>
              <a:ext cx="72" cy="75"/>
            </a:xfrm>
            <a:custGeom>
              <a:avLst/>
              <a:gdLst>
                <a:gd name="T0" fmla="*/ 0 w 579"/>
                <a:gd name="T1" fmla="*/ 0 h 605"/>
                <a:gd name="T2" fmla="*/ 0 w 579"/>
                <a:gd name="T3" fmla="*/ 0 h 605"/>
                <a:gd name="T4" fmla="*/ 0 w 579"/>
                <a:gd name="T5" fmla="*/ 0 h 605"/>
                <a:gd name="T6" fmla="*/ 0 w 579"/>
                <a:gd name="T7" fmla="*/ 0 h 605"/>
                <a:gd name="T8" fmla="*/ 0 w 579"/>
                <a:gd name="T9" fmla="*/ 0 h 605"/>
                <a:gd name="T10" fmla="*/ 0 w 579"/>
                <a:gd name="T11" fmla="*/ 0 h 605"/>
                <a:gd name="T12" fmla="*/ 0 w 579"/>
                <a:gd name="T13" fmla="*/ 0 h 605"/>
                <a:gd name="T14" fmla="*/ 0 w 579"/>
                <a:gd name="T15" fmla="*/ 0 h 605"/>
                <a:gd name="T16" fmla="*/ 0 60000 65536"/>
                <a:gd name="T17" fmla="*/ 0 60000 65536"/>
                <a:gd name="T18" fmla="*/ 0 60000 65536"/>
                <a:gd name="T19" fmla="*/ 0 60000 65536"/>
                <a:gd name="T20" fmla="*/ 0 60000 65536"/>
                <a:gd name="T21" fmla="*/ 0 60000 65536"/>
                <a:gd name="T22" fmla="*/ 0 60000 65536"/>
                <a:gd name="T23" fmla="*/ 0 60000 65536"/>
                <a:gd name="T24" fmla="*/ 0 w 579"/>
                <a:gd name="T25" fmla="*/ 0 h 605"/>
                <a:gd name="T26" fmla="*/ 579 w 579"/>
                <a:gd name="T27" fmla="*/ 605 h 6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9" h="605">
                  <a:moveTo>
                    <a:pt x="136" y="12"/>
                  </a:moveTo>
                  <a:lnTo>
                    <a:pt x="136" y="309"/>
                  </a:lnTo>
                  <a:lnTo>
                    <a:pt x="0" y="314"/>
                  </a:lnTo>
                  <a:lnTo>
                    <a:pt x="12" y="605"/>
                  </a:lnTo>
                  <a:lnTo>
                    <a:pt x="567" y="599"/>
                  </a:lnTo>
                  <a:lnTo>
                    <a:pt x="579" y="0"/>
                  </a:lnTo>
                  <a:lnTo>
                    <a:pt x="136" y="1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69" name="Freeform 11">
              <a:extLst>
                <a:ext uri="{FF2B5EF4-FFF2-40B4-BE49-F238E27FC236}">
                  <a16:creationId xmlns:a16="http://schemas.microsoft.com/office/drawing/2014/main" id="{D676A52E-B145-B2D4-D8BB-92494046DF9D}"/>
                </a:ext>
              </a:extLst>
            </p:cNvPr>
            <p:cNvSpPr>
              <a:spLocks/>
            </p:cNvSpPr>
            <p:nvPr/>
          </p:nvSpPr>
          <p:spPr bwMode="auto">
            <a:xfrm>
              <a:off x="1739" y="2618"/>
              <a:ext cx="54" cy="30"/>
            </a:xfrm>
            <a:custGeom>
              <a:avLst/>
              <a:gdLst>
                <a:gd name="T0" fmla="*/ 0 w 437"/>
                <a:gd name="T1" fmla="*/ 0 h 243"/>
                <a:gd name="T2" fmla="*/ 0 w 437"/>
                <a:gd name="T3" fmla="*/ 0 h 243"/>
                <a:gd name="T4" fmla="*/ 0 w 437"/>
                <a:gd name="T5" fmla="*/ 0 h 243"/>
                <a:gd name="T6" fmla="*/ 0 w 437"/>
                <a:gd name="T7" fmla="*/ 0 h 243"/>
                <a:gd name="T8" fmla="*/ 0 w 437"/>
                <a:gd name="T9" fmla="*/ 0 h 243"/>
                <a:gd name="T10" fmla="*/ 0 w 437"/>
                <a:gd name="T11" fmla="*/ 0 h 243"/>
                <a:gd name="T12" fmla="*/ 0 60000 65536"/>
                <a:gd name="T13" fmla="*/ 0 60000 65536"/>
                <a:gd name="T14" fmla="*/ 0 60000 65536"/>
                <a:gd name="T15" fmla="*/ 0 60000 65536"/>
                <a:gd name="T16" fmla="*/ 0 60000 65536"/>
                <a:gd name="T17" fmla="*/ 0 60000 65536"/>
                <a:gd name="T18" fmla="*/ 0 w 437"/>
                <a:gd name="T19" fmla="*/ 0 h 243"/>
                <a:gd name="T20" fmla="*/ 437 w 437"/>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37" h="243">
                  <a:moveTo>
                    <a:pt x="0" y="18"/>
                  </a:moveTo>
                  <a:lnTo>
                    <a:pt x="35" y="243"/>
                  </a:lnTo>
                  <a:lnTo>
                    <a:pt x="437" y="243"/>
                  </a:lnTo>
                  <a:lnTo>
                    <a:pt x="396"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70" name="Freeform 12">
              <a:extLst>
                <a:ext uri="{FF2B5EF4-FFF2-40B4-BE49-F238E27FC236}">
                  <a16:creationId xmlns:a16="http://schemas.microsoft.com/office/drawing/2014/main" id="{38D83F13-F432-AF65-8008-A83BD5AD2BC3}"/>
                </a:ext>
              </a:extLst>
            </p:cNvPr>
            <p:cNvSpPr>
              <a:spLocks/>
            </p:cNvSpPr>
            <p:nvPr/>
          </p:nvSpPr>
          <p:spPr bwMode="auto">
            <a:xfrm>
              <a:off x="1724" y="2669"/>
              <a:ext cx="72" cy="17"/>
            </a:xfrm>
            <a:custGeom>
              <a:avLst/>
              <a:gdLst>
                <a:gd name="T0" fmla="*/ 0 w 573"/>
                <a:gd name="T1" fmla="*/ 0 h 136"/>
                <a:gd name="T2" fmla="*/ 0 w 573"/>
                <a:gd name="T3" fmla="*/ 0 h 136"/>
                <a:gd name="T4" fmla="*/ 0 w 573"/>
                <a:gd name="T5" fmla="*/ 0 h 136"/>
                <a:gd name="T6" fmla="*/ 0 w 573"/>
                <a:gd name="T7" fmla="*/ 0 h 136"/>
                <a:gd name="T8" fmla="*/ 0 w 573"/>
                <a:gd name="T9" fmla="*/ 0 h 136"/>
                <a:gd name="T10" fmla="*/ 0 w 573"/>
                <a:gd name="T11" fmla="*/ 0 h 136"/>
                <a:gd name="T12" fmla="*/ 0 60000 65536"/>
                <a:gd name="T13" fmla="*/ 0 60000 65536"/>
                <a:gd name="T14" fmla="*/ 0 60000 65536"/>
                <a:gd name="T15" fmla="*/ 0 60000 65536"/>
                <a:gd name="T16" fmla="*/ 0 60000 65536"/>
                <a:gd name="T17" fmla="*/ 0 60000 65536"/>
                <a:gd name="T18" fmla="*/ 0 w 573"/>
                <a:gd name="T19" fmla="*/ 0 h 136"/>
                <a:gd name="T20" fmla="*/ 573 w 57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573" h="136">
                  <a:moveTo>
                    <a:pt x="24" y="0"/>
                  </a:moveTo>
                  <a:lnTo>
                    <a:pt x="573" y="0"/>
                  </a:lnTo>
                  <a:lnTo>
                    <a:pt x="555" y="136"/>
                  </a:lnTo>
                  <a:lnTo>
                    <a:pt x="0" y="119"/>
                  </a:lnTo>
                  <a:lnTo>
                    <a:pt x="2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71" name="Freeform 13">
              <a:extLst>
                <a:ext uri="{FF2B5EF4-FFF2-40B4-BE49-F238E27FC236}">
                  <a16:creationId xmlns:a16="http://schemas.microsoft.com/office/drawing/2014/main" id="{5B39310D-C860-DCD0-5B42-197C2A077E9B}"/>
                </a:ext>
              </a:extLst>
            </p:cNvPr>
            <p:cNvSpPr>
              <a:spLocks/>
            </p:cNvSpPr>
            <p:nvPr/>
          </p:nvSpPr>
          <p:spPr bwMode="auto">
            <a:xfrm>
              <a:off x="1446" y="2508"/>
              <a:ext cx="67" cy="40"/>
            </a:xfrm>
            <a:custGeom>
              <a:avLst/>
              <a:gdLst>
                <a:gd name="T0" fmla="*/ 0 w 537"/>
                <a:gd name="T1" fmla="*/ 0 h 326"/>
                <a:gd name="T2" fmla="*/ 0 w 537"/>
                <a:gd name="T3" fmla="*/ 0 h 326"/>
                <a:gd name="T4" fmla="*/ 0 w 537"/>
                <a:gd name="T5" fmla="*/ 0 h 326"/>
                <a:gd name="T6" fmla="*/ 0 w 537"/>
                <a:gd name="T7" fmla="*/ 0 h 326"/>
                <a:gd name="T8" fmla="*/ 0 w 537"/>
                <a:gd name="T9" fmla="*/ 0 h 326"/>
                <a:gd name="T10" fmla="*/ 0 w 537"/>
                <a:gd name="T11" fmla="*/ 0 h 326"/>
                <a:gd name="T12" fmla="*/ 0 60000 65536"/>
                <a:gd name="T13" fmla="*/ 0 60000 65536"/>
                <a:gd name="T14" fmla="*/ 0 60000 65536"/>
                <a:gd name="T15" fmla="*/ 0 60000 65536"/>
                <a:gd name="T16" fmla="*/ 0 60000 65536"/>
                <a:gd name="T17" fmla="*/ 0 60000 65536"/>
                <a:gd name="T18" fmla="*/ 0 w 537"/>
                <a:gd name="T19" fmla="*/ 0 h 326"/>
                <a:gd name="T20" fmla="*/ 537 w 537"/>
                <a:gd name="T21" fmla="*/ 326 h 326"/>
              </a:gdLst>
              <a:ahLst/>
              <a:cxnLst>
                <a:cxn ang="T12">
                  <a:pos x="T0" y="T1"/>
                </a:cxn>
                <a:cxn ang="T13">
                  <a:pos x="T2" y="T3"/>
                </a:cxn>
                <a:cxn ang="T14">
                  <a:pos x="T4" y="T5"/>
                </a:cxn>
                <a:cxn ang="T15">
                  <a:pos x="T6" y="T7"/>
                </a:cxn>
                <a:cxn ang="T16">
                  <a:pos x="T8" y="T9"/>
                </a:cxn>
                <a:cxn ang="T17">
                  <a:pos x="T10" y="T11"/>
                </a:cxn>
              </a:cxnLst>
              <a:rect l="T18" t="T19" r="T20" b="T21"/>
              <a:pathLst>
                <a:path w="537" h="326">
                  <a:moveTo>
                    <a:pt x="0" y="0"/>
                  </a:moveTo>
                  <a:lnTo>
                    <a:pt x="0" y="326"/>
                  </a:lnTo>
                  <a:lnTo>
                    <a:pt x="537" y="296"/>
                  </a:lnTo>
                  <a:lnTo>
                    <a:pt x="501" y="3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72" name="Freeform 14">
              <a:extLst>
                <a:ext uri="{FF2B5EF4-FFF2-40B4-BE49-F238E27FC236}">
                  <a16:creationId xmlns:a16="http://schemas.microsoft.com/office/drawing/2014/main" id="{C73B6B50-EA1B-187F-D9A0-48F00DCBF43D}"/>
                </a:ext>
              </a:extLst>
            </p:cNvPr>
            <p:cNvSpPr>
              <a:spLocks/>
            </p:cNvSpPr>
            <p:nvPr/>
          </p:nvSpPr>
          <p:spPr bwMode="auto">
            <a:xfrm>
              <a:off x="1418" y="2505"/>
              <a:ext cx="378" cy="181"/>
            </a:xfrm>
            <a:custGeom>
              <a:avLst/>
              <a:gdLst>
                <a:gd name="T0" fmla="*/ 0 w 3031"/>
                <a:gd name="T1" fmla="*/ 0 h 1448"/>
                <a:gd name="T2" fmla="*/ 0 w 3031"/>
                <a:gd name="T3" fmla="*/ 0 h 1448"/>
                <a:gd name="T4" fmla="*/ 0 w 3031"/>
                <a:gd name="T5" fmla="*/ 0 h 1448"/>
                <a:gd name="T6" fmla="*/ 0 w 3031"/>
                <a:gd name="T7" fmla="*/ 0 h 1448"/>
                <a:gd name="T8" fmla="*/ 0 w 3031"/>
                <a:gd name="T9" fmla="*/ 0 h 1448"/>
                <a:gd name="T10" fmla="*/ 0 w 3031"/>
                <a:gd name="T11" fmla="*/ 0 h 1448"/>
                <a:gd name="T12" fmla="*/ 0 w 3031"/>
                <a:gd name="T13" fmla="*/ 0 h 1448"/>
                <a:gd name="T14" fmla="*/ 0 w 3031"/>
                <a:gd name="T15" fmla="*/ 0 h 1448"/>
                <a:gd name="T16" fmla="*/ 0 w 3031"/>
                <a:gd name="T17" fmla="*/ 0 h 1448"/>
                <a:gd name="T18" fmla="*/ 0 w 3031"/>
                <a:gd name="T19" fmla="*/ 0 h 1448"/>
                <a:gd name="T20" fmla="*/ 0 w 3031"/>
                <a:gd name="T21" fmla="*/ 0 h 1448"/>
                <a:gd name="T22" fmla="*/ 0 w 3031"/>
                <a:gd name="T23" fmla="*/ 0 h 1448"/>
                <a:gd name="T24" fmla="*/ 0 w 3031"/>
                <a:gd name="T25" fmla="*/ 0 h 1448"/>
                <a:gd name="T26" fmla="*/ 0 w 3031"/>
                <a:gd name="T27" fmla="*/ 0 h 1448"/>
                <a:gd name="T28" fmla="*/ 0 w 3031"/>
                <a:gd name="T29" fmla="*/ 0 h 14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1"/>
                <a:gd name="T46" fmla="*/ 0 h 1448"/>
                <a:gd name="T47" fmla="*/ 3031 w 3031"/>
                <a:gd name="T48" fmla="*/ 1448 h 14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1" h="1448">
                  <a:moveTo>
                    <a:pt x="24" y="0"/>
                  </a:moveTo>
                  <a:lnTo>
                    <a:pt x="0" y="1424"/>
                  </a:lnTo>
                  <a:lnTo>
                    <a:pt x="845" y="1448"/>
                  </a:lnTo>
                  <a:lnTo>
                    <a:pt x="868" y="897"/>
                  </a:lnTo>
                  <a:lnTo>
                    <a:pt x="3013" y="873"/>
                  </a:lnTo>
                  <a:lnTo>
                    <a:pt x="3031" y="594"/>
                  </a:lnTo>
                  <a:lnTo>
                    <a:pt x="863" y="582"/>
                  </a:lnTo>
                  <a:lnTo>
                    <a:pt x="851" y="7"/>
                  </a:lnTo>
                  <a:lnTo>
                    <a:pt x="597" y="19"/>
                  </a:lnTo>
                  <a:lnTo>
                    <a:pt x="574" y="1175"/>
                  </a:lnTo>
                  <a:lnTo>
                    <a:pt x="308" y="1170"/>
                  </a:lnTo>
                  <a:lnTo>
                    <a:pt x="296" y="286"/>
                  </a:lnTo>
                  <a:lnTo>
                    <a:pt x="284" y="12"/>
                  </a:lnTo>
                  <a:lnTo>
                    <a:pt x="2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73" name="Freeform 15">
              <a:extLst>
                <a:ext uri="{FF2B5EF4-FFF2-40B4-BE49-F238E27FC236}">
                  <a16:creationId xmlns:a16="http://schemas.microsoft.com/office/drawing/2014/main" id="{3791EB6C-271C-B7EA-6565-477B9714886D}"/>
                </a:ext>
              </a:extLst>
            </p:cNvPr>
            <p:cNvSpPr>
              <a:spLocks/>
            </p:cNvSpPr>
            <p:nvPr/>
          </p:nvSpPr>
          <p:spPr bwMode="auto">
            <a:xfrm>
              <a:off x="1506" y="2510"/>
              <a:ext cx="19" cy="79"/>
            </a:xfrm>
            <a:custGeom>
              <a:avLst/>
              <a:gdLst>
                <a:gd name="T0" fmla="*/ 0 w 154"/>
                <a:gd name="T1" fmla="*/ 0 h 634"/>
                <a:gd name="T2" fmla="*/ 0 w 154"/>
                <a:gd name="T3" fmla="*/ 0 h 634"/>
                <a:gd name="T4" fmla="*/ 0 w 154"/>
                <a:gd name="T5" fmla="*/ 0 h 634"/>
                <a:gd name="T6" fmla="*/ 0 w 154"/>
                <a:gd name="T7" fmla="*/ 0 h 634"/>
                <a:gd name="T8" fmla="*/ 0 w 154"/>
                <a:gd name="T9" fmla="*/ 0 h 634"/>
                <a:gd name="T10" fmla="*/ 0 w 154"/>
                <a:gd name="T11" fmla="*/ 0 h 634"/>
                <a:gd name="T12" fmla="*/ 0 w 154"/>
                <a:gd name="T13" fmla="*/ 0 h 634"/>
                <a:gd name="T14" fmla="*/ 0 60000 65536"/>
                <a:gd name="T15" fmla="*/ 0 60000 65536"/>
                <a:gd name="T16" fmla="*/ 0 60000 65536"/>
                <a:gd name="T17" fmla="*/ 0 60000 65536"/>
                <a:gd name="T18" fmla="*/ 0 60000 65536"/>
                <a:gd name="T19" fmla="*/ 0 60000 65536"/>
                <a:gd name="T20" fmla="*/ 0 60000 65536"/>
                <a:gd name="T21" fmla="*/ 0 w 154"/>
                <a:gd name="T22" fmla="*/ 0 h 634"/>
                <a:gd name="T23" fmla="*/ 154 w 154"/>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634">
                  <a:moveTo>
                    <a:pt x="88" y="47"/>
                  </a:moveTo>
                  <a:lnTo>
                    <a:pt x="0" y="124"/>
                  </a:lnTo>
                  <a:lnTo>
                    <a:pt x="6" y="634"/>
                  </a:lnTo>
                  <a:lnTo>
                    <a:pt x="154" y="623"/>
                  </a:lnTo>
                  <a:lnTo>
                    <a:pt x="148" y="0"/>
                  </a:lnTo>
                  <a:lnTo>
                    <a:pt x="88" y="4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74" name="Freeform 16">
              <a:extLst>
                <a:ext uri="{FF2B5EF4-FFF2-40B4-BE49-F238E27FC236}">
                  <a16:creationId xmlns:a16="http://schemas.microsoft.com/office/drawing/2014/main" id="{9ADCF13C-D01C-78BE-21FF-98186F5F09AC}"/>
                </a:ext>
              </a:extLst>
            </p:cNvPr>
            <p:cNvSpPr>
              <a:spLocks/>
            </p:cNvSpPr>
            <p:nvPr/>
          </p:nvSpPr>
          <p:spPr bwMode="auto">
            <a:xfrm>
              <a:off x="1436" y="2526"/>
              <a:ext cx="71" cy="143"/>
            </a:xfrm>
            <a:custGeom>
              <a:avLst/>
              <a:gdLst>
                <a:gd name="T0" fmla="*/ 0 w 567"/>
                <a:gd name="T1" fmla="*/ 0 h 1151"/>
                <a:gd name="T2" fmla="*/ 0 w 567"/>
                <a:gd name="T3" fmla="*/ 0 h 1151"/>
                <a:gd name="T4" fmla="*/ 0 w 567"/>
                <a:gd name="T5" fmla="*/ 0 h 1151"/>
                <a:gd name="T6" fmla="*/ 0 w 567"/>
                <a:gd name="T7" fmla="*/ 0 h 1151"/>
                <a:gd name="T8" fmla="*/ 0 w 567"/>
                <a:gd name="T9" fmla="*/ 0 h 1151"/>
                <a:gd name="T10" fmla="*/ 0 w 567"/>
                <a:gd name="T11" fmla="*/ 0 h 1151"/>
                <a:gd name="T12" fmla="*/ 0 w 567"/>
                <a:gd name="T13" fmla="*/ 0 h 1151"/>
                <a:gd name="T14" fmla="*/ 0 w 567"/>
                <a:gd name="T15" fmla="*/ 0 h 1151"/>
                <a:gd name="T16" fmla="*/ 0 60000 65536"/>
                <a:gd name="T17" fmla="*/ 0 60000 65536"/>
                <a:gd name="T18" fmla="*/ 0 60000 65536"/>
                <a:gd name="T19" fmla="*/ 0 60000 65536"/>
                <a:gd name="T20" fmla="*/ 0 60000 65536"/>
                <a:gd name="T21" fmla="*/ 0 60000 65536"/>
                <a:gd name="T22" fmla="*/ 0 60000 65536"/>
                <a:gd name="T23" fmla="*/ 0 60000 65536"/>
                <a:gd name="T24" fmla="*/ 0 w 567"/>
                <a:gd name="T25" fmla="*/ 0 h 1151"/>
                <a:gd name="T26" fmla="*/ 567 w 56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7" h="1151">
                  <a:moveTo>
                    <a:pt x="0" y="18"/>
                  </a:moveTo>
                  <a:lnTo>
                    <a:pt x="0" y="1151"/>
                  </a:lnTo>
                  <a:lnTo>
                    <a:pt x="89" y="1074"/>
                  </a:lnTo>
                  <a:lnTo>
                    <a:pt x="124" y="118"/>
                  </a:lnTo>
                  <a:lnTo>
                    <a:pt x="490" y="101"/>
                  </a:lnTo>
                  <a:lnTo>
                    <a:pt x="567"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75" name="Freeform 17">
              <a:extLst>
                <a:ext uri="{FF2B5EF4-FFF2-40B4-BE49-F238E27FC236}">
                  <a16:creationId xmlns:a16="http://schemas.microsoft.com/office/drawing/2014/main" id="{DE2DB115-C589-AF3D-807F-0F39FFEC28EB}"/>
                </a:ext>
              </a:extLst>
            </p:cNvPr>
            <p:cNvSpPr>
              <a:spLocks/>
            </p:cNvSpPr>
            <p:nvPr/>
          </p:nvSpPr>
          <p:spPr bwMode="auto">
            <a:xfrm>
              <a:off x="1422" y="2598"/>
              <a:ext cx="373" cy="85"/>
            </a:xfrm>
            <a:custGeom>
              <a:avLst/>
              <a:gdLst>
                <a:gd name="T0" fmla="*/ 0 w 2983"/>
                <a:gd name="T1" fmla="*/ 0 h 682"/>
                <a:gd name="T2" fmla="*/ 0 w 2983"/>
                <a:gd name="T3" fmla="*/ 0 h 682"/>
                <a:gd name="T4" fmla="*/ 0 w 2983"/>
                <a:gd name="T5" fmla="*/ 0 h 682"/>
                <a:gd name="T6" fmla="*/ 0 w 2983"/>
                <a:gd name="T7" fmla="*/ 0 h 682"/>
                <a:gd name="T8" fmla="*/ 0 w 2983"/>
                <a:gd name="T9" fmla="*/ 0 h 682"/>
                <a:gd name="T10" fmla="*/ 0 w 2983"/>
                <a:gd name="T11" fmla="*/ 0 h 682"/>
                <a:gd name="T12" fmla="*/ 0 w 2983"/>
                <a:gd name="T13" fmla="*/ 0 h 682"/>
                <a:gd name="T14" fmla="*/ 0 w 2983"/>
                <a:gd name="T15" fmla="*/ 0 h 682"/>
                <a:gd name="T16" fmla="*/ 0 w 2983"/>
                <a:gd name="T17" fmla="*/ 0 h 682"/>
                <a:gd name="T18" fmla="*/ 0 w 2983"/>
                <a:gd name="T19" fmla="*/ 0 h 6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83"/>
                <a:gd name="T31" fmla="*/ 0 h 682"/>
                <a:gd name="T32" fmla="*/ 2983 w 2983"/>
                <a:gd name="T33" fmla="*/ 682 h 6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83" h="682">
                  <a:moveTo>
                    <a:pt x="690" y="0"/>
                  </a:moveTo>
                  <a:lnTo>
                    <a:pt x="690" y="570"/>
                  </a:lnTo>
                  <a:lnTo>
                    <a:pt x="123" y="564"/>
                  </a:lnTo>
                  <a:lnTo>
                    <a:pt x="0" y="665"/>
                  </a:lnTo>
                  <a:lnTo>
                    <a:pt x="821" y="682"/>
                  </a:lnTo>
                  <a:lnTo>
                    <a:pt x="844" y="137"/>
                  </a:lnTo>
                  <a:lnTo>
                    <a:pt x="2948" y="137"/>
                  </a:lnTo>
                  <a:lnTo>
                    <a:pt x="2983" y="0"/>
                  </a:lnTo>
                  <a:lnTo>
                    <a:pt x="69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76" name="Freeform 18">
              <a:extLst>
                <a:ext uri="{FF2B5EF4-FFF2-40B4-BE49-F238E27FC236}">
                  <a16:creationId xmlns:a16="http://schemas.microsoft.com/office/drawing/2014/main" id="{6B8F88A6-D0C0-F837-9C8B-F6FC58AB5DE7}"/>
                </a:ext>
              </a:extLst>
            </p:cNvPr>
            <p:cNvSpPr>
              <a:spLocks/>
            </p:cNvSpPr>
            <p:nvPr/>
          </p:nvSpPr>
          <p:spPr bwMode="auto">
            <a:xfrm>
              <a:off x="1517" y="2571"/>
              <a:ext cx="304" cy="89"/>
            </a:xfrm>
            <a:custGeom>
              <a:avLst/>
              <a:gdLst>
                <a:gd name="T0" fmla="*/ 0 w 2432"/>
                <a:gd name="T1" fmla="*/ 0 h 719"/>
                <a:gd name="T2" fmla="*/ 0 w 2432"/>
                <a:gd name="T3" fmla="*/ 0 h 719"/>
                <a:gd name="T4" fmla="*/ 0 w 2432"/>
                <a:gd name="T5" fmla="*/ 0 h 719"/>
                <a:gd name="T6" fmla="*/ 0 w 2432"/>
                <a:gd name="T7" fmla="*/ 0 h 719"/>
                <a:gd name="T8" fmla="*/ 0 w 2432"/>
                <a:gd name="T9" fmla="*/ 0 h 719"/>
                <a:gd name="T10" fmla="*/ 0 w 2432"/>
                <a:gd name="T11" fmla="*/ 0 h 719"/>
                <a:gd name="T12" fmla="*/ 0 w 2432"/>
                <a:gd name="T13" fmla="*/ 0 h 719"/>
                <a:gd name="T14" fmla="*/ 0 w 2432"/>
                <a:gd name="T15" fmla="*/ 0 h 719"/>
                <a:gd name="T16" fmla="*/ 0 w 2432"/>
                <a:gd name="T17" fmla="*/ 0 h 719"/>
                <a:gd name="T18" fmla="*/ 0 w 2432"/>
                <a:gd name="T19" fmla="*/ 0 h 719"/>
                <a:gd name="T20" fmla="*/ 0 w 2432"/>
                <a:gd name="T21" fmla="*/ 0 h 719"/>
                <a:gd name="T22" fmla="*/ 0 w 2432"/>
                <a:gd name="T23" fmla="*/ 0 h 719"/>
                <a:gd name="T24" fmla="*/ 0 w 2432"/>
                <a:gd name="T25" fmla="*/ 0 h 719"/>
                <a:gd name="T26" fmla="*/ 0 w 2432"/>
                <a:gd name="T27" fmla="*/ 0 h 719"/>
                <a:gd name="T28" fmla="*/ 0 w 2432"/>
                <a:gd name="T29" fmla="*/ 0 h 719"/>
                <a:gd name="T30" fmla="*/ 0 w 2432"/>
                <a:gd name="T31" fmla="*/ 0 h 7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32"/>
                <a:gd name="T49" fmla="*/ 0 h 719"/>
                <a:gd name="T50" fmla="*/ 2432 w 2432"/>
                <a:gd name="T51" fmla="*/ 719 h 7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32" h="719">
                  <a:moveTo>
                    <a:pt x="0" y="0"/>
                  </a:moveTo>
                  <a:lnTo>
                    <a:pt x="2288" y="0"/>
                  </a:lnTo>
                  <a:lnTo>
                    <a:pt x="2432" y="215"/>
                  </a:lnTo>
                  <a:lnTo>
                    <a:pt x="2288" y="431"/>
                  </a:lnTo>
                  <a:lnTo>
                    <a:pt x="2288" y="719"/>
                  </a:lnTo>
                  <a:lnTo>
                    <a:pt x="1717" y="719"/>
                  </a:lnTo>
                  <a:lnTo>
                    <a:pt x="1717" y="575"/>
                  </a:lnTo>
                  <a:lnTo>
                    <a:pt x="2145" y="575"/>
                  </a:lnTo>
                  <a:lnTo>
                    <a:pt x="2145" y="431"/>
                  </a:lnTo>
                  <a:lnTo>
                    <a:pt x="1860" y="431"/>
                  </a:lnTo>
                  <a:lnTo>
                    <a:pt x="1860" y="288"/>
                  </a:lnTo>
                  <a:lnTo>
                    <a:pt x="2145" y="288"/>
                  </a:lnTo>
                  <a:lnTo>
                    <a:pt x="2145" y="144"/>
                  </a:lnTo>
                  <a:lnTo>
                    <a:pt x="0" y="1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77" name="Freeform 19">
              <a:extLst>
                <a:ext uri="{FF2B5EF4-FFF2-40B4-BE49-F238E27FC236}">
                  <a16:creationId xmlns:a16="http://schemas.microsoft.com/office/drawing/2014/main" id="{24318FC7-5715-08B7-2F86-875077017799}"/>
                </a:ext>
              </a:extLst>
            </p:cNvPr>
            <p:cNvSpPr>
              <a:spLocks/>
            </p:cNvSpPr>
            <p:nvPr/>
          </p:nvSpPr>
          <p:spPr bwMode="auto">
            <a:xfrm>
              <a:off x="1517" y="2606"/>
              <a:ext cx="215" cy="18"/>
            </a:xfrm>
            <a:custGeom>
              <a:avLst/>
              <a:gdLst>
                <a:gd name="T0" fmla="*/ 0 w 1717"/>
                <a:gd name="T1" fmla="*/ 0 h 143"/>
                <a:gd name="T2" fmla="*/ 0 w 1717"/>
                <a:gd name="T3" fmla="*/ 0 h 143"/>
                <a:gd name="T4" fmla="*/ 0 w 1717"/>
                <a:gd name="T5" fmla="*/ 0 h 143"/>
                <a:gd name="T6" fmla="*/ 0 w 1717"/>
                <a:gd name="T7" fmla="*/ 0 h 143"/>
                <a:gd name="T8" fmla="*/ 0 w 1717"/>
                <a:gd name="T9" fmla="*/ 0 h 143"/>
                <a:gd name="T10" fmla="*/ 0 w 1717"/>
                <a:gd name="T11" fmla="*/ 0 h 143"/>
                <a:gd name="T12" fmla="*/ 0 w 1717"/>
                <a:gd name="T13" fmla="*/ 0 h 143"/>
                <a:gd name="T14" fmla="*/ 0 60000 65536"/>
                <a:gd name="T15" fmla="*/ 0 60000 65536"/>
                <a:gd name="T16" fmla="*/ 0 60000 65536"/>
                <a:gd name="T17" fmla="*/ 0 60000 65536"/>
                <a:gd name="T18" fmla="*/ 0 60000 65536"/>
                <a:gd name="T19" fmla="*/ 0 60000 65536"/>
                <a:gd name="T20" fmla="*/ 0 60000 65536"/>
                <a:gd name="T21" fmla="*/ 0 w 1717"/>
                <a:gd name="T22" fmla="*/ 0 h 143"/>
                <a:gd name="T23" fmla="*/ 1717 w 1717"/>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7" h="143">
                  <a:moveTo>
                    <a:pt x="143" y="0"/>
                  </a:moveTo>
                  <a:lnTo>
                    <a:pt x="1717" y="0"/>
                  </a:lnTo>
                  <a:lnTo>
                    <a:pt x="1717" y="143"/>
                  </a:lnTo>
                  <a:lnTo>
                    <a:pt x="107" y="143"/>
                  </a:lnTo>
                  <a:lnTo>
                    <a:pt x="0"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78" name="Freeform 20">
              <a:extLst>
                <a:ext uri="{FF2B5EF4-FFF2-40B4-BE49-F238E27FC236}">
                  <a16:creationId xmlns:a16="http://schemas.microsoft.com/office/drawing/2014/main" id="{09010919-C6F1-A65F-2837-54D23FD4760B}"/>
                </a:ext>
              </a:extLst>
            </p:cNvPr>
            <p:cNvSpPr>
              <a:spLocks/>
            </p:cNvSpPr>
            <p:nvPr/>
          </p:nvSpPr>
          <p:spPr bwMode="auto">
            <a:xfrm>
              <a:off x="1410" y="2499"/>
              <a:ext cx="125" cy="197"/>
            </a:xfrm>
            <a:custGeom>
              <a:avLst/>
              <a:gdLst>
                <a:gd name="T0" fmla="*/ 0 w 1001"/>
                <a:gd name="T1" fmla="*/ 0 h 1580"/>
                <a:gd name="T2" fmla="*/ 0 w 1001"/>
                <a:gd name="T3" fmla="*/ 0 h 1580"/>
                <a:gd name="T4" fmla="*/ 0 w 1001"/>
                <a:gd name="T5" fmla="*/ 0 h 1580"/>
                <a:gd name="T6" fmla="*/ 0 w 1001"/>
                <a:gd name="T7" fmla="*/ 0 h 1580"/>
                <a:gd name="T8" fmla="*/ 0 w 1001"/>
                <a:gd name="T9" fmla="*/ 0 h 1580"/>
                <a:gd name="T10" fmla="*/ 0 w 1001"/>
                <a:gd name="T11" fmla="*/ 0 h 1580"/>
                <a:gd name="T12" fmla="*/ 0 w 1001"/>
                <a:gd name="T13" fmla="*/ 0 h 1580"/>
                <a:gd name="T14" fmla="*/ 0 w 1001"/>
                <a:gd name="T15" fmla="*/ 0 h 1580"/>
                <a:gd name="T16" fmla="*/ 0 w 1001"/>
                <a:gd name="T17" fmla="*/ 0 h 1580"/>
                <a:gd name="T18" fmla="*/ 0 w 1001"/>
                <a:gd name="T19" fmla="*/ 0 h 1580"/>
                <a:gd name="T20" fmla="*/ 0 w 1001"/>
                <a:gd name="T21" fmla="*/ 0 h 1580"/>
                <a:gd name="T22" fmla="*/ 0 w 1001"/>
                <a:gd name="T23" fmla="*/ 0 h 1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1"/>
                <a:gd name="T37" fmla="*/ 0 h 1580"/>
                <a:gd name="T38" fmla="*/ 1001 w 1001"/>
                <a:gd name="T39" fmla="*/ 1580 h 1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1" h="1580">
                  <a:moveTo>
                    <a:pt x="0" y="0"/>
                  </a:moveTo>
                  <a:lnTo>
                    <a:pt x="0" y="1580"/>
                  </a:lnTo>
                  <a:lnTo>
                    <a:pt x="1001" y="1580"/>
                  </a:lnTo>
                  <a:lnTo>
                    <a:pt x="1001" y="862"/>
                  </a:lnTo>
                  <a:lnTo>
                    <a:pt x="858" y="862"/>
                  </a:lnTo>
                  <a:lnTo>
                    <a:pt x="858" y="1436"/>
                  </a:lnTo>
                  <a:lnTo>
                    <a:pt x="143" y="1436"/>
                  </a:lnTo>
                  <a:lnTo>
                    <a:pt x="143" y="143"/>
                  </a:lnTo>
                  <a:lnTo>
                    <a:pt x="1001" y="143"/>
                  </a:lnTo>
                  <a:lnTo>
                    <a:pt x="100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79" name="Freeform 21">
              <a:extLst>
                <a:ext uri="{FF2B5EF4-FFF2-40B4-BE49-F238E27FC236}">
                  <a16:creationId xmlns:a16="http://schemas.microsoft.com/office/drawing/2014/main" id="{4BD1569E-74A9-955A-52E7-EDA714891A12}"/>
                </a:ext>
              </a:extLst>
            </p:cNvPr>
            <p:cNvSpPr>
              <a:spLocks/>
            </p:cNvSpPr>
            <p:nvPr/>
          </p:nvSpPr>
          <p:spPr bwMode="auto">
            <a:xfrm>
              <a:off x="1446" y="2535"/>
              <a:ext cx="53" cy="125"/>
            </a:xfrm>
            <a:custGeom>
              <a:avLst/>
              <a:gdLst>
                <a:gd name="T0" fmla="*/ 0 w 428"/>
                <a:gd name="T1" fmla="*/ 0 h 1007"/>
                <a:gd name="T2" fmla="*/ 0 w 428"/>
                <a:gd name="T3" fmla="*/ 0 h 1007"/>
                <a:gd name="T4" fmla="*/ 0 w 428"/>
                <a:gd name="T5" fmla="*/ 0 h 1007"/>
                <a:gd name="T6" fmla="*/ 0 w 428"/>
                <a:gd name="T7" fmla="*/ 0 h 1007"/>
                <a:gd name="T8" fmla="*/ 0 w 428"/>
                <a:gd name="T9" fmla="*/ 0 h 1007"/>
                <a:gd name="T10" fmla="*/ 0 w 428"/>
                <a:gd name="T11" fmla="*/ 0 h 1007"/>
                <a:gd name="T12" fmla="*/ 0 w 428"/>
                <a:gd name="T13" fmla="*/ 0 h 1007"/>
                <a:gd name="T14" fmla="*/ 0 w 428"/>
                <a:gd name="T15" fmla="*/ 0 h 1007"/>
                <a:gd name="T16" fmla="*/ 0 w 428"/>
                <a:gd name="T17" fmla="*/ 0 h 1007"/>
                <a:gd name="T18" fmla="*/ 0 w 428"/>
                <a:gd name="T19" fmla="*/ 0 h 10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007"/>
                <a:gd name="T32" fmla="*/ 428 w 428"/>
                <a:gd name="T33" fmla="*/ 1007 h 10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007">
                  <a:moveTo>
                    <a:pt x="0" y="0"/>
                  </a:moveTo>
                  <a:lnTo>
                    <a:pt x="0" y="1007"/>
                  </a:lnTo>
                  <a:lnTo>
                    <a:pt x="428" y="1007"/>
                  </a:lnTo>
                  <a:lnTo>
                    <a:pt x="428" y="0"/>
                  </a:lnTo>
                  <a:lnTo>
                    <a:pt x="285" y="0"/>
                  </a:lnTo>
                  <a:lnTo>
                    <a:pt x="285" y="863"/>
                  </a:lnTo>
                  <a:lnTo>
                    <a:pt x="143" y="863"/>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80" name="Freeform 22">
              <a:extLst>
                <a:ext uri="{FF2B5EF4-FFF2-40B4-BE49-F238E27FC236}">
                  <a16:creationId xmlns:a16="http://schemas.microsoft.com/office/drawing/2014/main" id="{66CA2B91-CB42-6FA2-875A-8570FCC8F824}"/>
                </a:ext>
              </a:extLst>
            </p:cNvPr>
            <p:cNvSpPr>
              <a:spLocks/>
            </p:cNvSpPr>
            <p:nvPr/>
          </p:nvSpPr>
          <p:spPr bwMode="auto">
            <a:xfrm>
              <a:off x="1446" y="2535"/>
              <a:ext cx="53" cy="18"/>
            </a:xfrm>
            <a:custGeom>
              <a:avLst/>
              <a:gdLst>
                <a:gd name="T0" fmla="*/ 0 w 428"/>
                <a:gd name="T1" fmla="*/ 0 h 145"/>
                <a:gd name="T2" fmla="*/ 0 w 428"/>
                <a:gd name="T3" fmla="*/ 0 h 145"/>
                <a:gd name="T4" fmla="*/ 0 w 428"/>
                <a:gd name="T5" fmla="*/ 0 h 145"/>
                <a:gd name="T6" fmla="*/ 0 w 428"/>
                <a:gd name="T7" fmla="*/ 0 h 145"/>
                <a:gd name="T8" fmla="*/ 0 w 428"/>
                <a:gd name="T9" fmla="*/ 0 h 145"/>
                <a:gd name="T10" fmla="*/ 0 w 428"/>
                <a:gd name="T11" fmla="*/ 0 h 145"/>
                <a:gd name="T12" fmla="*/ 0 60000 65536"/>
                <a:gd name="T13" fmla="*/ 0 60000 65536"/>
                <a:gd name="T14" fmla="*/ 0 60000 65536"/>
                <a:gd name="T15" fmla="*/ 0 60000 65536"/>
                <a:gd name="T16" fmla="*/ 0 60000 65536"/>
                <a:gd name="T17" fmla="*/ 0 60000 65536"/>
                <a:gd name="T18" fmla="*/ 0 w 428"/>
                <a:gd name="T19" fmla="*/ 0 h 145"/>
                <a:gd name="T20" fmla="*/ 428 w 428"/>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428" h="145">
                  <a:moveTo>
                    <a:pt x="0" y="145"/>
                  </a:moveTo>
                  <a:lnTo>
                    <a:pt x="428" y="145"/>
                  </a:lnTo>
                  <a:lnTo>
                    <a:pt x="428" y="0"/>
                  </a:lnTo>
                  <a:lnTo>
                    <a:pt x="0" y="0"/>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81" name="Freeform 23">
              <a:extLst>
                <a:ext uri="{FF2B5EF4-FFF2-40B4-BE49-F238E27FC236}">
                  <a16:creationId xmlns:a16="http://schemas.microsoft.com/office/drawing/2014/main" id="{97B420AA-F2C5-3F91-7670-1B97669830AF}"/>
                </a:ext>
              </a:extLst>
            </p:cNvPr>
            <p:cNvSpPr>
              <a:spLocks/>
            </p:cNvSpPr>
            <p:nvPr/>
          </p:nvSpPr>
          <p:spPr bwMode="auto">
            <a:xfrm>
              <a:off x="1517" y="2499"/>
              <a:ext cx="18" cy="90"/>
            </a:xfrm>
            <a:custGeom>
              <a:avLst/>
              <a:gdLst>
                <a:gd name="T0" fmla="*/ 0 w 143"/>
                <a:gd name="T1" fmla="*/ 0 h 718"/>
                <a:gd name="T2" fmla="*/ 0 w 143"/>
                <a:gd name="T3" fmla="*/ 0 h 718"/>
                <a:gd name="T4" fmla="*/ 0 w 143"/>
                <a:gd name="T5" fmla="*/ 0 h 718"/>
                <a:gd name="T6" fmla="*/ 0 w 143"/>
                <a:gd name="T7" fmla="*/ 0 h 718"/>
                <a:gd name="T8" fmla="*/ 0 w 143"/>
                <a:gd name="T9" fmla="*/ 0 h 718"/>
                <a:gd name="T10" fmla="*/ 0 w 143"/>
                <a:gd name="T11" fmla="*/ 0 h 718"/>
                <a:gd name="T12" fmla="*/ 0 60000 65536"/>
                <a:gd name="T13" fmla="*/ 0 60000 65536"/>
                <a:gd name="T14" fmla="*/ 0 60000 65536"/>
                <a:gd name="T15" fmla="*/ 0 60000 65536"/>
                <a:gd name="T16" fmla="*/ 0 60000 65536"/>
                <a:gd name="T17" fmla="*/ 0 60000 65536"/>
                <a:gd name="T18" fmla="*/ 0 w 143"/>
                <a:gd name="T19" fmla="*/ 0 h 718"/>
                <a:gd name="T20" fmla="*/ 143 w 143"/>
                <a:gd name="T21" fmla="*/ 718 h 718"/>
              </a:gdLst>
              <a:ahLst/>
              <a:cxnLst>
                <a:cxn ang="T12">
                  <a:pos x="T0" y="T1"/>
                </a:cxn>
                <a:cxn ang="T13">
                  <a:pos x="T2" y="T3"/>
                </a:cxn>
                <a:cxn ang="T14">
                  <a:pos x="T4" y="T5"/>
                </a:cxn>
                <a:cxn ang="T15">
                  <a:pos x="T6" y="T7"/>
                </a:cxn>
                <a:cxn ang="T16">
                  <a:pos x="T8" y="T9"/>
                </a:cxn>
                <a:cxn ang="T17">
                  <a:pos x="T10" y="T11"/>
                </a:cxn>
              </a:cxnLst>
              <a:rect l="T18" t="T19" r="T20" b="T21"/>
              <a:pathLst>
                <a:path w="143" h="718">
                  <a:moveTo>
                    <a:pt x="0" y="0"/>
                  </a:moveTo>
                  <a:lnTo>
                    <a:pt x="0" y="718"/>
                  </a:lnTo>
                  <a:lnTo>
                    <a:pt x="143" y="718"/>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82" name="Freeform 24">
              <a:extLst>
                <a:ext uri="{FF2B5EF4-FFF2-40B4-BE49-F238E27FC236}">
                  <a16:creationId xmlns:a16="http://schemas.microsoft.com/office/drawing/2014/main" id="{87A934F9-EA3C-5273-9CB6-9C8F7535AB21}"/>
                </a:ext>
              </a:extLst>
            </p:cNvPr>
            <p:cNvSpPr>
              <a:spLocks/>
            </p:cNvSpPr>
            <p:nvPr/>
          </p:nvSpPr>
          <p:spPr bwMode="auto">
            <a:xfrm>
              <a:off x="1714" y="2606"/>
              <a:ext cx="89" cy="90"/>
            </a:xfrm>
            <a:custGeom>
              <a:avLst/>
              <a:gdLst>
                <a:gd name="T0" fmla="*/ 0 w 714"/>
                <a:gd name="T1" fmla="*/ 0 h 718"/>
                <a:gd name="T2" fmla="*/ 0 w 714"/>
                <a:gd name="T3" fmla="*/ 0 h 718"/>
                <a:gd name="T4" fmla="*/ 0 w 714"/>
                <a:gd name="T5" fmla="*/ 0 h 718"/>
                <a:gd name="T6" fmla="*/ 0 w 714"/>
                <a:gd name="T7" fmla="*/ 0 h 718"/>
                <a:gd name="T8" fmla="*/ 0 w 714"/>
                <a:gd name="T9" fmla="*/ 0 h 718"/>
                <a:gd name="T10" fmla="*/ 0 w 714"/>
                <a:gd name="T11" fmla="*/ 0 h 718"/>
                <a:gd name="T12" fmla="*/ 0 w 714"/>
                <a:gd name="T13" fmla="*/ 0 h 718"/>
                <a:gd name="T14" fmla="*/ 0 w 714"/>
                <a:gd name="T15" fmla="*/ 0 h 718"/>
                <a:gd name="T16" fmla="*/ 0 w 714"/>
                <a:gd name="T17" fmla="*/ 0 h 718"/>
                <a:gd name="T18" fmla="*/ 0 w 714"/>
                <a:gd name="T19" fmla="*/ 0 h 718"/>
                <a:gd name="T20" fmla="*/ 0 w 714"/>
                <a:gd name="T21" fmla="*/ 0 h 718"/>
                <a:gd name="T22" fmla="*/ 0 w 714"/>
                <a:gd name="T23" fmla="*/ 0 h 718"/>
                <a:gd name="T24" fmla="*/ 0 w 714"/>
                <a:gd name="T25" fmla="*/ 0 h 718"/>
                <a:gd name="T26" fmla="*/ 0 w 714"/>
                <a:gd name="T27" fmla="*/ 0 h 7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4"/>
                <a:gd name="T43" fmla="*/ 0 h 718"/>
                <a:gd name="T44" fmla="*/ 714 w 714"/>
                <a:gd name="T45" fmla="*/ 718 h 7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4" h="718">
                  <a:moveTo>
                    <a:pt x="0" y="287"/>
                  </a:moveTo>
                  <a:lnTo>
                    <a:pt x="0" y="718"/>
                  </a:lnTo>
                  <a:lnTo>
                    <a:pt x="714" y="718"/>
                  </a:lnTo>
                  <a:lnTo>
                    <a:pt x="714" y="287"/>
                  </a:lnTo>
                  <a:lnTo>
                    <a:pt x="571" y="287"/>
                  </a:lnTo>
                  <a:lnTo>
                    <a:pt x="571" y="574"/>
                  </a:lnTo>
                  <a:lnTo>
                    <a:pt x="143" y="574"/>
                  </a:lnTo>
                  <a:lnTo>
                    <a:pt x="143" y="431"/>
                  </a:lnTo>
                  <a:lnTo>
                    <a:pt x="286" y="431"/>
                  </a:lnTo>
                  <a:lnTo>
                    <a:pt x="286" y="0"/>
                  </a:lnTo>
                  <a:lnTo>
                    <a:pt x="143" y="0"/>
                  </a:lnTo>
                  <a:lnTo>
                    <a:pt x="143" y="287"/>
                  </a:lnTo>
                  <a:lnTo>
                    <a:pt x="0" y="2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grpSp>
      <p:grpSp>
        <p:nvGrpSpPr>
          <p:cNvPr id="39945" name="Group 25">
            <a:extLst>
              <a:ext uri="{FF2B5EF4-FFF2-40B4-BE49-F238E27FC236}">
                <a16:creationId xmlns:a16="http://schemas.microsoft.com/office/drawing/2014/main" id="{2386FE3A-47E4-4D30-C401-CBB3A519CD38}"/>
              </a:ext>
            </a:extLst>
          </p:cNvPr>
          <p:cNvGrpSpPr>
            <a:grpSpLocks noChangeAspect="1"/>
          </p:cNvGrpSpPr>
          <p:nvPr/>
        </p:nvGrpSpPr>
        <p:grpSpPr bwMode="auto">
          <a:xfrm>
            <a:off x="7391400" y="3276600"/>
            <a:ext cx="657225" cy="322263"/>
            <a:chOff x="1410" y="2496"/>
            <a:chExt cx="414" cy="203"/>
          </a:xfrm>
        </p:grpSpPr>
        <p:sp>
          <p:nvSpPr>
            <p:cNvPr id="39951" name="AutoShape 26">
              <a:extLst>
                <a:ext uri="{FF2B5EF4-FFF2-40B4-BE49-F238E27FC236}">
                  <a16:creationId xmlns:a16="http://schemas.microsoft.com/office/drawing/2014/main" id="{83D61B33-C8C8-4A4C-6793-EB8B86F76ABA}"/>
                </a:ext>
              </a:extLst>
            </p:cNvPr>
            <p:cNvSpPr>
              <a:spLocks noChangeAspect="1" noChangeArrowheads="1" noTextEdit="1"/>
            </p:cNvSpPr>
            <p:nvPr/>
          </p:nvSpPr>
          <p:spPr bwMode="auto">
            <a:xfrm>
              <a:off x="1410" y="2496"/>
              <a:ext cx="41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HK"/>
            </a:p>
          </p:txBody>
        </p:sp>
        <p:sp>
          <p:nvSpPr>
            <p:cNvPr id="39952" name="Freeform 27">
              <a:extLst>
                <a:ext uri="{FF2B5EF4-FFF2-40B4-BE49-F238E27FC236}">
                  <a16:creationId xmlns:a16="http://schemas.microsoft.com/office/drawing/2014/main" id="{805E6882-4664-CD2D-18DE-2C0D04DD4268}"/>
                </a:ext>
              </a:extLst>
            </p:cNvPr>
            <p:cNvSpPr>
              <a:spLocks/>
            </p:cNvSpPr>
            <p:nvPr/>
          </p:nvSpPr>
          <p:spPr bwMode="auto">
            <a:xfrm>
              <a:off x="1723" y="2615"/>
              <a:ext cx="72" cy="75"/>
            </a:xfrm>
            <a:custGeom>
              <a:avLst/>
              <a:gdLst>
                <a:gd name="T0" fmla="*/ 0 w 579"/>
                <a:gd name="T1" fmla="*/ 0 h 605"/>
                <a:gd name="T2" fmla="*/ 0 w 579"/>
                <a:gd name="T3" fmla="*/ 0 h 605"/>
                <a:gd name="T4" fmla="*/ 0 w 579"/>
                <a:gd name="T5" fmla="*/ 0 h 605"/>
                <a:gd name="T6" fmla="*/ 0 w 579"/>
                <a:gd name="T7" fmla="*/ 0 h 605"/>
                <a:gd name="T8" fmla="*/ 0 w 579"/>
                <a:gd name="T9" fmla="*/ 0 h 605"/>
                <a:gd name="T10" fmla="*/ 0 w 579"/>
                <a:gd name="T11" fmla="*/ 0 h 605"/>
                <a:gd name="T12" fmla="*/ 0 w 579"/>
                <a:gd name="T13" fmla="*/ 0 h 605"/>
                <a:gd name="T14" fmla="*/ 0 w 579"/>
                <a:gd name="T15" fmla="*/ 0 h 605"/>
                <a:gd name="T16" fmla="*/ 0 60000 65536"/>
                <a:gd name="T17" fmla="*/ 0 60000 65536"/>
                <a:gd name="T18" fmla="*/ 0 60000 65536"/>
                <a:gd name="T19" fmla="*/ 0 60000 65536"/>
                <a:gd name="T20" fmla="*/ 0 60000 65536"/>
                <a:gd name="T21" fmla="*/ 0 60000 65536"/>
                <a:gd name="T22" fmla="*/ 0 60000 65536"/>
                <a:gd name="T23" fmla="*/ 0 60000 65536"/>
                <a:gd name="T24" fmla="*/ 0 w 579"/>
                <a:gd name="T25" fmla="*/ 0 h 605"/>
                <a:gd name="T26" fmla="*/ 579 w 579"/>
                <a:gd name="T27" fmla="*/ 605 h 6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9" h="605">
                  <a:moveTo>
                    <a:pt x="136" y="12"/>
                  </a:moveTo>
                  <a:lnTo>
                    <a:pt x="136" y="309"/>
                  </a:lnTo>
                  <a:lnTo>
                    <a:pt x="0" y="314"/>
                  </a:lnTo>
                  <a:lnTo>
                    <a:pt x="12" y="605"/>
                  </a:lnTo>
                  <a:lnTo>
                    <a:pt x="567" y="599"/>
                  </a:lnTo>
                  <a:lnTo>
                    <a:pt x="579" y="0"/>
                  </a:lnTo>
                  <a:lnTo>
                    <a:pt x="136" y="1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53" name="Freeform 28">
              <a:extLst>
                <a:ext uri="{FF2B5EF4-FFF2-40B4-BE49-F238E27FC236}">
                  <a16:creationId xmlns:a16="http://schemas.microsoft.com/office/drawing/2014/main" id="{8A33D09E-B72D-0D9F-8FD0-7EB277383CE0}"/>
                </a:ext>
              </a:extLst>
            </p:cNvPr>
            <p:cNvSpPr>
              <a:spLocks/>
            </p:cNvSpPr>
            <p:nvPr/>
          </p:nvSpPr>
          <p:spPr bwMode="auto">
            <a:xfrm>
              <a:off x="1739" y="2618"/>
              <a:ext cx="54" cy="30"/>
            </a:xfrm>
            <a:custGeom>
              <a:avLst/>
              <a:gdLst>
                <a:gd name="T0" fmla="*/ 0 w 437"/>
                <a:gd name="T1" fmla="*/ 0 h 243"/>
                <a:gd name="T2" fmla="*/ 0 w 437"/>
                <a:gd name="T3" fmla="*/ 0 h 243"/>
                <a:gd name="T4" fmla="*/ 0 w 437"/>
                <a:gd name="T5" fmla="*/ 0 h 243"/>
                <a:gd name="T6" fmla="*/ 0 w 437"/>
                <a:gd name="T7" fmla="*/ 0 h 243"/>
                <a:gd name="T8" fmla="*/ 0 w 437"/>
                <a:gd name="T9" fmla="*/ 0 h 243"/>
                <a:gd name="T10" fmla="*/ 0 w 437"/>
                <a:gd name="T11" fmla="*/ 0 h 243"/>
                <a:gd name="T12" fmla="*/ 0 60000 65536"/>
                <a:gd name="T13" fmla="*/ 0 60000 65536"/>
                <a:gd name="T14" fmla="*/ 0 60000 65536"/>
                <a:gd name="T15" fmla="*/ 0 60000 65536"/>
                <a:gd name="T16" fmla="*/ 0 60000 65536"/>
                <a:gd name="T17" fmla="*/ 0 60000 65536"/>
                <a:gd name="T18" fmla="*/ 0 w 437"/>
                <a:gd name="T19" fmla="*/ 0 h 243"/>
                <a:gd name="T20" fmla="*/ 437 w 437"/>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37" h="243">
                  <a:moveTo>
                    <a:pt x="0" y="18"/>
                  </a:moveTo>
                  <a:lnTo>
                    <a:pt x="35" y="243"/>
                  </a:lnTo>
                  <a:lnTo>
                    <a:pt x="437" y="243"/>
                  </a:lnTo>
                  <a:lnTo>
                    <a:pt x="396"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54" name="Freeform 29">
              <a:extLst>
                <a:ext uri="{FF2B5EF4-FFF2-40B4-BE49-F238E27FC236}">
                  <a16:creationId xmlns:a16="http://schemas.microsoft.com/office/drawing/2014/main" id="{C02F98E1-AC70-79C1-2DC2-6C6F34CAB803}"/>
                </a:ext>
              </a:extLst>
            </p:cNvPr>
            <p:cNvSpPr>
              <a:spLocks/>
            </p:cNvSpPr>
            <p:nvPr/>
          </p:nvSpPr>
          <p:spPr bwMode="auto">
            <a:xfrm>
              <a:off x="1724" y="2669"/>
              <a:ext cx="72" cy="17"/>
            </a:xfrm>
            <a:custGeom>
              <a:avLst/>
              <a:gdLst>
                <a:gd name="T0" fmla="*/ 0 w 573"/>
                <a:gd name="T1" fmla="*/ 0 h 136"/>
                <a:gd name="T2" fmla="*/ 0 w 573"/>
                <a:gd name="T3" fmla="*/ 0 h 136"/>
                <a:gd name="T4" fmla="*/ 0 w 573"/>
                <a:gd name="T5" fmla="*/ 0 h 136"/>
                <a:gd name="T6" fmla="*/ 0 w 573"/>
                <a:gd name="T7" fmla="*/ 0 h 136"/>
                <a:gd name="T8" fmla="*/ 0 w 573"/>
                <a:gd name="T9" fmla="*/ 0 h 136"/>
                <a:gd name="T10" fmla="*/ 0 w 573"/>
                <a:gd name="T11" fmla="*/ 0 h 136"/>
                <a:gd name="T12" fmla="*/ 0 60000 65536"/>
                <a:gd name="T13" fmla="*/ 0 60000 65536"/>
                <a:gd name="T14" fmla="*/ 0 60000 65536"/>
                <a:gd name="T15" fmla="*/ 0 60000 65536"/>
                <a:gd name="T16" fmla="*/ 0 60000 65536"/>
                <a:gd name="T17" fmla="*/ 0 60000 65536"/>
                <a:gd name="T18" fmla="*/ 0 w 573"/>
                <a:gd name="T19" fmla="*/ 0 h 136"/>
                <a:gd name="T20" fmla="*/ 573 w 57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573" h="136">
                  <a:moveTo>
                    <a:pt x="24" y="0"/>
                  </a:moveTo>
                  <a:lnTo>
                    <a:pt x="573" y="0"/>
                  </a:lnTo>
                  <a:lnTo>
                    <a:pt x="555" y="136"/>
                  </a:lnTo>
                  <a:lnTo>
                    <a:pt x="0" y="119"/>
                  </a:lnTo>
                  <a:lnTo>
                    <a:pt x="2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55" name="Freeform 30">
              <a:extLst>
                <a:ext uri="{FF2B5EF4-FFF2-40B4-BE49-F238E27FC236}">
                  <a16:creationId xmlns:a16="http://schemas.microsoft.com/office/drawing/2014/main" id="{73DDB9ED-9BC3-AAA1-31BD-0AB4E1475C1A}"/>
                </a:ext>
              </a:extLst>
            </p:cNvPr>
            <p:cNvSpPr>
              <a:spLocks/>
            </p:cNvSpPr>
            <p:nvPr/>
          </p:nvSpPr>
          <p:spPr bwMode="auto">
            <a:xfrm>
              <a:off x="1446" y="2508"/>
              <a:ext cx="67" cy="40"/>
            </a:xfrm>
            <a:custGeom>
              <a:avLst/>
              <a:gdLst>
                <a:gd name="T0" fmla="*/ 0 w 537"/>
                <a:gd name="T1" fmla="*/ 0 h 326"/>
                <a:gd name="T2" fmla="*/ 0 w 537"/>
                <a:gd name="T3" fmla="*/ 0 h 326"/>
                <a:gd name="T4" fmla="*/ 0 w 537"/>
                <a:gd name="T5" fmla="*/ 0 h 326"/>
                <a:gd name="T6" fmla="*/ 0 w 537"/>
                <a:gd name="T7" fmla="*/ 0 h 326"/>
                <a:gd name="T8" fmla="*/ 0 w 537"/>
                <a:gd name="T9" fmla="*/ 0 h 326"/>
                <a:gd name="T10" fmla="*/ 0 w 537"/>
                <a:gd name="T11" fmla="*/ 0 h 326"/>
                <a:gd name="T12" fmla="*/ 0 60000 65536"/>
                <a:gd name="T13" fmla="*/ 0 60000 65536"/>
                <a:gd name="T14" fmla="*/ 0 60000 65536"/>
                <a:gd name="T15" fmla="*/ 0 60000 65536"/>
                <a:gd name="T16" fmla="*/ 0 60000 65536"/>
                <a:gd name="T17" fmla="*/ 0 60000 65536"/>
                <a:gd name="T18" fmla="*/ 0 w 537"/>
                <a:gd name="T19" fmla="*/ 0 h 326"/>
                <a:gd name="T20" fmla="*/ 537 w 537"/>
                <a:gd name="T21" fmla="*/ 326 h 326"/>
              </a:gdLst>
              <a:ahLst/>
              <a:cxnLst>
                <a:cxn ang="T12">
                  <a:pos x="T0" y="T1"/>
                </a:cxn>
                <a:cxn ang="T13">
                  <a:pos x="T2" y="T3"/>
                </a:cxn>
                <a:cxn ang="T14">
                  <a:pos x="T4" y="T5"/>
                </a:cxn>
                <a:cxn ang="T15">
                  <a:pos x="T6" y="T7"/>
                </a:cxn>
                <a:cxn ang="T16">
                  <a:pos x="T8" y="T9"/>
                </a:cxn>
                <a:cxn ang="T17">
                  <a:pos x="T10" y="T11"/>
                </a:cxn>
              </a:cxnLst>
              <a:rect l="T18" t="T19" r="T20" b="T21"/>
              <a:pathLst>
                <a:path w="537" h="326">
                  <a:moveTo>
                    <a:pt x="0" y="0"/>
                  </a:moveTo>
                  <a:lnTo>
                    <a:pt x="0" y="326"/>
                  </a:lnTo>
                  <a:lnTo>
                    <a:pt x="537" y="296"/>
                  </a:lnTo>
                  <a:lnTo>
                    <a:pt x="501" y="3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56" name="Freeform 31">
              <a:extLst>
                <a:ext uri="{FF2B5EF4-FFF2-40B4-BE49-F238E27FC236}">
                  <a16:creationId xmlns:a16="http://schemas.microsoft.com/office/drawing/2014/main" id="{2969E6C2-00CE-3A6C-8C94-44812F660503}"/>
                </a:ext>
              </a:extLst>
            </p:cNvPr>
            <p:cNvSpPr>
              <a:spLocks/>
            </p:cNvSpPr>
            <p:nvPr/>
          </p:nvSpPr>
          <p:spPr bwMode="auto">
            <a:xfrm>
              <a:off x="1418" y="2505"/>
              <a:ext cx="378" cy="181"/>
            </a:xfrm>
            <a:custGeom>
              <a:avLst/>
              <a:gdLst>
                <a:gd name="T0" fmla="*/ 0 w 3031"/>
                <a:gd name="T1" fmla="*/ 0 h 1448"/>
                <a:gd name="T2" fmla="*/ 0 w 3031"/>
                <a:gd name="T3" fmla="*/ 0 h 1448"/>
                <a:gd name="T4" fmla="*/ 0 w 3031"/>
                <a:gd name="T5" fmla="*/ 0 h 1448"/>
                <a:gd name="T6" fmla="*/ 0 w 3031"/>
                <a:gd name="T7" fmla="*/ 0 h 1448"/>
                <a:gd name="T8" fmla="*/ 0 w 3031"/>
                <a:gd name="T9" fmla="*/ 0 h 1448"/>
                <a:gd name="T10" fmla="*/ 0 w 3031"/>
                <a:gd name="T11" fmla="*/ 0 h 1448"/>
                <a:gd name="T12" fmla="*/ 0 w 3031"/>
                <a:gd name="T13" fmla="*/ 0 h 1448"/>
                <a:gd name="T14" fmla="*/ 0 w 3031"/>
                <a:gd name="T15" fmla="*/ 0 h 1448"/>
                <a:gd name="T16" fmla="*/ 0 w 3031"/>
                <a:gd name="T17" fmla="*/ 0 h 1448"/>
                <a:gd name="T18" fmla="*/ 0 w 3031"/>
                <a:gd name="T19" fmla="*/ 0 h 1448"/>
                <a:gd name="T20" fmla="*/ 0 w 3031"/>
                <a:gd name="T21" fmla="*/ 0 h 1448"/>
                <a:gd name="T22" fmla="*/ 0 w 3031"/>
                <a:gd name="T23" fmla="*/ 0 h 1448"/>
                <a:gd name="T24" fmla="*/ 0 w 3031"/>
                <a:gd name="T25" fmla="*/ 0 h 1448"/>
                <a:gd name="T26" fmla="*/ 0 w 3031"/>
                <a:gd name="T27" fmla="*/ 0 h 1448"/>
                <a:gd name="T28" fmla="*/ 0 w 3031"/>
                <a:gd name="T29" fmla="*/ 0 h 14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1"/>
                <a:gd name="T46" fmla="*/ 0 h 1448"/>
                <a:gd name="T47" fmla="*/ 3031 w 3031"/>
                <a:gd name="T48" fmla="*/ 1448 h 14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1" h="1448">
                  <a:moveTo>
                    <a:pt x="24" y="0"/>
                  </a:moveTo>
                  <a:lnTo>
                    <a:pt x="0" y="1424"/>
                  </a:lnTo>
                  <a:lnTo>
                    <a:pt x="845" y="1448"/>
                  </a:lnTo>
                  <a:lnTo>
                    <a:pt x="868" y="897"/>
                  </a:lnTo>
                  <a:lnTo>
                    <a:pt x="3013" y="873"/>
                  </a:lnTo>
                  <a:lnTo>
                    <a:pt x="3031" y="594"/>
                  </a:lnTo>
                  <a:lnTo>
                    <a:pt x="863" y="582"/>
                  </a:lnTo>
                  <a:lnTo>
                    <a:pt x="851" y="7"/>
                  </a:lnTo>
                  <a:lnTo>
                    <a:pt x="597" y="19"/>
                  </a:lnTo>
                  <a:lnTo>
                    <a:pt x="574" y="1175"/>
                  </a:lnTo>
                  <a:lnTo>
                    <a:pt x="308" y="1170"/>
                  </a:lnTo>
                  <a:lnTo>
                    <a:pt x="296" y="286"/>
                  </a:lnTo>
                  <a:lnTo>
                    <a:pt x="284" y="12"/>
                  </a:lnTo>
                  <a:lnTo>
                    <a:pt x="2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57" name="Freeform 32">
              <a:extLst>
                <a:ext uri="{FF2B5EF4-FFF2-40B4-BE49-F238E27FC236}">
                  <a16:creationId xmlns:a16="http://schemas.microsoft.com/office/drawing/2014/main" id="{5CC5B46D-F8AC-405E-753C-43A7B701D9A6}"/>
                </a:ext>
              </a:extLst>
            </p:cNvPr>
            <p:cNvSpPr>
              <a:spLocks/>
            </p:cNvSpPr>
            <p:nvPr/>
          </p:nvSpPr>
          <p:spPr bwMode="auto">
            <a:xfrm>
              <a:off x="1506" y="2510"/>
              <a:ext cx="19" cy="79"/>
            </a:xfrm>
            <a:custGeom>
              <a:avLst/>
              <a:gdLst>
                <a:gd name="T0" fmla="*/ 0 w 154"/>
                <a:gd name="T1" fmla="*/ 0 h 634"/>
                <a:gd name="T2" fmla="*/ 0 w 154"/>
                <a:gd name="T3" fmla="*/ 0 h 634"/>
                <a:gd name="T4" fmla="*/ 0 w 154"/>
                <a:gd name="T5" fmla="*/ 0 h 634"/>
                <a:gd name="T6" fmla="*/ 0 w 154"/>
                <a:gd name="T7" fmla="*/ 0 h 634"/>
                <a:gd name="T8" fmla="*/ 0 w 154"/>
                <a:gd name="T9" fmla="*/ 0 h 634"/>
                <a:gd name="T10" fmla="*/ 0 w 154"/>
                <a:gd name="T11" fmla="*/ 0 h 634"/>
                <a:gd name="T12" fmla="*/ 0 w 154"/>
                <a:gd name="T13" fmla="*/ 0 h 634"/>
                <a:gd name="T14" fmla="*/ 0 60000 65536"/>
                <a:gd name="T15" fmla="*/ 0 60000 65536"/>
                <a:gd name="T16" fmla="*/ 0 60000 65536"/>
                <a:gd name="T17" fmla="*/ 0 60000 65536"/>
                <a:gd name="T18" fmla="*/ 0 60000 65536"/>
                <a:gd name="T19" fmla="*/ 0 60000 65536"/>
                <a:gd name="T20" fmla="*/ 0 60000 65536"/>
                <a:gd name="T21" fmla="*/ 0 w 154"/>
                <a:gd name="T22" fmla="*/ 0 h 634"/>
                <a:gd name="T23" fmla="*/ 154 w 154"/>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634">
                  <a:moveTo>
                    <a:pt x="88" y="47"/>
                  </a:moveTo>
                  <a:lnTo>
                    <a:pt x="0" y="124"/>
                  </a:lnTo>
                  <a:lnTo>
                    <a:pt x="6" y="634"/>
                  </a:lnTo>
                  <a:lnTo>
                    <a:pt x="154" y="623"/>
                  </a:lnTo>
                  <a:lnTo>
                    <a:pt x="148" y="0"/>
                  </a:lnTo>
                  <a:lnTo>
                    <a:pt x="88" y="4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58" name="Freeform 33">
              <a:extLst>
                <a:ext uri="{FF2B5EF4-FFF2-40B4-BE49-F238E27FC236}">
                  <a16:creationId xmlns:a16="http://schemas.microsoft.com/office/drawing/2014/main" id="{A9CEC79B-2B95-FCA2-7A9A-7D27FA60FCDD}"/>
                </a:ext>
              </a:extLst>
            </p:cNvPr>
            <p:cNvSpPr>
              <a:spLocks/>
            </p:cNvSpPr>
            <p:nvPr/>
          </p:nvSpPr>
          <p:spPr bwMode="auto">
            <a:xfrm>
              <a:off x="1436" y="2526"/>
              <a:ext cx="71" cy="143"/>
            </a:xfrm>
            <a:custGeom>
              <a:avLst/>
              <a:gdLst>
                <a:gd name="T0" fmla="*/ 0 w 567"/>
                <a:gd name="T1" fmla="*/ 0 h 1151"/>
                <a:gd name="T2" fmla="*/ 0 w 567"/>
                <a:gd name="T3" fmla="*/ 0 h 1151"/>
                <a:gd name="T4" fmla="*/ 0 w 567"/>
                <a:gd name="T5" fmla="*/ 0 h 1151"/>
                <a:gd name="T6" fmla="*/ 0 w 567"/>
                <a:gd name="T7" fmla="*/ 0 h 1151"/>
                <a:gd name="T8" fmla="*/ 0 w 567"/>
                <a:gd name="T9" fmla="*/ 0 h 1151"/>
                <a:gd name="T10" fmla="*/ 0 w 567"/>
                <a:gd name="T11" fmla="*/ 0 h 1151"/>
                <a:gd name="T12" fmla="*/ 0 w 567"/>
                <a:gd name="T13" fmla="*/ 0 h 1151"/>
                <a:gd name="T14" fmla="*/ 0 w 567"/>
                <a:gd name="T15" fmla="*/ 0 h 1151"/>
                <a:gd name="T16" fmla="*/ 0 60000 65536"/>
                <a:gd name="T17" fmla="*/ 0 60000 65536"/>
                <a:gd name="T18" fmla="*/ 0 60000 65536"/>
                <a:gd name="T19" fmla="*/ 0 60000 65536"/>
                <a:gd name="T20" fmla="*/ 0 60000 65536"/>
                <a:gd name="T21" fmla="*/ 0 60000 65536"/>
                <a:gd name="T22" fmla="*/ 0 60000 65536"/>
                <a:gd name="T23" fmla="*/ 0 60000 65536"/>
                <a:gd name="T24" fmla="*/ 0 w 567"/>
                <a:gd name="T25" fmla="*/ 0 h 1151"/>
                <a:gd name="T26" fmla="*/ 567 w 56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7" h="1151">
                  <a:moveTo>
                    <a:pt x="0" y="18"/>
                  </a:moveTo>
                  <a:lnTo>
                    <a:pt x="0" y="1151"/>
                  </a:lnTo>
                  <a:lnTo>
                    <a:pt x="89" y="1074"/>
                  </a:lnTo>
                  <a:lnTo>
                    <a:pt x="124" y="118"/>
                  </a:lnTo>
                  <a:lnTo>
                    <a:pt x="490" y="101"/>
                  </a:lnTo>
                  <a:lnTo>
                    <a:pt x="567"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59" name="Freeform 34">
              <a:extLst>
                <a:ext uri="{FF2B5EF4-FFF2-40B4-BE49-F238E27FC236}">
                  <a16:creationId xmlns:a16="http://schemas.microsoft.com/office/drawing/2014/main" id="{162087B2-CBD9-52CB-87DA-C320FC504C56}"/>
                </a:ext>
              </a:extLst>
            </p:cNvPr>
            <p:cNvSpPr>
              <a:spLocks/>
            </p:cNvSpPr>
            <p:nvPr/>
          </p:nvSpPr>
          <p:spPr bwMode="auto">
            <a:xfrm>
              <a:off x="1422" y="2598"/>
              <a:ext cx="373" cy="85"/>
            </a:xfrm>
            <a:custGeom>
              <a:avLst/>
              <a:gdLst>
                <a:gd name="T0" fmla="*/ 0 w 2983"/>
                <a:gd name="T1" fmla="*/ 0 h 682"/>
                <a:gd name="T2" fmla="*/ 0 w 2983"/>
                <a:gd name="T3" fmla="*/ 0 h 682"/>
                <a:gd name="T4" fmla="*/ 0 w 2983"/>
                <a:gd name="T5" fmla="*/ 0 h 682"/>
                <a:gd name="T6" fmla="*/ 0 w 2983"/>
                <a:gd name="T7" fmla="*/ 0 h 682"/>
                <a:gd name="T8" fmla="*/ 0 w 2983"/>
                <a:gd name="T9" fmla="*/ 0 h 682"/>
                <a:gd name="T10" fmla="*/ 0 w 2983"/>
                <a:gd name="T11" fmla="*/ 0 h 682"/>
                <a:gd name="T12" fmla="*/ 0 w 2983"/>
                <a:gd name="T13" fmla="*/ 0 h 682"/>
                <a:gd name="T14" fmla="*/ 0 w 2983"/>
                <a:gd name="T15" fmla="*/ 0 h 682"/>
                <a:gd name="T16" fmla="*/ 0 w 2983"/>
                <a:gd name="T17" fmla="*/ 0 h 682"/>
                <a:gd name="T18" fmla="*/ 0 w 2983"/>
                <a:gd name="T19" fmla="*/ 0 h 6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83"/>
                <a:gd name="T31" fmla="*/ 0 h 682"/>
                <a:gd name="T32" fmla="*/ 2983 w 2983"/>
                <a:gd name="T33" fmla="*/ 682 h 6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83" h="682">
                  <a:moveTo>
                    <a:pt x="690" y="0"/>
                  </a:moveTo>
                  <a:lnTo>
                    <a:pt x="690" y="570"/>
                  </a:lnTo>
                  <a:lnTo>
                    <a:pt x="123" y="564"/>
                  </a:lnTo>
                  <a:lnTo>
                    <a:pt x="0" y="665"/>
                  </a:lnTo>
                  <a:lnTo>
                    <a:pt x="821" y="682"/>
                  </a:lnTo>
                  <a:lnTo>
                    <a:pt x="844" y="137"/>
                  </a:lnTo>
                  <a:lnTo>
                    <a:pt x="2948" y="137"/>
                  </a:lnTo>
                  <a:lnTo>
                    <a:pt x="2983" y="0"/>
                  </a:lnTo>
                  <a:lnTo>
                    <a:pt x="69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60" name="Freeform 35">
              <a:extLst>
                <a:ext uri="{FF2B5EF4-FFF2-40B4-BE49-F238E27FC236}">
                  <a16:creationId xmlns:a16="http://schemas.microsoft.com/office/drawing/2014/main" id="{D75BCA2E-F9F9-D9AA-7510-F36FA614C682}"/>
                </a:ext>
              </a:extLst>
            </p:cNvPr>
            <p:cNvSpPr>
              <a:spLocks/>
            </p:cNvSpPr>
            <p:nvPr/>
          </p:nvSpPr>
          <p:spPr bwMode="auto">
            <a:xfrm>
              <a:off x="1517" y="2571"/>
              <a:ext cx="304" cy="89"/>
            </a:xfrm>
            <a:custGeom>
              <a:avLst/>
              <a:gdLst>
                <a:gd name="T0" fmla="*/ 0 w 2432"/>
                <a:gd name="T1" fmla="*/ 0 h 719"/>
                <a:gd name="T2" fmla="*/ 0 w 2432"/>
                <a:gd name="T3" fmla="*/ 0 h 719"/>
                <a:gd name="T4" fmla="*/ 0 w 2432"/>
                <a:gd name="T5" fmla="*/ 0 h 719"/>
                <a:gd name="T6" fmla="*/ 0 w 2432"/>
                <a:gd name="T7" fmla="*/ 0 h 719"/>
                <a:gd name="T8" fmla="*/ 0 w 2432"/>
                <a:gd name="T9" fmla="*/ 0 h 719"/>
                <a:gd name="T10" fmla="*/ 0 w 2432"/>
                <a:gd name="T11" fmla="*/ 0 h 719"/>
                <a:gd name="T12" fmla="*/ 0 w 2432"/>
                <a:gd name="T13" fmla="*/ 0 h 719"/>
                <a:gd name="T14" fmla="*/ 0 w 2432"/>
                <a:gd name="T15" fmla="*/ 0 h 719"/>
                <a:gd name="T16" fmla="*/ 0 w 2432"/>
                <a:gd name="T17" fmla="*/ 0 h 719"/>
                <a:gd name="T18" fmla="*/ 0 w 2432"/>
                <a:gd name="T19" fmla="*/ 0 h 719"/>
                <a:gd name="T20" fmla="*/ 0 w 2432"/>
                <a:gd name="T21" fmla="*/ 0 h 719"/>
                <a:gd name="T22" fmla="*/ 0 w 2432"/>
                <a:gd name="T23" fmla="*/ 0 h 719"/>
                <a:gd name="T24" fmla="*/ 0 w 2432"/>
                <a:gd name="T25" fmla="*/ 0 h 719"/>
                <a:gd name="T26" fmla="*/ 0 w 2432"/>
                <a:gd name="T27" fmla="*/ 0 h 719"/>
                <a:gd name="T28" fmla="*/ 0 w 2432"/>
                <a:gd name="T29" fmla="*/ 0 h 719"/>
                <a:gd name="T30" fmla="*/ 0 w 2432"/>
                <a:gd name="T31" fmla="*/ 0 h 7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32"/>
                <a:gd name="T49" fmla="*/ 0 h 719"/>
                <a:gd name="T50" fmla="*/ 2432 w 2432"/>
                <a:gd name="T51" fmla="*/ 719 h 7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32" h="719">
                  <a:moveTo>
                    <a:pt x="0" y="0"/>
                  </a:moveTo>
                  <a:lnTo>
                    <a:pt x="2288" y="0"/>
                  </a:lnTo>
                  <a:lnTo>
                    <a:pt x="2432" y="215"/>
                  </a:lnTo>
                  <a:lnTo>
                    <a:pt x="2288" y="431"/>
                  </a:lnTo>
                  <a:lnTo>
                    <a:pt x="2288" y="719"/>
                  </a:lnTo>
                  <a:lnTo>
                    <a:pt x="1717" y="719"/>
                  </a:lnTo>
                  <a:lnTo>
                    <a:pt x="1717" y="575"/>
                  </a:lnTo>
                  <a:lnTo>
                    <a:pt x="2145" y="575"/>
                  </a:lnTo>
                  <a:lnTo>
                    <a:pt x="2145" y="431"/>
                  </a:lnTo>
                  <a:lnTo>
                    <a:pt x="1860" y="431"/>
                  </a:lnTo>
                  <a:lnTo>
                    <a:pt x="1860" y="288"/>
                  </a:lnTo>
                  <a:lnTo>
                    <a:pt x="2145" y="288"/>
                  </a:lnTo>
                  <a:lnTo>
                    <a:pt x="2145" y="144"/>
                  </a:lnTo>
                  <a:lnTo>
                    <a:pt x="0" y="1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61" name="Freeform 36">
              <a:extLst>
                <a:ext uri="{FF2B5EF4-FFF2-40B4-BE49-F238E27FC236}">
                  <a16:creationId xmlns:a16="http://schemas.microsoft.com/office/drawing/2014/main" id="{1F5EDF7F-F308-7E42-425A-635DF512A517}"/>
                </a:ext>
              </a:extLst>
            </p:cNvPr>
            <p:cNvSpPr>
              <a:spLocks/>
            </p:cNvSpPr>
            <p:nvPr/>
          </p:nvSpPr>
          <p:spPr bwMode="auto">
            <a:xfrm>
              <a:off x="1517" y="2606"/>
              <a:ext cx="215" cy="18"/>
            </a:xfrm>
            <a:custGeom>
              <a:avLst/>
              <a:gdLst>
                <a:gd name="T0" fmla="*/ 0 w 1717"/>
                <a:gd name="T1" fmla="*/ 0 h 143"/>
                <a:gd name="T2" fmla="*/ 0 w 1717"/>
                <a:gd name="T3" fmla="*/ 0 h 143"/>
                <a:gd name="T4" fmla="*/ 0 w 1717"/>
                <a:gd name="T5" fmla="*/ 0 h 143"/>
                <a:gd name="T6" fmla="*/ 0 w 1717"/>
                <a:gd name="T7" fmla="*/ 0 h 143"/>
                <a:gd name="T8" fmla="*/ 0 w 1717"/>
                <a:gd name="T9" fmla="*/ 0 h 143"/>
                <a:gd name="T10" fmla="*/ 0 w 1717"/>
                <a:gd name="T11" fmla="*/ 0 h 143"/>
                <a:gd name="T12" fmla="*/ 0 w 1717"/>
                <a:gd name="T13" fmla="*/ 0 h 143"/>
                <a:gd name="T14" fmla="*/ 0 60000 65536"/>
                <a:gd name="T15" fmla="*/ 0 60000 65536"/>
                <a:gd name="T16" fmla="*/ 0 60000 65536"/>
                <a:gd name="T17" fmla="*/ 0 60000 65536"/>
                <a:gd name="T18" fmla="*/ 0 60000 65536"/>
                <a:gd name="T19" fmla="*/ 0 60000 65536"/>
                <a:gd name="T20" fmla="*/ 0 60000 65536"/>
                <a:gd name="T21" fmla="*/ 0 w 1717"/>
                <a:gd name="T22" fmla="*/ 0 h 143"/>
                <a:gd name="T23" fmla="*/ 1717 w 1717"/>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7" h="143">
                  <a:moveTo>
                    <a:pt x="143" y="0"/>
                  </a:moveTo>
                  <a:lnTo>
                    <a:pt x="1717" y="0"/>
                  </a:lnTo>
                  <a:lnTo>
                    <a:pt x="1717" y="143"/>
                  </a:lnTo>
                  <a:lnTo>
                    <a:pt x="107" y="143"/>
                  </a:lnTo>
                  <a:lnTo>
                    <a:pt x="0"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62" name="Freeform 37">
              <a:extLst>
                <a:ext uri="{FF2B5EF4-FFF2-40B4-BE49-F238E27FC236}">
                  <a16:creationId xmlns:a16="http://schemas.microsoft.com/office/drawing/2014/main" id="{72533BB3-1273-D33D-8A7A-DADB7C91583A}"/>
                </a:ext>
              </a:extLst>
            </p:cNvPr>
            <p:cNvSpPr>
              <a:spLocks/>
            </p:cNvSpPr>
            <p:nvPr/>
          </p:nvSpPr>
          <p:spPr bwMode="auto">
            <a:xfrm>
              <a:off x="1410" y="2499"/>
              <a:ext cx="125" cy="197"/>
            </a:xfrm>
            <a:custGeom>
              <a:avLst/>
              <a:gdLst>
                <a:gd name="T0" fmla="*/ 0 w 1001"/>
                <a:gd name="T1" fmla="*/ 0 h 1580"/>
                <a:gd name="T2" fmla="*/ 0 w 1001"/>
                <a:gd name="T3" fmla="*/ 0 h 1580"/>
                <a:gd name="T4" fmla="*/ 0 w 1001"/>
                <a:gd name="T5" fmla="*/ 0 h 1580"/>
                <a:gd name="T6" fmla="*/ 0 w 1001"/>
                <a:gd name="T7" fmla="*/ 0 h 1580"/>
                <a:gd name="T8" fmla="*/ 0 w 1001"/>
                <a:gd name="T9" fmla="*/ 0 h 1580"/>
                <a:gd name="T10" fmla="*/ 0 w 1001"/>
                <a:gd name="T11" fmla="*/ 0 h 1580"/>
                <a:gd name="T12" fmla="*/ 0 w 1001"/>
                <a:gd name="T13" fmla="*/ 0 h 1580"/>
                <a:gd name="T14" fmla="*/ 0 w 1001"/>
                <a:gd name="T15" fmla="*/ 0 h 1580"/>
                <a:gd name="T16" fmla="*/ 0 w 1001"/>
                <a:gd name="T17" fmla="*/ 0 h 1580"/>
                <a:gd name="T18" fmla="*/ 0 w 1001"/>
                <a:gd name="T19" fmla="*/ 0 h 1580"/>
                <a:gd name="T20" fmla="*/ 0 w 1001"/>
                <a:gd name="T21" fmla="*/ 0 h 1580"/>
                <a:gd name="T22" fmla="*/ 0 w 1001"/>
                <a:gd name="T23" fmla="*/ 0 h 1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1"/>
                <a:gd name="T37" fmla="*/ 0 h 1580"/>
                <a:gd name="T38" fmla="*/ 1001 w 1001"/>
                <a:gd name="T39" fmla="*/ 1580 h 1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1" h="1580">
                  <a:moveTo>
                    <a:pt x="0" y="0"/>
                  </a:moveTo>
                  <a:lnTo>
                    <a:pt x="0" y="1580"/>
                  </a:lnTo>
                  <a:lnTo>
                    <a:pt x="1001" y="1580"/>
                  </a:lnTo>
                  <a:lnTo>
                    <a:pt x="1001" y="862"/>
                  </a:lnTo>
                  <a:lnTo>
                    <a:pt x="858" y="862"/>
                  </a:lnTo>
                  <a:lnTo>
                    <a:pt x="858" y="1436"/>
                  </a:lnTo>
                  <a:lnTo>
                    <a:pt x="143" y="1436"/>
                  </a:lnTo>
                  <a:lnTo>
                    <a:pt x="143" y="143"/>
                  </a:lnTo>
                  <a:lnTo>
                    <a:pt x="1001" y="143"/>
                  </a:lnTo>
                  <a:lnTo>
                    <a:pt x="100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63" name="Freeform 38">
              <a:extLst>
                <a:ext uri="{FF2B5EF4-FFF2-40B4-BE49-F238E27FC236}">
                  <a16:creationId xmlns:a16="http://schemas.microsoft.com/office/drawing/2014/main" id="{DF6AC0CB-B54D-2162-DE58-BFD25356CB05}"/>
                </a:ext>
              </a:extLst>
            </p:cNvPr>
            <p:cNvSpPr>
              <a:spLocks/>
            </p:cNvSpPr>
            <p:nvPr/>
          </p:nvSpPr>
          <p:spPr bwMode="auto">
            <a:xfrm>
              <a:off x="1446" y="2535"/>
              <a:ext cx="53" cy="125"/>
            </a:xfrm>
            <a:custGeom>
              <a:avLst/>
              <a:gdLst>
                <a:gd name="T0" fmla="*/ 0 w 428"/>
                <a:gd name="T1" fmla="*/ 0 h 1007"/>
                <a:gd name="T2" fmla="*/ 0 w 428"/>
                <a:gd name="T3" fmla="*/ 0 h 1007"/>
                <a:gd name="T4" fmla="*/ 0 w 428"/>
                <a:gd name="T5" fmla="*/ 0 h 1007"/>
                <a:gd name="T6" fmla="*/ 0 w 428"/>
                <a:gd name="T7" fmla="*/ 0 h 1007"/>
                <a:gd name="T8" fmla="*/ 0 w 428"/>
                <a:gd name="T9" fmla="*/ 0 h 1007"/>
                <a:gd name="T10" fmla="*/ 0 w 428"/>
                <a:gd name="T11" fmla="*/ 0 h 1007"/>
                <a:gd name="T12" fmla="*/ 0 w 428"/>
                <a:gd name="T13" fmla="*/ 0 h 1007"/>
                <a:gd name="T14" fmla="*/ 0 w 428"/>
                <a:gd name="T15" fmla="*/ 0 h 1007"/>
                <a:gd name="T16" fmla="*/ 0 w 428"/>
                <a:gd name="T17" fmla="*/ 0 h 1007"/>
                <a:gd name="T18" fmla="*/ 0 w 428"/>
                <a:gd name="T19" fmla="*/ 0 h 10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007"/>
                <a:gd name="T32" fmla="*/ 428 w 428"/>
                <a:gd name="T33" fmla="*/ 1007 h 10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007">
                  <a:moveTo>
                    <a:pt x="0" y="0"/>
                  </a:moveTo>
                  <a:lnTo>
                    <a:pt x="0" y="1007"/>
                  </a:lnTo>
                  <a:lnTo>
                    <a:pt x="428" y="1007"/>
                  </a:lnTo>
                  <a:lnTo>
                    <a:pt x="428" y="0"/>
                  </a:lnTo>
                  <a:lnTo>
                    <a:pt x="285" y="0"/>
                  </a:lnTo>
                  <a:lnTo>
                    <a:pt x="285" y="863"/>
                  </a:lnTo>
                  <a:lnTo>
                    <a:pt x="143" y="863"/>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64" name="Freeform 39">
              <a:extLst>
                <a:ext uri="{FF2B5EF4-FFF2-40B4-BE49-F238E27FC236}">
                  <a16:creationId xmlns:a16="http://schemas.microsoft.com/office/drawing/2014/main" id="{62A79EDD-61B4-4209-7345-B179A9A56921}"/>
                </a:ext>
              </a:extLst>
            </p:cNvPr>
            <p:cNvSpPr>
              <a:spLocks/>
            </p:cNvSpPr>
            <p:nvPr/>
          </p:nvSpPr>
          <p:spPr bwMode="auto">
            <a:xfrm>
              <a:off x="1446" y="2535"/>
              <a:ext cx="53" cy="18"/>
            </a:xfrm>
            <a:custGeom>
              <a:avLst/>
              <a:gdLst>
                <a:gd name="T0" fmla="*/ 0 w 428"/>
                <a:gd name="T1" fmla="*/ 0 h 145"/>
                <a:gd name="T2" fmla="*/ 0 w 428"/>
                <a:gd name="T3" fmla="*/ 0 h 145"/>
                <a:gd name="T4" fmla="*/ 0 w 428"/>
                <a:gd name="T5" fmla="*/ 0 h 145"/>
                <a:gd name="T6" fmla="*/ 0 w 428"/>
                <a:gd name="T7" fmla="*/ 0 h 145"/>
                <a:gd name="T8" fmla="*/ 0 w 428"/>
                <a:gd name="T9" fmla="*/ 0 h 145"/>
                <a:gd name="T10" fmla="*/ 0 w 428"/>
                <a:gd name="T11" fmla="*/ 0 h 145"/>
                <a:gd name="T12" fmla="*/ 0 60000 65536"/>
                <a:gd name="T13" fmla="*/ 0 60000 65536"/>
                <a:gd name="T14" fmla="*/ 0 60000 65536"/>
                <a:gd name="T15" fmla="*/ 0 60000 65536"/>
                <a:gd name="T16" fmla="*/ 0 60000 65536"/>
                <a:gd name="T17" fmla="*/ 0 60000 65536"/>
                <a:gd name="T18" fmla="*/ 0 w 428"/>
                <a:gd name="T19" fmla="*/ 0 h 145"/>
                <a:gd name="T20" fmla="*/ 428 w 428"/>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428" h="145">
                  <a:moveTo>
                    <a:pt x="0" y="145"/>
                  </a:moveTo>
                  <a:lnTo>
                    <a:pt x="428" y="145"/>
                  </a:lnTo>
                  <a:lnTo>
                    <a:pt x="428" y="0"/>
                  </a:lnTo>
                  <a:lnTo>
                    <a:pt x="0" y="0"/>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65" name="Freeform 40">
              <a:extLst>
                <a:ext uri="{FF2B5EF4-FFF2-40B4-BE49-F238E27FC236}">
                  <a16:creationId xmlns:a16="http://schemas.microsoft.com/office/drawing/2014/main" id="{AD9950E9-AB68-C323-B78F-C46C25A65B8B}"/>
                </a:ext>
              </a:extLst>
            </p:cNvPr>
            <p:cNvSpPr>
              <a:spLocks/>
            </p:cNvSpPr>
            <p:nvPr/>
          </p:nvSpPr>
          <p:spPr bwMode="auto">
            <a:xfrm>
              <a:off x="1517" y="2499"/>
              <a:ext cx="18" cy="90"/>
            </a:xfrm>
            <a:custGeom>
              <a:avLst/>
              <a:gdLst>
                <a:gd name="T0" fmla="*/ 0 w 143"/>
                <a:gd name="T1" fmla="*/ 0 h 718"/>
                <a:gd name="T2" fmla="*/ 0 w 143"/>
                <a:gd name="T3" fmla="*/ 0 h 718"/>
                <a:gd name="T4" fmla="*/ 0 w 143"/>
                <a:gd name="T5" fmla="*/ 0 h 718"/>
                <a:gd name="T6" fmla="*/ 0 w 143"/>
                <a:gd name="T7" fmla="*/ 0 h 718"/>
                <a:gd name="T8" fmla="*/ 0 w 143"/>
                <a:gd name="T9" fmla="*/ 0 h 718"/>
                <a:gd name="T10" fmla="*/ 0 w 143"/>
                <a:gd name="T11" fmla="*/ 0 h 718"/>
                <a:gd name="T12" fmla="*/ 0 60000 65536"/>
                <a:gd name="T13" fmla="*/ 0 60000 65536"/>
                <a:gd name="T14" fmla="*/ 0 60000 65536"/>
                <a:gd name="T15" fmla="*/ 0 60000 65536"/>
                <a:gd name="T16" fmla="*/ 0 60000 65536"/>
                <a:gd name="T17" fmla="*/ 0 60000 65536"/>
                <a:gd name="T18" fmla="*/ 0 w 143"/>
                <a:gd name="T19" fmla="*/ 0 h 718"/>
                <a:gd name="T20" fmla="*/ 143 w 143"/>
                <a:gd name="T21" fmla="*/ 718 h 718"/>
              </a:gdLst>
              <a:ahLst/>
              <a:cxnLst>
                <a:cxn ang="T12">
                  <a:pos x="T0" y="T1"/>
                </a:cxn>
                <a:cxn ang="T13">
                  <a:pos x="T2" y="T3"/>
                </a:cxn>
                <a:cxn ang="T14">
                  <a:pos x="T4" y="T5"/>
                </a:cxn>
                <a:cxn ang="T15">
                  <a:pos x="T6" y="T7"/>
                </a:cxn>
                <a:cxn ang="T16">
                  <a:pos x="T8" y="T9"/>
                </a:cxn>
                <a:cxn ang="T17">
                  <a:pos x="T10" y="T11"/>
                </a:cxn>
              </a:cxnLst>
              <a:rect l="T18" t="T19" r="T20" b="T21"/>
              <a:pathLst>
                <a:path w="143" h="718">
                  <a:moveTo>
                    <a:pt x="0" y="0"/>
                  </a:moveTo>
                  <a:lnTo>
                    <a:pt x="0" y="718"/>
                  </a:lnTo>
                  <a:lnTo>
                    <a:pt x="143" y="718"/>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39966" name="Freeform 41">
              <a:extLst>
                <a:ext uri="{FF2B5EF4-FFF2-40B4-BE49-F238E27FC236}">
                  <a16:creationId xmlns:a16="http://schemas.microsoft.com/office/drawing/2014/main" id="{F3ED145F-E88B-84C5-99A7-94E7E2D7577B}"/>
                </a:ext>
              </a:extLst>
            </p:cNvPr>
            <p:cNvSpPr>
              <a:spLocks/>
            </p:cNvSpPr>
            <p:nvPr/>
          </p:nvSpPr>
          <p:spPr bwMode="auto">
            <a:xfrm>
              <a:off x="1714" y="2606"/>
              <a:ext cx="89" cy="90"/>
            </a:xfrm>
            <a:custGeom>
              <a:avLst/>
              <a:gdLst>
                <a:gd name="T0" fmla="*/ 0 w 714"/>
                <a:gd name="T1" fmla="*/ 0 h 718"/>
                <a:gd name="T2" fmla="*/ 0 w 714"/>
                <a:gd name="T3" fmla="*/ 0 h 718"/>
                <a:gd name="T4" fmla="*/ 0 w 714"/>
                <a:gd name="T5" fmla="*/ 0 h 718"/>
                <a:gd name="T6" fmla="*/ 0 w 714"/>
                <a:gd name="T7" fmla="*/ 0 h 718"/>
                <a:gd name="T8" fmla="*/ 0 w 714"/>
                <a:gd name="T9" fmla="*/ 0 h 718"/>
                <a:gd name="T10" fmla="*/ 0 w 714"/>
                <a:gd name="T11" fmla="*/ 0 h 718"/>
                <a:gd name="T12" fmla="*/ 0 w 714"/>
                <a:gd name="T13" fmla="*/ 0 h 718"/>
                <a:gd name="T14" fmla="*/ 0 w 714"/>
                <a:gd name="T15" fmla="*/ 0 h 718"/>
                <a:gd name="T16" fmla="*/ 0 w 714"/>
                <a:gd name="T17" fmla="*/ 0 h 718"/>
                <a:gd name="T18" fmla="*/ 0 w 714"/>
                <a:gd name="T19" fmla="*/ 0 h 718"/>
                <a:gd name="T20" fmla="*/ 0 w 714"/>
                <a:gd name="T21" fmla="*/ 0 h 718"/>
                <a:gd name="T22" fmla="*/ 0 w 714"/>
                <a:gd name="T23" fmla="*/ 0 h 718"/>
                <a:gd name="T24" fmla="*/ 0 w 714"/>
                <a:gd name="T25" fmla="*/ 0 h 718"/>
                <a:gd name="T26" fmla="*/ 0 w 714"/>
                <a:gd name="T27" fmla="*/ 0 h 7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4"/>
                <a:gd name="T43" fmla="*/ 0 h 718"/>
                <a:gd name="T44" fmla="*/ 714 w 714"/>
                <a:gd name="T45" fmla="*/ 718 h 7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4" h="718">
                  <a:moveTo>
                    <a:pt x="0" y="287"/>
                  </a:moveTo>
                  <a:lnTo>
                    <a:pt x="0" y="718"/>
                  </a:lnTo>
                  <a:lnTo>
                    <a:pt x="714" y="718"/>
                  </a:lnTo>
                  <a:lnTo>
                    <a:pt x="714" y="287"/>
                  </a:lnTo>
                  <a:lnTo>
                    <a:pt x="571" y="287"/>
                  </a:lnTo>
                  <a:lnTo>
                    <a:pt x="571" y="574"/>
                  </a:lnTo>
                  <a:lnTo>
                    <a:pt x="143" y="574"/>
                  </a:lnTo>
                  <a:lnTo>
                    <a:pt x="143" y="431"/>
                  </a:lnTo>
                  <a:lnTo>
                    <a:pt x="286" y="431"/>
                  </a:lnTo>
                  <a:lnTo>
                    <a:pt x="286" y="0"/>
                  </a:lnTo>
                  <a:lnTo>
                    <a:pt x="143" y="0"/>
                  </a:lnTo>
                  <a:lnTo>
                    <a:pt x="143" y="287"/>
                  </a:lnTo>
                  <a:lnTo>
                    <a:pt x="0" y="2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grpSp>
      <p:sp>
        <p:nvSpPr>
          <p:cNvPr id="39946" name="AutoShape 42">
            <a:extLst>
              <a:ext uri="{FF2B5EF4-FFF2-40B4-BE49-F238E27FC236}">
                <a16:creationId xmlns:a16="http://schemas.microsoft.com/office/drawing/2014/main" id="{55B7FB1B-B090-AA32-B2B4-052B05C76938}"/>
              </a:ext>
            </a:extLst>
          </p:cNvPr>
          <p:cNvSpPr>
            <a:spLocks noChangeArrowheads="1"/>
          </p:cNvSpPr>
          <p:nvPr/>
        </p:nvSpPr>
        <p:spPr bwMode="auto">
          <a:xfrm>
            <a:off x="1425575" y="2314575"/>
            <a:ext cx="555625" cy="647700"/>
          </a:xfrm>
          <a:prstGeom prst="foldedCorner">
            <a:avLst>
              <a:gd name="adj" fmla="val 29713"/>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lgn="ctr">
              <a:lnSpc>
                <a:spcPct val="20000"/>
              </a:lnSpc>
              <a:buFontTx/>
              <a:buNone/>
            </a:pPr>
            <a:r>
              <a:rPr lang="en-US" altLang="en-US" sz="1600">
                <a:solidFill>
                  <a:schemeClr val="tx1"/>
                </a:solidFill>
              </a:rPr>
              <a:t>-----</a:t>
            </a:r>
          </a:p>
          <a:p>
            <a:pPr algn="ctr">
              <a:lnSpc>
                <a:spcPct val="20000"/>
              </a:lnSpc>
              <a:buFontTx/>
              <a:buNone/>
            </a:pPr>
            <a:r>
              <a:rPr lang="en-US" altLang="en-US" sz="1600">
                <a:solidFill>
                  <a:schemeClr val="tx1"/>
                </a:solidFill>
              </a:rPr>
              <a:t>-----</a:t>
            </a:r>
          </a:p>
          <a:p>
            <a:pPr algn="ctr">
              <a:lnSpc>
                <a:spcPct val="30000"/>
              </a:lnSpc>
              <a:buFontTx/>
              <a:buNone/>
            </a:pPr>
            <a:r>
              <a:rPr lang="en-US" altLang="en-US" sz="1600">
                <a:solidFill>
                  <a:schemeClr val="tx1"/>
                </a:solidFill>
              </a:rPr>
              <a:t>-----</a:t>
            </a:r>
          </a:p>
        </p:txBody>
      </p:sp>
      <p:sp>
        <p:nvSpPr>
          <p:cNvPr id="39947" name="Text Box 43">
            <a:extLst>
              <a:ext uri="{FF2B5EF4-FFF2-40B4-BE49-F238E27FC236}">
                <a16:creationId xmlns:a16="http://schemas.microsoft.com/office/drawing/2014/main" id="{323D02DC-733D-052E-44EF-9C00E3D87F31}"/>
              </a:ext>
            </a:extLst>
          </p:cNvPr>
          <p:cNvSpPr txBox="1">
            <a:spLocks noChangeArrowheads="1"/>
          </p:cNvSpPr>
          <p:nvPr/>
        </p:nvSpPr>
        <p:spPr bwMode="auto">
          <a:xfrm>
            <a:off x="406400" y="3838575"/>
            <a:ext cx="6970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buFontTx/>
              <a:buNone/>
            </a:pPr>
            <a:r>
              <a:rPr lang="en-US" altLang="en-US" u="sng">
                <a:solidFill>
                  <a:schemeClr val="tx1"/>
                </a:solidFill>
              </a:rPr>
              <a:t>Given</a:t>
            </a:r>
            <a:r>
              <a:rPr lang="en-US" altLang="en-US">
                <a:solidFill>
                  <a:schemeClr val="tx1"/>
                </a:solidFill>
              </a:rPr>
              <a:t>: both parties already know the same </a:t>
            </a:r>
            <a:r>
              <a:rPr lang="en-US" altLang="en-US">
                <a:solidFill>
                  <a:schemeClr val="accent2"/>
                </a:solidFill>
              </a:rPr>
              <a:t>secret</a:t>
            </a:r>
            <a:r>
              <a:rPr lang="en-US" altLang="en-US">
                <a:solidFill>
                  <a:schemeClr val="tx1"/>
                </a:solidFill>
              </a:rPr>
              <a:t> </a:t>
            </a:r>
          </a:p>
        </p:txBody>
      </p:sp>
      <p:sp>
        <p:nvSpPr>
          <p:cNvPr id="39949" name="Text Box 45">
            <a:extLst>
              <a:ext uri="{FF2B5EF4-FFF2-40B4-BE49-F238E27FC236}">
                <a16:creationId xmlns:a16="http://schemas.microsoft.com/office/drawing/2014/main" id="{AFDFD6B4-E8EE-2981-2095-B58240C4F8F5}"/>
              </a:ext>
            </a:extLst>
          </p:cNvPr>
          <p:cNvSpPr txBox="1">
            <a:spLocks noChangeArrowheads="1"/>
          </p:cNvSpPr>
          <p:nvPr/>
        </p:nvSpPr>
        <p:spPr bwMode="auto">
          <a:xfrm>
            <a:off x="457200" y="4419600"/>
            <a:ext cx="501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buFontTx/>
              <a:buNone/>
            </a:pPr>
            <a:r>
              <a:rPr lang="en-US" altLang="en-US" u="sng">
                <a:solidFill>
                  <a:schemeClr val="tx1"/>
                </a:solidFill>
              </a:rPr>
              <a:t>Goal</a:t>
            </a:r>
            <a:r>
              <a:rPr lang="en-US" altLang="en-US">
                <a:solidFill>
                  <a:schemeClr val="tx1"/>
                </a:solidFill>
              </a:rPr>
              <a:t>: send a message confidentially</a:t>
            </a:r>
          </a:p>
        </p:txBody>
      </p:sp>
      <p:sp>
        <p:nvSpPr>
          <p:cNvPr id="39950" name="Text Box 46">
            <a:extLst>
              <a:ext uri="{FF2B5EF4-FFF2-40B4-BE49-F238E27FC236}">
                <a16:creationId xmlns:a16="http://schemas.microsoft.com/office/drawing/2014/main" id="{07E8E643-9E8B-EEC9-6091-CACB6F07E41E}"/>
              </a:ext>
            </a:extLst>
          </p:cNvPr>
          <p:cNvSpPr txBox="1">
            <a:spLocks noChangeArrowheads="1"/>
          </p:cNvSpPr>
          <p:nvPr/>
        </p:nvSpPr>
        <p:spPr bwMode="auto">
          <a:xfrm>
            <a:off x="457200" y="5499100"/>
            <a:ext cx="70215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lnSpc>
                <a:spcPct val="80000"/>
              </a:lnSpc>
              <a:buFontTx/>
              <a:buNone/>
            </a:pPr>
            <a:r>
              <a:rPr lang="en-US" altLang="en-US">
                <a:solidFill>
                  <a:schemeClr val="tx1"/>
                </a:solidFill>
              </a:rPr>
              <a:t>Any communication system that aims to guarantee</a:t>
            </a:r>
          </a:p>
          <a:p>
            <a:pPr>
              <a:lnSpc>
                <a:spcPct val="90000"/>
              </a:lnSpc>
              <a:buFontTx/>
              <a:buNone/>
            </a:pPr>
            <a:r>
              <a:rPr lang="en-US" altLang="en-US">
                <a:solidFill>
                  <a:schemeClr val="tx1"/>
                </a:solidFill>
              </a:rPr>
              <a:t>confidentiality must solve this problem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SSL related vulnerabilities</a:t>
            </a:r>
          </a:p>
        </p:txBody>
      </p:sp>
      <p:sp>
        <p:nvSpPr>
          <p:cNvPr id="3" name="Content Placeholder 2"/>
          <p:cNvSpPr>
            <a:spLocks noGrp="1"/>
          </p:cNvSpPr>
          <p:nvPr>
            <p:ph idx="1"/>
          </p:nvPr>
        </p:nvSpPr>
        <p:spPr/>
        <p:txBody>
          <a:bodyPr/>
          <a:lstStyle/>
          <a:p>
            <a:r>
              <a:rPr lang="en-US" dirty="0"/>
              <a:t>Recently, there are a number of SSL related vulnerabilities:</a:t>
            </a:r>
          </a:p>
          <a:p>
            <a:pPr lvl="1"/>
            <a:r>
              <a:rPr lang="en-US" dirty="0" err="1"/>
              <a:t>Heartbleed</a:t>
            </a:r>
            <a:r>
              <a:rPr lang="en-US" dirty="0"/>
              <a:t> (2014)</a:t>
            </a:r>
          </a:p>
          <a:p>
            <a:pPr lvl="1"/>
            <a:r>
              <a:rPr lang="en-US" dirty="0"/>
              <a:t>POODLE (2014) </a:t>
            </a:r>
          </a:p>
          <a:p>
            <a:pPr lvl="1"/>
            <a:r>
              <a:rPr lang="en-US" dirty="0"/>
              <a:t>Critical SSL flaw that Apple patched in OS X and </a:t>
            </a:r>
            <a:r>
              <a:rPr lang="en-US" dirty="0" err="1"/>
              <a:t>iOS</a:t>
            </a:r>
            <a:r>
              <a:rPr lang="en-US" dirty="0"/>
              <a:t> (2014)</a:t>
            </a:r>
          </a:p>
          <a:p>
            <a:pPr lvl="1"/>
            <a:r>
              <a:rPr lang="en-US" dirty="0"/>
              <a:t>FREAK (2015)</a:t>
            </a:r>
          </a:p>
          <a:p>
            <a:endParaRPr lang="en-US" dirty="0"/>
          </a:p>
        </p:txBody>
      </p:sp>
      <p:sp>
        <p:nvSpPr>
          <p:cNvPr id="4" name="Date Placeholder 3"/>
          <p:cNvSpPr>
            <a:spLocks noGrp="1"/>
          </p:cNvSpPr>
          <p:nvPr>
            <p:ph type="dt" sz="half" idx="10"/>
          </p:nvPr>
        </p:nvSpPr>
        <p:spPr/>
        <p:txBody>
          <a:bodyPr/>
          <a:lstStyle/>
          <a:p>
            <a:fld id="{1988803E-7481-47DF-B70D-107CA289AA18}"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20</a:t>
            </a:fld>
            <a:endParaRPr lang="en-US"/>
          </a:p>
        </p:txBody>
      </p:sp>
    </p:spTree>
    <p:extLst>
      <p:ext uri="{BB962C8B-B14F-4D97-AF65-F5344CB8AC3E}">
        <p14:creationId xmlns:p14="http://schemas.microsoft.com/office/powerpoint/2010/main" val="90575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HeartBleed</a:t>
            </a:r>
            <a:r>
              <a:rPr lang="en-US" dirty="0"/>
              <a:t> Vulnerability</a:t>
            </a:r>
          </a:p>
        </p:txBody>
      </p:sp>
      <p:sp>
        <p:nvSpPr>
          <p:cNvPr id="3" name="Content Placeholder 2"/>
          <p:cNvSpPr>
            <a:spLocks noGrp="1"/>
          </p:cNvSpPr>
          <p:nvPr>
            <p:ph idx="1"/>
          </p:nvPr>
        </p:nvSpPr>
        <p:spPr/>
        <p:txBody>
          <a:bodyPr>
            <a:normAutofit fontScale="92500" lnSpcReduction="20000"/>
          </a:bodyPr>
          <a:lstStyle/>
          <a:p>
            <a:r>
              <a:rPr lang="en-US" dirty="0"/>
              <a:t>The flaw is called ‘</a:t>
            </a:r>
            <a:r>
              <a:rPr lang="en-US" dirty="0" err="1"/>
              <a:t>Heartbleed</a:t>
            </a:r>
            <a:r>
              <a:rPr lang="en-US" dirty="0"/>
              <a:t>' because it comes from a programming mistake in </a:t>
            </a:r>
            <a:r>
              <a:rPr lang="en-US" dirty="0" err="1"/>
              <a:t>OpenSSL's</a:t>
            </a:r>
            <a:r>
              <a:rPr lang="en-US" dirty="0"/>
              <a:t> implementation of the TLS/DTLS (transport layer security protocols) ‘heartbeat' extension. It affects websites using </a:t>
            </a:r>
            <a:r>
              <a:rPr lang="en-US" dirty="0" err="1"/>
              <a:t>OpenSSL</a:t>
            </a:r>
            <a:r>
              <a:rPr lang="en-US" dirty="0"/>
              <a:t> 1.0.1 through to version 1.0.1f.</a:t>
            </a:r>
          </a:p>
          <a:p>
            <a:r>
              <a:rPr lang="en-US" dirty="0" err="1"/>
              <a:t>Heartbleed</a:t>
            </a:r>
            <a:r>
              <a:rPr lang="en-US" dirty="0"/>
              <a:t> bug is only present in the </a:t>
            </a:r>
            <a:r>
              <a:rPr lang="en-US" dirty="0" err="1"/>
              <a:t>OpenSSL</a:t>
            </a:r>
            <a:r>
              <a:rPr lang="en-US" dirty="0"/>
              <a:t> implementation of SSL and TLS</a:t>
            </a:r>
          </a:p>
          <a:p>
            <a:r>
              <a:rPr lang="en-US" dirty="0"/>
              <a:t>At the time of disclosure, about 17% of the world’s “secure” websites were said to be vulnerable to the bug.</a:t>
            </a:r>
          </a:p>
          <a:p>
            <a:r>
              <a:rPr lang="en-US" dirty="0"/>
              <a:t>The </a:t>
            </a:r>
            <a:r>
              <a:rPr lang="en-US" dirty="0" err="1"/>
              <a:t>Heartbleed</a:t>
            </a:r>
            <a:r>
              <a:rPr lang="en-US" dirty="0"/>
              <a:t> bug itself was introduced in December 2011, in fact it appears to have been committed about an hour before New Year’s Eve</a:t>
            </a:r>
          </a:p>
          <a:p>
            <a:r>
              <a:rPr lang="en-US" dirty="0"/>
              <a:t>Some websites have been set up where CISOs and end users can check whether the websites they run or use are vulnerable. Two such sites are:</a:t>
            </a:r>
          </a:p>
          <a:p>
            <a:pPr lvl="1"/>
            <a:r>
              <a:rPr lang="en-US" dirty="0"/>
              <a:t>http://filippo.io/Heartbleed/</a:t>
            </a:r>
          </a:p>
          <a:p>
            <a:pPr lvl="1"/>
            <a:r>
              <a:rPr lang="en-US" dirty="0"/>
              <a:t>https://lastpass.com/heartbleed/</a:t>
            </a:r>
          </a:p>
        </p:txBody>
      </p:sp>
      <p:sp>
        <p:nvSpPr>
          <p:cNvPr id="4" name="Date Placeholder 3"/>
          <p:cNvSpPr>
            <a:spLocks noGrp="1"/>
          </p:cNvSpPr>
          <p:nvPr>
            <p:ph type="dt" sz="half" idx="10"/>
          </p:nvPr>
        </p:nvSpPr>
        <p:spPr/>
        <p:txBody>
          <a:bodyPr/>
          <a:lstStyle/>
          <a:p>
            <a:fld id="{61C89958-F478-462E-B3D7-4BF0F2AA0990}"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21</a:t>
            </a:fld>
            <a:endParaRPr lang="en-US"/>
          </a:p>
        </p:txBody>
      </p:sp>
    </p:spTree>
    <p:extLst>
      <p:ext uri="{BB962C8B-B14F-4D97-AF65-F5344CB8AC3E}">
        <p14:creationId xmlns:p14="http://schemas.microsoft.com/office/powerpoint/2010/main" val="1411132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HeartBleed</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81000"/>
            <a:ext cx="971550" cy="11763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557338"/>
            <a:ext cx="4485538" cy="4876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3722" y="1752600"/>
            <a:ext cx="4548379" cy="4724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4"/>
          <p:cNvSpPr/>
          <p:nvPr/>
        </p:nvSpPr>
        <p:spPr>
          <a:xfrm>
            <a:off x="228600" y="6477000"/>
            <a:ext cx="2377574" cy="369332"/>
          </a:xfrm>
          <a:prstGeom prst="rect">
            <a:avLst/>
          </a:prstGeom>
        </p:spPr>
        <p:txBody>
          <a:bodyPr wrap="none">
            <a:spAutoFit/>
          </a:bodyPr>
          <a:lstStyle/>
          <a:p>
            <a:r>
              <a:rPr lang="en-US" dirty="0"/>
              <a:t>http://xkcd.com/1354/</a:t>
            </a:r>
          </a:p>
        </p:txBody>
      </p:sp>
      <p:sp>
        <p:nvSpPr>
          <p:cNvPr id="3" name="Date Placeholder 2"/>
          <p:cNvSpPr>
            <a:spLocks noGrp="1"/>
          </p:cNvSpPr>
          <p:nvPr>
            <p:ph type="dt" sz="half" idx="10"/>
          </p:nvPr>
        </p:nvSpPr>
        <p:spPr/>
        <p:txBody>
          <a:bodyPr/>
          <a:lstStyle/>
          <a:p>
            <a:fld id="{6810A466-B946-4D2C-81CE-63074B662D1D}" type="datetime1">
              <a:rPr lang="en-HK" smtClean="0"/>
              <a:t>4/3/2025</a:t>
            </a:fld>
            <a:endParaRPr lang="en-US"/>
          </a:p>
        </p:txBody>
      </p:sp>
      <p:sp>
        <p:nvSpPr>
          <p:cNvPr id="6" name="Footer Placeholder 5"/>
          <p:cNvSpPr>
            <a:spLocks noGrp="1"/>
          </p:cNvSpPr>
          <p:nvPr>
            <p:ph type="ftr" sz="quarter" idx="11"/>
          </p:nvPr>
        </p:nvSpPr>
        <p:spPr/>
        <p:txBody>
          <a:bodyPr/>
          <a:lstStyle/>
          <a:p>
            <a:r>
              <a:rPr lang="en-US"/>
              <a:t>Copyright © Ricci IEONG for UST training 2023</a:t>
            </a:r>
          </a:p>
        </p:txBody>
      </p:sp>
      <p:sp>
        <p:nvSpPr>
          <p:cNvPr id="7" name="Slide Number Placeholder 6"/>
          <p:cNvSpPr>
            <a:spLocks noGrp="1"/>
          </p:cNvSpPr>
          <p:nvPr>
            <p:ph type="sldNum" sz="quarter" idx="12"/>
          </p:nvPr>
        </p:nvSpPr>
        <p:spPr/>
        <p:txBody>
          <a:bodyPr/>
          <a:lstStyle/>
          <a:p>
            <a:fld id="{7BF01E72-7F0F-F443-B710-CAFE84FE68FE}" type="slidenum">
              <a:rPr lang="en-US" smtClean="0"/>
              <a:t>22</a:t>
            </a:fld>
            <a:endParaRPr lang="en-US"/>
          </a:p>
        </p:txBody>
      </p:sp>
    </p:spTree>
    <p:extLst>
      <p:ext uri="{BB962C8B-B14F-4D97-AF65-F5344CB8AC3E}">
        <p14:creationId xmlns:p14="http://schemas.microsoft.com/office/powerpoint/2010/main" val="863850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HeartBleed</a:t>
            </a:r>
            <a:endParaRPr lang="en-US" dirty="0"/>
          </a:p>
        </p:txBody>
      </p:sp>
      <p:sp>
        <p:nvSpPr>
          <p:cNvPr id="3" name="Content Placeholder 2"/>
          <p:cNvSpPr>
            <a:spLocks noGrp="1"/>
          </p:cNvSpPr>
          <p:nvPr>
            <p:ph idx="1"/>
          </p:nvPr>
        </p:nvSpPr>
        <p:spPr>
          <a:xfrm>
            <a:off x="822960" y="1845734"/>
            <a:ext cx="3694450" cy="4023360"/>
          </a:xfrm>
        </p:spPr>
        <p:txBody>
          <a:bodyPr>
            <a:normAutofit fontScale="92500"/>
          </a:bodyPr>
          <a:lstStyle/>
          <a:p>
            <a:r>
              <a:rPr lang="en-US" dirty="0"/>
              <a:t>Some of them are session-related information such as session ID, different tokens, keys, and some other sensitive internal information such as queries, internal data, etc. A real example shows what we can receive in the response</a:t>
            </a:r>
          </a:p>
          <a:p>
            <a:r>
              <a:rPr lang="en-US" dirty="0">
                <a:hlinkClick r:id="rId3"/>
              </a:rPr>
              <a:t>https://www.youtube.com/watch?v=lkst_tSwB9o</a:t>
            </a:r>
            <a:endParaRPr lang="en-US" dirty="0"/>
          </a:p>
          <a:p>
            <a:endParaRPr lang="en-US" dirty="0"/>
          </a:p>
          <a:p>
            <a:r>
              <a:rPr lang="en-US" dirty="0">
                <a:hlinkClick r:id="rId4"/>
              </a:rPr>
              <a:t>https://www.youtube.com/watch?v=D5Igbv-c1dY</a:t>
            </a:r>
            <a:r>
              <a:rPr lang="en-US" dirty="0"/>
              <a:t> (</a:t>
            </a:r>
            <a:r>
              <a:rPr lang="en-US" dirty="0" err="1"/>
              <a:t>Metasploit</a:t>
            </a:r>
            <a:r>
              <a:rPr lang="en-US" dirty="0"/>
              <a:t> – </a:t>
            </a:r>
            <a:r>
              <a:rPr lang="en-US" dirty="0" err="1"/>
              <a:t>OpenSSL</a:t>
            </a:r>
            <a:r>
              <a:rPr lang="en-US" dirty="0"/>
              <a:t> Heartbeat)</a:t>
            </a: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1371600"/>
            <a:ext cx="3581400" cy="2484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4051" y="3962400"/>
            <a:ext cx="3754498" cy="2543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1EDE62CD-2568-42A8-B202-860E6C4A0A03}"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23</a:t>
            </a:fld>
            <a:endParaRPr lang="en-US"/>
          </a:p>
        </p:txBody>
      </p:sp>
    </p:spTree>
    <p:extLst>
      <p:ext uri="{BB962C8B-B14F-4D97-AF65-F5344CB8AC3E}">
        <p14:creationId xmlns:p14="http://schemas.microsoft.com/office/powerpoint/2010/main" val="1751597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Layer Security</a:t>
            </a:r>
          </a:p>
        </p:txBody>
      </p:sp>
      <p:sp>
        <p:nvSpPr>
          <p:cNvPr id="3" name="Content Placeholder 2"/>
          <p:cNvSpPr>
            <a:spLocks noGrp="1"/>
          </p:cNvSpPr>
          <p:nvPr>
            <p:ph idx="1"/>
          </p:nvPr>
        </p:nvSpPr>
        <p:spPr/>
        <p:txBody>
          <a:bodyPr>
            <a:normAutofit/>
          </a:bodyPr>
          <a:lstStyle/>
          <a:p>
            <a:r>
              <a:rPr lang="en-US" dirty="0"/>
              <a:t>Transport Layer Security (TLS) and its predecessor, Secure Sockets Layer (SSL), are cryptographic protocols designed to provide communications security over a computer network.</a:t>
            </a:r>
          </a:p>
          <a:p>
            <a:r>
              <a:rPr lang="en-US" dirty="0"/>
              <a:t>As of 2014 the 3.0 version of SSL is considered insecure as it is vulnerable to the POODLE attack that affects all block ciphers in SSL; and RC4, the only non-block cipher supported by SSL 3.0, is also feasibly broken as used in SSL 3.0</a:t>
            </a:r>
          </a:p>
          <a:p>
            <a:endParaRPr lang="en-US" dirty="0"/>
          </a:p>
        </p:txBody>
      </p:sp>
      <p:sp>
        <p:nvSpPr>
          <p:cNvPr id="4" name="Date Placeholder 3"/>
          <p:cNvSpPr>
            <a:spLocks noGrp="1"/>
          </p:cNvSpPr>
          <p:nvPr>
            <p:ph type="dt" sz="half" idx="10"/>
          </p:nvPr>
        </p:nvSpPr>
        <p:spPr/>
        <p:txBody>
          <a:bodyPr/>
          <a:lstStyle/>
          <a:p>
            <a:fld id="{56F272D5-3696-4546-AFA4-5F0C13FB85CF}"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24</a:t>
            </a:fld>
            <a:endParaRPr lang="en-US"/>
          </a:p>
        </p:txBody>
      </p:sp>
    </p:spTree>
    <p:extLst>
      <p:ext uri="{BB962C8B-B14F-4D97-AF65-F5344CB8AC3E}">
        <p14:creationId xmlns:p14="http://schemas.microsoft.com/office/powerpoint/2010/main" val="1140409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POODLE attack (Sep 2014)</a:t>
            </a:r>
          </a:p>
        </p:txBody>
      </p:sp>
      <p:sp>
        <p:nvSpPr>
          <p:cNvPr id="3" name="Content Placeholder 2"/>
          <p:cNvSpPr>
            <a:spLocks noGrp="1"/>
          </p:cNvSpPr>
          <p:nvPr>
            <p:ph idx="1"/>
          </p:nvPr>
        </p:nvSpPr>
        <p:spPr/>
        <p:txBody>
          <a:bodyPr>
            <a:normAutofit fontScale="70000" lnSpcReduction="20000"/>
          </a:bodyPr>
          <a:lstStyle/>
          <a:p>
            <a:r>
              <a:rPr lang="en-US" dirty="0"/>
              <a:t>The POODLE attack (which stands for "</a:t>
            </a:r>
            <a:r>
              <a:rPr lang="en-US" dirty="0">
                <a:solidFill>
                  <a:srgbClr val="C00000"/>
                </a:solidFill>
              </a:rPr>
              <a:t>Padding Oracle </a:t>
            </a:r>
            <a:r>
              <a:rPr lang="en-US" dirty="0"/>
              <a:t>On Downgraded Legacy Encryption") is a man-in-the-middle exploit which takes advantage of Internet and security software clients' fallback to SSL 3.0</a:t>
            </a:r>
          </a:p>
          <a:p>
            <a:r>
              <a:rPr lang="en-US" dirty="0"/>
              <a:t>As of 2014 the 3.0 version of SSL is considered insecure as it is vulnerable to the POODLE attack that affects </a:t>
            </a:r>
            <a:r>
              <a:rPr lang="en-US" dirty="0">
                <a:solidFill>
                  <a:srgbClr val="FF0000"/>
                </a:solidFill>
              </a:rPr>
              <a:t>all block ciphers in SSL; and RC4 </a:t>
            </a:r>
            <a:r>
              <a:rPr lang="en-US" dirty="0"/>
              <a:t>(the only non-block cipher supported by SSL 3.0) is also feasibly broken as used in SSL 3.0</a:t>
            </a:r>
          </a:p>
          <a:p>
            <a:r>
              <a:rPr lang="en-US" dirty="0"/>
              <a:t>In cryptography, a padding oracle attack is an attack which is performed on the padding of a cryptographic message. </a:t>
            </a:r>
          </a:p>
          <a:p>
            <a:r>
              <a:rPr lang="en-US" dirty="0"/>
              <a:t>The plain text message often has to be padded (expanded) to be compatible with the underlying cryptographic primitive. </a:t>
            </a:r>
          </a:p>
          <a:p>
            <a:r>
              <a:rPr lang="en-US" dirty="0"/>
              <a:t>Leakage of information about the padding may occur mainly during decryption of the </a:t>
            </a:r>
            <a:r>
              <a:rPr lang="en-US" dirty="0" err="1"/>
              <a:t>ciphertext</a:t>
            </a:r>
            <a:r>
              <a:rPr lang="en-US" dirty="0"/>
              <a:t>. Padding oracle attacks are </a:t>
            </a:r>
            <a:r>
              <a:rPr lang="en-US" dirty="0">
                <a:solidFill>
                  <a:srgbClr val="FF0000"/>
                </a:solidFill>
              </a:rPr>
              <a:t>mostly associated with ECB or CBC mode decryption</a:t>
            </a:r>
            <a:r>
              <a:rPr lang="en-US" dirty="0"/>
              <a:t> used within block ciphers.</a:t>
            </a:r>
          </a:p>
          <a:p>
            <a:r>
              <a:rPr lang="en-US" dirty="0"/>
              <a:t>In symmetric cryptography, the padding oracle attack is most commonly applied to the CBC mode of operation, where the "oracle" (usually a server) leaks data about whether the padding of an encrypted message is correct or not. </a:t>
            </a:r>
          </a:p>
          <a:p>
            <a:r>
              <a:rPr lang="en-US" dirty="0"/>
              <a:t>Such data can allow attackers to decrypt (and sometimes encrypt) messages through the oracle using the oracle's key, without knowing the encryption key.</a:t>
            </a:r>
          </a:p>
          <a:p>
            <a:endParaRPr lang="en-US" dirty="0"/>
          </a:p>
        </p:txBody>
      </p:sp>
      <p:sp>
        <p:nvSpPr>
          <p:cNvPr id="4" name="Date Placeholder 3"/>
          <p:cNvSpPr>
            <a:spLocks noGrp="1"/>
          </p:cNvSpPr>
          <p:nvPr>
            <p:ph type="dt" sz="half" idx="10"/>
          </p:nvPr>
        </p:nvSpPr>
        <p:spPr/>
        <p:txBody>
          <a:bodyPr/>
          <a:lstStyle/>
          <a:p>
            <a:fld id="{186547C3-B32E-4A39-A306-FA33A58B0A6A}"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25</a:t>
            </a:fld>
            <a:endParaRPr lang="en-US"/>
          </a:p>
        </p:txBody>
      </p:sp>
    </p:spTree>
    <p:extLst>
      <p:ext uri="{BB962C8B-B14F-4D97-AF65-F5344CB8AC3E}">
        <p14:creationId xmlns:p14="http://schemas.microsoft.com/office/powerpoint/2010/main" val="64885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POODLE attack (Sep 2014)</a:t>
            </a:r>
          </a:p>
        </p:txBody>
      </p:sp>
      <p:sp>
        <p:nvSpPr>
          <p:cNvPr id="3" name="Content Placeholder 2"/>
          <p:cNvSpPr>
            <a:spLocks noGrp="1"/>
          </p:cNvSpPr>
          <p:nvPr>
            <p:ph idx="1"/>
          </p:nvPr>
        </p:nvSpPr>
        <p:spPr/>
        <p:txBody>
          <a:bodyPr>
            <a:normAutofit/>
          </a:bodyPr>
          <a:lstStyle/>
          <a:p>
            <a:r>
              <a:rPr lang="en-US" dirty="0"/>
              <a:t>If attackers successfully exploit this vulnerability, on average, they only need to make 256 SSL 3.0 requests to reveal one byte of encrypted messages</a:t>
            </a:r>
          </a:p>
          <a:p>
            <a:r>
              <a:rPr lang="en-US" dirty="0"/>
              <a:t>POODLE to attack it are CVE-2014-3566 and CVE-2014-8730</a:t>
            </a:r>
          </a:p>
          <a:p>
            <a:r>
              <a:rPr lang="en-US" dirty="0"/>
              <a:t>Migration</a:t>
            </a:r>
          </a:p>
          <a:p>
            <a:pPr lvl="1"/>
            <a:r>
              <a:rPr lang="en-US" dirty="0"/>
              <a:t>To mitigate the POODLE attack, one approach is to completely disable SSL 3.0 on the client side and the server side</a:t>
            </a:r>
          </a:p>
          <a:p>
            <a:pPr lvl="1"/>
            <a:r>
              <a:rPr lang="en-US" dirty="0"/>
              <a:t>To prevent this attack, one could append an HMAC (Hash-based message authentication code) to the </a:t>
            </a:r>
            <a:r>
              <a:rPr lang="en-US" dirty="0" err="1"/>
              <a:t>ciphertext</a:t>
            </a:r>
            <a:r>
              <a:rPr lang="en-US" dirty="0"/>
              <a:t>. Without the key used to generate the HMAC, an attacker won't be able to produce valid </a:t>
            </a:r>
            <a:r>
              <a:rPr lang="en-US" dirty="0" err="1"/>
              <a:t>ciphertexts</a:t>
            </a:r>
            <a:r>
              <a:rPr lang="en-US" dirty="0"/>
              <a:t>.</a:t>
            </a:r>
          </a:p>
          <a:p>
            <a:endParaRPr lang="en-US" dirty="0"/>
          </a:p>
        </p:txBody>
      </p:sp>
      <p:sp>
        <p:nvSpPr>
          <p:cNvPr id="4" name="Date Placeholder 3"/>
          <p:cNvSpPr>
            <a:spLocks noGrp="1"/>
          </p:cNvSpPr>
          <p:nvPr>
            <p:ph type="dt" sz="half" idx="10"/>
          </p:nvPr>
        </p:nvSpPr>
        <p:spPr/>
        <p:txBody>
          <a:bodyPr/>
          <a:lstStyle/>
          <a:p>
            <a:fld id="{BEEBF1CF-EFD1-4963-A234-3582DD89074E}"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26</a:t>
            </a:fld>
            <a:endParaRPr lang="en-US"/>
          </a:p>
        </p:txBody>
      </p:sp>
    </p:spTree>
    <p:extLst>
      <p:ext uri="{BB962C8B-B14F-4D97-AF65-F5344CB8AC3E}">
        <p14:creationId xmlns:p14="http://schemas.microsoft.com/office/powerpoint/2010/main" val="40225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POODLE attack (Sep 2014)</a:t>
            </a:r>
          </a:p>
        </p:txBody>
      </p:sp>
      <p:sp>
        <p:nvSpPr>
          <p:cNvPr id="3" name="Content Placeholder 2"/>
          <p:cNvSpPr>
            <a:spLocks noGrp="1"/>
          </p:cNvSpPr>
          <p:nvPr>
            <p:ph idx="1"/>
          </p:nvPr>
        </p:nvSpPr>
        <p:spPr/>
        <p:txBody>
          <a:bodyPr/>
          <a:lstStyle/>
          <a:p>
            <a:r>
              <a:rPr lang="en-US" dirty="0"/>
              <a:t>The vulnerability exists in Cipher Block Chaining mode. </a:t>
            </a:r>
          </a:p>
          <a:p>
            <a:r>
              <a:rPr lang="en-US" dirty="0"/>
              <a:t>Since Block Ciphers have fixed length, if the data in the last block is not a multiple of its size, then padding is added to fill the extra space. </a:t>
            </a:r>
          </a:p>
          <a:p>
            <a:r>
              <a:rPr lang="en-US" dirty="0"/>
              <a:t>One of the problems is that padding value is ignored by the server and checks only if padding length is correct as well as Message Authentication Code (MAC) of the plaintext. </a:t>
            </a:r>
          </a:p>
          <a:p>
            <a:r>
              <a:rPr lang="en-US" dirty="0"/>
              <a:t>That means the receiver (Server) cannot verify if padding value has been modified.</a:t>
            </a:r>
          </a:p>
          <a:p>
            <a:r>
              <a:rPr lang="en-US" dirty="0"/>
              <a:t>This means that once every 256 requests, the server will accept the modified value. </a:t>
            </a:r>
            <a:r>
              <a:rPr lang="en-US"/>
              <a:t>The attacker does not need to know the encryption method or key to pull off this attack.</a:t>
            </a:r>
            <a:endParaRPr lang="en-US" dirty="0"/>
          </a:p>
        </p:txBody>
      </p:sp>
      <p:sp>
        <p:nvSpPr>
          <p:cNvPr id="4" name="Date Placeholder 3"/>
          <p:cNvSpPr>
            <a:spLocks noGrp="1"/>
          </p:cNvSpPr>
          <p:nvPr>
            <p:ph type="dt" sz="half" idx="10"/>
          </p:nvPr>
        </p:nvSpPr>
        <p:spPr/>
        <p:txBody>
          <a:bodyPr/>
          <a:lstStyle/>
          <a:p>
            <a:fld id="{62FD8B06-2D20-4B7B-AF3F-6E462AA2054A}" type="datetime1">
              <a:rPr lang="en-HK" smtClean="0"/>
              <a:t>4/3/2025</a:t>
            </a:fld>
            <a:endParaRPr lang="en-US"/>
          </a:p>
        </p:txBody>
      </p:sp>
      <p:sp>
        <p:nvSpPr>
          <p:cNvPr id="5" name="Footer Placeholder 4"/>
          <p:cNvSpPr>
            <a:spLocks noGrp="1"/>
          </p:cNvSpPr>
          <p:nvPr>
            <p:ph type="ftr" sz="quarter" idx="11"/>
          </p:nvPr>
        </p:nvSpPr>
        <p:spPr/>
        <p:txBody>
          <a:bodyPr/>
          <a:lstStyle/>
          <a:p>
            <a:r>
              <a:rPr lang="en-US"/>
              <a:t>Copyright © Ricci IEONG for UST training 2023</a:t>
            </a:r>
          </a:p>
        </p:txBody>
      </p:sp>
      <p:sp>
        <p:nvSpPr>
          <p:cNvPr id="6" name="Slide Number Placeholder 5"/>
          <p:cNvSpPr>
            <a:spLocks noGrp="1"/>
          </p:cNvSpPr>
          <p:nvPr>
            <p:ph type="sldNum" sz="quarter" idx="12"/>
          </p:nvPr>
        </p:nvSpPr>
        <p:spPr/>
        <p:txBody>
          <a:bodyPr/>
          <a:lstStyle/>
          <a:p>
            <a:fld id="{7BF01E72-7F0F-F443-B710-CAFE84FE68FE}" type="slidenum">
              <a:rPr lang="en-US" smtClean="0"/>
              <a:t>27</a:t>
            </a:fld>
            <a:endParaRPr lang="en-US"/>
          </a:p>
        </p:txBody>
      </p:sp>
    </p:spTree>
    <p:extLst>
      <p:ext uri="{BB962C8B-B14F-4D97-AF65-F5344CB8AC3E}">
        <p14:creationId xmlns:p14="http://schemas.microsoft.com/office/powerpoint/2010/main" val="166906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BA47113-20E8-4076-8C3D-52D349ACAC07}"/>
              </a:ext>
            </a:extLst>
          </p:cNvPr>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r>
              <a:rPr lang="en-US" altLang="en-US" sz="1200">
                <a:latin typeface="Arial" panose="020B0604020202020204" pitchFamily="34" charset="0"/>
              </a:rPr>
              <a:t>slide </a:t>
            </a:r>
            <a:fld id="{0D34F1E5-3442-4077-96CC-4C15AB2D343C}"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
        <p:nvSpPr>
          <p:cNvPr id="77826" name="Rectangle 2">
            <a:extLst>
              <a:ext uri="{FF2B5EF4-FFF2-40B4-BE49-F238E27FC236}">
                <a16:creationId xmlns:a16="http://schemas.microsoft.com/office/drawing/2014/main" id="{A2AECC8A-6DC4-4A10-F77C-F387C1CA9E68}"/>
              </a:ext>
            </a:extLst>
          </p:cNvPr>
          <p:cNvSpPr>
            <a:spLocks noGrp="1" noChangeArrowheads="1"/>
          </p:cNvSpPr>
          <p:nvPr>
            <p:ph type="title"/>
          </p:nvPr>
        </p:nvSpPr>
        <p:spPr>
          <a:xfrm>
            <a:off x="406400" y="228600"/>
            <a:ext cx="8432800" cy="914400"/>
          </a:xfrm>
          <a:noFill/>
        </p:spPr>
        <p:txBody>
          <a:bodyPr lIns="92075" tIns="46038" rIns="92075" bIns="46038"/>
          <a:lstStyle/>
          <a:p>
            <a:r>
              <a:rPr lang="en-US" altLang="en-US" dirty="0">
                <a:latin typeface="Arial" panose="020B0604020202020204" pitchFamily="34" charset="0"/>
              </a:rPr>
              <a:t>Asymmetric Encryption</a:t>
            </a:r>
            <a:endParaRPr lang="en-US" altLang="en-US" dirty="0"/>
          </a:p>
        </p:txBody>
      </p:sp>
      <p:pic>
        <p:nvPicPr>
          <p:cNvPr id="77827" name="Picture 3" descr="PE03749_">
            <a:extLst>
              <a:ext uri="{FF2B5EF4-FFF2-40B4-BE49-F238E27FC236}">
                <a16:creationId xmlns:a16="http://schemas.microsoft.com/office/drawing/2014/main" id="{6DFFDC4A-F822-0A04-FCA3-D07CE3E5C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238" y="2162175"/>
            <a:ext cx="7159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4" descr="PE03749_">
            <a:extLst>
              <a:ext uri="{FF2B5EF4-FFF2-40B4-BE49-F238E27FC236}">
                <a16:creationId xmlns:a16="http://schemas.microsoft.com/office/drawing/2014/main" id="{3704C76D-29B3-3A3A-5E5E-FC1A13630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599238" y="2162175"/>
            <a:ext cx="71596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5" descr="j0139031">
            <a:extLst>
              <a:ext uri="{FF2B5EF4-FFF2-40B4-BE49-F238E27FC236}">
                <a16:creationId xmlns:a16="http://schemas.microsoft.com/office/drawing/2014/main" id="{4223E24F-5943-F15B-E845-09DDDE8867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690563"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Line 6">
            <a:extLst>
              <a:ext uri="{FF2B5EF4-FFF2-40B4-BE49-F238E27FC236}">
                <a16:creationId xmlns:a16="http://schemas.microsoft.com/office/drawing/2014/main" id="{C06AA468-0B4C-8E29-7B7A-0909726D5271}"/>
              </a:ext>
            </a:extLst>
          </p:cNvPr>
          <p:cNvSpPr>
            <a:spLocks noChangeShapeType="1"/>
          </p:cNvSpPr>
          <p:nvPr/>
        </p:nvSpPr>
        <p:spPr bwMode="auto">
          <a:xfrm>
            <a:off x="2971800" y="2771775"/>
            <a:ext cx="3352800" cy="0"/>
          </a:xfrm>
          <a:prstGeom prst="line">
            <a:avLst/>
          </a:prstGeom>
          <a:noFill/>
          <a:ln w="28575">
            <a:solidFill>
              <a:schemeClr val="tx1"/>
            </a:solidFill>
            <a:prstDash val="dash"/>
            <a:round/>
            <a:headEnd type="none" w="lg" len="lg"/>
            <a:tailEnd type="stealth" w="lg" len="lg"/>
          </a:ln>
          <a:extLst>
            <a:ext uri="{909E8E84-426E-40DD-AFC4-6F175D3DCCD1}">
              <a14:hiddenFill xmlns:a14="http://schemas.microsoft.com/office/drawing/2010/main">
                <a:noFill/>
              </a14:hiddenFill>
            </a:ext>
          </a:extLst>
        </p:spPr>
        <p:txBody>
          <a:bodyPr/>
          <a:lstStyle/>
          <a:p>
            <a:endParaRPr lang="en-HK"/>
          </a:p>
        </p:txBody>
      </p:sp>
      <p:sp>
        <p:nvSpPr>
          <p:cNvPr id="77831" name="Text Box 7">
            <a:extLst>
              <a:ext uri="{FF2B5EF4-FFF2-40B4-BE49-F238E27FC236}">
                <a16:creationId xmlns:a16="http://schemas.microsoft.com/office/drawing/2014/main" id="{AB7C9A64-BE6F-B1E0-EF5D-56713B450E6B}"/>
              </a:ext>
            </a:extLst>
          </p:cNvPr>
          <p:cNvSpPr txBox="1">
            <a:spLocks noChangeArrowheads="1"/>
          </p:cNvSpPr>
          <p:nvPr/>
        </p:nvSpPr>
        <p:spPr bwMode="auto">
          <a:xfrm>
            <a:off x="4271963" y="2192338"/>
            <a:ext cx="3762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buFontTx/>
              <a:buNone/>
            </a:pPr>
            <a:r>
              <a:rPr lang="en-US" altLang="en-US" sz="3200">
                <a:solidFill>
                  <a:schemeClr val="tx1"/>
                </a:solidFill>
              </a:rPr>
              <a:t>?</a:t>
            </a:r>
          </a:p>
        </p:txBody>
      </p:sp>
      <p:grpSp>
        <p:nvGrpSpPr>
          <p:cNvPr id="77832" name="Group 8">
            <a:extLst>
              <a:ext uri="{FF2B5EF4-FFF2-40B4-BE49-F238E27FC236}">
                <a16:creationId xmlns:a16="http://schemas.microsoft.com/office/drawing/2014/main" id="{3B51B2F4-96FD-2AA2-6B14-A480355518C1}"/>
              </a:ext>
            </a:extLst>
          </p:cNvPr>
          <p:cNvGrpSpPr>
            <a:grpSpLocks noChangeAspect="1"/>
          </p:cNvGrpSpPr>
          <p:nvPr/>
        </p:nvGrpSpPr>
        <p:grpSpPr bwMode="auto">
          <a:xfrm>
            <a:off x="1171575" y="3000375"/>
            <a:ext cx="657225" cy="322263"/>
            <a:chOff x="1410" y="2496"/>
            <a:chExt cx="414" cy="203"/>
          </a:xfrm>
        </p:grpSpPr>
        <p:sp>
          <p:nvSpPr>
            <p:cNvPr id="77859" name="AutoShape 9">
              <a:extLst>
                <a:ext uri="{FF2B5EF4-FFF2-40B4-BE49-F238E27FC236}">
                  <a16:creationId xmlns:a16="http://schemas.microsoft.com/office/drawing/2014/main" id="{6A1B27CE-29D6-CE35-A7C8-BB809A172D77}"/>
                </a:ext>
              </a:extLst>
            </p:cNvPr>
            <p:cNvSpPr>
              <a:spLocks noChangeAspect="1" noChangeArrowheads="1" noTextEdit="1"/>
            </p:cNvSpPr>
            <p:nvPr/>
          </p:nvSpPr>
          <p:spPr bwMode="auto">
            <a:xfrm>
              <a:off x="1410" y="2496"/>
              <a:ext cx="41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HK"/>
            </a:p>
          </p:txBody>
        </p:sp>
        <p:sp>
          <p:nvSpPr>
            <p:cNvPr id="77860" name="Freeform 10">
              <a:extLst>
                <a:ext uri="{FF2B5EF4-FFF2-40B4-BE49-F238E27FC236}">
                  <a16:creationId xmlns:a16="http://schemas.microsoft.com/office/drawing/2014/main" id="{9174066C-CDED-B88E-DED4-4307BB753CCA}"/>
                </a:ext>
              </a:extLst>
            </p:cNvPr>
            <p:cNvSpPr>
              <a:spLocks/>
            </p:cNvSpPr>
            <p:nvPr/>
          </p:nvSpPr>
          <p:spPr bwMode="auto">
            <a:xfrm>
              <a:off x="1723" y="2615"/>
              <a:ext cx="72" cy="75"/>
            </a:xfrm>
            <a:custGeom>
              <a:avLst/>
              <a:gdLst>
                <a:gd name="T0" fmla="*/ 0 w 579"/>
                <a:gd name="T1" fmla="*/ 0 h 605"/>
                <a:gd name="T2" fmla="*/ 0 w 579"/>
                <a:gd name="T3" fmla="*/ 0 h 605"/>
                <a:gd name="T4" fmla="*/ 0 w 579"/>
                <a:gd name="T5" fmla="*/ 0 h 605"/>
                <a:gd name="T6" fmla="*/ 0 w 579"/>
                <a:gd name="T7" fmla="*/ 0 h 605"/>
                <a:gd name="T8" fmla="*/ 0 w 579"/>
                <a:gd name="T9" fmla="*/ 0 h 605"/>
                <a:gd name="T10" fmla="*/ 0 w 579"/>
                <a:gd name="T11" fmla="*/ 0 h 605"/>
                <a:gd name="T12" fmla="*/ 0 w 579"/>
                <a:gd name="T13" fmla="*/ 0 h 605"/>
                <a:gd name="T14" fmla="*/ 0 w 579"/>
                <a:gd name="T15" fmla="*/ 0 h 605"/>
                <a:gd name="T16" fmla="*/ 0 60000 65536"/>
                <a:gd name="T17" fmla="*/ 0 60000 65536"/>
                <a:gd name="T18" fmla="*/ 0 60000 65536"/>
                <a:gd name="T19" fmla="*/ 0 60000 65536"/>
                <a:gd name="T20" fmla="*/ 0 60000 65536"/>
                <a:gd name="T21" fmla="*/ 0 60000 65536"/>
                <a:gd name="T22" fmla="*/ 0 60000 65536"/>
                <a:gd name="T23" fmla="*/ 0 60000 65536"/>
                <a:gd name="T24" fmla="*/ 0 w 579"/>
                <a:gd name="T25" fmla="*/ 0 h 605"/>
                <a:gd name="T26" fmla="*/ 579 w 579"/>
                <a:gd name="T27" fmla="*/ 605 h 6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9" h="605">
                  <a:moveTo>
                    <a:pt x="136" y="12"/>
                  </a:moveTo>
                  <a:lnTo>
                    <a:pt x="136" y="309"/>
                  </a:lnTo>
                  <a:lnTo>
                    <a:pt x="0" y="314"/>
                  </a:lnTo>
                  <a:lnTo>
                    <a:pt x="12" y="605"/>
                  </a:lnTo>
                  <a:lnTo>
                    <a:pt x="567" y="599"/>
                  </a:lnTo>
                  <a:lnTo>
                    <a:pt x="579" y="0"/>
                  </a:lnTo>
                  <a:lnTo>
                    <a:pt x="136" y="1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61" name="Freeform 11">
              <a:extLst>
                <a:ext uri="{FF2B5EF4-FFF2-40B4-BE49-F238E27FC236}">
                  <a16:creationId xmlns:a16="http://schemas.microsoft.com/office/drawing/2014/main" id="{02D65B90-9F78-A1E4-92FA-63CA8C083EF9}"/>
                </a:ext>
              </a:extLst>
            </p:cNvPr>
            <p:cNvSpPr>
              <a:spLocks/>
            </p:cNvSpPr>
            <p:nvPr/>
          </p:nvSpPr>
          <p:spPr bwMode="auto">
            <a:xfrm>
              <a:off x="1739" y="2618"/>
              <a:ext cx="54" cy="30"/>
            </a:xfrm>
            <a:custGeom>
              <a:avLst/>
              <a:gdLst>
                <a:gd name="T0" fmla="*/ 0 w 437"/>
                <a:gd name="T1" fmla="*/ 0 h 243"/>
                <a:gd name="T2" fmla="*/ 0 w 437"/>
                <a:gd name="T3" fmla="*/ 0 h 243"/>
                <a:gd name="T4" fmla="*/ 0 w 437"/>
                <a:gd name="T5" fmla="*/ 0 h 243"/>
                <a:gd name="T6" fmla="*/ 0 w 437"/>
                <a:gd name="T7" fmla="*/ 0 h 243"/>
                <a:gd name="T8" fmla="*/ 0 w 437"/>
                <a:gd name="T9" fmla="*/ 0 h 243"/>
                <a:gd name="T10" fmla="*/ 0 w 437"/>
                <a:gd name="T11" fmla="*/ 0 h 243"/>
                <a:gd name="T12" fmla="*/ 0 60000 65536"/>
                <a:gd name="T13" fmla="*/ 0 60000 65536"/>
                <a:gd name="T14" fmla="*/ 0 60000 65536"/>
                <a:gd name="T15" fmla="*/ 0 60000 65536"/>
                <a:gd name="T16" fmla="*/ 0 60000 65536"/>
                <a:gd name="T17" fmla="*/ 0 60000 65536"/>
                <a:gd name="T18" fmla="*/ 0 w 437"/>
                <a:gd name="T19" fmla="*/ 0 h 243"/>
                <a:gd name="T20" fmla="*/ 437 w 437"/>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37" h="243">
                  <a:moveTo>
                    <a:pt x="0" y="18"/>
                  </a:moveTo>
                  <a:lnTo>
                    <a:pt x="35" y="243"/>
                  </a:lnTo>
                  <a:lnTo>
                    <a:pt x="437" y="243"/>
                  </a:lnTo>
                  <a:lnTo>
                    <a:pt x="396"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62" name="Freeform 12">
              <a:extLst>
                <a:ext uri="{FF2B5EF4-FFF2-40B4-BE49-F238E27FC236}">
                  <a16:creationId xmlns:a16="http://schemas.microsoft.com/office/drawing/2014/main" id="{D95633AD-C387-CF2F-8E05-3FB7AD381306}"/>
                </a:ext>
              </a:extLst>
            </p:cNvPr>
            <p:cNvSpPr>
              <a:spLocks/>
            </p:cNvSpPr>
            <p:nvPr/>
          </p:nvSpPr>
          <p:spPr bwMode="auto">
            <a:xfrm>
              <a:off x="1724" y="2669"/>
              <a:ext cx="72" cy="17"/>
            </a:xfrm>
            <a:custGeom>
              <a:avLst/>
              <a:gdLst>
                <a:gd name="T0" fmla="*/ 0 w 573"/>
                <a:gd name="T1" fmla="*/ 0 h 136"/>
                <a:gd name="T2" fmla="*/ 0 w 573"/>
                <a:gd name="T3" fmla="*/ 0 h 136"/>
                <a:gd name="T4" fmla="*/ 0 w 573"/>
                <a:gd name="T5" fmla="*/ 0 h 136"/>
                <a:gd name="T6" fmla="*/ 0 w 573"/>
                <a:gd name="T7" fmla="*/ 0 h 136"/>
                <a:gd name="T8" fmla="*/ 0 w 573"/>
                <a:gd name="T9" fmla="*/ 0 h 136"/>
                <a:gd name="T10" fmla="*/ 0 w 573"/>
                <a:gd name="T11" fmla="*/ 0 h 136"/>
                <a:gd name="T12" fmla="*/ 0 60000 65536"/>
                <a:gd name="T13" fmla="*/ 0 60000 65536"/>
                <a:gd name="T14" fmla="*/ 0 60000 65536"/>
                <a:gd name="T15" fmla="*/ 0 60000 65536"/>
                <a:gd name="T16" fmla="*/ 0 60000 65536"/>
                <a:gd name="T17" fmla="*/ 0 60000 65536"/>
                <a:gd name="T18" fmla="*/ 0 w 573"/>
                <a:gd name="T19" fmla="*/ 0 h 136"/>
                <a:gd name="T20" fmla="*/ 573 w 57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573" h="136">
                  <a:moveTo>
                    <a:pt x="24" y="0"/>
                  </a:moveTo>
                  <a:lnTo>
                    <a:pt x="573" y="0"/>
                  </a:lnTo>
                  <a:lnTo>
                    <a:pt x="555" y="136"/>
                  </a:lnTo>
                  <a:lnTo>
                    <a:pt x="0" y="119"/>
                  </a:lnTo>
                  <a:lnTo>
                    <a:pt x="2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63" name="Freeform 13">
              <a:extLst>
                <a:ext uri="{FF2B5EF4-FFF2-40B4-BE49-F238E27FC236}">
                  <a16:creationId xmlns:a16="http://schemas.microsoft.com/office/drawing/2014/main" id="{DEF543E9-B83D-F059-AFBD-5D3CBC2DB854}"/>
                </a:ext>
              </a:extLst>
            </p:cNvPr>
            <p:cNvSpPr>
              <a:spLocks/>
            </p:cNvSpPr>
            <p:nvPr/>
          </p:nvSpPr>
          <p:spPr bwMode="auto">
            <a:xfrm>
              <a:off x="1446" y="2508"/>
              <a:ext cx="67" cy="40"/>
            </a:xfrm>
            <a:custGeom>
              <a:avLst/>
              <a:gdLst>
                <a:gd name="T0" fmla="*/ 0 w 537"/>
                <a:gd name="T1" fmla="*/ 0 h 326"/>
                <a:gd name="T2" fmla="*/ 0 w 537"/>
                <a:gd name="T3" fmla="*/ 0 h 326"/>
                <a:gd name="T4" fmla="*/ 0 w 537"/>
                <a:gd name="T5" fmla="*/ 0 h 326"/>
                <a:gd name="T6" fmla="*/ 0 w 537"/>
                <a:gd name="T7" fmla="*/ 0 h 326"/>
                <a:gd name="T8" fmla="*/ 0 w 537"/>
                <a:gd name="T9" fmla="*/ 0 h 326"/>
                <a:gd name="T10" fmla="*/ 0 w 537"/>
                <a:gd name="T11" fmla="*/ 0 h 326"/>
                <a:gd name="T12" fmla="*/ 0 60000 65536"/>
                <a:gd name="T13" fmla="*/ 0 60000 65536"/>
                <a:gd name="T14" fmla="*/ 0 60000 65536"/>
                <a:gd name="T15" fmla="*/ 0 60000 65536"/>
                <a:gd name="T16" fmla="*/ 0 60000 65536"/>
                <a:gd name="T17" fmla="*/ 0 60000 65536"/>
                <a:gd name="T18" fmla="*/ 0 w 537"/>
                <a:gd name="T19" fmla="*/ 0 h 326"/>
                <a:gd name="T20" fmla="*/ 537 w 537"/>
                <a:gd name="T21" fmla="*/ 326 h 326"/>
              </a:gdLst>
              <a:ahLst/>
              <a:cxnLst>
                <a:cxn ang="T12">
                  <a:pos x="T0" y="T1"/>
                </a:cxn>
                <a:cxn ang="T13">
                  <a:pos x="T2" y="T3"/>
                </a:cxn>
                <a:cxn ang="T14">
                  <a:pos x="T4" y="T5"/>
                </a:cxn>
                <a:cxn ang="T15">
                  <a:pos x="T6" y="T7"/>
                </a:cxn>
                <a:cxn ang="T16">
                  <a:pos x="T8" y="T9"/>
                </a:cxn>
                <a:cxn ang="T17">
                  <a:pos x="T10" y="T11"/>
                </a:cxn>
              </a:cxnLst>
              <a:rect l="T18" t="T19" r="T20" b="T21"/>
              <a:pathLst>
                <a:path w="537" h="326">
                  <a:moveTo>
                    <a:pt x="0" y="0"/>
                  </a:moveTo>
                  <a:lnTo>
                    <a:pt x="0" y="326"/>
                  </a:lnTo>
                  <a:lnTo>
                    <a:pt x="537" y="296"/>
                  </a:lnTo>
                  <a:lnTo>
                    <a:pt x="501" y="3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64" name="Freeform 14">
              <a:extLst>
                <a:ext uri="{FF2B5EF4-FFF2-40B4-BE49-F238E27FC236}">
                  <a16:creationId xmlns:a16="http://schemas.microsoft.com/office/drawing/2014/main" id="{3B4AB454-B6C2-E5BA-8CA6-636C672D0A50}"/>
                </a:ext>
              </a:extLst>
            </p:cNvPr>
            <p:cNvSpPr>
              <a:spLocks/>
            </p:cNvSpPr>
            <p:nvPr/>
          </p:nvSpPr>
          <p:spPr bwMode="auto">
            <a:xfrm>
              <a:off x="1418" y="2505"/>
              <a:ext cx="378" cy="181"/>
            </a:xfrm>
            <a:custGeom>
              <a:avLst/>
              <a:gdLst>
                <a:gd name="T0" fmla="*/ 0 w 3031"/>
                <a:gd name="T1" fmla="*/ 0 h 1448"/>
                <a:gd name="T2" fmla="*/ 0 w 3031"/>
                <a:gd name="T3" fmla="*/ 0 h 1448"/>
                <a:gd name="T4" fmla="*/ 0 w 3031"/>
                <a:gd name="T5" fmla="*/ 0 h 1448"/>
                <a:gd name="T6" fmla="*/ 0 w 3031"/>
                <a:gd name="T7" fmla="*/ 0 h 1448"/>
                <a:gd name="T8" fmla="*/ 0 w 3031"/>
                <a:gd name="T9" fmla="*/ 0 h 1448"/>
                <a:gd name="T10" fmla="*/ 0 w 3031"/>
                <a:gd name="T11" fmla="*/ 0 h 1448"/>
                <a:gd name="T12" fmla="*/ 0 w 3031"/>
                <a:gd name="T13" fmla="*/ 0 h 1448"/>
                <a:gd name="T14" fmla="*/ 0 w 3031"/>
                <a:gd name="T15" fmla="*/ 0 h 1448"/>
                <a:gd name="T16" fmla="*/ 0 w 3031"/>
                <a:gd name="T17" fmla="*/ 0 h 1448"/>
                <a:gd name="T18" fmla="*/ 0 w 3031"/>
                <a:gd name="T19" fmla="*/ 0 h 1448"/>
                <a:gd name="T20" fmla="*/ 0 w 3031"/>
                <a:gd name="T21" fmla="*/ 0 h 1448"/>
                <a:gd name="T22" fmla="*/ 0 w 3031"/>
                <a:gd name="T23" fmla="*/ 0 h 1448"/>
                <a:gd name="T24" fmla="*/ 0 w 3031"/>
                <a:gd name="T25" fmla="*/ 0 h 1448"/>
                <a:gd name="T26" fmla="*/ 0 w 3031"/>
                <a:gd name="T27" fmla="*/ 0 h 1448"/>
                <a:gd name="T28" fmla="*/ 0 w 3031"/>
                <a:gd name="T29" fmla="*/ 0 h 14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1"/>
                <a:gd name="T46" fmla="*/ 0 h 1448"/>
                <a:gd name="T47" fmla="*/ 3031 w 3031"/>
                <a:gd name="T48" fmla="*/ 1448 h 14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1" h="1448">
                  <a:moveTo>
                    <a:pt x="24" y="0"/>
                  </a:moveTo>
                  <a:lnTo>
                    <a:pt x="0" y="1424"/>
                  </a:lnTo>
                  <a:lnTo>
                    <a:pt x="845" y="1448"/>
                  </a:lnTo>
                  <a:lnTo>
                    <a:pt x="868" y="897"/>
                  </a:lnTo>
                  <a:lnTo>
                    <a:pt x="3013" y="873"/>
                  </a:lnTo>
                  <a:lnTo>
                    <a:pt x="3031" y="594"/>
                  </a:lnTo>
                  <a:lnTo>
                    <a:pt x="863" y="582"/>
                  </a:lnTo>
                  <a:lnTo>
                    <a:pt x="851" y="7"/>
                  </a:lnTo>
                  <a:lnTo>
                    <a:pt x="597" y="19"/>
                  </a:lnTo>
                  <a:lnTo>
                    <a:pt x="574" y="1175"/>
                  </a:lnTo>
                  <a:lnTo>
                    <a:pt x="308" y="1170"/>
                  </a:lnTo>
                  <a:lnTo>
                    <a:pt x="296" y="286"/>
                  </a:lnTo>
                  <a:lnTo>
                    <a:pt x="284" y="12"/>
                  </a:lnTo>
                  <a:lnTo>
                    <a:pt x="2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65" name="Freeform 15">
              <a:extLst>
                <a:ext uri="{FF2B5EF4-FFF2-40B4-BE49-F238E27FC236}">
                  <a16:creationId xmlns:a16="http://schemas.microsoft.com/office/drawing/2014/main" id="{32B55330-9510-5BB9-F158-1301A9378774}"/>
                </a:ext>
              </a:extLst>
            </p:cNvPr>
            <p:cNvSpPr>
              <a:spLocks/>
            </p:cNvSpPr>
            <p:nvPr/>
          </p:nvSpPr>
          <p:spPr bwMode="auto">
            <a:xfrm>
              <a:off x="1506" y="2510"/>
              <a:ext cx="19" cy="79"/>
            </a:xfrm>
            <a:custGeom>
              <a:avLst/>
              <a:gdLst>
                <a:gd name="T0" fmla="*/ 0 w 154"/>
                <a:gd name="T1" fmla="*/ 0 h 634"/>
                <a:gd name="T2" fmla="*/ 0 w 154"/>
                <a:gd name="T3" fmla="*/ 0 h 634"/>
                <a:gd name="T4" fmla="*/ 0 w 154"/>
                <a:gd name="T5" fmla="*/ 0 h 634"/>
                <a:gd name="T6" fmla="*/ 0 w 154"/>
                <a:gd name="T7" fmla="*/ 0 h 634"/>
                <a:gd name="T8" fmla="*/ 0 w 154"/>
                <a:gd name="T9" fmla="*/ 0 h 634"/>
                <a:gd name="T10" fmla="*/ 0 w 154"/>
                <a:gd name="T11" fmla="*/ 0 h 634"/>
                <a:gd name="T12" fmla="*/ 0 w 154"/>
                <a:gd name="T13" fmla="*/ 0 h 634"/>
                <a:gd name="T14" fmla="*/ 0 60000 65536"/>
                <a:gd name="T15" fmla="*/ 0 60000 65536"/>
                <a:gd name="T16" fmla="*/ 0 60000 65536"/>
                <a:gd name="T17" fmla="*/ 0 60000 65536"/>
                <a:gd name="T18" fmla="*/ 0 60000 65536"/>
                <a:gd name="T19" fmla="*/ 0 60000 65536"/>
                <a:gd name="T20" fmla="*/ 0 60000 65536"/>
                <a:gd name="T21" fmla="*/ 0 w 154"/>
                <a:gd name="T22" fmla="*/ 0 h 634"/>
                <a:gd name="T23" fmla="*/ 154 w 154"/>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634">
                  <a:moveTo>
                    <a:pt x="88" y="47"/>
                  </a:moveTo>
                  <a:lnTo>
                    <a:pt x="0" y="124"/>
                  </a:lnTo>
                  <a:lnTo>
                    <a:pt x="6" y="634"/>
                  </a:lnTo>
                  <a:lnTo>
                    <a:pt x="154" y="623"/>
                  </a:lnTo>
                  <a:lnTo>
                    <a:pt x="148" y="0"/>
                  </a:lnTo>
                  <a:lnTo>
                    <a:pt x="88" y="4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66" name="Freeform 16">
              <a:extLst>
                <a:ext uri="{FF2B5EF4-FFF2-40B4-BE49-F238E27FC236}">
                  <a16:creationId xmlns:a16="http://schemas.microsoft.com/office/drawing/2014/main" id="{33EB79CF-C434-3613-A129-5B5F2057B0F7}"/>
                </a:ext>
              </a:extLst>
            </p:cNvPr>
            <p:cNvSpPr>
              <a:spLocks/>
            </p:cNvSpPr>
            <p:nvPr/>
          </p:nvSpPr>
          <p:spPr bwMode="auto">
            <a:xfrm>
              <a:off x="1436" y="2526"/>
              <a:ext cx="71" cy="143"/>
            </a:xfrm>
            <a:custGeom>
              <a:avLst/>
              <a:gdLst>
                <a:gd name="T0" fmla="*/ 0 w 567"/>
                <a:gd name="T1" fmla="*/ 0 h 1151"/>
                <a:gd name="T2" fmla="*/ 0 w 567"/>
                <a:gd name="T3" fmla="*/ 0 h 1151"/>
                <a:gd name="T4" fmla="*/ 0 w 567"/>
                <a:gd name="T5" fmla="*/ 0 h 1151"/>
                <a:gd name="T6" fmla="*/ 0 w 567"/>
                <a:gd name="T7" fmla="*/ 0 h 1151"/>
                <a:gd name="T8" fmla="*/ 0 w 567"/>
                <a:gd name="T9" fmla="*/ 0 h 1151"/>
                <a:gd name="T10" fmla="*/ 0 w 567"/>
                <a:gd name="T11" fmla="*/ 0 h 1151"/>
                <a:gd name="T12" fmla="*/ 0 w 567"/>
                <a:gd name="T13" fmla="*/ 0 h 1151"/>
                <a:gd name="T14" fmla="*/ 0 w 567"/>
                <a:gd name="T15" fmla="*/ 0 h 1151"/>
                <a:gd name="T16" fmla="*/ 0 60000 65536"/>
                <a:gd name="T17" fmla="*/ 0 60000 65536"/>
                <a:gd name="T18" fmla="*/ 0 60000 65536"/>
                <a:gd name="T19" fmla="*/ 0 60000 65536"/>
                <a:gd name="T20" fmla="*/ 0 60000 65536"/>
                <a:gd name="T21" fmla="*/ 0 60000 65536"/>
                <a:gd name="T22" fmla="*/ 0 60000 65536"/>
                <a:gd name="T23" fmla="*/ 0 60000 65536"/>
                <a:gd name="T24" fmla="*/ 0 w 567"/>
                <a:gd name="T25" fmla="*/ 0 h 1151"/>
                <a:gd name="T26" fmla="*/ 567 w 56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7" h="1151">
                  <a:moveTo>
                    <a:pt x="0" y="18"/>
                  </a:moveTo>
                  <a:lnTo>
                    <a:pt x="0" y="1151"/>
                  </a:lnTo>
                  <a:lnTo>
                    <a:pt x="89" y="1074"/>
                  </a:lnTo>
                  <a:lnTo>
                    <a:pt x="124" y="118"/>
                  </a:lnTo>
                  <a:lnTo>
                    <a:pt x="490" y="101"/>
                  </a:lnTo>
                  <a:lnTo>
                    <a:pt x="567"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67" name="Freeform 17">
              <a:extLst>
                <a:ext uri="{FF2B5EF4-FFF2-40B4-BE49-F238E27FC236}">
                  <a16:creationId xmlns:a16="http://schemas.microsoft.com/office/drawing/2014/main" id="{A7EB061B-320F-C1E8-18D7-A3DFD88C4FCC}"/>
                </a:ext>
              </a:extLst>
            </p:cNvPr>
            <p:cNvSpPr>
              <a:spLocks/>
            </p:cNvSpPr>
            <p:nvPr/>
          </p:nvSpPr>
          <p:spPr bwMode="auto">
            <a:xfrm>
              <a:off x="1422" y="2598"/>
              <a:ext cx="373" cy="85"/>
            </a:xfrm>
            <a:custGeom>
              <a:avLst/>
              <a:gdLst>
                <a:gd name="T0" fmla="*/ 0 w 2983"/>
                <a:gd name="T1" fmla="*/ 0 h 682"/>
                <a:gd name="T2" fmla="*/ 0 w 2983"/>
                <a:gd name="T3" fmla="*/ 0 h 682"/>
                <a:gd name="T4" fmla="*/ 0 w 2983"/>
                <a:gd name="T5" fmla="*/ 0 h 682"/>
                <a:gd name="T6" fmla="*/ 0 w 2983"/>
                <a:gd name="T7" fmla="*/ 0 h 682"/>
                <a:gd name="T8" fmla="*/ 0 w 2983"/>
                <a:gd name="T9" fmla="*/ 0 h 682"/>
                <a:gd name="T10" fmla="*/ 0 w 2983"/>
                <a:gd name="T11" fmla="*/ 0 h 682"/>
                <a:gd name="T12" fmla="*/ 0 w 2983"/>
                <a:gd name="T13" fmla="*/ 0 h 682"/>
                <a:gd name="T14" fmla="*/ 0 w 2983"/>
                <a:gd name="T15" fmla="*/ 0 h 682"/>
                <a:gd name="T16" fmla="*/ 0 w 2983"/>
                <a:gd name="T17" fmla="*/ 0 h 682"/>
                <a:gd name="T18" fmla="*/ 0 w 2983"/>
                <a:gd name="T19" fmla="*/ 0 h 6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83"/>
                <a:gd name="T31" fmla="*/ 0 h 682"/>
                <a:gd name="T32" fmla="*/ 2983 w 2983"/>
                <a:gd name="T33" fmla="*/ 682 h 6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83" h="682">
                  <a:moveTo>
                    <a:pt x="690" y="0"/>
                  </a:moveTo>
                  <a:lnTo>
                    <a:pt x="690" y="570"/>
                  </a:lnTo>
                  <a:lnTo>
                    <a:pt x="123" y="564"/>
                  </a:lnTo>
                  <a:lnTo>
                    <a:pt x="0" y="665"/>
                  </a:lnTo>
                  <a:lnTo>
                    <a:pt x="821" y="682"/>
                  </a:lnTo>
                  <a:lnTo>
                    <a:pt x="844" y="137"/>
                  </a:lnTo>
                  <a:lnTo>
                    <a:pt x="2948" y="137"/>
                  </a:lnTo>
                  <a:lnTo>
                    <a:pt x="2983" y="0"/>
                  </a:lnTo>
                  <a:lnTo>
                    <a:pt x="69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68" name="Freeform 18">
              <a:extLst>
                <a:ext uri="{FF2B5EF4-FFF2-40B4-BE49-F238E27FC236}">
                  <a16:creationId xmlns:a16="http://schemas.microsoft.com/office/drawing/2014/main" id="{D9A9D390-DAB4-49BC-15B0-C729097DF9A1}"/>
                </a:ext>
              </a:extLst>
            </p:cNvPr>
            <p:cNvSpPr>
              <a:spLocks/>
            </p:cNvSpPr>
            <p:nvPr/>
          </p:nvSpPr>
          <p:spPr bwMode="auto">
            <a:xfrm>
              <a:off x="1517" y="2571"/>
              <a:ext cx="304" cy="89"/>
            </a:xfrm>
            <a:custGeom>
              <a:avLst/>
              <a:gdLst>
                <a:gd name="T0" fmla="*/ 0 w 2432"/>
                <a:gd name="T1" fmla="*/ 0 h 719"/>
                <a:gd name="T2" fmla="*/ 0 w 2432"/>
                <a:gd name="T3" fmla="*/ 0 h 719"/>
                <a:gd name="T4" fmla="*/ 0 w 2432"/>
                <a:gd name="T5" fmla="*/ 0 h 719"/>
                <a:gd name="T6" fmla="*/ 0 w 2432"/>
                <a:gd name="T7" fmla="*/ 0 h 719"/>
                <a:gd name="T8" fmla="*/ 0 w 2432"/>
                <a:gd name="T9" fmla="*/ 0 h 719"/>
                <a:gd name="T10" fmla="*/ 0 w 2432"/>
                <a:gd name="T11" fmla="*/ 0 h 719"/>
                <a:gd name="T12" fmla="*/ 0 w 2432"/>
                <a:gd name="T13" fmla="*/ 0 h 719"/>
                <a:gd name="T14" fmla="*/ 0 w 2432"/>
                <a:gd name="T15" fmla="*/ 0 h 719"/>
                <a:gd name="T16" fmla="*/ 0 w 2432"/>
                <a:gd name="T17" fmla="*/ 0 h 719"/>
                <a:gd name="T18" fmla="*/ 0 w 2432"/>
                <a:gd name="T19" fmla="*/ 0 h 719"/>
                <a:gd name="T20" fmla="*/ 0 w 2432"/>
                <a:gd name="T21" fmla="*/ 0 h 719"/>
                <a:gd name="T22" fmla="*/ 0 w 2432"/>
                <a:gd name="T23" fmla="*/ 0 h 719"/>
                <a:gd name="T24" fmla="*/ 0 w 2432"/>
                <a:gd name="T25" fmla="*/ 0 h 719"/>
                <a:gd name="T26" fmla="*/ 0 w 2432"/>
                <a:gd name="T27" fmla="*/ 0 h 719"/>
                <a:gd name="T28" fmla="*/ 0 w 2432"/>
                <a:gd name="T29" fmla="*/ 0 h 719"/>
                <a:gd name="T30" fmla="*/ 0 w 2432"/>
                <a:gd name="T31" fmla="*/ 0 h 7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32"/>
                <a:gd name="T49" fmla="*/ 0 h 719"/>
                <a:gd name="T50" fmla="*/ 2432 w 2432"/>
                <a:gd name="T51" fmla="*/ 719 h 7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32" h="719">
                  <a:moveTo>
                    <a:pt x="0" y="0"/>
                  </a:moveTo>
                  <a:lnTo>
                    <a:pt x="2288" y="0"/>
                  </a:lnTo>
                  <a:lnTo>
                    <a:pt x="2432" y="215"/>
                  </a:lnTo>
                  <a:lnTo>
                    <a:pt x="2288" y="431"/>
                  </a:lnTo>
                  <a:lnTo>
                    <a:pt x="2288" y="719"/>
                  </a:lnTo>
                  <a:lnTo>
                    <a:pt x="1717" y="719"/>
                  </a:lnTo>
                  <a:lnTo>
                    <a:pt x="1717" y="575"/>
                  </a:lnTo>
                  <a:lnTo>
                    <a:pt x="2145" y="575"/>
                  </a:lnTo>
                  <a:lnTo>
                    <a:pt x="2145" y="431"/>
                  </a:lnTo>
                  <a:lnTo>
                    <a:pt x="1860" y="431"/>
                  </a:lnTo>
                  <a:lnTo>
                    <a:pt x="1860" y="288"/>
                  </a:lnTo>
                  <a:lnTo>
                    <a:pt x="2145" y="288"/>
                  </a:lnTo>
                  <a:lnTo>
                    <a:pt x="2145" y="144"/>
                  </a:lnTo>
                  <a:lnTo>
                    <a:pt x="0" y="1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69" name="Freeform 19">
              <a:extLst>
                <a:ext uri="{FF2B5EF4-FFF2-40B4-BE49-F238E27FC236}">
                  <a16:creationId xmlns:a16="http://schemas.microsoft.com/office/drawing/2014/main" id="{CA38CD76-030E-E21F-D60B-C2A301335616}"/>
                </a:ext>
              </a:extLst>
            </p:cNvPr>
            <p:cNvSpPr>
              <a:spLocks/>
            </p:cNvSpPr>
            <p:nvPr/>
          </p:nvSpPr>
          <p:spPr bwMode="auto">
            <a:xfrm>
              <a:off x="1517" y="2606"/>
              <a:ext cx="215" cy="18"/>
            </a:xfrm>
            <a:custGeom>
              <a:avLst/>
              <a:gdLst>
                <a:gd name="T0" fmla="*/ 0 w 1717"/>
                <a:gd name="T1" fmla="*/ 0 h 143"/>
                <a:gd name="T2" fmla="*/ 0 w 1717"/>
                <a:gd name="T3" fmla="*/ 0 h 143"/>
                <a:gd name="T4" fmla="*/ 0 w 1717"/>
                <a:gd name="T5" fmla="*/ 0 h 143"/>
                <a:gd name="T6" fmla="*/ 0 w 1717"/>
                <a:gd name="T7" fmla="*/ 0 h 143"/>
                <a:gd name="T8" fmla="*/ 0 w 1717"/>
                <a:gd name="T9" fmla="*/ 0 h 143"/>
                <a:gd name="T10" fmla="*/ 0 w 1717"/>
                <a:gd name="T11" fmla="*/ 0 h 143"/>
                <a:gd name="T12" fmla="*/ 0 w 1717"/>
                <a:gd name="T13" fmla="*/ 0 h 143"/>
                <a:gd name="T14" fmla="*/ 0 60000 65536"/>
                <a:gd name="T15" fmla="*/ 0 60000 65536"/>
                <a:gd name="T16" fmla="*/ 0 60000 65536"/>
                <a:gd name="T17" fmla="*/ 0 60000 65536"/>
                <a:gd name="T18" fmla="*/ 0 60000 65536"/>
                <a:gd name="T19" fmla="*/ 0 60000 65536"/>
                <a:gd name="T20" fmla="*/ 0 60000 65536"/>
                <a:gd name="T21" fmla="*/ 0 w 1717"/>
                <a:gd name="T22" fmla="*/ 0 h 143"/>
                <a:gd name="T23" fmla="*/ 1717 w 1717"/>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7" h="143">
                  <a:moveTo>
                    <a:pt x="143" y="0"/>
                  </a:moveTo>
                  <a:lnTo>
                    <a:pt x="1717" y="0"/>
                  </a:lnTo>
                  <a:lnTo>
                    <a:pt x="1717" y="143"/>
                  </a:lnTo>
                  <a:lnTo>
                    <a:pt x="107" y="143"/>
                  </a:lnTo>
                  <a:lnTo>
                    <a:pt x="0"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70" name="Freeform 20">
              <a:extLst>
                <a:ext uri="{FF2B5EF4-FFF2-40B4-BE49-F238E27FC236}">
                  <a16:creationId xmlns:a16="http://schemas.microsoft.com/office/drawing/2014/main" id="{B7B565E1-71D0-57A3-AD42-CE4FEC6F8D2A}"/>
                </a:ext>
              </a:extLst>
            </p:cNvPr>
            <p:cNvSpPr>
              <a:spLocks/>
            </p:cNvSpPr>
            <p:nvPr/>
          </p:nvSpPr>
          <p:spPr bwMode="auto">
            <a:xfrm>
              <a:off x="1410" y="2499"/>
              <a:ext cx="125" cy="197"/>
            </a:xfrm>
            <a:custGeom>
              <a:avLst/>
              <a:gdLst>
                <a:gd name="T0" fmla="*/ 0 w 1001"/>
                <a:gd name="T1" fmla="*/ 0 h 1580"/>
                <a:gd name="T2" fmla="*/ 0 w 1001"/>
                <a:gd name="T3" fmla="*/ 0 h 1580"/>
                <a:gd name="T4" fmla="*/ 0 w 1001"/>
                <a:gd name="T5" fmla="*/ 0 h 1580"/>
                <a:gd name="T6" fmla="*/ 0 w 1001"/>
                <a:gd name="T7" fmla="*/ 0 h 1580"/>
                <a:gd name="T8" fmla="*/ 0 w 1001"/>
                <a:gd name="T9" fmla="*/ 0 h 1580"/>
                <a:gd name="T10" fmla="*/ 0 w 1001"/>
                <a:gd name="T11" fmla="*/ 0 h 1580"/>
                <a:gd name="T12" fmla="*/ 0 w 1001"/>
                <a:gd name="T13" fmla="*/ 0 h 1580"/>
                <a:gd name="T14" fmla="*/ 0 w 1001"/>
                <a:gd name="T15" fmla="*/ 0 h 1580"/>
                <a:gd name="T16" fmla="*/ 0 w 1001"/>
                <a:gd name="T17" fmla="*/ 0 h 1580"/>
                <a:gd name="T18" fmla="*/ 0 w 1001"/>
                <a:gd name="T19" fmla="*/ 0 h 1580"/>
                <a:gd name="T20" fmla="*/ 0 w 1001"/>
                <a:gd name="T21" fmla="*/ 0 h 1580"/>
                <a:gd name="T22" fmla="*/ 0 w 1001"/>
                <a:gd name="T23" fmla="*/ 0 h 1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1"/>
                <a:gd name="T37" fmla="*/ 0 h 1580"/>
                <a:gd name="T38" fmla="*/ 1001 w 1001"/>
                <a:gd name="T39" fmla="*/ 1580 h 1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1" h="1580">
                  <a:moveTo>
                    <a:pt x="0" y="0"/>
                  </a:moveTo>
                  <a:lnTo>
                    <a:pt x="0" y="1580"/>
                  </a:lnTo>
                  <a:lnTo>
                    <a:pt x="1001" y="1580"/>
                  </a:lnTo>
                  <a:lnTo>
                    <a:pt x="1001" y="862"/>
                  </a:lnTo>
                  <a:lnTo>
                    <a:pt x="858" y="862"/>
                  </a:lnTo>
                  <a:lnTo>
                    <a:pt x="858" y="1436"/>
                  </a:lnTo>
                  <a:lnTo>
                    <a:pt x="143" y="1436"/>
                  </a:lnTo>
                  <a:lnTo>
                    <a:pt x="143" y="143"/>
                  </a:lnTo>
                  <a:lnTo>
                    <a:pt x="1001" y="143"/>
                  </a:lnTo>
                  <a:lnTo>
                    <a:pt x="100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71" name="Freeform 21">
              <a:extLst>
                <a:ext uri="{FF2B5EF4-FFF2-40B4-BE49-F238E27FC236}">
                  <a16:creationId xmlns:a16="http://schemas.microsoft.com/office/drawing/2014/main" id="{47BE8CA2-5457-2DEE-EA8D-423FA2D85E5A}"/>
                </a:ext>
              </a:extLst>
            </p:cNvPr>
            <p:cNvSpPr>
              <a:spLocks/>
            </p:cNvSpPr>
            <p:nvPr/>
          </p:nvSpPr>
          <p:spPr bwMode="auto">
            <a:xfrm>
              <a:off x="1446" y="2535"/>
              <a:ext cx="53" cy="125"/>
            </a:xfrm>
            <a:custGeom>
              <a:avLst/>
              <a:gdLst>
                <a:gd name="T0" fmla="*/ 0 w 428"/>
                <a:gd name="T1" fmla="*/ 0 h 1007"/>
                <a:gd name="T2" fmla="*/ 0 w 428"/>
                <a:gd name="T3" fmla="*/ 0 h 1007"/>
                <a:gd name="T4" fmla="*/ 0 w 428"/>
                <a:gd name="T5" fmla="*/ 0 h 1007"/>
                <a:gd name="T6" fmla="*/ 0 w 428"/>
                <a:gd name="T7" fmla="*/ 0 h 1007"/>
                <a:gd name="T8" fmla="*/ 0 w 428"/>
                <a:gd name="T9" fmla="*/ 0 h 1007"/>
                <a:gd name="T10" fmla="*/ 0 w 428"/>
                <a:gd name="T11" fmla="*/ 0 h 1007"/>
                <a:gd name="T12" fmla="*/ 0 w 428"/>
                <a:gd name="T13" fmla="*/ 0 h 1007"/>
                <a:gd name="T14" fmla="*/ 0 w 428"/>
                <a:gd name="T15" fmla="*/ 0 h 1007"/>
                <a:gd name="T16" fmla="*/ 0 w 428"/>
                <a:gd name="T17" fmla="*/ 0 h 1007"/>
                <a:gd name="T18" fmla="*/ 0 w 428"/>
                <a:gd name="T19" fmla="*/ 0 h 10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007"/>
                <a:gd name="T32" fmla="*/ 428 w 428"/>
                <a:gd name="T33" fmla="*/ 1007 h 10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007">
                  <a:moveTo>
                    <a:pt x="0" y="0"/>
                  </a:moveTo>
                  <a:lnTo>
                    <a:pt x="0" y="1007"/>
                  </a:lnTo>
                  <a:lnTo>
                    <a:pt x="428" y="1007"/>
                  </a:lnTo>
                  <a:lnTo>
                    <a:pt x="428" y="0"/>
                  </a:lnTo>
                  <a:lnTo>
                    <a:pt x="285" y="0"/>
                  </a:lnTo>
                  <a:lnTo>
                    <a:pt x="285" y="863"/>
                  </a:lnTo>
                  <a:lnTo>
                    <a:pt x="143" y="863"/>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72" name="Freeform 22">
              <a:extLst>
                <a:ext uri="{FF2B5EF4-FFF2-40B4-BE49-F238E27FC236}">
                  <a16:creationId xmlns:a16="http://schemas.microsoft.com/office/drawing/2014/main" id="{7F158DEE-0B59-CD33-67C7-9FE8DE3E34BA}"/>
                </a:ext>
              </a:extLst>
            </p:cNvPr>
            <p:cNvSpPr>
              <a:spLocks/>
            </p:cNvSpPr>
            <p:nvPr/>
          </p:nvSpPr>
          <p:spPr bwMode="auto">
            <a:xfrm>
              <a:off x="1446" y="2535"/>
              <a:ext cx="53" cy="18"/>
            </a:xfrm>
            <a:custGeom>
              <a:avLst/>
              <a:gdLst>
                <a:gd name="T0" fmla="*/ 0 w 428"/>
                <a:gd name="T1" fmla="*/ 0 h 145"/>
                <a:gd name="T2" fmla="*/ 0 w 428"/>
                <a:gd name="T3" fmla="*/ 0 h 145"/>
                <a:gd name="T4" fmla="*/ 0 w 428"/>
                <a:gd name="T5" fmla="*/ 0 h 145"/>
                <a:gd name="T6" fmla="*/ 0 w 428"/>
                <a:gd name="T7" fmla="*/ 0 h 145"/>
                <a:gd name="T8" fmla="*/ 0 w 428"/>
                <a:gd name="T9" fmla="*/ 0 h 145"/>
                <a:gd name="T10" fmla="*/ 0 w 428"/>
                <a:gd name="T11" fmla="*/ 0 h 145"/>
                <a:gd name="T12" fmla="*/ 0 60000 65536"/>
                <a:gd name="T13" fmla="*/ 0 60000 65536"/>
                <a:gd name="T14" fmla="*/ 0 60000 65536"/>
                <a:gd name="T15" fmla="*/ 0 60000 65536"/>
                <a:gd name="T16" fmla="*/ 0 60000 65536"/>
                <a:gd name="T17" fmla="*/ 0 60000 65536"/>
                <a:gd name="T18" fmla="*/ 0 w 428"/>
                <a:gd name="T19" fmla="*/ 0 h 145"/>
                <a:gd name="T20" fmla="*/ 428 w 428"/>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428" h="145">
                  <a:moveTo>
                    <a:pt x="0" y="145"/>
                  </a:moveTo>
                  <a:lnTo>
                    <a:pt x="428" y="145"/>
                  </a:lnTo>
                  <a:lnTo>
                    <a:pt x="428" y="0"/>
                  </a:lnTo>
                  <a:lnTo>
                    <a:pt x="0" y="0"/>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73" name="Freeform 23">
              <a:extLst>
                <a:ext uri="{FF2B5EF4-FFF2-40B4-BE49-F238E27FC236}">
                  <a16:creationId xmlns:a16="http://schemas.microsoft.com/office/drawing/2014/main" id="{D8B0AB5D-6CC2-1917-F9E1-CCF40E1E71DF}"/>
                </a:ext>
              </a:extLst>
            </p:cNvPr>
            <p:cNvSpPr>
              <a:spLocks/>
            </p:cNvSpPr>
            <p:nvPr/>
          </p:nvSpPr>
          <p:spPr bwMode="auto">
            <a:xfrm>
              <a:off x="1517" y="2499"/>
              <a:ext cx="18" cy="90"/>
            </a:xfrm>
            <a:custGeom>
              <a:avLst/>
              <a:gdLst>
                <a:gd name="T0" fmla="*/ 0 w 143"/>
                <a:gd name="T1" fmla="*/ 0 h 718"/>
                <a:gd name="T2" fmla="*/ 0 w 143"/>
                <a:gd name="T3" fmla="*/ 0 h 718"/>
                <a:gd name="T4" fmla="*/ 0 w 143"/>
                <a:gd name="T5" fmla="*/ 0 h 718"/>
                <a:gd name="T6" fmla="*/ 0 w 143"/>
                <a:gd name="T7" fmla="*/ 0 h 718"/>
                <a:gd name="T8" fmla="*/ 0 w 143"/>
                <a:gd name="T9" fmla="*/ 0 h 718"/>
                <a:gd name="T10" fmla="*/ 0 w 143"/>
                <a:gd name="T11" fmla="*/ 0 h 718"/>
                <a:gd name="T12" fmla="*/ 0 60000 65536"/>
                <a:gd name="T13" fmla="*/ 0 60000 65536"/>
                <a:gd name="T14" fmla="*/ 0 60000 65536"/>
                <a:gd name="T15" fmla="*/ 0 60000 65536"/>
                <a:gd name="T16" fmla="*/ 0 60000 65536"/>
                <a:gd name="T17" fmla="*/ 0 60000 65536"/>
                <a:gd name="T18" fmla="*/ 0 w 143"/>
                <a:gd name="T19" fmla="*/ 0 h 718"/>
                <a:gd name="T20" fmla="*/ 143 w 143"/>
                <a:gd name="T21" fmla="*/ 718 h 718"/>
              </a:gdLst>
              <a:ahLst/>
              <a:cxnLst>
                <a:cxn ang="T12">
                  <a:pos x="T0" y="T1"/>
                </a:cxn>
                <a:cxn ang="T13">
                  <a:pos x="T2" y="T3"/>
                </a:cxn>
                <a:cxn ang="T14">
                  <a:pos x="T4" y="T5"/>
                </a:cxn>
                <a:cxn ang="T15">
                  <a:pos x="T6" y="T7"/>
                </a:cxn>
                <a:cxn ang="T16">
                  <a:pos x="T8" y="T9"/>
                </a:cxn>
                <a:cxn ang="T17">
                  <a:pos x="T10" y="T11"/>
                </a:cxn>
              </a:cxnLst>
              <a:rect l="T18" t="T19" r="T20" b="T21"/>
              <a:pathLst>
                <a:path w="143" h="718">
                  <a:moveTo>
                    <a:pt x="0" y="0"/>
                  </a:moveTo>
                  <a:lnTo>
                    <a:pt x="0" y="718"/>
                  </a:lnTo>
                  <a:lnTo>
                    <a:pt x="143" y="718"/>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74" name="Freeform 24">
              <a:extLst>
                <a:ext uri="{FF2B5EF4-FFF2-40B4-BE49-F238E27FC236}">
                  <a16:creationId xmlns:a16="http://schemas.microsoft.com/office/drawing/2014/main" id="{CC8948AB-C3D8-FA57-4A3E-97D46FB0A298}"/>
                </a:ext>
              </a:extLst>
            </p:cNvPr>
            <p:cNvSpPr>
              <a:spLocks/>
            </p:cNvSpPr>
            <p:nvPr/>
          </p:nvSpPr>
          <p:spPr bwMode="auto">
            <a:xfrm>
              <a:off x="1714" y="2606"/>
              <a:ext cx="89" cy="90"/>
            </a:xfrm>
            <a:custGeom>
              <a:avLst/>
              <a:gdLst>
                <a:gd name="T0" fmla="*/ 0 w 714"/>
                <a:gd name="T1" fmla="*/ 0 h 718"/>
                <a:gd name="T2" fmla="*/ 0 w 714"/>
                <a:gd name="T3" fmla="*/ 0 h 718"/>
                <a:gd name="T4" fmla="*/ 0 w 714"/>
                <a:gd name="T5" fmla="*/ 0 h 718"/>
                <a:gd name="T6" fmla="*/ 0 w 714"/>
                <a:gd name="T7" fmla="*/ 0 h 718"/>
                <a:gd name="T8" fmla="*/ 0 w 714"/>
                <a:gd name="T9" fmla="*/ 0 h 718"/>
                <a:gd name="T10" fmla="*/ 0 w 714"/>
                <a:gd name="T11" fmla="*/ 0 h 718"/>
                <a:gd name="T12" fmla="*/ 0 w 714"/>
                <a:gd name="T13" fmla="*/ 0 h 718"/>
                <a:gd name="T14" fmla="*/ 0 w 714"/>
                <a:gd name="T15" fmla="*/ 0 h 718"/>
                <a:gd name="T16" fmla="*/ 0 w 714"/>
                <a:gd name="T17" fmla="*/ 0 h 718"/>
                <a:gd name="T18" fmla="*/ 0 w 714"/>
                <a:gd name="T19" fmla="*/ 0 h 718"/>
                <a:gd name="T20" fmla="*/ 0 w 714"/>
                <a:gd name="T21" fmla="*/ 0 h 718"/>
                <a:gd name="T22" fmla="*/ 0 w 714"/>
                <a:gd name="T23" fmla="*/ 0 h 718"/>
                <a:gd name="T24" fmla="*/ 0 w 714"/>
                <a:gd name="T25" fmla="*/ 0 h 718"/>
                <a:gd name="T26" fmla="*/ 0 w 714"/>
                <a:gd name="T27" fmla="*/ 0 h 7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4"/>
                <a:gd name="T43" fmla="*/ 0 h 718"/>
                <a:gd name="T44" fmla="*/ 714 w 714"/>
                <a:gd name="T45" fmla="*/ 718 h 7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4" h="718">
                  <a:moveTo>
                    <a:pt x="0" y="287"/>
                  </a:moveTo>
                  <a:lnTo>
                    <a:pt x="0" y="718"/>
                  </a:lnTo>
                  <a:lnTo>
                    <a:pt x="714" y="718"/>
                  </a:lnTo>
                  <a:lnTo>
                    <a:pt x="714" y="287"/>
                  </a:lnTo>
                  <a:lnTo>
                    <a:pt x="571" y="287"/>
                  </a:lnTo>
                  <a:lnTo>
                    <a:pt x="571" y="574"/>
                  </a:lnTo>
                  <a:lnTo>
                    <a:pt x="143" y="574"/>
                  </a:lnTo>
                  <a:lnTo>
                    <a:pt x="143" y="431"/>
                  </a:lnTo>
                  <a:lnTo>
                    <a:pt x="286" y="431"/>
                  </a:lnTo>
                  <a:lnTo>
                    <a:pt x="286" y="0"/>
                  </a:lnTo>
                  <a:lnTo>
                    <a:pt x="143" y="0"/>
                  </a:lnTo>
                  <a:lnTo>
                    <a:pt x="143" y="287"/>
                  </a:lnTo>
                  <a:lnTo>
                    <a:pt x="0" y="2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grpSp>
      <p:sp>
        <p:nvSpPr>
          <p:cNvPr id="77833" name="Text Box 25">
            <a:extLst>
              <a:ext uri="{FF2B5EF4-FFF2-40B4-BE49-F238E27FC236}">
                <a16:creationId xmlns:a16="http://schemas.microsoft.com/office/drawing/2014/main" id="{281C76B3-145B-4247-342D-58D5EBBF310F}"/>
              </a:ext>
            </a:extLst>
          </p:cNvPr>
          <p:cNvSpPr txBox="1">
            <a:spLocks noChangeArrowheads="1"/>
          </p:cNvSpPr>
          <p:nvPr/>
        </p:nvSpPr>
        <p:spPr bwMode="auto">
          <a:xfrm>
            <a:off x="304800" y="3767138"/>
            <a:ext cx="7462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buFontTx/>
              <a:buNone/>
            </a:pPr>
            <a:r>
              <a:rPr lang="en-US" altLang="en-US" u="sng">
                <a:solidFill>
                  <a:schemeClr val="tx1"/>
                </a:solidFill>
              </a:rPr>
              <a:t>Given</a:t>
            </a:r>
            <a:r>
              <a:rPr lang="en-US" altLang="en-US">
                <a:solidFill>
                  <a:schemeClr val="tx1"/>
                </a:solidFill>
              </a:rPr>
              <a:t>: Everybody knows Bob</a:t>
            </a:r>
            <a:r>
              <a:rPr lang="ja-JP" altLang="en-US">
                <a:solidFill>
                  <a:schemeClr val="tx1"/>
                </a:solidFill>
              </a:rPr>
              <a:t>’</a:t>
            </a:r>
            <a:r>
              <a:rPr lang="en-US" altLang="ja-JP">
                <a:solidFill>
                  <a:schemeClr val="tx1"/>
                </a:solidFill>
              </a:rPr>
              <a:t>s </a:t>
            </a:r>
            <a:r>
              <a:rPr lang="en-US" altLang="ja-JP">
                <a:solidFill>
                  <a:srgbClr val="FFCC00"/>
                </a:solidFill>
              </a:rPr>
              <a:t>public key</a:t>
            </a:r>
          </a:p>
          <a:p>
            <a:pPr>
              <a:lnSpc>
                <a:spcPct val="70000"/>
              </a:lnSpc>
              <a:buFontTx/>
              <a:buNone/>
            </a:pPr>
            <a:r>
              <a:rPr lang="en-US" altLang="en-US">
                <a:solidFill>
                  <a:schemeClr val="tx1"/>
                </a:solidFill>
              </a:rPr>
              <a:t>		</a:t>
            </a:r>
            <a:r>
              <a:rPr lang="en-US" altLang="en-US" sz="1800"/>
              <a:t>- How is this achieved in practice?</a:t>
            </a:r>
          </a:p>
          <a:p>
            <a:pPr>
              <a:lnSpc>
                <a:spcPct val="90000"/>
              </a:lnSpc>
              <a:buFontTx/>
              <a:buNone/>
            </a:pPr>
            <a:r>
              <a:rPr lang="en-US" altLang="en-US">
                <a:solidFill>
                  <a:schemeClr val="tx1"/>
                </a:solidFill>
              </a:rPr>
              <a:t>          Only Bob knows the corresponding </a:t>
            </a:r>
            <a:r>
              <a:rPr lang="en-US" altLang="en-US">
                <a:solidFill>
                  <a:srgbClr val="008000"/>
                </a:solidFill>
              </a:rPr>
              <a:t>private key</a:t>
            </a:r>
          </a:p>
        </p:txBody>
      </p:sp>
      <p:sp>
        <p:nvSpPr>
          <p:cNvPr id="77834" name="AutoShape 26">
            <a:extLst>
              <a:ext uri="{FF2B5EF4-FFF2-40B4-BE49-F238E27FC236}">
                <a16:creationId xmlns:a16="http://schemas.microsoft.com/office/drawing/2014/main" id="{F5317A4F-499B-0375-0C46-2163BED6BAB1}"/>
              </a:ext>
            </a:extLst>
          </p:cNvPr>
          <p:cNvSpPr>
            <a:spLocks noChangeArrowheads="1"/>
          </p:cNvSpPr>
          <p:nvPr/>
        </p:nvSpPr>
        <p:spPr bwMode="auto">
          <a:xfrm>
            <a:off x="7543800" y="2476500"/>
            <a:ext cx="1219200" cy="331788"/>
          </a:xfrm>
          <a:prstGeom prst="wedgeRectCallout">
            <a:avLst>
              <a:gd name="adj1" fmla="val -23306"/>
              <a:gd name="adj2" fmla="val 106940"/>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lnSpc>
                <a:spcPct val="90000"/>
              </a:lnSpc>
              <a:buFontTx/>
              <a:buNone/>
            </a:pPr>
            <a:r>
              <a:rPr lang="en-US" altLang="en-US" sz="1600">
                <a:solidFill>
                  <a:srgbClr val="008000"/>
                </a:solidFill>
              </a:rPr>
              <a:t>private key</a:t>
            </a:r>
          </a:p>
        </p:txBody>
      </p:sp>
      <p:sp>
        <p:nvSpPr>
          <p:cNvPr id="77835" name="Text Box 27">
            <a:extLst>
              <a:ext uri="{FF2B5EF4-FFF2-40B4-BE49-F238E27FC236}">
                <a16:creationId xmlns:a16="http://schemas.microsoft.com/office/drawing/2014/main" id="{2F423293-0B00-4C57-8ED1-1FEF43B0AF1F}"/>
              </a:ext>
            </a:extLst>
          </p:cNvPr>
          <p:cNvSpPr txBox="1">
            <a:spLocks noChangeArrowheads="1"/>
          </p:cNvSpPr>
          <p:nvPr/>
        </p:nvSpPr>
        <p:spPr bwMode="auto">
          <a:xfrm>
            <a:off x="381000" y="5062538"/>
            <a:ext cx="6394450"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buFontTx/>
              <a:buNone/>
            </a:pPr>
            <a:r>
              <a:rPr lang="en-US" altLang="en-US" u="sng">
                <a:solidFill>
                  <a:schemeClr val="tx1"/>
                </a:solidFill>
              </a:rPr>
              <a:t>Goals</a:t>
            </a:r>
            <a:r>
              <a:rPr lang="en-US" altLang="en-US">
                <a:solidFill>
                  <a:schemeClr val="tx1"/>
                </a:solidFill>
              </a:rPr>
              <a:t>: 1. Alice wants to send a message that </a:t>
            </a:r>
          </a:p>
          <a:p>
            <a:pPr>
              <a:lnSpc>
                <a:spcPct val="80000"/>
              </a:lnSpc>
              <a:buFontTx/>
              <a:buNone/>
            </a:pPr>
            <a:r>
              <a:rPr lang="en-US" altLang="en-US">
                <a:solidFill>
                  <a:schemeClr val="tx1"/>
                </a:solidFill>
              </a:rPr>
              <a:t>              only Bob can read</a:t>
            </a:r>
          </a:p>
          <a:p>
            <a:pPr>
              <a:buFontTx/>
              <a:buNone/>
            </a:pPr>
            <a:r>
              <a:rPr lang="en-US" altLang="en-US">
                <a:solidFill>
                  <a:schemeClr val="tx1"/>
                </a:solidFill>
              </a:rPr>
              <a:t>          2. Bob wants to send a message that</a:t>
            </a:r>
          </a:p>
          <a:p>
            <a:pPr>
              <a:lnSpc>
                <a:spcPct val="80000"/>
              </a:lnSpc>
              <a:buFontTx/>
              <a:buNone/>
            </a:pPr>
            <a:r>
              <a:rPr lang="en-US" altLang="en-US">
                <a:solidFill>
                  <a:schemeClr val="tx1"/>
                </a:solidFill>
              </a:rPr>
              <a:t>              only Bob could have written</a:t>
            </a:r>
          </a:p>
        </p:txBody>
      </p:sp>
      <p:grpSp>
        <p:nvGrpSpPr>
          <p:cNvPr id="77836" name="Group 28">
            <a:extLst>
              <a:ext uri="{FF2B5EF4-FFF2-40B4-BE49-F238E27FC236}">
                <a16:creationId xmlns:a16="http://schemas.microsoft.com/office/drawing/2014/main" id="{B47414E8-2BE0-4F42-0122-FF068BE2D5E9}"/>
              </a:ext>
            </a:extLst>
          </p:cNvPr>
          <p:cNvGrpSpPr>
            <a:grpSpLocks noChangeAspect="1"/>
          </p:cNvGrpSpPr>
          <p:nvPr/>
        </p:nvGrpSpPr>
        <p:grpSpPr bwMode="auto">
          <a:xfrm>
            <a:off x="3838575" y="1773238"/>
            <a:ext cx="657225" cy="322262"/>
            <a:chOff x="1410" y="2496"/>
            <a:chExt cx="414" cy="203"/>
          </a:xfrm>
        </p:grpSpPr>
        <p:sp>
          <p:nvSpPr>
            <p:cNvPr id="77843" name="AutoShape 29">
              <a:extLst>
                <a:ext uri="{FF2B5EF4-FFF2-40B4-BE49-F238E27FC236}">
                  <a16:creationId xmlns:a16="http://schemas.microsoft.com/office/drawing/2014/main" id="{EDCC9692-693E-1EF7-9B48-A81A483CEF96}"/>
                </a:ext>
              </a:extLst>
            </p:cNvPr>
            <p:cNvSpPr>
              <a:spLocks noChangeAspect="1" noChangeArrowheads="1" noTextEdit="1"/>
            </p:cNvSpPr>
            <p:nvPr/>
          </p:nvSpPr>
          <p:spPr bwMode="auto">
            <a:xfrm>
              <a:off x="1410" y="2496"/>
              <a:ext cx="414"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HK"/>
            </a:p>
          </p:txBody>
        </p:sp>
        <p:sp>
          <p:nvSpPr>
            <p:cNvPr id="77844" name="Freeform 30">
              <a:extLst>
                <a:ext uri="{FF2B5EF4-FFF2-40B4-BE49-F238E27FC236}">
                  <a16:creationId xmlns:a16="http://schemas.microsoft.com/office/drawing/2014/main" id="{F4BDDB41-E7D6-6AEA-D8F5-91F938990646}"/>
                </a:ext>
              </a:extLst>
            </p:cNvPr>
            <p:cNvSpPr>
              <a:spLocks/>
            </p:cNvSpPr>
            <p:nvPr/>
          </p:nvSpPr>
          <p:spPr bwMode="auto">
            <a:xfrm>
              <a:off x="1723" y="2615"/>
              <a:ext cx="72" cy="75"/>
            </a:xfrm>
            <a:custGeom>
              <a:avLst/>
              <a:gdLst>
                <a:gd name="T0" fmla="*/ 0 w 579"/>
                <a:gd name="T1" fmla="*/ 0 h 605"/>
                <a:gd name="T2" fmla="*/ 0 w 579"/>
                <a:gd name="T3" fmla="*/ 0 h 605"/>
                <a:gd name="T4" fmla="*/ 0 w 579"/>
                <a:gd name="T5" fmla="*/ 0 h 605"/>
                <a:gd name="T6" fmla="*/ 0 w 579"/>
                <a:gd name="T7" fmla="*/ 0 h 605"/>
                <a:gd name="T8" fmla="*/ 0 w 579"/>
                <a:gd name="T9" fmla="*/ 0 h 605"/>
                <a:gd name="T10" fmla="*/ 0 w 579"/>
                <a:gd name="T11" fmla="*/ 0 h 605"/>
                <a:gd name="T12" fmla="*/ 0 w 579"/>
                <a:gd name="T13" fmla="*/ 0 h 605"/>
                <a:gd name="T14" fmla="*/ 0 w 579"/>
                <a:gd name="T15" fmla="*/ 0 h 605"/>
                <a:gd name="T16" fmla="*/ 0 60000 65536"/>
                <a:gd name="T17" fmla="*/ 0 60000 65536"/>
                <a:gd name="T18" fmla="*/ 0 60000 65536"/>
                <a:gd name="T19" fmla="*/ 0 60000 65536"/>
                <a:gd name="T20" fmla="*/ 0 60000 65536"/>
                <a:gd name="T21" fmla="*/ 0 60000 65536"/>
                <a:gd name="T22" fmla="*/ 0 60000 65536"/>
                <a:gd name="T23" fmla="*/ 0 60000 65536"/>
                <a:gd name="T24" fmla="*/ 0 w 579"/>
                <a:gd name="T25" fmla="*/ 0 h 605"/>
                <a:gd name="T26" fmla="*/ 579 w 579"/>
                <a:gd name="T27" fmla="*/ 605 h 6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9" h="605">
                  <a:moveTo>
                    <a:pt x="136" y="12"/>
                  </a:moveTo>
                  <a:lnTo>
                    <a:pt x="136" y="309"/>
                  </a:lnTo>
                  <a:lnTo>
                    <a:pt x="0" y="314"/>
                  </a:lnTo>
                  <a:lnTo>
                    <a:pt x="12" y="605"/>
                  </a:lnTo>
                  <a:lnTo>
                    <a:pt x="567" y="599"/>
                  </a:lnTo>
                  <a:lnTo>
                    <a:pt x="579" y="0"/>
                  </a:lnTo>
                  <a:lnTo>
                    <a:pt x="136" y="12"/>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45" name="Freeform 31">
              <a:extLst>
                <a:ext uri="{FF2B5EF4-FFF2-40B4-BE49-F238E27FC236}">
                  <a16:creationId xmlns:a16="http://schemas.microsoft.com/office/drawing/2014/main" id="{9EDD78C3-9CFC-AED1-C684-E8A589BFAB97}"/>
                </a:ext>
              </a:extLst>
            </p:cNvPr>
            <p:cNvSpPr>
              <a:spLocks/>
            </p:cNvSpPr>
            <p:nvPr/>
          </p:nvSpPr>
          <p:spPr bwMode="auto">
            <a:xfrm>
              <a:off x="1739" y="2618"/>
              <a:ext cx="54" cy="30"/>
            </a:xfrm>
            <a:custGeom>
              <a:avLst/>
              <a:gdLst>
                <a:gd name="T0" fmla="*/ 0 w 437"/>
                <a:gd name="T1" fmla="*/ 0 h 243"/>
                <a:gd name="T2" fmla="*/ 0 w 437"/>
                <a:gd name="T3" fmla="*/ 0 h 243"/>
                <a:gd name="T4" fmla="*/ 0 w 437"/>
                <a:gd name="T5" fmla="*/ 0 h 243"/>
                <a:gd name="T6" fmla="*/ 0 w 437"/>
                <a:gd name="T7" fmla="*/ 0 h 243"/>
                <a:gd name="T8" fmla="*/ 0 w 437"/>
                <a:gd name="T9" fmla="*/ 0 h 243"/>
                <a:gd name="T10" fmla="*/ 0 w 437"/>
                <a:gd name="T11" fmla="*/ 0 h 243"/>
                <a:gd name="T12" fmla="*/ 0 60000 65536"/>
                <a:gd name="T13" fmla="*/ 0 60000 65536"/>
                <a:gd name="T14" fmla="*/ 0 60000 65536"/>
                <a:gd name="T15" fmla="*/ 0 60000 65536"/>
                <a:gd name="T16" fmla="*/ 0 60000 65536"/>
                <a:gd name="T17" fmla="*/ 0 60000 65536"/>
                <a:gd name="T18" fmla="*/ 0 w 437"/>
                <a:gd name="T19" fmla="*/ 0 h 243"/>
                <a:gd name="T20" fmla="*/ 437 w 437"/>
                <a:gd name="T21" fmla="*/ 243 h 243"/>
              </a:gdLst>
              <a:ahLst/>
              <a:cxnLst>
                <a:cxn ang="T12">
                  <a:pos x="T0" y="T1"/>
                </a:cxn>
                <a:cxn ang="T13">
                  <a:pos x="T2" y="T3"/>
                </a:cxn>
                <a:cxn ang="T14">
                  <a:pos x="T4" y="T5"/>
                </a:cxn>
                <a:cxn ang="T15">
                  <a:pos x="T6" y="T7"/>
                </a:cxn>
                <a:cxn ang="T16">
                  <a:pos x="T8" y="T9"/>
                </a:cxn>
                <a:cxn ang="T17">
                  <a:pos x="T10" y="T11"/>
                </a:cxn>
              </a:cxnLst>
              <a:rect l="T18" t="T19" r="T20" b="T21"/>
              <a:pathLst>
                <a:path w="437" h="243">
                  <a:moveTo>
                    <a:pt x="0" y="18"/>
                  </a:moveTo>
                  <a:lnTo>
                    <a:pt x="35" y="243"/>
                  </a:lnTo>
                  <a:lnTo>
                    <a:pt x="437" y="243"/>
                  </a:lnTo>
                  <a:lnTo>
                    <a:pt x="396"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46" name="Freeform 32">
              <a:extLst>
                <a:ext uri="{FF2B5EF4-FFF2-40B4-BE49-F238E27FC236}">
                  <a16:creationId xmlns:a16="http://schemas.microsoft.com/office/drawing/2014/main" id="{CD2D49EF-0F68-E704-04A7-FFC07CC95174}"/>
                </a:ext>
              </a:extLst>
            </p:cNvPr>
            <p:cNvSpPr>
              <a:spLocks/>
            </p:cNvSpPr>
            <p:nvPr/>
          </p:nvSpPr>
          <p:spPr bwMode="auto">
            <a:xfrm>
              <a:off x="1724" y="2669"/>
              <a:ext cx="72" cy="17"/>
            </a:xfrm>
            <a:custGeom>
              <a:avLst/>
              <a:gdLst>
                <a:gd name="T0" fmla="*/ 0 w 573"/>
                <a:gd name="T1" fmla="*/ 0 h 136"/>
                <a:gd name="T2" fmla="*/ 0 w 573"/>
                <a:gd name="T3" fmla="*/ 0 h 136"/>
                <a:gd name="T4" fmla="*/ 0 w 573"/>
                <a:gd name="T5" fmla="*/ 0 h 136"/>
                <a:gd name="T6" fmla="*/ 0 w 573"/>
                <a:gd name="T7" fmla="*/ 0 h 136"/>
                <a:gd name="T8" fmla="*/ 0 w 573"/>
                <a:gd name="T9" fmla="*/ 0 h 136"/>
                <a:gd name="T10" fmla="*/ 0 w 573"/>
                <a:gd name="T11" fmla="*/ 0 h 136"/>
                <a:gd name="T12" fmla="*/ 0 60000 65536"/>
                <a:gd name="T13" fmla="*/ 0 60000 65536"/>
                <a:gd name="T14" fmla="*/ 0 60000 65536"/>
                <a:gd name="T15" fmla="*/ 0 60000 65536"/>
                <a:gd name="T16" fmla="*/ 0 60000 65536"/>
                <a:gd name="T17" fmla="*/ 0 60000 65536"/>
                <a:gd name="T18" fmla="*/ 0 w 573"/>
                <a:gd name="T19" fmla="*/ 0 h 136"/>
                <a:gd name="T20" fmla="*/ 573 w 573"/>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573" h="136">
                  <a:moveTo>
                    <a:pt x="24" y="0"/>
                  </a:moveTo>
                  <a:lnTo>
                    <a:pt x="573" y="0"/>
                  </a:lnTo>
                  <a:lnTo>
                    <a:pt x="555" y="136"/>
                  </a:lnTo>
                  <a:lnTo>
                    <a:pt x="0" y="119"/>
                  </a:lnTo>
                  <a:lnTo>
                    <a:pt x="24"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47" name="Freeform 33">
              <a:extLst>
                <a:ext uri="{FF2B5EF4-FFF2-40B4-BE49-F238E27FC236}">
                  <a16:creationId xmlns:a16="http://schemas.microsoft.com/office/drawing/2014/main" id="{BA6A7F6A-BAC9-A96B-F0EB-A1305223EF2C}"/>
                </a:ext>
              </a:extLst>
            </p:cNvPr>
            <p:cNvSpPr>
              <a:spLocks/>
            </p:cNvSpPr>
            <p:nvPr/>
          </p:nvSpPr>
          <p:spPr bwMode="auto">
            <a:xfrm>
              <a:off x="1446" y="2508"/>
              <a:ext cx="67" cy="40"/>
            </a:xfrm>
            <a:custGeom>
              <a:avLst/>
              <a:gdLst>
                <a:gd name="T0" fmla="*/ 0 w 537"/>
                <a:gd name="T1" fmla="*/ 0 h 326"/>
                <a:gd name="T2" fmla="*/ 0 w 537"/>
                <a:gd name="T3" fmla="*/ 0 h 326"/>
                <a:gd name="T4" fmla="*/ 0 w 537"/>
                <a:gd name="T5" fmla="*/ 0 h 326"/>
                <a:gd name="T6" fmla="*/ 0 w 537"/>
                <a:gd name="T7" fmla="*/ 0 h 326"/>
                <a:gd name="T8" fmla="*/ 0 w 537"/>
                <a:gd name="T9" fmla="*/ 0 h 326"/>
                <a:gd name="T10" fmla="*/ 0 w 537"/>
                <a:gd name="T11" fmla="*/ 0 h 326"/>
                <a:gd name="T12" fmla="*/ 0 60000 65536"/>
                <a:gd name="T13" fmla="*/ 0 60000 65536"/>
                <a:gd name="T14" fmla="*/ 0 60000 65536"/>
                <a:gd name="T15" fmla="*/ 0 60000 65536"/>
                <a:gd name="T16" fmla="*/ 0 60000 65536"/>
                <a:gd name="T17" fmla="*/ 0 60000 65536"/>
                <a:gd name="T18" fmla="*/ 0 w 537"/>
                <a:gd name="T19" fmla="*/ 0 h 326"/>
                <a:gd name="T20" fmla="*/ 537 w 537"/>
                <a:gd name="T21" fmla="*/ 326 h 326"/>
              </a:gdLst>
              <a:ahLst/>
              <a:cxnLst>
                <a:cxn ang="T12">
                  <a:pos x="T0" y="T1"/>
                </a:cxn>
                <a:cxn ang="T13">
                  <a:pos x="T2" y="T3"/>
                </a:cxn>
                <a:cxn ang="T14">
                  <a:pos x="T4" y="T5"/>
                </a:cxn>
                <a:cxn ang="T15">
                  <a:pos x="T6" y="T7"/>
                </a:cxn>
                <a:cxn ang="T16">
                  <a:pos x="T8" y="T9"/>
                </a:cxn>
                <a:cxn ang="T17">
                  <a:pos x="T10" y="T11"/>
                </a:cxn>
              </a:cxnLst>
              <a:rect l="T18" t="T19" r="T20" b="T21"/>
              <a:pathLst>
                <a:path w="537" h="326">
                  <a:moveTo>
                    <a:pt x="0" y="0"/>
                  </a:moveTo>
                  <a:lnTo>
                    <a:pt x="0" y="326"/>
                  </a:lnTo>
                  <a:lnTo>
                    <a:pt x="537" y="296"/>
                  </a:lnTo>
                  <a:lnTo>
                    <a:pt x="501" y="30"/>
                  </a:lnTo>
                  <a:lnTo>
                    <a:pt x="0"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48" name="Freeform 34">
              <a:extLst>
                <a:ext uri="{FF2B5EF4-FFF2-40B4-BE49-F238E27FC236}">
                  <a16:creationId xmlns:a16="http://schemas.microsoft.com/office/drawing/2014/main" id="{DB883DDF-96BD-D4D2-ABC5-DCEB2090F07E}"/>
                </a:ext>
              </a:extLst>
            </p:cNvPr>
            <p:cNvSpPr>
              <a:spLocks/>
            </p:cNvSpPr>
            <p:nvPr/>
          </p:nvSpPr>
          <p:spPr bwMode="auto">
            <a:xfrm>
              <a:off x="1418" y="2505"/>
              <a:ext cx="378" cy="181"/>
            </a:xfrm>
            <a:custGeom>
              <a:avLst/>
              <a:gdLst>
                <a:gd name="T0" fmla="*/ 0 w 3031"/>
                <a:gd name="T1" fmla="*/ 0 h 1448"/>
                <a:gd name="T2" fmla="*/ 0 w 3031"/>
                <a:gd name="T3" fmla="*/ 0 h 1448"/>
                <a:gd name="T4" fmla="*/ 0 w 3031"/>
                <a:gd name="T5" fmla="*/ 0 h 1448"/>
                <a:gd name="T6" fmla="*/ 0 w 3031"/>
                <a:gd name="T7" fmla="*/ 0 h 1448"/>
                <a:gd name="T8" fmla="*/ 0 w 3031"/>
                <a:gd name="T9" fmla="*/ 0 h 1448"/>
                <a:gd name="T10" fmla="*/ 0 w 3031"/>
                <a:gd name="T11" fmla="*/ 0 h 1448"/>
                <a:gd name="T12" fmla="*/ 0 w 3031"/>
                <a:gd name="T13" fmla="*/ 0 h 1448"/>
                <a:gd name="T14" fmla="*/ 0 w 3031"/>
                <a:gd name="T15" fmla="*/ 0 h 1448"/>
                <a:gd name="T16" fmla="*/ 0 w 3031"/>
                <a:gd name="T17" fmla="*/ 0 h 1448"/>
                <a:gd name="T18" fmla="*/ 0 w 3031"/>
                <a:gd name="T19" fmla="*/ 0 h 1448"/>
                <a:gd name="T20" fmla="*/ 0 w 3031"/>
                <a:gd name="T21" fmla="*/ 0 h 1448"/>
                <a:gd name="T22" fmla="*/ 0 w 3031"/>
                <a:gd name="T23" fmla="*/ 0 h 1448"/>
                <a:gd name="T24" fmla="*/ 0 w 3031"/>
                <a:gd name="T25" fmla="*/ 0 h 1448"/>
                <a:gd name="T26" fmla="*/ 0 w 3031"/>
                <a:gd name="T27" fmla="*/ 0 h 1448"/>
                <a:gd name="T28" fmla="*/ 0 w 3031"/>
                <a:gd name="T29" fmla="*/ 0 h 14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1"/>
                <a:gd name="T46" fmla="*/ 0 h 1448"/>
                <a:gd name="T47" fmla="*/ 3031 w 3031"/>
                <a:gd name="T48" fmla="*/ 1448 h 14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1" h="1448">
                  <a:moveTo>
                    <a:pt x="24" y="0"/>
                  </a:moveTo>
                  <a:lnTo>
                    <a:pt x="0" y="1424"/>
                  </a:lnTo>
                  <a:lnTo>
                    <a:pt x="845" y="1448"/>
                  </a:lnTo>
                  <a:lnTo>
                    <a:pt x="868" y="897"/>
                  </a:lnTo>
                  <a:lnTo>
                    <a:pt x="3013" y="873"/>
                  </a:lnTo>
                  <a:lnTo>
                    <a:pt x="3031" y="594"/>
                  </a:lnTo>
                  <a:lnTo>
                    <a:pt x="863" y="582"/>
                  </a:lnTo>
                  <a:lnTo>
                    <a:pt x="851" y="7"/>
                  </a:lnTo>
                  <a:lnTo>
                    <a:pt x="597" y="19"/>
                  </a:lnTo>
                  <a:lnTo>
                    <a:pt x="574" y="1175"/>
                  </a:lnTo>
                  <a:lnTo>
                    <a:pt x="308" y="1170"/>
                  </a:lnTo>
                  <a:lnTo>
                    <a:pt x="296" y="286"/>
                  </a:lnTo>
                  <a:lnTo>
                    <a:pt x="284" y="12"/>
                  </a:lnTo>
                  <a:lnTo>
                    <a:pt x="24" y="0"/>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49" name="Freeform 35">
              <a:extLst>
                <a:ext uri="{FF2B5EF4-FFF2-40B4-BE49-F238E27FC236}">
                  <a16:creationId xmlns:a16="http://schemas.microsoft.com/office/drawing/2014/main" id="{47B5B3FC-E955-EF5B-DCE1-3BAB766204B5}"/>
                </a:ext>
              </a:extLst>
            </p:cNvPr>
            <p:cNvSpPr>
              <a:spLocks/>
            </p:cNvSpPr>
            <p:nvPr/>
          </p:nvSpPr>
          <p:spPr bwMode="auto">
            <a:xfrm>
              <a:off x="1506" y="2510"/>
              <a:ext cx="19" cy="79"/>
            </a:xfrm>
            <a:custGeom>
              <a:avLst/>
              <a:gdLst>
                <a:gd name="T0" fmla="*/ 0 w 154"/>
                <a:gd name="T1" fmla="*/ 0 h 634"/>
                <a:gd name="T2" fmla="*/ 0 w 154"/>
                <a:gd name="T3" fmla="*/ 0 h 634"/>
                <a:gd name="T4" fmla="*/ 0 w 154"/>
                <a:gd name="T5" fmla="*/ 0 h 634"/>
                <a:gd name="T6" fmla="*/ 0 w 154"/>
                <a:gd name="T7" fmla="*/ 0 h 634"/>
                <a:gd name="T8" fmla="*/ 0 w 154"/>
                <a:gd name="T9" fmla="*/ 0 h 634"/>
                <a:gd name="T10" fmla="*/ 0 w 154"/>
                <a:gd name="T11" fmla="*/ 0 h 634"/>
                <a:gd name="T12" fmla="*/ 0 w 154"/>
                <a:gd name="T13" fmla="*/ 0 h 634"/>
                <a:gd name="T14" fmla="*/ 0 60000 65536"/>
                <a:gd name="T15" fmla="*/ 0 60000 65536"/>
                <a:gd name="T16" fmla="*/ 0 60000 65536"/>
                <a:gd name="T17" fmla="*/ 0 60000 65536"/>
                <a:gd name="T18" fmla="*/ 0 60000 65536"/>
                <a:gd name="T19" fmla="*/ 0 60000 65536"/>
                <a:gd name="T20" fmla="*/ 0 60000 65536"/>
                <a:gd name="T21" fmla="*/ 0 w 154"/>
                <a:gd name="T22" fmla="*/ 0 h 634"/>
                <a:gd name="T23" fmla="*/ 154 w 154"/>
                <a:gd name="T24" fmla="*/ 634 h 6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4" h="634">
                  <a:moveTo>
                    <a:pt x="88" y="47"/>
                  </a:moveTo>
                  <a:lnTo>
                    <a:pt x="0" y="124"/>
                  </a:lnTo>
                  <a:lnTo>
                    <a:pt x="6" y="634"/>
                  </a:lnTo>
                  <a:lnTo>
                    <a:pt x="154" y="623"/>
                  </a:lnTo>
                  <a:lnTo>
                    <a:pt x="148" y="0"/>
                  </a:lnTo>
                  <a:lnTo>
                    <a:pt x="88" y="47"/>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50" name="Freeform 36">
              <a:extLst>
                <a:ext uri="{FF2B5EF4-FFF2-40B4-BE49-F238E27FC236}">
                  <a16:creationId xmlns:a16="http://schemas.microsoft.com/office/drawing/2014/main" id="{92986A63-2263-D7C3-2E2A-FDC4FC24ECDD}"/>
                </a:ext>
              </a:extLst>
            </p:cNvPr>
            <p:cNvSpPr>
              <a:spLocks/>
            </p:cNvSpPr>
            <p:nvPr/>
          </p:nvSpPr>
          <p:spPr bwMode="auto">
            <a:xfrm>
              <a:off x="1436" y="2526"/>
              <a:ext cx="71" cy="143"/>
            </a:xfrm>
            <a:custGeom>
              <a:avLst/>
              <a:gdLst>
                <a:gd name="T0" fmla="*/ 0 w 567"/>
                <a:gd name="T1" fmla="*/ 0 h 1151"/>
                <a:gd name="T2" fmla="*/ 0 w 567"/>
                <a:gd name="T3" fmla="*/ 0 h 1151"/>
                <a:gd name="T4" fmla="*/ 0 w 567"/>
                <a:gd name="T5" fmla="*/ 0 h 1151"/>
                <a:gd name="T6" fmla="*/ 0 w 567"/>
                <a:gd name="T7" fmla="*/ 0 h 1151"/>
                <a:gd name="T8" fmla="*/ 0 w 567"/>
                <a:gd name="T9" fmla="*/ 0 h 1151"/>
                <a:gd name="T10" fmla="*/ 0 w 567"/>
                <a:gd name="T11" fmla="*/ 0 h 1151"/>
                <a:gd name="T12" fmla="*/ 0 w 567"/>
                <a:gd name="T13" fmla="*/ 0 h 1151"/>
                <a:gd name="T14" fmla="*/ 0 w 567"/>
                <a:gd name="T15" fmla="*/ 0 h 1151"/>
                <a:gd name="T16" fmla="*/ 0 60000 65536"/>
                <a:gd name="T17" fmla="*/ 0 60000 65536"/>
                <a:gd name="T18" fmla="*/ 0 60000 65536"/>
                <a:gd name="T19" fmla="*/ 0 60000 65536"/>
                <a:gd name="T20" fmla="*/ 0 60000 65536"/>
                <a:gd name="T21" fmla="*/ 0 60000 65536"/>
                <a:gd name="T22" fmla="*/ 0 60000 65536"/>
                <a:gd name="T23" fmla="*/ 0 60000 65536"/>
                <a:gd name="T24" fmla="*/ 0 w 567"/>
                <a:gd name="T25" fmla="*/ 0 h 1151"/>
                <a:gd name="T26" fmla="*/ 567 w 567"/>
                <a:gd name="T27" fmla="*/ 1151 h 1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7" h="1151">
                  <a:moveTo>
                    <a:pt x="0" y="18"/>
                  </a:moveTo>
                  <a:lnTo>
                    <a:pt x="0" y="1151"/>
                  </a:lnTo>
                  <a:lnTo>
                    <a:pt x="89" y="1074"/>
                  </a:lnTo>
                  <a:lnTo>
                    <a:pt x="124" y="118"/>
                  </a:lnTo>
                  <a:lnTo>
                    <a:pt x="490" y="101"/>
                  </a:lnTo>
                  <a:lnTo>
                    <a:pt x="567" y="0"/>
                  </a:lnTo>
                  <a:lnTo>
                    <a:pt x="0" y="18"/>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51" name="Freeform 37">
              <a:extLst>
                <a:ext uri="{FF2B5EF4-FFF2-40B4-BE49-F238E27FC236}">
                  <a16:creationId xmlns:a16="http://schemas.microsoft.com/office/drawing/2014/main" id="{75BA8E3E-D66C-425C-5617-E54F3CFD4616}"/>
                </a:ext>
              </a:extLst>
            </p:cNvPr>
            <p:cNvSpPr>
              <a:spLocks/>
            </p:cNvSpPr>
            <p:nvPr/>
          </p:nvSpPr>
          <p:spPr bwMode="auto">
            <a:xfrm>
              <a:off x="1422" y="2598"/>
              <a:ext cx="373" cy="85"/>
            </a:xfrm>
            <a:custGeom>
              <a:avLst/>
              <a:gdLst>
                <a:gd name="T0" fmla="*/ 0 w 2983"/>
                <a:gd name="T1" fmla="*/ 0 h 682"/>
                <a:gd name="T2" fmla="*/ 0 w 2983"/>
                <a:gd name="T3" fmla="*/ 0 h 682"/>
                <a:gd name="T4" fmla="*/ 0 w 2983"/>
                <a:gd name="T5" fmla="*/ 0 h 682"/>
                <a:gd name="T6" fmla="*/ 0 w 2983"/>
                <a:gd name="T7" fmla="*/ 0 h 682"/>
                <a:gd name="T8" fmla="*/ 0 w 2983"/>
                <a:gd name="T9" fmla="*/ 0 h 682"/>
                <a:gd name="T10" fmla="*/ 0 w 2983"/>
                <a:gd name="T11" fmla="*/ 0 h 682"/>
                <a:gd name="T12" fmla="*/ 0 w 2983"/>
                <a:gd name="T13" fmla="*/ 0 h 682"/>
                <a:gd name="T14" fmla="*/ 0 w 2983"/>
                <a:gd name="T15" fmla="*/ 0 h 682"/>
                <a:gd name="T16" fmla="*/ 0 w 2983"/>
                <a:gd name="T17" fmla="*/ 0 h 682"/>
                <a:gd name="T18" fmla="*/ 0 w 2983"/>
                <a:gd name="T19" fmla="*/ 0 h 6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83"/>
                <a:gd name="T31" fmla="*/ 0 h 682"/>
                <a:gd name="T32" fmla="*/ 2983 w 2983"/>
                <a:gd name="T33" fmla="*/ 682 h 6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83" h="682">
                  <a:moveTo>
                    <a:pt x="690" y="0"/>
                  </a:moveTo>
                  <a:lnTo>
                    <a:pt x="690" y="570"/>
                  </a:lnTo>
                  <a:lnTo>
                    <a:pt x="123" y="564"/>
                  </a:lnTo>
                  <a:lnTo>
                    <a:pt x="0" y="665"/>
                  </a:lnTo>
                  <a:lnTo>
                    <a:pt x="821" y="682"/>
                  </a:lnTo>
                  <a:lnTo>
                    <a:pt x="844" y="137"/>
                  </a:lnTo>
                  <a:lnTo>
                    <a:pt x="2948" y="137"/>
                  </a:lnTo>
                  <a:lnTo>
                    <a:pt x="2983" y="0"/>
                  </a:lnTo>
                  <a:lnTo>
                    <a:pt x="690" y="0"/>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52" name="Freeform 38">
              <a:extLst>
                <a:ext uri="{FF2B5EF4-FFF2-40B4-BE49-F238E27FC236}">
                  <a16:creationId xmlns:a16="http://schemas.microsoft.com/office/drawing/2014/main" id="{77806E12-0954-76FF-D6C8-9D3A0DA4A661}"/>
                </a:ext>
              </a:extLst>
            </p:cNvPr>
            <p:cNvSpPr>
              <a:spLocks/>
            </p:cNvSpPr>
            <p:nvPr/>
          </p:nvSpPr>
          <p:spPr bwMode="auto">
            <a:xfrm>
              <a:off x="1517" y="2571"/>
              <a:ext cx="304" cy="89"/>
            </a:xfrm>
            <a:custGeom>
              <a:avLst/>
              <a:gdLst>
                <a:gd name="T0" fmla="*/ 0 w 2432"/>
                <a:gd name="T1" fmla="*/ 0 h 719"/>
                <a:gd name="T2" fmla="*/ 0 w 2432"/>
                <a:gd name="T3" fmla="*/ 0 h 719"/>
                <a:gd name="T4" fmla="*/ 0 w 2432"/>
                <a:gd name="T5" fmla="*/ 0 h 719"/>
                <a:gd name="T6" fmla="*/ 0 w 2432"/>
                <a:gd name="T7" fmla="*/ 0 h 719"/>
                <a:gd name="T8" fmla="*/ 0 w 2432"/>
                <a:gd name="T9" fmla="*/ 0 h 719"/>
                <a:gd name="T10" fmla="*/ 0 w 2432"/>
                <a:gd name="T11" fmla="*/ 0 h 719"/>
                <a:gd name="T12" fmla="*/ 0 w 2432"/>
                <a:gd name="T13" fmla="*/ 0 h 719"/>
                <a:gd name="T14" fmla="*/ 0 w 2432"/>
                <a:gd name="T15" fmla="*/ 0 h 719"/>
                <a:gd name="T16" fmla="*/ 0 w 2432"/>
                <a:gd name="T17" fmla="*/ 0 h 719"/>
                <a:gd name="T18" fmla="*/ 0 w 2432"/>
                <a:gd name="T19" fmla="*/ 0 h 719"/>
                <a:gd name="T20" fmla="*/ 0 w 2432"/>
                <a:gd name="T21" fmla="*/ 0 h 719"/>
                <a:gd name="T22" fmla="*/ 0 w 2432"/>
                <a:gd name="T23" fmla="*/ 0 h 719"/>
                <a:gd name="T24" fmla="*/ 0 w 2432"/>
                <a:gd name="T25" fmla="*/ 0 h 719"/>
                <a:gd name="T26" fmla="*/ 0 w 2432"/>
                <a:gd name="T27" fmla="*/ 0 h 719"/>
                <a:gd name="T28" fmla="*/ 0 w 2432"/>
                <a:gd name="T29" fmla="*/ 0 h 719"/>
                <a:gd name="T30" fmla="*/ 0 w 2432"/>
                <a:gd name="T31" fmla="*/ 0 h 7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32"/>
                <a:gd name="T49" fmla="*/ 0 h 719"/>
                <a:gd name="T50" fmla="*/ 2432 w 2432"/>
                <a:gd name="T51" fmla="*/ 719 h 7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32" h="719">
                  <a:moveTo>
                    <a:pt x="0" y="0"/>
                  </a:moveTo>
                  <a:lnTo>
                    <a:pt x="2288" y="0"/>
                  </a:lnTo>
                  <a:lnTo>
                    <a:pt x="2432" y="215"/>
                  </a:lnTo>
                  <a:lnTo>
                    <a:pt x="2288" y="431"/>
                  </a:lnTo>
                  <a:lnTo>
                    <a:pt x="2288" y="719"/>
                  </a:lnTo>
                  <a:lnTo>
                    <a:pt x="1717" y="719"/>
                  </a:lnTo>
                  <a:lnTo>
                    <a:pt x="1717" y="575"/>
                  </a:lnTo>
                  <a:lnTo>
                    <a:pt x="2145" y="575"/>
                  </a:lnTo>
                  <a:lnTo>
                    <a:pt x="2145" y="431"/>
                  </a:lnTo>
                  <a:lnTo>
                    <a:pt x="1860" y="431"/>
                  </a:lnTo>
                  <a:lnTo>
                    <a:pt x="1860" y="288"/>
                  </a:lnTo>
                  <a:lnTo>
                    <a:pt x="2145" y="288"/>
                  </a:lnTo>
                  <a:lnTo>
                    <a:pt x="2145" y="144"/>
                  </a:lnTo>
                  <a:lnTo>
                    <a:pt x="0" y="1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53" name="Freeform 39">
              <a:extLst>
                <a:ext uri="{FF2B5EF4-FFF2-40B4-BE49-F238E27FC236}">
                  <a16:creationId xmlns:a16="http://schemas.microsoft.com/office/drawing/2014/main" id="{9BFB36FB-C6D6-4EE4-D16A-E627069AB9E1}"/>
                </a:ext>
              </a:extLst>
            </p:cNvPr>
            <p:cNvSpPr>
              <a:spLocks/>
            </p:cNvSpPr>
            <p:nvPr/>
          </p:nvSpPr>
          <p:spPr bwMode="auto">
            <a:xfrm>
              <a:off x="1517" y="2606"/>
              <a:ext cx="215" cy="18"/>
            </a:xfrm>
            <a:custGeom>
              <a:avLst/>
              <a:gdLst>
                <a:gd name="T0" fmla="*/ 0 w 1717"/>
                <a:gd name="T1" fmla="*/ 0 h 143"/>
                <a:gd name="T2" fmla="*/ 0 w 1717"/>
                <a:gd name="T3" fmla="*/ 0 h 143"/>
                <a:gd name="T4" fmla="*/ 0 w 1717"/>
                <a:gd name="T5" fmla="*/ 0 h 143"/>
                <a:gd name="T6" fmla="*/ 0 w 1717"/>
                <a:gd name="T7" fmla="*/ 0 h 143"/>
                <a:gd name="T8" fmla="*/ 0 w 1717"/>
                <a:gd name="T9" fmla="*/ 0 h 143"/>
                <a:gd name="T10" fmla="*/ 0 w 1717"/>
                <a:gd name="T11" fmla="*/ 0 h 143"/>
                <a:gd name="T12" fmla="*/ 0 w 1717"/>
                <a:gd name="T13" fmla="*/ 0 h 143"/>
                <a:gd name="T14" fmla="*/ 0 60000 65536"/>
                <a:gd name="T15" fmla="*/ 0 60000 65536"/>
                <a:gd name="T16" fmla="*/ 0 60000 65536"/>
                <a:gd name="T17" fmla="*/ 0 60000 65536"/>
                <a:gd name="T18" fmla="*/ 0 60000 65536"/>
                <a:gd name="T19" fmla="*/ 0 60000 65536"/>
                <a:gd name="T20" fmla="*/ 0 60000 65536"/>
                <a:gd name="T21" fmla="*/ 0 w 1717"/>
                <a:gd name="T22" fmla="*/ 0 h 143"/>
                <a:gd name="T23" fmla="*/ 1717 w 1717"/>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7" h="143">
                  <a:moveTo>
                    <a:pt x="143" y="0"/>
                  </a:moveTo>
                  <a:lnTo>
                    <a:pt x="1717" y="0"/>
                  </a:lnTo>
                  <a:lnTo>
                    <a:pt x="1717" y="143"/>
                  </a:lnTo>
                  <a:lnTo>
                    <a:pt x="107" y="143"/>
                  </a:lnTo>
                  <a:lnTo>
                    <a:pt x="0" y="0"/>
                  </a:lnTo>
                  <a:lnTo>
                    <a:pt x="14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54" name="Freeform 40">
              <a:extLst>
                <a:ext uri="{FF2B5EF4-FFF2-40B4-BE49-F238E27FC236}">
                  <a16:creationId xmlns:a16="http://schemas.microsoft.com/office/drawing/2014/main" id="{A206799B-F43D-D4AD-5C9C-312FA4AB32D6}"/>
                </a:ext>
              </a:extLst>
            </p:cNvPr>
            <p:cNvSpPr>
              <a:spLocks/>
            </p:cNvSpPr>
            <p:nvPr/>
          </p:nvSpPr>
          <p:spPr bwMode="auto">
            <a:xfrm>
              <a:off x="1410" y="2499"/>
              <a:ext cx="125" cy="197"/>
            </a:xfrm>
            <a:custGeom>
              <a:avLst/>
              <a:gdLst>
                <a:gd name="T0" fmla="*/ 0 w 1001"/>
                <a:gd name="T1" fmla="*/ 0 h 1580"/>
                <a:gd name="T2" fmla="*/ 0 w 1001"/>
                <a:gd name="T3" fmla="*/ 0 h 1580"/>
                <a:gd name="T4" fmla="*/ 0 w 1001"/>
                <a:gd name="T5" fmla="*/ 0 h 1580"/>
                <a:gd name="T6" fmla="*/ 0 w 1001"/>
                <a:gd name="T7" fmla="*/ 0 h 1580"/>
                <a:gd name="T8" fmla="*/ 0 w 1001"/>
                <a:gd name="T9" fmla="*/ 0 h 1580"/>
                <a:gd name="T10" fmla="*/ 0 w 1001"/>
                <a:gd name="T11" fmla="*/ 0 h 1580"/>
                <a:gd name="T12" fmla="*/ 0 w 1001"/>
                <a:gd name="T13" fmla="*/ 0 h 1580"/>
                <a:gd name="T14" fmla="*/ 0 w 1001"/>
                <a:gd name="T15" fmla="*/ 0 h 1580"/>
                <a:gd name="T16" fmla="*/ 0 w 1001"/>
                <a:gd name="T17" fmla="*/ 0 h 1580"/>
                <a:gd name="T18" fmla="*/ 0 w 1001"/>
                <a:gd name="T19" fmla="*/ 0 h 1580"/>
                <a:gd name="T20" fmla="*/ 0 w 1001"/>
                <a:gd name="T21" fmla="*/ 0 h 1580"/>
                <a:gd name="T22" fmla="*/ 0 w 1001"/>
                <a:gd name="T23" fmla="*/ 0 h 15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1"/>
                <a:gd name="T37" fmla="*/ 0 h 1580"/>
                <a:gd name="T38" fmla="*/ 1001 w 1001"/>
                <a:gd name="T39" fmla="*/ 1580 h 15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1" h="1580">
                  <a:moveTo>
                    <a:pt x="0" y="0"/>
                  </a:moveTo>
                  <a:lnTo>
                    <a:pt x="0" y="1580"/>
                  </a:lnTo>
                  <a:lnTo>
                    <a:pt x="1001" y="1580"/>
                  </a:lnTo>
                  <a:lnTo>
                    <a:pt x="1001" y="862"/>
                  </a:lnTo>
                  <a:lnTo>
                    <a:pt x="858" y="862"/>
                  </a:lnTo>
                  <a:lnTo>
                    <a:pt x="858" y="1436"/>
                  </a:lnTo>
                  <a:lnTo>
                    <a:pt x="143" y="1436"/>
                  </a:lnTo>
                  <a:lnTo>
                    <a:pt x="143" y="143"/>
                  </a:lnTo>
                  <a:lnTo>
                    <a:pt x="1001" y="143"/>
                  </a:lnTo>
                  <a:lnTo>
                    <a:pt x="100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55" name="Freeform 41">
              <a:extLst>
                <a:ext uri="{FF2B5EF4-FFF2-40B4-BE49-F238E27FC236}">
                  <a16:creationId xmlns:a16="http://schemas.microsoft.com/office/drawing/2014/main" id="{74DEF7EA-DD98-28F6-C914-BE02EC6EC554}"/>
                </a:ext>
              </a:extLst>
            </p:cNvPr>
            <p:cNvSpPr>
              <a:spLocks/>
            </p:cNvSpPr>
            <p:nvPr/>
          </p:nvSpPr>
          <p:spPr bwMode="auto">
            <a:xfrm>
              <a:off x="1446" y="2535"/>
              <a:ext cx="53" cy="125"/>
            </a:xfrm>
            <a:custGeom>
              <a:avLst/>
              <a:gdLst>
                <a:gd name="T0" fmla="*/ 0 w 428"/>
                <a:gd name="T1" fmla="*/ 0 h 1007"/>
                <a:gd name="T2" fmla="*/ 0 w 428"/>
                <a:gd name="T3" fmla="*/ 0 h 1007"/>
                <a:gd name="T4" fmla="*/ 0 w 428"/>
                <a:gd name="T5" fmla="*/ 0 h 1007"/>
                <a:gd name="T6" fmla="*/ 0 w 428"/>
                <a:gd name="T7" fmla="*/ 0 h 1007"/>
                <a:gd name="T8" fmla="*/ 0 w 428"/>
                <a:gd name="T9" fmla="*/ 0 h 1007"/>
                <a:gd name="T10" fmla="*/ 0 w 428"/>
                <a:gd name="T11" fmla="*/ 0 h 1007"/>
                <a:gd name="T12" fmla="*/ 0 w 428"/>
                <a:gd name="T13" fmla="*/ 0 h 1007"/>
                <a:gd name="T14" fmla="*/ 0 w 428"/>
                <a:gd name="T15" fmla="*/ 0 h 1007"/>
                <a:gd name="T16" fmla="*/ 0 w 428"/>
                <a:gd name="T17" fmla="*/ 0 h 1007"/>
                <a:gd name="T18" fmla="*/ 0 w 428"/>
                <a:gd name="T19" fmla="*/ 0 h 10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8"/>
                <a:gd name="T31" fmla="*/ 0 h 1007"/>
                <a:gd name="T32" fmla="*/ 428 w 428"/>
                <a:gd name="T33" fmla="*/ 1007 h 10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8" h="1007">
                  <a:moveTo>
                    <a:pt x="0" y="0"/>
                  </a:moveTo>
                  <a:lnTo>
                    <a:pt x="0" y="1007"/>
                  </a:lnTo>
                  <a:lnTo>
                    <a:pt x="428" y="1007"/>
                  </a:lnTo>
                  <a:lnTo>
                    <a:pt x="428" y="0"/>
                  </a:lnTo>
                  <a:lnTo>
                    <a:pt x="285" y="0"/>
                  </a:lnTo>
                  <a:lnTo>
                    <a:pt x="285" y="863"/>
                  </a:lnTo>
                  <a:lnTo>
                    <a:pt x="143" y="863"/>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56" name="Freeform 42">
              <a:extLst>
                <a:ext uri="{FF2B5EF4-FFF2-40B4-BE49-F238E27FC236}">
                  <a16:creationId xmlns:a16="http://schemas.microsoft.com/office/drawing/2014/main" id="{D8418794-CF3B-20EC-0694-EF1841CAC548}"/>
                </a:ext>
              </a:extLst>
            </p:cNvPr>
            <p:cNvSpPr>
              <a:spLocks/>
            </p:cNvSpPr>
            <p:nvPr/>
          </p:nvSpPr>
          <p:spPr bwMode="auto">
            <a:xfrm>
              <a:off x="1446" y="2535"/>
              <a:ext cx="53" cy="18"/>
            </a:xfrm>
            <a:custGeom>
              <a:avLst/>
              <a:gdLst>
                <a:gd name="T0" fmla="*/ 0 w 428"/>
                <a:gd name="T1" fmla="*/ 0 h 145"/>
                <a:gd name="T2" fmla="*/ 0 w 428"/>
                <a:gd name="T3" fmla="*/ 0 h 145"/>
                <a:gd name="T4" fmla="*/ 0 w 428"/>
                <a:gd name="T5" fmla="*/ 0 h 145"/>
                <a:gd name="T6" fmla="*/ 0 w 428"/>
                <a:gd name="T7" fmla="*/ 0 h 145"/>
                <a:gd name="T8" fmla="*/ 0 w 428"/>
                <a:gd name="T9" fmla="*/ 0 h 145"/>
                <a:gd name="T10" fmla="*/ 0 w 428"/>
                <a:gd name="T11" fmla="*/ 0 h 145"/>
                <a:gd name="T12" fmla="*/ 0 60000 65536"/>
                <a:gd name="T13" fmla="*/ 0 60000 65536"/>
                <a:gd name="T14" fmla="*/ 0 60000 65536"/>
                <a:gd name="T15" fmla="*/ 0 60000 65536"/>
                <a:gd name="T16" fmla="*/ 0 60000 65536"/>
                <a:gd name="T17" fmla="*/ 0 60000 65536"/>
                <a:gd name="T18" fmla="*/ 0 w 428"/>
                <a:gd name="T19" fmla="*/ 0 h 145"/>
                <a:gd name="T20" fmla="*/ 428 w 428"/>
                <a:gd name="T21" fmla="*/ 145 h 145"/>
              </a:gdLst>
              <a:ahLst/>
              <a:cxnLst>
                <a:cxn ang="T12">
                  <a:pos x="T0" y="T1"/>
                </a:cxn>
                <a:cxn ang="T13">
                  <a:pos x="T2" y="T3"/>
                </a:cxn>
                <a:cxn ang="T14">
                  <a:pos x="T4" y="T5"/>
                </a:cxn>
                <a:cxn ang="T15">
                  <a:pos x="T6" y="T7"/>
                </a:cxn>
                <a:cxn ang="T16">
                  <a:pos x="T8" y="T9"/>
                </a:cxn>
                <a:cxn ang="T17">
                  <a:pos x="T10" y="T11"/>
                </a:cxn>
              </a:cxnLst>
              <a:rect l="T18" t="T19" r="T20" b="T21"/>
              <a:pathLst>
                <a:path w="428" h="145">
                  <a:moveTo>
                    <a:pt x="0" y="145"/>
                  </a:moveTo>
                  <a:lnTo>
                    <a:pt x="428" y="145"/>
                  </a:lnTo>
                  <a:lnTo>
                    <a:pt x="428" y="0"/>
                  </a:lnTo>
                  <a:lnTo>
                    <a:pt x="0" y="0"/>
                  </a:lnTo>
                  <a:lnTo>
                    <a:pt x="0" y="1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57" name="Freeform 43">
              <a:extLst>
                <a:ext uri="{FF2B5EF4-FFF2-40B4-BE49-F238E27FC236}">
                  <a16:creationId xmlns:a16="http://schemas.microsoft.com/office/drawing/2014/main" id="{2B9416CB-A898-F530-63CA-A0D2B1B983F6}"/>
                </a:ext>
              </a:extLst>
            </p:cNvPr>
            <p:cNvSpPr>
              <a:spLocks/>
            </p:cNvSpPr>
            <p:nvPr/>
          </p:nvSpPr>
          <p:spPr bwMode="auto">
            <a:xfrm>
              <a:off x="1517" y="2499"/>
              <a:ext cx="18" cy="90"/>
            </a:xfrm>
            <a:custGeom>
              <a:avLst/>
              <a:gdLst>
                <a:gd name="T0" fmla="*/ 0 w 143"/>
                <a:gd name="T1" fmla="*/ 0 h 718"/>
                <a:gd name="T2" fmla="*/ 0 w 143"/>
                <a:gd name="T3" fmla="*/ 0 h 718"/>
                <a:gd name="T4" fmla="*/ 0 w 143"/>
                <a:gd name="T5" fmla="*/ 0 h 718"/>
                <a:gd name="T6" fmla="*/ 0 w 143"/>
                <a:gd name="T7" fmla="*/ 0 h 718"/>
                <a:gd name="T8" fmla="*/ 0 w 143"/>
                <a:gd name="T9" fmla="*/ 0 h 718"/>
                <a:gd name="T10" fmla="*/ 0 w 143"/>
                <a:gd name="T11" fmla="*/ 0 h 718"/>
                <a:gd name="T12" fmla="*/ 0 60000 65536"/>
                <a:gd name="T13" fmla="*/ 0 60000 65536"/>
                <a:gd name="T14" fmla="*/ 0 60000 65536"/>
                <a:gd name="T15" fmla="*/ 0 60000 65536"/>
                <a:gd name="T16" fmla="*/ 0 60000 65536"/>
                <a:gd name="T17" fmla="*/ 0 60000 65536"/>
                <a:gd name="T18" fmla="*/ 0 w 143"/>
                <a:gd name="T19" fmla="*/ 0 h 718"/>
                <a:gd name="T20" fmla="*/ 143 w 143"/>
                <a:gd name="T21" fmla="*/ 718 h 718"/>
              </a:gdLst>
              <a:ahLst/>
              <a:cxnLst>
                <a:cxn ang="T12">
                  <a:pos x="T0" y="T1"/>
                </a:cxn>
                <a:cxn ang="T13">
                  <a:pos x="T2" y="T3"/>
                </a:cxn>
                <a:cxn ang="T14">
                  <a:pos x="T4" y="T5"/>
                </a:cxn>
                <a:cxn ang="T15">
                  <a:pos x="T6" y="T7"/>
                </a:cxn>
                <a:cxn ang="T16">
                  <a:pos x="T8" y="T9"/>
                </a:cxn>
                <a:cxn ang="T17">
                  <a:pos x="T10" y="T11"/>
                </a:cxn>
              </a:cxnLst>
              <a:rect l="T18" t="T19" r="T20" b="T21"/>
              <a:pathLst>
                <a:path w="143" h="718">
                  <a:moveTo>
                    <a:pt x="0" y="0"/>
                  </a:moveTo>
                  <a:lnTo>
                    <a:pt x="0" y="718"/>
                  </a:lnTo>
                  <a:lnTo>
                    <a:pt x="143" y="718"/>
                  </a:lnTo>
                  <a:lnTo>
                    <a:pt x="14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sp>
          <p:nvSpPr>
            <p:cNvPr id="77858" name="Freeform 44">
              <a:extLst>
                <a:ext uri="{FF2B5EF4-FFF2-40B4-BE49-F238E27FC236}">
                  <a16:creationId xmlns:a16="http://schemas.microsoft.com/office/drawing/2014/main" id="{36356B16-3412-4670-C8A5-51E4B7F64450}"/>
                </a:ext>
              </a:extLst>
            </p:cNvPr>
            <p:cNvSpPr>
              <a:spLocks/>
            </p:cNvSpPr>
            <p:nvPr/>
          </p:nvSpPr>
          <p:spPr bwMode="auto">
            <a:xfrm>
              <a:off x="1714" y="2606"/>
              <a:ext cx="89" cy="90"/>
            </a:xfrm>
            <a:custGeom>
              <a:avLst/>
              <a:gdLst>
                <a:gd name="T0" fmla="*/ 0 w 714"/>
                <a:gd name="T1" fmla="*/ 0 h 718"/>
                <a:gd name="T2" fmla="*/ 0 w 714"/>
                <a:gd name="T3" fmla="*/ 0 h 718"/>
                <a:gd name="T4" fmla="*/ 0 w 714"/>
                <a:gd name="T5" fmla="*/ 0 h 718"/>
                <a:gd name="T6" fmla="*/ 0 w 714"/>
                <a:gd name="T7" fmla="*/ 0 h 718"/>
                <a:gd name="T8" fmla="*/ 0 w 714"/>
                <a:gd name="T9" fmla="*/ 0 h 718"/>
                <a:gd name="T10" fmla="*/ 0 w 714"/>
                <a:gd name="T11" fmla="*/ 0 h 718"/>
                <a:gd name="T12" fmla="*/ 0 w 714"/>
                <a:gd name="T13" fmla="*/ 0 h 718"/>
                <a:gd name="T14" fmla="*/ 0 w 714"/>
                <a:gd name="T15" fmla="*/ 0 h 718"/>
                <a:gd name="T16" fmla="*/ 0 w 714"/>
                <a:gd name="T17" fmla="*/ 0 h 718"/>
                <a:gd name="T18" fmla="*/ 0 w 714"/>
                <a:gd name="T19" fmla="*/ 0 h 718"/>
                <a:gd name="T20" fmla="*/ 0 w 714"/>
                <a:gd name="T21" fmla="*/ 0 h 718"/>
                <a:gd name="T22" fmla="*/ 0 w 714"/>
                <a:gd name="T23" fmla="*/ 0 h 718"/>
                <a:gd name="T24" fmla="*/ 0 w 714"/>
                <a:gd name="T25" fmla="*/ 0 h 718"/>
                <a:gd name="T26" fmla="*/ 0 w 714"/>
                <a:gd name="T27" fmla="*/ 0 h 7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4"/>
                <a:gd name="T43" fmla="*/ 0 h 718"/>
                <a:gd name="T44" fmla="*/ 714 w 714"/>
                <a:gd name="T45" fmla="*/ 718 h 7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4" h="718">
                  <a:moveTo>
                    <a:pt x="0" y="287"/>
                  </a:moveTo>
                  <a:lnTo>
                    <a:pt x="0" y="718"/>
                  </a:lnTo>
                  <a:lnTo>
                    <a:pt x="714" y="718"/>
                  </a:lnTo>
                  <a:lnTo>
                    <a:pt x="714" y="287"/>
                  </a:lnTo>
                  <a:lnTo>
                    <a:pt x="571" y="287"/>
                  </a:lnTo>
                  <a:lnTo>
                    <a:pt x="571" y="574"/>
                  </a:lnTo>
                  <a:lnTo>
                    <a:pt x="143" y="574"/>
                  </a:lnTo>
                  <a:lnTo>
                    <a:pt x="143" y="431"/>
                  </a:lnTo>
                  <a:lnTo>
                    <a:pt x="286" y="431"/>
                  </a:lnTo>
                  <a:lnTo>
                    <a:pt x="286" y="0"/>
                  </a:lnTo>
                  <a:lnTo>
                    <a:pt x="143" y="0"/>
                  </a:lnTo>
                  <a:lnTo>
                    <a:pt x="143" y="287"/>
                  </a:lnTo>
                  <a:lnTo>
                    <a:pt x="0" y="2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HK"/>
            </a:p>
          </p:txBody>
        </p:sp>
      </p:grpSp>
      <p:pic>
        <p:nvPicPr>
          <p:cNvPr id="77837" name="Picture 45" descr="BS00740_">
            <a:extLst>
              <a:ext uri="{FF2B5EF4-FFF2-40B4-BE49-F238E27FC236}">
                <a16:creationId xmlns:a16="http://schemas.microsoft.com/office/drawing/2014/main" id="{411D98B1-197A-3DFA-C51F-44FC132644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933700"/>
            <a:ext cx="7254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8" name="AutoShape 46">
            <a:extLst>
              <a:ext uri="{FF2B5EF4-FFF2-40B4-BE49-F238E27FC236}">
                <a16:creationId xmlns:a16="http://schemas.microsoft.com/office/drawing/2014/main" id="{E67B1BCB-C8F1-7484-0A86-093B44F34D05}"/>
              </a:ext>
            </a:extLst>
          </p:cNvPr>
          <p:cNvSpPr>
            <a:spLocks noChangeArrowheads="1"/>
          </p:cNvSpPr>
          <p:nvPr/>
        </p:nvSpPr>
        <p:spPr bwMode="auto">
          <a:xfrm>
            <a:off x="2514600" y="1535113"/>
            <a:ext cx="1143000" cy="331787"/>
          </a:xfrm>
          <a:prstGeom prst="wedgeRectCallout">
            <a:avLst>
              <a:gd name="adj1" fmla="val 58472"/>
              <a:gd name="adj2" fmla="val 95454"/>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lnSpc>
                <a:spcPct val="90000"/>
              </a:lnSpc>
              <a:buFontTx/>
              <a:buNone/>
            </a:pPr>
            <a:r>
              <a:rPr lang="en-US" altLang="en-US" sz="1600">
                <a:solidFill>
                  <a:srgbClr val="FFCC00"/>
                </a:solidFill>
              </a:rPr>
              <a:t>public key</a:t>
            </a:r>
          </a:p>
        </p:txBody>
      </p:sp>
      <p:sp>
        <p:nvSpPr>
          <p:cNvPr id="77839" name="AutoShape 47">
            <a:extLst>
              <a:ext uri="{FF2B5EF4-FFF2-40B4-BE49-F238E27FC236}">
                <a16:creationId xmlns:a16="http://schemas.microsoft.com/office/drawing/2014/main" id="{A4A83AB4-94A9-E32A-9F6B-F2BC75AC8C16}"/>
              </a:ext>
            </a:extLst>
          </p:cNvPr>
          <p:cNvSpPr>
            <a:spLocks noChangeArrowheads="1"/>
          </p:cNvSpPr>
          <p:nvPr/>
        </p:nvSpPr>
        <p:spPr bwMode="auto">
          <a:xfrm>
            <a:off x="228600" y="2449513"/>
            <a:ext cx="1143000" cy="331787"/>
          </a:xfrm>
          <a:prstGeom prst="wedgeRectCallout">
            <a:avLst>
              <a:gd name="adj1" fmla="val 58472"/>
              <a:gd name="adj2" fmla="val 95454"/>
            </a:avLst>
          </a:prstGeom>
          <a:noFill/>
          <a:ln w="1905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lnSpc>
                <a:spcPct val="90000"/>
              </a:lnSpc>
              <a:buFontTx/>
              <a:buNone/>
            </a:pPr>
            <a:r>
              <a:rPr lang="en-US" altLang="en-US" sz="1600">
                <a:solidFill>
                  <a:srgbClr val="FFCC00"/>
                </a:solidFill>
              </a:rPr>
              <a:t>public key</a:t>
            </a:r>
          </a:p>
        </p:txBody>
      </p:sp>
      <p:sp>
        <p:nvSpPr>
          <p:cNvPr id="77840" name="Text Box 48">
            <a:extLst>
              <a:ext uri="{FF2B5EF4-FFF2-40B4-BE49-F238E27FC236}">
                <a16:creationId xmlns:a16="http://schemas.microsoft.com/office/drawing/2014/main" id="{FB9C8A28-5AE7-7E1F-C273-E0FF3444E473}"/>
              </a:ext>
            </a:extLst>
          </p:cNvPr>
          <p:cNvSpPr txBox="1">
            <a:spLocks noChangeArrowheads="1"/>
          </p:cNvSpPr>
          <p:nvPr/>
        </p:nvSpPr>
        <p:spPr bwMode="auto">
          <a:xfrm>
            <a:off x="1905000" y="3124200"/>
            <a:ext cx="704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buFontTx/>
              <a:buNone/>
            </a:pPr>
            <a:r>
              <a:rPr lang="en-US" altLang="en-US" sz="2000">
                <a:solidFill>
                  <a:schemeClr val="tx1"/>
                </a:solidFill>
              </a:rPr>
              <a:t>Alice</a:t>
            </a:r>
          </a:p>
        </p:txBody>
      </p:sp>
      <p:sp>
        <p:nvSpPr>
          <p:cNvPr id="77841" name="Text Box 49">
            <a:extLst>
              <a:ext uri="{FF2B5EF4-FFF2-40B4-BE49-F238E27FC236}">
                <a16:creationId xmlns:a16="http://schemas.microsoft.com/office/drawing/2014/main" id="{62BCD990-79C5-761D-A9E3-94D8BD7954A6}"/>
              </a:ext>
            </a:extLst>
          </p:cNvPr>
          <p:cNvSpPr txBox="1">
            <a:spLocks noChangeArrowheads="1"/>
          </p:cNvSpPr>
          <p:nvPr/>
        </p:nvSpPr>
        <p:spPr bwMode="auto">
          <a:xfrm>
            <a:off x="6705600" y="3336925"/>
            <a:ext cx="611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bg2"/>
                </a:solidFill>
                <a:latin typeface="Tahoma" panose="020B0604030504040204" pitchFamily="34" charset="0"/>
                <a:ea typeface="MS PGothic" panose="020B0600070205080204" pitchFamily="34" charset="-128"/>
              </a:defRPr>
            </a:lvl1pPr>
            <a:lvl2pPr marL="742950" indent="-285750">
              <a:defRPr sz="2400">
                <a:solidFill>
                  <a:schemeClr val="bg2"/>
                </a:solidFill>
                <a:latin typeface="Tahoma" panose="020B0604030504040204" pitchFamily="34" charset="0"/>
                <a:ea typeface="MS PGothic" panose="020B0600070205080204" pitchFamily="34" charset="-128"/>
              </a:defRPr>
            </a:lvl2pPr>
            <a:lvl3pPr marL="1143000" indent="-228600">
              <a:defRPr sz="2400">
                <a:solidFill>
                  <a:schemeClr val="bg2"/>
                </a:solidFill>
                <a:latin typeface="Tahoma" panose="020B0604030504040204" pitchFamily="34" charset="0"/>
                <a:ea typeface="MS PGothic" panose="020B0600070205080204" pitchFamily="34" charset="-128"/>
              </a:defRPr>
            </a:lvl3pPr>
            <a:lvl4pPr marL="1600200" indent="-228600">
              <a:defRPr sz="2400">
                <a:solidFill>
                  <a:schemeClr val="bg2"/>
                </a:solidFill>
                <a:latin typeface="Tahoma" panose="020B0604030504040204" pitchFamily="34" charset="0"/>
                <a:ea typeface="MS PGothic" panose="020B0600070205080204" pitchFamily="34" charset="-128"/>
              </a:defRPr>
            </a:lvl4pPr>
            <a:lvl5pPr marL="2057400" indent="-228600">
              <a:defRPr sz="2400">
                <a:solidFill>
                  <a:schemeClr val="bg2"/>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accent2"/>
              </a:buClr>
              <a:buChar char="•"/>
              <a:defRPr sz="2400">
                <a:solidFill>
                  <a:schemeClr val="bg2"/>
                </a:solidFill>
                <a:latin typeface="Tahoma" panose="020B0604030504040204" pitchFamily="34" charset="0"/>
                <a:ea typeface="MS PGothic" panose="020B0600070205080204" pitchFamily="34" charset="-128"/>
              </a:defRPr>
            </a:lvl9pPr>
          </a:lstStyle>
          <a:p>
            <a:pPr>
              <a:buFontTx/>
              <a:buNone/>
            </a:pPr>
            <a:r>
              <a:rPr lang="en-US" altLang="en-US" sz="2000">
                <a:solidFill>
                  <a:schemeClr val="tx1"/>
                </a:solidFill>
              </a:rPr>
              <a:t>Bob</a:t>
            </a:r>
          </a:p>
        </p:txBody>
      </p:sp>
      <p:sp>
        <p:nvSpPr>
          <p:cNvPr id="77842" name="Line 6">
            <a:extLst>
              <a:ext uri="{FF2B5EF4-FFF2-40B4-BE49-F238E27FC236}">
                <a16:creationId xmlns:a16="http://schemas.microsoft.com/office/drawing/2014/main" id="{A11E4C6C-7D73-5D83-81F0-746F1117571E}"/>
              </a:ext>
            </a:extLst>
          </p:cNvPr>
          <p:cNvSpPr>
            <a:spLocks noChangeShapeType="1"/>
          </p:cNvSpPr>
          <p:nvPr/>
        </p:nvSpPr>
        <p:spPr bwMode="auto">
          <a:xfrm flipH="1">
            <a:off x="2971800" y="3148013"/>
            <a:ext cx="3352800" cy="0"/>
          </a:xfrm>
          <a:prstGeom prst="line">
            <a:avLst/>
          </a:prstGeom>
          <a:noFill/>
          <a:ln w="28575">
            <a:solidFill>
              <a:schemeClr val="tx1"/>
            </a:solidFill>
            <a:prstDash val="dash"/>
            <a:round/>
            <a:headEnd type="none" w="lg" len="lg"/>
            <a:tailEnd type="stealth" w="lg" len="lg"/>
          </a:ln>
          <a:extLst>
            <a:ext uri="{909E8E84-426E-40DD-AFC4-6F175D3DCCD1}">
              <a14:hiddenFill xmlns:a14="http://schemas.microsoft.com/office/drawing/2010/main">
                <a:noFill/>
              </a14:hiddenFill>
            </a:ext>
          </a:extLst>
        </p:spPr>
        <p:txBody>
          <a:bodyPr/>
          <a:lstStyle/>
          <a:p>
            <a:endParaRPr lang="en-HK"/>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2850" name="Rectangle 2"/>
          <p:cNvSpPr>
            <a:spLocks noGrp="1" noChangeArrowheads="1"/>
          </p:cNvSpPr>
          <p:nvPr>
            <p:ph type="title"/>
          </p:nvPr>
        </p:nvSpPr>
        <p:spPr/>
        <p:txBody>
          <a:bodyPr/>
          <a:lstStyle/>
          <a:p>
            <a:pPr>
              <a:defRPr/>
            </a:pPr>
            <a:r>
              <a:rPr lang="en-US" dirty="0"/>
              <a:t>SSL protocol</a:t>
            </a:r>
          </a:p>
        </p:txBody>
      </p:sp>
      <p:sp>
        <p:nvSpPr>
          <p:cNvPr id="2" name="Text Placeholder 1"/>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fld id="{AE10386A-7D77-411F-A47C-60BC2A2ED3FB}" type="datetime1">
              <a:rPr lang="en-HK" smtClean="0"/>
              <a:t>4/3/2025</a:t>
            </a:fld>
            <a:endParaRPr lang="en-US"/>
          </a:p>
        </p:txBody>
      </p:sp>
      <p:sp>
        <p:nvSpPr>
          <p:cNvPr id="5" name="Slide Number Placeholder 4"/>
          <p:cNvSpPr>
            <a:spLocks noGrp="1"/>
          </p:cNvSpPr>
          <p:nvPr>
            <p:ph type="sldNum" sz="quarter" idx="12"/>
          </p:nvPr>
        </p:nvSpPr>
        <p:spPr/>
        <p:txBody>
          <a:bodyPr/>
          <a:lstStyle/>
          <a:p>
            <a:fld id="{BE56A1D1-E433-436A-9772-740A4B0C9C4F}" type="slidenum">
              <a:rPr lang="en-US" smtClean="0"/>
              <a:t>4</a:t>
            </a:fld>
            <a:endParaRPr lang="en-US"/>
          </a:p>
        </p:txBody>
      </p:sp>
      <p:sp>
        <p:nvSpPr>
          <p:cNvPr id="4" name="Footer Placeholder 3"/>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31164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3874" name="AutoShape 2"/>
          <p:cNvSpPr>
            <a:spLocks noGrp="1" noChangeArrowheads="1"/>
          </p:cNvSpPr>
          <p:nvPr>
            <p:ph type="title"/>
          </p:nvPr>
        </p:nvSpPr>
        <p:spPr>
          <a:xfrm>
            <a:off x="822960" y="286604"/>
            <a:ext cx="7543800" cy="937359"/>
          </a:xfrm>
        </p:spPr>
        <p:txBody>
          <a:bodyPr/>
          <a:lstStyle/>
          <a:p>
            <a:pPr>
              <a:defRPr/>
            </a:pPr>
            <a:r>
              <a:rPr lang="en-US" dirty="0"/>
              <a:t>Application Layer - HTTP</a:t>
            </a:r>
            <a:endParaRPr lang="en-GB" dirty="0"/>
          </a:p>
        </p:txBody>
      </p:sp>
      <p:sp>
        <p:nvSpPr>
          <p:cNvPr id="16" name="Date Placeholder 2"/>
          <p:cNvSpPr>
            <a:spLocks noGrp="1"/>
          </p:cNvSpPr>
          <p:nvPr>
            <p:ph type="dt" sz="half" idx="10"/>
          </p:nvPr>
        </p:nvSpPr>
        <p:spPr/>
        <p:txBody>
          <a:bodyPr/>
          <a:lstStyle/>
          <a:p>
            <a:fld id="{E3680E31-51FE-4216-94F9-28FFEE430704}" type="datetime1">
              <a:rPr lang="en-HK" smtClean="0"/>
              <a:t>4/3/2025</a:t>
            </a:fld>
            <a:endParaRPr lang="en-US"/>
          </a:p>
        </p:txBody>
      </p:sp>
      <p:sp>
        <p:nvSpPr>
          <p:cNvPr id="18"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5</a:t>
            </a:fld>
            <a:endParaRPr lang="en-US"/>
          </a:p>
        </p:txBody>
      </p:sp>
      <p:grpSp>
        <p:nvGrpSpPr>
          <p:cNvPr id="2" name="Group 3"/>
          <p:cNvGrpSpPr>
            <a:grpSpLocks/>
          </p:cNvGrpSpPr>
          <p:nvPr/>
        </p:nvGrpSpPr>
        <p:grpSpPr bwMode="auto">
          <a:xfrm>
            <a:off x="184150" y="1377950"/>
            <a:ext cx="4997450" cy="1562100"/>
            <a:chOff x="116" y="960"/>
            <a:chExt cx="3148" cy="984"/>
          </a:xfrm>
        </p:grpSpPr>
        <p:sp>
          <p:nvSpPr>
            <p:cNvPr id="37902" name="Text Box 4"/>
            <p:cNvSpPr txBox="1">
              <a:spLocks noChangeArrowheads="1"/>
            </p:cNvSpPr>
            <p:nvPr/>
          </p:nvSpPr>
          <p:spPr bwMode="grayWhite">
            <a:xfrm>
              <a:off x="116" y="960"/>
              <a:ext cx="2092" cy="984"/>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1200" b="1" dirty="0">
                  <a:solidFill>
                    <a:srgbClr val="FF0000"/>
                  </a:solidFill>
                  <a:latin typeface="Courier New" pitchFamily="49" charset="0"/>
                </a:rPr>
                <a:t>GET / HTTP/1.1</a:t>
              </a:r>
              <a:br>
                <a:rPr lang="en-GB" sz="1200" b="1" dirty="0">
                  <a:solidFill>
                    <a:srgbClr val="FF0000"/>
                  </a:solidFill>
                  <a:latin typeface="Courier New" pitchFamily="49" charset="0"/>
                </a:rPr>
              </a:br>
              <a:r>
                <a:rPr lang="en-GB" sz="1200" b="1" dirty="0">
                  <a:solidFill>
                    <a:srgbClr val="FF0000"/>
                  </a:solidFill>
                  <a:latin typeface="Courier New" pitchFamily="49" charset="0"/>
                </a:rPr>
                <a:t>Accept: */*</a:t>
              </a:r>
              <a:br>
                <a:rPr lang="en-GB" sz="1200" b="1" dirty="0">
                  <a:solidFill>
                    <a:srgbClr val="FF0000"/>
                  </a:solidFill>
                  <a:latin typeface="Courier New" pitchFamily="49" charset="0"/>
                </a:rPr>
              </a:br>
              <a:r>
                <a:rPr lang="en-GB" sz="1200" b="1" dirty="0">
                  <a:solidFill>
                    <a:srgbClr val="FF0000"/>
                  </a:solidFill>
                  <a:latin typeface="Courier New" pitchFamily="49" charset="0"/>
                </a:rPr>
                <a:t>Accept-Language: </a:t>
              </a:r>
              <a:r>
                <a:rPr lang="en-GB" sz="1200" b="1" dirty="0" err="1">
                  <a:solidFill>
                    <a:srgbClr val="FF0000"/>
                  </a:solidFill>
                  <a:latin typeface="Courier New" pitchFamily="49" charset="0"/>
                </a:rPr>
                <a:t>en-us,zh-hk;q</a:t>
              </a:r>
              <a:r>
                <a:rPr lang="en-GB" sz="1200" b="1" dirty="0">
                  <a:solidFill>
                    <a:srgbClr val="FF0000"/>
                  </a:solidFill>
                  <a:latin typeface="Courier New" pitchFamily="49" charset="0"/>
                </a:rPr>
                <a:t>=0.5</a:t>
              </a:r>
              <a:br>
                <a:rPr lang="en-GB" sz="1200" b="1" dirty="0">
                  <a:solidFill>
                    <a:srgbClr val="FF0000"/>
                  </a:solidFill>
                  <a:latin typeface="Courier New" pitchFamily="49" charset="0"/>
                </a:rPr>
              </a:br>
              <a:r>
                <a:rPr lang="en-GB" sz="1200" b="1" dirty="0">
                  <a:solidFill>
                    <a:srgbClr val="FF0000"/>
                  </a:solidFill>
                  <a:latin typeface="Courier New" pitchFamily="49" charset="0"/>
                </a:rPr>
                <a:t>Accept-Encoding: </a:t>
              </a:r>
              <a:r>
                <a:rPr lang="en-GB" sz="1200" b="1" dirty="0" err="1">
                  <a:solidFill>
                    <a:srgbClr val="FF0000"/>
                  </a:solidFill>
                  <a:latin typeface="Courier New" pitchFamily="49" charset="0"/>
                </a:rPr>
                <a:t>gzip</a:t>
              </a:r>
              <a:r>
                <a:rPr lang="en-GB" sz="1200" b="1" dirty="0">
                  <a:solidFill>
                    <a:srgbClr val="FF0000"/>
                  </a:solidFill>
                  <a:latin typeface="Courier New" pitchFamily="49" charset="0"/>
                </a:rPr>
                <a:t>, deflate</a:t>
              </a:r>
              <a:br>
                <a:rPr lang="en-GB" sz="1200" b="1" dirty="0">
                  <a:solidFill>
                    <a:srgbClr val="FF0000"/>
                  </a:solidFill>
                  <a:latin typeface="Courier New" pitchFamily="49" charset="0"/>
                </a:rPr>
              </a:br>
              <a:r>
                <a:rPr lang="en-GB" sz="1200" b="1" dirty="0">
                  <a:solidFill>
                    <a:srgbClr val="FF0000"/>
                  </a:solidFill>
                  <a:latin typeface="Courier New" pitchFamily="49" charset="0"/>
                </a:rPr>
                <a:t>User-Agent: Mozilla/4.0 (…)</a:t>
              </a:r>
              <a:br>
                <a:rPr lang="en-GB" sz="1200" b="1" dirty="0">
                  <a:solidFill>
                    <a:srgbClr val="FF0000"/>
                  </a:solidFill>
                  <a:latin typeface="Courier New" pitchFamily="49" charset="0"/>
                </a:rPr>
              </a:br>
              <a:r>
                <a:rPr lang="en-GB" sz="1200" b="1" dirty="0">
                  <a:solidFill>
                    <a:srgbClr val="FF0000"/>
                  </a:solidFill>
                  <a:latin typeface="Courier New" pitchFamily="49" charset="0"/>
                </a:rPr>
                <a:t>Host: www.ust.hk</a:t>
              </a:r>
              <a:br>
                <a:rPr lang="en-GB" sz="1200" b="1" dirty="0">
                  <a:solidFill>
                    <a:srgbClr val="FF0000"/>
                  </a:solidFill>
                  <a:latin typeface="Courier New" pitchFamily="49" charset="0"/>
                </a:rPr>
              </a:br>
              <a:r>
                <a:rPr lang="en-GB" sz="1200" b="1" dirty="0">
                  <a:solidFill>
                    <a:srgbClr val="FF0000"/>
                  </a:solidFill>
                  <a:latin typeface="Courier New" pitchFamily="49" charset="0"/>
                </a:rPr>
                <a:t>Connection: Keep-Alive</a:t>
              </a:r>
              <a:br>
                <a:rPr lang="en-GB" sz="1200" b="1" dirty="0">
                  <a:solidFill>
                    <a:srgbClr val="FF0000"/>
                  </a:solidFill>
                  <a:latin typeface="Courier New" pitchFamily="49" charset="0"/>
                </a:rPr>
              </a:br>
              <a:r>
                <a:rPr lang="en-GB" sz="1200" b="1" dirty="0">
                  <a:solidFill>
                    <a:srgbClr val="FF0000"/>
                  </a:solidFill>
                  <a:latin typeface="Courier New" pitchFamily="49" charset="0"/>
                </a:rPr>
                <a:t>Cookie: WTO_CLIENT=1	</a:t>
              </a:r>
            </a:p>
          </p:txBody>
        </p:sp>
        <p:sp>
          <p:nvSpPr>
            <p:cNvPr id="37903" name="AutoShape 5"/>
            <p:cNvSpPr>
              <a:spLocks noChangeArrowheads="1"/>
            </p:cNvSpPr>
            <p:nvPr/>
          </p:nvSpPr>
          <p:spPr bwMode="gray">
            <a:xfrm flipV="1">
              <a:off x="2208" y="1152"/>
              <a:ext cx="1056" cy="336"/>
            </a:xfrm>
            <a:custGeom>
              <a:avLst/>
              <a:gdLst>
                <a:gd name="T0" fmla="*/ 754 w 21600"/>
                <a:gd name="T1" fmla="*/ 0 h 21600"/>
                <a:gd name="T2" fmla="*/ 453 w 21600"/>
                <a:gd name="T3" fmla="*/ 111 h 21600"/>
                <a:gd name="T4" fmla="*/ 0 w 21600"/>
                <a:gd name="T5" fmla="*/ 295 h 21600"/>
                <a:gd name="T6" fmla="*/ 429 w 21600"/>
                <a:gd name="T7" fmla="*/ 336 h 21600"/>
                <a:gd name="T8" fmla="*/ 858 w 21600"/>
                <a:gd name="T9" fmla="*/ 236 h 21600"/>
                <a:gd name="T10" fmla="*/ 1056 w 21600"/>
                <a:gd name="T11" fmla="*/ 111 h 21600"/>
                <a:gd name="T12" fmla="*/ 17694720 60000 65536"/>
                <a:gd name="T13" fmla="*/ 11796480 60000 65536"/>
                <a:gd name="T14" fmla="*/ 11796480 60000 65536"/>
                <a:gd name="T15" fmla="*/ 5898240 60000 65536"/>
                <a:gd name="T16" fmla="*/ 0 60000 65536"/>
                <a:gd name="T17" fmla="*/ 0 60000 65536"/>
                <a:gd name="T18" fmla="*/ 0 w 21600"/>
                <a:gd name="T19" fmla="*/ 16393 h 21600"/>
                <a:gd name="T20" fmla="*/ 175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135"/>
                  </a:lnTo>
                  <a:lnTo>
                    <a:pt x="13308" y="7135"/>
                  </a:lnTo>
                  <a:lnTo>
                    <a:pt x="13308" y="16380"/>
                  </a:lnTo>
                  <a:lnTo>
                    <a:pt x="0" y="16380"/>
                  </a:lnTo>
                  <a:lnTo>
                    <a:pt x="0" y="21600"/>
                  </a:lnTo>
                  <a:lnTo>
                    <a:pt x="17549" y="21600"/>
                  </a:lnTo>
                  <a:lnTo>
                    <a:pt x="17549" y="7135"/>
                  </a:lnTo>
                  <a:lnTo>
                    <a:pt x="21600" y="7135"/>
                  </a:lnTo>
                  <a:close/>
                </a:path>
              </a:pathLst>
            </a:custGeom>
            <a:solidFill>
              <a:schemeClr val="tx1"/>
            </a:solidFill>
            <a:ln w="9525">
              <a:solidFill>
                <a:schemeClr val="tx1"/>
              </a:solidFill>
              <a:miter lim="800000"/>
              <a:headEnd/>
              <a:tailEnd/>
            </a:ln>
          </p:spPr>
          <p:txBody>
            <a:bodyPr wrap="none" lIns="90000" tIns="46800" rIns="90000" bIns="46800" anchor="ctr"/>
            <a:lstStyle/>
            <a:p>
              <a:endParaRPr lang="en-US"/>
            </a:p>
          </p:txBody>
        </p:sp>
      </p:grpSp>
      <p:grpSp>
        <p:nvGrpSpPr>
          <p:cNvPr id="3" name="Group 6"/>
          <p:cNvGrpSpPr>
            <a:grpSpLocks/>
          </p:cNvGrpSpPr>
          <p:nvPr/>
        </p:nvGrpSpPr>
        <p:grpSpPr bwMode="auto">
          <a:xfrm>
            <a:off x="304800" y="4197350"/>
            <a:ext cx="7391400" cy="1744663"/>
            <a:chOff x="192" y="2736"/>
            <a:chExt cx="4656" cy="1099"/>
          </a:xfrm>
        </p:grpSpPr>
        <p:sp>
          <p:nvSpPr>
            <p:cNvPr id="37900" name="Text Box 7"/>
            <p:cNvSpPr txBox="1">
              <a:spLocks noChangeArrowheads="1"/>
            </p:cNvSpPr>
            <p:nvPr/>
          </p:nvSpPr>
          <p:spPr bwMode="grayWhite">
            <a:xfrm>
              <a:off x="192" y="2736"/>
              <a:ext cx="3600" cy="1099"/>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1200" b="1" dirty="0">
                  <a:solidFill>
                    <a:srgbClr val="FF0000"/>
                  </a:solidFill>
                  <a:latin typeface="Courier New" pitchFamily="49" charset="0"/>
                </a:rPr>
                <a:t>GET /en/index.html HTTP/1.1</a:t>
              </a:r>
              <a:br>
                <a:rPr lang="en-GB" sz="1200" b="1" dirty="0">
                  <a:solidFill>
                    <a:srgbClr val="FF0000"/>
                  </a:solidFill>
                  <a:latin typeface="Courier New" pitchFamily="49" charset="0"/>
                </a:rPr>
              </a:br>
              <a:r>
                <a:rPr lang="en-GB" sz="1200" b="1" dirty="0">
                  <a:solidFill>
                    <a:srgbClr val="FF0000"/>
                  </a:solidFill>
                  <a:latin typeface="Courier New" pitchFamily="49" charset="0"/>
                </a:rPr>
                <a:t>Accept: */*</a:t>
              </a:r>
              <a:br>
                <a:rPr lang="en-GB" sz="1200" b="1" dirty="0">
                  <a:solidFill>
                    <a:srgbClr val="FF0000"/>
                  </a:solidFill>
                  <a:latin typeface="Courier New" pitchFamily="49" charset="0"/>
                </a:rPr>
              </a:br>
              <a:r>
                <a:rPr lang="en-GB" sz="1200" b="1" dirty="0">
                  <a:solidFill>
                    <a:srgbClr val="FF0000"/>
                  </a:solidFill>
                  <a:latin typeface="Courier New" pitchFamily="49" charset="0"/>
                </a:rPr>
                <a:t>Accept-Language: </a:t>
              </a:r>
              <a:r>
                <a:rPr lang="en-GB" sz="1200" b="1" dirty="0" err="1">
                  <a:solidFill>
                    <a:srgbClr val="FF0000"/>
                  </a:solidFill>
                  <a:latin typeface="Courier New" pitchFamily="49" charset="0"/>
                </a:rPr>
                <a:t>en-us,zh-hk;q</a:t>
              </a:r>
              <a:r>
                <a:rPr lang="en-GB" sz="1200" b="1" dirty="0">
                  <a:solidFill>
                    <a:srgbClr val="FF0000"/>
                  </a:solidFill>
                  <a:latin typeface="Courier New" pitchFamily="49" charset="0"/>
                </a:rPr>
                <a:t>=0.5</a:t>
              </a:r>
              <a:br>
                <a:rPr lang="en-GB" sz="1200" b="1" dirty="0">
                  <a:solidFill>
                    <a:srgbClr val="FF0000"/>
                  </a:solidFill>
                  <a:latin typeface="Courier New" pitchFamily="49" charset="0"/>
                </a:rPr>
              </a:br>
              <a:r>
                <a:rPr lang="en-GB" sz="1200" b="1" dirty="0">
                  <a:solidFill>
                    <a:srgbClr val="FF0000"/>
                  </a:solidFill>
                  <a:latin typeface="Courier New" pitchFamily="49" charset="0"/>
                </a:rPr>
                <a:t>Accept-Encoding: </a:t>
              </a:r>
              <a:r>
                <a:rPr lang="en-GB" sz="1200" b="1" dirty="0" err="1">
                  <a:solidFill>
                    <a:srgbClr val="FF0000"/>
                  </a:solidFill>
                  <a:latin typeface="Courier New" pitchFamily="49" charset="0"/>
                </a:rPr>
                <a:t>gzip</a:t>
              </a:r>
              <a:r>
                <a:rPr lang="en-GB" sz="1200" b="1" dirty="0">
                  <a:solidFill>
                    <a:srgbClr val="FF0000"/>
                  </a:solidFill>
                  <a:latin typeface="Courier New" pitchFamily="49" charset="0"/>
                </a:rPr>
                <a:t>, deflate</a:t>
              </a:r>
              <a:br>
                <a:rPr lang="en-GB" sz="1200" b="1" dirty="0">
                  <a:solidFill>
                    <a:srgbClr val="FF0000"/>
                  </a:solidFill>
                  <a:latin typeface="Courier New" pitchFamily="49" charset="0"/>
                </a:rPr>
              </a:br>
              <a:r>
                <a:rPr lang="en-GB" sz="1200" b="1" dirty="0">
                  <a:solidFill>
                    <a:srgbClr val="FF0000"/>
                  </a:solidFill>
                  <a:latin typeface="Courier New" pitchFamily="49" charset="0"/>
                </a:rPr>
                <a:t>If-Modified-Since: Thu, 15 Jan 2004 06:21:45 GMT; length=208</a:t>
              </a:r>
              <a:br>
                <a:rPr lang="en-GB" sz="1200" b="1" dirty="0">
                  <a:solidFill>
                    <a:srgbClr val="FF0000"/>
                  </a:solidFill>
                  <a:latin typeface="Courier New" pitchFamily="49" charset="0"/>
                </a:rPr>
              </a:br>
              <a:r>
                <a:rPr lang="en-GB" sz="1200" b="1" dirty="0">
                  <a:solidFill>
                    <a:srgbClr val="FF0000"/>
                  </a:solidFill>
                  <a:latin typeface="Courier New" pitchFamily="49" charset="0"/>
                </a:rPr>
                <a:t>User-Agent: Mozilla/4.0 (…)</a:t>
              </a:r>
              <a:br>
                <a:rPr lang="en-GB" sz="1200" b="1" dirty="0">
                  <a:solidFill>
                    <a:srgbClr val="FF0000"/>
                  </a:solidFill>
                  <a:latin typeface="Courier New" pitchFamily="49" charset="0"/>
                </a:rPr>
              </a:br>
              <a:r>
                <a:rPr lang="en-GB" sz="1200" b="1" dirty="0">
                  <a:solidFill>
                    <a:srgbClr val="FF0000"/>
                  </a:solidFill>
                  <a:latin typeface="Courier New" pitchFamily="49" charset="0"/>
                </a:rPr>
                <a:t>Host: www.ust.hk</a:t>
              </a:r>
              <a:br>
                <a:rPr lang="en-GB" sz="1200" b="1" dirty="0">
                  <a:solidFill>
                    <a:srgbClr val="FF0000"/>
                  </a:solidFill>
                  <a:latin typeface="Courier New" pitchFamily="49" charset="0"/>
                </a:rPr>
              </a:br>
              <a:r>
                <a:rPr lang="en-GB" sz="1200" b="1" dirty="0">
                  <a:solidFill>
                    <a:srgbClr val="FF0000"/>
                  </a:solidFill>
                  <a:latin typeface="Courier New" pitchFamily="49" charset="0"/>
                </a:rPr>
                <a:t>Connection: Keep-Alive</a:t>
              </a:r>
              <a:br>
                <a:rPr lang="en-GB" sz="1200" b="1" dirty="0">
                  <a:solidFill>
                    <a:srgbClr val="FF0000"/>
                  </a:solidFill>
                  <a:latin typeface="Courier New" pitchFamily="49" charset="0"/>
                </a:rPr>
              </a:br>
              <a:r>
                <a:rPr lang="en-GB" sz="1200" b="1" dirty="0">
                  <a:solidFill>
                    <a:srgbClr val="FF0000"/>
                  </a:solidFill>
                  <a:latin typeface="Courier New" pitchFamily="49" charset="0"/>
                </a:rPr>
                <a:t>Cookie: WTO_CLIENT=1</a:t>
              </a:r>
            </a:p>
          </p:txBody>
        </p:sp>
        <p:sp>
          <p:nvSpPr>
            <p:cNvPr id="37901" name="AutoShape 8"/>
            <p:cNvSpPr>
              <a:spLocks noChangeArrowheads="1"/>
            </p:cNvSpPr>
            <p:nvPr/>
          </p:nvSpPr>
          <p:spPr bwMode="gray">
            <a:xfrm flipV="1">
              <a:off x="3792" y="3164"/>
              <a:ext cx="1056" cy="336"/>
            </a:xfrm>
            <a:custGeom>
              <a:avLst/>
              <a:gdLst>
                <a:gd name="T0" fmla="*/ 754 w 21600"/>
                <a:gd name="T1" fmla="*/ 0 h 21600"/>
                <a:gd name="T2" fmla="*/ 453 w 21600"/>
                <a:gd name="T3" fmla="*/ 111 h 21600"/>
                <a:gd name="T4" fmla="*/ 0 w 21600"/>
                <a:gd name="T5" fmla="*/ 295 h 21600"/>
                <a:gd name="T6" fmla="*/ 429 w 21600"/>
                <a:gd name="T7" fmla="*/ 336 h 21600"/>
                <a:gd name="T8" fmla="*/ 858 w 21600"/>
                <a:gd name="T9" fmla="*/ 236 h 21600"/>
                <a:gd name="T10" fmla="*/ 1056 w 21600"/>
                <a:gd name="T11" fmla="*/ 111 h 21600"/>
                <a:gd name="T12" fmla="*/ 17694720 60000 65536"/>
                <a:gd name="T13" fmla="*/ 11796480 60000 65536"/>
                <a:gd name="T14" fmla="*/ 11796480 60000 65536"/>
                <a:gd name="T15" fmla="*/ 5898240 60000 65536"/>
                <a:gd name="T16" fmla="*/ 0 60000 65536"/>
                <a:gd name="T17" fmla="*/ 0 60000 65536"/>
                <a:gd name="T18" fmla="*/ 0 w 21600"/>
                <a:gd name="T19" fmla="*/ 16393 h 21600"/>
                <a:gd name="T20" fmla="*/ 1755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135"/>
                  </a:lnTo>
                  <a:lnTo>
                    <a:pt x="13308" y="7135"/>
                  </a:lnTo>
                  <a:lnTo>
                    <a:pt x="13308" y="16380"/>
                  </a:lnTo>
                  <a:lnTo>
                    <a:pt x="0" y="16380"/>
                  </a:lnTo>
                  <a:lnTo>
                    <a:pt x="0" y="21600"/>
                  </a:lnTo>
                  <a:lnTo>
                    <a:pt x="17549" y="21600"/>
                  </a:lnTo>
                  <a:lnTo>
                    <a:pt x="17549" y="7135"/>
                  </a:lnTo>
                  <a:lnTo>
                    <a:pt x="21600" y="7135"/>
                  </a:lnTo>
                  <a:close/>
                </a:path>
              </a:pathLst>
            </a:custGeom>
            <a:solidFill>
              <a:schemeClr val="tx1"/>
            </a:solidFill>
            <a:ln w="9525">
              <a:solidFill>
                <a:schemeClr val="tx1"/>
              </a:solidFill>
              <a:miter lim="800000"/>
              <a:headEnd/>
              <a:tailEnd/>
            </a:ln>
          </p:spPr>
          <p:txBody>
            <a:bodyPr wrap="none" lIns="90000" tIns="46800" rIns="90000" bIns="46800" anchor="ctr"/>
            <a:lstStyle/>
            <a:p>
              <a:endParaRPr lang="en-US"/>
            </a:p>
          </p:txBody>
        </p:sp>
      </p:grpSp>
      <p:grpSp>
        <p:nvGrpSpPr>
          <p:cNvPr id="4" name="Group 9"/>
          <p:cNvGrpSpPr>
            <a:grpSpLocks/>
          </p:cNvGrpSpPr>
          <p:nvPr/>
        </p:nvGrpSpPr>
        <p:grpSpPr bwMode="auto">
          <a:xfrm>
            <a:off x="1828800" y="2216150"/>
            <a:ext cx="6810375" cy="2201863"/>
            <a:chOff x="1152" y="1488"/>
            <a:chExt cx="4290" cy="1387"/>
          </a:xfrm>
        </p:grpSpPr>
        <p:sp>
          <p:nvSpPr>
            <p:cNvPr id="37898" name="Text Box 10"/>
            <p:cNvSpPr txBox="1">
              <a:spLocks noChangeArrowheads="1"/>
            </p:cNvSpPr>
            <p:nvPr/>
          </p:nvSpPr>
          <p:spPr bwMode="blackWhite">
            <a:xfrm>
              <a:off x="2016" y="1488"/>
              <a:ext cx="3426" cy="1387"/>
            </a:xfrm>
            <a:prstGeom prst="rect">
              <a:avLst/>
            </a:prstGeom>
            <a:solidFill>
              <a:srgbClr val="3333CC"/>
            </a:solidFill>
            <a:ln w="9525">
              <a:solidFill>
                <a:schemeClr val="tx1"/>
              </a:solidFill>
              <a:miter lim="800000"/>
              <a:headEnd/>
              <a:tailEnd/>
            </a:ln>
          </p:spPr>
          <p:txBody>
            <a:bodyPr wrap="none"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1200" b="1">
                  <a:latin typeface="Courier New" pitchFamily="49" charset="0"/>
                </a:rPr>
                <a:t>HTTP/1.1 200 OK</a:t>
              </a:r>
              <a:br>
                <a:rPr lang="en-GB" sz="1200" b="1">
                  <a:latin typeface="Courier New" pitchFamily="49" charset="0"/>
                </a:rPr>
              </a:br>
              <a:r>
                <a:rPr lang="en-GB" sz="1200" b="1">
                  <a:latin typeface="Courier New" pitchFamily="49" charset="0"/>
                </a:rPr>
                <a:t>Date: Sat, 03 Jul 2004 12:01:30 GMT</a:t>
              </a:r>
              <a:br>
                <a:rPr lang="en-GB" sz="1200" b="1">
                  <a:latin typeface="Courier New" pitchFamily="49" charset="0"/>
                </a:rPr>
              </a:br>
              <a:r>
                <a:rPr lang="en-GB" sz="1200" b="1">
                  <a:latin typeface="Courier New" pitchFamily="49" charset="0"/>
                </a:rPr>
                <a:t>Server: Apache/1.3.12 (Unix) mod_ssl/2.6.3 OpenSSL/0.9.5a</a:t>
              </a:r>
              <a:br>
                <a:rPr lang="en-GB" sz="1200" b="1">
                  <a:latin typeface="Courier New" pitchFamily="49" charset="0"/>
                </a:rPr>
              </a:br>
              <a:r>
                <a:rPr lang="en-GB" sz="1200" b="1">
                  <a:latin typeface="Courier New" pitchFamily="49" charset="0"/>
                </a:rPr>
                <a:t>Last-Modified: Tue, 25 Jun 2002 09:59:10 GMT</a:t>
              </a:r>
              <a:br>
                <a:rPr lang="en-GB" sz="1200" b="1">
                  <a:latin typeface="Courier New" pitchFamily="49" charset="0"/>
                </a:rPr>
              </a:br>
              <a:r>
                <a:rPr lang="en-GB" sz="1200" b="1">
                  <a:latin typeface="Courier New" pitchFamily="49" charset="0"/>
                </a:rPr>
                <a:t>ETag: "1a0a64-e4-3d183eee“</a:t>
              </a:r>
              <a:br>
                <a:rPr lang="en-GB" sz="1200" b="1">
                  <a:latin typeface="Courier New" pitchFamily="49" charset="0"/>
                </a:rPr>
              </a:br>
              <a:r>
                <a:rPr lang="en-GB" sz="1200" b="1">
                  <a:latin typeface="Courier New" pitchFamily="49" charset="0"/>
                </a:rPr>
                <a:t>Accept-Ranges: bytes</a:t>
              </a:r>
              <a:br>
                <a:rPr lang="en-GB" sz="1200" b="1">
                  <a:latin typeface="Courier New" pitchFamily="49" charset="0"/>
                </a:rPr>
              </a:br>
              <a:r>
                <a:rPr lang="en-GB" sz="1200" b="1">
                  <a:latin typeface="Courier New" pitchFamily="49" charset="0"/>
                </a:rPr>
                <a:t>Content-Length: 228</a:t>
              </a:r>
              <a:br>
                <a:rPr lang="en-GB" sz="1200" b="1">
                  <a:latin typeface="Courier New" pitchFamily="49" charset="0"/>
                </a:rPr>
              </a:br>
              <a:r>
                <a:rPr lang="en-GB" sz="1200" b="1">
                  <a:latin typeface="Courier New" pitchFamily="49" charset="0"/>
                </a:rPr>
                <a:t>Keep-Alive: timeout=15, max=100</a:t>
              </a:r>
              <a:br>
                <a:rPr lang="en-GB" sz="1200" b="1">
                  <a:latin typeface="Courier New" pitchFamily="49" charset="0"/>
                </a:rPr>
              </a:br>
              <a:r>
                <a:rPr lang="en-GB" sz="1200" b="1">
                  <a:latin typeface="Courier New" pitchFamily="49" charset="0"/>
                </a:rPr>
                <a:t>Connection: Keep-Alive</a:t>
              </a:r>
              <a:br>
                <a:rPr lang="en-GB" sz="1200" b="1">
                  <a:latin typeface="Courier New" pitchFamily="49" charset="0"/>
                </a:rPr>
              </a:br>
              <a:r>
                <a:rPr lang="en-GB" sz="1200" b="1">
                  <a:latin typeface="Courier New" pitchFamily="49" charset="0"/>
                </a:rPr>
                <a:t>Content-Type: text/html</a:t>
              </a:r>
            </a:p>
            <a:p>
              <a:pPr algn="l">
                <a:spcBef>
                  <a:spcPct val="50000"/>
                </a:spcBef>
              </a:pPr>
              <a:r>
                <a:rPr lang="en-GB" sz="1200" b="1">
                  <a:latin typeface="Courier New" pitchFamily="49" charset="0"/>
                </a:rPr>
                <a:t>&lt;data……&gt;</a:t>
              </a:r>
            </a:p>
          </p:txBody>
        </p:sp>
        <p:sp>
          <p:nvSpPr>
            <p:cNvPr id="37899" name="AutoShape 11"/>
            <p:cNvSpPr>
              <a:spLocks noChangeArrowheads="1"/>
            </p:cNvSpPr>
            <p:nvPr/>
          </p:nvSpPr>
          <p:spPr bwMode="gray">
            <a:xfrm flipH="1" flipV="1">
              <a:off x="1152" y="2352"/>
              <a:ext cx="864" cy="384"/>
            </a:xfrm>
            <a:custGeom>
              <a:avLst/>
              <a:gdLst>
                <a:gd name="T0" fmla="*/ 617 w 21600"/>
                <a:gd name="T1" fmla="*/ 0 h 21600"/>
                <a:gd name="T2" fmla="*/ 370 w 21600"/>
                <a:gd name="T3" fmla="*/ 128 h 21600"/>
                <a:gd name="T4" fmla="*/ 0 w 21600"/>
                <a:gd name="T5" fmla="*/ 320 h 21600"/>
                <a:gd name="T6" fmla="*/ 370 w 21600"/>
                <a:gd name="T7" fmla="*/ 384 h 21600"/>
                <a:gd name="T8" fmla="*/ 741 w 21600"/>
                <a:gd name="T9" fmla="*/ 267 h 21600"/>
                <a:gd name="T10" fmla="*/ 864 w 21600"/>
                <a:gd name="T11" fmla="*/ 128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25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9525">
              <a:solidFill>
                <a:schemeClr val="tx1"/>
              </a:solidFill>
              <a:miter lim="800000"/>
              <a:headEnd/>
              <a:tailEnd/>
            </a:ln>
          </p:spPr>
          <p:txBody>
            <a:bodyPr wrap="none" lIns="90000" tIns="46800" rIns="90000" bIns="46800" anchor="ctr"/>
            <a:lstStyle/>
            <a:p>
              <a:endParaRPr lang="en-US"/>
            </a:p>
          </p:txBody>
        </p:sp>
      </p:grpSp>
      <p:sp>
        <p:nvSpPr>
          <p:cNvPr id="2383884" name="Text Box 12"/>
          <p:cNvSpPr txBox="1">
            <a:spLocks noChangeArrowheads="1"/>
          </p:cNvSpPr>
          <p:nvPr/>
        </p:nvSpPr>
        <p:spPr bwMode="blackWhite">
          <a:xfrm>
            <a:off x="3276600" y="5410200"/>
            <a:ext cx="5530850" cy="831850"/>
          </a:xfrm>
          <a:prstGeom prst="rect">
            <a:avLst/>
          </a:prstGeom>
          <a:solidFill>
            <a:srgbClr val="3333CC"/>
          </a:solidFill>
          <a:ln w="9525">
            <a:solidFill>
              <a:schemeClr val="tx1"/>
            </a:solidFill>
            <a:miter lim="800000"/>
            <a:headEnd/>
            <a:tailEnd/>
          </a:ln>
        </p:spPr>
        <p:txBody>
          <a:bodyPr wrap="none"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lgn="l">
              <a:spcBef>
                <a:spcPct val="50000"/>
              </a:spcBef>
            </a:pPr>
            <a:r>
              <a:rPr lang="en-GB" sz="1200" b="1" dirty="0">
                <a:latin typeface="Courier New" pitchFamily="49" charset="0"/>
              </a:rPr>
              <a:t>HTTP/1.0 304 Not Modified</a:t>
            </a:r>
            <a:br>
              <a:rPr lang="en-GB" sz="1200" b="1" dirty="0">
                <a:latin typeface="Courier New" pitchFamily="49" charset="0"/>
              </a:rPr>
            </a:br>
            <a:r>
              <a:rPr lang="en-GB" sz="1200" b="1" dirty="0">
                <a:latin typeface="Courier New" pitchFamily="49" charset="0"/>
              </a:rPr>
              <a:t>Date: Sat, 03 Jul 2004 12:01:27 GMT</a:t>
            </a:r>
            <a:br>
              <a:rPr lang="en-GB" sz="1200" b="1" dirty="0">
                <a:latin typeface="Courier New" pitchFamily="49" charset="0"/>
              </a:rPr>
            </a:br>
            <a:r>
              <a:rPr lang="en-GB" sz="1200" b="1" dirty="0">
                <a:latin typeface="Courier New" pitchFamily="49" charset="0"/>
              </a:rPr>
              <a:t>Server: Apache/1.3.27 (Unix) </a:t>
            </a:r>
            <a:r>
              <a:rPr lang="en-GB" sz="1200" b="1" dirty="0" err="1">
                <a:latin typeface="Courier New" pitchFamily="49" charset="0"/>
              </a:rPr>
              <a:t>mod_ssl</a:t>
            </a:r>
            <a:r>
              <a:rPr lang="en-GB" sz="1200" b="1" dirty="0">
                <a:latin typeface="Courier New" pitchFamily="49" charset="0"/>
              </a:rPr>
              <a:t>/2.8.12 </a:t>
            </a:r>
            <a:r>
              <a:rPr lang="en-GB" sz="1200" b="1" dirty="0" err="1">
                <a:latin typeface="Courier New" pitchFamily="49" charset="0"/>
              </a:rPr>
              <a:t>OpenSSL</a:t>
            </a:r>
            <a:r>
              <a:rPr lang="en-GB" sz="1200" b="1" dirty="0">
                <a:latin typeface="Courier New" pitchFamily="49" charset="0"/>
              </a:rPr>
              <a:t>/0.9.6b</a:t>
            </a:r>
            <a:br>
              <a:rPr lang="en-GB" sz="1200" b="1" dirty="0">
                <a:latin typeface="Courier New" pitchFamily="49" charset="0"/>
              </a:rPr>
            </a:br>
            <a:r>
              <a:rPr lang="en-GB" sz="1200" b="1" dirty="0" err="1">
                <a:latin typeface="Courier New" pitchFamily="49" charset="0"/>
              </a:rPr>
              <a:t>ETag</a:t>
            </a:r>
            <a:r>
              <a:rPr lang="en-GB" sz="1200" b="1" dirty="0">
                <a:latin typeface="Courier New" pitchFamily="49" charset="0"/>
              </a:rPr>
              <a:t>: "439a3-d0-40063179"</a:t>
            </a:r>
          </a:p>
        </p:txBody>
      </p:sp>
      <p:sp>
        <p:nvSpPr>
          <p:cNvPr id="5" name="Footer Placeholder 4"/>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1112205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83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388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5C16-C0BC-1340-A2DC-B08A6CBB55F6}"/>
              </a:ext>
            </a:extLst>
          </p:cNvPr>
          <p:cNvSpPr>
            <a:spLocks noGrp="1"/>
          </p:cNvSpPr>
          <p:nvPr>
            <p:ph type="title"/>
          </p:nvPr>
        </p:nvSpPr>
        <p:spPr>
          <a:xfrm>
            <a:off x="505677" y="914400"/>
            <a:ext cx="2743200" cy="2887579"/>
          </a:xfrm>
        </p:spPr>
        <p:txBody>
          <a:bodyPr vert="horz" lIns="91440" tIns="45720" rIns="91440" bIns="45720" rtlCol="0" anchor="b">
            <a:normAutofit/>
          </a:bodyPr>
          <a:lstStyle/>
          <a:p>
            <a:pPr defTabSz="914400">
              <a:lnSpc>
                <a:spcPct val="90000"/>
              </a:lnSpc>
            </a:pPr>
            <a:r>
              <a:rPr lang="en-US" sz="4200" kern="1200" dirty="0">
                <a:solidFill>
                  <a:schemeClr val="tx1"/>
                </a:solidFill>
                <a:latin typeface="+mj-lt"/>
                <a:ea typeface="+mj-ea"/>
                <a:cs typeface="+mj-cs"/>
              </a:rPr>
              <a:t>SSL/TLS Handshake Process</a:t>
            </a:r>
          </a:p>
        </p:txBody>
      </p:sp>
      <p:pic>
        <p:nvPicPr>
          <p:cNvPr id="9" name="Content Placeholder 5" descr="A picture containing screenshot&#10;&#10;Description automatically generated">
            <a:extLst>
              <a:ext uri="{FF2B5EF4-FFF2-40B4-BE49-F238E27FC236}">
                <a16:creationId xmlns:a16="http://schemas.microsoft.com/office/drawing/2014/main" id="{62E0802F-162D-504F-A706-0F0BF059B9E9}"/>
              </a:ext>
            </a:extLst>
          </p:cNvPr>
          <p:cNvPicPr>
            <a:picLocks noGrp="1" noChangeAspect="1"/>
          </p:cNvPicPr>
          <p:nvPr>
            <p:ph sz="half" idx="2"/>
          </p:nvPr>
        </p:nvPicPr>
        <p:blipFill>
          <a:blip r:embed="rId2"/>
          <a:stretch>
            <a:fillRect/>
          </a:stretch>
        </p:blipFill>
        <p:spPr>
          <a:xfrm>
            <a:off x="3209652" y="162977"/>
            <a:ext cx="5925096" cy="6695023"/>
          </a:xfrm>
          <a:prstGeom prst="rect">
            <a:avLst/>
          </a:prstGeom>
        </p:spPr>
      </p:pic>
      <p:sp>
        <p:nvSpPr>
          <p:cNvPr id="3" name="Date Placeholder 2">
            <a:extLst>
              <a:ext uri="{FF2B5EF4-FFF2-40B4-BE49-F238E27FC236}">
                <a16:creationId xmlns:a16="http://schemas.microsoft.com/office/drawing/2014/main" id="{D3A9D4D3-B9B4-BE40-B0DD-0516F53E732C}"/>
              </a:ext>
            </a:extLst>
          </p:cNvPr>
          <p:cNvSpPr>
            <a:spLocks noGrp="1"/>
          </p:cNvSpPr>
          <p:nvPr>
            <p:ph type="dt" sz="half" idx="10"/>
          </p:nvPr>
        </p:nvSpPr>
        <p:spPr/>
        <p:txBody>
          <a:bodyPr/>
          <a:lstStyle/>
          <a:p>
            <a:fld id="{8CEAE37D-F603-4807-9358-C4F5D45ED74C}" type="datetime1">
              <a:rPr lang="en-HK" smtClean="0"/>
              <a:t>4/3/2025</a:t>
            </a:fld>
            <a:endParaRPr lang="en-US"/>
          </a:p>
        </p:txBody>
      </p:sp>
      <p:sp>
        <p:nvSpPr>
          <p:cNvPr id="4" name="Footer Placeholder 3">
            <a:extLst>
              <a:ext uri="{FF2B5EF4-FFF2-40B4-BE49-F238E27FC236}">
                <a16:creationId xmlns:a16="http://schemas.microsoft.com/office/drawing/2014/main" id="{FFEF1C20-AE9F-8649-9923-385E2BFB1C14}"/>
              </a:ext>
            </a:extLst>
          </p:cNvPr>
          <p:cNvSpPr>
            <a:spLocks noGrp="1"/>
          </p:cNvSpPr>
          <p:nvPr>
            <p:ph type="ftr" sz="quarter" idx="11"/>
          </p:nvPr>
        </p:nvSpPr>
        <p:spPr/>
        <p:txBody>
          <a:bodyPr/>
          <a:lstStyle/>
          <a:p>
            <a:r>
              <a:rPr lang="en-US"/>
              <a:t>Copyright © Ricci IEONG for UST training 2023</a:t>
            </a:r>
          </a:p>
        </p:txBody>
      </p:sp>
      <p:sp>
        <p:nvSpPr>
          <p:cNvPr id="5" name="Slide Number Placeholder 4">
            <a:extLst>
              <a:ext uri="{FF2B5EF4-FFF2-40B4-BE49-F238E27FC236}">
                <a16:creationId xmlns:a16="http://schemas.microsoft.com/office/drawing/2014/main" id="{FF9C370C-2123-AB45-BFC6-AEA2E5C52622}"/>
              </a:ext>
            </a:extLst>
          </p:cNvPr>
          <p:cNvSpPr>
            <a:spLocks noGrp="1"/>
          </p:cNvSpPr>
          <p:nvPr>
            <p:ph type="sldNum" sz="quarter" idx="12"/>
          </p:nvPr>
        </p:nvSpPr>
        <p:spPr/>
        <p:txBody>
          <a:bodyPr/>
          <a:lstStyle/>
          <a:p>
            <a:fld id="{7BF01E72-7F0F-F443-B710-CAFE84FE68FE}" type="slidenum">
              <a:rPr lang="en-US" smtClean="0"/>
              <a:t>6</a:t>
            </a:fld>
            <a:endParaRPr lang="en-US"/>
          </a:p>
        </p:txBody>
      </p:sp>
    </p:spTree>
    <p:extLst>
      <p:ext uri="{BB962C8B-B14F-4D97-AF65-F5344CB8AC3E}">
        <p14:creationId xmlns:p14="http://schemas.microsoft.com/office/powerpoint/2010/main" val="1923984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4898" name="AutoShape 2"/>
          <p:cNvSpPr>
            <a:spLocks noGrp="1" noChangeArrowheads="1"/>
          </p:cNvSpPr>
          <p:nvPr>
            <p:ph type="title"/>
          </p:nvPr>
        </p:nvSpPr>
        <p:spPr/>
        <p:txBody>
          <a:bodyPr/>
          <a:lstStyle/>
          <a:p>
            <a:pPr>
              <a:defRPr/>
            </a:pPr>
            <a:r>
              <a:rPr lang="sk-SK" dirty="0"/>
              <a:t>SSL - Secure Socket Layer Protocol </a:t>
            </a:r>
            <a:endParaRPr lang="en-GB" dirty="0"/>
          </a:p>
        </p:txBody>
      </p:sp>
      <p:sp>
        <p:nvSpPr>
          <p:cNvPr id="38918" name="Rectangle 3"/>
          <p:cNvSpPr>
            <a:spLocks noGrp="1" noChangeArrowheads="1"/>
          </p:cNvSpPr>
          <p:nvPr>
            <p:ph type="body" sz="half" idx="2"/>
          </p:nvPr>
        </p:nvSpPr>
        <p:spPr/>
        <p:txBody>
          <a:bodyPr>
            <a:normAutofit/>
          </a:bodyPr>
          <a:lstStyle/>
          <a:p>
            <a:r>
              <a:rPr lang="en-GB" sz="2000"/>
              <a:t>SSL connection</a:t>
            </a:r>
          </a:p>
          <a:p>
            <a:pPr lvl="1"/>
            <a:r>
              <a:rPr lang="en-GB" sz="1800"/>
              <a:t>Transport (RM OSI) that provides suitable type of services. Every connection is associated with one session.</a:t>
            </a:r>
          </a:p>
          <a:p>
            <a:r>
              <a:rPr lang="en-GB" sz="2000"/>
              <a:t>SSL session </a:t>
            </a:r>
          </a:p>
          <a:p>
            <a:pPr lvl="1"/>
            <a:r>
              <a:rPr lang="en-GB" sz="1800"/>
              <a:t>An association between a client and a server. Sessions are created by the Handshake protocol (defines set of cryptographic security parameters, that can be shared among multiple connections)</a:t>
            </a:r>
          </a:p>
        </p:txBody>
      </p:sp>
      <p:sp>
        <p:nvSpPr>
          <p:cNvPr id="39" name="Slide Number Placeholder 4"/>
          <p:cNvSpPr>
            <a:spLocks noGrp="1"/>
          </p:cNvSpPr>
          <p:nvPr>
            <p:ph type="sldNum" sz="quarter" idx="11"/>
          </p:nvPr>
        </p:nvSpPr>
        <p:spPr>
          <a:xfrm>
            <a:off x="146304" y="6208776"/>
            <a:ext cx="457200" cy="457200"/>
          </a:xfrm>
        </p:spPr>
        <p:txBody>
          <a:bodyPr/>
          <a:lstStyle/>
          <a:p>
            <a:fld id="{BE56A1D1-E433-436A-9772-740A4B0C9C4F}" type="slidenum">
              <a:rPr lang="en-US" smtClean="0"/>
              <a:t>7</a:t>
            </a:fld>
            <a:endParaRPr lang="en-US" dirty="0"/>
          </a:p>
        </p:txBody>
      </p:sp>
      <p:sp>
        <p:nvSpPr>
          <p:cNvPr id="37" name="Date Placeholder 2"/>
          <p:cNvSpPr>
            <a:spLocks noGrp="1"/>
          </p:cNvSpPr>
          <p:nvPr>
            <p:ph type="dt" sz="half" idx="12"/>
          </p:nvPr>
        </p:nvSpPr>
        <p:spPr>
          <a:xfrm>
            <a:off x="6172200" y="6191250"/>
            <a:ext cx="2476500" cy="476250"/>
          </a:xfrm>
        </p:spPr>
        <p:txBody>
          <a:bodyPr/>
          <a:lstStyle/>
          <a:p>
            <a:fld id="{5158BD0D-0F8F-4BF7-9920-7DFBF436CAB3}" type="datetime1">
              <a:rPr lang="en-HK" smtClean="0"/>
              <a:t>4/3/2025</a:t>
            </a:fld>
            <a:endParaRPr lang="en-US" dirty="0"/>
          </a:p>
        </p:txBody>
      </p:sp>
      <p:grpSp>
        <p:nvGrpSpPr>
          <p:cNvPr id="38919" name="Group 4"/>
          <p:cNvGrpSpPr>
            <a:grpSpLocks/>
          </p:cNvGrpSpPr>
          <p:nvPr/>
        </p:nvGrpSpPr>
        <p:grpSpPr bwMode="auto">
          <a:xfrm>
            <a:off x="685800" y="2187575"/>
            <a:ext cx="7848600" cy="1546225"/>
            <a:chOff x="432" y="1192"/>
            <a:chExt cx="4944" cy="974"/>
          </a:xfrm>
        </p:grpSpPr>
        <p:sp>
          <p:nvSpPr>
            <p:cNvPr id="38920" name="Text Box 5"/>
            <p:cNvSpPr txBox="1">
              <a:spLocks noChangeArrowheads="1"/>
            </p:cNvSpPr>
            <p:nvPr/>
          </p:nvSpPr>
          <p:spPr bwMode="blackWhite">
            <a:xfrm>
              <a:off x="432" y="1956"/>
              <a:ext cx="4944" cy="210"/>
            </a:xfrm>
            <a:prstGeom prst="rect">
              <a:avLst/>
            </a:prstGeom>
            <a:solidFill>
              <a:schemeClr val="accent1"/>
            </a:solidFill>
            <a:ln w="28575">
              <a:solidFill>
                <a:schemeClr val="tx1"/>
              </a:solidFill>
              <a:miter lim="800000"/>
              <a:headEnd/>
              <a:tailEnd/>
            </a:ln>
          </p:spPr>
          <p:txBody>
            <a:bodyPr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US" sz="1400" b="1"/>
                <a:t>IP</a:t>
              </a:r>
              <a:endParaRPr lang="en-GB" sz="1400" b="1"/>
            </a:p>
          </p:txBody>
        </p:sp>
        <p:sp>
          <p:nvSpPr>
            <p:cNvPr id="38921" name="Text Box 6"/>
            <p:cNvSpPr txBox="1">
              <a:spLocks noChangeArrowheads="1"/>
            </p:cNvSpPr>
            <p:nvPr/>
          </p:nvSpPr>
          <p:spPr bwMode="blackWhite">
            <a:xfrm>
              <a:off x="432" y="1746"/>
              <a:ext cx="4944" cy="210"/>
            </a:xfrm>
            <a:prstGeom prst="rect">
              <a:avLst/>
            </a:prstGeom>
            <a:solidFill>
              <a:schemeClr val="accent1"/>
            </a:solidFill>
            <a:ln w="28575">
              <a:solidFill>
                <a:schemeClr val="tx1"/>
              </a:solidFill>
              <a:miter lim="800000"/>
              <a:headEnd/>
              <a:tailEnd/>
            </a:ln>
          </p:spPr>
          <p:txBody>
            <a:bodyPr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US" sz="1400" b="1"/>
                <a:t>TCP</a:t>
              </a:r>
              <a:endParaRPr lang="en-GB" sz="1400" b="1"/>
            </a:p>
          </p:txBody>
        </p:sp>
        <p:sp>
          <p:nvSpPr>
            <p:cNvPr id="38922" name="Text Box 7"/>
            <p:cNvSpPr txBox="1">
              <a:spLocks noChangeArrowheads="1"/>
            </p:cNvSpPr>
            <p:nvPr/>
          </p:nvSpPr>
          <p:spPr bwMode="blackWhite">
            <a:xfrm>
              <a:off x="432" y="1192"/>
              <a:ext cx="1056" cy="344"/>
            </a:xfrm>
            <a:prstGeom prst="rect">
              <a:avLst/>
            </a:prstGeom>
            <a:solidFill>
              <a:schemeClr val="accent1"/>
            </a:solidFill>
            <a:ln w="28575">
              <a:solidFill>
                <a:schemeClr val="tx1"/>
              </a:solidFill>
              <a:miter lim="800000"/>
              <a:headEnd/>
              <a:tailEnd/>
            </a:ln>
          </p:spPr>
          <p:txBody>
            <a:bodyPr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US" sz="1400" b="1"/>
                <a:t>SSL Handshake</a:t>
              </a:r>
              <a:br>
                <a:rPr lang="en-US" sz="1400" b="1"/>
              </a:br>
              <a:r>
                <a:rPr lang="en-US" sz="1400" b="1"/>
                <a:t>Protocol</a:t>
              </a:r>
              <a:endParaRPr lang="en-GB" sz="1400" b="1"/>
            </a:p>
          </p:txBody>
        </p:sp>
        <p:sp>
          <p:nvSpPr>
            <p:cNvPr id="38923" name="Text Box 8"/>
            <p:cNvSpPr txBox="1">
              <a:spLocks noChangeArrowheads="1"/>
            </p:cNvSpPr>
            <p:nvPr/>
          </p:nvSpPr>
          <p:spPr bwMode="blackWhite">
            <a:xfrm>
              <a:off x="432" y="1536"/>
              <a:ext cx="4944" cy="210"/>
            </a:xfrm>
            <a:prstGeom prst="rect">
              <a:avLst/>
            </a:prstGeom>
            <a:solidFill>
              <a:schemeClr val="accent1"/>
            </a:solidFill>
            <a:ln w="28575">
              <a:solidFill>
                <a:schemeClr val="tx1"/>
              </a:solidFill>
              <a:miter lim="800000"/>
              <a:headEnd/>
              <a:tailEnd/>
            </a:ln>
          </p:spPr>
          <p:txBody>
            <a:bodyPr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US" sz="1400" b="1"/>
                <a:t>SSL Record Protocol</a:t>
              </a:r>
              <a:endParaRPr lang="en-GB" sz="1400" b="1"/>
            </a:p>
          </p:txBody>
        </p:sp>
        <p:sp>
          <p:nvSpPr>
            <p:cNvPr id="38924" name="Text Box 9"/>
            <p:cNvSpPr txBox="1">
              <a:spLocks noChangeArrowheads="1"/>
            </p:cNvSpPr>
            <p:nvPr/>
          </p:nvSpPr>
          <p:spPr bwMode="blackWhite">
            <a:xfrm>
              <a:off x="1680" y="1192"/>
              <a:ext cx="1104" cy="344"/>
            </a:xfrm>
            <a:prstGeom prst="rect">
              <a:avLst/>
            </a:prstGeom>
            <a:solidFill>
              <a:schemeClr val="accent1"/>
            </a:solidFill>
            <a:ln w="28575">
              <a:solidFill>
                <a:schemeClr val="tx1"/>
              </a:solidFill>
              <a:miter lim="800000"/>
              <a:headEnd/>
              <a:tailEnd/>
            </a:ln>
          </p:spPr>
          <p:txBody>
            <a:bodyPr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US" sz="1400" b="1"/>
                <a:t>SSL Change Cip. Spec Protocol</a:t>
              </a:r>
              <a:endParaRPr lang="en-GB" sz="1400" b="1"/>
            </a:p>
          </p:txBody>
        </p:sp>
        <p:sp>
          <p:nvSpPr>
            <p:cNvPr id="38925" name="Text Box 10"/>
            <p:cNvSpPr txBox="1">
              <a:spLocks noChangeArrowheads="1"/>
            </p:cNvSpPr>
            <p:nvPr/>
          </p:nvSpPr>
          <p:spPr bwMode="blackWhite">
            <a:xfrm>
              <a:off x="2976" y="1192"/>
              <a:ext cx="1104" cy="344"/>
            </a:xfrm>
            <a:prstGeom prst="rect">
              <a:avLst/>
            </a:prstGeom>
            <a:solidFill>
              <a:schemeClr val="accent1"/>
            </a:solidFill>
            <a:ln w="28575">
              <a:solidFill>
                <a:schemeClr val="tx1"/>
              </a:solidFill>
              <a:miter lim="800000"/>
              <a:headEnd/>
              <a:tailEnd/>
            </a:ln>
          </p:spPr>
          <p:txBody>
            <a:bodyPr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US" sz="1400" b="1"/>
                <a:t>SSL Alert</a:t>
              </a:r>
              <a:br>
                <a:rPr lang="en-US" sz="1400" b="1"/>
              </a:br>
              <a:r>
                <a:rPr lang="en-US" sz="1400" b="1"/>
                <a:t>Protocol</a:t>
              </a:r>
              <a:endParaRPr lang="en-GB" sz="1400" b="1"/>
            </a:p>
          </p:txBody>
        </p:sp>
        <p:sp>
          <p:nvSpPr>
            <p:cNvPr id="38926" name="Text Box 11"/>
            <p:cNvSpPr txBox="1">
              <a:spLocks noChangeArrowheads="1"/>
            </p:cNvSpPr>
            <p:nvPr/>
          </p:nvSpPr>
          <p:spPr bwMode="blackWhite">
            <a:xfrm>
              <a:off x="4272" y="1192"/>
              <a:ext cx="1104" cy="344"/>
            </a:xfrm>
            <a:prstGeom prst="rect">
              <a:avLst/>
            </a:prstGeom>
            <a:solidFill>
              <a:schemeClr val="accent1"/>
            </a:solidFill>
            <a:ln w="28575">
              <a:solidFill>
                <a:schemeClr val="tx1"/>
              </a:solidFill>
              <a:miter lim="800000"/>
              <a:headEnd/>
              <a:tailEnd/>
            </a:ln>
          </p:spPr>
          <p:txBody>
            <a:bodyPr lIns="90000" tIns="46800" rIns="90000" bIns="46800">
              <a:spAutoFit/>
            </a:bodyPr>
            <a:lstStyle>
              <a:lvl1pPr>
                <a:defRPr sz="800">
                  <a:solidFill>
                    <a:schemeClr val="tx1"/>
                  </a:solidFill>
                  <a:latin typeface="Georgia" pitchFamily="18" charset="0"/>
                </a:defRPr>
              </a:lvl1pPr>
              <a:lvl2pPr marL="742950" indent="-285750">
                <a:defRPr sz="800">
                  <a:solidFill>
                    <a:schemeClr val="tx1"/>
                  </a:solidFill>
                  <a:latin typeface="Georgia" pitchFamily="18" charset="0"/>
                </a:defRPr>
              </a:lvl2pPr>
              <a:lvl3pPr marL="1143000" indent="-228600">
                <a:defRPr sz="800">
                  <a:solidFill>
                    <a:schemeClr val="tx1"/>
                  </a:solidFill>
                  <a:latin typeface="Georgia" pitchFamily="18" charset="0"/>
                </a:defRPr>
              </a:lvl3pPr>
              <a:lvl4pPr marL="1600200" indent="-228600">
                <a:defRPr sz="800">
                  <a:solidFill>
                    <a:schemeClr val="tx1"/>
                  </a:solidFill>
                  <a:latin typeface="Georgia" pitchFamily="18" charset="0"/>
                </a:defRPr>
              </a:lvl4pPr>
              <a:lvl5pPr marL="2057400" indent="-228600">
                <a:defRPr sz="800">
                  <a:solidFill>
                    <a:schemeClr val="tx1"/>
                  </a:solidFill>
                  <a:latin typeface="Georgia" pitchFamily="18" charset="0"/>
                </a:defRPr>
              </a:lvl5pPr>
              <a:lvl6pPr marL="2514600" indent="-228600" algn="ctr" eaLnBrk="0" fontAlgn="base" hangingPunct="0">
                <a:spcBef>
                  <a:spcPct val="0"/>
                </a:spcBef>
                <a:spcAft>
                  <a:spcPct val="0"/>
                </a:spcAft>
                <a:defRPr sz="800">
                  <a:solidFill>
                    <a:schemeClr val="tx1"/>
                  </a:solidFill>
                  <a:latin typeface="Georgia" pitchFamily="18" charset="0"/>
                </a:defRPr>
              </a:lvl6pPr>
              <a:lvl7pPr marL="2971800" indent="-228600" algn="ctr" eaLnBrk="0" fontAlgn="base" hangingPunct="0">
                <a:spcBef>
                  <a:spcPct val="0"/>
                </a:spcBef>
                <a:spcAft>
                  <a:spcPct val="0"/>
                </a:spcAft>
                <a:defRPr sz="800">
                  <a:solidFill>
                    <a:schemeClr val="tx1"/>
                  </a:solidFill>
                  <a:latin typeface="Georgia" pitchFamily="18" charset="0"/>
                </a:defRPr>
              </a:lvl7pPr>
              <a:lvl8pPr marL="3429000" indent="-228600" algn="ctr" eaLnBrk="0" fontAlgn="base" hangingPunct="0">
                <a:spcBef>
                  <a:spcPct val="0"/>
                </a:spcBef>
                <a:spcAft>
                  <a:spcPct val="0"/>
                </a:spcAft>
                <a:defRPr sz="800">
                  <a:solidFill>
                    <a:schemeClr val="tx1"/>
                  </a:solidFill>
                  <a:latin typeface="Georgia" pitchFamily="18" charset="0"/>
                </a:defRPr>
              </a:lvl8pPr>
              <a:lvl9pPr marL="3886200" indent="-228600" algn="ctr" eaLnBrk="0" fontAlgn="base" hangingPunct="0">
                <a:spcBef>
                  <a:spcPct val="0"/>
                </a:spcBef>
                <a:spcAft>
                  <a:spcPct val="0"/>
                </a:spcAft>
                <a:defRPr sz="800">
                  <a:solidFill>
                    <a:schemeClr val="tx1"/>
                  </a:solidFill>
                  <a:latin typeface="Georgia" pitchFamily="18" charset="0"/>
                </a:defRPr>
              </a:lvl9pPr>
            </a:lstStyle>
            <a:p>
              <a:pPr>
                <a:spcBef>
                  <a:spcPct val="50000"/>
                </a:spcBef>
              </a:pPr>
              <a:r>
                <a:rPr lang="en-US" sz="1400" b="1"/>
                <a:t>HTTP</a:t>
              </a:r>
              <a:br>
                <a:rPr lang="en-US" sz="1400" b="1"/>
              </a:br>
              <a:endParaRPr lang="en-GB" sz="1400" b="1"/>
            </a:p>
          </p:txBody>
        </p:sp>
      </p:grpSp>
      <p:sp>
        <p:nvSpPr>
          <p:cNvPr id="38" name="Footer Placeholder 3"/>
          <p:cNvSpPr txBox="1">
            <a:spLocks/>
          </p:cNvSpPr>
          <p:nvPr/>
        </p:nvSpPr>
        <p:spPr>
          <a:xfrm>
            <a:off x="800100" y="6172200"/>
            <a:ext cx="4000500" cy="457200"/>
          </a:xfrm>
          <a:prstGeom prst="ellipse">
            <a:avLst/>
          </a:prstGeom>
          <a:solidFill>
            <a:schemeClr val="accent1"/>
          </a:solidFill>
        </p:spPr>
        <p:txBody>
          <a:bodyPr wrap="none" lIns="0" tIns="0" rIns="0" bIns="0" anchor="ctr" anchorCtr="1">
            <a:noAutofit/>
          </a:bodyPr>
          <a:lstStyle>
            <a:defPPr>
              <a:defRPr lang="en-US"/>
            </a:defPPr>
            <a:lvl1pPr marL="0" algn="ctr" defTabSz="914400" rtl="0" eaLnBrk="1" latinLnBrk="0" hangingPunct="1">
              <a:defRPr kumimoji="0" sz="1400" kern="1200" smtClean="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Copyright © eWalker Consulting Limited 2013</a:t>
            </a:r>
            <a:endParaRPr lang="en-US" dirty="0"/>
          </a:p>
        </p:txBody>
      </p:sp>
      <p:sp>
        <p:nvSpPr>
          <p:cNvPr id="2" name="Footer Placeholder 1"/>
          <p:cNvSpPr>
            <a:spLocks noGrp="1"/>
          </p:cNvSpPr>
          <p:nvPr>
            <p:ph type="ftr" sz="quarter" idx="10"/>
          </p:nvPr>
        </p:nvSpPr>
        <p:spPr/>
        <p:txBody>
          <a:bodyPr/>
          <a:lstStyle/>
          <a:p>
            <a:pPr>
              <a:defRPr/>
            </a:pPr>
            <a:r>
              <a:rPr lang="en-US"/>
              <a:t>Copyright © Ricci IEONG for UST training 2023</a:t>
            </a:r>
            <a:endParaRPr lang="en-GB"/>
          </a:p>
        </p:txBody>
      </p:sp>
    </p:spTree>
    <p:extLst>
      <p:ext uri="{BB962C8B-B14F-4D97-AF65-F5344CB8AC3E}">
        <p14:creationId xmlns:p14="http://schemas.microsoft.com/office/powerpoint/2010/main" val="161724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22" name="AutoShape 2"/>
          <p:cNvSpPr>
            <a:spLocks noGrp="1" noChangeArrowheads="1"/>
          </p:cNvSpPr>
          <p:nvPr>
            <p:ph type="title"/>
          </p:nvPr>
        </p:nvSpPr>
        <p:spPr/>
        <p:txBody>
          <a:bodyPr>
            <a:normAutofit/>
          </a:bodyPr>
          <a:lstStyle/>
          <a:p>
            <a:pPr>
              <a:defRPr/>
            </a:pPr>
            <a:r>
              <a:rPr lang="sk-SK" dirty="0"/>
              <a:t>SSL - Secure Socket Layer Protocol</a:t>
            </a:r>
            <a:r>
              <a:rPr lang="en-US" dirty="0"/>
              <a:t> (Cont.)</a:t>
            </a:r>
            <a:endParaRPr lang="en-GB" dirty="0"/>
          </a:p>
        </p:txBody>
      </p:sp>
      <p:sp>
        <p:nvSpPr>
          <p:cNvPr id="39942" name="Rectangle 3"/>
          <p:cNvSpPr>
            <a:spLocks noGrp="1" noChangeArrowheads="1"/>
          </p:cNvSpPr>
          <p:nvPr>
            <p:ph idx="1"/>
          </p:nvPr>
        </p:nvSpPr>
        <p:spPr/>
        <p:txBody>
          <a:bodyPr>
            <a:normAutofit/>
          </a:bodyPr>
          <a:lstStyle/>
          <a:p>
            <a:pPr>
              <a:lnSpc>
                <a:spcPct val="90000"/>
              </a:lnSpc>
            </a:pPr>
            <a:r>
              <a:rPr lang="en-GB" dirty="0"/>
              <a:t>SSL Record Protocol - provides two services for SSL connections</a:t>
            </a:r>
          </a:p>
          <a:p>
            <a:pPr lvl="1">
              <a:lnSpc>
                <a:spcPct val="90000"/>
              </a:lnSpc>
            </a:pPr>
            <a:r>
              <a:rPr lang="en-GB" dirty="0"/>
              <a:t>Confidentiality - handshake protocol defines shared secret key for encryption of SSL payloads</a:t>
            </a:r>
          </a:p>
          <a:p>
            <a:pPr lvl="1">
              <a:lnSpc>
                <a:spcPct val="90000"/>
              </a:lnSpc>
            </a:pPr>
            <a:r>
              <a:rPr lang="en-GB" dirty="0"/>
              <a:t>Integrity - handshake protocol defines shared secret key to form message authentication code MAC</a:t>
            </a:r>
          </a:p>
          <a:p>
            <a:pPr>
              <a:lnSpc>
                <a:spcPct val="90000"/>
              </a:lnSpc>
            </a:pPr>
            <a:r>
              <a:rPr lang="en-GB" dirty="0"/>
              <a:t>Operations of SSL Record Protocol</a:t>
            </a:r>
          </a:p>
          <a:p>
            <a:pPr lvl="1">
              <a:lnSpc>
                <a:spcPct val="90000"/>
              </a:lnSpc>
            </a:pPr>
            <a:r>
              <a:rPr lang="en-GB" dirty="0"/>
              <a:t>Fragment</a:t>
            </a:r>
          </a:p>
          <a:p>
            <a:pPr lvl="1">
              <a:lnSpc>
                <a:spcPct val="90000"/>
              </a:lnSpc>
            </a:pPr>
            <a:r>
              <a:rPr lang="en-GB" dirty="0"/>
              <a:t>Compress</a:t>
            </a:r>
          </a:p>
          <a:p>
            <a:pPr lvl="1">
              <a:lnSpc>
                <a:spcPct val="90000"/>
              </a:lnSpc>
            </a:pPr>
            <a:r>
              <a:rPr lang="en-GB" dirty="0"/>
              <a:t>Add MAC</a:t>
            </a:r>
          </a:p>
          <a:p>
            <a:pPr lvl="1">
              <a:lnSpc>
                <a:spcPct val="90000"/>
              </a:lnSpc>
            </a:pPr>
            <a:r>
              <a:rPr lang="en-GB" dirty="0"/>
              <a:t>Encryption</a:t>
            </a:r>
          </a:p>
          <a:p>
            <a:pPr>
              <a:lnSpc>
                <a:spcPct val="90000"/>
              </a:lnSpc>
            </a:pPr>
            <a:endParaRPr lang="en-GB" dirty="0"/>
          </a:p>
        </p:txBody>
      </p:sp>
      <p:sp>
        <p:nvSpPr>
          <p:cNvPr id="7" name="Date Placeholder 2"/>
          <p:cNvSpPr>
            <a:spLocks noGrp="1"/>
          </p:cNvSpPr>
          <p:nvPr>
            <p:ph type="dt" sz="half" idx="10"/>
          </p:nvPr>
        </p:nvSpPr>
        <p:spPr/>
        <p:txBody>
          <a:bodyPr/>
          <a:lstStyle/>
          <a:p>
            <a:fld id="{4F831C17-D4EC-484B-8645-1DE177ECA88E}" type="datetime1">
              <a:rPr lang="en-HK" smtClean="0"/>
              <a:t>4/3/2025</a:t>
            </a:fld>
            <a:endParaRPr lang="en-US" dirty="0"/>
          </a:p>
        </p:txBody>
      </p:sp>
      <p:sp>
        <p:nvSpPr>
          <p:cNvPr id="9"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8</a:t>
            </a:fld>
            <a:endParaRPr lang="en-US" dirty="0"/>
          </a:p>
        </p:txBody>
      </p:sp>
      <p:sp>
        <p:nvSpPr>
          <p:cNvPr id="2" name="Footer Placeholder 1"/>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110417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6946" name="AutoShape 2"/>
          <p:cNvSpPr>
            <a:spLocks noGrp="1" noChangeArrowheads="1"/>
          </p:cNvSpPr>
          <p:nvPr>
            <p:ph type="title"/>
          </p:nvPr>
        </p:nvSpPr>
        <p:spPr/>
        <p:txBody>
          <a:bodyPr>
            <a:normAutofit/>
          </a:bodyPr>
          <a:lstStyle/>
          <a:p>
            <a:pPr>
              <a:defRPr/>
            </a:pPr>
            <a:r>
              <a:rPr lang="sk-SK" altLang="zh-HK" dirty="0"/>
              <a:t>SSL - Secure Socket Layer Protocol</a:t>
            </a:r>
            <a:r>
              <a:rPr lang="en-US" altLang="zh-HK" dirty="0"/>
              <a:t> (Cont.)</a:t>
            </a:r>
            <a:endParaRPr lang="en-GB" dirty="0"/>
          </a:p>
        </p:txBody>
      </p:sp>
      <p:sp>
        <p:nvSpPr>
          <p:cNvPr id="40966" name="Rectangle 3"/>
          <p:cNvSpPr>
            <a:spLocks noGrp="1" noChangeArrowheads="1"/>
          </p:cNvSpPr>
          <p:nvPr>
            <p:ph idx="1"/>
          </p:nvPr>
        </p:nvSpPr>
        <p:spPr/>
        <p:txBody>
          <a:bodyPr/>
          <a:lstStyle/>
          <a:p>
            <a:r>
              <a:rPr lang="en-GB" dirty="0"/>
              <a:t>Change Cipher Spec Protocol</a:t>
            </a:r>
          </a:p>
          <a:p>
            <a:pPr lvl="1"/>
            <a:r>
              <a:rPr lang="en-GB" dirty="0"/>
              <a:t>Uses the SSL Record protocol</a:t>
            </a:r>
          </a:p>
          <a:p>
            <a:pPr lvl="1"/>
            <a:r>
              <a:rPr lang="en-GB" dirty="0"/>
              <a:t>The simplest of SSL protocols</a:t>
            </a:r>
          </a:p>
          <a:p>
            <a:pPr lvl="1"/>
            <a:r>
              <a:rPr lang="en-GB" dirty="0"/>
              <a:t>Only single byte message with value 1 and causes the pending state to be copied into the current state (updates cipher suite to be used in this connection)</a:t>
            </a:r>
          </a:p>
        </p:txBody>
      </p:sp>
      <p:sp>
        <p:nvSpPr>
          <p:cNvPr id="10" name="Date Placeholder 2"/>
          <p:cNvSpPr>
            <a:spLocks noGrp="1"/>
          </p:cNvSpPr>
          <p:nvPr>
            <p:ph type="dt" sz="half" idx="10"/>
          </p:nvPr>
        </p:nvSpPr>
        <p:spPr/>
        <p:txBody>
          <a:bodyPr/>
          <a:lstStyle/>
          <a:p>
            <a:fld id="{697CE62F-E318-4F91-A11D-57F420B09403}" type="datetime1">
              <a:rPr lang="en-HK" smtClean="0"/>
              <a:t>4/3/2025</a:t>
            </a:fld>
            <a:endParaRPr lang="en-US"/>
          </a:p>
        </p:txBody>
      </p:sp>
      <p:sp>
        <p:nvSpPr>
          <p:cNvPr id="12" name="Slide Number Placeholder 4"/>
          <p:cNvSpPr>
            <a:spLocks noGrp="1"/>
          </p:cNvSpPr>
          <p:nvPr>
            <p:ph type="sldNum" sz="quarter" idx="12"/>
          </p:nvPr>
        </p:nvSpPr>
        <p:spPr>
          <a:xfrm>
            <a:off x="146304" y="6208776"/>
            <a:ext cx="457200" cy="457200"/>
          </a:xfrm>
        </p:spPr>
        <p:txBody>
          <a:bodyPr/>
          <a:lstStyle/>
          <a:p>
            <a:fld id="{BE56A1D1-E433-436A-9772-740A4B0C9C4F}" type="slidenum">
              <a:rPr lang="en-US" smtClean="0"/>
              <a:t>9</a:t>
            </a:fld>
            <a:endParaRPr lang="en-US"/>
          </a:p>
        </p:txBody>
      </p:sp>
      <p:sp>
        <p:nvSpPr>
          <p:cNvPr id="2" name="Footer Placeholder 1"/>
          <p:cNvSpPr>
            <a:spLocks noGrp="1"/>
          </p:cNvSpPr>
          <p:nvPr>
            <p:ph type="ftr" sz="quarter" idx="11"/>
          </p:nvPr>
        </p:nvSpPr>
        <p:spPr/>
        <p:txBody>
          <a:bodyPr/>
          <a:lstStyle/>
          <a:p>
            <a:r>
              <a:rPr lang="en-US"/>
              <a:t>Copyright © Ricci IEONG for UST training 2023</a:t>
            </a:r>
          </a:p>
        </p:txBody>
      </p:sp>
    </p:spTree>
    <p:extLst>
      <p:ext uri="{BB962C8B-B14F-4D97-AF65-F5344CB8AC3E}">
        <p14:creationId xmlns:p14="http://schemas.microsoft.com/office/powerpoint/2010/main" val="123666377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3573</TotalTime>
  <Words>2731</Words>
  <Application>Microsoft Office PowerPoint</Application>
  <PresentationFormat>On-screen Show (4:3)</PresentationFormat>
  <Paragraphs>335</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Courier New</vt:lpstr>
      <vt:lpstr>Times New Roman</vt:lpstr>
      <vt:lpstr>Retrospect</vt:lpstr>
      <vt:lpstr>Week 3b –Encryption and Usage (Part 2)</vt:lpstr>
      <vt:lpstr>Symmetric Encryption</vt:lpstr>
      <vt:lpstr>Asymmetric Encryption</vt:lpstr>
      <vt:lpstr>SSL protocol</vt:lpstr>
      <vt:lpstr>Application Layer - HTTP</vt:lpstr>
      <vt:lpstr>SSL/TLS Handshake Process</vt:lpstr>
      <vt:lpstr>SSL - Secure Socket Layer Protocol </vt:lpstr>
      <vt:lpstr>SSL - Secure Socket Layer Protocol (Cont.)</vt:lpstr>
      <vt:lpstr>SSL - Secure Socket Layer Protocol (Cont.)</vt:lpstr>
      <vt:lpstr>SSL - Secure Socket Layer Protocol (Cont.)</vt:lpstr>
      <vt:lpstr>SSL - Secure Socket Layer Protocol (Cont.)</vt:lpstr>
      <vt:lpstr>SSL - Secure Socket Layer Protocol (Cont.)</vt:lpstr>
      <vt:lpstr>SSL - Secure Socket Layer Protocol (Cont.)</vt:lpstr>
      <vt:lpstr>SSL - Secure Socket Layer Protocol (Cont.)</vt:lpstr>
      <vt:lpstr>SSL - Secure Socket Layer Protocol (Cont.)</vt:lpstr>
      <vt:lpstr>SSL - Secure Socket Layer Protocol (Cont.)</vt:lpstr>
      <vt:lpstr>SSL - Secure Socket Layer Protocol (Cont.)</vt:lpstr>
      <vt:lpstr>TLS</vt:lpstr>
      <vt:lpstr>TLS</vt:lpstr>
      <vt:lpstr>SSL related vulnerabilities</vt:lpstr>
      <vt:lpstr>HeartBleed Vulnerability</vt:lpstr>
      <vt:lpstr>HeartBleed</vt:lpstr>
      <vt:lpstr>HeartBleed</vt:lpstr>
      <vt:lpstr>Transport Layer Security</vt:lpstr>
      <vt:lpstr>POODLE attack (Sep 2014)</vt:lpstr>
      <vt:lpstr>POODLE attack (Sep 2014)</vt:lpstr>
      <vt:lpstr>POODLE attack (Sep 2014)</vt:lpstr>
    </vt:vector>
  </TitlesOfParts>
  <Company>ewalker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3b – Web Server and Database Server</dc:title>
  <dc:creator>SZE CHUNG R IEONG</dc:creator>
  <cp:lastModifiedBy>SHE Dongdong</cp:lastModifiedBy>
  <cp:revision>138</cp:revision>
  <dcterms:created xsi:type="dcterms:W3CDTF">2015-04-04T09:31:44Z</dcterms:created>
  <dcterms:modified xsi:type="dcterms:W3CDTF">2025-03-04T13:46:34Z</dcterms:modified>
</cp:coreProperties>
</file>