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notesMasterIdLst>
    <p:notesMasterId r:id="rId51"/>
  </p:notesMasterIdLst>
  <p:handoutMasterIdLst>
    <p:handoutMasterId r:id="rId52"/>
  </p:handoutMasterIdLst>
  <p:sldIdLst>
    <p:sldId id="604" r:id="rId2"/>
    <p:sldId id="256" r:id="rId3"/>
    <p:sldId id="458" r:id="rId4"/>
    <p:sldId id="484" r:id="rId5"/>
    <p:sldId id="490" r:id="rId6"/>
    <p:sldId id="503" r:id="rId7"/>
    <p:sldId id="479" r:id="rId8"/>
    <p:sldId id="480" r:id="rId9"/>
    <p:sldId id="586" r:id="rId10"/>
    <p:sldId id="590" r:id="rId11"/>
    <p:sldId id="591" r:id="rId12"/>
    <p:sldId id="481" r:id="rId13"/>
    <p:sldId id="482" r:id="rId14"/>
    <p:sldId id="483" r:id="rId15"/>
    <p:sldId id="602" r:id="rId16"/>
    <p:sldId id="505" r:id="rId17"/>
    <p:sldId id="506" r:id="rId18"/>
    <p:sldId id="595" r:id="rId19"/>
    <p:sldId id="597" r:id="rId20"/>
    <p:sldId id="507" r:id="rId21"/>
    <p:sldId id="600" r:id="rId22"/>
    <p:sldId id="598" r:id="rId23"/>
    <p:sldId id="599" r:id="rId24"/>
    <p:sldId id="508" r:id="rId25"/>
    <p:sldId id="509" r:id="rId26"/>
    <p:sldId id="510" r:id="rId27"/>
    <p:sldId id="459" r:id="rId28"/>
    <p:sldId id="460" r:id="rId29"/>
    <p:sldId id="461" r:id="rId30"/>
    <p:sldId id="462" r:id="rId31"/>
    <p:sldId id="463" r:id="rId32"/>
    <p:sldId id="464" r:id="rId33"/>
    <p:sldId id="465" r:id="rId34"/>
    <p:sldId id="466" r:id="rId35"/>
    <p:sldId id="467" r:id="rId36"/>
    <p:sldId id="468" r:id="rId37"/>
    <p:sldId id="469" r:id="rId38"/>
    <p:sldId id="470" r:id="rId39"/>
    <p:sldId id="471" r:id="rId40"/>
    <p:sldId id="472" r:id="rId41"/>
    <p:sldId id="473" r:id="rId42"/>
    <p:sldId id="474" r:id="rId43"/>
    <p:sldId id="475" r:id="rId44"/>
    <p:sldId id="476" r:id="rId45"/>
    <p:sldId id="477" r:id="rId46"/>
    <p:sldId id="603" r:id="rId47"/>
    <p:sldId id="593" r:id="rId48"/>
    <p:sldId id="594" r:id="rId49"/>
    <p:sldId id="478" r:id="rId5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CECD08-2B0F-4042-8F38-1E32BE964AFA}" v="1" dt="2024-02-21T13:22:48.874"/>
  </p1510:revLst>
</p1510:revInfo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9246" autoAdjust="0"/>
    <p:restoredTop sz="83066"/>
  </p:normalViewPr>
  <p:slideViewPr>
    <p:cSldViewPr snapToGrid="0" snapToObjects="1">
      <p:cViewPr varScale="1">
        <p:scale>
          <a:sx n="134" d="100"/>
          <a:sy n="134" d="100"/>
        </p:scale>
        <p:origin x="247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5/10/relationships/revisionInfo" Target="revisionInfo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623C2-7D0F-413B-91BF-8D867C322555}" type="datetime1">
              <a:rPr lang="en-HK" smtClean="0"/>
              <a:t>11/3/2025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Copyright © Ricci IEONG for UST training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A99EE7-9B04-E449-9047-35534688E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537920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20656D-E4AA-49C8-B303-7947EABD86BB}" type="datetime1">
              <a:rPr lang="en-HK" smtClean="0"/>
              <a:t>11/3/2025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Copyright © Ricci IEONG for UST training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4BC4DD-7227-704A-AEB4-23E0AF30B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051407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BC4DD-7227-704A-AEB4-23E0AF30BB99}" type="slidenum">
              <a:rPr lang="en-US" smtClean="0"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8562E06-2270-4634-B9FB-6E9EC39A7C17}" type="datetime1">
              <a:rPr lang="en-HK" smtClean="0"/>
              <a:t>11/3/2025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Copyright © Ricci IEONG for UST training 2018</a:t>
            </a:r>
          </a:p>
        </p:txBody>
      </p:sp>
    </p:spTree>
    <p:extLst>
      <p:ext uri="{BB962C8B-B14F-4D97-AF65-F5344CB8AC3E}">
        <p14:creationId xmlns:p14="http://schemas.microsoft.com/office/powerpoint/2010/main" val="1525129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www.vesselfinder.com</a:t>
            </a:r>
            <a:endParaRPr lang="en-US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http://</a:t>
            </a:r>
            <a:r>
              <a:rPr lang="en-US" dirty="0" err="1"/>
              <a:t>www.shipfinder.com</a:t>
            </a:r>
            <a:endParaRPr lang="en-US" dirty="0"/>
          </a:p>
          <a:p>
            <a:r>
              <a:rPr lang="en-US" dirty="0"/>
              <a:t>https://</a:t>
            </a:r>
            <a:r>
              <a:rPr lang="en-US"/>
              <a:t>www.myshiptracking.com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9FFAA65-C87C-4326-96F2-EEAD5D01C052}" type="datetime1">
              <a:rPr lang="en-HK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Ricci IEONG for UST training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6209-5DD6-C04F-8BEE-1B0CE1277A3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495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ea typeface="新細明體" pitchFamily="18" charset="-120"/>
              </a:rPr>
              <a:t>MTMI512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83C8BE70-8F4D-4E44-BE1A-6F27C3C0FCB4}" type="datetime1">
              <a:rPr lang="en-HK" smtClean="0">
                <a:ea typeface="新細明體" pitchFamily="18" charset="-120"/>
              </a:rPr>
              <a:t>11/3/2025</a:t>
            </a:fld>
            <a:endParaRPr lang="en-US">
              <a:ea typeface="新細明體" pitchFamily="18" charset="-120"/>
            </a:endParaRPr>
          </a:p>
        </p:txBody>
      </p:sp>
      <p:sp>
        <p:nvSpPr>
          <p:cNvPr id="29594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>
                <a:ea typeface="新細明體" pitchFamily="18" charset="-120"/>
              </a:rPr>
              <a:t>Copyright © Ricci IEONG for UST training 2018</a:t>
            </a:r>
            <a:endParaRPr lang="en-US" dirty="0">
              <a:ea typeface="新細明體" pitchFamily="18" charset="-120"/>
            </a:endParaRPr>
          </a:p>
        </p:txBody>
      </p:sp>
      <p:sp>
        <p:nvSpPr>
          <p:cNvPr id="2959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6E7F40-45E7-47BB-9DE8-A042AE33D343}" type="slidenum">
              <a:rPr lang="en-US">
                <a:ea typeface="新細明體" pitchFamily="18" charset="-120"/>
              </a:rPr>
              <a:pPr/>
              <a:t>28</a:t>
            </a:fld>
            <a:endParaRPr lang="en-US">
              <a:ea typeface="新細明體" pitchFamily="18" charset="-120"/>
            </a:endParaRPr>
          </a:p>
        </p:txBody>
      </p:sp>
      <p:sp>
        <p:nvSpPr>
          <p:cNvPr id="2959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59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IP Network Scanning &amp; Reconnaissance, Hacking for Techies, www.trustmatta.com</a:t>
            </a:r>
          </a:p>
        </p:txBody>
      </p:sp>
    </p:spTree>
    <p:extLst>
      <p:ext uri="{BB962C8B-B14F-4D97-AF65-F5344CB8AC3E}">
        <p14:creationId xmlns:p14="http://schemas.microsoft.com/office/powerpoint/2010/main" val="13382540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F71BA8D4-36FB-457E-8B22-C915641B5BA1}" type="datetime1">
              <a:rPr lang="en-HK" smtClean="0"/>
              <a:t>11/3/2025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Ricci IEONG for UST training 2018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493288-D39D-4E14-B2FB-8D6DA363D826}" type="slidenum">
              <a:rPr lang="en-US"/>
              <a:pPr/>
              <a:t>41</a:t>
            </a:fld>
            <a:endParaRPr lang="en-US"/>
          </a:p>
        </p:txBody>
      </p:sp>
      <p:sp>
        <p:nvSpPr>
          <p:cNvPr id="2430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2430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altLang="zh-TW"/>
              <a:t> Upon receiving the connection request, the target computer allocates resources to handle and track the new connection, then responds with a "SYN-ACK". In this case, the response is sent to the "spoofed" non-existent IP address. </a:t>
            </a:r>
          </a:p>
          <a:p>
            <a:pPr>
              <a:buFontTx/>
              <a:buChar char="•"/>
            </a:pPr>
            <a:r>
              <a:rPr lang="en-US" altLang="zh-TW"/>
              <a:t> No response is received to the SYN-ACK. A default-configured Windows NT 3.5x or 4.0 computer will retransmit the SYN-ACK 5 times, doubling the time-out value after each retransmission.</a:t>
            </a:r>
          </a:p>
          <a:p>
            <a:endParaRPr lang="en-US" altLang="zh-TW"/>
          </a:p>
          <a:p>
            <a:r>
              <a:rPr lang="en-US" altLang="zh-TW"/>
              <a:t>&lt;Demo&gt;</a:t>
            </a:r>
          </a:p>
          <a:p>
            <a:r>
              <a:rPr lang="en-US" altLang="zh-TW"/>
              <a:t>SynDrop.c (Linux)</a:t>
            </a:r>
          </a:p>
          <a:p>
            <a:r>
              <a:rPr lang="en-US" altLang="zh-TW"/>
              <a:t>    * Syndrop source_add dest_add -s source_port -t dest_port -n times</a:t>
            </a:r>
          </a:p>
          <a:p>
            <a:r>
              <a:rPr lang="en-US" altLang="zh-TW"/>
              <a:t>    * syndrop 143.89.124.184 143.89.124.183 -s 139 -t 139 -n 10</a:t>
            </a:r>
          </a:p>
          <a:p>
            <a:r>
              <a:rPr lang="en-US" altLang="zh-TW"/>
              <a:t>  + synful.c (Linux)</a:t>
            </a:r>
          </a:p>
          <a:p>
            <a:r>
              <a:rPr lang="en-US" altLang="zh-TW"/>
              <a:t>    * synful target IP</a:t>
            </a:r>
          </a:p>
          <a:p>
            <a:r>
              <a:rPr lang="en-US" altLang="zh-TW"/>
              <a:t>    * synful 143.89.124.183</a:t>
            </a:r>
          </a:p>
        </p:txBody>
      </p:sp>
    </p:spTree>
    <p:extLst>
      <p:ext uri="{BB962C8B-B14F-4D97-AF65-F5344CB8AC3E}">
        <p14:creationId xmlns:p14="http://schemas.microsoft.com/office/powerpoint/2010/main" val="4333995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324A4720-C96E-4467-825A-4BCDCD3235AF}" type="datetime1">
              <a:rPr lang="en-HK" smtClean="0"/>
              <a:t>11/3/2025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Ricci IEONG for UST training 2018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F9139B-2B7A-4849-85A5-6C2E90B6F1D2}" type="slidenum">
              <a:rPr lang="en-US"/>
              <a:pPr/>
              <a:t>42</a:t>
            </a:fld>
            <a:endParaRPr lang="en-US"/>
          </a:p>
        </p:txBody>
      </p:sp>
      <p:sp>
        <p:nvSpPr>
          <p:cNvPr id="2433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2433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altLang="zh-TW"/>
              <a:t> Upon receiving the connection request, the target computer allocates resources to handle and track the new connection, then responds with a "SYN-ACK". In this case, the response is sent to the "spoofed" non-existent IP address. </a:t>
            </a:r>
          </a:p>
          <a:p>
            <a:pPr>
              <a:buFontTx/>
              <a:buChar char="•"/>
            </a:pPr>
            <a:r>
              <a:rPr lang="en-US" altLang="zh-TW"/>
              <a:t> No response is received to the SYN-ACK. A default-configured Windows NT 3.5x or 4.0 computer will retransmit the SYN-ACK 5 times, doubling the time-out value after each retransmission.</a:t>
            </a:r>
          </a:p>
          <a:p>
            <a:endParaRPr lang="en-US" altLang="zh-TW"/>
          </a:p>
          <a:p>
            <a:r>
              <a:rPr lang="en-US" altLang="zh-TW"/>
              <a:t>&lt;Demo&gt;</a:t>
            </a:r>
          </a:p>
          <a:p>
            <a:r>
              <a:rPr lang="en-US" altLang="zh-TW"/>
              <a:t>SynDrop.c (Linux)</a:t>
            </a:r>
          </a:p>
          <a:p>
            <a:r>
              <a:rPr lang="en-US" altLang="zh-TW"/>
              <a:t>    * Syndrop source_add dest_add -s source_port -t dest_port -n times</a:t>
            </a:r>
          </a:p>
          <a:p>
            <a:r>
              <a:rPr lang="en-US" altLang="zh-TW"/>
              <a:t>    * syndrop 143.89.124.184 143.89.124.183 -s 139 -t 139 -n 10</a:t>
            </a:r>
          </a:p>
          <a:p>
            <a:r>
              <a:rPr lang="en-US" altLang="zh-TW"/>
              <a:t>  + synful.c (Linux)</a:t>
            </a:r>
          </a:p>
          <a:p>
            <a:r>
              <a:rPr lang="en-US" altLang="zh-TW"/>
              <a:t>    * synful target IP</a:t>
            </a:r>
          </a:p>
          <a:p>
            <a:r>
              <a:rPr lang="en-US" altLang="zh-TW"/>
              <a:t>    * synful 143.89.124.183</a:t>
            </a:r>
          </a:p>
        </p:txBody>
      </p:sp>
    </p:spTree>
    <p:extLst>
      <p:ext uri="{BB962C8B-B14F-4D97-AF65-F5344CB8AC3E}">
        <p14:creationId xmlns:p14="http://schemas.microsoft.com/office/powerpoint/2010/main" val="11415049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183E4152-6D0B-4707-A64E-4AAB07972BC9}" type="datetime1">
              <a:rPr lang="en-HK" smtClean="0"/>
              <a:t>11/3/2025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Ricci IEONG for UST training 2018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1562F9-2E11-4A08-AD63-B9DC81EAB563}" type="slidenum">
              <a:rPr lang="en-US"/>
              <a:pPr/>
              <a:t>43</a:t>
            </a:fld>
            <a:endParaRPr lang="en-US"/>
          </a:p>
        </p:txBody>
      </p:sp>
      <p:sp>
        <p:nvSpPr>
          <p:cNvPr id="2435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2435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altLang="zh-TW"/>
              <a:t> Upon receiving the connection request, the target computer allocates resources to handle and track the new connection, then responds with a "SYN-ACK". In this case, the response is sent to the "spoofed" non-existent IP address. </a:t>
            </a:r>
          </a:p>
          <a:p>
            <a:pPr>
              <a:buFontTx/>
              <a:buChar char="•"/>
            </a:pPr>
            <a:r>
              <a:rPr lang="en-US" altLang="zh-TW"/>
              <a:t> No response is received to the SYN-ACK. A default-configured Windows NT 3.5x or 4.0 computer will retransmit the SYN-ACK 5 times, doubling the time-out value after each retransmission.</a:t>
            </a:r>
          </a:p>
          <a:p>
            <a:endParaRPr lang="en-US" altLang="zh-TW"/>
          </a:p>
          <a:p>
            <a:r>
              <a:rPr lang="en-US" altLang="zh-TW"/>
              <a:t>&lt;Demo&gt;</a:t>
            </a:r>
          </a:p>
          <a:p>
            <a:r>
              <a:rPr lang="en-US" altLang="zh-TW"/>
              <a:t>SynDrop.c (Linux)</a:t>
            </a:r>
          </a:p>
          <a:p>
            <a:r>
              <a:rPr lang="en-US" altLang="zh-TW"/>
              <a:t>    * Syndrop source_add dest_add -s source_port -t dest_port -n times</a:t>
            </a:r>
          </a:p>
          <a:p>
            <a:r>
              <a:rPr lang="en-US" altLang="zh-TW"/>
              <a:t>    * syndrop 143.89.124.184 143.89.124.183 -s 139 -t 139 -n 10</a:t>
            </a:r>
          </a:p>
          <a:p>
            <a:r>
              <a:rPr lang="en-US" altLang="zh-TW"/>
              <a:t>  + synful.c (Linux)</a:t>
            </a:r>
          </a:p>
          <a:p>
            <a:r>
              <a:rPr lang="en-US" altLang="zh-TW"/>
              <a:t>    * synful target IP</a:t>
            </a:r>
          </a:p>
          <a:p>
            <a:r>
              <a:rPr lang="en-US" altLang="zh-TW"/>
              <a:t>    * synful 143.89.124.183</a:t>
            </a:r>
          </a:p>
        </p:txBody>
      </p:sp>
    </p:spTree>
    <p:extLst>
      <p:ext uri="{BB962C8B-B14F-4D97-AF65-F5344CB8AC3E}">
        <p14:creationId xmlns:p14="http://schemas.microsoft.com/office/powerpoint/2010/main" val="10518651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E975D65B-F617-458E-9F37-7501C08FC7E4}" type="datetime1">
              <a:rPr lang="en-HK" smtClean="0"/>
              <a:t>11/3/2025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Ricci IEONG for UST training 2018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6A234B-DEAB-4872-ADEF-BFE045027D39}" type="slidenum">
              <a:rPr lang="en-US"/>
              <a:pPr/>
              <a:t>44</a:t>
            </a:fld>
            <a:endParaRPr lang="en-US"/>
          </a:p>
        </p:txBody>
      </p:sp>
      <p:sp>
        <p:nvSpPr>
          <p:cNvPr id="269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9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7215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www.blackmoreops.com</a:t>
            </a:r>
            <a:r>
              <a:rPr lang="en-US" dirty="0"/>
              <a:t>/2015/06/07/attack-website-using-</a:t>
            </a:r>
            <a:r>
              <a:rPr lang="en-US" dirty="0" err="1"/>
              <a:t>slowhttptest</a:t>
            </a:r>
            <a:r>
              <a:rPr lang="en-US" dirty="0"/>
              <a:t>-in-kali-</a:t>
            </a:r>
            <a:r>
              <a:rPr lang="en-US" dirty="0" err="1"/>
              <a:t>linux</a:t>
            </a:r>
            <a:r>
              <a:rPr lang="en-US"/>
              <a:t>/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68F82AA-41D8-40C1-A351-88EC89089737}" type="datetime1">
              <a:rPr lang="en-HK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Ricci IEONG for UST training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6209-5DD6-C04F-8BEE-1B0CE1277A31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6341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HK" dirty="0"/>
              <a:t>https://cybersecuritynews.com/11m-ssh-servers-terrapin-attack/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56B65EC-D60A-48EB-9A75-6B684DEB26C1}" type="datetime1">
              <a:rPr lang="en-HK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Ricci IEONG for UST training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4BC4DD-7227-704A-AEB4-23E0AF30BB99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8711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cybersecuritynews.com</a:t>
            </a:r>
            <a:r>
              <a:rPr lang="en-US" dirty="0"/>
              <a:t>/penetration-testing-tools/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CD96BC32-63A5-4FEE-B968-91E0ABD958E5}" type="datetime1">
              <a:rPr lang="en-HK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Ricci IEONG for UST training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4BC4DD-7227-704A-AEB4-23E0AF30BB99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7474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https://0xsp.com/offensive/red-teaming-toolkit-collection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CA16FD15-F9E8-42F9-9C88-9ED8DF85A2B3}" type="datetime1">
              <a:rPr lang="en-HK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Ricci IEONG for UST training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4BC4DD-7227-704A-AEB4-23E0AF30BB99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683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D66F078E-70F0-4687-B160-7ABF66F7E594}" type="datetime1">
              <a:rPr lang="en-HK" smtClean="0"/>
              <a:t>11/3/2025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426025-E9D7-4935-832A-E819AE00F8C5}" type="slidenum">
              <a:rPr lang="en-US"/>
              <a:pPr/>
              <a:t>4</a:t>
            </a:fld>
            <a:endParaRPr lang="en-US"/>
          </a:p>
        </p:txBody>
      </p:sp>
      <p:sp>
        <p:nvSpPr>
          <p:cNvPr id="246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5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Ricci IEONG for UST training 2018</a:t>
            </a:r>
          </a:p>
        </p:txBody>
      </p:sp>
    </p:spTree>
    <p:extLst>
      <p:ext uri="{BB962C8B-B14F-4D97-AF65-F5344CB8AC3E}">
        <p14:creationId xmlns:p14="http://schemas.microsoft.com/office/powerpoint/2010/main" val="9872728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C667D41-87AA-47C1-9387-71669A4ABB53}" type="datetime1">
              <a:rPr lang="en-HK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Ricci IEONG for UST training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C4DD-7227-704A-AEB4-23E0AF30BB99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675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3CC51AE-909E-4C54-A56D-B78BB6220052}" type="datetime1">
              <a:rPr lang="en-HK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Ricci IEONG for UST training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6209-5DD6-C04F-8BEE-1B0CE1277A3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09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DE90192-1FDC-4998-8DBF-F4D8C021E082}" type="datetime1">
              <a:rPr lang="en-HK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Ricci IEONG for UST training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6209-5DD6-C04F-8BEE-1B0CE1277A3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7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HK" dirty="0"/>
              <a:t>https://thehackernews.com/2024/01/orange-spain-faces-bgp-traffic-hijack.html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503650FF-1655-4D91-B717-0A32DE7EF951}" type="datetime1">
              <a:rPr lang="en-HK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Ricci IEONG for UST training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4BC4DD-7227-704A-AEB4-23E0AF30BB9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7605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920656D-E4AA-49C8-B303-7947EABD86BB}" type="datetime1">
              <a:rPr lang="en-HK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Ricci IEONG for UST training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4BC4DD-7227-704A-AEB4-23E0AF30BB9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631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sitereport.netcraft</a:t>
            </a:r>
            <a:r>
              <a:rPr lang="en-US" err="1"/>
              <a:t>.</a:t>
            </a:r>
            <a:r>
              <a:rPr lang="en-US"/>
              <a:t>com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57FDF368-A967-4055-81A5-2A1DE100E2AD}" type="datetime1">
              <a:rPr lang="en-HK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Ricci IEONG for UST training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4BC4DD-7227-704A-AEB4-23E0AF30BB9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3837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www.zone-h.org</a:t>
            </a:r>
            <a:r>
              <a:rPr lang="en-US" dirty="0"/>
              <a:t>/archive/special=1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17E26FD-FD36-427A-9233-60F56D4DBDFF}" type="datetime1">
              <a:rPr lang="en-HK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Ricci IEONG for UST training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4BC4DD-7227-704A-AEB4-23E0AF30BB9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4669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77025C2B-848A-4ABE-8715-2C1F07233ED5}" type="datetime1">
              <a:rPr lang="en-HK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Ricci IEONG for UST training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4BC4DD-7227-704A-AEB4-23E0AF30BB9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848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68D37-FFB9-41DA-BFB7-ED09CDFFEEFD}" type="datetime1">
              <a:rPr lang="en-HK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Ricci IEONG for UST training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1E72-7F0F-F443-B710-CAFE84FE68F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8080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C0C9-3728-407E-A938-065BF2D50C24}" type="datetime1">
              <a:rPr lang="en-HK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Ricci IEONG for UST training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1E72-7F0F-F443-B710-CAFE84FE6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951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FD0DC-9274-419D-BD87-2703B7CE83B1}" type="datetime1">
              <a:rPr lang="en-HK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Ricci IEONG for UST training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1E72-7F0F-F443-B710-CAFE84FE6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054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5085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CAFF5-35B8-4326-8DF0-437D6B26DA88}" type="datetime1">
              <a:rPr lang="en-HK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Ricci IEONG for UST training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1E72-7F0F-F443-B710-CAFE84FE6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494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1F63D-A67F-417F-891E-2F5780A42575}" type="datetime1">
              <a:rPr lang="en-HK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Ricci IEONG for UST training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1E72-7F0F-F443-B710-CAFE84FE68F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2782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57B72-A4AB-4BCA-A436-C59DB679FF68}" type="datetime1">
              <a:rPr lang="en-HK" smtClean="0"/>
              <a:t>11/3/2025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Ricci IEONG for UST training 2024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1E72-7F0F-F443-B710-CAFE84FE6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58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498C3-ADC6-4C56-9F40-9AA45EC7D912}" type="datetime1">
              <a:rPr lang="en-HK" smtClean="0"/>
              <a:t>11/3/2025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Ricci IEONG for UST training 2024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1E72-7F0F-F443-B710-CAFE84FE6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192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AB850-DB2D-4366-850D-6A95340FED30}" type="datetime1">
              <a:rPr lang="en-HK" smtClean="0"/>
              <a:t>11/3/2025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Ricci IEONG for UST training 2024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1E72-7F0F-F443-B710-CAFE84FE6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983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59358-9AC2-4B27-BD0E-0E15472521E4}" type="datetime1">
              <a:rPr lang="en-HK" smtClean="0"/>
              <a:t>11/3/2025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Copyright © Ricci IEONG for UST training 2024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1E72-7F0F-F443-B710-CAFE84FE6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203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AC3FEA27-EF30-4189-B485-AE9070BDD434}" type="datetime1">
              <a:rPr lang="en-HK" smtClean="0"/>
              <a:t>11/3/2025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Copyright © Ricci IEONG for UST training 2024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BF01E72-7F0F-F443-B710-CAFE84FE6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273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B3F03-1C73-4BAD-A751-12B05165E946}" type="datetime1">
              <a:rPr lang="en-HK" smtClean="0"/>
              <a:t>11/3/2025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Ricci IEONG for UST training 2024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1E72-7F0F-F443-B710-CAFE84FE6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664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6A9CB8E-7229-4046-9569-D6C9BC22D447}" type="datetime1">
              <a:rPr lang="en-HK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Copyright © Ricci IEONG for UST training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BF01E72-7F0F-F443-B710-CAFE84FE68F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5273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raceroute.net/" TargetMode="External"/><Relationship Id="rId3" Type="http://schemas.openxmlformats.org/officeDocument/2006/relationships/hyperlink" Target="https://dnslytics.com/" TargetMode="External"/><Relationship Id="rId7" Type="http://schemas.openxmlformats.org/officeDocument/2006/relationships/hyperlink" Target="https://mxtoolbox.com/SuperTool.aspx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all-nettools.com/toolbox" TargetMode="External"/><Relationship Id="rId5" Type="http://schemas.openxmlformats.org/officeDocument/2006/relationships/hyperlink" Target="http://www.netcraft.com/" TargetMode="External"/><Relationship Id="rId10" Type="http://schemas.openxmlformats.org/officeDocument/2006/relationships/hyperlink" Target="http://www.zoneedit.com/lookup.html?ad=whois" TargetMode="External"/><Relationship Id="rId4" Type="http://schemas.openxmlformats.org/officeDocument/2006/relationships/hyperlink" Target="https://viewdns.info/" TargetMode="External"/><Relationship Id="rId9" Type="http://schemas.openxmlformats.org/officeDocument/2006/relationships/hyperlink" Target="https://whois.domaintools.com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lg.cern.ch/" TargetMode="External"/><Relationship Id="rId2" Type="http://schemas.openxmlformats.org/officeDocument/2006/relationships/hyperlink" Target="http://noc.ilan.net.il/L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elwue.de/ueberuns/netz/looking.html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172.16.110.166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F15187-0536-67E8-8FCE-8D04FFE7E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CAFF5-35B8-4326-8DF0-437D6B26DA88}" type="datetime1">
              <a:rPr lang="en-HK" smtClean="0"/>
              <a:t>11/3/2025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3D4280-EF6D-C017-FC21-B07B62FEB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Ricci IEONG for UST training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B98A72-F82B-111B-9A16-A590A5CCF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1E72-7F0F-F443-B710-CAFE84FE68FE}" type="slidenum">
              <a:rPr lang="en-US" smtClean="0"/>
              <a:t>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F775F7-1361-8B2B-974C-2313B8CA093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4147"/>
          <a:stretch/>
        </p:blipFill>
        <p:spPr>
          <a:xfrm>
            <a:off x="29787" y="224583"/>
            <a:ext cx="4138554" cy="58299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BF3639A-348F-717C-D261-3A6517A8B1E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5807"/>
          <a:stretch/>
        </p:blipFill>
        <p:spPr>
          <a:xfrm>
            <a:off x="4175630" y="338882"/>
            <a:ext cx="4938583" cy="550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240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Title 4">
            <a:extLst>
              <a:ext uri="{FF2B5EF4-FFF2-40B4-BE49-F238E27FC236}">
                <a16:creationId xmlns:a16="http://schemas.microsoft.com/office/drawing/2014/main" id="{066D8669-B837-A34D-A1E7-AA2EE823A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DNS Resolution</a:t>
            </a:r>
            <a:r>
              <a:rPr lang="en-US" altLang="zh-TW"/>
              <a:t> </a:t>
            </a:r>
          </a:p>
        </p:txBody>
      </p:sp>
      <p:sp>
        <p:nvSpPr>
          <p:cNvPr id="168965" name="內容版面配置區 2">
            <a:extLst>
              <a:ext uri="{FF2B5EF4-FFF2-40B4-BE49-F238E27FC236}">
                <a16:creationId xmlns:a16="http://schemas.microsoft.com/office/drawing/2014/main" id="{435F888D-D3B4-7041-8892-02943E11B48B}"/>
              </a:ext>
            </a:extLst>
          </p:cNvPr>
          <p:cNvSpPr txBox="1">
            <a:spLocks/>
          </p:cNvSpPr>
          <p:nvPr/>
        </p:nvSpPr>
        <p:spPr bwMode="auto">
          <a:xfrm>
            <a:off x="547688" y="1644650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 kumimoji="1">
                <a:solidFill>
                  <a:schemeClr val="tx1"/>
                </a:solidFill>
                <a:latin typeface="Hind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Hind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Hind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Hind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Hind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ind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ind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ind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ind" charset="0"/>
                <a:ea typeface="新細明體" panose="02020500000000000000" pitchFamily="18" charset="-120"/>
              </a:defRPr>
            </a:lvl9pPr>
          </a:lstStyle>
          <a:p>
            <a:pPr defTabSz="914400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kumimoji="0" lang="en-US" altLang="zh-HK" sz="1800">
              <a:latin typeface="Arial" panose="020B0604020202020204" pitchFamily="34" charset="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94DC011-E5F8-364C-B773-9D1A9172CF62}"/>
              </a:ext>
            </a:extLst>
          </p:cNvPr>
          <p:cNvSpPr txBox="1">
            <a:spLocks noGrp="1"/>
          </p:cNvSpPr>
          <p:nvPr/>
        </p:nvSpPr>
        <p:spPr>
          <a:xfrm>
            <a:off x="8013700" y="6356350"/>
            <a:ext cx="501650" cy="365125"/>
          </a:xfrm>
          <a:prstGeom prst="rect">
            <a:avLst/>
          </a:prstGeom>
          <a:noFill/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Hind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Hind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Hind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Hind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Hind" charset="0"/>
                <a:ea typeface="新細明體" panose="02020500000000000000" pitchFamily="18" charset="-12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ind" charset="0"/>
                <a:ea typeface="新細明體" panose="02020500000000000000" pitchFamily="18" charset="-12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ind" charset="0"/>
                <a:ea typeface="新細明體" panose="02020500000000000000" pitchFamily="18" charset="-12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ind" charset="0"/>
                <a:ea typeface="新細明體" panose="02020500000000000000" pitchFamily="18" charset="-12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ind" charset="0"/>
                <a:ea typeface="新細明體" panose="02020500000000000000" pitchFamily="18" charset="-120"/>
              </a:defRPr>
            </a:lvl9pPr>
          </a:lstStyle>
          <a:p>
            <a:pPr algn="r"/>
            <a:fld id="{3FB77D30-F0C8-F644-B1F5-ECC251A7D788}" type="slidenum">
              <a:rPr kumimoji="0" lang="en-US" altLang="zh-TW" sz="1200">
                <a:solidFill>
                  <a:srgbClr val="929292"/>
                </a:solidFill>
              </a:rPr>
              <a:pPr algn="r"/>
              <a:t>10</a:t>
            </a:fld>
            <a:endParaRPr kumimoji="0" lang="en-US" altLang="zh-TW" sz="1200">
              <a:solidFill>
                <a:srgbClr val="929292"/>
              </a:solidFill>
            </a:endParaRP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699B8AF-9923-734E-B000-BBBD50022BED}"/>
              </a:ext>
            </a:extLst>
          </p:cNvPr>
          <p:cNvSpPr txBox="1">
            <a:spLocks noGrp="1"/>
          </p:cNvSpPr>
          <p:nvPr/>
        </p:nvSpPr>
        <p:spPr>
          <a:xfrm>
            <a:off x="3514725" y="6338888"/>
            <a:ext cx="4670425" cy="484187"/>
          </a:xfrm>
          <a:prstGeom prst="rect">
            <a:avLst/>
          </a:prstGeom>
          <a:noFill/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Hind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Hind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Hind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Hind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Hind" charset="0"/>
                <a:ea typeface="新細明體" panose="02020500000000000000" pitchFamily="18" charset="-12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ind" charset="0"/>
                <a:ea typeface="新細明體" panose="02020500000000000000" pitchFamily="18" charset="-12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ind" charset="0"/>
                <a:ea typeface="新細明體" panose="02020500000000000000" pitchFamily="18" charset="-12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ind" charset="0"/>
                <a:ea typeface="新細明體" panose="02020500000000000000" pitchFamily="18" charset="-12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ind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kumimoji="0" lang="en-US" altLang="zh-HK" sz="1000">
                <a:solidFill>
                  <a:srgbClr val="929292"/>
                </a:solidFill>
                <a:latin typeface="Arial" panose="020B0604020202020204" pitchFamily="34" charset="0"/>
              </a:rPr>
              <a:t>Copyright © 2018 Ho Chuen</a:t>
            </a:r>
            <a:r>
              <a:rPr kumimoji="0" lang="en-US" altLang="zh-TW" sz="1000">
                <a:solidFill>
                  <a:srgbClr val="929292"/>
                </a:solidFill>
                <a:latin typeface="Arial" panose="020B0604020202020204" pitchFamily="34" charset="0"/>
              </a:rPr>
              <a:t>, </a:t>
            </a:r>
            <a:r>
              <a:rPr kumimoji="0" lang="en-US" altLang="zh-HK" sz="1000">
                <a:solidFill>
                  <a:srgbClr val="929292"/>
                </a:solidFill>
                <a:latin typeface="Arial" panose="020B0604020202020204" pitchFamily="34" charset="0"/>
              </a:rPr>
              <a:t>Pak Ho, </a:t>
            </a:r>
            <a:r>
              <a:rPr kumimoji="0" lang="en-US" altLang="zh-TW" sz="1000">
                <a:solidFill>
                  <a:srgbClr val="929292"/>
                </a:solidFill>
                <a:latin typeface="Arial" panose="020B0604020202020204" pitchFamily="34" charset="0"/>
              </a:rPr>
              <a:t>Karson Chan</a:t>
            </a:r>
            <a:r>
              <a:rPr kumimoji="0" lang="en-US" altLang="zh-HK" sz="1000">
                <a:solidFill>
                  <a:srgbClr val="929292"/>
                </a:solidFill>
                <a:latin typeface="Arial" panose="020B0604020202020204" pitchFamily="34" charset="0"/>
              </a:rPr>
              <a:t>, Information Security and Forensics Society &amp; HKU Cyberport Institute of Hong Kong</a:t>
            </a:r>
            <a:endParaRPr kumimoji="0" lang="en-US" altLang="zh-TW" sz="1000">
              <a:solidFill>
                <a:srgbClr val="929292"/>
              </a:solidFill>
              <a:latin typeface="Arial" panose="020B0604020202020204" pitchFamily="34" charset="0"/>
            </a:endParaRPr>
          </a:p>
          <a:p>
            <a:pPr algn="ctr"/>
            <a:endParaRPr kumimoji="0" lang="en-US" altLang="zh-HK" sz="1000">
              <a:solidFill>
                <a:srgbClr val="929292"/>
              </a:solidFill>
              <a:latin typeface="Arial" panose="020B0604020202020204" pitchFamily="34" charset="0"/>
            </a:endParaRPr>
          </a:p>
        </p:txBody>
      </p:sp>
      <p:pic>
        <p:nvPicPr>
          <p:cNvPr id="168968" name="Picture 8">
            <a:extLst>
              <a:ext uri="{FF2B5EF4-FFF2-40B4-BE49-F238E27FC236}">
                <a16:creationId xmlns:a16="http://schemas.microsoft.com/office/drawing/2014/main" id="{1D4806B2-4C88-C645-87D6-F2F5F9AA7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1695450"/>
            <a:ext cx="7435850" cy="460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8969" name="Text Box 9">
            <a:extLst>
              <a:ext uri="{FF2B5EF4-FFF2-40B4-BE49-F238E27FC236}">
                <a16:creationId xmlns:a16="http://schemas.microsoft.com/office/drawing/2014/main" id="{FCF4A3F4-73F0-AA49-A454-43CE32AE6C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088" y="6337300"/>
            <a:ext cx="2616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Hind" charset="0"/>
                <a:ea typeface="新細明體" panose="02020500000000000000" pitchFamily="18" charset="-120"/>
              </a:defRPr>
            </a:lvl1pPr>
            <a:lvl2pPr>
              <a:defRPr kumimoji="1">
                <a:solidFill>
                  <a:schemeClr val="tx1"/>
                </a:solidFill>
                <a:latin typeface="Hind" charset="0"/>
                <a:ea typeface="新細明體" panose="02020500000000000000" pitchFamily="18" charset="-120"/>
              </a:defRPr>
            </a:lvl2pPr>
            <a:lvl3pPr>
              <a:defRPr kumimoji="1">
                <a:solidFill>
                  <a:schemeClr val="tx1"/>
                </a:solidFill>
                <a:latin typeface="Hind" charset="0"/>
                <a:ea typeface="新細明體" panose="02020500000000000000" pitchFamily="18" charset="-120"/>
              </a:defRPr>
            </a:lvl3pPr>
            <a:lvl4pPr>
              <a:defRPr kumimoji="1">
                <a:solidFill>
                  <a:schemeClr val="tx1"/>
                </a:solidFill>
                <a:latin typeface="Hind" charset="0"/>
                <a:ea typeface="新細明體" panose="02020500000000000000" pitchFamily="18" charset="-120"/>
              </a:defRPr>
            </a:lvl4pPr>
            <a:lvl5pPr>
              <a:defRPr kumimoji="1">
                <a:solidFill>
                  <a:schemeClr val="tx1"/>
                </a:solidFill>
                <a:latin typeface="Hind" charset="0"/>
                <a:ea typeface="新細明體" panose="02020500000000000000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ind" charset="0"/>
                <a:ea typeface="新細明體" panose="02020500000000000000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ind" charset="0"/>
                <a:ea typeface="新細明體" panose="02020500000000000000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ind" charset="0"/>
                <a:ea typeface="新細明體" panose="02020500000000000000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ind" charset="0"/>
                <a:ea typeface="新細明體" panose="02020500000000000000" pitchFamily="18" charset="-120"/>
              </a:defRPr>
            </a:lvl9pPr>
          </a:lstStyle>
          <a:p>
            <a:pPr defTabSz="914400"/>
            <a:r>
              <a:rPr lang="en-US" altLang="zh-HK" sz="1000">
                <a:latin typeface="Arial" panose="020B0604020202020204" pitchFamily="34" charset="0"/>
              </a:rPr>
              <a:t>Source: ICANN present slides of “</a:t>
            </a:r>
            <a:r>
              <a:rPr lang="en-US" altLang="zh-TW" sz="1000">
                <a:latin typeface="Arial" panose="020B0604020202020204" pitchFamily="34" charset="0"/>
              </a:rPr>
              <a:t>Understanding and Deploying DNSSEC</a:t>
            </a:r>
            <a:r>
              <a:rPr lang="en-US" altLang="zh-HK" sz="1000">
                <a:latin typeface="Arial" panose="020B0604020202020204" pitchFamily="34" charset="0"/>
              </a:rPr>
              <a:t>”</a:t>
            </a:r>
            <a:endParaRPr lang="en-US" altLang="zh-TW" sz="1000">
              <a:latin typeface="Arial" panose="020B0604020202020204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579D14-374D-6047-B47D-623E533BB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98F-7407-4A98-BB53-590DFA77C2B5}" type="datetime1">
              <a:rPr lang="en-HK" smtClean="0"/>
              <a:t>11/3/2025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5D7E0C-3FB3-BB40-9A3D-5E3F497BD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Ricci IEONG for UST training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C10512-A220-0448-90C9-F1DB93D3B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1E72-7F0F-F443-B710-CAFE84FE68F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085611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Title 4">
            <a:extLst>
              <a:ext uri="{FF2B5EF4-FFF2-40B4-BE49-F238E27FC236}">
                <a16:creationId xmlns:a16="http://schemas.microsoft.com/office/drawing/2014/main" id="{2E13478D-AC1A-BC48-8041-BACAB6516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DNS Data Flow / Attack Vector</a:t>
            </a:r>
            <a:r>
              <a:rPr lang="en-US" altLang="zh-TW"/>
              <a:t> </a:t>
            </a:r>
          </a:p>
        </p:txBody>
      </p:sp>
      <p:sp>
        <p:nvSpPr>
          <p:cNvPr id="169989" name="內容版面配置區 2">
            <a:extLst>
              <a:ext uri="{FF2B5EF4-FFF2-40B4-BE49-F238E27FC236}">
                <a16:creationId xmlns:a16="http://schemas.microsoft.com/office/drawing/2014/main" id="{3510EC7E-E254-1449-8A1E-9262885BCB5A}"/>
              </a:ext>
            </a:extLst>
          </p:cNvPr>
          <p:cNvSpPr txBox="1">
            <a:spLocks/>
          </p:cNvSpPr>
          <p:nvPr/>
        </p:nvSpPr>
        <p:spPr bwMode="auto">
          <a:xfrm>
            <a:off x="547688" y="1644650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 kumimoji="1">
                <a:solidFill>
                  <a:schemeClr val="tx1"/>
                </a:solidFill>
                <a:latin typeface="Hind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Hind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Hind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Hind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Hind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ind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ind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ind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ind" charset="0"/>
                <a:ea typeface="新細明體" panose="02020500000000000000" pitchFamily="18" charset="-120"/>
              </a:defRPr>
            </a:lvl9pPr>
          </a:lstStyle>
          <a:p>
            <a:pPr defTabSz="914400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kumimoji="0" lang="en-US" altLang="zh-HK" sz="1800">
              <a:latin typeface="Arial" panose="020B0604020202020204" pitchFamily="34" charset="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F6797AC-F61F-C34E-B42B-2B1BC2037793}"/>
              </a:ext>
            </a:extLst>
          </p:cNvPr>
          <p:cNvSpPr txBox="1">
            <a:spLocks noGrp="1"/>
          </p:cNvSpPr>
          <p:nvPr/>
        </p:nvSpPr>
        <p:spPr>
          <a:xfrm>
            <a:off x="8013700" y="6356350"/>
            <a:ext cx="501650" cy="365125"/>
          </a:xfrm>
          <a:prstGeom prst="rect">
            <a:avLst/>
          </a:prstGeom>
          <a:noFill/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Hind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Hind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Hind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Hind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Hind" charset="0"/>
                <a:ea typeface="新細明體" panose="02020500000000000000" pitchFamily="18" charset="-12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ind" charset="0"/>
                <a:ea typeface="新細明體" panose="02020500000000000000" pitchFamily="18" charset="-12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ind" charset="0"/>
                <a:ea typeface="新細明體" panose="02020500000000000000" pitchFamily="18" charset="-12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ind" charset="0"/>
                <a:ea typeface="新細明體" panose="02020500000000000000" pitchFamily="18" charset="-12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ind" charset="0"/>
                <a:ea typeface="新細明體" panose="02020500000000000000" pitchFamily="18" charset="-120"/>
              </a:defRPr>
            </a:lvl9pPr>
          </a:lstStyle>
          <a:p>
            <a:pPr algn="r"/>
            <a:fld id="{D7093923-A7B9-F742-BED1-CA00089CCB2E}" type="slidenum">
              <a:rPr kumimoji="0" lang="en-US" altLang="zh-TW" sz="1200">
                <a:solidFill>
                  <a:srgbClr val="929292"/>
                </a:solidFill>
              </a:rPr>
              <a:pPr algn="r"/>
              <a:t>11</a:t>
            </a:fld>
            <a:endParaRPr kumimoji="0" lang="en-US" altLang="zh-TW" sz="1200">
              <a:solidFill>
                <a:srgbClr val="929292"/>
              </a:solidFill>
            </a:endParaRP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6880EDE-AB8B-3E49-B897-957B0796123C}"/>
              </a:ext>
            </a:extLst>
          </p:cNvPr>
          <p:cNvSpPr txBox="1">
            <a:spLocks noGrp="1"/>
          </p:cNvSpPr>
          <p:nvPr/>
        </p:nvSpPr>
        <p:spPr>
          <a:xfrm>
            <a:off x="3514725" y="6338888"/>
            <a:ext cx="4670425" cy="484187"/>
          </a:xfrm>
          <a:prstGeom prst="rect">
            <a:avLst/>
          </a:prstGeom>
          <a:noFill/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Hind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Hind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Hind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Hind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Hind" charset="0"/>
                <a:ea typeface="新細明體" panose="02020500000000000000" pitchFamily="18" charset="-12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ind" charset="0"/>
                <a:ea typeface="新細明體" panose="02020500000000000000" pitchFamily="18" charset="-12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ind" charset="0"/>
                <a:ea typeface="新細明體" panose="02020500000000000000" pitchFamily="18" charset="-12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ind" charset="0"/>
                <a:ea typeface="新細明體" panose="02020500000000000000" pitchFamily="18" charset="-12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ind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kumimoji="0" lang="en-US" altLang="zh-HK" sz="1000">
                <a:solidFill>
                  <a:srgbClr val="929292"/>
                </a:solidFill>
                <a:latin typeface="Arial" panose="020B0604020202020204" pitchFamily="34" charset="0"/>
              </a:rPr>
              <a:t>Copyright © 2018 Ho Chuen</a:t>
            </a:r>
            <a:r>
              <a:rPr kumimoji="0" lang="en-US" altLang="zh-TW" sz="1000">
                <a:solidFill>
                  <a:srgbClr val="929292"/>
                </a:solidFill>
                <a:latin typeface="Arial" panose="020B0604020202020204" pitchFamily="34" charset="0"/>
              </a:rPr>
              <a:t>, </a:t>
            </a:r>
            <a:r>
              <a:rPr kumimoji="0" lang="en-US" altLang="zh-HK" sz="1000">
                <a:solidFill>
                  <a:srgbClr val="929292"/>
                </a:solidFill>
                <a:latin typeface="Arial" panose="020B0604020202020204" pitchFamily="34" charset="0"/>
              </a:rPr>
              <a:t>Pak Ho, </a:t>
            </a:r>
            <a:r>
              <a:rPr kumimoji="0" lang="en-US" altLang="zh-TW" sz="1000">
                <a:solidFill>
                  <a:srgbClr val="929292"/>
                </a:solidFill>
                <a:latin typeface="Arial" panose="020B0604020202020204" pitchFamily="34" charset="0"/>
              </a:rPr>
              <a:t>Karson Chan</a:t>
            </a:r>
            <a:r>
              <a:rPr kumimoji="0" lang="en-US" altLang="zh-HK" sz="1000">
                <a:solidFill>
                  <a:srgbClr val="929292"/>
                </a:solidFill>
                <a:latin typeface="Arial" panose="020B0604020202020204" pitchFamily="34" charset="0"/>
              </a:rPr>
              <a:t>, Information Security and Forensics Society &amp; HKU Cyberport Institute of Hong Kong</a:t>
            </a:r>
            <a:endParaRPr kumimoji="0" lang="en-US" altLang="zh-TW" sz="1000">
              <a:solidFill>
                <a:srgbClr val="929292"/>
              </a:solidFill>
              <a:latin typeface="Arial" panose="020B0604020202020204" pitchFamily="34" charset="0"/>
            </a:endParaRPr>
          </a:p>
          <a:p>
            <a:pPr algn="ctr"/>
            <a:endParaRPr kumimoji="0" lang="en-US" altLang="zh-HK" sz="1000">
              <a:solidFill>
                <a:srgbClr val="929292"/>
              </a:solidFill>
              <a:latin typeface="Arial" panose="020B0604020202020204" pitchFamily="34" charset="0"/>
            </a:endParaRPr>
          </a:p>
        </p:txBody>
      </p:sp>
      <p:pic>
        <p:nvPicPr>
          <p:cNvPr id="169992" name="Picture 8">
            <a:extLst>
              <a:ext uri="{FF2B5EF4-FFF2-40B4-BE49-F238E27FC236}">
                <a16:creationId xmlns:a16="http://schemas.microsoft.com/office/drawing/2014/main" id="{7A95E7E9-AB5C-CD40-BB60-B2A9F5BE9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1656556"/>
            <a:ext cx="7629525" cy="469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9993" name="Text Box 9">
            <a:extLst>
              <a:ext uri="{FF2B5EF4-FFF2-40B4-BE49-F238E27FC236}">
                <a16:creationId xmlns:a16="http://schemas.microsoft.com/office/drawing/2014/main" id="{D4831773-EDA1-5C49-A533-C7A011DC2E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563" y="6337300"/>
            <a:ext cx="2616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HK" sz="1000"/>
              <a:t>Source: ICANN present slides of “</a:t>
            </a:r>
            <a:r>
              <a:rPr lang="en-US" altLang="zh-TW" sz="1000"/>
              <a:t>Understanding and Deploying DNSSEC</a:t>
            </a:r>
            <a:r>
              <a:rPr lang="en-US" altLang="zh-HK" sz="1000"/>
              <a:t>”</a:t>
            </a:r>
            <a:endParaRPr lang="en-US" altLang="zh-TW" sz="100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2F51A1-251C-BA4A-AA94-C8F0173EF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E3BDE-E65C-4714-B0FD-A4CD6A11713D}" type="datetime1">
              <a:rPr lang="en-HK" smtClean="0"/>
              <a:t>11/3/2025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9D0CC-9A5B-FA4F-8A51-6A6D98919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Ricci IEONG for UST training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E96BED-8AB2-B344-9865-6CE3BD20D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1E72-7F0F-F443-B710-CAFE84FE68F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562241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858" name="AutoShap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itchFamily="18" charset="-120"/>
              </a:rPr>
              <a:t>Security Issues in TCP/IP</a:t>
            </a:r>
          </a:p>
        </p:txBody>
      </p:sp>
      <p:sp>
        <p:nvSpPr>
          <p:cNvPr id="1401859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ea typeface="新細明體" pitchFamily="18" charset="-120"/>
              </a:rPr>
              <a:t>Fundamental Design</a:t>
            </a:r>
          </a:p>
          <a:p>
            <a:pPr lvl="1"/>
            <a:r>
              <a:rPr lang="en-US" altLang="zh-TW" dirty="0">
                <a:ea typeface="新細明體" pitchFamily="18" charset="-120"/>
              </a:rPr>
              <a:t>Communications are based on ports</a:t>
            </a:r>
          </a:p>
          <a:p>
            <a:pPr lvl="1"/>
            <a:r>
              <a:rPr lang="en-US" altLang="zh-TW" dirty="0">
                <a:ea typeface="新細明體" pitchFamily="18" charset="-120"/>
              </a:rPr>
              <a:t>open and self discipline</a:t>
            </a:r>
          </a:p>
          <a:p>
            <a:pPr lvl="1"/>
            <a:r>
              <a:rPr lang="en-US" altLang="zh-TW" dirty="0">
                <a:ea typeface="新細明體" pitchFamily="18" charset="-120"/>
              </a:rPr>
              <a:t>not for commercial uses</a:t>
            </a:r>
          </a:p>
          <a:p>
            <a:r>
              <a:rPr lang="en-US" altLang="zh-TW" dirty="0">
                <a:ea typeface="新細明體" pitchFamily="18" charset="-120"/>
              </a:rPr>
              <a:t>Software flaws</a:t>
            </a:r>
          </a:p>
          <a:p>
            <a:r>
              <a:rPr lang="en-US" altLang="zh-TW" dirty="0">
                <a:ea typeface="新細明體" pitchFamily="18" charset="-120"/>
              </a:rPr>
              <a:t>Insecure Operating Systems</a:t>
            </a:r>
          </a:p>
          <a:p>
            <a:r>
              <a:rPr lang="en-US" altLang="zh-TW" dirty="0">
                <a:ea typeface="新細明體" pitchFamily="18" charset="-120"/>
              </a:rPr>
              <a:t>Poor configurations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28988-7CA8-4709-9218-1A33AD382926}" type="datetime1">
              <a:rPr lang="en-HK" smtClean="0"/>
              <a:t>11/3/2025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E870E-68D8-4F05-886F-E9FEEB6FDE78}" type="slidenum">
              <a:rPr lang="en-GB"/>
              <a:pPr/>
              <a:t>12</a:t>
            </a:fld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Ricci IEONG for UST training 2024</a:t>
            </a:r>
          </a:p>
        </p:txBody>
      </p:sp>
    </p:spTree>
    <p:extLst>
      <p:ext uri="{BB962C8B-B14F-4D97-AF65-F5344CB8AC3E}">
        <p14:creationId xmlns:p14="http://schemas.microsoft.com/office/powerpoint/2010/main" val="602664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8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itchFamily="18" charset="-120"/>
              </a:rPr>
              <a:t>Security Issues in TCP/IP</a:t>
            </a:r>
            <a:endParaRPr lang="en-GB">
              <a:ea typeface="新細明體" pitchFamily="18" charset="-120"/>
            </a:endParaRPr>
          </a:p>
        </p:txBody>
      </p:sp>
      <p:sp>
        <p:nvSpPr>
          <p:cNvPr id="14028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Plaintext protocol – Sniffing</a:t>
            </a:r>
          </a:p>
          <a:p>
            <a:pPr>
              <a:lnSpc>
                <a:spcPct val="90000"/>
              </a:lnSpc>
            </a:pPr>
            <a:r>
              <a:rPr lang="en-US" dirty="0"/>
              <a:t>Weak integrity – Injection, Poisoning</a:t>
            </a:r>
          </a:p>
          <a:p>
            <a:pPr>
              <a:lnSpc>
                <a:spcPct val="90000"/>
              </a:lnSpc>
            </a:pPr>
            <a:r>
              <a:rPr lang="en-US" dirty="0"/>
              <a:t>Connection-less – Spoofing</a:t>
            </a:r>
          </a:p>
          <a:p>
            <a:pPr>
              <a:lnSpc>
                <a:spcPct val="90000"/>
              </a:lnSpc>
            </a:pPr>
            <a:r>
              <a:rPr lang="en-US" dirty="0"/>
              <a:t>Weak authentication – Masquerading</a:t>
            </a:r>
          </a:p>
          <a:p>
            <a:pPr>
              <a:lnSpc>
                <a:spcPct val="90000"/>
              </a:lnSpc>
            </a:pPr>
            <a:r>
              <a:rPr lang="en-US" dirty="0"/>
              <a:t>Weak sessions – Hijacking, Spoofing, DoS, Man-in-the-middle</a:t>
            </a:r>
          </a:p>
          <a:p>
            <a:pPr>
              <a:lnSpc>
                <a:spcPct val="90000"/>
              </a:lnSpc>
            </a:pPr>
            <a:r>
              <a:rPr lang="en-US" dirty="0"/>
              <a:t>Weak routing – Source Routing, Re-routing</a:t>
            </a:r>
          </a:p>
          <a:p>
            <a:pPr>
              <a:lnSpc>
                <a:spcPct val="90000"/>
              </a:lnSpc>
            </a:pPr>
            <a:r>
              <a:rPr lang="en-US" dirty="0"/>
              <a:t>Weak Quality of Service – DoS</a:t>
            </a:r>
          </a:p>
          <a:p>
            <a:pPr>
              <a:lnSpc>
                <a:spcPct val="90000"/>
              </a:lnSpc>
            </a:pPr>
            <a:r>
              <a:rPr lang="en-US" dirty="0"/>
              <a:t>Non-standard implementation – fingerprinting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11844-8C44-4D1F-90F5-ECD1490D08AA}" type="datetime1">
              <a:rPr lang="en-HK" smtClean="0"/>
              <a:t>11/3/2025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04DB-5293-40C9-8004-6A97DE3F1BA6}" type="slidenum">
              <a:rPr lang="en-GB"/>
              <a:pPr/>
              <a:t>13</a:t>
            </a:fld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Ricci IEONG for UST training 2024</a:t>
            </a:r>
          </a:p>
        </p:txBody>
      </p:sp>
    </p:spTree>
    <p:extLst>
      <p:ext uri="{BB962C8B-B14F-4D97-AF65-F5344CB8AC3E}">
        <p14:creationId xmlns:p14="http://schemas.microsoft.com/office/powerpoint/2010/main" val="14460108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90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itchFamily="18" charset="-120"/>
              </a:rPr>
              <a:t>Software flaw</a:t>
            </a:r>
          </a:p>
        </p:txBody>
      </p:sp>
      <p:sp>
        <p:nvSpPr>
          <p:cNvPr id="14039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ea typeface="新細明體" pitchFamily="18" charset="-120"/>
              </a:rPr>
              <a:t>Buffer Overflow</a:t>
            </a:r>
          </a:p>
          <a:p>
            <a:r>
              <a:rPr lang="en-US" altLang="zh-TW" dirty="0">
                <a:ea typeface="新細明體" pitchFamily="18" charset="-120"/>
              </a:rPr>
              <a:t>Out-of-Band data</a:t>
            </a:r>
          </a:p>
          <a:p>
            <a:r>
              <a:rPr lang="en-US" altLang="zh-TW" dirty="0">
                <a:ea typeface="新細明體" pitchFamily="18" charset="-120"/>
              </a:rPr>
              <a:t>bugs and vulnerabilities in the protocol stack</a:t>
            </a:r>
          </a:p>
          <a:p>
            <a:r>
              <a:rPr lang="en-US" altLang="zh-TW" dirty="0">
                <a:ea typeface="新細明體" pitchFamily="18" charset="-120"/>
              </a:rPr>
              <a:t>bugs in the browser and server</a:t>
            </a:r>
          </a:p>
          <a:p>
            <a:r>
              <a:rPr lang="en-US" altLang="zh-TW" dirty="0">
                <a:ea typeface="新細明體" pitchFamily="18" charset="-120"/>
              </a:rPr>
              <a:t>Software flaw can usually be fixed but can never be eliminated.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467A8-E9F4-48CE-9AE3-387B266BF131}" type="datetime1">
              <a:rPr lang="en-HK" smtClean="0"/>
              <a:t>11/3/2025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2FB9B-D6B9-4758-B5AC-5C084460FE08}" type="slidenum">
              <a:rPr lang="en-GB"/>
              <a:pPr/>
              <a:t>14</a:t>
            </a:fld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Ricci IEONG for UST training 2024</a:t>
            </a:r>
          </a:p>
        </p:txBody>
      </p:sp>
    </p:spTree>
    <p:extLst>
      <p:ext uri="{BB962C8B-B14F-4D97-AF65-F5344CB8AC3E}">
        <p14:creationId xmlns:p14="http://schemas.microsoft.com/office/powerpoint/2010/main" val="31889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65E92-DBEE-FDD7-E818-0A227C01A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BGP Traffic Hijack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9BEF07B-6718-1E91-DC0D-344DC46C7F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81598" y="1846263"/>
            <a:ext cx="7025253" cy="4022725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84822F-B7CF-EDD4-2ADF-A10658C0C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0F73A-6E5B-4F9A-A58D-6CB61567076B}" type="datetime1">
              <a:rPr lang="en-HK" smtClean="0"/>
              <a:t>11/3/2025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F5E050-3067-BDE6-76FD-D3D132AA5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Ricci IEONG for UST training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48D8DE-A9DA-44D6-135E-62ED3EB4D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1E72-7F0F-F443-B710-CAFE84FE68F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856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based Scanning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74D4D-5A1F-401D-BCE7-83AD2AEC2B5B}" type="datetime1">
              <a:rPr lang="en-HK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Ricci IEONG for UST training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1E72-7F0F-F443-B710-CAFE84FE68F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999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Web-based check tools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075987-BB08-7943-802F-BA0872DF48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Multi-usage tools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cs typeface="Tahoma" pitchFamily="34" charset="0"/>
                <a:hlinkClick r:id="rId3"/>
              </a:rPr>
              <a:t>https://dnslytics.com</a:t>
            </a:r>
            <a:endParaRPr lang="en-US" altLang="zh-TW" dirty="0">
              <a:cs typeface="Tahoma" pitchFamily="34" charset="0"/>
            </a:endParaRPr>
          </a:p>
          <a:p>
            <a:r>
              <a:rPr lang="en-US" altLang="zh-TW" dirty="0">
                <a:cs typeface="Tahoma" pitchFamily="34" charset="0"/>
                <a:hlinkClick r:id="rId4"/>
              </a:rPr>
              <a:t>https://viewdns.info</a:t>
            </a:r>
            <a:endParaRPr lang="en-US" altLang="zh-TW" dirty="0">
              <a:cs typeface="Tahoma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cs typeface="Tahoma" pitchFamily="34" charset="0"/>
                <a:hlinkClick r:id="rId5"/>
              </a:rPr>
              <a:t>http://www.netcraft.com</a:t>
            </a:r>
            <a:endParaRPr lang="en-US" sz="2000" dirty="0">
              <a:cs typeface="Tahoma" pitchFamily="34" charset="0"/>
            </a:endParaRPr>
          </a:p>
          <a:p>
            <a:r>
              <a:rPr lang="en-US" altLang="zh-TW" dirty="0">
                <a:cs typeface="Tahoma" pitchFamily="34" charset="0"/>
                <a:hlinkClick r:id="rId6"/>
              </a:rPr>
              <a:t>http://www.all-nettools.com/toolbox</a:t>
            </a:r>
            <a:endParaRPr lang="en-US" altLang="zh-TW" dirty="0">
              <a:cs typeface="Tahoma" pitchFamily="34" charset="0"/>
            </a:endParaRPr>
          </a:p>
          <a:p>
            <a:r>
              <a:rPr lang="en-US" altLang="zh-TW" dirty="0">
                <a:hlinkClick r:id="rId7"/>
              </a:rPr>
              <a:t>https://mxtoolbox.com/SuperTool.aspx</a:t>
            </a:r>
            <a:endParaRPr lang="en-US" altLang="zh-TW" dirty="0"/>
          </a:p>
          <a:p>
            <a:endParaRPr lang="en-US" altLang="zh-TW" dirty="0">
              <a:cs typeface="Tahoma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AE6735-87DC-8743-858C-7E3DFB6BEF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/>
              <a:t>Whois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C4984-2771-EA46-9B5F-7D574D4C2A2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>
                <a:cs typeface="Tahoma" pitchFamily="34" charset="0"/>
                <a:hlinkClick r:id="rId8"/>
              </a:rPr>
              <a:t>http://www.traceroute.net</a:t>
            </a:r>
            <a:endParaRPr lang="en-US" dirty="0">
              <a:cs typeface="Tahoma" pitchFamily="34" charset="0"/>
            </a:endParaRPr>
          </a:p>
          <a:p>
            <a:r>
              <a:rPr lang="en-US" dirty="0"/>
              <a:t>https://</a:t>
            </a:r>
            <a:r>
              <a:rPr lang="en-US" dirty="0" err="1"/>
              <a:t>www.hkdnr.hk</a:t>
            </a:r>
            <a:r>
              <a:rPr lang="en-US" dirty="0"/>
              <a:t>/</a:t>
            </a:r>
            <a:r>
              <a:rPr lang="en-US" dirty="0" err="1"/>
              <a:t>en</a:t>
            </a:r>
            <a:r>
              <a:rPr lang="en-US" dirty="0"/>
              <a:t>/</a:t>
            </a:r>
            <a:r>
              <a:rPr lang="en-US" dirty="0" err="1"/>
              <a:t>func</a:t>
            </a:r>
            <a:r>
              <a:rPr lang="en-US" dirty="0"/>
              <a:t>/</a:t>
            </a:r>
            <a:r>
              <a:rPr lang="en-US" dirty="0" err="1"/>
              <a:t>whois</a:t>
            </a:r>
            <a:r>
              <a:rPr lang="en-US" dirty="0"/>
              <a:t>/</a:t>
            </a:r>
          </a:p>
          <a:p>
            <a:r>
              <a:rPr lang="en-US" altLang="zh-HK" dirty="0">
                <a:latin typeface="Arial" panose="020B0604020202020204" pitchFamily="34" charset="0"/>
                <a:hlinkClick r:id="rId9"/>
              </a:rPr>
              <a:t>https://whois.domaintools.com/</a:t>
            </a:r>
            <a:endParaRPr lang="en-US" altLang="zh-TW" dirty="0">
              <a:cs typeface="Tahoma" pitchFamily="34" charset="0"/>
            </a:endParaRPr>
          </a:p>
          <a:p>
            <a:r>
              <a:rPr lang="en-US" altLang="zh-TW" dirty="0">
                <a:cs typeface="Tahoma" pitchFamily="34" charset="0"/>
                <a:hlinkClick r:id="rId10"/>
              </a:rPr>
              <a:t>http://www.zoneedit.com/lookup.html?ad=whois</a:t>
            </a:r>
            <a:endParaRPr lang="en-US" altLang="zh-TW" dirty="0">
              <a:cs typeface="Tahoma" pitchFamily="34" charset="0"/>
            </a:endParaRPr>
          </a:p>
          <a:p>
            <a:r>
              <a:rPr lang="en-US" altLang="zh-HK" dirty="0">
                <a:latin typeface="Arial" panose="020B0604020202020204" pitchFamily="34" charset="0"/>
              </a:rPr>
              <a:t>https://</a:t>
            </a:r>
            <a:r>
              <a:rPr lang="en-US" altLang="zh-HK" dirty="0" err="1">
                <a:latin typeface="Arial" panose="020B0604020202020204" pitchFamily="34" charset="0"/>
              </a:rPr>
              <a:t>bgp.he.net</a:t>
            </a:r>
            <a:r>
              <a:rPr lang="en-US" altLang="zh-HK" dirty="0">
                <a:latin typeface="Arial" panose="020B0604020202020204" pitchFamily="34" charset="0"/>
              </a:rPr>
              <a:t>/</a:t>
            </a:r>
            <a:endParaRPr lang="en-US" altLang="zh-TW" dirty="0">
              <a:cs typeface="Tahoma" pitchFamily="34" charset="0"/>
            </a:endParaRPr>
          </a:p>
          <a:p>
            <a:endParaRPr lang="en-US" dirty="0"/>
          </a:p>
        </p:txBody>
      </p:sp>
      <p:sp>
        <p:nvSpPr>
          <p:cNvPr id="176132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374173DB-9844-47D0-84CE-0F49F752832B}" type="datetime1">
              <a:rPr lang="en-HK" smtClean="0"/>
              <a:t>11/3/2025</a:t>
            </a:fld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Ricci IEONG for UST training 2024</a:t>
            </a:r>
          </a:p>
        </p:txBody>
      </p:sp>
      <p:sp>
        <p:nvSpPr>
          <p:cNvPr id="17613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D557F56D-9528-4160-9169-4941E413BBE3}" type="slidenum">
              <a:rPr lang="en-US"/>
              <a:pPr eaLnBrk="1" hangingPunct="1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880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60B0D-2828-A04A-9680-B748BE572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TCPIPUTILS (https://</a:t>
            </a:r>
            <a:r>
              <a:rPr lang="en-US" dirty="0" err="1"/>
              <a:t>dnslytics.com</a:t>
            </a:r>
            <a:r>
              <a:rPr lang="en-US" dirty="0"/>
              <a:t>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A2BCB54-EF3A-7042-B0FF-260D57E34F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9055" y="1846263"/>
            <a:ext cx="6350339" cy="4022725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8EED1E-2746-534A-81E2-4C05BC9B0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DAC5-E126-4778-B127-212DDB8B8435}" type="datetime1">
              <a:rPr lang="en-HK" smtClean="0"/>
              <a:t>11/3/2025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79C58-0063-AA46-9961-5C65B5E39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Ricci IEONG for UST training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33B8B0-0516-934C-82EB-0D4DAEC9F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1E72-7F0F-F443-B710-CAFE84FE68F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3398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E48CE-6B4E-AD40-8857-1ADEE9352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viewdns.info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56A736-8098-3A40-B99A-BCDD013A8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1C307-1CDE-40ED-A555-CB2394619AB5}" type="datetime1">
              <a:rPr lang="en-HK" smtClean="0"/>
              <a:t>11/3/2025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88F0FF-EF72-A54D-A7F1-A0F15B015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Ricci IEONG for UST training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254565-625D-2E4C-95F0-1BEE45B19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1E72-7F0F-F443-B710-CAFE84FE68FE}" type="slidenum">
              <a:rPr lang="en-US" smtClean="0"/>
              <a:t>19</a:t>
            </a:fld>
            <a:endParaRPr lang="en-US"/>
          </a:p>
        </p:txBody>
      </p:sp>
      <p:pic>
        <p:nvPicPr>
          <p:cNvPr id="7" name="Picture 11">
            <a:extLst>
              <a:ext uri="{FF2B5EF4-FFF2-40B4-BE49-F238E27FC236}">
                <a16:creationId xmlns:a16="http://schemas.microsoft.com/office/drawing/2014/main" id="{05ECD0F4-E4F1-2040-ABBF-21D99EF6FBC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511" y="1846263"/>
            <a:ext cx="4547428" cy="402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4707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Week 4 – Network Security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AFDE-6A6E-4135-AC28-FE0F5DFC262E}" type="datetime1">
              <a:rPr lang="en-HK" smtClean="0"/>
              <a:t>11/3/2025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1E72-7F0F-F443-B710-CAFE84FE68FE}" type="slidenum">
              <a:rPr lang="en-US" smtClean="0"/>
              <a:t>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Ricci IEONG for UST training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4606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Looking Glass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700" dirty="0">
                <a:hlinkClick r:id="rId2"/>
              </a:rPr>
              <a:t>http://noc.ilan.net.il/LG/</a:t>
            </a:r>
            <a:endParaRPr lang="en-US" sz="2700" dirty="0"/>
          </a:p>
          <a:p>
            <a:pPr eaLnBrk="1" hangingPunct="1">
              <a:lnSpc>
                <a:spcPct val="90000"/>
              </a:lnSpc>
            </a:pPr>
            <a:r>
              <a:rPr lang="en-US" sz="2700" dirty="0">
                <a:hlinkClick r:id="rId3"/>
              </a:rPr>
              <a:t>http://lg.cern.ch/</a:t>
            </a:r>
            <a:endParaRPr lang="en-US" sz="2700" dirty="0"/>
          </a:p>
          <a:p>
            <a:pPr eaLnBrk="1" hangingPunct="1">
              <a:lnSpc>
                <a:spcPct val="90000"/>
              </a:lnSpc>
            </a:pPr>
            <a:r>
              <a:rPr lang="en-US" sz="2700" dirty="0">
                <a:hlinkClick r:id="rId4"/>
              </a:rPr>
              <a:t>http://www.belwue.de/ueberuns/netz/looking</a:t>
            </a:r>
            <a:r>
              <a:rPr lang="en-US" sz="2700">
                <a:hlinkClick r:id="rId4"/>
              </a:rPr>
              <a:t>.html</a:t>
            </a:r>
            <a:endParaRPr lang="en-US" sz="2700" dirty="0"/>
          </a:p>
        </p:txBody>
      </p:sp>
      <p:sp>
        <p:nvSpPr>
          <p:cNvPr id="19251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7E1086EA-5C97-4560-A283-280288F812E9}" type="slidenum">
              <a:rPr lang="en-US"/>
              <a:pPr eaLnBrk="1" hangingPunct="1"/>
              <a:t>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Ricci IEONG for UST training 2024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24107D-0927-074E-BFB1-2D8D3BB4C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24E91-502A-4E83-B3EE-C91AEB185B45}" type="datetime1">
              <a:rPr lang="en-HK" smtClean="0"/>
              <a:t>11/3/2025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2164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52FB7-B0A6-7B43-8661-B106E78FF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coffer.com</a:t>
            </a:r>
            <a:r>
              <a:rPr lang="en-US" dirty="0"/>
              <a:t>/</a:t>
            </a:r>
            <a:r>
              <a:rPr lang="en-US" dirty="0" err="1"/>
              <a:t>mac_find</a:t>
            </a:r>
            <a:r>
              <a:rPr lang="en-US" dirty="0"/>
              <a:t>/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06F85B8-3423-EE45-9A37-107F53DD65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8141" y="1846263"/>
            <a:ext cx="6072168" cy="4022725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A1514D-DCB8-964A-8083-7BD65504D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2B21C-06D5-4804-8A9C-B4C27E95AB91}" type="datetime1">
              <a:rPr lang="en-HK" smtClean="0"/>
              <a:t>11/3/2025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C6BB7C-2E3D-7A45-8C9F-6C08059BC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Ricci IEONG for UST training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87F4AF-FED4-984C-AC67-6E1DEB47C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1E72-7F0F-F443-B710-CAFE84FE68F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0730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7491E4E-CA06-C642-93DA-E43C8465B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Zone-h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C90D6153-1A8B-E844-9C3C-F655D352B0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54167" y="1846263"/>
            <a:ext cx="4880115" cy="4022725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4EDA4A-009A-2B49-926B-72F46BD7F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D45E0-4CDC-467C-BA47-F4509B41856F}" type="datetime1">
              <a:rPr lang="en-HK" smtClean="0"/>
              <a:t>11/3/2025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CD8794-0846-CF46-9940-D8049E75F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Ricci IEONG for UST training 2024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C4AFED-A2C9-1B42-BDB4-067AD17FA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1E72-7F0F-F443-B710-CAFE84FE68F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6663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B6875-5C16-C740-B0E7-ADEF3E38E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search site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8FB5628-A710-3F40-80D2-C9DD707DCBE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74003" y="2470605"/>
            <a:ext cx="4805050" cy="3217150"/>
          </a:xfrm>
          <a:prstGeom prst="rect">
            <a:avLst/>
          </a:pr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251A542-DA99-5645-A859-CEEABA8F976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3937447" y="2470605"/>
            <a:ext cx="4932550" cy="3068435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C479A1-7207-E043-A7BD-3931947BC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CDF5F-0859-4224-A7E7-942E0033B9BC}" type="datetime1">
              <a:rPr lang="en-HK" smtClean="0"/>
              <a:t>11/3/2025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7050C0-DB55-044E-AF04-F911A6113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Ricci IEONG for UST training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DB9FE7-110A-7749-B23C-A7B37C55D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1E72-7F0F-F443-B710-CAFE84FE68FE}" type="slidenum">
              <a:rPr lang="en-US" smtClean="0"/>
              <a:t>23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372AB2-E915-FF41-A1EE-CE2C8E844DDC}"/>
              </a:ext>
            </a:extLst>
          </p:cNvPr>
          <p:cNvSpPr txBox="1"/>
          <p:nvPr/>
        </p:nvSpPr>
        <p:spPr>
          <a:xfrm>
            <a:off x="777240" y="1992898"/>
            <a:ext cx="1748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censys.io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8F7350-7000-D64E-B1B5-F973B86F2E49}"/>
              </a:ext>
            </a:extLst>
          </p:cNvPr>
          <p:cNvSpPr txBox="1"/>
          <p:nvPr/>
        </p:nvSpPr>
        <p:spPr>
          <a:xfrm>
            <a:off x="4903595" y="2000091"/>
            <a:ext cx="2367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www.shodan.io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518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access to plane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17791" cy="4525963"/>
          </a:xfrm>
        </p:spPr>
        <p:txBody>
          <a:bodyPr>
            <a:normAutofit/>
          </a:bodyPr>
          <a:lstStyle/>
          <a:p>
            <a:r>
              <a:rPr lang="en-US" dirty="0" err="1"/>
              <a:t>Planefinder.net</a:t>
            </a:r>
            <a:r>
              <a:rPr lang="en-US" dirty="0"/>
              <a:t> can aggregates data from all over the world</a:t>
            </a:r>
          </a:p>
          <a:p>
            <a:r>
              <a:rPr lang="en-US" dirty="0"/>
              <a:t>User provided ground stations and data then, it can generates near real time (~10 min delay) Google Map of air traffic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646" y="1249658"/>
            <a:ext cx="3864154" cy="265909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0" y="520283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www.scribd.com</a:t>
            </a:r>
            <a:r>
              <a:rPr lang="en-US" dirty="0"/>
              <a:t>/doc/99333579/</a:t>
            </a:r>
            <a:r>
              <a:rPr lang="en-US" dirty="0" err="1"/>
              <a:t>RenderMan</a:t>
            </a:r>
            <a:r>
              <a:rPr lang="en-US" dirty="0"/>
              <a:t>-Hacker-Airplanes-No-Good-Can-Come-of-This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0196" y="3305503"/>
            <a:ext cx="3309629" cy="189733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72000" y="6229162"/>
            <a:ext cx="2266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planefinder.net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7D7E6-7069-4EAB-8705-384C380AE56E}" type="datetime1">
              <a:rPr lang="en-HK" smtClean="0"/>
              <a:t>11/3/2025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Ricci IEONG for UST training 2024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1E72-7F0F-F443-B710-CAFE84FE68F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172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access to plane information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-9767" b="-9767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2443900" y="633632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http://www.flightradar24.com/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F0A49-AD30-42D7-860F-122C3E69D789}" type="datetime1">
              <a:rPr lang="en-HK" smtClean="0"/>
              <a:t>11/3/2025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Ricci IEONG for UST training 2024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1E72-7F0F-F443-B710-CAFE84FE68F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0762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ShipFinder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61110" y="1846263"/>
            <a:ext cx="6666230" cy="402272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42CE2-D882-48E8-98E2-63C971C8A692}" type="datetime1">
              <a:rPr lang="en-HK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Ricci IEONG for UST training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1E72-7F0F-F443-B710-CAFE84FE68FE}" type="slidenum">
              <a:rPr lang="en-US" smtClean="0"/>
              <a:t>26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201820" y="5793224"/>
            <a:ext cx="2742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www.shipfinder.com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2072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scanning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4DD39-53D2-4F67-B70A-90655A5D2236}" type="datetime1">
              <a:rPr lang="en-HK" smtClean="0"/>
              <a:t>11/3/2025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1E72-7F0F-F443-B710-CAFE84FE68FE}" type="slidenum">
              <a:rPr lang="en-US" smtClean="0"/>
              <a:t>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Ricci IEONG for UST training 2024</a:t>
            </a:r>
          </a:p>
        </p:txBody>
      </p:sp>
    </p:spTree>
    <p:extLst>
      <p:ext uri="{BB962C8B-B14F-4D97-AF65-F5344CB8AC3E}">
        <p14:creationId xmlns:p14="http://schemas.microsoft.com/office/powerpoint/2010/main" val="3561913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Port Scanning</a:t>
            </a:r>
          </a:p>
        </p:txBody>
      </p:sp>
      <p:sp>
        <p:nvSpPr>
          <p:cNvPr id="2621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Different types of Scanning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Standard scanning methods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/>
              <a:t>Vanilla connect scanning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/>
              <a:t>Half-open SYN flag scanning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Stealth TCP scanning methods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/>
              <a:t>Inverse TCP flag scanning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/>
              <a:t>ACK flag probe scanning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/>
              <a:t>TCP fragmentation scanning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Third-party and spoofed TCP scanning methods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/>
              <a:t>FTP bounce scanning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/>
              <a:t>Proxy bounce scanning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/>
              <a:t>Sniffer-based spoofed scanning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/>
              <a:t>IP ID header scanning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F6E59-FF53-4B84-AAB8-09563AEE61DB}" type="datetime1">
              <a:rPr lang="en-HK" smtClean="0"/>
              <a:t>11/3/2025</a:t>
            </a:fld>
            <a:endParaRPr lang="en-US"/>
          </a:p>
        </p:txBody>
      </p:sp>
      <p:sp>
        <p:nvSpPr>
          <p:cNvPr id="26214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FBA59B3-36BE-4240-A97B-081860FA00BB}" type="slidenum">
              <a:rPr lang="en-US"/>
              <a:pPr/>
              <a:t>28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Ricci IEONG for UST training 2024</a:t>
            </a:r>
          </a:p>
        </p:txBody>
      </p:sp>
    </p:spTree>
    <p:extLst>
      <p:ext uri="{BB962C8B-B14F-4D97-AF65-F5344CB8AC3E}">
        <p14:creationId xmlns:p14="http://schemas.microsoft.com/office/powerpoint/2010/main" val="14715154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AutoShap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Port Scanning – using SuperScan</a:t>
            </a:r>
          </a:p>
        </p:txBody>
      </p:sp>
      <p:pic>
        <p:nvPicPr>
          <p:cNvPr id="252931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69375" y="1846263"/>
            <a:ext cx="5249699" cy="4022725"/>
          </a:xfr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61B68-BE31-4FFC-AE11-3D6BC260DB05}" type="datetime1">
              <a:rPr lang="en-HK" smtClean="0"/>
              <a:t>11/3/2025</a:t>
            </a:fld>
            <a:endParaRPr lang="en-US"/>
          </a:p>
        </p:txBody>
      </p:sp>
      <p:sp>
        <p:nvSpPr>
          <p:cNvPr id="25293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087A7CA-CE5B-4F2E-9A97-BA2D47BAA26B}" type="slidenum">
              <a:rPr lang="en-US"/>
              <a:pPr/>
              <a:t>29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Ricci IEONG for UST training 2024</a:t>
            </a:r>
          </a:p>
        </p:txBody>
      </p:sp>
    </p:spTree>
    <p:extLst>
      <p:ext uri="{BB962C8B-B14F-4D97-AF65-F5344CB8AC3E}">
        <p14:creationId xmlns:p14="http://schemas.microsoft.com/office/powerpoint/2010/main" val="1438742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Web-based scanning</a:t>
            </a:r>
          </a:p>
          <a:p>
            <a:r>
              <a:rPr lang="en-US" dirty="0"/>
              <a:t>Network Scanning, Sniffing</a:t>
            </a:r>
          </a:p>
          <a:p>
            <a:r>
              <a:rPr lang="en-US" dirty="0"/>
              <a:t>Vulnerability Scanning</a:t>
            </a:r>
          </a:p>
          <a:p>
            <a:r>
              <a:rPr lang="en-US" dirty="0"/>
              <a:t>Denial of Services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44EAB-B888-434B-A0FE-F07B1FAA7D68}" type="datetime1">
              <a:rPr lang="en-HK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Ricci IEONG for UST training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1E72-7F0F-F443-B710-CAFE84FE68F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575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Port Scanning – using Nmap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6023" y="1737361"/>
            <a:ext cx="6674333" cy="493266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7B1C8-0073-45A1-8F57-EAAA815EDB6C}" type="datetime1">
              <a:rPr lang="en-HK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Ricci IEONG for UST training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1E72-7F0F-F443-B710-CAFE84FE68F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147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Vulnerability Scanning – using Tenable Nessus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5586" y="1850348"/>
            <a:ext cx="6278548" cy="464015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F273D-B8DC-4230-85E2-D224A0B4A17A}" type="datetime1">
              <a:rPr lang="en-HK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Ricci IEONG for UST training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1E72-7F0F-F443-B710-CAFE84FE68FE}" type="slidenum">
              <a:rPr lang="en-US" smtClean="0"/>
              <a:t>31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750062" y="5977467"/>
            <a:ext cx="3102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/opt/</a:t>
            </a:r>
            <a:r>
              <a:rPr lang="en-US" dirty="0" err="1"/>
              <a:t>nessus</a:t>
            </a:r>
            <a:r>
              <a:rPr lang="en-US" dirty="0"/>
              <a:t>/</a:t>
            </a:r>
            <a:r>
              <a:rPr lang="en-US" dirty="0" err="1"/>
              <a:t>sbin</a:t>
            </a:r>
            <a:r>
              <a:rPr lang="en-US" dirty="0"/>
              <a:t>/</a:t>
            </a:r>
            <a:r>
              <a:rPr lang="en-US" dirty="0" err="1"/>
              <a:t>nessusd</a:t>
            </a:r>
            <a:r>
              <a:rPr lang="en-US" dirty="0"/>
              <a:t> start</a:t>
            </a:r>
          </a:p>
        </p:txBody>
      </p:sp>
    </p:spTree>
    <p:extLst>
      <p:ext uri="{BB962C8B-B14F-4D97-AF65-F5344CB8AC3E}">
        <p14:creationId xmlns:p14="http://schemas.microsoft.com/office/powerpoint/2010/main" val="18227669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&amp; Spoofing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6113F-F9E1-4312-84D4-26CFF41D55C1}" type="datetime1">
              <a:rPr lang="en-HK" smtClean="0"/>
              <a:t>11/3/2025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1E72-7F0F-F443-B710-CAFE84FE68FE}" type="slidenum">
              <a:rPr lang="en-US" smtClean="0"/>
              <a:t>32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Ricci IEONG for UST training 2024</a:t>
            </a:r>
          </a:p>
        </p:txBody>
      </p:sp>
    </p:spTree>
    <p:extLst>
      <p:ext uri="{BB962C8B-B14F-4D97-AF65-F5344CB8AC3E}">
        <p14:creationId xmlns:p14="http://schemas.microsoft.com/office/powerpoint/2010/main" val="13896016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46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>
                <a:ea typeface="新細明體" pitchFamily="18" charset="-120"/>
              </a:rPr>
              <a:t>Simple Spoofing (Non-blind)</a:t>
            </a:r>
          </a:p>
        </p:txBody>
      </p:sp>
      <p:sp>
        <p:nvSpPr>
          <p:cNvPr id="13424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2900" indent="-342900"/>
            <a:r>
              <a:rPr lang="en-US" altLang="zh-TW" sz="2400" dirty="0">
                <a:ea typeface="新細明體" pitchFamily="18" charset="-120"/>
              </a:rPr>
              <a:t>IP-spoofing is the act of forging IP packets</a:t>
            </a:r>
          </a:p>
          <a:p>
            <a:pPr marL="617220" lvl="1" indent="-342900"/>
            <a:r>
              <a:rPr lang="en-US" altLang="zh-TW" sz="2200" dirty="0">
                <a:ea typeface="新細明體" pitchFamily="18" charset="-120"/>
              </a:rPr>
              <a:t>Non-blind spoofing (NBS) interferes a connection that sends packets along the </a:t>
            </a:r>
            <a:r>
              <a:rPr lang="en-US" altLang="zh-TW" sz="2200" dirty="0" err="1">
                <a:ea typeface="新細明體" pitchFamily="18" charset="-120"/>
              </a:rPr>
              <a:t>spoofer</a:t>
            </a:r>
            <a:r>
              <a:rPr lang="en-US" altLang="zh-TW" sz="2200" dirty="0" err="1">
                <a:latin typeface="Courier New"/>
                <a:ea typeface="新細明體" pitchFamily="18" charset="-120"/>
              </a:rPr>
              <a:t>’</a:t>
            </a:r>
            <a:r>
              <a:rPr lang="en-US" altLang="zh-TW" sz="2200" dirty="0" err="1">
                <a:ea typeface="新細明體" pitchFamily="18" charset="-120"/>
              </a:rPr>
              <a:t>s</a:t>
            </a:r>
            <a:r>
              <a:rPr lang="en-US" altLang="zh-TW" sz="2200" dirty="0">
                <a:ea typeface="新細明體" pitchFamily="18" charset="-120"/>
              </a:rPr>
              <a:t> subnet (so typically the </a:t>
            </a:r>
            <a:r>
              <a:rPr lang="en-US" altLang="zh-TW" sz="2200" dirty="0" err="1">
                <a:ea typeface="新細明體" pitchFamily="18" charset="-120"/>
              </a:rPr>
              <a:t>spoofer</a:t>
            </a:r>
            <a:r>
              <a:rPr lang="en-US" altLang="zh-TW" sz="2200" dirty="0">
                <a:ea typeface="新細明體" pitchFamily="18" charset="-120"/>
              </a:rPr>
              <a:t> is on the same subnet as one of the 2 hosts being spoofed)</a:t>
            </a:r>
          </a:p>
          <a:p>
            <a:pPr marL="617220" lvl="1" indent="-342900"/>
            <a:r>
              <a:rPr lang="en-US" altLang="zh-TW" sz="2200" dirty="0">
                <a:ea typeface="新細明體" pitchFamily="18" charset="-120"/>
              </a:rPr>
              <a:t>Blind spoofing interferes with a connection that does not send packets that the </a:t>
            </a:r>
            <a:r>
              <a:rPr lang="en-US" altLang="zh-TW" sz="2200" dirty="0" err="1">
                <a:ea typeface="新細明體" pitchFamily="18" charset="-120"/>
              </a:rPr>
              <a:t>spoofer</a:t>
            </a:r>
            <a:r>
              <a:rPr lang="en-US" altLang="zh-TW" sz="2200" dirty="0">
                <a:ea typeface="新細明體" pitchFamily="18" charset="-120"/>
              </a:rPr>
              <a:t> can sniff off. It is more difficult.</a:t>
            </a:r>
          </a:p>
          <a:p>
            <a:pPr marL="342900" indent="-342900"/>
            <a:r>
              <a:rPr lang="en-US" altLang="zh-TW" sz="2400" dirty="0">
                <a:ea typeface="新細明體" pitchFamily="18" charset="-120"/>
              </a:rPr>
              <a:t>Spoofing may lead to connection being </a:t>
            </a:r>
            <a:r>
              <a:rPr lang="en-US" altLang="zh-TW" sz="2400" dirty="0">
                <a:latin typeface="Courier New"/>
                <a:ea typeface="新細明體" pitchFamily="18" charset="-120"/>
              </a:rPr>
              <a:t>“</a:t>
            </a:r>
            <a:r>
              <a:rPr lang="en-US" altLang="zh-TW" sz="2400" i="1" dirty="0">
                <a:ea typeface="新細明體" pitchFamily="18" charset="-120"/>
              </a:rPr>
              <a:t>hijacked</a:t>
            </a:r>
            <a:r>
              <a:rPr lang="en-US" altLang="zh-TW" sz="2400" i="1" dirty="0">
                <a:latin typeface="Courier New"/>
                <a:ea typeface="新細明體" pitchFamily="18" charset="-120"/>
              </a:rPr>
              <a:t>”</a:t>
            </a:r>
            <a:r>
              <a:rPr lang="en-US" altLang="zh-TW" sz="2400" dirty="0">
                <a:ea typeface="新細明體" pitchFamily="18" charset="-120"/>
              </a:rPr>
              <a:t>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0C00F-E933-4AD8-AB89-B2D3176D69C6}" type="datetime1">
              <a:rPr lang="en-HK" smtClean="0"/>
              <a:t>11/3/2025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9E700-9250-4B33-81D5-095865F5B858}" type="slidenum">
              <a:rPr lang="en-GB"/>
              <a:pPr/>
              <a:t>33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Ricci IEONG for UST training 2024</a:t>
            </a:r>
          </a:p>
        </p:txBody>
      </p:sp>
    </p:spTree>
    <p:extLst>
      <p:ext uri="{BB962C8B-B14F-4D97-AF65-F5344CB8AC3E}">
        <p14:creationId xmlns:p14="http://schemas.microsoft.com/office/powerpoint/2010/main" val="1150589758"/>
      </p:ext>
    </p:extLst>
  </p:cSld>
  <p:clrMapOvr>
    <a:masterClrMapping/>
  </p:clrMapOvr>
  <p:transition>
    <p:zo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899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itchFamily="18" charset="-120"/>
              </a:rPr>
              <a:t>ARP Spoofing</a:t>
            </a:r>
          </a:p>
        </p:txBody>
      </p:sp>
      <p:sp>
        <p:nvSpPr>
          <p:cNvPr id="17489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Use arpspoof utility to ARP spoof the gateway of network</a:t>
            </a:r>
          </a:p>
          <a:p>
            <a:r>
              <a:rPr lang="en-US"/>
              <a:t>Poison a hosts ARP cache by setting the gateway’s MAC address to broadcast address</a:t>
            </a:r>
          </a:p>
          <a:p>
            <a:r>
              <a:rPr lang="en-US"/>
              <a:t>Arpspoof –t x.x.x.x gateway.ip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F1CEB-4DCD-40E4-A828-FF98E64FB968}" type="datetime1">
              <a:rPr lang="en-HK" smtClean="0"/>
              <a:t>11/3/2025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6A931-66CF-47DE-9727-BC55E39EC509}" type="slidenum">
              <a:rPr lang="en-GB"/>
              <a:pPr/>
              <a:t>34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Ricci IEONG for UST training 2024</a:t>
            </a:r>
          </a:p>
        </p:txBody>
      </p:sp>
    </p:spTree>
    <p:extLst>
      <p:ext uri="{BB962C8B-B14F-4D97-AF65-F5344CB8AC3E}">
        <p14:creationId xmlns:p14="http://schemas.microsoft.com/office/powerpoint/2010/main" val="20193051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134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ARP Spoofing</a:t>
            </a:r>
            <a:endParaRPr lang="en-GB"/>
          </a:p>
        </p:txBody>
      </p:sp>
      <p:sp>
        <p:nvSpPr>
          <p:cNvPr id="1721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Attacker mimics the ARP entry of the target host</a:t>
            </a:r>
          </a:p>
          <a:p>
            <a:r>
              <a:rPr lang="en-US"/>
              <a:t>E.g. the target host’s physical address:</a:t>
            </a:r>
            <a:endParaRPr lang="en-GB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0516-8C8A-48DA-B405-E7672FE0E430}" type="datetime1">
              <a:rPr lang="en-HK" smtClean="0"/>
              <a:t>11/3/2025</a:t>
            </a:fld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56CCA-B506-4066-9301-8411C929CBF5}" type="slidenum">
              <a:rPr lang="en-GB"/>
              <a:pPr/>
              <a:t>35</a:t>
            </a:fld>
            <a:endParaRPr lang="en-GB"/>
          </a:p>
        </p:txBody>
      </p:sp>
      <p:pic>
        <p:nvPicPr>
          <p:cNvPr id="17213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33400" y="3694113"/>
            <a:ext cx="8382000" cy="2173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Ricci IEONG for UST training 2024</a:t>
            </a:r>
          </a:p>
        </p:txBody>
      </p:sp>
    </p:spTree>
    <p:extLst>
      <p:ext uri="{BB962C8B-B14F-4D97-AF65-F5344CB8AC3E}">
        <p14:creationId xmlns:p14="http://schemas.microsoft.com/office/powerpoint/2010/main" val="17770446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82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ARP Spoofing: Sending spoof packets</a:t>
            </a:r>
            <a:endParaRPr lang="en-GB"/>
          </a:p>
        </p:txBody>
      </p:sp>
      <p:pic>
        <p:nvPicPr>
          <p:cNvPr id="171008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990" y="1846263"/>
            <a:ext cx="5496470" cy="4022725"/>
          </a:xfr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5D604-759B-436E-8A5F-CA060DF73667}" type="datetime1">
              <a:rPr lang="en-HK" smtClean="0"/>
              <a:t>11/3/2025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489A9-701E-40D6-8A3B-89DD86A63D3F}" type="slidenum">
              <a:rPr lang="en-GB"/>
              <a:pPr/>
              <a:t>36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Ricci IEONG for UST training 2024</a:t>
            </a:r>
          </a:p>
        </p:txBody>
      </p:sp>
    </p:spTree>
    <p:extLst>
      <p:ext uri="{BB962C8B-B14F-4D97-AF65-F5344CB8AC3E}">
        <p14:creationId xmlns:p14="http://schemas.microsoft.com/office/powerpoint/2010/main" val="17349419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315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ARP Spoofing: Victim</a:t>
            </a:r>
            <a:endParaRPr lang="en-GB"/>
          </a:p>
        </p:txBody>
      </p:sp>
      <p:pic>
        <p:nvPicPr>
          <p:cNvPr id="171315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0"/>
            <a:ext cx="5570703" cy="4077054"/>
          </a:xfr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11530-8721-46D3-BD38-0F3D0E6991AD}" type="datetime1">
              <a:rPr lang="en-HK" smtClean="0"/>
              <a:t>11/3/2025</a:t>
            </a:fld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1AF99-6115-4C22-831A-33D20CFB6E46}" type="slidenum">
              <a:rPr lang="en-GB"/>
              <a:pPr/>
              <a:t>37</a:t>
            </a:fld>
            <a:endParaRPr lang="en-GB"/>
          </a:p>
        </p:txBody>
      </p:sp>
      <p:sp>
        <p:nvSpPr>
          <p:cNvPr id="1713157" name="Rectangle 5"/>
          <p:cNvSpPr>
            <a:spLocks noChangeArrowheads="1"/>
          </p:cNvSpPr>
          <p:nvPr/>
        </p:nvSpPr>
        <p:spPr bwMode="gray">
          <a:xfrm>
            <a:off x="457200" y="3352800"/>
            <a:ext cx="6172200" cy="60960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GB">
              <a:solidFill>
                <a:schemeClr val="bg2"/>
              </a:solidFill>
            </a:endParaRPr>
          </a:p>
        </p:txBody>
      </p:sp>
      <p:sp>
        <p:nvSpPr>
          <p:cNvPr id="1713158" name="Rectangle 6"/>
          <p:cNvSpPr>
            <a:spLocks noChangeArrowheads="1"/>
          </p:cNvSpPr>
          <p:nvPr/>
        </p:nvSpPr>
        <p:spPr bwMode="gray">
          <a:xfrm>
            <a:off x="457200" y="5638800"/>
            <a:ext cx="6172200" cy="60960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GB">
              <a:solidFill>
                <a:schemeClr val="bg2"/>
              </a:solidFill>
            </a:endParaRPr>
          </a:p>
        </p:txBody>
      </p:sp>
      <p:sp>
        <p:nvSpPr>
          <p:cNvPr id="1713159" name="AutoShape 7"/>
          <p:cNvSpPr>
            <a:spLocks noChangeArrowheads="1"/>
          </p:cNvSpPr>
          <p:nvPr/>
        </p:nvSpPr>
        <p:spPr bwMode="gray">
          <a:xfrm>
            <a:off x="5334000" y="4495800"/>
            <a:ext cx="1752600" cy="914400"/>
          </a:xfrm>
          <a:prstGeom prst="wedgeRoundRectCallout">
            <a:avLst>
              <a:gd name="adj1" fmla="val -103532"/>
              <a:gd name="adj2" fmla="val 92014"/>
              <a:gd name="adj3" fmla="val 16667"/>
            </a:avLst>
          </a:prstGeom>
          <a:solidFill>
            <a:schemeClr val="accent1"/>
          </a:solidFill>
          <a:ln w="381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r>
              <a:rPr lang="en-US"/>
              <a:t>Do you see the diff.?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Ricci IEONG for UST training 2024</a:t>
            </a:r>
          </a:p>
        </p:txBody>
      </p:sp>
    </p:spTree>
    <p:extLst>
      <p:ext uri="{BB962C8B-B14F-4D97-AF65-F5344CB8AC3E}">
        <p14:creationId xmlns:p14="http://schemas.microsoft.com/office/powerpoint/2010/main" val="6366635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417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ARP Spoofing Autopsy</a:t>
            </a:r>
            <a:endParaRPr lang="en-GB"/>
          </a:p>
        </p:txBody>
      </p:sp>
      <p:pic>
        <p:nvPicPr>
          <p:cNvPr id="171417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590800"/>
            <a:ext cx="7213083" cy="4114800"/>
          </a:xfr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369C-0027-4300-8BD1-89EA2A16370C}" type="datetime1">
              <a:rPr lang="en-HK" smtClean="0"/>
              <a:t>11/3/2025</a:t>
            </a:fld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8FEDA-EA67-40E4-8A39-FFE9DCA4C885}" type="slidenum">
              <a:rPr lang="en-GB"/>
              <a:pPr/>
              <a:t>38</a:t>
            </a:fld>
            <a:endParaRPr lang="en-GB"/>
          </a:p>
        </p:txBody>
      </p:sp>
      <p:sp>
        <p:nvSpPr>
          <p:cNvPr id="1714180" name="Rectangle 4"/>
          <p:cNvSpPr>
            <a:spLocks noChangeArrowheads="1"/>
          </p:cNvSpPr>
          <p:nvPr/>
        </p:nvSpPr>
        <p:spPr bwMode="gray">
          <a:xfrm>
            <a:off x="609600" y="3505200"/>
            <a:ext cx="6781800" cy="83820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GB">
              <a:solidFill>
                <a:schemeClr val="bg2"/>
              </a:solidFill>
            </a:endParaRPr>
          </a:p>
        </p:txBody>
      </p:sp>
      <p:sp>
        <p:nvSpPr>
          <p:cNvPr id="1714181" name="AutoShape 5"/>
          <p:cNvSpPr>
            <a:spLocks noChangeArrowheads="1"/>
          </p:cNvSpPr>
          <p:nvPr/>
        </p:nvSpPr>
        <p:spPr bwMode="gray">
          <a:xfrm>
            <a:off x="5334000" y="4495800"/>
            <a:ext cx="2286000" cy="914400"/>
          </a:xfrm>
          <a:prstGeom prst="wedgeRoundRectCallout">
            <a:avLst>
              <a:gd name="adj1" fmla="val -92153"/>
              <a:gd name="adj2" fmla="val -93579"/>
              <a:gd name="adj3" fmla="val 16667"/>
            </a:avLst>
          </a:prstGeom>
          <a:solidFill>
            <a:schemeClr val="accent1"/>
          </a:solidFill>
          <a:ln w="381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r>
              <a:rPr lang="en-US"/>
              <a:t>Attacker floods the network with spoofed ARP packet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Ricci IEONG for UST training 2024</a:t>
            </a:r>
          </a:p>
        </p:txBody>
      </p:sp>
    </p:spTree>
    <p:extLst>
      <p:ext uri="{BB962C8B-B14F-4D97-AF65-F5344CB8AC3E}">
        <p14:creationId xmlns:p14="http://schemas.microsoft.com/office/powerpoint/2010/main" val="16415286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Denial of Services Attack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376B1-C06B-490F-9BBB-456098719DB8}" type="datetime1">
              <a:rPr lang="en-HK" smtClean="0"/>
              <a:t>11/3/2025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E9AA2-6C71-473C-9F50-5BC2C2DEAEBA}" type="slidenum">
              <a:rPr lang="en-US" smtClean="0"/>
              <a:t>39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Ricci IEONG for UST training 2024</a:t>
            </a:r>
          </a:p>
        </p:txBody>
      </p:sp>
    </p:spTree>
    <p:extLst>
      <p:ext uri="{BB962C8B-B14F-4D97-AF65-F5344CB8AC3E}">
        <p14:creationId xmlns:p14="http://schemas.microsoft.com/office/powerpoint/2010/main" val="449069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What’s the attack methods?</a:t>
            </a:r>
          </a:p>
        </p:txBody>
      </p:sp>
      <p:sp>
        <p:nvSpPr>
          <p:cNvPr id="210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Understand how network based attack can be initiated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698A-2A6E-410B-8F2A-32D91DA4C684}" type="datetime1">
              <a:rPr lang="en-HK" smtClean="0"/>
              <a:t>11/3/2025</a:t>
            </a:fld>
            <a:endParaRPr lang="en-US"/>
          </a:p>
        </p:txBody>
      </p:sp>
      <p:sp>
        <p:nvSpPr>
          <p:cNvPr id="5" name="Triangle 4"/>
          <p:cNvSpPr/>
          <p:nvPr/>
        </p:nvSpPr>
        <p:spPr>
          <a:xfrm rot="10800000">
            <a:off x="6381742" y="392313"/>
            <a:ext cx="1651379" cy="184244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09088" y="432835"/>
            <a:ext cx="9419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Destructive</a:t>
            </a:r>
          </a:p>
          <a:p>
            <a:pPr algn="ctr"/>
            <a:r>
              <a:rPr lang="en-US" sz="1400" dirty="0"/>
              <a:t>Security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Ricci IEONG for UST training 2024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D52693-811B-4E4F-AB00-55D343F60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1E72-7F0F-F443-B710-CAFE84FE68F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9981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Denial of Services Attack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computing, a denial-of-service attack (</a:t>
            </a:r>
            <a:r>
              <a:rPr lang="en-US" dirty="0" err="1"/>
              <a:t>DoS</a:t>
            </a:r>
            <a:r>
              <a:rPr lang="en-US" dirty="0"/>
              <a:t> attack) or distributed denial-of-service attack (</a:t>
            </a:r>
            <a:r>
              <a:rPr lang="en-US" dirty="0" err="1"/>
              <a:t>DDoS</a:t>
            </a:r>
            <a:r>
              <a:rPr lang="en-US" dirty="0"/>
              <a:t> attack) is an attempt to make a machine or network resource unavailable to its intended users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C351-F690-4278-8563-07A63583804C}" type="datetime1">
              <a:rPr lang="en-HK" smtClean="0"/>
              <a:t>11/3/2025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E9AA2-6C71-473C-9F50-5BC2C2DEAEBA}" type="slidenum">
              <a:rPr lang="en-US" smtClean="0"/>
              <a:t>40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Ricci IEONG for UST training 2024</a:t>
            </a:r>
          </a:p>
        </p:txBody>
      </p:sp>
    </p:spTree>
    <p:extLst>
      <p:ext uri="{BB962C8B-B14F-4D97-AF65-F5344CB8AC3E}">
        <p14:creationId xmlns:p14="http://schemas.microsoft.com/office/powerpoint/2010/main" val="12571980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995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新細明體" pitchFamily="18" charset="-120"/>
              </a:rPr>
              <a:t>Denial of Services</a:t>
            </a:r>
          </a:p>
        </p:txBody>
      </p:sp>
      <p:sp>
        <p:nvSpPr>
          <p:cNvPr id="24299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>
                <a:ea typeface="新細明體" pitchFamily="18" charset="-120"/>
              </a:rPr>
              <a:t>Syn</a:t>
            </a:r>
            <a:r>
              <a:rPr lang="en-US" altLang="zh-TW" dirty="0">
                <a:ea typeface="新細明體" pitchFamily="18" charset="-120"/>
              </a:rPr>
              <a:t> Flooding (e.g. </a:t>
            </a:r>
            <a:r>
              <a:rPr lang="en-US" altLang="zh-TW" dirty="0" err="1">
                <a:ea typeface="新細明體" pitchFamily="18" charset="-120"/>
              </a:rPr>
              <a:t>synflood.c</a:t>
            </a:r>
            <a:r>
              <a:rPr lang="en-US" altLang="zh-TW" dirty="0">
                <a:ea typeface="新細明體" pitchFamily="18" charset="-120"/>
              </a:rPr>
              <a:t>)</a:t>
            </a:r>
          </a:p>
          <a:p>
            <a:pPr lvl="1"/>
            <a:r>
              <a:rPr lang="en-US" altLang="zh-TW" dirty="0">
                <a:ea typeface="新細明體" pitchFamily="18" charset="-120"/>
              </a:rPr>
              <a:t>A </a:t>
            </a:r>
            <a:r>
              <a:rPr lang="en-US" altLang="zh-TW" b="1" dirty="0">
                <a:solidFill>
                  <a:srgbClr val="FF0000"/>
                </a:solidFill>
                <a:ea typeface="新細明體" pitchFamily="18" charset="-120"/>
              </a:rPr>
              <a:t>TCP connection request</a:t>
            </a:r>
            <a:r>
              <a:rPr lang="en-US" altLang="zh-TW" dirty="0">
                <a:ea typeface="新細明體" pitchFamily="18" charset="-120"/>
              </a:rPr>
              <a:t> (SYN) is sent to the target computer</a:t>
            </a:r>
          </a:p>
          <a:p>
            <a:pPr lvl="1"/>
            <a:r>
              <a:rPr lang="en-US" altLang="zh-TW" dirty="0">
                <a:ea typeface="新細明體" pitchFamily="18" charset="-120"/>
              </a:rPr>
              <a:t>The source IP address in the packet is "spoofed" or replaced with an address that is not in use on the Internet, or that belongs to another computer</a:t>
            </a:r>
          </a:p>
          <a:p>
            <a:pPr lvl="1"/>
            <a:r>
              <a:rPr lang="en-US" altLang="zh-TW" dirty="0">
                <a:ea typeface="新細明體" pitchFamily="18" charset="-120"/>
              </a:rPr>
              <a:t>An attacker will send many of these </a:t>
            </a:r>
            <a:r>
              <a:rPr lang="en-US" altLang="zh-TW" b="1" dirty="0">
                <a:solidFill>
                  <a:srgbClr val="FF0000"/>
                </a:solidFill>
                <a:ea typeface="新細明體" pitchFamily="18" charset="-120"/>
              </a:rPr>
              <a:t>TCP SYNs to tie up as many resources</a:t>
            </a:r>
            <a:r>
              <a:rPr lang="en-US" altLang="zh-TW" dirty="0">
                <a:ea typeface="新細明體" pitchFamily="18" charset="-120"/>
              </a:rPr>
              <a:t> as possible on the target computer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2FF4C-8A59-424A-96BD-8CADCB73817E}" type="datetime1">
              <a:rPr lang="en-HK" smtClean="0"/>
              <a:t>11/3/2025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34221-73F7-439B-B39D-565669F29EF9}" type="slidenum">
              <a:rPr lang="en-GB"/>
              <a:pPr/>
              <a:t>41</a:t>
            </a:fld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Ricci IEONG for UST training 2024</a:t>
            </a:r>
          </a:p>
        </p:txBody>
      </p:sp>
    </p:spTree>
    <p:extLst>
      <p:ext uri="{BB962C8B-B14F-4D97-AF65-F5344CB8AC3E}">
        <p14:creationId xmlns:p14="http://schemas.microsoft.com/office/powerpoint/2010/main" val="6362083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200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新細明體" pitchFamily="18" charset="-120"/>
              </a:rPr>
              <a:t>Denial of Services (Cont.)</a:t>
            </a:r>
          </a:p>
        </p:txBody>
      </p:sp>
      <p:sp>
        <p:nvSpPr>
          <p:cNvPr id="1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A426B-875D-45F9-8158-9D4B6973B49C}" type="datetime1">
              <a:rPr lang="en-HK" smtClean="0"/>
              <a:t>11/3/2025</a:t>
            </a:fld>
            <a:endParaRPr lang="en-GB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5B6DD-10D3-4113-9873-EBB334B791B9}" type="slidenum">
              <a:rPr lang="en-GB"/>
              <a:pPr/>
              <a:t>42</a:t>
            </a:fld>
            <a:endParaRPr lang="en-GB"/>
          </a:p>
        </p:txBody>
      </p:sp>
      <p:sp>
        <p:nvSpPr>
          <p:cNvPr id="2432003" name="Text Box 3"/>
          <p:cNvSpPr txBox="1">
            <a:spLocks noChangeArrowheads="1"/>
          </p:cNvSpPr>
          <p:nvPr/>
        </p:nvSpPr>
        <p:spPr bwMode="auto">
          <a:xfrm>
            <a:off x="762000" y="3276600"/>
            <a:ext cx="10668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kumimoji="1" lang="en-US" altLang="zh-TW" sz="9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新細明體" pitchFamily="18" charset="-120"/>
                <a:cs typeface="Arial" charset="0"/>
              </a:rPr>
              <a:t>A</a:t>
            </a:r>
            <a:endParaRPr kumimoji="1" lang="en-US" altLang="zh-TW" sz="24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新細明體" pitchFamily="18" charset="-120"/>
              <a:cs typeface="Arial" charset="0"/>
            </a:endParaRPr>
          </a:p>
        </p:txBody>
      </p:sp>
      <p:sp>
        <p:nvSpPr>
          <p:cNvPr id="2432004" name="Text Box 4"/>
          <p:cNvSpPr txBox="1">
            <a:spLocks noChangeArrowheads="1"/>
          </p:cNvSpPr>
          <p:nvPr/>
        </p:nvSpPr>
        <p:spPr bwMode="auto">
          <a:xfrm>
            <a:off x="7391400" y="3244850"/>
            <a:ext cx="10668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kumimoji="1" lang="en-US" altLang="zh-TW" sz="9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新細明體" pitchFamily="18" charset="-120"/>
                <a:cs typeface="Arial" charset="0"/>
              </a:rPr>
              <a:t>B</a:t>
            </a:r>
            <a:endParaRPr kumimoji="1" lang="en-US" altLang="zh-TW" sz="24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新細明體" pitchFamily="18" charset="-120"/>
              <a:cs typeface="Arial" charset="0"/>
            </a:endParaRPr>
          </a:p>
        </p:txBody>
      </p:sp>
      <p:grpSp>
        <p:nvGrpSpPr>
          <p:cNvPr id="2432005" name="Group 5"/>
          <p:cNvGrpSpPr>
            <a:grpSpLocks/>
          </p:cNvGrpSpPr>
          <p:nvPr/>
        </p:nvGrpSpPr>
        <p:grpSpPr bwMode="auto">
          <a:xfrm>
            <a:off x="2133600" y="2743200"/>
            <a:ext cx="4953000" cy="838200"/>
            <a:chOff x="1440" y="1728"/>
            <a:chExt cx="3120" cy="528"/>
          </a:xfrm>
        </p:grpSpPr>
        <p:sp>
          <p:nvSpPr>
            <p:cNvPr id="2432006" name="Text Box 6"/>
            <p:cNvSpPr txBox="1">
              <a:spLocks noChangeArrowheads="1"/>
            </p:cNvSpPr>
            <p:nvPr/>
          </p:nvSpPr>
          <p:spPr bwMode="auto">
            <a:xfrm>
              <a:off x="2352" y="1728"/>
              <a:ext cx="5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kumimoji="1" lang="en-US" altLang="zh-TW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ea typeface="新細明體" pitchFamily="18" charset="-120"/>
                  <a:cs typeface="Arial" charset="0"/>
                </a:rPr>
                <a:t>SYN</a:t>
              </a:r>
            </a:p>
          </p:txBody>
        </p:sp>
        <p:sp>
          <p:nvSpPr>
            <p:cNvPr id="2432007" name="AutoShape 7"/>
            <p:cNvSpPr>
              <a:spLocks noChangeArrowheads="1"/>
            </p:cNvSpPr>
            <p:nvPr/>
          </p:nvSpPr>
          <p:spPr bwMode="auto">
            <a:xfrm>
              <a:off x="1440" y="1968"/>
              <a:ext cx="3120" cy="288"/>
            </a:xfrm>
            <a:prstGeom prst="rightArrow">
              <a:avLst>
                <a:gd name="adj1" fmla="val 50000"/>
                <a:gd name="adj2" fmla="val 270833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32008" name="Group 8"/>
          <p:cNvGrpSpPr>
            <a:grpSpLocks/>
          </p:cNvGrpSpPr>
          <p:nvPr/>
        </p:nvGrpSpPr>
        <p:grpSpPr bwMode="auto">
          <a:xfrm>
            <a:off x="1981200" y="3581400"/>
            <a:ext cx="5029200" cy="838200"/>
            <a:chOff x="1344" y="2256"/>
            <a:chExt cx="3168" cy="528"/>
          </a:xfrm>
        </p:grpSpPr>
        <p:sp>
          <p:nvSpPr>
            <p:cNvPr id="2432009" name="AutoShape 9"/>
            <p:cNvSpPr>
              <a:spLocks noChangeArrowheads="1"/>
            </p:cNvSpPr>
            <p:nvPr/>
          </p:nvSpPr>
          <p:spPr bwMode="auto">
            <a:xfrm>
              <a:off x="1344" y="2448"/>
              <a:ext cx="3168" cy="336"/>
            </a:xfrm>
            <a:prstGeom prst="leftArrow">
              <a:avLst>
                <a:gd name="adj1" fmla="val 50000"/>
                <a:gd name="adj2" fmla="val 235714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2010" name="Text Box 10"/>
            <p:cNvSpPr txBox="1">
              <a:spLocks noChangeArrowheads="1"/>
            </p:cNvSpPr>
            <p:nvPr/>
          </p:nvSpPr>
          <p:spPr bwMode="auto">
            <a:xfrm>
              <a:off x="2208" y="2256"/>
              <a:ext cx="163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kumimoji="1" lang="en-US" altLang="zh-TW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ea typeface="新細明體" pitchFamily="18" charset="-120"/>
                  <a:cs typeface="Arial" charset="0"/>
                </a:rPr>
                <a:t>SYN/ACK</a:t>
              </a:r>
            </a:p>
          </p:txBody>
        </p:sp>
      </p:grpSp>
      <p:grpSp>
        <p:nvGrpSpPr>
          <p:cNvPr id="2432011" name="Group 11"/>
          <p:cNvGrpSpPr>
            <a:grpSpLocks/>
          </p:cNvGrpSpPr>
          <p:nvPr/>
        </p:nvGrpSpPr>
        <p:grpSpPr bwMode="auto">
          <a:xfrm>
            <a:off x="2133600" y="4419600"/>
            <a:ext cx="4953000" cy="762000"/>
            <a:chOff x="1440" y="2784"/>
            <a:chExt cx="3120" cy="480"/>
          </a:xfrm>
        </p:grpSpPr>
        <p:sp>
          <p:nvSpPr>
            <p:cNvPr id="2432012" name="AutoShape 12"/>
            <p:cNvSpPr>
              <a:spLocks noChangeArrowheads="1"/>
            </p:cNvSpPr>
            <p:nvPr/>
          </p:nvSpPr>
          <p:spPr bwMode="auto">
            <a:xfrm>
              <a:off x="1440" y="2976"/>
              <a:ext cx="3120" cy="288"/>
            </a:xfrm>
            <a:prstGeom prst="rightArrow">
              <a:avLst>
                <a:gd name="adj1" fmla="val 50000"/>
                <a:gd name="adj2" fmla="val 270833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2013" name="Text Box 13"/>
            <p:cNvSpPr txBox="1">
              <a:spLocks noChangeArrowheads="1"/>
            </p:cNvSpPr>
            <p:nvPr/>
          </p:nvSpPr>
          <p:spPr bwMode="auto">
            <a:xfrm>
              <a:off x="2208" y="2784"/>
              <a:ext cx="11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kumimoji="1" lang="en-US" altLang="zh-TW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ea typeface="新細明體" pitchFamily="18" charset="-120"/>
                  <a:cs typeface="Arial" charset="0"/>
                </a:rPr>
                <a:t>SYN/ACK</a:t>
              </a: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Ricci IEONG for UST training 2024</a:t>
            </a:r>
          </a:p>
        </p:txBody>
      </p:sp>
    </p:spTree>
    <p:extLst>
      <p:ext uri="{BB962C8B-B14F-4D97-AF65-F5344CB8AC3E}">
        <p14:creationId xmlns:p14="http://schemas.microsoft.com/office/powerpoint/2010/main" val="2029105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32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32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320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320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32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32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320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320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32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32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32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32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405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新細明體" pitchFamily="18" charset="-120"/>
              </a:rPr>
              <a:t>Denial of Services (Cont.)</a:t>
            </a:r>
          </a:p>
        </p:txBody>
      </p:sp>
      <p:sp>
        <p:nvSpPr>
          <p:cNvPr id="41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02E96-386A-47AA-81AD-C5C2A37F3AA3}" type="datetime1">
              <a:rPr lang="en-HK" smtClean="0"/>
              <a:t>11/3/2025</a:t>
            </a:fld>
            <a:endParaRPr lang="en-GB"/>
          </a:p>
        </p:txBody>
      </p:sp>
      <p:sp>
        <p:nvSpPr>
          <p:cNvPr id="4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F86B3-B5CA-4F2A-992B-0775E16E8588}" type="slidenum">
              <a:rPr lang="en-GB"/>
              <a:pPr/>
              <a:t>43</a:t>
            </a:fld>
            <a:endParaRPr lang="en-GB"/>
          </a:p>
        </p:txBody>
      </p:sp>
      <p:sp>
        <p:nvSpPr>
          <p:cNvPr id="2434051" name="Text Box 3"/>
          <p:cNvSpPr txBox="1">
            <a:spLocks noChangeArrowheads="1"/>
          </p:cNvSpPr>
          <p:nvPr/>
        </p:nvSpPr>
        <p:spPr bwMode="auto">
          <a:xfrm>
            <a:off x="7620000" y="3581400"/>
            <a:ext cx="10668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kumimoji="1" lang="en-US" altLang="zh-TW" sz="96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新細明體" pitchFamily="18" charset="-120"/>
                <a:cs typeface="Arial" charset="0"/>
              </a:rPr>
              <a:t>B</a:t>
            </a:r>
            <a:endParaRPr kumimoji="1" lang="en-US" altLang="zh-TW" sz="2400" b="1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新細明體" pitchFamily="18" charset="-120"/>
              <a:cs typeface="Arial" charset="0"/>
            </a:endParaRPr>
          </a:p>
        </p:txBody>
      </p:sp>
      <p:grpSp>
        <p:nvGrpSpPr>
          <p:cNvPr id="2434052" name="Group 4"/>
          <p:cNvGrpSpPr>
            <a:grpSpLocks/>
          </p:cNvGrpSpPr>
          <p:nvPr/>
        </p:nvGrpSpPr>
        <p:grpSpPr bwMode="auto">
          <a:xfrm>
            <a:off x="1447800" y="1524000"/>
            <a:ext cx="5638800" cy="1016000"/>
            <a:chOff x="1008" y="1584"/>
            <a:chExt cx="3552" cy="640"/>
          </a:xfrm>
        </p:grpSpPr>
        <p:sp>
          <p:nvSpPr>
            <p:cNvPr id="2434053" name="Text Box 5"/>
            <p:cNvSpPr txBox="1">
              <a:spLocks noChangeArrowheads="1"/>
            </p:cNvSpPr>
            <p:nvPr/>
          </p:nvSpPr>
          <p:spPr bwMode="auto">
            <a:xfrm>
              <a:off x="1008" y="1584"/>
              <a:ext cx="672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kumimoji="1" lang="en-US" altLang="zh-TW" sz="60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ea typeface="新細明體" pitchFamily="18" charset="-120"/>
                  <a:cs typeface="Arial" charset="0"/>
                </a:rPr>
                <a:t>A</a:t>
              </a:r>
            </a:p>
          </p:txBody>
        </p:sp>
        <p:grpSp>
          <p:nvGrpSpPr>
            <p:cNvPr id="2434054" name="Group 6"/>
            <p:cNvGrpSpPr>
              <a:grpSpLocks/>
            </p:cNvGrpSpPr>
            <p:nvPr/>
          </p:nvGrpSpPr>
          <p:grpSpPr bwMode="auto">
            <a:xfrm>
              <a:off x="1440" y="1728"/>
              <a:ext cx="3120" cy="480"/>
              <a:chOff x="1440" y="1728"/>
              <a:chExt cx="3120" cy="480"/>
            </a:xfrm>
          </p:grpSpPr>
          <p:sp>
            <p:nvSpPr>
              <p:cNvPr id="2434055" name="Text Box 7"/>
              <p:cNvSpPr txBox="1">
                <a:spLocks noChangeArrowheads="1"/>
              </p:cNvSpPr>
              <p:nvPr/>
            </p:nvSpPr>
            <p:spPr bwMode="auto">
              <a:xfrm>
                <a:off x="2400" y="1728"/>
                <a:ext cx="57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kumimoji="1" lang="en-US" altLang="zh-TW" sz="2400" dirty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  <a:ea typeface="新細明體" pitchFamily="18" charset="-120"/>
                    <a:cs typeface="Arial" charset="0"/>
                  </a:rPr>
                  <a:t>SYN</a:t>
                </a:r>
              </a:p>
            </p:txBody>
          </p:sp>
          <p:sp>
            <p:nvSpPr>
              <p:cNvPr id="2434056" name="AutoShape 8"/>
              <p:cNvSpPr>
                <a:spLocks noChangeArrowheads="1"/>
              </p:cNvSpPr>
              <p:nvPr/>
            </p:nvSpPr>
            <p:spPr bwMode="auto">
              <a:xfrm>
                <a:off x="1440" y="1920"/>
                <a:ext cx="3120" cy="288"/>
              </a:xfrm>
              <a:prstGeom prst="rightArrow">
                <a:avLst>
                  <a:gd name="adj1" fmla="val 50000"/>
                  <a:gd name="adj2" fmla="val 270833"/>
                </a:avLst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434058" name="Text Box 10"/>
          <p:cNvSpPr txBox="1">
            <a:spLocks noChangeArrowheads="1"/>
          </p:cNvSpPr>
          <p:nvPr/>
        </p:nvSpPr>
        <p:spPr bwMode="auto">
          <a:xfrm>
            <a:off x="1447800" y="2514600"/>
            <a:ext cx="16764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kumimoji="1" lang="en-US" altLang="zh-TW" sz="6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新細明體" pitchFamily="18" charset="-120"/>
                <a:cs typeface="Arial" charset="0"/>
              </a:rPr>
              <a:t>A</a:t>
            </a:r>
          </a:p>
        </p:txBody>
      </p:sp>
      <p:grpSp>
        <p:nvGrpSpPr>
          <p:cNvPr id="2434059" name="Group 11"/>
          <p:cNvGrpSpPr>
            <a:grpSpLocks/>
          </p:cNvGrpSpPr>
          <p:nvPr/>
        </p:nvGrpSpPr>
        <p:grpSpPr bwMode="auto">
          <a:xfrm>
            <a:off x="2209800" y="2819400"/>
            <a:ext cx="4953000" cy="685800"/>
            <a:chOff x="1440" y="1824"/>
            <a:chExt cx="3120" cy="432"/>
          </a:xfrm>
        </p:grpSpPr>
        <p:sp>
          <p:nvSpPr>
            <p:cNvPr id="2434060" name="Text Box 12"/>
            <p:cNvSpPr txBox="1">
              <a:spLocks noChangeArrowheads="1"/>
            </p:cNvSpPr>
            <p:nvPr/>
          </p:nvSpPr>
          <p:spPr bwMode="auto">
            <a:xfrm>
              <a:off x="2352" y="1824"/>
              <a:ext cx="5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kumimoji="1" lang="en-US" altLang="zh-TW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ea typeface="新細明體" pitchFamily="18" charset="-120"/>
                  <a:cs typeface="Arial" charset="0"/>
                </a:rPr>
                <a:t>SYN</a:t>
              </a:r>
            </a:p>
          </p:txBody>
        </p:sp>
        <p:sp>
          <p:nvSpPr>
            <p:cNvPr id="2434061" name="AutoShape 13"/>
            <p:cNvSpPr>
              <a:spLocks noChangeArrowheads="1"/>
            </p:cNvSpPr>
            <p:nvPr/>
          </p:nvSpPr>
          <p:spPr bwMode="auto">
            <a:xfrm>
              <a:off x="1440" y="1968"/>
              <a:ext cx="3120" cy="288"/>
            </a:xfrm>
            <a:prstGeom prst="rightArrow">
              <a:avLst>
                <a:gd name="adj1" fmla="val 50000"/>
                <a:gd name="adj2" fmla="val 270833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34062" name="Group 14"/>
          <p:cNvGrpSpPr>
            <a:grpSpLocks/>
          </p:cNvGrpSpPr>
          <p:nvPr/>
        </p:nvGrpSpPr>
        <p:grpSpPr bwMode="auto">
          <a:xfrm>
            <a:off x="1447505" y="2031300"/>
            <a:ext cx="5727700" cy="1016000"/>
            <a:chOff x="952" y="1631"/>
            <a:chExt cx="3608" cy="640"/>
          </a:xfrm>
        </p:grpSpPr>
        <p:sp>
          <p:nvSpPr>
            <p:cNvPr id="2434063" name="Text Box 15"/>
            <p:cNvSpPr txBox="1">
              <a:spLocks noChangeArrowheads="1"/>
            </p:cNvSpPr>
            <p:nvPr/>
          </p:nvSpPr>
          <p:spPr bwMode="auto">
            <a:xfrm>
              <a:off x="952" y="1631"/>
              <a:ext cx="1056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kumimoji="1" lang="en-US" altLang="zh-TW" sz="60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ea typeface="新細明體" pitchFamily="18" charset="-120"/>
                  <a:cs typeface="Arial" charset="0"/>
                </a:rPr>
                <a:t>A</a:t>
              </a:r>
              <a:endParaRPr kumimoji="1" lang="en-US" altLang="zh-TW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新細明體" pitchFamily="18" charset="-120"/>
                <a:cs typeface="Arial" charset="0"/>
              </a:endParaRPr>
            </a:p>
          </p:txBody>
        </p:sp>
        <p:grpSp>
          <p:nvGrpSpPr>
            <p:cNvPr id="2434064" name="Group 16"/>
            <p:cNvGrpSpPr>
              <a:grpSpLocks/>
            </p:cNvGrpSpPr>
            <p:nvPr/>
          </p:nvGrpSpPr>
          <p:grpSpPr bwMode="auto">
            <a:xfrm>
              <a:off x="1440" y="1796"/>
              <a:ext cx="3120" cy="460"/>
              <a:chOff x="1440" y="1796"/>
              <a:chExt cx="3120" cy="460"/>
            </a:xfrm>
          </p:grpSpPr>
          <p:sp>
            <p:nvSpPr>
              <p:cNvPr id="2434065" name="Text Box 17"/>
              <p:cNvSpPr txBox="1">
                <a:spLocks noChangeArrowheads="1"/>
              </p:cNvSpPr>
              <p:nvPr/>
            </p:nvSpPr>
            <p:spPr bwMode="auto">
              <a:xfrm>
                <a:off x="2352" y="1796"/>
                <a:ext cx="57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kumimoji="1" lang="en-US" altLang="zh-TW" sz="2400" dirty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  <a:ea typeface="新細明體" pitchFamily="18" charset="-120"/>
                    <a:cs typeface="Arial" charset="0"/>
                  </a:rPr>
                  <a:t>SYN</a:t>
                </a:r>
              </a:p>
            </p:txBody>
          </p:sp>
          <p:sp>
            <p:nvSpPr>
              <p:cNvPr id="2434066" name="AutoShape 18"/>
              <p:cNvSpPr>
                <a:spLocks noChangeArrowheads="1"/>
              </p:cNvSpPr>
              <p:nvPr/>
            </p:nvSpPr>
            <p:spPr bwMode="auto">
              <a:xfrm>
                <a:off x="1440" y="1968"/>
                <a:ext cx="3120" cy="288"/>
              </a:xfrm>
              <a:prstGeom prst="rightArrow">
                <a:avLst>
                  <a:gd name="adj1" fmla="val 50000"/>
                  <a:gd name="adj2" fmla="val 270833"/>
                </a:avLst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434067" name="Group 19"/>
          <p:cNvGrpSpPr>
            <a:grpSpLocks/>
          </p:cNvGrpSpPr>
          <p:nvPr/>
        </p:nvGrpSpPr>
        <p:grpSpPr bwMode="auto">
          <a:xfrm>
            <a:off x="1447800" y="3022600"/>
            <a:ext cx="5715000" cy="1016000"/>
            <a:chOff x="960" y="1616"/>
            <a:chExt cx="3600" cy="640"/>
          </a:xfrm>
        </p:grpSpPr>
        <p:sp>
          <p:nvSpPr>
            <p:cNvPr id="2434068" name="Text Box 20"/>
            <p:cNvSpPr txBox="1">
              <a:spLocks noChangeArrowheads="1"/>
            </p:cNvSpPr>
            <p:nvPr/>
          </p:nvSpPr>
          <p:spPr bwMode="auto">
            <a:xfrm>
              <a:off x="960" y="1616"/>
              <a:ext cx="1056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kumimoji="1" lang="en-US" altLang="zh-TW" sz="60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ea typeface="新細明體" pitchFamily="18" charset="-120"/>
                  <a:cs typeface="Arial" charset="0"/>
                </a:rPr>
                <a:t>A</a:t>
              </a:r>
            </a:p>
          </p:txBody>
        </p:sp>
        <p:grpSp>
          <p:nvGrpSpPr>
            <p:cNvPr id="2434069" name="Group 21"/>
            <p:cNvGrpSpPr>
              <a:grpSpLocks/>
            </p:cNvGrpSpPr>
            <p:nvPr/>
          </p:nvGrpSpPr>
          <p:grpSpPr bwMode="auto">
            <a:xfrm>
              <a:off x="1440" y="1824"/>
              <a:ext cx="3120" cy="432"/>
              <a:chOff x="1440" y="1824"/>
              <a:chExt cx="3120" cy="432"/>
            </a:xfrm>
          </p:grpSpPr>
          <p:sp>
            <p:nvSpPr>
              <p:cNvPr id="2434070" name="Text Box 22"/>
              <p:cNvSpPr txBox="1">
                <a:spLocks noChangeArrowheads="1"/>
              </p:cNvSpPr>
              <p:nvPr/>
            </p:nvSpPr>
            <p:spPr bwMode="auto">
              <a:xfrm>
                <a:off x="2352" y="1824"/>
                <a:ext cx="57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kumimoji="1" lang="en-US" altLang="zh-TW" sz="2400" dirty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  <a:ea typeface="新細明體" pitchFamily="18" charset="-120"/>
                    <a:cs typeface="Arial" charset="0"/>
                  </a:rPr>
                  <a:t>SYN</a:t>
                </a:r>
              </a:p>
            </p:txBody>
          </p:sp>
          <p:sp>
            <p:nvSpPr>
              <p:cNvPr id="2434071" name="AutoShape 23"/>
              <p:cNvSpPr>
                <a:spLocks noChangeArrowheads="1"/>
              </p:cNvSpPr>
              <p:nvPr/>
            </p:nvSpPr>
            <p:spPr bwMode="auto">
              <a:xfrm>
                <a:off x="1440" y="1968"/>
                <a:ext cx="3120" cy="288"/>
              </a:xfrm>
              <a:prstGeom prst="rightArrow">
                <a:avLst>
                  <a:gd name="adj1" fmla="val 50000"/>
                  <a:gd name="adj2" fmla="val 270833"/>
                </a:avLst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434072" name="Group 24"/>
          <p:cNvGrpSpPr>
            <a:grpSpLocks/>
          </p:cNvGrpSpPr>
          <p:nvPr/>
        </p:nvGrpSpPr>
        <p:grpSpPr bwMode="auto">
          <a:xfrm>
            <a:off x="1447800" y="3556000"/>
            <a:ext cx="5715000" cy="1016000"/>
            <a:chOff x="960" y="1664"/>
            <a:chExt cx="3600" cy="640"/>
          </a:xfrm>
        </p:grpSpPr>
        <p:sp>
          <p:nvSpPr>
            <p:cNvPr id="2434073" name="Text Box 25"/>
            <p:cNvSpPr txBox="1">
              <a:spLocks noChangeArrowheads="1"/>
            </p:cNvSpPr>
            <p:nvPr/>
          </p:nvSpPr>
          <p:spPr bwMode="auto">
            <a:xfrm>
              <a:off x="960" y="1664"/>
              <a:ext cx="1056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kumimoji="1" lang="en-US" altLang="zh-TW" sz="60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ea typeface="新細明體" pitchFamily="18" charset="-120"/>
                  <a:cs typeface="Arial" charset="0"/>
                </a:rPr>
                <a:t>A</a:t>
              </a:r>
            </a:p>
          </p:txBody>
        </p:sp>
        <p:grpSp>
          <p:nvGrpSpPr>
            <p:cNvPr id="2434074" name="Group 26"/>
            <p:cNvGrpSpPr>
              <a:grpSpLocks/>
            </p:cNvGrpSpPr>
            <p:nvPr/>
          </p:nvGrpSpPr>
          <p:grpSpPr bwMode="auto">
            <a:xfrm>
              <a:off x="1440" y="1824"/>
              <a:ext cx="3120" cy="432"/>
              <a:chOff x="1440" y="1824"/>
              <a:chExt cx="3120" cy="432"/>
            </a:xfrm>
          </p:grpSpPr>
          <p:sp>
            <p:nvSpPr>
              <p:cNvPr id="2434075" name="Text Box 27"/>
              <p:cNvSpPr txBox="1">
                <a:spLocks noChangeArrowheads="1"/>
              </p:cNvSpPr>
              <p:nvPr/>
            </p:nvSpPr>
            <p:spPr bwMode="auto">
              <a:xfrm>
                <a:off x="2352" y="1824"/>
                <a:ext cx="57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kumimoji="1" lang="en-US" altLang="zh-TW" sz="2400" dirty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  <a:ea typeface="新細明體" pitchFamily="18" charset="-120"/>
                    <a:cs typeface="Arial" charset="0"/>
                  </a:rPr>
                  <a:t>SYN</a:t>
                </a:r>
              </a:p>
            </p:txBody>
          </p:sp>
          <p:sp>
            <p:nvSpPr>
              <p:cNvPr id="2434076" name="AutoShape 28"/>
              <p:cNvSpPr>
                <a:spLocks noChangeArrowheads="1"/>
              </p:cNvSpPr>
              <p:nvPr/>
            </p:nvSpPr>
            <p:spPr bwMode="auto">
              <a:xfrm>
                <a:off x="1440" y="1968"/>
                <a:ext cx="3120" cy="288"/>
              </a:xfrm>
              <a:prstGeom prst="rightArrow">
                <a:avLst>
                  <a:gd name="adj1" fmla="val 50000"/>
                  <a:gd name="adj2" fmla="val 270833"/>
                </a:avLst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434077" name="Group 29"/>
          <p:cNvGrpSpPr>
            <a:grpSpLocks/>
          </p:cNvGrpSpPr>
          <p:nvPr/>
        </p:nvGrpSpPr>
        <p:grpSpPr bwMode="auto">
          <a:xfrm>
            <a:off x="1447800" y="4089400"/>
            <a:ext cx="5715000" cy="1016000"/>
            <a:chOff x="960" y="1712"/>
            <a:chExt cx="3600" cy="640"/>
          </a:xfrm>
        </p:grpSpPr>
        <p:sp>
          <p:nvSpPr>
            <p:cNvPr id="2434078" name="Text Box 30"/>
            <p:cNvSpPr txBox="1">
              <a:spLocks noChangeArrowheads="1"/>
            </p:cNvSpPr>
            <p:nvPr/>
          </p:nvSpPr>
          <p:spPr bwMode="auto">
            <a:xfrm>
              <a:off x="960" y="1712"/>
              <a:ext cx="1056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kumimoji="1" lang="en-US" altLang="zh-TW" sz="60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ea typeface="新細明體" pitchFamily="18" charset="-120"/>
                  <a:cs typeface="Arial" charset="0"/>
                </a:rPr>
                <a:t>A</a:t>
              </a:r>
              <a:endParaRPr kumimoji="1" lang="en-US" altLang="zh-TW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新細明體" pitchFamily="18" charset="-120"/>
                <a:cs typeface="Arial" charset="0"/>
              </a:endParaRPr>
            </a:p>
          </p:txBody>
        </p:sp>
        <p:grpSp>
          <p:nvGrpSpPr>
            <p:cNvPr id="2434079" name="Group 31"/>
            <p:cNvGrpSpPr>
              <a:grpSpLocks/>
            </p:cNvGrpSpPr>
            <p:nvPr/>
          </p:nvGrpSpPr>
          <p:grpSpPr bwMode="auto">
            <a:xfrm>
              <a:off x="1440" y="1824"/>
              <a:ext cx="3120" cy="432"/>
              <a:chOff x="1440" y="1824"/>
              <a:chExt cx="3120" cy="432"/>
            </a:xfrm>
          </p:grpSpPr>
          <p:sp>
            <p:nvSpPr>
              <p:cNvPr id="2434080" name="Text Box 32"/>
              <p:cNvSpPr txBox="1">
                <a:spLocks noChangeArrowheads="1"/>
              </p:cNvSpPr>
              <p:nvPr/>
            </p:nvSpPr>
            <p:spPr bwMode="auto">
              <a:xfrm>
                <a:off x="2352" y="1824"/>
                <a:ext cx="57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kumimoji="1" lang="en-US" altLang="zh-TW" sz="2400" dirty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  <a:ea typeface="新細明體" pitchFamily="18" charset="-120"/>
                    <a:cs typeface="Arial" charset="0"/>
                  </a:rPr>
                  <a:t>SYN</a:t>
                </a:r>
              </a:p>
            </p:txBody>
          </p:sp>
          <p:sp>
            <p:nvSpPr>
              <p:cNvPr id="2434081" name="AutoShape 33"/>
              <p:cNvSpPr>
                <a:spLocks noChangeArrowheads="1"/>
              </p:cNvSpPr>
              <p:nvPr/>
            </p:nvSpPr>
            <p:spPr bwMode="auto">
              <a:xfrm>
                <a:off x="1440" y="1968"/>
                <a:ext cx="3120" cy="288"/>
              </a:xfrm>
              <a:prstGeom prst="rightArrow">
                <a:avLst>
                  <a:gd name="adj1" fmla="val 50000"/>
                  <a:gd name="adj2" fmla="val 270833"/>
                </a:avLst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434082" name="Group 34"/>
          <p:cNvGrpSpPr>
            <a:grpSpLocks/>
          </p:cNvGrpSpPr>
          <p:nvPr/>
        </p:nvGrpSpPr>
        <p:grpSpPr bwMode="auto">
          <a:xfrm>
            <a:off x="1447800" y="4699000"/>
            <a:ext cx="5715000" cy="1016000"/>
            <a:chOff x="960" y="1760"/>
            <a:chExt cx="3600" cy="640"/>
          </a:xfrm>
        </p:grpSpPr>
        <p:sp>
          <p:nvSpPr>
            <p:cNvPr id="2434083" name="Text Box 35"/>
            <p:cNvSpPr txBox="1">
              <a:spLocks noChangeArrowheads="1"/>
            </p:cNvSpPr>
            <p:nvPr/>
          </p:nvSpPr>
          <p:spPr bwMode="auto">
            <a:xfrm>
              <a:off x="960" y="1760"/>
              <a:ext cx="1056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kumimoji="1" lang="en-US" altLang="zh-TW" sz="60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ea typeface="新細明體" pitchFamily="18" charset="-120"/>
                  <a:cs typeface="Arial" charset="0"/>
                </a:rPr>
                <a:t>A</a:t>
              </a:r>
            </a:p>
          </p:txBody>
        </p:sp>
        <p:grpSp>
          <p:nvGrpSpPr>
            <p:cNvPr id="2434084" name="Group 36"/>
            <p:cNvGrpSpPr>
              <a:grpSpLocks/>
            </p:cNvGrpSpPr>
            <p:nvPr/>
          </p:nvGrpSpPr>
          <p:grpSpPr bwMode="auto">
            <a:xfrm>
              <a:off x="1440" y="1776"/>
              <a:ext cx="3120" cy="480"/>
              <a:chOff x="1440" y="1776"/>
              <a:chExt cx="3120" cy="480"/>
            </a:xfrm>
          </p:grpSpPr>
          <p:sp>
            <p:nvSpPr>
              <p:cNvPr id="2434085" name="Text Box 37"/>
              <p:cNvSpPr txBox="1">
                <a:spLocks noChangeArrowheads="1"/>
              </p:cNvSpPr>
              <p:nvPr/>
            </p:nvSpPr>
            <p:spPr bwMode="auto">
              <a:xfrm>
                <a:off x="2352" y="1776"/>
                <a:ext cx="57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kumimoji="1" lang="en-US" altLang="zh-TW" sz="2400" dirty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  <a:ea typeface="新細明體" pitchFamily="18" charset="-120"/>
                    <a:cs typeface="Arial" charset="0"/>
                  </a:rPr>
                  <a:t>SYN</a:t>
                </a:r>
              </a:p>
            </p:txBody>
          </p:sp>
          <p:sp>
            <p:nvSpPr>
              <p:cNvPr id="2434086" name="AutoShape 38"/>
              <p:cNvSpPr>
                <a:spLocks noChangeArrowheads="1"/>
              </p:cNvSpPr>
              <p:nvPr/>
            </p:nvSpPr>
            <p:spPr bwMode="auto">
              <a:xfrm>
                <a:off x="1440" y="1968"/>
                <a:ext cx="3120" cy="288"/>
              </a:xfrm>
              <a:prstGeom prst="rightArrow">
                <a:avLst>
                  <a:gd name="adj1" fmla="val 50000"/>
                  <a:gd name="adj2" fmla="val 270833"/>
                </a:avLst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Ricci IEONG for UST training 2024</a:t>
            </a:r>
          </a:p>
        </p:txBody>
      </p:sp>
    </p:spTree>
    <p:extLst>
      <p:ext uri="{BB962C8B-B14F-4D97-AF65-F5344CB8AC3E}">
        <p14:creationId xmlns:p14="http://schemas.microsoft.com/office/powerpoint/2010/main" val="1801536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34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34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3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4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34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34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2434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4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34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34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2434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4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34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34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2434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4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34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34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2434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4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34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34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2434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939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itchFamily="18" charset="-120"/>
              </a:rPr>
              <a:t>From DoS to DDoS Attacks</a:t>
            </a:r>
            <a:endParaRPr lang="en-GB"/>
          </a:p>
        </p:txBody>
      </p:sp>
      <p:pic>
        <p:nvPicPr>
          <p:cNvPr id="2619395" name="Picture 3" descr="ddo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981200"/>
            <a:ext cx="5715000" cy="346939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DA49-A2FD-422E-BF0B-611748EC22A6}" type="datetime1">
              <a:rPr lang="en-HK" smtClean="0"/>
              <a:t>11/3/2025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65096-F17B-41FD-A844-578E47DA8372}" type="slidenum">
              <a:rPr lang="en-GB"/>
              <a:pPr/>
              <a:t>44</a:t>
            </a:fld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Ricci IEONG for UST training 2024</a:t>
            </a:r>
          </a:p>
        </p:txBody>
      </p:sp>
    </p:spTree>
    <p:extLst>
      <p:ext uri="{BB962C8B-B14F-4D97-AF65-F5344CB8AC3E}">
        <p14:creationId xmlns:p14="http://schemas.microsoft.com/office/powerpoint/2010/main" val="6127653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Slow HTTP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SlowHTTPTest</a:t>
            </a:r>
            <a:r>
              <a:rPr lang="en-US" dirty="0"/>
              <a:t> is a highly configurable tool that simulates some Application Layer Denial of Service attacks. </a:t>
            </a:r>
          </a:p>
          <a:p>
            <a:r>
              <a:rPr lang="en-US" dirty="0" err="1"/>
              <a:t>Slowloris</a:t>
            </a:r>
            <a:r>
              <a:rPr lang="en-US" dirty="0"/>
              <a:t> and Slow HTTP POST </a:t>
            </a:r>
            <a:r>
              <a:rPr lang="en-US" dirty="0" err="1"/>
              <a:t>DoS</a:t>
            </a:r>
            <a:r>
              <a:rPr lang="en-US" dirty="0"/>
              <a:t> attacks rely on the fact that the HTTP protocol, by design, requires requests to be completely received by the server before they are processed.</a:t>
            </a:r>
          </a:p>
          <a:p>
            <a:pPr lvl="1"/>
            <a:r>
              <a:rPr lang="en-US" dirty="0"/>
              <a:t>If an HTTP request is not complete, or if the transfer rate is very low, the server keeps its resources busy waiting for the rest of the data. </a:t>
            </a:r>
          </a:p>
          <a:p>
            <a:pPr lvl="1"/>
            <a:r>
              <a:rPr lang="en-US" dirty="0"/>
              <a:t>If the server keeps too many resources busy, this creates a denial of service. </a:t>
            </a:r>
          </a:p>
          <a:p>
            <a:pPr lvl="1"/>
            <a:r>
              <a:rPr lang="en-US" dirty="0"/>
              <a:t>This tool is sending partial HTTP requests, trying to get denial of service from target HTTP server.</a:t>
            </a:r>
          </a:p>
          <a:p>
            <a:r>
              <a:rPr lang="en-US" dirty="0" err="1"/>
              <a:t>slowhttptest</a:t>
            </a:r>
            <a:r>
              <a:rPr lang="en-US" dirty="0"/>
              <a:t> -c 1000 -H -</a:t>
            </a:r>
            <a:r>
              <a:rPr lang="en-US" dirty="0" err="1"/>
              <a:t>i</a:t>
            </a:r>
            <a:r>
              <a:rPr lang="en-US" dirty="0"/>
              <a:t> 10 -r 200 -t GET -</a:t>
            </a:r>
            <a:r>
              <a:rPr lang="en-US"/>
              <a:t>u </a:t>
            </a:r>
            <a:r>
              <a:rPr lang="en-US">
                <a:hlinkClick r:id="rId3"/>
              </a:rPr>
              <a:t>http://172.16.110.166</a:t>
            </a:r>
            <a:r>
              <a:rPr lang="en-US"/>
              <a:t> -x </a:t>
            </a:r>
            <a:r>
              <a:rPr lang="en-US" dirty="0"/>
              <a:t>24 -p 3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34F4A-A144-41C8-B3B0-93C684812E20}" type="datetime1">
              <a:rPr lang="en-HK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Ricci IEONG for UST training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1E72-7F0F-F443-B710-CAFE84FE68FE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650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6B12F-5969-ACBD-06C9-7E488F7F3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 11M SSH Servers are Vulnerable</a:t>
            </a:r>
            <a:endParaRPr lang="en-HK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B85935B-40A3-05AF-1A6E-BCDA3F6C485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22325" y="2101278"/>
            <a:ext cx="3703638" cy="3512694"/>
          </a:xfr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8004F1FE-53FD-AEDA-3802-816C35BF581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664075" y="2203555"/>
            <a:ext cx="3702050" cy="330814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0A239F-DEBE-3AC5-B731-588B4B75D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A0314-3B29-4432-AEF6-3EDA6335888B}" type="datetime1">
              <a:rPr lang="en-HK" smtClean="0"/>
              <a:t>11/3/2025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81EF24-29F6-9C62-AFBE-4524C7DAD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Ricci IEONG for UST training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7A0A02-D758-6C1A-A12A-DA766B1C6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1E72-7F0F-F443-B710-CAFE84FE68FE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0058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52A14-99AB-8F42-985D-E7B6F1C58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 List of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349C63-81FF-304F-B91E-8A9FEC2C6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Top 10 Best Free Penetration Testing Tools 2020</a:t>
            </a:r>
          </a:p>
          <a:p>
            <a:pPr lvl="1"/>
            <a:r>
              <a:rPr lang="en-US" dirty="0"/>
              <a:t>Metasploit</a:t>
            </a:r>
          </a:p>
          <a:p>
            <a:pPr lvl="1"/>
            <a:r>
              <a:rPr lang="en-US" dirty="0"/>
              <a:t>NMAP</a:t>
            </a:r>
          </a:p>
          <a:p>
            <a:pPr lvl="1"/>
            <a:r>
              <a:rPr lang="en-US" dirty="0"/>
              <a:t>Wireshark</a:t>
            </a:r>
          </a:p>
          <a:p>
            <a:pPr lvl="1"/>
            <a:r>
              <a:rPr lang="en-US" dirty="0" err="1"/>
              <a:t>Aircrack</a:t>
            </a:r>
            <a:endParaRPr lang="en-US" dirty="0"/>
          </a:p>
          <a:p>
            <a:pPr lvl="1"/>
            <a:r>
              <a:rPr lang="en-US" dirty="0"/>
              <a:t>Nessus</a:t>
            </a:r>
          </a:p>
          <a:p>
            <a:pPr lvl="1"/>
            <a:r>
              <a:rPr lang="en-US" dirty="0"/>
              <a:t>Social Engineering Toolkit</a:t>
            </a:r>
          </a:p>
          <a:p>
            <a:pPr lvl="1"/>
            <a:r>
              <a:rPr lang="en-US" dirty="0"/>
              <a:t>W3AF</a:t>
            </a:r>
          </a:p>
          <a:p>
            <a:pPr lvl="1"/>
            <a:r>
              <a:rPr lang="en-US" dirty="0"/>
              <a:t>Burp Suite</a:t>
            </a:r>
          </a:p>
          <a:p>
            <a:pPr lvl="1"/>
            <a:r>
              <a:rPr lang="en-US" dirty="0" err="1"/>
              <a:t>BeEF</a:t>
            </a:r>
            <a:endParaRPr lang="en-US" dirty="0"/>
          </a:p>
          <a:p>
            <a:pPr lvl="1"/>
            <a:r>
              <a:rPr lang="en-US" dirty="0" err="1"/>
              <a:t>SQLmap</a:t>
            </a:r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cybersecuritynews.com</a:t>
            </a:r>
            <a:r>
              <a:rPr lang="en-US" dirty="0"/>
              <a:t>/penetration-testing-tools/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C5244-B114-2841-A687-9E1AE4406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D0B25-8F48-4AAA-B560-F6B5CAF9956F}" type="datetime1">
              <a:rPr lang="en-HK" smtClean="0"/>
              <a:t>11/3/2025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4354CB-F0C3-7241-9862-450FBE588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Ricci IEONG for UST training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9FE735-6828-4948-A039-7432CEF8E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1E72-7F0F-F443-B710-CAFE84FE68FE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0716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1C552-7302-F243-9EFF-2BFF88FDF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 List of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C5C5A-55D8-8B41-8750-0DA80D15E4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Red Teaming/Adversary Simulation Toolkit</a:t>
            </a:r>
          </a:p>
          <a:p>
            <a:pPr lvl="1"/>
            <a:r>
              <a:rPr lang="en-US" dirty="0"/>
              <a:t>Reconnaissance</a:t>
            </a:r>
          </a:p>
          <a:p>
            <a:pPr lvl="1"/>
            <a:r>
              <a:rPr lang="en-US" dirty="0"/>
              <a:t>Weaponization</a:t>
            </a:r>
          </a:p>
          <a:p>
            <a:pPr lvl="1"/>
            <a:r>
              <a:rPr lang="en-US" dirty="0"/>
              <a:t>Delivery</a:t>
            </a:r>
          </a:p>
          <a:p>
            <a:pPr lvl="1"/>
            <a:r>
              <a:rPr lang="en-US" dirty="0"/>
              <a:t>Command and Control</a:t>
            </a:r>
          </a:p>
          <a:p>
            <a:pPr lvl="1"/>
            <a:r>
              <a:rPr lang="en-US" dirty="0"/>
              <a:t>Lateral Movement</a:t>
            </a:r>
          </a:p>
          <a:p>
            <a:pPr lvl="1"/>
            <a:r>
              <a:rPr lang="en-US" dirty="0"/>
              <a:t>Establish Foothold</a:t>
            </a:r>
          </a:p>
          <a:p>
            <a:pPr lvl="1"/>
            <a:r>
              <a:rPr lang="en-US" dirty="0"/>
              <a:t>Escalate Privileges</a:t>
            </a:r>
          </a:p>
          <a:p>
            <a:pPr lvl="1"/>
            <a:r>
              <a:rPr lang="en-US" dirty="0"/>
              <a:t>Data Exfiltration</a:t>
            </a:r>
          </a:p>
          <a:p>
            <a:pPr lvl="1"/>
            <a:r>
              <a:rPr lang="en-US" dirty="0" err="1"/>
              <a:t>Misc</a:t>
            </a:r>
            <a:endParaRPr lang="en-US" dirty="0"/>
          </a:p>
          <a:p>
            <a:pPr lvl="1"/>
            <a:r>
              <a:rPr lang="en-US" dirty="0"/>
              <a:t>References</a:t>
            </a:r>
          </a:p>
          <a:p>
            <a:r>
              <a:rPr lang="en-US"/>
              <a:t>https://0xsp.com/offensive/red-teaming-toolkit-collection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6C90FA-EBF9-FB4B-8757-CA7A1A32F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BC98D-4521-4AD4-A92C-42FB34C75B92}" type="datetime1">
              <a:rPr lang="en-HK" smtClean="0"/>
              <a:t>11/3/2025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211BFD-6069-8B40-B0E2-F5855FD5D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Ricci IEONG for UST training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0070F9-1AD6-CF42-9589-3ABA32F72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1E72-7F0F-F443-B710-CAFE84FE68FE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87096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77255-AB81-4470-B7A9-DBB64C48DF10}" type="datetime1">
              <a:rPr lang="en-HK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Ricci IEONG for UST training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1E72-7F0F-F443-B710-CAFE84FE68FE}" type="slidenum">
              <a:rPr lang="en-US" smtClean="0"/>
              <a:t>49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/>
          </p:cNvGraphicFramePr>
          <p:nvPr/>
        </p:nvGraphicFramePr>
        <p:xfrm>
          <a:off x="822325" y="1846263"/>
          <a:ext cx="7543800" cy="26138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40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51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2639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  <a:ea typeface="Palatino" charset="0"/>
                          <a:cs typeface="Palatino" charset="0"/>
                        </a:rPr>
                        <a:t>Related content </a:t>
                      </a:r>
                    </a:p>
                  </a:txBody>
                  <a:tcPr marL="88751" marR="88751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  <a:ea typeface="Palatino" charset="0"/>
                          <a:cs typeface="Palatino" charset="0"/>
                        </a:rPr>
                        <a:t>Book</a:t>
                      </a:r>
                    </a:p>
                  </a:txBody>
                  <a:tcPr marL="88751" marR="88751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  <a:ea typeface="Palatino" charset="0"/>
                          <a:cs typeface="Palatino" charset="0"/>
                        </a:rPr>
                        <a:t>Chapter</a:t>
                      </a:r>
                    </a:p>
                  </a:txBody>
                  <a:tcPr marL="88751" marR="8875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7261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  <a:ea typeface="Palatino" charset="0"/>
                          <a:cs typeface="Palatino" charset="0"/>
                        </a:rPr>
                        <a:t>W5: Network Attack</a:t>
                      </a:r>
                    </a:p>
                  </a:txBody>
                  <a:tcPr marL="88751" marR="88751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  <a:ea typeface="Palatino" charset="0"/>
                          <a:cs typeface="Palatino" charset="0"/>
                        </a:rPr>
                        <a:t>Computer Security </a:t>
                      </a:r>
                      <a:br>
                        <a:rPr lang="en-US" sz="1400" dirty="0">
                          <a:latin typeface="+mn-lt"/>
                          <a:ea typeface="Palatino" charset="0"/>
                          <a:cs typeface="Palatino" charset="0"/>
                        </a:rPr>
                      </a:br>
                      <a:r>
                        <a:rPr lang="en-US" sz="1400" dirty="0">
                          <a:latin typeface="+mn-lt"/>
                          <a:ea typeface="Palatino" charset="0"/>
                          <a:cs typeface="Palatino" charset="0"/>
                        </a:rPr>
                        <a:t>Principles and Practice (2012)</a:t>
                      </a:r>
                    </a:p>
                  </a:txBody>
                  <a:tcPr marL="88751" marR="88751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  <a:ea typeface="Palatino" charset="0"/>
                          <a:cs typeface="Palatino" charset="0"/>
                        </a:rPr>
                        <a:t>Chapter 8: Intrusion</a:t>
                      </a:r>
                      <a:r>
                        <a:rPr lang="en-US" sz="1400" baseline="0" dirty="0">
                          <a:latin typeface="+mn-lt"/>
                          <a:ea typeface="Palatino" charset="0"/>
                          <a:cs typeface="Palatino" charset="0"/>
                        </a:rPr>
                        <a:t> Detection</a:t>
                      </a:r>
                      <a:endParaRPr lang="en-US" sz="1400" dirty="0">
                        <a:latin typeface="+mn-lt"/>
                        <a:ea typeface="Palatino" charset="0"/>
                        <a:cs typeface="Palatino" charset="0"/>
                      </a:endParaRPr>
                    </a:p>
                  </a:txBody>
                  <a:tcPr marL="88751" marR="8875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7261">
                <a:tc>
                  <a:txBody>
                    <a:bodyPr/>
                    <a:lstStyle/>
                    <a:p>
                      <a:r>
                        <a:rPr lang="en-US" sz="1400" dirty="0"/>
                        <a:t>W5: Network</a:t>
                      </a:r>
                      <a:r>
                        <a:rPr lang="en-US" sz="1400" baseline="0" dirty="0"/>
                        <a:t> Attack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Cryptography and Network Security (2011)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Chapter 20: Intruders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7261">
                <a:tc>
                  <a:txBody>
                    <a:bodyPr/>
                    <a:lstStyle/>
                    <a:p>
                      <a:r>
                        <a:rPr lang="en-US" sz="1400" dirty="0"/>
                        <a:t>W5: </a:t>
                      </a:r>
                      <a:r>
                        <a:rPr lang="en-US" sz="1400" dirty="0" err="1"/>
                        <a:t>DoS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Computer Security </a:t>
                      </a:r>
                      <a:br>
                        <a:rPr lang="en-US" sz="1400" dirty="0"/>
                      </a:br>
                      <a:r>
                        <a:rPr lang="en-US" sz="1400" dirty="0"/>
                        <a:t>Principles and Practice (2012)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Chapter 7: Denial-of-Service Attacks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7261">
                <a:tc>
                  <a:txBody>
                    <a:bodyPr/>
                    <a:lstStyle/>
                    <a:p>
                      <a:r>
                        <a:rPr lang="en-US" sz="1400" dirty="0"/>
                        <a:t>W5: </a:t>
                      </a:r>
                      <a:r>
                        <a:rPr lang="en-US" sz="1400" dirty="0" err="1"/>
                        <a:t>DoS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Computer Security Handbook (2014)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Chapter</a:t>
                      </a:r>
                      <a:r>
                        <a:rPr lang="en-US" sz="1400" baseline="0" dirty="0"/>
                        <a:t> 18: Denial-of-Service Attacks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7450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Extend from Host to Network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0952" y="1846263"/>
            <a:ext cx="5826545" cy="4022725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262A7-8B57-4565-B036-D847E1B9195F}" type="datetime1">
              <a:rPr lang="en-HK" smtClean="0"/>
              <a:t>11/3/2025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Copyright © Ricci IEONG for UST training 2024</a:t>
            </a:r>
            <a:endParaRPr lang="en-US" alt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1E72-7F0F-F443-B710-CAFE84FE68F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875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hacker attack the IT systems?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0952" y="1846263"/>
            <a:ext cx="5826545" cy="402272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D6A92-4D11-4437-A817-040DBF8BCAD9}" type="datetime1">
              <a:rPr lang="en-HK" smtClean="0"/>
              <a:t>11/3/2025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5271119" y="1704715"/>
            <a:ext cx="3044376" cy="1930851"/>
            <a:chOff x="5271119" y="1704715"/>
            <a:chExt cx="3044376" cy="1930851"/>
          </a:xfrm>
        </p:grpSpPr>
        <p:sp>
          <p:nvSpPr>
            <p:cNvPr id="5" name="Rectangle 4"/>
            <p:cNvSpPr/>
            <p:nvPr/>
          </p:nvSpPr>
          <p:spPr>
            <a:xfrm>
              <a:off x="5271119" y="1704715"/>
              <a:ext cx="3044376" cy="1930851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99430" y="1902481"/>
              <a:ext cx="2416046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1. Denial of Service Attack</a:t>
              </a:r>
            </a:p>
            <a:p>
              <a:r>
                <a:rPr lang="en-US" dirty="0"/>
                <a:t>2. Web Attack</a:t>
              </a:r>
            </a:p>
            <a:p>
              <a:r>
                <a:rPr lang="en-US" dirty="0"/>
                <a:t>3. Network Scanning</a:t>
              </a:r>
            </a:p>
            <a:p>
              <a:r>
                <a:rPr lang="en-US" dirty="0"/>
                <a:t>4. Malware/APT attack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253133" y="1704715"/>
            <a:ext cx="1287336" cy="1548964"/>
            <a:chOff x="3253133" y="1704715"/>
            <a:chExt cx="1287336" cy="1113284"/>
          </a:xfrm>
        </p:grpSpPr>
        <p:sp>
          <p:nvSpPr>
            <p:cNvPr id="8" name="Rectangle 7"/>
            <p:cNvSpPr/>
            <p:nvPr/>
          </p:nvSpPr>
          <p:spPr>
            <a:xfrm>
              <a:off x="3253133" y="1704715"/>
              <a:ext cx="1287336" cy="1113284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326757" y="1743719"/>
              <a:ext cx="121371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5. Email phishing attack</a:t>
              </a:r>
            </a:p>
            <a:p>
              <a:r>
                <a:rPr lang="en-US" sz="1400" dirty="0"/>
                <a:t>6. DNS attack</a:t>
              </a:r>
            </a:p>
            <a:p>
              <a:r>
                <a:rPr lang="en-US" sz="1400" dirty="0"/>
                <a:t>7. Identity theft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027439" y="4060687"/>
            <a:ext cx="2288056" cy="1091197"/>
            <a:chOff x="6027439" y="4060687"/>
            <a:chExt cx="2288056" cy="1091197"/>
          </a:xfrm>
        </p:grpSpPr>
        <p:sp>
          <p:nvSpPr>
            <p:cNvPr id="11" name="Rectangle 10"/>
            <p:cNvSpPr/>
            <p:nvPr/>
          </p:nvSpPr>
          <p:spPr>
            <a:xfrm>
              <a:off x="6027439" y="4060687"/>
              <a:ext cx="2288056" cy="1091197"/>
            </a:xfrm>
            <a:prstGeom prst="rect">
              <a:avLst/>
            </a:prstGeom>
            <a:solidFill>
              <a:srgbClr val="FFFFFF">
                <a:alpha val="48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206293" y="4228554"/>
              <a:ext cx="18243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8. Internal attack</a:t>
              </a:r>
            </a:p>
            <a:p>
              <a:r>
                <a:rPr lang="en-US" dirty="0"/>
                <a:t>9. Botnet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448732" y="5151884"/>
            <a:ext cx="2217811" cy="867915"/>
            <a:chOff x="1448732" y="5151884"/>
            <a:chExt cx="2217811" cy="867915"/>
          </a:xfrm>
        </p:grpSpPr>
        <p:sp>
          <p:nvSpPr>
            <p:cNvPr id="12" name="Rectangle 11"/>
            <p:cNvSpPr/>
            <p:nvPr/>
          </p:nvSpPr>
          <p:spPr>
            <a:xfrm>
              <a:off x="1448732" y="5151884"/>
              <a:ext cx="2217811" cy="867915"/>
            </a:xfrm>
            <a:prstGeom prst="rect">
              <a:avLst/>
            </a:prstGeom>
            <a:solidFill>
              <a:srgbClr val="FFFFFF">
                <a:alpha val="45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68820" y="5194582"/>
              <a:ext cx="158431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10. </a:t>
              </a:r>
              <a:r>
                <a:rPr lang="en-US" dirty="0" err="1"/>
                <a:t>Ransomware</a:t>
              </a:r>
              <a:endParaRPr lang="en-US" dirty="0"/>
            </a:p>
            <a:p>
              <a:r>
                <a:rPr lang="en-US" dirty="0"/>
                <a:t>11. Hijacking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206294" y="5194582"/>
            <a:ext cx="2109202" cy="867916"/>
            <a:chOff x="6206294" y="5194582"/>
            <a:chExt cx="2109202" cy="867916"/>
          </a:xfrm>
        </p:grpSpPr>
        <p:sp>
          <p:nvSpPr>
            <p:cNvPr id="17" name="Rectangle 16"/>
            <p:cNvSpPr/>
            <p:nvPr/>
          </p:nvSpPr>
          <p:spPr>
            <a:xfrm>
              <a:off x="6206294" y="5194582"/>
              <a:ext cx="2109202" cy="867916"/>
            </a:xfrm>
            <a:prstGeom prst="rect">
              <a:avLst/>
            </a:prstGeom>
            <a:solidFill>
              <a:srgbClr val="FFFFFF">
                <a:alpha val="48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284734" y="5301916"/>
              <a:ext cx="20307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12. Password cracking</a:t>
              </a:r>
            </a:p>
            <a:p>
              <a:r>
                <a:rPr lang="en-US" dirty="0"/>
                <a:t>13. </a:t>
              </a:r>
              <a:r>
                <a:rPr lang="en-US" dirty="0" err="1"/>
                <a:t>WiFi</a:t>
              </a:r>
              <a:r>
                <a:rPr lang="en-US" dirty="0"/>
                <a:t> cracking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666543" y="5151884"/>
            <a:ext cx="2539750" cy="867915"/>
            <a:chOff x="3666543" y="5151884"/>
            <a:chExt cx="2539750" cy="867915"/>
          </a:xfrm>
        </p:grpSpPr>
        <p:sp>
          <p:nvSpPr>
            <p:cNvPr id="20" name="Rectangle 19"/>
            <p:cNvSpPr/>
            <p:nvPr/>
          </p:nvSpPr>
          <p:spPr>
            <a:xfrm>
              <a:off x="3666543" y="5151884"/>
              <a:ext cx="2539750" cy="867915"/>
            </a:xfrm>
            <a:prstGeom prst="rect">
              <a:avLst/>
            </a:prstGeom>
            <a:solidFill>
              <a:srgbClr val="FFFFFF">
                <a:alpha val="51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06577" y="5284028"/>
              <a:ext cx="199285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14. Data theft</a:t>
              </a:r>
            </a:p>
            <a:p>
              <a:r>
                <a:rPr lang="en-US" dirty="0"/>
                <a:t>15. Backdoor implant</a:t>
              </a:r>
            </a:p>
          </p:txBody>
        </p:sp>
      </p:grp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Ricci IEONG for UST training 2024</a:t>
            </a:r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2535593D-6DB4-5B43-8143-BB6C2DACB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1E72-7F0F-F443-B710-CAFE84FE68F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39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Attack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F1229-107E-40CB-9B66-30BBC5158359}" type="datetime1">
              <a:rPr lang="en-HK" smtClean="0"/>
              <a:t>11/3/2025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1E72-7F0F-F443-B710-CAFE84FE68FE}" type="slidenum">
              <a:rPr lang="en-US" smtClean="0"/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Ricci IEONG for UST training 2024</a:t>
            </a:r>
          </a:p>
        </p:txBody>
      </p:sp>
    </p:spTree>
    <p:extLst>
      <p:ext uri="{BB962C8B-B14F-4D97-AF65-F5344CB8AC3E}">
        <p14:creationId xmlns:p14="http://schemas.microsoft.com/office/powerpoint/2010/main" val="2126562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AutoShap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/>
              <a:t>Attacks on each layer in OSI model</a:t>
            </a:r>
            <a:endParaRPr lang="en-GB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A33B-9DB8-4B40-B396-CA850DFD984E}" type="datetime1">
              <a:rPr lang="en-HK" smtClean="0">
                <a:latin typeface="Palatino" charset="0"/>
              </a:rPr>
              <a:t>11/3/2025</a:t>
            </a:fld>
            <a:endParaRPr lang="en-US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68618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08C99-94CE-4E51-8A80-71E86C0EB55B}" type="slidenum">
              <a:rPr lang="en-GB" smtClean="0">
                <a:latin typeface="Palatino" charset="0"/>
                <a:ea typeface="Palatino" charset="0"/>
                <a:cs typeface="Palatino" charset="0"/>
              </a:rPr>
              <a:pPr>
                <a:defRPr/>
              </a:pPr>
              <a:t>8</a:t>
            </a:fld>
            <a:endParaRPr lang="en-GB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55299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8901" y="5634362"/>
            <a:ext cx="2362200" cy="9144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en-GB" altLang="en-US" sz="1800" dirty="0">
                <a:latin typeface="Palatino" charset="0"/>
                <a:ea typeface="Palatino" charset="0"/>
                <a:cs typeface="Palatino" charset="0"/>
              </a:rPr>
              <a:t>Keystroke Logging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1800" dirty="0" err="1">
                <a:latin typeface="Palatino" charset="0"/>
                <a:ea typeface="Palatino" charset="0"/>
                <a:cs typeface="Palatino" charset="0"/>
              </a:rPr>
              <a:t>Lockpicking</a:t>
            </a:r>
            <a:endParaRPr lang="en-GB" altLang="en-US" sz="1800" dirty="0">
              <a:latin typeface="Palatino" charset="0"/>
              <a:ea typeface="Palatino" charset="0"/>
              <a:cs typeface="Palatino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en-US" sz="1800" dirty="0">
                <a:latin typeface="Palatino" charset="0"/>
                <a:ea typeface="Palatino" charset="0"/>
                <a:cs typeface="Palatino" charset="0"/>
              </a:rPr>
              <a:t>Cutting Cable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74728"/>
          <a:stretch/>
        </p:blipFill>
        <p:spPr>
          <a:xfrm>
            <a:off x="3444541" y="1524000"/>
            <a:ext cx="1813259" cy="5366156"/>
          </a:xfrm>
          <a:prstGeom prst="rect">
            <a:avLst/>
          </a:prstGeom>
        </p:spPr>
      </p:pic>
      <p:cxnSp>
        <p:nvCxnSpPr>
          <p:cNvPr id="4" name="Straight Arrow Connector 3"/>
          <p:cNvCxnSpPr>
            <a:stCxn id="55299" idx="3"/>
          </p:cNvCxnSpPr>
          <p:nvPr/>
        </p:nvCxnSpPr>
        <p:spPr>
          <a:xfrm>
            <a:off x="2782194" y="6091562"/>
            <a:ext cx="1130507" cy="152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5"/>
          <p:cNvSpPr txBox="1">
            <a:spLocks noChangeArrowheads="1"/>
          </p:cNvSpPr>
          <p:nvPr/>
        </p:nvSpPr>
        <p:spPr>
          <a:xfrm>
            <a:off x="5458912" y="5149445"/>
            <a:ext cx="2710029" cy="15934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GB" altLang="en-US" sz="1800" dirty="0">
                <a:latin typeface="Palatino" charset="0"/>
                <a:ea typeface="Palatino" charset="0"/>
                <a:cs typeface="Palatino" charset="0"/>
              </a:rPr>
              <a:t>Packet sniffing</a:t>
            </a:r>
          </a:p>
          <a:p>
            <a:pPr>
              <a:lnSpc>
                <a:spcPct val="80000"/>
              </a:lnSpc>
            </a:pPr>
            <a:r>
              <a:rPr lang="en-GB" altLang="en-US" sz="1800" dirty="0">
                <a:latin typeface="Palatino" charset="0"/>
                <a:ea typeface="Palatino" charset="0"/>
                <a:cs typeface="Palatino" charset="0"/>
              </a:rPr>
              <a:t>MAC Address Spoofing</a:t>
            </a:r>
          </a:p>
          <a:p>
            <a:pPr>
              <a:lnSpc>
                <a:spcPct val="80000"/>
              </a:lnSpc>
            </a:pPr>
            <a:r>
              <a:rPr lang="en-GB" altLang="en-US" sz="1800" dirty="0">
                <a:latin typeface="Palatino" charset="0"/>
                <a:ea typeface="Palatino" charset="0"/>
                <a:cs typeface="Palatino" charset="0"/>
              </a:rPr>
              <a:t>VLAN Attack</a:t>
            </a:r>
          </a:p>
          <a:p>
            <a:pPr>
              <a:lnSpc>
                <a:spcPct val="80000"/>
              </a:lnSpc>
            </a:pPr>
            <a:r>
              <a:rPr lang="en-GB" altLang="en-US" sz="1800" dirty="0">
                <a:latin typeface="Palatino" charset="0"/>
                <a:ea typeface="Palatino" charset="0"/>
                <a:cs typeface="Palatino" charset="0"/>
              </a:rPr>
              <a:t>ARP Cache Poisoning</a:t>
            </a:r>
          </a:p>
        </p:txBody>
      </p:sp>
      <p:cxnSp>
        <p:nvCxnSpPr>
          <p:cNvPr id="6" name="Straight Arrow Connector 5"/>
          <p:cNvCxnSpPr>
            <a:stCxn id="9" idx="1"/>
          </p:cNvCxnSpPr>
          <p:nvPr/>
        </p:nvCxnSpPr>
        <p:spPr>
          <a:xfrm flipH="1" flipV="1">
            <a:off x="4876800" y="5715000"/>
            <a:ext cx="582112" cy="2311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5"/>
          <p:cNvSpPr txBox="1">
            <a:spLocks noChangeArrowheads="1"/>
          </p:cNvSpPr>
          <p:nvPr/>
        </p:nvSpPr>
        <p:spPr>
          <a:xfrm>
            <a:off x="831934" y="4557086"/>
            <a:ext cx="2362199" cy="91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GB" altLang="en-US" sz="1800" dirty="0">
                <a:latin typeface="Palatino" charset="0"/>
                <a:ea typeface="Palatino" charset="0"/>
                <a:cs typeface="Palatino" charset="0"/>
              </a:rPr>
              <a:t>Ping Flood</a:t>
            </a:r>
          </a:p>
          <a:p>
            <a:pPr>
              <a:lnSpc>
                <a:spcPct val="80000"/>
              </a:lnSpc>
            </a:pPr>
            <a:r>
              <a:rPr lang="en-GB" altLang="en-US" sz="1800" dirty="0">
                <a:latin typeface="Palatino" charset="0"/>
                <a:ea typeface="Palatino" charset="0"/>
                <a:cs typeface="Palatino" charset="0"/>
              </a:rPr>
              <a:t>Port scanning</a:t>
            </a:r>
          </a:p>
          <a:p>
            <a:pPr>
              <a:lnSpc>
                <a:spcPct val="80000"/>
              </a:lnSpc>
            </a:pPr>
            <a:r>
              <a:rPr lang="en-GB" altLang="en-US" sz="1800" dirty="0">
                <a:latin typeface="Palatino" charset="0"/>
                <a:ea typeface="Palatino" charset="0"/>
                <a:cs typeface="Palatino" charset="0"/>
              </a:rPr>
              <a:t>Fingerprinting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895600" y="4953000"/>
            <a:ext cx="990600" cy="1964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5"/>
          <p:cNvSpPr txBox="1">
            <a:spLocks noChangeArrowheads="1"/>
          </p:cNvSpPr>
          <p:nvPr/>
        </p:nvSpPr>
        <p:spPr>
          <a:xfrm>
            <a:off x="6649954" y="4267236"/>
            <a:ext cx="2362199" cy="6857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GB" altLang="en-US" sz="1800" dirty="0">
                <a:latin typeface="Palatino" charset="0"/>
                <a:ea typeface="Palatino" charset="0"/>
                <a:cs typeface="Palatino" charset="0"/>
              </a:rPr>
              <a:t>TCP Flooding</a:t>
            </a:r>
          </a:p>
          <a:p>
            <a:pPr>
              <a:lnSpc>
                <a:spcPct val="80000"/>
              </a:lnSpc>
            </a:pPr>
            <a:r>
              <a:rPr lang="en-GB" altLang="en-US" sz="1800" dirty="0">
                <a:latin typeface="Palatino" charset="0"/>
                <a:ea typeface="Palatino" charset="0"/>
                <a:cs typeface="Palatino" charset="0"/>
              </a:rPr>
              <a:t>UDP Flooding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4876801" y="4343400"/>
            <a:ext cx="1904999" cy="2136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5"/>
          <p:cNvSpPr txBox="1">
            <a:spLocks noChangeArrowheads="1"/>
          </p:cNvSpPr>
          <p:nvPr/>
        </p:nvSpPr>
        <p:spPr>
          <a:xfrm>
            <a:off x="575512" y="3350656"/>
            <a:ext cx="2362199" cy="6296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GB" altLang="en-US" sz="1800" dirty="0">
                <a:latin typeface="Palatino" charset="0"/>
                <a:ea typeface="Palatino" charset="0"/>
                <a:cs typeface="Palatino" charset="0"/>
              </a:rPr>
              <a:t>Session Hijacking</a:t>
            </a:r>
          </a:p>
          <a:p>
            <a:pPr>
              <a:lnSpc>
                <a:spcPct val="80000"/>
              </a:lnSpc>
            </a:pPr>
            <a:r>
              <a:rPr lang="en-GB" altLang="en-US" sz="1800" dirty="0">
                <a:latin typeface="Palatino" charset="0"/>
                <a:ea typeface="Palatino" charset="0"/>
                <a:cs typeface="Palatino" charset="0"/>
              </a:rPr>
              <a:t>DNS Poisoning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2667000" y="3605351"/>
            <a:ext cx="1219200" cy="1610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5"/>
          <p:cNvSpPr txBox="1">
            <a:spLocks noChangeArrowheads="1"/>
          </p:cNvSpPr>
          <p:nvPr/>
        </p:nvSpPr>
        <p:spPr>
          <a:xfrm>
            <a:off x="6035341" y="3145702"/>
            <a:ext cx="2362199" cy="6296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GB" altLang="en-US" sz="1800" dirty="0">
                <a:latin typeface="Palatino" charset="0"/>
                <a:ea typeface="Palatino" charset="0"/>
                <a:cs typeface="Palatino" charset="0"/>
              </a:rPr>
              <a:t>SSL DoS</a:t>
            </a:r>
          </a:p>
          <a:p>
            <a:pPr>
              <a:lnSpc>
                <a:spcPct val="80000"/>
              </a:lnSpc>
            </a:pPr>
            <a:r>
              <a:rPr lang="en-GB" altLang="en-US" sz="1800" dirty="0">
                <a:latin typeface="Palatino" charset="0"/>
                <a:ea typeface="Palatino" charset="0"/>
                <a:cs typeface="Palatino" charset="0"/>
              </a:rPr>
              <a:t>SSL MITM</a:t>
            </a:r>
          </a:p>
        </p:txBody>
      </p:sp>
      <p:cxnSp>
        <p:nvCxnSpPr>
          <p:cNvPr id="25" name="Straight Arrow Connector 24"/>
          <p:cNvCxnSpPr>
            <a:stCxn id="24" idx="1"/>
          </p:cNvCxnSpPr>
          <p:nvPr/>
        </p:nvCxnSpPr>
        <p:spPr>
          <a:xfrm flipH="1" flipV="1">
            <a:off x="5029199" y="3145702"/>
            <a:ext cx="1006142" cy="3148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5"/>
          <p:cNvSpPr txBox="1">
            <a:spLocks noChangeArrowheads="1"/>
          </p:cNvSpPr>
          <p:nvPr/>
        </p:nvSpPr>
        <p:spPr>
          <a:xfrm>
            <a:off x="575511" y="1696333"/>
            <a:ext cx="2362199" cy="1118303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GB" altLang="en-US" sz="1800" dirty="0">
                <a:latin typeface="Palatino" charset="0"/>
                <a:ea typeface="Palatino" charset="0"/>
                <a:cs typeface="Palatino" charset="0"/>
              </a:rPr>
              <a:t>Buffer Overflow</a:t>
            </a:r>
          </a:p>
          <a:p>
            <a:pPr>
              <a:lnSpc>
                <a:spcPct val="80000"/>
              </a:lnSpc>
            </a:pPr>
            <a:r>
              <a:rPr lang="en-GB" altLang="en-US" sz="1800" dirty="0">
                <a:latin typeface="Palatino" charset="0"/>
                <a:ea typeface="Palatino" charset="0"/>
                <a:cs typeface="Palatino" charset="0"/>
              </a:rPr>
              <a:t>SQL Injection</a:t>
            </a:r>
          </a:p>
          <a:p>
            <a:pPr>
              <a:lnSpc>
                <a:spcPct val="80000"/>
              </a:lnSpc>
            </a:pPr>
            <a:r>
              <a:rPr lang="en-GB" altLang="en-US" sz="1800" dirty="0">
                <a:latin typeface="Palatino" charset="0"/>
                <a:ea typeface="Palatino" charset="0"/>
                <a:cs typeface="Palatino" charset="0"/>
              </a:rPr>
              <a:t>Authentication Brute Force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2667000" y="2398921"/>
            <a:ext cx="1066800" cy="198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Ricci IEONG for UST training 2024</a:t>
            </a:r>
          </a:p>
        </p:txBody>
      </p:sp>
    </p:spTree>
    <p:extLst>
      <p:ext uri="{BB962C8B-B14F-4D97-AF65-F5344CB8AC3E}">
        <p14:creationId xmlns:p14="http://schemas.microsoft.com/office/powerpoint/2010/main" val="2091009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Title 4">
            <a:extLst>
              <a:ext uri="{FF2B5EF4-FFF2-40B4-BE49-F238E27FC236}">
                <a16:creationId xmlns:a16="http://schemas.microsoft.com/office/drawing/2014/main" id="{1E57F2C6-9999-944F-859F-E9A080950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z="3200">
                <a:ea typeface="新細明體" panose="02020500000000000000" pitchFamily="18" charset="-120"/>
              </a:rPr>
              <a:t>Domain Name System </a:t>
            </a:r>
            <a:r>
              <a:rPr lang="en-US" altLang="zh-HK" sz="3200" b="1">
                <a:ea typeface="新細明體" panose="02020500000000000000" pitchFamily="18" charset="-120"/>
              </a:rPr>
              <a:t>DNS</a:t>
            </a:r>
            <a:endParaRPr lang="en-US" altLang="zh-TW" sz="4000">
              <a:ea typeface="新細明體" panose="02020500000000000000" pitchFamily="18" charset="-12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6F3A340-C22A-F244-B480-AD48BC8BBB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30000"/>
              </a:lnSpc>
              <a:spcBef>
                <a:spcPts val="1000"/>
              </a:spcBef>
              <a:buNone/>
            </a:pPr>
            <a:r>
              <a:rPr lang="en-US" altLang="zh-HK" sz="1800" dirty="0">
                <a:latin typeface="Arial" panose="020B0604020202020204" pitchFamily="34" charset="0"/>
              </a:rPr>
              <a:t>Domain Name System </a:t>
            </a:r>
            <a:r>
              <a:rPr lang="en-US" altLang="zh-HK" sz="1800" b="1" dirty="0">
                <a:latin typeface="Arial" panose="020B0604020202020204" pitchFamily="34" charset="0"/>
              </a:rPr>
              <a:t>DNS</a:t>
            </a:r>
          </a:p>
          <a:p>
            <a:pPr>
              <a:lnSpc>
                <a:spcPct val="130000"/>
              </a:lnSpc>
              <a:spcBef>
                <a:spcPts val="1000"/>
              </a:spcBef>
              <a:buNone/>
            </a:pPr>
            <a:r>
              <a:rPr lang="en-US" altLang="zh-HK" sz="1800" dirty="0">
                <a:latin typeface="Arial" panose="020B0604020202020204" pitchFamily="34" charset="0"/>
              </a:rPr>
              <a:t>E</a:t>
            </a:r>
            <a:r>
              <a:rPr lang="en-US" altLang="zh-TW" sz="1800" dirty="0">
                <a:latin typeface="Arial" panose="020B0604020202020204" pitchFamily="34" charset="0"/>
              </a:rPr>
              <a:t>ntries take a human friendly name, such as </a:t>
            </a:r>
            <a:r>
              <a:rPr lang="en-US" altLang="zh-TW" sz="1800" dirty="0" err="1">
                <a:latin typeface="Arial" panose="020B0604020202020204" pitchFamily="34" charset="0"/>
              </a:rPr>
              <a:t>store.example.com</a:t>
            </a:r>
            <a:r>
              <a:rPr lang="en-US" altLang="zh-TW" sz="1800" dirty="0">
                <a:latin typeface="Arial" panose="020B0604020202020204" pitchFamily="34" charset="0"/>
              </a:rPr>
              <a:t>, and translates it to an IP address. DNS can be quickly updated with some propagation time </a:t>
            </a:r>
            <a:endParaRPr lang="en-US" altLang="zh-HK" sz="1800" b="1" dirty="0">
              <a:latin typeface="Arial" panose="020B0604020202020204" pitchFamily="34" charset="0"/>
            </a:endParaRPr>
          </a:p>
          <a:p>
            <a:pPr>
              <a:lnSpc>
                <a:spcPct val="130000"/>
              </a:lnSpc>
              <a:spcBef>
                <a:spcPts val="1000"/>
              </a:spcBef>
              <a:buNone/>
            </a:pPr>
            <a:r>
              <a:rPr lang="en-US" altLang="zh-HK" sz="1800" dirty="0">
                <a:latin typeface="Arial" panose="020B0604020202020204" pitchFamily="34" charset="0"/>
              </a:rPr>
              <a:t>N</a:t>
            </a:r>
            <a:r>
              <a:rPr lang="en-US" altLang="zh-TW" sz="1800" dirty="0">
                <a:latin typeface="Arial" panose="020B0604020202020204" pitchFamily="34" charset="0"/>
              </a:rPr>
              <a:t>umber of DNS Entries you are able to create </a:t>
            </a:r>
            <a:endParaRPr lang="en-US" altLang="zh-HK" sz="1800" dirty="0">
              <a:latin typeface="Arial" panose="020B0604020202020204" pitchFamily="34" charset="0"/>
            </a:endParaRPr>
          </a:p>
          <a:p>
            <a:pPr lvl="1">
              <a:lnSpc>
                <a:spcPct val="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HK" sz="1600" dirty="0">
                <a:latin typeface="Arial" panose="020B0604020202020204" pitchFamily="34" charset="0"/>
              </a:rPr>
              <a:t>A Record</a:t>
            </a:r>
          </a:p>
          <a:p>
            <a:pPr lvl="1">
              <a:lnSpc>
                <a:spcPct val="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HK" sz="1600" dirty="0">
                <a:latin typeface="Arial" panose="020B0604020202020204" pitchFamily="34" charset="0"/>
              </a:rPr>
              <a:t>CNAME</a:t>
            </a:r>
          </a:p>
          <a:p>
            <a:pPr lvl="1">
              <a:lnSpc>
                <a:spcPct val="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HK" sz="1600" dirty="0">
                <a:latin typeface="Arial" panose="020B0604020202020204" pitchFamily="34" charset="0"/>
              </a:rPr>
              <a:t>MX Entry</a:t>
            </a:r>
          </a:p>
          <a:p>
            <a:pPr lvl="1">
              <a:lnSpc>
                <a:spcPct val="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HK" sz="1600" dirty="0">
                <a:latin typeface="Arial" panose="020B0604020202020204" pitchFamily="34" charset="0"/>
              </a:rPr>
              <a:t>TXT Record</a:t>
            </a:r>
          </a:p>
          <a:p>
            <a:pPr lvl="1">
              <a:lnSpc>
                <a:spcPct val="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HK" sz="1600" dirty="0">
                <a:latin typeface="Arial" panose="020B0604020202020204" pitchFamily="34" charset="0"/>
              </a:rPr>
              <a:t>SRV Record</a:t>
            </a:r>
          </a:p>
          <a:p>
            <a:pPr lvl="1">
              <a:lnSpc>
                <a:spcPct val="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HK" sz="1600" dirty="0">
                <a:latin typeface="Arial" panose="020B0604020202020204" pitchFamily="34" charset="0"/>
              </a:rPr>
              <a:t>AAAA Record</a:t>
            </a:r>
          </a:p>
          <a:p>
            <a:pPr lvl="1">
              <a:lnSpc>
                <a:spcPct val="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HK" sz="1600" dirty="0">
                <a:latin typeface="Arial" panose="020B0604020202020204" pitchFamily="34" charset="0"/>
              </a:rPr>
              <a:t>DNS Glossary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6962FA2-BA06-6840-9ADA-2319C4868758}"/>
              </a:ext>
            </a:extLst>
          </p:cNvPr>
          <p:cNvSpPr txBox="1">
            <a:spLocks noGrp="1"/>
          </p:cNvSpPr>
          <p:nvPr/>
        </p:nvSpPr>
        <p:spPr>
          <a:xfrm>
            <a:off x="8013700" y="6356350"/>
            <a:ext cx="501650" cy="365125"/>
          </a:xfrm>
          <a:prstGeom prst="rect">
            <a:avLst/>
          </a:prstGeom>
          <a:noFill/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Hind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Hind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Hind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Hind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Hind" charset="0"/>
                <a:ea typeface="新細明體" panose="02020500000000000000" pitchFamily="18" charset="-12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ind" charset="0"/>
                <a:ea typeface="新細明體" panose="02020500000000000000" pitchFamily="18" charset="-12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ind" charset="0"/>
                <a:ea typeface="新細明體" panose="02020500000000000000" pitchFamily="18" charset="-12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ind" charset="0"/>
                <a:ea typeface="新細明體" panose="02020500000000000000" pitchFamily="18" charset="-12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ind" charset="0"/>
                <a:ea typeface="新細明體" panose="02020500000000000000" pitchFamily="18" charset="-120"/>
              </a:defRPr>
            </a:lvl9pPr>
          </a:lstStyle>
          <a:p>
            <a:pPr algn="r"/>
            <a:fld id="{E7BE554B-4B6C-8A45-8C5C-CD89DE67DF9B}" type="slidenum">
              <a:rPr kumimoji="0" lang="en-US" altLang="zh-TW" sz="1200">
                <a:solidFill>
                  <a:srgbClr val="929292"/>
                </a:solidFill>
              </a:rPr>
              <a:pPr algn="r"/>
              <a:t>9</a:t>
            </a:fld>
            <a:endParaRPr kumimoji="0" lang="en-US" altLang="zh-TW" sz="1200">
              <a:solidFill>
                <a:srgbClr val="929292"/>
              </a:solidFill>
            </a:endParaRP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2C9D5DE-89D9-B94E-8A58-89351E833AC6}"/>
              </a:ext>
            </a:extLst>
          </p:cNvPr>
          <p:cNvSpPr txBox="1">
            <a:spLocks noGrp="1"/>
          </p:cNvSpPr>
          <p:nvPr/>
        </p:nvSpPr>
        <p:spPr>
          <a:xfrm>
            <a:off x="3514725" y="6338888"/>
            <a:ext cx="4670425" cy="484187"/>
          </a:xfrm>
          <a:prstGeom prst="rect">
            <a:avLst/>
          </a:prstGeom>
          <a:noFill/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Hind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Hind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Hind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Hind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Hind" charset="0"/>
                <a:ea typeface="新細明體" panose="02020500000000000000" pitchFamily="18" charset="-12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ind" charset="0"/>
                <a:ea typeface="新細明體" panose="02020500000000000000" pitchFamily="18" charset="-12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ind" charset="0"/>
                <a:ea typeface="新細明體" panose="02020500000000000000" pitchFamily="18" charset="-12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ind" charset="0"/>
                <a:ea typeface="新細明體" panose="02020500000000000000" pitchFamily="18" charset="-12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ind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kumimoji="0" lang="en-US" altLang="zh-HK" sz="1000">
                <a:solidFill>
                  <a:srgbClr val="929292"/>
                </a:solidFill>
                <a:latin typeface="Arial" panose="020B0604020202020204" pitchFamily="34" charset="0"/>
              </a:rPr>
              <a:t>Copyright © 2018 Ho Chuen</a:t>
            </a:r>
            <a:r>
              <a:rPr kumimoji="0" lang="en-US" altLang="zh-TW" sz="1000">
                <a:solidFill>
                  <a:srgbClr val="929292"/>
                </a:solidFill>
                <a:latin typeface="Arial" panose="020B0604020202020204" pitchFamily="34" charset="0"/>
              </a:rPr>
              <a:t>, </a:t>
            </a:r>
            <a:r>
              <a:rPr kumimoji="0" lang="en-US" altLang="zh-HK" sz="1000">
                <a:solidFill>
                  <a:srgbClr val="929292"/>
                </a:solidFill>
                <a:latin typeface="Arial" panose="020B0604020202020204" pitchFamily="34" charset="0"/>
              </a:rPr>
              <a:t>Pak Ho, </a:t>
            </a:r>
            <a:r>
              <a:rPr kumimoji="0" lang="en-US" altLang="zh-TW" sz="1000">
                <a:solidFill>
                  <a:srgbClr val="929292"/>
                </a:solidFill>
                <a:latin typeface="Arial" panose="020B0604020202020204" pitchFamily="34" charset="0"/>
              </a:rPr>
              <a:t>Karson Chan</a:t>
            </a:r>
            <a:r>
              <a:rPr kumimoji="0" lang="en-US" altLang="zh-HK" sz="1000">
                <a:solidFill>
                  <a:srgbClr val="929292"/>
                </a:solidFill>
                <a:latin typeface="Arial" panose="020B0604020202020204" pitchFamily="34" charset="0"/>
              </a:rPr>
              <a:t>, Information Security and Forensics Society &amp; HKU Cyberport Institute of Hong Kong</a:t>
            </a:r>
            <a:endParaRPr kumimoji="0" lang="en-US" altLang="zh-TW" sz="1000">
              <a:solidFill>
                <a:srgbClr val="929292"/>
              </a:solidFill>
              <a:latin typeface="Arial" panose="020B0604020202020204" pitchFamily="34" charset="0"/>
            </a:endParaRPr>
          </a:p>
          <a:p>
            <a:pPr algn="ctr"/>
            <a:endParaRPr kumimoji="0" lang="en-US" altLang="zh-HK" sz="1000">
              <a:solidFill>
                <a:srgbClr val="929292"/>
              </a:solidFill>
              <a:latin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8FFA3B-9D86-264C-A355-D7423C3AF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59E09-46AF-4F9E-8A0B-224F2C9235B4}" type="datetime1">
              <a:rPr lang="en-HK" smtClean="0"/>
              <a:t>11/3/2025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6DB8AA-8FB3-AB4C-9098-C1D24B7A2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Ricci IEONG for UST training 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060897-806A-B547-BBBC-AF6137A16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1E72-7F0F-F443-B710-CAFE84FE68F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666788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3909</TotalTime>
  <Words>2591</Words>
  <Application>Microsoft Office PowerPoint</Application>
  <PresentationFormat>On-screen Show (4:3)</PresentationFormat>
  <Paragraphs>494</Paragraphs>
  <Slides>49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8" baseType="lpstr">
      <vt:lpstr>Palatino</vt:lpstr>
      <vt:lpstr>新細明體</vt:lpstr>
      <vt:lpstr>Arial</vt:lpstr>
      <vt:lpstr>Calibri</vt:lpstr>
      <vt:lpstr>Calibri Light</vt:lpstr>
      <vt:lpstr>Courier New</vt:lpstr>
      <vt:lpstr>Tahoma</vt:lpstr>
      <vt:lpstr>Times New Roman</vt:lpstr>
      <vt:lpstr>Retrospect</vt:lpstr>
      <vt:lpstr>PowerPoint Presentation</vt:lpstr>
      <vt:lpstr>Week 4 – Network Security</vt:lpstr>
      <vt:lpstr>Agenda</vt:lpstr>
      <vt:lpstr>What’s the attack methods?</vt:lpstr>
      <vt:lpstr>Extend from Host to Network</vt:lpstr>
      <vt:lpstr>How hacker attack the IT systems?</vt:lpstr>
      <vt:lpstr>Network Attack</vt:lpstr>
      <vt:lpstr>Attacks on each layer in OSI model</vt:lpstr>
      <vt:lpstr>Domain Name System DNS</vt:lpstr>
      <vt:lpstr>DNS Resolution </vt:lpstr>
      <vt:lpstr>DNS Data Flow / Attack Vector </vt:lpstr>
      <vt:lpstr>Security Issues in TCP/IP</vt:lpstr>
      <vt:lpstr>Security Issues in TCP/IP</vt:lpstr>
      <vt:lpstr>Software flaw</vt:lpstr>
      <vt:lpstr>BGP Traffic Hijack</vt:lpstr>
      <vt:lpstr>Web based Scanning</vt:lpstr>
      <vt:lpstr>Web-based check tools</vt:lpstr>
      <vt:lpstr>TCPIPUTILS (https://dnslytics.com)</vt:lpstr>
      <vt:lpstr>https://viewdns.info</vt:lpstr>
      <vt:lpstr>Looking Glass</vt:lpstr>
      <vt:lpstr>http://coffer.com/mac_find/</vt:lpstr>
      <vt:lpstr>Zone-h</vt:lpstr>
      <vt:lpstr>Web search site</vt:lpstr>
      <vt:lpstr>Public access to plane information</vt:lpstr>
      <vt:lpstr>Public access to plane information</vt:lpstr>
      <vt:lpstr>ShipFinder</vt:lpstr>
      <vt:lpstr>Network scanning</vt:lpstr>
      <vt:lpstr>Port Scanning</vt:lpstr>
      <vt:lpstr>Port Scanning – using SuperScan</vt:lpstr>
      <vt:lpstr>Port Scanning – using Nmap</vt:lpstr>
      <vt:lpstr>Vulnerability Scanning – using Tenable Nessus</vt:lpstr>
      <vt:lpstr>Flooding &amp; Spoofing</vt:lpstr>
      <vt:lpstr>Simple Spoofing (Non-blind)</vt:lpstr>
      <vt:lpstr>ARP Spoofing</vt:lpstr>
      <vt:lpstr>ARP Spoofing</vt:lpstr>
      <vt:lpstr>ARP Spoofing: Sending spoof packets</vt:lpstr>
      <vt:lpstr>ARP Spoofing: Victim</vt:lpstr>
      <vt:lpstr>ARP Spoofing Autopsy</vt:lpstr>
      <vt:lpstr>Denial of Services Attack</vt:lpstr>
      <vt:lpstr>What is Denial of Services Attack</vt:lpstr>
      <vt:lpstr>Denial of Services</vt:lpstr>
      <vt:lpstr>Denial of Services (Cont.)</vt:lpstr>
      <vt:lpstr>Denial of Services (Cont.)</vt:lpstr>
      <vt:lpstr>From DoS to DDoS Attacks</vt:lpstr>
      <vt:lpstr>Slow HTTP Test</vt:lpstr>
      <vt:lpstr>Over 11M SSH Servers are Vulnerable</vt:lpstr>
      <vt:lpstr>Reference List of Tools</vt:lpstr>
      <vt:lpstr>Reference List of Tools</vt:lpstr>
      <vt:lpstr>References</vt:lpstr>
    </vt:vector>
  </TitlesOfParts>
  <Company>ewalker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9 – Hacking: Securing and Attack Observations</dc:title>
  <dc:creator>SZE CHUNG R IEONG</dc:creator>
  <cp:lastModifiedBy>Dongdong She</cp:lastModifiedBy>
  <cp:revision>179</cp:revision>
  <cp:lastPrinted>2018-02-27T02:15:05Z</cp:lastPrinted>
  <dcterms:created xsi:type="dcterms:W3CDTF">2015-04-04T09:35:54Z</dcterms:created>
  <dcterms:modified xsi:type="dcterms:W3CDTF">2025-03-12T01:16:25Z</dcterms:modified>
</cp:coreProperties>
</file>