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 id="2147483688" r:id="rId2"/>
  </p:sldMasterIdLst>
  <p:notesMasterIdLst>
    <p:notesMasterId r:id="rId46"/>
  </p:notesMasterIdLst>
  <p:handoutMasterIdLst>
    <p:handoutMasterId r:id="rId47"/>
  </p:handoutMasterIdLst>
  <p:sldIdLst>
    <p:sldId id="256" r:id="rId3"/>
    <p:sldId id="551" r:id="rId4"/>
    <p:sldId id="575" r:id="rId5"/>
    <p:sldId id="570" r:id="rId6"/>
    <p:sldId id="576" r:id="rId7"/>
    <p:sldId id="572" r:id="rId8"/>
    <p:sldId id="573" r:id="rId9"/>
    <p:sldId id="574" r:id="rId10"/>
    <p:sldId id="582" r:id="rId11"/>
    <p:sldId id="1683" r:id="rId12"/>
    <p:sldId id="429" r:id="rId13"/>
    <p:sldId id="379" r:id="rId14"/>
    <p:sldId id="403" r:id="rId15"/>
    <p:sldId id="382" r:id="rId16"/>
    <p:sldId id="412" r:id="rId17"/>
    <p:sldId id="416" r:id="rId18"/>
    <p:sldId id="405" r:id="rId19"/>
    <p:sldId id="456" r:id="rId20"/>
    <p:sldId id="457" r:id="rId21"/>
    <p:sldId id="458" r:id="rId22"/>
    <p:sldId id="448" r:id="rId23"/>
    <p:sldId id="553" r:id="rId24"/>
    <p:sldId id="583" r:id="rId25"/>
    <p:sldId id="584" r:id="rId26"/>
    <p:sldId id="586" r:id="rId27"/>
    <p:sldId id="588" r:id="rId28"/>
    <p:sldId id="599" r:id="rId29"/>
    <p:sldId id="1685" r:id="rId30"/>
    <p:sldId id="1686" r:id="rId31"/>
    <p:sldId id="554" r:id="rId32"/>
    <p:sldId id="594" r:id="rId33"/>
    <p:sldId id="595" r:id="rId34"/>
    <p:sldId id="597" r:id="rId35"/>
    <p:sldId id="598" r:id="rId36"/>
    <p:sldId id="557" r:id="rId37"/>
    <p:sldId id="558" r:id="rId38"/>
    <p:sldId id="555" r:id="rId39"/>
    <p:sldId id="589" r:id="rId40"/>
    <p:sldId id="590" r:id="rId41"/>
    <p:sldId id="591" r:id="rId42"/>
    <p:sldId id="592" r:id="rId43"/>
    <p:sldId id="607" r:id="rId44"/>
    <p:sldId id="608"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FAFC7E6-32A5-5B49-813F-6ABC995B744A}">
          <p14:sldIdLst>
            <p14:sldId id="256"/>
          </p14:sldIdLst>
        </p14:section>
        <p14:section name="Agenda" id="{BD50D5C4-1928-674E-9727-472CCF04132B}">
          <p14:sldIdLst>
            <p14:sldId id="551"/>
          </p14:sldIdLst>
        </p14:section>
        <p14:section name="OS Background" id="{5E0EAD55-C9C8-9246-888C-8C6ABC4775A9}">
          <p14:sldIdLst>
            <p14:sldId id="575"/>
            <p14:sldId id="570"/>
            <p14:sldId id="576"/>
            <p14:sldId id="572"/>
            <p14:sldId id="573"/>
            <p14:sldId id="574"/>
          </p14:sldIdLst>
        </p14:section>
        <p14:section name="System Attack" id="{5CD798E7-45C5-5945-99DB-50D74DFB3E6B}">
          <p14:sldIdLst>
            <p14:sldId id="582"/>
            <p14:sldId id="1683"/>
            <p14:sldId id="429"/>
            <p14:sldId id="379"/>
            <p14:sldId id="403"/>
            <p14:sldId id="382"/>
            <p14:sldId id="412"/>
            <p14:sldId id="416"/>
            <p14:sldId id="405"/>
            <p14:sldId id="456"/>
            <p14:sldId id="457"/>
            <p14:sldId id="458"/>
            <p14:sldId id="448"/>
          </p14:sldIdLst>
        </p14:section>
        <p14:section name="Kernel Attack" id="{25397BAF-D415-0A4C-891F-F5E9247144D1}">
          <p14:sldIdLst>
            <p14:sldId id="553"/>
            <p14:sldId id="583"/>
            <p14:sldId id="584"/>
            <p14:sldId id="586"/>
            <p14:sldId id="588"/>
            <p14:sldId id="599"/>
            <p14:sldId id="1685"/>
            <p14:sldId id="1686"/>
          </p14:sldIdLst>
        </p14:section>
        <p14:section name="Patch Management" id="{0009C665-660C-E84A-A366-4CB4A270CD1F}">
          <p14:sldIdLst>
            <p14:sldId id="554"/>
            <p14:sldId id="594"/>
            <p14:sldId id="595"/>
            <p14:sldId id="597"/>
            <p14:sldId id="598"/>
            <p14:sldId id="557"/>
            <p14:sldId id="558"/>
          </p14:sldIdLst>
        </p14:section>
        <p14:section name="Trusted System Security" id="{7F662D61-4705-9A42-980E-0DD7AC550417}">
          <p14:sldIdLst>
            <p14:sldId id="555"/>
            <p14:sldId id="589"/>
            <p14:sldId id="590"/>
            <p14:sldId id="591"/>
            <p14:sldId id="592"/>
            <p14:sldId id="607"/>
            <p14:sldId id="60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fael" initials="r"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587D4C-E172-E653-F882-F127F43A909E}" v="11" dt="2025-04-09T02:37:48.6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21"/>
    <p:restoredTop sz="91823"/>
  </p:normalViewPr>
  <p:slideViewPr>
    <p:cSldViewPr snapToGrid="0" snapToObjects="1">
      <p:cViewPr varScale="1">
        <p:scale>
          <a:sx n="149" d="100"/>
          <a:sy n="149" d="100"/>
        </p:scale>
        <p:origin x="1004" y="8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6/11/relationships/changesInfo" Target="changesInfos/changesInfo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9959f38b89b7768a15822e796f4249a7b19480455b8b9e5d02fda07b35f172ba::" providerId="AD" clId="Web-{82587D4C-E172-E653-F882-F127F43A909E}"/>
    <pc:docChg chg="modSld">
      <pc:chgData name="Guest User" userId="S::urn:spo:anon#9959f38b89b7768a15822e796f4249a7b19480455b8b9e5d02fda07b35f172ba::" providerId="AD" clId="Web-{82587D4C-E172-E653-F882-F127F43A909E}" dt="2025-04-09T02:37:48.681" v="10" actId="1076"/>
      <pc:docMkLst>
        <pc:docMk/>
      </pc:docMkLst>
      <pc:sldChg chg="modSp">
        <pc:chgData name="Guest User" userId="S::urn:spo:anon#9959f38b89b7768a15822e796f4249a7b19480455b8b9e5d02fda07b35f172ba::" providerId="AD" clId="Web-{82587D4C-E172-E653-F882-F127F43A909E}" dt="2025-04-09T02:37:48.681" v="10" actId="1076"/>
        <pc:sldMkLst>
          <pc:docMk/>
          <pc:sldMk cId="15721931" sldId="1685"/>
        </pc:sldMkLst>
        <pc:picChg chg="mod">
          <ac:chgData name="Guest User" userId="S::urn:spo:anon#9959f38b89b7768a15822e796f4249a7b19480455b8b9e5d02fda07b35f172ba::" providerId="AD" clId="Web-{82587D4C-E172-E653-F882-F127F43A909E}" dt="2025-04-09T02:37:48.681" v="10" actId="1076"/>
          <ac:picMkLst>
            <pc:docMk/>
            <pc:sldMk cId="15721931" sldId="1685"/>
            <ac:picMk id="10" creationId="{C156B59F-5196-2240-881F-DD008F00F7B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68A5E8-DDC6-488E-95C5-5990E0D9EE6C}" type="datetime1">
              <a:rPr lang="en-HK" smtClean="0"/>
              <a:t>8/4/2025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Copyright © Ricci IEONG for UST training 2018</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C6B15A-C897-E948-A028-C1260291B7C2}" type="slidenum">
              <a:rPr lang="en-US" smtClean="0"/>
              <a:t>‹#›</a:t>
            </a:fld>
            <a:endParaRPr lang="en-US"/>
          </a:p>
        </p:txBody>
      </p:sp>
    </p:spTree>
    <p:extLst>
      <p:ext uri="{BB962C8B-B14F-4D97-AF65-F5344CB8AC3E}">
        <p14:creationId xmlns:p14="http://schemas.microsoft.com/office/powerpoint/2010/main" val="1609689486"/>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155E5E-B596-4938-AF77-8FE0161D4A0E}" type="datetime1">
              <a:rPr lang="en-HK" smtClean="0"/>
              <a:t>8/4/2025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Copyright © Ricci IEONG for UST training 2018</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BF24BD-34D0-5B4D-B8C0-4A673A2E3425}" type="slidenum">
              <a:rPr lang="en-US" smtClean="0"/>
              <a:t>‹#›</a:t>
            </a:fld>
            <a:endParaRPr lang="en-US"/>
          </a:p>
        </p:txBody>
      </p:sp>
    </p:spTree>
    <p:extLst>
      <p:ext uri="{BB962C8B-B14F-4D97-AF65-F5344CB8AC3E}">
        <p14:creationId xmlns:p14="http://schemas.microsoft.com/office/powerpoint/2010/main" val="671750290"/>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BF24BD-34D0-5B4D-B8C0-4A673A2E3425}" type="slidenum">
              <a:rPr lang="en-US" smtClean="0"/>
              <a:t>1</a:t>
            </a:fld>
            <a:endParaRPr lang="en-US"/>
          </a:p>
        </p:txBody>
      </p:sp>
      <p:sp>
        <p:nvSpPr>
          <p:cNvPr id="5" name="Date Placeholder 4"/>
          <p:cNvSpPr>
            <a:spLocks noGrp="1"/>
          </p:cNvSpPr>
          <p:nvPr>
            <p:ph type="dt" idx="11"/>
          </p:nvPr>
        </p:nvSpPr>
        <p:spPr/>
        <p:txBody>
          <a:bodyPr/>
          <a:lstStyle/>
          <a:p>
            <a:fld id="{5422B223-253C-4079-B408-FC9697C50E06}" type="datetime1">
              <a:rPr lang="en-HK" smtClean="0"/>
              <a:t>8/4/2025</a:t>
            </a:fld>
            <a:endParaRPr lang="en-US"/>
          </a:p>
        </p:txBody>
      </p:sp>
      <p:sp>
        <p:nvSpPr>
          <p:cNvPr id="6" name="Footer Placeholder 5"/>
          <p:cNvSpPr>
            <a:spLocks noGrp="1"/>
          </p:cNvSpPr>
          <p:nvPr>
            <p:ph type="ftr" sz="quarter" idx="12"/>
          </p:nvPr>
        </p:nvSpPr>
        <p:spPr/>
        <p:txBody>
          <a:bodyPr/>
          <a:lstStyle/>
          <a:p>
            <a:r>
              <a:rPr lang="en-US"/>
              <a:t>Copyright © Ricci IEONG for UST training 2018</a:t>
            </a:r>
          </a:p>
        </p:txBody>
      </p:sp>
    </p:spTree>
    <p:extLst>
      <p:ext uri="{BB962C8B-B14F-4D97-AF65-F5344CB8AC3E}">
        <p14:creationId xmlns:p14="http://schemas.microsoft.com/office/powerpoint/2010/main" val="342436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806491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TextEdit="1"/>
          </p:cNvSpPr>
          <p:nvPr>
            <p:ph type="sldImg"/>
          </p:nvPr>
        </p:nvSpPr>
        <p:spPr bwMode="auto">
          <a:noFill/>
          <a:ln>
            <a:solidFill>
              <a:srgbClr val="000000"/>
            </a:solidFill>
            <a:miter lim="800000"/>
            <a:headEnd/>
            <a:tailEnd/>
          </a:ln>
        </p:spPr>
      </p:sp>
      <p:sp>
        <p:nvSpPr>
          <p:cNvPr id="21506"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766600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p:spPr>
      </p:sp>
      <p:sp>
        <p:nvSpPr>
          <p:cNvPr id="27650"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941839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TextEdit="1"/>
          </p:cNvSpPr>
          <p:nvPr>
            <p:ph type="sldImg"/>
          </p:nvPr>
        </p:nvSpPr>
        <p:spPr bwMode="auto">
          <a:noFill/>
          <a:ln>
            <a:solidFill>
              <a:srgbClr val="000000"/>
            </a:solidFill>
            <a:miter lim="800000"/>
            <a:headEnd/>
            <a:tailEnd/>
          </a:ln>
        </p:spPr>
      </p:sp>
      <p:sp>
        <p:nvSpPr>
          <p:cNvPr id="31746" name="Rectangle 3"/>
          <p:cNvSpPr>
            <a:spLocks noGrp="1"/>
          </p:cNvSpPr>
          <p:nvPr>
            <p:ph type="body" idx="1"/>
          </p:nvPr>
        </p:nvSpPr>
        <p:spPr bwMode="auto">
          <a:noFill/>
        </p:spPr>
        <p:txBody>
          <a:bodyPr wrap="square" numCol="1" anchor="t" anchorCtr="0" compatLnSpc="1">
            <a:prstTxWarp prst="textNoShape">
              <a:avLst/>
            </a:prstTxWarp>
          </a:bodyPr>
          <a:lstStyle/>
          <a:p>
            <a:r>
              <a:rPr lang="en-US"/>
              <a:t>http://doc.bughunter.net/rootkit-backdoor/</a:t>
            </a:r>
          </a:p>
        </p:txBody>
      </p:sp>
    </p:spTree>
    <p:extLst>
      <p:ext uri="{BB962C8B-B14F-4D97-AF65-F5344CB8AC3E}">
        <p14:creationId xmlns:p14="http://schemas.microsoft.com/office/powerpoint/2010/main" val="351805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resources.infosecinstitute.com</a:t>
            </a:r>
            <a:r>
              <a:rPr lang="en-US"/>
              <a:t>/windows-exploit-suggester-an-easy-way-to-find-and-exploit-windows-vulnerabilities/</a:t>
            </a:r>
          </a:p>
        </p:txBody>
      </p:sp>
      <p:sp>
        <p:nvSpPr>
          <p:cNvPr id="4" name="Date Placeholder 3"/>
          <p:cNvSpPr>
            <a:spLocks noGrp="1"/>
          </p:cNvSpPr>
          <p:nvPr>
            <p:ph type="dt" idx="10"/>
          </p:nvPr>
        </p:nvSpPr>
        <p:spPr/>
        <p:txBody>
          <a:bodyPr/>
          <a:lstStyle/>
          <a:p>
            <a:fld id="{262D7120-21E9-4725-8428-355B2D68CF45}" type="datetime1">
              <a:rPr lang="en-HK" smtClean="0"/>
              <a:t>8/4/2025</a:t>
            </a:fld>
            <a:endParaRPr lang="en-US"/>
          </a:p>
        </p:txBody>
      </p:sp>
      <p:sp>
        <p:nvSpPr>
          <p:cNvPr id="5" name="Footer Placeholder 4"/>
          <p:cNvSpPr>
            <a:spLocks noGrp="1"/>
          </p:cNvSpPr>
          <p:nvPr>
            <p:ph type="ftr" sz="quarter" idx="11"/>
          </p:nvPr>
        </p:nvSpPr>
        <p:spPr/>
        <p:txBody>
          <a:bodyPr/>
          <a:lstStyle/>
          <a:p>
            <a:r>
              <a:rPr lang="en-US"/>
              <a:t>Copyright © Ricci IEONG for UST training 2018</a:t>
            </a:r>
          </a:p>
        </p:txBody>
      </p:sp>
      <p:sp>
        <p:nvSpPr>
          <p:cNvPr id="6" name="Slide Number Placeholder 5"/>
          <p:cNvSpPr>
            <a:spLocks noGrp="1"/>
          </p:cNvSpPr>
          <p:nvPr>
            <p:ph type="sldNum" sz="quarter" idx="12"/>
          </p:nvPr>
        </p:nvSpPr>
        <p:spPr/>
        <p:txBody>
          <a:bodyPr/>
          <a:lstStyle/>
          <a:p>
            <a:fld id="{F2BF24BD-34D0-5B4D-B8C0-4A673A2E3425}" type="slidenum">
              <a:rPr lang="en-US" smtClean="0"/>
              <a:t>27</a:t>
            </a:fld>
            <a:endParaRPr lang="en-US"/>
          </a:p>
        </p:txBody>
      </p:sp>
    </p:spTree>
    <p:extLst>
      <p:ext uri="{BB962C8B-B14F-4D97-AF65-F5344CB8AC3E}">
        <p14:creationId xmlns:p14="http://schemas.microsoft.com/office/powerpoint/2010/main" val="638778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www.ithome.com.tw</a:t>
            </a:r>
            <a:r>
              <a:rPr lang="en-US" dirty="0"/>
              <a:t>/news/149763</a:t>
            </a:r>
          </a:p>
          <a:p>
            <a:r>
              <a:rPr lang="en-US" dirty="0"/>
              <a:t>https://</a:t>
            </a:r>
            <a:r>
              <a:rPr lang="en-US" dirty="0" err="1"/>
              <a:t>jfrog.com</a:t>
            </a:r>
            <a:r>
              <a:rPr lang="en-US" dirty="0"/>
              <a:t>/blog/dirtypipe-cve-2022-0847-the-new-dirtycow/</a:t>
            </a:r>
          </a:p>
          <a:p>
            <a:r>
              <a:rPr lang="en-US" dirty="0"/>
              <a:t>https://</a:t>
            </a:r>
            <a:r>
              <a:rPr lang="en-US" dirty="0" err="1"/>
              <a:t>www.datadoghq.com</a:t>
            </a:r>
            <a:r>
              <a:rPr lang="en-US" dirty="0"/>
              <a:t>/blog/dirty-pipe-vulnerability-overview-and-remediation/</a:t>
            </a:r>
          </a:p>
          <a:p>
            <a:r>
              <a:rPr lang="en-US" dirty="0"/>
              <a:t>https://</a:t>
            </a:r>
            <a:r>
              <a:rPr lang="en-US" dirty="0" err="1"/>
              <a:t>www.youtube.com</a:t>
            </a:r>
            <a:r>
              <a:rPr lang="en-US" dirty="0"/>
              <a:t>/</a:t>
            </a:r>
            <a:r>
              <a:rPr lang="en-US" dirty="0" err="1"/>
              <a:t>watch?v</a:t>
            </a:r>
            <a:r>
              <a:rPr lang="en-US" dirty="0"/>
              <a:t>=WfSf61e2yec</a:t>
            </a:r>
          </a:p>
          <a:p>
            <a:endParaRPr lang="en-US" dirty="0"/>
          </a:p>
        </p:txBody>
      </p:sp>
      <p:sp>
        <p:nvSpPr>
          <p:cNvPr id="4" name="Date Placeholder 3"/>
          <p:cNvSpPr>
            <a:spLocks noGrp="1"/>
          </p:cNvSpPr>
          <p:nvPr>
            <p:ph type="dt" idx="1"/>
          </p:nvPr>
        </p:nvSpPr>
        <p:spPr/>
        <p:txBody>
          <a:bodyPr/>
          <a:lstStyle/>
          <a:p>
            <a:fld id="{A2F59E23-7CCD-486E-A52F-9927BEBA03CB}" type="datetime1">
              <a:rPr lang="en-HK" smtClean="0"/>
              <a:t>8/4/2025</a:t>
            </a:fld>
            <a:endParaRPr lang="en-US"/>
          </a:p>
        </p:txBody>
      </p:sp>
      <p:sp>
        <p:nvSpPr>
          <p:cNvPr id="5" name="Footer Placeholder 4"/>
          <p:cNvSpPr>
            <a:spLocks noGrp="1"/>
          </p:cNvSpPr>
          <p:nvPr>
            <p:ph type="ftr" sz="quarter" idx="4"/>
          </p:nvPr>
        </p:nvSpPr>
        <p:spPr/>
        <p:txBody>
          <a:bodyPr/>
          <a:lstStyle/>
          <a:p>
            <a:r>
              <a:rPr lang="en-US"/>
              <a:t>Copyright © Ricci IEONG for UST training 2018</a:t>
            </a:r>
          </a:p>
        </p:txBody>
      </p:sp>
      <p:sp>
        <p:nvSpPr>
          <p:cNvPr id="6" name="Slide Number Placeholder 5"/>
          <p:cNvSpPr>
            <a:spLocks noGrp="1"/>
          </p:cNvSpPr>
          <p:nvPr>
            <p:ph type="sldNum" sz="quarter" idx="5"/>
          </p:nvPr>
        </p:nvSpPr>
        <p:spPr/>
        <p:txBody>
          <a:bodyPr/>
          <a:lstStyle/>
          <a:p>
            <a:fld id="{F2BF24BD-34D0-5B4D-B8C0-4A673A2E3425}" type="slidenum">
              <a:rPr lang="en-US" smtClean="0"/>
              <a:t>28</a:t>
            </a:fld>
            <a:endParaRPr lang="en-US"/>
          </a:p>
        </p:txBody>
      </p:sp>
    </p:spTree>
    <p:extLst>
      <p:ext uri="{BB962C8B-B14F-4D97-AF65-F5344CB8AC3E}">
        <p14:creationId xmlns:p14="http://schemas.microsoft.com/office/powerpoint/2010/main" val="2808566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4928DD-3168-465E-BC12-DAD90C41DEE7}" type="slidenum">
              <a:rPr lang="en-US">
                <a:cs typeface="Arial" charset="0"/>
              </a:rPr>
              <a:pPr fontAlgn="base">
                <a:spcBef>
                  <a:spcPct val="0"/>
                </a:spcBef>
                <a:spcAft>
                  <a:spcPct val="0"/>
                </a:spcAft>
                <a:defRPr/>
              </a:pPr>
              <a:t>31</a:t>
            </a:fld>
            <a:endParaRPr lang="en-US">
              <a:cs typeface="Arial" charset="0"/>
            </a:endParaRPr>
          </a:p>
        </p:txBody>
      </p:sp>
      <p:sp>
        <p:nvSpPr>
          <p:cNvPr id="1771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71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TW"/>
              <a:t>http://en.wikipedia.org/wiki/Package_management_system</a:t>
            </a:r>
          </a:p>
          <a:p>
            <a:pPr eaLnBrk="1" hangingPunct="1">
              <a:spcBef>
                <a:spcPct val="0"/>
              </a:spcBef>
            </a:pPr>
            <a:endParaRPr lang="en-US" altLang="zh-TW"/>
          </a:p>
        </p:txBody>
      </p:sp>
    </p:spTree>
    <p:extLst>
      <p:ext uri="{BB962C8B-B14F-4D97-AF65-F5344CB8AC3E}">
        <p14:creationId xmlns:p14="http://schemas.microsoft.com/office/powerpoint/2010/main" val="899710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TextEdit="1"/>
          </p:cNvSpPr>
          <p:nvPr>
            <p:ph type="sldImg"/>
          </p:nvPr>
        </p:nvSpPr>
        <p:spPr bwMode="auto">
          <a:noFill/>
          <a:ln>
            <a:solidFill>
              <a:srgbClr val="000000"/>
            </a:solidFill>
            <a:miter lim="800000"/>
            <a:headEnd/>
            <a:tailEnd/>
          </a:ln>
        </p:spPr>
      </p:sp>
      <p:sp>
        <p:nvSpPr>
          <p:cNvPr id="183298" name="Rectangle 3"/>
          <p:cNvSpPr>
            <a:spLocks noGrp="1"/>
          </p:cNvSpPr>
          <p:nvPr>
            <p:ph type="body" idx="1"/>
          </p:nvPr>
        </p:nvSpPr>
        <p:spPr bwMode="auto">
          <a:noFill/>
        </p:spPr>
        <p:txBody>
          <a:bodyPr wrap="square" numCol="1" anchor="t" anchorCtr="0" compatLnSpc="1">
            <a:prstTxWarp prst="textNoShape">
              <a:avLst/>
            </a:prstTxWarp>
          </a:bodyPr>
          <a:lstStyle/>
          <a:p>
            <a:endParaRPr lang="en-US" altLang="zh-TW"/>
          </a:p>
        </p:txBody>
      </p:sp>
    </p:spTree>
    <p:extLst>
      <p:ext uri="{BB962C8B-B14F-4D97-AF65-F5344CB8AC3E}">
        <p14:creationId xmlns:p14="http://schemas.microsoft.com/office/powerpoint/2010/main" val="782491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zh-TW"/>
              <a:t>Web Attack and DefenseInformation Security Introduction</a:t>
            </a:r>
          </a:p>
        </p:txBody>
      </p:sp>
      <p:sp>
        <p:nvSpPr>
          <p:cNvPr id="6" name="Rectangle 6"/>
          <p:cNvSpPr>
            <a:spLocks noGrp="1" noChangeArrowheads="1"/>
          </p:cNvSpPr>
          <p:nvPr>
            <p:ph type="ftr" sz="quarter" idx="4"/>
          </p:nvPr>
        </p:nvSpPr>
        <p:spPr>
          <a:ln/>
        </p:spPr>
        <p:txBody>
          <a:bodyPr/>
          <a:lstStyle/>
          <a:p>
            <a:r>
              <a:rPr lang="en-US" altLang="zh-TW"/>
              <a:t>Copyright © Ricci IEONG for UST training 2018</a:t>
            </a:r>
          </a:p>
        </p:txBody>
      </p:sp>
      <p:sp>
        <p:nvSpPr>
          <p:cNvPr id="7" name="Rectangle 7"/>
          <p:cNvSpPr>
            <a:spLocks noGrp="1" noChangeArrowheads="1"/>
          </p:cNvSpPr>
          <p:nvPr>
            <p:ph type="sldNum" sz="quarter" idx="5"/>
          </p:nvPr>
        </p:nvSpPr>
        <p:spPr>
          <a:ln/>
        </p:spPr>
        <p:txBody>
          <a:bodyPr/>
          <a:lstStyle/>
          <a:p>
            <a:fld id="{561C1D72-A33F-4909-A6D7-A3683C1C6BB7}" type="slidenum">
              <a:rPr lang="zh-TW" altLang="en-US"/>
              <a:pPr/>
              <a:t>33</a:t>
            </a:fld>
            <a:endParaRPr lang="en-US" altLang="zh-TW"/>
          </a:p>
        </p:txBody>
      </p:sp>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p:txBody>
          <a:bodyPr/>
          <a:lstStyle/>
          <a:p>
            <a:r>
              <a:rPr lang="en-US" altLang="zh-TW" dirty="0"/>
              <a:t>https://</a:t>
            </a:r>
            <a:r>
              <a:rPr lang="en-US" altLang="zh-TW" dirty="0" err="1"/>
              <a:t>www.microsoft.com</a:t>
            </a:r>
            <a:r>
              <a:rPr lang="en-US" altLang="zh-TW" dirty="0"/>
              <a:t>/</a:t>
            </a:r>
            <a:r>
              <a:rPr lang="en-US" altLang="zh-TW" dirty="0" err="1"/>
              <a:t>en</a:t>
            </a:r>
            <a:r>
              <a:rPr lang="en-US" altLang="zh-TW" dirty="0"/>
              <a:t>-us/download/</a:t>
            </a:r>
            <a:r>
              <a:rPr lang="en-US" altLang="zh-TW" dirty="0" err="1"/>
              <a:t>details.aspx?id</a:t>
            </a:r>
            <a:r>
              <a:rPr lang="en-US" altLang="zh-TW" dirty="0"/>
              <a:t>=7558</a:t>
            </a:r>
            <a:endParaRPr lang="zh-TW" altLang="en-US" dirty="0"/>
          </a:p>
        </p:txBody>
      </p:sp>
    </p:spTree>
    <p:extLst>
      <p:ext uri="{BB962C8B-B14F-4D97-AF65-F5344CB8AC3E}">
        <p14:creationId xmlns:p14="http://schemas.microsoft.com/office/powerpoint/2010/main" val="1735833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en.wikipedia.org</a:t>
            </a:r>
            <a:r>
              <a:rPr lang="en-US" dirty="0"/>
              <a:t>/wiki/</a:t>
            </a:r>
            <a:r>
              <a:rPr lang="en-US" dirty="0" err="1"/>
              <a:t>File:AppVirtual.svg</a:t>
            </a:r>
            <a:endParaRPr lang="en-US" dirty="0"/>
          </a:p>
        </p:txBody>
      </p:sp>
      <p:sp>
        <p:nvSpPr>
          <p:cNvPr id="4" name="Date Placeholder 3"/>
          <p:cNvSpPr>
            <a:spLocks noGrp="1"/>
          </p:cNvSpPr>
          <p:nvPr>
            <p:ph type="dt" idx="10"/>
          </p:nvPr>
        </p:nvSpPr>
        <p:spPr/>
        <p:txBody>
          <a:bodyPr/>
          <a:lstStyle/>
          <a:p>
            <a:fld id="{F7D3BF49-EC91-49CC-BFD7-5BABE7EBEBA0}" type="datetime1">
              <a:rPr lang="en-HK" smtClean="0"/>
              <a:t>8/4/2025</a:t>
            </a:fld>
            <a:endParaRPr lang="en-US"/>
          </a:p>
        </p:txBody>
      </p:sp>
      <p:sp>
        <p:nvSpPr>
          <p:cNvPr id="5" name="Footer Placeholder 4"/>
          <p:cNvSpPr>
            <a:spLocks noGrp="1"/>
          </p:cNvSpPr>
          <p:nvPr>
            <p:ph type="ftr" sz="quarter" idx="11"/>
          </p:nvPr>
        </p:nvSpPr>
        <p:spPr/>
        <p:txBody>
          <a:bodyPr/>
          <a:lstStyle/>
          <a:p>
            <a:r>
              <a:rPr lang="en-US"/>
              <a:t>Copyright © Ricci IEONG for UST training 2018</a:t>
            </a:r>
          </a:p>
        </p:txBody>
      </p:sp>
      <p:sp>
        <p:nvSpPr>
          <p:cNvPr id="6" name="Slide Number Placeholder 5"/>
          <p:cNvSpPr>
            <a:spLocks noGrp="1"/>
          </p:cNvSpPr>
          <p:nvPr>
            <p:ph type="sldNum" sz="quarter" idx="12"/>
          </p:nvPr>
        </p:nvSpPr>
        <p:spPr/>
        <p:txBody>
          <a:bodyPr/>
          <a:lstStyle/>
          <a:p>
            <a:fld id="{F2BF24BD-34D0-5B4D-B8C0-4A673A2E3425}" type="slidenum">
              <a:rPr lang="en-US" smtClean="0"/>
              <a:t>35</a:t>
            </a:fld>
            <a:endParaRPr lang="en-US"/>
          </a:p>
        </p:txBody>
      </p:sp>
    </p:spTree>
    <p:extLst>
      <p:ext uri="{BB962C8B-B14F-4D97-AF65-F5344CB8AC3E}">
        <p14:creationId xmlns:p14="http://schemas.microsoft.com/office/powerpoint/2010/main" val="1839288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66788" eaLnBrk="0" hangingPunct="0">
              <a:spcBef>
                <a:spcPct val="30000"/>
              </a:spcBef>
              <a:defRPr sz="1200">
                <a:solidFill>
                  <a:schemeClr val="tx1"/>
                </a:solidFill>
                <a:latin typeface="Arial" charset="0"/>
                <a:ea typeface="Arial" charset="0"/>
                <a:cs typeface="Arial" charset="0"/>
              </a:defRPr>
            </a:lvl1pPr>
            <a:lvl2pPr marL="742950" indent="-285750" defTabSz="966788" eaLnBrk="0" hangingPunct="0">
              <a:spcBef>
                <a:spcPct val="30000"/>
              </a:spcBef>
              <a:defRPr sz="1200">
                <a:solidFill>
                  <a:schemeClr val="tx1"/>
                </a:solidFill>
                <a:latin typeface="Arial" charset="0"/>
                <a:ea typeface="Arial" charset="0"/>
                <a:cs typeface="Arial" charset="0"/>
              </a:defRPr>
            </a:lvl2pPr>
            <a:lvl3pPr marL="1143000" indent="-228600" defTabSz="966788" eaLnBrk="0" hangingPunct="0">
              <a:spcBef>
                <a:spcPct val="30000"/>
              </a:spcBef>
              <a:defRPr sz="1200">
                <a:solidFill>
                  <a:schemeClr val="tx1"/>
                </a:solidFill>
                <a:latin typeface="Arial" charset="0"/>
                <a:ea typeface="Arial" charset="0"/>
                <a:cs typeface="Arial" charset="0"/>
              </a:defRPr>
            </a:lvl3pPr>
            <a:lvl4pPr marL="1600200" indent="-228600" defTabSz="966788" eaLnBrk="0" hangingPunct="0">
              <a:spcBef>
                <a:spcPct val="30000"/>
              </a:spcBef>
              <a:defRPr sz="1200">
                <a:solidFill>
                  <a:schemeClr val="tx1"/>
                </a:solidFill>
                <a:latin typeface="Arial" charset="0"/>
                <a:ea typeface="Arial" charset="0"/>
                <a:cs typeface="Arial" charset="0"/>
              </a:defRPr>
            </a:lvl4pPr>
            <a:lvl5pPr marL="2057400" indent="-228600" defTabSz="966788" eaLnBrk="0" hangingPunct="0">
              <a:spcBef>
                <a:spcPct val="30000"/>
              </a:spcBef>
              <a:defRPr sz="1200">
                <a:solidFill>
                  <a:schemeClr val="tx1"/>
                </a:solidFill>
                <a:latin typeface="Arial" charset="0"/>
                <a:ea typeface="Arial" charset="0"/>
                <a:cs typeface="Arial" charset="0"/>
              </a:defRPr>
            </a:lvl5pPr>
            <a:lvl6pPr marL="25146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A810D995-6496-9845-9BAC-B4D31AB0A642}" type="slidenum">
              <a:rPr lang="en-US" altLang="en-US" sz="1300">
                <a:ea typeface="新細明體" charset="-120"/>
              </a:rPr>
              <a:pPr eaLnBrk="1" hangingPunct="1">
                <a:spcBef>
                  <a:spcPct val="0"/>
                </a:spcBef>
              </a:pPr>
              <a:t>3</a:t>
            </a:fld>
            <a:endParaRPr lang="en-US" altLang="en-US" sz="1300">
              <a:ea typeface="新細明體" charset="-120"/>
            </a:endParaRPr>
          </a:p>
        </p:txBody>
      </p:sp>
      <p:sp>
        <p:nvSpPr>
          <p:cNvPr id="72707" name="Rectangle 7"/>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spcBef>
                <a:spcPct val="30000"/>
              </a:spcBef>
              <a:defRPr sz="1200">
                <a:solidFill>
                  <a:schemeClr val="tx1"/>
                </a:solidFill>
                <a:latin typeface="Arial" charset="0"/>
                <a:ea typeface="Arial" charset="0"/>
                <a:cs typeface="Arial" charset="0"/>
              </a:defRPr>
            </a:lvl1pPr>
            <a:lvl2pPr marL="742950" indent="-285750" defTabSz="966788" eaLnBrk="0" hangingPunct="0">
              <a:spcBef>
                <a:spcPct val="30000"/>
              </a:spcBef>
              <a:defRPr sz="1200">
                <a:solidFill>
                  <a:schemeClr val="tx1"/>
                </a:solidFill>
                <a:latin typeface="Arial" charset="0"/>
                <a:ea typeface="Arial" charset="0"/>
                <a:cs typeface="Arial" charset="0"/>
              </a:defRPr>
            </a:lvl2pPr>
            <a:lvl3pPr marL="1143000" indent="-228600" defTabSz="966788" eaLnBrk="0" hangingPunct="0">
              <a:spcBef>
                <a:spcPct val="30000"/>
              </a:spcBef>
              <a:defRPr sz="1200">
                <a:solidFill>
                  <a:schemeClr val="tx1"/>
                </a:solidFill>
                <a:latin typeface="Arial" charset="0"/>
                <a:ea typeface="Arial" charset="0"/>
                <a:cs typeface="Arial" charset="0"/>
              </a:defRPr>
            </a:lvl3pPr>
            <a:lvl4pPr marL="1600200" indent="-228600" defTabSz="966788" eaLnBrk="0" hangingPunct="0">
              <a:spcBef>
                <a:spcPct val="30000"/>
              </a:spcBef>
              <a:defRPr sz="1200">
                <a:solidFill>
                  <a:schemeClr val="tx1"/>
                </a:solidFill>
                <a:latin typeface="Arial" charset="0"/>
                <a:ea typeface="Arial" charset="0"/>
                <a:cs typeface="Arial" charset="0"/>
              </a:defRPr>
            </a:lvl4pPr>
            <a:lvl5pPr marL="2057400" indent="-228600" defTabSz="966788" eaLnBrk="0" hangingPunct="0">
              <a:spcBef>
                <a:spcPct val="30000"/>
              </a:spcBef>
              <a:defRPr sz="1200">
                <a:solidFill>
                  <a:schemeClr val="tx1"/>
                </a:solidFill>
                <a:latin typeface="Arial" charset="0"/>
                <a:ea typeface="Arial" charset="0"/>
                <a:cs typeface="Arial" charset="0"/>
              </a:defRPr>
            </a:lvl5pPr>
            <a:lvl6pPr marL="25146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spcBef>
                <a:spcPct val="0"/>
              </a:spcBef>
            </a:pPr>
            <a:fld id="{0CB192A8-EF2E-0F42-A8EB-EA860FEEDA89}" type="slidenum">
              <a:rPr lang="en-US" altLang="en-US" sz="1300">
                <a:ea typeface="新細明體" charset="-120"/>
              </a:rPr>
              <a:pPr algn="r" eaLnBrk="1" hangingPunct="1">
                <a:spcBef>
                  <a:spcPct val="0"/>
                </a:spcBef>
              </a:pPr>
              <a:t>3</a:t>
            </a:fld>
            <a:endParaRPr lang="en-US" altLang="en-US" sz="1300">
              <a:ea typeface="新細明體" charset="-120"/>
            </a:endParaRPr>
          </a:p>
        </p:txBody>
      </p:sp>
      <p:sp>
        <p:nvSpPr>
          <p:cNvPr id="72708" name="Rectangle 2"/>
          <p:cNvSpPr>
            <a:spLocks noGrp="1" noRot="1" noChangeAspect="1" noChangeArrowheads="1" noTextEdit="1"/>
          </p:cNvSpPr>
          <p:nvPr>
            <p:ph type="sldImg"/>
          </p:nvPr>
        </p:nvSpPr>
        <p:spPr>
          <a:ln/>
        </p:spPr>
      </p:sp>
      <p:sp>
        <p:nvSpPr>
          <p:cNvPr id="72709"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20833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TextEdit="1"/>
          </p:cNvSpPr>
          <p:nvPr>
            <p:ph type="sldImg"/>
          </p:nvPr>
        </p:nvSpPr>
        <p:spPr bwMode="auto">
          <a:noFill/>
          <a:ln>
            <a:solidFill>
              <a:srgbClr val="000000"/>
            </a:solidFill>
            <a:miter lim="800000"/>
            <a:headEnd/>
            <a:tailEnd/>
          </a:ln>
        </p:spPr>
      </p:sp>
      <p:sp>
        <p:nvSpPr>
          <p:cNvPr id="35842"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662161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defTabSz="966788" eaLnBrk="0" hangingPunct="0">
              <a:spcBef>
                <a:spcPct val="30000"/>
              </a:spcBef>
              <a:defRPr sz="1200">
                <a:solidFill>
                  <a:schemeClr val="tx1"/>
                </a:solidFill>
                <a:latin typeface="Arial" charset="0"/>
                <a:ea typeface="Arial" charset="0"/>
                <a:cs typeface="Arial" charset="0"/>
              </a:defRPr>
            </a:lvl1pPr>
            <a:lvl2pPr marL="742950" indent="-285750" defTabSz="966788" eaLnBrk="0" hangingPunct="0">
              <a:spcBef>
                <a:spcPct val="30000"/>
              </a:spcBef>
              <a:defRPr sz="1200">
                <a:solidFill>
                  <a:schemeClr val="tx1"/>
                </a:solidFill>
                <a:latin typeface="Arial" charset="0"/>
                <a:ea typeface="Arial" charset="0"/>
                <a:cs typeface="Arial" charset="0"/>
              </a:defRPr>
            </a:lvl2pPr>
            <a:lvl3pPr marL="1143000" indent="-228600" defTabSz="966788" eaLnBrk="0" hangingPunct="0">
              <a:spcBef>
                <a:spcPct val="30000"/>
              </a:spcBef>
              <a:defRPr sz="1200">
                <a:solidFill>
                  <a:schemeClr val="tx1"/>
                </a:solidFill>
                <a:latin typeface="Arial" charset="0"/>
                <a:ea typeface="Arial" charset="0"/>
                <a:cs typeface="Arial" charset="0"/>
              </a:defRPr>
            </a:lvl3pPr>
            <a:lvl4pPr marL="1600200" indent="-228600" defTabSz="966788" eaLnBrk="0" hangingPunct="0">
              <a:spcBef>
                <a:spcPct val="30000"/>
              </a:spcBef>
              <a:defRPr sz="1200">
                <a:solidFill>
                  <a:schemeClr val="tx1"/>
                </a:solidFill>
                <a:latin typeface="Arial" charset="0"/>
                <a:ea typeface="Arial" charset="0"/>
                <a:cs typeface="Arial" charset="0"/>
              </a:defRPr>
            </a:lvl4pPr>
            <a:lvl5pPr marL="2057400" indent="-228600" defTabSz="966788" eaLnBrk="0" hangingPunct="0">
              <a:spcBef>
                <a:spcPct val="30000"/>
              </a:spcBef>
              <a:defRPr sz="1200">
                <a:solidFill>
                  <a:schemeClr val="tx1"/>
                </a:solidFill>
                <a:latin typeface="Arial" charset="0"/>
                <a:ea typeface="Arial" charset="0"/>
                <a:cs typeface="Arial" charset="0"/>
              </a:defRPr>
            </a:lvl5pPr>
            <a:lvl6pPr marL="25146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AC604DDE-8F9A-714A-8DC3-4DADE57DE08F}" type="slidenum">
              <a:rPr lang="en-US" altLang="en-US" sz="1300">
                <a:ea typeface="新細明體" charset="-120"/>
              </a:rPr>
              <a:pPr eaLnBrk="1" hangingPunct="1">
                <a:spcBef>
                  <a:spcPct val="0"/>
                </a:spcBef>
              </a:pPr>
              <a:t>39</a:t>
            </a:fld>
            <a:endParaRPr lang="en-US" altLang="en-US" sz="1300">
              <a:ea typeface="新細明體" charset="-120"/>
            </a:endParaRPr>
          </a:p>
        </p:txBody>
      </p:sp>
      <p:sp>
        <p:nvSpPr>
          <p:cNvPr id="66563" name="Rectangle 7"/>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spcBef>
                <a:spcPct val="30000"/>
              </a:spcBef>
              <a:defRPr sz="1200">
                <a:solidFill>
                  <a:schemeClr val="tx1"/>
                </a:solidFill>
                <a:latin typeface="Arial" charset="0"/>
                <a:ea typeface="Arial" charset="0"/>
                <a:cs typeface="Arial" charset="0"/>
              </a:defRPr>
            </a:lvl1pPr>
            <a:lvl2pPr marL="742950" indent="-285750" defTabSz="966788" eaLnBrk="0" hangingPunct="0">
              <a:spcBef>
                <a:spcPct val="30000"/>
              </a:spcBef>
              <a:defRPr sz="1200">
                <a:solidFill>
                  <a:schemeClr val="tx1"/>
                </a:solidFill>
                <a:latin typeface="Arial" charset="0"/>
                <a:ea typeface="Arial" charset="0"/>
                <a:cs typeface="Arial" charset="0"/>
              </a:defRPr>
            </a:lvl2pPr>
            <a:lvl3pPr marL="1143000" indent="-228600" defTabSz="966788" eaLnBrk="0" hangingPunct="0">
              <a:spcBef>
                <a:spcPct val="30000"/>
              </a:spcBef>
              <a:defRPr sz="1200">
                <a:solidFill>
                  <a:schemeClr val="tx1"/>
                </a:solidFill>
                <a:latin typeface="Arial" charset="0"/>
                <a:ea typeface="Arial" charset="0"/>
                <a:cs typeface="Arial" charset="0"/>
              </a:defRPr>
            </a:lvl3pPr>
            <a:lvl4pPr marL="1600200" indent="-228600" defTabSz="966788" eaLnBrk="0" hangingPunct="0">
              <a:spcBef>
                <a:spcPct val="30000"/>
              </a:spcBef>
              <a:defRPr sz="1200">
                <a:solidFill>
                  <a:schemeClr val="tx1"/>
                </a:solidFill>
                <a:latin typeface="Arial" charset="0"/>
                <a:ea typeface="Arial" charset="0"/>
                <a:cs typeface="Arial" charset="0"/>
              </a:defRPr>
            </a:lvl4pPr>
            <a:lvl5pPr marL="2057400" indent="-228600" defTabSz="966788" eaLnBrk="0" hangingPunct="0">
              <a:spcBef>
                <a:spcPct val="30000"/>
              </a:spcBef>
              <a:defRPr sz="1200">
                <a:solidFill>
                  <a:schemeClr val="tx1"/>
                </a:solidFill>
                <a:latin typeface="Arial" charset="0"/>
                <a:ea typeface="Arial" charset="0"/>
                <a:cs typeface="Arial" charset="0"/>
              </a:defRPr>
            </a:lvl5pPr>
            <a:lvl6pPr marL="25146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spcBef>
                <a:spcPct val="0"/>
              </a:spcBef>
            </a:pPr>
            <a:fld id="{936B1BE6-B428-E549-A56C-CDB4CA73BDF3}" type="slidenum">
              <a:rPr lang="en-US" altLang="en-US" sz="1300">
                <a:ea typeface="新細明體" charset="-120"/>
              </a:rPr>
              <a:pPr algn="r" eaLnBrk="1" hangingPunct="1">
                <a:spcBef>
                  <a:spcPct val="0"/>
                </a:spcBef>
              </a:pPr>
              <a:t>39</a:t>
            </a:fld>
            <a:endParaRPr lang="en-US" altLang="en-US" sz="1300">
              <a:ea typeface="新細明體" charset="-120"/>
            </a:endParaRPr>
          </a:p>
        </p:txBody>
      </p:sp>
      <p:sp>
        <p:nvSpPr>
          <p:cNvPr id="66564" name="Rectangle 2"/>
          <p:cNvSpPr>
            <a:spLocks noGrp="1" noRot="1" noChangeAspect="1" noTextEdit="1"/>
          </p:cNvSpPr>
          <p:nvPr>
            <p:ph type="sldImg"/>
          </p:nvPr>
        </p:nvSpPr>
        <p:spPr>
          <a:ln/>
        </p:spPr>
      </p:sp>
      <p:sp>
        <p:nvSpPr>
          <p:cNvPr id="66565" name="Rectangle 3"/>
          <p:cNvSpPr>
            <a:spLocks noGrp="1"/>
          </p:cNvSpPr>
          <p:nvPr>
            <p:ph type="body" idx="1"/>
          </p:nvPr>
        </p:nvSpPr>
        <p:spPr>
          <a:noFill/>
        </p:spPr>
        <p:txBody>
          <a:bodyPr/>
          <a:lstStyle/>
          <a:p>
            <a:pPr eaLnBrk="1" hangingPunct="1"/>
            <a:endParaRPr lang="en-US" altLang="zh-TW">
              <a:ea typeface="新細明體" charset="-120"/>
            </a:endParaRPr>
          </a:p>
        </p:txBody>
      </p:sp>
    </p:spTree>
    <p:extLst>
      <p:ext uri="{BB962C8B-B14F-4D97-AF65-F5344CB8AC3E}">
        <p14:creationId xmlns:p14="http://schemas.microsoft.com/office/powerpoint/2010/main" val="246646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Bell-</a:t>
            </a:r>
            <a:r>
              <a:rPr lang="en-US" dirty="0" err="1"/>
              <a:t>LaPadula</a:t>
            </a:r>
            <a:r>
              <a:rPr lang="en-US" baseline="0" dirty="0"/>
              <a:t> Model ( read down and write up model)</a:t>
            </a:r>
          </a:p>
          <a:p>
            <a:r>
              <a:rPr lang="en-US" dirty="0" err="1"/>
              <a:t>ps</a:t>
            </a:r>
            <a:r>
              <a:rPr lang="en-US" dirty="0"/>
              <a:t> -Z</a:t>
            </a:r>
          </a:p>
          <a:p>
            <a:r>
              <a:rPr lang="en-US" dirty="0" err="1"/>
              <a:t>ls</a:t>
            </a:r>
            <a:r>
              <a:rPr lang="en-US" dirty="0"/>
              <a:t> -Z</a:t>
            </a:r>
          </a:p>
        </p:txBody>
      </p:sp>
      <p:sp>
        <p:nvSpPr>
          <p:cNvPr id="4" name="Slide Number Placeholder 3"/>
          <p:cNvSpPr>
            <a:spLocks noGrp="1"/>
          </p:cNvSpPr>
          <p:nvPr>
            <p:ph type="sldNum" sz="quarter" idx="10"/>
          </p:nvPr>
        </p:nvSpPr>
        <p:spPr/>
        <p:txBody>
          <a:bodyPr/>
          <a:lstStyle/>
          <a:p>
            <a:pPr>
              <a:defRPr/>
            </a:pPr>
            <a:fld id="{8A2DF6C5-358F-48EF-ACE7-384A2C3ED6BD}" type="slidenum">
              <a:rPr lang="en-US" smtClean="0"/>
              <a:pPr>
                <a:defRPr/>
              </a:pPr>
              <a:t>40</a:t>
            </a:fld>
            <a:endParaRPr lang="en-US"/>
          </a:p>
        </p:txBody>
      </p:sp>
    </p:spTree>
    <p:extLst>
      <p:ext uri="{BB962C8B-B14F-4D97-AF65-F5344CB8AC3E}">
        <p14:creationId xmlns:p14="http://schemas.microsoft.com/office/powerpoint/2010/main" val="1582539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TextEdit="1"/>
          </p:cNvSpPr>
          <p:nvPr>
            <p:ph type="sldImg"/>
          </p:nvPr>
        </p:nvSpPr>
        <p:spPr bwMode="auto">
          <a:noFill/>
          <a:ln>
            <a:solidFill>
              <a:srgbClr val="000000"/>
            </a:solidFill>
            <a:miter lim="800000"/>
            <a:headEnd/>
            <a:tailEnd/>
          </a:ln>
        </p:spPr>
      </p:sp>
      <p:sp>
        <p:nvSpPr>
          <p:cNvPr id="87042"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https://</a:t>
            </a:r>
            <a:r>
              <a:rPr lang="en-US" dirty="0" err="1"/>
              <a:t>en.wikipedia.org</a:t>
            </a:r>
            <a:r>
              <a:rPr lang="en-US" dirty="0"/>
              <a:t>/wiki/Security-</a:t>
            </a:r>
            <a:r>
              <a:rPr lang="en-US" dirty="0" err="1"/>
              <a:t>Enhanced_Linux</a:t>
            </a:r>
            <a:endParaRPr lang="en-US" dirty="0"/>
          </a:p>
        </p:txBody>
      </p:sp>
    </p:spTree>
    <p:extLst>
      <p:ext uri="{BB962C8B-B14F-4D97-AF65-F5344CB8AC3E}">
        <p14:creationId xmlns:p14="http://schemas.microsoft.com/office/powerpoint/2010/main" val="382017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www.cyberciti.biz</a:t>
            </a:r>
            <a:r>
              <a:rPr lang="en-US" dirty="0"/>
              <a:t>/</a:t>
            </a:r>
            <a:r>
              <a:rPr lang="en-US" dirty="0" err="1"/>
              <a:t>faq</a:t>
            </a:r>
            <a:r>
              <a:rPr lang="en-US" dirty="0"/>
              <a:t>/what-is-</a:t>
            </a:r>
            <a:r>
              <a:rPr lang="en-US" dirty="0" err="1"/>
              <a:t>selinux</a:t>
            </a:r>
            <a:r>
              <a:rPr lang="en-US" dirty="0"/>
              <a:t>/</a:t>
            </a:r>
          </a:p>
        </p:txBody>
      </p:sp>
      <p:sp>
        <p:nvSpPr>
          <p:cNvPr id="4" name="Date Placeholder 3"/>
          <p:cNvSpPr>
            <a:spLocks noGrp="1"/>
          </p:cNvSpPr>
          <p:nvPr>
            <p:ph type="dt" idx="1"/>
          </p:nvPr>
        </p:nvSpPr>
        <p:spPr/>
        <p:txBody>
          <a:bodyPr/>
          <a:lstStyle/>
          <a:p>
            <a:fld id="{1D8888DF-B51F-46F5-8AB8-2B0E89EB6C57}" type="datetime1">
              <a:rPr lang="en-HK" smtClean="0"/>
              <a:t>8/4/2025</a:t>
            </a:fld>
            <a:endParaRPr lang="en-US"/>
          </a:p>
        </p:txBody>
      </p:sp>
      <p:sp>
        <p:nvSpPr>
          <p:cNvPr id="5" name="Footer Placeholder 4"/>
          <p:cNvSpPr>
            <a:spLocks noGrp="1"/>
          </p:cNvSpPr>
          <p:nvPr>
            <p:ph type="ftr" sz="quarter" idx="4"/>
          </p:nvPr>
        </p:nvSpPr>
        <p:spPr/>
        <p:txBody>
          <a:bodyPr/>
          <a:lstStyle/>
          <a:p>
            <a:r>
              <a:rPr lang="en-US"/>
              <a:t>Copyright © Ricci IEONG for UST training 2018</a:t>
            </a:r>
          </a:p>
        </p:txBody>
      </p:sp>
      <p:sp>
        <p:nvSpPr>
          <p:cNvPr id="6" name="Slide Number Placeholder 5"/>
          <p:cNvSpPr>
            <a:spLocks noGrp="1"/>
          </p:cNvSpPr>
          <p:nvPr>
            <p:ph type="sldNum" sz="quarter" idx="5"/>
          </p:nvPr>
        </p:nvSpPr>
        <p:spPr/>
        <p:txBody>
          <a:bodyPr/>
          <a:lstStyle/>
          <a:p>
            <a:fld id="{F2BF24BD-34D0-5B4D-B8C0-4A673A2E3425}" type="slidenum">
              <a:rPr lang="en-US" smtClean="0"/>
              <a:t>42</a:t>
            </a:fld>
            <a:endParaRPr lang="en-US"/>
          </a:p>
        </p:txBody>
      </p:sp>
    </p:spTree>
    <p:extLst>
      <p:ext uri="{BB962C8B-B14F-4D97-AF65-F5344CB8AC3E}">
        <p14:creationId xmlns:p14="http://schemas.microsoft.com/office/powerpoint/2010/main" val="922882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www.cyberciti.biz</a:t>
            </a:r>
            <a:r>
              <a:rPr lang="en-US" dirty="0"/>
              <a:t>/</a:t>
            </a:r>
            <a:r>
              <a:rPr lang="en-US" dirty="0" err="1"/>
              <a:t>faq</a:t>
            </a:r>
            <a:r>
              <a:rPr lang="en-US" dirty="0"/>
              <a:t>/what-is-</a:t>
            </a:r>
            <a:r>
              <a:rPr lang="en-US" dirty="0" err="1"/>
              <a:t>selinux</a:t>
            </a:r>
            <a:r>
              <a:rPr lang="en-US" dirty="0"/>
              <a:t>/</a:t>
            </a:r>
          </a:p>
          <a:p>
            <a:r>
              <a:rPr lang="en-US" dirty="0"/>
              <a:t>http://</a:t>
            </a:r>
            <a:r>
              <a:rPr lang="en-US" dirty="0" err="1"/>
              <a:t>www.tocadotux.com.br</a:t>
            </a:r>
            <a:r>
              <a:rPr lang="en-US" dirty="0"/>
              <a:t>/2019/03/the-nsa-makes-ghidra-powerful-ferramenta-de-engenharia-reversa-para-ciberseguranca.html</a:t>
            </a:r>
          </a:p>
        </p:txBody>
      </p:sp>
      <p:sp>
        <p:nvSpPr>
          <p:cNvPr id="4" name="Date Placeholder 3"/>
          <p:cNvSpPr>
            <a:spLocks noGrp="1"/>
          </p:cNvSpPr>
          <p:nvPr>
            <p:ph type="dt" idx="1"/>
          </p:nvPr>
        </p:nvSpPr>
        <p:spPr/>
        <p:txBody>
          <a:bodyPr/>
          <a:lstStyle/>
          <a:p>
            <a:fld id="{6998765C-1E7C-45B9-B05D-6C90BB402583}" type="datetime1">
              <a:rPr lang="en-HK" smtClean="0"/>
              <a:t>8/4/2025</a:t>
            </a:fld>
            <a:endParaRPr lang="en-US"/>
          </a:p>
        </p:txBody>
      </p:sp>
      <p:sp>
        <p:nvSpPr>
          <p:cNvPr id="5" name="Footer Placeholder 4"/>
          <p:cNvSpPr>
            <a:spLocks noGrp="1"/>
          </p:cNvSpPr>
          <p:nvPr>
            <p:ph type="ftr" sz="quarter" idx="4"/>
          </p:nvPr>
        </p:nvSpPr>
        <p:spPr/>
        <p:txBody>
          <a:bodyPr/>
          <a:lstStyle/>
          <a:p>
            <a:r>
              <a:rPr lang="en-US"/>
              <a:t>Copyright © Ricci IEONG for UST training 2018</a:t>
            </a:r>
          </a:p>
        </p:txBody>
      </p:sp>
      <p:sp>
        <p:nvSpPr>
          <p:cNvPr id="6" name="Slide Number Placeholder 5"/>
          <p:cNvSpPr>
            <a:spLocks noGrp="1"/>
          </p:cNvSpPr>
          <p:nvPr>
            <p:ph type="sldNum" sz="quarter" idx="5"/>
          </p:nvPr>
        </p:nvSpPr>
        <p:spPr/>
        <p:txBody>
          <a:bodyPr/>
          <a:lstStyle/>
          <a:p>
            <a:fld id="{F2BF24BD-34D0-5B4D-B8C0-4A673A2E3425}" type="slidenum">
              <a:rPr lang="en-US" smtClean="0"/>
              <a:t>43</a:t>
            </a:fld>
            <a:endParaRPr lang="en-US"/>
          </a:p>
        </p:txBody>
      </p:sp>
    </p:spTree>
    <p:extLst>
      <p:ext uri="{BB962C8B-B14F-4D97-AF65-F5344CB8AC3E}">
        <p14:creationId xmlns:p14="http://schemas.microsoft.com/office/powerpoint/2010/main" val="3391329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defTabSz="966788" eaLnBrk="0" hangingPunct="0">
              <a:spcBef>
                <a:spcPct val="30000"/>
              </a:spcBef>
              <a:defRPr sz="1200">
                <a:solidFill>
                  <a:schemeClr val="tx1"/>
                </a:solidFill>
                <a:latin typeface="Arial" charset="0"/>
                <a:ea typeface="Arial" charset="0"/>
                <a:cs typeface="Arial" charset="0"/>
              </a:defRPr>
            </a:lvl1pPr>
            <a:lvl2pPr marL="742950" indent="-285750" defTabSz="966788" eaLnBrk="0" hangingPunct="0">
              <a:spcBef>
                <a:spcPct val="30000"/>
              </a:spcBef>
              <a:defRPr sz="1200">
                <a:solidFill>
                  <a:schemeClr val="tx1"/>
                </a:solidFill>
                <a:latin typeface="Arial" charset="0"/>
                <a:ea typeface="Arial" charset="0"/>
                <a:cs typeface="Arial" charset="0"/>
              </a:defRPr>
            </a:lvl2pPr>
            <a:lvl3pPr marL="1143000" indent="-228600" defTabSz="966788" eaLnBrk="0" hangingPunct="0">
              <a:spcBef>
                <a:spcPct val="30000"/>
              </a:spcBef>
              <a:defRPr sz="1200">
                <a:solidFill>
                  <a:schemeClr val="tx1"/>
                </a:solidFill>
                <a:latin typeface="Arial" charset="0"/>
                <a:ea typeface="Arial" charset="0"/>
                <a:cs typeface="Arial" charset="0"/>
              </a:defRPr>
            </a:lvl3pPr>
            <a:lvl4pPr marL="1600200" indent="-228600" defTabSz="966788" eaLnBrk="0" hangingPunct="0">
              <a:spcBef>
                <a:spcPct val="30000"/>
              </a:spcBef>
              <a:defRPr sz="1200">
                <a:solidFill>
                  <a:schemeClr val="tx1"/>
                </a:solidFill>
                <a:latin typeface="Arial" charset="0"/>
                <a:ea typeface="Arial" charset="0"/>
                <a:cs typeface="Arial" charset="0"/>
              </a:defRPr>
            </a:lvl4pPr>
            <a:lvl5pPr marL="2057400" indent="-228600" defTabSz="966788" eaLnBrk="0" hangingPunct="0">
              <a:spcBef>
                <a:spcPct val="30000"/>
              </a:spcBef>
              <a:defRPr sz="1200">
                <a:solidFill>
                  <a:schemeClr val="tx1"/>
                </a:solidFill>
                <a:latin typeface="Arial" charset="0"/>
                <a:ea typeface="Arial" charset="0"/>
                <a:cs typeface="Arial" charset="0"/>
              </a:defRPr>
            </a:lvl5pPr>
            <a:lvl6pPr marL="25146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544B783D-B3B9-5F43-91E3-ED48ADBC5395}" type="slidenum">
              <a:rPr lang="en-US" altLang="en-US" sz="1300">
                <a:ea typeface="新細明體" charset="-120"/>
              </a:rPr>
              <a:pPr eaLnBrk="1" hangingPunct="1">
                <a:spcBef>
                  <a:spcPct val="0"/>
                </a:spcBef>
              </a:pPr>
              <a:t>4</a:t>
            </a:fld>
            <a:endParaRPr lang="en-US" altLang="en-US" sz="1300">
              <a:ea typeface="新細明體" charset="-120"/>
            </a:endParaRPr>
          </a:p>
        </p:txBody>
      </p:sp>
      <p:sp>
        <p:nvSpPr>
          <p:cNvPr id="49155" name="Rectangle 7"/>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spcBef>
                <a:spcPct val="30000"/>
              </a:spcBef>
              <a:defRPr sz="1200">
                <a:solidFill>
                  <a:schemeClr val="tx1"/>
                </a:solidFill>
                <a:latin typeface="Arial" charset="0"/>
                <a:ea typeface="Arial" charset="0"/>
                <a:cs typeface="Arial" charset="0"/>
              </a:defRPr>
            </a:lvl1pPr>
            <a:lvl2pPr marL="742950" indent="-285750" defTabSz="966788" eaLnBrk="0" hangingPunct="0">
              <a:spcBef>
                <a:spcPct val="30000"/>
              </a:spcBef>
              <a:defRPr sz="1200">
                <a:solidFill>
                  <a:schemeClr val="tx1"/>
                </a:solidFill>
                <a:latin typeface="Arial" charset="0"/>
                <a:ea typeface="Arial" charset="0"/>
                <a:cs typeface="Arial" charset="0"/>
              </a:defRPr>
            </a:lvl2pPr>
            <a:lvl3pPr marL="1143000" indent="-228600" defTabSz="966788" eaLnBrk="0" hangingPunct="0">
              <a:spcBef>
                <a:spcPct val="30000"/>
              </a:spcBef>
              <a:defRPr sz="1200">
                <a:solidFill>
                  <a:schemeClr val="tx1"/>
                </a:solidFill>
                <a:latin typeface="Arial" charset="0"/>
                <a:ea typeface="Arial" charset="0"/>
                <a:cs typeface="Arial" charset="0"/>
              </a:defRPr>
            </a:lvl3pPr>
            <a:lvl4pPr marL="1600200" indent="-228600" defTabSz="966788" eaLnBrk="0" hangingPunct="0">
              <a:spcBef>
                <a:spcPct val="30000"/>
              </a:spcBef>
              <a:defRPr sz="1200">
                <a:solidFill>
                  <a:schemeClr val="tx1"/>
                </a:solidFill>
                <a:latin typeface="Arial" charset="0"/>
                <a:ea typeface="Arial" charset="0"/>
                <a:cs typeface="Arial" charset="0"/>
              </a:defRPr>
            </a:lvl4pPr>
            <a:lvl5pPr marL="2057400" indent="-228600" defTabSz="966788" eaLnBrk="0" hangingPunct="0">
              <a:spcBef>
                <a:spcPct val="30000"/>
              </a:spcBef>
              <a:defRPr sz="1200">
                <a:solidFill>
                  <a:schemeClr val="tx1"/>
                </a:solidFill>
                <a:latin typeface="Arial" charset="0"/>
                <a:ea typeface="Arial" charset="0"/>
                <a:cs typeface="Arial" charset="0"/>
              </a:defRPr>
            </a:lvl5pPr>
            <a:lvl6pPr marL="25146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spcBef>
                <a:spcPct val="0"/>
              </a:spcBef>
            </a:pPr>
            <a:fld id="{5A853BD6-B7B5-D44D-9B9A-D837E4DDAEDB}" type="slidenum">
              <a:rPr lang="en-US" altLang="en-US" sz="1300">
                <a:ea typeface="新細明體" charset="-120"/>
              </a:rPr>
              <a:pPr algn="r" eaLnBrk="1" hangingPunct="1">
                <a:spcBef>
                  <a:spcPct val="0"/>
                </a:spcBef>
              </a:pPr>
              <a:t>4</a:t>
            </a:fld>
            <a:endParaRPr lang="en-US" altLang="en-US" sz="1300">
              <a:ea typeface="新細明體" charset="-120"/>
            </a:endParaRPr>
          </a:p>
        </p:txBody>
      </p:sp>
      <p:sp>
        <p:nvSpPr>
          <p:cNvPr id="49156" name="Rectangle 2"/>
          <p:cNvSpPr>
            <a:spLocks noGrp="1" noRot="1" noChangeAspect="1" noTextEdit="1"/>
          </p:cNvSpPr>
          <p:nvPr>
            <p:ph type="sldImg"/>
          </p:nvPr>
        </p:nvSpPr>
        <p:spPr>
          <a:ln/>
        </p:spPr>
      </p:sp>
      <p:sp>
        <p:nvSpPr>
          <p:cNvPr id="49157" name="Rectangle 3"/>
          <p:cNvSpPr>
            <a:spLocks noGrp="1"/>
          </p:cNvSpPr>
          <p:nvPr>
            <p:ph type="body" idx="1"/>
          </p:nvPr>
        </p:nvSpPr>
        <p:spPr>
          <a:noFill/>
        </p:spPr>
        <p:txBody>
          <a:bodyPr/>
          <a:lstStyle/>
          <a:p>
            <a:pPr eaLnBrk="1" hangingPunct="1"/>
            <a:endParaRPr lang="en-US" altLang="zh-TW">
              <a:ea typeface="新細明體" charset="-120"/>
            </a:endParaRPr>
          </a:p>
        </p:txBody>
      </p:sp>
    </p:spTree>
    <p:extLst>
      <p:ext uri="{BB962C8B-B14F-4D97-AF65-F5344CB8AC3E}">
        <p14:creationId xmlns:p14="http://schemas.microsoft.com/office/powerpoint/2010/main" val="1236796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66788" eaLnBrk="0" hangingPunct="0">
              <a:spcBef>
                <a:spcPct val="30000"/>
              </a:spcBef>
              <a:defRPr sz="1200">
                <a:solidFill>
                  <a:schemeClr val="tx1"/>
                </a:solidFill>
                <a:latin typeface="Arial" charset="0"/>
                <a:ea typeface="Arial" charset="0"/>
                <a:cs typeface="Arial" charset="0"/>
              </a:defRPr>
            </a:lvl1pPr>
            <a:lvl2pPr marL="742950" indent="-285750" defTabSz="966788" eaLnBrk="0" hangingPunct="0">
              <a:spcBef>
                <a:spcPct val="30000"/>
              </a:spcBef>
              <a:defRPr sz="1200">
                <a:solidFill>
                  <a:schemeClr val="tx1"/>
                </a:solidFill>
                <a:latin typeface="Arial" charset="0"/>
                <a:ea typeface="Arial" charset="0"/>
                <a:cs typeface="Arial" charset="0"/>
              </a:defRPr>
            </a:lvl2pPr>
            <a:lvl3pPr marL="1143000" indent="-228600" defTabSz="966788" eaLnBrk="0" hangingPunct="0">
              <a:spcBef>
                <a:spcPct val="30000"/>
              </a:spcBef>
              <a:defRPr sz="1200">
                <a:solidFill>
                  <a:schemeClr val="tx1"/>
                </a:solidFill>
                <a:latin typeface="Arial" charset="0"/>
                <a:ea typeface="Arial" charset="0"/>
                <a:cs typeface="Arial" charset="0"/>
              </a:defRPr>
            </a:lvl3pPr>
            <a:lvl4pPr marL="1600200" indent="-228600" defTabSz="966788" eaLnBrk="0" hangingPunct="0">
              <a:spcBef>
                <a:spcPct val="30000"/>
              </a:spcBef>
              <a:defRPr sz="1200">
                <a:solidFill>
                  <a:schemeClr val="tx1"/>
                </a:solidFill>
                <a:latin typeface="Arial" charset="0"/>
                <a:ea typeface="Arial" charset="0"/>
                <a:cs typeface="Arial" charset="0"/>
              </a:defRPr>
            </a:lvl4pPr>
            <a:lvl5pPr marL="2057400" indent="-228600" defTabSz="966788" eaLnBrk="0" hangingPunct="0">
              <a:spcBef>
                <a:spcPct val="30000"/>
              </a:spcBef>
              <a:defRPr sz="1200">
                <a:solidFill>
                  <a:schemeClr val="tx1"/>
                </a:solidFill>
                <a:latin typeface="Arial" charset="0"/>
                <a:ea typeface="Arial" charset="0"/>
                <a:cs typeface="Arial" charset="0"/>
              </a:defRPr>
            </a:lvl5pPr>
            <a:lvl6pPr marL="25146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C616A926-B2A7-0B49-A505-30AB1CB7C258}" type="slidenum">
              <a:rPr lang="en-US" altLang="en-US" sz="1300">
                <a:ea typeface="新細明體" charset="-120"/>
              </a:rPr>
              <a:pPr eaLnBrk="1" hangingPunct="1">
                <a:spcBef>
                  <a:spcPct val="0"/>
                </a:spcBef>
              </a:pPr>
              <a:t>5</a:t>
            </a:fld>
            <a:endParaRPr lang="en-US" altLang="en-US" sz="1300">
              <a:ea typeface="新細明體" charset="-120"/>
            </a:endParaRPr>
          </a:p>
        </p:txBody>
      </p:sp>
      <p:sp>
        <p:nvSpPr>
          <p:cNvPr id="73731" name="Rectangle 7"/>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spcBef>
                <a:spcPct val="30000"/>
              </a:spcBef>
              <a:defRPr sz="1200">
                <a:solidFill>
                  <a:schemeClr val="tx1"/>
                </a:solidFill>
                <a:latin typeface="Arial" charset="0"/>
                <a:ea typeface="Arial" charset="0"/>
                <a:cs typeface="Arial" charset="0"/>
              </a:defRPr>
            </a:lvl1pPr>
            <a:lvl2pPr marL="742950" indent="-285750" defTabSz="966788" eaLnBrk="0" hangingPunct="0">
              <a:spcBef>
                <a:spcPct val="30000"/>
              </a:spcBef>
              <a:defRPr sz="1200">
                <a:solidFill>
                  <a:schemeClr val="tx1"/>
                </a:solidFill>
                <a:latin typeface="Arial" charset="0"/>
                <a:ea typeface="Arial" charset="0"/>
                <a:cs typeface="Arial" charset="0"/>
              </a:defRPr>
            </a:lvl2pPr>
            <a:lvl3pPr marL="1143000" indent="-228600" defTabSz="966788" eaLnBrk="0" hangingPunct="0">
              <a:spcBef>
                <a:spcPct val="30000"/>
              </a:spcBef>
              <a:defRPr sz="1200">
                <a:solidFill>
                  <a:schemeClr val="tx1"/>
                </a:solidFill>
                <a:latin typeface="Arial" charset="0"/>
                <a:ea typeface="Arial" charset="0"/>
                <a:cs typeface="Arial" charset="0"/>
              </a:defRPr>
            </a:lvl3pPr>
            <a:lvl4pPr marL="1600200" indent="-228600" defTabSz="966788" eaLnBrk="0" hangingPunct="0">
              <a:spcBef>
                <a:spcPct val="30000"/>
              </a:spcBef>
              <a:defRPr sz="1200">
                <a:solidFill>
                  <a:schemeClr val="tx1"/>
                </a:solidFill>
                <a:latin typeface="Arial" charset="0"/>
                <a:ea typeface="Arial" charset="0"/>
                <a:cs typeface="Arial" charset="0"/>
              </a:defRPr>
            </a:lvl4pPr>
            <a:lvl5pPr marL="2057400" indent="-228600" defTabSz="966788" eaLnBrk="0" hangingPunct="0">
              <a:spcBef>
                <a:spcPct val="30000"/>
              </a:spcBef>
              <a:defRPr sz="1200">
                <a:solidFill>
                  <a:schemeClr val="tx1"/>
                </a:solidFill>
                <a:latin typeface="Arial" charset="0"/>
                <a:ea typeface="Arial" charset="0"/>
                <a:cs typeface="Arial" charset="0"/>
              </a:defRPr>
            </a:lvl5pPr>
            <a:lvl6pPr marL="25146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spcBef>
                <a:spcPct val="0"/>
              </a:spcBef>
            </a:pPr>
            <a:fld id="{80F1921F-7015-414A-A3CB-513A7F09BA9F}" type="slidenum">
              <a:rPr lang="en-US" altLang="en-US" sz="1300">
                <a:ea typeface="新細明體" charset="-120"/>
              </a:rPr>
              <a:pPr algn="r" eaLnBrk="1" hangingPunct="1">
                <a:spcBef>
                  <a:spcPct val="0"/>
                </a:spcBef>
              </a:pPr>
              <a:t>5</a:t>
            </a:fld>
            <a:endParaRPr lang="en-US" altLang="en-US" sz="1300">
              <a:ea typeface="新細明體" charset="-120"/>
            </a:endParaRPr>
          </a:p>
        </p:txBody>
      </p:sp>
      <p:sp>
        <p:nvSpPr>
          <p:cNvPr id="73732" name="Rectangle 2"/>
          <p:cNvSpPr>
            <a:spLocks noGrp="1" noRot="1" noChangeAspect="1" noTextEdit="1"/>
          </p:cNvSpPr>
          <p:nvPr>
            <p:ph type="sldImg"/>
          </p:nvPr>
        </p:nvSpPr>
        <p:spPr>
          <a:ln/>
        </p:spPr>
      </p:sp>
      <p:sp>
        <p:nvSpPr>
          <p:cNvPr id="73733" name="Rectangle 3"/>
          <p:cNvSpPr>
            <a:spLocks noGrp="1"/>
          </p:cNvSpPr>
          <p:nvPr>
            <p:ph type="body" idx="1"/>
          </p:nvPr>
        </p:nvSpPr>
        <p:spPr>
          <a:xfrm>
            <a:off x="946150" y="4862513"/>
            <a:ext cx="5207000" cy="4603750"/>
          </a:xfrm>
          <a:noFill/>
        </p:spPr>
        <p:txBody>
          <a:bodyPr/>
          <a:lstStyle/>
          <a:p>
            <a:pPr eaLnBrk="1" hangingPunct="1"/>
            <a:endParaRPr lang="zh-TW" altLang="en-US">
              <a:ea typeface="新細明體" charset="-120"/>
            </a:endParaRPr>
          </a:p>
        </p:txBody>
      </p:sp>
    </p:spTree>
    <p:extLst>
      <p:ext uri="{BB962C8B-B14F-4D97-AF65-F5344CB8AC3E}">
        <p14:creationId xmlns:p14="http://schemas.microsoft.com/office/powerpoint/2010/main" val="135009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defTabSz="966788" eaLnBrk="0" hangingPunct="0">
              <a:spcBef>
                <a:spcPct val="30000"/>
              </a:spcBef>
              <a:defRPr sz="1200">
                <a:solidFill>
                  <a:schemeClr val="tx1"/>
                </a:solidFill>
                <a:latin typeface="Arial" charset="0"/>
                <a:ea typeface="Arial" charset="0"/>
                <a:cs typeface="Arial" charset="0"/>
              </a:defRPr>
            </a:lvl1pPr>
            <a:lvl2pPr marL="742950" indent="-285750" defTabSz="966788" eaLnBrk="0" hangingPunct="0">
              <a:spcBef>
                <a:spcPct val="30000"/>
              </a:spcBef>
              <a:defRPr sz="1200">
                <a:solidFill>
                  <a:schemeClr val="tx1"/>
                </a:solidFill>
                <a:latin typeface="Arial" charset="0"/>
                <a:ea typeface="Arial" charset="0"/>
                <a:cs typeface="Arial" charset="0"/>
              </a:defRPr>
            </a:lvl2pPr>
            <a:lvl3pPr marL="1143000" indent="-228600" defTabSz="966788" eaLnBrk="0" hangingPunct="0">
              <a:spcBef>
                <a:spcPct val="30000"/>
              </a:spcBef>
              <a:defRPr sz="1200">
                <a:solidFill>
                  <a:schemeClr val="tx1"/>
                </a:solidFill>
                <a:latin typeface="Arial" charset="0"/>
                <a:ea typeface="Arial" charset="0"/>
                <a:cs typeface="Arial" charset="0"/>
              </a:defRPr>
            </a:lvl3pPr>
            <a:lvl4pPr marL="1600200" indent="-228600" defTabSz="966788" eaLnBrk="0" hangingPunct="0">
              <a:spcBef>
                <a:spcPct val="30000"/>
              </a:spcBef>
              <a:defRPr sz="1200">
                <a:solidFill>
                  <a:schemeClr val="tx1"/>
                </a:solidFill>
                <a:latin typeface="Arial" charset="0"/>
                <a:ea typeface="Arial" charset="0"/>
                <a:cs typeface="Arial" charset="0"/>
              </a:defRPr>
            </a:lvl4pPr>
            <a:lvl5pPr marL="2057400" indent="-228600" defTabSz="966788" eaLnBrk="0" hangingPunct="0">
              <a:spcBef>
                <a:spcPct val="30000"/>
              </a:spcBef>
              <a:defRPr sz="1200">
                <a:solidFill>
                  <a:schemeClr val="tx1"/>
                </a:solidFill>
                <a:latin typeface="Arial" charset="0"/>
                <a:ea typeface="Arial" charset="0"/>
                <a:cs typeface="Arial" charset="0"/>
              </a:defRPr>
            </a:lvl5pPr>
            <a:lvl6pPr marL="25146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383AC9F1-E897-164C-A567-19D4D26851D6}" type="slidenum">
              <a:rPr lang="en-US" altLang="en-US" sz="1300">
                <a:ea typeface="新細明體" charset="-120"/>
              </a:rPr>
              <a:pPr eaLnBrk="1" hangingPunct="1">
                <a:spcBef>
                  <a:spcPct val="0"/>
                </a:spcBef>
              </a:pPr>
              <a:t>6</a:t>
            </a:fld>
            <a:endParaRPr lang="en-US" altLang="en-US" sz="1300">
              <a:ea typeface="新細明體" charset="-120"/>
            </a:endParaRPr>
          </a:p>
        </p:txBody>
      </p:sp>
      <p:sp>
        <p:nvSpPr>
          <p:cNvPr id="68611" name="Rectangle 7"/>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spcBef>
                <a:spcPct val="30000"/>
              </a:spcBef>
              <a:defRPr sz="1200">
                <a:solidFill>
                  <a:schemeClr val="tx1"/>
                </a:solidFill>
                <a:latin typeface="Arial" charset="0"/>
                <a:ea typeface="Arial" charset="0"/>
                <a:cs typeface="Arial" charset="0"/>
              </a:defRPr>
            </a:lvl1pPr>
            <a:lvl2pPr marL="742950" indent="-285750" defTabSz="966788" eaLnBrk="0" hangingPunct="0">
              <a:spcBef>
                <a:spcPct val="30000"/>
              </a:spcBef>
              <a:defRPr sz="1200">
                <a:solidFill>
                  <a:schemeClr val="tx1"/>
                </a:solidFill>
                <a:latin typeface="Arial" charset="0"/>
                <a:ea typeface="Arial" charset="0"/>
                <a:cs typeface="Arial" charset="0"/>
              </a:defRPr>
            </a:lvl2pPr>
            <a:lvl3pPr marL="1143000" indent="-228600" defTabSz="966788" eaLnBrk="0" hangingPunct="0">
              <a:spcBef>
                <a:spcPct val="30000"/>
              </a:spcBef>
              <a:defRPr sz="1200">
                <a:solidFill>
                  <a:schemeClr val="tx1"/>
                </a:solidFill>
                <a:latin typeface="Arial" charset="0"/>
                <a:ea typeface="Arial" charset="0"/>
                <a:cs typeface="Arial" charset="0"/>
              </a:defRPr>
            </a:lvl3pPr>
            <a:lvl4pPr marL="1600200" indent="-228600" defTabSz="966788" eaLnBrk="0" hangingPunct="0">
              <a:spcBef>
                <a:spcPct val="30000"/>
              </a:spcBef>
              <a:defRPr sz="1200">
                <a:solidFill>
                  <a:schemeClr val="tx1"/>
                </a:solidFill>
                <a:latin typeface="Arial" charset="0"/>
                <a:ea typeface="Arial" charset="0"/>
                <a:cs typeface="Arial" charset="0"/>
              </a:defRPr>
            </a:lvl4pPr>
            <a:lvl5pPr marL="2057400" indent="-228600" defTabSz="966788" eaLnBrk="0" hangingPunct="0">
              <a:spcBef>
                <a:spcPct val="30000"/>
              </a:spcBef>
              <a:defRPr sz="1200">
                <a:solidFill>
                  <a:schemeClr val="tx1"/>
                </a:solidFill>
                <a:latin typeface="Arial" charset="0"/>
                <a:ea typeface="Arial" charset="0"/>
                <a:cs typeface="Arial" charset="0"/>
              </a:defRPr>
            </a:lvl5pPr>
            <a:lvl6pPr marL="25146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spcBef>
                <a:spcPct val="0"/>
              </a:spcBef>
            </a:pPr>
            <a:fld id="{C51319D2-30B7-3849-B6C9-C649B0CFF752}" type="slidenum">
              <a:rPr lang="en-US" altLang="en-US" sz="1300">
                <a:ea typeface="新細明體" charset="-120"/>
              </a:rPr>
              <a:pPr algn="r" eaLnBrk="1" hangingPunct="1">
                <a:spcBef>
                  <a:spcPct val="0"/>
                </a:spcBef>
              </a:pPr>
              <a:t>6</a:t>
            </a:fld>
            <a:endParaRPr lang="en-US" altLang="en-US" sz="1300">
              <a:ea typeface="新細明體" charset="-120"/>
            </a:endParaRPr>
          </a:p>
        </p:txBody>
      </p:sp>
      <p:sp>
        <p:nvSpPr>
          <p:cNvPr id="68612" name="Rectangle 2"/>
          <p:cNvSpPr>
            <a:spLocks noGrp="1" noRot="1" noChangeAspect="1" noTextEdit="1"/>
          </p:cNvSpPr>
          <p:nvPr>
            <p:ph type="sldImg"/>
          </p:nvPr>
        </p:nvSpPr>
        <p:spPr>
          <a:ln/>
        </p:spPr>
      </p:sp>
      <p:sp>
        <p:nvSpPr>
          <p:cNvPr id="68613" name="Rectangle 3"/>
          <p:cNvSpPr>
            <a:spLocks noGrp="1"/>
          </p:cNvSpPr>
          <p:nvPr>
            <p:ph type="body" idx="1"/>
          </p:nvPr>
        </p:nvSpPr>
        <p:spPr>
          <a:noFill/>
        </p:spPr>
        <p:txBody>
          <a:bodyPr/>
          <a:lstStyle/>
          <a:p>
            <a:pPr eaLnBrk="1" hangingPunct="1"/>
            <a:r>
              <a:rPr lang="en-US" altLang="zh-TW">
                <a:ea typeface="新細明體" charset="-120"/>
              </a:rPr>
              <a:t>From KC’s slides</a:t>
            </a:r>
          </a:p>
        </p:txBody>
      </p:sp>
    </p:spTree>
    <p:extLst>
      <p:ext uri="{BB962C8B-B14F-4D97-AF65-F5344CB8AC3E}">
        <p14:creationId xmlns:p14="http://schemas.microsoft.com/office/powerpoint/2010/main" val="1854768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66788" eaLnBrk="0" hangingPunct="0">
              <a:spcBef>
                <a:spcPct val="30000"/>
              </a:spcBef>
              <a:defRPr sz="1200">
                <a:solidFill>
                  <a:schemeClr val="tx1"/>
                </a:solidFill>
                <a:latin typeface="Arial" charset="0"/>
                <a:ea typeface="Arial" charset="0"/>
                <a:cs typeface="Arial" charset="0"/>
              </a:defRPr>
            </a:lvl1pPr>
            <a:lvl2pPr marL="742950" indent="-285750" defTabSz="966788" eaLnBrk="0" hangingPunct="0">
              <a:spcBef>
                <a:spcPct val="30000"/>
              </a:spcBef>
              <a:defRPr sz="1200">
                <a:solidFill>
                  <a:schemeClr val="tx1"/>
                </a:solidFill>
                <a:latin typeface="Arial" charset="0"/>
                <a:ea typeface="Arial" charset="0"/>
                <a:cs typeface="Arial" charset="0"/>
              </a:defRPr>
            </a:lvl2pPr>
            <a:lvl3pPr marL="1143000" indent="-228600" defTabSz="966788" eaLnBrk="0" hangingPunct="0">
              <a:spcBef>
                <a:spcPct val="30000"/>
              </a:spcBef>
              <a:defRPr sz="1200">
                <a:solidFill>
                  <a:schemeClr val="tx1"/>
                </a:solidFill>
                <a:latin typeface="Arial" charset="0"/>
                <a:ea typeface="Arial" charset="0"/>
                <a:cs typeface="Arial" charset="0"/>
              </a:defRPr>
            </a:lvl3pPr>
            <a:lvl4pPr marL="1600200" indent="-228600" defTabSz="966788" eaLnBrk="0" hangingPunct="0">
              <a:spcBef>
                <a:spcPct val="30000"/>
              </a:spcBef>
              <a:defRPr sz="1200">
                <a:solidFill>
                  <a:schemeClr val="tx1"/>
                </a:solidFill>
                <a:latin typeface="Arial" charset="0"/>
                <a:ea typeface="Arial" charset="0"/>
                <a:cs typeface="Arial" charset="0"/>
              </a:defRPr>
            </a:lvl4pPr>
            <a:lvl5pPr marL="2057400" indent="-228600" defTabSz="966788" eaLnBrk="0" hangingPunct="0">
              <a:spcBef>
                <a:spcPct val="30000"/>
              </a:spcBef>
              <a:defRPr sz="1200">
                <a:solidFill>
                  <a:schemeClr val="tx1"/>
                </a:solidFill>
                <a:latin typeface="Arial" charset="0"/>
                <a:ea typeface="Arial" charset="0"/>
                <a:cs typeface="Arial" charset="0"/>
              </a:defRPr>
            </a:lvl5pPr>
            <a:lvl6pPr marL="25146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8B02A68E-7798-ED4F-9792-85364A7A4BDE}" type="slidenum">
              <a:rPr lang="en-US" altLang="en-US" sz="1300">
                <a:ea typeface="新細明體" charset="-120"/>
              </a:rPr>
              <a:pPr eaLnBrk="1" hangingPunct="1">
                <a:spcBef>
                  <a:spcPct val="0"/>
                </a:spcBef>
              </a:pPr>
              <a:t>7</a:t>
            </a:fld>
            <a:endParaRPr lang="en-US" altLang="en-US" sz="1300">
              <a:ea typeface="新細明體" charset="-120"/>
            </a:endParaRPr>
          </a:p>
        </p:txBody>
      </p:sp>
      <p:sp>
        <p:nvSpPr>
          <p:cNvPr id="69635" name="Rectangle 7"/>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spcBef>
                <a:spcPct val="30000"/>
              </a:spcBef>
              <a:defRPr sz="1200">
                <a:solidFill>
                  <a:schemeClr val="tx1"/>
                </a:solidFill>
                <a:latin typeface="Arial" charset="0"/>
                <a:ea typeface="Arial" charset="0"/>
                <a:cs typeface="Arial" charset="0"/>
              </a:defRPr>
            </a:lvl1pPr>
            <a:lvl2pPr marL="742950" indent="-285750" defTabSz="966788" eaLnBrk="0" hangingPunct="0">
              <a:spcBef>
                <a:spcPct val="30000"/>
              </a:spcBef>
              <a:defRPr sz="1200">
                <a:solidFill>
                  <a:schemeClr val="tx1"/>
                </a:solidFill>
                <a:latin typeface="Arial" charset="0"/>
                <a:ea typeface="Arial" charset="0"/>
                <a:cs typeface="Arial" charset="0"/>
              </a:defRPr>
            </a:lvl2pPr>
            <a:lvl3pPr marL="1143000" indent="-228600" defTabSz="966788" eaLnBrk="0" hangingPunct="0">
              <a:spcBef>
                <a:spcPct val="30000"/>
              </a:spcBef>
              <a:defRPr sz="1200">
                <a:solidFill>
                  <a:schemeClr val="tx1"/>
                </a:solidFill>
                <a:latin typeface="Arial" charset="0"/>
                <a:ea typeface="Arial" charset="0"/>
                <a:cs typeface="Arial" charset="0"/>
              </a:defRPr>
            </a:lvl3pPr>
            <a:lvl4pPr marL="1600200" indent="-228600" defTabSz="966788" eaLnBrk="0" hangingPunct="0">
              <a:spcBef>
                <a:spcPct val="30000"/>
              </a:spcBef>
              <a:defRPr sz="1200">
                <a:solidFill>
                  <a:schemeClr val="tx1"/>
                </a:solidFill>
                <a:latin typeface="Arial" charset="0"/>
                <a:ea typeface="Arial" charset="0"/>
                <a:cs typeface="Arial" charset="0"/>
              </a:defRPr>
            </a:lvl4pPr>
            <a:lvl5pPr marL="2057400" indent="-228600" defTabSz="966788" eaLnBrk="0" hangingPunct="0">
              <a:spcBef>
                <a:spcPct val="30000"/>
              </a:spcBef>
              <a:defRPr sz="1200">
                <a:solidFill>
                  <a:schemeClr val="tx1"/>
                </a:solidFill>
                <a:latin typeface="Arial" charset="0"/>
                <a:ea typeface="Arial" charset="0"/>
                <a:cs typeface="Arial" charset="0"/>
              </a:defRPr>
            </a:lvl5pPr>
            <a:lvl6pPr marL="25146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spcBef>
                <a:spcPct val="0"/>
              </a:spcBef>
            </a:pPr>
            <a:fld id="{17D9CD07-1CA6-8C4A-91DB-37982B60E3C8}" type="slidenum">
              <a:rPr lang="en-US" altLang="en-US" sz="1300">
                <a:ea typeface="新細明體" charset="-120"/>
              </a:rPr>
              <a:pPr algn="r" eaLnBrk="1" hangingPunct="1">
                <a:spcBef>
                  <a:spcPct val="0"/>
                </a:spcBef>
              </a:pPr>
              <a:t>7</a:t>
            </a:fld>
            <a:endParaRPr lang="en-US" altLang="en-US" sz="1300">
              <a:ea typeface="新細明體" charset="-120"/>
            </a:endParaRPr>
          </a:p>
        </p:txBody>
      </p:sp>
      <p:sp>
        <p:nvSpPr>
          <p:cNvPr id="69636" name="Rectangle 2"/>
          <p:cNvSpPr>
            <a:spLocks noGrp="1" noRot="1" noChangeAspect="1" noTextEdit="1"/>
          </p:cNvSpPr>
          <p:nvPr>
            <p:ph type="sldImg"/>
          </p:nvPr>
        </p:nvSpPr>
        <p:spPr>
          <a:ln/>
        </p:spPr>
      </p:sp>
      <p:sp>
        <p:nvSpPr>
          <p:cNvPr id="69637" name="Rectangle 3"/>
          <p:cNvSpPr>
            <a:spLocks noGrp="1"/>
          </p:cNvSpPr>
          <p:nvPr>
            <p:ph type="body" idx="1"/>
          </p:nvPr>
        </p:nvSpPr>
        <p:spPr>
          <a:noFill/>
        </p:spPr>
        <p:txBody>
          <a:bodyPr/>
          <a:lstStyle/>
          <a:p>
            <a:pPr eaLnBrk="1" hangingPunct="1"/>
            <a:r>
              <a:rPr lang="en-US" altLang="zh-TW">
                <a:ea typeface="新細明體" charset="-120"/>
              </a:rPr>
              <a:t>http://en.wikipedia.org/wiki/Image:Linux_kernel_diagram.png</a:t>
            </a:r>
          </a:p>
          <a:p>
            <a:pPr eaLnBrk="1" hangingPunct="1"/>
            <a:r>
              <a:rPr lang="en-US" altLang="zh-TW">
                <a:ea typeface="新細明體" charset="-120"/>
              </a:rPr>
              <a:t>http://en.wikipedia.org/wiki/Linux_kernel</a:t>
            </a:r>
          </a:p>
        </p:txBody>
      </p:sp>
    </p:spTree>
    <p:extLst>
      <p:ext uri="{BB962C8B-B14F-4D97-AF65-F5344CB8AC3E}">
        <p14:creationId xmlns:p14="http://schemas.microsoft.com/office/powerpoint/2010/main" val="1816812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66788" eaLnBrk="0" hangingPunct="0">
              <a:spcBef>
                <a:spcPct val="30000"/>
              </a:spcBef>
              <a:defRPr sz="1200">
                <a:solidFill>
                  <a:schemeClr val="tx1"/>
                </a:solidFill>
                <a:latin typeface="Arial" charset="0"/>
                <a:ea typeface="Arial" charset="0"/>
                <a:cs typeface="Arial" charset="0"/>
              </a:defRPr>
            </a:lvl1pPr>
            <a:lvl2pPr marL="742950" indent="-285750" defTabSz="966788" eaLnBrk="0" hangingPunct="0">
              <a:spcBef>
                <a:spcPct val="30000"/>
              </a:spcBef>
              <a:defRPr sz="1200">
                <a:solidFill>
                  <a:schemeClr val="tx1"/>
                </a:solidFill>
                <a:latin typeface="Arial" charset="0"/>
                <a:ea typeface="Arial" charset="0"/>
                <a:cs typeface="Arial" charset="0"/>
              </a:defRPr>
            </a:lvl2pPr>
            <a:lvl3pPr marL="1143000" indent="-228600" defTabSz="966788" eaLnBrk="0" hangingPunct="0">
              <a:spcBef>
                <a:spcPct val="30000"/>
              </a:spcBef>
              <a:defRPr sz="1200">
                <a:solidFill>
                  <a:schemeClr val="tx1"/>
                </a:solidFill>
                <a:latin typeface="Arial" charset="0"/>
                <a:ea typeface="Arial" charset="0"/>
                <a:cs typeface="Arial" charset="0"/>
              </a:defRPr>
            </a:lvl3pPr>
            <a:lvl4pPr marL="1600200" indent="-228600" defTabSz="966788" eaLnBrk="0" hangingPunct="0">
              <a:spcBef>
                <a:spcPct val="30000"/>
              </a:spcBef>
              <a:defRPr sz="1200">
                <a:solidFill>
                  <a:schemeClr val="tx1"/>
                </a:solidFill>
                <a:latin typeface="Arial" charset="0"/>
                <a:ea typeface="Arial" charset="0"/>
                <a:cs typeface="Arial" charset="0"/>
              </a:defRPr>
            </a:lvl4pPr>
            <a:lvl5pPr marL="2057400" indent="-228600" defTabSz="966788" eaLnBrk="0" hangingPunct="0">
              <a:spcBef>
                <a:spcPct val="30000"/>
              </a:spcBef>
              <a:defRPr sz="1200">
                <a:solidFill>
                  <a:schemeClr val="tx1"/>
                </a:solidFill>
                <a:latin typeface="Arial" charset="0"/>
                <a:ea typeface="Arial" charset="0"/>
                <a:cs typeface="Arial" charset="0"/>
              </a:defRPr>
            </a:lvl5pPr>
            <a:lvl6pPr marL="25146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9D007943-2BD4-034F-8384-99DF8F7BA585}" type="slidenum">
              <a:rPr lang="en-US" altLang="en-US" sz="1300">
                <a:ea typeface="新細明體" charset="-120"/>
              </a:rPr>
              <a:pPr eaLnBrk="1" hangingPunct="1">
                <a:spcBef>
                  <a:spcPct val="0"/>
                </a:spcBef>
              </a:pPr>
              <a:t>8</a:t>
            </a:fld>
            <a:endParaRPr lang="en-US" altLang="en-US" sz="1300">
              <a:ea typeface="新細明體" charset="-120"/>
            </a:endParaRPr>
          </a:p>
        </p:txBody>
      </p:sp>
      <p:sp>
        <p:nvSpPr>
          <p:cNvPr id="70659" name="Rectangle 7"/>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spcBef>
                <a:spcPct val="30000"/>
              </a:spcBef>
              <a:defRPr sz="1200">
                <a:solidFill>
                  <a:schemeClr val="tx1"/>
                </a:solidFill>
                <a:latin typeface="Arial" charset="0"/>
                <a:ea typeface="Arial" charset="0"/>
                <a:cs typeface="Arial" charset="0"/>
              </a:defRPr>
            </a:lvl1pPr>
            <a:lvl2pPr marL="742950" indent="-285750" defTabSz="966788" eaLnBrk="0" hangingPunct="0">
              <a:spcBef>
                <a:spcPct val="30000"/>
              </a:spcBef>
              <a:defRPr sz="1200">
                <a:solidFill>
                  <a:schemeClr val="tx1"/>
                </a:solidFill>
                <a:latin typeface="Arial" charset="0"/>
                <a:ea typeface="Arial" charset="0"/>
                <a:cs typeface="Arial" charset="0"/>
              </a:defRPr>
            </a:lvl2pPr>
            <a:lvl3pPr marL="1143000" indent="-228600" defTabSz="966788" eaLnBrk="0" hangingPunct="0">
              <a:spcBef>
                <a:spcPct val="30000"/>
              </a:spcBef>
              <a:defRPr sz="1200">
                <a:solidFill>
                  <a:schemeClr val="tx1"/>
                </a:solidFill>
                <a:latin typeface="Arial" charset="0"/>
                <a:ea typeface="Arial" charset="0"/>
                <a:cs typeface="Arial" charset="0"/>
              </a:defRPr>
            </a:lvl3pPr>
            <a:lvl4pPr marL="1600200" indent="-228600" defTabSz="966788" eaLnBrk="0" hangingPunct="0">
              <a:spcBef>
                <a:spcPct val="30000"/>
              </a:spcBef>
              <a:defRPr sz="1200">
                <a:solidFill>
                  <a:schemeClr val="tx1"/>
                </a:solidFill>
                <a:latin typeface="Arial" charset="0"/>
                <a:ea typeface="Arial" charset="0"/>
                <a:cs typeface="Arial" charset="0"/>
              </a:defRPr>
            </a:lvl4pPr>
            <a:lvl5pPr marL="2057400" indent="-228600" defTabSz="966788" eaLnBrk="0" hangingPunct="0">
              <a:spcBef>
                <a:spcPct val="30000"/>
              </a:spcBef>
              <a:defRPr sz="1200">
                <a:solidFill>
                  <a:schemeClr val="tx1"/>
                </a:solidFill>
                <a:latin typeface="Arial" charset="0"/>
                <a:ea typeface="Arial" charset="0"/>
                <a:cs typeface="Arial" charset="0"/>
              </a:defRPr>
            </a:lvl5pPr>
            <a:lvl6pPr marL="25146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defTabSz="966788"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spcBef>
                <a:spcPct val="0"/>
              </a:spcBef>
            </a:pPr>
            <a:fld id="{5AC7611C-1C4E-D747-A502-A7F27D055CEC}" type="slidenum">
              <a:rPr lang="en-US" altLang="en-US" sz="1300">
                <a:ea typeface="新細明體" charset="-120"/>
              </a:rPr>
              <a:pPr algn="r" eaLnBrk="1" hangingPunct="1">
                <a:spcBef>
                  <a:spcPct val="0"/>
                </a:spcBef>
              </a:pPr>
              <a:t>8</a:t>
            </a:fld>
            <a:endParaRPr lang="en-US" altLang="en-US" sz="1300">
              <a:ea typeface="新細明體" charset="-120"/>
            </a:endParaRPr>
          </a:p>
        </p:txBody>
      </p:sp>
      <p:sp>
        <p:nvSpPr>
          <p:cNvPr id="70660" name="Rectangle 2"/>
          <p:cNvSpPr>
            <a:spLocks noGrp="1" noRot="1" noChangeAspect="1" noTextEdit="1"/>
          </p:cNvSpPr>
          <p:nvPr>
            <p:ph type="sldImg"/>
          </p:nvPr>
        </p:nvSpPr>
        <p:spPr>
          <a:ln/>
        </p:spPr>
      </p:sp>
      <p:sp>
        <p:nvSpPr>
          <p:cNvPr id="70661" name="Rectangle 3"/>
          <p:cNvSpPr>
            <a:spLocks noGrp="1"/>
          </p:cNvSpPr>
          <p:nvPr>
            <p:ph type="body" idx="1"/>
          </p:nvPr>
        </p:nvSpPr>
        <p:spPr>
          <a:noFill/>
        </p:spPr>
        <p:txBody>
          <a:bodyPr/>
          <a:lstStyle/>
          <a:p>
            <a:pPr eaLnBrk="1" hangingPunct="1"/>
            <a:endParaRPr lang="en-US" altLang="zh-TW">
              <a:ea typeface="新細明體" charset="-120"/>
            </a:endParaRPr>
          </a:p>
        </p:txBody>
      </p:sp>
    </p:spTree>
    <p:extLst>
      <p:ext uri="{BB962C8B-B14F-4D97-AF65-F5344CB8AC3E}">
        <p14:creationId xmlns:p14="http://schemas.microsoft.com/office/powerpoint/2010/main" val="1054350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meltdownattack.com</a:t>
            </a:r>
            <a:endParaRPr lang="en-US" dirty="0"/>
          </a:p>
        </p:txBody>
      </p:sp>
      <p:sp>
        <p:nvSpPr>
          <p:cNvPr id="4" name="Date Placeholder 3"/>
          <p:cNvSpPr>
            <a:spLocks noGrp="1"/>
          </p:cNvSpPr>
          <p:nvPr>
            <p:ph type="dt" idx="1"/>
          </p:nvPr>
        </p:nvSpPr>
        <p:spPr/>
        <p:txBody>
          <a:bodyPr/>
          <a:lstStyle/>
          <a:p>
            <a:fld id="{7003B05D-0FC9-4AB4-8155-35133DF7BF27}" type="datetime1">
              <a:rPr lang="en-HK" smtClean="0"/>
              <a:t>8/4/2025</a:t>
            </a:fld>
            <a:endParaRPr lang="en-US"/>
          </a:p>
        </p:txBody>
      </p:sp>
      <p:sp>
        <p:nvSpPr>
          <p:cNvPr id="5" name="Footer Placeholder 4"/>
          <p:cNvSpPr>
            <a:spLocks noGrp="1"/>
          </p:cNvSpPr>
          <p:nvPr>
            <p:ph type="ftr" sz="quarter" idx="4"/>
          </p:nvPr>
        </p:nvSpPr>
        <p:spPr/>
        <p:txBody>
          <a:bodyPr/>
          <a:lstStyle/>
          <a:p>
            <a:r>
              <a:rPr lang="en-US"/>
              <a:t>Copyright © Ricci IEONG for UST training 2018</a:t>
            </a:r>
          </a:p>
        </p:txBody>
      </p:sp>
      <p:sp>
        <p:nvSpPr>
          <p:cNvPr id="6" name="Slide Number Placeholder 5"/>
          <p:cNvSpPr>
            <a:spLocks noGrp="1"/>
          </p:cNvSpPr>
          <p:nvPr>
            <p:ph type="sldNum" sz="quarter" idx="5"/>
          </p:nvPr>
        </p:nvSpPr>
        <p:spPr/>
        <p:txBody>
          <a:bodyPr/>
          <a:lstStyle/>
          <a:p>
            <a:fld id="{F2BF24BD-34D0-5B4D-B8C0-4A673A2E3425}" type="slidenum">
              <a:rPr lang="en-US" smtClean="0"/>
              <a:t>10</a:t>
            </a:fld>
            <a:endParaRPr lang="en-US"/>
          </a:p>
        </p:txBody>
      </p:sp>
    </p:spTree>
    <p:extLst>
      <p:ext uri="{BB962C8B-B14F-4D97-AF65-F5344CB8AC3E}">
        <p14:creationId xmlns:p14="http://schemas.microsoft.com/office/powerpoint/2010/main" val="2608081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history:  branch predictor.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38DAD-5F37-4EA5-A798-26ED1E4539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9706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B3EF7BB-CD80-4250-A56F-55964448DB64}" type="datetime1">
              <a:rPr lang="en-HK" smtClean="0"/>
              <a:t>8/4/2025</a:t>
            </a:fld>
            <a:endParaRPr lang="en-US"/>
          </a:p>
        </p:txBody>
      </p:sp>
      <p:sp>
        <p:nvSpPr>
          <p:cNvPr id="5" name="Footer Placeholder 4"/>
          <p:cNvSpPr>
            <a:spLocks noGrp="1"/>
          </p:cNvSpPr>
          <p:nvPr>
            <p:ph type="ftr" sz="quarter" idx="11"/>
          </p:nvPr>
        </p:nvSpPr>
        <p:spPr/>
        <p:txBody>
          <a:bodyPr/>
          <a:lstStyle/>
          <a:p>
            <a:r>
              <a:rPr lang="en-US"/>
              <a:t>Copyright © Ricci IEONG for UST training 2023</a:t>
            </a:r>
          </a:p>
        </p:txBody>
      </p:sp>
      <p:sp>
        <p:nvSpPr>
          <p:cNvPr id="6" name="Slide Number Placeholder 5"/>
          <p:cNvSpPr>
            <a:spLocks noGrp="1"/>
          </p:cNvSpPr>
          <p:nvPr>
            <p:ph type="sldNum" sz="quarter" idx="12"/>
          </p:nvPr>
        </p:nvSpPr>
        <p:spPr/>
        <p:txBody>
          <a:bodyPr/>
          <a:lstStyle/>
          <a:p>
            <a:fld id="{7BF01E72-7F0F-F443-B710-CAFE84FE68FE}"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37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F0A816-10EE-4B88-B8F8-7949A95C6BCA}" type="datetime1">
              <a:rPr lang="en-HK" smtClean="0"/>
              <a:t>8/4/2025</a:t>
            </a:fld>
            <a:endParaRPr lang="en-US"/>
          </a:p>
        </p:txBody>
      </p:sp>
      <p:sp>
        <p:nvSpPr>
          <p:cNvPr id="5" name="Footer Placeholder 4"/>
          <p:cNvSpPr>
            <a:spLocks noGrp="1"/>
          </p:cNvSpPr>
          <p:nvPr>
            <p:ph type="ftr" sz="quarter" idx="11"/>
          </p:nvPr>
        </p:nvSpPr>
        <p:spPr/>
        <p:txBody>
          <a:bodyPr/>
          <a:lstStyle/>
          <a:p>
            <a:r>
              <a:rPr lang="en-US"/>
              <a:t>Copyright © Ricci IEONG for UST training 2023</a:t>
            </a:r>
          </a:p>
        </p:txBody>
      </p:sp>
      <p:sp>
        <p:nvSpPr>
          <p:cNvPr id="6" name="Slide Number Placeholder 5"/>
          <p:cNvSpPr>
            <a:spLocks noGrp="1"/>
          </p:cNvSpPr>
          <p:nvPr>
            <p:ph type="sldNum" sz="quarter" idx="12"/>
          </p:nvPr>
        </p:nvSpPr>
        <p:spPr/>
        <p:txBody>
          <a:bodyPr/>
          <a:lstStyle/>
          <a:p>
            <a:fld id="{7BF01E72-7F0F-F443-B710-CAFE84FE68FE}" type="slidenum">
              <a:rPr lang="en-US" smtClean="0"/>
              <a:t>‹#›</a:t>
            </a:fld>
            <a:endParaRPr lang="en-US"/>
          </a:p>
        </p:txBody>
      </p:sp>
    </p:spTree>
    <p:extLst>
      <p:ext uri="{BB962C8B-B14F-4D97-AF65-F5344CB8AC3E}">
        <p14:creationId xmlns:p14="http://schemas.microsoft.com/office/powerpoint/2010/main" val="415453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3AEDCB-B44C-4276-BED4-490FB6E0CD94}" type="datetime1">
              <a:rPr lang="en-HK" smtClean="0"/>
              <a:t>8/4/2025</a:t>
            </a:fld>
            <a:endParaRPr lang="en-US"/>
          </a:p>
        </p:txBody>
      </p:sp>
      <p:sp>
        <p:nvSpPr>
          <p:cNvPr id="5" name="Footer Placeholder 4"/>
          <p:cNvSpPr>
            <a:spLocks noGrp="1"/>
          </p:cNvSpPr>
          <p:nvPr>
            <p:ph type="ftr" sz="quarter" idx="11"/>
          </p:nvPr>
        </p:nvSpPr>
        <p:spPr/>
        <p:txBody>
          <a:bodyPr/>
          <a:lstStyle/>
          <a:p>
            <a:r>
              <a:rPr lang="en-US"/>
              <a:t>Copyright © Ricci IEONG for UST training 2023</a:t>
            </a:r>
          </a:p>
        </p:txBody>
      </p:sp>
      <p:sp>
        <p:nvSpPr>
          <p:cNvPr id="6" name="Slide Number Placeholder 5"/>
          <p:cNvSpPr>
            <a:spLocks noGrp="1"/>
          </p:cNvSpPr>
          <p:nvPr>
            <p:ph type="sldNum" sz="quarter" idx="12"/>
          </p:nvPr>
        </p:nvSpPr>
        <p:spPr/>
        <p:txBody>
          <a:bodyPr/>
          <a:lstStyle/>
          <a:p>
            <a:fld id="{7BF01E72-7F0F-F443-B710-CAFE84FE68FE}" type="slidenum">
              <a:rPr lang="en-US" smtClean="0"/>
              <a:t>‹#›</a:t>
            </a:fld>
            <a:endParaRPr lang="en-US"/>
          </a:p>
        </p:txBody>
      </p:sp>
    </p:spTree>
    <p:extLst>
      <p:ext uri="{BB962C8B-B14F-4D97-AF65-F5344CB8AC3E}">
        <p14:creationId xmlns:p14="http://schemas.microsoft.com/office/powerpoint/2010/main" val="1053671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Line with Content">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31468" y="360198"/>
            <a:ext cx="8474400" cy="523220"/>
          </a:xfrm>
        </p:spPr>
        <p:txBody>
          <a:bodyPr>
            <a:noAutofit/>
          </a:bodyPr>
          <a:lstStyle/>
          <a:p>
            <a:r>
              <a:rPr lang="en-US" noProof="0"/>
              <a:t>Click to edit Master title style</a:t>
            </a:r>
          </a:p>
        </p:txBody>
      </p:sp>
      <p:sp>
        <p:nvSpPr>
          <p:cNvPr id="11" name="Text Placeholder 10"/>
          <p:cNvSpPr>
            <a:spLocks noGrp="1"/>
          </p:cNvSpPr>
          <p:nvPr>
            <p:ph type="body" sz="quarter" idx="14"/>
          </p:nvPr>
        </p:nvSpPr>
        <p:spPr>
          <a:xfrm>
            <a:off x="331200" y="1745999"/>
            <a:ext cx="8474400" cy="4215600"/>
          </a:xfrm>
        </p:spPr>
        <p:txBody>
          <a:bodyPr>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761584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8365066" y="6426200"/>
            <a:ext cx="762000"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8738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3535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3834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4/8/2025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5728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4CFE4B-17F2-49B1-A8CD-48A7230178BE}" type="datetimeFigureOut">
              <a:rPr lang="en-US" smtClean="0">
                <a:solidFill>
                  <a:prstClr val="black">
                    <a:tint val="75000"/>
                  </a:prstClr>
                </a:solidFill>
              </a:rPr>
              <a:pPr/>
              <a:t>4/8/2025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4005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4CFE4B-17F2-49B1-A8CD-48A7230178BE}" type="datetimeFigureOut">
              <a:rPr lang="en-US" smtClean="0">
                <a:solidFill>
                  <a:prstClr val="black">
                    <a:tint val="75000"/>
                  </a:prstClr>
                </a:solidFill>
              </a:rPr>
              <a:pPr/>
              <a:t>4/8/2025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4289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CFE4B-17F2-49B1-A8CD-48A7230178BE}" type="datetimeFigureOut">
              <a:rPr lang="en-US" smtClean="0">
                <a:solidFill>
                  <a:prstClr val="black">
                    <a:tint val="75000"/>
                  </a:prstClr>
                </a:solidFill>
              </a:rPr>
              <a:pPr/>
              <a:t>4/8/2025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122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F06E34-6C6E-4114-A49B-FF1B1F8D87E9}" type="datetime1">
              <a:rPr lang="en-HK" smtClean="0"/>
              <a:t>8/4/2025</a:t>
            </a:fld>
            <a:endParaRPr lang="en-US"/>
          </a:p>
        </p:txBody>
      </p:sp>
      <p:sp>
        <p:nvSpPr>
          <p:cNvPr id="5" name="Footer Placeholder 4"/>
          <p:cNvSpPr>
            <a:spLocks noGrp="1"/>
          </p:cNvSpPr>
          <p:nvPr>
            <p:ph type="ftr" sz="quarter" idx="11"/>
          </p:nvPr>
        </p:nvSpPr>
        <p:spPr/>
        <p:txBody>
          <a:bodyPr/>
          <a:lstStyle/>
          <a:p>
            <a:r>
              <a:rPr lang="en-US"/>
              <a:t>Copyright © Ricci IEONG for UST training 2023</a:t>
            </a:r>
          </a:p>
        </p:txBody>
      </p:sp>
      <p:sp>
        <p:nvSpPr>
          <p:cNvPr id="6" name="Slide Number Placeholder 5"/>
          <p:cNvSpPr>
            <a:spLocks noGrp="1"/>
          </p:cNvSpPr>
          <p:nvPr>
            <p:ph type="sldNum" sz="quarter" idx="12"/>
          </p:nvPr>
        </p:nvSpPr>
        <p:spPr/>
        <p:txBody>
          <a:bodyPr/>
          <a:lstStyle/>
          <a:p>
            <a:fld id="{7BF01E72-7F0F-F443-B710-CAFE84FE68FE}" type="slidenum">
              <a:rPr lang="en-US" smtClean="0"/>
              <a:t>‹#›</a:t>
            </a:fld>
            <a:endParaRPr lang="en-US"/>
          </a:p>
        </p:txBody>
      </p:sp>
    </p:spTree>
    <p:extLst>
      <p:ext uri="{BB962C8B-B14F-4D97-AF65-F5344CB8AC3E}">
        <p14:creationId xmlns:p14="http://schemas.microsoft.com/office/powerpoint/2010/main" val="1784303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4/8/2025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3464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4/8/2025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1468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0310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202672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829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42971" y="2419040"/>
            <a:ext cx="4143829" cy="812800"/>
          </a:xfrm>
          <a:prstGeom prst="rect">
            <a:avLst/>
          </a:prstGeom>
        </p:spPr>
        <p:txBody>
          <a:bodyPr anchor="t">
            <a:noAutofit/>
          </a:bodyPr>
          <a:lstStyle>
            <a:lvl1pPr algn="ctr">
              <a:defRPr sz="3600">
                <a:solidFill>
                  <a:schemeClr val="tx1"/>
                </a:solidFill>
              </a:defRPr>
            </a:lvl1pPr>
          </a:lstStyle>
          <a:p>
            <a:r>
              <a:rPr lang="en-US" dirty="0"/>
              <a:t>Click to edit title</a:t>
            </a:r>
          </a:p>
        </p:txBody>
      </p:sp>
      <p:sp>
        <p:nvSpPr>
          <p:cNvPr id="13" name="Subtitle 2"/>
          <p:cNvSpPr>
            <a:spLocks noGrp="1"/>
          </p:cNvSpPr>
          <p:nvPr>
            <p:ph type="subTitle" idx="1"/>
          </p:nvPr>
        </p:nvSpPr>
        <p:spPr>
          <a:xfrm>
            <a:off x="4542970" y="3923366"/>
            <a:ext cx="4143829" cy="993269"/>
          </a:xfrm>
          <a:prstGeom prst="rect">
            <a:avLst/>
          </a:prstGeom>
        </p:spPr>
        <p:txBody>
          <a:bodyPr>
            <a:noAutofit/>
          </a:bodyPr>
          <a:lstStyle>
            <a:lvl1pPr marL="0" indent="0" algn="ctr">
              <a:buNone/>
              <a:defRPr sz="2400" cap="none" spc="0" baseline="0">
                <a:solidFill>
                  <a:srgbClr val="A400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1" name="Straight Connector 10"/>
          <p:cNvCxnSpPr/>
          <p:nvPr userDrawn="1"/>
        </p:nvCxnSpPr>
        <p:spPr>
          <a:xfrm flipV="1">
            <a:off x="4542970" y="3464069"/>
            <a:ext cx="4143829" cy="19353"/>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9319" y="1773263"/>
            <a:ext cx="3036948" cy="4049264"/>
          </a:xfrm>
          <a:prstGeom prst="rect">
            <a:avLst/>
          </a:prstGeom>
        </p:spPr>
      </p:pic>
      <p:pic>
        <p:nvPicPr>
          <p:cNvPr id="8" name="Picture 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6172200" y="5969000"/>
            <a:ext cx="2438400" cy="1083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786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10" name="Rectangle 9"/>
          <p:cNvSpPr/>
          <p:nvPr userDrawn="1"/>
        </p:nvSpPr>
        <p:spPr>
          <a:xfrm>
            <a:off x="1" y="6649571"/>
            <a:ext cx="9144000" cy="21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userDrawn="1"/>
        </p:nvSpPr>
        <p:spPr>
          <a:xfrm>
            <a:off x="1" y="6590298"/>
            <a:ext cx="9144001" cy="6599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Slide Number Placeholder 5"/>
          <p:cNvSpPr txBox="1">
            <a:spLocks/>
          </p:cNvSpPr>
          <p:nvPr userDrawn="1"/>
        </p:nvSpPr>
        <p:spPr>
          <a:xfrm>
            <a:off x="8038669" y="6656297"/>
            <a:ext cx="984019" cy="201705"/>
          </a:xfrm>
          <a:prstGeom prst="rect">
            <a:avLst/>
          </a:prstGeom>
        </p:spPr>
        <p:txBody>
          <a:bodyPr vert="horz" lIns="68580" tIns="34290" rIns="68580" bIns="3429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48DB43-2B2C-452E-9A0B-5DE23E83C7DF}" type="slidenum">
              <a:rPr lang="en-US" sz="1050" smtClean="0"/>
              <a:pPr/>
              <a:t>‹#›</a:t>
            </a:fld>
            <a:endParaRPr lang="en-US" sz="1050" dirty="0"/>
          </a:p>
        </p:txBody>
      </p:sp>
      <p:sp>
        <p:nvSpPr>
          <p:cNvPr id="15" name="Text Placeholder 2"/>
          <p:cNvSpPr>
            <a:spLocks noGrp="1"/>
          </p:cNvSpPr>
          <p:nvPr>
            <p:ph idx="1"/>
          </p:nvPr>
        </p:nvSpPr>
        <p:spPr>
          <a:xfrm>
            <a:off x="373553" y="1448765"/>
            <a:ext cx="8446037" cy="493982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Tree>
    <p:extLst>
      <p:ext uri="{BB962C8B-B14F-4D97-AF65-F5344CB8AC3E}">
        <p14:creationId xmlns:p14="http://schemas.microsoft.com/office/powerpoint/2010/main" val="3435617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0128C7-F61A-43CB-BED5-F3433126337E}" type="datetime1">
              <a:rPr lang="en-HK" smtClean="0"/>
              <a:t>8/4/2025</a:t>
            </a:fld>
            <a:endParaRPr lang="en-US"/>
          </a:p>
        </p:txBody>
      </p:sp>
      <p:sp>
        <p:nvSpPr>
          <p:cNvPr id="5" name="Footer Placeholder 4"/>
          <p:cNvSpPr>
            <a:spLocks noGrp="1"/>
          </p:cNvSpPr>
          <p:nvPr>
            <p:ph type="ftr" sz="quarter" idx="11"/>
          </p:nvPr>
        </p:nvSpPr>
        <p:spPr/>
        <p:txBody>
          <a:bodyPr/>
          <a:lstStyle/>
          <a:p>
            <a:r>
              <a:rPr lang="en-US"/>
              <a:t>Copyright © Ricci IEONG for UST training 2023</a:t>
            </a:r>
          </a:p>
        </p:txBody>
      </p:sp>
      <p:sp>
        <p:nvSpPr>
          <p:cNvPr id="6" name="Slide Number Placeholder 5"/>
          <p:cNvSpPr>
            <a:spLocks noGrp="1"/>
          </p:cNvSpPr>
          <p:nvPr>
            <p:ph type="sldNum" sz="quarter" idx="12"/>
          </p:nvPr>
        </p:nvSpPr>
        <p:spPr/>
        <p:txBody>
          <a:bodyPr/>
          <a:lstStyle/>
          <a:p>
            <a:fld id="{7BF01E72-7F0F-F443-B710-CAFE84FE68FE}"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3513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D11CFC-C3EA-4475-AA81-8E66383258A5}" type="datetime1">
              <a:rPr lang="en-HK" smtClean="0"/>
              <a:t>8/4/2025</a:t>
            </a:fld>
            <a:endParaRPr lang="en-US"/>
          </a:p>
        </p:txBody>
      </p:sp>
      <p:sp>
        <p:nvSpPr>
          <p:cNvPr id="6" name="Footer Placeholder 5"/>
          <p:cNvSpPr>
            <a:spLocks noGrp="1"/>
          </p:cNvSpPr>
          <p:nvPr>
            <p:ph type="ftr" sz="quarter" idx="11"/>
          </p:nvPr>
        </p:nvSpPr>
        <p:spPr/>
        <p:txBody>
          <a:bodyPr/>
          <a:lstStyle/>
          <a:p>
            <a:r>
              <a:rPr lang="en-US"/>
              <a:t>Copyright © Ricci IEONG for UST training 2023</a:t>
            </a:r>
          </a:p>
        </p:txBody>
      </p:sp>
      <p:sp>
        <p:nvSpPr>
          <p:cNvPr id="7" name="Slide Number Placeholder 6"/>
          <p:cNvSpPr>
            <a:spLocks noGrp="1"/>
          </p:cNvSpPr>
          <p:nvPr>
            <p:ph type="sldNum" sz="quarter" idx="12"/>
          </p:nvPr>
        </p:nvSpPr>
        <p:spPr/>
        <p:txBody>
          <a:bodyPr/>
          <a:lstStyle/>
          <a:p>
            <a:fld id="{7BF01E72-7F0F-F443-B710-CAFE84FE68FE}" type="slidenum">
              <a:rPr lang="en-US" smtClean="0"/>
              <a:t>‹#›</a:t>
            </a:fld>
            <a:endParaRPr lang="en-US"/>
          </a:p>
        </p:txBody>
      </p:sp>
    </p:spTree>
    <p:extLst>
      <p:ext uri="{BB962C8B-B14F-4D97-AF65-F5344CB8AC3E}">
        <p14:creationId xmlns:p14="http://schemas.microsoft.com/office/powerpoint/2010/main" val="1216827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2F2658-D15C-49DB-9F7F-A59A512ED7ED}" type="datetime1">
              <a:rPr lang="en-HK" smtClean="0"/>
              <a:t>8/4/2025</a:t>
            </a:fld>
            <a:endParaRPr lang="en-US"/>
          </a:p>
        </p:txBody>
      </p:sp>
      <p:sp>
        <p:nvSpPr>
          <p:cNvPr id="8" name="Footer Placeholder 7"/>
          <p:cNvSpPr>
            <a:spLocks noGrp="1"/>
          </p:cNvSpPr>
          <p:nvPr>
            <p:ph type="ftr" sz="quarter" idx="11"/>
          </p:nvPr>
        </p:nvSpPr>
        <p:spPr/>
        <p:txBody>
          <a:bodyPr/>
          <a:lstStyle/>
          <a:p>
            <a:r>
              <a:rPr lang="en-US"/>
              <a:t>Copyright © Ricci IEONG for UST training 2023</a:t>
            </a:r>
          </a:p>
        </p:txBody>
      </p:sp>
      <p:sp>
        <p:nvSpPr>
          <p:cNvPr id="9" name="Slide Number Placeholder 8"/>
          <p:cNvSpPr>
            <a:spLocks noGrp="1"/>
          </p:cNvSpPr>
          <p:nvPr>
            <p:ph type="sldNum" sz="quarter" idx="12"/>
          </p:nvPr>
        </p:nvSpPr>
        <p:spPr/>
        <p:txBody>
          <a:bodyPr/>
          <a:lstStyle/>
          <a:p>
            <a:fld id="{7BF01E72-7F0F-F443-B710-CAFE84FE68FE}" type="slidenum">
              <a:rPr lang="en-US" smtClean="0"/>
              <a:t>‹#›</a:t>
            </a:fld>
            <a:endParaRPr lang="en-US"/>
          </a:p>
        </p:txBody>
      </p:sp>
    </p:spTree>
    <p:extLst>
      <p:ext uri="{BB962C8B-B14F-4D97-AF65-F5344CB8AC3E}">
        <p14:creationId xmlns:p14="http://schemas.microsoft.com/office/powerpoint/2010/main" val="731862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92466A-9601-4EBC-AAE6-42B023F9EE03}" type="datetime1">
              <a:rPr lang="en-HK" smtClean="0"/>
              <a:t>8/4/2025</a:t>
            </a:fld>
            <a:endParaRPr lang="en-US"/>
          </a:p>
        </p:txBody>
      </p:sp>
      <p:sp>
        <p:nvSpPr>
          <p:cNvPr id="4" name="Footer Placeholder 3"/>
          <p:cNvSpPr>
            <a:spLocks noGrp="1"/>
          </p:cNvSpPr>
          <p:nvPr>
            <p:ph type="ftr" sz="quarter" idx="11"/>
          </p:nvPr>
        </p:nvSpPr>
        <p:spPr/>
        <p:txBody>
          <a:bodyPr/>
          <a:lstStyle/>
          <a:p>
            <a:r>
              <a:rPr lang="en-US"/>
              <a:t>Copyright © Ricci IEONG for UST training 2023</a:t>
            </a:r>
          </a:p>
        </p:txBody>
      </p:sp>
      <p:sp>
        <p:nvSpPr>
          <p:cNvPr id="5" name="Slide Number Placeholder 4"/>
          <p:cNvSpPr>
            <a:spLocks noGrp="1"/>
          </p:cNvSpPr>
          <p:nvPr>
            <p:ph type="sldNum" sz="quarter" idx="12"/>
          </p:nvPr>
        </p:nvSpPr>
        <p:spPr/>
        <p:txBody>
          <a:bodyPr/>
          <a:lstStyle/>
          <a:p>
            <a:fld id="{7BF01E72-7F0F-F443-B710-CAFE84FE68FE}" type="slidenum">
              <a:rPr lang="en-US" smtClean="0"/>
              <a:t>‹#›</a:t>
            </a:fld>
            <a:endParaRPr lang="en-US"/>
          </a:p>
        </p:txBody>
      </p:sp>
    </p:spTree>
    <p:extLst>
      <p:ext uri="{BB962C8B-B14F-4D97-AF65-F5344CB8AC3E}">
        <p14:creationId xmlns:p14="http://schemas.microsoft.com/office/powerpoint/2010/main" val="1773115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034C639-39DA-47F8-8394-764C46EF897F}" type="datetime1">
              <a:rPr lang="en-HK" smtClean="0"/>
              <a:t>8/4/2025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Copyright © Ricci IEONG for UST training 2023</a:t>
            </a:r>
          </a:p>
        </p:txBody>
      </p:sp>
      <p:sp>
        <p:nvSpPr>
          <p:cNvPr id="9" name="Slide Number Placeholder 8"/>
          <p:cNvSpPr>
            <a:spLocks noGrp="1"/>
          </p:cNvSpPr>
          <p:nvPr>
            <p:ph type="sldNum" sz="quarter" idx="12"/>
          </p:nvPr>
        </p:nvSpPr>
        <p:spPr/>
        <p:txBody>
          <a:bodyPr/>
          <a:lstStyle/>
          <a:p>
            <a:fld id="{7BF01E72-7F0F-F443-B710-CAFE84FE68FE}" type="slidenum">
              <a:rPr lang="en-US" smtClean="0"/>
              <a:t>‹#›</a:t>
            </a:fld>
            <a:endParaRPr lang="en-US"/>
          </a:p>
        </p:txBody>
      </p:sp>
    </p:spTree>
    <p:extLst>
      <p:ext uri="{BB962C8B-B14F-4D97-AF65-F5344CB8AC3E}">
        <p14:creationId xmlns:p14="http://schemas.microsoft.com/office/powerpoint/2010/main" val="121353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8D9A5530-4CFB-45C6-A2B0-400863B32512}" type="datetime1">
              <a:rPr lang="en-HK" smtClean="0"/>
              <a:t>8/4/2025</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a:t>Copyright © Ricci IEONG for UST training 2023</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BF01E72-7F0F-F443-B710-CAFE84FE68FE}" type="slidenum">
              <a:rPr lang="en-US" smtClean="0"/>
              <a:t>‹#›</a:t>
            </a:fld>
            <a:endParaRPr lang="en-US"/>
          </a:p>
        </p:txBody>
      </p:sp>
    </p:spTree>
    <p:extLst>
      <p:ext uri="{BB962C8B-B14F-4D97-AF65-F5344CB8AC3E}">
        <p14:creationId xmlns:p14="http://schemas.microsoft.com/office/powerpoint/2010/main" val="1623974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BA265E-878A-479F-A893-F58000E4A27C}" type="datetime1">
              <a:rPr lang="en-HK" smtClean="0"/>
              <a:t>8/4/2025</a:t>
            </a:fld>
            <a:endParaRPr lang="en-US"/>
          </a:p>
        </p:txBody>
      </p:sp>
      <p:sp>
        <p:nvSpPr>
          <p:cNvPr id="6" name="Footer Placeholder 5"/>
          <p:cNvSpPr>
            <a:spLocks noGrp="1"/>
          </p:cNvSpPr>
          <p:nvPr>
            <p:ph type="ftr" sz="quarter" idx="11"/>
          </p:nvPr>
        </p:nvSpPr>
        <p:spPr/>
        <p:txBody>
          <a:bodyPr/>
          <a:lstStyle/>
          <a:p>
            <a:r>
              <a:rPr lang="en-US"/>
              <a:t>Copyright © Ricci IEONG for UST training 2023</a:t>
            </a:r>
          </a:p>
        </p:txBody>
      </p:sp>
      <p:sp>
        <p:nvSpPr>
          <p:cNvPr id="7" name="Slide Number Placeholder 6"/>
          <p:cNvSpPr>
            <a:spLocks noGrp="1"/>
          </p:cNvSpPr>
          <p:nvPr>
            <p:ph type="sldNum" sz="quarter" idx="12"/>
          </p:nvPr>
        </p:nvSpPr>
        <p:spPr/>
        <p:txBody>
          <a:bodyPr/>
          <a:lstStyle/>
          <a:p>
            <a:fld id="{7BF01E72-7F0F-F443-B710-CAFE84FE68FE}" type="slidenum">
              <a:rPr lang="en-US" smtClean="0"/>
              <a:t>‹#›</a:t>
            </a:fld>
            <a:endParaRPr lang="en-US"/>
          </a:p>
        </p:txBody>
      </p:sp>
    </p:spTree>
    <p:extLst>
      <p:ext uri="{BB962C8B-B14F-4D97-AF65-F5344CB8AC3E}">
        <p14:creationId xmlns:p14="http://schemas.microsoft.com/office/powerpoint/2010/main" val="1763549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DCA91B82-8BB8-47D1-A6EE-FAB52C0363FF}" type="datetime1">
              <a:rPr lang="en-HK" smtClean="0"/>
              <a:t>8/4/2025</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Copyright © Ricci IEONG for UST training 2023</a:t>
            </a: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7BF01E72-7F0F-F443-B710-CAFE84FE68FE}"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27798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54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97000"/>
            <a:ext cx="8229600" cy="5461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4CFE4B-17F2-49B1-A8CD-48A7230178BE}"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3A558-56C3-499B-89A2-59E5853E6B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178823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tiff"/></Relationships>
</file>

<file path=ppt/slides/_rels/slide3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3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COMP4632 </a:t>
            </a:r>
            <a:br>
              <a:rPr lang="en-US" dirty="0"/>
            </a:br>
            <a:r>
              <a:rPr lang="en-US" dirty="0"/>
              <a:t>OS System Security</a:t>
            </a:r>
          </a:p>
        </p:txBody>
      </p:sp>
      <p:sp>
        <p:nvSpPr>
          <p:cNvPr id="3" name="Subtitle 2"/>
          <p:cNvSpPr>
            <a:spLocks noGrp="1"/>
          </p:cNvSpPr>
          <p:nvPr>
            <p:ph type="subTitle" idx="1"/>
          </p:nvPr>
        </p:nvSpPr>
        <p:spPr/>
        <p:txBody>
          <a:bodyPr/>
          <a:lstStyle/>
          <a:p>
            <a:endParaRPr lang="en-US" dirty="0"/>
          </a:p>
        </p:txBody>
      </p:sp>
      <p:sp>
        <p:nvSpPr>
          <p:cNvPr id="4" name="Date Placeholder 3"/>
          <p:cNvSpPr>
            <a:spLocks noGrp="1"/>
          </p:cNvSpPr>
          <p:nvPr>
            <p:ph type="dt" sz="half" idx="10"/>
          </p:nvPr>
        </p:nvSpPr>
        <p:spPr/>
        <p:txBody>
          <a:bodyPr/>
          <a:lstStyle/>
          <a:p>
            <a:fld id="{819166D3-4A25-4EC4-ACCD-0ED8819FD222}" type="datetime1">
              <a:rPr lang="en-HK" smtClean="0"/>
              <a:t>8/4/2025</a:t>
            </a:fld>
            <a:endParaRPr lang="en-US"/>
          </a:p>
        </p:txBody>
      </p:sp>
      <p:sp>
        <p:nvSpPr>
          <p:cNvPr id="6" name="Footer Placeholder 5"/>
          <p:cNvSpPr>
            <a:spLocks noGrp="1"/>
          </p:cNvSpPr>
          <p:nvPr>
            <p:ph type="ftr" sz="quarter" idx="11"/>
          </p:nvPr>
        </p:nvSpPr>
        <p:spPr/>
        <p:txBody>
          <a:bodyPr/>
          <a:lstStyle/>
          <a:p>
            <a:r>
              <a:rPr lang="en-US"/>
              <a:t>Copyright © Ricci IEONG for UST training 2023</a:t>
            </a:r>
          </a:p>
        </p:txBody>
      </p:sp>
      <p:sp>
        <p:nvSpPr>
          <p:cNvPr id="8" name="Slide Number Placeholder 7"/>
          <p:cNvSpPr>
            <a:spLocks noGrp="1"/>
          </p:cNvSpPr>
          <p:nvPr>
            <p:ph type="sldNum" sz="quarter" idx="12"/>
          </p:nvPr>
        </p:nvSpPr>
        <p:spPr/>
        <p:txBody>
          <a:bodyPr/>
          <a:lstStyle/>
          <a:p>
            <a:fld id="{7BF01E72-7F0F-F443-B710-CAFE84FE68FE}" type="slidenum">
              <a:rPr lang="en-US" smtClean="0"/>
              <a:t>1</a:t>
            </a:fld>
            <a:endParaRPr lang="en-US"/>
          </a:p>
        </p:txBody>
      </p:sp>
    </p:spTree>
    <p:extLst>
      <p:ext uri="{BB962C8B-B14F-4D97-AF65-F5344CB8AC3E}">
        <p14:creationId xmlns:p14="http://schemas.microsoft.com/office/powerpoint/2010/main" val="1227899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DB6A8-BC58-D748-ADAD-768060928D94}"/>
              </a:ext>
            </a:extLst>
          </p:cNvPr>
          <p:cNvSpPr>
            <a:spLocks noGrp="1"/>
          </p:cNvSpPr>
          <p:nvPr>
            <p:ph type="title"/>
          </p:nvPr>
        </p:nvSpPr>
        <p:spPr/>
        <p:txBody>
          <a:bodyPr/>
          <a:lstStyle/>
          <a:p>
            <a:r>
              <a:rPr lang="en-US" dirty="0"/>
              <a:t>CPU level attack</a:t>
            </a:r>
          </a:p>
        </p:txBody>
      </p:sp>
      <p:pic>
        <p:nvPicPr>
          <p:cNvPr id="8" name="Content Placeholder 7">
            <a:extLst>
              <a:ext uri="{FF2B5EF4-FFF2-40B4-BE49-F238E27FC236}">
                <a16:creationId xmlns:a16="http://schemas.microsoft.com/office/drawing/2014/main" id="{68A371C9-A6E4-0648-9116-757C56453F0B}"/>
              </a:ext>
            </a:extLst>
          </p:cNvPr>
          <p:cNvPicPr>
            <a:picLocks noGrp="1" noChangeAspect="1"/>
          </p:cNvPicPr>
          <p:nvPr>
            <p:ph sz="half" idx="1"/>
          </p:nvPr>
        </p:nvPicPr>
        <p:blipFill>
          <a:blip r:embed="rId3"/>
          <a:stretch>
            <a:fillRect/>
          </a:stretch>
        </p:blipFill>
        <p:spPr>
          <a:xfrm>
            <a:off x="1180612" y="1846263"/>
            <a:ext cx="2987064" cy="4022725"/>
          </a:xfrm>
          <a:prstGeom prst="rect">
            <a:avLst/>
          </a:prstGeom>
        </p:spPr>
      </p:pic>
      <p:pic>
        <p:nvPicPr>
          <p:cNvPr id="9" name="Content Placeholder 8">
            <a:extLst>
              <a:ext uri="{FF2B5EF4-FFF2-40B4-BE49-F238E27FC236}">
                <a16:creationId xmlns:a16="http://schemas.microsoft.com/office/drawing/2014/main" id="{553F4B2B-CB68-EF43-884A-F2D7EB3D4C83}"/>
              </a:ext>
            </a:extLst>
          </p:cNvPr>
          <p:cNvPicPr>
            <a:picLocks noGrp="1" noChangeAspect="1"/>
          </p:cNvPicPr>
          <p:nvPr>
            <p:ph sz="half" idx="2"/>
          </p:nvPr>
        </p:nvPicPr>
        <p:blipFill>
          <a:blip r:embed="rId4"/>
          <a:stretch>
            <a:fillRect/>
          </a:stretch>
        </p:blipFill>
        <p:spPr>
          <a:xfrm>
            <a:off x="4995404" y="1846263"/>
            <a:ext cx="3039392" cy="4022725"/>
          </a:xfrm>
          <a:prstGeom prst="rect">
            <a:avLst/>
          </a:prstGeom>
        </p:spPr>
      </p:pic>
      <p:sp>
        <p:nvSpPr>
          <p:cNvPr id="3" name="Date Placeholder 2">
            <a:extLst>
              <a:ext uri="{FF2B5EF4-FFF2-40B4-BE49-F238E27FC236}">
                <a16:creationId xmlns:a16="http://schemas.microsoft.com/office/drawing/2014/main" id="{81BA8ADF-305D-344D-93C2-41B0E0D4F198}"/>
              </a:ext>
            </a:extLst>
          </p:cNvPr>
          <p:cNvSpPr>
            <a:spLocks noGrp="1"/>
          </p:cNvSpPr>
          <p:nvPr>
            <p:ph type="dt" sz="half" idx="10"/>
          </p:nvPr>
        </p:nvSpPr>
        <p:spPr/>
        <p:txBody>
          <a:bodyPr/>
          <a:lstStyle/>
          <a:p>
            <a:fld id="{C7A914C2-131C-4551-BF8D-39DEE01FFA74}" type="datetime1">
              <a:rPr lang="en-HK" smtClean="0"/>
              <a:t>8/4/2025</a:t>
            </a:fld>
            <a:endParaRPr lang="en-US"/>
          </a:p>
        </p:txBody>
      </p:sp>
      <p:sp>
        <p:nvSpPr>
          <p:cNvPr id="4" name="Footer Placeholder 3">
            <a:extLst>
              <a:ext uri="{FF2B5EF4-FFF2-40B4-BE49-F238E27FC236}">
                <a16:creationId xmlns:a16="http://schemas.microsoft.com/office/drawing/2014/main" id="{A5268716-F648-7A41-B37C-0F9FEAC75AEC}"/>
              </a:ext>
            </a:extLst>
          </p:cNvPr>
          <p:cNvSpPr>
            <a:spLocks noGrp="1"/>
          </p:cNvSpPr>
          <p:nvPr>
            <p:ph type="ftr" sz="quarter" idx="11"/>
          </p:nvPr>
        </p:nvSpPr>
        <p:spPr/>
        <p:txBody>
          <a:bodyPr/>
          <a:lstStyle/>
          <a:p>
            <a:r>
              <a:rPr lang="en-US"/>
              <a:t>Copyright © Ricci IEONG for UST training 2023</a:t>
            </a:r>
          </a:p>
        </p:txBody>
      </p:sp>
      <p:sp>
        <p:nvSpPr>
          <p:cNvPr id="5" name="Slide Number Placeholder 4">
            <a:extLst>
              <a:ext uri="{FF2B5EF4-FFF2-40B4-BE49-F238E27FC236}">
                <a16:creationId xmlns:a16="http://schemas.microsoft.com/office/drawing/2014/main" id="{C96A3BDD-8C27-734E-A3DD-181CA85C587A}"/>
              </a:ext>
            </a:extLst>
          </p:cNvPr>
          <p:cNvSpPr>
            <a:spLocks noGrp="1"/>
          </p:cNvSpPr>
          <p:nvPr>
            <p:ph type="sldNum" sz="quarter" idx="12"/>
          </p:nvPr>
        </p:nvSpPr>
        <p:spPr/>
        <p:txBody>
          <a:bodyPr/>
          <a:lstStyle/>
          <a:p>
            <a:fld id="{7BF01E72-7F0F-F443-B710-CAFE84FE68FE}" type="slidenum">
              <a:rPr lang="en-US" smtClean="0"/>
              <a:t>10</a:t>
            </a:fld>
            <a:endParaRPr lang="en-US"/>
          </a:p>
        </p:txBody>
      </p:sp>
      <p:sp>
        <p:nvSpPr>
          <p:cNvPr id="10" name="TextBox 9">
            <a:extLst>
              <a:ext uri="{FF2B5EF4-FFF2-40B4-BE49-F238E27FC236}">
                <a16:creationId xmlns:a16="http://schemas.microsoft.com/office/drawing/2014/main" id="{4E126403-5E46-2E41-9CBF-0CC54165091D}"/>
              </a:ext>
            </a:extLst>
          </p:cNvPr>
          <p:cNvSpPr txBox="1"/>
          <p:nvPr/>
        </p:nvSpPr>
        <p:spPr>
          <a:xfrm>
            <a:off x="3000953" y="5793224"/>
            <a:ext cx="2892843" cy="369332"/>
          </a:xfrm>
          <a:prstGeom prst="rect">
            <a:avLst/>
          </a:prstGeom>
          <a:noFill/>
        </p:spPr>
        <p:txBody>
          <a:bodyPr wrap="none" rtlCol="0">
            <a:spAutoFit/>
          </a:bodyPr>
          <a:lstStyle/>
          <a:p>
            <a:r>
              <a:rPr lang="en-US" dirty="0"/>
              <a:t>https://</a:t>
            </a:r>
            <a:r>
              <a:rPr lang="en-US" dirty="0" err="1"/>
              <a:t>meltdownattack.com</a:t>
            </a:r>
            <a:endParaRPr lang="en-US" dirty="0"/>
          </a:p>
        </p:txBody>
      </p:sp>
    </p:spTree>
    <p:extLst>
      <p:ext uri="{BB962C8B-B14F-4D97-AF65-F5344CB8AC3E}">
        <p14:creationId xmlns:p14="http://schemas.microsoft.com/office/powerpoint/2010/main" val="1228665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The </a:t>
            </a:r>
            <a:r>
              <a:rPr lang="en-US" dirty="0" err="1"/>
              <a:t>Spectre</a:t>
            </a:r>
            <a:r>
              <a:rPr lang="en-US" dirty="0"/>
              <a:t> attack</a:t>
            </a:r>
          </a:p>
        </p:txBody>
      </p:sp>
      <p:sp>
        <p:nvSpPr>
          <p:cNvPr id="7" name="Subtitle 6"/>
          <p:cNvSpPr>
            <a:spLocks noGrp="1"/>
          </p:cNvSpPr>
          <p:nvPr>
            <p:ph type="subTitle" idx="1"/>
          </p:nvPr>
        </p:nvSpPr>
        <p:spPr/>
        <p:txBody>
          <a:bodyPr/>
          <a:lstStyle/>
          <a:p>
            <a:r>
              <a:rPr lang="en-US" dirty="0"/>
              <a:t>Speed vs. security in HW</a:t>
            </a:r>
          </a:p>
        </p:txBody>
      </p:sp>
      <p:sp>
        <p:nvSpPr>
          <p:cNvPr id="2" name="TextBox 1">
            <a:extLst>
              <a:ext uri="{FF2B5EF4-FFF2-40B4-BE49-F238E27FC236}">
                <a16:creationId xmlns:a16="http://schemas.microsoft.com/office/drawing/2014/main" id="{56B00DC4-B6BC-1F4F-8016-555B384475B1}"/>
              </a:ext>
            </a:extLst>
          </p:cNvPr>
          <p:cNvSpPr txBox="1"/>
          <p:nvPr/>
        </p:nvSpPr>
        <p:spPr>
          <a:xfrm>
            <a:off x="6172200" y="5622027"/>
            <a:ext cx="2941126" cy="400110"/>
          </a:xfrm>
          <a:prstGeom prst="rect">
            <a:avLst/>
          </a:prstGeom>
          <a:noFill/>
        </p:spPr>
        <p:txBody>
          <a:bodyPr wrap="none" rtlCol="0">
            <a:spAutoFit/>
          </a:bodyPr>
          <a:lstStyle/>
          <a:p>
            <a:pPr defTabSz="914400"/>
            <a:r>
              <a:rPr lang="en-US" sz="2000" dirty="0">
                <a:solidFill>
                  <a:prstClr val="black"/>
                </a:solidFill>
                <a:latin typeface="Calibri"/>
              </a:rPr>
              <a:t>[slides credit: Paul Kocher]</a:t>
            </a:r>
          </a:p>
        </p:txBody>
      </p:sp>
    </p:spTree>
    <p:extLst>
      <p:ext uri="{BB962C8B-B14F-4D97-AF65-F5344CB8AC3E}">
        <p14:creationId xmlns:p14="http://schemas.microsoft.com/office/powerpoint/2010/main" val="3649093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918053-E995-48F1-91AE-10A3698CA0C7}"/>
              </a:ext>
            </a:extLst>
          </p:cNvPr>
          <p:cNvSpPr>
            <a:spLocks noGrp="1"/>
          </p:cNvSpPr>
          <p:nvPr>
            <p:ph type="title"/>
          </p:nvPr>
        </p:nvSpPr>
        <p:spPr/>
        <p:txBody>
          <a:bodyPr/>
          <a:lstStyle/>
          <a:p>
            <a:pPr>
              <a:tabLst>
                <a:tab pos="2571750" algn="l"/>
              </a:tabLst>
            </a:pPr>
            <a:r>
              <a:rPr lang="en-US" dirty="0"/>
              <a:t>Performance drives CPU purchases</a:t>
            </a:r>
          </a:p>
        </p:txBody>
      </p:sp>
      <p:sp>
        <p:nvSpPr>
          <p:cNvPr id="3" name="Content Placeholder 2"/>
          <p:cNvSpPr>
            <a:spLocks noGrp="1"/>
          </p:cNvSpPr>
          <p:nvPr>
            <p:ph idx="1"/>
          </p:nvPr>
        </p:nvSpPr>
        <p:spPr>
          <a:xfrm>
            <a:off x="457200" y="1981200"/>
            <a:ext cx="8229600" cy="3790950"/>
          </a:xfrm>
        </p:spPr>
        <p:txBody>
          <a:bodyPr>
            <a:noAutofit/>
          </a:bodyPr>
          <a:lstStyle/>
          <a:p>
            <a:pPr marL="0" indent="0">
              <a:spcBef>
                <a:spcPts val="1224"/>
              </a:spcBef>
              <a:buNone/>
              <a:tabLst>
                <a:tab pos="2571750" algn="l"/>
              </a:tabLst>
            </a:pPr>
            <a:r>
              <a:rPr lang="en-US" dirty="0"/>
              <a:t>Clock speed maxed out:</a:t>
            </a:r>
            <a:endParaRPr lang="en-US" b="1" u="sng" dirty="0"/>
          </a:p>
          <a:p>
            <a:pPr lvl="1">
              <a:tabLst>
                <a:tab pos="2571750" algn="l"/>
              </a:tabLst>
            </a:pPr>
            <a:r>
              <a:rPr lang="en-US" dirty="0"/>
              <a:t>Pentium 4 reached 3.8 GHz in 2004</a:t>
            </a:r>
          </a:p>
          <a:p>
            <a:pPr lvl="1">
              <a:tabLst>
                <a:tab pos="2571750" algn="l"/>
              </a:tabLst>
            </a:pPr>
            <a:r>
              <a:rPr lang="en-US" b="1" dirty="0">
                <a:solidFill>
                  <a:srgbClr val="FF0000"/>
                </a:solidFill>
              </a:rPr>
              <a:t>Memory latency is slow </a:t>
            </a:r>
            <a:r>
              <a:rPr lang="en-US" dirty="0"/>
              <a:t>and not improving much</a:t>
            </a:r>
          </a:p>
          <a:p>
            <a:pPr lvl="1">
              <a:tabLst>
                <a:tab pos="2571750" algn="l"/>
              </a:tabLst>
            </a:pPr>
            <a:endParaRPr lang="en-US" dirty="0"/>
          </a:p>
          <a:p>
            <a:pPr marL="0" indent="0">
              <a:buNone/>
              <a:tabLst>
                <a:tab pos="2571750" algn="l"/>
              </a:tabLst>
            </a:pPr>
            <a:r>
              <a:rPr lang="en-US" dirty="0"/>
              <a:t>To gain performance, need to do </a:t>
            </a:r>
            <a:r>
              <a:rPr lang="en-US" b="1" dirty="0">
                <a:solidFill>
                  <a:srgbClr val="FF0000"/>
                </a:solidFill>
              </a:rPr>
              <a:t>more per cycle</a:t>
            </a:r>
            <a:r>
              <a:rPr lang="en-US" dirty="0"/>
              <a:t>!</a:t>
            </a:r>
          </a:p>
          <a:p>
            <a:pPr lvl="1">
              <a:tabLst>
                <a:tab pos="2571750" algn="l"/>
              </a:tabLst>
            </a:pPr>
            <a:r>
              <a:rPr lang="en-US" dirty="0"/>
              <a:t>Reduce memory delays 	</a:t>
            </a:r>
            <a:r>
              <a:rPr lang="en-US" dirty="0">
                <a:sym typeface="Wingdings" panose="05000000000000000000" pitchFamily="2" charset="2"/>
              </a:rPr>
              <a:t>⟶</a:t>
            </a:r>
            <a:r>
              <a:rPr lang="en-US" dirty="0"/>
              <a:t>  c</a:t>
            </a:r>
            <a:r>
              <a:rPr lang="en-US" dirty="0">
                <a:sym typeface="Wingdings" panose="05000000000000000000" pitchFamily="2" charset="2"/>
              </a:rPr>
              <a:t>aches</a:t>
            </a:r>
          </a:p>
          <a:p>
            <a:pPr lvl="1">
              <a:tabLst>
                <a:tab pos="2571750" algn="l"/>
              </a:tabLst>
            </a:pPr>
            <a:r>
              <a:rPr lang="en-US" dirty="0"/>
              <a:t>Work during delays 	 	</a:t>
            </a:r>
            <a:r>
              <a:rPr lang="en-US" dirty="0">
                <a:sym typeface="Wingdings" panose="05000000000000000000" pitchFamily="2" charset="2"/>
              </a:rPr>
              <a:t>⟶</a:t>
            </a:r>
            <a:r>
              <a:rPr lang="en-US" dirty="0"/>
              <a:t>  speculative execution</a:t>
            </a:r>
          </a:p>
        </p:txBody>
      </p:sp>
    </p:spTree>
    <p:extLst>
      <p:ext uri="{BB962C8B-B14F-4D97-AF65-F5344CB8AC3E}">
        <p14:creationId xmlns:p14="http://schemas.microsoft.com/office/powerpoint/2010/main" val="1862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D27B6E-A81E-47D7-9A4D-550EF9D417AB}"/>
              </a:ext>
            </a:extLst>
          </p:cNvPr>
          <p:cNvSpPr/>
          <p:nvPr/>
        </p:nvSpPr>
        <p:spPr>
          <a:xfrm>
            <a:off x="2376423" y="2149411"/>
            <a:ext cx="3946421" cy="3543299"/>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dirty="0">
              <a:solidFill>
                <a:prstClr val="white"/>
              </a:solidFill>
              <a:latin typeface="Calibri"/>
            </a:endParaRPr>
          </a:p>
        </p:txBody>
      </p:sp>
      <p:sp>
        <p:nvSpPr>
          <p:cNvPr id="7" name="Rectangle 6">
            <a:extLst>
              <a:ext uri="{FF2B5EF4-FFF2-40B4-BE49-F238E27FC236}">
                <a16:creationId xmlns:a16="http://schemas.microsoft.com/office/drawing/2014/main" id="{92CFEF9E-ACE5-4E49-93C4-294E011CC626}"/>
              </a:ext>
            </a:extLst>
          </p:cNvPr>
          <p:cNvSpPr/>
          <p:nvPr/>
        </p:nvSpPr>
        <p:spPr>
          <a:xfrm>
            <a:off x="255657" y="2133600"/>
            <a:ext cx="1918607" cy="355910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00"/>
            <a:endParaRPr lang="en-US" sz="1350" dirty="0">
              <a:solidFill>
                <a:prstClr val="black"/>
              </a:solidFill>
              <a:latin typeface="Calibri"/>
            </a:endParaRPr>
          </a:p>
        </p:txBody>
      </p:sp>
      <p:sp>
        <p:nvSpPr>
          <p:cNvPr id="6" name="Title 5">
            <a:extLst>
              <a:ext uri="{FF2B5EF4-FFF2-40B4-BE49-F238E27FC236}">
                <a16:creationId xmlns:a16="http://schemas.microsoft.com/office/drawing/2014/main" id="{9D918053-E995-48F1-91AE-10A3698CA0C7}"/>
              </a:ext>
            </a:extLst>
          </p:cNvPr>
          <p:cNvSpPr>
            <a:spLocks noGrp="1"/>
          </p:cNvSpPr>
          <p:nvPr>
            <p:ph type="title"/>
          </p:nvPr>
        </p:nvSpPr>
        <p:spPr>
          <a:xfrm>
            <a:off x="457200" y="685800"/>
            <a:ext cx="8229600" cy="857250"/>
          </a:xfrm>
        </p:spPr>
        <p:txBody>
          <a:bodyPr>
            <a:normAutofit/>
          </a:bodyPr>
          <a:lstStyle/>
          <a:p>
            <a:r>
              <a:rPr lang="en-US" dirty="0"/>
              <a:t>Memory caches    </a:t>
            </a:r>
            <a:r>
              <a:rPr lang="en-US" sz="2000" dirty="0"/>
              <a:t>(4-way associative)</a:t>
            </a:r>
          </a:p>
        </p:txBody>
      </p:sp>
      <p:sp>
        <p:nvSpPr>
          <p:cNvPr id="3" name="Content Placeholder 2"/>
          <p:cNvSpPr>
            <a:spLocks noGrp="1"/>
          </p:cNvSpPr>
          <p:nvPr>
            <p:ph idx="1"/>
          </p:nvPr>
        </p:nvSpPr>
        <p:spPr>
          <a:xfrm>
            <a:off x="381000" y="1583491"/>
            <a:ext cx="8631345" cy="4095750"/>
          </a:xfrm>
        </p:spPr>
        <p:txBody>
          <a:bodyPr>
            <a:normAutofit/>
          </a:bodyPr>
          <a:lstStyle/>
          <a:p>
            <a:pPr marL="0" indent="0">
              <a:buNone/>
            </a:pPr>
            <a:r>
              <a:rPr lang="en-US" sz="2100" dirty="0"/>
              <a:t>Caches hold local (fast) copy of recently-accessed 64-byte chunks of memory</a:t>
            </a:r>
          </a:p>
        </p:txBody>
      </p:sp>
      <p:sp>
        <p:nvSpPr>
          <p:cNvPr id="2" name="TextBox 1">
            <a:extLst>
              <a:ext uri="{FF2B5EF4-FFF2-40B4-BE49-F238E27FC236}">
                <a16:creationId xmlns:a16="http://schemas.microsoft.com/office/drawing/2014/main" id="{80327B16-DA2C-4B1B-BCDB-A30C25C70D26}"/>
              </a:ext>
            </a:extLst>
          </p:cNvPr>
          <p:cNvSpPr txBox="1"/>
          <p:nvPr/>
        </p:nvSpPr>
        <p:spPr>
          <a:xfrm>
            <a:off x="7652648" y="2133600"/>
            <a:ext cx="1137331" cy="1697006"/>
          </a:xfrm>
          <a:prstGeom prst="rect">
            <a:avLst/>
          </a:prstGeom>
          <a:solidFill>
            <a:srgbClr val="A6E4AD">
              <a:alpha val="85000"/>
            </a:srgbClr>
          </a:solidFill>
        </p:spPr>
        <p:txBody>
          <a:bodyPr wrap="square" rtlCol="0" anchor="ctr">
            <a:noAutofit/>
          </a:bodyPr>
          <a:lstStyle>
            <a:defPPr>
              <a:defRPr lang="en-US"/>
            </a:defPPr>
            <a:lvl1pPr algn="ctr"/>
          </a:lstStyle>
          <a:p>
            <a:pPr defTabSz="914400"/>
            <a:r>
              <a:rPr lang="en-US" sz="1350" b="1" dirty="0">
                <a:solidFill>
                  <a:prstClr val="black"/>
                </a:solidFill>
                <a:latin typeface="Calibri"/>
              </a:rPr>
              <a:t>MAIN MEMORY</a:t>
            </a:r>
          </a:p>
          <a:p>
            <a:pPr defTabSz="914400"/>
            <a:endParaRPr lang="en-US" sz="788" b="1" dirty="0">
              <a:solidFill>
                <a:prstClr val="black"/>
              </a:solidFill>
              <a:latin typeface="Calibri"/>
            </a:endParaRPr>
          </a:p>
          <a:p>
            <a:pPr defTabSz="914400"/>
            <a:r>
              <a:rPr lang="en-US" sz="1350" dirty="0">
                <a:solidFill>
                  <a:prstClr val="black"/>
                </a:solidFill>
                <a:latin typeface="Calibri"/>
              </a:rPr>
              <a:t>Big, slow</a:t>
            </a:r>
            <a:endParaRPr lang="en-US" sz="788" dirty="0">
              <a:solidFill>
                <a:prstClr val="black"/>
              </a:solidFill>
              <a:latin typeface="Calibri"/>
            </a:endParaRPr>
          </a:p>
          <a:p>
            <a:pPr defTabSz="914400"/>
            <a:r>
              <a:rPr lang="en-US" sz="900" dirty="0">
                <a:solidFill>
                  <a:prstClr val="black"/>
                </a:solidFill>
                <a:latin typeface="Calibri"/>
              </a:rPr>
              <a:t>e.g. 16GB SDRAM</a:t>
            </a:r>
          </a:p>
        </p:txBody>
      </p:sp>
      <p:graphicFrame>
        <p:nvGraphicFramePr>
          <p:cNvPr id="9" name="Table 8">
            <a:extLst>
              <a:ext uri="{FF2B5EF4-FFF2-40B4-BE49-F238E27FC236}">
                <a16:creationId xmlns:a16="http://schemas.microsoft.com/office/drawing/2014/main" id="{90094A08-52EF-4BBB-8261-ED220E6E294B}"/>
              </a:ext>
            </a:extLst>
          </p:cNvPr>
          <p:cNvGraphicFramePr>
            <a:graphicFrameLocks noGrp="1"/>
          </p:cNvGraphicFramePr>
          <p:nvPr/>
        </p:nvGraphicFramePr>
        <p:xfrm>
          <a:off x="3711479" y="2248978"/>
          <a:ext cx="2478274" cy="3364230"/>
        </p:xfrm>
        <a:graphic>
          <a:graphicData uri="http://schemas.openxmlformats.org/drawingml/2006/table">
            <a:tbl>
              <a:tblPr firstRow="1" bandRow="1">
                <a:tableStyleId>{5940675A-B579-460E-94D1-54222C63F5DA}</a:tableStyleId>
              </a:tblPr>
              <a:tblGrid>
                <a:gridCol w="363724">
                  <a:extLst>
                    <a:ext uri="{9D8B030D-6E8A-4147-A177-3AD203B41FA5}">
                      <a16:colId xmlns:a16="http://schemas.microsoft.com/office/drawing/2014/main" val="1762639685"/>
                    </a:ext>
                  </a:extLst>
                </a:gridCol>
                <a:gridCol w="742950">
                  <a:extLst>
                    <a:ext uri="{9D8B030D-6E8A-4147-A177-3AD203B41FA5}">
                      <a16:colId xmlns:a16="http://schemas.microsoft.com/office/drawing/2014/main" val="1948163271"/>
                    </a:ext>
                  </a:extLst>
                </a:gridCol>
                <a:gridCol w="1371600">
                  <a:extLst>
                    <a:ext uri="{9D8B030D-6E8A-4147-A177-3AD203B41FA5}">
                      <a16:colId xmlns:a16="http://schemas.microsoft.com/office/drawing/2014/main" val="2900071476"/>
                    </a:ext>
                  </a:extLst>
                </a:gridCol>
              </a:tblGrid>
              <a:tr h="278130">
                <a:tc>
                  <a:txBody>
                    <a:bodyPr/>
                    <a:lstStyle/>
                    <a:p>
                      <a:r>
                        <a:rPr lang="en-US" sz="1200" b="1" dirty="0"/>
                        <a:t>Set</a:t>
                      </a:r>
                    </a:p>
                  </a:txBody>
                  <a:tcPr marL="68580" marR="68580" marT="34290" marB="34290">
                    <a:solidFill>
                      <a:srgbClr val="FFC000"/>
                    </a:solidFill>
                  </a:tcPr>
                </a:tc>
                <a:tc>
                  <a:txBody>
                    <a:bodyPr/>
                    <a:lstStyle/>
                    <a:p>
                      <a:r>
                        <a:rPr lang="en-US" sz="1200" b="1" dirty="0" err="1"/>
                        <a:t>Addr</a:t>
                      </a:r>
                      <a:endParaRPr lang="en-US" sz="1200" b="1" dirty="0"/>
                    </a:p>
                  </a:txBody>
                  <a:tcPr marL="68580" marR="68580" marT="34290" marB="34290">
                    <a:solidFill>
                      <a:srgbClr val="FFC000"/>
                    </a:solidFill>
                  </a:tcPr>
                </a:tc>
                <a:tc>
                  <a:txBody>
                    <a:bodyPr/>
                    <a:lstStyle/>
                    <a:p>
                      <a:r>
                        <a:rPr lang="en-US" sz="1200" b="1" dirty="0"/>
                        <a:t>Cached Data ~64B</a:t>
                      </a:r>
                    </a:p>
                  </a:txBody>
                  <a:tcPr marL="68580" marR="68580" marT="34290" marB="34290">
                    <a:solidFill>
                      <a:srgbClr val="FFC000"/>
                    </a:solidFill>
                  </a:tcPr>
                </a:tc>
                <a:extLst>
                  <a:ext uri="{0D108BD9-81ED-4DB2-BD59-A6C34878D82A}">
                    <a16:rowId xmlns:a16="http://schemas.microsoft.com/office/drawing/2014/main" val="1612465872"/>
                  </a:ext>
                </a:extLst>
              </a:tr>
              <a:tr h="617220">
                <a:tc>
                  <a:txBody>
                    <a:bodyPr/>
                    <a:lstStyle/>
                    <a:p>
                      <a:r>
                        <a:rPr lang="en-US" sz="900" b="1" dirty="0">
                          <a:latin typeface="Courier New" panose="02070309020205020404" pitchFamily="49" charset="0"/>
                          <a:cs typeface="Courier New" panose="02070309020205020404" pitchFamily="49" charset="0"/>
                        </a:rPr>
                        <a:t>0</a:t>
                      </a:r>
                    </a:p>
                  </a:txBody>
                  <a:tcPr marL="68580" marR="68580" marT="34290" marB="34290"/>
                </a:tc>
                <a:tc>
                  <a:txBody>
                    <a:bodyPr/>
                    <a:lstStyle/>
                    <a:p>
                      <a:r>
                        <a:rPr lang="en-US" sz="900" b="1" dirty="0">
                          <a:latin typeface="Courier New" panose="02070309020205020404" pitchFamily="49" charset="0"/>
                          <a:cs typeface="Courier New" panose="02070309020205020404" pitchFamily="49" charset="0"/>
                        </a:rPr>
                        <a:t>F0016280</a:t>
                      </a:r>
                    </a:p>
                    <a:p>
                      <a:r>
                        <a:rPr lang="en-US" sz="900" b="1" dirty="0">
                          <a:latin typeface="Courier New" panose="02070309020205020404" pitchFamily="49" charset="0"/>
                          <a:cs typeface="Courier New" panose="02070309020205020404" pitchFamily="49" charset="0"/>
                        </a:rPr>
                        <a:t>31C6F4C0</a:t>
                      </a:r>
                    </a:p>
                    <a:p>
                      <a:r>
                        <a:rPr lang="en-US" sz="900" b="1" dirty="0">
                          <a:latin typeface="Courier New" panose="02070309020205020404" pitchFamily="49" charset="0"/>
                          <a:cs typeface="Courier New" panose="02070309020205020404" pitchFamily="49" charset="0"/>
                        </a:rPr>
                        <a:t>339DD740</a:t>
                      </a:r>
                    </a:p>
                    <a:p>
                      <a:r>
                        <a:rPr lang="en-US" sz="900" b="1" dirty="0">
                          <a:latin typeface="Courier New" panose="02070309020205020404" pitchFamily="49" charset="0"/>
                          <a:cs typeface="Courier New" panose="02070309020205020404" pitchFamily="49" charset="0"/>
                        </a:rPr>
                        <a:t>614F8480</a:t>
                      </a:r>
                    </a:p>
                  </a:txBody>
                  <a:tcPr marL="68580" marR="68580" marT="34290" marB="34290"/>
                </a:tc>
                <a:tc>
                  <a:txBody>
                    <a:bodyPr/>
                    <a:lstStyle/>
                    <a:p>
                      <a:r>
                        <a:rPr lang="en-US" sz="900" b="1" dirty="0">
                          <a:latin typeface="Courier New" panose="02070309020205020404" pitchFamily="49" charset="0"/>
                          <a:cs typeface="Courier New" panose="02070309020205020404" pitchFamily="49" charset="0"/>
                        </a:rPr>
                        <a:t>B5</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F5</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80</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21</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E3</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2C..</a:t>
                      </a:r>
                    </a:p>
                    <a:p>
                      <a:r>
                        <a:rPr lang="en-US" sz="900" b="1" dirty="0">
                          <a:latin typeface="Courier New" panose="02070309020205020404" pitchFamily="49" charset="0"/>
                          <a:cs typeface="Courier New" panose="02070309020205020404" pitchFamily="49" charset="0"/>
                        </a:rPr>
                        <a:t>9A</a:t>
                      </a:r>
                      <a:r>
                        <a:rPr kumimoji="0" lang="en-US" sz="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DA</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59</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11</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48</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F2..</a:t>
                      </a:r>
                    </a:p>
                    <a:p>
                      <a:r>
                        <a:rPr lang="en-US" sz="900" b="1" dirty="0">
                          <a:latin typeface="Courier New" panose="02070309020205020404" pitchFamily="49" charset="0"/>
                          <a:cs typeface="Courier New" panose="02070309020205020404" pitchFamily="49" charset="0"/>
                        </a:rPr>
                        <a:t>C7</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D7</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A0</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86</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67</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18..</a:t>
                      </a:r>
                    </a:p>
                    <a:p>
                      <a:r>
                        <a:rPr lang="en-US" sz="900" b="1" dirty="0">
                          <a:latin typeface="Courier New" panose="02070309020205020404" pitchFamily="49" charset="0"/>
                          <a:cs typeface="Courier New" panose="02070309020205020404" pitchFamily="49" charset="0"/>
                        </a:rPr>
                        <a:t>17</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4C</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59</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B8</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58</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A7..</a:t>
                      </a:r>
                    </a:p>
                  </a:txBody>
                  <a:tcPr marL="68580" marR="68580" marT="34290" marB="34290"/>
                </a:tc>
                <a:extLst>
                  <a:ext uri="{0D108BD9-81ED-4DB2-BD59-A6C34878D82A}">
                    <a16:rowId xmlns:a16="http://schemas.microsoft.com/office/drawing/2014/main" val="317448098"/>
                  </a:ext>
                </a:extLst>
              </a:tr>
              <a:tr h="617220">
                <a:tc>
                  <a:txBody>
                    <a:bodyPr/>
                    <a:lstStyle/>
                    <a:p>
                      <a:r>
                        <a:rPr lang="en-US" sz="900" b="1" dirty="0">
                          <a:latin typeface="Courier New" panose="02070309020205020404" pitchFamily="49" charset="0"/>
                          <a:cs typeface="Courier New" panose="02070309020205020404" pitchFamily="49" charset="0"/>
                        </a:rPr>
                        <a:t>1</a:t>
                      </a:r>
                    </a:p>
                  </a:txBody>
                  <a:tcPr marL="68580" marR="68580" marT="34290" marB="34290"/>
                </a:tc>
                <a:tc>
                  <a:txBody>
                    <a:bodyPr/>
                    <a:lstStyle/>
                    <a:p>
                      <a:r>
                        <a:rPr lang="en-US" sz="900" b="1" dirty="0">
                          <a:latin typeface="Courier New" panose="02070309020205020404" pitchFamily="49" charset="0"/>
                          <a:cs typeface="Courier New" panose="02070309020205020404" pitchFamily="49" charset="0"/>
                        </a:rPr>
                        <a:t>71685100</a:t>
                      </a:r>
                    </a:p>
                    <a:p>
                      <a:r>
                        <a:rPr lang="en-US" sz="900" b="1" dirty="0">
                          <a:latin typeface="Courier New" panose="02070309020205020404" pitchFamily="49" charset="0"/>
                          <a:cs typeface="Courier New" panose="02070309020205020404" pitchFamily="49" charset="0"/>
                        </a:rPr>
                        <a:t>132A4880</a:t>
                      </a:r>
                    </a:p>
                    <a:p>
                      <a:r>
                        <a:rPr lang="en-US" sz="900" b="1" dirty="0">
                          <a:latin typeface="Courier New" panose="02070309020205020404" pitchFamily="49" charset="0"/>
                          <a:cs typeface="Courier New" panose="02070309020205020404" pitchFamily="49" charset="0"/>
                        </a:rPr>
                        <a:t>2A1C0700</a:t>
                      </a:r>
                    </a:p>
                    <a:p>
                      <a:r>
                        <a:rPr lang="en-US" sz="900" b="1" dirty="0">
                          <a:latin typeface="Courier New" panose="02070309020205020404" pitchFamily="49" charset="0"/>
                          <a:cs typeface="Courier New" panose="02070309020205020404" pitchFamily="49" charset="0"/>
                        </a:rPr>
                        <a:t>C017E9C0</a:t>
                      </a:r>
                    </a:p>
                  </a:txBody>
                  <a:tcPr marL="68580" marR="68580" marT="34290" marB="34290"/>
                </a:tc>
                <a:tc>
                  <a:txBody>
                    <a:bodyPr/>
                    <a:lstStyle/>
                    <a:p>
                      <a:r>
                        <a:rPr lang="en-US" sz="900" b="1" dirty="0">
                          <a:latin typeface="Courier New" panose="02070309020205020404" pitchFamily="49" charset="0"/>
                          <a:cs typeface="Courier New" panose="02070309020205020404" pitchFamily="49" charset="0"/>
                        </a:rPr>
                        <a:t>27</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BD</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5D</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2E</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84</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29..</a:t>
                      </a:r>
                    </a:p>
                    <a:p>
                      <a:r>
                        <a:rPr lang="en-US" sz="900" b="1" dirty="0">
                          <a:latin typeface="Courier New" panose="02070309020205020404" pitchFamily="49" charset="0"/>
                          <a:cs typeface="Courier New" panose="02070309020205020404" pitchFamily="49" charset="0"/>
                        </a:rPr>
                        <a:t>30</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B2</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8F</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27</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05</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9C..</a:t>
                      </a:r>
                    </a:p>
                    <a:p>
                      <a:r>
                        <a:rPr lang="en-US" sz="900" b="1" dirty="0">
                          <a:latin typeface="Courier New" panose="02070309020205020404" pitchFamily="49" charset="0"/>
                          <a:cs typeface="Courier New" panose="02070309020205020404" pitchFamily="49" charset="0"/>
                        </a:rPr>
                        <a:t>9E</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C3</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DA</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EE</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B7</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D9..</a:t>
                      </a:r>
                    </a:p>
                    <a:p>
                      <a:r>
                        <a:rPr lang="en-US" sz="900" b="1" dirty="0">
                          <a:latin typeface="Courier New" panose="02070309020205020404" pitchFamily="49" charset="0"/>
                          <a:cs typeface="Courier New" panose="02070309020205020404" pitchFamily="49" charset="0"/>
                        </a:rPr>
                        <a:t>D1</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76</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16</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54</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51</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5B..</a:t>
                      </a:r>
                    </a:p>
                  </a:txBody>
                  <a:tcPr marL="68580" marR="68580" marT="34290" marB="34290"/>
                </a:tc>
                <a:extLst>
                  <a:ext uri="{0D108BD9-81ED-4DB2-BD59-A6C34878D82A}">
                    <a16:rowId xmlns:a16="http://schemas.microsoft.com/office/drawing/2014/main" val="3681287301"/>
                  </a:ext>
                </a:extLst>
              </a:tr>
              <a:tr h="617220">
                <a:tc>
                  <a:txBody>
                    <a:bodyPr/>
                    <a:lstStyle/>
                    <a:p>
                      <a:r>
                        <a:rPr lang="en-US" sz="900" b="1" dirty="0">
                          <a:latin typeface="Courier New" panose="02070309020205020404" pitchFamily="49" charset="0"/>
                          <a:cs typeface="Courier New" panose="02070309020205020404" pitchFamily="49" charset="0"/>
                        </a:rPr>
                        <a:t>2</a:t>
                      </a:r>
                    </a:p>
                  </a:txBody>
                  <a:tcPr marL="68580" marR="68580" marT="34290" marB="34290"/>
                </a:tc>
                <a:tc>
                  <a:txBody>
                    <a:bodyPr/>
                    <a:lstStyle/>
                    <a:p>
                      <a:r>
                        <a:rPr lang="en-US" sz="900" b="1" dirty="0">
                          <a:latin typeface="Courier New" panose="02070309020205020404" pitchFamily="49" charset="0"/>
                          <a:cs typeface="Courier New" panose="02070309020205020404" pitchFamily="49" charset="0"/>
                        </a:rPr>
                        <a:t>311956C0</a:t>
                      </a:r>
                    </a:p>
                    <a:p>
                      <a:r>
                        <a:rPr lang="en-US" sz="900" b="1" dirty="0">
                          <a:latin typeface="Courier New" panose="02070309020205020404" pitchFamily="49" charset="0"/>
                          <a:cs typeface="Courier New" panose="02070309020205020404" pitchFamily="49" charset="0"/>
                        </a:rPr>
                        <a:t>002D47C0</a:t>
                      </a:r>
                    </a:p>
                    <a:p>
                      <a:r>
                        <a:rPr lang="en-US" sz="900" b="1" dirty="0">
                          <a:latin typeface="Courier New" panose="02070309020205020404" pitchFamily="49" charset="0"/>
                          <a:cs typeface="Courier New" panose="02070309020205020404" pitchFamily="49" charset="0"/>
                        </a:rPr>
                        <a:t>91507E80</a:t>
                      </a:r>
                    </a:p>
                    <a:p>
                      <a:r>
                        <a:rPr lang="en-US" sz="900" b="1" dirty="0">
                          <a:latin typeface="Courier New" panose="02070309020205020404" pitchFamily="49" charset="0"/>
                          <a:cs typeface="Courier New" panose="02070309020205020404" pitchFamily="49" charset="0"/>
                        </a:rPr>
                        <a:t>55194040</a:t>
                      </a:r>
                    </a:p>
                  </a:txBody>
                  <a:tcPr marL="68580" marR="68580" marT="34290" marB="34290"/>
                </a:tc>
                <a:tc>
                  <a:txBody>
                    <a:bodyPr/>
                    <a:lstStyle/>
                    <a:p>
                      <a:r>
                        <a:rPr lang="en-US" sz="900" b="1" dirty="0">
                          <a:latin typeface="Courier New" panose="02070309020205020404" pitchFamily="49" charset="0"/>
                          <a:cs typeface="Courier New" panose="02070309020205020404" pitchFamily="49" charset="0"/>
                        </a:rPr>
                        <a:t>0A</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55</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47</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82</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86</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4E..</a:t>
                      </a:r>
                    </a:p>
                    <a:p>
                      <a:r>
                        <a:rPr lang="en-US" sz="900" b="1" dirty="0">
                          <a:latin typeface="Courier New" panose="02070309020205020404" pitchFamily="49" charset="0"/>
                          <a:cs typeface="Courier New" panose="02070309020205020404" pitchFamily="49" charset="0"/>
                        </a:rPr>
                        <a:t>C4</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15</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4D</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78</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B5</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C4..</a:t>
                      </a:r>
                    </a:p>
                    <a:p>
                      <a:r>
                        <a:rPr lang="en-US" sz="900" b="1" dirty="0">
                          <a:latin typeface="Courier New" panose="02070309020205020404" pitchFamily="49" charset="0"/>
                          <a:cs typeface="Courier New" panose="02070309020205020404" pitchFamily="49" charset="0"/>
                        </a:rPr>
                        <a:t>60</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D0</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2C</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DD</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78</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14..</a:t>
                      </a:r>
                    </a:p>
                    <a:p>
                      <a:r>
                        <a:rPr lang="en-US" sz="900" b="1" dirty="0">
                          <a:latin typeface="Courier New" panose="02070309020205020404" pitchFamily="49" charset="0"/>
                          <a:cs typeface="Courier New" panose="02070309020205020404" pitchFamily="49" charset="0"/>
                        </a:rPr>
                        <a:t>DF</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66</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E9</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D0</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11</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43..</a:t>
                      </a:r>
                    </a:p>
                  </a:txBody>
                  <a:tcPr marL="68580" marR="68580" marT="34290" marB="34290"/>
                </a:tc>
                <a:extLst>
                  <a:ext uri="{0D108BD9-81ED-4DB2-BD59-A6C34878D82A}">
                    <a16:rowId xmlns:a16="http://schemas.microsoft.com/office/drawing/2014/main" val="478527079"/>
                  </a:ext>
                </a:extLst>
              </a:tr>
              <a:tr h="617220">
                <a:tc>
                  <a:txBody>
                    <a:bodyPr/>
                    <a:lstStyle/>
                    <a:p>
                      <a:r>
                        <a:rPr lang="en-US" sz="900" b="1" dirty="0">
                          <a:latin typeface="Courier New" panose="02070309020205020404" pitchFamily="49" charset="0"/>
                          <a:cs typeface="Courier New" panose="02070309020205020404" pitchFamily="49" charset="0"/>
                        </a:rPr>
                        <a:t>3</a:t>
                      </a:r>
                    </a:p>
                  </a:txBody>
                  <a:tcPr marL="68580" marR="68580" marT="34290" marB="34290"/>
                </a:tc>
                <a:tc>
                  <a:txBody>
                    <a:bodyPr/>
                    <a:lstStyle/>
                    <a:p>
                      <a:r>
                        <a:rPr lang="en-US" sz="900" b="1" dirty="0">
                          <a:latin typeface="Courier New" panose="02070309020205020404" pitchFamily="49" charset="0"/>
                          <a:cs typeface="Courier New" panose="02070309020205020404" pitchFamily="49" charset="0"/>
                        </a:rPr>
                        <a:t>9B27F8C0</a:t>
                      </a:r>
                    </a:p>
                    <a:p>
                      <a:r>
                        <a:rPr lang="en-US" sz="900" b="1" dirty="0">
                          <a:latin typeface="Courier New" panose="02070309020205020404" pitchFamily="49" charset="0"/>
                          <a:cs typeface="Courier New" panose="02070309020205020404" pitchFamily="49" charset="0"/>
                        </a:rPr>
                        <a:t>8E771100</a:t>
                      </a:r>
                    </a:p>
                    <a:p>
                      <a:r>
                        <a:rPr lang="en-US" sz="900" b="1" dirty="0">
                          <a:latin typeface="Courier New" panose="02070309020205020404" pitchFamily="49" charset="0"/>
                          <a:cs typeface="Courier New" panose="02070309020205020404" pitchFamily="49" charset="0"/>
                        </a:rPr>
                        <a:t>A001FB40</a:t>
                      </a:r>
                    </a:p>
                    <a:p>
                      <a:r>
                        <a:rPr lang="en-US" sz="900" b="1" dirty="0">
                          <a:latin typeface="Courier New" panose="02070309020205020404" pitchFamily="49" charset="0"/>
                          <a:cs typeface="Courier New" panose="02070309020205020404" pitchFamily="49" charset="0"/>
                        </a:rPr>
                        <a:t>317178C0</a:t>
                      </a:r>
                    </a:p>
                  </a:txBody>
                  <a:tcPr marL="68580" marR="68580" marT="34290" marB="34290"/>
                </a:tc>
                <a:tc>
                  <a:txBody>
                    <a:bodyPr/>
                    <a:lstStyle/>
                    <a:p>
                      <a:r>
                        <a:rPr lang="en-US" sz="900" b="1" dirty="0">
                          <a:latin typeface="Courier New" panose="02070309020205020404" pitchFamily="49" charset="0"/>
                          <a:cs typeface="Courier New" panose="02070309020205020404" pitchFamily="49" charset="0"/>
                        </a:rPr>
                        <a:t>84</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A0</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7F</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C7</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4E</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BC..</a:t>
                      </a:r>
                    </a:p>
                    <a:p>
                      <a:r>
                        <a:rPr lang="en-US" sz="900" b="1" dirty="0">
                          <a:latin typeface="Courier New" panose="02070309020205020404" pitchFamily="49" charset="0"/>
                          <a:cs typeface="Courier New" panose="02070309020205020404" pitchFamily="49" charset="0"/>
                        </a:rPr>
                        <a:t>3B</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0B</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20</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0C</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DB</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58..</a:t>
                      </a:r>
                    </a:p>
                    <a:p>
                      <a:r>
                        <a:rPr lang="en-US" sz="900" b="1" dirty="0">
                          <a:latin typeface="Courier New" panose="02070309020205020404" pitchFamily="49" charset="0"/>
                          <a:cs typeface="Courier New" panose="02070309020205020404" pitchFamily="49" charset="0"/>
                        </a:rPr>
                        <a:t>29</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D9</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F5</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6A</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72</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50..</a:t>
                      </a:r>
                    </a:p>
                    <a:p>
                      <a:r>
                        <a:rPr lang="en-US" sz="900" b="1" dirty="0">
                          <a:latin typeface="Courier New" panose="02070309020205020404" pitchFamily="49" charset="0"/>
                          <a:cs typeface="Courier New" panose="02070309020205020404" pitchFamily="49" charset="0"/>
                        </a:rPr>
                        <a:t>35</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82</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CB</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91</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78</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8B..</a:t>
                      </a:r>
                    </a:p>
                  </a:txBody>
                  <a:tcPr marL="68580" marR="68580" marT="34290" marB="34290"/>
                </a:tc>
                <a:extLst>
                  <a:ext uri="{0D108BD9-81ED-4DB2-BD59-A6C34878D82A}">
                    <a16:rowId xmlns:a16="http://schemas.microsoft.com/office/drawing/2014/main" val="3116680156"/>
                  </a:ext>
                </a:extLst>
              </a:tr>
              <a:tr h="617220">
                <a:tc>
                  <a:txBody>
                    <a:bodyPr/>
                    <a:lstStyle/>
                    <a:p>
                      <a:r>
                        <a:rPr lang="en-US" sz="900" b="1" dirty="0">
                          <a:latin typeface="Courier New" panose="02070309020205020404" pitchFamily="49" charset="0"/>
                          <a:cs typeface="Courier New" panose="02070309020205020404" pitchFamily="49" charset="0"/>
                        </a:rPr>
                        <a:t>4</a:t>
                      </a:r>
                    </a:p>
                  </a:txBody>
                  <a:tcPr marL="68580" marR="68580" marT="34290" marB="34290"/>
                </a:tc>
                <a:tc>
                  <a:txBody>
                    <a:bodyPr/>
                    <a:lstStyle/>
                    <a:p>
                      <a:r>
                        <a:rPr lang="en-US" sz="900" b="1" dirty="0">
                          <a:latin typeface="Courier New" panose="02070309020205020404" pitchFamily="49" charset="0"/>
                          <a:cs typeface="Courier New" panose="02070309020205020404" pitchFamily="49" charset="0"/>
                        </a:rPr>
                        <a:t>6618E980</a:t>
                      </a:r>
                    </a:p>
                    <a:p>
                      <a:r>
                        <a:rPr lang="en-US" sz="900" b="1" dirty="0">
                          <a:latin typeface="Courier New" panose="02070309020205020404" pitchFamily="49" charset="0"/>
                          <a:cs typeface="Courier New" panose="02070309020205020404" pitchFamily="49" charset="0"/>
                        </a:rPr>
                        <a:t>BA0CDB40</a:t>
                      </a:r>
                    </a:p>
                    <a:p>
                      <a:r>
                        <a:rPr lang="en-US" sz="900" b="1" dirty="0">
                          <a:latin typeface="Courier New" panose="02070309020205020404" pitchFamily="49" charset="0"/>
                          <a:cs typeface="Courier New" panose="02070309020205020404" pitchFamily="49" charset="0"/>
                        </a:rPr>
                        <a:t>89E92C00</a:t>
                      </a:r>
                    </a:p>
                    <a:p>
                      <a:r>
                        <a:rPr lang="en-US" sz="900" b="1" dirty="0">
                          <a:latin typeface="Courier New" panose="02070309020205020404" pitchFamily="49" charset="0"/>
                          <a:cs typeface="Courier New" panose="02070309020205020404" pitchFamily="49" charset="0"/>
                        </a:rPr>
                        <a:t>090F9C40</a:t>
                      </a:r>
                    </a:p>
                  </a:txBody>
                  <a:tcPr marL="68580" marR="68580" marT="34290" marB="34290"/>
                </a:tc>
                <a:tc>
                  <a:txBody>
                    <a:bodyPr/>
                    <a:lstStyle/>
                    <a:p>
                      <a:r>
                        <a:rPr lang="en-US" sz="900" b="1" dirty="0">
                          <a:latin typeface="Courier New" panose="02070309020205020404" pitchFamily="49" charset="0"/>
                          <a:cs typeface="Courier New" panose="02070309020205020404" pitchFamily="49" charset="0"/>
                        </a:rPr>
                        <a:t>35</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11</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4A</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E0</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2E</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F1..</a:t>
                      </a:r>
                    </a:p>
                    <a:p>
                      <a:r>
                        <a:rPr lang="en-US" sz="900" b="1" dirty="0">
                          <a:latin typeface="Courier New" panose="02070309020205020404" pitchFamily="49" charset="0"/>
                          <a:cs typeface="Courier New" panose="02070309020205020404" pitchFamily="49" charset="0"/>
                        </a:rPr>
                        <a:t>B0</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FC</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5A</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20</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D0</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7F..</a:t>
                      </a:r>
                    </a:p>
                    <a:p>
                      <a:r>
                        <a:rPr lang="en-US" sz="900" b="1" dirty="0">
                          <a:latin typeface="Courier New" panose="02070309020205020404" pitchFamily="49" charset="0"/>
                          <a:cs typeface="Courier New" panose="02070309020205020404" pitchFamily="49" charset="0"/>
                        </a:rPr>
                        <a:t>1C</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50</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A4</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F8</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EB</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6F..</a:t>
                      </a:r>
                    </a:p>
                    <a:p>
                      <a:r>
                        <a:rPr lang="en-US" sz="900" b="1" dirty="0">
                          <a:latin typeface="Courier New" panose="02070309020205020404" pitchFamily="49" charset="0"/>
                          <a:cs typeface="Courier New" panose="02070309020205020404" pitchFamily="49" charset="0"/>
                        </a:rPr>
                        <a:t>BB</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71</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ED</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16</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07</a:t>
                      </a:r>
                      <a:r>
                        <a:rPr lang="en-US" sz="600" b="1" dirty="0">
                          <a:solidFill>
                            <a:prstClr val="black"/>
                          </a:solidFill>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1F..</a:t>
                      </a:r>
                    </a:p>
                  </a:txBody>
                  <a:tcPr marL="68580" marR="68580" marT="34290" marB="34290"/>
                </a:tc>
                <a:extLst>
                  <a:ext uri="{0D108BD9-81ED-4DB2-BD59-A6C34878D82A}">
                    <a16:rowId xmlns:a16="http://schemas.microsoft.com/office/drawing/2014/main" val="3815140059"/>
                  </a:ext>
                </a:extLst>
              </a:tr>
            </a:tbl>
          </a:graphicData>
        </a:graphic>
      </p:graphicFrame>
      <p:sp>
        <p:nvSpPr>
          <p:cNvPr id="10" name="TextBox 9">
            <a:extLst>
              <a:ext uri="{FF2B5EF4-FFF2-40B4-BE49-F238E27FC236}">
                <a16:creationId xmlns:a16="http://schemas.microsoft.com/office/drawing/2014/main" id="{99967B9E-5CC5-4CA2-991C-18220E10D6BF}"/>
              </a:ext>
            </a:extLst>
          </p:cNvPr>
          <p:cNvSpPr txBox="1"/>
          <p:nvPr/>
        </p:nvSpPr>
        <p:spPr>
          <a:xfrm>
            <a:off x="381000" y="3149770"/>
            <a:ext cx="1614674" cy="507831"/>
          </a:xfrm>
          <a:prstGeom prst="rect">
            <a:avLst/>
          </a:prstGeom>
          <a:noFill/>
        </p:spPr>
        <p:txBody>
          <a:bodyPr wrap="square" rtlCol="0">
            <a:spAutoFit/>
          </a:bodyPr>
          <a:lstStyle/>
          <a:p>
            <a:pPr defTabSz="914400"/>
            <a:r>
              <a:rPr lang="en-US" sz="1350" b="1" dirty="0" err="1">
                <a:solidFill>
                  <a:prstClr val="black"/>
                </a:solidFill>
                <a:latin typeface="Courier New" panose="02070309020205020404" pitchFamily="49" charset="0"/>
                <a:cs typeface="Courier New" panose="02070309020205020404" pitchFamily="49" charset="0"/>
              </a:rPr>
              <a:t>Addr</a:t>
            </a:r>
            <a:r>
              <a:rPr lang="en-US" sz="1350" b="1" dirty="0">
                <a:solidFill>
                  <a:prstClr val="black"/>
                </a:solidFill>
                <a:latin typeface="Courier New" panose="02070309020205020404" pitchFamily="49" charset="0"/>
                <a:cs typeface="Courier New" panose="02070309020205020404" pitchFamily="49" charset="0"/>
              </a:rPr>
              <a:t>: 2A1C0700</a:t>
            </a:r>
          </a:p>
        </p:txBody>
      </p:sp>
      <p:sp>
        <p:nvSpPr>
          <p:cNvPr id="14" name="TextBox 13">
            <a:extLst>
              <a:ext uri="{FF2B5EF4-FFF2-40B4-BE49-F238E27FC236}">
                <a16:creationId xmlns:a16="http://schemas.microsoft.com/office/drawing/2014/main" id="{CBD44D1B-45D4-4388-AE94-540FF5AFC7B3}"/>
              </a:ext>
            </a:extLst>
          </p:cNvPr>
          <p:cNvSpPr txBox="1"/>
          <p:nvPr/>
        </p:nvSpPr>
        <p:spPr>
          <a:xfrm>
            <a:off x="391546" y="3602252"/>
            <a:ext cx="1762377" cy="207749"/>
          </a:xfrm>
          <a:prstGeom prst="rect">
            <a:avLst/>
          </a:prstGeom>
          <a:noFill/>
        </p:spPr>
        <p:txBody>
          <a:bodyPr wrap="none" rtlCol="0">
            <a:noAutofit/>
          </a:bodyPr>
          <a:lstStyle/>
          <a:p>
            <a:pPr defTabSz="914400"/>
            <a:r>
              <a:rPr lang="en-US" sz="900" b="1" dirty="0">
                <a:solidFill>
                  <a:prstClr val="black"/>
                </a:solidFill>
                <a:latin typeface="Courier New" panose="02070309020205020404" pitchFamily="49" charset="0"/>
                <a:cs typeface="Courier New" panose="02070309020205020404" pitchFamily="49" charset="0"/>
              </a:rPr>
              <a:t>Data: 9E</a:t>
            </a:r>
            <a:r>
              <a:rPr lang="en-US" sz="400" b="1" dirty="0">
                <a:solidFill>
                  <a:prstClr val="black"/>
                </a:solidFill>
                <a:latin typeface="Courier New" panose="02070309020205020404" pitchFamily="49" charset="0"/>
                <a:cs typeface="Courier New" panose="02070309020205020404" pitchFamily="49" charset="0"/>
              </a:rPr>
              <a:t> </a:t>
            </a:r>
            <a:r>
              <a:rPr lang="en-US" sz="900" b="1" dirty="0">
                <a:solidFill>
                  <a:prstClr val="black"/>
                </a:solidFill>
                <a:latin typeface="Courier New" panose="02070309020205020404" pitchFamily="49" charset="0"/>
                <a:cs typeface="Courier New" panose="02070309020205020404" pitchFamily="49" charset="0"/>
              </a:rPr>
              <a:t>C3</a:t>
            </a:r>
            <a:r>
              <a:rPr lang="en-US" sz="700" b="1" dirty="0">
                <a:solidFill>
                  <a:prstClr val="black"/>
                </a:solidFill>
                <a:latin typeface="Courier New" panose="02070309020205020404" pitchFamily="49" charset="0"/>
                <a:cs typeface="Courier New" panose="02070309020205020404" pitchFamily="49" charset="0"/>
              </a:rPr>
              <a:t> </a:t>
            </a:r>
            <a:r>
              <a:rPr lang="en-US" sz="900" b="1" dirty="0">
                <a:solidFill>
                  <a:prstClr val="black"/>
                </a:solidFill>
                <a:latin typeface="Courier New" panose="02070309020205020404" pitchFamily="49" charset="0"/>
                <a:cs typeface="Courier New" panose="02070309020205020404" pitchFamily="49" charset="0"/>
              </a:rPr>
              <a:t>DA</a:t>
            </a:r>
            <a:r>
              <a:rPr lang="en-US" sz="700" b="1" dirty="0">
                <a:solidFill>
                  <a:prstClr val="black"/>
                </a:solidFill>
                <a:latin typeface="Courier New" panose="02070309020205020404" pitchFamily="49" charset="0"/>
                <a:cs typeface="Courier New" panose="02070309020205020404" pitchFamily="49" charset="0"/>
              </a:rPr>
              <a:t> </a:t>
            </a:r>
            <a:r>
              <a:rPr lang="en-US" sz="900" b="1" dirty="0">
                <a:solidFill>
                  <a:prstClr val="black"/>
                </a:solidFill>
                <a:latin typeface="Courier New" panose="02070309020205020404" pitchFamily="49" charset="0"/>
                <a:cs typeface="Courier New" panose="02070309020205020404" pitchFamily="49" charset="0"/>
              </a:rPr>
              <a:t>EE</a:t>
            </a:r>
            <a:r>
              <a:rPr lang="en-US" sz="700" b="1" dirty="0">
                <a:solidFill>
                  <a:prstClr val="black"/>
                </a:solidFill>
                <a:latin typeface="Courier New" panose="02070309020205020404" pitchFamily="49" charset="0"/>
                <a:cs typeface="Courier New" panose="02070309020205020404" pitchFamily="49" charset="0"/>
              </a:rPr>
              <a:t> </a:t>
            </a:r>
            <a:r>
              <a:rPr lang="en-US" sz="900" b="1" dirty="0">
                <a:solidFill>
                  <a:prstClr val="black"/>
                </a:solidFill>
                <a:latin typeface="Courier New" panose="02070309020205020404" pitchFamily="49" charset="0"/>
                <a:cs typeface="Courier New" panose="02070309020205020404" pitchFamily="49" charset="0"/>
              </a:rPr>
              <a:t>B7</a:t>
            </a:r>
            <a:r>
              <a:rPr lang="en-US" sz="700" b="1" dirty="0">
                <a:solidFill>
                  <a:prstClr val="black"/>
                </a:solidFill>
                <a:latin typeface="Courier New" panose="02070309020205020404" pitchFamily="49" charset="0"/>
                <a:cs typeface="Courier New" panose="02070309020205020404" pitchFamily="49" charset="0"/>
              </a:rPr>
              <a:t> </a:t>
            </a:r>
            <a:r>
              <a:rPr lang="en-US" sz="900" b="1" dirty="0">
                <a:solidFill>
                  <a:prstClr val="black"/>
                </a:solidFill>
                <a:latin typeface="Courier New" panose="02070309020205020404" pitchFamily="49" charset="0"/>
                <a:cs typeface="Courier New" panose="02070309020205020404" pitchFamily="49" charset="0"/>
              </a:rPr>
              <a:t>D3..</a:t>
            </a:r>
            <a:endParaRPr lang="en-US" sz="1400" dirty="0">
              <a:solidFill>
                <a:prstClr val="black"/>
              </a:solidFill>
              <a:latin typeface="Calibri"/>
            </a:endParaRPr>
          </a:p>
        </p:txBody>
      </p:sp>
      <p:sp>
        <p:nvSpPr>
          <p:cNvPr id="15" name="TextBox 14">
            <a:extLst>
              <a:ext uri="{FF2B5EF4-FFF2-40B4-BE49-F238E27FC236}">
                <a16:creationId xmlns:a16="http://schemas.microsoft.com/office/drawing/2014/main" id="{9B5B9C07-B00C-4433-8C72-DA21057101C3}"/>
              </a:ext>
            </a:extLst>
          </p:cNvPr>
          <p:cNvSpPr txBox="1"/>
          <p:nvPr/>
        </p:nvSpPr>
        <p:spPr>
          <a:xfrm>
            <a:off x="381000" y="3962401"/>
            <a:ext cx="1607016" cy="507831"/>
          </a:xfrm>
          <a:prstGeom prst="rect">
            <a:avLst/>
          </a:prstGeom>
          <a:noFill/>
        </p:spPr>
        <p:txBody>
          <a:bodyPr wrap="square" rtlCol="0">
            <a:spAutoFit/>
          </a:bodyPr>
          <a:lstStyle/>
          <a:p>
            <a:pPr defTabSz="914400"/>
            <a:r>
              <a:rPr lang="en-US" sz="1350" b="1" dirty="0" err="1">
                <a:solidFill>
                  <a:prstClr val="black"/>
                </a:solidFill>
                <a:latin typeface="Courier New" panose="02070309020205020404" pitchFamily="49" charset="0"/>
                <a:cs typeface="Courier New" panose="02070309020205020404" pitchFamily="49" charset="0"/>
              </a:rPr>
              <a:t>Addr</a:t>
            </a:r>
            <a:r>
              <a:rPr lang="en-US" sz="1350" b="1" dirty="0">
                <a:solidFill>
                  <a:prstClr val="black"/>
                </a:solidFill>
                <a:latin typeface="Courier New" panose="02070309020205020404" pitchFamily="49" charset="0"/>
                <a:cs typeface="Courier New" panose="02070309020205020404" pitchFamily="49" charset="0"/>
              </a:rPr>
              <a:t>: 132E1340</a:t>
            </a:r>
          </a:p>
        </p:txBody>
      </p:sp>
      <p:cxnSp>
        <p:nvCxnSpPr>
          <p:cNvPr id="18" name="Straight Arrow Connector 17">
            <a:extLst>
              <a:ext uri="{FF2B5EF4-FFF2-40B4-BE49-F238E27FC236}">
                <a16:creationId xmlns:a16="http://schemas.microsoft.com/office/drawing/2014/main" id="{34603EB4-63EA-4441-849C-5775020CBFFE}"/>
              </a:ext>
            </a:extLst>
          </p:cNvPr>
          <p:cNvCxnSpPr>
            <a:cxnSpLocks/>
          </p:cNvCxnSpPr>
          <p:nvPr/>
        </p:nvCxnSpPr>
        <p:spPr>
          <a:xfrm>
            <a:off x="6367730" y="2984692"/>
            <a:ext cx="123458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5C475B9-2AAC-4E66-9656-E00C7A9D6C41}"/>
              </a:ext>
            </a:extLst>
          </p:cNvPr>
          <p:cNvSpPr txBox="1"/>
          <p:nvPr/>
        </p:nvSpPr>
        <p:spPr>
          <a:xfrm>
            <a:off x="6373179" y="2544712"/>
            <a:ext cx="1229135" cy="507831"/>
          </a:xfrm>
          <a:prstGeom prst="rect">
            <a:avLst/>
          </a:prstGeom>
          <a:noFill/>
        </p:spPr>
        <p:txBody>
          <a:bodyPr wrap="square" rtlCol="0">
            <a:spAutoFit/>
          </a:bodyPr>
          <a:lstStyle/>
          <a:p>
            <a:pPr defTabSz="914400"/>
            <a:r>
              <a:rPr lang="en-US" sz="1350" b="1" dirty="0">
                <a:solidFill>
                  <a:prstClr val="black"/>
                </a:solidFill>
                <a:latin typeface="Courier New" panose="02070309020205020404" pitchFamily="49" charset="0"/>
                <a:cs typeface="Courier New" panose="02070309020205020404" pitchFamily="49" charset="0"/>
              </a:rPr>
              <a:t>Address:</a:t>
            </a:r>
          </a:p>
          <a:p>
            <a:pPr defTabSz="914400"/>
            <a:r>
              <a:rPr lang="en-US" sz="1350" b="1" dirty="0">
                <a:solidFill>
                  <a:prstClr val="black"/>
                </a:solidFill>
                <a:latin typeface="Courier New" panose="02070309020205020404" pitchFamily="49" charset="0"/>
                <a:cs typeface="Courier New" panose="02070309020205020404" pitchFamily="49" charset="0"/>
              </a:rPr>
              <a:t>132E1340</a:t>
            </a:r>
          </a:p>
        </p:txBody>
      </p:sp>
      <p:cxnSp>
        <p:nvCxnSpPr>
          <p:cNvPr id="21" name="Straight Arrow Connector 20">
            <a:extLst>
              <a:ext uri="{FF2B5EF4-FFF2-40B4-BE49-F238E27FC236}">
                <a16:creationId xmlns:a16="http://schemas.microsoft.com/office/drawing/2014/main" id="{7AF37CD1-80B1-4688-B8DF-EB19B54FAA0D}"/>
              </a:ext>
            </a:extLst>
          </p:cNvPr>
          <p:cNvCxnSpPr>
            <a:cxnSpLocks/>
          </p:cNvCxnSpPr>
          <p:nvPr/>
        </p:nvCxnSpPr>
        <p:spPr>
          <a:xfrm flipH="1">
            <a:off x="6367730" y="3097942"/>
            <a:ext cx="123458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14CAA44-CF71-42AD-A6A9-EC7D1F5FACB3}"/>
              </a:ext>
            </a:extLst>
          </p:cNvPr>
          <p:cNvSpPr txBox="1"/>
          <p:nvPr/>
        </p:nvSpPr>
        <p:spPr>
          <a:xfrm>
            <a:off x="381001" y="4389281"/>
            <a:ext cx="1824423" cy="207749"/>
          </a:xfrm>
          <a:prstGeom prst="rect">
            <a:avLst/>
          </a:prstGeom>
          <a:noFill/>
        </p:spPr>
        <p:txBody>
          <a:bodyPr wrap="none" rtlCol="0">
            <a:noAutofit/>
          </a:bodyPr>
          <a:lstStyle/>
          <a:p>
            <a:pPr defTabSz="914400"/>
            <a:r>
              <a:rPr lang="en-US" sz="900" b="1" dirty="0">
                <a:solidFill>
                  <a:prstClr val="black"/>
                </a:solidFill>
                <a:latin typeface="Courier New" panose="02070309020205020404" pitchFamily="49" charset="0"/>
                <a:cs typeface="Courier New" panose="02070309020205020404" pitchFamily="49" charset="0"/>
              </a:rPr>
              <a:t>Data: AC</a:t>
            </a:r>
            <a:r>
              <a:rPr lang="en-US" sz="700" b="1" dirty="0">
                <a:solidFill>
                  <a:prstClr val="black"/>
                </a:solidFill>
                <a:latin typeface="Courier New" panose="02070309020205020404" pitchFamily="49" charset="0"/>
                <a:cs typeface="Courier New" panose="02070309020205020404" pitchFamily="49" charset="0"/>
              </a:rPr>
              <a:t> </a:t>
            </a:r>
            <a:r>
              <a:rPr lang="en-US" sz="900" b="1" dirty="0">
                <a:solidFill>
                  <a:prstClr val="black"/>
                </a:solidFill>
                <a:latin typeface="Courier New" panose="02070309020205020404" pitchFamily="49" charset="0"/>
                <a:cs typeface="Courier New" panose="02070309020205020404" pitchFamily="49" charset="0"/>
              </a:rPr>
              <a:t>99</a:t>
            </a:r>
            <a:r>
              <a:rPr lang="en-US" sz="700" b="1" dirty="0">
                <a:solidFill>
                  <a:prstClr val="black"/>
                </a:solidFill>
                <a:latin typeface="Courier New" panose="02070309020205020404" pitchFamily="49" charset="0"/>
                <a:cs typeface="Courier New" panose="02070309020205020404" pitchFamily="49" charset="0"/>
              </a:rPr>
              <a:t> </a:t>
            </a:r>
            <a:r>
              <a:rPr lang="en-US" sz="900" b="1" dirty="0">
                <a:solidFill>
                  <a:prstClr val="black"/>
                </a:solidFill>
                <a:latin typeface="Courier New" panose="02070309020205020404" pitchFamily="49" charset="0"/>
                <a:cs typeface="Courier New" panose="02070309020205020404" pitchFamily="49" charset="0"/>
              </a:rPr>
              <a:t>17</a:t>
            </a:r>
            <a:r>
              <a:rPr lang="en-US" sz="700" b="1" dirty="0">
                <a:solidFill>
                  <a:prstClr val="black"/>
                </a:solidFill>
                <a:latin typeface="Courier New" panose="02070309020205020404" pitchFamily="49" charset="0"/>
                <a:cs typeface="Courier New" panose="02070309020205020404" pitchFamily="49" charset="0"/>
              </a:rPr>
              <a:t> </a:t>
            </a:r>
            <a:r>
              <a:rPr lang="en-US" sz="900" b="1" dirty="0">
                <a:solidFill>
                  <a:prstClr val="black"/>
                </a:solidFill>
                <a:latin typeface="Courier New" panose="02070309020205020404" pitchFamily="49" charset="0"/>
                <a:cs typeface="Courier New" panose="02070309020205020404" pitchFamily="49" charset="0"/>
              </a:rPr>
              <a:t>8F</a:t>
            </a:r>
            <a:r>
              <a:rPr lang="en-US" sz="700" b="1" dirty="0">
                <a:solidFill>
                  <a:prstClr val="black"/>
                </a:solidFill>
                <a:latin typeface="Courier New" panose="02070309020205020404" pitchFamily="49" charset="0"/>
                <a:cs typeface="Courier New" panose="02070309020205020404" pitchFamily="49" charset="0"/>
              </a:rPr>
              <a:t> </a:t>
            </a:r>
            <a:r>
              <a:rPr lang="en-US" sz="900" b="1" dirty="0">
                <a:solidFill>
                  <a:prstClr val="black"/>
                </a:solidFill>
                <a:latin typeface="Courier New" panose="02070309020205020404" pitchFamily="49" charset="0"/>
                <a:cs typeface="Courier New" panose="02070309020205020404" pitchFamily="49" charset="0"/>
              </a:rPr>
              <a:t>44</a:t>
            </a:r>
            <a:r>
              <a:rPr lang="en-US" sz="700" b="1" dirty="0">
                <a:solidFill>
                  <a:prstClr val="black"/>
                </a:solidFill>
                <a:latin typeface="Courier New" panose="02070309020205020404" pitchFamily="49" charset="0"/>
                <a:cs typeface="Courier New" panose="02070309020205020404" pitchFamily="49" charset="0"/>
              </a:rPr>
              <a:t> </a:t>
            </a:r>
            <a:r>
              <a:rPr lang="en-US" sz="900" b="1" dirty="0">
                <a:solidFill>
                  <a:prstClr val="black"/>
                </a:solidFill>
                <a:latin typeface="Courier New" panose="02070309020205020404" pitchFamily="49" charset="0"/>
                <a:cs typeface="Courier New" panose="02070309020205020404" pitchFamily="49" charset="0"/>
              </a:rPr>
              <a:t>09..</a:t>
            </a:r>
            <a:endParaRPr lang="en-US" sz="1400" dirty="0">
              <a:solidFill>
                <a:prstClr val="black"/>
              </a:solidFill>
              <a:latin typeface="Calibri"/>
            </a:endParaRPr>
          </a:p>
        </p:txBody>
      </p:sp>
      <p:sp>
        <p:nvSpPr>
          <p:cNvPr id="31" name="TextBox 30">
            <a:extLst>
              <a:ext uri="{FF2B5EF4-FFF2-40B4-BE49-F238E27FC236}">
                <a16:creationId xmlns:a16="http://schemas.microsoft.com/office/drawing/2014/main" id="{5BBF9594-E2AB-4F61-ACD3-EA0D30781D47}"/>
              </a:ext>
            </a:extLst>
          </p:cNvPr>
          <p:cNvSpPr txBox="1"/>
          <p:nvPr/>
        </p:nvSpPr>
        <p:spPr>
          <a:xfrm>
            <a:off x="327248" y="4800601"/>
            <a:ext cx="1577753" cy="507831"/>
          </a:xfrm>
          <a:prstGeom prst="rect">
            <a:avLst/>
          </a:prstGeom>
          <a:noFill/>
        </p:spPr>
        <p:txBody>
          <a:bodyPr wrap="square" rtlCol="0">
            <a:spAutoFit/>
          </a:bodyPr>
          <a:lstStyle/>
          <a:p>
            <a:pPr defTabSz="914400"/>
            <a:r>
              <a:rPr lang="en-US" sz="1350" b="1" dirty="0" err="1">
                <a:solidFill>
                  <a:prstClr val="black"/>
                </a:solidFill>
                <a:latin typeface="Courier New" panose="02070309020205020404" pitchFamily="49" charset="0"/>
                <a:cs typeface="Courier New" panose="02070309020205020404" pitchFamily="49" charset="0"/>
              </a:rPr>
              <a:t>Addr</a:t>
            </a:r>
            <a:r>
              <a:rPr lang="en-US" sz="1350" b="1" dirty="0">
                <a:solidFill>
                  <a:prstClr val="black"/>
                </a:solidFill>
                <a:latin typeface="Courier New" panose="02070309020205020404" pitchFamily="49" charset="0"/>
                <a:cs typeface="Courier New" panose="02070309020205020404" pitchFamily="49" charset="0"/>
              </a:rPr>
              <a:t>: 132E1340</a:t>
            </a:r>
          </a:p>
        </p:txBody>
      </p:sp>
      <p:sp>
        <p:nvSpPr>
          <p:cNvPr id="32" name="TextBox 31">
            <a:extLst>
              <a:ext uri="{FF2B5EF4-FFF2-40B4-BE49-F238E27FC236}">
                <a16:creationId xmlns:a16="http://schemas.microsoft.com/office/drawing/2014/main" id="{41DEF4AB-7EB5-43B5-81F5-AEE7208715A4}"/>
              </a:ext>
            </a:extLst>
          </p:cNvPr>
          <p:cNvSpPr txBox="1"/>
          <p:nvPr/>
        </p:nvSpPr>
        <p:spPr>
          <a:xfrm>
            <a:off x="381000" y="5202452"/>
            <a:ext cx="1768556" cy="207749"/>
          </a:xfrm>
          <a:prstGeom prst="rect">
            <a:avLst/>
          </a:prstGeom>
          <a:noFill/>
        </p:spPr>
        <p:txBody>
          <a:bodyPr wrap="none" rtlCol="0">
            <a:noAutofit/>
          </a:bodyPr>
          <a:lstStyle/>
          <a:p>
            <a:pPr defTabSz="914400"/>
            <a:r>
              <a:rPr lang="en-US" sz="900" b="1" dirty="0">
                <a:solidFill>
                  <a:prstClr val="black"/>
                </a:solidFill>
                <a:latin typeface="Courier New" panose="02070309020205020404" pitchFamily="49" charset="0"/>
                <a:cs typeface="Courier New" panose="02070309020205020404" pitchFamily="49" charset="0"/>
              </a:rPr>
              <a:t>Data: AC 99 17 8F 44 09..</a:t>
            </a:r>
            <a:endParaRPr lang="en-US" sz="900" dirty="0">
              <a:solidFill>
                <a:prstClr val="black"/>
              </a:solidFill>
              <a:latin typeface="Calibri"/>
            </a:endParaRPr>
          </a:p>
        </p:txBody>
      </p:sp>
      <p:sp>
        <p:nvSpPr>
          <p:cNvPr id="4" name="TextBox 3">
            <a:extLst>
              <a:ext uri="{FF2B5EF4-FFF2-40B4-BE49-F238E27FC236}">
                <a16:creationId xmlns:a16="http://schemas.microsoft.com/office/drawing/2014/main" id="{A42B7AA8-C2EC-42EB-BC55-83B613AE37D1}"/>
              </a:ext>
            </a:extLst>
          </p:cNvPr>
          <p:cNvSpPr txBox="1"/>
          <p:nvPr/>
        </p:nvSpPr>
        <p:spPr>
          <a:xfrm>
            <a:off x="2529593" y="3292409"/>
            <a:ext cx="974474" cy="1866604"/>
          </a:xfrm>
          <a:prstGeom prst="rect">
            <a:avLst/>
          </a:prstGeom>
          <a:solidFill>
            <a:srgbClr val="C8E6FF">
              <a:alpha val="85882"/>
            </a:srgbClr>
          </a:solidFill>
        </p:spPr>
        <p:txBody>
          <a:bodyPr wrap="square" rtlCol="0" anchor="ctr">
            <a:noAutofit/>
          </a:bodyPr>
          <a:lstStyle>
            <a:defPPr>
              <a:defRPr lang="en-US"/>
            </a:defPPr>
            <a:lvl1pPr algn="ctr"/>
          </a:lstStyle>
          <a:p>
            <a:pPr defTabSz="914400"/>
            <a:r>
              <a:rPr lang="en-US" sz="1350" dirty="0">
                <a:solidFill>
                  <a:prstClr val="black"/>
                </a:solidFill>
                <a:latin typeface="Calibri"/>
              </a:rPr>
              <a:t>hash(</a:t>
            </a:r>
            <a:r>
              <a:rPr lang="en-US" sz="1350" dirty="0" err="1">
                <a:solidFill>
                  <a:prstClr val="black"/>
                </a:solidFill>
                <a:latin typeface="Calibri"/>
              </a:rPr>
              <a:t>addr</a:t>
            </a:r>
            <a:r>
              <a:rPr lang="en-US" sz="1350" dirty="0">
                <a:solidFill>
                  <a:prstClr val="black"/>
                </a:solidFill>
                <a:latin typeface="Calibri"/>
              </a:rPr>
              <a:t>) to map to cache set</a:t>
            </a:r>
          </a:p>
        </p:txBody>
      </p:sp>
      <p:sp>
        <p:nvSpPr>
          <p:cNvPr id="27" name="TextBox 26">
            <a:extLst>
              <a:ext uri="{FF2B5EF4-FFF2-40B4-BE49-F238E27FC236}">
                <a16:creationId xmlns:a16="http://schemas.microsoft.com/office/drawing/2014/main" id="{AABAAFE3-E547-4173-B57C-045DC7C4FECC}"/>
              </a:ext>
            </a:extLst>
          </p:cNvPr>
          <p:cNvSpPr txBox="1"/>
          <p:nvPr/>
        </p:nvSpPr>
        <p:spPr>
          <a:xfrm>
            <a:off x="4125922" y="4842944"/>
            <a:ext cx="592323" cy="138499"/>
          </a:xfrm>
          <a:prstGeom prst="rect">
            <a:avLst/>
          </a:prstGeom>
          <a:solidFill>
            <a:srgbClr val="FFFF00"/>
          </a:solidFill>
        </p:spPr>
        <p:txBody>
          <a:bodyPr wrap="square" lIns="0" tIns="0" rIns="0" bIns="0" rtlCol="0">
            <a:spAutoFit/>
          </a:bodyPr>
          <a:lstStyle/>
          <a:p>
            <a:pPr algn="ctr" defTabSz="914400"/>
            <a:r>
              <a:rPr lang="en-US" sz="900" b="1" dirty="0">
                <a:solidFill>
                  <a:prstClr val="black"/>
                </a:solidFill>
                <a:latin typeface="Courier New" panose="02070309020205020404" pitchFamily="49" charset="0"/>
                <a:cs typeface="Courier New" panose="02070309020205020404" pitchFamily="49" charset="0"/>
              </a:rPr>
              <a:t>132E1340</a:t>
            </a:r>
          </a:p>
        </p:txBody>
      </p:sp>
      <p:sp>
        <p:nvSpPr>
          <p:cNvPr id="45" name="TextBox 44">
            <a:extLst>
              <a:ext uri="{FF2B5EF4-FFF2-40B4-BE49-F238E27FC236}">
                <a16:creationId xmlns:a16="http://schemas.microsoft.com/office/drawing/2014/main" id="{FB423285-6DBA-4B96-B76E-7198C073E730}"/>
              </a:ext>
            </a:extLst>
          </p:cNvPr>
          <p:cNvSpPr txBox="1"/>
          <p:nvPr/>
        </p:nvSpPr>
        <p:spPr>
          <a:xfrm>
            <a:off x="4863540" y="4838395"/>
            <a:ext cx="1234494" cy="138499"/>
          </a:xfrm>
          <a:prstGeom prst="rect">
            <a:avLst/>
          </a:prstGeom>
          <a:solidFill>
            <a:srgbClr val="FFFF00"/>
          </a:solidFill>
        </p:spPr>
        <p:txBody>
          <a:bodyPr wrap="square" lIns="0" tIns="0" rIns="0" bIns="0" rtlCol="0">
            <a:spAutoFit/>
          </a:bodyPr>
          <a:lstStyle>
            <a:defPPr>
              <a:defRPr lang="en-US"/>
            </a:defPPr>
            <a:lvl1pPr>
              <a:defRPr sz="1200" b="1">
                <a:latin typeface="Courier New" panose="02070309020205020404" pitchFamily="49" charset="0"/>
                <a:cs typeface="Courier New" panose="02070309020205020404" pitchFamily="49" charset="0"/>
              </a:defRPr>
            </a:lvl1pPr>
          </a:lstStyle>
          <a:p>
            <a:pPr algn="ctr" defTabSz="914400"/>
            <a:r>
              <a:rPr lang="en-US" sz="900" dirty="0">
                <a:solidFill>
                  <a:prstClr val="black"/>
                </a:solidFill>
              </a:rPr>
              <a:t>Evict</a:t>
            </a:r>
            <a:r>
              <a:rPr lang="en-US" sz="675" dirty="0">
                <a:solidFill>
                  <a:prstClr val="black"/>
                </a:solidFill>
              </a:rPr>
              <a:t> </a:t>
            </a:r>
            <a:r>
              <a:rPr lang="en-US" sz="900" dirty="0">
                <a:solidFill>
                  <a:prstClr val="black"/>
                </a:solidFill>
              </a:rPr>
              <a:t>to</a:t>
            </a:r>
            <a:r>
              <a:rPr lang="en-US" sz="600" dirty="0">
                <a:solidFill>
                  <a:prstClr val="black"/>
                </a:solidFill>
              </a:rPr>
              <a:t> </a:t>
            </a:r>
            <a:r>
              <a:rPr lang="en-US" sz="900" dirty="0">
                <a:solidFill>
                  <a:prstClr val="black"/>
                </a:solidFill>
              </a:rPr>
              <a:t>make</a:t>
            </a:r>
            <a:r>
              <a:rPr lang="en-US" sz="675" dirty="0">
                <a:solidFill>
                  <a:prstClr val="black"/>
                </a:solidFill>
              </a:rPr>
              <a:t> </a:t>
            </a:r>
            <a:r>
              <a:rPr lang="en-US" sz="900" dirty="0">
                <a:solidFill>
                  <a:prstClr val="black"/>
                </a:solidFill>
              </a:rPr>
              <a:t>room</a:t>
            </a:r>
          </a:p>
        </p:txBody>
      </p:sp>
      <p:sp>
        <p:nvSpPr>
          <p:cNvPr id="34" name="TextBox 33">
            <a:extLst>
              <a:ext uri="{FF2B5EF4-FFF2-40B4-BE49-F238E27FC236}">
                <a16:creationId xmlns:a16="http://schemas.microsoft.com/office/drawing/2014/main" id="{FAEDB952-D3C8-4EA7-8214-2CDB09D6E5DB}"/>
              </a:ext>
            </a:extLst>
          </p:cNvPr>
          <p:cNvSpPr txBox="1"/>
          <p:nvPr/>
        </p:nvSpPr>
        <p:spPr>
          <a:xfrm>
            <a:off x="4863540" y="4838395"/>
            <a:ext cx="1234494" cy="138499"/>
          </a:xfrm>
          <a:prstGeom prst="rect">
            <a:avLst/>
          </a:prstGeom>
          <a:solidFill>
            <a:srgbClr val="FFFF00"/>
          </a:solidFill>
        </p:spPr>
        <p:txBody>
          <a:bodyPr wrap="square" lIns="0" tIns="0" rIns="0" bIns="0" rtlCol="0">
            <a:spAutoFit/>
          </a:bodyPr>
          <a:lstStyle>
            <a:defPPr>
              <a:defRPr lang="en-US"/>
            </a:defPPr>
            <a:lvl1pPr>
              <a:defRPr sz="1200" b="1">
                <a:latin typeface="Courier New" panose="02070309020205020404" pitchFamily="49" charset="0"/>
                <a:cs typeface="Courier New" panose="02070309020205020404" pitchFamily="49" charset="0"/>
              </a:defRPr>
            </a:lvl1pPr>
          </a:lstStyle>
          <a:p>
            <a:pPr algn="ctr" defTabSz="914400"/>
            <a:r>
              <a:rPr lang="en-US" sz="900" dirty="0">
                <a:solidFill>
                  <a:prstClr val="black"/>
                </a:solidFill>
              </a:rPr>
              <a:t>AC</a:t>
            </a:r>
            <a:r>
              <a:rPr lang="en-US" sz="600" dirty="0">
                <a:solidFill>
                  <a:prstClr val="black"/>
                </a:solidFill>
              </a:rPr>
              <a:t> </a:t>
            </a:r>
            <a:r>
              <a:rPr lang="en-US" sz="900" dirty="0">
                <a:solidFill>
                  <a:prstClr val="black"/>
                </a:solidFill>
              </a:rPr>
              <a:t>99</a:t>
            </a:r>
            <a:r>
              <a:rPr lang="en-US" sz="600" dirty="0">
                <a:solidFill>
                  <a:prstClr val="black"/>
                </a:solidFill>
              </a:rPr>
              <a:t> </a:t>
            </a:r>
            <a:r>
              <a:rPr lang="en-US" sz="900" dirty="0">
                <a:solidFill>
                  <a:prstClr val="black"/>
                </a:solidFill>
              </a:rPr>
              <a:t>17</a:t>
            </a:r>
            <a:r>
              <a:rPr lang="en-US" sz="600" dirty="0">
                <a:solidFill>
                  <a:prstClr val="black"/>
                </a:solidFill>
              </a:rPr>
              <a:t> </a:t>
            </a:r>
            <a:r>
              <a:rPr lang="en-US" sz="900" dirty="0">
                <a:solidFill>
                  <a:prstClr val="black"/>
                </a:solidFill>
              </a:rPr>
              <a:t>8F</a:t>
            </a:r>
            <a:r>
              <a:rPr lang="en-US" sz="600" dirty="0">
                <a:solidFill>
                  <a:prstClr val="black"/>
                </a:solidFill>
              </a:rPr>
              <a:t> </a:t>
            </a:r>
            <a:r>
              <a:rPr lang="en-US" sz="900" dirty="0">
                <a:solidFill>
                  <a:prstClr val="black"/>
                </a:solidFill>
              </a:rPr>
              <a:t>44</a:t>
            </a:r>
            <a:r>
              <a:rPr lang="en-US" sz="600" dirty="0">
                <a:solidFill>
                  <a:prstClr val="black"/>
                </a:solidFill>
              </a:rPr>
              <a:t> </a:t>
            </a:r>
            <a:r>
              <a:rPr lang="en-US" sz="900" dirty="0">
                <a:solidFill>
                  <a:prstClr val="black"/>
                </a:solidFill>
              </a:rPr>
              <a:t>09..</a:t>
            </a:r>
          </a:p>
        </p:txBody>
      </p:sp>
      <p:sp>
        <p:nvSpPr>
          <p:cNvPr id="36" name="Rectangle 35">
            <a:extLst>
              <a:ext uri="{FF2B5EF4-FFF2-40B4-BE49-F238E27FC236}">
                <a16:creationId xmlns:a16="http://schemas.microsoft.com/office/drawing/2014/main" id="{789FE8D3-09A1-4C82-AC32-F62CD83F40A1}"/>
              </a:ext>
            </a:extLst>
          </p:cNvPr>
          <p:cNvSpPr/>
          <p:nvPr/>
        </p:nvSpPr>
        <p:spPr>
          <a:xfrm>
            <a:off x="2346026" y="2154343"/>
            <a:ext cx="1159543" cy="498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00"/>
            <a:r>
              <a:rPr lang="en-US" sz="1350" b="1" dirty="0">
                <a:solidFill>
                  <a:prstClr val="black"/>
                </a:solidFill>
                <a:latin typeface="Calibri"/>
              </a:rPr>
              <a:t>MEMORY </a:t>
            </a:r>
          </a:p>
          <a:p>
            <a:pPr algn="ctr" defTabSz="914400"/>
            <a:r>
              <a:rPr lang="en-US" sz="1350" b="1" dirty="0">
                <a:solidFill>
                  <a:prstClr val="black"/>
                </a:solidFill>
                <a:latin typeface="Calibri"/>
              </a:rPr>
              <a:t>CACHE</a:t>
            </a:r>
            <a:endParaRPr lang="en-US" sz="1350" dirty="0">
              <a:solidFill>
                <a:prstClr val="black"/>
              </a:solidFill>
              <a:latin typeface="Calibri"/>
            </a:endParaRPr>
          </a:p>
        </p:txBody>
      </p:sp>
      <p:sp>
        <p:nvSpPr>
          <p:cNvPr id="40" name="TextBox 39">
            <a:extLst>
              <a:ext uri="{FF2B5EF4-FFF2-40B4-BE49-F238E27FC236}">
                <a16:creationId xmlns:a16="http://schemas.microsoft.com/office/drawing/2014/main" id="{1509642D-E87B-4F02-BFDB-F0A4260880F4}"/>
              </a:ext>
            </a:extLst>
          </p:cNvPr>
          <p:cNvSpPr txBox="1"/>
          <p:nvPr/>
        </p:nvSpPr>
        <p:spPr>
          <a:xfrm>
            <a:off x="4124477" y="3447095"/>
            <a:ext cx="576553" cy="138499"/>
          </a:xfrm>
          <a:prstGeom prst="rect">
            <a:avLst/>
          </a:prstGeom>
          <a:solidFill>
            <a:srgbClr val="FFFF00"/>
          </a:solidFill>
        </p:spPr>
        <p:txBody>
          <a:bodyPr wrap="square" lIns="0" tIns="0" rIns="0" bIns="0" rtlCol="0">
            <a:spAutoFit/>
          </a:bodyPr>
          <a:lstStyle/>
          <a:p>
            <a:pPr algn="ctr" defTabSz="914400"/>
            <a:r>
              <a:rPr lang="en-US" sz="900" b="1" dirty="0">
                <a:solidFill>
                  <a:prstClr val="black"/>
                </a:solidFill>
                <a:latin typeface="Courier New" panose="02070309020205020404" pitchFamily="49" charset="0"/>
                <a:cs typeface="Courier New" panose="02070309020205020404" pitchFamily="49" charset="0"/>
              </a:rPr>
              <a:t>2A1C0700</a:t>
            </a:r>
          </a:p>
        </p:txBody>
      </p:sp>
      <p:sp>
        <p:nvSpPr>
          <p:cNvPr id="41" name="TextBox 40">
            <a:extLst>
              <a:ext uri="{FF2B5EF4-FFF2-40B4-BE49-F238E27FC236}">
                <a16:creationId xmlns:a16="http://schemas.microsoft.com/office/drawing/2014/main" id="{E7852516-BAB9-4135-8DCE-0F1A9215856C}"/>
              </a:ext>
            </a:extLst>
          </p:cNvPr>
          <p:cNvSpPr txBox="1"/>
          <p:nvPr/>
        </p:nvSpPr>
        <p:spPr>
          <a:xfrm>
            <a:off x="6446097" y="3138546"/>
            <a:ext cx="1126912" cy="346249"/>
          </a:xfrm>
          <a:prstGeom prst="rect">
            <a:avLst/>
          </a:prstGeom>
          <a:noFill/>
        </p:spPr>
        <p:txBody>
          <a:bodyPr wrap="none" lIns="0" tIns="0" rIns="0" bIns="0" rtlCol="0">
            <a:spAutoFit/>
          </a:bodyPr>
          <a:lstStyle>
            <a:defPPr>
              <a:defRPr lang="en-US"/>
            </a:defPPr>
            <a:lvl1pPr>
              <a:defRPr sz="1200" b="1">
                <a:latin typeface="Courier New" panose="02070309020205020404" pitchFamily="49" charset="0"/>
                <a:cs typeface="Courier New" panose="02070309020205020404" pitchFamily="49" charset="0"/>
              </a:defRPr>
            </a:lvl1pPr>
          </a:lstStyle>
          <a:p>
            <a:pPr defTabSz="914400"/>
            <a:r>
              <a:rPr lang="en-US" sz="1350" dirty="0">
                <a:solidFill>
                  <a:prstClr val="black"/>
                </a:solidFill>
              </a:rPr>
              <a:t>Data:</a:t>
            </a:r>
          </a:p>
          <a:p>
            <a:pPr defTabSz="914400"/>
            <a:r>
              <a:rPr lang="en-US" sz="900" dirty="0">
                <a:solidFill>
                  <a:prstClr val="black"/>
                </a:solidFill>
              </a:rPr>
              <a:t>AC</a:t>
            </a:r>
            <a:r>
              <a:rPr lang="en-US" sz="600" dirty="0">
                <a:solidFill>
                  <a:prstClr val="black"/>
                </a:solidFill>
              </a:rPr>
              <a:t> </a:t>
            </a:r>
            <a:r>
              <a:rPr lang="en-US" sz="900" dirty="0">
                <a:solidFill>
                  <a:prstClr val="black"/>
                </a:solidFill>
              </a:rPr>
              <a:t>99</a:t>
            </a:r>
            <a:r>
              <a:rPr lang="en-US" sz="375" dirty="0">
                <a:solidFill>
                  <a:prstClr val="black"/>
                </a:solidFill>
              </a:rPr>
              <a:t> </a:t>
            </a:r>
            <a:r>
              <a:rPr lang="en-US" sz="900" dirty="0">
                <a:solidFill>
                  <a:prstClr val="black"/>
                </a:solidFill>
              </a:rPr>
              <a:t>17</a:t>
            </a:r>
            <a:r>
              <a:rPr lang="en-US" sz="375" dirty="0">
                <a:solidFill>
                  <a:prstClr val="black"/>
                </a:solidFill>
              </a:rPr>
              <a:t> </a:t>
            </a:r>
            <a:r>
              <a:rPr lang="en-US" sz="900" dirty="0">
                <a:solidFill>
                  <a:prstClr val="black"/>
                </a:solidFill>
              </a:rPr>
              <a:t>8F</a:t>
            </a:r>
            <a:r>
              <a:rPr lang="en-US" sz="375" dirty="0">
                <a:solidFill>
                  <a:prstClr val="black"/>
                </a:solidFill>
              </a:rPr>
              <a:t> </a:t>
            </a:r>
            <a:r>
              <a:rPr lang="en-US" sz="900" dirty="0">
                <a:solidFill>
                  <a:prstClr val="black"/>
                </a:solidFill>
              </a:rPr>
              <a:t>44</a:t>
            </a:r>
            <a:r>
              <a:rPr lang="en-US" sz="375" dirty="0">
                <a:solidFill>
                  <a:prstClr val="black"/>
                </a:solidFill>
              </a:rPr>
              <a:t> </a:t>
            </a:r>
            <a:r>
              <a:rPr lang="en-US" sz="900" dirty="0">
                <a:solidFill>
                  <a:prstClr val="black"/>
                </a:solidFill>
              </a:rPr>
              <a:t>09..</a:t>
            </a:r>
          </a:p>
        </p:txBody>
      </p:sp>
      <p:sp>
        <p:nvSpPr>
          <p:cNvPr id="42" name="Rectangle 41">
            <a:extLst>
              <a:ext uri="{FF2B5EF4-FFF2-40B4-BE49-F238E27FC236}">
                <a16:creationId xmlns:a16="http://schemas.microsoft.com/office/drawing/2014/main" id="{189A8281-2D8B-4CBB-A005-D53CB72A77FA}"/>
              </a:ext>
            </a:extLst>
          </p:cNvPr>
          <p:cNvSpPr/>
          <p:nvPr/>
        </p:nvSpPr>
        <p:spPr>
          <a:xfrm>
            <a:off x="384730" y="2227184"/>
            <a:ext cx="1596470" cy="498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00"/>
            <a:r>
              <a:rPr lang="en-US" sz="1350" b="1" dirty="0">
                <a:solidFill>
                  <a:prstClr val="black"/>
                </a:solidFill>
                <a:latin typeface="Calibri"/>
              </a:rPr>
              <a:t>CPU</a:t>
            </a:r>
          </a:p>
          <a:p>
            <a:pPr algn="ctr" defTabSz="914400"/>
            <a:r>
              <a:rPr lang="en-US" sz="1350" dirty="0">
                <a:solidFill>
                  <a:prstClr val="black"/>
                </a:solidFill>
                <a:latin typeface="Calibri"/>
              </a:rPr>
              <a:t>Sends address,</a:t>
            </a:r>
            <a:br>
              <a:rPr lang="en-US" sz="1350" dirty="0">
                <a:solidFill>
                  <a:prstClr val="black"/>
                </a:solidFill>
                <a:latin typeface="Calibri"/>
              </a:rPr>
            </a:br>
            <a:r>
              <a:rPr lang="en-US" sz="1350" dirty="0">
                <a:solidFill>
                  <a:prstClr val="black"/>
                </a:solidFill>
                <a:latin typeface="Calibri"/>
              </a:rPr>
              <a:t>Receives data</a:t>
            </a:r>
          </a:p>
        </p:txBody>
      </p:sp>
      <p:sp>
        <p:nvSpPr>
          <p:cNvPr id="28" name="TextBox 27">
            <a:extLst>
              <a:ext uri="{FF2B5EF4-FFF2-40B4-BE49-F238E27FC236}">
                <a16:creationId xmlns:a16="http://schemas.microsoft.com/office/drawing/2014/main" id="{608DC3C4-E1F3-4766-ADA1-0CD8A45AE324}"/>
              </a:ext>
            </a:extLst>
          </p:cNvPr>
          <p:cNvSpPr txBox="1"/>
          <p:nvPr/>
        </p:nvSpPr>
        <p:spPr>
          <a:xfrm>
            <a:off x="6385404" y="4223635"/>
            <a:ext cx="2834797" cy="1455602"/>
          </a:xfrm>
          <a:prstGeom prst="rect">
            <a:avLst/>
          </a:prstGeom>
          <a:noFill/>
        </p:spPr>
        <p:txBody>
          <a:bodyPr wrap="square" rtlCol="0">
            <a:noAutofit/>
          </a:bodyPr>
          <a:lstStyle/>
          <a:p>
            <a:pPr marL="130969" indent="-130969" defTabSz="914400"/>
            <a:r>
              <a:rPr lang="en-US" dirty="0">
                <a:solidFill>
                  <a:prstClr val="black"/>
                </a:solidFill>
                <a:latin typeface="Calibri"/>
              </a:rPr>
              <a:t>Reads </a:t>
            </a:r>
            <a:r>
              <a:rPr lang="en-US" u="sng" dirty="0">
                <a:solidFill>
                  <a:prstClr val="black"/>
                </a:solidFill>
                <a:latin typeface="Calibri"/>
              </a:rPr>
              <a:t>change</a:t>
            </a:r>
            <a:r>
              <a:rPr lang="en-US" dirty="0">
                <a:solidFill>
                  <a:prstClr val="black"/>
                </a:solidFill>
                <a:latin typeface="Calibri"/>
              </a:rPr>
              <a:t> system state:</a:t>
            </a:r>
          </a:p>
          <a:p>
            <a:pPr marL="171450" indent="-171450" defTabSz="914400">
              <a:buFont typeface="Arial" panose="020B0604020202020204" pitchFamily="34" charset="0"/>
              <a:buChar char="•"/>
            </a:pPr>
            <a:r>
              <a:rPr lang="en-US" dirty="0">
                <a:solidFill>
                  <a:prstClr val="black"/>
                </a:solidFill>
                <a:latin typeface="Calibri"/>
              </a:rPr>
              <a:t>Read to </a:t>
            </a:r>
            <a:r>
              <a:rPr lang="en-US" b="1" u="sng" dirty="0">
                <a:solidFill>
                  <a:srgbClr val="FF0000"/>
                </a:solidFill>
                <a:latin typeface="Calibri"/>
              </a:rPr>
              <a:t>newly-cached</a:t>
            </a:r>
            <a:r>
              <a:rPr lang="en-US" b="1" dirty="0">
                <a:solidFill>
                  <a:srgbClr val="FF0000"/>
                </a:solidFill>
                <a:latin typeface="Calibri"/>
              </a:rPr>
              <a:t> </a:t>
            </a:r>
            <a:r>
              <a:rPr lang="en-US" dirty="0">
                <a:solidFill>
                  <a:prstClr val="black"/>
                </a:solidFill>
                <a:latin typeface="Calibri"/>
              </a:rPr>
              <a:t>location is fast</a:t>
            </a:r>
          </a:p>
          <a:p>
            <a:pPr marL="171450" indent="-171450" defTabSz="914400">
              <a:buFont typeface="Arial" panose="020B0604020202020204" pitchFamily="34" charset="0"/>
              <a:buChar char="•"/>
            </a:pPr>
            <a:r>
              <a:rPr lang="en-US" dirty="0">
                <a:solidFill>
                  <a:prstClr val="black"/>
                </a:solidFill>
                <a:latin typeface="Calibri"/>
              </a:rPr>
              <a:t>Read to </a:t>
            </a:r>
            <a:r>
              <a:rPr lang="en-US" b="1" u="sng" dirty="0">
                <a:solidFill>
                  <a:srgbClr val="FF0000"/>
                </a:solidFill>
                <a:latin typeface="Calibri"/>
              </a:rPr>
              <a:t>evicted</a:t>
            </a:r>
            <a:r>
              <a:rPr lang="en-US" dirty="0">
                <a:solidFill>
                  <a:prstClr val="black"/>
                </a:solidFill>
                <a:latin typeface="Calibri"/>
              </a:rPr>
              <a:t> location </a:t>
            </a:r>
            <a:br>
              <a:rPr lang="en-US" dirty="0">
                <a:solidFill>
                  <a:prstClr val="black"/>
                </a:solidFill>
                <a:latin typeface="Calibri"/>
              </a:rPr>
            </a:br>
            <a:r>
              <a:rPr lang="en-US" dirty="0">
                <a:solidFill>
                  <a:prstClr val="black"/>
                </a:solidFill>
                <a:latin typeface="Calibri"/>
              </a:rPr>
              <a:t>is slow</a:t>
            </a:r>
          </a:p>
        </p:txBody>
      </p:sp>
      <p:cxnSp>
        <p:nvCxnSpPr>
          <p:cNvPr id="12" name="Straight Arrow Connector 11">
            <a:extLst>
              <a:ext uri="{FF2B5EF4-FFF2-40B4-BE49-F238E27FC236}">
                <a16:creationId xmlns:a16="http://schemas.microsoft.com/office/drawing/2014/main" id="{24C709FE-BF3C-48EC-8681-A0DB405D776F}"/>
              </a:ext>
            </a:extLst>
          </p:cNvPr>
          <p:cNvCxnSpPr>
            <a:cxnSpLocks/>
          </p:cNvCxnSpPr>
          <p:nvPr/>
        </p:nvCxnSpPr>
        <p:spPr>
          <a:xfrm flipV="1">
            <a:off x="2157297" y="3320252"/>
            <a:ext cx="1537001" cy="49862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873433B-85A6-4EFB-A752-BCE3A68C6AC1}"/>
              </a:ext>
            </a:extLst>
          </p:cNvPr>
          <p:cNvCxnSpPr>
            <a:cxnSpLocks/>
          </p:cNvCxnSpPr>
          <p:nvPr/>
        </p:nvCxnSpPr>
        <p:spPr>
          <a:xfrm rot="10800000" flipV="1">
            <a:off x="2133387" y="3516344"/>
            <a:ext cx="1537001" cy="49862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33AB535-9F57-453F-9294-4EFD43B53B49}"/>
              </a:ext>
            </a:extLst>
          </p:cNvPr>
          <p:cNvCxnSpPr>
            <a:cxnSpLocks/>
          </p:cNvCxnSpPr>
          <p:nvPr/>
        </p:nvCxnSpPr>
        <p:spPr>
          <a:xfrm>
            <a:off x="2157296" y="4303154"/>
            <a:ext cx="1525388" cy="16042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E181961-4564-4A21-A3F8-91D9F9932448}"/>
              </a:ext>
            </a:extLst>
          </p:cNvPr>
          <p:cNvCxnSpPr>
            <a:cxnSpLocks/>
          </p:cNvCxnSpPr>
          <p:nvPr/>
        </p:nvCxnSpPr>
        <p:spPr>
          <a:xfrm rot="10800000">
            <a:off x="2157296" y="4479302"/>
            <a:ext cx="1525388" cy="16042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1B8A862-7BD0-4FA6-A1EF-01A89D08FC1D}"/>
              </a:ext>
            </a:extLst>
          </p:cNvPr>
          <p:cNvCxnSpPr>
            <a:cxnSpLocks/>
          </p:cNvCxnSpPr>
          <p:nvPr/>
        </p:nvCxnSpPr>
        <p:spPr>
          <a:xfrm flipV="1">
            <a:off x="2157297" y="4759405"/>
            <a:ext cx="1537001" cy="5379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CED85B6-6C42-4D95-AC62-3BAD57CBCC51}"/>
              </a:ext>
            </a:extLst>
          </p:cNvPr>
          <p:cNvCxnSpPr>
            <a:cxnSpLocks/>
          </p:cNvCxnSpPr>
          <p:nvPr/>
        </p:nvCxnSpPr>
        <p:spPr>
          <a:xfrm rot="10800000" flipV="1">
            <a:off x="2145000" y="4910721"/>
            <a:ext cx="1537001" cy="5379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DAA7F97-0867-4B75-A15F-3CB5C8837A2A}"/>
              </a:ext>
            </a:extLst>
          </p:cNvPr>
          <p:cNvSpPr txBox="1"/>
          <p:nvPr/>
        </p:nvSpPr>
        <p:spPr>
          <a:xfrm rot="20510556">
            <a:off x="3317046" y="3302280"/>
            <a:ext cx="515923" cy="300082"/>
          </a:xfrm>
          <a:prstGeom prst="rect">
            <a:avLst/>
          </a:prstGeom>
          <a:noFill/>
        </p:spPr>
        <p:txBody>
          <a:bodyPr wrap="square" rtlCol="0">
            <a:spAutoFit/>
          </a:bodyPr>
          <a:lstStyle/>
          <a:p>
            <a:pPr defTabSz="914400"/>
            <a:r>
              <a:rPr lang="en-US" sz="1350" dirty="0">
                <a:solidFill>
                  <a:srgbClr val="C00000"/>
                </a:solidFill>
                <a:latin typeface="Calibri"/>
              </a:rPr>
              <a:t>Fast</a:t>
            </a:r>
          </a:p>
        </p:txBody>
      </p:sp>
      <p:sp>
        <p:nvSpPr>
          <p:cNvPr id="38" name="TextBox 37">
            <a:extLst>
              <a:ext uri="{FF2B5EF4-FFF2-40B4-BE49-F238E27FC236}">
                <a16:creationId xmlns:a16="http://schemas.microsoft.com/office/drawing/2014/main" id="{81CDAAB4-2CE6-4A26-8D27-EFD32F5DD542}"/>
              </a:ext>
            </a:extLst>
          </p:cNvPr>
          <p:cNvSpPr txBox="1"/>
          <p:nvPr/>
        </p:nvSpPr>
        <p:spPr>
          <a:xfrm rot="347578">
            <a:off x="3236129" y="4389061"/>
            <a:ext cx="515923" cy="300082"/>
          </a:xfrm>
          <a:prstGeom prst="rect">
            <a:avLst/>
          </a:prstGeom>
          <a:noFill/>
        </p:spPr>
        <p:txBody>
          <a:bodyPr wrap="square" rtlCol="0">
            <a:spAutoFit/>
          </a:bodyPr>
          <a:lstStyle/>
          <a:p>
            <a:pPr defTabSz="914400"/>
            <a:r>
              <a:rPr lang="en-US" sz="1350" dirty="0">
                <a:solidFill>
                  <a:srgbClr val="C00000"/>
                </a:solidFill>
                <a:latin typeface="Calibri"/>
              </a:rPr>
              <a:t>Slow</a:t>
            </a:r>
          </a:p>
        </p:txBody>
      </p:sp>
      <p:sp>
        <p:nvSpPr>
          <p:cNvPr id="39" name="TextBox 38">
            <a:extLst>
              <a:ext uri="{FF2B5EF4-FFF2-40B4-BE49-F238E27FC236}">
                <a16:creationId xmlns:a16="http://schemas.microsoft.com/office/drawing/2014/main" id="{9179A3F9-2520-450E-BB72-3FEE7DDD1611}"/>
              </a:ext>
            </a:extLst>
          </p:cNvPr>
          <p:cNvSpPr txBox="1"/>
          <p:nvPr/>
        </p:nvSpPr>
        <p:spPr>
          <a:xfrm rot="21400848">
            <a:off x="3236129" y="4690791"/>
            <a:ext cx="515923" cy="300082"/>
          </a:xfrm>
          <a:prstGeom prst="rect">
            <a:avLst/>
          </a:prstGeom>
          <a:noFill/>
        </p:spPr>
        <p:txBody>
          <a:bodyPr wrap="square" rtlCol="0">
            <a:spAutoFit/>
          </a:bodyPr>
          <a:lstStyle/>
          <a:p>
            <a:pPr defTabSz="914400"/>
            <a:r>
              <a:rPr lang="en-US" sz="1350" dirty="0">
                <a:solidFill>
                  <a:srgbClr val="C00000"/>
                </a:solidFill>
                <a:latin typeface="Calibri"/>
              </a:rPr>
              <a:t>Fast</a:t>
            </a:r>
          </a:p>
        </p:txBody>
      </p:sp>
    </p:spTree>
    <p:extLst>
      <p:ext uri="{BB962C8B-B14F-4D97-AF65-F5344CB8AC3E}">
        <p14:creationId xmlns:p14="http://schemas.microsoft.com/office/powerpoint/2010/main" val="45513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20" grpId="0"/>
      <p:bldP spid="29" grpId="0"/>
      <p:bldP spid="31" grpId="0"/>
      <p:bldP spid="32" grpId="0"/>
      <p:bldP spid="27" grpId="0" animBg="1"/>
      <p:bldP spid="45" grpId="0" animBg="1"/>
      <p:bldP spid="34" grpId="0" animBg="1"/>
      <p:bldP spid="40" grpId="0" animBg="1"/>
      <p:bldP spid="41" grpId="0"/>
      <p:bldP spid="28" grpId="0"/>
      <p:bldP spid="37" grpId="0"/>
      <p:bldP spid="38"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918053-E995-48F1-91AE-10A3698CA0C7}"/>
              </a:ext>
            </a:extLst>
          </p:cNvPr>
          <p:cNvSpPr>
            <a:spLocks noGrp="1"/>
          </p:cNvSpPr>
          <p:nvPr>
            <p:ph type="title"/>
          </p:nvPr>
        </p:nvSpPr>
        <p:spPr>
          <a:xfrm>
            <a:off x="457200" y="762000"/>
            <a:ext cx="8229600" cy="857250"/>
          </a:xfrm>
        </p:spPr>
        <p:txBody>
          <a:bodyPr/>
          <a:lstStyle/>
          <a:p>
            <a:r>
              <a:rPr lang="en-US" dirty="0"/>
              <a:t>Speculative execution</a:t>
            </a:r>
          </a:p>
        </p:txBody>
      </p:sp>
      <p:sp>
        <p:nvSpPr>
          <p:cNvPr id="9" name="TextBox 8">
            <a:extLst>
              <a:ext uri="{FF2B5EF4-FFF2-40B4-BE49-F238E27FC236}">
                <a16:creationId xmlns:a16="http://schemas.microsoft.com/office/drawing/2014/main" id="{57E287DD-EB6C-42C2-B943-76C5D7B13CFB}"/>
              </a:ext>
            </a:extLst>
          </p:cNvPr>
          <p:cNvSpPr txBox="1"/>
          <p:nvPr/>
        </p:nvSpPr>
        <p:spPr>
          <a:xfrm>
            <a:off x="2209799" y="2248060"/>
            <a:ext cx="6574596" cy="965580"/>
          </a:xfrm>
          <a:prstGeom prst="rect">
            <a:avLst/>
          </a:prstGeom>
          <a:solidFill>
            <a:srgbClr val="A6E4AD">
              <a:alpha val="85000"/>
            </a:srgbClr>
          </a:solidFill>
        </p:spPr>
        <p:txBody>
          <a:bodyPr wrap="square" rtlCol="0" anchor="ctr">
            <a:noAutofit/>
          </a:bodyPr>
          <a:lstStyle>
            <a:defPPr>
              <a:defRPr lang="en-US"/>
            </a:defPPr>
            <a:lvl1pPr algn="ctr"/>
          </a:lstStyle>
          <a:p>
            <a:pPr marL="150876" lvl="1" defTabSz="914400"/>
            <a:r>
              <a:rPr lang="en-US" sz="2400" dirty="0">
                <a:solidFill>
                  <a:prstClr val="black"/>
                </a:solidFill>
                <a:latin typeface="Calibri"/>
              </a:rPr>
              <a:t>if  (</a:t>
            </a:r>
            <a:r>
              <a:rPr lang="en-US" sz="2400" dirty="0" err="1">
                <a:solidFill>
                  <a:prstClr val="black"/>
                </a:solidFill>
                <a:latin typeface="Calibri"/>
              </a:rPr>
              <a:t>uncached_value</a:t>
            </a:r>
            <a:r>
              <a:rPr lang="en-US" sz="2400" dirty="0">
                <a:solidFill>
                  <a:prstClr val="black"/>
                </a:solidFill>
                <a:latin typeface="Calibri"/>
              </a:rPr>
              <a:t> == 1)     // load from memory</a:t>
            </a:r>
          </a:p>
          <a:p>
            <a:pPr marL="150876" lvl="1" defTabSz="914400"/>
            <a:r>
              <a:rPr lang="en-US" sz="2400" dirty="0">
                <a:solidFill>
                  <a:prstClr val="black"/>
                </a:solidFill>
                <a:latin typeface="Calibri"/>
              </a:rPr>
              <a:t>       a = compute(b)</a:t>
            </a:r>
          </a:p>
        </p:txBody>
      </p:sp>
      <p:sp>
        <p:nvSpPr>
          <p:cNvPr id="10" name="Content Placeholder 2">
            <a:extLst>
              <a:ext uri="{FF2B5EF4-FFF2-40B4-BE49-F238E27FC236}">
                <a16:creationId xmlns:a16="http://schemas.microsoft.com/office/drawing/2014/main" id="{16AE253F-2EC6-481B-9CC7-BE9AA04CAB6D}"/>
              </a:ext>
            </a:extLst>
          </p:cNvPr>
          <p:cNvSpPr txBox="1">
            <a:spLocks/>
          </p:cNvSpPr>
          <p:nvPr/>
        </p:nvSpPr>
        <p:spPr>
          <a:xfrm>
            <a:off x="359605" y="1716390"/>
            <a:ext cx="8380328" cy="918897"/>
          </a:xfrm>
          <a:prstGeom prst="rect">
            <a:avLst/>
          </a:prstGeom>
        </p:spPr>
        <p:txBody>
          <a:bodyPr vert="horz" lIns="0" tIns="34290" rIns="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400" kern="1200" baseline="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400" kern="1200" baseline="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4F81BD"/>
              </a:buClr>
              <a:buNone/>
            </a:pPr>
            <a:r>
              <a:rPr lang="en-US" dirty="0">
                <a:solidFill>
                  <a:prstClr val="black">
                    <a:lumMod val="75000"/>
                    <a:lumOff val="25000"/>
                  </a:prstClr>
                </a:solidFill>
                <a:latin typeface="Calibri"/>
              </a:rPr>
              <a:t>CPUs can </a:t>
            </a:r>
            <a:r>
              <a:rPr lang="en-US" i="1" dirty="0">
                <a:solidFill>
                  <a:prstClr val="black">
                    <a:lumMod val="75000"/>
                    <a:lumOff val="25000"/>
                  </a:prstClr>
                </a:solidFill>
                <a:latin typeface="Calibri"/>
              </a:rPr>
              <a:t>guess</a:t>
            </a:r>
            <a:r>
              <a:rPr lang="en-US" dirty="0">
                <a:solidFill>
                  <a:prstClr val="black">
                    <a:lumMod val="75000"/>
                    <a:lumOff val="25000"/>
                  </a:prstClr>
                </a:solidFill>
                <a:latin typeface="Calibri"/>
              </a:rPr>
              <a:t> likely program path and do </a:t>
            </a:r>
            <a:r>
              <a:rPr lang="en-US" u="sng" dirty="0">
                <a:solidFill>
                  <a:prstClr val="black">
                    <a:lumMod val="75000"/>
                    <a:lumOff val="25000"/>
                  </a:prstClr>
                </a:solidFill>
                <a:latin typeface="Calibri"/>
              </a:rPr>
              <a:t>speculative execution</a:t>
            </a:r>
          </a:p>
          <a:p>
            <a:pPr lvl="1">
              <a:buClr>
                <a:prstClr val="black"/>
              </a:buClr>
            </a:pPr>
            <a:r>
              <a:rPr lang="en-US" sz="2400" dirty="0">
                <a:solidFill>
                  <a:prstClr val="black">
                    <a:lumMod val="75000"/>
                    <a:lumOff val="25000"/>
                  </a:prstClr>
                </a:solidFill>
                <a:latin typeface="Calibri"/>
              </a:rPr>
              <a:t>Example:</a:t>
            </a:r>
          </a:p>
        </p:txBody>
      </p:sp>
      <p:sp>
        <p:nvSpPr>
          <p:cNvPr id="11" name="Content Placeholder 2">
            <a:extLst>
              <a:ext uri="{FF2B5EF4-FFF2-40B4-BE49-F238E27FC236}">
                <a16:creationId xmlns:a16="http://schemas.microsoft.com/office/drawing/2014/main" id="{D81997CA-1705-4F41-91B7-4F719D6EC149}"/>
              </a:ext>
            </a:extLst>
          </p:cNvPr>
          <p:cNvSpPr txBox="1">
            <a:spLocks/>
          </p:cNvSpPr>
          <p:nvPr/>
        </p:nvSpPr>
        <p:spPr>
          <a:xfrm>
            <a:off x="286375" y="3442139"/>
            <a:ext cx="8705225" cy="965581"/>
          </a:xfrm>
          <a:prstGeom prst="rect">
            <a:avLst/>
          </a:prstGeom>
        </p:spPr>
        <p:txBody>
          <a:bodyPr vert="horz" lIns="0" tIns="34290" rIns="0" bIns="3429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400" kern="1200" baseline="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400" kern="1200" baseline="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Clr>
                <a:prstClr val="black"/>
              </a:buClr>
            </a:pPr>
            <a:r>
              <a:rPr lang="en-US" sz="2400" dirty="0">
                <a:solidFill>
                  <a:prstClr val="black">
                    <a:lumMod val="75000"/>
                    <a:lumOff val="25000"/>
                  </a:prstClr>
                </a:solidFill>
                <a:latin typeface="Calibri"/>
              </a:rPr>
              <a:t>Branch predictor guesses if() is ‘true’  (based on prior history)</a:t>
            </a:r>
          </a:p>
          <a:p>
            <a:pPr lvl="1">
              <a:buClr>
                <a:prstClr val="black"/>
              </a:buClr>
            </a:pPr>
            <a:r>
              <a:rPr lang="en-US" sz="2400" dirty="0">
                <a:solidFill>
                  <a:prstClr val="black">
                    <a:lumMod val="75000"/>
                    <a:lumOff val="25000"/>
                  </a:prstClr>
                </a:solidFill>
                <a:latin typeface="Calibri"/>
              </a:rPr>
              <a:t>Starts </a:t>
            </a:r>
            <a:r>
              <a:rPr lang="en-US" sz="2400" b="1" dirty="0">
                <a:solidFill>
                  <a:srgbClr val="FF0000"/>
                </a:solidFill>
                <a:latin typeface="Calibri"/>
              </a:rPr>
              <a:t>executing </a:t>
            </a:r>
            <a:r>
              <a:rPr lang="en-US" sz="2400" b="1" i="1" dirty="0">
                <a:solidFill>
                  <a:srgbClr val="FF0000"/>
                </a:solidFill>
                <a:latin typeface="Calibri"/>
              </a:rPr>
              <a:t>compute(b)</a:t>
            </a:r>
            <a:r>
              <a:rPr lang="en-US" sz="2400" b="1" dirty="0">
                <a:solidFill>
                  <a:srgbClr val="FF0000"/>
                </a:solidFill>
                <a:latin typeface="Calibri"/>
              </a:rPr>
              <a:t> speculatively</a:t>
            </a:r>
          </a:p>
        </p:txBody>
      </p:sp>
      <p:sp>
        <p:nvSpPr>
          <p:cNvPr id="12" name="Content Placeholder 2">
            <a:extLst>
              <a:ext uri="{FF2B5EF4-FFF2-40B4-BE49-F238E27FC236}">
                <a16:creationId xmlns:a16="http://schemas.microsoft.com/office/drawing/2014/main" id="{3B9F0886-0785-4F85-B94A-F62664566F5B}"/>
              </a:ext>
            </a:extLst>
          </p:cNvPr>
          <p:cNvSpPr txBox="1">
            <a:spLocks/>
          </p:cNvSpPr>
          <p:nvPr/>
        </p:nvSpPr>
        <p:spPr>
          <a:xfrm>
            <a:off x="271301" y="4521124"/>
            <a:ext cx="8380328" cy="1270077"/>
          </a:xfrm>
          <a:prstGeom prst="rect">
            <a:avLst/>
          </a:prstGeom>
        </p:spPr>
        <p:txBody>
          <a:bodyPr vert="horz" lIns="0" tIns="34290" rIns="0" bIns="3429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400" kern="1200" baseline="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400" kern="1200" baseline="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Clr>
                <a:prstClr val="black"/>
              </a:buClr>
            </a:pPr>
            <a:r>
              <a:rPr lang="en-US" sz="2400" dirty="0">
                <a:solidFill>
                  <a:prstClr val="black">
                    <a:lumMod val="75000"/>
                    <a:lumOff val="25000"/>
                  </a:prstClr>
                </a:solidFill>
                <a:latin typeface="Calibri"/>
              </a:rPr>
              <a:t>When value arrives from memory, check if guess was correct:</a:t>
            </a:r>
          </a:p>
          <a:p>
            <a:pPr lvl="3">
              <a:buClr>
                <a:prstClr val="black"/>
              </a:buClr>
            </a:pPr>
            <a:r>
              <a:rPr lang="en-US" sz="2200" b="1" dirty="0">
                <a:solidFill>
                  <a:prstClr val="black">
                    <a:lumMod val="75000"/>
                    <a:lumOff val="25000"/>
                  </a:prstClr>
                </a:solidFill>
                <a:latin typeface="Calibri"/>
              </a:rPr>
              <a:t>Correct</a:t>
            </a:r>
            <a:r>
              <a:rPr lang="en-US" sz="2200" dirty="0">
                <a:solidFill>
                  <a:prstClr val="black">
                    <a:lumMod val="75000"/>
                    <a:lumOff val="25000"/>
                  </a:prstClr>
                </a:solidFill>
                <a:latin typeface="Calibri"/>
              </a:rPr>
              <a:t>:      Save speculative work  ⇒  performance gain</a:t>
            </a:r>
          </a:p>
          <a:p>
            <a:pPr lvl="3">
              <a:buClr>
                <a:prstClr val="black"/>
              </a:buClr>
            </a:pPr>
            <a:r>
              <a:rPr lang="en-US" sz="2200" b="1" dirty="0">
                <a:solidFill>
                  <a:prstClr val="black">
                    <a:lumMod val="75000"/>
                    <a:lumOff val="25000"/>
                  </a:prstClr>
                </a:solidFill>
                <a:latin typeface="Calibri"/>
              </a:rPr>
              <a:t>Incorrect</a:t>
            </a:r>
            <a:r>
              <a:rPr lang="en-US" sz="2200" dirty="0">
                <a:solidFill>
                  <a:prstClr val="black">
                    <a:lumMod val="75000"/>
                    <a:lumOff val="25000"/>
                  </a:prstClr>
                </a:solidFill>
                <a:latin typeface="Calibri"/>
              </a:rPr>
              <a:t>:   Discard speculative work  ⇒  no harm</a:t>
            </a:r>
          </a:p>
        </p:txBody>
      </p:sp>
      <p:sp>
        <p:nvSpPr>
          <p:cNvPr id="2" name="TextBox 1">
            <a:extLst>
              <a:ext uri="{FF2B5EF4-FFF2-40B4-BE49-F238E27FC236}">
                <a16:creationId xmlns:a16="http://schemas.microsoft.com/office/drawing/2014/main" id="{792E2518-6308-9F45-8D66-E2FC89FD8326}"/>
              </a:ext>
            </a:extLst>
          </p:cNvPr>
          <p:cNvSpPr txBox="1"/>
          <p:nvPr/>
        </p:nvSpPr>
        <p:spPr>
          <a:xfrm>
            <a:off x="6757150" y="5284114"/>
            <a:ext cx="710451" cy="430887"/>
          </a:xfrm>
          <a:prstGeom prst="rect">
            <a:avLst/>
          </a:prstGeom>
          <a:noFill/>
        </p:spPr>
        <p:txBody>
          <a:bodyPr wrap="none" rtlCol="0">
            <a:spAutoFit/>
          </a:bodyPr>
          <a:lstStyle/>
          <a:p>
            <a:pPr defTabSz="914400"/>
            <a:r>
              <a:rPr lang="en-US" sz="2200" dirty="0">
                <a:solidFill>
                  <a:prstClr val="black"/>
                </a:solidFill>
                <a:latin typeface="Calibri"/>
              </a:rPr>
              <a:t>????</a:t>
            </a:r>
          </a:p>
        </p:txBody>
      </p:sp>
    </p:spTree>
    <p:extLst>
      <p:ext uri="{BB962C8B-B14F-4D97-AF65-F5344CB8AC3E}">
        <p14:creationId xmlns:p14="http://schemas.microsoft.com/office/powerpoint/2010/main" val="240488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C9D8399-420D-4CA7-8E1D-766C0311F1AF}"/>
              </a:ext>
            </a:extLst>
          </p:cNvPr>
          <p:cNvSpPr txBox="1">
            <a:spLocks/>
          </p:cNvSpPr>
          <p:nvPr/>
        </p:nvSpPr>
        <p:spPr>
          <a:xfrm>
            <a:off x="4724400" y="1158632"/>
            <a:ext cx="3931748" cy="1986635"/>
          </a:xfrm>
          <a:prstGeom prst="rect">
            <a:avLst/>
          </a:prstGeom>
          <a:solidFill>
            <a:schemeClr val="tx1"/>
          </a:solidFill>
        </p:spPr>
        <p:txBody>
          <a:bodyPr vert="horz" lIns="0" tIns="34290" rIns="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400" kern="1200" baseline="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400" kern="1200" baseline="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rgbClr val="4F81BD"/>
              </a:buClr>
              <a:buNone/>
            </a:pPr>
            <a:endParaRPr lang="en-US" sz="1800" b="1" dirty="0">
              <a:solidFill>
                <a:srgbClr val="FF8080"/>
              </a:solidFill>
              <a:latin typeface="Calibri"/>
            </a:endParaRPr>
          </a:p>
          <a:p>
            <a:pPr marL="0" indent="0" algn="ctr">
              <a:buClr>
                <a:srgbClr val="4F81BD"/>
              </a:buClr>
              <a:buNone/>
            </a:pPr>
            <a:r>
              <a:rPr lang="en-US" sz="2700" b="1" dirty="0">
                <a:solidFill>
                  <a:srgbClr val="FF8080"/>
                </a:solidFill>
                <a:latin typeface="Calibri"/>
              </a:rPr>
              <a:t>Speculative Execution</a:t>
            </a:r>
          </a:p>
          <a:p>
            <a:pPr marL="0" indent="0" algn="ctr">
              <a:buClr>
                <a:srgbClr val="4F81BD"/>
              </a:buClr>
              <a:buNone/>
            </a:pPr>
            <a:endParaRPr lang="en-US" sz="1800" dirty="0">
              <a:solidFill>
                <a:srgbClr val="FF8080"/>
              </a:solidFill>
              <a:latin typeface="Calibri"/>
            </a:endParaRPr>
          </a:p>
          <a:p>
            <a:pPr marL="0" indent="0" algn="ctr">
              <a:buClr>
                <a:srgbClr val="4F81BD"/>
              </a:buClr>
              <a:buNone/>
            </a:pPr>
            <a:r>
              <a:rPr lang="en-US" sz="1800" dirty="0">
                <a:solidFill>
                  <a:srgbClr val="FF8080"/>
                </a:solidFill>
                <a:latin typeface="Calibri"/>
              </a:rPr>
              <a:t>CPU regularly performs incorrect calculations, then deletes mistakes</a:t>
            </a:r>
          </a:p>
        </p:txBody>
      </p:sp>
      <p:sp>
        <p:nvSpPr>
          <p:cNvPr id="3" name="Content Placeholder 2"/>
          <p:cNvSpPr>
            <a:spLocks noGrp="1"/>
          </p:cNvSpPr>
          <p:nvPr>
            <p:ph idx="4294967295"/>
          </p:nvPr>
        </p:nvSpPr>
        <p:spPr>
          <a:xfrm>
            <a:off x="304800" y="1158631"/>
            <a:ext cx="4038600" cy="1987550"/>
          </a:xfrm>
          <a:ln>
            <a:solidFill>
              <a:schemeClr val="tx1"/>
            </a:solidFill>
          </a:ln>
        </p:spPr>
        <p:txBody>
          <a:bodyPr>
            <a:normAutofit fontScale="92500" lnSpcReduction="10000"/>
          </a:bodyPr>
          <a:lstStyle/>
          <a:p>
            <a:pPr marL="0" indent="0" algn="ctr">
              <a:buNone/>
            </a:pPr>
            <a:endParaRPr lang="en-US" b="1" dirty="0"/>
          </a:p>
          <a:p>
            <a:pPr marL="0" indent="0" algn="ctr">
              <a:buNone/>
            </a:pPr>
            <a:r>
              <a:rPr lang="en-US" sz="2700" b="1" dirty="0"/>
              <a:t>Architectural Guarantee</a:t>
            </a:r>
          </a:p>
          <a:p>
            <a:pPr marL="0" indent="0" algn="ctr">
              <a:buNone/>
            </a:pPr>
            <a:endParaRPr lang="en-US" dirty="0"/>
          </a:p>
          <a:p>
            <a:pPr marL="0" indent="0" algn="ctr">
              <a:buNone/>
            </a:pPr>
            <a:r>
              <a:rPr lang="en-US" dirty="0"/>
              <a:t>Register values eventually match </a:t>
            </a:r>
            <a:br>
              <a:rPr lang="en-US" dirty="0"/>
            </a:br>
            <a:r>
              <a:rPr lang="en-US" dirty="0"/>
              <a:t>result of in-order execution</a:t>
            </a:r>
          </a:p>
        </p:txBody>
      </p:sp>
      <p:sp>
        <p:nvSpPr>
          <p:cNvPr id="15" name="TextBox 14">
            <a:extLst>
              <a:ext uri="{FF2B5EF4-FFF2-40B4-BE49-F238E27FC236}">
                <a16:creationId xmlns:a16="http://schemas.microsoft.com/office/drawing/2014/main" id="{5BAE19FF-6932-4588-ADF1-BFD562D7745E}"/>
              </a:ext>
            </a:extLst>
          </p:cNvPr>
          <p:cNvSpPr txBox="1"/>
          <p:nvPr/>
        </p:nvSpPr>
        <p:spPr>
          <a:xfrm>
            <a:off x="262977" y="3572562"/>
            <a:ext cx="8618047" cy="461665"/>
          </a:xfrm>
          <a:prstGeom prst="rect">
            <a:avLst/>
          </a:prstGeom>
          <a:solidFill>
            <a:schemeClr val="bg1">
              <a:lumMod val="75000"/>
            </a:schemeClr>
          </a:solidFill>
        </p:spPr>
        <p:txBody>
          <a:bodyPr wrap="square" rtlCol="0">
            <a:spAutoFit/>
          </a:bodyPr>
          <a:lstStyle/>
          <a:p>
            <a:pPr algn="ctr" defTabSz="914400"/>
            <a:r>
              <a:rPr lang="en-US" sz="2400" dirty="0">
                <a:solidFill>
                  <a:srgbClr val="C00000"/>
                </a:solidFill>
                <a:latin typeface="Calibri"/>
              </a:rPr>
              <a:t>Is making + discarding mistakes the same as in-order execution?</a:t>
            </a:r>
          </a:p>
        </p:txBody>
      </p:sp>
      <p:sp>
        <p:nvSpPr>
          <p:cNvPr id="4" name="TextBox 3">
            <a:extLst>
              <a:ext uri="{FF2B5EF4-FFF2-40B4-BE49-F238E27FC236}">
                <a16:creationId xmlns:a16="http://schemas.microsoft.com/office/drawing/2014/main" id="{4E0F10EF-7648-0549-9A54-76E73DA1C493}"/>
              </a:ext>
            </a:extLst>
          </p:cNvPr>
          <p:cNvSpPr txBox="1"/>
          <p:nvPr/>
        </p:nvSpPr>
        <p:spPr>
          <a:xfrm>
            <a:off x="262976" y="4343400"/>
            <a:ext cx="8827738" cy="1143070"/>
          </a:xfrm>
          <a:prstGeom prst="rect">
            <a:avLst/>
          </a:prstGeom>
          <a:noFill/>
        </p:spPr>
        <p:txBody>
          <a:bodyPr wrap="none" rtlCol="0">
            <a:spAutoFit/>
          </a:bodyPr>
          <a:lstStyle/>
          <a:p>
            <a:pPr defTabSz="914400">
              <a:lnSpc>
                <a:spcPct val="150000"/>
              </a:lnSpc>
            </a:pPr>
            <a:r>
              <a:rPr lang="en-US" sz="2400" dirty="0">
                <a:solidFill>
                  <a:prstClr val="black"/>
                </a:solidFill>
                <a:latin typeface="Calibri"/>
              </a:rPr>
              <a:t>The processor executed instructions that were not supposed to run !!</a:t>
            </a:r>
          </a:p>
          <a:p>
            <a:pPr defTabSz="914400">
              <a:lnSpc>
                <a:spcPct val="150000"/>
              </a:lnSpc>
            </a:pPr>
            <a:r>
              <a:rPr lang="en-US" sz="2400" dirty="0">
                <a:solidFill>
                  <a:prstClr val="black"/>
                </a:solidFill>
                <a:latin typeface="Calibri"/>
              </a:rPr>
              <a:t>The problem:  instructions can have </a:t>
            </a:r>
            <a:r>
              <a:rPr lang="en-US" sz="2400" b="1" dirty="0">
                <a:solidFill>
                  <a:srgbClr val="FF0000"/>
                </a:solidFill>
                <a:latin typeface="Calibri"/>
              </a:rPr>
              <a:t>observable side-effects</a:t>
            </a:r>
          </a:p>
        </p:txBody>
      </p:sp>
    </p:spTree>
    <p:extLst>
      <p:ext uri="{BB962C8B-B14F-4D97-AF65-F5344CB8AC3E}">
        <p14:creationId xmlns:p14="http://schemas.microsoft.com/office/powerpoint/2010/main" val="31820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918053-E995-48F1-91AE-10A3698CA0C7}"/>
              </a:ext>
            </a:extLst>
          </p:cNvPr>
          <p:cNvSpPr>
            <a:spLocks noGrp="1"/>
          </p:cNvSpPr>
          <p:nvPr>
            <p:ph type="title"/>
          </p:nvPr>
        </p:nvSpPr>
        <p:spPr>
          <a:xfrm>
            <a:off x="377190" y="1069848"/>
            <a:ext cx="8449056" cy="582930"/>
          </a:xfrm>
        </p:spPr>
        <p:txBody>
          <a:bodyPr>
            <a:normAutofit fontScale="90000"/>
          </a:bodyPr>
          <a:lstStyle/>
          <a:p>
            <a:r>
              <a:rPr lang="en-US" dirty="0"/>
              <a:t>Conditional branch (Variant 1) attack</a:t>
            </a:r>
          </a:p>
        </p:txBody>
      </p:sp>
      <p:sp>
        <p:nvSpPr>
          <p:cNvPr id="2" name="TextBox 1">
            <a:extLst>
              <a:ext uri="{FF2B5EF4-FFF2-40B4-BE49-F238E27FC236}">
                <a16:creationId xmlns:a16="http://schemas.microsoft.com/office/drawing/2014/main" id="{1CBA0A9B-71CA-4478-85B9-0A725314195A}"/>
              </a:ext>
            </a:extLst>
          </p:cNvPr>
          <p:cNvSpPr txBox="1"/>
          <p:nvPr/>
        </p:nvSpPr>
        <p:spPr>
          <a:xfrm>
            <a:off x="1752600" y="1981128"/>
            <a:ext cx="5486400" cy="707886"/>
          </a:xfrm>
          <a:prstGeom prst="rect">
            <a:avLst/>
          </a:prstGeom>
          <a:solidFill>
            <a:schemeClr val="accent3">
              <a:lumMod val="60000"/>
              <a:lumOff val="40000"/>
            </a:schemeClr>
          </a:solidFill>
        </p:spPr>
        <p:txBody>
          <a:bodyPr wrap="square" rtlCol="0">
            <a:spAutoFit/>
          </a:bodyPr>
          <a:lstStyle/>
          <a:p>
            <a:pPr defTabSz="914400"/>
            <a:r>
              <a:rPr lang="en-US" sz="2000" dirty="0">
                <a:solidFill>
                  <a:prstClr val="black"/>
                </a:solidFill>
                <a:latin typeface="Courier New" panose="02070309020205020404" pitchFamily="49" charset="0"/>
                <a:cs typeface="Courier New" panose="02070309020205020404" pitchFamily="49" charset="0"/>
              </a:rPr>
              <a:t>if (x &lt; array1_size)</a:t>
            </a:r>
          </a:p>
          <a:p>
            <a:pPr defTabSz="914400"/>
            <a:r>
              <a:rPr lang="en-US" sz="2000" dirty="0">
                <a:solidFill>
                  <a:prstClr val="black"/>
                </a:solidFill>
                <a:latin typeface="Courier New" panose="02070309020205020404" pitchFamily="49" charset="0"/>
                <a:cs typeface="Courier New" panose="02070309020205020404" pitchFamily="49" charset="0"/>
              </a:rPr>
              <a:t>   y = array2[ array1[x]*4096 ];</a:t>
            </a:r>
          </a:p>
        </p:txBody>
      </p:sp>
      <p:sp>
        <p:nvSpPr>
          <p:cNvPr id="14" name="Content Placeholder 2">
            <a:extLst>
              <a:ext uri="{FF2B5EF4-FFF2-40B4-BE49-F238E27FC236}">
                <a16:creationId xmlns:a16="http://schemas.microsoft.com/office/drawing/2014/main" id="{C65D29E2-BE89-428B-B7DC-A88C8F7CE1C7}"/>
              </a:ext>
            </a:extLst>
          </p:cNvPr>
          <p:cNvSpPr>
            <a:spLocks noGrp="1"/>
          </p:cNvSpPr>
          <p:nvPr>
            <p:ph sz="half" idx="1"/>
          </p:nvPr>
        </p:nvSpPr>
        <p:spPr>
          <a:xfrm>
            <a:off x="457200" y="3067050"/>
            <a:ext cx="8686800" cy="2800350"/>
          </a:xfrm>
        </p:spPr>
        <p:txBody>
          <a:bodyPr>
            <a:noAutofit/>
          </a:bodyPr>
          <a:lstStyle/>
          <a:p>
            <a:pPr marL="0" indent="0">
              <a:buNone/>
            </a:pPr>
            <a:r>
              <a:rPr lang="en-US" sz="2400" dirty="0"/>
              <a:t>Suppose   </a:t>
            </a:r>
            <a:r>
              <a:rPr lang="en-US" sz="2000" dirty="0">
                <a:latin typeface="Courier New" panose="02070309020205020404" pitchFamily="49" charset="0"/>
                <a:cs typeface="Courier New" panose="02070309020205020404" pitchFamily="49" charset="0"/>
              </a:rPr>
              <a:t>unsigned  int x   </a:t>
            </a:r>
            <a:r>
              <a:rPr lang="en-US" sz="2400" dirty="0"/>
              <a:t>comes from untrusted caller</a:t>
            </a:r>
          </a:p>
          <a:p>
            <a:pPr lvl="1">
              <a:buClr>
                <a:prstClr val="black"/>
              </a:buClr>
            </a:pPr>
            <a:endParaRPr lang="en-US" dirty="0">
              <a:solidFill>
                <a:prstClr val="black">
                  <a:lumMod val="75000"/>
                  <a:lumOff val="25000"/>
                </a:prstClr>
              </a:solidFill>
              <a:cs typeface="Courier New" panose="02070309020205020404" pitchFamily="49" charset="0"/>
            </a:endParaRPr>
          </a:p>
          <a:p>
            <a:pPr marL="0" indent="0">
              <a:buNone/>
            </a:pPr>
            <a:r>
              <a:rPr lang="en-US" sz="2400" dirty="0"/>
              <a:t>Execution </a:t>
            </a:r>
            <a:r>
              <a:rPr lang="en-US" sz="2400" u="sng" dirty="0"/>
              <a:t>without</a:t>
            </a:r>
            <a:r>
              <a:rPr lang="en-US" sz="2400" dirty="0"/>
              <a:t> speculation is safe:</a:t>
            </a:r>
          </a:p>
          <a:p>
            <a:pPr marL="457200" lvl="1" indent="0">
              <a:buNone/>
            </a:pPr>
            <a:r>
              <a:rPr lang="en-US" sz="2000" dirty="0">
                <a:latin typeface="Courier New" panose="02070309020205020404" pitchFamily="49" charset="0"/>
                <a:cs typeface="Courier New" panose="02070309020205020404" pitchFamily="49" charset="0"/>
              </a:rPr>
              <a:t>array2[array1[x]*4096] </a:t>
            </a:r>
            <a:r>
              <a:rPr lang="en-US" dirty="0">
                <a:cs typeface="Courier New" panose="02070309020205020404" pitchFamily="49" charset="0"/>
              </a:rPr>
              <a:t>not eval </a:t>
            </a:r>
            <a:r>
              <a:rPr lang="en-US" dirty="0"/>
              <a:t>unless</a:t>
            </a:r>
            <a:r>
              <a:rPr lang="en-US" dirty="0">
                <a:cs typeface="Courier New" panose="02070309020205020404" pitchFamily="49" charset="0"/>
              </a:rPr>
              <a:t>   </a:t>
            </a:r>
            <a:r>
              <a:rPr lang="en-US" sz="2000" dirty="0">
                <a:latin typeface="Courier New" panose="02070309020205020404" pitchFamily="49" charset="0"/>
                <a:cs typeface="Courier New" panose="02070309020205020404" pitchFamily="49" charset="0"/>
              </a:rPr>
              <a:t>x &lt; array1_size</a:t>
            </a:r>
            <a:endParaRPr lang="en-US" dirty="0">
              <a:latin typeface="Courier New" panose="02070309020205020404" pitchFamily="49" charset="0"/>
              <a:cs typeface="Courier New" panose="02070309020205020404" pitchFamily="49" charset="0"/>
            </a:endParaRPr>
          </a:p>
          <a:p>
            <a:pPr lvl="1"/>
            <a:endParaRPr lang="en-US" dirty="0"/>
          </a:p>
          <a:p>
            <a:pPr marL="0" indent="0">
              <a:buNone/>
            </a:pPr>
            <a:r>
              <a:rPr lang="en-US" sz="2400" dirty="0"/>
              <a:t>What about with speculative execution?</a:t>
            </a:r>
          </a:p>
        </p:txBody>
      </p:sp>
    </p:spTree>
    <p:extLst>
      <p:ext uri="{BB962C8B-B14F-4D97-AF65-F5344CB8AC3E}">
        <p14:creationId xmlns:p14="http://schemas.microsoft.com/office/powerpoint/2010/main" val="15734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06EBE63-29DC-094A-9774-A81D708C00CA}"/>
              </a:ext>
            </a:extLst>
          </p:cNvPr>
          <p:cNvSpPr/>
          <p:nvPr/>
        </p:nvSpPr>
        <p:spPr>
          <a:xfrm>
            <a:off x="5716952" y="3190411"/>
            <a:ext cx="1483949" cy="174198"/>
          </a:xfrm>
          <a:prstGeom prst="rect">
            <a:avLst/>
          </a:prstGeom>
          <a:solidFill>
            <a:srgbClr val="FFFF00"/>
          </a:solidFill>
        </p:spPr>
        <p:txBody>
          <a:bodyPr wrap="none" rtlCol="0">
            <a:noAutofit/>
          </a:bodyPr>
          <a:lstStyle/>
          <a:p>
            <a:pPr algn="ctr" defTabSz="914400">
              <a:tabLst>
                <a:tab pos="257175" algn="l"/>
              </a:tabLst>
            </a:pPr>
            <a:endParaRPr lang="en-US" sz="1350">
              <a:solidFill>
                <a:prstClr val="black">
                  <a:lumMod val="75000"/>
                  <a:lumOff val="25000"/>
                </a:prstClr>
              </a:solidFill>
              <a:latin typeface="Calibri"/>
            </a:endParaRPr>
          </a:p>
        </p:txBody>
      </p:sp>
      <p:sp>
        <p:nvSpPr>
          <p:cNvPr id="19" name="Rectangle 18">
            <a:extLst>
              <a:ext uri="{FF2B5EF4-FFF2-40B4-BE49-F238E27FC236}">
                <a16:creationId xmlns:a16="http://schemas.microsoft.com/office/drawing/2014/main" id="{A694A1E1-D835-4644-9273-E5D9277C9004}"/>
              </a:ext>
            </a:extLst>
          </p:cNvPr>
          <p:cNvSpPr/>
          <p:nvPr/>
        </p:nvSpPr>
        <p:spPr>
          <a:xfrm>
            <a:off x="5396112" y="3489422"/>
            <a:ext cx="1414210" cy="2487229"/>
          </a:xfrm>
          <a:prstGeom prst="rect">
            <a:avLst/>
          </a:prstGeom>
          <a:solidFill>
            <a:srgbClr val="FF99CC"/>
          </a:solidFill>
        </p:spPr>
        <p:txBody>
          <a:bodyPr wrap="none" rtlCol="0">
            <a:noAutofit/>
          </a:bodyPr>
          <a:lstStyle/>
          <a:p>
            <a:pPr algn="ctr" defTabSz="914400">
              <a:tabLst>
                <a:tab pos="257175" algn="l"/>
              </a:tabLst>
            </a:pPr>
            <a:endParaRPr lang="en-US" sz="1350">
              <a:solidFill>
                <a:prstClr val="black">
                  <a:lumMod val="75000"/>
                  <a:lumOff val="25000"/>
                </a:prstClr>
              </a:solidFill>
              <a:latin typeface="Calibri"/>
            </a:endParaRPr>
          </a:p>
        </p:txBody>
      </p:sp>
      <p:sp>
        <p:nvSpPr>
          <p:cNvPr id="17" name="Rectangle 16">
            <a:extLst>
              <a:ext uri="{FF2B5EF4-FFF2-40B4-BE49-F238E27FC236}">
                <a16:creationId xmlns:a16="http://schemas.microsoft.com/office/drawing/2014/main" id="{75CF4184-0C5B-1A45-B51A-574D5E841274}"/>
              </a:ext>
            </a:extLst>
          </p:cNvPr>
          <p:cNvSpPr/>
          <p:nvPr/>
        </p:nvSpPr>
        <p:spPr>
          <a:xfrm>
            <a:off x="5410200" y="2262508"/>
            <a:ext cx="2362200" cy="174198"/>
          </a:xfrm>
          <a:prstGeom prst="rect">
            <a:avLst/>
          </a:prstGeom>
          <a:solidFill>
            <a:srgbClr val="FF99CC"/>
          </a:solidFill>
        </p:spPr>
        <p:txBody>
          <a:bodyPr wrap="none" rtlCol="0">
            <a:noAutofit/>
          </a:bodyPr>
          <a:lstStyle/>
          <a:p>
            <a:pPr algn="ctr" defTabSz="914400">
              <a:tabLst>
                <a:tab pos="257175" algn="l"/>
              </a:tabLst>
            </a:pPr>
            <a:endParaRPr lang="en-US" sz="1350">
              <a:solidFill>
                <a:prstClr val="black">
                  <a:lumMod val="75000"/>
                  <a:lumOff val="25000"/>
                </a:prstClr>
              </a:solidFill>
              <a:latin typeface="Calibri"/>
            </a:endParaRPr>
          </a:p>
        </p:txBody>
      </p:sp>
      <p:sp>
        <p:nvSpPr>
          <p:cNvPr id="6" name="Title 5">
            <a:extLst>
              <a:ext uri="{FF2B5EF4-FFF2-40B4-BE49-F238E27FC236}">
                <a16:creationId xmlns:a16="http://schemas.microsoft.com/office/drawing/2014/main" id="{9D918053-E995-48F1-91AE-10A3698CA0C7}"/>
              </a:ext>
            </a:extLst>
          </p:cNvPr>
          <p:cNvSpPr>
            <a:spLocks noGrp="1"/>
          </p:cNvSpPr>
          <p:nvPr>
            <p:ph type="title"/>
          </p:nvPr>
        </p:nvSpPr>
        <p:spPr>
          <a:xfrm>
            <a:off x="377190" y="1069848"/>
            <a:ext cx="8449056" cy="582930"/>
          </a:xfrm>
        </p:spPr>
        <p:txBody>
          <a:bodyPr>
            <a:normAutofit fontScale="90000"/>
          </a:bodyPr>
          <a:lstStyle/>
          <a:p>
            <a:r>
              <a:rPr lang="en-US" dirty="0"/>
              <a:t>Conditional branch (Variant 1) attack</a:t>
            </a:r>
          </a:p>
        </p:txBody>
      </p:sp>
      <p:sp>
        <p:nvSpPr>
          <p:cNvPr id="21" name="TextBox 20">
            <a:extLst>
              <a:ext uri="{FF2B5EF4-FFF2-40B4-BE49-F238E27FC236}">
                <a16:creationId xmlns:a16="http://schemas.microsoft.com/office/drawing/2014/main" id="{16F14E58-D460-4C79-9424-7FE4B8071D97}"/>
              </a:ext>
            </a:extLst>
          </p:cNvPr>
          <p:cNvSpPr txBox="1"/>
          <p:nvPr/>
        </p:nvSpPr>
        <p:spPr>
          <a:xfrm>
            <a:off x="131885" y="3190412"/>
            <a:ext cx="5014240" cy="1908215"/>
          </a:xfrm>
          <a:prstGeom prst="rect">
            <a:avLst/>
          </a:prstGeom>
          <a:noFill/>
        </p:spPr>
        <p:txBody>
          <a:bodyPr wrap="square" rtlCol="0">
            <a:spAutoFit/>
          </a:bodyPr>
          <a:lstStyle/>
          <a:p>
            <a:pPr marL="68580" indent="-68580" defTabSz="914400">
              <a:lnSpc>
                <a:spcPct val="90000"/>
              </a:lnSpc>
              <a:spcBef>
                <a:spcPts val="900"/>
              </a:spcBef>
              <a:spcAft>
                <a:spcPts val="150"/>
              </a:spcAft>
              <a:buClr>
                <a:srgbClr val="DDDDDD"/>
              </a:buClr>
              <a:buSzPct val="100000"/>
              <a:buFont typeface="Calibri" panose="020F0502020204030204" pitchFamily="34" charset="0"/>
              <a:buChar char=" "/>
            </a:pPr>
            <a:r>
              <a:rPr lang="en-US" sz="2000" b="1" dirty="0">
                <a:solidFill>
                  <a:prstClr val="black"/>
                </a:solidFill>
                <a:latin typeface="Calibri"/>
              </a:rPr>
              <a:t>Before attack:</a:t>
            </a:r>
          </a:p>
          <a:p>
            <a:pPr marL="409575" lvl="1" indent="-258763" defTabSz="914400">
              <a:lnSpc>
                <a:spcPct val="90000"/>
              </a:lnSpc>
              <a:spcBef>
                <a:spcPts val="1350"/>
              </a:spcBef>
              <a:spcAft>
                <a:spcPts val="300"/>
              </a:spcAft>
              <a:buClr>
                <a:prstClr val="black"/>
              </a:buClr>
              <a:buFont typeface="Arial" panose="020B0604020202020204" pitchFamily="34" charset="0"/>
              <a:buChar char="•"/>
            </a:pPr>
            <a:r>
              <a:rPr lang="en-US" sz="2000" dirty="0">
                <a:solidFill>
                  <a:prstClr val="black"/>
                </a:solidFill>
                <a:latin typeface="Calibri"/>
              </a:rPr>
              <a:t>Train branch predictor to expect if() is true</a:t>
            </a:r>
            <a:br>
              <a:rPr lang="en-US" sz="2000" dirty="0">
                <a:solidFill>
                  <a:prstClr val="black"/>
                </a:solidFill>
                <a:latin typeface="Calibri"/>
              </a:rPr>
            </a:br>
            <a:r>
              <a:rPr lang="en-US" sz="2000" dirty="0">
                <a:solidFill>
                  <a:prstClr val="black"/>
                </a:solidFill>
                <a:latin typeface="Calibri"/>
              </a:rPr>
              <a:t>(e.g. call with </a:t>
            </a:r>
            <a:r>
              <a:rPr lang="en-US" sz="2000" dirty="0">
                <a:solidFill>
                  <a:prstClr val="black"/>
                </a:solidFill>
                <a:latin typeface="Courier New" panose="02070309020205020404" pitchFamily="49" charset="0"/>
                <a:cs typeface="Courier New" panose="02070309020205020404" pitchFamily="49" charset="0"/>
              </a:rPr>
              <a:t>x</a:t>
            </a:r>
            <a:r>
              <a:rPr lang="en-US" sz="2000" dirty="0">
                <a:solidFill>
                  <a:prstClr val="black"/>
                </a:solidFill>
                <a:latin typeface="Calibri"/>
              </a:rPr>
              <a:t> &lt; </a:t>
            </a:r>
            <a:r>
              <a:rPr lang="en-US" sz="2000" dirty="0">
                <a:solidFill>
                  <a:prstClr val="black"/>
                </a:solidFill>
                <a:latin typeface="Courier New" panose="02070309020205020404" pitchFamily="49" charset="0"/>
                <a:cs typeface="Courier New" panose="02070309020205020404" pitchFamily="49" charset="0"/>
              </a:rPr>
              <a:t>array1_size</a:t>
            </a:r>
            <a:r>
              <a:rPr lang="en-US" sz="2000" dirty="0">
                <a:solidFill>
                  <a:prstClr val="black"/>
                </a:solidFill>
                <a:latin typeface="Calibri"/>
              </a:rPr>
              <a:t>)</a:t>
            </a:r>
          </a:p>
          <a:p>
            <a:pPr marL="409575" lvl="1" indent="-258763" defTabSz="914400">
              <a:lnSpc>
                <a:spcPct val="90000"/>
              </a:lnSpc>
              <a:spcBef>
                <a:spcPts val="1350"/>
              </a:spcBef>
              <a:spcAft>
                <a:spcPts val="300"/>
              </a:spcAft>
              <a:buClr>
                <a:prstClr val="black"/>
              </a:buClr>
              <a:buFont typeface="Arial" panose="020B0604020202020204" pitchFamily="34" charset="0"/>
              <a:buChar char="•"/>
            </a:pPr>
            <a:r>
              <a:rPr lang="en-US" sz="2000" dirty="0">
                <a:solidFill>
                  <a:prstClr val="black"/>
                </a:solidFill>
                <a:latin typeface="Calibri"/>
              </a:rPr>
              <a:t>Evict	 </a:t>
            </a:r>
            <a:r>
              <a:rPr lang="en-US" sz="2000" dirty="0">
                <a:solidFill>
                  <a:prstClr val="black"/>
                </a:solidFill>
                <a:latin typeface="Courier New" panose="02070309020205020404" pitchFamily="49" charset="0"/>
                <a:cs typeface="Courier New" panose="02070309020205020404" pitchFamily="49" charset="0"/>
              </a:rPr>
              <a:t>array1_size</a:t>
            </a:r>
            <a:r>
              <a:rPr lang="en-US" sz="2000" dirty="0">
                <a:solidFill>
                  <a:prstClr val="black"/>
                </a:solidFill>
                <a:latin typeface="Calibri"/>
              </a:rPr>
              <a:t> and </a:t>
            </a:r>
            <a:br>
              <a:rPr lang="en-US" sz="2000" dirty="0">
                <a:solidFill>
                  <a:prstClr val="black"/>
                </a:solidFill>
                <a:latin typeface="Calibri"/>
              </a:rPr>
            </a:br>
            <a:r>
              <a:rPr lang="en-US" sz="2000" dirty="0">
                <a:solidFill>
                  <a:prstClr val="black"/>
                </a:solidFill>
                <a:latin typeface="Calibri"/>
              </a:rPr>
              <a:t>	</a:t>
            </a:r>
            <a:r>
              <a:rPr lang="en-US" sz="2000" dirty="0">
                <a:solidFill>
                  <a:prstClr val="black"/>
                </a:solidFill>
                <a:latin typeface="Courier New" panose="02070309020205020404" pitchFamily="49" charset="0"/>
                <a:cs typeface="Courier New" panose="02070309020205020404" pitchFamily="49" charset="0"/>
              </a:rPr>
              <a:t>array2[]</a:t>
            </a:r>
            <a:r>
              <a:rPr lang="en-US" sz="2000" dirty="0">
                <a:solidFill>
                  <a:prstClr val="black"/>
                </a:solidFill>
                <a:latin typeface="Calibri"/>
              </a:rPr>
              <a:t> from cache</a:t>
            </a:r>
          </a:p>
        </p:txBody>
      </p:sp>
      <p:sp>
        <p:nvSpPr>
          <p:cNvPr id="2" name="TextBox 1">
            <a:extLst>
              <a:ext uri="{FF2B5EF4-FFF2-40B4-BE49-F238E27FC236}">
                <a16:creationId xmlns:a16="http://schemas.microsoft.com/office/drawing/2014/main" id="{1CBA0A9B-71CA-4478-85B9-0A725314195A}"/>
              </a:ext>
            </a:extLst>
          </p:cNvPr>
          <p:cNvSpPr txBox="1"/>
          <p:nvPr/>
        </p:nvSpPr>
        <p:spPr>
          <a:xfrm>
            <a:off x="123094" y="1957207"/>
            <a:ext cx="4906107" cy="707886"/>
          </a:xfrm>
          <a:prstGeom prst="rect">
            <a:avLst/>
          </a:prstGeom>
          <a:solidFill>
            <a:schemeClr val="accent3">
              <a:lumMod val="60000"/>
              <a:lumOff val="40000"/>
            </a:schemeClr>
          </a:solidFill>
        </p:spPr>
        <p:txBody>
          <a:bodyPr wrap="square" rtlCol="0">
            <a:spAutoFit/>
          </a:bodyPr>
          <a:lstStyle/>
          <a:p>
            <a:pPr defTabSz="914400"/>
            <a:r>
              <a:rPr lang="en-US" sz="2000" dirty="0">
                <a:solidFill>
                  <a:prstClr val="black"/>
                </a:solidFill>
                <a:latin typeface="Courier New" panose="02070309020205020404" pitchFamily="49" charset="0"/>
                <a:cs typeface="Courier New" panose="02070309020205020404" pitchFamily="49" charset="0"/>
              </a:rPr>
              <a:t>if (x &lt; array1_size)</a:t>
            </a:r>
          </a:p>
          <a:p>
            <a:pPr defTabSz="914400"/>
            <a:r>
              <a:rPr lang="en-US" sz="2000" dirty="0">
                <a:solidFill>
                  <a:prstClr val="black"/>
                </a:solidFill>
                <a:latin typeface="Courier New" panose="02070309020205020404" pitchFamily="49" charset="0"/>
                <a:cs typeface="Courier New" panose="02070309020205020404" pitchFamily="49" charset="0"/>
              </a:rPr>
              <a:t>   y = array2[array1[x]*4096];</a:t>
            </a:r>
          </a:p>
        </p:txBody>
      </p:sp>
      <p:sp>
        <p:nvSpPr>
          <p:cNvPr id="41" name="TextBox 40">
            <a:extLst>
              <a:ext uri="{FF2B5EF4-FFF2-40B4-BE49-F238E27FC236}">
                <a16:creationId xmlns:a16="http://schemas.microsoft.com/office/drawing/2014/main" id="{95517891-2C8E-4FD6-BF62-0EB1D988B1E5}"/>
              </a:ext>
            </a:extLst>
          </p:cNvPr>
          <p:cNvSpPr txBox="1"/>
          <p:nvPr/>
        </p:nvSpPr>
        <p:spPr>
          <a:xfrm>
            <a:off x="5273045" y="1850297"/>
            <a:ext cx="3855711" cy="4126354"/>
          </a:xfrm>
          <a:prstGeom prst="rect">
            <a:avLst/>
          </a:prstGeom>
          <a:solidFill>
            <a:schemeClr val="accent6">
              <a:lumMod val="40000"/>
              <a:lumOff val="60000"/>
              <a:alpha val="50000"/>
            </a:schemeClr>
          </a:solidFill>
        </p:spPr>
        <p:txBody>
          <a:bodyPr wrap="square" rtlCol="0">
            <a:noAutofit/>
          </a:bodyPr>
          <a:lstStyle/>
          <a:p>
            <a:pPr marL="84535" defTabSz="914400">
              <a:tabLst>
                <a:tab pos="385763" algn="l"/>
              </a:tabLst>
            </a:pPr>
            <a:r>
              <a:rPr lang="en-US" b="1" dirty="0">
                <a:solidFill>
                  <a:prstClr val="black">
                    <a:lumMod val="75000"/>
                    <a:lumOff val="25000"/>
                  </a:prstClr>
                </a:solidFill>
                <a:latin typeface="Calibri"/>
              </a:rPr>
              <a:t>Memory &amp; Cache Status</a:t>
            </a:r>
          </a:p>
          <a:p>
            <a:pPr marL="84535" defTabSz="914400">
              <a:tabLst>
                <a:tab pos="385763" algn="l"/>
              </a:tabLst>
            </a:pPr>
            <a:endParaRPr lang="en-US" sz="450" dirty="0">
              <a:solidFill>
                <a:prstClr val="black">
                  <a:lumMod val="75000"/>
                  <a:lumOff val="25000"/>
                </a:prstClr>
              </a:solidFill>
              <a:latin typeface="Courier New" panose="02070309020205020404" pitchFamily="49" charset="0"/>
              <a:cs typeface="Courier New" panose="02070309020205020404" pitchFamily="49" charset="0"/>
            </a:endParaRPr>
          </a:p>
          <a:p>
            <a:pPr marL="84535" defTabSz="914400">
              <a:tabLst>
                <a:tab pos="385763" algn="l"/>
              </a:tabLst>
            </a:pPr>
            <a:r>
              <a:rPr lang="en-US" sz="1350" dirty="0">
                <a:solidFill>
                  <a:prstClr val="black">
                    <a:lumMod val="75000"/>
                    <a:lumOff val="25000"/>
                  </a:prstClr>
                </a:solidFill>
                <a:latin typeface="Courier New" panose="02070309020205020404" pitchFamily="49" charset="0"/>
                <a:cs typeface="Courier New" panose="02070309020205020404" pitchFamily="49" charset="0"/>
              </a:rPr>
              <a:t>array1_size = 00000008</a:t>
            </a:r>
          </a:p>
          <a:p>
            <a:pPr marL="84535" defTabSz="914400">
              <a:tabLst>
                <a:tab pos="385763" algn="l"/>
              </a:tabLst>
            </a:pPr>
            <a:endParaRPr lang="en-US" sz="750" dirty="0">
              <a:solidFill>
                <a:prstClr val="black">
                  <a:lumMod val="75000"/>
                  <a:lumOff val="25000"/>
                </a:prstClr>
              </a:solidFill>
              <a:latin typeface="Calibri"/>
            </a:endParaRPr>
          </a:p>
          <a:p>
            <a:pPr marL="84535" defTabSz="914400">
              <a:tabLst>
                <a:tab pos="385763" algn="l"/>
              </a:tabLst>
            </a:pPr>
            <a:r>
              <a:rPr lang="en-US" sz="1350" dirty="0">
                <a:solidFill>
                  <a:prstClr val="black">
                    <a:lumMod val="75000"/>
                    <a:lumOff val="25000"/>
                  </a:prstClr>
                </a:solidFill>
                <a:latin typeface="Calibri"/>
              </a:rPr>
              <a:t>Memory at </a:t>
            </a:r>
            <a:r>
              <a:rPr lang="en-US" sz="1350" dirty="0">
                <a:solidFill>
                  <a:prstClr val="black"/>
                </a:solidFill>
                <a:latin typeface="Courier New" panose="02070309020205020404" pitchFamily="49" charset="0"/>
                <a:cs typeface="Courier New" panose="02070309020205020404" pitchFamily="49" charset="0"/>
              </a:rPr>
              <a:t>array1</a:t>
            </a:r>
            <a:r>
              <a:rPr lang="en-US" sz="1350" dirty="0">
                <a:solidFill>
                  <a:prstClr val="black">
                    <a:lumMod val="75000"/>
                    <a:lumOff val="25000"/>
                  </a:prstClr>
                </a:solidFill>
                <a:latin typeface="Calibri"/>
              </a:rPr>
              <a:t> base:</a:t>
            </a:r>
            <a:endParaRPr lang="en-US" sz="1350" dirty="0">
              <a:solidFill>
                <a:prstClr val="black"/>
              </a:solidFill>
              <a:latin typeface="Courier New" panose="02070309020205020404" pitchFamily="49" charset="0"/>
              <a:cs typeface="Courier New" panose="02070309020205020404" pitchFamily="49" charset="0"/>
            </a:endParaRPr>
          </a:p>
          <a:p>
            <a:pPr marL="84535" defTabSz="914400">
              <a:tabLst>
                <a:tab pos="385763" algn="l"/>
              </a:tabLst>
            </a:pPr>
            <a:r>
              <a:rPr lang="en-US" sz="1350" dirty="0">
                <a:solidFill>
                  <a:prstClr val="black">
                    <a:lumMod val="75000"/>
                    <a:lumOff val="25000"/>
                  </a:prstClr>
                </a:solidFill>
                <a:latin typeface="Calibri"/>
              </a:rPr>
              <a:t>	8 bytes of data (value doesn’t matter)</a:t>
            </a:r>
            <a:br>
              <a:rPr lang="en-US" sz="1350" dirty="0">
                <a:solidFill>
                  <a:prstClr val="black"/>
                </a:solidFill>
                <a:latin typeface="Courier New" panose="02070309020205020404" pitchFamily="49" charset="0"/>
                <a:cs typeface="Courier New" panose="02070309020205020404" pitchFamily="49" charset="0"/>
              </a:rPr>
            </a:br>
            <a:r>
              <a:rPr lang="en-US" sz="1350" dirty="0">
                <a:solidFill>
                  <a:prstClr val="black"/>
                </a:solidFill>
                <a:latin typeface="Calibri"/>
                <a:cs typeface="Courier New" panose="02070309020205020404" pitchFamily="49" charset="0"/>
              </a:rPr>
              <a:t>Memory at </a:t>
            </a:r>
            <a:r>
              <a:rPr lang="en-US" sz="1350" dirty="0">
                <a:solidFill>
                  <a:prstClr val="black"/>
                </a:solidFill>
                <a:latin typeface="Courier New" panose="02070309020205020404" pitchFamily="49" charset="0"/>
                <a:cs typeface="Courier New" panose="02070309020205020404" pitchFamily="49" charset="0"/>
              </a:rPr>
              <a:t>array1</a:t>
            </a:r>
            <a:r>
              <a:rPr lang="en-US" sz="1350" dirty="0">
                <a:solidFill>
                  <a:prstClr val="black">
                    <a:lumMod val="75000"/>
                    <a:lumOff val="25000"/>
                  </a:prstClr>
                </a:solidFill>
                <a:latin typeface="Calibri"/>
              </a:rPr>
              <a:t> base+1000:</a:t>
            </a:r>
          </a:p>
          <a:p>
            <a:pPr marL="84535" defTabSz="914400">
              <a:tabLst>
                <a:tab pos="385763" algn="l"/>
              </a:tabLst>
            </a:pPr>
            <a:r>
              <a:rPr lang="en-US" sz="1350" b="1" dirty="0">
                <a:solidFill>
                  <a:srgbClr val="C00000"/>
                </a:solidFill>
                <a:latin typeface="Courier New" panose="02070309020205020404" pitchFamily="49" charset="0"/>
                <a:cs typeface="Courier New" panose="02070309020205020404" pitchFamily="49" charset="0"/>
              </a:rPr>
              <a:t>	09</a:t>
            </a:r>
            <a:r>
              <a:rPr lang="en-US" sz="1350" dirty="0">
                <a:solidFill>
                  <a:prstClr val="black"/>
                </a:solidFill>
                <a:latin typeface="Courier New" panose="02070309020205020404" pitchFamily="49" charset="0"/>
                <a:cs typeface="Courier New" panose="02070309020205020404" pitchFamily="49" charset="0"/>
              </a:rPr>
              <a:t> F1 98 CC 90...</a:t>
            </a:r>
            <a:r>
              <a:rPr lang="en-US" sz="1350" dirty="0">
                <a:solidFill>
                  <a:prstClr val="black"/>
                </a:solidFill>
                <a:latin typeface="Courier New" panose="02070309020205020404" pitchFamily="49" charset="0"/>
                <a:cs typeface="Courier New" panose="02070309020205020404" pitchFamily="49" charset="0"/>
                <a:sym typeface="Wingdings" panose="05000000000000000000" pitchFamily="2" charset="2"/>
              </a:rPr>
              <a:t>(</a:t>
            </a:r>
            <a:r>
              <a:rPr lang="en-US" sz="1350" dirty="0">
                <a:solidFill>
                  <a:prstClr val="black">
                    <a:lumMod val="75000"/>
                    <a:lumOff val="25000"/>
                  </a:prstClr>
                </a:solidFill>
                <a:latin typeface="Calibri"/>
              </a:rPr>
              <a:t>something secret)</a:t>
            </a:r>
          </a:p>
          <a:p>
            <a:pPr marL="84535" defTabSz="914400">
              <a:tabLst>
                <a:tab pos="385763" algn="l"/>
              </a:tabLst>
            </a:pPr>
            <a:endParaRPr lang="en-US" sz="1050" dirty="0">
              <a:solidFill>
                <a:prstClr val="black">
                  <a:lumMod val="75000"/>
                  <a:lumOff val="25000"/>
                </a:prstClr>
              </a:solidFill>
              <a:latin typeface="Calibri"/>
            </a:endParaRP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array2[ 0*4096]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array2[ 1*4096]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array2[ 2*4096]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array2[ 3*4096]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array2[ 4*4096]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array2[ 5*4096]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array2[ 6*4096]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array2[ 7*4096]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array2[ 8*4096]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array2[ 9*4096]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array2[10*4096]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array2[11*4096]</a:t>
            </a:r>
          </a:p>
        </p:txBody>
      </p:sp>
      <p:sp>
        <p:nvSpPr>
          <p:cNvPr id="31" name="Right Brace 30">
            <a:extLst>
              <a:ext uri="{FF2B5EF4-FFF2-40B4-BE49-F238E27FC236}">
                <a16:creationId xmlns:a16="http://schemas.microsoft.com/office/drawing/2014/main" id="{EA3BBA13-94ED-40F1-A7B5-31CDFD0FE4D1}"/>
              </a:ext>
            </a:extLst>
          </p:cNvPr>
          <p:cNvSpPr/>
          <p:nvPr/>
        </p:nvSpPr>
        <p:spPr>
          <a:xfrm>
            <a:off x="6814689" y="3485160"/>
            <a:ext cx="114299" cy="2452583"/>
          </a:xfrm>
          <a:prstGeom prst="rightBrace">
            <a:avLst>
              <a:gd name="adj1" fmla="val 49999"/>
              <a:gd name="adj2" fmla="val 50000"/>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txBody>
          <a:bodyPr wrap="none" rtlCol="0" anchor="ctr"/>
          <a:lstStyle/>
          <a:p>
            <a:pPr algn="ctr" defTabSz="914400"/>
            <a:endParaRPr lang="en-US" sz="1350">
              <a:solidFill>
                <a:prstClr val="black"/>
              </a:solidFill>
              <a:latin typeface="Calibri"/>
            </a:endParaRPr>
          </a:p>
        </p:txBody>
      </p:sp>
      <p:sp>
        <p:nvSpPr>
          <p:cNvPr id="32" name="TextBox 31">
            <a:extLst>
              <a:ext uri="{FF2B5EF4-FFF2-40B4-BE49-F238E27FC236}">
                <a16:creationId xmlns:a16="http://schemas.microsoft.com/office/drawing/2014/main" id="{BDBFE77D-E388-49B5-85DF-D5262D54140F}"/>
              </a:ext>
            </a:extLst>
          </p:cNvPr>
          <p:cNvSpPr txBox="1"/>
          <p:nvPr/>
        </p:nvSpPr>
        <p:spPr>
          <a:xfrm>
            <a:off x="6952486" y="4569626"/>
            <a:ext cx="2191514" cy="300082"/>
          </a:xfrm>
          <a:prstGeom prst="rect">
            <a:avLst/>
          </a:prstGeom>
          <a:noFill/>
        </p:spPr>
        <p:txBody>
          <a:bodyPr wrap="square" rtlCol="0">
            <a:spAutoFit/>
          </a:bodyPr>
          <a:lstStyle/>
          <a:p>
            <a:pPr defTabSz="914400"/>
            <a:r>
              <a:rPr lang="en-US" sz="1350" dirty="0">
                <a:solidFill>
                  <a:prstClr val="black"/>
                </a:solidFill>
                <a:latin typeface="Calibri"/>
              </a:rPr>
              <a:t>Contents don’t matter</a:t>
            </a:r>
            <a:endParaRPr lang="en-US" sz="1350" b="1" i="1" dirty="0">
              <a:solidFill>
                <a:prstClr val="black"/>
              </a:solidFill>
              <a:latin typeface="Calibri"/>
            </a:endParaRPr>
          </a:p>
        </p:txBody>
      </p:sp>
      <p:sp>
        <p:nvSpPr>
          <p:cNvPr id="44" name="TextBox 43">
            <a:extLst>
              <a:ext uri="{FF2B5EF4-FFF2-40B4-BE49-F238E27FC236}">
                <a16:creationId xmlns:a16="http://schemas.microsoft.com/office/drawing/2014/main" id="{D3EEF3B6-D8F1-40BB-8657-68B80A9FCAEE}"/>
              </a:ext>
            </a:extLst>
          </p:cNvPr>
          <p:cNvSpPr txBox="1"/>
          <p:nvPr/>
        </p:nvSpPr>
        <p:spPr>
          <a:xfrm>
            <a:off x="7292356" y="5029447"/>
            <a:ext cx="855511" cy="276999"/>
          </a:xfrm>
          <a:prstGeom prst="rect">
            <a:avLst/>
          </a:prstGeom>
          <a:solidFill>
            <a:srgbClr val="FF99CC"/>
          </a:solidFill>
        </p:spPr>
        <p:txBody>
          <a:bodyPr wrap="none" rtlCol="0">
            <a:noAutofit/>
          </a:bodyPr>
          <a:lstStyle/>
          <a:p>
            <a:pPr algn="ctr" defTabSz="914400">
              <a:tabLst>
                <a:tab pos="257175" algn="l"/>
              </a:tabLst>
            </a:pPr>
            <a:r>
              <a:rPr lang="en-US" sz="1350" dirty="0" err="1">
                <a:solidFill>
                  <a:prstClr val="black">
                    <a:lumMod val="75000"/>
                    <a:lumOff val="25000"/>
                  </a:prstClr>
                </a:solidFill>
                <a:latin typeface="Calibri"/>
              </a:rPr>
              <a:t>Uncached</a:t>
            </a:r>
            <a:endParaRPr lang="en-US" sz="1350" dirty="0">
              <a:solidFill>
                <a:prstClr val="black">
                  <a:lumMod val="75000"/>
                  <a:lumOff val="25000"/>
                </a:prstClr>
              </a:solidFill>
              <a:latin typeface="Calibri"/>
            </a:endParaRPr>
          </a:p>
        </p:txBody>
      </p:sp>
      <p:sp>
        <p:nvSpPr>
          <p:cNvPr id="45" name="TextBox 44">
            <a:extLst>
              <a:ext uri="{FF2B5EF4-FFF2-40B4-BE49-F238E27FC236}">
                <a16:creationId xmlns:a16="http://schemas.microsoft.com/office/drawing/2014/main" id="{4057E7F0-53CE-4076-8DC7-C42B62FDC4F8}"/>
              </a:ext>
            </a:extLst>
          </p:cNvPr>
          <p:cNvSpPr txBox="1"/>
          <p:nvPr/>
        </p:nvSpPr>
        <p:spPr>
          <a:xfrm>
            <a:off x="8290030" y="5029447"/>
            <a:ext cx="672218" cy="285505"/>
          </a:xfrm>
          <a:prstGeom prst="rect">
            <a:avLst/>
          </a:prstGeom>
          <a:solidFill>
            <a:srgbClr val="FFFF00"/>
          </a:solidFill>
        </p:spPr>
        <p:txBody>
          <a:bodyPr wrap="none" rtlCol="0">
            <a:noAutofit/>
          </a:bodyPr>
          <a:lstStyle/>
          <a:p>
            <a:pPr algn="ctr" defTabSz="914400">
              <a:tabLst>
                <a:tab pos="257175" algn="l"/>
              </a:tabLst>
            </a:pPr>
            <a:r>
              <a:rPr lang="en-US" sz="1350" dirty="0">
                <a:solidFill>
                  <a:prstClr val="black">
                    <a:lumMod val="75000"/>
                    <a:lumOff val="25000"/>
                  </a:prstClr>
                </a:solidFill>
                <a:latin typeface="Calibri"/>
              </a:rPr>
              <a:t>Cached</a:t>
            </a:r>
          </a:p>
        </p:txBody>
      </p:sp>
      <p:sp>
        <p:nvSpPr>
          <p:cNvPr id="46" name="TextBox 45">
            <a:extLst>
              <a:ext uri="{FF2B5EF4-FFF2-40B4-BE49-F238E27FC236}">
                <a16:creationId xmlns:a16="http://schemas.microsoft.com/office/drawing/2014/main" id="{9FBFC096-4708-4B95-80C9-28835DB15C7C}"/>
              </a:ext>
            </a:extLst>
          </p:cNvPr>
          <p:cNvSpPr txBox="1"/>
          <p:nvPr/>
        </p:nvSpPr>
        <p:spPr>
          <a:xfrm>
            <a:off x="5488352" y="5745819"/>
            <a:ext cx="457200" cy="230832"/>
          </a:xfrm>
          <a:prstGeom prst="rect">
            <a:avLst/>
          </a:prstGeom>
          <a:noFill/>
        </p:spPr>
        <p:txBody>
          <a:bodyPr wrap="square" rtlCol="0">
            <a:spAutoFit/>
          </a:bodyPr>
          <a:lstStyle/>
          <a:p>
            <a:pPr algn="ctr" defTabSz="914400"/>
            <a:r>
              <a:rPr lang="en-US" sz="900" dirty="0">
                <a:solidFill>
                  <a:prstClr val="black"/>
                </a:solidFill>
                <a:latin typeface="Calibri"/>
                <a:sym typeface="Wingdings" panose="05000000000000000000" pitchFamily="2" charset="2"/>
              </a:rPr>
              <a:t>  </a:t>
            </a:r>
            <a:endParaRPr lang="en-US" sz="900" dirty="0">
              <a:solidFill>
                <a:prstClr val="black"/>
              </a:solidFill>
              <a:latin typeface="Calibri"/>
            </a:endParaRPr>
          </a:p>
        </p:txBody>
      </p:sp>
      <p:sp>
        <p:nvSpPr>
          <p:cNvPr id="47" name="TextBox 46">
            <a:extLst>
              <a:ext uri="{FF2B5EF4-FFF2-40B4-BE49-F238E27FC236}">
                <a16:creationId xmlns:a16="http://schemas.microsoft.com/office/drawing/2014/main" id="{51267612-DFD5-464F-BA38-A61B90E7873A}"/>
              </a:ext>
            </a:extLst>
          </p:cNvPr>
          <p:cNvSpPr txBox="1"/>
          <p:nvPr/>
        </p:nvSpPr>
        <p:spPr>
          <a:xfrm>
            <a:off x="6952486" y="4777420"/>
            <a:ext cx="2191514" cy="300082"/>
          </a:xfrm>
          <a:prstGeom prst="rect">
            <a:avLst/>
          </a:prstGeom>
          <a:noFill/>
        </p:spPr>
        <p:txBody>
          <a:bodyPr wrap="square" rtlCol="0">
            <a:spAutoFit/>
          </a:bodyPr>
          <a:lstStyle/>
          <a:p>
            <a:pPr defTabSz="914400"/>
            <a:r>
              <a:rPr lang="en-US" sz="1350" dirty="0">
                <a:solidFill>
                  <a:prstClr val="black"/>
                </a:solidFill>
                <a:latin typeface="Calibri"/>
              </a:rPr>
              <a:t>only care about cache </a:t>
            </a:r>
            <a:r>
              <a:rPr lang="en-US" sz="1350" b="1" i="1" dirty="0">
                <a:solidFill>
                  <a:prstClr val="black"/>
                </a:solidFill>
                <a:latin typeface="Calibri"/>
              </a:rPr>
              <a:t>status</a:t>
            </a:r>
          </a:p>
        </p:txBody>
      </p:sp>
    </p:spTree>
    <p:extLst>
      <p:ext uri="{BB962C8B-B14F-4D97-AF65-F5344CB8AC3E}">
        <p14:creationId xmlns:p14="http://schemas.microsoft.com/office/powerpoint/2010/main" val="2618241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8B6A25E-3305-4C5E-AC0D-C2504BDBC9CD}"/>
              </a:ext>
            </a:extLst>
          </p:cNvPr>
          <p:cNvSpPr/>
          <p:nvPr/>
        </p:nvSpPr>
        <p:spPr>
          <a:xfrm>
            <a:off x="5410200" y="2262508"/>
            <a:ext cx="2362200" cy="174198"/>
          </a:xfrm>
          <a:prstGeom prst="rect">
            <a:avLst/>
          </a:prstGeom>
          <a:solidFill>
            <a:srgbClr val="FF99CC"/>
          </a:solidFill>
        </p:spPr>
        <p:txBody>
          <a:bodyPr wrap="none" rtlCol="0">
            <a:noAutofit/>
          </a:bodyPr>
          <a:lstStyle/>
          <a:p>
            <a:pPr algn="ctr" defTabSz="914400">
              <a:tabLst>
                <a:tab pos="257175" algn="l"/>
              </a:tabLst>
            </a:pPr>
            <a:endParaRPr lang="en-US" sz="1350">
              <a:solidFill>
                <a:prstClr val="black">
                  <a:lumMod val="75000"/>
                  <a:lumOff val="25000"/>
                </a:prstClr>
              </a:solidFill>
              <a:latin typeface="Calibri"/>
            </a:endParaRPr>
          </a:p>
        </p:txBody>
      </p:sp>
      <p:sp>
        <p:nvSpPr>
          <p:cNvPr id="36" name="Rectangle 35">
            <a:extLst>
              <a:ext uri="{FF2B5EF4-FFF2-40B4-BE49-F238E27FC236}">
                <a16:creationId xmlns:a16="http://schemas.microsoft.com/office/drawing/2014/main" id="{89BF81F9-BE0D-4754-8824-E74D47FAEDCC}"/>
              </a:ext>
            </a:extLst>
          </p:cNvPr>
          <p:cNvSpPr/>
          <p:nvPr/>
        </p:nvSpPr>
        <p:spPr>
          <a:xfrm>
            <a:off x="5716952" y="3190411"/>
            <a:ext cx="1483949" cy="174198"/>
          </a:xfrm>
          <a:prstGeom prst="rect">
            <a:avLst/>
          </a:prstGeom>
          <a:solidFill>
            <a:srgbClr val="FFFF00"/>
          </a:solidFill>
        </p:spPr>
        <p:txBody>
          <a:bodyPr wrap="none" rtlCol="0">
            <a:noAutofit/>
          </a:bodyPr>
          <a:lstStyle/>
          <a:p>
            <a:pPr algn="ctr" defTabSz="914400">
              <a:tabLst>
                <a:tab pos="257175" algn="l"/>
              </a:tabLst>
            </a:pPr>
            <a:endParaRPr lang="en-US" sz="1350">
              <a:solidFill>
                <a:prstClr val="black">
                  <a:lumMod val="75000"/>
                  <a:lumOff val="25000"/>
                </a:prstClr>
              </a:solidFill>
              <a:latin typeface="Calibri"/>
            </a:endParaRPr>
          </a:p>
        </p:txBody>
      </p:sp>
      <p:sp>
        <p:nvSpPr>
          <p:cNvPr id="16" name="Rectangle 15">
            <a:extLst>
              <a:ext uri="{FF2B5EF4-FFF2-40B4-BE49-F238E27FC236}">
                <a16:creationId xmlns:a16="http://schemas.microsoft.com/office/drawing/2014/main" id="{44F5DAA5-2B0D-834E-B7D4-516EA6B4CD99}"/>
              </a:ext>
            </a:extLst>
          </p:cNvPr>
          <p:cNvSpPr/>
          <p:nvPr/>
        </p:nvSpPr>
        <p:spPr>
          <a:xfrm>
            <a:off x="5396112" y="3489422"/>
            <a:ext cx="1414210" cy="2487229"/>
          </a:xfrm>
          <a:prstGeom prst="rect">
            <a:avLst/>
          </a:prstGeom>
          <a:solidFill>
            <a:srgbClr val="FF99CC"/>
          </a:solidFill>
        </p:spPr>
        <p:txBody>
          <a:bodyPr wrap="none" rtlCol="0">
            <a:noAutofit/>
          </a:bodyPr>
          <a:lstStyle/>
          <a:p>
            <a:pPr algn="ctr" defTabSz="914400">
              <a:tabLst>
                <a:tab pos="257175" algn="l"/>
              </a:tabLst>
            </a:pPr>
            <a:endParaRPr lang="en-US" sz="1350">
              <a:solidFill>
                <a:prstClr val="black">
                  <a:lumMod val="75000"/>
                  <a:lumOff val="25000"/>
                </a:prstClr>
              </a:solidFill>
              <a:latin typeface="Calibri"/>
            </a:endParaRPr>
          </a:p>
        </p:txBody>
      </p:sp>
      <p:sp>
        <p:nvSpPr>
          <p:cNvPr id="6" name="Title 5">
            <a:extLst>
              <a:ext uri="{FF2B5EF4-FFF2-40B4-BE49-F238E27FC236}">
                <a16:creationId xmlns:a16="http://schemas.microsoft.com/office/drawing/2014/main" id="{9D918053-E995-48F1-91AE-10A3698CA0C7}"/>
              </a:ext>
            </a:extLst>
          </p:cNvPr>
          <p:cNvSpPr>
            <a:spLocks noGrp="1"/>
          </p:cNvSpPr>
          <p:nvPr>
            <p:ph type="title"/>
          </p:nvPr>
        </p:nvSpPr>
        <p:spPr>
          <a:xfrm>
            <a:off x="377190" y="1069848"/>
            <a:ext cx="8449056" cy="582930"/>
          </a:xfrm>
        </p:spPr>
        <p:txBody>
          <a:bodyPr>
            <a:normAutofit fontScale="90000"/>
          </a:bodyPr>
          <a:lstStyle/>
          <a:p>
            <a:r>
              <a:rPr lang="en-US" dirty="0"/>
              <a:t>Conditional branch (Variant 1) attack</a:t>
            </a:r>
          </a:p>
        </p:txBody>
      </p:sp>
      <p:sp>
        <p:nvSpPr>
          <p:cNvPr id="2" name="TextBox 1">
            <a:extLst>
              <a:ext uri="{FF2B5EF4-FFF2-40B4-BE49-F238E27FC236}">
                <a16:creationId xmlns:a16="http://schemas.microsoft.com/office/drawing/2014/main" id="{1CBA0A9B-71CA-4478-85B9-0A725314195A}"/>
              </a:ext>
            </a:extLst>
          </p:cNvPr>
          <p:cNvSpPr txBox="1"/>
          <p:nvPr/>
        </p:nvSpPr>
        <p:spPr>
          <a:xfrm>
            <a:off x="123094" y="1957207"/>
            <a:ext cx="4906107" cy="707886"/>
          </a:xfrm>
          <a:prstGeom prst="rect">
            <a:avLst/>
          </a:prstGeom>
          <a:solidFill>
            <a:schemeClr val="accent3">
              <a:lumMod val="60000"/>
              <a:lumOff val="40000"/>
            </a:schemeClr>
          </a:solidFill>
        </p:spPr>
        <p:txBody>
          <a:bodyPr wrap="square" rtlCol="0">
            <a:spAutoFit/>
          </a:bodyPr>
          <a:lstStyle/>
          <a:p>
            <a:pPr defTabSz="914400"/>
            <a:r>
              <a:rPr lang="en-US" sz="2000" dirty="0">
                <a:solidFill>
                  <a:prstClr val="black"/>
                </a:solidFill>
                <a:latin typeface="Courier New" panose="02070309020205020404" pitchFamily="49" charset="0"/>
                <a:cs typeface="Courier New" panose="02070309020205020404" pitchFamily="49" charset="0"/>
              </a:rPr>
              <a:t>if (x &lt; array1_size)</a:t>
            </a:r>
          </a:p>
          <a:p>
            <a:pPr defTabSz="914400"/>
            <a:r>
              <a:rPr lang="en-US" sz="2000" dirty="0">
                <a:solidFill>
                  <a:prstClr val="black"/>
                </a:solidFill>
                <a:latin typeface="Courier New" panose="02070309020205020404" pitchFamily="49" charset="0"/>
                <a:cs typeface="Courier New" panose="02070309020205020404" pitchFamily="49" charset="0"/>
              </a:rPr>
              <a:t>   y = array2[array1[x]*4096];</a:t>
            </a:r>
          </a:p>
        </p:txBody>
      </p:sp>
      <p:sp>
        <p:nvSpPr>
          <p:cNvPr id="41" name="TextBox 40">
            <a:extLst>
              <a:ext uri="{FF2B5EF4-FFF2-40B4-BE49-F238E27FC236}">
                <a16:creationId xmlns:a16="http://schemas.microsoft.com/office/drawing/2014/main" id="{95517891-2C8E-4FD6-BF62-0EB1D988B1E5}"/>
              </a:ext>
            </a:extLst>
          </p:cNvPr>
          <p:cNvSpPr txBox="1"/>
          <p:nvPr/>
        </p:nvSpPr>
        <p:spPr>
          <a:xfrm>
            <a:off x="5273045" y="1850297"/>
            <a:ext cx="3855711" cy="4126354"/>
          </a:xfrm>
          <a:prstGeom prst="rect">
            <a:avLst/>
          </a:prstGeom>
          <a:solidFill>
            <a:schemeClr val="accent6">
              <a:lumMod val="40000"/>
              <a:lumOff val="60000"/>
              <a:alpha val="50000"/>
            </a:schemeClr>
          </a:solidFill>
        </p:spPr>
        <p:txBody>
          <a:bodyPr wrap="square" rtlCol="0">
            <a:noAutofit/>
          </a:bodyPr>
          <a:lstStyle/>
          <a:p>
            <a:pPr marL="84535" defTabSz="914400">
              <a:tabLst>
                <a:tab pos="385763" algn="l"/>
              </a:tabLst>
            </a:pPr>
            <a:r>
              <a:rPr lang="en-US" b="1" dirty="0">
                <a:solidFill>
                  <a:prstClr val="black">
                    <a:lumMod val="75000"/>
                    <a:lumOff val="25000"/>
                  </a:prstClr>
                </a:solidFill>
                <a:latin typeface="Calibri"/>
              </a:rPr>
              <a:t>Memory &amp; Cache Status</a:t>
            </a:r>
          </a:p>
          <a:p>
            <a:pPr marL="84535" defTabSz="914400">
              <a:tabLst>
                <a:tab pos="385763" algn="l"/>
              </a:tabLst>
            </a:pPr>
            <a:endParaRPr lang="en-US" sz="450" dirty="0">
              <a:solidFill>
                <a:prstClr val="black">
                  <a:lumMod val="75000"/>
                  <a:lumOff val="25000"/>
                </a:prstClr>
              </a:solidFill>
              <a:latin typeface="Courier New" panose="02070309020205020404" pitchFamily="49" charset="0"/>
              <a:cs typeface="Courier New" panose="02070309020205020404" pitchFamily="49" charset="0"/>
            </a:endParaRPr>
          </a:p>
          <a:p>
            <a:pPr marL="84535" defTabSz="914400">
              <a:tabLst>
                <a:tab pos="385763" algn="l"/>
              </a:tabLst>
            </a:pPr>
            <a:r>
              <a:rPr lang="en-US" sz="1350" dirty="0">
                <a:solidFill>
                  <a:prstClr val="black">
                    <a:lumMod val="75000"/>
                    <a:lumOff val="25000"/>
                  </a:prstClr>
                </a:solidFill>
                <a:latin typeface="Courier New" panose="02070309020205020404" pitchFamily="49" charset="0"/>
                <a:cs typeface="Courier New" panose="02070309020205020404" pitchFamily="49" charset="0"/>
              </a:rPr>
              <a:t>array1_size = 00000008</a:t>
            </a:r>
          </a:p>
          <a:p>
            <a:pPr marL="84535" defTabSz="914400">
              <a:tabLst>
                <a:tab pos="385763" algn="l"/>
              </a:tabLst>
            </a:pPr>
            <a:endParaRPr lang="en-US" sz="750" dirty="0">
              <a:solidFill>
                <a:prstClr val="black">
                  <a:lumMod val="75000"/>
                  <a:lumOff val="25000"/>
                </a:prstClr>
              </a:solidFill>
              <a:latin typeface="Calibri"/>
            </a:endParaRPr>
          </a:p>
          <a:p>
            <a:pPr marL="84535" defTabSz="914400">
              <a:tabLst>
                <a:tab pos="385763" algn="l"/>
              </a:tabLst>
            </a:pPr>
            <a:r>
              <a:rPr lang="en-US" sz="1350" dirty="0">
                <a:solidFill>
                  <a:prstClr val="black">
                    <a:lumMod val="75000"/>
                    <a:lumOff val="25000"/>
                  </a:prstClr>
                </a:solidFill>
                <a:latin typeface="Calibri"/>
              </a:rPr>
              <a:t>Memory at </a:t>
            </a:r>
            <a:r>
              <a:rPr lang="en-US" sz="1350" dirty="0">
                <a:solidFill>
                  <a:prstClr val="black"/>
                </a:solidFill>
                <a:latin typeface="Courier New" panose="02070309020205020404" pitchFamily="49" charset="0"/>
                <a:cs typeface="Courier New" panose="02070309020205020404" pitchFamily="49" charset="0"/>
              </a:rPr>
              <a:t>array1</a:t>
            </a:r>
            <a:r>
              <a:rPr lang="en-US" sz="1350" dirty="0">
                <a:solidFill>
                  <a:prstClr val="black">
                    <a:lumMod val="75000"/>
                    <a:lumOff val="25000"/>
                  </a:prstClr>
                </a:solidFill>
                <a:latin typeface="Calibri"/>
              </a:rPr>
              <a:t> base:</a:t>
            </a:r>
            <a:endParaRPr lang="en-US" sz="1350" dirty="0">
              <a:solidFill>
                <a:prstClr val="black"/>
              </a:solidFill>
              <a:latin typeface="Courier New" panose="02070309020205020404" pitchFamily="49" charset="0"/>
              <a:cs typeface="Courier New" panose="02070309020205020404" pitchFamily="49" charset="0"/>
            </a:endParaRPr>
          </a:p>
          <a:p>
            <a:pPr marL="84535" defTabSz="914400">
              <a:tabLst>
                <a:tab pos="385763" algn="l"/>
              </a:tabLst>
            </a:pPr>
            <a:r>
              <a:rPr lang="en-US" sz="1350" dirty="0">
                <a:solidFill>
                  <a:prstClr val="black">
                    <a:lumMod val="75000"/>
                    <a:lumOff val="25000"/>
                  </a:prstClr>
                </a:solidFill>
                <a:latin typeface="Calibri"/>
              </a:rPr>
              <a:t>	8 bytes of data (value doesn’t matter)</a:t>
            </a:r>
            <a:br>
              <a:rPr lang="en-US" sz="1350" dirty="0">
                <a:solidFill>
                  <a:prstClr val="black"/>
                </a:solidFill>
                <a:latin typeface="Courier New" panose="02070309020205020404" pitchFamily="49" charset="0"/>
                <a:cs typeface="Courier New" panose="02070309020205020404" pitchFamily="49" charset="0"/>
              </a:rPr>
            </a:br>
            <a:r>
              <a:rPr lang="en-US" sz="1350" dirty="0">
                <a:solidFill>
                  <a:prstClr val="black"/>
                </a:solidFill>
                <a:latin typeface="Calibri"/>
                <a:cs typeface="Courier New" panose="02070309020205020404" pitchFamily="49" charset="0"/>
              </a:rPr>
              <a:t>Memory at </a:t>
            </a:r>
            <a:r>
              <a:rPr lang="en-US" sz="1350" dirty="0">
                <a:solidFill>
                  <a:prstClr val="black"/>
                </a:solidFill>
                <a:latin typeface="Courier New" panose="02070309020205020404" pitchFamily="49" charset="0"/>
                <a:cs typeface="Courier New" panose="02070309020205020404" pitchFamily="49" charset="0"/>
              </a:rPr>
              <a:t>array1</a:t>
            </a:r>
            <a:r>
              <a:rPr lang="en-US" sz="1350" dirty="0">
                <a:solidFill>
                  <a:prstClr val="black">
                    <a:lumMod val="75000"/>
                    <a:lumOff val="25000"/>
                  </a:prstClr>
                </a:solidFill>
                <a:latin typeface="Calibri"/>
              </a:rPr>
              <a:t> base+1000:</a:t>
            </a:r>
          </a:p>
          <a:p>
            <a:pPr marL="84535" defTabSz="914400">
              <a:tabLst>
                <a:tab pos="385763" algn="l"/>
              </a:tabLst>
            </a:pPr>
            <a:r>
              <a:rPr lang="en-US" sz="1350" b="1" dirty="0">
                <a:solidFill>
                  <a:srgbClr val="C00000"/>
                </a:solidFill>
                <a:latin typeface="Courier New" panose="02070309020205020404" pitchFamily="49" charset="0"/>
                <a:cs typeface="Courier New" panose="02070309020205020404" pitchFamily="49" charset="0"/>
              </a:rPr>
              <a:t>	09</a:t>
            </a:r>
            <a:r>
              <a:rPr lang="en-US" sz="1350" dirty="0">
                <a:solidFill>
                  <a:prstClr val="black"/>
                </a:solidFill>
                <a:latin typeface="Courier New" panose="02070309020205020404" pitchFamily="49" charset="0"/>
                <a:cs typeface="Courier New" panose="02070309020205020404" pitchFamily="49" charset="0"/>
              </a:rPr>
              <a:t> F1 98 CC 90...</a:t>
            </a:r>
            <a:r>
              <a:rPr lang="en-US" sz="1350" dirty="0">
                <a:solidFill>
                  <a:prstClr val="black"/>
                </a:solidFill>
                <a:latin typeface="Courier New" panose="02070309020205020404" pitchFamily="49" charset="0"/>
                <a:cs typeface="Courier New" panose="02070309020205020404" pitchFamily="49" charset="0"/>
                <a:sym typeface="Wingdings" panose="05000000000000000000" pitchFamily="2" charset="2"/>
              </a:rPr>
              <a:t>(</a:t>
            </a:r>
            <a:r>
              <a:rPr lang="en-US" sz="1350" dirty="0">
                <a:solidFill>
                  <a:prstClr val="black">
                    <a:lumMod val="75000"/>
                    <a:lumOff val="25000"/>
                  </a:prstClr>
                </a:solidFill>
                <a:latin typeface="Calibri"/>
              </a:rPr>
              <a:t>something secret)</a:t>
            </a:r>
          </a:p>
          <a:p>
            <a:pPr marL="84535" defTabSz="914400">
              <a:tabLst>
                <a:tab pos="385763" algn="l"/>
              </a:tabLst>
            </a:pPr>
            <a:endParaRPr lang="en-US" sz="1050" dirty="0">
              <a:solidFill>
                <a:prstClr val="black">
                  <a:lumMod val="75000"/>
                  <a:lumOff val="25000"/>
                </a:prstClr>
              </a:solidFill>
              <a:latin typeface="Calibri"/>
            </a:endParaRP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array2[ 0*4096]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array2[ 1*4096]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array2[ 2*4096]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array2[ 3*4096]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array2[ 4*4096]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array2[ 5*4096]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array2[ 6*4096]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array2[ 7*4096]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array2[ 8*4096]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array2[ 9*4096]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array2[10*4096]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array2[11*4096]</a:t>
            </a:r>
          </a:p>
        </p:txBody>
      </p:sp>
      <p:sp>
        <p:nvSpPr>
          <p:cNvPr id="31" name="Right Brace 30">
            <a:extLst>
              <a:ext uri="{FF2B5EF4-FFF2-40B4-BE49-F238E27FC236}">
                <a16:creationId xmlns:a16="http://schemas.microsoft.com/office/drawing/2014/main" id="{EA3BBA13-94ED-40F1-A7B5-31CDFD0FE4D1}"/>
              </a:ext>
            </a:extLst>
          </p:cNvPr>
          <p:cNvSpPr/>
          <p:nvPr/>
        </p:nvSpPr>
        <p:spPr>
          <a:xfrm>
            <a:off x="6814689" y="3485160"/>
            <a:ext cx="114299" cy="2452583"/>
          </a:xfrm>
          <a:prstGeom prst="rightBrace">
            <a:avLst>
              <a:gd name="adj1" fmla="val 49999"/>
              <a:gd name="adj2" fmla="val 50000"/>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txBody>
          <a:bodyPr wrap="none" rtlCol="0" anchor="ctr"/>
          <a:lstStyle/>
          <a:p>
            <a:pPr algn="ctr" defTabSz="914400"/>
            <a:endParaRPr lang="en-US" sz="1350">
              <a:solidFill>
                <a:prstClr val="black"/>
              </a:solidFill>
              <a:latin typeface="Calibri"/>
            </a:endParaRPr>
          </a:p>
        </p:txBody>
      </p:sp>
      <p:sp>
        <p:nvSpPr>
          <p:cNvPr id="32" name="TextBox 31">
            <a:extLst>
              <a:ext uri="{FF2B5EF4-FFF2-40B4-BE49-F238E27FC236}">
                <a16:creationId xmlns:a16="http://schemas.microsoft.com/office/drawing/2014/main" id="{BDBFE77D-E388-49B5-85DF-D5262D54140F}"/>
              </a:ext>
            </a:extLst>
          </p:cNvPr>
          <p:cNvSpPr txBox="1"/>
          <p:nvPr/>
        </p:nvSpPr>
        <p:spPr>
          <a:xfrm>
            <a:off x="6952486" y="4569626"/>
            <a:ext cx="2191514" cy="300082"/>
          </a:xfrm>
          <a:prstGeom prst="rect">
            <a:avLst/>
          </a:prstGeom>
          <a:noFill/>
        </p:spPr>
        <p:txBody>
          <a:bodyPr wrap="square" rtlCol="0">
            <a:spAutoFit/>
          </a:bodyPr>
          <a:lstStyle/>
          <a:p>
            <a:pPr defTabSz="914400"/>
            <a:r>
              <a:rPr lang="en-US" sz="1350" dirty="0">
                <a:solidFill>
                  <a:prstClr val="black"/>
                </a:solidFill>
                <a:latin typeface="Calibri"/>
              </a:rPr>
              <a:t>Contents don’t matter</a:t>
            </a:r>
            <a:endParaRPr lang="en-US" sz="1350" b="1" i="1" dirty="0">
              <a:solidFill>
                <a:prstClr val="black"/>
              </a:solidFill>
              <a:latin typeface="Calibri"/>
            </a:endParaRPr>
          </a:p>
        </p:txBody>
      </p:sp>
      <p:sp>
        <p:nvSpPr>
          <p:cNvPr id="44" name="TextBox 43">
            <a:extLst>
              <a:ext uri="{FF2B5EF4-FFF2-40B4-BE49-F238E27FC236}">
                <a16:creationId xmlns:a16="http://schemas.microsoft.com/office/drawing/2014/main" id="{D3EEF3B6-D8F1-40BB-8657-68B80A9FCAEE}"/>
              </a:ext>
            </a:extLst>
          </p:cNvPr>
          <p:cNvSpPr txBox="1"/>
          <p:nvPr/>
        </p:nvSpPr>
        <p:spPr>
          <a:xfrm>
            <a:off x="7292356" y="5029447"/>
            <a:ext cx="855511" cy="276999"/>
          </a:xfrm>
          <a:prstGeom prst="rect">
            <a:avLst/>
          </a:prstGeom>
          <a:solidFill>
            <a:srgbClr val="FF99CC"/>
          </a:solidFill>
        </p:spPr>
        <p:txBody>
          <a:bodyPr wrap="none" rtlCol="0">
            <a:noAutofit/>
          </a:bodyPr>
          <a:lstStyle/>
          <a:p>
            <a:pPr algn="ctr" defTabSz="914400">
              <a:tabLst>
                <a:tab pos="257175" algn="l"/>
              </a:tabLst>
            </a:pPr>
            <a:r>
              <a:rPr lang="en-US" sz="1350" dirty="0" err="1">
                <a:solidFill>
                  <a:prstClr val="black">
                    <a:lumMod val="75000"/>
                    <a:lumOff val="25000"/>
                  </a:prstClr>
                </a:solidFill>
                <a:latin typeface="Calibri"/>
              </a:rPr>
              <a:t>Uncached</a:t>
            </a:r>
            <a:endParaRPr lang="en-US" sz="1350" dirty="0">
              <a:solidFill>
                <a:prstClr val="black">
                  <a:lumMod val="75000"/>
                  <a:lumOff val="25000"/>
                </a:prstClr>
              </a:solidFill>
              <a:latin typeface="Calibri"/>
            </a:endParaRPr>
          </a:p>
        </p:txBody>
      </p:sp>
      <p:sp>
        <p:nvSpPr>
          <p:cNvPr id="45" name="TextBox 44">
            <a:extLst>
              <a:ext uri="{FF2B5EF4-FFF2-40B4-BE49-F238E27FC236}">
                <a16:creationId xmlns:a16="http://schemas.microsoft.com/office/drawing/2014/main" id="{4057E7F0-53CE-4076-8DC7-C42B62FDC4F8}"/>
              </a:ext>
            </a:extLst>
          </p:cNvPr>
          <p:cNvSpPr txBox="1"/>
          <p:nvPr/>
        </p:nvSpPr>
        <p:spPr>
          <a:xfrm>
            <a:off x="8290030" y="5029447"/>
            <a:ext cx="672218" cy="285505"/>
          </a:xfrm>
          <a:prstGeom prst="rect">
            <a:avLst/>
          </a:prstGeom>
          <a:solidFill>
            <a:srgbClr val="FFFF00"/>
          </a:solidFill>
        </p:spPr>
        <p:txBody>
          <a:bodyPr wrap="none" rtlCol="0">
            <a:noAutofit/>
          </a:bodyPr>
          <a:lstStyle/>
          <a:p>
            <a:pPr algn="ctr" defTabSz="914400">
              <a:tabLst>
                <a:tab pos="257175" algn="l"/>
              </a:tabLst>
            </a:pPr>
            <a:r>
              <a:rPr lang="en-US" sz="1350" dirty="0">
                <a:solidFill>
                  <a:prstClr val="black">
                    <a:lumMod val="75000"/>
                    <a:lumOff val="25000"/>
                  </a:prstClr>
                </a:solidFill>
                <a:latin typeface="Calibri"/>
              </a:rPr>
              <a:t>Cached</a:t>
            </a:r>
          </a:p>
        </p:txBody>
      </p:sp>
      <p:sp>
        <p:nvSpPr>
          <p:cNvPr id="46" name="TextBox 45">
            <a:extLst>
              <a:ext uri="{FF2B5EF4-FFF2-40B4-BE49-F238E27FC236}">
                <a16:creationId xmlns:a16="http://schemas.microsoft.com/office/drawing/2014/main" id="{9FBFC096-4708-4B95-80C9-28835DB15C7C}"/>
              </a:ext>
            </a:extLst>
          </p:cNvPr>
          <p:cNvSpPr txBox="1"/>
          <p:nvPr/>
        </p:nvSpPr>
        <p:spPr>
          <a:xfrm>
            <a:off x="5488352" y="5745819"/>
            <a:ext cx="457200" cy="230832"/>
          </a:xfrm>
          <a:prstGeom prst="rect">
            <a:avLst/>
          </a:prstGeom>
          <a:noFill/>
        </p:spPr>
        <p:txBody>
          <a:bodyPr wrap="square" rtlCol="0">
            <a:spAutoFit/>
          </a:bodyPr>
          <a:lstStyle/>
          <a:p>
            <a:pPr algn="ctr" defTabSz="914400"/>
            <a:r>
              <a:rPr lang="en-US" sz="900" dirty="0">
                <a:solidFill>
                  <a:prstClr val="black"/>
                </a:solidFill>
                <a:latin typeface="Calibri"/>
                <a:sym typeface="Wingdings" panose="05000000000000000000" pitchFamily="2" charset="2"/>
              </a:rPr>
              <a:t>  </a:t>
            </a:r>
            <a:endParaRPr lang="en-US" sz="900" dirty="0">
              <a:solidFill>
                <a:prstClr val="black"/>
              </a:solidFill>
              <a:latin typeface="Calibri"/>
            </a:endParaRPr>
          </a:p>
        </p:txBody>
      </p:sp>
      <p:sp>
        <p:nvSpPr>
          <p:cNvPr id="47" name="TextBox 46">
            <a:extLst>
              <a:ext uri="{FF2B5EF4-FFF2-40B4-BE49-F238E27FC236}">
                <a16:creationId xmlns:a16="http://schemas.microsoft.com/office/drawing/2014/main" id="{51267612-DFD5-464F-BA38-A61B90E7873A}"/>
              </a:ext>
            </a:extLst>
          </p:cNvPr>
          <p:cNvSpPr txBox="1"/>
          <p:nvPr/>
        </p:nvSpPr>
        <p:spPr>
          <a:xfrm>
            <a:off x="6952486" y="4777420"/>
            <a:ext cx="2191514" cy="300082"/>
          </a:xfrm>
          <a:prstGeom prst="rect">
            <a:avLst/>
          </a:prstGeom>
          <a:noFill/>
        </p:spPr>
        <p:txBody>
          <a:bodyPr wrap="square" rtlCol="0">
            <a:spAutoFit/>
          </a:bodyPr>
          <a:lstStyle/>
          <a:p>
            <a:pPr defTabSz="914400"/>
            <a:r>
              <a:rPr lang="en-US" sz="1350" dirty="0">
                <a:solidFill>
                  <a:prstClr val="black"/>
                </a:solidFill>
                <a:latin typeface="Calibri"/>
              </a:rPr>
              <a:t>only care about cache </a:t>
            </a:r>
            <a:r>
              <a:rPr lang="en-US" sz="1350" b="1" i="1" dirty="0">
                <a:solidFill>
                  <a:prstClr val="black"/>
                </a:solidFill>
                <a:latin typeface="Calibri"/>
              </a:rPr>
              <a:t>status</a:t>
            </a:r>
          </a:p>
        </p:txBody>
      </p:sp>
      <p:sp>
        <p:nvSpPr>
          <p:cNvPr id="15" name="TextBox 14">
            <a:extLst>
              <a:ext uri="{FF2B5EF4-FFF2-40B4-BE49-F238E27FC236}">
                <a16:creationId xmlns:a16="http://schemas.microsoft.com/office/drawing/2014/main" id="{B87AB21C-B94B-7A43-AFFC-F4DFC012ABA7}"/>
              </a:ext>
            </a:extLst>
          </p:cNvPr>
          <p:cNvSpPr txBox="1"/>
          <p:nvPr/>
        </p:nvSpPr>
        <p:spPr>
          <a:xfrm>
            <a:off x="0" y="3124200"/>
            <a:ext cx="5437906" cy="2544286"/>
          </a:xfrm>
          <a:prstGeom prst="rect">
            <a:avLst/>
          </a:prstGeom>
          <a:noFill/>
        </p:spPr>
        <p:txBody>
          <a:bodyPr wrap="square" rtlCol="0">
            <a:spAutoFit/>
          </a:bodyPr>
          <a:lstStyle/>
          <a:p>
            <a:pPr defTabSz="914400">
              <a:lnSpc>
                <a:spcPct val="90000"/>
              </a:lnSpc>
              <a:spcBef>
                <a:spcPts val="150"/>
              </a:spcBef>
              <a:spcAft>
                <a:spcPts val="150"/>
              </a:spcAft>
              <a:buClr>
                <a:prstClr val="black"/>
              </a:buClr>
            </a:pPr>
            <a:r>
              <a:rPr lang="en-US" sz="2000" dirty="0">
                <a:solidFill>
                  <a:prstClr val="black"/>
                </a:solidFill>
                <a:latin typeface="Calibri"/>
              </a:rPr>
              <a:t>Attacker calls victim with </a:t>
            </a:r>
            <a:r>
              <a:rPr lang="en-US" sz="2000" dirty="0">
                <a:solidFill>
                  <a:prstClr val="black"/>
                </a:solidFill>
                <a:latin typeface="Courier New" panose="02070309020205020404" pitchFamily="49" charset="0"/>
                <a:cs typeface="Courier New" panose="02070309020205020404" pitchFamily="49" charset="0"/>
              </a:rPr>
              <a:t>x</a:t>
            </a:r>
            <a:r>
              <a:rPr lang="en-US" sz="2000" dirty="0">
                <a:solidFill>
                  <a:prstClr val="black"/>
                </a:solidFill>
                <a:latin typeface="Calibri"/>
              </a:rPr>
              <a:t>=1000</a:t>
            </a:r>
          </a:p>
          <a:p>
            <a:pPr defTabSz="914400">
              <a:lnSpc>
                <a:spcPct val="90000"/>
              </a:lnSpc>
              <a:spcBef>
                <a:spcPts val="750"/>
              </a:spcBef>
              <a:spcAft>
                <a:spcPts val="150"/>
              </a:spcAft>
              <a:buClr>
                <a:prstClr val="black"/>
              </a:buClr>
            </a:pPr>
            <a:r>
              <a:rPr lang="en-US" sz="2000" dirty="0">
                <a:solidFill>
                  <a:prstClr val="black"/>
                </a:solidFill>
                <a:latin typeface="Calibri"/>
              </a:rPr>
              <a:t>Speculative exec while waiting for </a:t>
            </a:r>
            <a:r>
              <a:rPr lang="en-US" dirty="0">
                <a:solidFill>
                  <a:prstClr val="black"/>
                </a:solidFill>
                <a:latin typeface="Courier New" panose="02070309020205020404" pitchFamily="49" charset="0"/>
                <a:cs typeface="Courier New" panose="02070309020205020404" pitchFamily="49" charset="0"/>
              </a:rPr>
              <a:t>array1_size:</a:t>
            </a:r>
            <a:endParaRPr lang="en-US" sz="2000" dirty="0">
              <a:solidFill>
                <a:prstClr val="black"/>
              </a:solidFill>
              <a:latin typeface="Calibri"/>
            </a:endParaRPr>
          </a:p>
          <a:p>
            <a:pPr marL="630936" lvl="2" indent="-137160" defTabSz="914400">
              <a:lnSpc>
                <a:spcPct val="90000"/>
              </a:lnSpc>
              <a:spcBef>
                <a:spcPts val="750"/>
              </a:spcBef>
              <a:spcAft>
                <a:spcPts val="150"/>
              </a:spcAft>
              <a:buClr>
                <a:prstClr val="black"/>
              </a:buClr>
              <a:buFont typeface="Wingdings 3" panose="05040102010807070707" pitchFamily="18" charset="2"/>
              <a:buChar char=""/>
            </a:pPr>
            <a:r>
              <a:rPr lang="en-US" sz="2000" dirty="0">
                <a:solidFill>
                  <a:prstClr val="black"/>
                </a:solidFill>
                <a:latin typeface="Calibri"/>
              </a:rPr>
              <a:t>Predict that if() is true</a:t>
            </a:r>
          </a:p>
          <a:p>
            <a:pPr marL="630936" lvl="2" indent="-137160" defTabSz="914400">
              <a:lnSpc>
                <a:spcPct val="90000"/>
              </a:lnSpc>
              <a:spcBef>
                <a:spcPts val="750"/>
              </a:spcBef>
              <a:spcAft>
                <a:spcPts val="150"/>
              </a:spcAft>
              <a:buClr>
                <a:prstClr val="black"/>
              </a:buClr>
              <a:buFont typeface="Wingdings 3" panose="05040102010807070707" pitchFamily="18" charset="2"/>
              <a:buChar char=""/>
            </a:pPr>
            <a:r>
              <a:rPr lang="en-US" sz="2000" dirty="0">
                <a:solidFill>
                  <a:prstClr val="black"/>
                </a:solidFill>
                <a:latin typeface="Calibri"/>
              </a:rPr>
              <a:t>Read address (</a:t>
            </a:r>
            <a:r>
              <a:rPr lang="en-US" sz="2000" dirty="0">
                <a:solidFill>
                  <a:prstClr val="black"/>
                </a:solidFill>
                <a:latin typeface="Courier New" panose="02070309020205020404" pitchFamily="49" charset="0"/>
                <a:cs typeface="Courier New" panose="02070309020205020404" pitchFamily="49" charset="0"/>
              </a:rPr>
              <a:t>array1</a:t>
            </a:r>
            <a:r>
              <a:rPr lang="en-US" sz="2000" dirty="0">
                <a:solidFill>
                  <a:prstClr val="black"/>
                </a:solidFill>
                <a:latin typeface="Calibri"/>
              </a:rPr>
              <a:t> base + </a:t>
            </a:r>
            <a:r>
              <a:rPr lang="en-US" sz="2000" dirty="0">
                <a:solidFill>
                  <a:prstClr val="black"/>
                </a:solidFill>
                <a:latin typeface="Courier New" panose="02070309020205020404" pitchFamily="49" charset="0"/>
                <a:cs typeface="Courier New" panose="02070309020205020404" pitchFamily="49" charset="0"/>
              </a:rPr>
              <a:t>x</a:t>
            </a:r>
            <a:r>
              <a:rPr lang="en-US" sz="2000" dirty="0">
                <a:solidFill>
                  <a:prstClr val="black"/>
                </a:solidFill>
                <a:latin typeface="Calibri"/>
              </a:rPr>
              <a:t>)  </a:t>
            </a:r>
            <a:br>
              <a:rPr lang="en-US" sz="2000" dirty="0">
                <a:solidFill>
                  <a:prstClr val="black"/>
                </a:solidFill>
                <a:latin typeface="Calibri"/>
              </a:rPr>
            </a:br>
            <a:r>
              <a:rPr lang="en-US" sz="2000" dirty="0">
                <a:solidFill>
                  <a:prstClr val="black"/>
                </a:solidFill>
                <a:latin typeface="Calibri"/>
              </a:rPr>
              <a:t>  (using out-of-bounds </a:t>
            </a:r>
            <a:r>
              <a:rPr lang="en-US" sz="2000" dirty="0">
                <a:solidFill>
                  <a:prstClr val="black"/>
                </a:solidFill>
                <a:latin typeface="Courier New" panose="02070309020205020404" pitchFamily="49" charset="0"/>
                <a:cs typeface="Courier New" panose="02070309020205020404" pitchFamily="49" charset="0"/>
              </a:rPr>
              <a:t>x</a:t>
            </a:r>
            <a:r>
              <a:rPr lang="en-US" sz="2000" dirty="0">
                <a:solidFill>
                  <a:prstClr val="black"/>
                </a:solidFill>
                <a:latin typeface="Calibri"/>
                <a:cs typeface="Courier New" panose="02070309020205020404" pitchFamily="49" charset="0"/>
              </a:rPr>
              <a:t>=1000</a:t>
            </a:r>
            <a:r>
              <a:rPr lang="en-US" sz="2000" dirty="0">
                <a:solidFill>
                  <a:prstClr val="black"/>
                </a:solidFill>
                <a:latin typeface="Courier New" panose="02070309020205020404" pitchFamily="49" charset="0"/>
                <a:cs typeface="Courier New" panose="02070309020205020404" pitchFamily="49" charset="0"/>
              </a:rPr>
              <a:t>)</a:t>
            </a:r>
            <a:r>
              <a:rPr lang="en-US" sz="2000" dirty="0">
                <a:solidFill>
                  <a:prstClr val="black"/>
                </a:solidFill>
                <a:latin typeface="Calibri"/>
              </a:rPr>
              <a:t> </a:t>
            </a:r>
          </a:p>
          <a:p>
            <a:pPr marL="630936" lvl="2" indent="-137160" defTabSz="914400">
              <a:lnSpc>
                <a:spcPct val="90000"/>
              </a:lnSpc>
              <a:spcBef>
                <a:spcPts val="750"/>
              </a:spcBef>
              <a:spcAft>
                <a:spcPts val="150"/>
              </a:spcAft>
              <a:buClr>
                <a:prstClr val="black"/>
              </a:buClr>
              <a:buFont typeface="Wingdings 3" panose="05040102010807070707" pitchFamily="18" charset="2"/>
              <a:buChar char=""/>
            </a:pPr>
            <a:r>
              <a:rPr lang="en-US" sz="2000" dirty="0">
                <a:solidFill>
                  <a:prstClr val="black"/>
                </a:solidFill>
                <a:latin typeface="Calibri"/>
              </a:rPr>
              <a:t>Read returns secret byte = </a:t>
            </a:r>
            <a:r>
              <a:rPr lang="en-US" sz="2000" b="1" dirty="0">
                <a:solidFill>
                  <a:srgbClr val="C00000"/>
                </a:solidFill>
                <a:latin typeface="Courier New" panose="02070309020205020404" pitchFamily="49" charset="0"/>
                <a:cs typeface="Courier New" panose="02070309020205020404" pitchFamily="49" charset="0"/>
              </a:rPr>
              <a:t>09</a:t>
            </a:r>
            <a:r>
              <a:rPr lang="en-US" sz="2000" dirty="0">
                <a:solidFill>
                  <a:prstClr val="black"/>
                </a:solidFill>
                <a:latin typeface="Calibri"/>
              </a:rPr>
              <a:t>  </a:t>
            </a:r>
            <a:br>
              <a:rPr lang="en-US" sz="2000" dirty="0">
                <a:solidFill>
                  <a:prstClr val="black"/>
                </a:solidFill>
                <a:latin typeface="Calibri"/>
              </a:rPr>
            </a:br>
            <a:r>
              <a:rPr lang="en-US" sz="2000" dirty="0">
                <a:solidFill>
                  <a:prstClr val="black"/>
                </a:solidFill>
                <a:latin typeface="Calibri"/>
              </a:rPr>
              <a:t>  (in cache ⇒  fast )</a:t>
            </a:r>
            <a:endParaRPr lang="en-US" dirty="0">
              <a:solidFill>
                <a:prstClr val="black"/>
              </a:solidFill>
              <a:latin typeface="Calibri"/>
            </a:endParaRPr>
          </a:p>
        </p:txBody>
      </p:sp>
      <p:sp>
        <p:nvSpPr>
          <p:cNvPr id="3" name="Oval 2">
            <a:extLst>
              <a:ext uri="{FF2B5EF4-FFF2-40B4-BE49-F238E27FC236}">
                <a16:creationId xmlns:a16="http://schemas.microsoft.com/office/drawing/2014/main" id="{8BCC31C0-7211-6845-8F8D-820E870D897C}"/>
              </a:ext>
            </a:extLst>
          </p:cNvPr>
          <p:cNvSpPr/>
          <p:nvPr/>
        </p:nvSpPr>
        <p:spPr>
          <a:xfrm>
            <a:off x="5651679" y="3086638"/>
            <a:ext cx="381000" cy="37101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cxnSp>
        <p:nvCxnSpPr>
          <p:cNvPr id="5" name="Straight Arrow Connector 4">
            <a:extLst>
              <a:ext uri="{FF2B5EF4-FFF2-40B4-BE49-F238E27FC236}">
                <a16:creationId xmlns:a16="http://schemas.microsoft.com/office/drawing/2014/main" id="{4FC93A45-DAD8-5C4D-9EB1-6B919CFACE50}"/>
              </a:ext>
            </a:extLst>
          </p:cNvPr>
          <p:cNvCxnSpPr>
            <a:cxnSpLocks/>
          </p:cNvCxnSpPr>
          <p:nvPr/>
        </p:nvCxnSpPr>
        <p:spPr>
          <a:xfrm flipH="1">
            <a:off x="8001000" y="2322796"/>
            <a:ext cx="5334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8B6A25E-3305-4C5E-AC0D-C2504BDBC9CD}"/>
              </a:ext>
            </a:extLst>
          </p:cNvPr>
          <p:cNvSpPr/>
          <p:nvPr/>
        </p:nvSpPr>
        <p:spPr>
          <a:xfrm>
            <a:off x="5410200" y="2262508"/>
            <a:ext cx="2362200" cy="174198"/>
          </a:xfrm>
          <a:prstGeom prst="rect">
            <a:avLst/>
          </a:prstGeom>
          <a:solidFill>
            <a:srgbClr val="FF99CC"/>
          </a:solidFill>
        </p:spPr>
        <p:txBody>
          <a:bodyPr wrap="none" rtlCol="0">
            <a:noAutofit/>
          </a:bodyPr>
          <a:lstStyle/>
          <a:p>
            <a:pPr algn="ctr" defTabSz="914400">
              <a:tabLst>
                <a:tab pos="257175" algn="l"/>
              </a:tabLst>
            </a:pPr>
            <a:endParaRPr lang="en-US" sz="1350">
              <a:solidFill>
                <a:prstClr val="black">
                  <a:lumMod val="75000"/>
                  <a:lumOff val="25000"/>
                </a:prstClr>
              </a:solidFill>
              <a:latin typeface="Calibri"/>
            </a:endParaRPr>
          </a:p>
        </p:txBody>
      </p:sp>
      <p:sp>
        <p:nvSpPr>
          <p:cNvPr id="36" name="Rectangle 35">
            <a:extLst>
              <a:ext uri="{FF2B5EF4-FFF2-40B4-BE49-F238E27FC236}">
                <a16:creationId xmlns:a16="http://schemas.microsoft.com/office/drawing/2014/main" id="{89BF81F9-BE0D-4754-8824-E74D47FAEDCC}"/>
              </a:ext>
            </a:extLst>
          </p:cNvPr>
          <p:cNvSpPr/>
          <p:nvPr/>
        </p:nvSpPr>
        <p:spPr>
          <a:xfrm>
            <a:off x="5716952" y="3190411"/>
            <a:ext cx="1483949" cy="174198"/>
          </a:xfrm>
          <a:prstGeom prst="rect">
            <a:avLst/>
          </a:prstGeom>
          <a:solidFill>
            <a:srgbClr val="FFFF00"/>
          </a:solidFill>
        </p:spPr>
        <p:txBody>
          <a:bodyPr wrap="none" rtlCol="0">
            <a:noAutofit/>
          </a:bodyPr>
          <a:lstStyle/>
          <a:p>
            <a:pPr algn="ctr" defTabSz="914400">
              <a:tabLst>
                <a:tab pos="257175" algn="l"/>
              </a:tabLst>
            </a:pPr>
            <a:endParaRPr lang="en-US" sz="1350">
              <a:solidFill>
                <a:prstClr val="black">
                  <a:lumMod val="75000"/>
                  <a:lumOff val="25000"/>
                </a:prstClr>
              </a:solidFill>
              <a:latin typeface="Calibri"/>
            </a:endParaRPr>
          </a:p>
        </p:txBody>
      </p:sp>
      <p:sp>
        <p:nvSpPr>
          <p:cNvPr id="16" name="Rectangle 15">
            <a:extLst>
              <a:ext uri="{FF2B5EF4-FFF2-40B4-BE49-F238E27FC236}">
                <a16:creationId xmlns:a16="http://schemas.microsoft.com/office/drawing/2014/main" id="{44F5DAA5-2B0D-834E-B7D4-516EA6B4CD99}"/>
              </a:ext>
            </a:extLst>
          </p:cNvPr>
          <p:cNvSpPr/>
          <p:nvPr/>
        </p:nvSpPr>
        <p:spPr>
          <a:xfrm>
            <a:off x="5396112" y="3489422"/>
            <a:ext cx="1414210" cy="2487229"/>
          </a:xfrm>
          <a:prstGeom prst="rect">
            <a:avLst/>
          </a:prstGeom>
          <a:solidFill>
            <a:srgbClr val="FF99CC"/>
          </a:solidFill>
        </p:spPr>
        <p:txBody>
          <a:bodyPr wrap="none" rtlCol="0">
            <a:noAutofit/>
          </a:bodyPr>
          <a:lstStyle/>
          <a:p>
            <a:pPr algn="ctr" defTabSz="914400">
              <a:tabLst>
                <a:tab pos="257175" algn="l"/>
              </a:tabLst>
            </a:pPr>
            <a:endParaRPr lang="en-US" sz="1350">
              <a:solidFill>
                <a:prstClr val="black">
                  <a:lumMod val="75000"/>
                  <a:lumOff val="25000"/>
                </a:prstClr>
              </a:solidFill>
              <a:latin typeface="Calibri"/>
            </a:endParaRPr>
          </a:p>
        </p:txBody>
      </p:sp>
      <p:sp>
        <p:nvSpPr>
          <p:cNvPr id="17" name="Rectangle 16">
            <a:extLst>
              <a:ext uri="{FF2B5EF4-FFF2-40B4-BE49-F238E27FC236}">
                <a16:creationId xmlns:a16="http://schemas.microsoft.com/office/drawing/2014/main" id="{409AFC3B-689C-1647-A311-F425D4252F3B}"/>
              </a:ext>
            </a:extLst>
          </p:cNvPr>
          <p:cNvSpPr/>
          <p:nvPr/>
        </p:nvSpPr>
        <p:spPr>
          <a:xfrm>
            <a:off x="5389604" y="5194903"/>
            <a:ext cx="1421085" cy="174364"/>
          </a:xfrm>
          <a:prstGeom prst="rect">
            <a:avLst/>
          </a:prstGeom>
          <a:solidFill>
            <a:srgbClr val="FFFF00"/>
          </a:solidFill>
        </p:spPr>
        <p:txBody>
          <a:bodyPr wrap="none" rtlCol="0">
            <a:noAutofit/>
          </a:bodyPr>
          <a:lstStyle/>
          <a:p>
            <a:pPr algn="ctr" defTabSz="914400">
              <a:tabLst>
                <a:tab pos="257175" algn="l"/>
              </a:tabLst>
            </a:pPr>
            <a:endParaRPr lang="en-US" sz="1350">
              <a:solidFill>
                <a:prstClr val="black">
                  <a:lumMod val="75000"/>
                  <a:lumOff val="25000"/>
                </a:prstClr>
              </a:solidFill>
              <a:latin typeface="Calibri"/>
            </a:endParaRPr>
          </a:p>
        </p:txBody>
      </p:sp>
      <p:sp>
        <p:nvSpPr>
          <p:cNvPr id="6" name="Title 5">
            <a:extLst>
              <a:ext uri="{FF2B5EF4-FFF2-40B4-BE49-F238E27FC236}">
                <a16:creationId xmlns:a16="http://schemas.microsoft.com/office/drawing/2014/main" id="{9D918053-E995-48F1-91AE-10A3698CA0C7}"/>
              </a:ext>
            </a:extLst>
          </p:cNvPr>
          <p:cNvSpPr>
            <a:spLocks noGrp="1"/>
          </p:cNvSpPr>
          <p:nvPr>
            <p:ph type="title"/>
          </p:nvPr>
        </p:nvSpPr>
        <p:spPr>
          <a:xfrm>
            <a:off x="377190" y="1069848"/>
            <a:ext cx="8449056" cy="582930"/>
          </a:xfrm>
        </p:spPr>
        <p:txBody>
          <a:bodyPr>
            <a:normAutofit fontScale="90000"/>
          </a:bodyPr>
          <a:lstStyle/>
          <a:p>
            <a:r>
              <a:rPr lang="en-US" dirty="0"/>
              <a:t>Conditional branch (Variant 1) attack</a:t>
            </a:r>
          </a:p>
        </p:txBody>
      </p:sp>
      <p:sp>
        <p:nvSpPr>
          <p:cNvPr id="2" name="TextBox 1">
            <a:extLst>
              <a:ext uri="{FF2B5EF4-FFF2-40B4-BE49-F238E27FC236}">
                <a16:creationId xmlns:a16="http://schemas.microsoft.com/office/drawing/2014/main" id="{1CBA0A9B-71CA-4478-85B9-0A725314195A}"/>
              </a:ext>
            </a:extLst>
          </p:cNvPr>
          <p:cNvSpPr txBox="1"/>
          <p:nvPr/>
        </p:nvSpPr>
        <p:spPr>
          <a:xfrm>
            <a:off x="123094" y="1957207"/>
            <a:ext cx="4906107" cy="707886"/>
          </a:xfrm>
          <a:prstGeom prst="rect">
            <a:avLst/>
          </a:prstGeom>
          <a:solidFill>
            <a:schemeClr val="accent3">
              <a:lumMod val="60000"/>
              <a:lumOff val="40000"/>
            </a:schemeClr>
          </a:solidFill>
        </p:spPr>
        <p:txBody>
          <a:bodyPr wrap="square" rtlCol="0">
            <a:spAutoFit/>
          </a:bodyPr>
          <a:lstStyle/>
          <a:p>
            <a:pPr defTabSz="914400"/>
            <a:r>
              <a:rPr lang="en-US" sz="2000" dirty="0">
                <a:solidFill>
                  <a:prstClr val="black"/>
                </a:solidFill>
                <a:latin typeface="Courier New" panose="02070309020205020404" pitchFamily="49" charset="0"/>
                <a:cs typeface="Courier New" panose="02070309020205020404" pitchFamily="49" charset="0"/>
              </a:rPr>
              <a:t>if (x &lt; array1_size)</a:t>
            </a:r>
          </a:p>
          <a:p>
            <a:pPr defTabSz="914400"/>
            <a:r>
              <a:rPr lang="en-US" sz="2000" dirty="0">
                <a:solidFill>
                  <a:prstClr val="black"/>
                </a:solidFill>
                <a:latin typeface="Courier New" panose="02070309020205020404" pitchFamily="49" charset="0"/>
                <a:cs typeface="Courier New" panose="02070309020205020404" pitchFamily="49" charset="0"/>
              </a:rPr>
              <a:t>   y = array2[array1[x]*4096];</a:t>
            </a:r>
          </a:p>
        </p:txBody>
      </p:sp>
      <p:sp>
        <p:nvSpPr>
          <p:cNvPr id="41" name="TextBox 40">
            <a:extLst>
              <a:ext uri="{FF2B5EF4-FFF2-40B4-BE49-F238E27FC236}">
                <a16:creationId xmlns:a16="http://schemas.microsoft.com/office/drawing/2014/main" id="{95517891-2C8E-4FD6-BF62-0EB1D988B1E5}"/>
              </a:ext>
            </a:extLst>
          </p:cNvPr>
          <p:cNvSpPr txBox="1"/>
          <p:nvPr/>
        </p:nvSpPr>
        <p:spPr>
          <a:xfrm>
            <a:off x="5273045" y="1850297"/>
            <a:ext cx="3855711" cy="4126354"/>
          </a:xfrm>
          <a:prstGeom prst="rect">
            <a:avLst/>
          </a:prstGeom>
          <a:solidFill>
            <a:schemeClr val="accent6">
              <a:lumMod val="40000"/>
              <a:lumOff val="60000"/>
              <a:alpha val="50000"/>
            </a:schemeClr>
          </a:solidFill>
        </p:spPr>
        <p:txBody>
          <a:bodyPr wrap="square" rtlCol="0">
            <a:noAutofit/>
          </a:bodyPr>
          <a:lstStyle/>
          <a:p>
            <a:pPr marL="84535" defTabSz="914400">
              <a:tabLst>
                <a:tab pos="385763" algn="l"/>
              </a:tabLst>
            </a:pPr>
            <a:r>
              <a:rPr lang="en-US" b="1" dirty="0">
                <a:solidFill>
                  <a:prstClr val="black">
                    <a:lumMod val="75000"/>
                    <a:lumOff val="25000"/>
                  </a:prstClr>
                </a:solidFill>
                <a:latin typeface="Calibri"/>
              </a:rPr>
              <a:t>Memory &amp; Cache Status</a:t>
            </a:r>
          </a:p>
          <a:p>
            <a:pPr marL="84535" defTabSz="914400">
              <a:tabLst>
                <a:tab pos="385763" algn="l"/>
              </a:tabLst>
            </a:pPr>
            <a:endParaRPr lang="en-US" sz="450" dirty="0">
              <a:solidFill>
                <a:prstClr val="black">
                  <a:lumMod val="75000"/>
                  <a:lumOff val="25000"/>
                </a:prstClr>
              </a:solidFill>
              <a:latin typeface="Courier New" panose="02070309020205020404" pitchFamily="49" charset="0"/>
              <a:cs typeface="Courier New" panose="02070309020205020404" pitchFamily="49" charset="0"/>
            </a:endParaRPr>
          </a:p>
          <a:p>
            <a:pPr marL="84535" defTabSz="914400">
              <a:tabLst>
                <a:tab pos="385763" algn="l"/>
              </a:tabLst>
            </a:pPr>
            <a:r>
              <a:rPr lang="en-US" sz="1350" dirty="0">
                <a:solidFill>
                  <a:prstClr val="black">
                    <a:lumMod val="75000"/>
                    <a:lumOff val="25000"/>
                  </a:prstClr>
                </a:solidFill>
                <a:latin typeface="Courier New" panose="02070309020205020404" pitchFamily="49" charset="0"/>
                <a:cs typeface="Courier New" panose="02070309020205020404" pitchFamily="49" charset="0"/>
              </a:rPr>
              <a:t>array1_size = 00000008</a:t>
            </a:r>
          </a:p>
          <a:p>
            <a:pPr marL="84535" defTabSz="914400">
              <a:tabLst>
                <a:tab pos="385763" algn="l"/>
              </a:tabLst>
            </a:pPr>
            <a:endParaRPr lang="en-US" sz="750" dirty="0">
              <a:solidFill>
                <a:prstClr val="black">
                  <a:lumMod val="75000"/>
                  <a:lumOff val="25000"/>
                </a:prstClr>
              </a:solidFill>
              <a:latin typeface="Calibri"/>
            </a:endParaRPr>
          </a:p>
          <a:p>
            <a:pPr marL="84535" defTabSz="914400">
              <a:tabLst>
                <a:tab pos="385763" algn="l"/>
              </a:tabLst>
            </a:pPr>
            <a:r>
              <a:rPr lang="en-US" sz="1350" dirty="0">
                <a:solidFill>
                  <a:prstClr val="black">
                    <a:lumMod val="75000"/>
                    <a:lumOff val="25000"/>
                  </a:prstClr>
                </a:solidFill>
                <a:latin typeface="Calibri"/>
              </a:rPr>
              <a:t>Memory at </a:t>
            </a:r>
            <a:r>
              <a:rPr lang="en-US" sz="1350" dirty="0">
                <a:solidFill>
                  <a:prstClr val="black"/>
                </a:solidFill>
                <a:latin typeface="Courier New" panose="02070309020205020404" pitchFamily="49" charset="0"/>
                <a:cs typeface="Courier New" panose="02070309020205020404" pitchFamily="49" charset="0"/>
              </a:rPr>
              <a:t>array1</a:t>
            </a:r>
            <a:r>
              <a:rPr lang="en-US" sz="1350" dirty="0">
                <a:solidFill>
                  <a:prstClr val="black">
                    <a:lumMod val="75000"/>
                    <a:lumOff val="25000"/>
                  </a:prstClr>
                </a:solidFill>
                <a:latin typeface="Calibri"/>
              </a:rPr>
              <a:t> base:</a:t>
            </a:r>
            <a:endParaRPr lang="en-US" sz="1350" dirty="0">
              <a:solidFill>
                <a:prstClr val="black"/>
              </a:solidFill>
              <a:latin typeface="Courier New" panose="02070309020205020404" pitchFamily="49" charset="0"/>
              <a:cs typeface="Courier New" panose="02070309020205020404" pitchFamily="49" charset="0"/>
            </a:endParaRPr>
          </a:p>
          <a:p>
            <a:pPr marL="84535" defTabSz="914400">
              <a:tabLst>
                <a:tab pos="385763" algn="l"/>
              </a:tabLst>
            </a:pPr>
            <a:r>
              <a:rPr lang="en-US" sz="1350" dirty="0">
                <a:solidFill>
                  <a:prstClr val="black">
                    <a:lumMod val="75000"/>
                    <a:lumOff val="25000"/>
                  </a:prstClr>
                </a:solidFill>
                <a:latin typeface="Calibri"/>
              </a:rPr>
              <a:t>	8 bytes of data (value doesn’t matter)</a:t>
            </a:r>
            <a:br>
              <a:rPr lang="en-US" sz="1350" dirty="0">
                <a:solidFill>
                  <a:prstClr val="black"/>
                </a:solidFill>
                <a:latin typeface="Courier New" panose="02070309020205020404" pitchFamily="49" charset="0"/>
                <a:cs typeface="Courier New" panose="02070309020205020404" pitchFamily="49" charset="0"/>
              </a:rPr>
            </a:br>
            <a:r>
              <a:rPr lang="en-US" sz="1350" dirty="0">
                <a:solidFill>
                  <a:prstClr val="black"/>
                </a:solidFill>
                <a:latin typeface="Calibri"/>
                <a:cs typeface="Courier New" panose="02070309020205020404" pitchFamily="49" charset="0"/>
              </a:rPr>
              <a:t>Memory at </a:t>
            </a:r>
            <a:r>
              <a:rPr lang="en-US" sz="1350" dirty="0">
                <a:solidFill>
                  <a:prstClr val="black"/>
                </a:solidFill>
                <a:latin typeface="Courier New" panose="02070309020205020404" pitchFamily="49" charset="0"/>
                <a:cs typeface="Courier New" panose="02070309020205020404" pitchFamily="49" charset="0"/>
              </a:rPr>
              <a:t>array1</a:t>
            </a:r>
            <a:r>
              <a:rPr lang="en-US" sz="1350" dirty="0">
                <a:solidFill>
                  <a:prstClr val="black">
                    <a:lumMod val="75000"/>
                    <a:lumOff val="25000"/>
                  </a:prstClr>
                </a:solidFill>
                <a:latin typeface="Calibri"/>
              </a:rPr>
              <a:t> base+1000:</a:t>
            </a:r>
          </a:p>
          <a:p>
            <a:pPr marL="84535" defTabSz="914400">
              <a:tabLst>
                <a:tab pos="385763" algn="l"/>
              </a:tabLst>
            </a:pPr>
            <a:r>
              <a:rPr lang="en-US" sz="1350" b="1" dirty="0">
                <a:solidFill>
                  <a:srgbClr val="C00000"/>
                </a:solidFill>
                <a:latin typeface="Courier New" panose="02070309020205020404" pitchFamily="49" charset="0"/>
                <a:cs typeface="Courier New" panose="02070309020205020404" pitchFamily="49" charset="0"/>
              </a:rPr>
              <a:t>	09</a:t>
            </a:r>
            <a:r>
              <a:rPr lang="en-US" sz="1350" dirty="0">
                <a:solidFill>
                  <a:prstClr val="black"/>
                </a:solidFill>
                <a:latin typeface="Courier New" panose="02070309020205020404" pitchFamily="49" charset="0"/>
                <a:cs typeface="Courier New" panose="02070309020205020404" pitchFamily="49" charset="0"/>
              </a:rPr>
              <a:t> F1 98 CC 90...</a:t>
            </a:r>
            <a:r>
              <a:rPr lang="en-US" sz="1350" dirty="0">
                <a:solidFill>
                  <a:prstClr val="black"/>
                </a:solidFill>
                <a:latin typeface="Courier New" panose="02070309020205020404" pitchFamily="49" charset="0"/>
                <a:cs typeface="Courier New" panose="02070309020205020404" pitchFamily="49" charset="0"/>
                <a:sym typeface="Wingdings" panose="05000000000000000000" pitchFamily="2" charset="2"/>
              </a:rPr>
              <a:t>(</a:t>
            </a:r>
            <a:r>
              <a:rPr lang="en-US" sz="1350" dirty="0">
                <a:solidFill>
                  <a:prstClr val="black">
                    <a:lumMod val="75000"/>
                    <a:lumOff val="25000"/>
                  </a:prstClr>
                </a:solidFill>
                <a:latin typeface="Calibri"/>
              </a:rPr>
              <a:t>something secret)</a:t>
            </a:r>
          </a:p>
          <a:p>
            <a:pPr marL="84535" defTabSz="914400">
              <a:tabLst>
                <a:tab pos="385763" algn="l"/>
              </a:tabLst>
            </a:pPr>
            <a:endParaRPr lang="en-US" sz="1050" dirty="0">
              <a:solidFill>
                <a:prstClr val="black">
                  <a:lumMod val="75000"/>
                  <a:lumOff val="25000"/>
                </a:prstClr>
              </a:solidFill>
              <a:latin typeface="Calibri"/>
            </a:endParaRP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array2[ 0*4096]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array2[ 1*4096]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array2[ 2*4096]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array2[ 3*4096]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array2[ 4*4096]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array2[ 5*4096]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array2[ 6*4096]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array2[ 7*4096]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array2[ 8*4096]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array2[ 9*4096]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array2[10*4096]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array2[11*4096]</a:t>
            </a:r>
          </a:p>
        </p:txBody>
      </p:sp>
      <p:sp>
        <p:nvSpPr>
          <p:cNvPr id="31" name="Right Brace 30">
            <a:extLst>
              <a:ext uri="{FF2B5EF4-FFF2-40B4-BE49-F238E27FC236}">
                <a16:creationId xmlns:a16="http://schemas.microsoft.com/office/drawing/2014/main" id="{EA3BBA13-94ED-40F1-A7B5-31CDFD0FE4D1}"/>
              </a:ext>
            </a:extLst>
          </p:cNvPr>
          <p:cNvSpPr/>
          <p:nvPr/>
        </p:nvSpPr>
        <p:spPr>
          <a:xfrm>
            <a:off x="6814689" y="3485160"/>
            <a:ext cx="114299" cy="2452583"/>
          </a:xfrm>
          <a:prstGeom prst="rightBrace">
            <a:avLst>
              <a:gd name="adj1" fmla="val 49999"/>
              <a:gd name="adj2" fmla="val 50000"/>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txBody>
          <a:bodyPr wrap="none" rtlCol="0" anchor="ctr"/>
          <a:lstStyle/>
          <a:p>
            <a:pPr algn="ctr" defTabSz="914400"/>
            <a:endParaRPr lang="en-US" sz="1350">
              <a:solidFill>
                <a:prstClr val="black"/>
              </a:solidFill>
              <a:latin typeface="Calibri"/>
            </a:endParaRPr>
          </a:p>
        </p:txBody>
      </p:sp>
      <p:sp>
        <p:nvSpPr>
          <p:cNvPr id="32" name="TextBox 31">
            <a:extLst>
              <a:ext uri="{FF2B5EF4-FFF2-40B4-BE49-F238E27FC236}">
                <a16:creationId xmlns:a16="http://schemas.microsoft.com/office/drawing/2014/main" id="{BDBFE77D-E388-49B5-85DF-D5262D54140F}"/>
              </a:ext>
            </a:extLst>
          </p:cNvPr>
          <p:cNvSpPr txBox="1"/>
          <p:nvPr/>
        </p:nvSpPr>
        <p:spPr>
          <a:xfrm>
            <a:off x="6952486" y="4569626"/>
            <a:ext cx="2191514" cy="300082"/>
          </a:xfrm>
          <a:prstGeom prst="rect">
            <a:avLst/>
          </a:prstGeom>
          <a:noFill/>
        </p:spPr>
        <p:txBody>
          <a:bodyPr wrap="square" rtlCol="0">
            <a:spAutoFit/>
          </a:bodyPr>
          <a:lstStyle/>
          <a:p>
            <a:pPr defTabSz="914400"/>
            <a:r>
              <a:rPr lang="en-US" sz="1350" dirty="0">
                <a:solidFill>
                  <a:prstClr val="black"/>
                </a:solidFill>
                <a:latin typeface="Calibri"/>
              </a:rPr>
              <a:t>Contents don’t matter</a:t>
            </a:r>
            <a:endParaRPr lang="en-US" sz="1350" b="1" i="1" dirty="0">
              <a:solidFill>
                <a:prstClr val="black"/>
              </a:solidFill>
              <a:latin typeface="Calibri"/>
            </a:endParaRPr>
          </a:p>
        </p:txBody>
      </p:sp>
      <p:sp>
        <p:nvSpPr>
          <p:cNvPr id="44" name="TextBox 43">
            <a:extLst>
              <a:ext uri="{FF2B5EF4-FFF2-40B4-BE49-F238E27FC236}">
                <a16:creationId xmlns:a16="http://schemas.microsoft.com/office/drawing/2014/main" id="{D3EEF3B6-D8F1-40BB-8657-68B80A9FCAEE}"/>
              </a:ext>
            </a:extLst>
          </p:cNvPr>
          <p:cNvSpPr txBox="1"/>
          <p:nvPr/>
        </p:nvSpPr>
        <p:spPr>
          <a:xfrm>
            <a:off x="7292356" y="5029447"/>
            <a:ext cx="855511" cy="276999"/>
          </a:xfrm>
          <a:prstGeom prst="rect">
            <a:avLst/>
          </a:prstGeom>
          <a:solidFill>
            <a:srgbClr val="FF99CC"/>
          </a:solidFill>
        </p:spPr>
        <p:txBody>
          <a:bodyPr wrap="none" rtlCol="0">
            <a:noAutofit/>
          </a:bodyPr>
          <a:lstStyle/>
          <a:p>
            <a:pPr algn="ctr" defTabSz="914400">
              <a:tabLst>
                <a:tab pos="257175" algn="l"/>
              </a:tabLst>
            </a:pPr>
            <a:r>
              <a:rPr lang="en-US" sz="1350" dirty="0" err="1">
                <a:solidFill>
                  <a:prstClr val="black">
                    <a:lumMod val="75000"/>
                    <a:lumOff val="25000"/>
                  </a:prstClr>
                </a:solidFill>
                <a:latin typeface="Calibri"/>
              </a:rPr>
              <a:t>Uncached</a:t>
            </a:r>
            <a:endParaRPr lang="en-US" sz="1350" dirty="0">
              <a:solidFill>
                <a:prstClr val="black">
                  <a:lumMod val="75000"/>
                  <a:lumOff val="25000"/>
                </a:prstClr>
              </a:solidFill>
              <a:latin typeface="Calibri"/>
            </a:endParaRPr>
          </a:p>
        </p:txBody>
      </p:sp>
      <p:sp>
        <p:nvSpPr>
          <p:cNvPr id="45" name="TextBox 44">
            <a:extLst>
              <a:ext uri="{FF2B5EF4-FFF2-40B4-BE49-F238E27FC236}">
                <a16:creationId xmlns:a16="http://schemas.microsoft.com/office/drawing/2014/main" id="{4057E7F0-53CE-4076-8DC7-C42B62FDC4F8}"/>
              </a:ext>
            </a:extLst>
          </p:cNvPr>
          <p:cNvSpPr txBox="1"/>
          <p:nvPr/>
        </p:nvSpPr>
        <p:spPr>
          <a:xfrm>
            <a:off x="8290030" y="5029447"/>
            <a:ext cx="672218" cy="285505"/>
          </a:xfrm>
          <a:prstGeom prst="rect">
            <a:avLst/>
          </a:prstGeom>
          <a:solidFill>
            <a:srgbClr val="FFFF00"/>
          </a:solidFill>
        </p:spPr>
        <p:txBody>
          <a:bodyPr wrap="none" rtlCol="0">
            <a:noAutofit/>
          </a:bodyPr>
          <a:lstStyle/>
          <a:p>
            <a:pPr algn="ctr" defTabSz="914400">
              <a:tabLst>
                <a:tab pos="257175" algn="l"/>
              </a:tabLst>
            </a:pPr>
            <a:r>
              <a:rPr lang="en-US" sz="1350" dirty="0">
                <a:solidFill>
                  <a:prstClr val="black">
                    <a:lumMod val="75000"/>
                    <a:lumOff val="25000"/>
                  </a:prstClr>
                </a:solidFill>
                <a:latin typeface="Calibri"/>
              </a:rPr>
              <a:t>Cached</a:t>
            </a:r>
          </a:p>
        </p:txBody>
      </p:sp>
      <p:sp>
        <p:nvSpPr>
          <p:cNvPr id="46" name="TextBox 45">
            <a:extLst>
              <a:ext uri="{FF2B5EF4-FFF2-40B4-BE49-F238E27FC236}">
                <a16:creationId xmlns:a16="http://schemas.microsoft.com/office/drawing/2014/main" id="{9FBFC096-4708-4B95-80C9-28835DB15C7C}"/>
              </a:ext>
            </a:extLst>
          </p:cNvPr>
          <p:cNvSpPr txBox="1"/>
          <p:nvPr/>
        </p:nvSpPr>
        <p:spPr>
          <a:xfrm>
            <a:off x="5488352" y="5745819"/>
            <a:ext cx="457200" cy="230832"/>
          </a:xfrm>
          <a:prstGeom prst="rect">
            <a:avLst/>
          </a:prstGeom>
          <a:noFill/>
        </p:spPr>
        <p:txBody>
          <a:bodyPr wrap="square" rtlCol="0">
            <a:spAutoFit/>
          </a:bodyPr>
          <a:lstStyle/>
          <a:p>
            <a:pPr algn="ctr" defTabSz="914400"/>
            <a:r>
              <a:rPr lang="en-US" sz="900" dirty="0">
                <a:solidFill>
                  <a:prstClr val="black"/>
                </a:solidFill>
                <a:latin typeface="Calibri"/>
                <a:sym typeface="Wingdings" panose="05000000000000000000" pitchFamily="2" charset="2"/>
              </a:rPr>
              <a:t>  </a:t>
            </a:r>
            <a:endParaRPr lang="en-US" sz="900" dirty="0">
              <a:solidFill>
                <a:prstClr val="black"/>
              </a:solidFill>
              <a:latin typeface="Calibri"/>
            </a:endParaRPr>
          </a:p>
        </p:txBody>
      </p:sp>
      <p:sp>
        <p:nvSpPr>
          <p:cNvPr id="47" name="TextBox 46">
            <a:extLst>
              <a:ext uri="{FF2B5EF4-FFF2-40B4-BE49-F238E27FC236}">
                <a16:creationId xmlns:a16="http://schemas.microsoft.com/office/drawing/2014/main" id="{51267612-DFD5-464F-BA38-A61B90E7873A}"/>
              </a:ext>
            </a:extLst>
          </p:cNvPr>
          <p:cNvSpPr txBox="1"/>
          <p:nvPr/>
        </p:nvSpPr>
        <p:spPr>
          <a:xfrm>
            <a:off x="6952486" y="4777420"/>
            <a:ext cx="2191514" cy="300082"/>
          </a:xfrm>
          <a:prstGeom prst="rect">
            <a:avLst/>
          </a:prstGeom>
          <a:noFill/>
        </p:spPr>
        <p:txBody>
          <a:bodyPr wrap="square" rtlCol="0">
            <a:spAutoFit/>
          </a:bodyPr>
          <a:lstStyle/>
          <a:p>
            <a:pPr defTabSz="914400"/>
            <a:r>
              <a:rPr lang="en-US" sz="1350" dirty="0">
                <a:solidFill>
                  <a:prstClr val="black"/>
                </a:solidFill>
                <a:latin typeface="Calibri"/>
              </a:rPr>
              <a:t>only care about cache </a:t>
            </a:r>
            <a:r>
              <a:rPr lang="en-US" sz="1350" b="1" i="1" dirty="0">
                <a:solidFill>
                  <a:prstClr val="black"/>
                </a:solidFill>
                <a:latin typeface="Calibri"/>
              </a:rPr>
              <a:t>status</a:t>
            </a:r>
          </a:p>
        </p:txBody>
      </p:sp>
      <p:sp>
        <p:nvSpPr>
          <p:cNvPr id="15" name="TextBox 14">
            <a:extLst>
              <a:ext uri="{FF2B5EF4-FFF2-40B4-BE49-F238E27FC236}">
                <a16:creationId xmlns:a16="http://schemas.microsoft.com/office/drawing/2014/main" id="{B87AB21C-B94B-7A43-AFFC-F4DFC012ABA7}"/>
              </a:ext>
            </a:extLst>
          </p:cNvPr>
          <p:cNvSpPr txBox="1"/>
          <p:nvPr/>
        </p:nvSpPr>
        <p:spPr>
          <a:xfrm>
            <a:off x="136881" y="3048000"/>
            <a:ext cx="5437906" cy="2646878"/>
          </a:xfrm>
          <a:prstGeom prst="rect">
            <a:avLst/>
          </a:prstGeom>
          <a:noFill/>
        </p:spPr>
        <p:txBody>
          <a:bodyPr wrap="square" rtlCol="0">
            <a:spAutoFit/>
          </a:bodyPr>
          <a:lstStyle/>
          <a:p>
            <a:pPr defTabSz="914400">
              <a:lnSpc>
                <a:spcPct val="90000"/>
              </a:lnSpc>
              <a:spcBef>
                <a:spcPts val="150"/>
              </a:spcBef>
              <a:spcAft>
                <a:spcPts val="150"/>
              </a:spcAft>
              <a:buClr>
                <a:prstClr val="black"/>
              </a:buClr>
            </a:pPr>
            <a:r>
              <a:rPr lang="en-US" sz="2000" dirty="0">
                <a:solidFill>
                  <a:prstClr val="black"/>
                </a:solidFill>
                <a:latin typeface="Calibri"/>
              </a:rPr>
              <a:t>Attacker calls victim with </a:t>
            </a:r>
            <a:r>
              <a:rPr lang="en-US" sz="2000" dirty="0">
                <a:solidFill>
                  <a:prstClr val="black"/>
                </a:solidFill>
                <a:latin typeface="Courier New" panose="02070309020205020404" pitchFamily="49" charset="0"/>
                <a:cs typeface="Courier New" panose="02070309020205020404" pitchFamily="49" charset="0"/>
              </a:rPr>
              <a:t>x</a:t>
            </a:r>
            <a:r>
              <a:rPr lang="en-US" sz="2000" dirty="0">
                <a:solidFill>
                  <a:prstClr val="black"/>
                </a:solidFill>
                <a:latin typeface="Calibri"/>
              </a:rPr>
              <a:t>=1000</a:t>
            </a:r>
          </a:p>
          <a:p>
            <a:pPr marL="36576" lvl="1" defTabSz="914400">
              <a:lnSpc>
                <a:spcPct val="90000"/>
              </a:lnSpc>
              <a:spcBef>
                <a:spcPts val="750"/>
              </a:spcBef>
              <a:spcAft>
                <a:spcPts val="150"/>
              </a:spcAft>
              <a:buClr>
                <a:prstClr val="black"/>
              </a:buClr>
            </a:pPr>
            <a:r>
              <a:rPr lang="en-US" sz="2000" dirty="0">
                <a:solidFill>
                  <a:prstClr val="black"/>
                </a:solidFill>
                <a:latin typeface="Calibri"/>
              </a:rPr>
              <a:t>Next:</a:t>
            </a:r>
          </a:p>
          <a:p>
            <a:pPr marL="173736" lvl="1" indent="-137160" defTabSz="914400">
              <a:lnSpc>
                <a:spcPct val="90000"/>
              </a:lnSpc>
              <a:spcBef>
                <a:spcPts val="750"/>
              </a:spcBef>
              <a:spcAft>
                <a:spcPts val="150"/>
              </a:spcAft>
              <a:buClr>
                <a:prstClr val="black"/>
              </a:buClr>
              <a:buFont typeface="Wingdings 3" panose="05040102010807070707" pitchFamily="18" charset="2"/>
              <a:buChar char=""/>
            </a:pPr>
            <a:r>
              <a:rPr lang="en-US" sz="2000" dirty="0">
                <a:solidFill>
                  <a:prstClr val="black"/>
                </a:solidFill>
                <a:latin typeface="Calibri"/>
              </a:rPr>
              <a:t>Request mem at  (</a:t>
            </a:r>
            <a:r>
              <a:rPr lang="en-US" sz="2000" dirty="0">
                <a:solidFill>
                  <a:prstClr val="black"/>
                </a:solidFill>
                <a:latin typeface="Courier New" panose="02070309020205020404" pitchFamily="49" charset="0"/>
                <a:cs typeface="Courier New" panose="02070309020205020404" pitchFamily="49" charset="0"/>
              </a:rPr>
              <a:t>array2</a:t>
            </a:r>
            <a:r>
              <a:rPr lang="en-US" sz="2000" dirty="0">
                <a:solidFill>
                  <a:prstClr val="black"/>
                </a:solidFill>
                <a:latin typeface="Calibri"/>
              </a:rPr>
              <a:t> base + </a:t>
            </a:r>
            <a:r>
              <a:rPr lang="en-US" sz="2000" b="1" dirty="0">
                <a:solidFill>
                  <a:srgbClr val="C00000"/>
                </a:solidFill>
                <a:latin typeface="Courier New" panose="02070309020205020404" pitchFamily="49" charset="0"/>
                <a:cs typeface="Courier New" panose="02070309020205020404" pitchFamily="49" charset="0"/>
              </a:rPr>
              <a:t>09</a:t>
            </a:r>
            <a:r>
              <a:rPr lang="en-US" sz="2000" dirty="0">
                <a:solidFill>
                  <a:prstClr val="black"/>
                </a:solidFill>
                <a:latin typeface="Calibri"/>
              </a:rPr>
              <a:t>*4096)</a:t>
            </a:r>
          </a:p>
          <a:p>
            <a:pPr marL="173736" lvl="1" indent="-137160" defTabSz="914400">
              <a:lnSpc>
                <a:spcPct val="90000"/>
              </a:lnSpc>
              <a:spcBef>
                <a:spcPts val="750"/>
              </a:spcBef>
              <a:spcAft>
                <a:spcPts val="150"/>
              </a:spcAft>
              <a:buClr>
                <a:prstClr val="black"/>
              </a:buClr>
              <a:buFont typeface="Wingdings 3" panose="05040102010807070707" pitchFamily="18" charset="2"/>
              <a:buChar char=""/>
            </a:pPr>
            <a:r>
              <a:rPr lang="en-US" sz="2000" dirty="0">
                <a:solidFill>
                  <a:prstClr val="black"/>
                </a:solidFill>
                <a:latin typeface="Calibri"/>
              </a:rPr>
              <a:t>Brings </a:t>
            </a:r>
            <a:r>
              <a:rPr lang="en-US" sz="2000" dirty="0">
                <a:solidFill>
                  <a:prstClr val="black"/>
                </a:solidFill>
                <a:latin typeface="Courier New" panose="02070309020205020404" pitchFamily="49" charset="0"/>
                <a:cs typeface="Courier New" panose="02070309020205020404" pitchFamily="49" charset="0"/>
              </a:rPr>
              <a:t>array2[</a:t>
            </a:r>
            <a:r>
              <a:rPr lang="en-US" sz="2000" b="1" dirty="0">
                <a:solidFill>
                  <a:srgbClr val="C00000"/>
                </a:solidFill>
                <a:latin typeface="Courier New" panose="02070309020205020404" pitchFamily="49" charset="0"/>
                <a:cs typeface="Courier New" panose="02070309020205020404" pitchFamily="49" charset="0"/>
              </a:rPr>
              <a:t>09</a:t>
            </a:r>
            <a:r>
              <a:rPr lang="en-US" sz="2000" dirty="0">
                <a:solidFill>
                  <a:prstClr val="black"/>
                </a:solidFill>
                <a:latin typeface="Courier New" panose="02070309020205020404" pitchFamily="49" charset="0"/>
                <a:cs typeface="Courier New" panose="02070309020205020404" pitchFamily="49" charset="0"/>
              </a:rPr>
              <a:t>*4096]</a:t>
            </a:r>
            <a:r>
              <a:rPr lang="en-US" sz="2000" dirty="0">
                <a:solidFill>
                  <a:prstClr val="black"/>
                </a:solidFill>
                <a:latin typeface="Calibri"/>
              </a:rPr>
              <a:t> into the cache</a:t>
            </a:r>
          </a:p>
          <a:p>
            <a:pPr marL="173736" lvl="1" indent="-137160" defTabSz="914400">
              <a:lnSpc>
                <a:spcPct val="90000"/>
              </a:lnSpc>
              <a:spcBef>
                <a:spcPts val="750"/>
              </a:spcBef>
              <a:spcAft>
                <a:spcPts val="150"/>
              </a:spcAft>
              <a:buClr>
                <a:prstClr val="black"/>
              </a:buClr>
              <a:buFont typeface="Wingdings 3" panose="05040102010807070707" pitchFamily="18" charset="2"/>
              <a:buChar char=""/>
            </a:pPr>
            <a:r>
              <a:rPr lang="en-US" sz="2000" dirty="0">
                <a:solidFill>
                  <a:prstClr val="black"/>
                </a:solidFill>
                <a:latin typeface="Calibri"/>
              </a:rPr>
              <a:t>Realize if() is false:  discard speculative work</a:t>
            </a:r>
          </a:p>
          <a:p>
            <a:pPr defTabSz="914400">
              <a:lnSpc>
                <a:spcPct val="90000"/>
              </a:lnSpc>
              <a:spcBef>
                <a:spcPts val="150"/>
              </a:spcBef>
              <a:spcAft>
                <a:spcPts val="150"/>
              </a:spcAft>
              <a:buClr>
                <a:prstClr val="black"/>
              </a:buClr>
            </a:pPr>
            <a:endParaRPr lang="en-US" sz="2000" dirty="0">
              <a:solidFill>
                <a:prstClr val="black"/>
              </a:solidFill>
              <a:latin typeface="Calibri"/>
            </a:endParaRPr>
          </a:p>
          <a:p>
            <a:pPr defTabSz="914400">
              <a:lnSpc>
                <a:spcPct val="90000"/>
              </a:lnSpc>
              <a:spcBef>
                <a:spcPts val="150"/>
              </a:spcBef>
              <a:spcAft>
                <a:spcPts val="150"/>
              </a:spcAft>
              <a:buClr>
                <a:prstClr val="black"/>
              </a:buClr>
            </a:pPr>
            <a:r>
              <a:rPr lang="en-US" sz="2000" dirty="0">
                <a:solidFill>
                  <a:prstClr val="black"/>
                </a:solidFill>
                <a:latin typeface="Calibri"/>
              </a:rPr>
              <a:t>proceed to next instruction</a:t>
            </a:r>
            <a:endParaRPr lang="en-US" sz="800" dirty="0">
              <a:solidFill>
                <a:prstClr val="black"/>
              </a:solidFill>
              <a:latin typeface="Calibri"/>
            </a:endParaRPr>
          </a:p>
        </p:txBody>
      </p:sp>
      <p:sp>
        <p:nvSpPr>
          <p:cNvPr id="18" name="Oval 17">
            <a:extLst>
              <a:ext uri="{FF2B5EF4-FFF2-40B4-BE49-F238E27FC236}">
                <a16:creationId xmlns:a16="http://schemas.microsoft.com/office/drawing/2014/main" id="{9C446027-247E-A743-93E3-AF70325E4911}"/>
              </a:ext>
            </a:extLst>
          </p:cNvPr>
          <p:cNvSpPr/>
          <p:nvPr/>
        </p:nvSpPr>
        <p:spPr>
          <a:xfrm>
            <a:off x="5651679" y="3083748"/>
            <a:ext cx="381000" cy="37101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Tree>
    <p:extLst>
      <p:ext uri="{BB962C8B-B14F-4D97-AF65-F5344CB8AC3E}">
        <p14:creationId xmlns:p14="http://schemas.microsoft.com/office/powerpoint/2010/main" val="1597285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lstStyle/>
          <a:p>
            <a:r>
              <a:rPr lang="en-US" dirty="0"/>
              <a:t>System attack</a:t>
            </a:r>
          </a:p>
          <a:p>
            <a:r>
              <a:rPr lang="en-US" dirty="0"/>
              <a:t>Kernel attack</a:t>
            </a:r>
          </a:p>
          <a:p>
            <a:r>
              <a:rPr lang="en-US" dirty="0"/>
              <a:t>Patch management</a:t>
            </a:r>
          </a:p>
          <a:p>
            <a:r>
              <a:rPr lang="en-US" dirty="0"/>
              <a:t>Trusted system security</a:t>
            </a:r>
          </a:p>
        </p:txBody>
      </p:sp>
      <p:sp>
        <p:nvSpPr>
          <p:cNvPr id="4" name="Date Placeholder 3"/>
          <p:cNvSpPr>
            <a:spLocks noGrp="1"/>
          </p:cNvSpPr>
          <p:nvPr>
            <p:ph type="dt" sz="half" idx="10"/>
          </p:nvPr>
        </p:nvSpPr>
        <p:spPr/>
        <p:txBody>
          <a:bodyPr/>
          <a:lstStyle/>
          <a:p>
            <a:fld id="{ADBEE9F1-3729-4D5B-8D29-D335D079240F}" type="datetime1">
              <a:rPr lang="en-HK" smtClean="0"/>
              <a:t>8/4/2025</a:t>
            </a:fld>
            <a:endParaRPr lang="en-US"/>
          </a:p>
        </p:txBody>
      </p:sp>
      <p:sp>
        <p:nvSpPr>
          <p:cNvPr id="7" name="Footer Placeholder 6"/>
          <p:cNvSpPr>
            <a:spLocks noGrp="1"/>
          </p:cNvSpPr>
          <p:nvPr>
            <p:ph type="ftr" sz="quarter" idx="11"/>
          </p:nvPr>
        </p:nvSpPr>
        <p:spPr/>
        <p:txBody>
          <a:bodyPr/>
          <a:lstStyle/>
          <a:p>
            <a:r>
              <a:rPr lang="en-US"/>
              <a:t>Copyright © Ricci IEONG for UST training 2023</a:t>
            </a:r>
          </a:p>
        </p:txBody>
      </p:sp>
      <p:sp>
        <p:nvSpPr>
          <p:cNvPr id="8" name="Slide Number Placeholder 7"/>
          <p:cNvSpPr>
            <a:spLocks noGrp="1"/>
          </p:cNvSpPr>
          <p:nvPr>
            <p:ph type="sldNum" sz="quarter" idx="12"/>
          </p:nvPr>
        </p:nvSpPr>
        <p:spPr/>
        <p:txBody>
          <a:bodyPr/>
          <a:lstStyle/>
          <a:p>
            <a:fld id="{7BF01E72-7F0F-F443-B710-CAFE84FE68FE}" type="slidenum">
              <a:rPr lang="en-US" smtClean="0"/>
              <a:t>2</a:t>
            </a:fld>
            <a:endParaRPr lang="en-US"/>
          </a:p>
        </p:txBody>
      </p:sp>
    </p:spTree>
    <p:extLst>
      <p:ext uri="{BB962C8B-B14F-4D97-AF65-F5344CB8AC3E}">
        <p14:creationId xmlns:p14="http://schemas.microsoft.com/office/powerpoint/2010/main" val="495749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8B6A25E-3305-4C5E-AC0D-C2504BDBC9CD}"/>
              </a:ext>
            </a:extLst>
          </p:cNvPr>
          <p:cNvSpPr/>
          <p:nvPr/>
        </p:nvSpPr>
        <p:spPr>
          <a:xfrm>
            <a:off x="5410200" y="2262508"/>
            <a:ext cx="2362200" cy="174198"/>
          </a:xfrm>
          <a:prstGeom prst="rect">
            <a:avLst/>
          </a:prstGeom>
          <a:solidFill>
            <a:srgbClr val="FF99CC"/>
          </a:solidFill>
        </p:spPr>
        <p:txBody>
          <a:bodyPr wrap="none" rtlCol="0">
            <a:noAutofit/>
          </a:bodyPr>
          <a:lstStyle/>
          <a:p>
            <a:pPr algn="ctr" defTabSz="914400">
              <a:tabLst>
                <a:tab pos="257175" algn="l"/>
              </a:tabLst>
            </a:pPr>
            <a:endParaRPr lang="en-US" sz="1350">
              <a:solidFill>
                <a:prstClr val="black">
                  <a:lumMod val="75000"/>
                  <a:lumOff val="25000"/>
                </a:prstClr>
              </a:solidFill>
              <a:latin typeface="Calibri"/>
            </a:endParaRPr>
          </a:p>
        </p:txBody>
      </p:sp>
      <p:sp>
        <p:nvSpPr>
          <p:cNvPr id="36" name="Rectangle 35">
            <a:extLst>
              <a:ext uri="{FF2B5EF4-FFF2-40B4-BE49-F238E27FC236}">
                <a16:creationId xmlns:a16="http://schemas.microsoft.com/office/drawing/2014/main" id="{89BF81F9-BE0D-4754-8824-E74D47FAEDCC}"/>
              </a:ext>
            </a:extLst>
          </p:cNvPr>
          <p:cNvSpPr/>
          <p:nvPr/>
        </p:nvSpPr>
        <p:spPr>
          <a:xfrm>
            <a:off x="5716952" y="3190411"/>
            <a:ext cx="1483949" cy="174198"/>
          </a:xfrm>
          <a:prstGeom prst="rect">
            <a:avLst/>
          </a:prstGeom>
          <a:solidFill>
            <a:srgbClr val="FFFF00"/>
          </a:solidFill>
        </p:spPr>
        <p:txBody>
          <a:bodyPr wrap="none" rtlCol="0">
            <a:noAutofit/>
          </a:bodyPr>
          <a:lstStyle/>
          <a:p>
            <a:pPr algn="ctr" defTabSz="914400">
              <a:tabLst>
                <a:tab pos="257175" algn="l"/>
              </a:tabLst>
            </a:pPr>
            <a:endParaRPr lang="en-US" sz="1350">
              <a:solidFill>
                <a:prstClr val="black">
                  <a:lumMod val="75000"/>
                  <a:lumOff val="25000"/>
                </a:prstClr>
              </a:solidFill>
              <a:latin typeface="Calibri"/>
            </a:endParaRPr>
          </a:p>
        </p:txBody>
      </p:sp>
      <p:sp>
        <p:nvSpPr>
          <p:cNvPr id="16" name="Rectangle 15">
            <a:extLst>
              <a:ext uri="{FF2B5EF4-FFF2-40B4-BE49-F238E27FC236}">
                <a16:creationId xmlns:a16="http://schemas.microsoft.com/office/drawing/2014/main" id="{44F5DAA5-2B0D-834E-B7D4-516EA6B4CD99}"/>
              </a:ext>
            </a:extLst>
          </p:cNvPr>
          <p:cNvSpPr/>
          <p:nvPr/>
        </p:nvSpPr>
        <p:spPr>
          <a:xfrm>
            <a:off x="5396112" y="3489422"/>
            <a:ext cx="1414210" cy="2487229"/>
          </a:xfrm>
          <a:prstGeom prst="rect">
            <a:avLst/>
          </a:prstGeom>
          <a:solidFill>
            <a:srgbClr val="FF99CC"/>
          </a:solidFill>
        </p:spPr>
        <p:txBody>
          <a:bodyPr wrap="none" rtlCol="0">
            <a:noAutofit/>
          </a:bodyPr>
          <a:lstStyle/>
          <a:p>
            <a:pPr algn="ctr" defTabSz="914400">
              <a:tabLst>
                <a:tab pos="257175" algn="l"/>
              </a:tabLst>
            </a:pPr>
            <a:endParaRPr lang="en-US" sz="1350">
              <a:solidFill>
                <a:prstClr val="black">
                  <a:lumMod val="75000"/>
                  <a:lumOff val="25000"/>
                </a:prstClr>
              </a:solidFill>
              <a:latin typeface="Calibri"/>
            </a:endParaRPr>
          </a:p>
        </p:txBody>
      </p:sp>
      <p:sp>
        <p:nvSpPr>
          <p:cNvPr id="17" name="Rectangle 16">
            <a:extLst>
              <a:ext uri="{FF2B5EF4-FFF2-40B4-BE49-F238E27FC236}">
                <a16:creationId xmlns:a16="http://schemas.microsoft.com/office/drawing/2014/main" id="{409AFC3B-689C-1647-A311-F425D4252F3B}"/>
              </a:ext>
            </a:extLst>
          </p:cNvPr>
          <p:cNvSpPr/>
          <p:nvPr/>
        </p:nvSpPr>
        <p:spPr>
          <a:xfrm>
            <a:off x="5389604" y="5194903"/>
            <a:ext cx="1421085" cy="174364"/>
          </a:xfrm>
          <a:prstGeom prst="rect">
            <a:avLst/>
          </a:prstGeom>
          <a:solidFill>
            <a:srgbClr val="FFFF00"/>
          </a:solidFill>
        </p:spPr>
        <p:txBody>
          <a:bodyPr wrap="none" rtlCol="0">
            <a:noAutofit/>
          </a:bodyPr>
          <a:lstStyle/>
          <a:p>
            <a:pPr algn="ctr" defTabSz="914400">
              <a:tabLst>
                <a:tab pos="257175" algn="l"/>
              </a:tabLst>
            </a:pPr>
            <a:endParaRPr lang="en-US" sz="1350">
              <a:solidFill>
                <a:prstClr val="black">
                  <a:lumMod val="75000"/>
                  <a:lumOff val="25000"/>
                </a:prstClr>
              </a:solidFill>
              <a:latin typeface="Calibri"/>
            </a:endParaRPr>
          </a:p>
        </p:txBody>
      </p:sp>
      <p:sp>
        <p:nvSpPr>
          <p:cNvPr id="6" name="Title 5">
            <a:extLst>
              <a:ext uri="{FF2B5EF4-FFF2-40B4-BE49-F238E27FC236}">
                <a16:creationId xmlns:a16="http://schemas.microsoft.com/office/drawing/2014/main" id="{9D918053-E995-48F1-91AE-10A3698CA0C7}"/>
              </a:ext>
            </a:extLst>
          </p:cNvPr>
          <p:cNvSpPr>
            <a:spLocks noGrp="1"/>
          </p:cNvSpPr>
          <p:nvPr>
            <p:ph type="title"/>
          </p:nvPr>
        </p:nvSpPr>
        <p:spPr>
          <a:xfrm>
            <a:off x="377190" y="1069848"/>
            <a:ext cx="8449056" cy="582930"/>
          </a:xfrm>
        </p:spPr>
        <p:txBody>
          <a:bodyPr>
            <a:normAutofit fontScale="90000"/>
          </a:bodyPr>
          <a:lstStyle/>
          <a:p>
            <a:r>
              <a:rPr lang="en-US" dirty="0"/>
              <a:t>Conditional branch (Variant 1) attack</a:t>
            </a:r>
          </a:p>
        </p:txBody>
      </p:sp>
      <p:sp>
        <p:nvSpPr>
          <p:cNvPr id="2" name="TextBox 1">
            <a:extLst>
              <a:ext uri="{FF2B5EF4-FFF2-40B4-BE49-F238E27FC236}">
                <a16:creationId xmlns:a16="http://schemas.microsoft.com/office/drawing/2014/main" id="{1CBA0A9B-71CA-4478-85B9-0A725314195A}"/>
              </a:ext>
            </a:extLst>
          </p:cNvPr>
          <p:cNvSpPr txBox="1"/>
          <p:nvPr/>
        </p:nvSpPr>
        <p:spPr>
          <a:xfrm>
            <a:off x="123094" y="1957207"/>
            <a:ext cx="4906107" cy="707886"/>
          </a:xfrm>
          <a:prstGeom prst="rect">
            <a:avLst/>
          </a:prstGeom>
          <a:solidFill>
            <a:schemeClr val="accent3">
              <a:lumMod val="60000"/>
              <a:lumOff val="40000"/>
            </a:schemeClr>
          </a:solidFill>
        </p:spPr>
        <p:txBody>
          <a:bodyPr wrap="square" rtlCol="0">
            <a:spAutoFit/>
          </a:bodyPr>
          <a:lstStyle/>
          <a:p>
            <a:pPr defTabSz="914400"/>
            <a:r>
              <a:rPr lang="en-US" sz="2000" dirty="0">
                <a:solidFill>
                  <a:prstClr val="black"/>
                </a:solidFill>
                <a:latin typeface="Courier New" panose="02070309020205020404" pitchFamily="49" charset="0"/>
                <a:cs typeface="Courier New" panose="02070309020205020404" pitchFamily="49" charset="0"/>
              </a:rPr>
              <a:t>if (x &lt; array1_size)</a:t>
            </a:r>
          </a:p>
          <a:p>
            <a:pPr defTabSz="914400"/>
            <a:r>
              <a:rPr lang="en-US" sz="2000" dirty="0">
                <a:solidFill>
                  <a:prstClr val="black"/>
                </a:solidFill>
                <a:latin typeface="Courier New" panose="02070309020205020404" pitchFamily="49" charset="0"/>
                <a:cs typeface="Courier New" panose="02070309020205020404" pitchFamily="49" charset="0"/>
              </a:rPr>
              <a:t>   y = array2[array1[x]*4096];</a:t>
            </a:r>
          </a:p>
        </p:txBody>
      </p:sp>
      <p:sp>
        <p:nvSpPr>
          <p:cNvPr id="41" name="TextBox 40">
            <a:extLst>
              <a:ext uri="{FF2B5EF4-FFF2-40B4-BE49-F238E27FC236}">
                <a16:creationId xmlns:a16="http://schemas.microsoft.com/office/drawing/2014/main" id="{95517891-2C8E-4FD6-BF62-0EB1D988B1E5}"/>
              </a:ext>
            </a:extLst>
          </p:cNvPr>
          <p:cNvSpPr txBox="1"/>
          <p:nvPr/>
        </p:nvSpPr>
        <p:spPr>
          <a:xfrm>
            <a:off x="5273045" y="1850297"/>
            <a:ext cx="3855711" cy="4126354"/>
          </a:xfrm>
          <a:prstGeom prst="rect">
            <a:avLst/>
          </a:prstGeom>
          <a:solidFill>
            <a:schemeClr val="accent6">
              <a:lumMod val="40000"/>
              <a:lumOff val="60000"/>
              <a:alpha val="50000"/>
            </a:schemeClr>
          </a:solidFill>
        </p:spPr>
        <p:txBody>
          <a:bodyPr wrap="square" rtlCol="0">
            <a:noAutofit/>
          </a:bodyPr>
          <a:lstStyle/>
          <a:p>
            <a:pPr marL="84535" defTabSz="914400">
              <a:tabLst>
                <a:tab pos="385763" algn="l"/>
              </a:tabLst>
            </a:pPr>
            <a:r>
              <a:rPr lang="en-US" b="1" dirty="0">
                <a:solidFill>
                  <a:prstClr val="black">
                    <a:lumMod val="75000"/>
                    <a:lumOff val="25000"/>
                  </a:prstClr>
                </a:solidFill>
                <a:latin typeface="Calibri"/>
              </a:rPr>
              <a:t>Memory &amp; Cache Status</a:t>
            </a:r>
          </a:p>
          <a:p>
            <a:pPr marL="84535" defTabSz="914400">
              <a:tabLst>
                <a:tab pos="385763" algn="l"/>
              </a:tabLst>
            </a:pPr>
            <a:endParaRPr lang="en-US" sz="450" dirty="0">
              <a:solidFill>
                <a:prstClr val="black">
                  <a:lumMod val="75000"/>
                  <a:lumOff val="25000"/>
                </a:prstClr>
              </a:solidFill>
              <a:latin typeface="Courier New" panose="02070309020205020404" pitchFamily="49" charset="0"/>
              <a:cs typeface="Courier New" panose="02070309020205020404" pitchFamily="49" charset="0"/>
            </a:endParaRPr>
          </a:p>
          <a:p>
            <a:pPr marL="84535" defTabSz="914400">
              <a:tabLst>
                <a:tab pos="385763" algn="l"/>
              </a:tabLst>
            </a:pPr>
            <a:r>
              <a:rPr lang="en-US" sz="1350" dirty="0">
                <a:solidFill>
                  <a:prstClr val="black">
                    <a:lumMod val="75000"/>
                    <a:lumOff val="25000"/>
                  </a:prstClr>
                </a:solidFill>
                <a:latin typeface="Courier New" panose="02070309020205020404" pitchFamily="49" charset="0"/>
                <a:cs typeface="Courier New" panose="02070309020205020404" pitchFamily="49" charset="0"/>
              </a:rPr>
              <a:t>array1_size = 00000008</a:t>
            </a:r>
          </a:p>
          <a:p>
            <a:pPr marL="84535" defTabSz="914400">
              <a:tabLst>
                <a:tab pos="385763" algn="l"/>
              </a:tabLst>
            </a:pPr>
            <a:endParaRPr lang="en-US" sz="750" dirty="0">
              <a:solidFill>
                <a:prstClr val="black">
                  <a:lumMod val="75000"/>
                  <a:lumOff val="25000"/>
                </a:prstClr>
              </a:solidFill>
              <a:latin typeface="Calibri"/>
            </a:endParaRPr>
          </a:p>
          <a:p>
            <a:pPr marL="84535" defTabSz="914400">
              <a:tabLst>
                <a:tab pos="385763" algn="l"/>
              </a:tabLst>
            </a:pPr>
            <a:r>
              <a:rPr lang="en-US" sz="1350" dirty="0">
                <a:solidFill>
                  <a:prstClr val="black">
                    <a:lumMod val="75000"/>
                    <a:lumOff val="25000"/>
                  </a:prstClr>
                </a:solidFill>
                <a:latin typeface="Calibri"/>
              </a:rPr>
              <a:t>Memory at </a:t>
            </a:r>
            <a:r>
              <a:rPr lang="en-US" sz="1350" dirty="0">
                <a:solidFill>
                  <a:prstClr val="black"/>
                </a:solidFill>
                <a:latin typeface="Courier New" panose="02070309020205020404" pitchFamily="49" charset="0"/>
                <a:cs typeface="Courier New" panose="02070309020205020404" pitchFamily="49" charset="0"/>
              </a:rPr>
              <a:t>array1</a:t>
            </a:r>
            <a:r>
              <a:rPr lang="en-US" sz="1350" dirty="0">
                <a:solidFill>
                  <a:prstClr val="black">
                    <a:lumMod val="75000"/>
                    <a:lumOff val="25000"/>
                  </a:prstClr>
                </a:solidFill>
                <a:latin typeface="Calibri"/>
              </a:rPr>
              <a:t> base:</a:t>
            </a:r>
            <a:endParaRPr lang="en-US" sz="1350" dirty="0">
              <a:solidFill>
                <a:prstClr val="black"/>
              </a:solidFill>
              <a:latin typeface="Courier New" panose="02070309020205020404" pitchFamily="49" charset="0"/>
              <a:cs typeface="Courier New" panose="02070309020205020404" pitchFamily="49" charset="0"/>
            </a:endParaRPr>
          </a:p>
          <a:p>
            <a:pPr marL="84535" defTabSz="914400">
              <a:tabLst>
                <a:tab pos="385763" algn="l"/>
              </a:tabLst>
            </a:pPr>
            <a:r>
              <a:rPr lang="en-US" sz="1350" dirty="0">
                <a:solidFill>
                  <a:prstClr val="black">
                    <a:lumMod val="75000"/>
                    <a:lumOff val="25000"/>
                  </a:prstClr>
                </a:solidFill>
                <a:latin typeface="Calibri"/>
              </a:rPr>
              <a:t>	8 bytes of data (value doesn’t matter)</a:t>
            </a:r>
            <a:br>
              <a:rPr lang="en-US" sz="1350" dirty="0">
                <a:solidFill>
                  <a:prstClr val="black"/>
                </a:solidFill>
                <a:latin typeface="Courier New" panose="02070309020205020404" pitchFamily="49" charset="0"/>
                <a:cs typeface="Courier New" panose="02070309020205020404" pitchFamily="49" charset="0"/>
              </a:rPr>
            </a:br>
            <a:r>
              <a:rPr lang="en-US" sz="1350" dirty="0">
                <a:solidFill>
                  <a:prstClr val="black"/>
                </a:solidFill>
                <a:latin typeface="Calibri"/>
                <a:cs typeface="Courier New" panose="02070309020205020404" pitchFamily="49" charset="0"/>
              </a:rPr>
              <a:t>Memory at </a:t>
            </a:r>
            <a:r>
              <a:rPr lang="en-US" sz="1350" dirty="0">
                <a:solidFill>
                  <a:prstClr val="black"/>
                </a:solidFill>
                <a:latin typeface="Courier New" panose="02070309020205020404" pitchFamily="49" charset="0"/>
                <a:cs typeface="Courier New" panose="02070309020205020404" pitchFamily="49" charset="0"/>
              </a:rPr>
              <a:t>array1</a:t>
            </a:r>
            <a:r>
              <a:rPr lang="en-US" sz="1350" dirty="0">
                <a:solidFill>
                  <a:prstClr val="black">
                    <a:lumMod val="75000"/>
                    <a:lumOff val="25000"/>
                  </a:prstClr>
                </a:solidFill>
                <a:latin typeface="Calibri"/>
              </a:rPr>
              <a:t> base+1000:</a:t>
            </a:r>
          </a:p>
          <a:p>
            <a:pPr marL="84535" defTabSz="914400">
              <a:tabLst>
                <a:tab pos="385763" algn="l"/>
              </a:tabLst>
            </a:pPr>
            <a:r>
              <a:rPr lang="en-US" sz="1350" b="1" dirty="0">
                <a:solidFill>
                  <a:srgbClr val="C00000"/>
                </a:solidFill>
                <a:latin typeface="Courier New" panose="02070309020205020404" pitchFamily="49" charset="0"/>
                <a:cs typeface="Courier New" panose="02070309020205020404" pitchFamily="49" charset="0"/>
              </a:rPr>
              <a:t>	09</a:t>
            </a:r>
            <a:r>
              <a:rPr lang="en-US" sz="1350" dirty="0">
                <a:solidFill>
                  <a:prstClr val="black"/>
                </a:solidFill>
                <a:latin typeface="Courier New" panose="02070309020205020404" pitchFamily="49" charset="0"/>
                <a:cs typeface="Courier New" panose="02070309020205020404" pitchFamily="49" charset="0"/>
              </a:rPr>
              <a:t> F1 98 CC 90...</a:t>
            </a:r>
            <a:r>
              <a:rPr lang="en-US" sz="1350" dirty="0">
                <a:solidFill>
                  <a:prstClr val="black"/>
                </a:solidFill>
                <a:latin typeface="Courier New" panose="02070309020205020404" pitchFamily="49" charset="0"/>
                <a:cs typeface="Courier New" panose="02070309020205020404" pitchFamily="49" charset="0"/>
                <a:sym typeface="Wingdings" panose="05000000000000000000" pitchFamily="2" charset="2"/>
              </a:rPr>
              <a:t>(</a:t>
            </a:r>
            <a:r>
              <a:rPr lang="en-US" sz="1350" dirty="0">
                <a:solidFill>
                  <a:prstClr val="black">
                    <a:lumMod val="75000"/>
                    <a:lumOff val="25000"/>
                  </a:prstClr>
                </a:solidFill>
                <a:latin typeface="Calibri"/>
              </a:rPr>
              <a:t>something secret)</a:t>
            </a:r>
          </a:p>
          <a:p>
            <a:pPr marL="84535" defTabSz="914400">
              <a:tabLst>
                <a:tab pos="385763" algn="l"/>
              </a:tabLst>
            </a:pPr>
            <a:endParaRPr lang="en-US" sz="1050" dirty="0">
              <a:solidFill>
                <a:prstClr val="black">
                  <a:lumMod val="75000"/>
                  <a:lumOff val="25000"/>
                </a:prstClr>
              </a:solidFill>
              <a:latin typeface="Calibri"/>
            </a:endParaRP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array2[ 0*4096]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array2[ 1*4096]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array2[ 2*4096]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array2[ 3*4096]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array2[ 4*4096]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array2[ 5*4096]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array2[ 6*4096]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array2[ 7*4096]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array2[ 8*4096]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array2[ 9*4096]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array2[10*4096]</a:t>
            </a:r>
          </a:p>
          <a:p>
            <a:pPr marL="84535" defTabSz="914400">
              <a:tabLst>
                <a:tab pos="385763" algn="l"/>
              </a:tabLst>
            </a:pPr>
            <a:r>
              <a:rPr lang="en-US" sz="1200" dirty="0">
                <a:solidFill>
                  <a:prstClr val="black">
                    <a:lumMod val="75000"/>
                    <a:lumOff val="25000"/>
                  </a:prstClr>
                </a:solidFill>
                <a:latin typeface="Courier New" panose="02070309020205020404" pitchFamily="49" charset="0"/>
                <a:cs typeface="Courier New" panose="02070309020205020404" pitchFamily="49" charset="0"/>
              </a:rPr>
              <a:t>array2[11*4096]</a:t>
            </a:r>
          </a:p>
        </p:txBody>
      </p:sp>
      <p:sp>
        <p:nvSpPr>
          <p:cNvPr id="31" name="Right Brace 30">
            <a:extLst>
              <a:ext uri="{FF2B5EF4-FFF2-40B4-BE49-F238E27FC236}">
                <a16:creationId xmlns:a16="http://schemas.microsoft.com/office/drawing/2014/main" id="{EA3BBA13-94ED-40F1-A7B5-31CDFD0FE4D1}"/>
              </a:ext>
            </a:extLst>
          </p:cNvPr>
          <p:cNvSpPr/>
          <p:nvPr/>
        </p:nvSpPr>
        <p:spPr>
          <a:xfrm>
            <a:off x="6814689" y="3485160"/>
            <a:ext cx="114299" cy="2452583"/>
          </a:xfrm>
          <a:prstGeom prst="rightBrace">
            <a:avLst>
              <a:gd name="adj1" fmla="val 49999"/>
              <a:gd name="adj2" fmla="val 50000"/>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txBody>
          <a:bodyPr wrap="none" rtlCol="0" anchor="ctr"/>
          <a:lstStyle/>
          <a:p>
            <a:pPr algn="ctr" defTabSz="914400"/>
            <a:endParaRPr lang="en-US" sz="1350">
              <a:solidFill>
                <a:prstClr val="black"/>
              </a:solidFill>
              <a:latin typeface="Calibri"/>
            </a:endParaRPr>
          </a:p>
        </p:txBody>
      </p:sp>
      <p:sp>
        <p:nvSpPr>
          <p:cNvPr id="32" name="TextBox 31">
            <a:extLst>
              <a:ext uri="{FF2B5EF4-FFF2-40B4-BE49-F238E27FC236}">
                <a16:creationId xmlns:a16="http://schemas.microsoft.com/office/drawing/2014/main" id="{BDBFE77D-E388-49B5-85DF-D5262D54140F}"/>
              </a:ext>
            </a:extLst>
          </p:cNvPr>
          <p:cNvSpPr txBox="1"/>
          <p:nvPr/>
        </p:nvSpPr>
        <p:spPr>
          <a:xfrm>
            <a:off x="6952486" y="4569626"/>
            <a:ext cx="2191514" cy="300082"/>
          </a:xfrm>
          <a:prstGeom prst="rect">
            <a:avLst/>
          </a:prstGeom>
          <a:noFill/>
        </p:spPr>
        <p:txBody>
          <a:bodyPr wrap="square" rtlCol="0">
            <a:spAutoFit/>
          </a:bodyPr>
          <a:lstStyle/>
          <a:p>
            <a:pPr defTabSz="914400"/>
            <a:r>
              <a:rPr lang="en-US" sz="1350" dirty="0">
                <a:solidFill>
                  <a:prstClr val="black"/>
                </a:solidFill>
                <a:latin typeface="Calibri"/>
              </a:rPr>
              <a:t>Contents don’t matter</a:t>
            </a:r>
            <a:endParaRPr lang="en-US" sz="1350" b="1" i="1" dirty="0">
              <a:solidFill>
                <a:prstClr val="black"/>
              </a:solidFill>
              <a:latin typeface="Calibri"/>
            </a:endParaRPr>
          </a:p>
        </p:txBody>
      </p:sp>
      <p:sp>
        <p:nvSpPr>
          <p:cNvPr id="44" name="TextBox 43">
            <a:extLst>
              <a:ext uri="{FF2B5EF4-FFF2-40B4-BE49-F238E27FC236}">
                <a16:creationId xmlns:a16="http://schemas.microsoft.com/office/drawing/2014/main" id="{D3EEF3B6-D8F1-40BB-8657-68B80A9FCAEE}"/>
              </a:ext>
            </a:extLst>
          </p:cNvPr>
          <p:cNvSpPr txBox="1"/>
          <p:nvPr/>
        </p:nvSpPr>
        <p:spPr>
          <a:xfrm>
            <a:off x="7292356" y="5029447"/>
            <a:ext cx="855511" cy="276999"/>
          </a:xfrm>
          <a:prstGeom prst="rect">
            <a:avLst/>
          </a:prstGeom>
          <a:solidFill>
            <a:srgbClr val="FF99CC"/>
          </a:solidFill>
        </p:spPr>
        <p:txBody>
          <a:bodyPr wrap="none" rtlCol="0">
            <a:noAutofit/>
          </a:bodyPr>
          <a:lstStyle/>
          <a:p>
            <a:pPr algn="ctr" defTabSz="914400">
              <a:tabLst>
                <a:tab pos="257175" algn="l"/>
              </a:tabLst>
            </a:pPr>
            <a:r>
              <a:rPr lang="en-US" sz="1350" dirty="0" err="1">
                <a:solidFill>
                  <a:prstClr val="black">
                    <a:lumMod val="75000"/>
                    <a:lumOff val="25000"/>
                  </a:prstClr>
                </a:solidFill>
                <a:latin typeface="Calibri"/>
              </a:rPr>
              <a:t>Uncached</a:t>
            </a:r>
            <a:endParaRPr lang="en-US" sz="1350" dirty="0">
              <a:solidFill>
                <a:prstClr val="black">
                  <a:lumMod val="75000"/>
                  <a:lumOff val="25000"/>
                </a:prstClr>
              </a:solidFill>
              <a:latin typeface="Calibri"/>
            </a:endParaRPr>
          </a:p>
        </p:txBody>
      </p:sp>
      <p:sp>
        <p:nvSpPr>
          <p:cNvPr id="45" name="TextBox 44">
            <a:extLst>
              <a:ext uri="{FF2B5EF4-FFF2-40B4-BE49-F238E27FC236}">
                <a16:creationId xmlns:a16="http://schemas.microsoft.com/office/drawing/2014/main" id="{4057E7F0-53CE-4076-8DC7-C42B62FDC4F8}"/>
              </a:ext>
            </a:extLst>
          </p:cNvPr>
          <p:cNvSpPr txBox="1"/>
          <p:nvPr/>
        </p:nvSpPr>
        <p:spPr>
          <a:xfrm>
            <a:off x="8290030" y="5029447"/>
            <a:ext cx="672218" cy="285505"/>
          </a:xfrm>
          <a:prstGeom prst="rect">
            <a:avLst/>
          </a:prstGeom>
          <a:solidFill>
            <a:srgbClr val="FFFF00"/>
          </a:solidFill>
        </p:spPr>
        <p:txBody>
          <a:bodyPr wrap="none" rtlCol="0">
            <a:noAutofit/>
          </a:bodyPr>
          <a:lstStyle/>
          <a:p>
            <a:pPr algn="ctr" defTabSz="914400">
              <a:tabLst>
                <a:tab pos="257175" algn="l"/>
              </a:tabLst>
            </a:pPr>
            <a:r>
              <a:rPr lang="en-US" sz="1350" dirty="0">
                <a:solidFill>
                  <a:prstClr val="black">
                    <a:lumMod val="75000"/>
                    <a:lumOff val="25000"/>
                  </a:prstClr>
                </a:solidFill>
                <a:latin typeface="Calibri"/>
              </a:rPr>
              <a:t>Cached</a:t>
            </a:r>
          </a:p>
        </p:txBody>
      </p:sp>
      <p:sp>
        <p:nvSpPr>
          <p:cNvPr id="46" name="TextBox 45">
            <a:extLst>
              <a:ext uri="{FF2B5EF4-FFF2-40B4-BE49-F238E27FC236}">
                <a16:creationId xmlns:a16="http://schemas.microsoft.com/office/drawing/2014/main" id="{9FBFC096-4708-4B95-80C9-28835DB15C7C}"/>
              </a:ext>
            </a:extLst>
          </p:cNvPr>
          <p:cNvSpPr txBox="1"/>
          <p:nvPr/>
        </p:nvSpPr>
        <p:spPr>
          <a:xfrm>
            <a:off x="5488352" y="5745819"/>
            <a:ext cx="457200" cy="230832"/>
          </a:xfrm>
          <a:prstGeom prst="rect">
            <a:avLst/>
          </a:prstGeom>
          <a:noFill/>
        </p:spPr>
        <p:txBody>
          <a:bodyPr wrap="square" rtlCol="0">
            <a:spAutoFit/>
          </a:bodyPr>
          <a:lstStyle/>
          <a:p>
            <a:pPr algn="ctr" defTabSz="914400"/>
            <a:r>
              <a:rPr lang="en-US" sz="900" dirty="0">
                <a:solidFill>
                  <a:prstClr val="black"/>
                </a:solidFill>
                <a:latin typeface="Calibri"/>
                <a:sym typeface="Wingdings" panose="05000000000000000000" pitchFamily="2" charset="2"/>
              </a:rPr>
              <a:t>  </a:t>
            </a:r>
            <a:endParaRPr lang="en-US" sz="900" dirty="0">
              <a:solidFill>
                <a:prstClr val="black"/>
              </a:solidFill>
              <a:latin typeface="Calibri"/>
            </a:endParaRPr>
          </a:p>
        </p:txBody>
      </p:sp>
      <p:sp>
        <p:nvSpPr>
          <p:cNvPr id="47" name="TextBox 46">
            <a:extLst>
              <a:ext uri="{FF2B5EF4-FFF2-40B4-BE49-F238E27FC236}">
                <a16:creationId xmlns:a16="http://schemas.microsoft.com/office/drawing/2014/main" id="{51267612-DFD5-464F-BA38-A61B90E7873A}"/>
              </a:ext>
            </a:extLst>
          </p:cNvPr>
          <p:cNvSpPr txBox="1"/>
          <p:nvPr/>
        </p:nvSpPr>
        <p:spPr>
          <a:xfrm>
            <a:off x="6952486" y="4777420"/>
            <a:ext cx="2191514" cy="300082"/>
          </a:xfrm>
          <a:prstGeom prst="rect">
            <a:avLst/>
          </a:prstGeom>
          <a:noFill/>
        </p:spPr>
        <p:txBody>
          <a:bodyPr wrap="square" rtlCol="0">
            <a:spAutoFit/>
          </a:bodyPr>
          <a:lstStyle/>
          <a:p>
            <a:pPr defTabSz="914400"/>
            <a:r>
              <a:rPr lang="en-US" sz="1350" dirty="0">
                <a:solidFill>
                  <a:prstClr val="black"/>
                </a:solidFill>
                <a:latin typeface="Calibri"/>
              </a:rPr>
              <a:t>only care about cache </a:t>
            </a:r>
            <a:r>
              <a:rPr lang="en-US" sz="1350" b="1" i="1" dirty="0">
                <a:solidFill>
                  <a:prstClr val="black"/>
                </a:solidFill>
                <a:latin typeface="Calibri"/>
              </a:rPr>
              <a:t>status</a:t>
            </a:r>
          </a:p>
        </p:txBody>
      </p:sp>
      <p:sp>
        <p:nvSpPr>
          <p:cNvPr id="15" name="TextBox 14">
            <a:extLst>
              <a:ext uri="{FF2B5EF4-FFF2-40B4-BE49-F238E27FC236}">
                <a16:creationId xmlns:a16="http://schemas.microsoft.com/office/drawing/2014/main" id="{B87AB21C-B94B-7A43-AFFC-F4DFC012ABA7}"/>
              </a:ext>
            </a:extLst>
          </p:cNvPr>
          <p:cNvSpPr txBox="1"/>
          <p:nvPr/>
        </p:nvSpPr>
        <p:spPr>
          <a:xfrm>
            <a:off x="136882" y="3124201"/>
            <a:ext cx="5117067" cy="2698687"/>
          </a:xfrm>
          <a:prstGeom prst="rect">
            <a:avLst/>
          </a:prstGeom>
          <a:noFill/>
        </p:spPr>
        <p:txBody>
          <a:bodyPr wrap="square" rtlCol="0">
            <a:spAutoFit/>
          </a:bodyPr>
          <a:lstStyle/>
          <a:p>
            <a:pPr defTabSz="914400">
              <a:lnSpc>
                <a:spcPct val="90000"/>
              </a:lnSpc>
              <a:spcBef>
                <a:spcPts val="150"/>
              </a:spcBef>
              <a:spcAft>
                <a:spcPts val="150"/>
              </a:spcAft>
              <a:buClr>
                <a:prstClr val="black"/>
              </a:buClr>
            </a:pPr>
            <a:r>
              <a:rPr lang="en-US" sz="2000" dirty="0">
                <a:solidFill>
                  <a:prstClr val="black"/>
                </a:solidFill>
                <a:latin typeface="Calibri"/>
              </a:rPr>
              <a:t>Attacker calls victim with </a:t>
            </a:r>
            <a:r>
              <a:rPr lang="en-US" sz="2000" dirty="0">
                <a:solidFill>
                  <a:prstClr val="black"/>
                </a:solidFill>
                <a:latin typeface="Courier New" panose="02070309020205020404" pitchFamily="49" charset="0"/>
                <a:cs typeface="Courier New" panose="02070309020205020404" pitchFamily="49" charset="0"/>
              </a:rPr>
              <a:t>x</a:t>
            </a:r>
            <a:r>
              <a:rPr lang="en-US" sz="2000" dirty="0">
                <a:solidFill>
                  <a:prstClr val="black"/>
                </a:solidFill>
                <a:latin typeface="Calibri"/>
              </a:rPr>
              <a:t>=1000</a:t>
            </a:r>
          </a:p>
          <a:p>
            <a:pPr defTabSz="914400">
              <a:lnSpc>
                <a:spcPct val="90000"/>
              </a:lnSpc>
              <a:spcBef>
                <a:spcPts val="150"/>
              </a:spcBef>
              <a:spcAft>
                <a:spcPts val="150"/>
              </a:spcAft>
              <a:buClr>
                <a:prstClr val="black"/>
              </a:buClr>
            </a:pPr>
            <a:endParaRPr lang="en-US" dirty="0">
              <a:solidFill>
                <a:prstClr val="black"/>
              </a:solidFill>
              <a:latin typeface="Calibri"/>
            </a:endParaRPr>
          </a:p>
          <a:p>
            <a:pPr defTabSz="914400">
              <a:lnSpc>
                <a:spcPct val="90000"/>
              </a:lnSpc>
              <a:spcBef>
                <a:spcPts val="150"/>
              </a:spcBef>
              <a:spcAft>
                <a:spcPts val="150"/>
              </a:spcAft>
              <a:buClr>
                <a:prstClr val="black"/>
              </a:buClr>
            </a:pPr>
            <a:r>
              <a:rPr lang="en-US" sz="2000" b="1" dirty="0">
                <a:solidFill>
                  <a:prstClr val="black"/>
                </a:solidFill>
                <a:latin typeface="Calibri"/>
              </a:rPr>
              <a:t>Attacker</a:t>
            </a:r>
            <a:r>
              <a:rPr lang="en-US" sz="2000" dirty="0">
                <a:solidFill>
                  <a:prstClr val="black"/>
                </a:solidFill>
                <a:latin typeface="Calibri"/>
              </a:rPr>
              <a:t>:   (another process or core)</a:t>
            </a:r>
          </a:p>
          <a:p>
            <a:pPr marL="285750" indent="-285750" defTabSz="914400">
              <a:lnSpc>
                <a:spcPct val="90000"/>
              </a:lnSpc>
              <a:spcBef>
                <a:spcPts val="150"/>
              </a:spcBef>
              <a:spcAft>
                <a:spcPts val="150"/>
              </a:spcAft>
              <a:buClr>
                <a:prstClr val="black"/>
              </a:buClr>
              <a:buFont typeface="Arial" panose="020B0604020202020204" pitchFamily="34" charset="0"/>
              <a:buChar char="•"/>
            </a:pPr>
            <a:r>
              <a:rPr lang="en-US" sz="2000" dirty="0">
                <a:solidFill>
                  <a:prstClr val="black"/>
                </a:solidFill>
                <a:latin typeface="Courier New" panose="02070309020205020404" pitchFamily="49" charset="0"/>
                <a:cs typeface="Courier New" panose="02070309020205020404" pitchFamily="49" charset="0"/>
              </a:rPr>
              <a:t>for </a:t>
            </a:r>
            <a:r>
              <a:rPr lang="en-US" sz="2000" dirty="0" err="1">
                <a:solidFill>
                  <a:prstClr val="black"/>
                </a:solidFill>
                <a:latin typeface="Courier New" panose="02070309020205020404" pitchFamily="49" charset="0"/>
                <a:cs typeface="Courier New" panose="02070309020205020404" pitchFamily="49" charset="0"/>
              </a:rPr>
              <a:t>i</a:t>
            </a:r>
            <a:r>
              <a:rPr lang="en-US" sz="2000" dirty="0">
                <a:solidFill>
                  <a:prstClr val="black"/>
                </a:solidFill>
                <a:latin typeface="Courier New" panose="02070309020205020404" pitchFamily="49" charset="0"/>
                <a:cs typeface="Courier New" panose="02070309020205020404" pitchFamily="49" charset="0"/>
              </a:rPr>
              <a:t>=0 to 255:  </a:t>
            </a:r>
            <a:br>
              <a:rPr lang="en-US" sz="2000" dirty="0">
                <a:solidFill>
                  <a:prstClr val="black"/>
                </a:solidFill>
                <a:latin typeface="Calibri"/>
              </a:rPr>
            </a:br>
            <a:r>
              <a:rPr lang="en-US" sz="2000" dirty="0">
                <a:solidFill>
                  <a:prstClr val="black"/>
                </a:solidFill>
                <a:latin typeface="Calibri"/>
              </a:rPr>
              <a:t>   measure read time for </a:t>
            </a:r>
            <a:r>
              <a:rPr lang="en-US" sz="2000" dirty="0">
                <a:solidFill>
                  <a:prstClr val="black"/>
                </a:solidFill>
                <a:latin typeface="Courier New" panose="02070309020205020404" pitchFamily="49" charset="0"/>
                <a:cs typeface="Courier New" panose="02070309020205020404" pitchFamily="49" charset="0"/>
              </a:rPr>
              <a:t>array2[</a:t>
            </a:r>
            <a:r>
              <a:rPr lang="en-US" sz="2000" dirty="0" err="1">
                <a:solidFill>
                  <a:prstClr val="black"/>
                </a:solidFill>
                <a:latin typeface="Courier New" panose="02070309020205020404" pitchFamily="49" charset="0"/>
                <a:cs typeface="Courier New" panose="02070309020205020404" pitchFamily="49" charset="0"/>
              </a:rPr>
              <a:t>i</a:t>
            </a:r>
            <a:r>
              <a:rPr lang="en-US" sz="2000" dirty="0">
                <a:solidFill>
                  <a:prstClr val="black"/>
                </a:solidFill>
                <a:latin typeface="Courier New" panose="02070309020205020404" pitchFamily="49" charset="0"/>
                <a:cs typeface="Courier New" panose="02070309020205020404" pitchFamily="49" charset="0"/>
              </a:rPr>
              <a:t>*</a:t>
            </a:r>
            <a:r>
              <a:rPr lang="en-US" sz="2000" dirty="0">
                <a:solidFill>
                  <a:prstClr val="black"/>
                </a:solidFill>
                <a:latin typeface="Calibri"/>
              </a:rPr>
              <a:t>4096</a:t>
            </a:r>
            <a:r>
              <a:rPr lang="en-US" sz="2000" dirty="0">
                <a:solidFill>
                  <a:prstClr val="black"/>
                </a:solidFill>
                <a:latin typeface="Courier New" panose="02070309020205020404" pitchFamily="49" charset="0"/>
                <a:cs typeface="Courier New" panose="02070309020205020404" pitchFamily="49" charset="0"/>
              </a:rPr>
              <a:t>]</a:t>
            </a:r>
            <a:endParaRPr lang="en-US" sz="2000" dirty="0">
              <a:solidFill>
                <a:prstClr val="black"/>
              </a:solidFill>
              <a:latin typeface="Calibri"/>
            </a:endParaRPr>
          </a:p>
          <a:p>
            <a:pPr marL="285750" indent="-285750" defTabSz="914400">
              <a:lnSpc>
                <a:spcPct val="90000"/>
              </a:lnSpc>
              <a:spcBef>
                <a:spcPts val="750"/>
              </a:spcBef>
              <a:spcAft>
                <a:spcPts val="150"/>
              </a:spcAft>
              <a:buClr>
                <a:prstClr val="black"/>
              </a:buClr>
              <a:buFont typeface="Arial" panose="020B0604020202020204" pitchFamily="34" charset="0"/>
              <a:buChar char="•"/>
            </a:pPr>
            <a:r>
              <a:rPr lang="en-US" sz="2000" dirty="0">
                <a:solidFill>
                  <a:prstClr val="black"/>
                </a:solidFill>
                <a:latin typeface="Calibri"/>
                <a:cs typeface="Courier New" panose="02070309020205020404" pitchFamily="49" charset="0"/>
              </a:rPr>
              <a:t>When </a:t>
            </a:r>
            <a:r>
              <a:rPr lang="en-US" sz="2000" dirty="0" err="1">
                <a:solidFill>
                  <a:prstClr val="black"/>
                </a:solidFill>
                <a:latin typeface="Courier New" panose="02070309020205020404" pitchFamily="49" charset="0"/>
                <a:cs typeface="Courier New" panose="02070309020205020404" pitchFamily="49" charset="0"/>
              </a:rPr>
              <a:t>i</a:t>
            </a:r>
            <a:r>
              <a:rPr lang="en-US" sz="2000" dirty="0">
                <a:solidFill>
                  <a:prstClr val="black"/>
                </a:solidFill>
                <a:latin typeface="Courier New" panose="02070309020205020404" pitchFamily="49" charset="0"/>
                <a:cs typeface="Courier New" panose="02070309020205020404" pitchFamily="49" charset="0"/>
              </a:rPr>
              <a:t>=</a:t>
            </a:r>
            <a:r>
              <a:rPr lang="en-US" sz="2000" b="1" dirty="0">
                <a:solidFill>
                  <a:srgbClr val="C00000"/>
                </a:solidFill>
                <a:latin typeface="Courier New" panose="02070309020205020404" pitchFamily="49" charset="0"/>
                <a:cs typeface="Courier New" panose="02070309020205020404" pitchFamily="49" charset="0"/>
              </a:rPr>
              <a:t>09</a:t>
            </a:r>
            <a:r>
              <a:rPr lang="en-US" sz="2000" dirty="0">
                <a:solidFill>
                  <a:prstClr val="black"/>
                </a:solidFill>
                <a:latin typeface="Calibri"/>
              </a:rPr>
              <a:t>  read is fast (cached), </a:t>
            </a:r>
            <a:br>
              <a:rPr lang="en-US" sz="2000" dirty="0">
                <a:solidFill>
                  <a:prstClr val="black"/>
                </a:solidFill>
                <a:latin typeface="Calibri"/>
              </a:rPr>
            </a:br>
            <a:r>
              <a:rPr lang="en-US" sz="2000" b="1" dirty="0">
                <a:solidFill>
                  <a:prstClr val="black"/>
                </a:solidFill>
                <a:latin typeface="Calibri"/>
              </a:rPr>
              <a:t>reveals secret byte !!</a:t>
            </a:r>
          </a:p>
          <a:p>
            <a:pPr marL="285750" indent="-285750" defTabSz="914400">
              <a:lnSpc>
                <a:spcPct val="90000"/>
              </a:lnSpc>
              <a:spcBef>
                <a:spcPts val="750"/>
              </a:spcBef>
              <a:spcAft>
                <a:spcPts val="150"/>
              </a:spcAft>
              <a:buClr>
                <a:prstClr val="black"/>
              </a:buClr>
              <a:buFont typeface="Arial" panose="020B0604020202020204" pitchFamily="34" charset="0"/>
              <a:buChar char="•"/>
            </a:pPr>
            <a:r>
              <a:rPr lang="en-US" sz="2000" dirty="0">
                <a:solidFill>
                  <a:prstClr val="black"/>
                </a:solidFill>
                <a:latin typeface="Calibri"/>
              </a:rPr>
              <a:t>Repeat with </a:t>
            </a:r>
            <a:r>
              <a:rPr lang="en-US" sz="2000" dirty="0">
                <a:solidFill>
                  <a:prstClr val="black"/>
                </a:solidFill>
                <a:latin typeface="Courier New" panose="02070309020205020404" pitchFamily="49" charset="0"/>
                <a:cs typeface="Courier New" panose="02070309020205020404" pitchFamily="49" charset="0"/>
              </a:rPr>
              <a:t>x=1001,1002,…</a:t>
            </a:r>
            <a:r>
              <a:rPr lang="en-US" sz="2000" dirty="0">
                <a:solidFill>
                  <a:prstClr val="black"/>
                </a:solidFill>
                <a:latin typeface="Calibri"/>
              </a:rPr>
              <a:t>   (10KB/s)</a:t>
            </a:r>
            <a:endParaRPr lang="en-US" dirty="0">
              <a:solidFill>
                <a:prstClr val="black"/>
              </a:solidFill>
              <a:latin typeface="Calibri"/>
            </a:endParaRPr>
          </a:p>
        </p:txBody>
      </p:sp>
      <p:sp>
        <p:nvSpPr>
          <p:cNvPr id="18" name="Oval 17">
            <a:extLst>
              <a:ext uri="{FF2B5EF4-FFF2-40B4-BE49-F238E27FC236}">
                <a16:creationId xmlns:a16="http://schemas.microsoft.com/office/drawing/2014/main" id="{657F5391-27C6-4D4D-91CD-507A37E079A5}"/>
              </a:ext>
            </a:extLst>
          </p:cNvPr>
          <p:cNvSpPr/>
          <p:nvPr/>
        </p:nvSpPr>
        <p:spPr>
          <a:xfrm>
            <a:off x="5651679" y="3083748"/>
            <a:ext cx="381000" cy="37101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Tree>
    <p:extLst>
      <p:ext uri="{BB962C8B-B14F-4D97-AF65-F5344CB8AC3E}">
        <p14:creationId xmlns:p14="http://schemas.microsoft.com/office/powerpoint/2010/main" val="116114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918053-E995-48F1-91AE-10A3698CA0C7}"/>
              </a:ext>
            </a:extLst>
          </p:cNvPr>
          <p:cNvSpPr>
            <a:spLocks noGrp="1"/>
          </p:cNvSpPr>
          <p:nvPr>
            <p:ph type="title"/>
          </p:nvPr>
        </p:nvSpPr>
        <p:spPr>
          <a:xfrm>
            <a:off x="457200" y="685800"/>
            <a:ext cx="8229600" cy="857250"/>
          </a:xfrm>
        </p:spPr>
        <p:txBody>
          <a:bodyPr/>
          <a:lstStyle/>
          <a:p>
            <a:r>
              <a:rPr lang="en-US" dirty="0"/>
              <a:t>Violating JavaScript’s sandbox</a:t>
            </a:r>
          </a:p>
        </p:txBody>
      </p:sp>
      <p:sp>
        <p:nvSpPr>
          <p:cNvPr id="4" name="Rectangle: Rounded Corners 3">
            <a:extLst>
              <a:ext uri="{FF2B5EF4-FFF2-40B4-BE49-F238E27FC236}">
                <a16:creationId xmlns:a16="http://schemas.microsoft.com/office/drawing/2014/main" id="{1877D7ED-41F3-49AE-8709-F04DBBBB2E63}"/>
              </a:ext>
            </a:extLst>
          </p:cNvPr>
          <p:cNvSpPr/>
          <p:nvPr/>
        </p:nvSpPr>
        <p:spPr>
          <a:xfrm>
            <a:off x="2210898" y="3185963"/>
            <a:ext cx="2299157" cy="190340"/>
          </a:xfrm>
          <a:prstGeom prst="round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lumMod val="75000"/>
                </a:prstClr>
              </a:solidFill>
              <a:latin typeface="Calibri"/>
            </a:endParaRPr>
          </a:p>
        </p:txBody>
      </p:sp>
      <p:sp>
        <p:nvSpPr>
          <p:cNvPr id="8" name="Rectangle: Rounded Corners 7">
            <a:extLst>
              <a:ext uri="{FF2B5EF4-FFF2-40B4-BE49-F238E27FC236}">
                <a16:creationId xmlns:a16="http://schemas.microsoft.com/office/drawing/2014/main" id="{67A0210E-8553-4C1B-A987-4F5DCF35ADEA}"/>
              </a:ext>
            </a:extLst>
          </p:cNvPr>
          <p:cNvSpPr/>
          <p:nvPr/>
        </p:nvSpPr>
        <p:spPr>
          <a:xfrm>
            <a:off x="1407082" y="3185963"/>
            <a:ext cx="577256" cy="190340"/>
          </a:xfrm>
          <a:prstGeom prst="round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lumMod val="75000"/>
                </a:prstClr>
              </a:solidFill>
              <a:latin typeface="Calibri"/>
            </a:endParaRPr>
          </a:p>
        </p:txBody>
      </p:sp>
      <p:sp>
        <p:nvSpPr>
          <p:cNvPr id="5" name="TextBox 4">
            <a:extLst>
              <a:ext uri="{FF2B5EF4-FFF2-40B4-BE49-F238E27FC236}">
                <a16:creationId xmlns:a16="http://schemas.microsoft.com/office/drawing/2014/main" id="{23BE6545-D74F-494F-9871-9946885E28D0}"/>
              </a:ext>
            </a:extLst>
          </p:cNvPr>
          <p:cNvSpPr txBox="1"/>
          <p:nvPr/>
        </p:nvSpPr>
        <p:spPr>
          <a:xfrm>
            <a:off x="534907" y="2577329"/>
            <a:ext cx="3695426" cy="507831"/>
          </a:xfrm>
          <a:prstGeom prst="rect">
            <a:avLst/>
          </a:prstGeom>
          <a:noFill/>
        </p:spPr>
        <p:txBody>
          <a:bodyPr wrap="square" rtlCol="0">
            <a:spAutoFit/>
          </a:bodyPr>
          <a:lstStyle/>
          <a:p>
            <a:pPr defTabSz="914400"/>
            <a:r>
              <a:rPr lang="en-US" sz="1350" b="1" dirty="0">
                <a:solidFill>
                  <a:prstClr val="white">
                    <a:lumMod val="75000"/>
                  </a:prstClr>
                </a:solidFill>
                <a:latin typeface="Courier New" panose="02070309020205020404" pitchFamily="49" charset="0"/>
                <a:cs typeface="Courier New" panose="02070309020205020404" pitchFamily="49" charset="0"/>
              </a:rPr>
              <a:t>index</a:t>
            </a:r>
            <a:r>
              <a:rPr lang="en-US" sz="1350" dirty="0">
                <a:solidFill>
                  <a:prstClr val="white">
                    <a:lumMod val="75000"/>
                  </a:prstClr>
                </a:solidFill>
                <a:latin typeface="Calibri"/>
              </a:rPr>
              <a:t> will be in-bounds on training passes,</a:t>
            </a:r>
            <a:br>
              <a:rPr lang="en-US" sz="1350" dirty="0">
                <a:solidFill>
                  <a:prstClr val="white">
                    <a:lumMod val="75000"/>
                  </a:prstClr>
                </a:solidFill>
                <a:latin typeface="Calibri"/>
              </a:rPr>
            </a:br>
            <a:r>
              <a:rPr lang="en-US" sz="1350" dirty="0">
                <a:solidFill>
                  <a:prstClr val="white">
                    <a:lumMod val="75000"/>
                  </a:prstClr>
                </a:solidFill>
                <a:latin typeface="Calibri"/>
              </a:rPr>
              <a:t>and out-of-bounds on attack passes</a:t>
            </a:r>
          </a:p>
        </p:txBody>
      </p:sp>
      <p:sp>
        <p:nvSpPr>
          <p:cNvPr id="9" name="TextBox 8">
            <a:extLst>
              <a:ext uri="{FF2B5EF4-FFF2-40B4-BE49-F238E27FC236}">
                <a16:creationId xmlns:a16="http://schemas.microsoft.com/office/drawing/2014/main" id="{B31C35FF-39BA-42C4-B172-366865E7C7CE}"/>
              </a:ext>
            </a:extLst>
          </p:cNvPr>
          <p:cNvSpPr txBox="1"/>
          <p:nvPr/>
        </p:nvSpPr>
        <p:spPr>
          <a:xfrm>
            <a:off x="4073289" y="2438401"/>
            <a:ext cx="4972173" cy="507831"/>
          </a:xfrm>
          <a:prstGeom prst="rect">
            <a:avLst/>
          </a:prstGeom>
          <a:noFill/>
        </p:spPr>
        <p:txBody>
          <a:bodyPr wrap="square" rtlCol="0">
            <a:spAutoFit/>
          </a:bodyPr>
          <a:lstStyle/>
          <a:p>
            <a:pPr defTabSz="914400"/>
            <a:r>
              <a:rPr lang="en-US" sz="1350" dirty="0">
                <a:solidFill>
                  <a:prstClr val="white">
                    <a:lumMod val="75000"/>
                  </a:prstClr>
                </a:solidFill>
                <a:latin typeface="Calibri"/>
              </a:rPr>
              <a:t>JIT thinks this check ensures </a:t>
            </a:r>
            <a:r>
              <a:rPr lang="en-US" sz="1350" b="1" dirty="0">
                <a:solidFill>
                  <a:prstClr val="white">
                    <a:lumMod val="75000"/>
                  </a:prstClr>
                </a:solidFill>
                <a:latin typeface="Courier New" panose="02070309020205020404" pitchFamily="49" charset="0"/>
                <a:cs typeface="Courier New" panose="02070309020205020404" pitchFamily="49" charset="0"/>
              </a:rPr>
              <a:t>index</a:t>
            </a:r>
            <a:r>
              <a:rPr lang="en-US" sz="1350" dirty="0">
                <a:solidFill>
                  <a:prstClr val="white">
                    <a:lumMod val="75000"/>
                  </a:prstClr>
                </a:solidFill>
                <a:latin typeface="Calibri"/>
              </a:rPr>
              <a:t> &lt; </a:t>
            </a:r>
            <a:r>
              <a:rPr lang="en-US" sz="1350" b="1" dirty="0">
                <a:solidFill>
                  <a:prstClr val="white">
                    <a:lumMod val="75000"/>
                  </a:prstClr>
                </a:solidFill>
                <a:latin typeface="Courier New" panose="02070309020205020404" pitchFamily="49" charset="0"/>
                <a:cs typeface="Courier New" panose="02070309020205020404" pitchFamily="49" charset="0"/>
              </a:rPr>
              <a:t>length</a:t>
            </a:r>
            <a:r>
              <a:rPr lang="en-US" sz="1350" dirty="0">
                <a:solidFill>
                  <a:prstClr val="white">
                    <a:lumMod val="75000"/>
                  </a:prstClr>
                </a:solidFill>
                <a:latin typeface="Calibri"/>
              </a:rPr>
              <a:t>, so it omits bounds check in next line.  Separate code evicts </a:t>
            </a:r>
            <a:r>
              <a:rPr lang="en-US" sz="1350" b="1" dirty="0">
                <a:solidFill>
                  <a:prstClr val="white">
                    <a:lumMod val="75000"/>
                  </a:prstClr>
                </a:solidFill>
                <a:latin typeface="Courier New" panose="02070309020205020404" pitchFamily="49" charset="0"/>
                <a:cs typeface="Courier New" panose="02070309020205020404" pitchFamily="49" charset="0"/>
              </a:rPr>
              <a:t>length</a:t>
            </a:r>
            <a:r>
              <a:rPr lang="en-US" sz="1350" dirty="0">
                <a:solidFill>
                  <a:prstClr val="white">
                    <a:lumMod val="75000"/>
                  </a:prstClr>
                </a:solidFill>
                <a:latin typeface="Calibri"/>
              </a:rPr>
              <a:t> for attack passes</a:t>
            </a:r>
          </a:p>
        </p:txBody>
      </p:sp>
      <p:sp>
        <p:nvSpPr>
          <p:cNvPr id="10" name="Rectangle: Rounded Corners 9">
            <a:extLst>
              <a:ext uri="{FF2B5EF4-FFF2-40B4-BE49-F238E27FC236}">
                <a16:creationId xmlns:a16="http://schemas.microsoft.com/office/drawing/2014/main" id="{B750DE23-A157-4F24-94E7-5D49D634D093}"/>
              </a:ext>
            </a:extLst>
          </p:cNvPr>
          <p:cNvSpPr/>
          <p:nvPr/>
        </p:nvSpPr>
        <p:spPr>
          <a:xfrm>
            <a:off x="1984339" y="3407094"/>
            <a:ext cx="2713597" cy="190340"/>
          </a:xfrm>
          <a:prstGeom prst="round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lumMod val="75000"/>
                </a:prstClr>
              </a:solidFill>
              <a:latin typeface="Calibri"/>
            </a:endParaRPr>
          </a:p>
        </p:txBody>
      </p:sp>
      <p:sp>
        <p:nvSpPr>
          <p:cNvPr id="11" name="TextBox 10">
            <a:extLst>
              <a:ext uri="{FF2B5EF4-FFF2-40B4-BE49-F238E27FC236}">
                <a16:creationId xmlns:a16="http://schemas.microsoft.com/office/drawing/2014/main" id="{506A78F0-D594-4249-93CE-37AA9866150E}"/>
              </a:ext>
            </a:extLst>
          </p:cNvPr>
          <p:cNvSpPr txBox="1"/>
          <p:nvPr/>
        </p:nvSpPr>
        <p:spPr>
          <a:xfrm>
            <a:off x="5138690" y="2998474"/>
            <a:ext cx="3723513" cy="300082"/>
          </a:xfrm>
          <a:prstGeom prst="rect">
            <a:avLst/>
          </a:prstGeom>
          <a:noFill/>
        </p:spPr>
        <p:txBody>
          <a:bodyPr wrap="square" rtlCol="0">
            <a:spAutoFit/>
          </a:bodyPr>
          <a:lstStyle/>
          <a:p>
            <a:pPr defTabSz="914400"/>
            <a:r>
              <a:rPr lang="en-US" sz="1350" dirty="0">
                <a:solidFill>
                  <a:prstClr val="white">
                    <a:lumMod val="75000"/>
                  </a:prstClr>
                </a:solidFill>
                <a:latin typeface="Calibri"/>
              </a:rPr>
              <a:t>Do the out-of-bounds read on attack passes!</a:t>
            </a:r>
          </a:p>
        </p:txBody>
      </p:sp>
      <p:sp>
        <p:nvSpPr>
          <p:cNvPr id="12" name="Rectangle: Rounded Corners 11">
            <a:extLst>
              <a:ext uri="{FF2B5EF4-FFF2-40B4-BE49-F238E27FC236}">
                <a16:creationId xmlns:a16="http://schemas.microsoft.com/office/drawing/2014/main" id="{A4BF0D5D-2869-4771-8501-DE840964BE91}"/>
              </a:ext>
            </a:extLst>
          </p:cNvPr>
          <p:cNvSpPr/>
          <p:nvPr/>
        </p:nvSpPr>
        <p:spPr>
          <a:xfrm>
            <a:off x="4974229" y="3598072"/>
            <a:ext cx="1845247" cy="190340"/>
          </a:xfrm>
          <a:prstGeom prst="round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lumMod val="75000"/>
                </a:prstClr>
              </a:solidFill>
              <a:latin typeface="Calibri"/>
            </a:endParaRPr>
          </a:p>
        </p:txBody>
      </p:sp>
      <p:sp>
        <p:nvSpPr>
          <p:cNvPr id="13" name="TextBox 12">
            <a:extLst>
              <a:ext uri="{FF2B5EF4-FFF2-40B4-BE49-F238E27FC236}">
                <a16:creationId xmlns:a16="http://schemas.microsoft.com/office/drawing/2014/main" id="{32553870-FD8D-49DD-82B1-60EFE44133A5}"/>
              </a:ext>
            </a:extLst>
          </p:cNvPr>
          <p:cNvSpPr txBox="1"/>
          <p:nvPr/>
        </p:nvSpPr>
        <p:spPr>
          <a:xfrm>
            <a:off x="5161327" y="4333845"/>
            <a:ext cx="3085163" cy="507831"/>
          </a:xfrm>
          <a:prstGeom prst="rect">
            <a:avLst/>
          </a:prstGeom>
          <a:noFill/>
        </p:spPr>
        <p:txBody>
          <a:bodyPr wrap="square" rtlCol="0">
            <a:spAutoFit/>
          </a:bodyPr>
          <a:lstStyle/>
          <a:p>
            <a:pPr defTabSz="914400"/>
            <a:r>
              <a:rPr lang="en-US" sz="1350" dirty="0">
                <a:solidFill>
                  <a:prstClr val="white">
                    <a:lumMod val="75000"/>
                  </a:prstClr>
                </a:solidFill>
                <a:latin typeface="Calibri"/>
              </a:rPr>
              <a:t>Keeps the JIT from adding unwanted bounds checks on the next line</a:t>
            </a:r>
          </a:p>
        </p:txBody>
      </p:sp>
      <p:sp>
        <p:nvSpPr>
          <p:cNvPr id="14" name="Rectangle: Rounded Corners 13">
            <a:extLst>
              <a:ext uri="{FF2B5EF4-FFF2-40B4-BE49-F238E27FC236}">
                <a16:creationId xmlns:a16="http://schemas.microsoft.com/office/drawing/2014/main" id="{E0473340-9889-48D3-B3D1-4EECE5104C87}"/>
              </a:ext>
            </a:extLst>
          </p:cNvPr>
          <p:cNvSpPr/>
          <p:nvPr/>
        </p:nvSpPr>
        <p:spPr>
          <a:xfrm>
            <a:off x="2509789" y="3811858"/>
            <a:ext cx="1966124" cy="190340"/>
          </a:xfrm>
          <a:prstGeom prst="round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lumMod val="75000"/>
                </a:prstClr>
              </a:solidFill>
              <a:latin typeface="Calibri"/>
            </a:endParaRPr>
          </a:p>
        </p:txBody>
      </p:sp>
      <p:sp>
        <p:nvSpPr>
          <p:cNvPr id="15" name="TextBox 14">
            <a:extLst>
              <a:ext uri="{FF2B5EF4-FFF2-40B4-BE49-F238E27FC236}">
                <a16:creationId xmlns:a16="http://schemas.microsoft.com/office/drawing/2014/main" id="{D7D1AB1C-EB14-4AE0-A08C-FFD756ACE8D7}"/>
              </a:ext>
            </a:extLst>
          </p:cNvPr>
          <p:cNvSpPr txBox="1"/>
          <p:nvPr/>
        </p:nvSpPr>
        <p:spPr>
          <a:xfrm>
            <a:off x="3569356" y="4836668"/>
            <a:ext cx="3577014" cy="300082"/>
          </a:xfrm>
          <a:prstGeom prst="rect">
            <a:avLst/>
          </a:prstGeom>
          <a:noFill/>
        </p:spPr>
        <p:txBody>
          <a:bodyPr wrap="square" rtlCol="0">
            <a:spAutoFit/>
          </a:bodyPr>
          <a:lstStyle/>
          <a:p>
            <a:pPr defTabSz="914400"/>
            <a:r>
              <a:rPr lang="en-US" sz="1350" dirty="0">
                <a:solidFill>
                  <a:prstClr val="white">
                    <a:lumMod val="75000"/>
                  </a:prstClr>
                </a:solidFill>
                <a:latin typeface="Calibri"/>
              </a:rPr>
              <a:t>Leak out-of-bounds read result into cache state!</a:t>
            </a:r>
          </a:p>
        </p:txBody>
      </p:sp>
      <p:sp>
        <p:nvSpPr>
          <p:cNvPr id="16" name="Rectangle: Rounded Corners 15">
            <a:extLst>
              <a:ext uri="{FF2B5EF4-FFF2-40B4-BE49-F238E27FC236}">
                <a16:creationId xmlns:a16="http://schemas.microsoft.com/office/drawing/2014/main" id="{0E54E2C5-DFD3-44A7-84D9-290739E1A31C}"/>
              </a:ext>
            </a:extLst>
          </p:cNvPr>
          <p:cNvSpPr/>
          <p:nvPr/>
        </p:nvSpPr>
        <p:spPr>
          <a:xfrm>
            <a:off x="1139423" y="3811858"/>
            <a:ext cx="1037334" cy="190340"/>
          </a:xfrm>
          <a:prstGeom prst="round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lumMod val="75000"/>
                </a:prstClr>
              </a:solidFill>
              <a:latin typeface="Calibri"/>
            </a:endParaRPr>
          </a:p>
        </p:txBody>
      </p:sp>
      <p:sp>
        <p:nvSpPr>
          <p:cNvPr id="17" name="TextBox 16">
            <a:extLst>
              <a:ext uri="{FF2B5EF4-FFF2-40B4-BE49-F238E27FC236}">
                <a16:creationId xmlns:a16="http://schemas.microsoft.com/office/drawing/2014/main" id="{0E9971E8-8358-4371-BFC9-246666247866}"/>
              </a:ext>
            </a:extLst>
          </p:cNvPr>
          <p:cNvSpPr txBox="1"/>
          <p:nvPr/>
        </p:nvSpPr>
        <p:spPr>
          <a:xfrm>
            <a:off x="828169" y="4391651"/>
            <a:ext cx="2535980" cy="507831"/>
          </a:xfrm>
          <a:prstGeom prst="rect">
            <a:avLst/>
          </a:prstGeom>
          <a:noFill/>
        </p:spPr>
        <p:txBody>
          <a:bodyPr wrap="square" rtlCol="0">
            <a:spAutoFit/>
          </a:bodyPr>
          <a:lstStyle/>
          <a:p>
            <a:pPr defTabSz="914400"/>
            <a:r>
              <a:rPr lang="en-US" sz="1350" dirty="0">
                <a:solidFill>
                  <a:prstClr val="white">
                    <a:lumMod val="75000"/>
                  </a:prstClr>
                </a:solidFill>
                <a:latin typeface="Calibri"/>
              </a:rPr>
              <a:t>Need to use the result so the operations aren’t optimized away</a:t>
            </a:r>
          </a:p>
        </p:txBody>
      </p:sp>
      <p:sp>
        <p:nvSpPr>
          <p:cNvPr id="18" name="TextBox 17">
            <a:extLst>
              <a:ext uri="{FF2B5EF4-FFF2-40B4-BE49-F238E27FC236}">
                <a16:creationId xmlns:a16="http://schemas.microsoft.com/office/drawing/2014/main" id="{3501C948-6A63-462F-972F-0C8DDC735C6C}"/>
              </a:ext>
            </a:extLst>
          </p:cNvPr>
          <p:cNvSpPr txBox="1"/>
          <p:nvPr/>
        </p:nvSpPr>
        <p:spPr>
          <a:xfrm>
            <a:off x="6996206" y="3871092"/>
            <a:ext cx="1994087" cy="507831"/>
          </a:xfrm>
          <a:prstGeom prst="rect">
            <a:avLst/>
          </a:prstGeom>
          <a:noFill/>
        </p:spPr>
        <p:txBody>
          <a:bodyPr wrap="square" rtlCol="0">
            <a:spAutoFit/>
          </a:bodyPr>
          <a:lstStyle/>
          <a:p>
            <a:pPr defTabSz="914400"/>
            <a:r>
              <a:rPr lang="en-US" sz="1350" dirty="0">
                <a:solidFill>
                  <a:prstClr val="white">
                    <a:lumMod val="75000"/>
                  </a:prstClr>
                </a:solidFill>
                <a:latin typeface="Calibri"/>
              </a:rPr>
              <a:t>“|0” is a JS optimizer trick </a:t>
            </a:r>
            <a:br>
              <a:rPr lang="en-US" sz="1350" dirty="0">
                <a:solidFill>
                  <a:prstClr val="white">
                    <a:lumMod val="75000"/>
                  </a:prstClr>
                </a:solidFill>
                <a:latin typeface="Calibri"/>
              </a:rPr>
            </a:br>
            <a:r>
              <a:rPr lang="en-US" sz="1350" dirty="0">
                <a:solidFill>
                  <a:prstClr val="white">
                    <a:lumMod val="75000"/>
                  </a:prstClr>
                </a:solidFill>
                <a:latin typeface="Calibri"/>
              </a:rPr>
              <a:t>(makes result an integer)</a:t>
            </a:r>
          </a:p>
        </p:txBody>
      </p:sp>
      <p:cxnSp>
        <p:nvCxnSpPr>
          <p:cNvPr id="20" name="Straight Connector 19">
            <a:extLst>
              <a:ext uri="{FF2B5EF4-FFF2-40B4-BE49-F238E27FC236}">
                <a16:creationId xmlns:a16="http://schemas.microsoft.com/office/drawing/2014/main" id="{43573A6A-92E4-45E8-9E01-B4D0DFD41E3B}"/>
              </a:ext>
            </a:extLst>
          </p:cNvPr>
          <p:cNvCxnSpPr>
            <a:cxnSpLocks/>
          </p:cNvCxnSpPr>
          <p:nvPr/>
        </p:nvCxnSpPr>
        <p:spPr>
          <a:xfrm flipH="1" flipV="1">
            <a:off x="1441619" y="3003664"/>
            <a:ext cx="133212" cy="151509"/>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B33248D-0B65-45D4-9146-814868A188F6}"/>
              </a:ext>
            </a:extLst>
          </p:cNvPr>
          <p:cNvCxnSpPr>
            <a:cxnSpLocks/>
          </p:cNvCxnSpPr>
          <p:nvPr/>
        </p:nvCxnSpPr>
        <p:spPr>
          <a:xfrm flipV="1">
            <a:off x="4264474" y="2868093"/>
            <a:ext cx="383727" cy="31787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A797C44-7EF3-4301-85DE-65B9EF24F912}"/>
              </a:ext>
            </a:extLst>
          </p:cNvPr>
          <p:cNvCxnSpPr>
            <a:cxnSpLocks/>
          </p:cNvCxnSpPr>
          <p:nvPr/>
        </p:nvCxnSpPr>
        <p:spPr>
          <a:xfrm flipV="1">
            <a:off x="4698490" y="3230485"/>
            <a:ext cx="501605" cy="214105"/>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CC8625EC-141C-4223-AE59-3F0EEC55A19C}"/>
              </a:ext>
            </a:extLst>
          </p:cNvPr>
          <p:cNvSpPr/>
          <p:nvPr/>
        </p:nvSpPr>
        <p:spPr>
          <a:xfrm>
            <a:off x="7019447" y="3598072"/>
            <a:ext cx="242579" cy="190340"/>
          </a:xfrm>
          <a:prstGeom prst="round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lumMod val="75000"/>
                </a:prstClr>
              </a:solidFill>
              <a:latin typeface="Calibri"/>
            </a:endParaRPr>
          </a:p>
        </p:txBody>
      </p:sp>
      <p:cxnSp>
        <p:nvCxnSpPr>
          <p:cNvPr id="27" name="Straight Connector 26">
            <a:extLst>
              <a:ext uri="{FF2B5EF4-FFF2-40B4-BE49-F238E27FC236}">
                <a16:creationId xmlns:a16="http://schemas.microsoft.com/office/drawing/2014/main" id="{2AB88EA4-E6CB-4B3D-8FC2-2E0F6775EE65}"/>
              </a:ext>
            </a:extLst>
          </p:cNvPr>
          <p:cNvCxnSpPr>
            <a:cxnSpLocks/>
          </p:cNvCxnSpPr>
          <p:nvPr/>
        </p:nvCxnSpPr>
        <p:spPr>
          <a:xfrm>
            <a:off x="7263668" y="3794876"/>
            <a:ext cx="203932" cy="10324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422A5F0-6E6E-4A1F-B7CB-C3CBF5087C04}"/>
              </a:ext>
            </a:extLst>
          </p:cNvPr>
          <p:cNvCxnSpPr>
            <a:cxnSpLocks/>
            <a:stCxn id="13" idx="0"/>
          </p:cNvCxnSpPr>
          <p:nvPr/>
        </p:nvCxnSpPr>
        <p:spPr>
          <a:xfrm flipH="1" flipV="1">
            <a:off x="6266580" y="3794170"/>
            <a:ext cx="437329" cy="539675"/>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B6A1C1F-37FD-40F8-BA79-A69DB5C70157}"/>
              </a:ext>
            </a:extLst>
          </p:cNvPr>
          <p:cNvCxnSpPr>
            <a:cxnSpLocks/>
          </p:cNvCxnSpPr>
          <p:nvPr/>
        </p:nvCxnSpPr>
        <p:spPr>
          <a:xfrm flipH="1" flipV="1">
            <a:off x="3158941" y="4011470"/>
            <a:ext cx="663143" cy="864929"/>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09C2D65-F50F-4AC2-BA1A-02AE59FA56EB}"/>
              </a:ext>
            </a:extLst>
          </p:cNvPr>
          <p:cNvCxnSpPr>
            <a:cxnSpLocks/>
            <a:endCxn id="16" idx="2"/>
          </p:cNvCxnSpPr>
          <p:nvPr/>
        </p:nvCxnSpPr>
        <p:spPr>
          <a:xfrm flipH="1" flipV="1">
            <a:off x="1658091" y="4002198"/>
            <a:ext cx="161606" cy="43555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1A51A167-DD8D-459B-893D-93F30BF6F786}"/>
              </a:ext>
            </a:extLst>
          </p:cNvPr>
          <p:cNvSpPr/>
          <p:nvPr/>
        </p:nvSpPr>
        <p:spPr>
          <a:xfrm>
            <a:off x="3158940" y="3603829"/>
            <a:ext cx="1312866" cy="190340"/>
          </a:xfrm>
          <a:prstGeom prst="round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lumMod val="75000"/>
                </a:prstClr>
              </a:solidFill>
              <a:latin typeface="Calibri"/>
            </a:endParaRPr>
          </a:p>
        </p:txBody>
      </p:sp>
      <p:sp>
        <p:nvSpPr>
          <p:cNvPr id="2" name="Rectangle 1">
            <a:extLst>
              <a:ext uri="{FF2B5EF4-FFF2-40B4-BE49-F238E27FC236}">
                <a16:creationId xmlns:a16="http://schemas.microsoft.com/office/drawing/2014/main" id="{0DF8F3FA-82BA-4E97-84E9-DC6EA4D4D00D}"/>
              </a:ext>
            </a:extLst>
          </p:cNvPr>
          <p:cNvSpPr/>
          <p:nvPr/>
        </p:nvSpPr>
        <p:spPr>
          <a:xfrm>
            <a:off x="933436" y="3146492"/>
            <a:ext cx="7119492" cy="1131079"/>
          </a:xfrm>
          <a:prstGeom prst="rect">
            <a:avLst/>
          </a:prstGeom>
        </p:spPr>
        <p:txBody>
          <a:bodyPr wrap="square">
            <a:spAutoFit/>
          </a:bodyPr>
          <a:lstStyle/>
          <a:p>
            <a:pPr defTabSz="914400"/>
            <a:r>
              <a:rPr lang="en-US" sz="1350" b="1" dirty="0">
                <a:solidFill>
                  <a:prstClr val="black"/>
                </a:solidFill>
                <a:latin typeface="Courier New" panose="02070309020205020404" pitchFamily="49" charset="0"/>
                <a:cs typeface="Courier New" panose="02070309020205020404" pitchFamily="49" charset="0"/>
              </a:rPr>
              <a:t>if (index &lt; </a:t>
            </a:r>
            <a:r>
              <a:rPr lang="en-US" sz="1350" b="1" dirty="0" err="1">
                <a:solidFill>
                  <a:prstClr val="black"/>
                </a:solidFill>
                <a:latin typeface="Courier New" panose="02070309020205020404" pitchFamily="49" charset="0"/>
                <a:cs typeface="Courier New" panose="02070309020205020404" pitchFamily="49" charset="0"/>
              </a:rPr>
              <a:t>simpleByteArray.length</a:t>
            </a:r>
            <a:r>
              <a:rPr lang="en-US" sz="1350" b="1" dirty="0">
                <a:solidFill>
                  <a:prstClr val="black"/>
                </a:solidFill>
                <a:latin typeface="Courier New" panose="02070309020205020404" pitchFamily="49" charset="0"/>
                <a:cs typeface="Courier New" panose="02070309020205020404" pitchFamily="49" charset="0"/>
              </a:rPr>
              <a:t>) {</a:t>
            </a:r>
          </a:p>
          <a:p>
            <a:pPr defTabSz="914400"/>
            <a:r>
              <a:rPr lang="en-US" sz="1350" b="1" dirty="0">
                <a:solidFill>
                  <a:prstClr val="black"/>
                </a:solidFill>
                <a:latin typeface="Courier New" panose="02070309020205020404" pitchFamily="49" charset="0"/>
                <a:cs typeface="Courier New" panose="02070309020205020404" pitchFamily="49" charset="0"/>
              </a:rPr>
              <a:t>  index = </a:t>
            </a:r>
            <a:r>
              <a:rPr lang="en-US" sz="1350" b="1" dirty="0" err="1">
                <a:solidFill>
                  <a:prstClr val="black"/>
                </a:solidFill>
                <a:latin typeface="Courier New" panose="02070309020205020404" pitchFamily="49" charset="0"/>
                <a:cs typeface="Courier New" panose="02070309020205020404" pitchFamily="49" charset="0"/>
              </a:rPr>
              <a:t>simpleByteArray</a:t>
            </a:r>
            <a:r>
              <a:rPr lang="en-US" sz="1350" b="1" dirty="0">
                <a:solidFill>
                  <a:prstClr val="black"/>
                </a:solidFill>
                <a:latin typeface="Courier New" panose="02070309020205020404" pitchFamily="49" charset="0"/>
                <a:cs typeface="Courier New" panose="02070309020205020404" pitchFamily="49" charset="0"/>
              </a:rPr>
              <a:t>[index | 0];</a:t>
            </a:r>
          </a:p>
          <a:p>
            <a:pPr defTabSz="914400"/>
            <a:r>
              <a:rPr lang="en-US" sz="1350" b="1" dirty="0">
                <a:solidFill>
                  <a:prstClr val="black"/>
                </a:solidFill>
                <a:latin typeface="Courier New" panose="02070309020205020404" pitchFamily="49" charset="0"/>
                <a:cs typeface="Courier New" panose="02070309020205020404" pitchFamily="49" charset="0"/>
              </a:rPr>
              <a:t>  index = (((index * TABLE1_STRIDE)|0) &amp; (TABLE1_BYTES-1))|0;</a:t>
            </a:r>
          </a:p>
          <a:p>
            <a:pPr defTabSz="914400"/>
            <a:r>
              <a:rPr lang="en-US" sz="1350" b="1" dirty="0">
                <a:solidFill>
                  <a:prstClr val="black"/>
                </a:solidFill>
                <a:latin typeface="Courier New" panose="02070309020205020404" pitchFamily="49" charset="0"/>
                <a:cs typeface="Courier New" panose="02070309020205020404" pitchFamily="49" charset="0"/>
              </a:rPr>
              <a:t>  </a:t>
            </a:r>
            <a:r>
              <a:rPr lang="en-US" sz="1350" b="1" dirty="0" err="1">
                <a:solidFill>
                  <a:prstClr val="black"/>
                </a:solidFill>
                <a:latin typeface="Courier New" panose="02070309020205020404" pitchFamily="49" charset="0"/>
                <a:cs typeface="Courier New" panose="02070309020205020404" pitchFamily="49" charset="0"/>
              </a:rPr>
              <a:t>localJunk</a:t>
            </a:r>
            <a:r>
              <a:rPr lang="en-US" sz="1350" b="1" dirty="0">
                <a:solidFill>
                  <a:prstClr val="black"/>
                </a:solidFill>
                <a:latin typeface="Courier New" panose="02070309020205020404" pitchFamily="49" charset="0"/>
                <a:cs typeface="Courier New" panose="02070309020205020404" pitchFamily="49" charset="0"/>
              </a:rPr>
              <a:t> ^= </a:t>
            </a:r>
            <a:r>
              <a:rPr lang="en-US" sz="1350" b="1" dirty="0" err="1">
                <a:solidFill>
                  <a:prstClr val="black"/>
                </a:solidFill>
                <a:latin typeface="Courier New" panose="02070309020205020404" pitchFamily="49" charset="0"/>
                <a:cs typeface="Courier New" panose="02070309020205020404" pitchFamily="49" charset="0"/>
              </a:rPr>
              <a:t>probeTable</a:t>
            </a:r>
            <a:r>
              <a:rPr lang="en-US" sz="1350" b="1" dirty="0">
                <a:solidFill>
                  <a:prstClr val="black"/>
                </a:solidFill>
                <a:latin typeface="Courier New" panose="02070309020205020404" pitchFamily="49" charset="0"/>
                <a:cs typeface="Courier New" panose="02070309020205020404" pitchFamily="49" charset="0"/>
              </a:rPr>
              <a:t>[index|0]|0;</a:t>
            </a:r>
          </a:p>
          <a:p>
            <a:pPr defTabSz="914400"/>
            <a:r>
              <a:rPr lang="en-US" sz="1350" b="1" dirty="0">
                <a:solidFill>
                  <a:prstClr val="black"/>
                </a:solidFill>
                <a:latin typeface="Courier New" panose="02070309020205020404" pitchFamily="49" charset="0"/>
                <a:cs typeface="Courier New" panose="02070309020205020404" pitchFamily="49" charset="0"/>
              </a:rPr>
              <a:t>}</a:t>
            </a:r>
          </a:p>
        </p:txBody>
      </p:sp>
      <p:sp>
        <p:nvSpPr>
          <p:cNvPr id="44" name="TextBox 43">
            <a:extLst>
              <a:ext uri="{FF2B5EF4-FFF2-40B4-BE49-F238E27FC236}">
                <a16:creationId xmlns:a16="http://schemas.microsoft.com/office/drawing/2014/main" id="{4700B392-460D-4082-AF48-AA2F3F28F7B1}"/>
              </a:ext>
            </a:extLst>
          </p:cNvPr>
          <p:cNvSpPr txBox="1"/>
          <p:nvPr/>
        </p:nvSpPr>
        <p:spPr>
          <a:xfrm>
            <a:off x="3868455" y="4098622"/>
            <a:ext cx="3577014" cy="300082"/>
          </a:xfrm>
          <a:prstGeom prst="rect">
            <a:avLst/>
          </a:prstGeom>
          <a:noFill/>
        </p:spPr>
        <p:txBody>
          <a:bodyPr wrap="square" rtlCol="0">
            <a:spAutoFit/>
          </a:bodyPr>
          <a:lstStyle/>
          <a:p>
            <a:pPr defTabSz="914400"/>
            <a:r>
              <a:rPr lang="en-US" sz="1350" dirty="0">
                <a:solidFill>
                  <a:prstClr val="white">
                    <a:lumMod val="75000"/>
                  </a:prstClr>
                </a:solidFill>
                <a:latin typeface="Calibri"/>
              </a:rPr>
              <a:t>4096 bytes = memory page size</a:t>
            </a:r>
          </a:p>
        </p:txBody>
      </p:sp>
      <p:cxnSp>
        <p:nvCxnSpPr>
          <p:cNvPr id="46" name="Straight Connector 45">
            <a:extLst>
              <a:ext uri="{FF2B5EF4-FFF2-40B4-BE49-F238E27FC236}">
                <a16:creationId xmlns:a16="http://schemas.microsoft.com/office/drawing/2014/main" id="{A71B948F-098F-4BF1-9903-F9238B62E01A}"/>
              </a:ext>
            </a:extLst>
          </p:cNvPr>
          <p:cNvCxnSpPr>
            <a:cxnSpLocks/>
          </p:cNvCxnSpPr>
          <p:nvPr/>
        </p:nvCxnSpPr>
        <p:spPr>
          <a:xfrm flipH="1" flipV="1">
            <a:off x="4471321" y="3750972"/>
            <a:ext cx="207131" cy="41642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C51BB4F6-1361-4993-ACF4-1B3DC006FAC1}"/>
              </a:ext>
            </a:extLst>
          </p:cNvPr>
          <p:cNvSpPr>
            <a:spLocks noGrp="1"/>
          </p:cNvSpPr>
          <p:nvPr>
            <p:ph sz="half" idx="1"/>
          </p:nvPr>
        </p:nvSpPr>
        <p:spPr>
          <a:xfrm>
            <a:off x="207428" y="1447801"/>
            <a:ext cx="8158307" cy="930977"/>
          </a:xfrm>
        </p:spPr>
        <p:txBody>
          <a:bodyPr>
            <a:noAutofit/>
          </a:bodyPr>
          <a:lstStyle/>
          <a:p>
            <a:r>
              <a:rPr lang="en-US" sz="1800" dirty="0"/>
              <a:t>Browsers run JavaScript from untrusted websites</a:t>
            </a:r>
          </a:p>
          <a:p>
            <a:pPr lvl="1"/>
            <a:r>
              <a:rPr lang="en-US" sz="1600" dirty="0"/>
              <a:t>JIT compiler inserts safety checks, including bounds checks on array accesses</a:t>
            </a:r>
          </a:p>
          <a:p>
            <a:r>
              <a:rPr lang="en-US" sz="1800" dirty="0"/>
              <a:t>Speculative execution runs through safety checks… </a:t>
            </a:r>
          </a:p>
          <a:p>
            <a:pPr lvl="1"/>
            <a:endParaRPr lang="en-US" sz="1600" dirty="0"/>
          </a:p>
          <a:p>
            <a:pPr lvl="1"/>
            <a:endParaRPr lang="en-US" sz="1600" dirty="0"/>
          </a:p>
          <a:p>
            <a:pPr marL="0" indent="0">
              <a:buNone/>
            </a:pPr>
            <a:endParaRPr lang="en-US" sz="1800" dirty="0"/>
          </a:p>
        </p:txBody>
      </p:sp>
      <p:sp>
        <p:nvSpPr>
          <p:cNvPr id="32" name="Content Placeholder 2">
            <a:extLst>
              <a:ext uri="{FF2B5EF4-FFF2-40B4-BE49-F238E27FC236}">
                <a16:creationId xmlns:a16="http://schemas.microsoft.com/office/drawing/2014/main" id="{384B2C44-EC27-447F-A8BE-B8DE91601FD5}"/>
              </a:ext>
            </a:extLst>
          </p:cNvPr>
          <p:cNvSpPr txBox="1">
            <a:spLocks/>
          </p:cNvSpPr>
          <p:nvPr/>
        </p:nvSpPr>
        <p:spPr>
          <a:xfrm>
            <a:off x="207428" y="5314654"/>
            <a:ext cx="8479373" cy="864929"/>
          </a:xfrm>
          <a:prstGeom prst="rect">
            <a:avLst/>
          </a:prstGeom>
        </p:spPr>
        <p:txBody>
          <a:bodyPr vert="horz" lIns="0" tIns="34290" rIns="0" bIns="3429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400" kern="1200" baseline="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tx1"/>
              </a:buClr>
              <a:buFont typeface="Wingdings 3" panose="05040102010807070707" pitchFamily="18" charset="2"/>
              <a:buChar char=""/>
              <a:defRPr sz="1400" kern="1200" baseline="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rgbClr val="4F81BD"/>
              </a:buClr>
            </a:pPr>
            <a:r>
              <a:rPr lang="en-US" sz="1800" dirty="0">
                <a:solidFill>
                  <a:prstClr val="black">
                    <a:lumMod val="75000"/>
                    <a:lumOff val="25000"/>
                  </a:prstClr>
                </a:solidFill>
                <a:latin typeface="Calibri"/>
              </a:rPr>
              <a:t>Can evict length and </a:t>
            </a:r>
            <a:r>
              <a:rPr lang="en-US" sz="1800" dirty="0" err="1">
                <a:solidFill>
                  <a:prstClr val="black">
                    <a:lumMod val="75000"/>
                    <a:lumOff val="25000"/>
                  </a:prstClr>
                </a:solidFill>
                <a:latin typeface="Calibri"/>
              </a:rPr>
              <a:t>probeTable</a:t>
            </a:r>
            <a:r>
              <a:rPr lang="en-US" sz="1800" dirty="0">
                <a:solidFill>
                  <a:prstClr val="black">
                    <a:lumMod val="75000"/>
                    <a:lumOff val="25000"/>
                  </a:prstClr>
                </a:solidFill>
                <a:latin typeface="Calibri"/>
              </a:rPr>
              <a:t> from JavaScript (easy)</a:t>
            </a:r>
          </a:p>
          <a:p>
            <a:pPr>
              <a:spcBef>
                <a:spcPts val="600"/>
              </a:spcBef>
              <a:buClr>
                <a:srgbClr val="4F81BD"/>
              </a:buClr>
            </a:pPr>
            <a:r>
              <a:rPr lang="en-US" sz="1800" dirty="0">
                <a:solidFill>
                  <a:prstClr val="black">
                    <a:lumMod val="75000"/>
                    <a:lumOff val="25000"/>
                  </a:prstClr>
                </a:solidFill>
                <a:latin typeface="Calibri"/>
              </a:rPr>
              <a:t>   … then use timing to detect newly-cached location in </a:t>
            </a:r>
            <a:r>
              <a:rPr lang="en-US" sz="1800" dirty="0" err="1">
                <a:solidFill>
                  <a:prstClr val="black">
                    <a:lumMod val="75000"/>
                    <a:lumOff val="25000"/>
                  </a:prstClr>
                </a:solidFill>
                <a:latin typeface="Calibri"/>
              </a:rPr>
              <a:t>probeTable</a:t>
            </a:r>
            <a:endParaRPr lang="en-US" sz="1800" dirty="0">
              <a:solidFill>
                <a:prstClr val="black">
                  <a:lumMod val="75000"/>
                  <a:lumOff val="25000"/>
                </a:prstClr>
              </a:solidFill>
              <a:latin typeface="Calibri"/>
            </a:endParaRPr>
          </a:p>
        </p:txBody>
      </p:sp>
    </p:spTree>
    <p:extLst>
      <p:ext uri="{BB962C8B-B14F-4D97-AF65-F5344CB8AC3E}">
        <p14:creationId xmlns:p14="http://schemas.microsoft.com/office/powerpoint/2010/main" val="16757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2">
                                            <p:txEl>
                                              <p:pRg st="0" end="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5" grpId="0"/>
      <p:bldP spid="9" grpId="0"/>
      <p:bldP spid="10" grpId="0" animBg="1"/>
      <p:bldP spid="11" grpId="0"/>
      <p:bldP spid="12" grpId="0" animBg="1"/>
      <p:bldP spid="13" grpId="0"/>
      <p:bldP spid="14" grpId="0" animBg="1"/>
      <p:bldP spid="15" grpId="0"/>
      <p:bldP spid="16" grpId="0" animBg="1"/>
      <p:bldP spid="17" grpId="0"/>
      <p:bldP spid="18" grpId="0"/>
      <p:bldP spid="26" grpId="0" animBg="1"/>
      <p:bldP spid="42" grpId="0" animBg="1"/>
      <p:bldP spid="2" grpId="0"/>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Kernel attack</a:t>
            </a:r>
          </a:p>
        </p:txBody>
      </p:sp>
      <p:sp>
        <p:nvSpPr>
          <p:cNvPr id="7" name="Text Placeholder 6"/>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fld id="{18FEF801-4FA3-49E7-8A66-250899D828FD}" type="datetime1">
              <a:rPr lang="en-HK" smtClean="0"/>
              <a:t>8/4/2025</a:t>
            </a:fld>
            <a:endParaRPr lang="en-US"/>
          </a:p>
        </p:txBody>
      </p:sp>
      <p:sp>
        <p:nvSpPr>
          <p:cNvPr id="8" name="Footer Placeholder 7"/>
          <p:cNvSpPr>
            <a:spLocks noGrp="1"/>
          </p:cNvSpPr>
          <p:nvPr>
            <p:ph type="ftr" sz="quarter" idx="11"/>
          </p:nvPr>
        </p:nvSpPr>
        <p:spPr/>
        <p:txBody>
          <a:bodyPr/>
          <a:lstStyle/>
          <a:p>
            <a:r>
              <a:rPr lang="en-US"/>
              <a:t>Copyright © Ricci IEONG for UST training 2023</a:t>
            </a:r>
          </a:p>
        </p:txBody>
      </p:sp>
      <p:sp>
        <p:nvSpPr>
          <p:cNvPr id="9" name="Slide Number Placeholder 8"/>
          <p:cNvSpPr>
            <a:spLocks noGrp="1"/>
          </p:cNvSpPr>
          <p:nvPr>
            <p:ph type="sldNum" sz="quarter" idx="12"/>
          </p:nvPr>
        </p:nvSpPr>
        <p:spPr/>
        <p:txBody>
          <a:bodyPr/>
          <a:lstStyle/>
          <a:p>
            <a:fld id="{7BF01E72-7F0F-F443-B710-CAFE84FE68FE}" type="slidenum">
              <a:rPr lang="en-US" smtClean="0"/>
              <a:t>22</a:t>
            </a:fld>
            <a:endParaRPr lang="en-US"/>
          </a:p>
        </p:txBody>
      </p:sp>
    </p:spTree>
    <p:extLst>
      <p:ext uri="{BB962C8B-B14F-4D97-AF65-F5344CB8AC3E}">
        <p14:creationId xmlns:p14="http://schemas.microsoft.com/office/powerpoint/2010/main" val="1916444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p:cNvSpPr>
          <p:nvPr>
            <p:ph type="title"/>
          </p:nvPr>
        </p:nvSpPr>
        <p:spPr/>
        <p:txBody>
          <a:bodyPr/>
          <a:lstStyle/>
          <a:p>
            <a:r>
              <a:rPr lang="en-US"/>
              <a:t>Kernels</a:t>
            </a:r>
          </a:p>
        </p:txBody>
      </p:sp>
      <p:sp>
        <p:nvSpPr>
          <p:cNvPr id="18434" name="Rectangle 3"/>
          <p:cNvSpPr>
            <a:spLocks noGrp="1"/>
          </p:cNvSpPr>
          <p:nvPr>
            <p:ph idx="1"/>
          </p:nvPr>
        </p:nvSpPr>
        <p:spPr/>
        <p:txBody>
          <a:bodyPr>
            <a:normAutofit fontScale="92500" lnSpcReduction="20000"/>
          </a:bodyPr>
          <a:lstStyle/>
          <a:p>
            <a:pPr>
              <a:lnSpc>
                <a:spcPct val="90000"/>
              </a:lnSpc>
            </a:pPr>
            <a:r>
              <a:rPr lang="en-US" sz="2400" dirty="0"/>
              <a:t>Monolithic kernels</a:t>
            </a:r>
          </a:p>
          <a:p>
            <a:pPr lvl="1">
              <a:lnSpc>
                <a:spcPct val="90000"/>
              </a:lnSpc>
            </a:pPr>
            <a:r>
              <a:rPr lang="en-US" sz="2000" dirty="0"/>
              <a:t>Entire kernel run in kernel space in supervisor mode</a:t>
            </a:r>
          </a:p>
          <a:p>
            <a:pPr lvl="1">
              <a:lnSpc>
                <a:spcPct val="90000"/>
              </a:lnSpc>
            </a:pPr>
            <a:endParaRPr lang="en-US" sz="2000" dirty="0"/>
          </a:p>
          <a:p>
            <a:pPr lvl="1">
              <a:lnSpc>
                <a:spcPct val="90000"/>
              </a:lnSpc>
            </a:pPr>
            <a:r>
              <a:rPr lang="en-US" sz="2000" dirty="0"/>
              <a:t>Kernel defines high-level virtual interface over computer hardware, with a set of primitives or system calls to implement operating system services such as process management, concurrency, and memory management in one or more modules</a:t>
            </a:r>
          </a:p>
          <a:p>
            <a:pPr lvl="1">
              <a:lnSpc>
                <a:spcPct val="90000"/>
              </a:lnSpc>
            </a:pPr>
            <a:endParaRPr lang="en-US" sz="2000" dirty="0"/>
          </a:p>
          <a:p>
            <a:pPr lvl="1">
              <a:lnSpc>
                <a:spcPct val="90000"/>
              </a:lnSpc>
            </a:pPr>
            <a:r>
              <a:rPr lang="en-US" sz="2000" dirty="0"/>
              <a:t>All the systems such as the file system management run in an area called the kernel mode.</a:t>
            </a:r>
          </a:p>
          <a:p>
            <a:pPr lvl="1">
              <a:lnSpc>
                <a:spcPct val="90000"/>
              </a:lnSpc>
            </a:pPr>
            <a:endParaRPr lang="en-US" sz="2000" dirty="0"/>
          </a:p>
          <a:p>
            <a:pPr lvl="1">
              <a:lnSpc>
                <a:spcPct val="90000"/>
              </a:lnSpc>
            </a:pPr>
            <a:r>
              <a:rPr lang="en-US" sz="2000" dirty="0"/>
              <a:t>Many modules are dynamically load (and unload) at runtime.</a:t>
            </a:r>
          </a:p>
          <a:p>
            <a:pPr lvl="1">
              <a:lnSpc>
                <a:spcPct val="90000"/>
              </a:lnSpc>
            </a:pPr>
            <a:endParaRPr lang="en-US" sz="2000" dirty="0"/>
          </a:p>
          <a:p>
            <a:pPr lvl="1">
              <a:lnSpc>
                <a:spcPct val="90000"/>
              </a:lnSpc>
            </a:pPr>
            <a:r>
              <a:rPr lang="en-US" sz="2000" dirty="0"/>
              <a:t>Linux and most Unix kernel are a monolithic kernel</a:t>
            </a:r>
          </a:p>
        </p:txBody>
      </p:sp>
      <p:sp>
        <p:nvSpPr>
          <p:cNvPr id="2" name="Date Placeholder 1"/>
          <p:cNvSpPr>
            <a:spLocks noGrp="1"/>
          </p:cNvSpPr>
          <p:nvPr>
            <p:ph type="dt" sz="half" idx="10"/>
          </p:nvPr>
        </p:nvSpPr>
        <p:spPr/>
        <p:txBody>
          <a:bodyPr/>
          <a:lstStyle/>
          <a:p>
            <a:fld id="{F6E9F1AA-BAFD-4891-8863-A40342AC3A28}" type="datetime1">
              <a:rPr lang="en-HK" smtClean="0"/>
              <a:t>8/4/2025</a:t>
            </a:fld>
            <a:endParaRPr lang="en-US"/>
          </a:p>
        </p:txBody>
      </p:sp>
      <p:sp>
        <p:nvSpPr>
          <p:cNvPr id="4" name="Footer Placeholder 3"/>
          <p:cNvSpPr>
            <a:spLocks noGrp="1"/>
          </p:cNvSpPr>
          <p:nvPr>
            <p:ph type="ftr" sz="quarter" idx="11"/>
          </p:nvPr>
        </p:nvSpPr>
        <p:spPr/>
        <p:txBody>
          <a:bodyPr/>
          <a:lstStyle/>
          <a:p>
            <a:r>
              <a:rPr lang="en-US"/>
              <a:t>Copyright © Ricci IEONG for UST training 2023</a:t>
            </a:r>
          </a:p>
        </p:txBody>
      </p:sp>
      <p:sp>
        <p:nvSpPr>
          <p:cNvPr id="5" name="Slide Number Placeholder 4"/>
          <p:cNvSpPr>
            <a:spLocks noGrp="1"/>
          </p:cNvSpPr>
          <p:nvPr>
            <p:ph type="sldNum" sz="quarter" idx="12"/>
          </p:nvPr>
        </p:nvSpPr>
        <p:spPr/>
        <p:txBody>
          <a:bodyPr/>
          <a:lstStyle/>
          <a:p>
            <a:fld id="{7BF01E72-7F0F-F443-B710-CAFE84FE68FE}" type="slidenum">
              <a:rPr lang="en-US" smtClean="0"/>
              <a:t>23</a:t>
            </a:fld>
            <a:endParaRPr lang="en-US"/>
          </a:p>
        </p:txBody>
      </p:sp>
    </p:spTree>
    <p:extLst>
      <p:ext uri="{BB962C8B-B14F-4D97-AF65-F5344CB8AC3E}">
        <p14:creationId xmlns:p14="http://schemas.microsoft.com/office/powerpoint/2010/main" val="1739100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p:cNvSpPr>
          <p:nvPr>
            <p:ph type="title"/>
          </p:nvPr>
        </p:nvSpPr>
        <p:spPr/>
        <p:txBody>
          <a:bodyPr/>
          <a:lstStyle/>
          <a:p>
            <a:r>
              <a:rPr lang="en-US"/>
              <a:t>Kernels (Cont.)</a:t>
            </a:r>
          </a:p>
        </p:txBody>
      </p:sp>
      <p:sp>
        <p:nvSpPr>
          <p:cNvPr id="20482" name="Rectangle 3"/>
          <p:cNvSpPr>
            <a:spLocks noGrp="1"/>
          </p:cNvSpPr>
          <p:nvPr>
            <p:ph idx="1"/>
          </p:nvPr>
        </p:nvSpPr>
        <p:spPr/>
        <p:txBody>
          <a:bodyPr/>
          <a:lstStyle/>
          <a:p>
            <a:pPr>
              <a:lnSpc>
                <a:spcPct val="80000"/>
              </a:lnSpc>
            </a:pPr>
            <a:r>
              <a:rPr lang="en-US" sz="2400" dirty="0"/>
              <a:t>Microkernel</a:t>
            </a:r>
          </a:p>
          <a:p>
            <a:pPr lvl="1">
              <a:lnSpc>
                <a:spcPct val="80000"/>
              </a:lnSpc>
            </a:pPr>
            <a:r>
              <a:rPr lang="en-US" sz="2000" dirty="0"/>
              <a:t>Minimal computer operating system kernel which, in its purest form, provides no operating-system services at all, only the mechanisms needed to implement such services, such as low-level address space management, thread management, and inter-process communication (IPC)</a:t>
            </a:r>
          </a:p>
          <a:p>
            <a:pPr lvl="1">
              <a:lnSpc>
                <a:spcPct val="80000"/>
              </a:lnSpc>
            </a:pPr>
            <a:r>
              <a:rPr lang="en-US" sz="2000" dirty="0"/>
              <a:t>OS services are provided by user-mode</a:t>
            </a:r>
          </a:p>
          <a:p>
            <a:pPr lvl="1">
              <a:lnSpc>
                <a:spcPct val="80000"/>
              </a:lnSpc>
            </a:pPr>
            <a:r>
              <a:rPr lang="en-US" sz="2000" dirty="0"/>
              <a:t>Uses vertically-layered structure</a:t>
            </a:r>
          </a:p>
        </p:txBody>
      </p:sp>
      <p:pic>
        <p:nvPicPr>
          <p:cNvPr id="20483" name="Picture 4"/>
          <p:cNvPicPr>
            <a:picLocks noChangeAspect="1" noChangeArrowheads="1"/>
          </p:cNvPicPr>
          <p:nvPr/>
        </p:nvPicPr>
        <p:blipFill>
          <a:blip r:embed="rId3" cstate="print"/>
          <a:srcRect/>
          <a:stretch>
            <a:fillRect/>
          </a:stretch>
        </p:blipFill>
        <p:spPr bwMode="auto">
          <a:xfrm>
            <a:off x="2358683" y="4083698"/>
            <a:ext cx="4246180" cy="2547708"/>
          </a:xfrm>
          <a:prstGeom prst="rect">
            <a:avLst/>
          </a:prstGeom>
          <a:noFill/>
          <a:ln w="9525">
            <a:noFill/>
            <a:miter lim="800000"/>
            <a:headEnd/>
            <a:tailEnd/>
          </a:ln>
        </p:spPr>
      </p:pic>
      <p:sp>
        <p:nvSpPr>
          <p:cNvPr id="2" name="Date Placeholder 1"/>
          <p:cNvSpPr>
            <a:spLocks noGrp="1"/>
          </p:cNvSpPr>
          <p:nvPr>
            <p:ph type="dt" sz="half" idx="10"/>
          </p:nvPr>
        </p:nvSpPr>
        <p:spPr/>
        <p:txBody>
          <a:bodyPr/>
          <a:lstStyle/>
          <a:p>
            <a:fld id="{DDC9E25F-6D6A-4BFC-9433-942247E40F30}" type="datetime1">
              <a:rPr lang="en-HK" smtClean="0"/>
              <a:t>8/4/2025</a:t>
            </a:fld>
            <a:endParaRPr lang="en-US"/>
          </a:p>
        </p:txBody>
      </p:sp>
      <p:sp>
        <p:nvSpPr>
          <p:cNvPr id="4" name="Footer Placeholder 3"/>
          <p:cNvSpPr>
            <a:spLocks noGrp="1"/>
          </p:cNvSpPr>
          <p:nvPr>
            <p:ph type="ftr" sz="quarter" idx="11"/>
          </p:nvPr>
        </p:nvSpPr>
        <p:spPr/>
        <p:txBody>
          <a:bodyPr/>
          <a:lstStyle/>
          <a:p>
            <a:r>
              <a:rPr lang="en-US"/>
              <a:t>Copyright © Ricci IEONG for UST training 2023</a:t>
            </a:r>
          </a:p>
        </p:txBody>
      </p:sp>
      <p:sp>
        <p:nvSpPr>
          <p:cNvPr id="5" name="Slide Number Placeholder 4"/>
          <p:cNvSpPr>
            <a:spLocks noGrp="1"/>
          </p:cNvSpPr>
          <p:nvPr>
            <p:ph type="sldNum" sz="quarter" idx="12"/>
          </p:nvPr>
        </p:nvSpPr>
        <p:spPr/>
        <p:txBody>
          <a:bodyPr/>
          <a:lstStyle/>
          <a:p>
            <a:fld id="{7BF01E72-7F0F-F443-B710-CAFE84FE68FE}" type="slidenum">
              <a:rPr lang="en-US" smtClean="0"/>
              <a:t>24</a:t>
            </a:fld>
            <a:endParaRPr lang="en-US"/>
          </a:p>
        </p:txBody>
      </p:sp>
    </p:spTree>
    <p:extLst>
      <p:ext uri="{BB962C8B-B14F-4D97-AF65-F5344CB8AC3E}">
        <p14:creationId xmlns:p14="http://schemas.microsoft.com/office/powerpoint/2010/main" val="575595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p:nvPr>
        </p:nvSpPr>
        <p:spPr/>
        <p:txBody>
          <a:bodyPr/>
          <a:lstStyle/>
          <a:p>
            <a:r>
              <a:rPr lang="en-US"/>
              <a:t>Security in Kernel</a:t>
            </a:r>
          </a:p>
        </p:txBody>
      </p:sp>
      <p:sp>
        <p:nvSpPr>
          <p:cNvPr id="26626" name="Rectangle 3"/>
          <p:cNvSpPr>
            <a:spLocks noGrp="1"/>
          </p:cNvSpPr>
          <p:nvPr>
            <p:ph idx="1"/>
          </p:nvPr>
        </p:nvSpPr>
        <p:spPr/>
        <p:txBody>
          <a:bodyPr/>
          <a:lstStyle/>
          <a:p>
            <a:r>
              <a:rPr lang="en-US" sz="2400" dirty="0"/>
              <a:t>Security benefit of microkernel is that</a:t>
            </a:r>
          </a:p>
          <a:p>
            <a:pPr lvl="1"/>
            <a:r>
              <a:rPr lang="en-US" sz="2000" dirty="0"/>
              <a:t>Minimality principle</a:t>
            </a:r>
          </a:p>
          <a:p>
            <a:pPr lvl="1"/>
            <a:r>
              <a:rPr lang="en-US" sz="2000" dirty="0"/>
              <a:t>Principle of least privilege</a:t>
            </a:r>
          </a:p>
          <a:p>
            <a:pPr lvl="1"/>
            <a:r>
              <a:rPr lang="en-US" sz="2000" dirty="0"/>
              <a:t>Able to meet the Trusted computing base (TCB) easily</a:t>
            </a:r>
          </a:p>
          <a:p>
            <a:pPr lvl="1"/>
            <a:r>
              <a:rPr lang="en-US" sz="2000" dirty="0"/>
              <a:t>Designed for high-security applications (e.g. </a:t>
            </a:r>
            <a:r>
              <a:rPr lang="en-US" sz="2000" dirty="0" err="1"/>
              <a:t>KeyKOS</a:t>
            </a:r>
            <a:r>
              <a:rPr lang="en-US" sz="2000" dirty="0"/>
              <a:t>, EROS)</a:t>
            </a:r>
          </a:p>
          <a:p>
            <a:pPr lvl="1"/>
            <a:r>
              <a:rPr lang="en-US" sz="2000" dirty="0"/>
              <a:t>Able to meet CC at highest assurance level (EAL7)</a:t>
            </a:r>
          </a:p>
        </p:txBody>
      </p:sp>
      <p:sp>
        <p:nvSpPr>
          <p:cNvPr id="2" name="Date Placeholder 1"/>
          <p:cNvSpPr>
            <a:spLocks noGrp="1"/>
          </p:cNvSpPr>
          <p:nvPr>
            <p:ph type="dt" sz="half" idx="10"/>
          </p:nvPr>
        </p:nvSpPr>
        <p:spPr/>
        <p:txBody>
          <a:bodyPr/>
          <a:lstStyle/>
          <a:p>
            <a:fld id="{E423DE4F-B553-44AE-A9AF-F4E4BF817A38}" type="datetime1">
              <a:rPr lang="en-HK" smtClean="0"/>
              <a:t>8/4/2025</a:t>
            </a:fld>
            <a:endParaRPr lang="en-US"/>
          </a:p>
        </p:txBody>
      </p:sp>
      <p:sp>
        <p:nvSpPr>
          <p:cNvPr id="4" name="Footer Placeholder 3"/>
          <p:cNvSpPr>
            <a:spLocks noGrp="1"/>
          </p:cNvSpPr>
          <p:nvPr>
            <p:ph type="ftr" sz="quarter" idx="11"/>
          </p:nvPr>
        </p:nvSpPr>
        <p:spPr/>
        <p:txBody>
          <a:bodyPr/>
          <a:lstStyle/>
          <a:p>
            <a:r>
              <a:rPr lang="en-US"/>
              <a:t>Copyright © Ricci IEONG for UST training 2023</a:t>
            </a:r>
          </a:p>
        </p:txBody>
      </p:sp>
      <p:sp>
        <p:nvSpPr>
          <p:cNvPr id="5" name="Slide Number Placeholder 4"/>
          <p:cNvSpPr>
            <a:spLocks noGrp="1"/>
          </p:cNvSpPr>
          <p:nvPr>
            <p:ph type="sldNum" sz="quarter" idx="12"/>
          </p:nvPr>
        </p:nvSpPr>
        <p:spPr/>
        <p:txBody>
          <a:bodyPr/>
          <a:lstStyle/>
          <a:p>
            <a:fld id="{7BF01E72-7F0F-F443-B710-CAFE84FE68FE}" type="slidenum">
              <a:rPr lang="en-US" smtClean="0"/>
              <a:t>25</a:t>
            </a:fld>
            <a:endParaRPr lang="en-US"/>
          </a:p>
        </p:txBody>
      </p:sp>
    </p:spTree>
    <p:extLst>
      <p:ext uri="{BB962C8B-B14F-4D97-AF65-F5344CB8AC3E}">
        <p14:creationId xmlns:p14="http://schemas.microsoft.com/office/powerpoint/2010/main" val="1848098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p:cNvSpPr>
          <p:nvPr>
            <p:ph type="title"/>
          </p:nvPr>
        </p:nvSpPr>
        <p:spPr/>
        <p:txBody>
          <a:bodyPr/>
          <a:lstStyle/>
          <a:p>
            <a:r>
              <a:rPr lang="en-US"/>
              <a:t>Security issues in LKM</a:t>
            </a:r>
          </a:p>
        </p:txBody>
      </p:sp>
      <p:sp>
        <p:nvSpPr>
          <p:cNvPr id="30722" name="Rectangle 3"/>
          <p:cNvSpPr>
            <a:spLocks noGrp="1"/>
          </p:cNvSpPr>
          <p:nvPr>
            <p:ph idx="1"/>
          </p:nvPr>
        </p:nvSpPr>
        <p:spPr/>
        <p:txBody>
          <a:bodyPr/>
          <a:lstStyle/>
          <a:p>
            <a:pPr lvl="1">
              <a:buFont typeface="Arial" pitchFamily="34" charset="0"/>
              <a:buChar char="•"/>
            </a:pPr>
            <a:r>
              <a:rPr lang="en-US" sz="2000" dirty="0"/>
              <a:t>LKM can be abused by an attacker on a compromised system to prevent detection of his processes or files, allowing him to maintain control over the system. </a:t>
            </a:r>
          </a:p>
          <a:p>
            <a:pPr lvl="1">
              <a:buFont typeface="Arial" pitchFamily="34" charset="0"/>
              <a:buChar char="•"/>
            </a:pPr>
            <a:endParaRPr lang="en-US" sz="2000" dirty="0"/>
          </a:p>
          <a:p>
            <a:pPr lvl="1">
              <a:buFont typeface="Arial" pitchFamily="34" charset="0"/>
              <a:buChar char="•"/>
            </a:pPr>
            <a:r>
              <a:rPr lang="en-US" sz="2000" dirty="0"/>
              <a:t>Many </a:t>
            </a:r>
            <a:r>
              <a:rPr lang="en-US" sz="2000" dirty="0" err="1"/>
              <a:t>rootkits</a:t>
            </a:r>
            <a:r>
              <a:rPr lang="en-US" sz="2000" dirty="0"/>
              <a:t> make use of LKMs in this way</a:t>
            </a:r>
          </a:p>
          <a:p>
            <a:pPr lvl="3">
              <a:buFont typeface="Arial" pitchFamily="34" charset="0"/>
              <a:buChar char="•"/>
            </a:pPr>
            <a:r>
              <a:rPr lang="en-US" sz="1800" dirty="0"/>
              <a:t>first </a:t>
            </a:r>
            <a:r>
              <a:rPr lang="en-US" sz="1800" dirty="0" err="1"/>
              <a:t>rootkits</a:t>
            </a:r>
            <a:r>
              <a:rPr lang="en-US" sz="1800" dirty="0"/>
              <a:t> using </a:t>
            </a:r>
            <a:r>
              <a:rPr lang="en-US" sz="1800" dirty="0" err="1"/>
              <a:t>lkm's</a:t>
            </a:r>
            <a:r>
              <a:rPr lang="en-US" sz="1800" dirty="0"/>
              <a:t> could be easily detected because they where listed when issuing a </a:t>
            </a:r>
            <a:r>
              <a:rPr lang="en-US" sz="1800" dirty="0" err="1"/>
              <a:t>lsmod</a:t>
            </a:r>
            <a:endParaRPr lang="en-US" sz="1800" dirty="0"/>
          </a:p>
        </p:txBody>
      </p:sp>
      <p:sp>
        <p:nvSpPr>
          <p:cNvPr id="2" name="Date Placeholder 1"/>
          <p:cNvSpPr>
            <a:spLocks noGrp="1"/>
          </p:cNvSpPr>
          <p:nvPr>
            <p:ph type="dt" sz="half" idx="10"/>
          </p:nvPr>
        </p:nvSpPr>
        <p:spPr/>
        <p:txBody>
          <a:bodyPr/>
          <a:lstStyle/>
          <a:p>
            <a:fld id="{BB69CE15-26CE-44FC-85B6-5D7DFC64A40F}" type="datetime1">
              <a:rPr lang="en-HK" smtClean="0"/>
              <a:t>8/4/2025</a:t>
            </a:fld>
            <a:endParaRPr lang="en-US"/>
          </a:p>
        </p:txBody>
      </p:sp>
      <p:sp>
        <p:nvSpPr>
          <p:cNvPr id="4" name="Footer Placeholder 3"/>
          <p:cNvSpPr>
            <a:spLocks noGrp="1"/>
          </p:cNvSpPr>
          <p:nvPr>
            <p:ph type="ftr" sz="quarter" idx="11"/>
          </p:nvPr>
        </p:nvSpPr>
        <p:spPr/>
        <p:txBody>
          <a:bodyPr/>
          <a:lstStyle/>
          <a:p>
            <a:r>
              <a:rPr lang="en-US"/>
              <a:t>Copyright © Ricci IEONG for UST training 2023</a:t>
            </a:r>
          </a:p>
        </p:txBody>
      </p:sp>
      <p:sp>
        <p:nvSpPr>
          <p:cNvPr id="5" name="Slide Number Placeholder 4"/>
          <p:cNvSpPr>
            <a:spLocks noGrp="1"/>
          </p:cNvSpPr>
          <p:nvPr>
            <p:ph type="sldNum" sz="quarter" idx="12"/>
          </p:nvPr>
        </p:nvSpPr>
        <p:spPr/>
        <p:txBody>
          <a:bodyPr/>
          <a:lstStyle/>
          <a:p>
            <a:fld id="{7BF01E72-7F0F-F443-B710-CAFE84FE68FE}" type="slidenum">
              <a:rPr lang="en-US" smtClean="0"/>
              <a:t>26</a:t>
            </a:fld>
            <a:endParaRPr lang="en-US"/>
          </a:p>
        </p:txBody>
      </p:sp>
    </p:spTree>
    <p:extLst>
      <p:ext uri="{BB962C8B-B14F-4D97-AF65-F5344CB8AC3E}">
        <p14:creationId xmlns:p14="http://schemas.microsoft.com/office/powerpoint/2010/main" val="1596929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Determine the vulnerability of the Windows</a:t>
            </a:r>
          </a:p>
        </p:txBody>
      </p:sp>
      <p:pic>
        <p:nvPicPr>
          <p:cNvPr id="7" name="Content Placeholder 6"/>
          <p:cNvPicPr>
            <a:picLocks noGrp="1" noChangeAspect="1"/>
          </p:cNvPicPr>
          <p:nvPr>
            <p:ph idx="1"/>
          </p:nvPr>
        </p:nvPicPr>
        <p:blipFill>
          <a:blip r:embed="rId3"/>
          <a:stretch>
            <a:fillRect/>
          </a:stretch>
        </p:blipFill>
        <p:spPr>
          <a:xfrm>
            <a:off x="822325" y="2545660"/>
            <a:ext cx="7543800" cy="2623930"/>
          </a:xfrm>
          <a:prstGeom prst="rect">
            <a:avLst/>
          </a:prstGeom>
        </p:spPr>
      </p:pic>
      <p:sp>
        <p:nvSpPr>
          <p:cNvPr id="4" name="Date Placeholder 3"/>
          <p:cNvSpPr>
            <a:spLocks noGrp="1"/>
          </p:cNvSpPr>
          <p:nvPr>
            <p:ph type="dt" sz="half" idx="10"/>
          </p:nvPr>
        </p:nvSpPr>
        <p:spPr/>
        <p:txBody>
          <a:bodyPr/>
          <a:lstStyle/>
          <a:p>
            <a:fld id="{0C51C92E-7546-4EDE-8C0D-FAE4EDC0510C}" type="datetime1">
              <a:rPr lang="en-HK" smtClean="0"/>
              <a:t>8/4/2025</a:t>
            </a:fld>
            <a:endParaRPr lang="en-US"/>
          </a:p>
        </p:txBody>
      </p:sp>
      <p:sp>
        <p:nvSpPr>
          <p:cNvPr id="5" name="Footer Placeholder 4"/>
          <p:cNvSpPr>
            <a:spLocks noGrp="1"/>
          </p:cNvSpPr>
          <p:nvPr>
            <p:ph type="ftr" sz="quarter" idx="11"/>
          </p:nvPr>
        </p:nvSpPr>
        <p:spPr/>
        <p:txBody>
          <a:bodyPr/>
          <a:lstStyle/>
          <a:p>
            <a:r>
              <a:rPr lang="en-US"/>
              <a:t>Copyright © Ricci IEONG for UST training 2023</a:t>
            </a:r>
          </a:p>
        </p:txBody>
      </p:sp>
      <p:sp>
        <p:nvSpPr>
          <p:cNvPr id="6" name="Slide Number Placeholder 5"/>
          <p:cNvSpPr>
            <a:spLocks noGrp="1"/>
          </p:cNvSpPr>
          <p:nvPr>
            <p:ph type="sldNum" sz="quarter" idx="12"/>
          </p:nvPr>
        </p:nvSpPr>
        <p:spPr/>
        <p:txBody>
          <a:bodyPr/>
          <a:lstStyle/>
          <a:p>
            <a:fld id="{7BF01E72-7F0F-F443-B710-CAFE84FE68FE}" type="slidenum">
              <a:rPr lang="en-US" smtClean="0"/>
              <a:t>27</a:t>
            </a:fld>
            <a:endParaRPr lang="en-US"/>
          </a:p>
        </p:txBody>
      </p:sp>
    </p:spTree>
    <p:extLst>
      <p:ext uri="{BB962C8B-B14F-4D97-AF65-F5344CB8AC3E}">
        <p14:creationId xmlns:p14="http://schemas.microsoft.com/office/powerpoint/2010/main" val="2025484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F8EE855-08A5-004F-866A-3FCBBB901AC6}"/>
              </a:ext>
            </a:extLst>
          </p:cNvPr>
          <p:cNvSpPr>
            <a:spLocks noGrp="1"/>
          </p:cNvSpPr>
          <p:nvPr>
            <p:ph type="title"/>
          </p:nvPr>
        </p:nvSpPr>
        <p:spPr/>
        <p:txBody>
          <a:bodyPr/>
          <a:lstStyle/>
          <a:p>
            <a:r>
              <a:rPr lang="en-US" dirty="0"/>
              <a:t>Linux Dirty Pipe Vulnerability CVE-2022-0847 (Feb 2022)</a:t>
            </a:r>
          </a:p>
        </p:txBody>
      </p:sp>
      <p:sp>
        <p:nvSpPr>
          <p:cNvPr id="9" name="Content Placeholder 8">
            <a:extLst>
              <a:ext uri="{FF2B5EF4-FFF2-40B4-BE49-F238E27FC236}">
                <a16:creationId xmlns:a16="http://schemas.microsoft.com/office/drawing/2014/main" id="{D7B21D70-67FA-6A43-8496-5B2885023438}"/>
              </a:ext>
            </a:extLst>
          </p:cNvPr>
          <p:cNvSpPr>
            <a:spLocks noGrp="1"/>
          </p:cNvSpPr>
          <p:nvPr>
            <p:ph idx="1"/>
          </p:nvPr>
        </p:nvSpPr>
        <p:spPr>
          <a:xfrm>
            <a:off x="822959" y="1845734"/>
            <a:ext cx="7543801" cy="3109724"/>
          </a:xfrm>
        </p:spPr>
        <p:txBody>
          <a:bodyPr>
            <a:normAutofit lnSpcReduction="10000"/>
          </a:bodyPr>
          <a:lstStyle/>
          <a:p>
            <a:r>
              <a:rPr lang="en-US" dirty="0"/>
              <a:t>This is the story of CVE-2022-0847, a vulnerability in the Linux kernel since 5.8 which allows </a:t>
            </a:r>
            <a:r>
              <a:rPr lang="en-US" b="1" dirty="0">
                <a:solidFill>
                  <a:srgbClr val="FF0000"/>
                </a:solidFill>
              </a:rPr>
              <a:t>overwriting data in arbitrary read-only files.</a:t>
            </a:r>
            <a:r>
              <a:rPr lang="en-US" dirty="0"/>
              <a:t> (https://dirtypipe.cm4all.com)</a:t>
            </a:r>
          </a:p>
          <a:p>
            <a:r>
              <a:rPr lang="en-US" dirty="0"/>
              <a:t>This leads to privilege escalation because unprivileged processes can inject code into root processes.</a:t>
            </a:r>
          </a:p>
          <a:p>
            <a:r>
              <a:rPr lang="en-US" dirty="0"/>
              <a:t>CVE-2022-0847 was discovered while using the splice() system call. Basically, this system call moves data between a file descriptor and a pipe, without requiring the data to cross the </a:t>
            </a:r>
            <a:r>
              <a:rPr lang="en-US" dirty="0" err="1"/>
              <a:t>usermode</a:t>
            </a:r>
            <a:r>
              <a:rPr lang="en-US" dirty="0"/>
              <a:t>/</a:t>
            </a:r>
            <a:r>
              <a:rPr lang="en-US" dirty="0" err="1"/>
              <a:t>kernelmode</a:t>
            </a:r>
            <a:r>
              <a:rPr lang="en-US" dirty="0"/>
              <a:t> address space boundary, which helps compute performance. </a:t>
            </a:r>
          </a:p>
          <a:p>
            <a:r>
              <a:rPr lang="en-US" dirty="0"/>
              <a:t>https://</a:t>
            </a:r>
            <a:r>
              <a:rPr lang="en-US" dirty="0" err="1"/>
              <a:t>github.com</a:t>
            </a:r>
            <a:r>
              <a:rPr lang="en-US" dirty="0"/>
              <a:t>/</a:t>
            </a:r>
            <a:r>
              <a:rPr lang="en-US" dirty="0" err="1"/>
              <a:t>Arinerron</a:t>
            </a:r>
            <a:r>
              <a:rPr lang="en-US" dirty="0"/>
              <a:t>/CVE-2022-0847-DirtyPipe-Exploit</a:t>
            </a:r>
          </a:p>
        </p:txBody>
      </p:sp>
      <p:sp>
        <p:nvSpPr>
          <p:cNvPr id="5" name="Date Placeholder 4">
            <a:extLst>
              <a:ext uri="{FF2B5EF4-FFF2-40B4-BE49-F238E27FC236}">
                <a16:creationId xmlns:a16="http://schemas.microsoft.com/office/drawing/2014/main" id="{5E055242-BA90-6A48-B409-CBF9FDA6E34C}"/>
              </a:ext>
            </a:extLst>
          </p:cNvPr>
          <p:cNvSpPr>
            <a:spLocks noGrp="1"/>
          </p:cNvSpPr>
          <p:nvPr>
            <p:ph type="dt" sz="half" idx="10"/>
          </p:nvPr>
        </p:nvSpPr>
        <p:spPr/>
        <p:txBody>
          <a:bodyPr/>
          <a:lstStyle/>
          <a:p>
            <a:fld id="{03AB391B-D06C-4642-A3C4-44703370828B}" type="datetime1">
              <a:rPr lang="en-HK" smtClean="0"/>
              <a:t>8/4/2025</a:t>
            </a:fld>
            <a:endParaRPr lang="en-US"/>
          </a:p>
        </p:txBody>
      </p:sp>
      <p:sp>
        <p:nvSpPr>
          <p:cNvPr id="6" name="Footer Placeholder 5">
            <a:extLst>
              <a:ext uri="{FF2B5EF4-FFF2-40B4-BE49-F238E27FC236}">
                <a16:creationId xmlns:a16="http://schemas.microsoft.com/office/drawing/2014/main" id="{9C61FFBE-6027-144D-9F52-32456C07EFEF}"/>
              </a:ext>
            </a:extLst>
          </p:cNvPr>
          <p:cNvSpPr>
            <a:spLocks noGrp="1"/>
          </p:cNvSpPr>
          <p:nvPr>
            <p:ph type="ftr" sz="quarter" idx="11"/>
          </p:nvPr>
        </p:nvSpPr>
        <p:spPr/>
        <p:txBody>
          <a:bodyPr/>
          <a:lstStyle/>
          <a:p>
            <a:r>
              <a:rPr lang="en-US"/>
              <a:t>Copyright © Ricci IEONG for UST training 2023</a:t>
            </a:r>
          </a:p>
        </p:txBody>
      </p:sp>
      <p:sp>
        <p:nvSpPr>
          <p:cNvPr id="7" name="Slide Number Placeholder 6">
            <a:extLst>
              <a:ext uri="{FF2B5EF4-FFF2-40B4-BE49-F238E27FC236}">
                <a16:creationId xmlns:a16="http://schemas.microsoft.com/office/drawing/2014/main" id="{858CCE2B-1A92-8C41-9356-E5D5052BAEEB}"/>
              </a:ext>
            </a:extLst>
          </p:cNvPr>
          <p:cNvSpPr>
            <a:spLocks noGrp="1"/>
          </p:cNvSpPr>
          <p:nvPr>
            <p:ph type="sldNum" sz="quarter" idx="12"/>
          </p:nvPr>
        </p:nvSpPr>
        <p:spPr/>
        <p:txBody>
          <a:bodyPr/>
          <a:lstStyle/>
          <a:p>
            <a:fld id="{7BF01E72-7F0F-F443-B710-CAFE84FE68FE}" type="slidenum">
              <a:rPr lang="en-US" smtClean="0"/>
              <a:t>28</a:t>
            </a:fld>
            <a:endParaRPr lang="en-US"/>
          </a:p>
        </p:txBody>
      </p:sp>
      <p:pic>
        <p:nvPicPr>
          <p:cNvPr id="10" name="Picture 9">
            <a:extLst>
              <a:ext uri="{FF2B5EF4-FFF2-40B4-BE49-F238E27FC236}">
                <a16:creationId xmlns:a16="http://schemas.microsoft.com/office/drawing/2014/main" id="{C156B59F-5196-2240-881F-DD008F00F7BD}"/>
              </a:ext>
            </a:extLst>
          </p:cNvPr>
          <p:cNvPicPr>
            <a:picLocks noChangeAspect="1"/>
          </p:cNvPicPr>
          <p:nvPr/>
        </p:nvPicPr>
        <p:blipFill>
          <a:blip r:embed="rId3"/>
          <a:stretch>
            <a:fillRect/>
          </a:stretch>
        </p:blipFill>
        <p:spPr>
          <a:xfrm>
            <a:off x="-2771147" y="1517395"/>
            <a:ext cx="15290808" cy="3296158"/>
          </a:xfrm>
          <a:prstGeom prst="rect">
            <a:avLst/>
          </a:prstGeom>
        </p:spPr>
      </p:pic>
    </p:spTree>
    <p:extLst>
      <p:ext uri="{BB962C8B-B14F-4D97-AF65-F5344CB8AC3E}">
        <p14:creationId xmlns:p14="http://schemas.microsoft.com/office/powerpoint/2010/main" val="15721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8EAB19-EEAE-4CCD-7780-631B99444515}"/>
              </a:ext>
            </a:extLst>
          </p:cNvPr>
          <p:cNvSpPr>
            <a:spLocks noGrp="1"/>
          </p:cNvSpPr>
          <p:nvPr>
            <p:ph type="dt" sz="half" idx="10"/>
          </p:nvPr>
        </p:nvSpPr>
        <p:spPr/>
        <p:txBody>
          <a:bodyPr/>
          <a:lstStyle/>
          <a:p>
            <a:fld id="{F034C639-39DA-47F8-8394-764C46EF897F}" type="datetime1">
              <a:rPr lang="en-HK" smtClean="0"/>
              <a:t>8/4/2025</a:t>
            </a:fld>
            <a:endParaRPr lang="en-US"/>
          </a:p>
        </p:txBody>
      </p:sp>
      <p:sp>
        <p:nvSpPr>
          <p:cNvPr id="3" name="Footer Placeholder 2">
            <a:extLst>
              <a:ext uri="{FF2B5EF4-FFF2-40B4-BE49-F238E27FC236}">
                <a16:creationId xmlns:a16="http://schemas.microsoft.com/office/drawing/2014/main" id="{C5349297-9ED6-0129-3EE4-38FADAF235D8}"/>
              </a:ext>
            </a:extLst>
          </p:cNvPr>
          <p:cNvSpPr>
            <a:spLocks noGrp="1"/>
          </p:cNvSpPr>
          <p:nvPr>
            <p:ph type="ftr" sz="quarter" idx="11"/>
          </p:nvPr>
        </p:nvSpPr>
        <p:spPr/>
        <p:txBody>
          <a:bodyPr/>
          <a:lstStyle/>
          <a:p>
            <a:r>
              <a:rPr lang="en-US"/>
              <a:t>Copyright © Ricci IEONG for UST training 2023</a:t>
            </a:r>
          </a:p>
        </p:txBody>
      </p:sp>
      <p:sp>
        <p:nvSpPr>
          <p:cNvPr id="4" name="Slide Number Placeholder 3">
            <a:extLst>
              <a:ext uri="{FF2B5EF4-FFF2-40B4-BE49-F238E27FC236}">
                <a16:creationId xmlns:a16="http://schemas.microsoft.com/office/drawing/2014/main" id="{287B5E7D-F413-B75E-7EB5-3D3582167C31}"/>
              </a:ext>
            </a:extLst>
          </p:cNvPr>
          <p:cNvSpPr>
            <a:spLocks noGrp="1"/>
          </p:cNvSpPr>
          <p:nvPr>
            <p:ph type="sldNum" sz="quarter" idx="12"/>
          </p:nvPr>
        </p:nvSpPr>
        <p:spPr/>
        <p:txBody>
          <a:bodyPr/>
          <a:lstStyle/>
          <a:p>
            <a:fld id="{7BF01E72-7F0F-F443-B710-CAFE84FE68FE}" type="slidenum">
              <a:rPr lang="en-US" smtClean="0"/>
              <a:t>29</a:t>
            </a:fld>
            <a:endParaRPr lang="en-US"/>
          </a:p>
        </p:txBody>
      </p:sp>
      <p:pic>
        <p:nvPicPr>
          <p:cNvPr id="6" name="Picture 5" descr="A screenshot of a computer program&#10;&#10;AI-generated content may be incorrect.">
            <a:extLst>
              <a:ext uri="{FF2B5EF4-FFF2-40B4-BE49-F238E27FC236}">
                <a16:creationId xmlns:a16="http://schemas.microsoft.com/office/drawing/2014/main" id="{8D95FFEB-3CF0-4DC2-B30A-2CC9AB4C7829}"/>
              </a:ext>
            </a:extLst>
          </p:cNvPr>
          <p:cNvPicPr>
            <a:picLocks noChangeAspect="1"/>
          </p:cNvPicPr>
          <p:nvPr/>
        </p:nvPicPr>
        <p:blipFill>
          <a:blip r:embed="rId2"/>
          <a:stretch>
            <a:fillRect/>
          </a:stretch>
        </p:blipFill>
        <p:spPr>
          <a:xfrm>
            <a:off x="-19058" y="0"/>
            <a:ext cx="9144000" cy="6389049"/>
          </a:xfrm>
          <a:prstGeom prst="rect">
            <a:avLst/>
          </a:prstGeom>
        </p:spPr>
      </p:pic>
    </p:spTree>
    <p:extLst>
      <p:ext uri="{BB962C8B-B14F-4D97-AF65-F5344CB8AC3E}">
        <p14:creationId xmlns:p14="http://schemas.microsoft.com/office/powerpoint/2010/main" val="3087919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What is Operating System</a:t>
            </a:r>
          </a:p>
        </p:txBody>
      </p:sp>
      <p:sp>
        <p:nvSpPr>
          <p:cNvPr id="9219" name="Rectangle 3"/>
          <p:cNvSpPr>
            <a:spLocks noGrp="1" noChangeArrowheads="1"/>
          </p:cNvSpPr>
          <p:nvPr>
            <p:ph idx="1"/>
          </p:nvPr>
        </p:nvSpPr>
        <p:spPr/>
        <p:txBody>
          <a:bodyPr/>
          <a:lstStyle/>
          <a:p>
            <a:r>
              <a:rPr lang="en-US" dirty="0"/>
              <a:t>An operating system (commonly abbreviated OS and O/S) is the infrastructure software component of a computer system; it is responsible for the management and coordination of activities and the sharing of the limited resources of the computer</a:t>
            </a:r>
          </a:p>
          <a:p>
            <a:r>
              <a:rPr lang="en-US" altLang="zh-TW" dirty="0"/>
              <a:t>A program that acts as an intermediary between a user of a computer and the computer hardware.</a:t>
            </a:r>
          </a:p>
          <a:p>
            <a:r>
              <a:rPr lang="en-US" altLang="zh-TW" dirty="0"/>
              <a:t>Provide an environment in which a user can execute programs</a:t>
            </a:r>
            <a:endParaRPr lang="en-US" dirty="0"/>
          </a:p>
        </p:txBody>
      </p:sp>
      <p:sp>
        <p:nvSpPr>
          <p:cNvPr id="2" name="Date Placeholder 1"/>
          <p:cNvSpPr>
            <a:spLocks noGrp="1"/>
          </p:cNvSpPr>
          <p:nvPr>
            <p:ph type="dt" sz="half" idx="10"/>
          </p:nvPr>
        </p:nvSpPr>
        <p:spPr/>
        <p:txBody>
          <a:bodyPr/>
          <a:lstStyle/>
          <a:p>
            <a:fld id="{2078830A-B5B4-4733-9EDB-B7FEBB8B4B9E}" type="datetime1">
              <a:rPr lang="en-HK" smtClean="0"/>
              <a:t>8/4/2025</a:t>
            </a:fld>
            <a:endParaRPr lang="en-US"/>
          </a:p>
        </p:txBody>
      </p:sp>
      <p:sp>
        <p:nvSpPr>
          <p:cNvPr id="8" name="Footer Placeholder 7"/>
          <p:cNvSpPr>
            <a:spLocks noGrp="1"/>
          </p:cNvSpPr>
          <p:nvPr>
            <p:ph type="ftr" sz="quarter" idx="11"/>
          </p:nvPr>
        </p:nvSpPr>
        <p:spPr/>
        <p:txBody>
          <a:bodyPr/>
          <a:lstStyle/>
          <a:p>
            <a:r>
              <a:rPr lang="en-US"/>
              <a:t>Copyright © Ricci IEONG for UST training 2023</a:t>
            </a:r>
          </a:p>
        </p:txBody>
      </p:sp>
      <p:sp>
        <p:nvSpPr>
          <p:cNvPr id="9" name="Slide Number Placeholder 8"/>
          <p:cNvSpPr>
            <a:spLocks noGrp="1"/>
          </p:cNvSpPr>
          <p:nvPr>
            <p:ph type="sldNum" sz="quarter" idx="12"/>
          </p:nvPr>
        </p:nvSpPr>
        <p:spPr/>
        <p:txBody>
          <a:bodyPr/>
          <a:lstStyle/>
          <a:p>
            <a:fld id="{7BF01E72-7F0F-F443-B710-CAFE84FE68FE}" type="slidenum">
              <a:rPr lang="en-US" smtClean="0"/>
              <a:t>3</a:t>
            </a:fld>
            <a:endParaRPr lang="en-US"/>
          </a:p>
        </p:txBody>
      </p:sp>
    </p:spTree>
    <p:extLst>
      <p:ext uri="{BB962C8B-B14F-4D97-AF65-F5344CB8AC3E}">
        <p14:creationId xmlns:p14="http://schemas.microsoft.com/office/powerpoint/2010/main" val="313318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Patch management</a:t>
            </a:r>
          </a:p>
        </p:txBody>
      </p:sp>
      <p:sp>
        <p:nvSpPr>
          <p:cNvPr id="7" name="Text Placeholder 6"/>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fld id="{B903B844-52D7-4175-B359-78C06FA5B2A7}" type="datetime1">
              <a:rPr lang="en-HK" smtClean="0"/>
              <a:t>8/4/2025</a:t>
            </a:fld>
            <a:endParaRPr lang="en-US"/>
          </a:p>
        </p:txBody>
      </p:sp>
      <p:sp>
        <p:nvSpPr>
          <p:cNvPr id="8" name="Footer Placeholder 7"/>
          <p:cNvSpPr>
            <a:spLocks noGrp="1"/>
          </p:cNvSpPr>
          <p:nvPr>
            <p:ph type="ftr" sz="quarter" idx="11"/>
          </p:nvPr>
        </p:nvSpPr>
        <p:spPr/>
        <p:txBody>
          <a:bodyPr/>
          <a:lstStyle/>
          <a:p>
            <a:r>
              <a:rPr lang="en-US"/>
              <a:t>Copyright © Ricci IEONG for UST training 2023</a:t>
            </a:r>
          </a:p>
        </p:txBody>
      </p:sp>
      <p:sp>
        <p:nvSpPr>
          <p:cNvPr id="9" name="Slide Number Placeholder 8"/>
          <p:cNvSpPr>
            <a:spLocks noGrp="1"/>
          </p:cNvSpPr>
          <p:nvPr>
            <p:ph type="sldNum" sz="quarter" idx="12"/>
          </p:nvPr>
        </p:nvSpPr>
        <p:spPr/>
        <p:txBody>
          <a:bodyPr/>
          <a:lstStyle/>
          <a:p>
            <a:fld id="{7BF01E72-7F0F-F443-B710-CAFE84FE68FE}" type="slidenum">
              <a:rPr lang="en-US" smtClean="0"/>
              <a:t>30</a:t>
            </a:fld>
            <a:endParaRPr lang="en-US"/>
          </a:p>
        </p:txBody>
      </p:sp>
    </p:spTree>
    <p:extLst>
      <p:ext uri="{BB962C8B-B14F-4D97-AF65-F5344CB8AC3E}">
        <p14:creationId xmlns:p14="http://schemas.microsoft.com/office/powerpoint/2010/main" val="1029022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6129" name="Rectangle 2"/>
          <p:cNvSpPr>
            <a:spLocks noGrp="1" noChangeArrowheads="1"/>
          </p:cNvSpPr>
          <p:nvPr>
            <p:ph type="title"/>
          </p:nvPr>
        </p:nvSpPr>
        <p:spPr/>
        <p:txBody>
          <a:bodyPr/>
          <a:lstStyle/>
          <a:p>
            <a:pPr eaLnBrk="1" hangingPunct="1"/>
            <a:r>
              <a:rPr lang="en-US" altLang="zh-TW" dirty="0"/>
              <a:t>Patch and Package Management</a:t>
            </a:r>
          </a:p>
        </p:txBody>
      </p:sp>
      <p:sp>
        <p:nvSpPr>
          <p:cNvPr id="176130" name="Content Placeholder 5"/>
          <p:cNvSpPr>
            <a:spLocks noGrp="1"/>
          </p:cNvSpPr>
          <p:nvPr>
            <p:ph idx="1"/>
          </p:nvPr>
        </p:nvSpPr>
        <p:spPr/>
        <p:txBody>
          <a:bodyPr/>
          <a:lstStyle/>
          <a:p>
            <a:pPr eaLnBrk="1" hangingPunct="1">
              <a:lnSpc>
                <a:spcPct val="80000"/>
              </a:lnSpc>
            </a:pPr>
            <a:r>
              <a:rPr lang="en-US" altLang="zh-TW" sz="2000" dirty="0"/>
              <a:t>A package management system is a collection of tools to automate the process of installing, upgrading, configuring, and removing software packages from a computer. </a:t>
            </a:r>
          </a:p>
          <a:p>
            <a:pPr eaLnBrk="1" hangingPunct="1">
              <a:lnSpc>
                <a:spcPct val="80000"/>
              </a:lnSpc>
            </a:pPr>
            <a:endParaRPr lang="en-US" altLang="zh-TW" sz="2000" dirty="0"/>
          </a:p>
          <a:p>
            <a:pPr eaLnBrk="1" hangingPunct="1">
              <a:lnSpc>
                <a:spcPct val="80000"/>
              </a:lnSpc>
            </a:pPr>
            <a:r>
              <a:rPr lang="en-US" altLang="zh-TW" sz="2000" dirty="0"/>
              <a:t>Packages are distributions of software and metadata such as the software's full name, description of its purpose, version number, vendor, checksum, and a list of dependencies necessary for the software to run properly. Upon installation, metadata is stored in a local package database.</a:t>
            </a:r>
          </a:p>
        </p:txBody>
      </p:sp>
      <p:sp>
        <p:nvSpPr>
          <p:cNvPr id="2" name="Date Placeholder 1"/>
          <p:cNvSpPr>
            <a:spLocks noGrp="1"/>
          </p:cNvSpPr>
          <p:nvPr>
            <p:ph type="dt" sz="half" idx="10"/>
          </p:nvPr>
        </p:nvSpPr>
        <p:spPr/>
        <p:txBody>
          <a:bodyPr/>
          <a:lstStyle/>
          <a:p>
            <a:fld id="{ED2A643C-FB2D-46D9-A531-B5C113D46386}" type="datetime1">
              <a:rPr lang="en-HK" smtClean="0"/>
              <a:t>8/4/2025</a:t>
            </a:fld>
            <a:endParaRPr lang="en-US"/>
          </a:p>
        </p:txBody>
      </p:sp>
      <p:sp>
        <p:nvSpPr>
          <p:cNvPr id="4" name="Footer Placeholder 3"/>
          <p:cNvSpPr>
            <a:spLocks noGrp="1"/>
          </p:cNvSpPr>
          <p:nvPr>
            <p:ph type="ftr" sz="quarter" idx="11"/>
          </p:nvPr>
        </p:nvSpPr>
        <p:spPr/>
        <p:txBody>
          <a:bodyPr/>
          <a:lstStyle/>
          <a:p>
            <a:r>
              <a:rPr lang="en-US"/>
              <a:t>Copyright © Ricci IEONG for UST training 2023</a:t>
            </a:r>
          </a:p>
        </p:txBody>
      </p:sp>
      <p:sp>
        <p:nvSpPr>
          <p:cNvPr id="5" name="Slide Number Placeholder 4"/>
          <p:cNvSpPr>
            <a:spLocks noGrp="1"/>
          </p:cNvSpPr>
          <p:nvPr>
            <p:ph type="sldNum" sz="quarter" idx="12"/>
          </p:nvPr>
        </p:nvSpPr>
        <p:spPr/>
        <p:txBody>
          <a:bodyPr/>
          <a:lstStyle/>
          <a:p>
            <a:fld id="{7BF01E72-7F0F-F443-B710-CAFE84FE68FE}" type="slidenum">
              <a:rPr lang="en-US" smtClean="0"/>
              <a:t>31</a:t>
            </a:fld>
            <a:endParaRPr lang="en-US"/>
          </a:p>
        </p:txBody>
      </p:sp>
    </p:spTree>
    <p:extLst>
      <p:ext uri="{BB962C8B-B14F-4D97-AF65-F5344CB8AC3E}">
        <p14:creationId xmlns:p14="http://schemas.microsoft.com/office/powerpoint/2010/main" val="187576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76129"/>
                                        </p:tgtEl>
                                        <p:attrNameLst>
                                          <p:attrName>style.visibility</p:attrName>
                                        </p:attrNameLst>
                                      </p:cBhvr>
                                      <p:to>
                                        <p:strVal val="visible"/>
                                      </p:to>
                                    </p:set>
                                    <p:animEffect transition="in" filter="fade">
                                      <p:cBhvr>
                                        <p:cTn id="7" dur="500"/>
                                        <p:tgtEl>
                                          <p:spTgt spid="176129"/>
                                        </p:tgtEl>
                                      </p:cBhvr>
                                    </p:animEffect>
                                    <p:anim calcmode="lin" valueType="num">
                                      <p:cBhvr>
                                        <p:cTn id="8" dur="500" fill="hold"/>
                                        <p:tgtEl>
                                          <p:spTgt spid="176129"/>
                                        </p:tgtEl>
                                        <p:attrNameLst>
                                          <p:attrName>ppt_w</p:attrName>
                                        </p:attrNameLst>
                                      </p:cBhvr>
                                      <p:tavLst>
                                        <p:tav tm="0" fmla="#ppt_w*sin(2.5*pi*$)">
                                          <p:val>
                                            <p:fltVal val="0"/>
                                          </p:val>
                                        </p:tav>
                                        <p:tav tm="100000">
                                          <p:val>
                                            <p:fltVal val="1"/>
                                          </p:val>
                                        </p:tav>
                                      </p:tavLst>
                                    </p:anim>
                                    <p:anim calcmode="lin" valueType="num">
                                      <p:cBhvr>
                                        <p:cTn id="9" dur="500" fill="hold"/>
                                        <p:tgtEl>
                                          <p:spTgt spid="17612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6130">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61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29" grpId="0"/>
      <p:bldP spid="176130"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3" name="Title 1"/>
          <p:cNvSpPr>
            <a:spLocks noGrp="1"/>
          </p:cNvSpPr>
          <p:nvPr>
            <p:ph type="title"/>
          </p:nvPr>
        </p:nvSpPr>
        <p:spPr/>
        <p:txBody>
          <a:bodyPr/>
          <a:lstStyle/>
          <a:p>
            <a:r>
              <a:rPr lang="en-US" altLang="zh-TW" dirty="0"/>
              <a:t>Patch and Package Management</a:t>
            </a:r>
            <a:endParaRPr lang="en-US" altLang="zh-TW" dirty="0">
              <a:ea typeface="新細明體" charset="-120"/>
            </a:endParaRPr>
          </a:p>
        </p:txBody>
      </p:sp>
      <p:graphicFrame>
        <p:nvGraphicFramePr>
          <p:cNvPr id="4" name="Content Placeholder 3"/>
          <p:cNvGraphicFramePr>
            <a:graphicFrameLocks noGrp="1"/>
          </p:cNvGraphicFramePr>
          <p:nvPr>
            <p:ph idx="1"/>
          </p:nvPr>
        </p:nvGraphicFramePr>
        <p:xfrm>
          <a:off x="822325" y="1846263"/>
          <a:ext cx="7543800" cy="3343275"/>
        </p:xfrm>
        <a:graphic>
          <a:graphicData uri="http://schemas.openxmlformats.org/drawingml/2006/table">
            <a:tbl>
              <a:tblPr firstRow="1">
                <a:tableStyleId>{284E427A-3D55-4303-BF80-6455036E1DE7}</a:tableStyleId>
              </a:tblPr>
              <a:tblGrid>
                <a:gridCol w="1446184">
                  <a:extLst>
                    <a:ext uri="{9D8B030D-6E8A-4147-A177-3AD203B41FA5}">
                      <a16:colId xmlns:a16="http://schemas.microsoft.com/office/drawing/2014/main" val="20000"/>
                    </a:ext>
                  </a:extLst>
                </a:gridCol>
                <a:gridCol w="1183765">
                  <a:extLst>
                    <a:ext uri="{9D8B030D-6E8A-4147-A177-3AD203B41FA5}">
                      <a16:colId xmlns:a16="http://schemas.microsoft.com/office/drawing/2014/main" val="20001"/>
                    </a:ext>
                  </a:extLst>
                </a:gridCol>
                <a:gridCol w="1193858">
                  <a:extLst>
                    <a:ext uri="{9D8B030D-6E8A-4147-A177-3AD203B41FA5}">
                      <a16:colId xmlns:a16="http://schemas.microsoft.com/office/drawing/2014/main" val="20002"/>
                    </a:ext>
                  </a:extLst>
                </a:gridCol>
                <a:gridCol w="1436090">
                  <a:extLst>
                    <a:ext uri="{9D8B030D-6E8A-4147-A177-3AD203B41FA5}">
                      <a16:colId xmlns:a16="http://schemas.microsoft.com/office/drawing/2014/main" val="20003"/>
                    </a:ext>
                  </a:extLst>
                </a:gridCol>
                <a:gridCol w="1038138">
                  <a:extLst>
                    <a:ext uri="{9D8B030D-6E8A-4147-A177-3AD203B41FA5}">
                      <a16:colId xmlns:a16="http://schemas.microsoft.com/office/drawing/2014/main" val="20004"/>
                    </a:ext>
                  </a:extLst>
                </a:gridCol>
                <a:gridCol w="1245765">
                  <a:extLst>
                    <a:ext uri="{9D8B030D-6E8A-4147-A177-3AD203B41FA5}">
                      <a16:colId xmlns:a16="http://schemas.microsoft.com/office/drawing/2014/main" val="20005"/>
                    </a:ext>
                  </a:extLst>
                </a:gridCol>
              </a:tblGrid>
              <a:tr h="371475">
                <a:tc>
                  <a:txBody>
                    <a:bodyPr/>
                    <a:lstStyle/>
                    <a:p>
                      <a:pPr marL="1588" marR="0" lvl="0" indent="0" algn="l" defTabSz="914400" rtl="0" eaLnBrk="1" fontAlgn="base" latinLnBrk="0" hangingPunct="1">
                        <a:lnSpc>
                          <a:spcPct val="100000"/>
                        </a:lnSpc>
                        <a:spcBef>
                          <a:spcPts val="538"/>
                        </a:spcBef>
                        <a:spcAft>
                          <a:spcPts val="363"/>
                        </a:spcAft>
                        <a:buClrTx/>
                        <a:buSzTx/>
                        <a:buFontTx/>
                        <a:buNone/>
                        <a:tabLst/>
                      </a:pPr>
                      <a:r>
                        <a:rPr kumimoji="0" lang="en-US" sz="1600" u="none" strike="noStrike" cap="none" normalizeH="0" baseline="0" dirty="0">
                          <a:ln>
                            <a:noFill/>
                          </a:ln>
                          <a:effectLst/>
                        </a:rPr>
                        <a:t>Software</a:t>
                      </a:r>
                      <a:endParaRPr kumimoji="0" lang="en-US" sz="1600" b="1" i="0" u="none" strike="noStrike" cap="none" normalizeH="0" baseline="0" dirty="0">
                        <a:ln>
                          <a:noFill/>
                        </a:ln>
                        <a:solidFill>
                          <a:srgbClr val="FFFFFF"/>
                        </a:solidFill>
                        <a:effectLst/>
                        <a:latin typeface="Arial" charset="0"/>
                        <a:ea typeface="Bitstream Cyberbit"/>
                        <a:cs typeface="Bitstream Cyberbit"/>
                      </a:endParaRPr>
                    </a:p>
                  </a:txBody>
                  <a:tcPr marL="5767" marR="5767" marT="0" marB="0" horzOverflow="overflow"/>
                </a:tc>
                <a:tc>
                  <a:txBody>
                    <a:bodyPr/>
                    <a:lstStyle/>
                    <a:p>
                      <a:pPr marL="0" marR="0" lvl="0" indent="3175" algn="l" defTabSz="914400" rtl="0" eaLnBrk="1" fontAlgn="base" latinLnBrk="0" hangingPunct="1">
                        <a:lnSpc>
                          <a:spcPct val="100000"/>
                        </a:lnSpc>
                        <a:spcBef>
                          <a:spcPts val="538"/>
                        </a:spcBef>
                        <a:spcAft>
                          <a:spcPts val="363"/>
                        </a:spcAft>
                        <a:buClrTx/>
                        <a:buSzTx/>
                        <a:buFontTx/>
                        <a:buNone/>
                        <a:tabLst/>
                      </a:pPr>
                      <a:r>
                        <a:rPr kumimoji="0" lang="en-US" sz="1600" u="none" strike="noStrike" cap="none" normalizeH="0" baseline="0">
                          <a:ln>
                            <a:noFill/>
                          </a:ln>
                          <a:effectLst/>
                        </a:rPr>
                        <a:t>AIX</a:t>
                      </a:r>
                      <a:endParaRPr kumimoji="0" lang="en-US" sz="1600" b="1" i="0" u="none" strike="noStrike" cap="none" normalizeH="0" baseline="0">
                        <a:ln>
                          <a:noFill/>
                        </a:ln>
                        <a:solidFill>
                          <a:srgbClr val="FFFFFF"/>
                        </a:solidFill>
                        <a:effectLst/>
                        <a:latin typeface="Arial" charset="0"/>
                        <a:ea typeface="Bitstream Cyberbit"/>
                        <a:cs typeface="Bitstream Cyberbit"/>
                      </a:endParaRPr>
                    </a:p>
                  </a:txBody>
                  <a:tcPr marL="5767" marR="5767" marT="0" marB="0" horzOverflow="overflow"/>
                </a:tc>
                <a:tc>
                  <a:txBody>
                    <a:bodyPr/>
                    <a:lstStyle/>
                    <a:p>
                      <a:pPr marL="1588" marR="0" lvl="0" indent="-1588" algn="l" defTabSz="914400" rtl="0" eaLnBrk="1" fontAlgn="base" latinLnBrk="0" hangingPunct="1">
                        <a:lnSpc>
                          <a:spcPct val="100000"/>
                        </a:lnSpc>
                        <a:spcBef>
                          <a:spcPts val="538"/>
                        </a:spcBef>
                        <a:spcAft>
                          <a:spcPts val="363"/>
                        </a:spcAft>
                        <a:buClrTx/>
                        <a:buSzTx/>
                        <a:buFontTx/>
                        <a:buNone/>
                        <a:tabLst/>
                      </a:pPr>
                      <a:r>
                        <a:rPr kumimoji="0" lang="en-US" sz="1600" u="none" strike="noStrike" cap="none" normalizeH="0" baseline="0">
                          <a:ln>
                            <a:noFill/>
                          </a:ln>
                          <a:effectLst/>
                        </a:rPr>
                        <a:t>HP-UX</a:t>
                      </a:r>
                      <a:endParaRPr kumimoji="0" lang="en-US" sz="1600" b="1" i="0" u="none" strike="noStrike" cap="none" normalizeH="0" baseline="0">
                        <a:ln>
                          <a:noFill/>
                        </a:ln>
                        <a:solidFill>
                          <a:srgbClr val="FFFFFF"/>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538"/>
                        </a:spcBef>
                        <a:spcAft>
                          <a:spcPts val="363"/>
                        </a:spcAft>
                        <a:buClrTx/>
                        <a:buSzTx/>
                        <a:buFontTx/>
                        <a:buNone/>
                        <a:tabLst/>
                      </a:pPr>
                      <a:r>
                        <a:rPr kumimoji="0" lang="en-US" sz="1600" u="none" strike="noStrike" cap="none" normalizeH="0" baseline="0">
                          <a:ln>
                            <a:noFill/>
                          </a:ln>
                          <a:effectLst/>
                        </a:rPr>
                        <a:t>LINUX(RedHat)</a:t>
                      </a:r>
                      <a:endParaRPr kumimoji="0" lang="en-US" sz="1600" b="1" i="0" u="none" strike="noStrike" cap="none" normalizeH="0" baseline="0">
                        <a:ln>
                          <a:noFill/>
                        </a:ln>
                        <a:solidFill>
                          <a:srgbClr val="FFFFFF"/>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538"/>
                        </a:spcBef>
                        <a:spcAft>
                          <a:spcPts val="363"/>
                        </a:spcAft>
                        <a:buClrTx/>
                        <a:buSzTx/>
                        <a:buFontTx/>
                        <a:buNone/>
                        <a:tabLst/>
                      </a:pPr>
                      <a:r>
                        <a:rPr kumimoji="0" lang="en-US" sz="1600" u="none" strike="noStrike" cap="none" normalizeH="0" baseline="0">
                          <a:ln>
                            <a:noFill/>
                          </a:ln>
                          <a:effectLst/>
                        </a:rPr>
                        <a:t>SOLARIS</a:t>
                      </a:r>
                      <a:endParaRPr kumimoji="0" lang="en-US" sz="1600" b="1" i="0" u="none" strike="noStrike" cap="none" normalizeH="0" baseline="0">
                        <a:ln>
                          <a:noFill/>
                        </a:ln>
                        <a:solidFill>
                          <a:srgbClr val="FFFFFF"/>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538"/>
                        </a:spcBef>
                        <a:spcAft>
                          <a:spcPts val="363"/>
                        </a:spcAft>
                        <a:buClrTx/>
                        <a:buSzTx/>
                        <a:buFontTx/>
                        <a:buNone/>
                        <a:tabLst/>
                      </a:pPr>
                      <a:r>
                        <a:rPr kumimoji="0" lang="en-US" sz="1600" u="none" strike="noStrike" cap="none" normalizeH="0" baseline="0" dirty="0">
                          <a:ln>
                            <a:noFill/>
                          </a:ln>
                          <a:effectLst/>
                        </a:rPr>
                        <a:t>Tru64</a:t>
                      </a:r>
                      <a:endParaRPr kumimoji="0" lang="en-US" sz="1600" b="1" i="0" u="none" strike="noStrike" cap="none" normalizeH="0" baseline="0" dirty="0">
                        <a:ln>
                          <a:noFill/>
                        </a:ln>
                        <a:solidFill>
                          <a:srgbClr val="FFFFFF"/>
                        </a:solidFill>
                        <a:effectLst/>
                        <a:latin typeface="Arial" charset="0"/>
                        <a:ea typeface="Bitstream Cyberbit"/>
                        <a:cs typeface="Bitstream Cyberbit"/>
                      </a:endParaRPr>
                    </a:p>
                  </a:txBody>
                  <a:tcPr marL="5767" marR="5767" marT="0" marB="0" horzOverflow="overflow"/>
                </a:tc>
                <a:extLst>
                  <a:ext uri="{0D108BD9-81ED-4DB2-BD59-A6C34878D82A}">
                    <a16:rowId xmlns:a16="http://schemas.microsoft.com/office/drawing/2014/main" val="10000"/>
                  </a:ext>
                </a:extLst>
              </a:tr>
              <a:tr h="371475">
                <a:tc>
                  <a:txBody>
                    <a:bodyPr/>
                    <a:lstStyle/>
                    <a:p>
                      <a:pPr marL="0" marR="0" lvl="0" indent="0" algn="l" defTabSz="914400" rtl="0" eaLnBrk="1" fontAlgn="base" latinLnBrk="0" hangingPunct="1">
                        <a:lnSpc>
                          <a:spcPct val="100000"/>
                        </a:lnSpc>
                        <a:spcBef>
                          <a:spcPts val="363"/>
                        </a:spcBef>
                        <a:spcAft>
                          <a:spcPct val="0"/>
                        </a:spcAft>
                        <a:buClrTx/>
                        <a:buSzTx/>
                        <a:buFontTx/>
                        <a:buNone/>
                        <a:tabLst/>
                      </a:pPr>
                      <a:r>
                        <a:rPr kumimoji="0" lang="en-US" sz="1100" u="none" strike="noStrike" cap="none" normalizeH="0" baseline="0">
                          <a:ln>
                            <a:noFill/>
                          </a:ln>
                          <a:effectLst/>
                        </a:rPr>
                        <a:t>Install Software</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363"/>
                        </a:spcBef>
                        <a:spcAft>
                          <a:spcPct val="0"/>
                        </a:spcAft>
                        <a:buClrTx/>
                        <a:buSzTx/>
                        <a:buFontTx/>
                        <a:buNone/>
                        <a:tabLst/>
                      </a:pPr>
                      <a:r>
                        <a:rPr kumimoji="0" lang="en-US" sz="1100" u="none" strike="noStrike" cap="none" normalizeH="0" baseline="0" dirty="0" err="1">
                          <a:ln>
                            <a:noFill/>
                          </a:ln>
                          <a:effectLst/>
                        </a:rPr>
                        <a:t>installp</a:t>
                      </a:r>
                      <a:r>
                        <a:rPr kumimoji="0" lang="en-US" sz="1100" u="none" strike="noStrike" cap="none" normalizeH="0" baseline="0" dirty="0">
                          <a:ln>
                            <a:noFill/>
                          </a:ln>
                          <a:effectLst/>
                        </a:rPr>
                        <a:t> -a</a:t>
                      </a:r>
                      <a:endParaRPr kumimoji="0" lang="en-US" sz="2800" b="0" i="0" u="none" strike="noStrike" cap="none" normalizeH="0" baseline="0" dirty="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363"/>
                        </a:spcBef>
                        <a:spcAft>
                          <a:spcPct val="0"/>
                        </a:spcAft>
                        <a:buClrTx/>
                        <a:buSzTx/>
                        <a:buFontTx/>
                        <a:buNone/>
                        <a:tabLst/>
                      </a:pPr>
                      <a:r>
                        <a:rPr kumimoji="0" lang="en-US" sz="1100" u="none" strike="noStrike" cap="none" normalizeH="0" baseline="0" dirty="0" err="1">
                          <a:ln>
                            <a:noFill/>
                          </a:ln>
                          <a:effectLst/>
                        </a:rPr>
                        <a:t>swinstall</a:t>
                      </a:r>
                      <a:endParaRPr kumimoji="0" lang="en-US" sz="2800" b="0" i="0" u="none" strike="noStrike" cap="none" normalizeH="0" baseline="0" dirty="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363"/>
                        </a:spcBef>
                        <a:spcAft>
                          <a:spcPct val="0"/>
                        </a:spcAft>
                        <a:buClrTx/>
                        <a:buSzTx/>
                        <a:buFontTx/>
                        <a:buNone/>
                        <a:tabLst/>
                      </a:pPr>
                      <a:r>
                        <a:rPr kumimoji="0" lang="en-US" sz="1100" u="none" strike="noStrike" cap="none" normalizeH="0" baseline="0">
                          <a:ln>
                            <a:noFill/>
                          </a:ln>
                          <a:effectLst/>
                        </a:rPr>
                        <a:t>rpm -i package</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363"/>
                        </a:spcBef>
                        <a:spcAft>
                          <a:spcPct val="0"/>
                        </a:spcAft>
                        <a:buClrTx/>
                        <a:buSzTx/>
                        <a:buFontTx/>
                        <a:buNone/>
                        <a:tabLst/>
                      </a:pPr>
                      <a:r>
                        <a:rPr kumimoji="0" lang="en-US" sz="1100" u="none" strike="noStrike" cap="none" normalizeH="0" baseline="0">
                          <a:ln>
                            <a:noFill/>
                          </a:ln>
                          <a:effectLst/>
                        </a:rPr>
                        <a:t>pkgadd</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363"/>
                        </a:spcBef>
                        <a:spcAft>
                          <a:spcPct val="0"/>
                        </a:spcAft>
                        <a:buClrTx/>
                        <a:buSzTx/>
                        <a:buFontTx/>
                        <a:buNone/>
                        <a:tabLst/>
                      </a:pPr>
                      <a:r>
                        <a:rPr kumimoji="0" lang="en-US" sz="1100" u="none" strike="noStrike" cap="none" normalizeH="0" baseline="0">
                          <a:ln>
                            <a:noFill/>
                          </a:ln>
                          <a:effectLst/>
                        </a:rPr>
                        <a:t>setld -l</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extLst>
                  <a:ext uri="{0D108BD9-81ED-4DB2-BD59-A6C34878D82A}">
                    <a16:rowId xmlns:a16="http://schemas.microsoft.com/office/drawing/2014/main" val="10001"/>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Uninstall software</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installp -u</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err="1">
                          <a:ln>
                            <a:noFill/>
                          </a:ln>
                          <a:effectLst/>
                        </a:rPr>
                        <a:t>swremove</a:t>
                      </a:r>
                      <a:endParaRPr kumimoji="0" lang="en-US" sz="2800" b="0" i="0" u="none" strike="noStrike" cap="none" normalizeH="0" baseline="0" dirty="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rpm -e package</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pkgrm</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setld -d</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extLst>
                  <a:ext uri="{0D108BD9-81ED-4DB2-BD59-A6C34878D82A}">
                    <a16:rowId xmlns:a16="http://schemas.microsoft.com/office/drawing/2014/main" val="10002"/>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List installed</a:t>
                      </a:r>
                      <a:endParaRPr kumimoji="0" lang="en-US" sz="2800" u="none" strike="noStrike" cap="none" normalizeH="0" baseline="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software</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725"/>
                        </a:spcBef>
                        <a:spcAft>
                          <a:spcPts val="363"/>
                        </a:spcAft>
                        <a:buClrTx/>
                        <a:buSzTx/>
                        <a:buFontTx/>
                        <a:buNone/>
                        <a:tabLst/>
                      </a:pPr>
                      <a:r>
                        <a:rPr kumimoji="0" lang="en-US" sz="1100" u="none" strike="noStrike" cap="none" normalizeH="0" baseline="0">
                          <a:ln>
                            <a:noFill/>
                          </a:ln>
                          <a:effectLst/>
                        </a:rPr>
                        <a:t>lslpp -L all</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725"/>
                        </a:spcBef>
                        <a:spcAft>
                          <a:spcPts val="363"/>
                        </a:spcAft>
                        <a:buClrTx/>
                        <a:buSzTx/>
                        <a:buFontTx/>
                        <a:buNone/>
                        <a:tabLst/>
                      </a:pPr>
                      <a:r>
                        <a:rPr kumimoji="0" lang="en-US" sz="1100" u="none" strike="noStrike" cap="none" normalizeH="0" baseline="0" dirty="0" err="1">
                          <a:ln>
                            <a:noFill/>
                          </a:ln>
                          <a:effectLst/>
                        </a:rPr>
                        <a:t>swlist</a:t>
                      </a:r>
                      <a:endParaRPr kumimoji="0" lang="en-US" sz="2800" b="0" i="0" u="none" strike="noStrike" cap="none" normalizeH="0" baseline="0" dirty="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725"/>
                        </a:spcBef>
                        <a:spcAft>
                          <a:spcPts val="363"/>
                        </a:spcAft>
                        <a:buClrTx/>
                        <a:buSzTx/>
                        <a:buFontTx/>
                        <a:buNone/>
                        <a:tabLst/>
                      </a:pPr>
                      <a:r>
                        <a:rPr kumimoji="0" lang="en-US" sz="1100" u="none" strike="noStrike" cap="none" normalizeH="0" baseline="0">
                          <a:ln>
                            <a:noFill/>
                          </a:ln>
                          <a:effectLst/>
                        </a:rPr>
                        <a:t>rpm -qa</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725"/>
                        </a:spcBef>
                        <a:spcAft>
                          <a:spcPts val="363"/>
                        </a:spcAft>
                        <a:buClrTx/>
                        <a:buSzTx/>
                        <a:buFontTx/>
                        <a:buNone/>
                        <a:tabLst/>
                      </a:pPr>
                      <a:r>
                        <a:rPr kumimoji="0" lang="en-US" sz="1100" u="none" strike="noStrike" cap="none" normalizeH="0" baseline="0">
                          <a:ln>
                            <a:noFill/>
                          </a:ln>
                          <a:effectLst/>
                        </a:rPr>
                        <a:t>pkginfo</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725"/>
                        </a:spcBef>
                        <a:spcAft>
                          <a:spcPts val="363"/>
                        </a:spcAft>
                        <a:buClrTx/>
                        <a:buSzTx/>
                        <a:buFontTx/>
                        <a:buNone/>
                        <a:tabLst/>
                      </a:pPr>
                      <a:r>
                        <a:rPr kumimoji="0" lang="en-US" sz="1100" u="none" strike="noStrike" cap="none" normalizeH="0" baseline="0">
                          <a:ln>
                            <a:noFill/>
                          </a:ln>
                          <a:effectLst/>
                        </a:rPr>
                        <a:t>setld -i</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extLst>
                  <a:ext uri="{0D108BD9-81ED-4DB2-BD59-A6C34878D82A}">
                    <a16:rowId xmlns:a16="http://schemas.microsoft.com/office/drawing/2014/main" val="10003"/>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Verify installed</a:t>
                      </a:r>
                      <a:endParaRPr kumimoji="0" lang="en-US" sz="2800" u="none" strike="noStrike" cap="none" normalizeH="0" baseline="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software</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725"/>
                        </a:spcBef>
                        <a:spcAft>
                          <a:spcPts val="363"/>
                        </a:spcAft>
                        <a:buClrTx/>
                        <a:buSzTx/>
                        <a:buFontTx/>
                        <a:buNone/>
                        <a:tabLst/>
                      </a:pPr>
                      <a:r>
                        <a:rPr kumimoji="0" lang="en-US" sz="1100" u="none" strike="noStrike" cap="none" normalizeH="0" baseline="0">
                          <a:ln>
                            <a:noFill/>
                          </a:ln>
                          <a:effectLst/>
                        </a:rPr>
                        <a:t>lppchk -v</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725"/>
                        </a:spcBef>
                        <a:spcAft>
                          <a:spcPts val="363"/>
                        </a:spcAft>
                        <a:buClrTx/>
                        <a:buSzTx/>
                        <a:buFontTx/>
                        <a:buNone/>
                        <a:tabLst/>
                      </a:pPr>
                      <a:r>
                        <a:rPr kumimoji="0" lang="en-US" sz="1100" u="none" strike="noStrike" cap="none" normalizeH="0" baseline="0" dirty="0" err="1">
                          <a:ln>
                            <a:noFill/>
                          </a:ln>
                          <a:effectLst/>
                        </a:rPr>
                        <a:t>swlist</a:t>
                      </a:r>
                      <a:r>
                        <a:rPr kumimoji="0" lang="en-US" sz="1100" u="none" strike="noStrike" cap="none" normalizeH="0" baseline="0" dirty="0">
                          <a:ln>
                            <a:noFill/>
                          </a:ln>
                          <a:effectLst/>
                        </a:rPr>
                        <a:t> -l </a:t>
                      </a:r>
                      <a:r>
                        <a:rPr kumimoji="0" lang="en-US" sz="1100" u="none" strike="noStrike" cap="none" normalizeH="0" baseline="0" dirty="0" err="1">
                          <a:ln>
                            <a:noFill/>
                          </a:ln>
                          <a:effectLst/>
                        </a:rPr>
                        <a:t>fileset</a:t>
                      </a:r>
                      <a:r>
                        <a:rPr kumimoji="0" lang="en-US" sz="1100" u="none" strike="noStrike" cap="none" normalizeH="0" baseline="0" dirty="0">
                          <a:ln>
                            <a:noFill/>
                          </a:ln>
                          <a:effectLst/>
                        </a:rPr>
                        <a:t> -a state</a:t>
                      </a:r>
                      <a:endParaRPr kumimoji="0" lang="en-US" sz="2800" b="0" i="0" u="none" strike="noStrike" cap="none" normalizeH="0" baseline="0" dirty="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725"/>
                        </a:spcBef>
                        <a:spcAft>
                          <a:spcPts val="363"/>
                        </a:spcAft>
                        <a:buClrTx/>
                        <a:buSzTx/>
                        <a:buFontTx/>
                        <a:buNone/>
                        <a:tabLst/>
                      </a:pPr>
                      <a:r>
                        <a:rPr kumimoji="0" lang="en-US" sz="1100" u="none" strike="noStrike" cap="none" normalizeH="0" baseline="0">
                          <a:ln>
                            <a:noFill/>
                          </a:ln>
                          <a:effectLst/>
                        </a:rPr>
                        <a:t>rpm -V package</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pkginfo -i</a:t>
                      </a:r>
                      <a:endParaRPr kumimoji="0" lang="en-US" sz="2800" u="none" strike="noStrike" cap="none" normalizeH="0" baseline="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pkginfo -p</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725"/>
                        </a:spcBef>
                        <a:spcAft>
                          <a:spcPts val="363"/>
                        </a:spcAft>
                        <a:buClrTx/>
                        <a:buSzTx/>
                        <a:buFontTx/>
                        <a:buNone/>
                        <a:tabLst/>
                      </a:pPr>
                      <a:r>
                        <a:rPr kumimoji="0" lang="en-US" sz="1100" u="none" strike="noStrike" cap="none" normalizeH="0" baseline="0">
                          <a:ln>
                            <a:noFill/>
                          </a:ln>
                          <a:effectLst/>
                        </a:rPr>
                        <a:t>setld -v</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extLst>
                  <a:ext uri="{0D108BD9-81ED-4DB2-BD59-A6C34878D82A}">
                    <a16:rowId xmlns:a16="http://schemas.microsoft.com/office/drawing/2014/main" val="10004"/>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List all files</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lslpp -f fileset</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err="1">
                          <a:ln>
                            <a:noFill/>
                          </a:ln>
                          <a:effectLst/>
                        </a:rPr>
                        <a:t>swlist</a:t>
                      </a:r>
                      <a:r>
                        <a:rPr kumimoji="0" lang="en-US" sz="1100" u="none" strike="noStrike" cap="none" normalizeH="0" baseline="0" dirty="0">
                          <a:ln>
                            <a:noFill/>
                          </a:ln>
                          <a:effectLst/>
                        </a:rPr>
                        <a:t> -l file </a:t>
                      </a:r>
                      <a:r>
                        <a:rPr kumimoji="0" lang="en-US" sz="1100" u="none" strike="noStrike" cap="none" normalizeH="0" baseline="0" dirty="0" err="1">
                          <a:ln>
                            <a:noFill/>
                          </a:ln>
                          <a:effectLst/>
                        </a:rPr>
                        <a:t>fileset</a:t>
                      </a:r>
                      <a:endParaRPr kumimoji="0" lang="en-US" sz="2800" b="0" i="0" u="none" strike="noStrike" cap="none" normalizeH="0" baseline="0" dirty="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rpm -ql package</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pkgchk -l package</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setld -i package</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extLst>
                  <a:ext uri="{0D108BD9-81ED-4DB2-BD59-A6C34878D82A}">
                    <a16:rowId xmlns:a16="http://schemas.microsoft.com/office/drawing/2014/main" val="10005"/>
                  </a:ext>
                </a:extLst>
              </a:tr>
              <a:tr h="371475">
                <a:tc>
                  <a:txBody>
                    <a:bodyPr/>
                    <a:lstStyle/>
                    <a:p>
                      <a:pPr marL="0" marR="0" lvl="0" indent="0" algn="l" defTabSz="914400" rtl="0" eaLnBrk="1" fontAlgn="base" latinLnBrk="0" hangingPunct="1">
                        <a:lnSpc>
                          <a:spcPct val="100000"/>
                        </a:lnSpc>
                        <a:spcBef>
                          <a:spcPts val="363"/>
                        </a:spcBef>
                        <a:spcAft>
                          <a:spcPct val="0"/>
                        </a:spcAft>
                        <a:buClrTx/>
                        <a:buSzTx/>
                        <a:buFontTx/>
                        <a:buNone/>
                        <a:tabLst/>
                      </a:pPr>
                      <a:r>
                        <a:rPr kumimoji="0" lang="en-US" sz="1100" u="none" strike="noStrike" cap="none" normalizeH="0" baseline="0">
                          <a:ln>
                            <a:noFill/>
                          </a:ln>
                          <a:effectLst/>
                        </a:rPr>
                        <a:t>List installed</a:t>
                      </a:r>
                      <a:endParaRPr kumimoji="0" lang="en-US" sz="2800" u="none" strike="noStrike" cap="none" normalizeH="0" baseline="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patches</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725"/>
                        </a:spcBef>
                        <a:spcAft>
                          <a:spcPts val="363"/>
                        </a:spcAft>
                        <a:buClrTx/>
                        <a:buSzTx/>
                        <a:buFontTx/>
                        <a:buNone/>
                        <a:tabLst/>
                      </a:pPr>
                      <a:r>
                        <a:rPr kumimoji="0" lang="en-US" sz="1100" u="none" strike="noStrike" cap="none" normalizeH="0" baseline="0">
                          <a:ln>
                            <a:noFill/>
                          </a:ln>
                          <a:effectLst/>
                        </a:rPr>
                        <a:t>instfix -i</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363"/>
                        </a:spcBef>
                        <a:spcAft>
                          <a:spcPct val="0"/>
                        </a:spcAft>
                        <a:buClrTx/>
                        <a:buSzTx/>
                        <a:buFontTx/>
                        <a:buNone/>
                        <a:tabLst/>
                      </a:pPr>
                      <a:r>
                        <a:rPr kumimoji="0" lang="en-US" sz="1100" u="none" strike="noStrike" cap="none" normalizeH="0" baseline="0" dirty="0" err="1">
                          <a:ln>
                            <a:noFill/>
                          </a:ln>
                          <a:effectLst/>
                        </a:rPr>
                        <a:t>swlist</a:t>
                      </a:r>
                      <a:r>
                        <a:rPr kumimoji="0" lang="en-US" sz="1100" u="none" strike="noStrike" cap="none" normalizeH="0" baseline="0" dirty="0">
                          <a:ln>
                            <a:noFill/>
                          </a:ln>
                          <a:effectLst/>
                        </a:rPr>
                        <a:t> -l patch</a:t>
                      </a:r>
                      <a:endParaRPr kumimoji="0" lang="en-US" sz="2800" u="none" strike="noStrike" cap="none" normalizeH="0" baseline="0" dirty="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what /stand/</a:t>
                      </a:r>
                      <a:r>
                        <a:rPr kumimoji="0" lang="en-US" sz="1100" u="none" strike="noStrike" cap="none" normalizeH="0" baseline="0" dirty="0" err="1">
                          <a:ln>
                            <a:noFill/>
                          </a:ln>
                          <a:effectLst/>
                        </a:rPr>
                        <a:t>vmunix</a:t>
                      </a:r>
                      <a:endParaRPr kumimoji="0" lang="en-US" sz="2800" b="0" i="0" u="none" strike="noStrike" cap="none" normalizeH="0" baseline="0" dirty="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rpm –qa | grep patch (RPM)</a:t>
                      </a:r>
                      <a:endParaRPr kumimoji="0" lang="en-US" sz="11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725"/>
                        </a:spcBef>
                        <a:spcAft>
                          <a:spcPts val="363"/>
                        </a:spcAft>
                        <a:buClrTx/>
                        <a:buSzTx/>
                        <a:buFontTx/>
                        <a:buNone/>
                        <a:tabLst/>
                      </a:pPr>
                      <a:r>
                        <a:rPr kumimoji="0" lang="en-US" sz="1100" u="none" strike="noStrike" cap="none" normalizeH="0" baseline="0">
                          <a:ln>
                            <a:noFill/>
                          </a:ln>
                          <a:effectLst/>
                        </a:rPr>
                        <a:t>patchadd -p</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363"/>
                        </a:spcBef>
                        <a:spcAft>
                          <a:spcPct val="0"/>
                        </a:spcAft>
                        <a:buClrTx/>
                        <a:buSzTx/>
                        <a:buFontTx/>
                        <a:buNone/>
                        <a:tabLst/>
                      </a:pPr>
                      <a:r>
                        <a:rPr kumimoji="0" lang="en-US" sz="1100" u="none" strike="noStrike" cap="none" normalizeH="0" baseline="0">
                          <a:ln>
                            <a:noFill/>
                          </a:ln>
                          <a:effectLst/>
                        </a:rPr>
                        <a:t>dupatch -track -type</a:t>
                      </a:r>
                      <a:endParaRPr kumimoji="0" lang="en-US" sz="2800" u="none" strike="noStrike" cap="none" normalizeH="0" baseline="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patch</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extLst>
                  <a:ext uri="{0D108BD9-81ED-4DB2-BD59-A6C34878D82A}">
                    <a16:rowId xmlns:a16="http://schemas.microsoft.com/office/drawing/2014/main" val="10006"/>
                  </a:ext>
                </a:extLst>
              </a:tr>
              <a:tr h="371475">
                <a:tc>
                  <a:txBody>
                    <a:bodyPr/>
                    <a:lstStyle/>
                    <a:p>
                      <a:pPr marL="0" marR="0" lvl="0" indent="0" algn="l" defTabSz="914400" rtl="0" eaLnBrk="1" fontAlgn="base" latinLnBrk="0" hangingPunct="1">
                        <a:lnSpc>
                          <a:spcPct val="100000"/>
                        </a:lnSpc>
                        <a:spcBef>
                          <a:spcPts val="538"/>
                        </a:spcBef>
                        <a:spcAft>
                          <a:spcPts val="363"/>
                        </a:spcAft>
                        <a:buClrTx/>
                        <a:buSzTx/>
                        <a:buFontTx/>
                        <a:buNone/>
                        <a:tabLst/>
                      </a:pPr>
                      <a:r>
                        <a:rPr kumimoji="0" lang="en-US" sz="1100" u="none" strike="noStrike" cap="none" normalizeH="0" baseline="0">
                          <a:ln>
                            <a:noFill/>
                          </a:ln>
                          <a:effectLst/>
                        </a:rPr>
                        <a:t>Package owner</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538"/>
                        </a:spcBef>
                        <a:spcAft>
                          <a:spcPts val="363"/>
                        </a:spcAft>
                        <a:buClrTx/>
                        <a:buSzTx/>
                        <a:buFontTx/>
                        <a:buNone/>
                        <a:tabLst/>
                      </a:pPr>
                      <a:r>
                        <a:rPr kumimoji="0" lang="en-US" sz="1100" u="none" strike="noStrike" cap="none" normalizeH="0" baseline="0">
                          <a:ln>
                            <a:noFill/>
                          </a:ln>
                          <a:effectLst/>
                        </a:rPr>
                        <a:t>lslpp -w path</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538"/>
                        </a:spcBef>
                        <a:spcAft>
                          <a:spcPts val="363"/>
                        </a:spcAft>
                        <a:buClrTx/>
                        <a:buSzTx/>
                        <a:buFontTx/>
                        <a:buNone/>
                        <a:tabLst/>
                      </a:pPr>
                      <a:r>
                        <a:rPr kumimoji="0" lang="en-US" sz="1100" u="none" strike="noStrike" cap="none" normalizeH="0" baseline="0" dirty="0" err="1">
                          <a:ln>
                            <a:noFill/>
                          </a:ln>
                          <a:effectLst/>
                        </a:rPr>
                        <a:t>swlist</a:t>
                      </a:r>
                      <a:r>
                        <a:rPr kumimoji="0" lang="en-US" sz="1100" u="none" strike="noStrike" cap="none" normalizeH="0" baseline="0" dirty="0">
                          <a:ln>
                            <a:noFill/>
                          </a:ln>
                          <a:effectLst/>
                        </a:rPr>
                        <a:t> -l file | </a:t>
                      </a:r>
                      <a:r>
                        <a:rPr kumimoji="0" lang="en-US" sz="1100" u="none" strike="noStrike" cap="none" normalizeH="0" baseline="0" dirty="0" err="1">
                          <a:ln>
                            <a:noFill/>
                          </a:ln>
                          <a:effectLst/>
                        </a:rPr>
                        <a:t>grep</a:t>
                      </a:r>
                      <a:r>
                        <a:rPr kumimoji="0" lang="en-US" sz="1100" u="none" strike="noStrike" cap="none" normalizeH="0" baseline="0" dirty="0">
                          <a:ln>
                            <a:noFill/>
                          </a:ln>
                          <a:effectLst/>
                        </a:rPr>
                        <a:t> path</a:t>
                      </a:r>
                      <a:endParaRPr kumimoji="0" lang="en-US" sz="2800" b="0" i="0" u="none" strike="noStrike" cap="none" normalizeH="0" baseline="0" dirty="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538"/>
                        </a:spcBef>
                        <a:spcAft>
                          <a:spcPts val="363"/>
                        </a:spcAft>
                        <a:buClrTx/>
                        <a:buSzTx/>
                        <a:buFontTx/>
                        <a:buNone/>
                        <a:tabLst/>
                      </a:pPr>
                      <a:r>
                        <a:rPr kumimoji="0" lang="en-US" sz="1100" u="none" strike="noStrike" cap="none" normalizeH="0" baseline="0">
                          <a:ln>
                            <a:noFill/>
                          </a:ln>
                          <a:effectLst/>
                        </a:rPr>
                        <a:t>rpm -qf file</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538"/>
                        </a:spcBef>
                        <a:spcAft>
                          <a:spcPts val="363"/>
                        </a:spcAft>
                        <a:buClrTx/>
                        <a:buSzTx/>
                        <a:buFontTx/>
                        <a:buNone/>
                        <a:tabLst/>
                      </a:pPr>
                      <a:r>
                        <a:rPr kumimoji="0" lang="en-US" sz="1100" u="none" strike="noStrike" cap="none" normalizeH="0" baseline="0">
                          <a:ln>
                            <a:noFill/>
                          </a:ln>
                          <a:effectLst/>
                        </a:rPr>
                        <a:t>pkgchk -l -p path</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ts val="538"/>
                        </a:spcBef>
                        <a:spcAft>
                          <a:spcPts val="363"/>
                        </a:spcAft>
                        <a:buClrTx/>
                        <a:buSzTx/>
                        <a:buFontTx/>
                        <a:buNone/>
                        <a:tabLst/>
                      </a:pPr>
                      <a:endParaRPr kumimoji="0" lang="en-US" sz="11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extLst>
                  <a:ext uri="{0D108BD9-81ED-4DB2-BD59-A6C34878D82A}">
                    <a16:rowId xmlns:a16="http://schemas.microsoft.com/office/drawing/2014/main" val="10007"/>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SW Directory</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/usr/lpp</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a:t>
                      </a:r>
                      <a:r>
                        <a:rPr kumimoji="0" lang="en-US" sz="1100" u="none" strike="noStrike" cap="none" normalizeH="0" baseline="0" dirty="0" err="1">
                          <a:ln>
                            <a:noFill/>
                          </a:ln>
                          <a:effectLst/>
                        </a:rPr>
                        <a:t>var</a:t>
                      </a:r>
                      <a:r>
                        <a:rPr kumimoji="0" lang="en-US" sz="1100" u="none" strike="noStrike" cap="none" normalizeH="0" baseline="0" dirty="0">
                          <a:ln>
                            <a:noFill/>
                          </a:ln>
                          <a:effectLst/>
                        </a:rPr>
                        <a:t>/</a:t>
                      </a:r>
                      <a:r>
                        <a:rPr kumimoji="0" lang="en-US" sz="1100" u="none" strike="noStrike" cap="none" normalizeH="0" baseline="0" dirty="0" err="1">
                          <a:ln>
                            <a:noFill/>
                          </a:ln>
                          <a:effectLst/>
                        </a:rPr>
                        <a:t>adm</a:t>
                      </a:r>
                      <a:r>
                        <a:rPr kumimoji="0" lang="en-US" sz="1100" u="none" strike="noStrike" cap="none" normalizeH="0" baseline="0" dirty="0">
                          <a:ln>
                            <a:noFill/>
                          </a:ln>
                          <a:effectLst/>
                        </a:rPr>
                        <a:t>/</a:t>
                      </a:r>
                      <a:r>
                        <a:rPr kumimoji="0" lang="en-US" sz="1100" u="none" strike="noStrike" cap="none" normalizeH="0" baseline="0" dirty="0" err="1">
                          <a:ln>
                            <a:noFill/>
                          </a:ln>
                          <a:effectLst/>
                        </a:rPr>
                        <a:t>sw</a:t>
                      </a:r>
                      <a:r>
                        <a:rPr kumimoji="0" lang="en-US" sz="1100" u="none" strike="noStrike" cap="none" normalizeH="0" baseline="0" dirty="0">
                          <a:ln>
                            <a:noFill/>
                          </a:ln>
                          <a:effectLst/>
                        </a:rPr>
                        <a:t>/</a:t>
                      </a:r>
                      <a:endParaRPr kumimoji="0" lang="en-US" sz="2800" b="0" i="0" u="none" strike="noStrike" cap="none" normalizeH="0" baseline="0" dirty="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/var/lib/rpm</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/var/sadm</a:t>
                      </a:r>
                      <a:endParaRPr kumimoji="0" lang="en-US" sz="2800" b="0" i="0" u="none" strike="noStrike" cap="none" normalizeH="0" baseline="0">
                        <a:ln>
                          <a:noFill/>
                        </a:ln>
                        <a:solidFill>
                          <a:srgbClr val="000000"/>
                        </a:solidFill>
                        <a:effectLst/>
                        <a:latin typeface="Arial" charset="0"/>
                        <a:ea typeface="Bitstream Cyberbit"/>
                        <a:cs typeface="Bitstream Cyberbit"/>
                      </a:endParaRPr>
                    </a:p>
                  </a:txBody>
                  <a:tcPr marL="5767" marR="5767"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a:t>
                      </a:r>
                      <a:r>
                        <a:rPr kumimoji="0" lang="en-US" sz="1100" u="none" strike="noStrike" cap="none" normalizeH="0" baseline="0" dirty="0" err="1">
                          <a:ln>
                            <a:noFill/>
                          </a:ln>
                          <a:effectLst/>
                        </a:rPr>
                        <a:t>var</a:t>
                      </a:r>
                      <a:r>
                        <a:rPr kumimoji="0" lang="en-US" sz="1100" u="none" strike="noStrike" cap="none" normalizeH="0" baseline="0" dirty="0">
                          <a:ln>
                            <a:noFill/>
                          </a:ln>
                          <a:effectLst/>
                        </a:rPr>
                        <a:t>/</a:t>
                      </a:r>
                      <a:r>
                        <a:rPr kumimoji="0" lang="en-US" sz="1100" u="none" strike="noStrike" cap="none" normalizeH="0" baseline="0" dirty="0" err="1">
                          <a:ln>
                            <a:noFill/>
                          </a:ln>
                          <a:effectLst/>
                        </a:rPr>
                        <a:t>adm</a:t>
                      </a:r>
                      <a:r>
                        <a:rPr kumimoji="0" lang="en-US" sz="1100" u="none" strike="noStrike" cap="none" normalizeH="0" baseline="0" dirty="0">
                          <a:ln>
                            <a:noFill/>
                          </a:ln>
                          <a:effectLst/>
                        </a:rPr>
                        <a:t>/</a:t>
                      </a:r>
                      <a:r>
                        <a:rPr kumimoji="0" lang="en-US" sz="1100" u="none" strike="noStrike" cap="none" normalizeH="0" baseline="0" dirty="0" err="1">
                          <a:ln>
                            <a:noFill/>
                          </a:ln>
                          <a:effectLst/>
                        </a:rPr>
                        <a:t>smlogs</a:t>
                      </a:r>
                      <a:endParaRPr kumimoji="0" lang="en-US" sz="2800" b="0" i="0" u="none" strike="noStrike" cap="none" normalizeH="0" baseline="0" dirty="0">
                        <a:ln>
                          <a:noFill/>
                        </a:ln>
                        <a:solidFill>
                          <a:srgbClr val="000000"/>
                        </a:solidFill>
                        <a:effectLst/>
                        <a:latin typeface="Arial" charset="0"/>
                        <a:ea typeface="Bitstream Cyberbit"/>
                        <a:cs typeface="Bitstream Cyberbit"/>
                      </a:endParaRPr>
                    </a:p>
                  </a:txBody>
                  <a:tcPr marL="5767" marR="5767" marT="0" marB="0" horzOverflow="overflow"/>
                </a:tc>
                <a:extLst>
                  <a:ext uri="{0D108BD9-81ED-4DB2-BD59-A6C34878D82A}">
                    <a16:rowId xmlns:a16="http://schemas.microsoft.com/office/drawing/2014/main" val="10008"/>
                  </a:ext>
                </a:extLst>
              </a:tr>
            </a:tbl>
          </a:graphicData>
        </a:graphic>
      </p:graphicFrame>
      <p:sp>
        <p:nvSpPr>
          <p:cNvPr id="2" name="Date Placeholder 1"/>
          <p:cNvSpPr>
            <a:spLocks noGrp="1"/>
          </p:cNvSpPr>
          <p:nvPr>
            <p:ph type="dt" sz="half" idx="10"/>
          </p:nvPr>
        </p:nvSpPr>
        <p:spPr/>
        <p:txBody>
          <a:bodyPr/>
          <a:lstStyle/>
          <a:p>
            <a:fld id="{D7F0E76A-8359-48C2-9047-EBBE8C9E4FA9}" type="datetime1">
              <a:rPr lang="en-HK" smtClean="0"/>
              <a:t>8/4/2025</a:t>
            </a:fld>
            <a:endParaRPr lang="en-US"/>
          </a:p>
        </p:txBody>
      </p:sp>
      <p:sp>
        <p:nvSpPr>
          <p:cNvPr id="5" name="Footer Placeholder 4"/>
          <p:cNvSpPr>
            <a:spLocks noGrp="1"/>
          </p:cNvSpPr>
          <p:nvPr>
            <p:ph type="ftr" sz="quarter" idx="11"/>
          </p:nvPr>
        </p:nvSpPr>
        <p:spPr/>
        <p:txBody>
          <a:bodyPr/>
          <a:lstStyle/>
          <a:p>
            <a:r>
              <a:rPr lang="en-US"/>
              <a:t>Copyright © Ricci IEONG for UST training 2023</a:t>
            </a:r>
          </a:p>
        </p:txBody>
      </p:sp>
      <p:sp>
        <p:nvSpPr>
          <p:cNvPr id="6" name="Slide Number Placeholder 5"/>
          <p:cNvSpPr>
            <a:spLocks noGrp="1"/>
          </p:cNvSpPr>
          <p:nvPr>
            <p:ph type="sldNum" sz="quarter" idx="12"/>
          </p:nvPr>
        </p:nvSpPr>
        <p:spPr/>
        <p:txBody>
          <a:bodyPr/>
          <a:lstStyle/>
          <a:p>
            <a:fld id="{7BF01E72-7F0F-F443-B710-CAFE84FE68FE}" type="slidenum">
              <a:rPr lang="en-US" smtClean="0"/>
              <a:t>32</a:t>
            </a:fld>
            <a:endParaRPr lang="en-US"/>
          </a:p>
        </p:txBody>
      </p:sp>
    </p:spTree>
    <p:extLst>
      <p:ext uri="{BB962C8B-B14F-4D97-AF65-F5344CB8AC3E}">
        <p14:creationId xmlns:p14="http://schemas.microsoft.com/office/powerpoint/2010/main" val="100677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82273"/>
                                        </p:tgtEl>
                                        <p:attrNameLst>
                                          <p:attrName>style.visibility</p:attrName>
                                        </p:attrNameLst>
                                      </p:cBhvr>
                                      <p:to>
                                        <p:strVal val="visible"/>
                                      </p:to>
                                    </p:set>
                                    <p:animEffect transition="in" filter="fade">
                                      <p:cBhvr>
                                        <p:cTn id="7" dur="500"/>
                                        <p:tgtEl>
                                          <p:spTgt spid="182273"/>
                                        </p:tgtEl>
                                      </p:cBhvr>
                                    </p:animEffect>
                                    <p:anim calcmode="lin" valueType="num">
                                      <p:cBhvr>
                                        <p:cTn id="8" dur="500" fill="hold"/>
                                        <p:tgtEl>
                                          <p:spTgt spid="182273"/>
                                        </p:tgtEl>
                                        <p:attrNameLst>
                                          <p:attrName>ppt_w</p:attrName>
                                        </p:attrNameLst>
                                      </p:cBhvr>
                                      <p:tavLst>
                                        <p:tav tm="0" fmla="#ppt_w*sin(2.5*pi*$)">
                                          <p:val>
                                            <p:fltVal val="0"/>
                                          </p:val>
                                        </p:tav>
                                        <p:tav tm="100000">
                                          <p:val>
                                            <p:fltVal val="1"/>
                                          </p:val>
                                        </p:tav>
                                      </p:tavLst>
                                    </p:anim>
                                    <p:anim calcmode="lin" valueType="num">
                                      <p:cBhvr>
                                        <p:cTn id="9" dur="500" fill="hold"/>
                                        <p:tgtEl>
                                          <p:spTgt spid="18227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p:txBody>
          <a:bodyPr>
            <a:normAutofit fontScale="90000"/>
          </a:bodyPr>
          <a:lstStyle/>
          <a:p>
            <a:r>
              <a:rPr lang="en-US" altLang="zh-TW" dirty="0">
                <a:ea typeface="新細明體" pitchFamily="18" charset="-120"/>
              </a:rPr>
              <a:t>Automating Windows Patch Management – Windows Update</a:t>
            </a:r>
          </a:p>
        </p:txBody>
      </p:sp>
      <p:sp>
        <p:nvSpPr>
          <p:cNvPr id="3" name="Content Placeholder 2"/>
          <p:cNvSpPr>
            <a:spLocks noGrp="1"/>
          </p:cNvSpPr>
          <p:nvPr>
            <p:ph idx="1"/>
          </p:nvPr>
        </p:nvSpPr>
        <p:spPr/>
        <p:txBody>
          <a:bodyPr/>
          <a:lstStyle/>
          <a:p>
            <a:endParaRPr lang="en-US"/>
          </a:p>
        </p:txBody>
      </p:sp>
      <p:pic>
        <p:nvPicPr>
          <p:cNvPr id="521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107939" y="1737361"/>
            <a:ext cx="5041900" cy="409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stretch>
            <a:fillRect/>
          </a:stretch>
        </p:blipFill>
        <p:spPr>
          <a:xfrm>
            <a:off x="1575034" y="2356573"/>
            <a:ext cx="4868655" cy="3767122"/>
          </a:xfrm>
          <a:prstGeom prst="rect">
            <a:avLst/>
          </a:prstGeom>
        </p:spPr>
      </p:pic>
      <p:pic>
        <p:nvPicPr>
          <p:cNvPr id="5" name="Picture 4"/>
          <p:cNvPicPr>
            <a:picLocks noChangeAspect="1"/>
          </p:cNvPicPr>
          <p:nvPr/>
        </p:nvPicPr>
        <p:blipFill>
          <a:blip r:embed="rId5"/>
          <a:stretch>
            <a:fillRect/>
          </a:stretch>
        </p:blipFill>
        <p:spPr>
          <a:xfrm>
            <a:off x="4233719" y="3080488"/>
            <a:ext cx="4944137" cy="3554046"/>
          </a:xfrm>
          <a:prstGeom prst="rect">
            <a:avLst/>
          </a:prstGeom>
        </p:spPr>
      </p:pic>
      <p:sp>
        <p:nvSpPr>
          <p:cNvPr id="6" name="Date Placeholder 5"/>
          <p:cNvSpPr>
            <a:spLocks noGrp="1"/>
          </p:cNvSpPr>
          <p:nvPr>
            <p:ph type="dt" sz="half" idx="10"/>
          </p:nvPr>
        </p:nvSpPr>
        <p:spPr/>
        <p:txBody>
          <a:bodyPr/>
          <a:lstStyle/>
          <a:p>
            <a:fld id="{9634791A-1656-4E25-A37A-3D2686D8D70E}" type="datetime1">
              <a:rPr lang="en-HK" smtClean="0"/>
              <a:t>8/4/2025</a:t>
            </a:fld>
            <a:endParaRPr lang="en-US"/>
          </a:p>
        </p:txBody>
      </p:sp>
      <p:sp>
        <p:nvSpPr>
          <p:cNvPr id="7" name="Footer Placeholder 6"/>
          <p:cNvSpPr>
            <a:spLocks noGrp="1"/>
          </p:cNvSpPr>
          <p:nvPr>
            <p:ph type="ftr" sz="quarter" idx="11"/>
          </p:nvPr>
        </p:nvSpPr>
        <p:spPr/>
        <p:txBody>
          <a:bodyPr/>
          <a:lstStyle/>
          <a:p>
            <a:r>
              <a:rPr lang="en-US"/>
              <a:t>Copyright © Ricci IEONG for UST training 2023</a:t>
            </a:r>
          </a:p>
        </p:txBody>
      </p:sp>
      <p:sp>
        <p:nvSpPr>
          <p:cNvPr id="8" name="Slide Number Placeholder 7"/>
          <p:cNvSpPr>
            <a:spLocks noGrp="1"/>
          </p:cNvSpPr>
          <p:nvPr>
            <p:ph type="sldNum" sz="quarter" idx="12"/>
          </p:nvPr>
        </p:nvSpPr>
        <p:spPr/>
        <p:txBody>
          <a:bodyPr/>
          <a:lstStyle/>
          <a:p>
            <a:fld id="{7BF01E72-7F0F-F443-B710-CAFE84FE68FE}" type="slidenum">
              <a:rPr lang="en-US" smtClean="0"/>
              <a:t>33</a:t>
            </a:fld>
            <a:endParaRPr lang="en-US"/>
          </a:p>
        </p:txBody>
      </p:sp>
    </p:spTree>
    <p:extLst>
      <p:ext uri="{BB962C8B-B14F-4D97-AF65-F5344CB8AC3E}">
        <p14:creationId xmlns:p14="http://schemas.microsoft.com/office/powerpoint/2010/main" val="264082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521220"/>
                                        </p:tgtEl>
                                        <p:attrNameLst>
                                          <p:attrName>style.visibility</p:attrName>
                                        </p:attrNameLst>
                                      </p:cBhvr>
                                      <p:to>
                                        <p:strVal val="visible"/>
                                      </p:to>
                                    </p:set>
                                    <p:animEffect transition="in" filter="diamond(in)">
                                      <p:cBhvr>
                                        <p:cTn id="7" dur="500"/>
                                        <p:tgtEl>
                                          <p:spTgt spid="521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WSUS</a:t>
            </a:r>
          </a:p>
        </p:txBody>
      </p:sp>
      <p:sp>
        <p:nvSpPr>
          <p:cNvPr id="4" name="Date Placeholder 3"/>
          <p:cNvSpPr>
            <a:spLocks noGrp="1"/>
          </p:cNvSpPr>
          <p:nvPr>
            <p:ph type="dt" sz="half" idx="10"/>
          </p:nvPr>
        </p:nvSpPr>
        <p:spPr/>
        <p:txBody>
          <a:bodyPr/>
          <a:lstStyle/>
          <a:p>
            <a:fld id="{E68F37AD-3B49-4788-B634-2ACFE04DBDBE}" type="datetime1">
              <a:rPr lang="en-HK" smtClean="0"/>
              <a:t>8/4/2025</a:t>
            </a:fld>
            <a:endParaRPr lang="en-US"/>
          </a:p>
        </p:txBody>
      </p:sp>
      <p:pic>
        <p:nvPicPr>
          <p:cNvPr id="7" name="Picture 4" descr="sus2_dpl_004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2960" y="1846264"/>
            <a:ext cx="4283612" cy="315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stretch>
            <a:fillRect/>
          </a:stretch>
        </p:blipFill>
        <p:spPr>
          <a:xfrm>
            <a:off x="5106572" y="4326210"/>
            <a:ext cx="3810318" cy="2212030"/>
          </a:xfrm>
          <a:prstGeom prst="rect">
            <a:avLst/>
          </a:prstGeom>
        </p:spPr>
      </p:pic>
      <p:pic>
        <p:nvPicPr>
          <p:cNvPr id="9" name="Picture 8"/>
          <p:cNvPicPr>
            <a:picLocks noChangeAspect="1"/>
          </p:cNvPicPr>
          <p:nvPr/>
        </p:nvPicPr>
        <p:blipFill>
          <a:blip r:embed="rId4"/>
          <a:stretch>
            <a:fillRect/>
          </a:stretch>
        </p:blipFill>
        <p:spPr>
          <a:xfrm>
            <a:off x="5106572" y="1737361"/>
            <a:ext cx="3703734" cy="2574095"/>
          </a:xfrm>
          <a:prstGeom prst="rect">
            <a:avLst/>
          </a:prstGeom>
        </p:spPr>
      </p:pic>
      <p:sp>
        <p:nvSpPr>
          <p:cNvPr id="10" name="Footer Placeholder 9"/>
          <p:cNvSpPr>
            <a:spLocks noGrp="1"/>
          </p:cNvSpPr>
          <p:nvPr>
            <p:ph type="ftr" sz="quarter" idx="11"/>
          </p:nvPr>
        </p:nvSpPr>
        <p:spPr/>
        <p:txBody>
          <a:bodyPr/>
          <a:lstStyle/>
          <a:p>
            <a:r>
              <a:rPr lang="en-US"/>
              <a:t>Copyright © Ricci IEONG for UST training 2023</a:t>
            </a:r>
          </a:p>
        </p:txBody>
      </p:sp>
      <p:sp>
        <p:nvSpPr>
          <p:cNvPr id="11" name="Slide Number Placeholder 10"/>
          <p:cNvSpPr>
            <a:spLocks noGrp="1"/>
          </p:cNvSpPr>
          <p:nvPr>
            <p:ph type="sldNum" sz="quarter" idx="12"/>
          </p:nvPr>
        </p:nvSpPr>
        <p:spPr/>
        <p:txBody>
          <a:bodyPr/>
          <a:lstStyle/>
          <a:p>
            <a:fld id="{7BF01E72-7F0F-F443-B710-CAFE84FE68FE}" type="slidenum">
              <a:rPr lang="en-US" smtClean="0"/>
              <a:t>34</a:t>
            </a:fld>
            <a:endParaRPr lang="en-US"/>
          </a:p>
        </p:txBody>
      </p:sp>
    </p:spTree>
    <p:extLst>
      <p:ext uri="{BB962C8B-B14F-4D97-AF65-F5344CB8AC3E}">
        <p14:creationId xmlns:p14="http://schemas.microsoft.com/office/powerpoint/2010/main" val="588044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Sandboxing</a:t>
            </a:r>
          </a:p>
        </p:txBody>
      </p:sp>
      <p:sp>
        <p:nvSpPr>
          <p:cNvPr id="3" name="Content Placeholder 2"/>
          <p:cNvSpPr>
            <a:spLocks noGrp="1"/>
          </p:cNvSpPr>
          <p:nvPr>
            <p:ph idx="1"/>
          </p:nvPr>
        </p:nvSpPr>
        <p:spPr/>
        <p:txBody>
          <a:bodyPr/>
          <a:lstStyle/>
          <a:p>
            <a:r>
              <a:rPr lang="en-US" dirty="0"/>
              <a:t>A sandbox is a security mechanism for separating running programs. </a:t>
            </a:r>
          </a:p>
          <a:p>
            <a:r>
              <a:rPr lang="en-US" dirty="0"/>
              <a:t>It is often used to execute untested or untrusted programs or code, possibly from unverified or untrusted third parties, suppliers, users or websites, without risking harm to the host machine or operating system</a:t>
            </a:r>
          </a:p>
          <a:p>
            <a:r>
              <a:rPr lang="en-US" dirty="0"/>
              <a:t>Various example of implementation</a:t>
            </a:r>
          </a:p>
          <a:p>
            <a:pPr lvl="1"/>
            <a:r>
              <a:rPr lang="en-US" dirty="0"/>
              <a:t>Network-access restrictions (Jail)</a:t>
            </a:r>
          </a:p>
          <a:p>
            <a:pPr lvl="1"/>
            <a:r>
              <a:rPr lang="en-US" dirty="0"/>
              <a:t>Rule-based execution</a:t>
            </a:r>
          </a:p>
          <a:p>
            <a:pPr lvl="1"/>
            <a:r>
              <a:rPr lang="en-US" dirty="0"/>
              <a:t>Virtual machines emulation</a:t>
            </a:r>
          </a:p>
          <a:p>
            <a:pPr lvl="1"/>
            <a:r>
              <a:rPr lang="en-US" dirty="0"/>
              <a:t>Sandboxing on native hosts</a:t>
            </a:r>
          </a:p>
          <a:p>
            <a:pPr lvl="1"/>
            <a:r>
              <a:rPr lang="en-US" dirty="0"/>
              <a:t>Java virtual machines</a:t>
            </a:r>
          </a:p>
        </p:txBody>
      </p:sp>
      <p:sp>
        <p:nvSpPr>
          <p:cNvPr id="4" name="Date Placeholder 3"/>
          <p:cNvSpPr>
            <a:spLocks noGrp="1"/>
          </p:cNvSpPr>
          <p:nvPr>
            <p:ph type="dt" sz="half" idx="10"/>
          </p:nvPr>
        </p:nvSpPr>
        <p:spPr/>
        <p:txBody>
          <a:bodyPr/>
          <a:lstStyle/>
          <a:p>
            <a:fld id="{40BE98D8-42AB-4571-823D-6221FCE57D82}" type="datetime1">
              <a:rPr lang="en-HK" smtClean="0"/>
              <a:t>8/4/2025</a:t>
            </a:fld>
            <a:endParaRPr lang="en-US"/>
          </a:p>
        </p:txBody>
      </p:sp>
      <p:pic>
        <p:nvPicPr>
          <p:cNvPr id="7" name="Picture 6"/>
          <p:cNvPicPr>
            <a:picLocks noChangeAspect="1"/>
          </p:cNvPicPr>
          <p:nvPr/>
        </p:nvPicPr>
        <p:blipFill>
          <a:blip r:embed="rId3"/>
          <a:stretch>
            <a:fillRect/>
          </a:stretch>
        </p:blipFill>
        <p:spPr>
          <a:xfrm>
            <a:off x="5401995" y="3249069"/>
            <a:ext cx="2117616" cy="1491743"/>
          </a:xfrm>
          <a:prstGeom prst="rect">
            <a:avLst/>
          </a:prstGeom>
        </p:spPr>
      </p:pic>
      <p:pic>
        <p:nvPicPr>
          <p:cNvPr id="8" name="Picture 7"/>
          <p:cNvPicPr>
            <a:picLocks noChangeAspect="1"/>
          </p:cNvPicPr>
          <p:nvPr/>
        </p:nvPicPr>
        <p:blipFill>
          <a:blip r:embed="rId4"/>
          <a:stretch>
            <a:fillRect/>
          </a:stretch>
        </p:blipFill>
        <p:spPr>
          <a:xfrm>
            <a:off x="3701846" y="4810999"/>
            <a:ext cx="5359791" cy="1756429"/>
          </a:xfrm>
          <a:prstGeom prst="rect">
            <a:avLst/>
          </a:prstGeom>
        </p:spPr>
      </p:pic>
      <p:sp>
        <p:nvSpPr>
          <p:cNvPr id="10" name="Footer Placeholder 9"/>
          <p:cNvSpPr>
            <a:spLocks noGrp="1"/>
          </p:cNvSpPr>
          <p:nvPr>
            <p:ph type="ftr" sz="quarter" idx="11"/>
          </p:nvPr>
        </p:nvSpPr>
        <p:spPr/>
        <p:txBody>
          <a:bodyPr/>
          <a:lstStyle/>
          <a:p>
            <a:r>
              <a:rPr lang="en-US"/>
              <a:t>Copyright © Ricci IEONG for UST training 2023</a:t>
            </a:r>
          </a:p>
        </p:txBody>
      </p:sp>
      <p:sp>
        <p:nvSpPr>
          <p:cNvPr id="11" name="Slide Number Placeholder 10"/>
          <p:cNvSpPr>
            <a:spLocks noGrp="1"/>
          </p:cNvSpPr>
          <p:nvPr>
            <p:ph type="sldNum" sz="quarter" idx="12"/>
          </p:nvPr>
        </p:nvSpPr>
        <p:spPr/>
        <p:txBody>
          <a:bodyPr/>
          <a:lstStyle/>
          <a:p>
            <a:fld id="{7BF01E72-7F0F-F443-B710-CAFE84FE68FE}" type="slidenum">
              <a:rPr lang="en-US" smtClean="0"/>
              <a:t>35</a:t>
            </a:fld>
            <a:endParaRPr lang="en-US"/>
          </a:p>
        </p:txBody>
      </p:sp>
    </p:spTree>
    <p:extLst>
      <p:ext uri="{BB962C8B-B14F-4D97-AF65-F5344CB8AC3E}">
        <p14:creationId xmlns:p14="http://schemas.microsoft.com/office/powerpoint/2010/main" val="364660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Sandboxing - </a:t>
            </a:r>
            <a:r>
              <a:rPr lang="en-US" dirty="0" err="1"/>
              <a:t>Chroot</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a:t>E.g. of using BIND in </a:t>
            </a:r>
            <a:r>
              <a:rPr lang="en-US" dirty="0" err="1"/>
              <a:t>Chroot</a:t>
            </a:r>
            <a:r>
              <a:rPr lang="en-US" dirty="0"/>
              <a:t> jail </a:t>
            </a:r>
          </a:p>
          <a:p>
            <a:pPr lvl="1"/>
            <a:r>
              <a:rPr lang="en-US" dirty="0"/>
              <a:t>The terms </a:t>
            </a:r>
            <a:r>
              <a:rPr lang="en-US" dirty="0" err="1"/>
              <a:t>chroot</a:t>
            </a:r>
            <a:r>
              <a:rPr lang="en-US" dirty="0"/>
              <a:t> jail or </a:t>
            </a:r>
            <a:r>
              <a:rPr lang="en-US" dirty="0" err="1"/>
              <a:t>chroot</a:t>
            </a:r>
            <a:r>
              <a:rPr lang="en-US" dirty="0"/>
              <a:t> cage (now frequently referred to as a sandbox) are named from the system call </a:t>
            </a:r>
            <a:r>
              <a:rPr lang="en-US" dirty="0" err="1"/>
              <a:t>chroot</a:t>
            </a:r>
            <a:r>
              <a:rPr lang="en-US" dirty="0"/>
              <a:t>("/base/directory");, which takes a base directory argument and does not let the application read or write outside the base directory. </a:t>
            </a:r>
          </a:p>
          <a:p>
            <a:pPr lvl="1"/>
            <a:r>
              <a:rPr lang="en-US" dirty="0"/>
              <a:t>All referenced files and paths within the </a:t>
            </a:r>
            <a:r>
              <a:rPr lang="en-US" dirty="0" err="1"/>
              <a:t>chrooted</a:t>
            </a:r>
            <a:r>
              <a:rPr lang="en-US" dirty="0"/>
              <a:t> application are appended to the base directory. Thus, if the </a:t>
            </a:r>
            <a:r>
              <a:rPr lang="en-US" dirty="0" err="1"/>
              <a:t>chroot</a:t>
            </a:r>
            <a:r>
              <a:rPr lang="en-US" dirty="0"/>
              <a:t> base directory is /</a:t>
            </a:r>
            <a:r>
              <a:rPr lang="en-US" dirty="0" err="1"/>
              <a:t>var</a:t>
            </a:r>
            <a:r>
              <a:rPr lang="en-US" dirty="0"/>
              <a:t>/named/</a:t>
            </a:r>
            <a:r>
              <a:rPr lang="en-US" dirty="0" err="1"/>
              <a:t>chroot</a:t>
            </a:r>
            <a:r>
              <a:rPr lang="en-US" dirty="0"/>
              <a:t> and the application accesses a file called /</a:t>
            </a:r>
            <a:r>
              <a:rPr lang="en-US" dirty="0" err="1"/>
              <a:t>etc</a:t>
            </a:r>
            <a:r>
              <a:rPr lang="en-US" dirty="0"/>
              <a:t>/</a:t>
            </a:r>
            <a:r>
              <a:rPr lang="en-US" dirty="0" err="1"/>
              <a:t>named.conf</a:t>
            </a:r>
            <a:r>
              <a:rPr lang="en-US" dirty="0"/>
              <a:t>, then the full path is translated to be /</a:t>
            </a:r>
            <a:r>
              <a:rPr lang="en-US" dirty="0" err="1"/>
              <a:t>var</a:t>
            </a:r>
            <a:r>
              <a:rPr lang="en-US" dirty="0"/>
              <a:t>/named/</a:t>
            </a:r>
            <a:r>
              <a:rPr lang="en-US" dirty="0" err="1"/>
              <a:t>chroot</a:t>
            </a:r>
            <a:r>
              <a:rPr lang="en-US" dirty="0"/>
              <a:t>/</a:t>
            </a:r>
            <a:r>
              <a:rPr lang="en-US" dirty="0" err="1"/>
              <a:t>etc</a:t>
            </a:r>
            <a:r>
              <a:rPr lang="en-US" dirty="0"/>
              <a:t>/</a:t>
            </a:r>
            <a:r>
              <a:rPr lang="en-US" dirty="0" err="1"/>
              <a:t>named.conf</a:t>
            </a:r>
            <a:r>
              <a:rPr lang="en-US" dirty="0"/>
              <a:t>. </a:t>
            </a:r>
          </a:p>
        </p:txBody>
      </p:sp>
      <p:sp>
        <p:nvSpPr>
          <p:cNvPr id="4" name="Date Placeholder 3"/>
          <p:cNvSpPr>
            <a:spLocks noGrp="1"/>
          </p:cNvSpPr>
          <p:nvPr>
            <p:ph type="dt" sz="half" idx="10"/>
          </p:nvPr>
        </p:nvSpPr>
        <p:spPr/>
        <p:txBody>
          <a:bodyPr/>
          <a:lstStyle/>
          <a:p>
            <a:fld id="{23E884DC-562F-4CBF-949C-682173AE180A}" type="datetime1">
              <a:rPr lang="en-HK" smtClean="0"/>
              <a:t>8/4/2025</a:t>
            </a:fld>
            <a:endParaRPr lang="en-US"/>
          </a:p>
        </p:txBody>
      </p:sp>
      <p:pic>
        <p:nvPicPr>
          <p:cNvPr id="8" name="Picture 4"/>
          <p:cNvPicPr>
            <a:picLocks noGrp="1" noChangeAspect="1" noChangeArrowheads="1"/>
          </p:cNvPicPr>
          <p:nvPr>
            <p:ph sz="half" idx="2"/>
          </p:nvPr>
        </p:nvPicPr>
        <p:blipFill>
          <a:blip r:embed="rId2" cstate="print"/>
          <a:srcRect/>
          <a:stretch>
            <a:fillRect/>
          </a:stretch>
        </p:blipFill>
        <p:spPr bwMode="auto">
          <a:xfrm>
            <a:off x="4664710" y="2054487"/>
            <a:ext cx="3702050" cy="1693070"/>
          </a:xfrm>
          <a:prstGeom prst="rect">
            <a:avLst/>
          </a:prstGeom>
          <a:noFill/>
          <a:ln w="9525">
            <a:noFill/>
            <a:miter lim="800000"/>
            <a:headEnd/>
            <a:tailEnd/>
          </a:ln>
        </p:spPr>
      </p:pic>
      <p:sp>
        <p:nvSpPr>
          <p:cNvPr id="10" name="Rectangle 9"/>
          <p:cNvSpPr/>
          <p:nvPr/>
        </p:nvSpPr>
        <p:spPr>
          <a:xfrm>
            <a:off x="4664710" y="3857414"/>
            <a:ext cx="3998742" cy="1754326"/>
          </a:xfrm>
          <a:prstGeom prst="rect">
            <a:avLst/>
          </a:prstGeom>
        </p:spPr>
        <p:txBody>
          <a:bodyPr wrap="square">
            <a:spAutoFit/>
          </a:bodyPr>
          <a:lstStyle/>
          <a:p>
            <a:pPr marL="495300" indent="-495300">
              <a:buFontTx/>
              <a:buChar char="•"/>
            </a:pPr>
            <a:r>
              <a:rPr lang="en-US" altLang="zh-TW" dirty="0"/>
              <a:t>Should be run as non-root user</a:t>
            </a:r>
          </a:p>
          <a:p>
            <a:pPr marL="495300" indent="-495300">
              <a:buFontTx/>
              <a:buChar char="•"/>
            </a:pPr>
            <a:endParaRPr lang="en-US" altLang="zh-TW" dirty="0"/>
          </a:p>
          <a:p>
            <a:pPr marL="495300" indent="-495300">
              <a:buFontTx/>
              <a:buChar char="•"/>
            </a:pPr>
            <a:r>
              <a:rPr lang="en-US" altLang="zh-TW" dirty="0"/>
              <a:t>Restrict access to the whole /</a:t>
            </a:r>
            <a:r>
              <a:rPr lang="en-US" altLang="zh-TW" dirty="0" err="1"/>
              <a:t>chroot</a:t>
            </a:r>
            <a:r>
              <a:rPr lang="en-US" altLang="zh-TW" dirty="0"/>
              <a:t> to the root user</a:t>
            </a:r>
          </a:p>
          <a:p>
            <a:pPr marL="914400" lvl="1" indent="-457200"/>
            <a:r>
              <a:rPr lang="en-US" altLang="zh-TW" dirty="0"/>
              <a:t># </a:t>
            </a:r>
            <a:r>
              <a:rPr lang="en-US" altLang="zh-TW" dirty="0" err="1"/>
              <a:t>chown</a:t>
            </a:r>
            <a:r>
              <a:rPr lang="en-US" altLang="zh-TW" dirty="0"/>
              <a:t> root /</a:t>
            </a:r>
            <a:r>
              <a:rPr lang="en-US" altLang="zh-TW" dirty="0" err="1"/>
              <a:t>chroot</a:t>
            </a:r>
            <a:endParaRPr lang="en-US" altLang="zh-TW" dirty="0"/>
          </a:p>
          <a:p>
            <a:pPr marL="914400" lvl="1" indent="-457200"/>
            <a:r>
              <a:rPr lang="en-US" altLang="zh-TW" dirty="0"/>
              <a:t># </a:t>
            </a:r>
            <a:r>
              <a:rPr lang="en-US" altLang="zh-TW" dirty="0" err="1"/>
              <a:t>chmod</a:t>
            </a:r>
            <a:r>
              <a:rPr lang="en-US" altLang="zh-TW" dirty="0"/>
              <a:t> 700 /</a:t>
            </a:r>
            <a:r>
              <a:rPr lang="en-US" altLang="zh-TW" dirty="0" err="1"/>
              <a:t>chroot</a:t>
            </a:r>
            <a:r>
              <a:rPr lang="en-US" altLang="zh-TW" dirty="0"/>
              <a:t> </a:t>
            </a:r>
          </a:p>
        </p:txBody>
      </p:sp>
      <p:sp>
        <p:nvSpPr>
          <p:cNvPr id="11" name="Footer Placeholder 10"/>
          <p:cNvSpPr>
            <a:spLocks noGrp="1"/>
          </p:cNvSpPr>
          <p:nvPr>
            <p:ph type="ftr" sz="quarter" idx="11"/>
          </p:nvPr>
        </p:nvSpPr>
        <p:spPr/>
        <p:txBody>
          <a:bodyPr/>
          <a:lstStyle/>
          <a:p>
            <a:r>
              <a:rPr lang="en-US"/>
              <a:t>Copyright © Ricci IEONG for UST training 2023</a:t>
            </a:r>
          </a:p>
        </p:txBody>
      </p:sp>
      <p:sp>
        <p:nvSpPr>
          <p:cNvPr id="12" name="Slide Number Placeholder 11"/>
          <p:cNvSpPr>
            <a:spLocks noGrp="1"/>
          </p:cNvSpPr>
          <p:nvPr>
            <p:ph type="sldNum" sz="quarter" idx="12"/>
          </p:nvPr>
        </p:nvSpPr>
        <p:spPr/>
        <p:txBody>
          <a:bodyPr/>
          <a:lstStyle/>
          <a:p>
            <a:fld id="{7BF01E72-7F0F-F443-B710-CAFE84FE68FE}" type="slidenum">
              <a:rPr lang="en-US" smtClean="0"/>
              <a:t>36</a:t>
            </a:fld>
            <a:endParaRPr lang="en-US"/>
          </a:p>
        </p:txBody>
      </p:sp>
    </p:spTree>
    <p:extLst>
      <p:ext uri="{BB962C8B-B14F-4D97-AF65-F5344CB8AC3E}">
        <p14:creationId xmlns:p14="http://schemas.microsoft.com/office/powerpoint/2010/main" val="687583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Trusted </a:t>
            </a:r>
            <a:r>
              <a:rPr lang="en-US" dirty="0"/>
              <a:t>system security</a:t>
            </a:r>
          </a:p>
        </p:txBody>
      </p:sp>
      <p:sp>
        <p:nvSpPr>
          <p:cNvPr id="7" name="Text Placeholder 6"/>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fld id="{A3E42F4D-811D-44DC-BCC0-03F729D1AEE7}" type="datetime1">
              <a:rPr lang="en-HK" smtClean="0"/>
              <a:t>8/4/2025</a:t>
            </a:fld>
            <a:endParaRPr lang="en-US"/>
          </a:p>
        </p:txBody>
      </p:sp>
      <p:sp>
        <p:nvSpPr>
          <p:cNvPr id="8" name="Footer Placeholder 7"/>
          <p:cNvSpPr>
            <a:spLocks noGrp="1"/>
          </p:cNvSpPr>
          <p:nvPr>
            <p:ph type="ftr" sz="quarter" idx="11"/>
          </p:nvPr>
        </p:nvSpPr>
        <p:spPr/>
        <p:txBody>
          <a:bodyPr/>
          <a:lstStyle/>
          <a:p>
            <a:r>
              <a:rPr lang="en-US"/>
              <a:t>Copyright © Ricci IEONG for UST training 2023</a:t>
            </a:r>
          </a:p>
        </p:txBody>
      </p:sp>
      <p:sp>
        <p:nvSpPr>
          <p:cNvPr id="9" name="Slide Number Placeholder 8"/>
          <p:cNvSpPr>
            <a:spLocks noGrp="1"/>
          </p:cNvSpPr>
          <p:nvPr>
            <p:ph type="sldNum" sz="quarter" idx="12"/>
          </p:nvPr>
        </p:nvSpPr>
        <p:spPr/>
        <p:txBody>
          <a:bodyPr/>
          <a:lstStyle/>
          <a:p>
            <a:fld id="{7BF01E72-7F0F-F443-B710-CAFE84FE68FE}" type="slidenum">
              <a:rPr lang="en-US" smtClean="0"/>
              <a:t>37</a:t>
            </a:fld>
            <a:endParaRPr lang="en-US"/>
          </a:p>
        </p:txBody>
      </p:sp>
    </p:spTree>
    <p:extLst>
      <p:ext uri="{BB962C8B-B14F-4D97-AF65-F5344CB8AC3E}">
        <p14:creationId xmlns:p14="http://schemas.microsoft.com/office/powerpoint/2010/main" val="521558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p:cNvSpPr>
          <p:nvPr>
            <p:ph type="title"/>
          </p:nvPr>
        </p:nvSpPr>
        <p:spPr/>
        <p:txBody>
          <a:bodyPr/>
          <a:lstStyle/>
          <a:p>
            <a:r>
              <a:rPr lang="en-US"/>
              <a:t>Trusted Operating System</a:t>
            </a:r>
          </a:p>
        </p:txBody>
      </p:sp>
      <p:sp>
        <p:nvSpPr>
          <p:cNvPr id="34818" name="Rectangle 3"/>
          <p:cNvSpPr>
            <a:spLocks noGrp="1"/>
          </p:cNvSpPr>
          <p:nvPr>
            <p:ph idx="1"/>
          </p:nvPr>
        </p:nvSpPr>
        <p:spPr/>
        <p:txBody>
          <a:bodyPr/>
          <a:lstStyle/>
          <a:p>
            <a:pPr lvl="1">
              <a:lnSpc>
                <a:spcPct val="80000"/>
              </a:lnSpc>
              <a:buFont typeface="Arial" pitchFamily="34" charset="0"/>
              <a:buChar char="•"/>
            </a:pPr>
            <a:r>
              <a:rPr lang="en-US" sz="2000" dirty="0"/>
              <a:t>OS that provides sufficient support for multilevel security and evidence of correctness to meet a particular set of government requirements</a:t>
            </a:r>
          </a:p>
          <a:p>
            <a:pPr lvl="1">
              <a:lnSpc>
                <a:spcPct val="80000"/>
              </a:lnSpc>
              <a:buFont typeface="Arial" pitchFamily="34" charset="0"/>
              <a:buChar char="•"/>
            </a:pPr>
            <a:endParaRPr lang="en-US" sz="2000" dirty="0"/>
          </a:p>
          <a:p>
            <a:pPr lvl="1">
              <a:lnSpc>
                <a:spcPct val="80000"/>
              </a:lnSpc>
              <a:buFont typeface="Arial" pitchFamily="34" charset="0"/>
              <a:buChar char="•"/>
            </a:pPr>
            <a:r>
              <a:rPr lang="en-US" sz="2000" dirty="0"/>
              <a:t>Most common set of criteria is Common Criteria</a:t>
            </a:r>
          </a:p>
          <a:p>
            <a:pPr lvl="1">
              <a:lnSpc>
                <a:spcPct val="80000"/>
              </a:lnSpc>
              <a:buFont typeface="Arial" pitchFamily="34" charset="0"/>
              <a:buChar char="•"/>
            </a:pPr>
            <a:endParaRPr lang="en-US" sz="2000" dirty="0"/>
          </a:p>
          <a:p>
            <a:pPr lvl="1">
              <a:lnSpc>
                <a:spcPct val="80000"/>
              </a:lnSpc>
              <a:buFont typeface="Arial" pitchFamily="34" charset="0"/>
              <a:buChar char="•"/>
            </a:pPr>
            <a:r>
              <a:rPr lang="en-US" sz="2000" dirty="0"/>
              <a:t>Certified trusted operating system</a:t>
            </a:r>
          </a:p>
          <a:p>
            <a:pPr lvl="3">
              <a:lnSpc>
                <a:spcPct val="80000"/>
              </a:lnSpc>
            </a:pPr>
            <a:r>
              <a:rPr lang="en-US" sz="1800" dirty="0"/>
              <a:t>HP-UX 10.26</a:t>
            </a:r>
          </a:p>
          <a:p>
            <a:pPr lvl="3">
              <a:lnSpc>
                <a:spcPct val="80000"/>
              </a:lnSpc>
            </a:pPr>
            <a:r>
              <a:rPr lang="en-US" sz="1800" dirty="0"/>
              <a:t>Microsoft Windows</a:t>
            </a:r>
          </a:p>
          <a:p>
            <a:pPr lvl="3">
              <a:lnSpc>
                <a:spcPct val="80000"/>
              </a:lnSpc>
            </a:pPr>
            <a:r>
              <a:rPr lang="en-US" sz="1800" dirty="0" err="1"/>
              <a:t>PitBull</a:t>
            </a:r>
            <a:r>
              <a:rPr lang="en-US" sz="1800" dirty="0"/>
              <a:t> for AIX 5L</a:t>
            </a:r>
          </a:p>
          <a:p>
            <a:pPr lvl="3">
              <a:lnSpc>
                <a:spcPct val="80000"/>
              </a:lnSpc>
            </a:pPr>
            <a:r>
              <a:rPr lang="en-US" sz="1800" dirty="0"/>
              <a:t>Trusted Solaris</a:t>
            </a:r>
          </a:p>
          <a:p>
            <a:pPr lvl="3">
              <a:lnSpc>
                <a:spcPct val="80000"/>
              </a:lnSpc>
            </a:pPr>
            <a:r>
              <a:rPr lang="en-US" sz="1800" dirty="0"/>
              <a:t>Trusted UNICOS 8.0 (Rated B1)</a:t>
            </a:r>
          </a:p>
          <a:p>
            <a:pPr lvl="3">
              <a:lnSpc>
                <a:spcPct val="80000"/>
              </a:lnSpc>
            </a:pPr>
            <a:r>
              <a:rPr lang="en-US" sz="1800" dirty="0"/>
              <a:t>XTS-400</a:t>
            </a:r>
          </a:p>
        </p:txBody>
      </p:sp>
      <p:sp>
        <p:nvSpPr>
          <p:cNvPr id="2" name="Date Placeholder 1"/>
          <p:cNvSpPr>
            <a:spLocks noGrp="1"/>
          </p:cNvSpPr>
          <p:nvPr>
            <p:ph type="dt" sz="half" idx="10"/>
          </p:nvPr>
        </p:nvSpPr>
        <p:spPr/>
        <p:txBody>
          <a:bodyPr/>
          <a:lstStyle/>
          <a:p>
            <a:fld id="{3DC24FFD-8F5D-47AB-A89C-FABDFBB9822F}" type="datetime1">
              <a:rPr lang="en-HK" smtClean="0"/>
              <a:t>8/4/2025</a:t>
            </a:fld>
            <a:endParaRPr lang="en-US"/>
          </a:p>
        </p:txBody>
      </p:sp>
      <p:sp>
        <p:nvSpPr>
          <p:cNvPr id="4" name="Footer Placeholder 3"/>
          <p:cNvSpPr>
            <a:spLocks noGrp="1"/>
          </p:cNvSpPr>
          <p:nvPr>
            <p:ph type="ftr" sz="quarter" idx="11"/>
          </p:nvPr>
        </p:nvSpPr>
        <p:spPr/>
        <p:txBody>
          <a:bodyPr/>
          <a:lstStyle/>
          <a:p>
            <a:r>
              <a:rPr lang="en-US"/>
              <a:t>Copyright © Ricci IEONG for UST training 2023</a:t>
            </a:r>
          </a:p>
        </p:txBody>
      </p:sp>
      <p:sp>
        <p:nvSpPr>
          <p:cNvPr id="5" name="Slide Number Placeholder 4"/>
          <p:cNvSpPr>
            <a:spLocks noGrp="1"/>
          </p:cNvSpPr>
          <p:nvPr>
            <p:ph type="sldNum" sz="quarter" idx="12"/>
          </p:nvPr>
        </p:nvSpPr>
        <p:spPr/>
        <p:txBody>
          <a:bodyPr/>
          <a:lstStyle/>
          <a:p>
            <a:fld id="{7BF01E72-7F0F-F443-B710-CAFE84FE68FE}" type="slidenum">
              <a:rPr lang="en-US" smtClean="0"/>
              <a:t>38</a:t>
            </a:fld>
            <a:endParaRPr lang="en-US"/>
          </a:p>
        </p:txBody>
      </p:sp>
    </p:spTree>
    <p:extLst>
      <p:ext uri="{BB962C8B-B14F-4D97-AF65-F5344CB8AC3E}">
        <p14:creationId xmlns:p14="http://schemas.microsoft.com/office/powerpoint/2010/main" val="12547719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p:txBody>
          <a:bodyPr/>
          <a:lstStyle/>
          <a:p>
            <a:pPr eaLnBrk="1" hangingPunct="1"/>
            <a:r>
              <a:rPr lang="en-US" altLang="zh-TW" sz="4000"/>
              <a:t>Comparison of Security Features in Different Linux Distributions</a:t>
            </a:r>
          </a:p>
        </p:txBody>
      </p:sp>
      <p:graphicFrame>
        <p:nvGraphicFramePr>
          <p:cNvPr id="65576" name="Group 40"/>
          <p:cNvGraphicFramePr>
            <a:graphicFrameLocks noGrp="1"/>
          </p:cNvGraphicFramePr>
          <p:nvPr>
            <p:ph idx="1"/>
          </p:nvPr>
        </p:nvGraphicFramePr>
        <p:xfrm>
          <a:off x="822325" y="1846263"/>
          <a:ext cx="7543800" cy="3108712"/>
        </p:xfrm>
        <a:graphic>
          <a:graphicData uri="http://schemas.openxmlformats.org/drawingml/2006/table">
            <a:tbl>
              <a:tblPr/>
              <a:tblGrid>
                <a:gridCol w="1359243">
                  <a:extLst>
                    <a:ext uri="{9D8B030D-6E8A-4147-A177-3AD203B41FA5}">
                      <a16:colId xmlns:a16="http://schemas.microsoft.com/office/drawing/2014/main" val="20000"/>
                    </a:ext>
                  </a:extLst>
                </a:gridCol>
                <a:gridCol w="1291281">
                  <a:extLst>
                    <a:ext uri="{9D8B030D-6E8A-4147-A177-3AD203B41FA5}">
                      <a16:colId xmlns:a16="http://schemas.microsoft.com/office/drawing/2014/main" val="20001"/>
                    </a:ext>
                  </a:extLst>
                </a:gridCol>
                <a:gridCol w="1291281">
                  <a:extLst>
                    <a:ext uri="{9D8B030D-6E8A-4147-A177-3AD203B41FA5}">
                      <a16:colId xmlns:a16="http://schemas.microsoft.com/office/drawing/2014/main" val="20002"/>
                    </a:ext>
                  </a:extLst>
                </a:gridCol>
                <a:gridCol w="1291281">
                  <a:extLst>
                    <a:ext uri="{9D8B030D-6E8A-4147-A177-3AD203B41FA5}">
                      <a16:colId xmlns:a16="http://schemas.microsoft.com/office/drawing/2014/main" val="20003"/>
                    </a:ext>
                  </a:extLst>
                </a:gridCol>
                <a:gridCol w="1223319">
                  <a:extLst>
                    <a:ext uri="{9D8B030D-6E8A-4147-A177-3AD203B41FA5}">
                      <a16:colId xmlns:a16="http://schemas.microsoft.com/office/drawing/2014/main" val="20004"/>
                    </a:ext>
                  </a:extLst>
                </a:gridCol>
                <a:gridCol w="1087395">
                  <a:extLst>
                    <a:ext uri="{9D8B030D-6E8A-4147-A177-3AD203B41FA5}">
                      <a16:colId xmlns:a16="http://schemas.microsoft.com/office/drawing/2014/main" val="20005"/>
                    </a:ext>
                  </a:extLst>
                </a:gridCol>
              </a:tblGrid>
              <a:tr h="11885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0" i="0" u="none" strike="noStrike" cap="none" normalizeH="0" baseline="0" dirty="0">
                          <a:ln>
                            <a:noFill/>
                          </a:ln>
                          <a:solidFill>
                            <a:schemeClr val="tx1"/>
                          </a:solidFill>
                          <a:effectLst/>
                          <a:latin typeface="Arial" charset="0"/>
                          <a:ea typeface="新細明體" pitchFamily="18" charset="-120"/>
                          <a:cs typeface="Arial" charset="0"/>
                        </a:rPr>
                        <a:t>Distribution</a:t>
                      </a:r>
                    </a:p>
                  </a:txBody>
                  <a:tcPr marL="81555" marR="81555" marT="45689" marB="456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0" i="0" u="none" strike="noStrike" cap="none" normalizeH="0" baseline="0">
                          <a:ln>
                            <a:noFill/>
                          </a:ln>
                          <a:solidFill>
                            <a:schemeClr val="tx1"/>
                          </a:solidFill>
                          <a:effectLst/>
                          <a:latin typeface="Arial" charset="0"/>
                          <a:ea typeface="新細明體" pitchFamily="18" charset="-120"/>
                          <a:cs typeface="Arial" charset="0"/>
                        </a:rPr>
                        <a:t>Compile Time Buffer Checks</a:t>
                      </a:r>
                    </a:p>
                  </a:txBody>
                  <a:tcPr marL="81555" marR="81555" marT="45689" marB="456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0" i="0" u="none" strike="noStrike" cap="none" normalizeH="0" baseline="0">
                          <a:ln>
                            <a:noFill/>
                          </a:ln>
                          <a:solidFill>
                            <a:schemeClr val="tx1"/>
                          </a:solidFill>
                          <a:effectLst/>
                          <a:latin typeface="Arial" charset="0"/>
                          <a:ea typeface="新細明體" pitchFamily="18" charset="-120"/>
                          <a:cs typeface="Arial" charset="0"/>
                        </a:rPr>
                        <a:t>Mandatory access control</a:t>
                      </a:r>
                    </a:p>
                  </a:txBody>
                  <a:tcPr marL="81555" marR="81555" marT="45689" marB="456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0" i="0" u="none" strike="noStrike" cap="none" normalizeH="0" baseline="0">
                          <a:ln>
                            <a:noFill/>
                          </a:ln>
                          <a:solidFill>
                            <a:schemeClr val="tx1"/>
                          </a:solidFill>
                          <a:effectLst/>
                          <a:latin typeface="Arial" charset="0"/>
                          <a:ea typeface="新細明體" pitchFamily="18" charset="-120"/>
                          <a:cs typeface="Arial" charset="0"/>
                        </a:rPr>
                        <a:t>Software executable space protection</a:t>
                      </a:r>
                    </a:p>
                  </a:txBody>
                  <a:tcPr marL="81555" marR="81555" marT="45689" marB="456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0" i="0" u="none" strike="noStrike" cap="none" normalizeH="0" baseline="0">
                          <a:ln>
                            <a:noFill/>
                          </a:ln>
                          <a:solidFill>
                            <a:schemeClr val="tx1"/>
                          </a:solidFill>
                          <a:effectLst/>
                          <a:latin typeface="Arial" charset="0"/>
                          <a:ea typeface="新細明體" pitchFamily="18" charset="-120"/>
                          <a:cs typeface="Arial" charset="0"/>
                        </a:rPr>
                        <a:t>grsecurity </a:t>
                      </a:r>
                    </a:p>
                  </a:txBody>
                  <a:tcPr marL="81555" marR="81555" marT="45689" marB="456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0" i="0" u="none" strike="noStrike" cap="none" normalizeH="0" baseline="0">
                          <a:ln>
                            <a:noFill/>
                          </a:ln>
                          <a:solidFill>
                            <a:schemeClr val="tx1"/>
                          </a:solidFill>
                          <a:effectLst/>
                          <a:latin typeface="Arial" charset="0"/>
                          <a:ea typeface="新細明體" pitchFamily="18" charset="-120"/>
                          <a:cs typeface="Arial" charset="0"/>
                        </a:rPr>
                        <a:t>RSBAC</a:t>
                      </a:r>
                    </a:p>
                  </a:txBody>
                  <a:tcPr marL="81555" marR="81555" marT="45689" marB="456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6399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0" i="0" u="none" strike="noStrike" cap="none" normalizeH="0" baseline="0">
                          <a:ln>
                            <a:noFill/>
                          </a:ln>
                          <a:solidFill>
                            <a:schemeClr val="tx1"/>
                          </a:solidFill>
                          <a:effectLst/>
                          <a:latin typeface="Arial" charset="0"/>
                          <a:ea typeface="新細明體" pitchFamily="18" charset="-120"/>
                          <a:cs typeface="Arial" charset="0"/>
                        </a:rPr>
                        <a:t>Fedora </a:t>
                      </a:r>
                    </a:p>
                  </a:txBody>
                  <a:tcPr marL="81555" marR="81555" marT="45689" marB="456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0" i="0" u="none" strike="noStrike" cap="none" normalizeH="0" baseline="0">
                          <a:ln>
                            <a:noFill/>
                          </a:ln>
                          <a:solidFill>
                            <a:schemeClr val="tx1"/>
                          </a:solidFill>
                          <a:effectLst/>
                          <a:latin typeface="Arial" charset="0"/>
                          <a:ea typeface="新細明體" pitchFamily="18" charset="-120"/>
                          <a:cs typeface="Arial" charset="0"/>
                        </a:rPr>
                        <a:t>Yes </a:t>
                      </a:r>
                    </a:p>
                  </a:txBody>
                  <a:tcPr marL="81555" marR="81555" marT="45689" marB="456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0" i="0" u="none" strike="noStrike" cap="none" normalizeH="0" baseline="0" dirty="0">
                          <a:ln>
                            <a:noFill/>
                          </a:ln>
                          <a:solidFill>
                            <a:schemeClr val="tx1"/>
                          </a:solidFill>
                          <a:effectLst/>
                          <a:latin typeface="Arial" charset="0"/>
                          <a:ea typeface="新細明體" pitchFamily="18" charset="-120"/>
                          <a:cs typeface="Arial" charset="0"/>
                        </a:rPr>
                        <a:t>Yes (</a:t>
                      </a:r>
                      <a:r>
                        <a:rPr kumimoji="0" lang="en-US" altLang="zh-TW" sz="1800" b="0" i="0" u="none" strike="noStrike" cap="none" normalizeH="0" baseline="0" dirty="0" err="1">
                          <a:ln>
                            <a:noFill/>
                          </a:ln>
                          <a:solidFill>
                            <a:schemeClr val="tx1"/>
                          </a:solidFill>
                          <a:effectLst/>
                          <a:latin typeface="Arial" charset="0"/>
                          <a:ea typeface="新細明體" pitchFamily="18" charset="-120"/>
                          <a:cs typeface="Arial" charset="0"/>
                        </a:rPr>
                        <a:t>SELinux</a:t>
                      </a:r>
                      <a:r>
                        <a:rPr kumimoji="0" lang="en-US" altLang="zh-TW" sz="1800" b="0" i="0" u="none" strike="noStrike" cap="none" normalizeH="0" baseline="0" dirty="0">
                          <a:ln>
                            <a:noFill/>
                          </a:ln>
                          <a:solidFill>
                            <a:schemeClr val="tx1"/>
                          </a:solidFill>
                          <a:effectLst/>
                          <a:latin typeface="Arial" charset="0"/>
                          <a:ea typeface="新細明體" pitchFamily="18" charset="-120"/>
                          <a:cs typeface="Arial" charset="0"/>
                        </a:rPr>
                        <a:t>)</a:t>
                      </a:r>
                    </a:p>
                  </a:txBody>
                  <a:tcPr marL="81555" marR="81555" marT="45689" marB="456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0" i="0" u="none" strike="noStrike" cap="none" normalizeH="0" baseline="0">
                          <a:ln>
                            <a:noFill/>
                          </a:ln>
                          <a:solidFill>
                            <a:schemeClr val="tx1"/>
                          </a:solidFill>
                          <a:effectLst/>
                          <a:latin typeface="Arial" charset="0"/>
                          <a:ea typeface="新細明體" pitchFamily="18" charset="-120"/>
                          <a:cs typeface="Arial" charset="0"/>
                        </a:rPr>
                        <a:t>Yes (Exec Shield) </a:t>
                      </a:r>
                    </a:p>
                  </a:txBody>
                  <a:tcPr marL="81555" marR="81555" marT="45689" marB="456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0" i="0" u="none" strike="noStrike" cap="none" normalizeH="0" baseline="0">
                          <a:ln>
                            <a:noFill/>
                          </a:ln>
                          <a:solidFill>
                            <a:schemeClr val="tx1"/>
                          </a:solidFill>
                          <a:effectLst/>
                          <a:latin typeface="Arial" charset="0"/>
                          <a:ea typeface="新細明體" pitchFamily="18" charset="-120"/>
                          <a:cs typeface="Arial" charset="0"/>
                        </a:rPr>
                        <a:t>No </a:t>
                      </a:r>
                    </a:p>
                  </a:txBody>
                  <a:tcPr marL="81555" marR="81555" marT="45689" marB="456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0" i="0" u="none" strike="noStrike" cap="none" normalizeH="0" baseline="0">
                          <a:ln>
                            <a:noFill/>
                          </a:ln>
                          <a:solidFill>
                            <a:schemeClr val="tx1"/>
                          </a:solidFill>
                          <a:effectLst/>
                          <a:latin typeface="Arial" charset="0"/>
                          <a:ea typeface="新細明體" pitchFamily="18" charset="-120"/>
                          <a:cs typeface="Arial" charset="0"/>
                        </a:rPr>
                        <a:t>No</a:t>
                      </a:r>
                    </a:p>
                  </a:txBody>
                  <a:tcPr marL="81555" marR="81555" marT="45689" marB="456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99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0" i="0" u="none" strike="noStrike" cap="none" normalizeH="0" baseline="0">
                          <a:ln>
                            <a:noFill/>
                          </a:ln>
                          <a:solidFill>
                            <a:schemeClr val="tx1"/>
                          </a:solidFill>
                          <a:effectLst/>
                          <a:latin typeface="Arial" charset="0"/>
                          <a:ea typeface="新細明體" pitchFamily="18" charset="-120"/>
                          <a:cs typeface="Arial" charset="0"/>
                        </a:rPr>
                        <a:t>Gentoo </a:t>
                      </a:r>
                    </a:p>
                  </a:txBody>
                  <a:tcPr marL="81555" marR="81555" marT="45689" marB="456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zh-TW" sz="1800" b="0" i="0" u="none" strike="noStrike" cap="none" normalizeH="0" baseline="0">
                        <a:ln>
                          <a:noFill/>
                        </a:ln>
                        <a:solidFill>
                          <a:schemeClr val="tx1"/>
                        </a:solidFill>
                        <a:effectLst/>
                        <a:latin typeface="Arial" charset="0"/>
                        <a:ea typeface="新細明體" pitchFamily="18" charset="-120"/>
                        <a:cs typeface="Arial" charset="0"/>
                      </a:endParaRPr>
                    </a:p>
                  </a:txBody>
                  <a:tcPr marL="81555" marR="81555" marT="45689" marB="456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0" i="0" u="none" strike="noStrike" cap="none" normalizeH="0" baseline="0">
                          <a:ln>
                            <a:noFill/>
                          </a:ln>
                          <a:solidFill>
                            <a:schemeClr val="tx1"/>
                          </a:solidFill>
                          <a:effectLst/>
                          <a:latin typeface="Arial" charset="0"/>
                          <a:ea typeface="新細明體" pitchFamily="18" charset="-120"/>
                          <a:cs typeface="Arial" charset="0"/>
                        </a:rPr>
                        <a:t>Optional (SELinux) </a:t>
                      </a:r>
                    </a:p>
                  </a:txBody>
                  <a:tcPr marL="81555" marR="81555" marT="45689" marB="456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0" i="0" u="none" strike="noStrike" cap="none" normalizeH="0" baseline="0">
                          <a:ln>
                            <a:noFill/>
                          </a:ln>
                          <a:solidFill>
                            <a:schemeClr val="tx1"/>
                          </a:solidFill>
                          <a:effectLst/>
                          <a:latin typeface="Arial" charset="0"/>
                          <a:ea typeface="新細明體" pitchFamily="18" charset="-120"/>
                          <a:cs typeface="Arial" charset="0"/>
                        </a:rPr>
                        <a:t>Optional (PaX) </a:t>
                      </a:r>
                    </a:p>
                  </a:txBody>
                  <a:tcPr marL="81555" marR="81555" marT="45689" marB="456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0" i="0" u="none" strike="noStrike" cap="none" normalizeH="0" baseline="0">
                          <a:ln>
                            <a:noFill/>
                          </a:ln>
                          <a:solidFill>
                            <a:schemeClr val="tx1"/>
                          </a:solidFill>
                          <a:effectLst/>
                          <a:latin typeface="Arial" charset="0"/>
                          <a:ea typeface="新細明體" pitchFamily="18" charset="-120"/>
                          <a:cs typeface="Arial" charset="0"/>
                        </a:rPr>
                        <a:t>Optional </a:t>
                      </a:r>
                    </a:p>
                  </a:txBody>
                  <a:tcPr marL="81555" marR="81555" marT="45689" marB="456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0" i="0" u="none" strike="noStrike" cap="none" normalizeH="0" baseline="0">
                          <a:ln>
                            <a:noFill/>
                          </a:ln>
                          <a:solidFill>
                            <a:schemeClr val="tx1"/>
                          </a:solidFill>
                          <a:effectLst/>
                          <a:latin typeface="Arial" charset="0"/>
                          <a:ea typeface="新細明體" pitchFamily="18" charset="-120"/>
                          <a:cs typeface="Arial" charset="0"/>
                        </a:rPr>
                        <a:t>Optional</a:t>
                      </a:r>
                    </a:p>
                  </a:txBody>
                  <a:tcPr marL="81555" marR="81555" marT="45689" marB="456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99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0" i="0" u="none" strike="noStrike" cap="none" normalizeH="0" baseline="0">
                          <a:ln>
                            <a:noFill/>
                          </a:ln>
                          <a:solidFill>
                            <a:schemeClr val="tx1"/>
                          </a:solidFill>
                          <a:effectLst/>
                          <a:latin typeface="Arial" charset="0"/>
                          <a:ea typeface="新細明體" pitchFamily="18" charset="-120"/>
                          <a:cs typeface="Arial" charset="0"/>
                        </a:rPr>
                        <a:t>Mandriva Linux </a:t>
                      </a:r>
                    </a:p>
                  </a:txBody>
                  <a:tcPr marL="81555" marR="81555" marT="45689" marB="456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zh-TW" sz="1800" b="0" i="0" u="none" strike="noStrike" cap="none" normalizeH="0" baseline="0">
                        <a:ln>
                          <a:noFill/>
                        </a:ln>
                        <a:solidFill>
                          <a:schemeClr val="tx1"/>
                        </a:solidFill>
                        <a:effectLst/>
                        <a:latin typeface="Arial" charset="0"/>
                        <a:ea typeface="新細明體" pitchFamily="18" charset="-120"/>
                        <a:cs typeface="Arial" charset="0"/>
                      </a:endParaRPr>
                    </a:p>
                  </a:txBody>
                  <a:tcPr marL="81555" marR="81555" marT="45689" marB="456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0" i="0" u="none" strike="noStrike" cap="none" normalizeH="0" baseline="0">
                          <a:ln>
                            <a:noFill/>
                          </a:ln>
                          <a:solidFill>
                            <a:schemeClr val="tx1"/>
                          </a:solidFill>
                          <a:effectLst/>
                          <a:latin typeface="Arial" charset="0"/>
                          <a:ea typeface="新細明體" pitchFamily="18" charset="-120"/>
                          <a:cs typeface="Arial" charset="0"/>
                        </a:rPr>
                        <a:t>Yes (AppArmor) </a:t>
                      </a:r>
                    </a:p>
                  </a:txBody>
                  <a:tcPr marL="81555" marR="81555" marT="45689" marB="456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zh-TW" sz="1800" b="0" i="0" u="none" strike="noStrike" cap="none" normalizeH="0" baseline="0">
                        <a:ln>
                          <a:noFill/>
                        </a:ln>
                        <a:solidFill>
                          <a:schemeClr val="tx1"/>
                        </a:solidFill>
                        <a:effectLst/>
                        <a:latin typeface="Arial" charset="0"/>
                        <a:ea typeface="新細明體" pitchFamily="18" charset="-120"/>
                        <a:cs typeface="Arial" charset="0"/>
                      </a:endParaRPr>
                    </a:p>
                  </a:txBody>
                  <a:tcPr marL="81555" marR="81555" marT="45689" marB="456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zh-TW" sz="1800" b="0" i="0" u="none" strike="noStrike" cap="none" normalizeH="0" baseline="0">
                        <a:ln>
                          <a:noFill/>
                        </a:ln>
                        <a:solidFill>
                          <a:schemeClr val="tx1"/>
                        </a:solidFill>
                        <a:effectLst/>
                        <a:latin typeface="Arial" charset="0"/>
                        <a:ea typeface="新細明體" pitchFamily="18" charset="-120"/>
                        <a:cs typeface="Arial" charset="0"/>
                      </a:endParaRPr>
                    </a:p>
                  </a:txBody>
                  <a:tcPr marL="81555" marR="81555" marT="45689" marB="456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0" i="0" u="none" strike="noStrike" cap="none" normalizeH="0" baseline="0" dirty="0">
                          <a:ln>
                            <a:noFill/>
                          </a:ln>
                          <a:solidFill>
                            <a:schemeClr val="tx1"/>
                          </a:solidFill>
                          <a:effectLst/>
                          <a:latin typeface="Arial" charset="0"/>
                          <a:ea typeface="新細明體" pitchFamily="18" charset="-120"/>
                          <a:cs typeface="Arial" charset="0"/>
                        </a:rPr>
                        <a:t>Yes</a:t>
                      </a:r>
                    </a:p>
                  </a:txBody>
                  <a:tcPr marL="81555" marR="81555" marT="45689" marB="456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 name="Date Placeholder 1"/>
          <p:cNvSpPr>
            <a:spLocks noGrp="1"/>
          </p:cNvSpPr>
          <p:nvPr>
            <p:ph type="dt" sz="half" idx="10"/>
          </p:nvPr>
        </p:nvSpPr>
        <p:spPr/>
        <p:txBody>
          <a:bodyPr/>
          <a:lstStyle/>
          <a:p>
            <a:pPr>
              <a:defRPr/>
            </a:pPr>
            <a:fld id="{2BB0426C-7AFD-4DE3-813B-7C52F91FF80D}" type="datetime1">
              <a:rPr lang="en-HK" smtClean="0"/>
              <a:t>8/4/2025</a:t>
            </a:fld>
            <a:endParaRPr lang="en-US"/>
          </a:p>
        </p:txBody>
      </p:sp>
      <p:sp>
        <p:nvSpPr>
          <p:cNvPr id="4" name="Footer Placeholder 3"/>
          <p:cNvSpPr>
            <a:spLocks noGrp="1"/>
          </p:cNvSpPr>
          <p:nvPr>
            <p:ph type="ftr" sz="quarter" idx="11"/>
          </p:nvPr>
        </p:nvSpPr>
        <p:spPr/>
        <p:txBody>
          <a:bodyPr/>
          <a:lstStyle/>
          <a:p>
            <a:r>
              <a:rPr lang="en-US"/>
              <a:t>Copyright © Ricci IEONG for UST training 2023</a:t>
            </a:r>
          </a:p>
        </p:txBody>
      </p:sp>
      <p:sp>
        <p:nvSpPr>
          <p:cNvPr id="5" name="Slide Number Placeholder 4"/>
          <p:cNvSpPr>
            <a:spLocks noGrp="1"/>
          </p:cNvSpPr>
          <p:nvPr>
            <p:ph type="sldNum" sz="quarter" idx="12"/>
          </p:nvPr>
        </p:nvSpPr>
        <p:spPr/>
        <p:txBody>
          <a:bodyPr/>
          <a:lstStyle/>
          <a:p>
            <a:fld id="{7BF01E72-7F0F-F443-B710-CAFE84FE68FE}" type="slidenum">
              <a:rPr lang="en-US" smtClean="0"/>
              <a:t>39</a:t>
            </a:fld>
            <a:endParaRPr lang="en-US"/>
          </a:p>
        </p:txBody>
      </p:sp>
    </p:spTree>
    <p:extLst>
      <p:ext uri="{BB962C8B-B14F-4D97-AF65-F5344CB8AC3E}">
        <p14:creationId xmlns:p14="http://schemas.microsoft.com/office/powerpoint/2010/main" val="694206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zh-TW"/>
              <a:t>Major versions of Unix</a:t>
            </a:r>
          </a:p>
        </p:txBody>
      </p:sp>
      <p:sp>
        <p:nvSpPr>
          <p:cNvPr id="2" name="Date Placeholder 1"/>
          <p:cNvSpPr>
            <a:spLocks noGrp="1"/>
          </p:cNvSpPr>
          <p:nvPr>
            <p:ph type="dt" sz="half" idx="10"/>
          </p:nvPr>
        </p:nvSpPr>
        <p:spPr/>
        <p:txBody>
          <a:bodyPr/>
          <a:lstStyle/>
          <a:p>
            <a:fld id="{7541690F-C48A-4E6C-B2E8-BF1BCE7840B9}" type="datetime1">
              <a:rPr lang="en-HK" smtClean="0"/>
              <a:t>8/4/2025</a:t>
            </a:fld>
            <a:endParaRPr lang="en-US"/>
          </a:p>
        </p:txBody>
      </p:sp>
      <p:pic>
        <p:nvPicPr>
          <p:cNvPr id="102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 y="1784072"/>
            <a:ext cx="4179614" cy="299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5"/>
          <p:cNvSpPr txBox="1">
            <a:spLocks noChangeArrowheads="1"/>
          </p:cNvSpPr>
          <p:nvPr/>
        </p:nvSpPr>
        <p:spPr bwMode="auto">
          <a:xfrm>
            <a:off x="1752600" y="6096000"/>
            <a:ext cx="50561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charset="2"/>
              <a:buChar char="n"/>
              <a:defRPr kumimoji="1" sz="3200">
                <a:solidFill>
                  <a:schemeClr val="tx1"/>
                </a:solidFill>
                <a:latin typeface="Tahoma" charset="0"/>
                <a:ea typeface="新細明體" charset="-120"/>
              </a:defRPr>
            </a:lvl1pPr>
            <a:lvl2pPr marL="742950" indent="-285750" eaLnBrk="0" hangingPunct="0">
              <a:spcBef>
                <a:spcPct val="20000"/>
              </a:spcBef>
              <a:buClr>
                <a:schemeClr val="hlink"/>
              </a:buClr>
              <a:buSzPct val="55000"/>
              <a:buFont typeface="Wingdings" charset="2"/>
              <a:buChar char="n"/>
              <a:defRPr kumimoji="1" sz="2800">
                <a:solidFill>
                  <a:schemeClr val="tx1"/>
                </a:solidFill>
                <a:latin typeface="Tahoma" charset="0"/>
                <a:ea typeface="新細明體" charset="-120"/>
              </a:defRPr>
            </a:lvl2pPr>
            <a:lvl3pPr marL="1143000" indent="-228600" eaLnBrk="0" hangingPunct="0">
              <a:spcBef>
                <a:spcPct val="20000"/>
              </a:spcBef>
              <a:buClr>
                <a:schemeClr val="folHlink"/>
              </a:buClr>
              <a:buSzPct val="50000"/>
              <a:buFont typeface="Wingdings" charset="2"/>
              <a:buChar char="n"/>
              <a:defRPr kumimoji="1" sz="2400">
                <a:solidFill>
                  <a:schemeClr val="tx1"/>
                </a:solidFill>
                <a:latin typeface="Tahoma" charset="0"/>
                <a:ea typeface="新細明體" charset="-120"/>
              </a:defRPr>
            </a:lvl3pPr>
            <a:lvl4pPr marL="1600200" indent="-228600" eaLnBrk="0" hangingPunct="0">
              <a:spcBef>
                <a:spcPct val="20000"/>
              </a:spcBef>
              <a:buClr>
                <a:schemeClr val="accent2"/>
              </a:buClr>
              <a:buSzPct val="55000"/>
              <a:buFont typeface="Wingdings" charset="2"/>
              <a:buChar char="n"/>
              <a:defRPr kumimoji="1" sz="2000">
                <a:solidFill>
                  <a:schemeClr val="tx1"/>
                </a:solidFill>
                <a:latin typeface="Tahoma" charset="0"/>
                <a:ea typeface="新細明體" charset="-120"/>
              </a:defRPr>
            </a:lvl4pPr>
            <a:lvl5pPr marL="2057400" indent="-228600" eaLnBrk="0" hangingPunct="0">
              <a:spcBef>
                <a:spcPct val="20000"/>
              </a:spcBef>
              <a:buClr>
                <a:schemeClr val="accent1"/>
              </a:buClr>
              <a:buSzPct val="50000"/>
              <a:buFont typeface="Wingdings" charset="2"/>
              <a:buChar char="n"/>
              <a:defRPr kumimoji="1" sz="2000">
                <a:solidFill>
                  <a:schemeClr val="tx1"/>
                </a:solidFill>
                <a:latin typeface="Tahoma" charset="0"/>
                <a:ea typeface="新細明體" charset="-120"/>
              </a:defRPr>
            </a:lvl5pPr>
            <a:lvl6pPr marL="25146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6pPr>
            <a:lvl7pPr marL="29718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7pPr>
            <a:lvl8pPr marL="34290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8pPr>
            <a:lvl9pPr marL="38862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9pPr>
          </a:lstStyle>
          <a:p>
            <a:pPr eaLnBrk="1" hangingPunct="1">
              <a:spcBef>
                <a:spcPct val="0"/>
              </a:spcBef>
              <a:buClrTx/>
              <a:buSzTx/>
              <a:buFontTx/>
              <a:buNone/>
            </a:pPr>
            <a:r>
              <a:rPr kumimoji="0" lang="en-US" altLang="zh-TW" sz="1800">
                <a:latin typeface="Arial" charset="0"/>
              </a:rPr>
              <a:t>From Practical Unix Internet Security, 3</a:t>
            </a:r>
            <a:r>
              <a:rPr kumimoji="0" lang="en-US" altLang="zh-TW" sz="1800" baseline="30000">
                <a:latin typeface="Arial" charset="0"/>
              </a:rPr>
              <a:t>rd</a:t>
            </a:r>
            <a:r>
              <a:rPr kumimoji="0" lang="en-US" altLang="zh-TW" sz="1800">
                <a:latin typeface="Arial" charset="0"/>
              </a:rPr>
              <a:t> Edition</a:t>
            </a: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5015" y="3585697"/>
            <a:ext cx="3507545" cy="2388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Footer Placeholder 8"/>
          <p:cNvSpPr>
            <a:spLocks noGrp="1"/>
          </p:cNvSpPr>
          <p:nvPr>
            <p:ph type="ftr" sz="quarter" idx="11"/>
          </p:nvPr>
        </p:nvSpPr>
        <p:spPr/>
        <p:txBody>
          <a:bodyPr/>
          <a:lstStyle/>
          <a:p>
            <a:r>
              <a:rPr lang="en-US"/>
              <a:t>Copyright © Ricci IEONG for UST training 2023</a:t>
            </a:r>
          </a:p>
        </p:txBody>
      </p:sp>
      <p:sp>
        <p:nvSpPr>
          <p:cNvPr id="10" name="Slide Number Placeholder 9"/>
          <p:cNvSpPr>
            <a:spLocks noGrp="1"/>
          </p:cNvSpPr>
          <p:nvPr>
            <p:ph type="sldNum" sz="quarter" idx="12"/>
          </p:nvPr>
        </p:nvSpPr>
        <p:spPr/>
        <p:txBody>
          <a:bodyPr/>
          <a:lstStyle/>
          <a:p>
            <a:fld id="{7BF01E72-7F0F-F443-B710-CAFE84FE68FE}" type="slidenum">
              <a:rPr lang="en-US" smtClean="0"/>
              <a:t>4</a:t>
            </a:fld>
            <a:endParaRPr lang="en-US"/>
          </a:p>
        </p:txBody>
      </p:sp>
    </p:spTree>
    <p:extLst>
      <p:ext uri="{BB962C8B-B14F-4D97-AF65-F5344CB8AC3E}">
        <p14:creationId xmlns:p14="http://schemas.microsoft.com/office/powerpoint/2010/main" val="451240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a:t>
            </a:r>
            <a:r>
              <a:rPr lang="en-US" dirty="0" err="1"/>
              <a:t>vs</a:t>
            </a:r>
            <a:r>
              <a:rPr lang="en-US" dirty="0"/>
              <a:t> </a:t>
            </a:r>
            <a:r>
              <a:rPr lang="en-US" dirty="0" err="1"/>
              <a:t>SELinux</a:t>
            </a:r>
            <a:endParaRPr lang="en-US" dirty="0"/>
          </a:p>
        </p:txBody>
      </p:sp>
      <p:graphicFrame>
        <p:nvGraphicFramePr>
          <p:cNvPr id="4" name="Content Placeholder 3"/>
          <p:cNvGraphicFramePr>
            <a:graphicFrameLocks noGrp="1"/>
          </p:cNvGraphicFramePr>
          <p:nvPr>
            <p:ph idx="1"/>
          </p:nvPr>
        </p:nvGraphicFramePr>
        <p:xfrm>
          <a:off x="822325" y="1846263"/>
          <a:ext cx="7543800" cy="4119880"/>
        </p:xfrm>
        <a:graphic>
          <a:graphicData uri="http://schemas.openxmlformats.org/drawingml/2006/table">
            <a:tbl>
              <a:tblPr firstRow="1" bandRow="1">
                <a:tableStyleId>{21E4AEA4-8DFA-4A89-87EB-49C32662AFE0}</a:tableStyleId>
              </a:tblPr>
              <a:tblGrid>
                <a:gridCol w="2516828">
                  <a:extLst>
                    <a:ext uri="{9D8B030D-6E8A-4147-A177-3AD203B41FA5}">
                      <a16:colId xmlns:a16="http://schemas.microsoft.com/office/drawing/2014/main" val="20000"/>
                    </a:ext>
                  </a:extLst>
                </a:gridCol>
                <a:gridCol w="2512372">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tblGrid>
              <a:tr h="370840">
                <a:tc>
                  <a:txBody>
                    <a:bodyPr/>
                    <a:lstStyle/>
                    <a:p>
                      <a:endParaRPr lang="en-US" dirty="0"/>
                    </a:p>
                  </a:txBody>
                  <a:tcPr marL="81555" marR="81555"/>
                </a:tc>
                <a:tc>
                  <a:txBody>
                    <a:bodyPr/>
                    <a:lstStyle/>
                    <a:p>
                      <a:r>
                        <a:rPr lang="en-US" dirty="0"/>
                        <a:t>Standard Linux</a:t>
                      </a:r>
                    </a:p>
                  </a:txBody>
                  <a:tcPr marL="81555" marR="81555"/>
                </a:tc>
                <a:tc>
                  <a:txBody>
                    <a:bodyPr/>
                    <a:lstStyle/>
                    <a:p>
                      <a:r>
                        <a:rPr lang="en-US" dirty="0"/>
                        <a:t>SE Linux</a:t>
                      </a:r>
                    </a:p>
                  </a:txBody>
                  <a:tcPr marL="81555" marR="81555"/>
                </a:tc>
                <a:extLst>
                  <a:ext uri="{0D108BD9-81ED-4DB2-BD59-A6C34878D82A}">
                    <a16:rowId xmlns:a16="http://schemas.microsoft.com/office/drawing/2014/main" val="10000"/>
                  </a:ext>
                </a:extLst>
              </a:tr>
              <a:tr h="370840">
                <a:tc>
                  <a:txBody>
                    <a:bodyPr/>
                    <a:lstStyle/>
                    <a:p>
                      <a:r>
                        <a:rPr lang="en-US" dirty="0"/>
                        <a:t>Access</a:t>
                      </a:r>
                      <a:r>
                        <a:rPr lang="en-US" baseline="0" dirty="0"/>
                        <a:t> Control</a:t>
                      </a:r>
                      <a:endParaRPr lang="en-US" dirty="0"/>
                    </a:p>
                  </a:txBody>
                  <a:tcPr marL="81555" marR="81555"/>
                </a:tc>
                <a:tc>
                  <a:txBody>
                    <a:bodyPr/>
                    <a:lstStyle/>
                    <a:p>
                      <a:r>
                        <a:rPr lang="en-US" dirty="0"/>
                        <a:t>Discretionary</a:t>
                      </a:r>
                    </a:p>
                  </a:txBody>
                  <a:tcPr marL="81555" marR="81555"/>
                </a:tc>
                <a:tc>
                  <a:txBody>
                    <a:bodyPr/>
                    <a:lstStyle/>
                    <a:p>
                      <a:r>
                        <a:rPr lang="en-US" dirty="0"/>
                        <a:t>Mandatory + Discretionary</a:t>
                      </a:r>
                    </a:p>
                  </a:txBody>
                  <a:tcPr marL="81555" marR="81555"/>
                </a:tc>
                <a:extLst>
                  <a:ext uri="{0D108BD9-81ED-4DB2-BD59-A6C34878D82A}">
                    <a16:rowId xmlns:a16="http://schemas.microsoft.com/office/drawing/2014/main" val="10001"/>
                  </a:ext>
                </a:extLst>
              </a:tr>
              <a:tr h="370840">
                <a:tc>
                  <a:txBody>
                    <a:bodyPr/>
                    <a:lstStyle/>
                    <a:p>
                      <a:r>
                        <a:rPr lang="en-US" dirty="0"/>
                        <a:t>Security Level</a:t>
                      </a:r>
                    </a:p>
                  </a:txBody>
                  <a:tcPr marL="81555" marR="81555"/>
                </a:tc>
                <a:tc>
                  <a:txBody>
                    <a:bodyPr/>
                    <a:lstStyle/>
                    <a:p>
                      <a:r>
                        <a:rPr lang="en-US" dirty="0"/>
                        <a:t>Single Level</a:t>
                      </a:r>
                    </a:p>
                  </a:txBody>
                  <a:tcPr marL="81555" marR="81555"/>
                </a:tc>
                <a:tc>
                  <a:txBody>
                    <a:bodyPr/>
                    <a:lstStyle/>
                    <a:p>
                      <a:r>
                        <a:rPr lang="en-US" dirty="0"/>
                        <a:t>Multilevel (based on BLP)</a:t>
                      </a:r>
                    </a:p>
                  </a:txBody>
                  <a:tcPr marL="81555" marR="81555"/>
                </a:tc>
                <a:extLst>
                  <a:ext uri="{0D108BD9-81ED-4DB2-BD59-A6C34878D82A}">
                    <a16:rowId xmlns:a16="http://schemas.microsoft.com/office/drawing/2014/main" val="10002"/>
                  </a:ext>
                </a:extLst>
              </a:tr>
              <a:tr h="370840">
                <a:tc>
                  <a:txBody>
                    <a:bodyPr/>
                    <a:lstStyle/>
                    <a:p>
                      <a:r>
                        <a:rPr lang="en-US" dirty="0"/>
                        <a:t>Process security attributes</a:t>
                      </a:r>
                    </a:p>
                  </a:txBody>
                  <a:tcPr marL="81555" marR="81555"/>
                </a:tc>
                <a:tc>
                  <a:txBody>
                    <a:bodyPr/>
                    <a:lstStyle/>
                    <a:p>
                      <a:r>
                        <a:rPr lang="en-US" dirty="0"/>
                        <a:t>Real &amp; effective user and group IDs</a:t>
                      </a:r>
                    </a:p>
                  </a:txBody>
                  <a:tcPr marL="81555" marR="81555"/>
                </a:tc>
                <a:tc>
                  <a:txBody>
                    <a:bodyPr/>
                    <a:lstStyle/>
                    <a:p>
                      <a:r>
                        <a:rPr lang="en-US" dirty="0"/>
                        <a:t>Security context</a:t>
                      </a:r>
                    </a:p>
                  </a:txBody>
                  <a:tcPr marL="81555" marR="81555"/>
                </a:tc>
                <a:extLst>
                  <a:ext uri="{0D108BD9-81ED-4DB2-BD59-A6C34878D82A}">
                    <a16:rowId xmlns:a16="http://schemas.microsoft.com/office/drawing/2014/main" val="10003"/>
                  </a:ext>
                </a:extLst>
              </a:tr>
              <a:tr h="370840">
                <a:tc>
                  <a:txBody>
                    <a:bodyPr/>
                    <a:lstStyle/>
                    <a:p>
                      <a:r>
                        <a:rPr lang="en-US" dirty="0"/>
                        <a:t>Object security attributes</a:t>
                      </a:r>
                    </a:p>
                  </a:txBody>
                  <a:tcPr marL="81555" marR="81555"/>
                </a:tc>
                <a:tc>
                  <a:txBody>
                    <a:bodyPr/>
                    <a:lstStyle/>
                    <a:p>
                      <a:r>
                        <a:rPr lang="en-US" dirty="0"/>
                        <a:t>Access modes</a:t>
                      </a:r>
                      <a:r>
                        <a:rPr lang="en-US" baseline="0" dirty="0"/>
                        <a:t> and file, user and group IDs</a:t>
                      </a:r>
                      <a:endParaRPr lang="en-US" dirty="0"/>
                    </a:p>
                  </a:txBody>
                  <a:tcPr marL="81555" marR="81555"/>
                </a:tc>
                <a:tc>
                  <a:txBody>
                    <a:bodyPr/>
                    <a:lstStyle/>
                    <a:p>
                      <a:r>
                        <a:rPr lang="en-US" dirty="0"/>
                        <a:t>Security context</a:t>
                      </a:r>
                    </a:p>
                  </a:txBody>
                  <a:tcPr marL="81555" marR="81555"/>
                </a:tc>
                <a:extLst>
                  <a:ext uri="{0D108BD9-81ED-4DB2-BD59-A6C34878D82A}">
                    <a16:rowId xmlns:a16="http://schemas.microsoft.com/office/drawing/2014/main" val="10004"/>
                  </a:ext>
                </a:extLst>
              </a:tr>
              <a:tr h="370840">
                <a:tc>
                  <a:txBody>
                    <a:bodyPr/>
                    <a:lstStyle/>
                    <a:p>
                      <a:r>
                        <a:rPr lang="en-US" dirty="0"/>
                        <a:t>Basis for access control</a:t>
                      </a:r>
                    </a:p>
                  </a:txBody>
                  <a:tcPr marL="81555" marR="81555"/>
                </a:tc>
                <a:tc>
                  <a:txBody>
                    <a:bodyPr/>
                    <a:lstStyle/>
                    <a:p>
                      <a:r>
                        <a:rPr lang="en-US" dirty="0"/>
                        <a:t>Process user/group ID and file’s access modes</a:t>
                      </a:r>
                      <a:r>
                        <a:rPr lang="en-US" baseline="0" dirty="0"/>
                        <a:t> based on file’s user/group ID</a:t>
                      </a:r>
                      <a:endParaRPr lang="en-US" dirty="0"/>
                    </a:p>
                  </a:txBody>
                  <a:tcPr marL="81555" marR="81555"/>
                </a:tc>
                <a:tc>
                  <a:txBody>
                    <a:bodyPr/>
                    <a:lstStyle/>
                    <a:p>
                      <a:r>
                        <a:rPr lang="en-US" dirty="0"/>
                        <a:t>Permissions allowed between process type and file type</a:t>
                      </a:r>
                    </a:p>
                  </a:txBody>
                  <a:tcPr marL="81555" marR="81555"/>
                </a:tc>
                <a:extLst>
                  <a:ext uri="{0D108BD9-81ED-4DB2-BD59-A6C34878D82A}">
                    <a16:rowId xmlns:a16="http://schemas.microsoft.com/office/drawing/2014/main" val="10005"/>
                  </a:ext>
                </a:extLst>
              </a:tr>
            </a:tbl>
          </a:graphicData>
        </a:graphic>
      </p:graphicFrame>
      <p:sp>
        <p:nvSpPr>
          <p:cNvPr id="3" name="Date Placeholder 2"/>
          <p:cNvSpPr>
            <a:spLocks noGrp="1"/>
          </p:cNvSpPr>
          <p:nvPr>
            <p:ph type="dt" sz="half" idx="10"/>
          </p:nvPr>
        </p:nvSpPr>
        <p:spPr/>
        <p:txBody>
          <a:bodyPr/>
          <a:lstStyle/>
          <a:p>
            <a:fld id="{7C501B4D-D045-4003-A698-72028A7FD71B}" type="datetime1">
              <a:rPr lang="en-HK" smtClean="0"/>
              <a:t>8/4/2025</a:t>
            </a:fld>
            <a:endParaRPr lang="en-US"/>
          </a:p>
        </p:txBody>
      </p:sp>
      <p:sp>
        <p:nvSpPr>
          <p:cNvPr id="6" name="Footer Placeholder 5"/>
          <p:cNvSpPr>
            <a:spLocks noGrp="1"/>
          </p:cNvSpPr>
          <p:nvPr>
            <p:ph type="ftr" sz="quarter" idx="11"/>
          </p:nvPr>
        </p:nvSpPr>
        <p:spPr/>
        <p:txBody>
          <a:bodyPr/>
          <a:lstStyle/>
          <a:p>
            <a:r>
              <a:rPr lang="en-US"/>
              <a:t>Copyright © Ricci IEONG for UST training 2023</a:t>
            </a:r>
          </a:p>
        </p:txBody>
      </p:sp>
      <p:sp>
        <p:nvSpPr>
          <p:cNvPr id="7" name="Slide Number Placeholder 6"/>
          <p:cNvSpPr>
            <a:spLocks noGrp="1"/>
          </p:cNvSpPr>
          <p:nvPr>
            <p:ph type="sldNum" sz="quarter" idx="12"/>
          </p:nvPr>
        </p:nvSpPr>
        <p:spPr/>
        <p:txBody>
          <a:bodyPr/>
          <a:lstStyle/>
          <a:p>
            <a:fld id="{7BF01E72-7F0F-F443-B710-CAFE84FE68FE}" type="slidenum">
              <a:rPr lang="en-US" smtClean="0"/>
              <a:t>40</a:t>
            </a:fld>
            <a:endParaRPr lang="en-US"/>
          </a:p>
        </p:txBody>
      </p:sp>
    </p:spTree>
    <p:extLst>
      <p:ext uri="{BB962C8B-B14F-4D97-AF65-F5344CB8AC3E}">
        <p14:creationId xmlns:p14="http://schemas.microsoft.com/office/powerpoint/2010/main" val="748589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p:cNvSpPr>
          <p:nvPr>
            <p:ph type="title"/>
          </p:nvPr>
        </p:nvSpPr>
        <p:spPr/>
        <p:txBody>
          <a:bodyPr/>
          <a:lstStyle/>
          <a:p>
            <a:r>
              <a:rPr lang="en-US"/>
              <a:t>SELinux Features</a:t>
            </a:r>
          </a:p>
        </p:txBody>
      </p:sp>
      <p:sp>
        <p:nvSpPr>
          <p:cNvPr id="86018" name="Rectangle 3"/>
          <p:cNvSpPr>
            <a:spLocks noGrp="1"/>
          </p:cNvSpPr>
          <p:nvPr>
            <p:ph idx="1"/>
          </p:nvPr>
        </p:nvSpPr>
        <p:spPr/>
        <p:txBody>
          <a:bodyPr>
            <a:normAutofit fontScale="92500" lnSpcReduction="10000"/>
          </a:bodyPr>
          <a:lstStyle/>
          <a:p>
            <a:pPr lvl="1"/>
            <a:r>
              <a:rPr lang="en-US" sz="2000" dirty="0" err="1"/>
              <a:t>SELinux</a:t>
            </a:r>
            <a:r>
              <a:rPr lang="en-US" sz="2000" dirty="0"/>
              <a:t> can potentially control which activities a system allows each user, process, and daemon, with very precise specifications. It is used to confine daemons such as database engines or web servers that have clearly defined data access and activity rights. </a:t>
            </a:r>
          </a:p>
          <a:p>
            <a:pPr lvl="1"/>
            <a:r>
              <a:rPr lang="en-US" sz="2000" dirty="0"/>
              <a:t>This limits potential harm from a confined daemon that becomes compromised.</a:t>
            </a:r>
          </a:p>
          <a:p>
            <a:pPr lvl="1"/>
            <a:r>
              <a:rPr lang="en-US" sz="2000" dirty="0"/>
              <a:t>These provide general support for enforcing many kinds of mandatory access control policies, including</a:t>
            </a:r>
          </a:p>
          <a:p>
            <a:pPr lvl="2"/>
            <a:r>
              <a:rPr lang="en-US" sz="1600" dirty="0"/>
              <a:t>Type Enforcement </a:t>
            </a:r>
          </a:p>
          <a:p>
            <a:pPr lvl="4"/>
            <a:r>
              <a:rPr lang="en-US" sz="1600" dirty="0"/>
              <a:t>- ensures that the rules governing domains are always observed</a:t>
            </a:r>
          </a:p>
          <a:p>
            <a:pPr lvl="3"/>
            <a:r>
              <a:rPr lang="en-US" sz="1600" dirty="0"/>
              <a:t>Role-Based Access Control (RBAC)</a:t>
            </a:r>
          </a:p>
          <a:p>
            <a:pPr lvl="4"/>
            <a:r>
              <a:rPr lang="en-US" sz="1600" dirty="0"/>
              <a:t>- limits user access to domains</a:t>
            </a:r>
          </a:p>
          <a:p>
            <a:pPr lvl="3"/>
            <a:r>
              <a:rPr lang="en-US" sz="1600" dirty="0"/>
              <a:t>Multi-Level security</a:t>
            </a:r>
          </a:p>
          <a:p>
            <a:pPr lvl="1"/>
            <a:r>
              <a:rPr lang="en-US" sz="2000" dirty="0"/>
              <a:t>It confines user programs and system servers to minimum amount of privilege they require to do their jobs</a:t>
            </a:r>
          </a:p>
        </p:txBody>
      </p:sp>
      <p:sp>
        <p:nvSpPr>
          <p:cNvPr id="2" name="Date Placeholder 1"/>
          <p:cNvSpPr>
            <a:spLocks noGrp="1"/>
          </p:cNvSpPr>
          <p:nvPr>
            <p:ph type="dt" sz="half" idx="10"/>
          </p:nvPr>
        </p:nvSpPr>
        <p:spPr/>
        <p:txBody>
          <a:bodyPr/>
          <a:lstStyle/>
          <a:p>
            <a:fld id="{D374D110-284B-4D1A-A162-89415E6C4B36}" type="datetime1">
              <a:rPr lang="en-HK" smtClean="0"/>
              <a:t>8/4/2025</a:t>
            </a:fld>
            <a:endParaRPr lang="en-US"/>
          </a:p>
        </p:txBody>
      </p:sp>
      <p:sp>
        <p:nvSpPr>
          <p:cNvPr id="4" name="Footer Placeholder 3"/>
          <p:cNvSpPr>
            <a:spLocks noGrp="1"/>
          </p:cNvSpPr>
          <p:nvPr>
            <p:ph type="ftr" sz="quarter" idx="11"/>
          </p:nvPr>
        </p:nvSpPr>
        <p:spPr/>
        <p:txBody>
          <a:bodyPr/>
          <a:lstStyle/>
          <a:p>
            <a:r>
              <a:rPr lang="en-US"/>
              <a:t>Copyright © Ricci IEONG for UST training 2023</a:t>
            </a:r>
          </a:p>
        </p:txBody>
      </p:sp>
      <p:sp>
        <p:nvSpPr>
          <p:cNvPr id="5" name="Slide Number Placeholder 4"/>
          <p:cNvSpPr>
            <a:spLocks noGrp="1"/>
          </p:cNvSpPr>
          <p:nvPr>
            <p:ph type="sldNum" sz="quarter" idx="12"/>
          </p:nvPr>
        </p:nvSpPr>
        <p:spPr/>
        <p:txBody>
          <a:bodyPr/>
          <a:lstStyle/>
          <a:p>
            <a:fld id="{7BF01E72-7F0F-F443-B710-CAFE84FE68FE}" type="slidenum">
              <a:rPr lang="en-US" smtClean="0"/>
              <a:t>41</a:t>
            </a:fld>
            <a:endParaRPr lang="en-US"/>
          </a:p>
        </p:txBody>
      </p:sp>
    </p:spTree>
    <p:extLst>
      <p:ext uri="{BB962C8B-B14F-4D97-AF65-F5344CB8AC3E}">
        <p14:creationId xmlns:p14="http://schemas.microsoft.com/office/powerpoint/2010/main" val="1150492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B9A74-2B1F-9F49-B646-313FE76CA9CC}"/>
              </a:ext>
            </a:extLst>
          </p:cNvPr>
          <p:cNvSpPr>
            <a:spLocks noGrp="1"/>
          </p:cNvSpPr>
          <p:nvPr>
            <p:ph type="title"/>
          </p:nvPr>
        </p:nvSpPr>
        <p:spPr/>
        <p:txBody>
          <a:bodyPr/>
          <a:lstStyle/>
          <a:p>
            <a:r>
              <a:rPr lang="en-US" dirty="0"/>
              <a:t>Mandatory </a:t>
            </a:r>
            <a:r>
              <a:rPr lang="en-US"/>
              <a:t>Access Control </a:t>
            </a:r>
            <a:r>
              <a:rPr lang="en-US" dirty="0"/>
              <a:t>in </a:t>
            </a:r>
            <a:r>
              <a:rPr lang="en-US" dirty="0" err="1"/>
              <a:t>SELinux</a:t>
            </a:r>
            <a:endParaRPr lang="en-US" dirty="0"/>
          </a:p>
        </p:txBody>
      </p:sp>
      <p:sp>
        <p:nvSpPr>
          <p:cNvPr id="3" name="Content Placeholder 2">
            <a:extLst>
              <a:ext uri="{FF2B5EF4-FFF2-40B4-BE49-F238E27FC236}">
                <a16:creationId xmlns:a16="http://schemas.microsoft.com/office/drawing/2014/main" id="{2A4D1ADB-13C4-C543-9A68-05D534B6E3B5}"/>
              </a:ext>
            </a:extLst>
          </p:cNvPr>
          <p:cNvSpPr>
            <a:spLocks noGrp="1"/>
          </p:cNvSpPr>
          <p:nvPr>
            <p:ph sz="half" idx="1"/>
          </p:nvPr>
        </p:nvSpPr>
        <p:spPr/>
        <p:txBody>
          <a:bodyPr/>
          <a:lstStyle/>
          <a:p>
            <a:r>
              <a:rPr lang="en-US" dirty="0"/>
              <a:t>It defines how all processes can interact with other parts of the server such as:</a:t>
            </a:r>
          </a:p>
          <a:p>
            <a:pPr lvl="1"/>
            <a:r>
              <a:rPr lang="en-US" dirty="0"/>
              <a:t>Pipes</a:t>
            </a:r>
          </a:p>
          <a:p>
            <a:pPr lvl="1"/>
            <a:r>
              <a:rPr lang="en-US" dirty="0"/>
              <a:t>Files</a:t>
            </a:r>
          </a:p>
          <a:p>
            <a:pPr lvl="1"/>
            <a:r>
              <a:rPr lang="en-US" dirty="0"/>
              <a:t>Network ports</a:t>
            </a:r>
          </a:p>
          <a:p>
            <a:pPr lvl="1"/>
            <a:r>
              <a:rPr lang="en-US" dirty="0"/>
              <a:t>Sockets</a:t>
            </a:r>
          </a:p>
          <a:p>
            <a:pPr lvl="1"/>
            <a:r>
              <a:rPr lang="en-US" dirty="0"/>
              <a:t>Directories</a:t>
            </a:r>
          </a:p>
          <a:p>
            <a:pPr lvl="1"/>
            <a:r>
              <a:rPr lang="en-US" dirty="0"/>
              <a:t>Other process</a:t>
            </a:r>
          </a:p>
        </p:txBody>
      </p:sp>
      <p:sp>
        <p:nvSpPr>
          <p:cNvPr id="4" name="Content Placeholder 3">
            <a:extLst>
              <a:ext uri="{FF2B5EF4-FFF2-40B4-BE49-F238E27FC236}">
                <a16:creationId xmlns:a16="http://schemas.microsoft.com/office/drawing/2014/main" id="{A45CBB57-1229-914C-B7C9-02E434023CA7}"/>
              </a:ext>
            </a:extLst>
          </p:cNvPr>
          <p:cNvSpPr>
            <a:spLocks noGrp="1"/>
          </p:cNvSpPr>
          <p:nvPr>
            <p:ph sz="half" idx="2"/>
          </p:nvPr>
        </p:nvSpPr>
        <p:spPr/>
        <p:txBody>
          <a:bodyPr>
            <a:normAutofit fontScale="92500" lnSpcReduction="10000"/>
          </a:bodyPr>
          <a:lstStyle/>
          <a:p>
            <a:r>
              <a:rPr lang="en-US" dirty="0" err="1"/>
              <a:t>SELinux</a:t>
            </a:r>
            <a:r>
              <a:rPr lang="en-US" dirty="0"/>
              <a:t> puts restrictions on each of the above object according to a policy. </a:t>
            </a:r>
          </a:p>
          <a:p>
            <a:r>
              <a:rPr lang="en-US" dirty="0"/>
              <a:t>For example, an apache user with full permission can only access /var/www/html directory, but can not touch other parts of the system such as /</a:t>
            </a:r>
            <a:r>
              <a:rPr lang="en-US" dirty="0" err="1"/>
              <a:t>etc</a:t>
            </a:r>
            <a:r>
              <a:rPr lang="en-US" dirty="0"/>
              <a:t> directory without policy modification. </a:t>
            </a:r>
          </a:p>
          <a:p>
            <a:r>
              <a:rPr lang="en-US" dirty="0"/>
              <a:t>If an attacker managed to gain access to </a:t>
            </a:r>
            <a:r>
              <a:rPr lang="en-US" dirty="0" err="1"/>
              <a:t>sendmail</a:t>
            </a:r>
            <a:r>
              <a:rPr lang="en-US" dirty="0"/>
              <a:t> mail or bind </a:t>
            </a:r>
            <a:r>
              <a:rPr lang="en-US" dirty="0" err="1"/>
              <a:t>dns</a:t>
            </a:r>
            <a:r>
              <a:rPr lang="en-US" dirty="0"/>
              <a:t> or apache web server, would only have access to exploited server and the files normally has access as defined in the policy for the server. </a:t>
            </a:r>
          </a:p>
        </p:txBody>
      </p:sp>
      <p:sp>
        <p:nvSpPr>
          <p:cNvPr id="5" name="Date Placeholder 4">
            <a:extLst>
              <a:ext uri="{FF2B5EF4-FFF2-40B4-BE49-F238E27FC236}">
                <a16:creationId xmlns:a16="http://schemas.microsoft.com/office/drawing/2014/main" id="{A9EF5C74-C970-9B46-9F31-561D3F4CFFC4}"/>
              </a:ext>
            </a:extLst>
          </p:cNvPr>
          <p:cNvSpPr>
            <a:spLocks noGrp="1"/>
          </p:cNvSpPr>
          <p:nvPr>
            <p:ph type="dt" sz="half" idx="10"/>
          </p:nvPr>
        </p:nvSpPr>
        <p:spPr/>
        <p:txBody>
          <a:bodyPr/>
          <a:lstStyle/>
          <a:p>
            <a:fld id="{3EB505BB-8040-458D-9B2F-F4F12B6C3E16}" type="datetime1">
              <a:rPr lang="en-HK" smtClean="0"/>
              <a:t>8/4/2025</a:t>
            </a:fld>
            <a:endParaRPr lang="en-US"/>
          </a:p>
        </p:txBody>
      </p:sp>
      <p:sp>
        <p:nvSpPr>
          <p:cNvPr id="6" name="Footer Placeholder 5">
            <a:extLst>
              <a:ext uri="{FF2B5EF4-FFF2-40B4-BE49-F238E27FC236}">
                <a16:creationId xmlns:a16="http://schemas.microsoft.com/office/drawing/2014/main" id="{C6B4498B-92B4-C447-B77B-F30CB5C6FB08}"/>
              </a:ext>
            </a:extLst>
          </p:cNvPr>
          <p:cNvSpPr>
            <a:spLocks noGrp="1"/>
          </p:cNvSpPr>
          <p:nvPr>
            <p:ph type="ftr" sz="quarter" idx="11"/>
          </p:nvPr>
        </p:nvSpPr>
        <p:spPr/>
        <p:txBody>
          <a:bodyPr/>
          <a:lstStyle/>
          <a:p>
            <a:r>
              <a:rPr lang="en-US"/>
              <a:t>Copyright © Ricci IEONG for UST training 2023</a:t>
            </a:r>
          </a:p>
        </p:txBody>
      </p:sp>
      <p:sp>
        <p:nvSpPr>
          <p:cNvPr id="7" name="Slide Number Placeholder 6">
            <a:extLst>
              <a:ext uri="{FF2B5EF4-FFF2-40B4-BE49-F238E27FC236}">
                <a16:creationId xmlns:a16="http://schemas.microsoft.com/office/drawing/2014/main" id="{8018D0D8-1610-154C-8DC5-2B5C37158186}"/>
              </a:ext>
            </a:extLst>
          </p:cNvPr>
          <p:cNvSpPr>
            <a:spLocks noGrp="1"/>
          </p:cNvSpPr>
          <p:nvPr>
            <p:ph type="sldNum" sz="quarter" idx="12"/>
          </p:nvPr>
        </p:nvSpPr>
        <p:spPr/>
        <p:txBody>
          <a:bodyPr/>
          <a:lstStyle/>
          <a:p>
            <a:fld id="{7BF01E72-7F0F-F443-B710-CAFE84FE68FE}" type="slidenum">
              <a:rPr lang="en-US" smtClean="0"/>
              <a:t>42</a:t>
            </a:fld>
            <a:endParaRPr lang="en-US"/>
          </a:p>
        </p:txBody>
      </p:sp>
    </p:spTree>
    <p:extLst>
      <p:ext uri="{BB962C8B-B14F-4D97-AF65-F5344CB8AC3E}">
        <p14:creationId xmlns:p14="http://schemas.microsoft.com/office/powerpoint/2010/main" val="25251084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85B62-61AC-2143-8BAE-D1CFC7645C1F}"/>
              </a:ext>
            </a:extLst>
          </p:cNvPr>
          <p:cNvSpPr>
            <a:spLocks noGrp="1"/>
          </p:cNvSpPr>
          <p:nvPr>
            <p:ph type="title"/>
          </p:nvPr>
        </p:nvSpPr>
        <p:spPr/>
        <p:txBody>
          <a:bodyPr/>
          <a:lstStyle/>
          <a:p>
            <a:r>
              <a:rPr lang="en-US" dirty="0"/>
              <a:t>Security features in </a:t>
            </a:r>
            <a:r>
              <a:rPr lang="en-US" dirty="0" err="1"/>
              <a:t>SELinux</a:t>
            </a:r>
            <a:endParaRPr lang="en-US" dirty="0"/>
          </a:p>
        </p:txBody>
      </p:sp>
      <p:sp>
        <p:nvSpPr>
          <p:cNvPr id="3" name="Content Placeholder 2">
            <a:extLst>
              <a:ext uri="{FF2B5EF4-FFF2-40B4-BE49-F238E27FC236}">
                <a16:creationId xmlns:a16="http://schemas.microsoft.com/office/drawing/2014/main" id="{14F46AB2-9837-C74A-9547-5D668404D7C3}"/>
              </a:ext>
            </a:extLst>
          </p:cNvPr>
          <p:cNvSpPr>
            <a:spLocks noGrp="1"/>
          </p:cNvSpPr>
          <p:nvPr>
            <p:ph sz="half" idx="1"/>
          </p:nvPr>
        </p:nvSpPr>
        <p:spPr>
          <a:xfrm>
            <a:off x="822960" y="1845734"/>
            <a:ext cx="1843356" cy="4023360"/>
          </a:xfrm>
        </p:spPr>
        <p:txBody>
          <a:bodyPr>
            <a:normAutofit fontScale="77500" lnSpcReduction="20000"/>
          </a:bodyPr>
          <a:lstStyle/>
          <a:p>
            <a:r>
              <a:rPr lang="en-US" dirty="0"/>
              <a:t>Protect users’ data from unauthorized access.</a:t>
            </a:r>
          </a:p>
          <a:p>
            <a:r>
              <a:rPr lang="en-US" dirty="0"/>
              <a:t>Protect other daemons or programs from unauthorized access.</a:t>
            </a:r>
          </a:p>
          <a:p>
            <a:r>
              <a:rPr lang="en-US" dirty="0"/>
              <a:t>Protect network ports / sockets / files from unauthorized access.</a:t>
            </a:r>
          </a:p>
          <a:p>
            <a:r>
              <a:rPr lang="en-US" dirty="0"/>
              <a:t>Protect server against exploits.</a:t>
            </a:r>
          </a:p>
          <a:p>
            <a:r>
              <a:rPr lang="en-US" dirty="0"/>
              <a:t>Avoid privilege escalation and much more.</a:t>
            </a:r>
          </a:p>
        </p:txBody>
      </p:sp>
      <p:sp>
        <p:nvSpPr>
          <p:cNvPr id="5" name="Date Placeholder 4">
            <a:extLst>
              <a:ext uri="{FF2B5EF4-FFF2-40B4-BE49-F238E27FC236}">
                <a16:creationId xmlns:a16="http://schemas.microsoft.com/office/drawing/2014/main" id="{1A86E3AF-29B0-1440-8503-829F50090968}"/>
              </a:ext>
            </a:extLst>
          </p:cNvPr>
          <p:cNvSpPr>
            <a:spLocks noGrp="1"/>
          </p:cNvSpPr>
          <p:nvPr>
            <p:ph type="dt" sz="half" idx="10"/>
          </p:nvPr>
        </p:nvSpPr>
        <p:spPr/>
        <p:txBody>
          <a:bodyPr/>
          <a:lstStyle/>
          <a:p>
            <a:fld id="{A9AD362B-6712-47FA-8183-07AA4653CEFC}" type="datetime1">
              <a:rPr lang="en-HK" smtClean="0"/>
              <a:t>8/4/2025</a:t>
            </a:fld>
            <a:endParaRPr lang="en-US"/>
          </a:p>
        </p:txBody>
      </p:sp>
      <p:sp>
        <p:nvSpPr>
          <p:cNvPr id="6" name="Footer Placeholder 5">
            <a:extLst>
              <a:ext uri="{FF2B5EF4-FFF2-40B4-BE49-F238E27FC236}">
                <a16:creationId xmlns:a16="http://schemas.microsoft.com/office/drawing/2014/main" id="{12468346-D8D0-E249-9361-4F5481622351}"/>
              </a:ext>
            </a:extLst>
          </p:cNvPr>
          <p:cNvSpPr>
            <a:spLocks noGrp="1"/>
          </p:cNvSpPr>
          <p:nvPr>
            <p:ph type="ftr" sz="quarter" idx="11"/>
          </p:nvPr>
        </p:nvSpPr>
        <p:spPr/>
        <p:txBody>
          <a:bodyPr/>
          <a:lstStyle/>
          <a:p>
            <a:r>
              <a:rPr lang="en-US"/>
              <a:t>Copyright © Ricci IEONG for UST training 2023</a:t>
            </a:r>
          </a:p>
        </p:txBody>
      </p:sp>
      <p:sp>
        <p:nvSpPr>
          <p:cNvPr id="7" name="Slide Number Placeholder 6">
            <a:extLst>
              <a:ext uri="{FF2B5EF4-FFF2-40B4-BE49-F238E27FC236}">
                <a16:creationId xmlns:a16="http://schemas.microsoft.com/office/drawing/2014/main" id="{8B28ACD2-4728-5942-B3AA-967C0C7F0E6E}"/>
              </a:ext>
            </a:extLst>
          </p:cNvPr>
          <p:cNvSpPr>
            <a:spLocks noGrp="1"/>
          </p:cNvSpPr>
          <p:nvPr>
            <p:ph type="sldNum" sz="quarter" idx="12"/>
          </p:nvPr>
        </p:nvSpPr>
        <p:spPr/>
        <p:txBody>
          <a:bodyPr/>
          <a:lstStyle/>
          <a:p>
            <a:fld id="{7BF01E72-7F0F-F443-B710-CAFE84FE68FE}" type="slidenum">
              <a:rPr lang="en-US" smtClean="0"/>
              <a:t>43</a:t>
            </a:fld>
            <a:endParaRPr lang="en-US"/>
          </a:p>
        </p:txBody>
      </p:sp>
      <p:pic>
        <p:nvPicPr>
          <p:cNvPr id="9" name="Content Placeholder 8">
            <a:extLst>
              <a:ext uri="{FF2B5EF4-FFF2-40B4-BE49-F238E27FC236}">
                <a16:creationId xmlns:a16="http://schemas.microsoft.com/office/drawing/2014/main" id="{2AC1CA63-7FAF-0C4C-AF25-79F955DDEEA4}"/>
              </a:ext>
            </a:extLst>
          </p:cNvPr>
          <p:cNvPicPr>
            <a:picLocks noGrp="1" noChangeAspect="1"/>
          </p:cNvPicPr>
          <p:nvPr>
            <p:ph sz="half" idx="2"/>
          </p:nvPr>
        </p:nvPicPr>
        <p:blipFill>
          <a:blip r:embed="rId3"/>
          <a:stretch>
            <a:fillRect/>
          </a:stretch>
        </p:blipFill>
        <p:spPr>
          <a:xfrm>
            <a:off x="2666316" y="2085975"/>
            <a:ext cx="5955632" cy="3143249"/>
          </a:xfrm>
          <a:prstGeom prst="rect">
            <a:avLst/>
          </a:prstGeom>
        </p:spPr>
      </p:pic>
    </p:spTree>
    <p:extLst>
      <p:ext uri="{BB962C8B-B14F-4D97-AF65-F5344CB8AC3E}">
        <p14:creationId xmlns:p14="http://schemas.microsoft.com/office/powerpoint/2010/main" val="2108084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blackWhite">
          <a:xfrm>
            <a:off x="1149350" y="5346700"/>
            <a:ext cx="6891338" cy="622300"/>
          </a:xfrm>
          <a:prstGeom prst="rect">
            <a:avLst/>
          </a:prstGeom>
          <a:solidFill>
            <a:schemeClr val="folHlink"/>
          </a:solidFill>
          <a:ln w="28575">
            <a:solidFill>
              <a:schemeClr val="tx1"/>
            </a:solidFill>
            <a:miter lim="800000"/>
            <a:headEnd/>
            <a:tailEnd/>
          </a:ln>
        </p:spPr>
        <p:txBody>
          <a:bodyPr wrap="none" lIns="90000" tIns="46800" rIns="90000" bIns="46800" anchor="ctr"/>
          <a:lstStyle>
            <a:lvl1pPr eaLnBrk="0" hangingPunct="0">
              <a:spcBef>
                <a:spcPct val="20000"/>
              </a:spcBef>
              <a:buClr>
                <a:schemeClr val="folHlink"/>
              </a:buClr>
              <a:buSzPct val="60000"/>
              <a:buFont typeface="Wingdings" charset="2"/>
              <a:buChar char="n"/>
              <a:defRPr kumimoji="1" sz="3200">
                <a:solidFill>
                  <a:schemeClr val="tx1"/>
                </a:solidFill>
                <a:latin typeface="Tahoma" charset="0"/>
                <a:ea typeface="新細明體" charset="-120"/>
              </a:defRPr>
            </a:lvl1pPr>
            <a:lvl2pPr marL="742950" indent="-285750" eaLnBrk="0" hangingPunct="0">
              <a:spcBef>
                <a:spcPct val="20000"/>
              </a:spcBef>
              <a:buClr>
                <a:schemeClr val="hlink"/>
              </a:buClr>
              <a:buSzPct val="55000"/>
              <a:buFont typeface="Wingdings" charset="2"/>
              <a:buChar char="n"/>
              <a:defRPr kumimoji="1" sz="2800">
                <a:solidFill>
                  <a:schemeClr val="tx1"/>
                </a:solidFill>
                <a:latin typeface="Tahoma" charset="0"/>
                <a:ea typeface="新細明體" charset="-120"/>
              </a:defRPr>
            </a:lvl2pPr>
            <a:lvl3pPr marL="1143000" indent="-228600" eaLnBrk="0" hangingPunct="0">
              <a:spcBef>
                <a:spcPct val="20000"/>
              </a:spcBef>
              <a:buClr>
                <a:schemeClr val="folHlink"/>
              </a:buClr>
              <a:buSzPct val="50000"/>
              <a:buFont typeface="Wingdings" charset="2"/>
              <a:buChar char="n"/>
              <a:defRPr kumimoji="1" sz="2400">
                <a:solidFill>
                  <a:schemeClr val="tx1"/>
                </a:solidFill>
                <a:latin typeface="Tahoma" charset="0"/>
                <a:ea typeface="新細明體" charset="-120"/>
              </a:defRPr>
            </a:lvl3pPr>
            <a:lvl4pPr marL="1600200" indent="-228600" eaLnBrk="0" hangingPunct="0">
              <a:spcBef>
                <a:spcPct val="20000"/>
              </a:spcBef>
              <a:buClr>
                <a:schemeClr val="accent2"/>
              </a:buClr>
              <a:buSzPct val="55000"/>
              <a:buFont typeface="Wingdings" charset="2"/>
              <a:buChar char="n"/>
              <a:defRPr kumimoji="1" sz="2000">
                <a:solidFill>
                  <a:schemeClr val="tx1"/>
                </a:solidFill>
                <a:latin typeface="Tahoma" charset="0"/>
                <a:ea typeface="新細明體" charset="-120"/>
              </a:defRPr>
            </a:lvl4pPr>
            <a:lvl5pPr marL="2057400" indent="-228600" eaLnBrk="0" hangingPunct="0">
              <a:spcBef>
                <a:spcPct val="20000"/>
              </a:spcBef>
              <a:buClr>
                <a:schemeClr val="accent1"/>
              </a:buClr>
              <a:buSzPct val="50000"/>
              <a:buFont typeface="Wingdings" charset="2"/>
              <a:buChar char="n"/>
              <a:defRPr kumimoji="1" sz="2000">
                <a:solidFill>
                  <a:schemeClr val="tx1"/>
                </a:solidFill>
                <a:latin typeface="Tahoma" charset="0"/>
                <a:ea typeface="新細明體" charset="-120"/>
              </a:defRPr>
            </a:lvl5pPr>
            <a:lvl6pPr marL="25146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6pPr>
            <a:lvl7pPr marL="29718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7pPr>
            <a:lvl8pPr marL="34290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8pPr>
            <a:lvl9pPr marL="38862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9pPr>
          </a:lstStyle>
          <a:p>
            <a:pPr algn="ctr">
              <a:spcBef>
                <a:spcPct val="0"/>
              </a:spcBef>
              <a:buClrTx/>
              <a:buSzTx/>
              <a:buFontTx/>
              <a:buNone/>
            </a:pPr>
            <a:r>
              <a:rPr kumimoji="0" lang="en-US" altLang="zh-TW" sz="1800" b="1">
                <a:latin typeface="Georgia" charset="0"/>
              </a:rPr>
              <a:t>BIOS</a:t>
            </a:r>
            <a:endParaRPr kumimoji="0" lang="en-GB" altLang="en-US" sz="1800" b="1">
              <a:latin typeface="Georgia" charset="0"/>
            </a:endParaRPr>
          </a:p>
        </p:txBody>
      </p:sp>
      <p:sp>
        <p:nvSpPr>
          <p:cNvPr id="6147" name="Rectangle 3"/>
          <p:cNvSpPr>
            <a:spLocks noChangeArrowheads="1"/>
          </p:cNvSpPr>
          <p:nvPr/>
        </p:nvSpPr>
        <p:spPr bwMode="blackWhite">
          <a:xfrm>
            <a:off x="1149350" y="5969000"/>
            <a:ext cx="6891338" cy="622300"/>
          </a:xfrm>
          <a:prstGeom prst="rect">
            <a:avLst/>
          </a:prstGeom>
          <a:solidFill>
            <a:schemeClr val="folHlink"/>
          </a:solidFill>
          <a:ln w="28575">
            <a:solidFill>
              <a:schemeClr val="tx1"/>
            </a:solidFill>
            <a:miter lim="800000"/>
            <a:headEnd/>
            <a:tailEnd/>
          </a:ln>
        </p:spPr>
        <p:txBody>
          <a:bodyPr wrap="none" lIns="90000" tIns="46800" rIns="90000" bIns="46800" anchor="ctr"/>
          <a:lstStyle>
            <a:lvl1pPr eaLnBrk="0" hangingPunct="0">
              <a:spcBef>
                <a:spcPct val="20000"/>
              </a:spcBef>
              <a:buClr>
                <a:schemeClr val="folHlink"/>
              </a:buClr>
              <a:buSzPct val="60000"/>
              <a:buFont typeface="Wingdings" charset="2"/>
              <a:buChar char="n"/>
              <a:defRPr kumimoji="1" sz="3200">
                <a:solidFill>
                  <a:schemeClr val="tx1"/>
                </a:solidFill>
                <a:latin typeface="Tahoma" charset="0"/>
                <a:ea typeface="新細明體" charset="-120"/>
              </a:defRPr>
            </a:lvl1pPr>
            <a:lvl2pPr marL="742950" indent="-285750" eaLnBrk="0" hangingPunct="0">
              <a:spcBef>
                <a:spcPct val="20000"/>
              </a:spcBef>
              <a:buClr>
                <a:schemeClr val="hlink"/>
              </a:buClr>
              <a:buSzPct val="55000"/>
              <a:buFont typeface="Wingdings" charset="2"/>
              <a:buChar char="n"/>
              <a:defRPr kumimoji="1" sz="2800">
                <a:solidFill>
                  <a:schemeClr val="tx1"/>
                </a:solidFill>
                <a:latin typeface="Tahoma" charset="0"/>
                <a:ea typeface="新細明體" charset="-120"/>
              </a:defRPr>
            </a:lvl2pPr>
            <a:lvl3pPr marL="1143000" indent="-228600" eaLnBrk="0" hangingPunct="0">
              <a:spcBef>
                <a:spcPct val="20000"/>
              </a:spcBef>
              <a:buClr>
                <a:schemeClr val="folHlink"/>
              </a:buClr>
              <a:buSzPct val="50000"/>
              <a:buFont typeface="Wingdings" charset="2"/>
              <a:buChar char="n"/>
              <a:defRPr kumimoji="1" sz="2400">
                <a:solidFill>
                  <a:schemeClr val="tx1"/>
                </a:solidFill>
                <a:latin typeface="Tahoma" charset="0"/>
                <a:ea typeface="新細明體" charset="-120"/>
              </a:defRPr>
            </a:lvl3pPr>
            <a:lvl4pPr marL="1600200" indent="-228600" eaLnBrk="0" hangingPunct="0">
              <a:spcBef>
                <a:spcPct val="20000"/>
              </a:spcBef>
              <a:buClr>
                <a:schemeClr val="accent2"/>
              </a:buClr>
              <a:buSzPct val="55000"/>
              <a:buFont typeface="Wingdings" charset="2"/>
              <a:buChar char="n"/>
              <a:defRPr kumimoji="1" sz="2000">
                <a:solidFill>
                  <a:schemeClr val="tx1"/>
                </a:solidFill>
                <a:latin typeface="Tahoma" charset="0"/>
                <a:ea typeface="新細明體" charset="-120"/>
              </a:defRPr>
            </a:lvl4pPr>
            <a:lvl5pPr marL="2057400" indent="-228600" eaLnBrk="0" hangingPunct="0">
              <a:spcBef>
                <a:spcPct val="20000"/>
              </a:spcBef>
              <a:buClr>
                <a:schemeClr val="accent1"/>
              </a:buClr>
              <a:buSzPct val="50000"/>
              <a:buFont typeface="Wingdings" charset="2"/>
              <a:buChar char="n"/>
              <a:defRPr kumimoji="1" sz="2000">
                <a:solidFill>
                  <a:schemeClr val="tx1"/>
                </a:solidFill>
                <a:latin typeface="Tahoma" charset="0"/>
                <a:ea typeface="新細明體" charset="-120"/>
              </a:defRPr>
            </a:lvl5pPr>
            <a:lvl6pPr marL="25146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6pPr>
            <a:lvl7pPr marL="29718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7pPr>
            <a:lvl8pPr marL="34290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8pPr>
            <a:lvl9pPr marL="38862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9pPr>
          </a:lstStyle>
          <a:p>
            <a:pPr algn="ctr">
              <a:spcBef>
                <a:spcPct val="0"/>
              </a:spcBef>
              <a:buClrTx/>
              <a:buSzTx/>
              <a:buFontTx/>
              <a:buNone/>
            </a:pPr>
            <a:r>
              <a:rPr kumimoji="0" lang="en-US" altLang="zh-TW" sz="1800" b="1">
                <a:latin typeface="Georgia" charset="0"/>
              </a:rPr>
              <a:t>Hardware</a:t>
            </a:r>
            <a:endParaRPr kumimoji="0" lang="en-GB" altLang="en-US" sz="1800" b="1">
              <a:latin typeface="Georgia" charset="0"/>
            </a:endParaRPr>
          </a:p>
        </p:txBody>
      </p:sp>
      <p:sp>
        <p:nvSpPr>
          <p:cNvPr id="6148" name="Rectangle 4"/>
          <p:cNvSpPr>
            <a:spLocks noChangeArrowheads="1"/>
          </p:cNvSpPr>
          <p:nvPr/>
        </p:nvSpPr>
        <p:spPr bwMode="blackWhite">
          <a:xfrm>
            <a:off x="533400" y="4008438"/>
            <a:ext cx="8382000" cy="1493837"/>
          </a:xfrm>
          <a:prstGeom prst="rect">
            <a:avLst/>
          </a:prstGeom>
          <a:solidFill>
            <a:srgbClr val="996600"/>
          </a:solidFill>
          <a:ln w="28575">
            <a:solidFill>
              <a:schemeClr val="tx1"/>
            </a:solidFill>
            <a:miter lim="800000"/>
            <a:headEnd/>
            <a:tailEnd/>
          </a:ln>
        </p:spPr>
        <p:txBody>
          <a:bodyPr wrap="none" lIns="90000" tIns="46800" rIns="90000" bIns="46800" anchor="ctr"/>
          <a:lstStyle>
            <a:lvl1pPr eaLnBrk="0" hangingPunct="0">
              <a:spcBef>
                <a:spcPct val="20000"/>
              </a:spcBef>
              <a:buClr>
                <a:schemeClr val="folHlink"/>
              </a:buClr>
              <a:buSzPct val="60000"/>
              <a:buFont typeface="Wingdings" charset="2"/>
              <a:buChar char="n"/>
              <a:defRPr kumimoji="1" sz="3200">
                <a:solidFill>
                  <a:schemeClr val="tx1"/>
                </a:solidFill>
                <a:latin typeface="Tahoma" charset="0"/>
                <a:ea typeface="新細明體" charset="-120"/>
              </a:defRPr>
            </a:lvl1pPr>
            <a:lvl2pPr marL="742950" indent="-285750" eaLnBrk="0" hangingPunct="0">
              <a:spcBef>
                <a:spcPct val="20000"/>
              </a:spcBef>
              <a:buClr>
                <a:schemeClr val="hlink"/>
              </a:buClr>
              <a:buSzPct val="55000"/>
              <a:buFont typeface="Wingdings" charset="2"/>
              <a:buChar char="n"/>
              <a:defRPr kumimoji="1" sz="2800">
                <a:solidFill>
                  <a:schemeClr val="tx1"/>
                </a:solidFill>
                <a:latin typeface="Tahoma" charset="0"/>
                <a:ea typeface="新細明體" charset="-120"/>
              </a:defRPr>
            </a:lvl2pPr>
            <a:lvl3pPr marL="1143000" indent="-228600" eaLnBrk="0" hangingPunct="0">
              <a:spcBef>
                <a:spcPct val="20000"/>
              </a:spcBef>
              <a:buClr>
                <a:schemeClr val="folHlink"/>
              </a:buClr>
              <a:buSzPct val="50000"/>
              <a:buFont typeface="Wingdings" charset="2"/>
              <a:buChar char="n"/>
              <a:defRPr kumimoji="1" sz="2400">
                <a:solidFill>
                  <a:schemeClr val="tx1"/>
                </a:solidFill>
                <a:latin typeface="Tahoma" charset="0"/>
                <a:ea typeface="新細明體" charset="-120"/>
              </a:defRPr>
            </a:lvl3pPr>
            <a:lvl4pPr marL="1600200" indent="-228600" eaLnBrk="0" hangingPunct="0">
              <a:spcBef>
                <a:spcPct val="20000"/>
              </a:spcBef>
              <a:buClr>
                <a:schemeClr val="accent2"/>
              </a:buClr>
              <a:buSzPct val="55000"/>
              <a:buFont typeface="Wingdings" charset="2"/>
              <a:buChar char="n"/>
              <a:defRPr kumimoji="1" sz="2000">
                <a:solidFill>
                  <a:schemeClr val="tx1"/>
                </a:solidFill>
                <a:latin typeface="Tahoma" charset="0"/>
                <a:ea typeface="新細明體" charset="-120"/>
              </a:defRPr>
            </a:lvl4pPr>
            <a:lvl5pPr marL="2057400" indent="-228600" eaLnBrk="0" hangingPunct="0">
              <a:spcBef>
                <a:spcPct val="20000"/>
              </a:spcBef>
              <a:buClr>
                <a:schemeClr val="accent1"/>
              </a:buClr>
              <a:buSzPct val="50000"/>
              <a:buFont typeface="Wingdings" charset="2"/>
              <a:buChar char="n"/>
              <a:defRPr kumimoji="1" sz="2000">
                <a:solidFill>
                  <a:schemeClr val="tx1"/>
                </a:solidFill>
                <a:latin typeface="Tahoma" charset="0"/>
                <a:ea typeface="新細明體" charset="-120"/>
              </a:defRPr>
            </a:lvl5pPr>
            <a:lvl6pPr marL="25146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6pPr>
            <a:lvl7pPr marL="29718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7pPr>
            <a:lvl8pPr marL="34290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8pPr>
            <a:lvl9pPr marL="38862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9pPr>
          </a:lstStyle>
          <a:p>
            <a:pPr algn="ctr">
              <a:spcBef>
                <a:spcPct val="0"/>
              </a:spcBef>
              <a:buClrTx/>
              <a:buSzTx/>
              <a:buFontTx/>
              <a:buNone/>
            </a:pPr>
            <a:br>
              <a:rPr kumimoji="0" lang="zh-TW" altLang="en-US" sz="1800" b="1">
                <a:latin typeface="Georgia" charset="0"/>
              </a:rPr>
            </a:br>
            <a:r>
              <a:rPr kumimoji="0" lang="en-US" altLang="zh-TW" sz="1800" b="1">
                <a:latin typeface="Georgia" charset="0"/>
              </a:rPr>
              <a:t>Operating System</a:t>
            </a:r>
            <a:endParaRPr kumimoji="0" lang="en-GB" altLang="en-US" sz="1800" b="1">
              <a:latin typeface="Georgia" charset="0"/>
            </a:endParaRPr>
          </a:p>
        </p:txBody>
      </p:sp>
      <p:sp>
        <p:nvSpPr>
          <p:cNvPr id="6149" name="Rectangle 5"/>
          <p:cNvSpPr>
            <a:spLocks noGrp="1" noChangeArrowheads="1"/>
          </p:cNvSpPr>
          <p:nvPr>
            <p:ph type="title"/>
          </p:nvPr>
        </p:nvSpPr>
        <p:spPr bwMode="blackWhite"/>
        <p:txBody>
          <a:bodyPr lIns="90488" tIns="44450" rIns="90488" bIns="44450"/>
          <a:lstStyle/>
          <a:p>
            <a:pPr eaLnBrk="1" hangingPunct="1"/>
            <a:r>
              <a:rPr lang="en-US" altLang="zh-TW"/>
              <a:t>Components of a Computer System</a:t>
            </a:r>
            <a:endParaRPr lang="en-GB" altLang="en-US"/>
          </a:p>
        </p:txBody>
      </p:sp>
      <p:sp>
        <p:nvSpPr>
          <p:cNvPr id="6150" name="Oval 6"/>
          <p:cNvSpPr>
            <a:spLocks noChangeArrowheads="1"/>
          </p:cNvSpPr>
          <p:nvPr/>
        </p:nvSpPr>
        <p:spPr bwMode="blackWhite">
          <a:xfrm>
            <a:off x="823913" y="1858963"/>
            <a:ext cx="966787" cy="966787"/>
          </a:xfrm>
          <a:prstGeom prst="ellipse">
            <a:avLst/>
          </a:prstGeom>
          <a:solidFill>
            <a:schemeClr val="accent2"/>
          </a:solidFill>
          <a:ln w="28575">
            <a:solidFill>
              <a:schemeClr val="tx1"/>
            </a:solidFill>
            <a:round/>
            <a:headEnd/>
            <a:tailEnd/>
          </a:ln>
        </p:spPr>
        <p:txBody>
          <a:bodyPr wrap="none" lIns="90000" tIns="46800" rIns="90000" bIns="46800" anchor="ctr"/>
          <a:lstStyle>
            <a:lvl1pPr eaLnBrk="0" hangingPunct="0">
              <a:spcBef>
                <a:spcPct val="20000"/>
              </a:spcBef>
              <a:buClr>
                <a:schemeClr val="folHlink"/>
              </a:buClr>
              <a:buSzPct val="60000"/>
              <a:buFont typeface="Wingdings" charset="2"/>
              <a:buChar char="n"/>
              <a:defRPr kumimoji="1" sz="3200">
                <a:solidFill>
                  <a:schemeClr val="tx1"/>
                </a:solidFill>
                <a:latin typeface="Tahoma" charset="0"/>
                <a:ea typeface="新細明體" charset="-120"/>
              </a:defRPr>
            </a:lvl1pPr>
            <a:lvl2pPr marL="742950" indent="-285750" eaLnBrk="0" hangingPunct="0">
              <a:spcBef>
                <a:spcPct val="20000"/>
              </a:spcBef>
              <a:buClr>
                <a:schemeClr val="hlink"/>
              </a:buClr>
              <a:buSzPct val="55000"/>
              <a:buFont typeface="Wingdings" charset="2"/>
              <a:buChar char="n"/>
              <a:defRPr kumimoji="1" sz="2800">
                <a:solidFill>
                  <a:schemeClr val="tx1"/>
                </a:solidFill>
                <a:latin typeface="Tahoma" charset="0"/>
                <a:ea typeface="新細明體" charset="-120"/>
              </a:defRPr>
            </a:lvl2pPr>
            <a:lvl3pPr marL="1143000" indent="-228600" eaLnBrk="0" hangingPunct="0">
              <a:spcBef>
                <a:spcPct val="20000"/>
              </a:spcBef>
              <a:buClr>
                <a:schemeClr val="folHlink"/>
              </a:buClr>
              <a:buSzPct val="50000"/>
              <a:buFont typeface="Wingdings" charset="2"/>
              <a:buChar char="n"/>
              <a:defRPr kumimoji="1" sz="2400">
                <a:solidFill>
                  <a:schemeClr val="tx1"/>
                </a:solidFill>
                <a:latin typeface="Tahoma" charset="0"/>
                <a:ea typeface="新細明體" charset="-120"/>
              </a:defRPr>
            </a:lvl3pPr>
            <a:lvl4pPr marL="1600200" indent="-228600" eaLnBrk="0" hangingPunct="0">
              <a:spcBef>
                <a:spcPct val="20000"/>
              </a:spcBef>
              <a:buClr>
                <a:schemeClr val="accent2"/>
              </a:buClr>
              <a:buSzPct val="55000"/>
              <a:buFont typeface="Wingdings" charset="2"/>
              <a:buChar char="n"/>
              <a:defRPr kumimoji="1" sz="2000">
                <a:solidFill>
                  <a:schemeClr val="tx1"/>
                </a:solidFill>
                <a:latin typeface="Tahoma" charset="0"/>
                <a:ea typeface="新細明體" charset="-120"/>
              </a:defRPr>
            </a:lvl4pPr>
            <a:lvl5pPr marL="2057400" indent="-228600" eaLnBrk="0" hangingPunct="0">
              <a:spcBef>
                <a:spcPct val="20000"/>
              </a:spcBef>
              <a:buClr>
                <a:schemeClr val="accent1"/>
              </a:buClr>
              <a:buSzPct val="50000"/>
              <a:buFont typeface="Wingdings" charset="2"/>
              <a:buChar char="n"/>
              <a:defRPr kumimoji="1" sz="2000">
                <a:solidFill>
                  <a:schemeClr val="tx1"/>
                </a:solidFill>
                <a:latin typeface="Tahoma" charset="0"/>
                <a:ea typeface="新細明體" charset="-120"/>
              </a:defRPr>
            </a:lvl5pPr>
            <a:lvl6pPr marL="25146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6pPr>
            <a:lvl7pPr marL="29718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7pPr>
            <a:lvl8pPr marL="34290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8pPr>
            <a:lvl9pPr marL="38862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9pPr>
          </a:lstStyle>
          <a:p>
            <a:pPr algn="ctr">
              <a:spcBef>
                <a:spcPct val="0"/>
              </a:spcBef>
              <a:buClrTx/>
              <a:buSzTx/>
              <a:buFontTx/>
              <a:buNone/>
            </a:pPr>
            <a:r>
              <a:rPr kumimoji="0" lang="en-US" altLang="zh-TW" sz="2000" b="1">
                <a:latin typeface="Georgia" charset="0"/>
              </a:rPr>
              <a:t>User1</a:t>
            </a:r>
            <a:endParaRPr kumimoji="0" lang="en-GB" altLang="en-US" sz="2000" b="1">
              <a:latin typeface="Georgia" charset="0"/>
            </a:endParaRPr>
          </a:p>
        </p:txBody>
      </p:sp>
      <p:sp>
        <p:nvSpPr>
          <p:cNvPr id="6151" name="Oval 7"/>
          <p:cNvSpPr>
            <a:spLocks noChangeArrowheads="1"/>
          </p:cNvSpPr>
          <p:nvPr/>
        </p:nvSpPr>
        <p:spPr bwMode="blackWhite">
          <a:xfrm>
            <a:off x="2378075" y="1858963"/>
            <a:ext cx="966788" cy="966787"/>
          </a:xfrm>
          <a:prstGeom prst="ellipse">
            <a:avLst/>
          </a:prstGeom>
          <a:solidFill>
            <a:schemeClr val="accent2"/>
          </a:solidFill>
          <a:ln w="28575">
            <a:solidFill>
              <a:schemeClr val="tx1"/>
            </a:solidFill>
            <a:round/>
            <a:headEnd/>
            <a:tailEnd/>
          </a:ln>
        </p:spPr>
        <p:txBody>
          <a:bodyPr wrap="none" lIns="90000" tIns="46800" rIns="90000" bIns="46800" anchor="ctr"/>
          <a:lstStyle>
            <a:lvl1pPr eaLnBrk="0" hangingPunct="0">
              <a:spcBef>
                <a:spcPct val="20000"/>
              </a:spcBef>
              <a:buClr>
                <a:schemeClr val="folHlink"/>
              </a:buClr>
              <a:buSzPct val="60000"/>
              <a:buFont typeface="Wingdings" charset="2"/>
              <a:buChar char="n"/>
              <a:defRPr kumimoji="1" sz="3200">
                <a:solidFill>
                  <a:schemeClr val="tx1"/>
                </a:solidFill>
                <a:latin typeface="Tahoma" charset="0"/>
                <a:ea typeface="新細明體" charset="-120"/>
              </a:defRPr>
            </a:lvl1pPr>
            <a:lvl2pPr marL="742950" indent="-285750" eaLnBrk="0" hangingPunct="0">
              <a:spcBef>
                <a:spcPct val="20000"/>
              </a:spcBef>
              <a:buClr>
                <a:schemeClr val="hlink"/>
              </a:buClr>
              <a:buSzPct val="55000"/>
              <a:buFont typeface="Wingdings" charset="2"/>
              <a:buChar char="n"/>
              <a:defRPr kumimoji="1" sz="2800">
                <a:solidFill>
                  <a:schemeClr val="tx1"/>
                </a:solidFill>
                <a:latin typeface="Tahoma" charset="0"/>
                <a:ea typeface="新細明體" charset="-120"/>
              </a:defRPr>
            </a:lvl2pPr>
            <a:lvl3pPr marL="1143000" indent="-228600" eaLnBrk="0" hangingPunct="0">
              <a:spcBef>
                <a:spcPct val="20000"/>
              </a:spcBef>
              <a:buClr>
                <a:schemeClr val="folHlink"/>
              </a:buClr>
              <a:buSzPct val="50000"/>
              <a:buFont typeface="Wingdings" charset="2"/>
              <a:buChar char="n"/>
              <a:defRPr kumimoji="1" sz="2400">
                <a:solidFill>
                  <a:schemeClr val="tx1"/>
                </a:solidFill>
                <a:latin typeface="Tahoma" charset="0"/>
                <a:ea typeface="新細明體" charset="-120"/>
              </a:defRPr>
            </a:lvl3pPr>
            <a:lvl4pPr marL="1600200" indent="-228600" eaLnBrk="0" hangingPunct="0">
              <a:spcBef>
                <a:spcPct val="20000"/>
              </a:spcBef>
              <a:buClr>
                <a:schemeClr val="accent2"/>
              </a:buClr>
              <a:buSzPct val="55000"/>
              <a:buFont typeface="Wingdings" charset="2"/>
              <a:buChar char="n"/>
              <a:defRPr kumimoji="1" sz="2000">
                <a:solidFill>
                  <a:schemeClr val="tx1"/>
                </a:solidFill>
                <a:latin typeface="Tahoma" charset="0"/>
                <a:ea typeface="新細明體" charset="-120"/>
              </a:defRPr>
            </a:lvl4pPr>
            <a:lvl5pPr marL="2057400" indent="-228600" eaLnBrk="0" hangingPunct="0">
              <a:spcBef>
                <a:spcPct val="20000"/>
              </a:spcBef>
              <a:buClr>
                <a:schemeClr val="accent1"/>
              </a:buClr>
              <a:buSzPct val="50000"/>
              <a:buFont typeface="Wingdings" charset="2"/>
              <a:buChar char="n"/>
              <a:defRPr kumimoji="1" sz="2000">
                <a:solidFill>
                  <a:schemeClr val="tx1"/>
                </a:solidFill>
                <a:latin typeface="Tahoma" charset="0"/>
                <a:ea typeface="新細明體" charset="-120"/>
              </a:defRPr>
            </a:lvl5pPr>
            <a:lvl6pPr marL="25146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6pPr>
            <a:lvl7pPr marL="29718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7pPr>
            <a:lvl8pPr marL="34290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8pPr>
            <a:lvl9pPr marL="38862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9pPr>
          </a:lstStyle>
          <a:p>
            <a:pPr algn="ctr">
              <a:spcBef>
                <a:spcPct val="0"/>
              </a:spcBef>
              <a:buClrTx/>
              <a:buSzTx/>
              <a:buFontTx/>
              <a:buNone/>
            </a:pPr>
            <a:r>
              <a:rPr kumimoji="0" lang="en-US" altLang="zh-TW" sz="2000" b="1">
                <a:latin typeface="Georgia" charset="0"/>
              </a:rPr>
              <a:t>Use2</a:t>
            </a:r>
            <a:endParaRPr kumimoji="0" lang="en-GB" altLang="en-US" sz="2000" b="1">
              <a:latin typeface="Georgia" charset="0"/>
            </a:endParaRPr>
          </a:p>
        </p:txBody>
      </p:sp>
      <p:sp>
        <p:nvSpPr>
          <p:cNvPr id="6152" name="Oval 8"/>
          <p:cNvSpPr>
            <a:spLocks noChangeArrowheads="1"/>
          </p:cNvSpPr>
          <p:nvPr/>
        </p:nvSpPr>
        <p:spPr bwMode="blackWhite">
          <a:xfrm>
            <a:off x="3876675" y="1858963"/>
            <a:ext cx="966788" cy="966787"/>
          </a:xfrm>
          <a:prstGeom prst="ellipse">
            <a:avLst/>
          </a:prstGeom>
          <a:solidFill>
            <a:schemeClr val="accent2"/>
          </a:solidFill>
          <a:ln w="28575">
            <a:solidFill>
              <a:schemeClr val="tx1"/>
            </a:solidFill>
            <a:round/>
            <a:headEnd/>
            <a:tailEnd/>
          </a:ln>
        </p:spPr>
        <p:txBody>
          <a:bodyPr wrap="none" lIns="90000" tIns="46800" rIns="90000" bIns="46800" anchor="ctr"/>
          <a:lstStyle>
            <a:lvl1pPr eaLnBrk="0" hangingPunct="0">
              <a:spcBef>
                <a:spcPct val="20000"/>
              </a:spcBef>
              <a:buClr>
                <a:schemeClr val="folHlink"/>
              </a:buClr>
              <a:buSzPct val="60000"/>
              <a:buFont typeface="Wingdings" charset="2"/>
              <a:buChar char="n"/>
              <a:defRPr kumimoji="1" sz="3200">
                <a:solidFill>
                  <a:schemeClr val="tx1"/>
                </a:solidFill>
                <a:latin typeface="Tahoma" charset="0"/>
                <a:ea typeface="新細明體" charset="-120"/>
              </a:defRPr>
            </a:lvl1pPr>
            <a:lvl2pPr marL="742950" indent="-285750" eaLnBrk="0" hangingPunct="0">
              <a:spcBef>
                <a:spcPct val="20000"/>
              </a:spcBef>
              <a:buClr>
                <a:schemeClr val="hlink"/>
              </a:buClr>
              <a:buSzPct val="55000"/>
              <a:buFont typeface="Wingdings" charset="2"/>
              <a:buChar char="n"/>
              <a:defRPr kumimoji="1" sz="2800">
                <a:solidFill>
                  <a:schemeClr val="tx1"/>
                </a:solidFill>
                <a:latin typeface="Tahoma" charset="0"/>
                <a:ea typeface="新細明體" charset="-120"/>
              </a:defRPr>
            </a:lvl2pPr>
            <a:lvl3pPr marL="1143000" indent="-228600" eaLnBrk="0" hangingPunct="0">
              <a:spcBef>
                <a:spcPct val="20000"/>
              </a:spcBef>
              <a:buClr>
                <a:schemeClr val="folHlink"/>
              </a:buClr>
              <a:buSzPct val="50000"/>
              <a:buFont typeface="Wingdings" charset="2"/>
              <a:buChar char="n"/>
              <a:defRPr kumimoji="1" sz="2400">
                <a:solidFill>
                  <a:schemeClr val="tx1"/>
                </a:solidFill>
                <a:latin typeface="Tahoma" charset="0"/>
                <a:ea typeface="新細明體" charset="-120"/>
              </a:defRPr>
            </a:lvl3pPr>
            <a:lvl4pPr marL="1600200" indent="-228600" eaLnBrk="0" hangingPunct="0">
              <a:spcBef>
                <a:spcPct val="20000"/>
              </a:spcBef>
              <a:buClr>
                <a:schemeClr val="accent2"/>
              </a:buClr>
              <a:buSzPct val="55000"/>
              <a:buFont typeface="Wingdings" charset="2"/>
              <a:buChar char="n"/>
              <a:defRPr kumimoji="1" sz="2000">
                <a:solidFill>
                  <a:schemeClr val="tx1"/>
                </a:solidFill>
                <a:latin typeface="Tahoma" charset="0"/>
                <a:ea typeface="新細明體" charset="-120"/>
              </a:defRPr>
            </a:lvl4pPr>
            <a:lvl5pPr marL="2057400" indent="-228600" eaLnBrk="0" hangingPunct="0">
              <a:spcBef>
                <a:spcPct val="20000"/>
              </a:spcBef>
              <a:buClr>
                <a:schemeClr val="accent1"/>
              </a:buClr>
              <a:buSzPct val="50000"/>
              <a:buFont typeface="Wingdings" charset="2"/>
              <a:buChar char="n"/>
              <a:defRPr kumimoji="1" sz="2000">
                <a:solidFill>
                  <a:schemeClr val="tx1"/>
                </a:solidFill>
                <a:latin typeface="Tahoma" charset="0"/>
                <a:ea typeface="新細明體" charset="-120"/>
              </a:defRPr>
            </a:lvl5pPr>
            <a:lvl6pPr marL="25146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6pPr>
            <a:lvl7pPr marL="29718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7pPr>
            <a:lvl8pPr marL="34290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8pPr>
            <a:lvl9pPr marL="38862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9pPr>
          </a:lstStyle>
          <a:p>
            <a:pPr algn="ctr">
              <a:spcBef>
                <a:spcPct val="0"/>
              </a:spcBef>
              <a:buClrTx/>
              <a:buSzTx/>
              <a:buFontTx/>
              <a:buNone/>
            </a:pPr>
            <a:r>
              <a:rPr kumimoji="0" lang="en-US" altLang="zh-TW" sz="2000" b="1">
                <a:latin typeface="Georgia" charset="0"/>
              </a:rPr>
              <a:t>User3</a:t>
            </a:r>
            <a:endParaRPr kumimoji="0" lang="en-GB" altLang="en-US" sz="2000" b="1">
              <a:latin typeface="Georgia" charset="0"/>
            </a:endParaRPr>
          </a:p>
        </p:txBody>
      </p:sp>
      <p:sp>
        <p:nvSpPr>
          <p:cNvPr id="6153" name="Oval 9"/>
          <p:cNvSpPr>
            <a:spLocks noChangeArrowheads="1"/>
          </p:cNvSpPr>
          <p:nvPr/>
        </p:nvSpPr>
        <p:spPr bwMode="blackWhite">
          <a:xfrm>
            <a:off x="7346950" y="1858963"/>
            <a:ext cx="966788" cy="966787"/>
          </a:xfrm>
          <a:prstGeom prst="ellipse">
            <a:avLst/>
          </a:prstGeom>
          <a:solidFill>
            <a:schemeClr val="accent2"/>
          </a:solidFill>
          <a:ln w="28575">
            <a:solidFill>
              <a:schemeClr val="tx1"/>
            </a:solidFill>
            <a:round/>
            <a:headEnd/>
            <a:tailEnd/>
          </a:ln>
        </p:spPr>
        <p:txBody>
          <a:bodyPr wrap="none" lIns="90000" tIns="46800" rIns="90000" bIns="46800" anchor="ctr"/>
          <a:lstStyle>
            <a:lvl1pPr eaLnBrk="0" hangingPunct="0">
              <a:spcBef>
                <a:spcPct val="20000"/>
              </a:spcBef>
              <a:buClr>
                <a:schemeClr val="folHlink"/>
              </a:buClr>
              <a:buSzPct val="60000"/>
              <a:buFont typeface="Wingdings" charset="2"/>
              <a:buChar char="n"/>
              <a:defRPr kumimoji="1" sz="3200">
                <a:solidFill>
                  <a:schemeClr val="tx1"/>
                </a:solidFill>
                <a:latin typeface="Tahoma" charset="0"/>
                <a:ea typeface="新細明體" charset="-120"/>
              </a:defRPr>
            </a:lvl1pPr>
            <a:lvl2pPr marL="742950" indent="-285750" eaLnBrk="0" hangingPunct="0">
              <a:spcBef>
                <a:spcPct val="20000"/>
              </a:spcBef>
              <a:buClr>
                <a:schemeClr val="hlink"/>
              </a:buClr>
              <a:buSzPct val="55000"/>
              <a:buFont typeface="Wingdings" charset="2"/>
              <a:buChar char="n"/>
              <a:defRPr kumimoji="1" sz="2800">
                <a:solidFill>
                  <a:schemeClr val="tx1"/>
                </a:solidFill>
                <a:latin typeface="Tahoma" charset="0"/>
                <a:ea typeface="新細明體" charset="-120"/>
              </a:defRPr>
            </a:lvl2pPr>
            <a:lvl3pPr marL="1143000" indent="-228600" eaLnBrk="0" hangingPunct="0">
              <a:spcBef>
                <a:spcPct val="20000"/>
              </a:spcBef>
              <a:buClr>
                <a:schemeClr val="folHlink"/>
              </a:buClr>
              <a:buSzPct val="50000"/>
              <a:buFont typeface="Wingdings" charset="2"/>
              <a:buChar char="n"/>
              <a:defRPr kumimoji="1" sz="2400">
                <a:solidFill>
                  <a:schemeClr val="tx1"/>
                </a:solidFill>
                <a:latin typeface="Tahoma" charset="0"/>
                <a:ea typeface="新細明體" charset="-120"/>
              </a:defRPr>
            </a:lvl3pPr>
            <a:lvl4pPr marL="1600200" indent="-228600" eaLnBrk="0" hangingPunct="0">
              <a:spcBef>
                <a:spcPct val="20000"/>
              </a:spcBef>
              <a:buClr>
                <a:schemeClr val="accent2"/>
              </a:buClr>
              <a:buSzPct val="55000"/>
              <a:buFont typeface="Wingdings" charset="2"/>
              <a:buChar char="n"/>
              <a:defRPr kumimoji="1" sz="2000">
                <a:solidFill>
                  <a:schemeClr val="tx1"/>
                </a:solidFill>
                <a:latin typeface="Tahoma" charset="0"/>
                <a:ea typeface="新細明體" charset="-120"/>
              </a:defRPr>
            </a:lvl4pPr>
            <a:lvl5pPr marL="2057400" indent="-228600" eaLnBrk="0" hangingPunct="0">
              <a:spcBef>
                <a:spcPct val="20000"/>
              </a:spcBef>
              <a:buClr>
                <a:schemeClr val="accent1"/>
              </a:buClr>
              <a:buSzPct val="50000"/>
              <a:buFont typeface="Wingdings" charset="2"/>
              <a:buChar char="n"/>
              <a:defRPr kumimoji="1" sz="2000">
                <a:solidFill>
                  <a:schemeClr val="tx1"/>
                </a:solidFill>
                <a:latin typeface="Tahoma" charset="0"/>
                <a:ea typeface="新細明體" charset="-120"/>
              </a:defRPr>
            </a:lvl5pPr>
            <a:lvl6pPr marL="25146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6pPr>
            <a:lvl7pPr marL="29718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7pPr>
            <a:lvl8pPr marL="34290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8pPr>
            <a:lvl9pPr marL="38862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9pPr>
          </a:lstStyle>
          <a:p>
            <a:pPr algn="ctr">
              <a:spcBef>
                <a:spcPct val="0"/>
              </a:spcBef>
              <a:buClrTx/>
              <a:buSzTx/>
              <a:buFontTx/>
              <a:buNone/>
            </a:pPr>
            <a:r>
              <a:rPr kumimoji="0" lang="en-US" altLang="zh-TW" sz="2000" b="1">
                <a:latin typeface="Georgia" charset="0"/>
              </a:rPr>
              <a:t>Users</a:t>
            </a:r>
            <a:endParaRPr kumimoji="0" lang="en-GB" altLang="en-US" sz="2000" b="1">
              <a:latin typeface="Georgia" charset="0"/>
            </a:endParaRPr>
          </a:p>
        </p:txBody>
      </p:sp>
      <p:sp>
        <p:nvSpPr>
          <p:cNvPr id="6154" name="Rectangle 10"/>
          <p:cNvSpPr>
            <a:spLocks noChangeArrowheads="1"/>
          </p:cNvSpPr>
          <p:nvPr/>
        </p:nvSpPr>
        <p:spPr bwMode="blackWhite">
          <a:xfrm>
            <a:off x="811213" y="3286125"/>
            <a:ext cx="2660650" cy="1211263"/>
          </a:xfrm>
          <a:prstGeom prst="rect">
            <a:avLst/>
          </a:prstGeom>
          <a:solidFill>
            <a:schemeClr val="accent1"/>
          </a:solidFill>
          <a:ln w="28575">
            <a:solidFill>
              <a:schemeClr val="tx1"/>
            </a:solidFill>
            <a:miter lim="800000"/>
            <a:headEnd/>
            <a:tailEnd/>
          </a:ln>
        </p:spPr>
        <p:txBody>
          <a:bodyPr wrap="none" lIns="90000" tIns="46800" rIns="90000" bIns="46800" anchor="ctr"/>
          <a:lstStyle>
            <a:lvl1pPr eaLnBrk="0" hangingPunct="0">
              <a:spcBef>
                <a:spcPct val="20000"/>
              </a:spcBef>
              <a:buClr>
                <a:schemeClr val="folHlink"/>
              </a:buClr>
              <a:buSzPct val="60000"/>
              <a:buFont typeface="Wingdings" charset="2"/>
              <a:buChar char="n"/>
              <a:defRPr kumimoji="1" sz="3200">
                <a:solidFill>
                  <a:schemeClr val="tx1"/>
                </a:solidFill>
                <a:latin typeface="Tahoma" charset="0"/>
                <a:ea typeface="新細明體" charset="-120"/>
              </a:defRPr>
            </a:lvl1pPr>
            <a:lvl2pPr marL="742950" indent="-285750" eaLnBrk="0" hangingPunct="0">
              <a:spcBef>
                <a:spcPct val="20000"/>
              </a:spcBef>
              <a:buClr>
                <a:schemeClr val="hlink"/>
              </a:buClr>
              <a:buSzPct val="55000"/>
              <a:buFont typeface="Wingdings" charset="2"/>
              <a:buChar char="n"/>
              <a:defRPr kumimoji="1" sz="2800">
                <a:solidFill>
                  <a:schemeClr val="tx1"/>
                </a:solidFill>
                <a:latin typeface="Tahoma" charset="0"/>
                <a:ea typeface="新細明體" charset="-120"/>
              </a:defRPr>
            </a:lvl2pPr>
            <a:lvl3pPr marL="1143000" indent="-228600" eaLnBrk="0" hangingPunct="0">
              <a:spcBef>
                <a:spcPct val="20000"/>
              </a:spcBef>
              <a:buClr>
                <a:schemeClr val="folHlink"/>
              </a:buClr>
              <a:buSzPct val="50000"/>
              <a:buFont typeface="Wingdings" charset="2"/>
              <a:buChar char="n"/>
              <a:defRPr kumimoji="1" sz="2400">
                <a:solidFill>
                  <a:schemeClr val="tx1"/>
                </a:solidFill>
                <a:latin typeface="Tahoma" charset="0"/>
                <a:ea typeface="新細明體" charset="-120"/>
              </a:defRPr>
            </a:lvl3pPr>
            <a:lvl4pPr marL="1600200" indent="-228600" eaLnBrk="0" hangingPunct="0">
              <a:spcBef>
                <a:spcPct val="20000"/>
              </a:spcBef>
              <a:buClr>
                <a:schemeClr val="accent2"/>
              </a:buClr>
              <a:buSzPct val="55000"/>
              <a:buFont typeface="Wingdings" charset="2"/>
              <a:buChar char="n"/>
              <a:defRPr kumimoji="1" sz="2000">
                <a:solidFill>
                  <a:schemeClr val="tx1"/>
                </a:solidFill>
                <a:latin typeface="Tahoma" charset="0"/>
                <a:ea typeface="新細明體" charset="-120"/>
              </a:defRPr>
            </a:lvl4pPr>
            <a:lvl5pPr marL="2057400" indent="-228600" eaLnBrk="0" hangingPunct="0">
              <a:spcBef>
                <a:spcPct val="20000"/>
              </a:spcBef>
              <a:buClr>
                <a:schemeClr val="accent1"/>
              </a:buClr>
              <a:buSzPct val="50000"/>
              <a:buFont typeface="Wingdings" charset="2"/>
              <a:buChar char="n"/>
              <a:defRPr kumimoji="1" sz="2000">
                <a:solidFill>
                  <a:schemeClr val="tx1"/>
                </a:solidFill>
                <a:latin typeface="Tahoma" charset="0"/>
                <a:ea typeface="新細明體" charset="-120"/>
              </a:defRPr>
            </a:lvl5pPr>
            <a:lvl6pPr marL="25146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6pPr>
            <a:lvl7pPr marL="29718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7pPr>
            <a:lvl8pPr marL="34290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8pPr>
            <a:lvl9pPr marL="38862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9pPr>
          </a:lstStyle>
          <a:p>
            <a:pPr algn="ctr">
              <a:spcBef>
                <a:spcPct val="0"/>
              </a:spcBef>
              <a:buClrTx/>
              <a:buSzTx/>
              <a:buFontTx/>
              <a:buNone/>
            </a:pPr>
            <a:r>
              <a:rPr kumimoji="0" lang="en-US" altLang="zh-TW" sz="1800" b="1">
                <a:latin typeface="Georgia" charset="0"/>
              </a:rPr>
              <a:t>Application</a:t>
            </a:r>
            <a:br>
              <a:rPr kumimoji="0" lang="en-US" altLang="zh-TW" sz="1800" b="1">
                <a:latin typeface="Georgia" charset="0"/>
              </a:rPr>
            </a:br>
            <a:r>
              <a:rPr kumimoji="0" lang="en-US" altLang="zh-TW" sz="1800" b="1">
                <a:latin typeface="Georgia" charset="0"/>
              </a:rPr>
              <a:t>Program</a:t>
            </a:r>
            <a:endParaRPr kumimoji="0" lang="en-GB" altLang="en-US" sz="1800" b="1">
              <a:latin typeface="Georgia" charset="0"/>
            </a:endParaRPr>
          </a:p>
        </p:txBody>
      </p:sp>
      <p:sp>
        <p:nvSpPr>
          <p:cNvPr id="6155" name="Rectangle 11"/>
          <p:cNvSpPr>
            <a:spLocks noChangeArrowheads="1"/>
          </p:cNvSpPr>
          <p:nvPr/>
        </p:nvSpPr>
        <p:spPr bwMode="blackWhite">
          <a:xfrm>
            <a:off x="3513138" y="3286125"/>
            <a:ext cx="1693862" cy="1211263"/>
          </a:xfrm>
          <a:prstGeom prst="rect">
            <a:avLst/>
          </a:prstGeom>
          <a:solidFill>
            <a:schemeClr val="accent1"/>
          </a:solidFill>
          <a:ln w="28575">
            <a:solidFill>
              <a:schemeClr val="tx1"/>
            </a:solidFill>
            <a:miter lim="800000"/>
            <a:headEnd/>
            <a:tailEnd/>
          </a:ln>
        </p:spPr>
        <p:txBody>
          <a:bodyPr wrap="none" lIns="90000" tIns="46800" rIns="90000" bIns="46800" anchor="ctr"/>
          <a:lstStyle>
            <a:lvl1pPr eaLnBrk="0" hangingPunct="0">
              <a:spcBef>
                <a:spcPct val="20000"/>
              </a:spcBef>
              <a:buClr>
                <a:schemeClr val="folHlink"/>
              </a:buClr>
              <a:buSzPct val="60000"/>
              <a:buFont typeface="Wingdings" charset="2"/>
              <a:buChar char="n"/>
              <a:defRPr kumimoji="1" sz="3200">
                <a:solidFill>
                  <a:schemeClr val="tx1"/>
                </a:solidFill>
                <a:latin typeface="Tahoma" charset="0"/>
                <a:ea typeface="新細明體" charset="-120"/>
              </a:defRPr>
            </a:lvl1pPr>
            <a:lvl2pPr marL="742950" indent="-285750" eaLnBrk="0" hangingPunct="0">
              <a:spcBef>
                <a:spcPct val="20000"/>
              </a:spcBef>
              <a:buClr>
                <a:schemeClr val="hlink"/>
              </a:buClr>
              <a:buSzPct val="55000"/>
              <a:buFont typeface="Wingdings" charset="2"/>
              <a:buChar char="n"/>
              <a:defRPr kumimoji="1" sz="2800">
                <a:solidFill>
                  <a:schemeClr val="tx1"/>
                </a:solidFill>
                <a:latin typeface="Tahoma" charset="0"/>
                <a:ea typeface="新細明體" charset="-120"/>
              </a:defRPr>
            </a:lvl2pPr>
            <a:lvl3pPr marL="1143000" indent="-228600" eaLnBrk="0" hangingPunct="0">
              <a:spcBef>
                <a:spcPct val="20000"/>
              </a:spcBef>
              <a:buClr>
                <a:schemeClr val="folHlink"/>
              </a:buClr>
              <a:buSzPct val="50000"/>
              <a:buFont typeface="Wingdings" charset="2"/>
              <a:buChar char="n"/>
              <a:defRPr kumimoji="1" sz="2400">
                <a:solidFill>
                  <a:schemeClr val="tx1"/>
                </a:solidFill>
                <a:latin typeface="Tahoma" charset="0"/>
                <a:ea typeface="新細明體" charset="-120"/>
              </a:defRPr>
            </a:lvl3pPr>
            <a:lvl4pPr marL="1600200" indent="-228600" eaLnBrk="0" hangingPunct="0">
              <a:spcBef>
                <a:spcPct val="20000"/>
              </a:spcBef>
              <a:buClr>
                <a:schemeClr val="accent2"/>
              </a:buClr>
              <a:buSzPct val="55000"/>
              <a:buFont typeface="Wingdings" charset="2"/>
              <a:buChar char="n"/>
              <a:defRPr kumimoji="1" sz="2000">
                <a:solidFill>
                  <a:schemeClr val="tx1"/>
                </a:solidFill>
                <a:latin typeface="Tahoma" charset="0"/>
                <a:ea typeface="新細明體" charset="-120"/>
              </a:defRPr>
            </a:lvl4pPr>
            <a:lvl5pPr marL="2057400" indent="-228600" eaLnBrk="0" hangingPunct="0">
              <a:spcBef>
                <a:spcPct val="20000"/>
              </a:spcBef>
              <a:buClr>
                <a:schemeClr val="accent1"/>
              </a:buClr>
              <a:buSzPct val="50000"/>
              <a:buFont typeface="Wingdings" charset="2"/>
              <a:buChar char="n"/>
              <a:defRPr kumimoji="1" sz="2000">
                <a:solidFill>
                  <a:schemeClr val="tx1"/>
                </a:solidFill>
                <a:latin typeface="Tahoma" charset="0"/>
                <a:ea typeface="新細明體" charset="-120"/>
              </a:defRPr>
            </a:lvl5pPr>
            <a:lvl6pPr marL="25146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6pPr>
            <a:lvl7pPr marL="29718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7pPr>
            <a:lvl8pPr marL="34290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8pPr>
            <a:lvl9pPr marL="38862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9pPr>
          </a:lstStyle>
          <a:p>
            <a:pPr algn="ctr">
              <a:spcBef>
                <a:spcPct val="0"/>
              </a:spcBef>
              <a:buClrTx/>
              <a:buSzTx/>
              <a:buFontTx/>
              <a:buNone/>
            </a:pPr>
            <a:r>
              <a:rPr kumimoji="0" lang="en-US" altLang="zh-TW" sz="1800" b="1">
                <a:latin typeface="Georgia" charset="0"/>
              </a:rPr>
              <a:t>Application</a:t>
            </a:r>
            <a:br>
              <a:rPr kumimoji="0" lang="en-US" altLang="zh-TW" sz="1800" b="1">
                <a:latin typeface="Georgia" charset="0"/>
              </a:rPr>
            </a:br>
            <a:r>
              <a:rPr kumimoji="0" lang="en-US" altLang="zh-TW" sz="1800" b="1">
                <a:latin typeface="Georgia" charset="0"/>
              </a:rPr>
              <a:t>Program</a:t>
            </a:r>
            <a:endParaRPr kumimoji="0" lang="en-GB" altLang="en-US" sz="1800" b="1">
              <a:latin typeface="Georgia" charset="0"/>
            </a:endParaRPr>
          </a:p>
        </p:txBody>
      </p:sp>
      <p:sp>
        <p:nvSpPr>
          <p:cNvPr id="6156" name="Rectangle 12"/>
          <p:cNvSpPr>
            <a:spLocks noChangeArrowheads="1"/>
          </p:cNvSpPr>
          <p:nvPr/>
        </p:nvSpPr>
        <p:spPr bwMode="blackWhite">
          <a:xfrm>
            <a:off x="5248275" y="3286125"/>
            <a:ext cx="1693863" cy="1211263"/>
          </a:xfrm>
          <a:prstGeom prst="rect">
            <a:avLst/>
          </a:prstGeom>
          <a:solidFill>
            <a:schemeClr val="accent1"/>
          </a:solidFill>
          <a:ln w="28575">
            <a:solidFill>
              <a:schemeClr val="tx1"/>
            </a:solidFill>
            <a:miter lim="800000"/>
            <a:headEnd/>
            <a:tailEnd/>
          </a:ln>
        </p:spPr>
        <p:txBody>
          <a:bodyPr wrap="none" lIns="90000" tIns="46800" rIns="90000" bIns="46800" anchor="ctr"/>
          <a:lstStyle>
            <a:lvl1pPr eaLnBrk="0" hangingPunct="0">
              <a:spcBef>
                <a:spcPct val="20000"/>
              </a:spcBef>
              <a:buClr>
                <a:schemeClr val="folHlink"/>
              </a:buClr>
              <a:buSzPct val="60000"/>
              <a:buFont typeface="Wingdings" charset="2"/>
              <a:buChar char="n"/>
              <a:defRPr kumimoji="1" sz="3200">
                <a:solidFill>
                  <a:schemeClr val="tx1"/>
                </a:solidFill>
                <a:latin typeface="Tahoma" charset="0"/>
                <a:ea typeface="新細明體" charset="-120"/>
              </a:defRPr>
            </a:lvl1pPr>
            <a:lvl2pPr marL="742950" indent="-285750" eaLnBrk="0" hangingPunct="0">
              <a:spcBef>
                <a:spcPct val="20000"/>
              </a:spcBef>
              <a:buClr>
                <a:schemeClr val="hlink"/>
              </a:buClr>
              <a:buSzPct val="55000"/>
              <a:buFont typeface="Wingdings" charset="2"/>
              <a:buChar char="n"/>
              <a:defRPr kumimoji="1" sz="2800">
                <a:solidFill>
                  <a:schemeClr val="tx1"/>
                </a:solidFill>
                <a:latin typeface="Tahoma" charset="0"/>
                <a:ea typeface="新細明體" charset="-120"/>
              </a:defRPr>
            </a:lvl2pPr>
            <a:lvl3pPr marL="1143000" indent="-228600" eaLnBrk="0" hangingPunct="0">
              <a:spcBef>
                <a:spcPct val="20000"/>
              </a:spcBef>
              <a:buClr>
                <a:schemeClr val="folHlink"/>
              </a:buClr>
              <a:buSzPct val="50000"/>
              <a:buFont typeface="Wingdings" charset="2"/>
              <a:buChar char="n"/>
              <a:defRPr kumimoji="1" sz="2400">
                <a:solidFill>
                  <a:schemeClr val="tx1"/>
                </a:solidFill>
                <a:latin typeface="Tahoma" charset="0"/>
                <a:ea typeface="新細明體" charset="-120"/>
              </a:defRPr>
            </a:lvl3pPr>
            <a:lvl4pPr marL="1600200" indent="-228600" eaLnBrk="0" hangingPunct="0">
              <a:spcBef>
                <a:spcPct val="20000"/>
              </a:spcBef>
              <a:buClr>
                <a:schemeClr val="accent2"/>
              </a:buClr>
              <a:buSzPct val="55000"/>
              <a:buFont typeface="Wingdings" charset="2"/>
              <a:buChar char="n"/>
              <a:defRPr kumimoji="1" sz="2000">
                <a:solidFill>
                  <a:schemeClr val="tx1"/>
                </a:solidFill>
                <a:latin typeface="Tahoma" charset="0"/>
                <a:ea typeface="新細明體" charset="-120"/>
              </a:defRPr>
            </a:lvl4pPr>
            <a:lvl5pPr marL="2057400" indent="-228600" eaLnBrk="0" hangingPunct="0">
              <a:spcBef>
                <a:spcPct val="20000"/>
              </a:spcBef>
              <a:buClr>
                <a:schemeClr val="accent1"/>
              </a:buClr>
              <a:buSzPct val="50000"/>
              <a:buFont typeface="Wingdings" charset="2"/>
              <a:buChar char="n"/>
              <a:defRPr kumimoji="1" sz="2000">
                <a:solidFill>
                  <a:schemeClr val="tx1"/>
                </a:solidFill>
                <a:latin typeface="Tahoma" charset="0"/>
                <a:ea typeface="新細明體" charset="-120"/>
              </a:defRPr>
            </a:lvl5pPr>
            <a:lvl6pPr marL="25146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6pPr>
            <a:lvl7pPr marL="29718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7pPr>
            <a:lvl8pPr marL="34290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8pPr>
            <a:lvl9pPr marL="38862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9pPr>
          </a:lstStyle>
          <a:p>
            <a:pPr algn="ctr">
              <a:spcBef>
                <a:spcPct val="0"/>
              </a:spcBef>
              <a:buClrTx/>
              <a:buSzTx/>
              <a:buFontTx/>
              <a:buNone/>
            </a:pPr>
            <a:r>
              <a:rPr kumimoji="0" lang="en-US" altLang="zh-TW" sz="1800" b="1">
                <a:latin typeface="Georgia" charset="0"/>
              </a:rPr>
              <a:t>Application</a:t>
            </a:r>
            <a:br>
              <a:rPr kumimoji="0" lang="en-US" altLang="zh-TW" sz="1800" b="1">
                <a:latin typeface="Georgia" charset="0"/>
              </a:rPr>
            </a:br>
            <a:r>
              <a:rPr kumimoji="0" lang="en-US" altLang="zh-TW" sz="1800" b="1">
                <a:latin typeface="Georgia" charset="0"/>
              </a:rPr>
              <a:t>Program</a:t>
            </a:r>
            <a:endParaRPr kumimoji="0" lang="en-GB" altLang="en-US" sz="1800" b="1">
              <a:latin typeface="Georgia" charset="0"/>
            </a:endParaRPr>
          </a:p>
        </p:txBody>
      </p:sp>
      <p:sp>
        <p:nvSpPr>
          <p:cNvPr id="6157" name="Rectangle 13"/>
          <p:cNvSpPr>
            <a:spLocks noChangeArrowheads="1"/>
          </p:cNvSpPr>
          <p:nvPr/>
        </p:nvSpPr>
        <p:spPr bwMode="blackWhite">
          <a:xfrm>
            <a:off x="6983413" y="3286125"/>
            <a:ext cx="1693862" cy="1211263"/>
          </a:xfrm>
          <a:prstGeom prst="rect">
            <a:avLst/>
          </a:prstGeom>
          <a:solidFill>
            <a:schemeClr val="accent1"/>
          </a:solidFill>
          <a:ln w="28575">
            <a:solidFill>
              <a:schemeClr val="tx1"/>
            </a:solidFill>
            <a:miter lim="800000"/>
            <a:headEnd/>
            <a:tailEnd/>
          </a:ln>
        </p:spPr>
        <p:txBody>
          <a:bodyPr wrap="none" lIns="90000" tIns="46800" rIns="90000" bIns="46800" anchor="ctr"/>
          <a:lstStyle>
            <a:lvl1pPr eaLnBrk="0" hangingPunct="0">
              <a:spcBef>
                <a:spcPct val="20000"/>
              </a:spcBef>
              <a:buClr>
                <a:schemeClr val="folHlink"/>
              </a:buClr>
              <a:buSzPct val="60000"/>
              <a:buFont typeface="Wingdings" charset="2"/>
              <a:buChar char="n"/>
              <a:defRPr kumimoji="1" sz="3200">
                <a:solidFill>
                  <a:schemeClr val="tx1"/>
                </a:solidFill>
                <a:latin typeface="Tahoma" charset="0"/>
                <a:ea typeface="新細明體" charset="-120"/>
              </a:defRPr>
            </a:lvl1pPr>
            <a:lvl2pPr marL="742950" indent="-285750" eaLnBrk="0" hangingPunct="0">
              <a:spcBef>
                <a:spcPct val="20000"/>
              </a:spcBef>
              <a:buClr>
                <a:schemeClr val="hlink"/>
              </a:buClr>
              <a:buSzPct val="55000"/>
              <a:buFont typeface="Wingdings" charset="2"/>
              <a:buChar char="n"/>
              <a:defRPr kumimoji="1" sz="2800">
                <a:solidFill>
                  <a:schemeClr val="tx1"/>
                </a:solidFill>
                <a:latin typeface="Tahoma" charset="0"/>
                <a:ea typeface="新細明體" charset="-120"/>
              </a:defRPr>
            </a:lvl2pPr>
            <a:lvl3pPr marL="1143000" indent="-228600" eaLnBrk="0" hangingPunct="0">
              <a:spcBef>
                <a:spcPct val="20000"/>
              </a:spcBef>
              <a:buClr>
                <a:schemeClr val="folHlink"/>
              </a:buClr>
              <a:buSzPct val="50000"/>
              <a:buFont typeface="Wingdings" charset="2"/>
              <a:buChar char="n"/>
              <a:defRPr kumimoji="1" sz="2400">
                <a:solidFill>
                  <a:schemeClr val="tx1"/>
                </a:solidFill>
                <a:latin typeface="Tahoma" charset="0"/>
                <a:ea typeface="新細明體" charset="-120"/>
              </a:defRPr>
            </a:lvl3pPr>
            <a:lvl4pPr marL="1600200" indent="-228600" eaLnBrk="0" hangingPunct="0">
              <a:spcBef>
                <a:spcPct val="20000"/>
              </a:spcBef>
              <a:buClr>
                <a:schemeClr val="accent2"/>
              </a:buClr>
              <a:buSzPct val="55000"/>
              <a:buFont typeface="Wingdings" charset="2"/>
              <a:buChar char="n"/>
              <a:defRPr kumimoji="1" sz="2000">
                <a:solidFill>
                  <a:schemeClr val="tx1"/>
                </a:solidFill>
                <a:latin typeface="Tahoma" charset="0"/>
                <a:ea typeface="新細明體" charset="-120"/>
              </a:defRPr>
            </a:lvl4pPr>
            <a:lvl5pPr marL="2057400" indent="-228600" eaLnBrk="0" hangingPunct="0">
              <a:spcBef>
                <a:spcPct val="20000"/>
              </a:spcBef>
              <a:buClr>
                <a:schemeClr val="accent1"/>
              </a:buClr>
              <a:buSzPct val="50000"/>
              <a:buFont typeface="Wingdings" charset="2"/>
              <a:buChar char="n"/>
              <a:defRPr kumimoji="1" sz="2000">
                <a:solidFill>
                  <a:schemeClr val="tx1"/>
                </a:solidFill>
                <a:latin typeface="Tahoma" charset="0"/>
                <a:ea typeface="新細明體" charset="-120"/>
              </a:defRPr>
            </a:lvl5pPr>
            <a:lvl6pPr marL="25146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6pPr>
            <a:lvl7pPr marL="29718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7pPr>
            <a:lvl8pPr marL="34290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8pPr>
            <a:lvl9pPr marL="38862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9pPr>
          </a:lstStyle>
          <a:p>
            <a:pPr algn="ctr">
              <a:spcBef>
                <a:spcPct val="0"/>
              </a:spcBef>
              <a:buClrTx/>
              <a:buSzTx/>
              <a:buFontTx/>
              <a:buNone/>
            </a:pPr>
            <a:r>
              <a:rPr kumimoji="0" lang="en-US" altLang="zh-TW" sz="1800" b="1">
                <a:latin typeface="Georgia" charset="0"/>
              </a:rPr>
              <a:t>Application</a:t>
            </a:r>
            <a:br>
              <a:rPr kumimoji="0" lang="en-US" altLang="zh-TW" sz="1800" b="1">
                <a:latin typeface="Georgia" charset="0"/>
              </a:rPr>
            </a:br>
            <a:r>
              <a:rPr kumimoji="0" lang="en-US" altLang="zh-TW" sz="1800" b="1">
                <a:latin typeface="Georgia" charset="0"/>
              </a:rPr>
              <a:t>Program</a:t>
            </a:r>
            <a:endParaRPr kumimoji="0" lang="en-GB" altLang="en-US" sz="1800" b="1">
              <a:latin typeface="Georgia" charset="0"/>
            </a:endParaRPr>
          </a:p>
        </p:txBody>
      </p:sp>
      <p:cxnSp>
        <p:nvCxnSpPr>
          <p:cNvPr id="6158" name="AutoShape 14"/>
          <p:cNvCxnSpPr>
            <a:cxnSpLocks noChangeShapeType="1"/>
            <a:stCxn id="6152" idx="4"/>
            <a:endCxn id="6155" idx="0"/>
          </p:cNvCxnSpPr>
          <p:nvPr/>
        </p:nvCxnSpPr>
        <p:spPr bwMode="blackWhite">
          <a:xfrm>
            <a:off x="4360863" y="2840038"/>
            <a:ext cx="0" cy="431800"/>
          </a:xfrm>
          <a:prstGeom prst="straightConnector1">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6159" name="AutoShape 15"/>
          <p:cNvCxnSpPr>
            <a:cxnSpLocks noChangeShapeType="1"/>
            <a:stCxn id="6153" idx="4"/>
            <a:endCxn id="6157" idx="0"/>
          </p:cNvCxnSpPr>
          <p:nvPr/>
        </p:nvCxnSpPr>
        <p:spPr bwMode="blackWhite">
          <a:xfrm>
            <a:off x="7831138" y="2840038"/>
            <a:ext cx="0" cy="431800"/>
          </a:xfrm>
          <a:prstGeom prst="straightConnector1">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6160" name="AutoShape 16"/>
          <p:cNvCxnSpPr>
            <a:cxnSpLocks noChangeShapeType="1"/>
            <a:stCxn id="6150" idx="4"/>
            <a:endCxn id="6154" idx="0"/>
          </p:cNvCxnSpPr>
          <p:nvPr/>
        </p:nvCxnSpPr>
        <p:spPr bwMode="blackWhite">
          <a:xfrm>
            <a:off x="1308100" y="2840038"/>
            <a:ext cx="833438" cy="431800"/>
          </a:xfrm>
          <a:prstGeom prst="straightConnector1">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6161" name="AutoShape 17"/>
          <p:cNvCxnSpPr>
            <a:cxnSpLocks noChangeShapeType="1"/>
            <a:stCxn id="6151" idx="4"/>
            <a:endCxn id="6154" idx="0"/>
          </p:cNvCxnSpPr>
          <p:nvPr/>
        </p:nvCxnSpPr>
        <p:spPr bwMode="blackWhite">
          <a:xfrm flipH="1">
            <a:off x="2141538" y="2840038"/>
            <a:ext cx="720725" cy="431800"/>
          </a:xfrm>
          <a:prstGeom prst="straightConnector1">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2" name="Date Placeholder 1"/>
          <p:cNvSpPr>
            <a:spLocks noGrp="1"/>
          </p:cNvSpPr>
          <p:nvPr>
            <p:ph type="dt" sz="quarter" idx="10"/>
          </p:nvPr>
        </p:nvSpPr>
        <p:spPr/>
        <p:txBody>
          <a:bodyPr/>
          <a:lstStyle/>
          <a:p>
            <a:pPr>
              <a:defRPr/>
            </a:pPr>
            <a:fld id="{A503E65B-5D68-4828-8A6E-5130CB0EEEEC}" type="datetime1">
              <a:rPr lang="en-HK" smtClean="0"/>
              <a:t>8/4/2025</a:t>
            </a:fld>
            <a:endParaRPr lang="en-US"/>
          </a:p>
        </p:txBody>
      </p:sp>
      <p:sp>
        <p:nvSpPr>
          <p:cNvPr id="4" name="Footer Placeholder 3"/>
          <p:cNvSpPr>
            <a:spLocks noGrp="1"/>
          </p:cNvSpPr>
          <p:nvPr>
            <p:ph type="ftr" sz="quarter" idx="11"/>
          </p:nvPr>
        </p:nvSpPr>
        <p:spPr/>
        <p:txBody>
          <a:bodyPr/>
          <a:lstStyle/>
          <a:p>
            <a:r>
              <a:rPr lang="en-US"/>
              <a:t>Copyright © Ricci IEONG for UST training 2023</a:t>
            </a:r>
          </a:p>
        </p:txBody>
      </p:sp>
      <p:sp>
        <p:nvSpPr>
          <p:cNvPr id="5" name="Slide Number Placeholder 4"/>
          <p:cNvSpPr>
            <a:spLocks noGrp="1"/>
          </p:cNvSpPr>
          <p:nvPr>
            <p:ph type="sldNum" sz="quarter" idx="12"/>
          </p:nvPr>
        </p:nvSpPr>
        <p:spPr/>
        <p:txBody>
          <a:bodyPr/>
          <a:lstStyle/>
          <a:p>
            <a:fld id="{7BF01E72-7F0F-F443-B710-CAFE84FE68FE}" type="slidenum">
              <a:rPr lang="en-US" smtClean="0"/>
              <a:t>5</a:t>
            </a:fld>
            <a:endParaRPr lang="en-US"/>
          </a:p>
        </p:txBody>
      </p:sp>
    </p:spTree>
    <p:extLst>
      <p:ext uri="{BB962C8B-B14F-4D97-AF65-F5344CB8AC3E}">
        <p14:creationId xmlns:p14="http://schemas.microsoft.com/office/powerpoint/2010/main" val="2057100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p:txBody>
          <a:bodyPr/>
          <a:lstStyle/>
          <a:p>
            <a:pPr eaLnBrk="1" hangingPunct="1"/>
            <a:r>
              <a:rPr lang="en-US" altLang="zh-TW"/>
              <a:t>Operating System Architecture</a:t>
            </a:r>
          </a:p>
        </p:txBody>
      </p:sp>
      <p:sp>
        <p:nvSpPr>
          <p:cNvPr id="29699" name="Rectangle 3"/>
          <p:cNvSpPr>
            <a:spLocks noGrp="1"/>
          </p:cNvSpPr>
          <p:nvPr>
            <p:ph type="body" sz="half" idx="4294967295"/>
          </p:nvPr>
        </p:nvSpPr>
        <p:spPr>
          <a:xfrm>
            <a:off x="4724351" y="3189465"/>
            <a:ext cx="4092575" cy="2841675"/>
          </a:xfrm>
        </p:spPr>
        <p:txBody>
          <a:bodyPr>
            <a:normAutofit lnSpcReduction="10000"/>
          </a:bodyPr>
          <a:lstStyle/>
          <a:p>
            <a:pPr eaLnBrk="1" hangingPunct="1">
              <a:lnSpc>
                <a:spcPct val="80000"/>
              </a:lnSpc>
            </a:pPr>
            <a:r>
              <a:rPr lang="en-US" altLang="zh-TW" sz="1600" dirty="0"/>
              <a:t>Kernel</a:t>
            </a:r>
          </a:p>
          <a:p>
            <a:pPr lvl="1" eaLnBrk="1" hangingPunct="1">
              <a:lnSpc>
                <a:spcPct val="80000"/>
              </a:lnSpc>
            </a:pPr>
            <a:r>
              <a:rPr lang="en-US" altLang="zh-TW" sz="1400" dirty="0"/>
              <a:t>The major part of the operating system that everybody (including us on this unit) talks about.</a:t>
            </a:r>
          </a:p>
          <a:p>
            <a:pPr eaLnBrk="1" hangingPunct="1">
              <a:lnSpc>
                <a:spcPct val="80000"/>
              </a:lnSpc>
            </a:pPr>
            <a:r>
              <a:rPr lang="en-US" altLang="zh-TW" sz="1600" dirty="0"/>
              <a:t>Device drivers</a:t>
            </a:r>
          </a:p>
          <a:p>
            <a:pPr lvl="1" eaLnBrk="1" hangingPunct="1">
              <a:lnSpc>
                <a:spcPct val="80000"/>
              </a:lnSpc>
            </a:pPr>
            <a:r>
              <a:rPr lang="en-US" altLang="zh-TW" sz="1400" dirty="0"/>
              <a:t>An interface layer between the operating system and the hardware that enables the operating system to control the hardware. Device drivers might be provided by vendors of either the hardware or the operating system.</a:t>
            </a:r>
          </a:p>
          <a:p>
            <a:pPr eaLnBrk="1" hangingPunct="1">
              <a:lnSpc>
                <a:spcPct val="80000"/>
              </a:lnSpc>
            </a:pPr>
            <a:r>
              <a:rPr lang="en-US" altLang="zh-TW" sz="1600" dirty="0"/>
              <a:t>Hardware</a:t>
            </a:r>
          </a:p>
          <a:p>
            <a:pPr lvl="1" eaLnBrk="1" hangingPunct="1">
              <a:lnSpc>
                <a:spcPct val="80000"/>
              </a:lnSpc>
            </a:pPr>
            <a:r>
              <a:rPr lang="en-US" altLang="zh-TW" sz="1400" dirty="0"/>
              <a:t>The hardware of the actual machine itself: the computer, the disk drives, the CPU, the memory, etc. </a:t>
            </a:r>
          </a:p>
        </p:txBody>
      </p:sp>
      <p:pic>
        <p:nvPicPr>
          <p:cNvPr id="29700" name="Picture 4" descr="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28" y="3013214"/>
            <a:ext cx="4031615" cy="344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5"/>
          <p:cNvSpPr>
            <a:spLocks noChangeArrowheads="1"/>
          </p:cNvSpPr>
          <p:nvPr/>
        </p:nvSpPr>
        <p:spPr bwMode="auto">
          <a:xfrm>
            <a:off x="936625" y="1781175"/>
            <a:ext cx="79787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folHlink"/>
              </a:buClr>
              <a:buSzPct val="60000"/>
              <a:buFont typeface="Wingdings" charset="2"/>
              <a:buChar char="n"/>
              <a:defRPr kumimoji="1" sz="3200">
                <a:solidFill>
                  <a:schemeClr val="tx1"/>
                </a:solidFill>
                <a:latin typeface="Tahoma" charset="0"/>
                <a:ea typeface="新細明體" charset="-120"/>
              </a:defRPr>
            </a:lvl1pPr>
            <a:lvl2pPr marL="742950" indent="-285750" eaLnBrk="0" hangingPunct="0">
              <a:spcBef>
                <a:spcPct val="20000"/>
              </a:spcBef>
              <a:buClr>
                <a:schemeClr val="hlink"/>
              </a:buClr>
              <a:buSzPct val="55000"/>
              <a:buFont typeface="Wingdings" charset="2"/>
              <a:buChar char="n"/>
              <a:defRPr kumimoji="1" sz="2800">
                <a:solidFill>
                  <a:schemeClr val="tx1"/>
                </a:solidFill>
                <a:latin typeface="Tahoma" charset="0"/>
                <a:ea typeface="新細明體" charset="-120"/>
              </a:defRPr>
            </a:lvl2pPr>
            <a:lvl3pPr marL="1143000" indent="-228600" eaLnBrk="0" hangingPunct="0">
              <a:spcBef>
                <a:spcPct val="20000"/>
              </a:spcBef>
              <a:buClr>
                <a:schemeClr val="folHlink"/>
              </a:buClr>
              <a:buSzPct val="50000"/>
              <a:buFont typeface="Wingdings" charset="2"/>
              <a:buChar char="n"/>
              <a:defRPr kumimoji="1" sz="2400">
                <a:solidFill>
                  <a:schemeClr val="tx1"/>
                </a:solidFill>
                <a:latin typeface="Tahoma" charset="0"/>
                <a:ea typeface="新細明體" charset="-120"/>
              </a:defRPr>
            </a:lvl3pPr>
            <a:lvl4pPr marL="1600200" indent="-228600" eaLnBrk="0" hangingPunct="0">
              <a:spcBef>
                <a:spcPct val="20000"/>
              </a:spcBef>
              <a:buClr>
                <a:schemeClr val="accent2"/>
              </a:buClr>
              <a:buSzPct val="55000"/>
              <a:buFont typeface="Wingdings" charset="2"/>
              <a:buChar char="n"/>
              <a:defRPr kumimoji="1" sz="2000">
                <a:solidFill>
                  <a:schemeClr val="tx1"/>
                </a:solidFill>
                <a:latin typeface="Tahoma" charset="0"/>
                <a:ea typeface="新細明體" charset="-120"/>
              </a:defRPr>
            </a:lvl4pPr>
            <a:lvl5pPr marL="2057400" indent="-228600" eaLnBrk="0" hangingPunct="0">
              <a:spcBef>
                <a:spcPct val="20000"/>
              </a:spcBef>
              <a:buClr>
                <a:schemeClr val="accent1"/>
              </a:buClr>
              <a:buSzPct val="50000"/>
              <a:buFont typeface="Wingdings" charset="2"/>
              <a:buChar char="n"/>
              <a:defRPr kumimoji="1" sz="2000">
                <a:solidFill>
                  <a:schemeClr val="tx1"/>
                </a:solidFill>
                <a:latin typeface="Tahoma" charset="0"/>
                <a:ea typeface="新細明體" charset="-120"/>
              </a:defRPr>
            </a:lvl5pPr>
            <a:lvl6pPr marL="25146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6pPr>
            <a:lvl7pPr marL="29718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7pPr>
            <a:lvl8pPr marL="34290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8pPr>
            <a:lvl9pPr marL="3886200" indent="-228600" eaLnBrk="0" fontAlgn="base" hangingPunct="0">
              <a:spcBef>
                <a:spcPct val="20000"/>
              </a:spcBef>
              <a:spcAft>
                <a:spcPct val="0"/>
              </a:spcAft>
              <a:buClr>
                <a:schemeClr val="accent1"/>
              </a:buClr>
              <a:buSzPct val="50000"/>
              <a:buFont typeface="Wingdings" charset="2"/>
              <a:buChar char="n"/>
              <a:defRPr kumimoji="1" sz="2000">
                <a:solidFill>
                  <a:schemeClr val="tx1"/>
                </a:solidFill>
                <a:latin typeface="Tahoma" charset="0"/>
                <a:ea typeface="新細明體" charset="-120"/>
              </a:defRPr>
            </a:lvl9pPr>
          </a:lstStyle>
          <a:p>
            <a:pPr>
              <a:lnSpc>
                <a:spcPct val="80000"/>
              </a:lnSpc>
              <a:buClrTx/>
              <a:buSzTx/>
              <a:buFont typeface="Arial" charset="0"/>
              <a:buChar char="•"/>
            </a:pPr>
            <a:r>
              <a:rPr kumimoji="0" lang="en-US" altLang="zh-TW" sz="1600" dirty="0">
                <a:latin typeface="Calibri" charset="0"/>
              </a:rPr>
              <a:t>User interface (CLI, GUI etc.)</a:t>
            </a:r>
          </a:p>
          <a:p>
            <a:pPr lvl="1">
              <a:lnSpc>
                <a:spcPct val="80000"/>
              </a:lnSpc>
              <a:buClrTx/>
              <a:buSzTx/>
              <a:buFont typeface="Arial" charset="0"/>
              <a:buChar char="–"/>
            </a:pPr>
            <a:r>
              <a:rPr kumimoji="0" lang="en-US" altLang="zh-TW" sz="1400" dirty="0">
                <a:latin typeface="Calibri" charset="0"/>
              </a:rPr>
              <a:t>The interface provided by the operating system to allow users to enter commands and interact with the computer. This can be, for example, a graphical user interface (GUI) or a command-line interface (CLI). </a:t>
            </a:r>
          </a:p>
          <a:p>
            <a:pPr>
              <a:lnSpc>
                <a:spcPct val="80000"/>
              </a:lnSpc>
              <a:buClrTx/>
              <a:buSzTx/>
              <a:buFont typeface="Arial" charset="0"/>
              <a:buChar char="•"/>
            </a:pPr>
            <a:r>
              <a:rPr kumimoji="0" lang="en-US" altLang="zh-TW" sz="1600" dirty="0">
                <a:latin typeface="Calibri" charset="0"/>
              </a:rPr>
              <a:t>Applications</a:t>
            </a:r>
          </a:p>
          <a:p>
            <a:pPr lvl="1">
              <a:lnSpc>
                <a:spcPct val="80000"/>
              </a:lnSpc>
              <a:buClrTx/>
              <a:buSzTx/>
              <a:buFont typeface="Arial" charset="0"/>
              <a:buChar char="–"/>
            </a:pPr>
            <a:r>
              <a:rPr kumimoji="0" lang="en-US" altLang="zh-TW" sz="1400" dirty="0">
                <a:latin typeface="Calibri" charset="0"/>
              </a:rPr>
              <a:t>The programs that are run on the computer. </a:t>
            </a:r>
          </a:p>
        </p:txBody>
      </p:sp>
      <p:sp>
        <p:nvSpPr>
          <p:cNvPr id="2" name="Date Placeholder 1"/>
          <p:cNvSpPr>
            <a:spLocks noGrp="1"/>
          </p:cNvSpPr>
          <p:nvPr>
            <p:ph type="dt" sz="quarter" idx="10"/>
          </p:nvPr>
        </p:nvSpPr>
        <p:spPr/>
        <p:txBody>
          <a:bodyPr/>
          <a:lstStyle/>
          <a:p>
            <a:pPr>
              <a:defRPr/>
            </a:pPr>
            <a:fld id="{DD861A2E-8797-426C-91D7-9F1DD4E1F3B1}" type="datetime1">
              <a:rPr lang="en-HK" smtClean="0"/>
              <a:t>8/4/2025</a:t>
            </a:fld>
            <a:endParaRPr lang="en-US"/>
          </a:p>
        </p:txBody>
      </p:sp>
      <p:sp>
        <p:nvSpPr>
          <p:cNvPr id="4" name="Footer Placeholder 3"/>
          <p:cNvSpPr>
            <a:spLocks noGrp="1"/>
          </p:cNvSpPr>
          <p:nvPr>
            <p:ph type="ftr" sz="quarter" idx="11"/>
          </p:nvPr>
        </p:nvSpPr>
        <p:spPr/>
        <p:txBody>
          <a:bodyPr/>
          <a:lstStyle/>
          <a:p>
            <a:r>
              <a:rPr lang="en-US"/>
              <a:t>Copyright © Ricci IEONG for UST training 2023</a:t>
            </a:r>
          </a:p>
        </p:txBody>
      </p:sp>
      <p:sp>
        <p:nvSpPr>
          <p:cNvPr id="5" name="Slide Number Placeholder 4"/>
          <p:cNvSpPr>
            <a:spLocks noGrp="1"/>
          </p:cNvSpPr>
          <p:nvPr>
            <p:ph type="sldNum" sz="quarter" idx="12"/>
          </p:nvPr>
        </p:nvSpPr>
        <p:spPr/>
        <p:txBody>
          <a:bodyPr/>
          <a:lstStyle/>
          <a:p>
            <a:fld id="{7BF01E72-7F0F-F443-B710-CAFE84FE68FE}" type="slidenum">
              <a:rPr lang="en-US" smtClean="0"/>
              <a:t>6</a:t>
            </a:fld>
            <a:endParaRPr lang="en-US"/>
          </a:p>
        </p:txBody>
      </p:sp>
    </p:spTree>
    <p:extLst>
      <p:ext uri="{BB962C8B-B14F-4D97-AF65-F5344CB8AC3E}">
        <p14:creationId xmlns:p14="http://schemas.microsoft.com/office/powerpoint/2010/main" val="1824327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p:txBody>
          <a:bodyPr/>
          <a:lstStyle/>
          <a:p>
            <a:pPr eaLnBrk="1" hangingPunct="1"/>
            <a:r>
              <a:rPr lang="en-US" altLang="zh-TW"/>
              <a:t>Linux Kernel (as example)</a:t>
            </a:r>
          </a:p>
        </p:txBody>
      </p:sp>
      <p:sp>
        <p:nvSpPr>
          <p:cNvPr id="2" name="Date Placeholder 1"/>
          <p:cNvSpPr>
            <a:spLocks noGrp="1"/>
          </p:cNvSpPr>
          <p:nvPr>
            <p:ph type="dt" sz="half" idx="10"/>
          </p:nvPr>
        </p:nvSpPr>
        <p:spPr/>
        <p:txBody>
          <a:bodyPr/>
          <a:lstStyle/>
          <a:p>
            <a:pPr>
              <a:defRPr/>
            </a:pPr>
            <a:fld id="{7ADF3689-7689-4849-BBAB-A5964D6A9D33}" type="datetime1">
              <a:rPr lang="en-HK" smtClean="0"/>
              <a:t>8/4/2025</a:t>
            </a:fld>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131" y="1862395"/>
            <a:ext cx="5983458" cy="4472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r>
              <a:rPr lang="en-US"/>
              <a:t>Copyright © Ricci IEONG for UST training 2023</a:t>
            </a:r>
          </a:p>
        </p:txBody>
      </p:sp>
      <p:sp>
        <p:nvSpPr>
          <p:cNvPr id="5" name="Slide Number Placeholder 4"/>
          <p:cNvSpPr>
            <a:spLocks noGrp="1"/>
          </p:cNvSpPr>
          <p:nvPr>
            <p:ph type="sldNum" sz="quarter" idx="12"/>
          </p:nvPr>
        </p:nvSpPr>
        <p:spPr/>
        <p:txBody>
          <a:bodyPr/>
          <a:lstStyle/>
          <a:p>
            <a:fld id="{7BF01E72-7F0F-F443-B710-CAFE84FE68FE}" type="slidenum">
              <a:rPr lang="en-US" smtClean="0"/>
              <a:t>7</a:t>
            </a:fld>
            <a:endParaRPr lang="en-US"/>
          </a:p>
        </p:txBody>
      </p:sp>
    </p:spTree>
    <p:extLst>
      <p:ext uri="{BB962C8B-B14F-4D97-AF65-F5344CB8AC3E}">
        <p14:creationId xmlns:p14="http://schemas.microsoft.com/office/powerpoint/2010/main" val="223072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zh-TW"/>
              <a:t>Layered Protection</a:t>
            </a:r>
            <a:endParaRPr lang="en-US" altLang="zh-TW" dirty="0"/>
          </a:p>
        </p:txBody>
      </p:sp>
      <p:pic>
        <p:nvPicPr>
          <p:cNvPr id="10"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25345" y="2189020"/>
            <a:ext cx="3703638" cy="2633827"/>
          </a:xfrm>
        </p:spPr>
      </p:pic>
      <p:sp>
        <p:nvSpPr>
          <p:cNvPr id="6" name="Content Placeholder 5"/>
          <p:cNvSpPr>
            <a:spLocks noGrp="1"/>
          </p:cNvSpPr>
          <p:nvPr>
            <p:ph sz="half" idx="2"/>
          </p:nvPr>
        </p:nvSpPr>
        <p:spPr/>
        <p:txBody>
          <a:bodyPr>
            <a:normAutofit lnSpcReduction="10000"/>
          </a:bodyPr>
          <a:lstStyle/>
          <a:p>
            <a:r>
              <a:rPr lang="en-US" altLang="zh-TW"/>
              <a:t>Known as hierarchical protection domains, or protection rings.</a:t>
            </a:r>
          </a:p>
          <a:p>
            <a:endParaRPr lang="en-US" altLang="zh-TW"/>
          </a:p>
          <a:p>
            <a:r>
              <a:rPr lang="en-US" altLang="zh-TW"/>
              <a:t>A protection ring is one of two or more hierarchical levels or layers of privilege within the architecture of computer system</a:t>
            </a:r>
          </a:p>
          <a:p>
            <a:endParaRPr lang="en-US" altLang="zh-TW"/>
          </a:p>
          <a:p>
            <a:r>
              <a:rPr lang="en-US" altLang="zh-TW"/>
              <a:t>This model is very helpful because it provides clearly identification where security controls can be applied within an operating system. </a:t>
            </a:r>
          </a:p>
          <a:p>
            <a:endParaRPr lang="en-US" dirty="0"/>
          </a:p>
        </p:txBody>
      </p:sp>
      <p:sp>
        <p:nvSpPr>
          <p:cNvPr id="2" name="Date Placeholder 1"/>
          <p:cNvSpPr>
            <a:spLocks noGrp="1"/>
          </p:cNvSpPr>
          <p:nvPr>
            <p:ph type="dt" sz="half" idx="10"/>
          </p:nvPr>
        </p:nvSpPr>
        <p:spPr/>
        <p:txBody>
          <a:bodyPr/>
          <a:lstStyle/>
          <a:p>
            <a:fld id="{D44DDABA-E5FC-4F0B-8D1F-315752341CF9}" type="datetime1">
              <a:rPr lang="en-HK" smtClean="0"/>
              <a:t>8/4/2025</a:t>
            </a:fld>
            <a:endParaRPr lang="en-US"/>
          </a:p>
        </p:txBody>
      </p:sp>
      <p:pic>
        <p:nvPicPr>
          <p:cNvPr id="16" name="Picture 5" descr="LCS2B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745" y="5274506"/>
            <a:ext cx="3841115" cy="83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12"/>
          <p:cNvSpPr>
            <a:spLocks noGrp="1"/>
          </p:cNvSpPr>
          <p:nvPr>
            <p:ph type="ftr" sz="quarter" idx="11"/>
          </p:nvPr>
        </p:nvSpPr>
        <p:spPr/>
        <p:txBody>
          <a:bodyPr/>
          <a:lstStyle/>
          <a:p>
            <a:r>
              <a:rPr lang="en-US"/>
              <a:t>Copyright © Ricci IEONG for UST training 2023</a:t>
            </a:r>
          </a:p>
        </p:txBody>
      </p:sp>
      <p:sp>
        <p:nvSpPr>
          <p:cNvPr id="14" name="Slide Number Placeholder 13"/>
          <p:cNvSpPr>
            <a:spLocks noGrp="1"/>
          </p:cNvSpPr>
          <p:nvPr>
            <p:ph type="sldNum" sz="quarter" idx="12"/>
          </p:nvPr>
        </p:nvSpPr>
        <p:spPr/>
        <p:txBody>
          <a:bodyPr/>
          <a:lstStyle/>
          <a:p>
            <a:fld id="{7BF01E72-7F0F-F443-B710-CAFE84FE68FE}" type="slidenum">
              <a:rPr lang="en-US" smtClean="0"/>
              <a:t>8</a:t>
            </a:fld>
            <a:endParaRPr lang="en-US"/>
          </a:p>
        </p:txBody>
      </p:sp>
    </p:spTree>
    <p:extLst>
      <p:ext uri="{BB962C8B-B14F-4D97-AF65-F5344CB8AC3E}">
        <p14:creationId xmlns:p14="http://schemas.microsoft.com/office/powerpoint/2010/main" val="94870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System attack</a:t>
            </a:r>
          </a:p>
        </p:txBody>
      </p:sp>
      <p:sp>
        <p:nvSpPr>
          <p:cNvPr id="7" name="Text Placeholder 6"/>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fld id="{DCAA6A63-150D-42F2-938F-46A35660738E}" type="datetime1">
              <a:rPr lang="en-HK" smtClean="0"/>
              <a:t>8/4/2025</a:t>
            </a:fld>
            <a:endParaRPr lang="en-US"/>
          </a:p>
        </p:txBody>
      </p:sp>
      <p:sp>
        <p:nvSpPr>
          <p:cNvPr id="8" name="Footer Placeholder 7"/>
          <p:cNvSpPr>
            <a:spLocks noGrp="1"/>
          </p:cNvSpPr>
          <p:nvPr>
            <p:ph type="ftr" sz="quarter" idx="11"/>
          </p:nvPr>
        </p:nvSpPr>
        <p:spPr/>
        <p:txBody>
          <a:bodyPr/>
          <a:lstStyle/>
          <a:p>
            <a:r>
              <a:rPr lang="en-US"/>
              <a:t>Copyright © Ricci IEONG for UST training 2023</a:t>
            </a:r>
          </a:p>
        </p:txBody>
      </p:sp>
      <p:sp>
        <p:nvSpPr>
          <p:cNvPr id="9" name="Slide Number Placeholder 8"/>
          <p:cNvSpPr>
            <a:spLocks noGrp="1"/>
          </p:cNvSpPr>
          <p:nvPr>
            <p:ph type="sldNum" sz="quarter" idx="12"/>
          </p:nvPr>
        </p:nvSpPr>
        <p:spPr/>
        <p:txBody>
          <a:bodyPr/>
          <a:lstStyle/>
          <a:p>
            <a:fld id="{7BF01E72-7F0F-F443-B710-CAFE84FE68FE}" type="slidenum">
              <a:rPr lang="en-US" smtClean="0"/>
              <a:t>9</a:t>
            </a:fld>
            <a:endParaRPr lang="en-US"/>
          </a:p>
        </p:txBody>
      </p:sp>
    </p:spTree>
    <p:extLst>
      <p:ext uri="{BB962C8B-B14F-4D97-AF65-F5344CB8AC3E}">
        <p14:creationId xmlns:p14="http://schemas.microsoft.com/office/powerpoint/2010/main" val="1015554560"/>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1_L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6657</TotalTime>
  <Words>3794</Words>
  <Application>Microsoft Office PowerPoint</Application>
  <PresentationFormat>On-screen Show (4:3)</PresentationFormat>
  <Paragraphs>676</Paragraphs>
  <Slides>43</Slides>
  <Notes>25</Notes>
  <HiddenSlides>0</HiddenSlides>
  <MMClips>0</MMClip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Retrospect</vt:lpstr>
      <vt:lpstr>1_Lecture</vt:lpstr>
      <vt:lpstr>COMP4632  OS System Security</vt:lpstr>
      <vt:lpstr>Agenda</vt:lpstr>
      <vt:lpstr>What is Operating System</vt:lpstr>
      <vt:lpstr>Major versions of Unix</vt:lpstr>
      <vt:lpstr>Components of a Computer System</vt:lpstr>
      <vt:lpstr>Operating System Architecture</vt:lpstr>
      <vt:lpstr>Linux Kernel (as example)</vt:lpstr>
      <vt:lpstr>Layered Protection</vt:lpstr>
      <vt:lpstr>System attack</vt:lpstr>
      <vt:lpstr>CPU level attack</vt:lpstr>
      <vt:lpstr>The Spectre attack</vt:lpstr>
      <vt:lpstr>Performance drives CPU purchases</vt:lpstr>
      <vt:lpstr>Memory caches    (4-way associative)</vt:lpstr>
      <vt:lpstr>Speculative execution</vt:lpstr>
      <vt:lpstr>PowerPoint Presentation</vt:lpstr>
      <vt:lpstr>Conditional branch (Variant 1) attack</vt:lpstr>
      <vt:lpstr>Conditional branch (Variant 1) attack</vt:lpstr>
      <vt:lpstr>Conditional branch (Variant 1) attack</vt:lpstr>
      <vt:lpstr>Conditional branch (Variant 1) attack</vt:lpstr>
      <vt:lpstr>Conditional branch (Variant 1) attack</vt:lpstr>
      <vt:lpstr>Violating JavaScript’s sandbox</vt:lpstr>
      <vt:lpstr>Kernel attack</vt:lpstr>
      <vt:lpstr>Kernels</vt:lpstr>
      <vt:lpstr>Kernels (Cont.)</vt:lpstr>
      <vt:lpstr>Security in Kernel</vt:lpstr>
      <vt:lpstr>Security issues in LKM</vt:lpstr>
      <vt:lpstr>Determine the vulnerability of the Windows</vt:lpstr>
      <vt:lpstr>Linux Dirty Pipe Vulnerability CVE-2022-0847 (Feb 2022)</vt:lpstr>
      <vt:lpstr>PowerPoint Presentation</vt:lpstr>
      <vt:lpstr>Patch management</vt:lpstr>
      <vt:lpstr>Patch and Package Management</vt:lpstr>
      <vt:lpstr>Patch and Package Management</vt:lpstr>
      <vt:lpstr>Automating Windows Patch Management – Windows Update</vt:lpstr>
      <vt:lpstr>WSUS</vt:lpstr>
      <vt:lpstr>Sandboxing</vt:lpstr>
      <vt:lpstr>Sandboxing - Chroot</vt:lpstr>
      <vt:lpstr>Trusted system security</vt:lpstr>
      <vt:lpstr>Trusted Operating System</vt:lpstr>
      <vt:lpstr>Comparison of Security Features in Different Linux Distributions</vt:lpstr>
      <vt:lpstr>Standard vs SELinux</vt:lpstr>
      <vt:lpstr>SELinux Features</vt:lpstr>
      <vt:lpstr>Mandatory Access Control in SELinux</vt:lpstr>
      <vt:lpstr>Security features in SELinux</vt:lpstr>
    </vt:vector>
  </TitlesOfParts>
  <Company>ewalker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7 – OS and Server Security</dc:title>
  <dc:creator>SZE CHUNG R IEONG</dc:creator>
  <cp:lastModifiedBy>SHE Dongdong</cp:lastModifiedBy>
  <cp:revision>198</cp:revision>
  <cp:lastPrinted>2019-03-13T13:36:13Z</cp:lastPrinted>
  <dcterms:created xsi:type="dcterms:W3CDTF">2015-04-04T09:31:44Z</dcterms:created>
  <dcterms:modified xsi:type="dcterms:W3CDTF">2025-04-09T02:37:56Z</dcterms:modified>
</cp:coreProperties>
</file>