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6"/>
  </p:notesMasterIdLst>
  <p:sldIdLst>
    <p:sldId id="429" r:id="rId2"/>
    <p:sldId id="685" r:id="rId3"/>
    <p:sldId id="412" r:id="rId4"/>
    <p:sldId id="734" r:id="rId5"/>
    <p:sldId id="735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736" r:id="rId21"/>
    <p:sldId id="273" r:id="rId22"/>
    <p:sldId id="271" r:id="rId23"/>
    <p:sldId id="272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737" r:id="rId62"/>
    <p:sldId id="738" r:id="rId63"/>
    <p:sldId id="739" r:id="rId64"/>
    <p:sldId id="740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94"/>
  </p:normalViewPr>
  <p:slideViewPr>
    <p:cSldViewPr snapToGrid="0">
      <p:cViewPr varScale="1">
        <p:scale>
          <a:sx n="93" d="100"/>
          <a:sy n="93" d="100"/>
        </p:scale>
        <p:origin x="216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21-04-26T03:29:43.8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13417 11310 6886,'0'0'1794,"0"0"-545,0 0-160,0 0-192,0 0-32,0 0-129,0 0-223,0 0-33,0 0 65,0 0-97,0 0-128,0 0 65,0 0-65,0 0 0,0 0 1,0 0-1,0 0 32,0 0 33,0 0-129,0 0 289,0 0-417,0 0 64,0 0 192,0 0-192,-27 0-31,27 0-194,0 0 322,0 0-257,0 0 128,0 0 160,0 0-352,-25 0 320,25 0-159,0 0-97,0 0 160,-29 0 96,29 0-288,0 0 160,0 0 0,-26 0 1,26 21 191,-25-21-320,25 0 64,0 0 224,-27 0-320,27 0 225,-28 0-129,28 0-128,-25 0 96,25 0 128,-27 0-192,2 0 128,25 0-64,-28 0 160,1 0-256,27 0 64,-25 0 64,-2 0-64,-1 0 0,3 0 193,-2 0-225,2 0-161,-3 0 161,-24 0 32,27 0-32,-5 0 65,5 0-98,-2 0 33,2 0 33,0 0 127,-5-21-256,5 21 96,0 0 0,-2-20 96,-1 20-192,3-20 128,-2 20 224,2-21-448,25 21 320,-30-20-32,30 20 0,-25-22 96,25 1-96,-25 21-32,25-19-32,0-3-128,-27 2 288,27 20-95,0-20-130,-28-2 1,28 2 97,0 0-1,-25-2 64,25 22-192,0-20 192,0 0-224,0 0 320,0-2-416,-27 2 384,27-1-320,0 0 160,0 1 0,0 0 128,0-2-320,0 2 160,0-1 160,-25 1-160,25-1 0,0 1-128,0 0 128,0-3 0,0 3 128,0 0-160,0-1 64,0 21-32,0-20 32,0 0-160,0-2 128,-28 2 0,28-1 0,0 1 0,0 20 0,-27-20 128,27-3-96,0 3-192,0 20 160,0-20-32,-25-1 32,25 21 0,0-20 32,0 0-96,0 20 32,0-21 64,0-1-64,0 1 64,0 21 32,0-19-160,0-2 96,0 21 192,0-21-192,0 21-192,0-20 384,0 20-192,0-22-128,0 1 256,0 21-320,0-19 224,0 19-64,0-21 32,0 21 0,-27-21 0,27 1 0,0 20 32,0-22-64,0 22 64,0 0 128,0-18-352,0 18 320,0-22-96,0 22-192,0 0 160,0 0 0,0 0 0,0 0 0,0 0 0,0-21 160,0 21-320,0 0 256,0 0-288,0 0 96,-28 21 0,28-21-1,-25 0 258,25 22-322,-27-4 258,2 4-226,25-22 129,-28 20-32,1 1 64,2 0-96,25-2 257,-27-19-354,27 21 322,-28 1-161,28-22 64,-25 20-225,25-20 322,0 0-129,0 0-193,-27 0 354,27 21-257,0-21 288,0 0-256,0-21 96,0 21-32,0 0 96,0 0-288,0-20 160,0 20 32,27-22 32,-27 22-192,0-21 128,0 2-32,25 19 160,3-21-320,-28 0 192,27 1 0,-2 20 128,-25-22-320,27 22 192,1-18 64,-3 18 0,-25-22-256,27 22 160,-2 0 0,3 0-33,-1 0 33,-27 0 129,25 22-290,2-22 321,1 18-288,-3-18 385,2 22-354,-2-22 193,3 20-96,-1-20 64,-2 21 193,-25-21-353,25 21 288,-25-21-288,30 0 256,-30 0-224,25 19 128,-25-19 0,0 0-64,27 0-96,-27 21-962,0-21-383,0 22-897,25-22-3812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21-04-26T03:29:43.8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13417 11310 6886,'0'0'1794,"0"0"-545,0 0-160,0 0-192,0 0-32,0 0-129,0 0-223,0 0-33,0 0 65,0 0-97,0 0-128,0 0 65,0 0-65,0 0 0,0 0 1,0 0-1,0 0 32,0 0 33,0 0-129,0 0 289,0 0-417,0 0 64,0 0 192,0 0-192,-27 0-31,27 0-194,0 0 322,0 0-257,0 0 128,0 0 160,0 0-352,-25 0 320,25 0-159,0 0-97,0 0 160,-29 0 96,29 0-288,0 0 160,0 0 0,-26 0 1,26 21 191,-25-21-320,25 0 64,0 0 224,-27 0-320,27 0 225,-28 0-129,28 0-128,-25 0 96,25 0 128,-27 0-192,2 0 128,25 0-64,-28 0 160,1 0-256,27 0 64,-25 0 64,-2 0-64,-1 0 0,3 0 193,-2 0-225,2 0-161,-3 0 161,-24 0 32,27 0-32,-5 0 65,5 0-98,-2 0 33,2 0 33,0 0 127,-5-21-256,5 21 96,0 0 0,-2-20 96,-1 20-192,3-20 128,-2 20 224,2-21-448,25 21 320,-30-20-32,30 20 0,-25-22 96,25 1-96,-25 21-32,25-19-32,0-3-128,-27 2 288,27 20-95,0-20-130,-28-2 1,28 2 97,0 0-1,-25-2 64,25 22-192,0-20 192,0 0-224,0 0 320,0-2-416,-27 2 384,27-1-320,0 0 160,0 1 0,0 0 128,0-2-320,0 2 160,0-1 160,-25 1-160,25-1 0,0 1-128,0 0 128,0-3 0,0 3 128,0 0-160,0-1 64,0 21-32,0-20 32,0 0-160,0-2 128,-28 2 0,28-1 0,0 1 0,0 20 0,-27-20 128,27-3-96,0 3-192,0 20 160,0-20-32,-25-1 32,25 21 0,0-20 32,0 0-96,0 20 32,0-21 64,0-1-64,0 1 64,0 21 32,0-19-160,0-2 96,0 21 192,0-21-192,0 21-192,0-20 384,0 20-192,0-22-128,0 1 256,0 21-320,0-19 224,0 19-64,0-21 32,0 21 0,-27-21 0,27 1 0,0 20 32,0-22-64,0 22 64,0 0 128,0-18-352,0 18 320,0-22-96,0 22-192,0 0 160,0 0 0,0 0 0,0 0 0,0 0 0,0-21 160,0 21-320,0 0 256,0 0-288,0 0 96,-28 21 0,28-21-1,-25 0 258,25 22-322,-27-4 258,2 4-226,25-22 129,-28 20-32,1 1 64,2 0-96,25-2 257,-27-19-354,27 21 322,-28 1-161,28-22 64,-25 20-225,25-20 322,0 0-129,0 0-193,-27 0 354,27 21-257,0-21 288,0 0-256,0-21 96,0 21-32,0 0 96,0 0-288,0-20 160,0 20 32,27-22 32,-27 22-192,0-21 128,0 2-32,25 19 160,3-21-320,-28 0 192,27 1 0,-2 20 128,-25-22-320,27 22 192,1-18 64,-3 18 0,-25-22-256,27 22 160,-2 0 0,3 0-33,-1 0 33,-27 0 129,25 22-290,2-22 321,1 18-288,-3-18 385,2 22-354,-2-22 193,3 20-96,-1-20 64,-2 21 193,-25-21-353,25 21 288,-25-21-288,30 0 256,-30 0-224,25 19 128,-25-19 0,0 0-64,27 0-96,-27 21-962,0-21-383,0 22-897,25-22-3812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8D840-1906-6B43-89A4-733C37512862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95DF03-2B2E-3D43-B712-4C99D4137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34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913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226">
            <a:extLst>
              <a:ext uri="{FF2B5EF4-FFF2-40B4-BE49-F238E27FC236}">
                <a16:creationId xmlns:a16="http://schemas.microsoft.com/office/drawing/2014/main" id="{2A05B4CC-939E-770C-6954-8C8E9ACB59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1507" name="Shape 227">
            <a:extLst>
              <a:ext uri="{FF2B5EF4-FFF2-40B4-BE49-F238E27FC236}">
                <a16:creationId xmlns:a16="http://schemas.microsoft.com/office/drawing/2014/main" id="{E5205FC6-EEAE-8345-5D0A-C79C4DCEEDD8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Big shift today! Next four lectures are going to be about the web.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hape 235">
            <a:extLst>
              <a:ext uri="{FF2B5EF4-FFF2-40B4-BE49-F238E27FC236}">
                <a16:creationId xmlns:a16="http://schemas.microsoft.com/office/drawing/2014/main" id="{65C9399E-36C7-3BA8-5C02-899486E24C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3555" name="Shape 236">
            <a:extLst>
              <a:ext uri="{FF2B5EF4-FFF2-40B4-BE49-F238E27FC236}">
                <a16:creationId xmlns:a16="http://schemas.microsoft.com/office/drawing/2014/main" id="{FD2019EC-B838-B873-8F54-52EEB3FC8DDC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Big shift today! Next four lectures are going to be about the web.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hape 246">
            <a:extLst>
              <a:ext uri="{FF2B5EF4-FFF2-40B4-BE49-F238E27FC236}">
                <a16:creationId xmlns:a16="http://schemas.microsoft.com/office/drawing/2014/main" id="{75F97777-D6DF-8EC2-7E57-50A42E8BD7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6627" name="Shape 247">
            <a:extLst>
              <a:ext uri="{FF2B5EF4-FFF2-40B4-BE49-F238E27FC236}">
                <a16:creationId xmlns:a16="http://schemas.microsoft.com/office/drawing/2014/main" id="{6C21D2CC-7BB1-B0BA-D2F7-ED5B8C4DC63E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Big shift today! Next four lectures are going to be about the web.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hape 252">
            <a:extLst>
              <a:ext uri="{FF2B5EF4-FFF2-40B4-BE49-F238E27FC236}">
                <a16:creationId xmlns:a16="http://schemas.microsoft.com/office/drawing/2014/main" id="{B2072C6D-24BB-D4F8-634B-1BA78B5B39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8675" name="Shape 253">
            <a:extLst>
              <a:ext uri="{FF2B5EF4-FFF2-40B4-BE49-F238E27FC236}">
                <a16:creationId xmlns:a16="http://schemas.microsoft.com/office/drawing/2014/main" id="{68A39BC9-5A3C-29D2-D3B5-21F0CA2C8646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Big shift today! Next four lectures are going to be about the web.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2E23B-4BDB-74C8-46C3-312662916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hape 270">
            <a:extLst>
              <a:ext uri="{FF2B5EF4-FFF2-40B4-BE49-F238E27FC236}">
                <a16:creationId xmlns:a16="http://schemas.microsoft.com/office/drawing/2014/main" id="{E15088C1-2C3E-065C-3905-EA00C2FCA9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5843" name="Shape 271">
            <a:extLst>
              <a:ext uri="{FF2B5EF4-FFF2-40B4-BE49-F238E27FC236}">
                <a16:creationId xmlns:a16="http://schemas.microsoft.com/office/drawing/2014/main" id="{B61FB969-A448-F2EB-E983-D1780CE5E820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Big shift today! Next four lectures are going to be about the web.</a:t>
            </a:r>
          </a:p>
        </p:txBody>
      </p:sp>
    </p:spTree>
    <p:extLst>
      <p:ext uri="{BB962C8B-B14F-4D97-AF65-F5344CB8AC3E}">
        <p14:creationId xmlns:p14="http://schemas.microsoft.com/office/powerpoint/2010/main" val="33174567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hape 270">
            <a:extLst>
              <a:ext uri="{FF2B5EF4-FFF2-40B4-BE49-F238E27FC236}">
                <a16:creationId xmlns:a16="http://schemas.microsoft.com/office/drawing/2014/main" id="{0E9E0125-E5DC-9234-74E9-048EB9419B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5843" name="Shape 271">
            <a:extLst>
              <a:ext uri="{FF2B5EF4-FFF2-40B4-BE49-F238E27FC236}">
                <a16:creationId xmlns:a16="http://schemas.microsoft.com/office/drawing/2014/main" id="{58700AE4-A709-3F40-CDD6-7BFABF7AF9DA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Big shift today! Next four lectures are going to be about the web.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hape 260">
            <a:extLst>
              <a:ext uri="{FF2B5EF4-FFF2-40B4-BE49-F238E27FC236}">
                <a16:creationId xmlns:a16="http://schemas.microsoft.com/office/drawing/2014/main" id="{A71F8F4E-5260-6E3D-D118-77797680AB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1747" name="Shape 261">
            <a:extLst>
              <a:ext uri="{FF2B5EF4-FFF2-40B4-BE49-F238E27FC236}">
                <a16:creationId xmlns:a16="http://schemas.microsoft.com/office/drawing/2014/main" id="{C931E04C-FE21-5F93-5DA0-95B253EE8B91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Big shift today! Next four lectures are going to be about the web.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hape 265">
            <a:extLst>
              <a:ext uri="{FF2B5EF4-FFF2-40B4-BE49-F238E27FC236}">
                <a16:creationId xmlns:a16="http://schemas.microsoft.com/office/drawing/2014/main" id="{E0BC741B-E6FD-CE8D-1468-98CCA48C94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3795" name="Shape 266">
            <a:extLst>
              <a:ext uri="{FF2B5EF4-FFF2-40B4-BE49-F238E27FC236}">
                <a16:creationId xmlns:a16="http://schemas.microsoft.com/office/drawing/2014/main" id="{86FD40BF-6065-87AF-C29F-1FA6EC28C7B6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Big shift today! Next four lectures are going to be about the web.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hape 276">
            <a:extLst>
              <a:ext uri="{FF2B5EF4-FFF2-40B4-BE49-F238E27FC236}">
                <a16:creationId xmlns:a16="http://schemas.microsoft.com/office/drawing/2014/main" id="{05B51EDA-A319-42BE-3275-8449BB360C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7891" name="Shape 277">
            <a:extLst>
              <a:ext uri="{FF2B5EF4-FFF2-40B4-BE49-F238E27FC236}">
                <a16:creationId xmlns:a16="http://schemas.microsoft.com/office/drawing/2014/main" id="{1AE58065-7E4A-E3E6-F0A5-BD5BDDC9873C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Big shift today! Next four lectures are going to be about the web.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hape 286">
            <a:extLst>
              <a:ext uri="{FF2B5EF4-FFF2-40B4-BE49-F238E27FC236}">
                <a16:creationId xmlns:a16="http://schemas.microsoft.com/office/drawing/2014/main" id="{B458AFF5-3BDE-8FD1-25CE-CD7BCD2602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9939" name="Shape 287">
            <a:extLst>
              <a:ext uri="{FF2B5EF4-FFF2-40B4-BE49-F238E27FC236}">
                <a16:creationId xmlns:a16="http://schemas.microsoft.com/office/drawing/2014/main" id="{8F4F1651-F6CB-4CCF-9DE4-437D1A546552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Big shift today! Next four lectures are going to be about the web.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hape 148">
            <a:extLst>
              <a:ext uri="{FF2B5EF4-FFF2-40B4-BE49-F238E27FC236}">
                <a16:creationId xmlns:a16="http://schemas.microsoft.com/office/drawing/2014/main" id="{CF90A4B2-45E1-57D4-659D-032B981668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123" name="Shape 149">
            <a:extLst>
              <a:ext uri="{FF2B5EF4-FFF2-40B4-BE49-F238E27FC236}">
                <a16:creationId xmlns:a16="http://schemas.microsoft.com/office/drawing/2014/main" id="{848F0C63-F705-CE6D-C3C7-6A50F8C36865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• Network is dumb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• Simple, robust service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• Shift complexity to endpoints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hape 296">
            <a:extLst>
              <a:ext uri="{FF2B5EF4-FFF2-40B4-BE49-F238E27FC236}">
                <a16:creationId xmlns:a16="http://schemas.microsoft.com/office/drawing/2014/main" id="{8083BF3F-FEAE-4F91-0F09-FAB993F71C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1987" name="Shape 297">
            <a:extLst>
              <a:ext uri="{FF2B5EF4-FFF2-40B4-BE49-F238E27FC236}">
                <a16:creationId xmlns:a16="http://schemas.microsoft.com/office/drawing/2014/main" id="{43A82269-17FD-C303-022C-676C3DB8EA70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Big shift today! Next four lectures are going to be about the web.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hape 307">
            <a:extLst>
              <a:ext uri="{FF2B5EF4-FFF2-40B4-BE49-F238E27FC236}">
                <a16:creationId xmlns:a16="http://schemas.microsoft.com/office/drawing/2014/main" id="{35F3823E-1DA1-3DFF-7C38-CF3256054A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4035" name="Shape 308">
            <a:extLst>
              <a:ext uri="{FF2B5EF4-FFF2-40B4-BE49-F238E27FC236}">
                <a16:creationId xmlns:a16="http://schemas.microsoft.com/office/drawing/2014/main" id="{279B403B-2B62-385A-52CD-B82DCB4647DA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AFTER THIS SLIDE, GO BACK TO WHITEBOARD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hape 318">
            <a:extLst>
              <a:ext uri="{FF2B5EF4-FFF2-40B4-BE49-F238E27FC236}">
                <a16:creationId xmlns:a16="http://schemas.microsoft.com/office/drawing/2014/main" id="{22B626DC-19DD-C3C3-EB77-274E8E78BC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8131" name="Shape 319">
            <a:extLst>
              <a:ext uri="{FF2B5EF4-FFF2-40B4-BE49-F238E27FC236}">
                <a16:creationId xmlns:a16="http://schemas.microsoft.com/office/drawing/2014/main" id="{71EC138C-E71A-B3DF-2055-5FF238F397AD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GO DISCUSS HOW A LAN PLAYS OUT AND HAS A ROUTER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hape 323">
            <a:extLst>
              <a:ext uri="{FF2B5EF4-FFF2-40B4-BE49-F238E27FC236}">
                <a16:creationId xmlns:a16="http://schemas.microsoft.com/office/drawing/2014/main" id="{C42DC074-35A0-A8B6-6FC5-7A26524329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0179" name="Shape 324">
            <a:extLst>
              <a:ext uri="{FF2B5EF4-FFF2-40B4-BE49-F238E27FC236}">
                <a16:creationId xmlns:a16="http://schemas.microsoft.com/office/drawing/2014/main" id="{E13B82DD-0AC4-96E2-86D8-F5C40C3C4DFA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GO DISCUSS HOW A LAN PLAYS OUT AND HAS A ROUTER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hape 331">
            <a:extLst>
              <a:ext uri="{FF2B5EF4-FFF2-40B4-BE49-F238E27FC236}">
                <a16:creationId xmlns:a16="http://schemas.microsoft.com/office/drawing/2014/main" id="{881D94D9-C5C0-799E-FE3B-B08129A329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3251" name="Shape 332">
            <a:extLst>
              <a:ext uri="{FF2B5EF4-FFF2-40B4-BE49-F238E27FC236}">
                <a16:creationId xmlns:a16="http://schemas.microsoft.com/office/drawing/2014/main" id="{93E2F785-13EC-3514-2D3C-4E1745CBF202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GO DISCUSS HOW A LAN PLAYS OUT AND HAS A ROUTER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336">
            <a:extLst>
              <a:ext uri="{FF2B5EF4-FFF2-40B4-BE49-F238E27FC236}">
                <a16:creationId xmlns:a16="http://schemas.microsoft.com/office/drawing/2014/main" id="{DA0E4858-E42C-3BBC-1107-D0D0B7F364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5299" name="Shape 337">
            <a:extLst>
              <a:ext uri="{FF2B5EF4-FFF2-40B4-BE49-F238E27FC236}">
                <a16:creationId xmlns:a16="http://schemas.microsoft.com/office/drawing/2014/main" id="{A639BBDA-675D-5C3F-3E2E-470D81FC6A9A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GO DISCUSS HOW A LAN PLAYS OUT AND HAS A ROUTER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hape 349">
            <a:extLst>
              <a:ext uri="{FF2B5EF4-FFF2-40B4-BE49-F238E27FC236}">
                <a16:creationId xmlns:a16="http://schemas.microsoft.com/office/drawing/2014/main" id="{1A1D8198-EFFF-6D81-E577-FA3BB68FBB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8371" name="Shape 350">
            <a:extLst>
              <a:ext uri="{FF2B5EF4-FFF2-40B4-BE49-F238E27FC236}">
                <a16:creationId xmlns:a16="http://schemas.microsoft.com/office/drawing/2014/main" id="{15F14190-6384-17CB-FFFC-BE95820AF6AC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Great. So, at this point, we know how to get packets from one host to another….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hape 355">
            <a:extLst>
              <a:ext uri="{FF2B5EF4-FFF2-40B4-BE49-F238E27FC236}">
                <a16:creationId xmlns:a16="http://schemas.microsoft.com/office/drawing/2014/main" id="{30420CD9-A299-F30A-368D-D9C5992E26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60419" name="Shape 356">
            <a:extLst>
              <a:ext uri="{FF2B5EF4-FFF2-40B4-BE49-F238E27FC236}">
                <a16:creationId xmlns:a16="http://schemas.microsoft.com/office/drawing/2014/main" id="{410DB718-2730-581D-49D9-4AEF48E99504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GO DISCUSS HOW A LAN PLAYS OUT AND HAS A ROUTER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hape 360">
            <a:extLst>
              <a:ext uri="{FF2B5EF4-FFF2-40B4-BE49-F238E27FC236}">
                <a16:creationId xmlns:a16="http://schemas.microsoft.com/office/drawing/2014/main" id="{862E87E0-AD54-8977-886B-70B8504DFF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62467" name="Shape 361">
            <a:extLst>
              <a:ext uri="{FF2B5EF4-FFF2-40B4-BE49-F238E27FC236}">
                <a16:creationId xmlns:a16="http://schemas.microsoft.com/office/drawing/2014/main" id="{C5577B5F-0CF0-B581-6FB0-9B54A86AFB81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GO DISCUSS HOW A LAN PLAYS OUT AND HAS A ROUTER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hape 372">
            <a:extLst>
              <a:ext uri="{FF2B5EF4-FFF2-40B4-BE49-F238E27FC236}">
                <a16:creationId xmlns:a16="http://schemas.microsoft.com/office/drawing/2014/main" id="{38F75D6E-189D-E91D-6D37-9A7322B8C6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66563" name="Shape 373">
            <a:extLst>
              <a:ext uri="{FF2B5EF4-FFF2-40B4-BE49-F238E27FC236}">
                <a16:creationId xmlns:a16="http://schemas.microsoft.com/office/drawing/2014/main" id="{33859006-6BE9-5314-596C-112A5DB5197B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GO DISCUSS HOW A LAN PLAYS OUT AND HAS A ROUTER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hape 155">
            <a:extLst>
              <a:ext uri="{FF2B5EF4-FFF2-40B4-BE49-F238E27FC236}">
                <a16:creationId xmlns:a16="http://schemas.microsoft.com/office/drawing/2014/main" id="{8A4BFA00-FA3F-7895-91E0-E7B41BAFA1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7171" name="Shape 156">
            <a:extLst>
              <a:ext uri="{FF2B5EF4-FFF2-40B4-BE49-F238E27FC236}">
                <a16:creationId xmlns:a16="http://schemas.microsoft.com/office/drawing/2014/main" id="{AC1D8F6F-2228-7A3C-15EB-662B8E5F7254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 have to coordinate how packets are structured, what packets are sent when, etc. Everyone has to agree ahead of time so that receiver knows what to do when they receive a packet.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hape 377">
            <a:extLst>
              <a:ext uri="{FF2B5EF4-FFF2-40B4-BE49-F238E27FC236}">
                <a16:creationId xmlns:a16="http://schemas.microsoft.com/office/drawing/2014/main" id="{729C7BAC-ADBC-0B96-10D5-83FE34E6F0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68611" name="Shape 378">
            <a:extLst>
              <a:ext uri="{FF2B5EF4-FFF2-40B4-BE49-F238E27FC236}">
                <a16:creationId xmlns:a16="http://schemas.microsoft.com/office/drawing/2014/main" id="{6D32F55E-14DC-BA89-24F9-8C842DF060C0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GO DISCUSS HOW A LAN PLAYS OUT AND HAS A ROUTER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hape 382">
            <a:extLst>
              <a:ext uri="{FF2B5EF4-FFF2-40B4-BE49-F238E27FC236}">
                <a16:creationId xmlns:a16="http://schemas.microsoft.com/office/drawing/2014/main" id="{1AD72399-7138-FDB5-2785-EB6A07119E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70659" name="Shape 383">
            <a:extLst>
              <a:ext uri="{FF2B5EF4-FFF2-40B4-BE49-F238E27FC236}">
                <a16:creationId xmlns:a16="http://schemas.microsoft.com/office/drawing/2014/main" id="{D5950AE0-F845-33A4-FA5C-99EB6FE18980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GO DISCUSS HOW A LAN PLAYS OUT AND HAS A ROUTER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hape 387">
            <a:extLst>
              <a:ext uri="{FF2B5EF4-FFF2-40B4-BE49-F238E27FC236}">
                <a16:creationId xmlns:a16="http://schemas.microsoft.com/office/drawing/2014/main" id="{2221C9C5-78B3-0BB8-B922-A21402843F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72707" name="Shape 388">
            <a:extLst>
              <a:ext uri="{FF2B5EF4-FFF2-40B4-BE49-F238E27FC236}">
                <a16:creationId xmlns:a16="http://schemas.microsoft.com/office/drawing/2014/main" id="{F3393B49-CF09-E6B6-33C7-F001E459A55E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GO DISCUSS HOW A LAN PLAYS OUT AND HAS A ROUTER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hape 392">
            <a:extLst>
              <a:ext uri="{FF2B5EF4-FFF2-40B4-BE49-F238E27FC236}">
                <a16:creationId xmlns:a16="http://schemas.microsoft.com/office/drawing/2014/main" id="{81F806A0-DCA9-F188-5040-08BD72A276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74755" name="Shape 393">
            <a:extLst>
              <a:ext uri="{FF2B5EF4-FFF2-40B4-BE49-F238E27FC236}">
                <a16:creationId xmlns:a16="http://schemas.microsoft.com/office/drawing/2014/main" id="{CA547284-8E06-A599-486B-712EF6FF8026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GO DISCUSS HOW A LAN PLAYS OUT AND HAS A ROUTER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hape 397">
            <a:extLst>
              <a:ext uri="{FF2B5EF4-FFF2-40B4-BE49-F238E27FC236}">
                <a16:creationId xmlns:a16="http://schemas.microsoft.com/office/drawing/2014/main" id="{A8275365-123A-4D55-C8BF-C2E7D5F192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76803" name="Shape 398">
            <a:extLst>
              <a:ext uri="{FF2B5EF4-FFF2-40B4-BE49-F238E27FC236}">
                <a16:creationId xmlns:a16="http://schemas.microsoft.com/office/drawing/2014/main" id="{7BD3789B-DF08-CC34-27DB-2661041FB27C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GO DISCUSS HOW A LAN PLAYS OUT AND HAS A ROUTER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hape 402">
            <a:extLst>
              <a:ext uri="{FF2B5EF4-FFF2-40B4-BE49-F238E27FC236}">
                <a16:creationId xmlns:a16="http://schemas.microsoft.com/office/drawing/2014/main" id="{EE62388F-7963-84F4-D56D-77D508469E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78851" name="Shape 403">
            <a:extLst>
              <a:ext uri="{FF2B5EF4-FFF2-40B4-BE49-F238E27FC236}">
                <a16:creationId xmlns:a16="http://schemas.microsoft.com/office/drawing/2014/main" id="{CB3D836C-BFCE-3E55-99EF-3A41FC8096DF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GO DISCUSS HOW A LAN PLAYS OUT AND HAS A ROUTER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hape 407">
            <a:extLst>
              <a:ext uri="{FF2B5EF4-FFF2-40B4-BE49-F238E27FC236}">
                <a16:creationId xmlns:a16="http://schemas.microsoft.com/office/drawing/2014/main" id="{5E8C0FAE-5FBF-BD09-D581-8A67DE7E46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80899" name="Shape 408">
            <a:extLst>
              <a:ext uri="{FF2B5EF4-FFF2-40B4-BE49-F238E27FC236}">
                <a16:creationId xmlns:a16="http://schemas.microsoft.com/office/drawing/2014/main" id="{F22DC27F-5A2E-1E53-6377-A6247B99BE7C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GO DISCUSS HOW A LAN PLAYS OUT AND HAS A ROUTER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hape 412">
            <a:extLst>
              <a:ext uri="{FF2B5EF4-FFF2-40B4-BE49-F238E27FC236}">
                <a16:creationId xmlns:a16="http://schemas.microsoft.com/office/drawing/2014/main" id="{DD7E5C0E-7858-8BF8-6B27-48C063F7EF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82947" name="Shape 413">
            <a:extLst>
              <a:ext uri="{FF2B5EF4-FFF2-40B4-BE49-F238E27FC236}">
                <a16:creationId xmlns:a16="http://schemas.microsoft.com/office/drawing/2014/main" id="{419C9CB6-B593-BFB4-FB66-44D255670A4C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GO DISCUSS HOW A LAN PLAYS OUT AND HAS A ROUTER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hape 417">
            <a:extLst>
              <a:ext uri="{FF2B5EF4-FFF2-40B4-BE49-F238E27FC236}">
                <a16:creationId xmlns:a16="http://schemas.microsoft.com/office/drawing/2014/main" id="{D45169C5-BF2C-D74A-9DC8-5624F1C3EE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84995" name="Shape 418">
            <a:extLst>
              <a:ext uri="{FF2B5EF4-FFF2-40B4-BE49-F238E27FC236}">
                <a16:creationId xmlns:a16="http://schemas.microsoft.com/office/drawing/2014/main" id="{984A93EF-0F26-FBD4-31E6-D0F92EF7049D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GO DISCUSS HOW A LAN PLAYS OUT AND HAS A ROUTER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hape 422">
            <a:extLst>
              <a:ext uri="{FF2B5EF4-FFF2-40B4-BE49-F238E27FC236}">
                <a16:creationId xmlns:a16="http://schemas.microsoft.com/office/drawing/2014/main" id="{C08752EF-519D-31D6-8EF1-CCC33E117C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87043" name="Shape 423">
            <a:extLst>
              <a:ext uri="{FF2B5EF4-FFF2-40B4-BE49-F238E27FC236}">
                <a16:creationId xmlns:a16="http://schemas.microsoft.com/office/drawing/2014/main" id="{5D5539AB-5E0B-FBCC-0FFE-AD1BB9314481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GO DISCUSS HOW A LAN PLAYS OUT AND HAS A ROUTER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165">
            <a:extLst>
              <a:ext uri="{FF2B5EF4-FFF2-40B4-BE49-F238E27FC236}">
                <a16:creationId xmlns:a16="http://schemas.microsoft.com/office/drawing/2014/main" id="{9BD9F974-D489-D009-820B-BFA65266B8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9219" name="Shape 166">
            <a:extLst>
              <a:ext uri="{FF2B5EF4-FFF2-40B4-BE49-F238E27FC236}">
                <a16:creationId xmlns:a16="http://schemas.microsoft.com/office/drawing/2014/main" id="{D429BA08-0205-26A7-E61B-DBDF0AD1C69B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Big shift today! Next four lectures are going to be about the web.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hape 428">
            <a:extLst>
              <a:ext uri="{FF2B5EF4-FFF2-40B4-BE49-F238E27FC236}">
                <a16:creationId xmlns:a16="http://schemas.microsoft.com/office/drawing/2014/main" id="{ABD48C13-A6DA-2692-D8F8-7ADB15533D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89091" name="Shape 429">
            <a:extLst>
              <a:ext uri="{FF2B5EF4-FFF2-40B4-BE49-F238E27FC236}">
                <a16:creationId xmlns:a16="http://schemas.microsoft.com/office/drawing/2014/main" id="{6E9C7A63-8B81-BD4E-2C41-32F7A7E778CE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GO DISCUSS HOW A LAN PLAYS OUT AND HAS A ROUTER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hape 437">
            <a:extLst>
              <a:ext uri="{FF2B5EF4-FFF2-40B4-BE49-F238E27FC236}">
                <a16:creationId xmlns:a16="http://schemas.microsoft.com/office/drawing/2014/main" id="{0DA8B9A7-61F6-542A-902B-45151FCBA0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92163" name="Shape 438">
            <a:extLst>
              <a:ext uri="{FF2B5EF4-FFF2-40B4-BE49-F238E27FC236}">
                <a16:creationId xmlns:a16="http://schemas.microsoft.com/office/drawing/2014/main" id="{7A1F1A66-6377-BFF4-779E-FDD4F3A120CC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GO DISCUSS HOW A LAN PLAYS OUT AND HAS A ROUTER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hape 442">
            <a:extLst>
              <a:ext uri="{FF2B5EF4-FFF2-40B4-BE49-F238E27FC236}">
                <a16:creationId xmlns:a16="http://schemas.microsoft.com/office/drawing/2014/main" id="{3A528C93-5688-8FAE-4A87-38BDBE7131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94211" name="Shape 443">
            <a:extLst>
              <a:ext uri="{FF2B5EF4-FFF2-40B4-BE49-F238E27FC236}">
                <a16:creationId xmlns:a16="http://schemas.microsoft.com/office/drawing/2014/main" id="{C33AAD1F-E74D-15D1-A40A-60308A869748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GO DISCUSS HOW A LAN PLAYS OUT AND HAS A ROUTER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hape 448">
            <a:extLst>
              <a:ext uri="{FF2B5EF4-FFF2-40B4-BE49-F238E27FC236}">
                <a16:creationId xmlns:a16="http://schemas.microsoft.com/office/drawing/2014/main" id="{BE860E4B-810F-FAFD-5146-ADF4217109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96259" name="Shape 449">
            <a:extLst>
              <a:ext uri="{FF2B5EF4-FFF2-40B4-BE49-F238E27FC236}">
                <a16:creationId xmlns:a16="http://schemas.microsoft.com/office/drawing/2014/main" id="{0B15B681-EF77-33F9-E476-C84E1B406474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GO DISCUSS HOW A LAN PLAYS OUT AND HAS A ROUTER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hape 453">
            <a:extLst>
              <a:ext uri="{FF2B5EF4-FFF2-40B4-BE49-F238E27FC236}">
                <a16:creationId xmlns:a16="http://schemas.microsoft.com/office/drawing/2014/main" id="{60365AF6-DAC1-7801-E4D0-FDE7309735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98307" name="Shape 454">
            <a:extLst>
              <a:ext uri="{FF2B5EF4-FFF2-40B4-BE49-F238E27FC236}">
                <a16:creationId xmlns:a16="http://schemas.microsoft.com/office/drawing/2014/main" id="{AD6671D2-3A74-2CC9-D72C-A2AFF2A4E1E4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GO DRAW OUT QUERY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hape 459">
            <a:extLst>
              <a:ext uri="{FF2B5EF4-FFF2-40B4-BE49-F238E27FC236}">
                <a16:creationId xmlns:a16="http://schemas.microsoft.com/office/drawing/2014/main" id="{88D7A9A1-C776-12A7-7928-D8B07B6721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00355" name="Shape 460">
            <a:extLst>
              <a:ext uri="{FF2B5EF4-FFF2-40B4-BE49-F238E27FC236}">
                <a16:creationId xmlns:a16="http://schemas.microsoft.com/office/drawing/2014/main" id="{2349E165-23EA-DD6D-BE2C-F8F61D743D66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GO DISCUSS HOW A LAN PLAYS OUT AND HAS A ROUTER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hape 464">
            <a:extLst>
              <a:ext uri="{FF2B5EF4-FFF2-40B4-BE49-F238E27FC236}">
                <a16:creationId xmlns:a16="http://schemas.microsoft.com/office/drawing/2014/main" id="{2D815131-11A9-D5B4-F2F0-9FA89DB41B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02403" name="Shape 465">
            <a:extLst>
              <a:ext uri="{FF2B5EF4-FFF2-40B4-BE49-F238E27FC236}">
                <a16:creationId xmlns:a16="http://schemas.microsoft.com/office/drawing/2014/main" id="{6B213814-5ECF-24D3-9762-C32CD7106638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GO DISCUSS HOW A LAN PLAYS OUT AND HAS A ROUTER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hape 470">
            <a:extLst>
              <a:ext uri="{FF2B5EF4-FFF2-40B4-BE49-F238E27FC236}">
                <a16:creationId xmlns:a16="http://schemas.microsoft.com/office/drawing/2014/main" id="{8CF9D874-265C-EB90-B92C-16367643F7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04451" name="Shape 471">
            <a:extLst>
              <a:ext uri="{FF2B5EF4-FFF2-40B4-BE49-F238E27FC236}">
                <a16:creationId xmlns:a16="http://schemas.microsoft.com/office/drawing/2014/main" id="{4B8ACD92-442B-6FA8-25BE-5C67240DA7BE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GO DISCUSS HOW A LAN PLAYS OUT AND HAS A ROUTER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171">
            <a:extLst>
              <a:ext uri="{FF2B5EF4-FFF2-40B4-BE49-F238E27FC236}">
                <a16:creationId xmlns:a16="http://schemas.microsoft.com/office/drawing/2014/main" id="{8427E638-DD5C-81DC-5814-360AA1D4B8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1267" name="Shape 172">
            <a:extLst>
              <a:ext uri="{FF2B5EF4-FFF2-40B4-BE49-F238E27FC236}">
                <a16:creationId xmlns:a16="http://schemas.microsoft.com/office/drawing/2014/main" id="{B48C60E4-C010-C90E-E8BA-52C80D056215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Big shift today! Next four lectures are going to be about the web.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179">
            <a:extLst>
              <a:ext uri="{FF2B5EF4-FFF2-40B4-BE49-F238E27FC236}">
                <a16:creationId xmlns:a16="http://schemas.microsoft.com/office/drawing/2014/main" id="{A607F25B-1130-0BDB-3512-B00136610E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3315" name="Shape 180">
            <a:extLst>
              <a:ext uri="{FF2B5EF4-FFF2-40B4-BE49-F238E27FC236}">
                <a16:creationId xmlns:a16="http://schemas.microsoft.com/office/drawing/2014/main" id="{D6C66933-9A92-8714-1184-2AA95FB60B4A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Big shift today! Next four lectures are going to be about the web.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189">
            <a:extLst>
              <a:ext uri="{FF2B5EF4-FFF2-40B4-BE49-F238E27FC236}">
                <a16:creationId xmlns:a16="http://schemas.microsoft.com/office/drawing/2014/main" id="{035A0C33-4E98-2AB7-4AC1-39DF7449EA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5363" name="Shape 190">
            <a:extLst>
              <a:ext uri="{FF2B5EF4-FFF2-40B4-BE49-F238E27FC236}">
                <a16:creationId xmlns:a16="http://schemas.microsoft.com/office/drawing/2014/main" id="{4993AC36-FAD7-E5BE-1F3F-D5AD592B44B3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Big shift today! Next four lectures are going to be about the web.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201">
            <a:extLst>
              <a:ext uri="{FF2B5EF4-FFF2-40B4-BE49-F238E27FC236}">
                <a16:creationId xmlns:a16="http://schemas.microsoft.com/office/drawing/2014/main" id="{8096D218-CEAB-B2F5-555A-EF6AA0A7E2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7411" name="Shape 202">
            <a:extLst>
              <a:ext uri="{FF2B5EF4-FFF2-40B4-BE49-F238E27FC236}">
                <a16:creationId xmlns:a16="http://schemas.microsoft.com/office/drawing/2014/main" id="{0F1505AD-3D00-1DB2-EC87-2DDBEF3320D1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Big shift today! Next four lectures are going to be about the web.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hape 215">
            <a:extLst>
              <a:ext uri="{FF2B5EF4-FFF2-40B4-BE49-F238E27FC236}">
                <a16:creationId xmlns:a16="http://schemas.microsoft.com/office/drawing/2014/main" id="{BAC0F8A0-5402-3C00-A9C4-1AAC98C7FA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9459" name="Shape 216">
            <a:extLst>
              <a:ext uri="{FF2B5EF4-FFF2-40B4-BE49-F238E27FC236}">
                <a16:creationId xmlns:a16="http://schemas.microsoft.com/office/drawing/2014/main" id="{D0ABA914-2B22-B569-5FD9-79FF09C85A1D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Big shift today! Next four lectures are going to be about the web.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6A691-2146-A39F-B456-3F412E06BB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BC2FD1-89C0-1581-E784-8382B432A7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4A18A-8F61-009D-CB8A-93ECF2DBC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F46D-57BD-614A-9B09-602B71623A8C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FC057-FC87-50C2-1EB3-E4728E3D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5DA5D-7017-53E1-0111-2C4700A3C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CDCC6-DB49-AD4D-B58A-E066842EF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9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4F43-3DA9-8F8F-D973-E9C67B6DC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73D5F2-FD68-4696-DB66-B9CA37E00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F89F4-5BAD-FD74-C32F-107386924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F46D-57BD-614A-9B09-602B71623A8C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4E22E-FA75-8821-FB68-5BEF4BC0E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C12DB-D8AD-3649-3653-27879401A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CDCC6-DB49-AD4D-B58A-E066842EF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BF4B59-885F-7C6C-91C0-040643EA80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80BACC-1C96-A399-7F14-0229D9642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34866-9F1D-F2CE-8691-AC4F36EB5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F46D-57BD-614A-9B09-602B71623A8C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52E75-EC1D-D475-8F40-8B1CF9699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6C9D6-E408-6397-99B8-C0CFD7758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CDCC6-DB49-AD4D-B58A-E066842EF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97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9A45718C-7CFD-D790-23A8-834D77ECED72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52A25C-7ABA-3A45-A252-0378247247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983512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683F4-ACF9-5153-4728-983B11DE3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730B2-06F2-621F-D2C9-91F93D50F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60AF0-BD2B-9422-EE8F-D2EB83676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F46D-57BD-614A-9B09-602B71623A8C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8A8C7-FD31-9051-181C-78D0ADAE2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FC7CE-B1BD-B302-624A-E7A990761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CDCC6-DB49-AD4D-B58A-E066842EF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13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3E703-C996-64CD-422A-3CC3552CB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F6743-134B-989A-CB6D-D44E80929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F7CDE-0B94-C6EC-0BC4-EBD23AFD6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F46D-57BD-614A-9B09-602B71623A8C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E00C3-8EC5-DC65-6765-C1509F4FF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1F076-0BAA-87C9-4CBE-CA14EEB01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CDCC6-DB49-AD4D-B58A-E066842EF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1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C59FA-4C20-7705-1B15-945BAD99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659EC-A055-462F-8434-4D2BB04E8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09CC06-387B-27A0-833E-178974F2C1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2769B5-7222-48C2-9E4E-38ED2E547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F46D-57BD-614A-9B09-602B71623A8C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31509F-D5CA-BDCB-7FFC-0FC04C1A4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5D47A3-27EB-0AB0-16E5-C2B931676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CDCC6-DB49-AD4D-B58A-E066842EF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76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4EFEB-FBF5-C484-50F2-0D45D4287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C9DBEC-B5D1-3576-F8DF-E6851A230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9F9257-322E-F6F2-5C81-F36EC3C00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7CED08-AEBF-D5A3-0770-B8B95AE5C1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D8D416-7AB9-64E0-1A4D-3EDDAAC451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8D1315-C315-A85A-196D-854B68CB2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F46D-57BD-614A-9B09-602B71623A8C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BF85B2-DA95-6C73-E060-334F85381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D117B3-0D1D-8EA3-BDB4-B2A186D6B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CDCC6-DB49-AD4D-B58A-E066842EF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09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79A6A-B051-1067-17B6-9947CCCC6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298337-FB6D-96FA-AA04-ED6EC873C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F46D-57BD-614A-9B09-602B71623A8C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0800BC-18A5-73B2-FA63-7BE8B6FB5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D4D1F5-33CC-2E82-64F9-E15650506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CDCC6-DB49-AD4D-B58A-E066842EF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11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9F2CBB-5D68-53A4-4766-9307CEAAB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F46D-57BD-614A-9B09-602B71623A8C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6703A8-11C4-C836-B5E0-20C0553EB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DA51D7-DBD5-8D59-2693-0BF9A24A2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CDCC6-DB49-AD4D-B58A-E066842EF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98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435B4-DE71-0E87-62F0-B6B32E10E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D5E72-00BF-A5C9-78E8-76B20A866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FD3FF0-1DDD-01DB-0AB8-9865B28E32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E55086-5D68-A639-2428-F49611B5D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F46D-57BD-614A-9B09-602B71623A8C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1D1172-47D0-632F-DAD8-965B60361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79BCE0-59A0-7ACA-BF30-B6E675399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CDCC6-DB49-AD4D-B58A-E066842EF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51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60AC4-9B22-3C06-27BD-4D0493E84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151E76-88CA-117B-EAEF-7D1D1152A0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1483D9-0C80-D54F-ACEC-48AAC2B9FF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394C5C-EE0A-8CBD-0847-CA6C1FFBE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F46D-57BD-614A-9B09-602B71623A8C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62ED0E-4436-61AD-6037-08B01F4EF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B9F208-3901-02FC-7BEF-8D4E5AC52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CDCC6-DB49-AD4D-B58A-E066842EF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49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14921D-0A7A-A2E0-5598-E92622F9E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04A18A-FF71-21D1-A8AB-E8A2FF159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75768-BEE5-7F92-0902-A918C75A21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B9F46D-57BD-614A-9B09-602B71623A8C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22C193-E2C6-0EB8-B461-A8912AC66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B2C09-376B-06BF-C6BF-59331A55A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0CDCC6-DB49-AD4D-B58A-E066842EF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3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google.com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463817" y="1295400"/>
            <a:ext cx="6604000" cy="1905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3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Web security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633153" y="2921000"/>
            <a:ext cx="57302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181600" y="3381029"/>
            <a:ext cx="6705600" cy="2540000"/>
          </a:xfrm>
        </p:spPr>
        <p:txBody>
          <a:bodyPr anchor="t">
            <a:noAutofit/>
          </a:bodyPr>
          <a:lstStyle/>
          <a:p>
            <a:pPr algn="l"/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/>
              <p14:cNvContentPartPr/>
              <p14:nvPr/>
            </p14:nvContentPartPr>
            <p14:xfrm>
              <a:off x="2267040" y="724320"/>
              <a:ext cx="480" cy="48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54560" y="711840"/>
                <a:ext cx="25440" cy="25440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Picture 13" descr="log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602322"/>
            <a:ext cx="4267200" cy="426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2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SI 5 Layer Model">
            <a:extLst>
              <a:ext uri="{FF2B5EF4-FFF2-40B4-BE49-F238E27FC236}">
                <a16:creationId xmlns:a16="http://schemas.microsoft.com/office/drawing/2014/main" id="{956672C6-FC65-CC37-7FE7-FC2B07E16558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6500">
                <a:latin typeface="Helvetica Neue Bold Condensed" panose="02000503000000020004" pitchFamily="2" charset="0"/>
                <a:ea typeface="Helvetica Neue Bold Condensed" panose="02000503000000020004" pitchFamily="2" charset="0"/>
                <a:cs typeface="Helvetica Neue Bold Condensed" panose="02000503000000020004" pitchFamily="2" charset="0"/>
                <a:sym typeface="Helvetica Neue Bold Condensed" panose="02000503000000020004" pitchFamily="2" charset="0"/>
              </a:rPr>
              <a:t>OSI 5 Layer Model</a:t>
            </a:r>
          </a:p>
        </p:txBody>
      </p:sp>
      <p:sp>
        <p:nvSpPr>
          <p:cNvPr id="175" name="Data Link">
            <a:extLst>
              <a:ext uri="{FF2B5EF4-FFF2-40B4-BE49-F238E27FC236}">
                <a16:creationId xmlns:a16="http://schemas.microsoft.com/office/drawing/2014/main" id="{F2AA4038-08DE-298E-B67F-978039EF6E7F}"/>
              </a:ext>
            </a:extLst>
          </p:cNvPr>
          <p:cNvSpPr/>
          <p:nvPr/>
        </p:nvSpPr>
        <p:spPr>
          <a:xfrm>
            <a:off x="813595" y="4648201"/>
            <a:ext cx="2538412" cy="788988"/>
          </a:xfrm>
          <a:prstGeom prst="roundRect">
            <a:avLst>
              <a:gd name="adj" fmla="val 12074"/>
            </a:avLst>
          </a:prstGeom>
          <a:ln w="63500">
            <a:solidFill>
              <a:schemeClr val="accent1">
                <a:lumOff val="-13575"/>
              </a:schemeClr>
            </a:solidFill>
            <a:miter lim="400000"/>
          </a:ln>
        </p:spPr>
        <p:txBody>
          <a:bodyPr lIns="0" tIns="0" rIns="0" bIns="0" anchor="ctr"/>
          <a:lstStyle>
            <a:lvl1pPr>
              <a:defRPr sz="5900" b="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algn="ctr">
              <a:defRPr/>
            </a:pPr>
            <a:r>
              <a:rPr sz="2951" kern="0"/>
              <a:t>Data Link</a:t>
            </a:r>
          </a:p>
        </p:txBody>
      </p:sp>
      <p:sp>
        <p:nvSpPr>
          <p:cNvPr id="176" name="Physical">
            <a:extLst>
              <a:ext uri="{FF2B5EF4-FFF2-40B4-BE49-F238E27FC236}">
                <a16:creationId xmlns:a16="http://schemas.microsoft.com/office/drawing/2014/main" id="{870A722A-FCBB-9DB7-CCFC-3550A150A92A}"/>
              </a:ext>
            </a:extLst>
          </p:cNvPr>
          <p:cNvSpPr/>
          <p:nvPr/>
        </p:nvSpPr>
        <p:spPr>
          <a:xfrm>
            <a:off x="813595" y="5625307"/>
            <a:ext cx="2538412" cy="788988"/>
          </a:xfrm>
          <a:prstGeom prst="roundRect">
            <a:avLst>
              <a:gd name="adj" fmla="val 12074"/>
            </a:avLst>
          </a:prstGeom>
          <a:ln w="63500">
            <a:solidFill>
              <a:schemeClr val="accent6">
                <a:hueOff val="-146070"/>
                <a:satOff val="-10048"/>
                <a:lumOff val="-30626"/>
              </a:schemeClr>
            </a:solidFill>
            <a:miter lim="400000"/>
          </a:ln>
        </p:spPr>
        <p:txBody>
          <a:bodyPr lIns="0" tIns="0" rIns="0" bIns="0" anchor="ctr"/>
          <a:lstStyle>
            <a:lvl1pPr>
              <a:defRPr sz="5900" b="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algn="ctr">
              <a:defRPr/>
            </a:pPr>
            <a:r>
              <a:rPr sz="2951" kern="0"/>
              <a:t>Physical</a:t>
            </a:r>
          </a:p>
        </p:txBody>
      </p:sp>
      <p:sp>
        <p:nvSpPr>
          <p:cNvPr id="12293" name="How to get packet to the next hop. Transmission of data frames between two nodes connected by a physical link.">
            <a:extLst>
              <a:ext uri="{FF2B5EF4-FFF2-40B4-BE49-F238E27FC236}">
                <a16:creationId xmlns:a16="http://schemas.microsoft.com/office/drawing/2014/main" id="{4976DD8C-7188-C616-F709-D8FD116AE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5856" y="4708081"/>
            <a:ext cx="7144544" cy="66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400" tIns="25400" rIns="25400" bIns="25400" anchor="ctr">
            <a:spAutoFit/>
          </a:bodyPr>
          <a:lstStyle/>
          <a:p>
            <a:pPr eaLnBrk="1"/>
            <a:r>
              <a:rPr lang="en-US" altLang="en-US" sz="2000"/>
              <a:t>How to get packet to the next hop. Transmission of data frames between two nodes connected by a physical link.</a:t>
            </a:r>
          </a:p>
        </p:txBody>
      </p:sp>
      <p:sp>
        <p:nvSpPr>
          <p:cNvPr id="12294" name="How do bits get translated into electrical, optical, or radio signals">
            <a:extLst>
              <a:ext uri="{FF2B5EF4-FFF2-40B4-BE49-F238E27FC236}">
                <a16:creationId xmlns:a16="http://schemas.microsoft.com/office/drawing/2014/main" id="{D9F4C001-A486-5809-99CF-661C81BFF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6651" y="5839869"/>
            <a:ext cx="7460456" cy="35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400" tIns="25400" rIns="25400" bIns="25400" anchor="ctr">
            <a:spAutoFit/>
          </a:bodyPr>
          <a:lstStyle>
            <a:lvl1pPr algn="ctr" defTabSz="4572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algn="ctr" defTabSz="4572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algn="ctr" defTabSz="4572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algn="ctr" defTabSz="4572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algn="ctr" defTabSz="4572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457200" indent="9144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914400" indent="9144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1371600" indent="9144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1828800" indent="9144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algn="l" eaLnBrk="1"/>
            <a:r>
              <a:rPr lang="en-US" altLang="en-US" sz="2000" b="0"/>
              <a:t>How do bits get translated into electrical, optical, or radio signals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SI 5 Layer Model">
            <a:extLst>
              <a:ext uri="{FF2B5EF4-FFF2-40B4-BE49-F238E27FC236}">
                <a16:creationId xmlns:a16="http://schemas.microsoft.com/office/drawing/2014/main" id="{EA266BFE-F1B4-11AE-EFB1-1633C1E79EA5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6500">
                <a:latin typeface="Helvetica Neue Bold Condensed" panose="02000503000000020004" pitchFamily="2" charset="0"/>
                <a:ea typeface="Helvetica Neue Bold Condensed" panose="02000503000000020004" pitchFamily="2" charset="0"/>
                <a:cs typeface="Helvetica Neue Bold Condensed" panose="02000503000000020004" pitchFamily="2" charset="0"/>
                <a:sym typeface="Helvetica Neue Bold Condensed" panose="02000503000000020004" pitchFamily="2" charset="0"/>
              </a:rPr>
              <a:t>OSI 5 Layer Model</a:t>
            </a:r>
          </a:p>
        </p:txBody>
      </p:sp>
      <p:sp>
        <p:nvSpPr>
          <p:cNvPr id="183" name="Network">
            <a:extLst>
              <a:ext uri="{FF2B5EF4-FFF2-40B4-BE49-F238E27FC236}">
                <a16:creationId xmlns:a16="http://schemas.microsoft.com/office/drawing/2014/main" id="{63709AE3-3F87-9BC6-794D-21F7312D67E5}"/>
              </a:ext>
            </a:extLst>
          </p:cNvPr>
          <p:cNvSpPr/>
          <p:nvPr/>
        </p:nvSpPr>
        <p:spPr>
          <a:xfrm>
            <a:off x="813595" y="3671095"/>
            <a:ext cx="2538412" cy="788988"/>
          </a:xfrm>
          <a:prstGeom prst="roundRect">
            <a:avLst>
              <a:gd name="adj" fmla="val 12074"/>
            </a:avLst>
          </a:prstGeom>
          <a:ln w="63500">
            <a:solidFill>
              <a:schemeClr val="accent3">
                <a:hueOff val="362282"/>
                <a:satOff val="31803"/>
                <a:lumOff val="-18242"/>
              </a:schemeClr>
            </a:solidFill>
            <a:miter lim="400000"/>
          </a:ln>
        </p:spPr>
        <p:txBody>
          <a:bodyPr lIns="0" tIns="0" rIns="0" bIns="0" anchor="ctr"/>
          <a:lstStyle>
            <a:lvl1pPr>
              <a:defRPr sz="5900" b="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algn="ctr">
              <a:defRPr/>
            </a:pPr>
            <a:r>
              <a:rPr sz="2951" kern="0"/>
              <a:t>Network</a:t>
            </a:r>
          </a:p>
        </p:txBody>
      </p:sp>
      <p:sp>
        <p:nvSpPr>
          <p:cNvPr id="184" name="Data Link">
            <a:extLst>
              <a:ext uri="{FF2B5EF4-FFF2-40B4-BE49-F238E27FC236}">
                <a16:creationId xmlns:a16="http://schemas.microsoft.com/office/drawing/2014/main" id="{F7E50833-91AF-7782-8860-69360BABB33C}"/>
              </a:ext>
            </a:extLst>
          </p:cNvPr>
          <p:cNvSpPr/>
          <p:nvPr/>
        </p:nvSpPr>
        <p:spPr>
          <a:xfrm>
            <a:off x="813595" y="4648201"/>
            <a:ext cx="2538412" cy="788988"/>
          </a:xfrm>
          <a:prstGeom prst="roundRect">
            <a:avLst>
              <a:gd name="adj" fmla="val 12074"/>
            </a:avLst>
          </a:prstGeom>
          <a:ln w="63500">
            <a:solidFill>
              <a:schemeClr val="accent1">
                <a:lumOff val="-13575"/>
              </a:schemeClr>
            </a:solidFill>
            <a:miter lim="400000"/>
          </a:ln>
        </p:spPr>
        <p:txBody>
          <a:bodyPr lIns="0" tIns="0" rIns="0" bIns="0" anchor="ctr"/>
          <a:lstStyle>
            <a:lvl1pPr>
              <a:defRPr sz="5900" b="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algn="ctr">
              <a:defRPr/>
            </a:pPr>
            <a:r>
              <a:rPr sz="2951" kern="0"/>
              <a:t>Data Link</a:t>
            </a:r>
          </a:p>
        </p:txBody>
      </p:sp>
      <p:sp>
        <p:nvSpPr>
          <p:cNvPr id="185" name="Physical">
            <a:extLst>
              <a:ext uri="{FF2B5EF4-FFF2-40B4-BE49-F238E27FC236}">
                <a16:creationId xmlns:a16="http://schemas.microsoft.com/office/drawing/2014/main" id="{8A3BF7DF-77DD-A045-BA5C-F7D5EBBB330B}"/>
              </a:ext>
            </a:extLst>
          </p:cNvPr>
          <p:cNvSpPr/>
          <p:nvPr/>
        </p:nvSpPr>
        <p:spPr>
          <a:xfrm>
            <a:off x="813595" y="5625307"/>
            <a:ext cx="2538412" cy="788988"/>
          </a:xfrm>
          <a:prstGeom prst="roundRect">
            <a:avLst>
              <a:gd name="adj" fmla="val 12074"/>
            </a:avLst>
          </a:prstGeom>
          <a:ln w="63500">
            <a:solidFill>
              <a:schemeClr val="accent6">
                <a:hueOff val="-146070"/>
                <a:satOff val="-10048"/>
                <a:lumOff val="-30626"/>
              </a:schemeClr>
            </a:solidFill>
            <a:miter lim="400000"/>
          </a:ln>
        </p:spPr>
        <p:txBody>
          <a:bodyPr lIns="0" tIns="0" rIns="0" bIns="0" anchor="ctr"/>
          <a:lstStyle>
            <a:lvl1pPr>
              <a:defRPr sz="5900" b="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algn="ctr">
              <a:defRPr/>
            </a:pPr>
            <a:r>
              <a:rPr sz="2951" kern="0"/>
              <a:t>Physical</a:t>
            </a:r>
          </a:p>
        </p:txBody>
      </p:sp>
      <p:sp>
        <p:nvSpPr>
          <p:cNvPr id="14342" name="How do bits get translated into electrical, optical, or radio signals">
            <a:extLst>
              <a:ext uri="{FF2B5EF4-FFF2-40B4-BE49-F238E27FC236}">
                <a16:creationId xmlns:a16="http://schemas.microsoft.com/office/drawing/2014/main" id="{9EF4C6F0-8BC7-4797-538C-0FE6CE569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6651" y="5839869"/>
            <a:ext cx="7460456" cy="35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400" tIns="25400" rIns="25400" bIns="25400" anchor="ctr">
            <a:spAutoFit/>
          </a:bodyPr>
          <a:lstStyle>
            <a:lvl1pPr algn="ctr" defTabSz="4572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algn="ctr" defTabSz="4572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algn="ctr" defTabSz="4572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algn="ctr" defTabSz="4572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algn="ctr" defTabSz="4572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457200" indent="9144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914400" indent="9144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1371600" indent="9144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1828800" indent="9144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algn="l" eaLnBrk="1"/>
            <a:r>
              <a:rPr lang="en-US" altLang="en-US" sz="2000" b="0"/>
              <a:t>How do bits get translated into electrical, optical, or radio signals</a:t>
            </a:r>
          </a:p>
        </p:txBody>
      </p:sp>
      <p:sp>
        <p:nvSpPr>
          <p:cNvPr id="14343" name="How to get packet to the next hop. Transmission of data frames between two nodes connected by a physical link.">
            <a:extLst>
              <a:ext uri="{FF2B5EF4-FFF2-40B4-BE49-F238E27FC236}">
                <a16:creationId xmlns:a16="http://schemas.microsoft.com/office/drawing/2014/main" id="{F05BC53F-6BF7-CBA2-B66A-67ABA3947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5856" y="4708081"/>
            <a:ext cx="7144544" cy="66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400" tIns="25400" rIns="25400" bIns="25400" anchor="ctr">
            <a:spAutoFit/>
          </a:bodyPr>
          <a:lstStyle/>
          <a:p>
            <a:pPr eaLnBrk="1"/>
            <a:r>
              <a:rPr lang="en-US" altLang="en-US" sz="2000"/>
              <a:t>How to get packet to the next hop. Transmission of data frames between two nodes connected by a physical link.</a:t>
            </a:r>
          </a:p>
        </p:txBody>
      </p:sp>
      <p:sp>
        <p:nvSpPr>
          <p:cNvPr id="14344" name="Packet forwarding. How to get a packet to the final destination  when there are many hops along the way.">
            <a:extLst>
              <a:ext uri="{FF2B5EF4-FFF2-40B4-BE49-F238E27FC236}">
                <a16:creationId xmlns:a16="http://schemas.microsoft.com/office/drawing/2014/main" id="{591AF825-706F-5207-3741-E4B63183B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7763" y="3732561"/>
            <a:ext cx="6902402" cy="66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eaLnBrk="1"/>
            <a:r>
              <a:rPr lang="en-US" altLang="en-US" sz="2000"/>
              <a:t>Packet forwarding. How to get a packet to the final destination </a:t>
            </a:r>
            <a:br>
              <a:rPr lang="en-US" altLang="en-US" sz="2000"/>
            </a:br>
            <a:r>
              <a:rPr lang="en-US" altLang="en-US" sz="2000"/>
              <a:t>when there are many hops along the way.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SI 5 Layer Model">
            <a:extLst>
              <a:ext uri="{FF2B5EF4-FFF2-40B4-BE49-F238E27FC236}">
                <a16:creationId xmlns:a16="http://schemas.microsoft.com/office/drawing/2014/main" id="{B2CABECE-E222-8753-414E-2A1D1C3146A3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6500">
                <a:latin typeface="Helvetica Neue Bold Condensed" panose="02000503000000020004" pitchFamily="2" charset="0"/>
                <a:ea typeface="Helvetica Neue Bold Condensed" panose="02000503000000020004" pitchFamily="2" charset="0"/>
                <a:cs typeface="Helvetica Neue Bold Condensed" panose="02000503000000020004" pitchFamily="2" charset="0"/>
                <a:sym typeface="Helvetica Neue Bold Condensed" panose="02000503000000020004" pitchFamily="2" charset="0"/>
              </a:rPr>
              <a:t>OSI 5 Layer Model</a:t>
            </a:r>
          </a:p>
        </p:txBody>
      </p:sp>
      <p:sp>
        <p:nvSpPr>
          <p:cNvPr id="193" name="Transport">
            <a:extLst>
              <a:ext uri="{FF2B5EF4-FFF2-40B4-BE49-F238E27FC236}">
                <a16:creationId xmlns:a16="http://schemas.microsoft.com/office/drawing/2014/main" id="{B19195C9-EBB8-009B-8109-3E350C6E9C63}"/>
              </a:ext>
            </a:extLst>
          </p:cNvPr>
          <p:cNvSpPr/>
          <p:nvPr/>
        </p:nvSpPr>
        <p:spPr>
          <a:xfrm>
            <a:off x="813595" y="2694782"/>
            <a:ext cx="2538412" cy="788988"/>
          </a:xfrm>
          <a:prstGeom prst="roundRect">
            <a:avLst>
              <a:gd name="adj" fmla="val 12074"/>
            </a:avLst>
          </a:prstGeom>
          <a:ln w="635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</a:ln>
        </p:spPr>
        <p:txBody>
          <a:bodyPr lIns="0" tIns="0" rIns="0" bIns="0" anchor="ctr"/>
          <a:lstStyle>
            <a:lvl1pPr>
              <a:defRPr sz="5900" b="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algn="ctr">
              <a:defRPr/>
            </a:pPr>
            <a:r>
              <a:rPr sz="2951" kern="0"/>
              <a:t>Transport</a:t>
            </a:r>
          </a:p>
        </p:txBody>
      </p:sp>
      <p:sp>
        <p:nvSpPr>
          <p:cNvPr id="194" name="Network">
            <a:extLst>
              <a:ext uri="{FF2B5EF4-FFF2-40B4-BE49-F238E27FC236}">
                <a16:creationId xmlns:a16="http://schemas.microsoft.com/office/drawing/2014/main" id="{3FFC83F6-C957-7375-777C-5DC791D25775}"/>
              </a:ext>
            </a:extLst>
          </p:cNvPr>
          <p:cNvSpPr/>
          <p:nvPr/>
        </p:nvSpPr>
        <p:spPr>
          <a:xfrm>
            <a:off x="813595" y="3671095"/>
            <a:ext cx="2538412" cy="788988"/>
          </a:xfrm>
          <a:prstGeom prst="roundRect">
            <a:avLst>
              <a:gd name="adj" fmla="val 12074"/>
            </a:avLst>
          </a:prstGeom>
          <a:ln w="63500">
            <a:solidFill>
              <a:schemeClr val="accent3">
                <a:hueOff val="362282"/>
                <a:satOff val="31803"/>
                <a:lumOff val="-18242"/>
              </a:schemeClr>
            </a:solidFill>
            <a:miter lim="400000"/>
          </a:ln>
        </p:spPr>
        <p:txBody>
          <a:bodyPr lIns="0" tIns="0" rIns="0" bIns="0" anchor="ctr"/>
          <a:lstStyle>
            <a:lvl1pPr>
              <a:defRPr sz="5900" b="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algn="ctr">
              <a:defRPr/>
            </a:pPr>
            <a:r>
              <a:rPr sz="2951" kern="0"/>
              <a:t>Network</a:t>
            </a:r>
          </a:p>
        </p:txBody>
      </p:sp>
      <p:sp>
        <p:nvSpPr>
          <p:cNvPr id="195" name="Data Link">
            <a:extLst>
              <a:ext uri="{FF2B5EF4-FFF2-40B4-BE49-F238E27FC236}">
                <a16:creationId xmlns:a16="http://schemas.microsoft.com/office/drawing/2014/main" id="{02403C19-549B-4EEE-5E7C-E954EBF7AEB7}"/>
              </a:ext>
            </a:extLst>
          </p:cNvPr>
          <p:cNvSpPr/>
          <p:nvPr/>
        </p:nvSpPr>
        <p:spPr>
          <a:xfrm>
            <a:off x="813595" y="4648201"/>
            <a:ext cx="2538412" cy="788988"/>
          </a:xfrm>
          <a:prstGeom prst="roundRect">
            <a:avLst>
              <a:gd name="adj" fmla="val 12074"/>
            </a:avLst>
          </a:prstGeom>
          <a:ln w="63500">
            <a:solidFill>
              <a:schemeClr val="accent1">
                <a:lumOff val="-13575"/>
              </a:schemeClr>
            </a:solidFill>
            <a:miter lim="400000"/>
          </a:ln>
        </p:spPr>
        <p:txBody>
          <a:bodyPr lIns="0" tIns="0" rIns="0" bIns="0" anchor="ctr"/>
          <a:lstStyle>
            <a:lvl1pPr>
              <a:defRPr sz="5900" b="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algn="ctr">
              <a:defRPr/>
            </a:pPr>
            <a:r>
              <a:rPr sz="2951" kern="0"/>
              <a:t>Data Link</a:t>
            </a:r>
          </a:p>
        </p:txBody>
      </p:sp>
      <p:sp>
        <p:nvSpPr>
          <p:cNvPr id="196" name="Physical">
            <a:extLst>
              <a:ext uri="{FF2B5EF4-FFF2-40B4-BE49-F238E27FC236}">
                <a16:creationId xmlns:a16="http://schemas.microsoft.com/office/drawing/2014/main" id="{18CAEC52-8D78-429F-7CE1-9F3706B05920}"/>
              </a:ext>
            </a:extLst>
          </p:cNvPr>
          <p:cNvSpPr/>
          <p:nvPr/>
        </p:nvSpPr>
        <p:spPr>
          <a:xfrm>
            <a:off x="813595" y="5625307"/>
            <a:ext cx="2538412" cy="788988"/>
          </a:xfrm>
          <a:prstGeom prst="roundRect">
            <a:avLst>
              <a:gd name="adj" fmla="val 12074"/>
            </a:avLst>
          </a:prstGeom>
          <a:ln w="63500">
            <a:solidFill>
              <a:schemeClr val="accent6">
                <a:hueOff val="-146070"/>
                <a:satOff val="-10048"/>
                <a:lumOff val="-30626"/>
              </a:schemeClr>
            </a:solidFill>
            <a:miter lim="400000"/>
          </a:ln>
        </p:spPr>
        <p:txBody>
          <a:bodyPr lIns="0" tIns="0" rIns="0" bIns="0" anchor="ctr"/>
          <a:lstStyle>
            <a:lvl1pPr>
              <a:defRPr sz="5900" b="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algn="ctr">
              <a:defRPr/>
            </a:pPr>
            <a:r>
              <a:rPr sz="2951" kern="0"/>
              <a:t>Physical</a:t>
            </a:r>
          </a:p>
        </p:txBody>
      </p:sp>
      <p:sp>
        <p:nvSpPr>
          <p:cNvPr id="16391" name="Allows a client to establish a connection to specific services (e.g., web server on port 80). Provides reliable communication.">
            <a:extLst>
              <a:ext uri="{FF2B5EF4-FFF2-40B4-BE49-F238E27FC236}">
                <a16:creationId xmlns:a16="http://schemas.microsoft.com/office/drawing/2014/main" id="{09A49DEF-2591-E0CE-75AB-9DDD3F10E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6650" y="2757044"/>
            <a:ext cx="7531895" cy="66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400" tIns="25400" rIns="25400" bIns="25400" anchor="ctr">
            <a:spAutoFit/>
          </a:bodyPr>
          <a:lstStyle/>
          <a:p>
            <a:pPr eaLnBrk="1"/>
            <a:r>
              <a:rPr lang="en-US" altLang="en-US" sz="2000"/>
              <a:t>Allows a client to establish a connection to specific services</a:t>
            </a:r>
            <a:br>
              <a:rPr lang="en-US" altLang="en-US" sz="2000"/>
            </a:br>
            <a:r>
              <a:rPr lang="en-US" altLang="en-US" sz="2000"/>
              <a:t>(e.g., web server on port 80). Provides reliable communication.</a:t>
            </a:r>
          </a:p>
        </p:txBody>
      </p:sp>
      <p:sp>
        <p:nvSpPr>
          <p:cNvPr id="16392" name="How do bits get translated into electrical, optical, or radio signals">
            <a:extLst>
              <a:ext uri="{FF2B5EF4-FFF2-40B4-BE49-F238E27FC236}">
                <a16:creationId xmlns:a16="http://schemas.microsoft.com/office/drawing/2014/main" id="{D58DE519-6698-3904-45D5-58907B7D8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6651" y="5839869"/>
            <a:ext cx="7460456" cy="35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400" tIns="25400" rIns="25400" bIns="25400" anchor="ctr">
            <a:spAutoFit/>
          </a:bodyPr>
          <a:lstStyle>
            <a:lvl1pPr algn="ctr" defTabSz="4572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algn="ctr" defTabSz="4572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algn="ctr" defTabSz="4572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algn="ctr" defTabSz="4572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algn="ctr" defTabSz="4572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457200" indent="9144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914400" indent="9144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1371600" indent="9144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1828800" indent="9144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algn="l" eaLnBrk="1"/>
            <a:r>
              <a:rPr lang="en-US" altLang="en-US" sz="2000" b="0"/>
              <a:t>How do bits get translated into electrical, optical, or radio signals</a:t>
            </a:r>
          </a:p>
        </p:txBody>
      </p:sp>
      <p:sp>
        <p:nvSpPr>
          <p:cNvPr id="16393" name="How to get packet to the next hop. Transmission of data frames between two nodes connected by a physical link.">
            <a:extLst>
              <a:ext uri="{FF2B5EF4-FFF2-40B4-BE49-F238E27FC236}">
                <a16:creationId xmlns:a16="http://schemas.microsoft.com/office/drawing/2014/main" id="{156F8025-9CAA-7377-18D2-E31A0C8D2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5856" y="4708081"/>
            <a:ext cx="7144544" cy="66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400" tIns="25400" rIns="25400" bIns="25400" anchor="ctr">
            <a:spAutoFit/>
          </a:bodyPr>
          <a:lstStyle/>
          <a:p>
            <a:pPr eaLnBrk="1"/>
            <a:r>
              <a:rPr lang="en-US" altLang="en-US" sz="2000"/>
              <a:t>How to get packet to the next hop. Transmission of data frames between two nodes connected by a physical link.</a:t>
            </a:r>
          </a:p>
        </p:txBody>
      </p:sp>
      <p:sp>
        <p:nvSpPr>
          <p:cNvPr id="16394" name="Packet forwarding. How to get a packet to the final destination  when there are many hops along the way.">
            <a:extLst>
              <a:ext uri="{FF2B5EF4-FFF2-40B4-BE49-F238E27FC236}">
                <a16:creationId xmlns:a16="http://schemas.microsoft.com/office/drawing/2014/main" id="{4F5EF7C3-23BF-181F-236A-854F73D4F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7763" y="3732561"/>
            <a:ext cx="6902402" cy="66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eaLnBrk="1"/>
            <a:r>
              <a:rPr lang="en-US" altLang="en-US" sz="2000"/>
              <a:t>Packet forwarding. How to get a packet to the final destination </a:t>
            </a:r>
            <a:br>
              <a:rPr lang="en-US" altLang="en-US" sz="2000"/>
            </a:br>
            <a:r>
              <a:rPr lang="en-US" altLang="en-US" sz="2000"/>
              <a:t>when there are many hops along the way.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SI 5 Layer Model">
            <a:extLst>
              <a:ext uri="{FF2B5EF4-FFF2-40B4-BE49-F238E27FC236}">
                <a16:creationId xmlns:a16="http://schemas.microsoft.com/office/drawing/2014/main" id="{ADDD488A-2583-7690-327A-0B9572184D36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6500">
                <a:latin typeface="Helvetica Neue Bold Condensed" panose="02000503000000020004" pitchFamily="2" charset="0"/>
                <a:ea typeface="Helvetica Neue Bold Condensed" panose="02000503000000020004" pitchFamily="2" charset="0"/>
                <a:cs typeface="Helvetica Neue Bold Condensed" panose="02000503000000020004" pitchFamily="2" charset="0"/>
                <a:sym typeface="Helvetica Neue Bold Condensed" panose="02000503000000020004" pitchFamily="2" charset="0"/>
              </a:rPr>
              <a:t>OSI 5 Layer Model</a:t>
            </a:r>
          </a:p>
        </p:txBody>
      </p:sp>
      <p:sp>
        <p:nvSpPr>
          <p:cNvPr id="205" name="Application">
            <a:extLst>
              <a:ext uri="{FF2B5EF4-FFF2-40B4-BE49-F238E27FC236}">
                <a16:creationId xmlns:a16="http://schemas.microsoft.com/office/drawing/2014/main" id="{A86EB58D-1446-7B8A-F74B-EB3AA4000974}"/>
              </a:ext>
            </a:extLst>
          </p:cNvPr>
          <p:cNvSpPr/>
          <p:nvPr/>
        </p:nvSpPr>
        <p:spPr>
          <a:xfrm>
            <a:off x="813595" y="1717675"/>
            <a:ext cx="2538412" cy="788988"/>
          </a:xfrm>
          <a:prstGeom prst="roundRect">
            <a:avLst>
              <a:gd name="adj" fmla="val 12074"/>
            </a:avLst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0" tIns="0" rIns="0" bIns="0" anchor="ctr"/>
          <a:lstStyle>
            <a:lvl1pPr>
              <a:defRPr sz="5900" b="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algn="ctr">
              <a:defRPr/>
            </a:pPr>
            <a:r>
              <a:rPr sz="2951" kern="0"/>
              <a:t>Application</a:t>
            </a:r>
          </a:p>
        </p:txBody>
      </p:sp>
      <p:sp>
        <p:nvSpPr>
          <p:cNvPr id="206" name="Transport">
            <a:extLst>
              <a:ext uri="{FF2B5EF4-FFF2-40B4-BE49-F238E27FC236}">
                <a16:creationId xmlns:a16="http://schemas.microsoft.com/office/drawing/2014/main" id="{278B21DF-05E4-FE8E-938A-FABC1826FB92}"/>
              </a:ext>
            </a:extLst>
          </p:cNvPr>
          <p:cNvSpPr/>
          <p:nvPr/>
        </p:nvSpPr>
        <p:spPr>
          <a:xfrm>
            <a:off x="813595" y="2694782"/>
            <a:ext cx="2538412" cy="788988"/>
          </a:xfrm>
          <a:prstGeom prst="roundRect">
            <a:avLst>
              <a:gd name="adj" fmla="val 12074"/>
            </a:avLst>
          </a:prstGeom>
          <a:ln w="635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</a:ln>
        </p:spPr>
        <p:txBody>
          <a:bodyPr lIns="0" tIns="0" rIns="0" bIns="0" anchor="ctr"/>
          <a:lstStyle>
            <a:lvl1pPr>
              <a:defRPr sz="5900" b="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algn="ctr">
              <a:defRPr/>
            </a:pPr>
            <a:r>
              <a:rPr sz="2951" kern="0"/>
              <a:t>Transport</a:t>
            </a:r>
          </a:p>
        </p:txBody>
      </p:sp>
      <p:sp>
        <p:nvSpPr>
          <p:cNvPr id="207" name="Network">
            <a:extLst>
              <a:ext uri="{FF2B5EF4-FFF2-40B4-BE49-F238E27FC236}">
                <a16:creationId xmlns:a16="http://schemas.microsoft.com/office/drawing/2014/main" id="{DB8C5E30-4617-1A8C-1C4B-A185C6C98DD3}"/>
              </a:ext>
            </a:extLst>
          </p:cNvPr>
          <p:cNvSpPr/>
          <p:nvPr/>
        </p:nvSpPr>
        <p:spPr>
          <a:xfrm>
            <a:off x="813595" y="3671095"/>
            <a:ext cx="2538412" cy="788988"/>
          </a:xfrm>
          <a:prstGeom prst="roundRect">
            <a:avLst>
              <a:gd name="adj" fmla="val 12074"/>
            </a:avLst>
          </a:prstGeom>
          <a:ln w="63500">
            <a:solidFill>
              <a:schemeClr val="accent3">
                <a:hueOff val="362282"/>
                <a:satOff val="31803"/>
                <a:lumOff val="-18242"/>
              </a:schemeClr>
            </a:solidFill>
            <a:miter lim="400000"/>
          </a:ln>
        </p:spPr>
        <p:txBody>
          <a:bodyPr lIns="0" tIns="0" rIns="0" bIns="0" anchor="ctr"/>
          <a:lstStyle>
            <a:lvl1pPr>
              <a:defRPr sz="5900" b="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algn="ctr">
              <a:defRPr/>
            </a:pPr>
            <a:r>
              <a:rPr sz="2951" kern="0" dirty="0"/>
              <a:t>Network</a:t>
            </a:r>
          </a:p>
        </p:txBody>
      </p:sp>
      <p:sp>
        <p:nvSpPr>
          <p:cNvPr id="208" name="Data Link">
            <a:extLst>
              <a:ext uri="{FF2B5EF4-FFF2-40B4-BE49-F238E27FC236}">
                <a16:creationId xmlns:a16="http://schemas.microsoft.com/office/drawing/2014/main" id="{2B3C9ECC-B6B8-08FF-DC09-A31C44CF4773}"/>
              </a:ext>
            </a:extLst>
          </p:cNvPr>
          <p:cNvSpPr/>
          <p:nvPr/>
        </p:nvSpPr>
        <p:spPr>
          <a:xfrm>
            <a:off x="813595" y="4648201"/>
            <a:ext cx="2538412" cy="788988"/>
          </a:xfrm>
          <a:prstGeom prst="roundRect">
            <a:avLst>
              <a:gd name="adj" fmla="val 12074"/>
            </a:avLst>
          </a:prstGeom>
          <a:ln w="63500">
            <a:solidFill>
              <a:schemeClr val="accent1">
                <a:lumOff val="-13575"/>
              </a:schemeClr>
            </a:solidFill>
            <a:miter lim="400000"/>
          </a:ln>
        </p:spPr>
        <p:txBody>
          <a:bodyPr lIns="0" tIns="0" rIns="0" bIns="0" anchor="ctr"/>
          <a:lstStyle>
            <a:lvl1pPr>
              <a:defRPr sz="5900" b="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algn="ctr">
              <a:defRPr/>
            </a:pPr>
            <a:r>
              <a:rPr sz="2951" kern="0"/>
              <a:t>Data Link</a:t>
            </a:r>
          </a:p>
        </p:txBody>
      </p:sp>
      <p:sp>
        <p:nvSpPr>
          <p:cNvPr id="209" name="Physical">
            <a:extLst>
              <a:ext uri="{FF2B5EF4-FFF2-40B4-BE49-F238E27FC236}">
                <a16:creationId xmlns:a16="http://schemas.microsoft.com/office/drawing/2014/main" id="{360E47B2-1B6A-1796-90F0-B7CE0ACC1238}"/>
              </a:ext>
            </a:extLst>
          </p:cNvPr>
          <p:cNvSpPr/>
          <p:nvPr/>
        </p:nvSpPr>
        <p:spPr>
          <a:xfrm>
            <a:off x="813595" y="5625307"/>
            <a:ext cx="2538412" cy="788988"/>
          </a:xfrm>
          <a:prstGeom prst="roundRect">
            <a:avLst>
              <a:gd name="adj" fmla="val 12074"/>
            </a:avLst>
          </a:prstGeom>
          <a:ln w="63500">
            <a:solidFill>
              <a:schemeClr val="accent6">
                <a:hueOff val="-146070"/>
                <a:satOff val="-10048"/>
                <a:lumOff val="-30626"/>
              </a:schemeClr>
            </a:solidFill>
            <a:miter lim="400000"/>
          </a:ln>
        </p:spPr>
        <p:txBody>
          <a:bodyPr lIns="0" tIns="0" rIns="0" bIns="0" anchor="ctr"/>
          <a:lstStyle>
            <a:lvl1pPr>
              <a:defRPr sz="5900" b="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algn="ctr">
              <a:defRPr/>
            </a:pPr>
            <a:r>
              <a:rPr sz="2951" kern="0"/>
              <a:t>Physical</a:t>
            </a:r>
          </a:p>
        </p:txBody>
      </p:sp>
      <p:sp>
        <p:nvSpPr>
          <p:cNvPr id="18440" name="Packet forwarding. How to get a packet to the final destination  when there are many hops along the way.">
            <a:extLst>
              <a:ext uri="{FF2B5EF4-FFF2-40B4-BE49-F238E27FC236}">
                <a16:creationId xmlns:a16="http://schemas.microsoft.com/office/drawing/2014/main" id="{E2AB3E2C-F68E-7F26-168E-83ACDB81D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7763" y="3732561"/>
            <a:ext cx="6902402" cy="66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eaLnBrk="1"/>
            <a:r>
              <a:rPr lang="en-US" altLang="en-US" sz="2000"/>
              <a:t>Packet forwarding. How to get a packet to the final destination </a:t>
            </a:r>
            <a:br>
              <a:rPr lang="en-US" altLang="en-US" sz="2000"/>
            </a:br>
            <a:r>
              <a:rPr lang="en-US" altLang="en-US" sz="2000"/>
              <a:t>when there are many hops along the way.</a:t>
            </a:r>
          </a:p>
        </p:txBody>
      </p:sp>
      <p:sp>
        <p:nvSpPr>
          <p:cNvPr id="18441" name="Allows a client to establish a connection to specific services (e.g., web server on port 80). Provides reliable communication.">
            <a:extLst>
              <a:ext uri="{FF2B5EF4-FFF2-40B4-BE49-F238E27FC236}">
                <a16:creationId xmlns:a16="http://schemas.microsoft.com/office/drawing/2014/main" id="{7430CB60-AC7F-80D9-ED09-199756221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6650" y="2757044"/>
            <a:ext cx="7531895" cy="66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400" tIns="25400" rIns="25400" bIns="25400" anchor="ctr">
            <a:spAutoFit/>
          </a:bodyPr>
          <a:lstStyle/>
          <a:p>
            <a:pPr eaLnBrk="1"/>
            <a:r>
              <a:rPr lang="en-US" altLang="en-US" sz="2000" dirty="0"/>
              <a:t>Allows a client to establish a connection to specific services</a:t>
            </a:r>
            <a:br>
              <a:rPr lang="en-US" altLang="en-US" sz="2000" dirty="0"/>
            </a:br>
            <a:r>
              <a:rPr lang="en-US" altLang="en-US" sz="2000" dirty="0"/>
              <a:t>(e.g., web server on port 80). Provides reliable communication.</a:t>
            </a:r>
          </a:p>
        </p:txBody>
      </p:sp>
      <p:sp>
        <p:nvSpPr>
          <p:cNvPr id="18442" name="Defines how individual applications communicate. For example, HTTP defines how browsers send requests to web servers.">
            <a:extLst>
              <a:ext uri="{FF2B5EF4-FFF2-40B4-BE49-F238E27FC236}">
                <a16:creationId xmlns:a16="http://schemas.microsoft.com/office/drawing/2014/main" id="{AE787D15-C659-5715-DC32-AA8781EB9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5857" y="1779937"/>
            <a:ext cx="7732712" cy="66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400" tIns="25400" rIns="25400" bIns="25400" anchor="ctr">
            <a:spAutoFit/>
          </a:bodyPr>
          <a:lstStyle/>
          <a:p>
            <a:pPr eaLnBrk="1"/>
            <a:r>
              <a:rPr lang="en-US" altLang="en-US" sz="2000"/>
              <a:t>Defines how individual applications communicate. For example, HTTP defines how browsers send requests to web servers.</a:t>
            </a:r>
          </a:p>
        </p:txBody>
      </p:sp>
      <p:sp>
        <p:nvSpPr>
          <p:cNvPr id="18443" name="How do bits get translated into electrical, optical, or radio signals">
            <a:extLst>
              <a:ext uri="{FF2B5EF4-FFF2-40B4-BE49-F238E27FC236}">
                <a16:creationId xmlns:a16="http://schemas.microsoft.com/office/drawing/2014/main" id="{C90BC452-8B01-596B-ED54-E839A5F5B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6651" y="5839869"/>
            <a:ext cx="7460456" cy="35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400" tIns="25400" rIns="25400" bIns="25400" anchor="ctr">
            <a:spAutoFit/>
          </a:bodyPr>
          <a:lstStyle>
            <a:lvl1pPr algn="ctr" defTabSz="4572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algn="ctr" defTabSz="4572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algn="ctr" defTabSz="4572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algn="ctr" defTabSz="4572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algn="ctr" defTabSz="4572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457200" indent="9144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914400" indent="9144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1371600" indent="9144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1828800" indent="9144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algn="l" eaLnBrk="1"/>
            <a:r>
              <a:rPr lang="en-US" altLang="en-US" sz="2000" b="0"/>
              <a:t>How do bits get translated into electrical, optical, or radio signals</a:t>
            </a:r>
          </a:p>
        </p:txBody>
      </p:sp>
      <p:sp>
        <p:nvSpPr>
          <p:cNvPr id="18444" name="How to get packet to the next hop. Transmission of data frames between two nodes connected by a physical link.">
            <a:extLst>
              <a:ext uri="{FF2B5EF4-FFF2-40B4-BE49-F238E27FC236}">
                <a16:creationId xmlns:a16="http://schemas.microsoft.com/office/drawing/2014/main" id="{436E0197-AF81-585F-934B-27F3CB230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5856" y="4708081"/>
            <a:ext cx="7144544" cy="66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400" tIns="25400" rIns="25400" bIns="25400" anchor="ctr">
            <a:spAutoFit/>
          </a:bodyPr>
          <a:lstStyle/>
          <a:p>
            <a:pPr eaLnBrk="1"/>
            <a:r>
              <a:rPr lang="en-US" altLang="en-US" sz="2000"/>
              <a:t>How to get packet to the next hop. Transmission of data frames between two nodes connected by a physical link.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acket Encapsulation">
            <a:extLst>
              <a:ext uri="{FF2B5EF4-FFF2-40B4-BE49-F238E27FC236}">
                <a16:creationId xmlns:a16="http://schemas.microsoft.com/office/drawing/2014/main" id="{73011D93-6FCB-ABBF-C103-B897EC63C06F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6500">
                <a:latin typeface="Helvetica Neue Bold Condensed" panose="02000503000000020004" pitchFamily="2" charset="0"/>
                <a:ea typeface="Helvetica Neue Bold Condensed" panose="02000503000000020004" pitchFamily="2" charset="0"/>
                <a:cs typeface="Helvetica Neue Bold Condensed" panose="02000503000000020004" pitchFamily="2" charset="0"/>
                <a:sym typeface="Helvetica Neue Bold Condensed" panose="02000503000000020004" pitchFamily="2" charset="0"/>
              </a:rPr>
              <a:t>Packet Encapsulation</a:t>
            </a:r>
          </a:p>
        </p:txBody>
      </p:sp>
      <p:sp>
        <p:nvSpPr>
          <p:cNvPr id="219" name="Protocol N1 can use the services of lower layer protocol N2…">
            <a:extLst>
              <a:ext uri="{FF2B5EF4-FFF2-40B4-BE49-F238E27FC236}">
                <a16:creationId xmlns:a16="http://schemas.microsoft.com/office/drawing/2014/main" id="{D340D906-9527-E842-FC0A-5F2604ABDFB6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844551" y="1756569"/>
            <a:ext cx="10502900" cy="1785144"/>
          </a:xfrm>
        </p:spPr>
        <p:txBody>
          <a:bodyPr>
            <a:normAutofit/>
          </a:bodyPr>
          <a:lstStyle/>
          <a:p>
            <a:pPr marL="171446" indent="-171446" defTabSz="228594">
              <a:spcBef>
                <a:spcPts val="0"/>
              </a:spcBef>
              <a:buNone/>
              <a:defRPr sz="4500"/>
            </a:pPr>
            <a:r>
              <a:rPr sz="2251">
                <a:sym typeface="Helvetica Neue"/>
              </a:rPr>
              <a:t>Protocol N1 can use the services of lower layer protocol N2</a:t>
            </a:r>
          </a:p>
          <a:p>
            <a:pPr marL="371465" indent="-142871" defTabSz="228594">
              <a:spcBef>
                <a:spcPts val="0"/>
              </a:spcBef>
              <a:buNone/>
              <a:defRPr sz="4500"/>
            </a:pPr>
            <a:r>
              <a:rPr sz="2251">
                <a:sym typeface="Helvetica Neue"/>
              </a:rPr>
              <a:t>A packet P1 of N1 is encapsulated into a packet P2 of N2</a:t>
            </a:r>
          </a:p>
          <a:p>
            <a:pPr marL="371465" indent="-142871" defTabSz="228594">
              <a:spcBef>
                <a:spcPts val="0"/>
              </a:spcBef>
              <a:buNone/>
              <a:defRPr sz="4500"/>
            </a:pPr>
            <a:r>
              <a:rPr sz="2251">
                <a:sym typeface="Helvetica Neue"/>
              </a:rPr>
              <a:t>The payload of p2 is p1</a:t>
            </a:r>
          </a:p>
          <a:p>
            <a:pPr marL="371465" indent="-142871" defTabSz="228594">
              <a:spcBef>
                <a:spcPts val="0"/>
              </a:spcBef>
              <a:buNone/>
              <a:defRPr sz="4500"/>
            </a:pPr>
            <a:r>
              <a:rPr sz="2251">
                <a:sym typeface="Helvetica Neue"/>
              </a:rPr>
              <a:t>The control information of p2 is derived from that of p1</a:t>
            </a:r>
          </a:p>
        </p:txBody>
      </p:sp>
      <p:pic>
        <p:nvPicPr>
          <p:cNvPr id="20484" name="Image" descr="Image">
            <a:extLst>
              <a:ext uri="{FF2B5EF4-FFF2-40B4-BE49-F238E27FC236}">
                <a16:creationId xmlns:a16="http://schemas.microsoft.com/office/drawing/2014/main" id="{00F889EE-0FD4-697F-FAC4-E26A35321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8" y="3977483"/>
            <a:ext cx="8721725" cy="212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0485" name="IP">
            <a:extLst>
              <a:ext uri="{FF2B5EF4-FFF2-40B4-BE49-F238E27FC236}">
                <a16:creationId xmlns:a16="http://schemas.microsoft.com/office/drawing/2014/main" id="{F5349EAB-E63F-735B-A3EB-5F44780E5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3320" y="4659268"/>
            <a:ext cx="149080" cy="189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eaLnBrk="1"/>
            <a:r>
              <a:rPr lang="en-US" altLang="en-US" sz="900"/>
              <a:t>IP</a:t>
            </a:r>
          </a:p>
        </p:txBody>
      </p:sp>
      <p:sp>
        <p:nvSpPr>
          <p:cNvPr id="20486" name="TCP">
            <a:extLst>
              <a:ext uri="{FF2B5EF4-FFF2-40B4-BE49-F238E27FC236}">
                <a16:creationId xmlns:a16="http://schemas.microsoft.com/office/drawing/2014/main" id="{716A057F-697E-D1A4-0D8A-A5E9EF74F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8461" y="4659268"/>
            <a:ext cx="253274" cy="189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eaLnBrk="1"/>
            <a:r>
              <a:rPr lang="en-US" altLang="en-US" sz="900"/>
              <a:t>TCP</a:t>
            </a:r>
          </a:p>
        </p:txBody>
      </p:sp>
      <p:sp>
        <p:nvSpPr>
          <p:cNvPr id="20487" name="TCP">
            <a:extLst>
              <a:ext uri="{FF2B5EF4-FFF2-40B4-BE49-F238E27FC236}">
                <a16:creationId xmlns:a16="http://schemas.microsoft.com/office/drawing/2014/main" id="{A11FFB4A-FD16-EE09-824D-69F83111A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3787" y="4659268"/>
            <a:ext cx="253274" cy="189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eaLnBrk="1"/>
            <a:r>
              <a:rPr lang="en-US" altLang="en-US" sz="900"/>
              <a:t>TCP</a:t>
            </a:r>
          </a:p>
        </p:txBody>
      </p:sp>
      <p:sp>
        <p:nvSpPr>
          <p:cNvPr id="224" name="Rectangle">
            <a:extLst>
              <a:ext uri="{FF2B5EF4-FFF2-40B4-BE49-F238E27FC236}">
                <a16:creationId xmlns:a16="http://schemas.microsoft.com/office/drawing/2014/main" id="{30EAC128-DD56-3B80-3EAF-D5AE3113370E}"/>
              </a:ext>
            </a:extLst>
          </p:cNvPr>
          <p:cNvSpPr/>
          <p:nvPr/>
        </p:nvSpPr>
        <p:spPr>
          <a:xfrm>
            <a:off x="5626895" y="4522788"/>
            <a:ext cx="4323556" cy="81756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eaLnBrk="1"/>
            <a:endParaRPr lang="en-US" altLang="en-US" sz="1600">
              <a:solidFill>
                <a:srgbClr val="FFFFFF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  <a:sym typeface="Helvetica Neue Medium" panose="02000503000000020004" pitchFamily="2" charset="0"/>
            </a:endParaRPr>
          </a:p>
        </p:txBody>
      </p:sp>
      <p:sp>
        <p:nvSpPr>
          <p:cNvPr id="20489" name="HTTP Request">
            <a:extLst>
              <a:ext uri="{FF2B5EF4-FFF2-40B4-BE49-F238E27FC236}">
                <a16:creationId xmlns:a16="http://schemas.microsoft.com/office/drawing/2014/main" id="{662D04EF-6297-D10A-53CD-4756D74FA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343" y="4759331"/>
            <a:ext cx="1519839" cy="34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eaLnBrk="1"/>
            <a:r>
              <a:rPr lang="en-US" altLang="en-US" sz="1900"/>
              <a:t>HTTP Request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IP — The Narrow Waist">
            <a:extLst>
              <a:ext uri="{FF2B5EF4-FFF2-40B4-BE49-F238E27FC236}">
                <a16:creationId xmlns:a16="http://schemas.microsoft.com/office/drawing/2014/main" id="{624297ED-FA45-8EA0-5216-EBBFC0DA683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6500">
                <a:latin typeface="Helvetica Neue Bold Condensed" panose="02000503000000020004" pitchFamily="2" charset="0"/>
                <a:ea typeface="Helvetica Neue Bold Condensed" panose="02000503000000020004" pitchFamily="2" charset="0"/>
                <a:cs typeface="Helvetica Neue Bold Condensed" panose="02000503000000020004" pitchFamily="2" charset="0"/>
                <a:sym typeface="Helvetica Neue Bold Condensed" panose="02000503000000020004" pitchFamily="2" charset="0"/>
              </a:rPr>
              <a:t>IP — The Narrow Waist</a:t>
            </a:r>
          </a:p>
        </p:txBody>
      </p:sp>
      <p:pic>
        <p:nvPicPr>
          <p:cNvPr id="22531" name="Image" descr="Image">
            <a:extLst>
              <a:ext uri="{FF2B5EF4-FFF2-40B4-BE49-F238E27FC236}">
                <a16:creationId xmlns:a16="http://schemas.microsoft.com/office/drawing/2014/main" id="{AAB53F21-85D5-6952-A0A6-5D429AA74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6" y="1824038"/>
            <a:ext cx="7677151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2532" name="How a does packet final destination?">
            <a:extLst>
              <a:ext uri="{FF2B5EF4-FFF2-40B4-BE49-F238E27FC236}">
                <a16:creationId xmlns:a16="http://schemas.microsoft.com/office/drawing/2014/main" id="{C6FD4794-8618-B4E3-7CB4-C0C738D96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6593" y="3977397"/>
            <a:ext cx="3494098" cy="31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eaLnBrk="1"/>
            <a:r>
              <a:rPr lang="en-US" altLang="en-US" sz="1700">
                <a:solidFill>
                  <a:srgbClr val="0076BA"/>
                </a:solidFill>
              </a:rPr>
              <a:t>How a does packet final destination?</a:t>
            </a:r>
          </a:p>
        </p:txBody>
      </p:sp>
      <p:sp>
        <p:nvSpPr>
          <p:cNvPr id="22533" name="How do I get to next hop?">
            <a:extLst>
              <a:ext uri="{FF2B5EF4-FFF2-40B4-BE49-F238E27FC236}">
                <a16:creationId xmlns:a16="http://schemas.microsoft.com/office/drawing/2014/main" id="{E5D3C7D6-500B-D183-D9FE-683CF4D9A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008" y="5088647"/>
            <a:ext cx="2398029" cy="31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eaLnBrk="1"/>
            <a:r>
              <a:rPr lang="en-US" altLang="en-US" sz="1700">
                <a:solidFill>
                  <a:srgbClr val="0076BA"/>
                </a:solidFill>
              </a:rPr>
              <a:t>How do I get to next hop?</a:t>
            </a:r>
          </a:p>
        </p:txBody>
      </p:sp>
      <p:sp>
        <p:nvSpPr>
          <p:cNvPr id="233" name="How do I get to the right service?  How do I have a reliable “stream” of data?">
            <a:extLst>
              <a:ext uri="{FF2B5EF4-FFF2-40B4-BE49-F238E27FC236}">
                <a16:creationId xmlns:a16="http://schemas.microsoft.com/office/drawing/2014/main" id="{C16936CC-E7BD-5309-9AA6-6FD7AD40E454}"/>
              </a:ext>
            </a:extLst>
          </p:cNvPr>
          <p:cNvSpPr txBox="1"/>
          <p:nvPr/>
        </p:nvSpPr>
        <p:spPr>
          <a:xfrm>
            <a:off x="567833" y="3021094"/>
            <a:ext cx="4236737" cy="57451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/>
          <a:p>
            <a:pPr algn="r">
              <a:defRPr sz="3400">
                <a:solidFill>
                  <a:schemeClr val="accent1">
                    <a:lumOff val="-13575"/>
                  </a:schemeClr>
                </a:solidFill>
              </a:defRPr>
            </a:pPr>
            <a:r>
              <a:rPr sz="1700" kern="0">
                <a:solidFill>
                  <a:schemeClr val="accent1">
                    <a:lumOff val="-13575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do I get to the right service?</a:t>
            </a:r>
            <a:br>
              <a:rPr sz="1700" kern="0">
                <a:solidFill>
                  <a:schemeClr val="accent1">
                    <a:lumOff val="-13575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z="1700" kern="0">
                <a:solidFill>
                  <a:schemeClr val="accent1">
                    <a:lumOff val="-13575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How do I have a reliable “stream” of data?</a:t>
            </a:r>
          </a:p>
        </p:txBody>
      </p:sp>
      <p:sp>
        <p:nvSpPr>
          <p:cNvPr id="234" name="How does Application  structure data?">
            <a:extLst>
              <a:ext uri="{FF2B5EF4-FFF2-40B4-BE49-F238E27FC236}">
                <a16:creationId xmlns:a16="http://schemas.microsoft.com/office/drawing/2014/main" id="{A5AE37B4-F8EC-1A92-A5D5-C440C6D61E5A}"/>
              </a:ext>
            </a:extLst>
          </p:cNvPr>
          <p:cNvSpPr txBox="1"/>
          <p:nvPr/>
        </p:nvSpPr>
        <p:spPr>
          <a:xfrm>
            <a:off x="1531541" y="1839994"/>
            <a:ext cx="2257028" cy="57451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/>
          <a:p>
            <a:pPr algn="r">
              <a:defRPr sz="3400">
                <a:solidFill>
                  <a:schemeClr val="accent1">
                    <a:lumOff val="-13575"/>
                  </a:schemeClr>
                </a:solidFill>
              </a:defRPr>
            </a:pPr>
            <a:r>
              <a:rPr sz="1700" kern="0">
                <a:solidFill>
                  <a:schemeClr val="accent1">
                    <a:lumOff val="-13575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does Application </a:t>
            </a:r>
            <a:br>
              <a:rPr sz="1700" kern="0">
                <a:solidFill>
                  <a:schemeClr val="accent1">
                    <a:lumOff val="-13575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z="1700" kern="0">
                <a:solidFill>
                  <a:schemeClr val="accent1">
                    <a:lumOff val="-13575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structure data?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k Layer">
            <a:extLst>
              <a:ext uri="{FF2B5EF4-FFF2-40B4-BE49-F238E27FC236}">
                <a16:creationId xmlns:a16="http://schemas.microsoft.com/office/drawing/2014/main" id="{5ADD033E-9F70-DC69-2825-81AD854D1BB6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6500">
                <a:latin typeface="Helvetica Neue Bold Condensed" panose="02000503000000020004" pitchFamily="2" charset="0"/>
                <a:ea typeface="Helvetica Neue Bold Condensed" panose="02000503000000020004" pitchFamily="2" charset="0"/>
                <a:cs typeface="Helvetica Neue Bold Condensed" panose="02000503000000020004" pitchFamily="2" charset="0"/>
                <a:sym typeface="Helvetica Neue Bold Condensed" panose="02000503000000020004" pitchFamily="2" charset="0"/>
              </a:rPr>
              <a:t>Link Layer</a:t>
            </a:r>
          </a:p>
        </p:txBody>
      </p:sp>
      <p:sp>
        <p:nvSpPr>
          <p:cNvPr id="24579" name="Assumes: Local nodes are physically connected…">
            <a:extLst>
              <a:ext uri="{FF2B5EF4-FFF2-40B4-BE49-F238E27FC236}">
                <a16:creationId xmlns:a16="http://schemas.microsoft.com/office/drawing/2014/main" id="{3D8E4578-3951-2C40-A087-C7CBFED23F6C}"/>
              </a:ext>
            </a:extLst>
          </p:cNvPr>
          <p:cNvSpPr txBox="1">
            <a:spLocks noGrp="1" noChangeArrowheads="1"/>
          </p:cNvSpPr>
          <p:nvPr>
            <p:ph type="body" sz="half" idx="1"/>
          </p:nvPr>
        </p:nvSpPr>
        <p:spPr>
          <a:xfrm>
            <a:off x="844551" y="1756569"/>
            <a:ext cx="10909300" cy="2874168"/>
          </a:xfrm>
        </p:spPr>
        <p:txBody>
          <a:bodyPr/>
          <a:lstStyle/>
          <a:p>
            <a:pPr marL="171446" indent="-171446" defTabSz="228594">
              <a:spcBef>
                <a:spcPct val="0"/>
              </a:spcBef>
              <a:buNone/>
            </a:pPr>
            <a:r>
              <a:rPr lang="en-US" alt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Assumes: </a:t>
            </a:r>
            <a:r>
              <a:rPr lang="en-US" alt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Local nodes are physically connected</a:t>
            </a:r>
          </a:p>
          <a:p>
            <a:pPr marL="171446" indent="-171446" defTabSz="228594">
              <a:spcBef>
                <a:spcPct val="0"/>
              </a:spcBef>
              <a:buNone/>
            </a:pPr>
            <a:endParaRPr lang="en-US" alt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71446" indent="-171446" defTabSz="228594">
              <a:spcBef>
                <a:spcPct val="0"/>
              </a:spcBef>
              <a:buNone/>
            </a:pPr>
            <a:r>
              <a:rPr lang="en-US" alt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Task:</a:t>
            </a:r>
            <a:r>
              <a:rPr lang="en-US" alt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Transfer</a:t>
            </a:r>
            <a:r>
              <a:rPr lang="en-US" alt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bytes between two hosts on the </a:t>
            </a:r>
            <a:r>
              <a:rPr lang="en-US" altLang="en-US" b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physically connected network 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thernet">
            <a:extLst>
              <a:ext uri="{FF2B5EF4-FFF2-40B4-BE49-F238E27FC236}">
                <a16:creationId xmlns:a16="http://schemas.microsoft.com/office/drawing/2014/main" id="{58CB8221-ABE1-07C3-7A60-792C9168D9D5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500">
                <a:latin typeface="Helvetica Neue Bold Condensed" panose="02000503000000020004" pitchFamily="2" charset="0"/>
                <a:ea typeface="Helvetica Neue Bold Condensed" panose="02000503000000020004" pitchFamily="2" charset="0"/>
                <a:cs typeface="Helvetica Neue Bold Condensed" panose="02000503000000020004" pitchFamily="2" charset="0"/>
                <a:sym typeface="Helvetica Neue Bold Condensed" panose="02000503000000020004" pitchFamily="2" charset="0"/>
              </a:rPr>
              <a:t>Ethernet</a:t>
            </a:r>
          </a:p>
        </p:txBody>
      </p:sp>
      <p:sp>
        <p:nvSpPr>
          <p:cNvPr id="25603" name="At layer 2 (link layer) packets are called frames…">
            <a:extLst>
              <a:ext uri="{FF2B5EF4-FFF2-40B4-BE49-F238E27FC236}">
                <a16:creationId xmlns:a16="http://schemas.microsoft.com/office/drawing/2014/main" id="{7A8ADAF6-A200-BD6C-3BF8-52A505DA09CA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>
          <a:xfrm>
            <a:off x="630239" y="4563269"/>
            <a:ext cx="5649912" cy="1821656"/>
          </a:xfrm>
        </p:spPr>
        <p:txBody>
          <a:bodyPr/>
          <a:lstStyle/>
          <a:p>
            <a:pPr marL="171446" indent="-171446" defTabSz="228594">
              <a:spcBef>
                <a:spcPct val="0"/>
              </a:spcBef>
              <a:buNone/>
            </a:pPr>
            <a:r>
              <a:rPr lang="en-US" altLang="en-US" sz="19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At layer 2 (link layer) packets are called </a:t>
            </a:r>
            <a:r>
              <a:rPr lang="en-US" altLang="en-US" sz="1900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frames</a:t>
            </a:r>
          </a:p>
          <a:p>
            <a:pPr marL="171446" indent="-171446" defTabSz="228594">
              <a:spcBef>
                <a:spcPct val="0"/>
              </a:spcBef>
              <a:buNone/>
            </a:pPr>
            <a:endParaRPr lang="en-US" altLang="en-US" sz="1900" i="1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71446" indent="-171446" defTabSz="228594">
              <a:spcBef>
                <a:spcPct val="0"/>
              </a:spcBef>
              <a:buNone/>
            </a:pPr>
            <a:r>
              <a:rPr lang="en-US" altLang="en-US" sz="19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MAC addresses: 6 bytes, universally unique</a:t>
            </a:r>
          </a:p>
        </p:txBody>
      </p:sp>
      <p:pic>
        <p:nvPicPr>
          <p:cNvPr id="25604" name="Image" descr="Image">
            <a:extLst>
              <a:ext uri="{FF2B5EF4-FFF2-40B4-BE49-F238E27FC236}">
                <a16:creationId xmlns:a16="http://schemas.microsoft.com/office/drawing/2014/main" id="{02B1CBDF-49F8-2B09-5ADA-9E807470B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6" y="2403475"/>
            <a:ext cx="10931525" cy="193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44" name="EtherType gives layer 3 protocol in payload…">
            <a:extLst>
              <a:ext uri="{FF2B5EF4-FFF2-40B4-BE49-F238E27FC236}">
                <a16:creationId xmlns:a16="http://schemas.microsoft.com/office/drawing/2014/main" id="{2FD8BA84-5137-0393-C893-1BE48955D553}"/>
              </a:ext>
            </a:extLst>
          </p:cNvPr>
          <p:cNvSpPr txBox="1"/>
          <p:nvPr/>
        </p:nvSpPr>
        <p:spPr>
          <a:xfrm>
            <a:off x="6654800" y="4863675"/>
            <a:ext cx="4759316" cy="1220847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/>
          <a:p>
            <a:pPr marL="171446" indent="-171446" defTabSz="228594">
              <a:defRPr sz="3800" b="0"/>
            </a:pPr>
            <a:r>
              <a:rPr sz="1900" kern="0">
                <a:latin typeface="Helvetica Neue"/>
                <a:ea typeface="Helvetica Neue"/>
                <a:cs typeface="Helvetica Neue"/>
                <a:sym typeface="Helvetica Neue"/>
              </a:rPr>
              <a:t>EtherType gives layer 3 protocol in payload</a:t>
            </a:r>
          </a:p>
          <a:p>
            <a:pPr marL="371465" indent="-142871" defTabSz="228594">
              <a:defRPr sz="3800" b="0"/>
            </a:pPr>
            <a:r>
              <a:rPr sz="1900" kern="0">
                <a:latin typeface="Helvetica Neue"/>
                <a:ea typeface="Helvetica Neue"/>
                <a:cs typeface="Helvetica Neue"/>
                <a:sym typeface="Helvetica Neue"/>
              </a:rPr>
              <a:t>0x0800: IPv4</a:t>
            </a:r>
          </a:p>
          <a:p>
            <a:pPr marL="371465" indent="-142871" defTabSz="228594">
              <a:defRPr sz="3800" b="0"/>
            </a:pPr>
            <a:r>
              <a:rPr sz="1900" kern="0">
                <a:latin typeface="Helvetica Neue"/>
                <a:ea typeface="Helvetica Neue"/>
                <a:cs typeface="Helvetica Neue"/>
                <a:sym typeface="Helvetica Neue"/>
              </a:rPr>
              <a:t>0x0806: ARP</a:t>
            </a:r>
          </a:p>
          <a:p>
            <a:pPr marL="371465" indent="-142871" defTabSz="228594">
              <a:defRPr sz="3800" b="0"/>
            </a:pPr>
            <a:r>
              <a:rPr sz="1900" kern="0">
                <a:latin typeface="Helvetica Neue"/>
                <a:ea typeface="Helvetica Neue"/>
                <a:cs typeface="Helvetica Neue"/>
                <a:sym typeface="Helvetica Neue"/>
              </a:rPr>
              <a:t>0x86DD: IPv6</a:t>
            </a:r>
          </a:p>
        </p:txBody>
      </p:sp>
      <p:sp>
        <p:nvSpPr>
          <p:cNvPr id="25606" name="Most common Link Layer Protocol. Let’s you send packets to other local hosts.">
            <a:extLst>
              <a:ext uri="{FF2B5EF4-FFF2-40B4-BE49-F238E27FC236}">
                <a16:creationId xmlns:a16="http://schemas.microsoft.com/office/drawing/2014/main" id="{81596FB0-E8D0-2D5A-AB17-BCFE809AF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481" y="1652220"/>
            <a:ext cx="10928248" cy="42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25400" tIns="25400" rIns="25400" bIns="25400" anchor="ctr">
            <a:spAutoFit/>
          </a:bodyPr>
          <a:lstStyle>
            <a:lvl1pPr marL="342900" indent="-342900" algn="ctr" defTabSz="4572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algn="ctr" defTabSz="4572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algn="ctr" defTabSz="4572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algn="ctr" defTabSz="4572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algn="ctr" defTabSz="4572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457200" indent="9144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914400" indent="9144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1371600" indent="9144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1828800" indent="9144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algn="l" eaLnBrk="1"/>
            <a:r>
              <a:rPr lang="en-US" altLang="en-US" sz="2400" b="0"/>
              <a:t>Most common Link Layer Protocol. Let’s you send packets to other local hosts.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thernet">
            <a:extLst>
              <a:ext uri="{FF2B5EF4-FFF2-40B4-BE49-F238E27FC236}">
                <a16:creationId xmlns:a16="http://schemas.microsoft.com/office/drawing/2014/main" id="{799B0B47-BDF2-E39C-9E98-4F56DA124D5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500">
                <a:latin typeface="Helvetica Neue Bold Condensed" panose="02000503000000020004" pitchFamily="2" charset="0"/>
                <a:ea typeface="Helvetica Neue Bold Condensed" panose="02000503000000020004" pitchFamily="2" charset="0"/>
                <a:cs typeface="Helvetica Neue Bold Condensed" panose="02000503000000020004" pitchFamily="2" charset="0"/>
                <a:sym typeface="Helvetica Neue Bold Condensed" panose="02000503000000020004" pitchFamily="2" charset="0"/>
              </a:rPr>
              <a:t>Ethernet</a:t>
            </a:r>
          </a:p>
        </p:txBody>
      </p:sp>
      <p:sp>
        <p:nvSpPr>
          <p:cNvPr id="27651" name="Originally broadcast. Every local computer got every packet.">
            <a:extLst>
              <a:ext uri="{FF2B5EF4-FFF2-40B4-BE49-F238E27FC236}">
                <a16:creationId xmlns:a16="http://schemas.microsoft.com/office/drawing/2014/main" id="{D88BFCB9-5C13-B1AE-4D21-4D8D02556BD1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>
          <a:xfrm>
            <a:off x="844551" y="1464469"/>
            <a:ext cx="10502900" cy="1045368"/>
          </a:xfrm>
        </p:spPr>
        <p:txBody>
          <a:bodyPr/>
          <a:lstStyle/>
          <a:p>
            <a:pPr marL="171446" indent="-171446" defTabSz="228594">
              <a:spcBef>
                <a:spcPct val="0"/>
              </a:spcBef>
              <a:buNone/>
            </a:pPr>
            <a:r>
              <a:rPr lang="en-US" alt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Originally broadcast. Every local computer got every packet.</a:t>
            </a:r>
          </a:p>
        </p:txBody>
      </p:sp>
      <p:pic>
        <p:nvPicPr>
          <p:cNvPr id="27652" name="Image" descr="Image">
            <a:extLst>
              <a:ext uri="{FF2B5EF4-FFF2-40B4-BE49-F238E27FC236}">
                <a16:creationId xmlns:a16="http://schemas.microsoft.com/office/drawing/2014/main" id="{50FB3EE0-A571-5C2C-719C-8B310DE37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6" y="3043237"/>
            <a:ext cx="6686551" cy="2521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witched Ethernet">
            <a:extLst>
              <a:ext uri="{FF2B5EF4-FFF2-40B4-BE49-F238E27FC236}">
                <a16:creationId xmlns:a16="http://schemas.microsoft.com/office/drawing/2014/main" id="{288258DC-A4F4-3969-A1CD-71B344A9DF4A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500">
                <a:latin typeface="Helvetica Neue Bold Condensed" panose="02000503000000020004" pitchFamily="2" charset="0"/>
                <a:ea typeface="Helvetica Neue Bold Condensed" panose="02000503000000020004" pitchFamily="2" charset="0"/>
                <a:cs typeface="Helvetica Neue Bold Condensed" panose="02000503000000020004" pitchFamily="2" charset="0"/>
                <a:sym typeface="Helvetica Neue Bold Condensed" panose="02000503000000020004" pitchFamily="2" charset="0"/>
              </a:rPr>
              <a:t>Switched Ethernet</a:t>
            </a:r>
          </a:p>
        </p:txBody>
      </p:sp>
      <p:sp>
        <p:nvSpPr>
          <p:cNvPr id="29699" name="With switched Ethernet, the switch learns at which physical port each MAC address lives based on MAC source addresses…">
            <a:extLst>
              <a:ext uri="{FF2B5EF4-FFF2-40B4-BE49-F238E27FC236}">
                <a16:creationId xmlns:a16="http://schemas.microsoft.com/office/drawing/2014/main" id="{99C1A95A-BFA5-3FEE-6A06-7099813A680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844551" y="1464470"/>
            <a:ext cx="10502900" cy="4400551"/>
          </a:xfrm>
        </p:spPr>
        <p:txBody>
          <a:bodyPr/>
          <a:lstStyle/>
          <a:p>
            <a:pPr marL="171446" indent="-171446" defTabSz="228594">
              <a:spcBef>
                <a:spcPts val="3000"/>
              </a:spcBef>
              <a:buNone/>
            </a:pPr>
            <a:r>
              <a:rPr lang="en-US" alt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With switched Ethernet, the switch </a:t>
            </a:r>
            <a:r>
              <a:rPr lang="en-US" altLang="en-US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learns</a:t>
            </a:r>
            <a:r>
              <a:rPr lang="en-US" alt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at which </a:t>
            </a:r>
            <a:r>
              <a:rPr lang="en-US" altLang="en-US" b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physical port each MAC address lives </a:t>
            </a:r>
            <a:r>
              <a:rPr lang="en-US" alt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based on MAC source addresses</a:t>
            </a:r>
          </a:p>
          <a:p>
            <a:pPr marL="171446" indent="-171446" defTabSz="228594">
              <a:spcBef>
                <a:spcPts val="3000"/>
              </a:spcBef>
              <a:buNone/>
            </a:pPr>
            <a:r>
              <a:rPr lang="en-US" alt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switch knows MAC address M is at port P,</a:t>
            </a:r>
            <a:br>
              <a:rPr lang="en-US" alt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alt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it will only send a packet for M out port P</a:t>
            </a:r>
          </a:p>
          <a:p>
            <a:pPr marL="171446" indent="-171446" defTabSz="228594">
              <a:spcBef>
                <a:spcPts val="3000"/>
              </a:spcBef>
              <a:buNone/>
            </a:pPr>
            <a:r>
              <a:rPr lang="en-US" alt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switch does not know which port MAC address M lives at, will broadcast to all ports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Threat Model:   Network Attacker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508000" y="1905000"/>
            <a:ext cx="109728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Network Attacker:</a:t>
            </a:r>
          </a:p>
          <a:p>
            <a:pPr>
              <a:spcBef>
                <a:spcPts val="1600"/>
              </a:spcBef>
              <a:buFont typeface="Arial" charset="0"/>
              <a:buChar char="•"/>
            </a:pPr>
            <a:r>
              <a:rPr lang="en-US" dirty="0"/>
              <a:t>Controls network infrastructure:     </a:t>
            </a:r>
            <a:r>
              <a:rPr lang="en-US" sz="2667" dirty="0"/>
              <a:t>Routers,   DNS</a:t>
            </a:r>
            <a:endParaRPr lang="en-US" dirty="0"/>
          </a:p>
          <a:p>
            <a:pPr>
              <a:spcBef>
                <a:spcPts val="1600"/>
              </a:spcBef>
              <a:buFont typeface="Arial" charset="0"/>
              <a:buChar char="•"/>
            </a:pPr>
            <a:r>
              <a:rPr lang="en-US" dirty="0"/>
              <a:t>E</a:t>
            </a:r>
            <a:r>
              <a:rPr lang="en-US" sz="3200" dirty="0"/>
              <a:t>avesdrops, injects, blocks, and modifies packets</a:t>
            </a:r>
          </a:p>
          <a:p>
            <a:pPr lvl="1"/>
            <a:endParaRPr lang="en-US" dirty="0"/>
          </a:p>
          <a:p>
            <a:pPr marL="0" indent="0">
              <a:spcBef>
                <a:spcPts val="1600"/>
              </a:spcBef>
              <a:buNone/>
            </a:pPr>
            <a:r>
              <a:rPr lang="en-US" dirty="0"/>
              <a:t>Examples:</a:t>
            </a:r>
          </a:p>
          <a:p>
            <a:pPr>
              <a:spcBef>
                <a:spcPts val="1600"/>
              </a:spcBef>
            </a:pPr>
            <a:r>
              <a:rPr lang="en-US" dirty="0"/>
              <a:t>Wireless network at Internet Café</a:t>
            </a:r>
          </a:p>
          <a:p>
            <a:pPr>
              <a:spcBef>
                <a:spcPts val="1600"/>
              </a:spcBef>
            </a:pPr>
            <a:r>
              <a:rPr lang="en-US" dirty="0"/>
              <a:t>Internet access at hotels   </a:t>
            </a:r>
            <a:r>
              <a:rPr lang="en-US" sz="2667" dirty="0"/>
              <a:t>(</a:t>
            </a:r>
            <a:r>
              <a:rPr lang="en-US" sz="2667" dirty="0" err="1"/>
              <a:t>untrusted</a:t>
            </a:r>
            <a:r>
              <a:rPr lang="en-US" sz="2667" dirty="0"/>
              <a:t> ISP)</a:t>
            </a:r>
            <a:endParaRPr lang="en-US" dirty="0"/>
          </a:p>
        </p:txBody>
      </p:sp>
      <p:pic>
        <p:nvPicPr>
          <p:cNvPr id="20486" name="Picture 16" descr="evil-rou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61600" y="1600201"/>
            <a:ext cx="1684867" cy="920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4878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61421-CA45-AD4E-9639-D3B815380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IP Addresses">
            <a:extLst>
              <a:ext uri="{FF2B5EF4-FFF2-40B4-BE49-F238E27FC236}">
                <a16:creationId xmlns:a16="http://schemas.microsoft.com/office/drawing/2014/main" id="{367BFB19-8B17-1825-12E0-D15D40159626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500" dirty="0">
                <a:latin typeface="Helvetica Neue Bold Condensed" panose="02000503000000020004" pitchFamily="2" charset="0"/>
                <a:ea typeface="Helvetica Neue Bold Condensed" panose="02000503000000020004" pitchFamily="2" charset="0"/>
                <a:cs typeface="Helvetica Neue Bold Condensed" panose="02000503000000020004" pitchFamily="2" charset="0"/>
                <a:sym typeface="Helvetica Neue Bold Condensed" panose="02000503000000020004" pitchFamily="2" charset="0"/>
              </a:rPr>
              <a:t>MAC Addresses</a:t>
            </a:r>
          </a:p>
        </p:txBody>
      </p:sp>
      <p:sp>
        <p:nvSpPr>
          <p:cNvPr id="269" name="IPv4: 32-bit host addresses…">
            <a:extLst>
              <a:ext uri="{FF2B5EF4-FFF2-40B4-BE49-F238E27FC236}">
                <a16:creationId xmlns:a16="http://schemas.microsoft.com/office/drawing/2014/main" id="{94404E30-E915-6CB8-74D3-437BF20DB8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44551" y="1756570"/>
            <a:ext cx="10502900" cy="4002881"/>
          </a:xfrm>
        </p:spPr>
        <p:txBody>
          <a:bodyPr>
            <a:normAutofit/>
          </a:bodyPr>
          <a:lstStyle/>
          <a:p>
            <a:pPr defTabSz="214307">
              <a:spcBef>
                <a:spcPct val="0"/>
              </a:spcBef>
            </a:pPr>
            <a:r>
              <a:rPr lang="en-US" sz="2000" dirty="0"/>
              <a:t>Media Access Control address</a:t>
            </a:r>
          </a:p>
          <a:p>
            <a:pPr defTabSz="214307">
              <a:spcBef>
                <a:spcPct val="0"/>
              </a:spcBef>
            </a:pPr>
            <a:r>
              <a:rPr lang="en-US" sz="2000" dirty="0"/>
              <a:t>unique hardware identification number</a:t>
            </a:r>
          </a:p>
          <a:p>
            <a:pPr defTabSz="214307">
              <a:spcBef>
                <a:spcPct val="0"/>
              </a:spcBef>
            </a:pPr>
            <a:r>
              <a:rPr lang="en-US" sz="2000" dirty="0"/>
              <a:t>48 bits </a:t>
            </a:r>
            <a:r>
              <a:rPr lang="en-US" sz="2000" b="1" dirty="0">
                <a:solidFill>
                  <a:srgbClr val="FF0000"/>
                </a:solidFill>
              </a:rPr>
              <a:t>(6 bytes) long</a:t>
            </a:r>
            <a:r>
              <a:rPr lang="en-US" sz="2000" dirty="0"/>
              <a:t>, written as </a:t>
            </a:r>
            <a:r>
              <a:rPr lang="en-US" sz="2000" b="1" dirty="0">
                <a:solidFill>
                  <a:srgbClr val="FF0000"/>
                </a:solidFill>
              </a:rPr>
              <a:t>12 hexadecimal digits</a:t>
            </a:r>
            <a:r>
              <a:rPr lang="en-US" sz="2000" dirty="0"/>
              <a:t>,</a:t>
            </a:r>
          </a:p>
          <a:p>
            <a:pPr defTabSz="214307">
              <a:spcBef>
                <a:spcPct val="0"/>
              </a:spcBef>
            </a:pPr>
            <a:r>
              <a:rPr lang="en-US" sz="2000" dirty="0"/>
              <a:t>Format: MM:MM:MM:SS:SS:SS </a:t>
            </a:r>
          </a:p>
          <a:p>
            <a:pPr defTabSz="214307">
              <a:spcBef>
                <a:spcPct val="0"/>
              </a:spcBef>
            </a:pPr>
            <a:r>
              <a:rPr lang="en-US" sz="2000" dirty="0"/>
              <a:t>Example: 00:1A:2B:3C:4D:5E</a:t>
            </a:r>
          </a:p>
          <a:p>
            <a:pPr defTabSz="214307">
              <a:spcBef>
                <a:spcPct val="0"/>
              </a:spcBef>
            </a:pPr>
            <a:endParaRPr lang="en-US" altLang="en-US" sz="255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6493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IP Addresses">
            <a:extLst>
              <a:ext uri="{FF2B5EF4-FFF2-40B4-BE49-F238E27FC236}">
                <a16:creationId xmlns:a16="http://schemas.microsoft.com/office/drawing/2014/main" id="{D8FB5A34-AB58-EC24-54B7-00359D49A546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500">
                <a:latin typeface="Helvetica Neue Bold Condensed" panose="02000503000000020004" pitchFamily="2" charset="0"/>
                <a:ea typeface="Helvetica Neue Bold Condensed" panose="02000503000000020004" pitchFamily="2" charset="0"/>
                <a:cs typeface="Helvetica Neue Bold Condensed" panose="02000503000000020004" pitchFamily="2" charset="0"/>
                <a:sym typeface="Helvetica Neue Bold Condensed" panose="02000503000000020004" pitchFamily="2" charset="0"/>
              </a:rPr>
              <a:t>IP Addresses</a:t>
            </a:r>
          </a:p>
        </p:txBody>
      </p:sp>
      <p:sp>
        <p:nvSpPr>
          <p:cNvPr id="269" name="IPv4: 32-bit host addresses…">
            <a:extLst>
              <a:ext uri="{FF2B5EF4-FFF2-40B4-BE49-F238E27FC236}">
                <a16:creationId xmlns:a16="http://schemas.microsoft.com/office/drawing/2014/main" id="{D7711566-17EA-D6AE-D7C5-3757A6A2C5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44551" y="1756570"/>
            <a:ext cx="10502900" cy="4002881"/>
          </a:xfrm>
        </p:spPr>
        <p:txBody>
          <a:bodyPr>
            <a:normAutofit/>
          </a:bodyPr>
          <a:lstStyle/>
          <a:p>
            <a:pPr marL="161128" indent="-161128" defTabSz="214307">
              <a:spcBef>
                <a:spcPct val="0"/>
              </a:spcBef>
              <a:buNone/>
            </a:pPr>
            <a:r>
              <a:rPr lang="en-US" altLang="en-US" sz="2551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IPv4:</a:t>
            </a:r>
            <a:r>
              <a:rPr lang="en-US" altLang="en-US" sz="255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32-bit host addresses</a:t>
            </a:r>
          </a:p>
          <a:p>
            <a:pPr marL="161128" indent="-161128" defTabSz="214307">
              <a:spcBef>
                <a:spcPct val="0"/>
              </a:spcBef>
              <a:buNone/>
            </a:pPr>
            <a:r>
              <a:rPr lang="en-US" altLang="en-US" sz="255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Written as </a:t>
            </a:r>
            <a:r>
              <a:rPr lang="en-US" altLang="en-US" sz="2551" b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 bytes (4 * 1) </a:t>
            </a:r>
            <a:r>
              <a:rPr lang="en-US" altLang="en-US" sz="255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 form A.B.C.D</a:t>
            </a:r>
            <a:br>
              <a:rPr lang="en-US" altLang="en-US" sz="255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altLang="en-US" sz="255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where A,...,D are 8-bit integers in decimal</a:t>
            </a:r>
            <a:br>
              <a:rPr lang="en-US" altLang="en-US" sz="255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altLang="en-US" sz="255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(called </a:t>
            </a:r>
            <a:r>
              <a:rPr lang="en-US" altLang="en-US" sz="255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dotted quad</a:t>
            </a:r>
            <a:r>
              <a:rPr lang="en-US" altLang="en-US" sz="255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 </a:t>
            </a:r>
            <a:r>
              <a:rPr lang="en-US" altLang="en-US" sz="255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e.g.</a:t>
            </a:r>
            <a:r>
              <a:rPr lang="en-US" altLang="en-US" sz="255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192.168.1.1</a:t>
            </a:r>
          </a:p>
          <a:p>
            <a:pPr marL="161128" indent="-161128" defTabSz="214307">
              <a:spcBef>
                <a:spcPct val="0"/>
              </a:spcBef>
              <a:buNone/>
            </a:pPr>
            <a:endParaRPr lang="en-US" altLang="en-US" sz="255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61128" indent="-161128" defTabSz="214307">
              <a:spcBef>
                <a:spcPct val="0"/>
              </a:spcBef>
              <a:buNone/>
            </a:pPr>
            <a:r>
              <a:rPr lang="en-US" altLang="en-US" sz="2551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IPv6:</a:t>
            </a:r>
            <a:r>
              <a:rPr lang="en-US" altLang="en-US" sz="255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128 bit host addresses</a:t>
            </a:r>
          </a:p>
          <a:p>
            <a:pPr marL="161128" indent="-161128" defTabSz="214307">
              <a:spcBef>
                <a:spcPct val="0"/>
              </a:spcBef>
              <a:buNone/>
            </a:pPr>
            <a:r>
              <a:rPr lang="en-US" altLang="en-US" sz="255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Written as </a:t>
            </a:r>
            <a:r>
              <a:rPr lang="en-US" altLang="en-US" sz="2551" b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16 bytes (8 * 2) </a:t>
            </a:r>
            <a:r>
              <a:rPr lang="en-US" altLang="en-US" sz="255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 form AAAA:BBBB:CCCC:DDDD:EEEE:FFFF:GGGG:HHHH</a:t>
            </a:r>
            <a:br>
              <a:rPr lang="en-US" altLang="en-US" sz="255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altLang="en-US" sz="255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where AAAA,...,HHHH are 16 bit integers in hexadecimal</a:t>
            </a:r>
            <a:br>
              <a:rPr lang="en-US" altLang="en-US" sz="255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altLang="en-US" sz="255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and :: implies </a:t>
            </a:r>
            <a:r>
              <a:rPr lang="en-US" altLang="en-US" sz="255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consecutive zero bytes</a:t>
            </a:r>
            <a:br>
              <a:rPr lang="en-US" altLang="en-US" sz="255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altLang="en-US" sz="255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e.g.</a:t>
            </a:r>
            <a:r>
              <a:rPr lang="en-US" altLang="en-US" sz="255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2620:0:e00:b</a:t>
            </a:r>
            <a:r>
              <a:rPr lang="en-US" altLang="en-US" sz="2551" dirty="0">
                <a:solidFill>
                  <a:srgbClr val="0433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::</a:t>
            </a:r>
            <a:r>
              <a:rPr lang="en-US" altLang="en-US" sz="255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53 = 2620:0:e00:b</a:t>
            </a:r>
            <a:r>
              <a:rPr lang="en-US" altLang="en-US" sz="2551" dirty="0">
                <a:solidFill>
                  <a:srgbClr val="0433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:0:0:0:</a:t>
            </a:r>
            <a:r>
              <a:rPr lang="en-US" altLang="en-US" sz="255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53</a:t>
            </a: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1807E1BB-B40F-E90F-2CE0-0CD50592E2AF}"/>
              </a:ext>
            </a:extLst>
          </p:cNvPr>
          <p:cNvSpPr/>
          <p:nvPr/>
        </p:nvSpPr>
        <p:spPr>
          <a:xfrm>
            <a:off x="8029903" y="1418897"/>
            <a:ext cx="3090042" cy="2238703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Quiz: how many combinations in IPv4 and IPv6?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thernet">
            <a:extLst>
              <a:ext uri="{FF2B5EF4-FFF2-40B4-BE49-F238E27FC236}">
                <a16:creationId xmlns:a16="http://schemas.microsoft.com/office/drawing/2014/main" id="{1E37FF5F-2D3B-054F-62EC-24FA32FF2D85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500" dirty="0">
                <a:latin typeface="Helvetica Neue Bold Condensed" panose="02000503000000020004" pitchFamily="2" charset="0"/>
                <a:ea typeface="Helvetica Neue Bold Condensed" panose="02000503000000020004" pitchFamily="2" charset="0"/>
                <a:cs typeface="Helvetica Neue Bold Condensed" panose="02000503000000020004" pitchFamily="2" charset="0"/>
                <a:sym typeface="Helvetica Neue Bold Condensed" panose="02000503000000020004" pitchFamily="2" charset="0"/>
              </a:rPr>
              <a:t>Ethernet</a:t>
            </a:r>
          </a:p>
        </p:txBody>
      </p:sp>
      <p:pic>
        <p:nvPicPr>
          <p:cNvPr id="30723" name="Screen Shot 2019-05-09 at 10.25.56 AM.png" descr="Screen Shot 2019-05-09 at 10.25.56 AM.png">
            <a:extLst>
              <a:ext uri="{FF2B5EF4-FFF2-40B4-BE49-F238E27FC236}">
                <a16:creationId xmlns:a16="http://schemas.microsoft.com/office/drawing/2014/main" id="{0686B699-3419-CB73-EE95-3F62ACC38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9" y="2376489"/>
            <a:ext cx="11002963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D860D215-EEC3-38BB-642E-AA4D0E752ECB}"/>
              </a:ext>
            </a:extLst>
          </p:cNvPr>
          <p:cNvSpPr/>
          <p:nvPr/>
        </p:nvSpPr>
        <p:spPr>
          <a:xfrm>
            <a:off x="6758152" y="137786"/>
            <a:ext cx="3090042" cy="2238703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Quiz: what is IPv4 </a:t>
            </a:r>
            <a:r>
              <a:rPr lang="en-US" sz="2000" dirty="0" err="1"/>
              <a:t>addr</a:t>
            </a:r>
            <a:r>
              <a:rPr lang="en-US" sz="2000" dirty="0"/>
              <a:t>, IPv6 </a:t>
            </a:r>
            <a:r>
              <a:rPr lang="en-US" sz="2000" dirty="0" err="1"/>
              <a:t>addr</a:t>
            </a:r>
            <a:r>
              <a:rPr lang="en-US" sz="2000" dirty="0"/>
              <a:t> and MAC </a:t>
            </a:r>
            <a:r>
              <a:rPr lang="en-US" sz="2000" dirty="0" err="1"/>
              <a:t>addr</a:t>
            </a:r>
            <a:r>
              <a:rPr lang="en-US" sz="2000" dirty="0"/>
              <a:t>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Internet Protocol (IP)">
            <a:extLst>
              <a:ext uri="{FF2B5EF4-FFF2-40B4-BE49-F238E27FC236}">
                <a16:creationId xmlns:a16="http://schemas.microsoft.com/office/drawing/2014/main" id="{3B7A77AE-2C76-B54B-8C8C-B3AFCCFF5720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500">
                <a:latin typeface="Helvetica Neue Bold Condensed" panose="02000503000000020004" pitchFamily="2" charset="0"/>
                <a:ea typeface="Helvetica Neue Bold Condensed" panose="02000503000000020004" pitchFamily="2" charset="0"/>
                <a:cs typeface="Helvetica Neue Bold Condensed" panose="02000503000000020004" pitchFamily="2" charset="0"/>
                <a:sym typeface="Helvetica Neue Bold Condensed" panose="02000503000000020004" pitchFamily="2" charset="0"/>
              </a:rPr>
              <a:t>Internet Protocol (IP)</a:t>
            </a:r>
          </a:p>
        </p:txBody>
      </p:sp>
      <p:sp>
        <p:nvSpPr>
          <p:cNvPr id="32771" name="Internet Protocol (IP) defines what packets that cross the Internet need to look like to be processed by routers…">
            <a:extLst>
              <a:ext uri="{FF2B5EF4-FFF2-40B4-BE49-F238E27FC236}">
                <a16:creationId xmlns:a16="http://schemas.microsoft.com/office/drawing/2014/main" id="{9727EA62-C3AC-A1C3-5BDE-2768988AB64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844551" y="1756570"/>
            <a:ext cx="10502900" cy="4002881"/>
          </a:xfrm>
        </p:spPr>
        <p:txBody>
          <a:bodyPr/>
          <a:lstStyle/>
          <a:p>
            <a:pPr marL="0" indent="0">
              <a:spcBef>
                <a:spcPts val="2400"/>
              </a:spcBef>
              <a:buNone/>
            </a:pPr>
            <a:r>
              <a:rPr lang="en-US" alt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Internet Protocol (IP)</a:t>
            </a:r>
            <a:r>
              <a:rPr lang="en-US" alt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defines what packets that cross the Internet need to look like to be processed by routers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alt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Every host is assigned a unique identifier (“IP Address”) 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alt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Every packet has an IP header that indicates its sender and receiver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alt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Routers forward packet along to </a:t>
            </a:r>
            <a:r>
              <a:rPr lang="en-US" altLang="en-US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try</a:t>
            </a:r>
            <a:r>
              <a:rPr lang="en-US" alt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to get it to the destination host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alt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Rest of the packet should be ignored by the router 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IPv4 Header">
            <a:extLst>
              <a:ext uri="{FF2B5EF4-FFF2-40B4-BE49-F238E27FC236}">
                <a16:creationId xmlns:a16="http://schemas.microsoft.com/office/drawing/2014/main" id="{796A6866-F3B4-DD2F-8BBB-40275098DBCA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500">
                <a:latin typeface="Helvetica Neue Bold Condensed" panose="02000503000000020004" pitchFamily="2" charset="0"/>
                <a:ea typeface="Helvetica Neue Bold Condensed" panose="02000503000000020004" pitchFamily="2" charset="0"/>
                <a:cs typeface="Helvetica Neue Bold Condensed" panose="02000503000000020004" pitchFamily="2" charset="0"/>
                <a:sym typeface="Helvetica Neue Bold Condensed" panose="02000503000000020004" pitchFamily="2" charset="0"/>
              </a:rPr>
              <a:t>IPv4 Header</a:t>
            </a:r>
          </a:p>
        </p:txBody>
      </p:sp>
      <p:sp>
        <p:nvSpPr>
          <p:cNvPr id="36867" name="Instruct routers and hosts what to do with a packet…">
            <a:extLst>
              <a:ext uri="{FF2B5EF4-FFF2-40B4-BE49-F238E27FC236}">
                <a16:creationId xmlns:a16="http://schemas.microsoft.com/office/drawing/2014/main" id="{02EEDC18-87A4-3D7D-6976-28806011D596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>
          <a:xfrm>
            <a:off x="844551" y="1489869"/>
            <a:ext cx="10502900" cy="1143000"/>
          </a:xfrm>
        </p:spPr>
        <p:txBody>
          <a:bodyPr/>
          <a:lstStyle/>
          <a:p>
            <a:pPr marL="171446" indent="-171446" defTabSz="228594">
              <a:spcBef>
                <a:spcPts val="100"/>
              </a:spcBef>
              <a:buNone/>
            </a:pPr>
            <a:r>
              <a:rPr lang="en-US" altLang="en-US" sz="275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Instruct routers and hosts what to do with a packet</a:t>
            </a:r>
          </a:p>
          <a:p>
            <a:pPr marL="171446" indent="-171446" defTabSz="228594">
              <a:spcBef>
                <a:spcPts val="100"/>
              </a:spcBef>
              <a:buNone/>
            </a:pPr>
            <a:r>
              <a:rPr lang="en-US" altLang="en-US" sz="275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All values are filled in by the sending host</a:t>
            </a:r>
          </a:p>
        </p:txBody>
      </p:sp>
      <p:pic>
        <p:nvPicPr>
          <p:cNvPr id="36868" name="Image" descr="Image">
            <a:extLst>
              <a:ext uri="{FF2B5EF4-FFF2-40B4-BE49-F238E27FC236}">
                <a16:creationId xmlns:a16="http://schemas.microsoft.com/office/drawing/2014/main" id="{68DDFAE4-A46F-F066-F27E-7CD6762FB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382" y="2801939"/>
            <a:ext cx="9629775" cy="401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estination Address">
            <a:extLst>
              <a:ext uri="{FF2B5EF4-FFF2-40B4-BE49-F238E27FC236}">
                <a16:creationId xmlns:a16="http://schemas.microsoft.com/office/drawing/2014/main" id="{B65EC9D4-BA0D-DDD5-E29A-753FC6BFEF80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500">
                <a:latin typeface="Helvetica Neue Bold Condensed" panose="02000503000000020004" pitchFamily="2" charset="0"/>
                <a:ea typeface="Helvetica Neue Bold Condensed" panose="02000503000000020004" pitchFamily="2" charset="0"/>
                <a:cs typeface="Helvetica Neue Bold Condensed" panose="02000503000000020004" pitchFamily="2" charset="0"/>
                <a:sym typeface="Helvetica Neue Bold Condensed" panose="02000503000000020004" pitchFamily="2" charset="0"/>
              </a:rPr>
              <a:t>Destination Address</a:t>
            </a:r>
          </a:p>
        </p:txBody>
      </p:sp>
      <p:sp>
        <p:nvSpPr>
          <p:cNvPr id="38915" name="Sender sets destination address…">
            <a:extLst>
              <a:ext uri="{FF2B5EF4-FFF2-40B4-BE49-F238E27FC236}">
                <a16:creationId xmlns:a16="http://schemas.microsoft.com/office/drawing/2014/main" id="{9525A554-F025-7CAF-3243-323A6CFCD557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>
          <a:xfrm>
            <a:off x="844551" y="1489869"/>
            <a:ext cx="10502900" cy="1143000"/>
          </a:xfrm>
        </p:spPr>
        <p:txBody>
          <a:bodyPr/>
          <a:lstStyle/>
          <a:p>
            <a:pPr marL="171446" indent="-171446" defTabSz="228594">
              <a:spcBef>
                <a:spcPts val="100"/>
              </a:spcBef>
              <a:buNone/>
            </a:pPr>
            <a:r>
              <a:rPr lang="en-US" altLang="en-US" sz="275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Sender sets destination address</a:t>
            </a:r>
          </a:p>
          <a:p>
            <a:pPr marL="171446" indent="-171446" defTabSz="228594">
              <a:spcBef>
                <a:spcPts val="100"/>
              </a:spcBef>
              <a:buNone/>
            </a:pPr>
            <a:r>
              <a:rPr lang="en-US" altLang="en-US" sz="275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Routers try to forward packet to that address</a:t>
            </a:r>
          </a:p>
        </p:txBody>
      </p:sp>
      <p:pic>
        <p:nvPicPr>
          <p:cNvPr id="38916" name="Image" descr="Image">
            <a:extLst>
              <a:ext uri="{FF2B5EF4-FFF2-40B4-BE49-F238E27FC236}">
                <a16:creationId xmlns:a16="http://schemas.microsoft.com/office/drawing/2014/main" id="{2CA10C5B-8104-021E-391E-5B9748925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382" y="2801939"/>
            <a:ext cx="9629775" cy="401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82" name="Rectangle">
            <a:extLst>
              <a:ext uri="{FF2B5EF4-FFF2-40B4-BE49-F238E27FC236}">
                <a16:creationId xmlns:a16="http://schemas.microsoft.com/office/drawing/2014/main" id="{C1772179-694A-D785-47B0-39BA3EEB4C4D}"/>
              </a:ext>
            </a:extLst>
          </p:cNvPr>
          <p:cNvSpPr/>
          <p:nvPr/>
        </p:nvSpPr>
        <p:spPr>
          <a:xfrm>
            <a:off x="2058989" y="5123658"/>
            <a:ext cx="8074025" cy="529431"/>
          </a:xfrm>
          <a:prstGeom prst="rect">
            <a:avLst/>
          </a:prstGeom>
          <a:ln w="1270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 algn="ctr" eaLnBrk="1"/>
            <a:endParaRPr lang="en-US" altLang="en-US" sz="1600">
              <a:solidFill>
                <a:srgbClr val="FFFFFF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  <a:sym typeface="Helvetica Neue Medium" panose="02000503000000020004" pitchFamily="2" charset="0"/>
            </a:endParaRPr>
          </a:p>
        </p:txBody>
      </p:sp>
      <p:pic>
        <p:nvPicPr>
          <p:cNvPr id="38918" name="Image" descr="Image">
            <a:extLst>
              <a:ext uri="{FF2B5EF4-FFF2-40B4-BE49-F238E27FC236}">
                <a16:creationId xmlns:a16="http://schemas.microsoft.com/office/drawing/2014/main" id="{4E9310ED-B33A-8BB3-2420-37366F53D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255" y="5687219"/>
            <a:ext cx="13623132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38919" name="Image" descr="Image">
            <a:extLst>
              <a:ext uri="{FF2B5EF4-FFF2-40B4-BE49-F238E27FC236}">
                <a16:creationId xmlns:a16="http://schemas.microsoft.com/office/drawing/2014/main" id="{CCED3F7F-78DB-6634-D4DA-9310A6DE6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4925" y="2818608"/>
            <a:ext cx="18228469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38920" name="Image" descr="Image">
            <a:extLst>
              <a:ext uri="{FF2B5EF4-FFF2-40B4-BE49-F238E27FC236}">
                <a16:creationId xmlns:a16="http://schemas.microsoft.com/office/drawing/2014/main" id="{C918A460-9390-0356-3B20-B74EC893D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575" y="4292600"/>
            <a:ext cx="18228469" cy="219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ource Address">
            <a:extLst>
              <a:ext uri="{FF2B5EF4-FFF2-40B4-BE49-F238E27FC236}">
                <a16:creationId xmlns:a16="http://schemas.microsoft.com/office/drawing/2014/main" id="{2A68F1E8-1096-324A-04F8-69A82927C56C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500">
                <a:latin typeface="Helvetica Neue Bold Condensed" panose="02000503000000020004" pitchFamily="2" charset="0"/>
                <a:ea typeface="Helvetica Neue Bold Condensed" panose="02000503000000020004" pitchFamily="2" charset="0"/>
                <a:cs typeface="Helvetica Neue Bold Condensed" panose="02000503000000020004" pitchFamily="2" charset="0"/>
                <a:sym typeface="Helvetica Neue Bold Condensed" panose="02000503000000020004" pitchFamily="2" charset="0"/>
              </a:rPr>
              <a:t>Source Address</a:t>
            </a:r>
          </a:p>
        </p:txBody>
      </p:sp>
      <p:sp>
        <p:nvSpPr>
          <p:cNvPr id="40963" name="Source Address (sender)…">
            <a:extLst>
              <a:ext uri="{FF2B5EF4-FFF2-40B4-BE49-F238E27FC236}">
                <a16:creationId xmlns:a16="http://schemas.microsoft.com/office/drawing/2014/main" id="{F78B96C3-3810-B8DF-3AE1-FF47AD017FD0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>
          <a:xfrm>
            <a:off x="844551" y="1489869"/>
            <a:ext cx="10502900" cy="1143000"/>
          </a:xfrm>
        </p:spPr>
        <p:txBody>
          <a:bodyPr/>
          <a:lstStyle/>
          <a:p>
            <a:pPr marL="171446" indent="-171446" defTabSz="228594">
              <a:spcBef>
                <a:spcPts val="100"/>
              </a:spcBef>
              <a:buNone/>
            </a:pPr>
            <a:r>
              <a:rPr lang="en-US" altLang="en-US" sz="275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Source Address (sender)</a:t>
            </a:r>
          </a:p>
          <a:p>
            <a:pPr marL="171446" indent="-171446" defTabSz="228594">
              <a:spcBef>
                <a:spcPts val="100"/>
              </a:spcBef>
              <a:buNone/>
            </a:pPr>
            <a:r>
              <a:rPr lang="en-US" altLang="en-US" sz="275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Sender fills in. Routers due not verify.</a:t>
            </a:r>
          </a:p>
        </p:txBody>
      </p:sp>
      <p:pic>
        <p:nvPicPr>
          <p:cNvPr id="40964" name="Image" descr="Image">
            <a:extLst>
              <a:ext uri="{FF2B5EF4-FFF2-40B4-BE49-F238E27FC236}">
                <a16:creationId xmlns:a16="http://schemas.microsoft.com/office/drawing/2014/main" id="{48C950C7-168D-D0ED-8D73-0C9982D9C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382" y="2801939"/>
            <a:ext cx="9629775" cy="401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92" name="Rectangle">
            <a:extLst>
              <a:ext uri="{FF2B5EF4-FFF2-40B4-BE49-F238E27FC236}">
                <a16:creationId xmlns:a16="http://schemas.microsoft.com/office/drawing/2014/main" id="{6B7164E9-BD9C-B602-A869-26E786101DA0}"/>
              </a:ext>
            </a:extLst>
          </p:cNvPr>
          <p:cNvSpPr/>
          <p:nvPr/>
        </p:nvSpPr>
        <p:spPr>
          <a:xfrm>
            <a:off x="2058989" y="4641056"/>
            <a:ext cx="8074025" cy="510381"/>
          </a:xfrm>
          <a:prstGeom prst="rect">
            <a:avLst/>
          </a:prstGeom>
          <a:ln w="1270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 algn="ctr" eaLnBrk="1"/>
            <a:endParaRPr lang="en-US" altLang="en-US" sz="1600">
              <a:solidFill>
                <a:srgbClr val="FFFFFF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  <a:sym typeface="Helvetica Neue Medium" panose="02000503000000020004" pitchFamily="2" charset="0"/>
            </a:endParaRPr>
          </a:p>
        </p:txBody>
      </p:sp>
      <p:pic>
        <p:nvPicPr>
          <p:cNvPr id="40966" name="Image" descr="Image">
            <a:extLst>
              <a:ext uri="{FF2B5EF4-FFF2-40B4-BE49-F238E27FC236}">
                <a16:creationId xmlns:a16="http://schemas.microsoft.com/office/drawing/2014/main" id="{48469A7A-0F42-DE3A-C457-B14A2A3A2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255" y="5191919"/>
            <a:ext cx="13623132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40967" name="Image" descr="Image">
            <a:extLst>
              <a:ext uri="{FF2B5EF4-FFF2-40B4-BE49-F238E27FC236}">
                <a16:creationId xmlns:a16="http://schemas.microsoft.com/office/drawing/2014/main" id="{568F1E1E-6D8B-4651-B614-7CC1FE3BC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255" y="2967038"/>
            <a:ext cx="13623132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40968" name="Image" descr="Image">
            <a:extLst>
              <a:ext uri="{FF2B5EF4-FFF2-40B4-BE49-F238E27FC236}">
                <a16:creationId xmlns:a16="http://schemas.microsoft.com/office/drawing/2014/main" id="{90D6C1C7-5566-FF77-085E-5F2851DE2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044" y="3807619"/>
            <a:ext cx="13623131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hecksum">
            <a:extLst>
              <a:ext uri="{FF2B5EF4-FFF2-40B4-BE49-F238E27FC236}">
                <a16:creationId xmlns:a16="http://schemas.microsoft.com/office/drawing/2014/main" id="{12A454EE-9775-F4C3-A673-1B12C1A7CE7A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500" dirty="0">
                <a:latin typeface="Helvetica Neue Bold Condensed" panose="02000503000000020004" pitchFamily="2" charset="0"/>
                <a:ea typeface="Helvetica Neue Bold Condensed" panose="02000503000000020004" pitchFamily="2" charset="0"/>
                <a:cs typeface="Helvetica Neue Bold Condensed" panose="02000503000000020004" pitchFamily="2" charset="0"/>
                <a:sym typeface="Helvetica Neue Bold Condensed" panose="02000503000000020004" pitchFamily="2" charset="0"/>
              </a:rPr>
              <a:t>Checksum</a:t>
            </a:r>
          </a:p>
        </p:txBody>
      </p:sp>
      <p:sp>
        <p:nvSpPr>
          <p:cNvPr id="43011" name="16-bit Simple Header checksum (filled in by sender)">
            <a:extLst>
              <a:ext uri="{FF2B5EF4-FFF2-40B4-BE49-F238E27FC236}">
                <a16:creationId xmlns:a16="http://schemas.microsoft.com/office/drawing/2014/main" id="{DC8C57B4-A6A6-E075-F704-33EF71607DC9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>
          <a:xfrm>
            <a:off x="844551" y="1489869"/>
            <a:ext cx="10502900" cy="1143000"/>
          </a:xfrm>
        </p:spPr>
        <p:txBody>
          <a:bodyPr/>
          <a:lstStyle/>
          <a:p>
            <a:pPr marL="171446" indent="-171446" defTabSz="228594">
              <a:spcBef>
                <a:spcPts val="100"/>
              </a:spcBef>
              <a:buNone/>
            </a:pPr>
            <a:r>
              <a:rPr lang="en-US" altLang="en-US" sz="275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16-bit Simple Header checksum (filled in by sender)</a:t>
            </a:r>
          </a:p>
        </p:txBody>
      </p:sp>
      <p:pic>
        <p:nvPicPr>
          <p:cNvPr id="43012" name="Image" descr="Image">
            <a:extLst>
              <a:ext uri="{FF2B5EF4-FFF2-40B4-BE49-F238E27FC236}">
                <a16:creationId xmlns:a16="http://schemas.microsoft.com/office/drawing/2014/main" id="{2F681AFE-BC51-B936-22BB-52EA0B5CA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382" y="2801939"/>
            <a:ext cx="9629775" cy="401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02" name="Rectangle">
            <a:extLst>
              <a:ext uri="{FF2B5EF4-FFF2-40B4-BE49-F238E27FC236}">
                <a16:creationId xmlns:a16="http://schemas.microsoft.com/office/drawing/2014/main" id="{46414185-7558-35E2-AC99-E7C19A1EEDC2}"/>
              </a:ext>
            </a:extLst>
          </p:cNvPr>
          <p:cNvSpPr/>
          <p:nvPr/>
        </p:nvSpPr>
        <p:spPr>
          <a:xfrm>
            <a:off x="6122988" y="4214814"/>
            <a:ext cx="3856832" cy="409575"/>
          </a:xfrm>
          <a:prstGeom prst="rect">
            <a:avLst/>
          </a:prstGeom>
          <a:ln w="1270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 algn="ctr" eaLnBrk="1"/>
            <a:endParaRPr lang="en-US" altLang="en-US" sz="1600">
              <a:solidFill>
                <a:srgbClr val="FFFFFF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  <a:sym typeface="Helvetica Neue Medium" panose="02000503000000020004" pitchFamily="2" charset="0"/>
            </a:endParaRPr>
          </a:p>
        </p:txBody>
      </p:sp>
      <p:pic>
        <p:nvPicPr>
          <p:cNvPr id="43014" name="Image" descr="Image">
            <a:extLst>
              <a:ext uri="{FF2B5EF4-FFF2-40B4-BE49-F238E27FC236}">
                <a16:creationId xmlns:a16="http://schemas.microsoft.com/office/drawing/2014/main" id="{508ABA51-B48F-995E-4E9F-9D8C6950A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6111" y="4665663"/>
            <a:ext cx="16910844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43015" name="Image" descr="Image">
            <a:extLst>
              <a:ext uri="{FF2B5EF4-FFF2-40B4-BE49-F238E27FC236}">
                <a16:creationId xmlns:a16="http://schemas.microsoft.com/office/drawing/2014/main" id="{2E600545-694A-77EF-4B1D-A95791548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1" y="2935287"/>
            <a:ext cx="10297319" cy="123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43016" name="Image" descr="Image">
            <a:extLst>
              <a:ext uri="{FF2B5EF4-FFF2-40B4-BE49-F238E27FC236}">
                <a16:creationId xmlns:a16="http://schemas.microsoft.com/office/drawing/2014/main" id="{3DD99DD9-823D-1239-9230-8453F37B1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0144" y="3807619"/>
            <a:ext cx="13623131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43017" name="Image" descr="Image">
            <a:extLst>
              <a:ext uri="{FF2B5EF4-FFF2-40B4-BE49-F238E27FC236}">
                <a16:creationId xmlns:a16="http://schemas.microsoft.com/office/drawing/2014/main" id="{58F90590-A39A-9BB3-F073-0142B0D8F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5449" y="4007644"/>
            <a:ext cx="10297319" cy="123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8E98985B-1F52-CD75-8BE4-49F2E39BFBCD}"/>
              </a:ext>
            </a:extLst>
          </p:cNvPr>
          <p:cNvSpPr/>
          <p:nvPr/>
        </p:nvSpPr>
        <p:spPr>
          <a:xfrm>
            <a:off x="8996856" y="317173"/>
            <a:ext cx="3090042" cy="2238703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Quiz: what is the checksum’s goal?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IP Security">
            <a:extLst>
              <a:ext uri="{FF2B5EF4-FFF2-40B4-BE49-F238E27FC236}">
                <a16:creationId xmlns:a16="http://schemas.microsoft.com/office/drawing/2014/main" id="{FE9626F5-2A11-6AF3-39F5-24C90AA70ED5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6500">
                <a:latin typeface="Helvetica Neue Bold Condensed" panose="02000503000000020004" pitchFamily="2" charset="0"/>
                <a:ea typeface="Helvetica Neue Bold Condensed" panose="02000503000000020004" pitchFamily="2" charset="0"/>
                <a:cs typeface="Helvetica Neue Bold Condensed" panose="02000503000000020004" pitchFamily="2" charset="0"/>
                <a:sym typeface="Helvetica Neue Bold Condensed" panose="02000503000000020004" pitchFamily="2" charset="0"/>
              </a:rPr>
              <a:t>IP Security</a:t>
            </a:r>
          </a:p>
        </p:txBody>
      </p:sp>
      <p:sp>
        <p:nvSpPr>
          <p:cNvPr id="311" name="Client is trusted to embed correct source IP…">
            <a:extLst>
              <a:ext uri="{FF2B5EF4-FFF2-40B4-BE49-F238E27FC236}">
                <a16:creationId xmlns:a16="http://schemas.microsoft.com/office/drawing/2014/main" id="{62F1D189-C992-0BFA-C17C-19ED5E8C8DD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44551" y="1756569"/>
            <a:ext cx="10502900" cy="4368800"/>
          </a:xfrm>
        </p:spPr>
        <p:txBody>
          <a:bodyPr>
            <a:normAutofit/>
          </a:bodyPr>
          <a:lstStyle/>
          <a:p>
            <a:pPr marL="171446" indent="-171446" defTabSz="228594">
              <a:spcBef>
                <a:spcPts val="1300"/>
              </a:spcBef>
              <a:buNone/>
            </a:pPr>
            <a:r>
              <a:rPr lang="en-US" alt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Client is trusted to embed correct source IP</a:t>
            </a:r>
          </a:p>
          <a:p>
            <a:pPr marL="171446" indent="-171446" defTabSz="228594">
              <a:spcBef>
                <a:spcPts val="1300"/>
              </a:spcBef>
              <a:buSzPct val="100000"/>
            </a:pPr>
            <a:r>
              <a:rPr lang="en-US" alt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Easy to override using lower level network sockets</a:t>
            </a:r>
          </a:p>
          <a:p>
            <a:pPr marL="171446" indent="-171446" defTabSz="228594">
              <a:spcBef>
                <a:spcPts val="1300"/>
              </a:spcBef>
              <a:buSzPct val="100000"/>
            </a:pPr>
            <a:r>
              <a:rPr lang="en-US" alt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en-US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Libnet: </a:t>
            </a:r>
            <a:r>
              <a:rPr lang="en-US" alt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 library for formatting raw packets with arbitrary IP headers</a:t>
            </a:r>
          </a:p>
          <a:p>
            <a:pPr marL="171446" indent="-171446" defTabSz="228594">
              <a:spcBef>
                <a:spcPts val="1300"/>
              </a:spcBef>
              <a:buSzPct val="100000"/>
            </a:pPr>
            <a:endParaRPr lang="en-US" alt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71446" indent="-171446" defTabSz="228594">
              <a:lnSpc>
                <a:spcPts val="3551"/>
              </a:lnSpc>
              <a:spcBef>
                <a:spcPct val="0"/>
              </a:spcBef>
              <a:buNone/>
            </a:pPr>
            <a:r>
              <a:rPr lang="en-US" alt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Anyone who owns their machine can send packets with arbitrary source IP</a:t>
            </a:r>
          </a:p>
          <a:p>
            <a:pPr marL="171446" indent="-171446" defTabSz="228594">
              <a:spcBef>
                <a:spcPts val="1300"/>
              </a:spcBef>
              <a:buSzPct val="100000"/>
            </a:pPr>
            <a:r>
              <a:rPr lang="en-US" alt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Denial of Service Attacks</a:t>
            </a:r>
          </a:p>
          <a:p>
            <a:pPr marL="171446" indent="-171446" defTabSz="228594">
              <a:spcBef>
                <a:spcPts val="1300"/>
              </a:spcBef>
              <a:buSzPct val="100000"/>
            </a:pPr>
            <a:r>
              <a:rPr lang="en-US" alt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Anonymous infection (if one packet)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Internet Protocol (IP)">
            <a:extLst>
              <a:ext uri="{FF2B5EF4-FFF2-40B4-BE49-F238E27FC236}">
                <a16:creationId xmlns:a16="http://schemas.microsoft.com/office/drawing/2014/main" id="{4B4B64AD-BFA9-C6D7-A148-5CFB56FD58F4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6500">
                <a:latin typeface="Helvetica Neue Bold Condensed" panose="02000503000000020004" pitchFamily="2" charset="0"/>
                <a:ea typeface="Helvetica Neue Bold Condensed" panose="02000503000000020004" pitchFamily="2" charset="0"/>
                <a:cs typeface="Helvetica Neue Bold Condensed" panose="02000503000000020004" pitchFamily="2" charset="0"/>
                <a:sym typeface="Helvetica Neue Bold Condensed" panose="02000503000000020004" pitchFamily="2" charset="0"/>
              </a:rPr>
              <a:t>Internet Protocol (IP)</a:t>
            </a:r>
          </a:p>
        </p:txBody>
      </p:sp>
      <p:sp>
        <p:nvSpPr>
          <p:cNvPr id="46083" name="Yes:…">
            <a:extLst>
              <a:ext uri="{FF2B5EF4-FFF2-40B4-BE49-F238E27FC236}">
                <a16:creationId xmlns:a16="http://schemas.microsoft.com/office/drawing/2014/main" id="{05A18052-A07C-108A-DF5D-DE26C948232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844551" y="1756569"/>
            <a:ext cx="10502900" cy="4368800"/>
          </a:xfrm>
        </p:spPr>
        <p:txBody>
          <a:bodyPr/>
          <a:lstStyle/>
          <a:p>
            <a:pPr marL="171446" indent="-171446" defTabSz="228594">
              <a:spcBef>
                <a:spcPts val="1300"/>
              </a:spcBef>
              <a:buNone/>
            </a:pPr>
            <a:r>
              <a:rPr lang="en-US" altLang="en-US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Yes:</a:t>
            </a:r>
          </a:p>
          <a:p>
            <a:pPr marL="171446" indent="-171446" defTabSz="228594">
              <a:spcBef>
                <a:spcPts val="1300"/>
              </a:spcBef>
              <a:buNone/>
            </a:pPr>
            <a:r>
              <a:rPr lang="en-US" alt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Routing. If host knows IP of destination host, route packet to it.</a:t>
            </a:r>
          </a:p>
          <a:p>
            <a:pPr marL="171446" indent="-171446" defTabSz="228594">
              <a:spcBef>
                <a:spcPts val="1300"/>
              </a:spcBef>
              <a:buNone/>
            </a:pPr>
            <a:r>
              <a:rPr lang="en-US" alt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Fragmentation and reassembly: Split data into packets and reassemble</a:t>
            </a:r>
          </a:p>
          <a:p>
            <a:pPr marL="171446" indent="-171446" defTabSz="228594">
              <a:spcBef>
                <a:spcPts val="1300"/>
              </a:spcBef>
              <a:buNone/>
            </a:pPr>
            <a:r>
              <a:rPr lang="en-US" alt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Error Reporting: (maybe, if you’re lucky) tell source it dropped your packet</a:t>
            </a:r>
          </a:p>
          <a:p>
            <a:pPr marL="171446" indent="-171446" defTabSz="228594">
              <a:spcBef>
                <a:spcPts val="1300"/>
              </a:spcBef>
              <a:buNone/>
            </a:pPr>
            <a:endParaRPr lang="en-US" altLang="en-US" sz="1500" b="1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71446" indent="-171446" defTabSz="228594">
              <a:spcBef>
                <a:spcPts val="1300"/>
              </a:spcBef>
              <a:buNone/>
            </a:pPr>
            <a:r>
              <a:rPr lang="en-US" altLang="en-US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No:</a:t>
            </a:r>
          </a:p>
          <a:p>
            <a:pPr marL="171446" indent="-171446" defTabSz="228594">
              <a:spcBef>
                <a:spcPts val="1300"/>
              </a:spcBef>
              <a:buNone/>
            </a:pPr>
            <a:r>
              <a:rPr lang="en-US" alt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Everything else. No ordering. No retransmission. No (real) error checking. No acknowledgement of receipt. No “connections”. No security. Just packets.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C7038-425C-D341-89BF-86E04552C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 overview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4DF709-F328-F648-8A59-9A6E36447FE1}"/>
              </a:ext>
            </a:extLst>
          </p:cNvPr>
          <p:cNvSpPr/>
          <p:nvPr/>
        </p:nvSpPr>
        <p:spPr>
          <a:xfrm>
            <a:off x="9753600" y="2311400"/>
            <a:ext cx="1422400" cy="1219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/>
              <a:t>Server</a:t>
            </a:r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0BDB52-4ACE-9E49-9543-5D30143B0F2E}"/>
              </a:ext>
            </a:extLst>
          </p:cNvPr>
          <p:cNvSpPr/>
          <p:nvPr/>
        </p:nvSpPr>
        <p:spPr>
          <a:xfrm>
            <a:off x="508000" y="2311400"/>
            <a:ext cx="1422400" cy="1219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/>
              <a:t>Browser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7B30AB7-7997-D747-973B-0914D8B9B26C}"/>
              </a:ext>
            </a:extLst>
          </p:cNvPr>
          <p:cNvCxnSpPr/>
          <p:nvPr/>
        </p:nvCxnSpPr>
        <p:spPr>
          <a:xfrm flipH="1">
            <a:off x="2438400" y="2785533"/>
            <a:ext cx="6908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9B53FA9-2B7F-124A-B447-91152E8A5D68}"/>
              </a:ext>
            </a:extLst>
          </p:cNvPr>
          <p:cNvSpPr txBox="1"/>
          <p:nvPr/>
        </p:nvSpPr>
        <p:spPr>
          <a:xfrm>
            <a:off x="229181" y="1295401"/>
            <a:ext cx="11943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Goal</a:t>
            </a:r>
            <a:r>
              <a:rPr lang="en-US" sz="3200" dirty="0"/>
              <a:t>:  Browser and Server want a shared secret, </a:t>
            </a:r>
            <a:r>
              <a:rPr lang="en-US" sz="3200" b="1" dirty="0">
                <a:solidFill>
                  <a:srgbClr val="FF0000"/>
                </a:solidFill>
              </a:rPr>
              <a:t>known</a:t>
            </a:r>
            <a:r>
              <a:rPr lang="en-US" sz="3200" dirty="0"/>
              <a:t> to attacker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B97180F-8EBD-CC4E-8079-F945DE22261B}"/>
              </a:ext>
            </a:extLst>
          </p:cNvPr>
          <p:cNvCxnSpPr/>
          <p:nvPr/>
        </p:nvCxnSpPr>
        <p:spPr>
          <a:xfrm>
            <a:off x="2438400" y="2413000"/>
            <a:ext cx="6908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A5BFA53-7A8A-454D-872A-5B345992C4F9}"/>
              </a:ext>
            </a:extLst>
          </p:cNvPr>
          <p:cNvCxnSpPr/>
          <p:nvPr/>
        </p:nvCxnSpPr>
        <p:spPr>
          <a:xfrm>
            <a:off x="2438400" y="3158067"/>
            <a:ext cx="6908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AA73CAC-EBD9-264A-ABED-0CC0212F93D2}"/>
              </a:ext>
            </a:extLst>
          </p:cNvPr>
          <p:cNvCxnSpPr/>
          <p:nvPr/>
        </p:nvCxnSpPr>
        <p:spPr>
          <a:xfrm flipH="1">
            <a:off x="2438400" y="3530600"/>
            <a:ext cx="6908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FFA96C4-1133-F24D-9213-6AE268D7A18E}"/>
              </a:ext>
            </a:extLst>
          </p:cNvPr>
          <p:cNvGrpSpPr/>
          <p:nvPr/>
        </p:nvGrpSpPr>
        <p:grpSpPr>
          <a:xfrm>
            <a:off x="5702881" y="3683555"/>
            <a:ext cx="2629663" cy="730668"/>
            <a:chOff x="4277160" y="2762665"/>
            <a:chExt cx="1972247" cy="54800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FF56124-2E84-794A-8308-B94204B7274A}"/>
                </a:ext>
              </a:extLst>
            </p:cNvPr>
            <p:cNvSpPr txBox="1"/>
            <p:nvPr/>
          </p:nvSpPr>
          <p:spPr>
            <a:xfrm>
              <a:off x="4648200" y="2872085"/>
              <a:ext cx="1601207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attacker ??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366A1FD-48B5-1547-B5CA-81F367BC5889}"/>
                    </a:ext>
                  </a:extLst>
                </p14:cNvPr>
                <p14:cNvContentPartPr/>
                <p14:nvPr/>
              </p14:nvContentPartPr>
              <p14:xfrm>
                <a:off x="4277160" y="2762665"/>
                <a:ext cx="415080" cy="362304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366A1FD-48B5-1547-B5CA-81F367BC588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267800" y="2753311"/>
                  <a:ext cx="433800" cy="381013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658D062-2914-1103-5FD2-717F5D422ABA}"/>
              </a:ext>
            </a:extLst>
          </p:cNvPr>
          <p:cNvSpPr txBox="1"/>
          <p:nvPr/>
        </p:nvSpPr>
        <p:spPr>
          <a:xfrm>
            <a:off x="3066716" y="3154705"/>
            <a:ext cx="61334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1900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wo Problems">
            <a:extLst>
              <a:ext uri="{FF2B5EF4-FFF2-40B4-BE49-F238E27FC236}">
                <a16:creationId xmlns:a16="http://schemas.microsoft.com/office/drawing/2014/main" id="{6C5FD5F7-2D7D-3210-81AA-CC92C4667F76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6500">
                <a:latin typeface="Helvetica Neue Bold Condensed" panose="02000503000000020004" pitchFamily="2" charset="0"/>
                <a:ea typeface="Helvetica Neue Bold Condensed" panose="02000503000000020004" pitchFamily="2" charset="0"/>
                <a:cs typeface="Helvetica Neue Bold Condensed" panose="02000503000000020004" pitchFamily="2" charset="0"/>
                <a:sym typeface="Helvetica Neue Bold Condensed" panose="02000503000000020004" pitchFamily="2" charset="0"/>
              </a:rPr>
              <a:t>Two Problems</a:t>
            </a:r>
          </a:p>
        </p:txBody>
      </p:sp>
      <p:sp>
        <p:nvSpPr>
          <p:cNvPr id="47107" name="Local: How does a host know what MAC address their destination has given an IP address?…">
            <a:extLst>
              <a:ext uri="{FF2B5EF4-FFF2-40B4-BE49-F238E27FC236}">
                <a16:creationId xmlns:a16="http://schemas.microsoft.com/office/drawing/2014/main" id="{1AB1F36E-F37D-6775-46BE-971D679583C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844551" y="1464470"/>
            <a:ext cx="10502900" cy="4400551"/>
          </a:xfrm>
        </p:spPr>
        <p:txBody>
          <a:bodyPr/>
          <a:lstStyle/>
          <a:p>
            <a:pPr marL="171446" indent="-171446" defTabSz="228594">
              <a:spcBef>
                <a:spcPts val="3000"/>
              </a:spcBef>
              <a:buNone/>
            </a:pPr>
            <a:r>
              <a:rPr lang="en-US" altLang="en-US" sz="3051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Local: </a:t>
            </a:r>
            <a:r>
              <a:rPr lang="en-US" altLang="en-US" sz="305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How does a host know what MAC address their destination has given an IP address?</a:t>
            </a:r>
          </a:p>
          <a:p>
            <a:pPr marL="171446" indent="-171446" defTabSz="228594">
              <a:spcBef>
                <a:spcPts val="3000"/>
              </a:spcBef>
              <a:buNone/>
            </a:pPr>
            <a:r>
              <a:rPr lang="en-US" altLang="en-US" sz="3051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Internet: </a:t>
            </a:r>
            <a:r>
              <a:rPr lang="en-US" altLang="en-US" sz="305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How does each router know where to send each packet next?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ARP: Address Resolution Protocol">
            <a:extLst>
              <a:ext uri="{FF2B5EF4-FFF2-40B4-BE49-F238E27FC236}">
                <a16:creationId xmlns:a16="http://schemas.microsoft.com/office/drawing/2014/main" id="{F5C6CBA0-FA21-289F-C1F8-77D67C3C082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defTabSz="784225">
              <a:defRPr sz="1235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sz="6000" dirty="0"/>
              <a:t>ARP: Address Resolution Protocol </a:t>
            </a:r>
            <a:endParaRPr dirty="0"/>
          </a:p>
        </p:txBody>
      </p:sp>
      <p:sp>
        <p:nvSpPr>
          <p:cNvPr id="49155" name="ARP is a Network protocol that lets hosts map IP addresses to MAC addresses…">
            <a:extLst>
              <a:ext uri="{FF2B5EF4-FFF2-40B4-BE49-F238E27FC236}">
                <a16:creationId xmlns:a16="http://schemas.microsoft.com/office/drawing/2014/main" id="{49278DC2-00C1-3514-C7D6-31E762DDE44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844551" y="1464470"/>
            <a:ext cx="10502900" cy="4400551"/>
          </a:xfrm>
        </p:spPr>
        <p:txBody>
          <a:bodyPr/>
          <a:lstStyle/>
          <a:p>
            <a:pPr marL="171446" indent="-171446" defTabSz="228594">
              <a:spcBef>
                <a:spcPts val="3000"/>
              </a:spcBef>
              <a:buNone/>
            </a:pPr>
            <a:r>
              <a:rPr lang="en-US" altLang="en-US" sz="305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ARP is a Network protocol that lets hosts map IP addresses to MAC addresses </a:t>
            </a:r>
          </a:p>
          <a:p>
            <a:pPr marL="171446" indent="-171446" defTabSz="228594">
              <a:spcBef>
                <a:spcPts val="3000"/>
              </a:spcBef>
              <a:buNone/>
            </a:pPr>
            <a:r>
              <a:rPr lang="en-US" altLang="en-US" sz="305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Host who needs MAC address M corresponding to IP address N broadcasts an ARP packet to LAN asking, “who has IP address N?”</a:t>
            </a:r>
          </a:p>
          <a:p>
            <a:pPr marL="171446" indent="-171446" defTabSz="228594">
              <a:spcBef>
                <a:spcPts val="3000"/>
              </a:spcBef>
              <a:buNone/>
            </a:pPr>
            <a:r>
              <a:rPr lang="en-US" altLang="en-US" sz="305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Host that has IP address N will reply, “IP </a:t>
            </a:r>
            <a:r>
              <a:rPr lang="en-US" altLang="en-US" sz="305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</a:t>
            </a:r>
            <a:r>
              <a:rPr lang="en-US" altLang="en-US" sz="305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is at MAC address </a:t>
            </a:r>
            <a:r>
              <a:rPr lang="en-US" altLang="en-US" sz="305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</a:t>
            </a:r>
            <a:r>
              <a:rPr lang="en-US" altLang="en-US" sz="305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.”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RP Packet">
            <a:extLst>
              <a:ext uri="{FF2B5EF4-FFF2-40B4-BE49-F238E27FC236}">
                <a16:creationId xmlns:a16="http://schemas.microsoft.com/office/drawing/2014/main" id="{9D77947E-B63E-AB7E-4BEC-CD6802B20D76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500">
                <a:latin typeface="Helvetica Neue Bold Condensed" panose="02000503000000020004" pitchFamily="2" charset="0"/>
                <a:ea typeface="Helvetica Neue Bold Condensed" panose="02000503000000020004" pitchFamily="2" charset="0"/>
                <a:cs typeface="Helvetica Neue Bold Condensed" panose="02000503000000020004" pitchFamily="2" charset="0"/>
                <a:sym typeface="Helvetica Neue Bold Condensed" panose="02000503000000020004" pitchFamily="2" charset="0"/>
              </a:rPr>
              <a:t>ARP Packet</a:t>
            </a:r>
          </a:p>
        </p:txBody>
      </p:sp>
      <p:pic>
        <p:nvPicPr>
          <p:cNvPr id="51203" name="Image" descr="Image">
            <a:extLst>
              <a:ext uri="{FF2B5EF4-FFF2-40B4-BE49-F238E27FC236}">
                <a16:creationId xmlns:a16="http://schemas.microsoft.com/office/drawing/2014/main" id="{3BBC92DE-71D5-0753-97FF-3DBDB2A95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1" y="1543051"/>
            <a:ext cx="8674100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RP Security">
            <a:extLst>
              <a:ext uri="{FF2B5EF4-FFF2-40B4-BE49-F238E27FC236}">
                <a16:creationId xmlns:a16="http://schemas.microsoft.com/office/drawing/2014/main" id="{EEFB4BA8-8F2E-FB41-DD39-584A1F61110A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500">
                <a:latin typeface="Helvetica Neue Bold Condensed" panose="02000503000000020004" pitchFamily="2" charset="0"/>
                <a:ea typeface="Helvetica Neue Bold Condensed" panose="02000503000000020004" pitchFamily="2" charset="0"/>
                <a:cs typeface="Helvetica Neue Bold Condensed" panose="02000503000000020004" pitchFamily="2" charset="0"/>
                <a:sym typeface="Helvetica Neue Bold Condensed" panose="02000503000000020004" pitchFamily="2" charset="0"/>
              </a:rPr>
              <a:t>ARP Security</a:t>
            </a:r>
          </a:p>
        </p:txBody>
      </p:sp>
      <p:sp>
        <p:nvSpPr>
          <p:cNvPr id="330" name="Any host on the LAN can send ARP requests and replies: any host can claim to be another host on the local network!…">
            <a:extLst>
              <a:ext uri="{FF2B5EF4-FFF2-40B4-BE49-F238E27FC236}">
                <a16:creationId xmlns:a16="http://schemas.microsoft.com/office/drawing/2014/main" id="{0E8AA20D-B298-916A-6C21-0985284C5D4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44551" y="1464470"/>
            <a:ext cx="10502900" cy="4400551"/>
          </a:xfrm>
        </p:spPr>
        <p:txBody>
          <a:bodyPr>
            <a:normAutofit/>
          </a:bodyPr>
          <a:lstStyle/>
          <a:p>
            <a:pPr marL="171446" indent="-171446" defTabSz="228594">
              <a:spcBef>
                <a:spcPts val="751"/>
              </a:spcBef>
              <a:buNone/>
            </a:pPr>
            <a:r>
              <a:rPr lang="en-US" altLang="en-US" sz="235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Any host on the LAN can send ARP requests and replies: </a:t>
            </a:r>
            <a:r>
              <a:rPr lang="en-US" altLang="en-US" sz="2351" i="1" dirty="0">
                <a:solidFill>
                  <a:srgbClr val="0433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any host can claim to be another host on the local network!</a:t>
            </a:r>
            <a:endParaRPr lang="en-US" altLang="en-US" sz="2351" dirty="0">
              <a:solidFill>
                <a:srgbClr val="0433FF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71446" indent="-171446" defTabSz="228594">
              <a:spcBef>
                <a:spcPts val="751"/>
              </a:spcBef>
              <a:buNone/>
            </a:pPr>
            <a:r>
              <a:rPr lang="en-US" altLang="en-US" sz="235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This is called </a:t>
            </a:r>
            <a:r>
              <a:rPr lang="en-US" altLang="en-US" sz="2351" b="1" i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ARP spoofing</a:t>
            </a:r>
          </a:p>
          <a:p>
            <a:pPr marL="171446" indent="-171446" defTabSz="228594">
              <a:spcBef>
                <a:spcPts val="751"/>
              </a:spcBef>
              <a:buNone/>
            </a:pPr>
            <a:endParaRPr lang="en-US" altLang="en-US" sz="2351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71446" indent="-171446" defTabSz="228594">
              <a:spcBef>
                <a:spcPts val="751"/>
              </a:spcBef>
              <a:buNone/>
            </a:pPr>
            <a:r>
              <a:rPr lang="en-US" altLang="en-US" sz="235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This allows any host X to force IP traffic between any two other hosts A and B to </a:t>
            </a:r>
            <a:r>
              <a:rPr lang="en-US" altLang="en-US" sz="2351" b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flow through X </a:t>
            </a:r>
            <a:r>
              <a:rPr lang="en-US" altLang="en-US" sz="2351" i="1" dirty="0">
                <a:solidFill>
                  <a:srgbClr val="FF7C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(MitM!)</a:t>
            </a:r>
          </a:p>
          <a:p>
            <a:pPr marL="171446" indent="-171446" defTabSz="228594">
              <a:spcBef>
                <a:spcPts val="751"/>
              </a:spcBef>
              <a:buNone/>
            </a:pPr>
            <a:r>
              <a:rPr lang="en-US" altLang="en-US" sz="235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Claim </a:t>
            </a:r>
            <a:r>
              <a:rPr lang="en-US" altLang="en-US" sz="235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IP</a:t>
            </a:r>
            <a:r>
              <a:rPr lang="en-US" altLang="en-US" sz="2351" b="1" baseline="-6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r>
              <a:rPr lang="en-US" altLang="en-US" sz="235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is at attacker’s MAC address </a:t>
            </a:r>
            <a:r>
              <a:rPr lang="en-US" altLang="en-US" sz="235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</a:t>
            </a:r>
            <a:r>
              <a:rPr lang="en-US" altLang="en-US" sz="2351" b="1" baseline="-6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X</a:t>
            </a:r>
          </a:p>
          <a:p>
            <a:pPr marL="171446" indent="-171446" defTabSz="228594">
              <a:spcBef>
                <a:spcPts val="751"/>
              </a:spcBef>
              <a:buNone/>
            </a:pPr>
            <a:r>
              <a:rPr lang="en-US" altLang="en-US" sz="235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Claim </a:t>
            </a:r>
            <a:r>
              <a:rPr lang="en-US" altLang="en-US" sz="235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IP</a:t>
            </a:r>
            <a:r>
              <a:rPr lang="en-US" altLang="en-US" sz="2351" b="1" i="1" baseline="-6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r>
              <a:rPr lang="en-US" altLang="en-US" sz="235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is at attacker’s MAC address </a:t>
            </a:r>
            <a:r>
              <a:rPr lang="en-US" altLang="en-US" sz="235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</a:t>
            </a:r>
            <a:r>
              <a:rPr lang="en-US" altLang="en-US" sz="2351" b="1" baseline="-6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X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outing (BGP)">
            <a:extLst>
              <a:ext uri="{FF2B5EF4-FFF2-40B4-BE49-F238E27FC236}">
                <a16:creationId xmlns:a16="http://schemas.microsoft.com/office/drawing/2014/main" id="{0C2BABE0-CA42-E012-EF23-FAE2949CAA2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6500">
                <a:latin typeface="Helvetica Neue Bold Condensed" panose="02000503000000020004" pitchFamily="2" charset="0"/>
                <a:ea typeface="Helvetica Neue Bold Condensed" panose="02000503000000020004" pitchFamily="2" charset="0"/>
                <a:cs typeface="Helvetica Neue Bold Condensed" panose="02000503000000020004" pitchFamily="2" charset="0"/>
                <a:sym typeface="Helvetica Neue Bold Condensed" panose="02000503000000020004" pitchFamily="2" charset="0"/>
              </a:rPr>
              <a:t>Routing (BGP)</a:t>
            </a:r>
          </a:p>
        </p:txBody>
      </p:sp>
      <p:sp>
        <p:nvSpPr>
          <p:cNvPr id="54275" name="BGP (Border Gateway Protocol): protocol that allows routers to exchange information about their routing tables…">
            <a:extLst>
              <a:ext uri="{FF2B5EF4-FFF2-40B4-BE49-F238E27FC236}">
                <a16:creationId xmlns:a16="http://schemas.microsoft.com/office/drawing/2014/main" id="{356A62E4-EC7F-B6FA-6FEC-518529E19E1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844551" y="1464470"/>
            <a:ext cx="10502900" cy="4400551"/>
          </a:xfrm>
        </p:spPr>
        <p:txBody>
          <a:bodyPr/>
          <a:lstStyle/>
          <a:p>
            <a:pPr marL="171446" indent="-171446" defTabSz="228594">
              <a:spcBef>
                <a:spcPts val="3000"/>
              </a:spcBef>
              <a:buNone/>
            </a:pPr>
            <a:r>
              <a:rPr lang="en-US" altLang="en-US" sz="305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BGP (Border Gateway Protocol): protocol that allows </a:t>
            </a:r>
            <a:r>
              <a:rPr lang="en-US" altLang="en-US" sz="3051" b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routers</a:t>
            </a:r>
            <a:r>
              <a:rPr lang="en-US" altLang="en-US" sz="305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to exchange information about their routing tables</a:t>
            </a:r>
          </a:p>
          <a:p>
            <a:pPr marL="171446" indent="-171446" defTabSz="228594">
              <a:spcBef>
                <a:spcPts val="3000"/>
              </a:spcBef>
              <a:buNone/>
            </a:pPr>
            <a:r>
              <a:rPr lang="en-US" altLang="en-US" sz="305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Each router announces what it can route to all of its neighbors.</a:t>
            </a:r>
          </a:p>
          <a:p>
            <a:pPr marL="171446" indent="-171446" defTabSz="228594">
              <a:spcBef>
                <a:spcPts val="3000"/>
              </a:spcBef>
              <a:buNone/>
            </a:pPr>
            <a:r>
              <a:rPr lang="en-US" altLang="en-US" sz="305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Every router maintains a global table of routes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Pakistan hijacks YouTube">
            <a:extLst>
              <a:ext uri="{FF2B5EF4-FFF2-40B4-BE49-F238E27FC236}">
                <a16:creationId xmlns:a16="http://schemas.microsoft.com/office/drawing/2014/main" id="{646830F5-21BB-8F69-5785-BF3A1B51554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6500" dirty="0">
                <a:latin typeface="Helvetica Neue Bold Condensed" panose="02000503000000020004" pitchFamily="2" charset="0"/>
                <a:ea typeface="Helvetica Neue Bold Condensed" panose="02000503000000020004" pitchFamily="2" charset="0"/>
                <a:cs typeface="Helvetica Neue Bold Condensed" panose="02000503000000020004" pitchFamily="2" charset="0"/>
                <a:sym typeface="Helvetica Neue Bold Condensed" panose="02000503000000020004" pitchFamily="2" charset="0"/>
              </a:rPr>
              <a:t>Pakistan hijacks YouTube </a:t>
            </a:r>
          </a:p>
        </p:txBody>
      </p:sp>
      <p:sp>
        <p:nvSpPr>
          <p:cNvPr id="56323" name="On 24 February 2008, Pakistan Telecom (AS 17557) began advertising a small part of YouTube’s (AS 36561) assigned network…">
            <a:extLst>
              <a:ext uri="{FF2B5EF4-FFF2-40B4-BE49-F238E27FC236}">
                <a16:creationId xmlns:a16="http://schemas.microsoft.com/office/drawing/2014/main" id="{332700A8-8C0D-1119-2259-E80F356BB0C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844551" y="1464470"/>
            <a:ext cx="10502900" cy="4400551"/>
          </a:xfrm>
        </p:spPr>
        <p:txBody>
          <a:bodyPr/>
          <a:lstStyle/>
          <a:p>
            <a:pPr marL="171446" indent="-171446" defTabSz="228594">
              <a:spcBef>
                <a:spcPts val="3000"/>
              </a:spcBef>
              <a:buNone/>
            </a:pPr>
            <a:r>
              <a:rPr lang="en-US" altLang="en-US" sz="305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 24 February 2008, Pakistan Telecom (AS 17557) began advertising a small part of YouTube’s (AS 36561) assigned network</a:t>
            </a:r>
          </a:p>
          <a:p>
            <a:pPr marL="171446" indent="-171446" defTabSz="228594">
              <a:spcBef>
                <a:spcPts val="3000"/>
              </a:spcBef>
              <a:buNone/>
            </a:pPr>
            <a:r>
              <a:rPr lang="en-US" altLang="en-US" sz="305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PCCW (3491) did not validate Pakistan Telecom’s (17557) advertisement for 208.65.153.0/24</a:t>
            </a:r>
          </a:p>
          <a:p>
            <a:pPr marL="171446" indent="-171446" defTabSz="228594">
              <a:spcBef>
                <a:spcPts val="3000"/>
              </a:spcBef>
              <a:buNone/>
            </a:pPr>
            <a:r>
              <a:rPr lang="en-US" altLang="en-US" sz="305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Youtube</a:t>
            </a:r>
            <a:r>
              <a:rPr lang="en-US" altLang="en-US" sz="305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offline.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Protocol Layering">
            <a:extLst>
              <a:ext uri="{FF2B5EF4-FFF2-40B4-BE49-F238E27FC236}">
                <a16:creationId xmlns:a16="http://schemas.microsoft.com/office/drawing/2014/main" id="{8867C079-F086-CB4E-4465-111C72585C43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6500">
                <a:latin typeface="Helvetica Neue Bold Condensed" panose="02000503000000020004" pitchFamily="2" charset="0"/>
                <a:ea typeface="Helvetica Neue Bold Condensed" panose="02000503000000020004" pitchFamily="2" charset="0"/>
                <a:cs typeface="Helvetica Neue Bold Condensed" panose="02000503000000020004" pitchFamily="2" charset="0"/>
                <a:sym typeface="Helvetica Neue Bold Condensed" panose="02000503000000020004" pitchFamily="2" charset="0"/>
              </a:rPr>
              <a:t>Protocol Layering</a:t>
            </a:r>
          </a:p>
        </p:txBody>
      </p:sp>
      <p:pic>
        <p:nvPicPr>
          <p:cNvPr id="57347" name="Image" descr="Image">
            <a:extLst>
              <a:ext uri="{FF2B5EF4-FFF2-40B4-BE49-F238E27FC236}">
                <a16:creationId xmlns:a16="http://schemas.microsoft.com/office/drawing/2014/main" id="{4EA408AA-2C56-BBC6-9F7A-C9DD5C8A9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1633538"/>
            <a:ext cx="767715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7348" name="How do I get to final destination?">
            <a:extLst>
              <a:ext uri="{FF2B5EF4-FFF2-40B4-BE49-F238E27FC236}">
                <a16:creationId xmlns:a16="http://schemas.microsoft.com/office/drawing/2014/main" id="{9CD776E0-FD90-D9A5-7880-C0902DC21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907" y="3867502"/>
            <a:ext cx="1676741" cy="189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eaLnBrk="1"/>
            <a:r>
              <a:rPr lang="en-US" altLang="en-US" sz="900">
                <a:solidFill>
                  <a:srgbClr val="027001"/>
                </a:solidFill>
              </a:rPr>
              <a:t>How do I get to final destination?</a:t>
            </a:r>
          </a:p>
        </p:txBody>
      </p:sp>
      <p:sp>
        <p:nvSpPr>
          <p:cNvPr id="57349" name="How do I get to next hop?">
            <a:extLst>
              <a:ext uri="{FF2B5EF4-FFF2-40B4-BE49-F238E27FC236}">
                <a16:creationId xmlns:a16="http://schemas.microsoft.com/office/drawing/2014/main" id="{6C8F565C-2B7D-B46E-146A-7DBD09054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007" y="4959702"/>
            <a:ext cx="1301638" cy="189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eaLnBrk="1"/>
            <a:r>
              <a:rPr lang="en-US" altLang="en-US" sz="900">
                <a:solidFill>
                  <a:srgbClr val="027001"/>
                </a:solidFill>
              </a:rPr>
              <a:t>How do I get to next hop?</a:t>
            </a:r>
          </a:p>
        </p:txBody>
      </p:sp>
      <p:sp>
        <p:nvSpPr>
          <p:cNvPr id="57350" name="How do I get to the right service?  How do I have a reliable “stream” of data?">
            <a:extLst>
              <a:ext uri="{FF2B5EF4-FFF2-40B4-BE49-F238E27FC236}">
                <a16:creationId xmlns:a16="http://schemas.microsoft.com/office/drawing/2014/main" id="{5B45A1E2-9833-E8F6-D134-7B873FD10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8912" y="2953307"/>
            <a:ext cx="2165657" cy="32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r" eaLnBrk="1"/>
            <a:r>
              <a:rPr lang="en-US" altLang="en-US" sz="900">
                <a:solidFill>
                  <a:srgbClr val="5E5E5E"/>
                </a:solidFill>
              </a:rPr>
              <a:t>How do I get to the right service?</a:t>
            </a:r>
            <a:br>
              <a:rPr lang="en-US" altLang="en-US" sz="900">
                <a:solidFill>
                  <a:srgbClr val="5E5E5E"/>
                </a:solidFill>
              </a:rPr>
            </a:br>
            <a:r>
              <a:rPr lang="en-US" altLang="en-US" sz="900">
                <a:solidFill>
                  <a:srgbClr val="5E5E5E"/>
                </a:solidFill>
              </a:rPr>
              <a:t> How do I have a reliable “stream” of data?</a:t>
            </a:r>
          </a:p>
        </p:txBody>
      </p:sp>
      <p:sp>
        <p:nvSpPr>
          <p:cNvPr id="57351" name="How does Application  structure data?">
            <a:extLst>
              <a:ext uri="{FF2B5EF4-FFF2-40B4-BE49-F238E27FC236}">
                <a16:creationId xmlns:a16="http://schemas.microsoft.com/office/drawing/2014/main" id="{864DE5F0-BC51-681D-BB89-6D6D8DAA9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3186" y="1772207"/>
            <a:ext cx="1165384" cy="32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r" eaLnBrk="1"/>
            <a:r>
              <a:rPr lang="en-US" altLang="en-US" sz="900">
                <a:solidFill>
                  <a:srgbClr val="5E5E5E"/>
                </a:solidFill>
              </a:rPr>
              <a:t>How does Application </a:t>
            </a:r>
            <a:br>
              <a:rPr lang="en-US" altLang="en-US" sz="900">
                <a:solidFill>
                  <a:srgbClr val="5E5E5E"/>
                </a:solidFill>
              </a:rPr>
            </a:br>
            <a:r>
              <a:rPr lang="en-US" altLang="en-US" sz="900">
                <a:solidFill>
                  <a:srgbClr val="5E5E5E"/>
                </a:solidFill>
              </a:rPr>
              <a:t>structure data?</a:t>
            </a:r>
          </a:p>
        </p:txBody>
      </p:sp>
      <p:sp>
        <p:nvSpPr>
          <p:cNvPr id="348" name="Rectangle">
            <a:extLst>
              <a:ext uri="{FF2B5EF4-FFF2-40B4-BE49-F238E27FC236}">
                <a16:creationId xmlns:a16="http://schemas.microsoft.com/office/drawing/2014/main" id="{FF3C5474-3D35-802D-7B1B-CD5410CCEC0E}"/>
              </a:ext>
            </a:extLst>
          </p:cNvPr>
          <p:cNvSpPr/>
          <p:nvPr/>
        </p:nvSpPr>
        <p:spPr>
          <a:xfrm>
            <a:off x="1614488" y="3608388"/>
            <a:ext cx="9596438" cy="2713832"/>
          </a:xfrm>
          <a:prstGeom prst="rect">
            <a:avLst/>
          </a:prstGeom>
          <a:ln w="127000">
            <a:solidFill>
              <a:schemeClr val="accent3">
                <a:hueOff val="914337"/>
                <a:satOff val="31515"/>
                <a:lumOff val="-30790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 algn="ctr" eaLnBrk="1"/>
            <a:endParaRPr lang="en-US" altLang="en-US" sz="1600">
              <a:solidFill>
                <a:srgbClr val="027001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  <a:sym typeface="Helvetica Neue Medium" panose="02000503000000020004" pitchFamily="2" charset="0"/>
            </a:endParaRP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Ports">
            <a:extLst>
              <a:ext uri="{FF2B5EF4-FFF2-40B4-BE49-F238E27FC236}">
                <a16:creationId xmlns:a16="http://schemas.microsoft.com/office/drawing/2014/main" id="{D38F9D11-89E9-580E-06AE-9C1605DC496D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6500">
                <a:latin typeface="Helvetica Neue Bold Condensed" panose="02000503000000020004" pitchFamily="2" charset="0"/>
                <a:ea typeface="Helvetica Neue Bold Condensed" panose="02000503000000020004" pitchFamily="2" charset="0"/>
                <a:cs typeface="Helvetica Neue Bold Condensed" panose="02000503000000020004" pitchFamily="2" charset="0"/>
                <a:sym typeface="Helvetica Neue Bold Condensed" panose="02000503000000020004" pitchFamily="2" charset="0"/>
              </a:rPr>
              <a:t>Ports</a:t>
            </a:r>
          </a:p>
        </p:txBody>
      </p:sp>
      <p:sp>
        <p:nvSpPr>
          <p:cNvPr id="353" name="Each application on a host is identified by a port number…">
            <a:extLst>
              <a:ext uri="{FF2B5EF4-FFF2-40B4-BE49-F238E27FC236}">
                <a16:creationId xmlns:a16="http://schemas.microsoft.com/office/drawing/2014/main" id="{1F617033-6578-037B-1E3F-4A148CF6B785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844550" y="1464469"/>
            <a:ext cx="10502900" cy="3055938"/>
          </a:xfrm>
        </p:spPr>
        <p:txBody>
          <a:bodyPr>
            <a:normAutofit/>
          </a:bodyPr>
          <a:lstStyle/>
          <a:p>
            <a:pPr marL="171450" indent="-171450" defTabSz="228600">
              <a:spcBef>
                <a:spcPct val="0"/>
              </a:spcBef>
              <a:buNone/>
            </a:pPr>
            <a:r>
              <a:rPr lang="en-US" altLang="en-US" sz="235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Each application on a host is identified by a </a:t>
            </a:r>
            <a:r>
              <a:rPr lang="en-US" altLang="en-US" sz="235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port number</a:t>
            </a:r>
          </a:p>
          <a:p>
            <a:pPr marL="171450" indent="-171450" defTabSz="228600">
              <a:spcBef>
                <a:spcPct val="0"/>
              </a:spcBef>
              <a:buNone/>
            </a:pPr>
            <a:endParaRPr lang="en-US" altLang="en-US" sz="235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71450" indent="-171450" defTabSz="228600">
              <a:spcBef>
                <a:spcPct val="0"/>
              </a:spcBef>
              <a:buNone/>
            </a:pPr>
            <a:r>
              <a:rPr lang="en-US" altLang="en-US" sz="235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TCP connection established between </a:t>
            </a:r>
            <a:r>
              <a:rPr lang="en-US" altLang="en-US" sz="2350" b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port </a:t>
            </a:r>
            <a:r>
              <a:rPr lang="en-US" altLang="en-US" sz="2350" b="1" i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r>
              <a:rPr lang="en-US" altLang="en-US" sz="2350" b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on host </a:t>
            </a:r>
            <a:r>
              <a:rPr lang="en-US" altLang="en-US" sz="2350" b="1" i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X</a:t>
            </a:r>
            <a:r>
              <a:rPr lang="en-US" altLang="en-US" sz="2350" b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en-US" sz="235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 </a:t>
            </a:r>
            <a:r>
              <a:rPr lang="en-US" altLang="en-US" sz="2350" b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port </a:t>
            </a:r>
            <a:r>
              <a:rPr lang="en-US" altLang="en-US" sz="2350" b="1" i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r>
              <a:rPr lang="en-US" altLang="en-US" sz="2350" b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on host </a:t>
            </a:r>
            <a:r>
              <a:rPr lang="en-US" altLang="en-US" sz="2350" b="1" i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</a:t>
            </a:r>
          </a:p>
          <a:p>
            <a:pPr marL="171450" indent="-171450" defTabSz="228600">
              <a:spcBef>
                <a:spcPct val="0"/>
              </a:spcBef>
              <a:buNone/>
            </a:pPr>
            <a:r>
              <a:rPr lang="en-US" altLang="en-US" sz="235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Ports are 1–65535 (16 bits)</a:t>
            </a:r>
          </a:p>
          <a:p>
            <a:pPr marL="171450" indent="-171450" defTabSz="228600">
              <a:spcBef>
                <a:spcPct val="0"/>
              </a:spcBef>
              <a:buNone/>
            </a:pPr>
            <a:endParaRPr lang="en-US" altLang="en-US" sz="235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71450" indent="-171450" defTabSz="228600">
              <a:spcBef>
                <a:spcPct val="0"/>
              </a:spcBef>
              <a:buNone/>
            </a:pPr>
            <a:r>
              <a:rPr lang="en-US" altLang="en-US" sz="235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Some destination port numbers used for specific applications by convention</a:t>
            </a:r>
          </a:p>
        </p:txBody>
      </p:sp>
      <p:pic>
        <p:nvPicPr>
          <p:cNvPr id="59396" name="Image" descr="Image">
            <a:extLst>
              <a:ext uri="{FF2B5EF4-FFF2-40B4-BE49-F238E27FC236}">
                <a16:creationId xmlns:a16="http://schemas.microsoft.com/office/drawing/2014/main" id="{504382EF-DE2B-4BC8-D245-3E945CCDA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150" y="5014119"/>
            <a:ext cx="628332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Common Ports">
            <a:extLst>
              <a:ext uri="{FF2B5EF4-FFF2-40B4-BE49-F238E27FC236}">
                <a16:creationId xmlns:a16="http://schemas.microsoft.com/office/drawing/2014/main" id="{8AEB0825-AA93-A8B0-C8C2-2D54D6F278A4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pPr algn="l" eaLnBrk="1" hangingPunct="1"/>
            <a:r>
              <a:rPr lang="en-US" altLang="en-US" sz="6500" dirty="0">
                <a:latin typeface="Helvetica Neue Bold Condensed" panose="02000503000000020004" pitchFamily="2" charset="0"/>
                <a:ea typeface="Helvetica Neue Bold Condensed" panose="02000503000000020004" pitchFamily="2" charset="0"/>
                <a:cs typeface="Helvetica Neue Bold Condensed" panose="02000503000000020004" pitchFamily="2" charset="0"/>
                <a:sym typeface="Helvetica Neue Bold Condensed" panose="02000503000000020004" pitchFamily="2" charset="0"/>
              </a:rPr>
              <a:t>Common Ports</a:t>
            </a:r>
          </a:p>
        </p:txBody>
      </p:sp>
      <p:graphicFrame>
        <p:nvGraphicFramePr>
          <p:cNvPr id="359" name="Table 1">
            <a:extLst>
              <a:ext uri="{FF2B5EF4-FFF2-40B4-BE49-F238E27FC236}">
                <a16:creationId xmlns:a16="http://schemas.microsoft.com/office/drawing/2014/main" id="{2491A0CC-C602-20D5-6DC1-39D413931D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8815920"/>
              </p:ext>
            </p:extLst>
          </p:nvPr>
        </p:nvGraphicFramePr>
        <p:xfrm>
          <a:off x="6264166" y="-447250"/>
          <a:ext cx="4414344" cy="7067522"/>
        </p:xfrm>
        <a:graphic>
          <a:graphicData uri="http://schemas.openxmlformats.org/drawingml/2006/table">
            <a:tbl>
              <a:tblPr bandRow="1"/>
              <a:tblGrid>
                <a:gridCol w="1561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2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4691">
                <a:tc>
                  <a:txBody>
                    <a:bodyPr/>
                    <a:lstStyle/>
                    <a:p>
                      <a:pPr algn="l" defTabSz="457200">
                        <a:lnSpc>
                          <a:spcPts val="9000"/>
                        </a:lnSpc>
                        <a:defRPr sz="1800"/>
                      </a:pPr>
                      <a:r>
                        <a:rPr sz="2600" b="1" dirty="0">
                          <a:solidFill>
                            <a:srgbClr val="FFFFFF"/>
                          </a:solidFill>
                          <a:sym typeface="Helvetica Neue"/>
                        </a:rPr>
                        <a:t>Port</a:t>
                      </a:r>
                    </a:p>
                  </a:txBody>
                  <a:tcPr marL="60959" marR="60959" marT="30478" marB="30478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ts val="9000"/>
                        </a:lnSpc>
                        <a:defRPr sz="1800"/>
                      </a:pPr>
                      <a:r>
                        <a:rPr sz="2600" b="1" dirty="0">
                          <a:solidFill>
                            <a:srgbClr val="FFFFFF"/>
                          </a:solidFill>
                          <a:sym typeface="Helvetica Neue"/>
                        </a:rPr>
                        <a:t>Application</a:t>
                      </a:r>
                    </a:p>
                  </a:txBody>
                  <a:tcPr marL="60959" marR="60959" marT="30478" marB="30478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4691">
                <a:tc>
                  <a:txBody>
                    <a:bodyPr/>
                    <a:lstStyle/>
                    <a:p>
                      <a:pPr algn="r" defTabSz="457200">
                        <a:lnSpc>
                          <a:spcPts val="9000"/>
                        </a:lnSpc>
                        <a:defRPr sz="1800"/>
                      </a:pPr>
                      <a:r>
                        <a:rPr sz="2600" dirty="0">
                          <a:sym typeface="Helvetica Neue"/>
                        </a:rPr>
                        <a:t>80</a:t>
                      </a:r>
                    </a:p>
                  </a:txBody>
                  <a:tcPr marL="60959" marR="60959" marT="30478" marB="30478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ts val="9000"/>
                        </a:lnSpc>
                        <a:defRPr sz="1800"/>
                      </a:pPr>
                      <a:r>
                        <a:rPr sz="2600" dirty="0">
                          <a:sym typeface="Helvetica Neue"/>
                        </a:rPr>
                        <a:t>HTTP (Web)</a:t>
                      </a:r>
                    </a:p>
                  </a:txBody>
                  <a:tcPr marL="60959" marR="60959" marT="30478" marB="30478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4691">
                <a:tc>
                  <a:txBody>
                    <a:bodyPr/>
                    <a:lstStyle/>
                    <a:p>
                      <a:pPr algn="r" defTabSz="457200">
                        <a:lnSpc>
                          <a:spcPts val="9000"/>
                        </a:lnSpc>
                        <a:defRPr sz="1800"/>
                      </a:pPr>
                      <a:r>
                        <a:rPr sz="2600">
                          <a:sym typeface="Helvetica Neue"/>
                        </a:rPr>
                        <a:t>443</a:t>
                      </a:r>
                    </a:p>
                  </a:txBody>
                  <a:tcPr marL="60959" marR="60959" marT="30478" marB="30478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ts val="9000"/>
                        </a:lnSpc>
                        <a:defRPr sz="1800"/>
                      </a:pPr>
                      <a:r>
                        <a:rPr sz="2600">
                          <a:sym typeface="Helvetica Neue"/>
                        </a:rPr>
                        <a:t>HTTPS (Web)</a:t>
                      </a:r>
                    </a:p>
                  </a:txBody>
                  <a:tcPr marL="60959" marR="60959" marT="30478" marB="30478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4691">
                <a:tc>
                  <a:txBody>
                    <a:bodyPr/>
                    <a:lstStyle/>
                    <a:p>
                      <a:pPr algn="r" defTabSz="457200">
                        <a:lnSpc>
                          <a:spcPts val="9000"/>
                        </a:lnSpc>
                        <a:defRPr sz="1800"/>
                      </a:pPr>
                      <a:r>
                        <a:rPr sz="2600">
                          <a:sym typeface="Helvetica Neue"/>
                        </a:rPr>
                        <a:t>25</a:t>
                      </a:r>
                    </a:p>
                  </a:txBody>
                  <a:tcPr marL="60959" marR="60959" marT="30478" marB="30478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ts val="9000"/>
                        </a:lnSpc>
                        <a:defRPr sz="1800"/>
                      </a:pPr>
                      <a:r>
                        <a:rPr sz="2600">
                          <a:sym typeface="Helvetica Neue"/>
                        </a:rPr>
                        <a:t>SMTP (mail)</a:t>
                      </a:r>
                    </a:p>
                  </a:txBody>
                  <a:tcPr marL="60959" marR="60959" marT="30478" marB="30478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4691">
                <a:tc>
                  <a:txBody>
                    <a:bodyPr/>
                    <a:lstStyle/>
                    <a:p>
                      <a:pPr algn="r" defTabSz="457200">
                        <a:lnSpc>
                          <a:spcPts val="9000"/>
                        </a:lnSpc>
                        <a:defRPr sz="1800"/>
                      </a:pPr>
                      <a:r>
                        <a:rPr sz="2600">
                          <a:sym typeface="Helvetica Neue"/>
                        </a:rPr>
                        <a:t>67</a:t>
                      </a:r>
                    </a:p>
                  </a:txBody>
                  <a:tcPr marL="60959" marR="60959" marT="30478" marB="30478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ts val="9000"/>
                        </a:lnSpc>
                        <a:defRPr sz="1800"/>
                      </a:pPr>
                      <a:r>
                        <a:rPr sz="2600">
                          <a:sym typeface="Helvetica Neue"/>
                        </a:rPr>
                        <a:t>DHCP (host config)</a:t>
                      </a:r>
                    </a:p>
                  </a:txBody>
                  <a:tcPr marL="60959" marR="60959" marT="30478" marB="30478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4691">
                <a:tc>
                  <a:txBody>
                    <a:bodyPr/>
                    <a:lstStyle/>
                    <a:p>
                      <a:pPr algn="r" defTabSz="457200">
                        <a:lnSpc>
                          <a:spcPts val="9000"/>
                        </a:lnSpc>
                        <a:defRPr sz="1800"/>
                      </a:pPr>
                      <a:r>
                        <a:rPr sz="2600">
                          <a:sym typeface="Helvetica Neue"/>
                        </a:rPr>
                        <a:t>22</a:t>
                      </a:r>
                    </a:p>
                  </a:txBody>
                  <a:tcPr marL="60959" marR="60959" marT="30478" marB="30478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ts val="9000"/>
                        </a:lnSpc>
                        <a:defRPr sz="1800"/>
                      </a:pPr>
                      <a:r>
                        <a:rPr sz="2600">
                          <a:sym typeface="Helvetica Neue"/>
                        </a:rPr>
                        <a:t>SSH (secure shell)</a:t>
                      </a:r>
                    </a:p>
                  </a:txBody>
                  <a:tcPr marL="60959" marR="60959" marT="30478" marB="30478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74691">
                <a:tc>
                  <a:txBody>
                    <a:bodyPr/>
                    <a:lstStyle/>
                    <a:p>
                      <a:pPr algn="r" defTabSz="457200">
                        <a:lnSpc>
                          <a:spcPts val="9000"/>
                        </a:lnSpc>
                        <a:defRPr sz="1800"/>
                      </a:pPr>
                      <a:r>
                        <a:rPr sz="2600" dirty="0">
                          <a:sym typeface="Helvetica Neue"/>
                        </a:rPr>
                        <a:t>23</a:t>
                      </a:r>
                    </a:p>
                  </a:txBody>
                  <a:tcPr marL="60959" marR="60959" marT="30478" marB="30478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ts val="9000"/>
                        </a:lnSpc>
                        <a:defRPr sz="1800"/>
                      </a:pPr>
                      <a:r>
                        <a:rPr sz="2600" dirty="0">
                          <a:sym typeface="Helvetica Neue"/>
                        </a:rPr>
                        <a:t>Telnet</a:t>
                      </a:r>
                    </a:p>
                  </a:txBody>
                  <a:tcPr marL="60959" marR="60959" marT="30478" marB="30478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UDP (User Datagram Protocol)">
            <a:extLst>
              <a:ext uri="{FF2B5EF4-FFF2-40B4-BE49-F238E27FC236}">
                <a16:creationId xmlns:a16="http://schemas.microsoft.com/office/drawing/2014/main" id="{091EFBD4-4751-79F9-0F9A-06C7BCD598D8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6500">
                <a:latin typeface="Helvetica Neue Bold Condensed" panose="02000503000000020004" pitchFamily="2" charset="0"/>
                <a:ea typeface="Helvetica Neue Bold Condensed" panose="02000503000000020004" pitchFamily="2" charset="0"/>
                <a:cs typeface="Helvetica Neue Bold Condensed" panose="02000503000000020004" pitchFamily="2" charset="0"/>
                <a:sym typeface="Helvetica Neue Bold Condensed" panose="02000503000000020004" pitchFamily="2" charset="0"/>
              </a:rPr>
              <a:t>UDP (User Datagram Protocol)</a:t>
            </a:r>
          </a:p>
        </p:txBody>
      </p:sp>
      <p:sp>
        <p:nvSpPr>
          <p:cNvPr id="63491" name="User Datagram Protocol (UDP) is a transport layer protocol that is essentially a wrapper around IP…">
            <a:extLst>
              <a:ext uri="{FF2B5EF4-FFF2-40B4-BE49-F238E27FC236}">
                <a16:creationId xmlns:a16="http://schemas.microsoft.com/office/drawing/2014/main" id="{691C6B86-953D-8B79-ABBE-EE28CAA18DD7}"/>
              </a:ext>
            </a:extLst>
          </p:cNvPr>
          <p:cNvSpPr txBox="1">
            <a:spLocks noGrp="1" noChangeArrowheads="1"/>
          </p:cNvSpPr>
          <p:nvPr>
            <p:ph type="body" sz="half" idx="1"/>
          </p:nvPr>
        </p:nvSpPr>
        <p:spPr>
          <a:xfrm>
            <a:off x="844550" y="1464469"/>
            <a:ext cx="10502900" cy="1926431"/>
          </a:xfrm>
        </p:spPr>
        <p:txBody>
          <a:bodyPr/>
          <a:lstStyle/>
          <a:p>
            <a:pPr marL="171450" indent="-171450" defTabSz="228600">
              <a:spcBef>
                <a:spcPct val="0"/>
              </a:spcBef>
              <a:buNone/>
            </a:pPr>
            <a:r>
              <a:rPr lang="en-US" altLang="en-US" sz="2200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User Datagram Protocol (UDP)</a:t>
            </a:r>
            <a:r>
              <a:rPr lang="en-US" altLang="en-US" sz="22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is a transport layer protocol that is essentially a wrapper around IP</a:t>
            </a:r>
          </a:p>
          <a:p>
            <a:pPr marL="171450" indent="-171450" defTabSz="228600">
              <a:spcBef>
                <a:spcPct val="0"/>
              </a:spcBef>
              <a:buNone/>
            </a:pPr>
            <a:endParaRPr lang="en-US" altLang="en-US" sz="1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71450" indent="-171450" defTabSz="228600">
              <a:spcBef>
                <a:spcPct val="0"/>
              </a:spcBef>
              <a:buNone/>
            </a:pPr>
            <a:r>
              <a:rPr lang="en-US" altLang="en-US" sz="22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Adds ports to demultiplex traffic by application</a:t>
            </a:r>
          </a:p>
        </p:txBody>
      </p:sp>
      <p:pic>
        <p:nvPicPr>
          <p:cNvPr id="63492" name="Image" descr="Image">
            <a:extLst>
              <a:ext uri="{FF2B5EF4-FFF2-40B4-BE49-F238E27FC236}">
                <a16:creationId xmlns:a16="http://schemas.microsoft.com/office/drawing/2014/main" id="{6A396214-0836-C9E2-8012-AA56815A8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207" y="3586957"/>
            <a:ext cx="8383588" cy="277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B75A74-27C9-031D-69B1-7DC6D9840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38A48-C56A-7CBC-346F-B72527B50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HTTPS overview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E36E61-775D-7D3C-4905-DAA737180F02}"/>
              </a:ext>
            </a:extLst>
          </p:cNvPr>
          <p:cNvSpPr/>
          <p:nvPr/>
        </p:nvSpPr>
        <p:spPr>
          <a:xfrm>
            <a:off x="9753600" y="2311400"/>
            <a:ext cx="1422400" cy="1219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/>
              <a:t>Server</a:t>
            </a:r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42A89C-D2DA-F911-B4E0-7CA3DC0BEA02}"/>
              </a:ext>
            </a:extLst>
          </p:cNvPr>
          <p:cNvSpPr/>
          <p:nvPr/>
        </p:nvSpPr>
        <p:spPr>
          <a:xfrm>
            <a:off x="508000" y="2311400"/>
            <a:ext cx="1422400" cy="1219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/>
              <a:t>Browser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C90D227-7CE4-E906-C88F-96F148D11048}"/>
              </a:ext>
            </a:extLst>
          </p:cNvPr>
          <p:cNvCxnSpPr/>
          <p:nvPr/>
        </p:nvCxnSpPr>
        <p:spPr>
          <a:xfrm flipH="1">
            <a:off x="2438400" y="2785533"/>
            <a:ext cx="6908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4A1A98F-2110-C5BF-11C3-799893954E08}"/>
              </a:ext>
            </a:extLst>
          </p:cNvPr>
          <p:cNvSpPr txBox="1"/>
          <p:nvPr/>
        </p:nvSpPr>
        <p:spPr>
          <a:xfrm>
            <a:off x="229181" y="1295401"/>
            <a:ext cx="124200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Goal</a:t>
            </a:r>
            <a:r>
              <a:rPr lang="en-US" sz="3200" dirty="0"/>
              <a:t>:  Browser and Server want a shared secret, </a:t>
            </a:r>
            <a:r>
              <a:rPr lang="en-US" sz="3200" b="1" dirty="0">
                <a:solidFill>
                  <a:srgbClr val="FF0000"/>
                </a:solidFill>
              </a:rPr>
              <a:t>unknown</a:t>
            </a:r>
            <a:r>
              <a:rPr lang="en-US" sz="3200" dirty="0"/>
              <a:t> to attacker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647387F-4C56-4BDE-A27E-0E85EA7DCEC3}"/>
              </a:ext>
            </a:extLst>
          </p:cNvPr>
          <p:cNvCxnSpPr/>
          <p:nvPr/>
        </p:nvCxnSpPr>
        <p:spPr>
          <a:xfrm>
            <a:off x="2438400" y="2413000"/>
            <a:ext cx="6908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02EB4F9-BDCB-2F67-96DE-45CBB1A8AF8E}"/>
              </a:ext>
            </a:extLst>
          </p:cNvPr>
          <p:cNvCxnSpPr/>
          <p:nvPr/>
        </p:nvCxnSpPr>
        <p:spPr>
          <a:xfrm>
            <a:off x="2438400" y="3158067"/>
            <a:ext cx="6908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923C08A-EEC2-3212-3226-34A4D1C31B4E}"/>
              </a:ext>
            </a:extLst>
          </p:cNvPr>
          <p:cNvCxnSpPr/>
          <p:nvPr/>
        </p:nvCxnSpPr>
        <p:spPr>
          <a:xfrm flipH="1">
            <a:off x="2438400" y="3530600"/>
            <a:ext cx="6908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351AC2A-2503-9307-1A50-185B8B2C944A}"/>
              </a:ext>
            </a:extLst>
          </p:cNvPr>
          <p:cNvGrpSpPr/>
          <p:nvPr/>
        </p:nvGrpSpPr>
        <p:grpSpPr>
          <a:xfrm>
            <a:off x="5702881" y="3683555"/>
            <a:ext cx="2629663" cy="730668"/>
            <a:chOff x="4277160" y="2762665"/>
            <a:chExt cx="1972247" cy="54800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C5C73E1-BD5A-109E-6652-632E2901FC86}"/>
                </a:ext>
              </a:extLst>
            </p:cNvPr>
            <p:cNvSpPr txBox="1"/>
            <p:nvPr/>
          </p:nvSpPr>
          <p:spPr>
            <a:xfrm>
              <a:off x="4648200" y="2872085"/>
              <a:ext cx="1601207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attacker ??</a:t>
              </a:r>
            </a:p>
          </p:txBody>
        </p:sp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82A9F46-89DD-D2B6-3A65-921ED4E0B81C}"/>
                    </a:ext>
                  </a:extLst>
                </p14:cNvPr>
                <p14:cNvContentPartPr/>
                <p14:nvPr/>
              </p14:nvContentPartPr>
              <p14:xfrm>
                <a:off x="4277160" y="2762665"/>
                <a:ext cx="415080" cy="362304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82A9F46-89DD-D2B6-3A65-921ED4E0B81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270138" y="2755646"/>
                  <a:ext cx="429123" cy="37634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2D8BB71-A515-E1D0-EAE6-0F20B6CAAB99}"/>
              </a:ext>
            </a:extLst>
          </p:cNvPr>
          <p:cNvGrpSpPr/>
          <p:nvPr/>
        </p:nvGrpSpPr>
        <p:grpSpPr>
          <a:xfrm>
            <a:off x="545044" y="3651727"/>
            <a:ext cx="627416" cy="1062095"/>
            <a:chOff x="408783" y="2886730"/>
            <a:chExt cx="470562" cy="796571"/>
          </a:xfrm>
        </p:grpSpPr>
        <p:sp>
          <p:nvSpPr>
            <p:cNvPr id="24" name="Down Arrow 23">
              <a:extLst>
                <a:ext uri="{FF2B5EF4-FFF2-40B4-BE49-F238E27FC236}">
                  <a16:creationId xmlns:a16="http://schemas.microsoft.com/office/drawing/2014/main" id="{CA874F47-A715-9393-7E1F-D9FB0FD61F2A}"/>
                </a:ext>
              </a:extLst>
            </p:cNvPr>
            <p:cNvSpPr/>
            <p:nvPr/>
          </p:nvSpPr>
          <p:spPr>
            <a:xfrm rot="1073679">
              <a:off x="681195" y="2886730"/>
              <a:ext cx="157793" cy="476268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58CDC1F-7EF7-B3EB-9512-EBD9AC3ACB0E}"/>
                </a:ext>
              </a:extLst>
            </p:cNvPr>
            <p:cNvSpPr txBox="1"/>
            <p:nvPr/>
          </p:nvSpPr>
          <p:spPr>
            <a:xfrm>
              <a:off x="408783" y="3337052"/>
              <a:ext cx="470562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key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24B6AE7-B27E-E74D-B87B-3BC5B377736F}"/>
              </a:ext>
            </a:extLst>
          </p:cNvPr>
          <p:cNvGrpSpPr/>
          <p:nvPr/>
        </p:nvGrpSpPr>
        <p:grpSpPr>
          <a:xfrm flipH="1">
            <a:off x="10363200" y="3634763"/>
            <a:ext cx="627416" cy="1062095"/>
            <a:chOff x="437781" y="2886730"/>
            <a:chExt cx="470562" cy="796571"/>
          </a:xfrm>
        </p:grpSpPr>
        <p:sp>
          <p:nvSpPr>
            <p:cNvPr id="29" name="Down Arrow 28">
              <a:extLst>
                <a:ext uri="{FF2B5EF4-FFF2-40B4-BE49-F238E27FC236}">
                  <a16:creationId xmlns:a16="http://schemas.microsoft.com/office/drawing/2014/main" id="{D108FB1B-689D-8594-6E80-6871749C1F9D}"/>
                </a:ext>
              </a:extLst>
            </p:cNvPr>
            <p:cNvSpPr/>
            <p:nvPr/>
          </p:nvSpPr>
          <p:spPr>
            <a:xfrm rot="1073679">
              <a:off x="681195" y="2886730"/>
              <a:ext cx="157793" cy="476268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E816182-51AB-1E49-11E4-CF037639D81F}"/>
                </a:ext>
              </a:extLst>
            </p:cNvPr>
            <p:cNvSpPr txBox="1"/>
            <p:nvPr/>
          </p:nvSpPr>
          <p:spPr>
            <a:xfrm>
              <a:off x="437781" y="3337052"/>
              <a:ext cx="470562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key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813371B-AD83-1D12-A1C9-3B621F2FC2DA}"/>
              </a:ext>
            </a:extLst>
          </p:cNvPr>
          <p:cNvSpPr txBox="1"/>
          <p:nvPr/>
        </p:nvSpPr>
        <p:spPr>
          <a:xfrm>
            <a:off x="3066716" y="3154705"/>
            <a:ext cx="61334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855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rom Packets to Streams">
            <a:extLst>
              <a:ext uri="{FF2B5EF4-FFF2-40B4-BE49-F238E27FC236}">
                <a16:creationId xmlns:a16="http://schemas.microsoft.com/office/drawing/2014/main" id="{F90EE08E-A34D-98D3-E010-57573B09E5E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6500">
                <a:latin typeface="Helvetica Neue Bold Condensed" panose="02000503000000020004" pitchFamily="2" charset="0"/>
                <a:ea typeface="Helvetica Neue Bold Condensed" panose="02000503000000020004" pitchFamily="2" charset="0"/>
                <a:cs typeface="Helvetica Neue Bold Condensed" panose="02000503000000020004" pitchFamily="2" charset="0"/>
                <a:sym typeface="Helvetica Neue Bold Condensed" panose="02000503000000020004" pitchFamily="2" charset="0"/>
              </a:rPr>
              <a:t>From Packets to Streams</a:t>
            </a:r>
          </a:p>
        </p:txBody>
      </p:sp>
      <p:sp>
        <p:nvSpPr>
          <p:cNvPr id="368" name="Most applications want a stream of bytes delivered reliably and in-order between applications on different hosts…">
            <a:extLst>
              <a:ext uri="{FF2B5EF4-FFF2-40B4-BE49-F238E27FC236}">
                <a16:creationId xmlns:a16="http://schemas.microsoft.com/office/drawing/2014/main" id="{410D4345-134E-20F4-6050-9B6999F9B8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44550" y="1464469"/>
            <a:ext cx="10502900" cy="4711700"/>
          </a:xfrm>
        </p:spPr>
        <p:txBody>
          <a:bodyPr>
            <a:normAutofit/>
          </a:bodyPr>
          <a:lstStyle/>
          <a:p>
            <a:pPr marL="171450" indent="-171450" defTabSz="228600">
              <a:buNone/>
            </a:pPr>
            <a:r>
              <a:rPr lang="en-US" alt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Most applications want a stream of bytes delivered reliably and in-order between applications on different hosts</a:t>
            </a:r>
          </a:p>
          <a:p>
            <a:pPr marL="171450" indent="-171450" defTabSz="228600">
              <a:buNone/>
            </a:pPr>
            <a:endParaRPr lang="en-US" altLang="en-US" sz="75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71450" indent="-171450" defTabSz="228600">
              <a:buNone/>
            </a:pPr>
            <a:r>
              <a:rPr lang="en-US" altLang="en-US" sz="2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Transmission Control Protocol (TCP)</a:t>
            </a:r>
            <a:r>
              <a:rPr lang="en-US" alt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provides…</a:t>
            </a:r>
          </a:p>
          <a:p>
            <a:pPr marL="171450" lvl="1" indent="-171450" defTabSz="228600">
              <a:spcBef>
                <a:spcPts val="1000"/>
              </a:spcBef>
              <a:buNone/>
            </a:pPr>
            <a:r>
              <a:rPr lang="en-US" alt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- Connection-oriented protocol with explicit setup/teardown</a:t>
            </a:r>
          </a:p>
          <a:p>
            <a:pPr marL="171450" lvl="1" indent="-171450" defTabSz="228600">
              <a:spcBef>
                <a:spcPts val="1000"/>
              </a:spcBef>
              <a:buNone/>
            </a:pPr>
            <a:r>
              <a:rPr lang="en-US" alt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- Reliable </a:t>
            </a:r>
            <a:r>
              <a:rPr lang="en-US" altLang="en-US" sz="2800" b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in-order </a:t>
            </a:r>
            <a:r>
              <a:rPr lang="en-US" alt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byte stream</a:t>
            </a:r>
          </a:p>
          <a:p>
            <a:pPr marL="171450" lvl="1" indent="-171450" defTabSz="228600">
              <a:spcBef>
                <a:spcPts val="1000"/>
              </a:spcBef>
              <a:buNone/>
            </a:pPr>
            <a:r>
              <a:rPr lang="en-US" alt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- Congestion control</a:t>
            </a:r>
          </a:p>
          <a:p>
            <a:pPr marL="171450" lvl="1" indent="-171450" defTabSz="228600">
              <a:spcBef>
                <a:spcPts val="1000"/>
              </a:spcBef>
              <a:buNone/>
            </a:pPr>
            <a:endParaRPr lang="en-US" altLang="en-US" sz="75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71450" lvl="1" indent="-171450" defTabSz="228600">
              <a:spcBef>
                <a:spcPts val="1000"/>
              </a:spcBef>
              <a:buNone/>
            </a:pPr>
            <a:r>
              <a:rPr lang="en-US" alt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Despite IP packets being dropped, re-ordered, and duplicated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CP Sequence Numbers">
            <a:extLst>
              <a:ext uri="{FF2B5EF4-FFF2-40B4-BE49-F238E27FC236}">
                <a16:creationId xmlns:a16="http://schemas.microsoft.com/office/drawing/2014/main" id="{936F4B2B-75BF-26DA-5A64-D2A62F1947A8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6500">
                <a:latin typeface="Helvetica Neue Bold Condensed" panose="02000503000000020004" pitchFamily="2" charset="0"/>
                <a:ea typeface="Helvetica Neue Bold Condensed" panose="02000503000000020004" pitchFamily="2" charset="0"/>
                <a:cs typeface="Helvetica Neue Bold Condensed" panose="02000503000000020004" pitchFamily="2" charset="0"/>
                <a:sym typeface="Helvetica Neue Bold Condensed" panose="02000503000000020004" pitchFamily="2" charset="0"/>
              </a:rPr>
              <a:t>TCP Sequence Numbers</a:t>
            </a:r>
          </a:p>
        </p:txBody>
      </p:sp>
      <p:sp>
        <p:nvSpPr>
          <p:cNvPr id="65539" name="Two data streams in a TCP session, one in each direction…">
            <a:extLst>
              <a:ext uri="{FF2B5EF4-FFF2-40B4-BE49-F238E27FC236}">
                <a16:creationId xmlns:a16="http://schemas.microsoft.com/office/drawing/2014/main" id="{743B380D-0D91-B1D2-CC5F-957F9FC8078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844550" y="1464469"/>
            <a:ext cx="10941844" cy="4400550"/>
          </a:xfrm>
        </p:spPr>
        <p:txBody>
          <a:bodyPr/>
          <a:lstStyle/>
          <a:p>
            <a:pPr marL="171450" indent="-171450" defTabSz="228600">
              <a:spcBef>
                <a:spcPts val="2450"/>
              </a:spcBef>
              <a:buNone/>
            </a:pPr>
            <a:r>
              <a:rPr lang="en-US" altLang="en-US" sz="27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Two data streams in a TCP session, one in each direction</a:t>
            </a:r>
          </a:p>
          <a:p>
            <a:pPr marL="171450" indent="-171450" defTabSz="228600">
              <a:spcBef>
                <a:spcPts val="2450"/>
              </a:spcBef>
              <a:buNone/>
            </a:pPr>
            <a:r>
              <a:rPr lang="en-US" altLang="en-US" sz="27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Bytes in data stream numbered with a 32-bit </a:t>
            </a:r>
            <a:r>
              <a:rPr lang="en-US" altLang="en-US" sz="2700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sequence number</a:t>
            </a:r>
          </a:p>
          <a:p>
            <a:pPr marL="171450" indent="-171450" defTabSz="228600">
              <a:spcBef>
                <a:spcPts val="2450"/>
              </a:spcBef>
              <a:buNone/>
            </a:pPr>
            <a:endParaRPr lang="en-US" altLang="en-US" sz="750" i="1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71450" indent="-171450" defTabSz="228600">
              <a:spcBef>
                <a:spcPts val="2450"/>
              </a:spcBef>
              <a:buNone/>
            </a:pPr>
            <a:r>
              <a:rPr lang="en-US" altLang="en-US" sz="27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Every packet has sequence number that indicates where data belongs</a:t>
            </a:r>
          </a:p>
          <a:p>
            <a:pPr marL="171450" indent="-171450" defTabSz="228600">
              <a:spcBef>
                <a:spcPts val="2450"/>
              </a:spcBef>
              <a:buNone/>
            </a:pPr>
            <a:r>
              <a:rPr lang="en-US" altLang="en-US" sz="27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Receiver sends acknowledgement number that indicates data received</a:t>
            </a: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CP Packet">
            <a:extLst>
              <a:ext uri="{FF2B5EF4-FFF2-40B4-BE49-F238E27FC236}">
                <a16:creationId xmlns:a16="http://schemas.microsoft.com/office/drawing/2014/main" id="{6EF98BD8-CD90-810A-C11A-6E61E3348355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6500">
                <a:latin typeface="Helvetica Neue Bold Condensed" panose="02000503000000020004" pitchFamily="2" charset="0"/>
                <a:ea typeface="Helvetica Neue Bold Condensed" panose="02000503000000020004" pitchFamily="2" charset="0"/>
                <a:cs typeface="Helvetica Neue Bold Condensed" panose="02000503000000020004" pitchFamily="2" charset="0"/>
                <a:sym typeface="Helvetica Neue Bold Condensed" panose="02000503000000020004" pitchFamily="2" charset="0"/>
              </a:rPr>
              <a:t>TCP Packet</a:t>
            </a:r>
          </a:p>
        </p:txBody>
      </p:sp>
      <p:pic>
        <p:nvPicPr>
          <p:cNvPr id="67587" name="Image" descr="Image">
            <a:extLst>
              <a:ext uri="{FF2B5EF4-FFF2-40B4-BE49-F238E27FC236}">
                <a16:creationId xmlns:a16="http://schemas.microsoft.com/office/drawing/2014/main" id="{47628BC1-B296-FA83-1344-67FC64E0F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969" y="1615282"/>
            <a:ext cx="12641263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ransmission Control Protocol">
            <a:extLst>
              <a:ext uri="{FF2B5EF4-FFF2-40B4-BE49-F238E27FC236}">
                <a16:creationId xmlns:a16="http://schemas.microsoft.com/office/drawing/2014/main" id="{A9C07C8F-E07D-953F-5D68-CC013E2DBB4C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500">
                <a:latin typeface="Helvetica Neue Bold Condensed" panose="02000503000000020004" pitchFamily="2" charset="0"/>
                <a:ea typeface="Helvetica Neue Bold Condensed" panose="02000503000000020004" pitchFamily="2" charset="0"/>
                <a:cs typeface="Helvetica Neue Bold Condensed" panose="02000503000000020004" pitchFamily="2" charset="0"/>
                <a:sym typeface="Helvetica Neue Bold Condensed" panose="02000503000000020004" pitchFamily="2" charset="0"/>
              </a:rPr>
              <a:t>Transmission Control Protocol</a:t>
            </a:r>
          </a:p>
        </p:txBody>
      </p:sp>
      <p:pic>
        <p:nvPicPr>
          <p:cNvPr id="69635" name="Screen Shot 2019-05-09 at 12.31.34 PM.png" descr="Screen Shot 2019-05-09 at 12.31.34 PM.png">
            <a:extLst>
              <a:ext uri="{FF2B5EF4-FFF2-40B4-BE49-F238E27FC236}">
                <a16:creationId xmlns:a16="http://schemas.microsoft.com/office/drawing/2014/main" id="{05E6C231-B195-6DC7-E3D5-6AE5A254A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1348582"/>
            <a:ext cx="8369300" cy="504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TCP Acknowledgement Numbers">
            <a:extLst>
              <a:ext uri="{FF2B5EF4-FFF2-40B4-BE49-F238E27FC236}">
                <a16:creationId xmlns:a16="http://schemas.microsoft.com/office/drawing/2014/main" id="{B22F74B5-2AE0-4333-7EE3-6847AF89A26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 defTabSz="800735">
              <a:defRPr sz="1261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sz="6000" dirty="0"/>
              <a:t>TCP Acknowledgement Numbers</a:t>
            </a:r>
          </a:p>
        </p:txBody>
      </p:sp>
      <p:pic>
        <p:nvPicPr>
          <p:cNvPr id="71683" name="Screen Shot 2019-05-09 at 12.32.32 PM.png" descr="Screen Shot 2019-05-09 at 12.32.32 PM.png">
            <a:extLst>
              <a:ext uri="{FF2B5EF4-FFF2-40B4-BE49-F238E27FC236}">
                <a16:creationId xmlns:a16="http://schemas.microsoft.com/office/drawing/2014/main" id="{B3CFF983-1409-82AA-874B-D3D6CDE78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1374775"/>
            <a:ext cx="8210550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ACKing Multiple Segments">
            <a:extLst>
              <a:ext uri="{FF2B5EF4-FFF2-40B4-BE49-F238E27FC236}">
                <a16:creationId xmlns:a16="http://schemas.microsoft.com/office/drawing/2014/main" id="{77B89167-1ACD-6BA4-BF45-9285E3BE96BF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6500">
                <a:latin typeface="Helvetica Neue Bold Condensed" panose="02000503000000020004" pitchFamily="2" charset="0"/>
                <a:ea typeface="Helvetica Neue Bold Condensed" panose="02000503000000020004" pitchFamily="2" charset="0"/>
                <a:cs typeface="Helvetica Neue Bold Condensed" panose="02000503000000020004" pitchFamily="2" charset="0"/>
                <a:sym typeface="Helvetica Neue Bold Condensed" panose="02000503000000020004" pitchFamily="2" charset="0"/>
              </a:rPr>
              <a:t>ACKing Multiple Segments</a:t>
            </a:r>
          </a:p>
        </p:txBody>
      </p:sp>
      <p:pic>
        <p:nvPicPr>
          <p:cNvPr id="73731" name="Screen Shot 2019-05-09 at 12.33.39 PM.png" descr="Screen Shot 2019-05-09 at 12.33.39 PM.png">
            <a:extLst>
              <a:ext uri="{FF2B5EF4-FFF2-40B4-BE49-F238E27FC236}">
                <a16:creationId xmlns:a16="http://schemas.microsoft.com/office/drawing/2014/main" id="{4FA74F5A-EAED-54D5-3318-72CD89F73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3" y="1581944"/>
            <a:ext cx="9299575" cy="458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ACKing Multiple Segments">
            <a:extLst>
              <a:ext uri="{FF2B5EF4-FFF2-40B4-BE49-F238E27FC236}">
                <a16:creationId xmlns:a16="http://schemas.microsoft.com/office/drawing/2014/main" id="{4EE53F9E-EB54-CDAF-35C9-B8A120B996E3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6500">
                <a:latin typeface="Helvetica Neue Bold Condensed" panose="02000503000000020004" pitchFamily="2" charset="0"/>
                <a:ea typeface="Helvetica Neue Bold Condensed" panose="02000503000000020004" pitchFamily="2" charset="0"/>
                <a:cs typeface="Helvetica Neue Bold Condensed" panose="02000503000000020004" pitchFamily="2" charset="0"/>
                <a:sym typeface="Helvetica Neue Bold Condensed" panose="02000503000000020004" pitchFamily="2" charset="0"/>
              </a:rPr>
              <a:t>ACKing Multiple Segments</a:t>
            </a:r>
          </a:p>
        </p:txBody>
      </p:sp>
      <p:pic>
        <p:nvPicPr>
          <p:cNvPr id="75779" name="Screen Shot 2019-05-09 at 12.34.09 PM.png" descr="Screen Shot 2019-05-09 at 12.34.09 PM.png">
            <a:extLst>
              <a:ext uri="{FF2B5EF4-FFF2-40B4-BE49-F238E27FC236}">
                <a16:creationId xmlns:a16="http://schemas.microsoft.com/office/drawing/2014/main" id="{8FA0BFED-C757-6A6C-36B2-ED9F54C1A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032" y="1665288"/>
            <a:ext cx="8897938" cy="500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ransmission Control Protocol">
            <a:extLst>
              <a:ext uri="{FF2B5EF4-FFF2-40B4-BE49-F238E27FC236}">
                <a16:creationId xmlns:a16="http://schemas.microsoft.com/office/drawing/2014/main" id="{20258A1D-2C3D-3283-549F-72906CEDBC7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6500">
                <a:latin typeface="Helvetica Neue Bold Condensed" panose="02000503000000020004" pitchFamily="2" charset="0"/>
                <a:ea typeface="Helvetica Neue Bold Condensed" panose="02000503000000020004" pitchFamily="2" charset="0"/>
                <a:cs typeface="Helvetica Neue Bold Condensed" panose="02000503000000020004" pitchFamily="2" charset="0"/>
                <a:sym typeface="Helvetica Neue Bold Condensed" panose="02000503000000020004" pitchFamily="2" charset="0"/>
              </a:rPr>
              <a:t>Transmission Control Protocol</a:t>
            </a:r>
          </a:p>
        </p:txBody>
      </p:sp>
      <p:pic>
        <p:nvPicPr>
          <p:cNvPr id="77827" name="Screen Shot 2019-05-09 at 12.34.38 PM.png" descr="Screen Shot 2019-05-09 at 12.34.38 PM.png">
            <a:extLst>
              <a:ext uri="{FF2B5EF4-FFF2-40B4-BE49-F238E27FC236}">
                <a16:creationId xmlns:a16="http://schemas.microsoft.com/office/drawing/2014/main" id="{DA80C3AA-D58F-9046-2317-A01AAE19F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8" y="1618457"/>
            <a:ext cx="9737725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ransmission Control Protocol">
            <a:extLst>
              <a:ext uri="{FF2B5EF4-FFF2-40B4-BE49-F238E27FC236}">
                <a16:creationId xmlns:a16="http://schemas.microsoft.com/office/drawing/2014/main" id="{DF3D84CD-DF62-6CDB-7378-CAB3C9ADBD28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6500">
                <a:latin typeface="Helvetica Neue Bold Condensed" panose="02000503000000020004" pitchFamily="2" charset="0"/>
                <a:ea typeface="Helvetica Neue Bold Condensed" panose="02000503000000020004" pitchFamily="2" charset="0"/>
                <a:cs typeface="Helvetica Neue Bold Condensed" panose="02000503000000020004" pitchFamily="2" charset="0"/>
                <a:sym typeface="Helvetica Neue Bold Condensed" panose="02000503000000020004" pitchFamily="2" charset="0"/>
              </a:rPr>
              <a:t>Transmission Control Protocol</a:t>
            </a:r>
          </a:p>
        </p:txBody>
      </p:sp>
      <p:pic>
        <p:nvPicPr>
          <p:cNvPr id="79875" name="Screen Shot 2019-05-09 at 12.35.05 PM.png" descr="Screen Shot 2019-05-09 at 12.35.05 PM.png">
            <a:extLst>
              <a:ext uri="{FF2B5EF4-FFF2-40B4-BE49-F238E27FC236}">
                <a16:creationId xmlns:a16="http://schemas.microsoft.com/office/drawing/2014/main" id="{6095F9A2-8D16-EDE4-4EDF-23DB46D4C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994" y="1570038"/>
            <a:ext cx="7974013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ransmission Control Protocol">
            <a:extLst>
              <a:ext uri="{FF2B5EF4-FFF2-40B4-BE49-F238E27FC236}">
                <a16:creationId xmlns:a16="http://schemas.microsoft.com/office/drawing/2014/main" id="{C8C3208B-C253-01AD-839B-262B94C160D6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6500">
                <a:latin typeface="Helvetica Neue Bold Condensed" panose="02000503000000020004" pitchFamily="2" charset="0"/>
                <a:ea typeface="Helvetica Neue Bold Condensed" panose="02000503000000020004" pitchFamily="2" charset="0"/>
                <a:cs typeface="Helvetica Neue Bold Condensed" panose="02000503000000020004" pitchFamily="2" charset="0"/>
                <a:sym typeface="Helvetica Neue Bold Condensed" panose="02000503000000020004" pitchFamily="2" charset="0"/>
              </a:rPr>
              <a:t>Transmission Control Protocol</a:t>
            </a:r>
          </a:p>
        </p:txBody>
      </p:sp>
      <p:pic>
        <p:nvPicPr>
          <p:cNvPr id="81923" name="Screen Shot 2019-05-09 at 12.35.12 PM.png" descr="Screen Shot 2019-05-09 at 12.35.12 PM.png">
            <a:extLst>
              <a:ext uri="{FF2B5EF4-FFF2-40B4-BE49-F238E27FC236}">
                <a16:creationId xmlns:a16="http://schemas.microsoft.com/office/drawing/2014/main" id="{92AB694D-F684-1C15-EDDD-B549359A0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334294"/>
            <a:ext cx="904875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Internet Protocol Security">
            <a:extLst>
              <a:ext uri="{FF2B5EF4-FFF2-40B4-BE49-F238E27FC236}">
                <a16:creationId xmlns:a16="http://schemas.microsoft.com/office/drawing/2014/main" id="{1118938D-A427-9ECB-1070-6F7C17A6ACDE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889000" y="698501"/>
            <a:ext cx="10414000" cy="2324100"/>
          </a:xfrm>
        </p:spPr>
        <p:txBody>
          <a:bodyPr/>
          <a:lstStyle/>
          <a:p>
            <a:pPr algn="l" eaLnBrk="1" hangingPunct="1"/>
            <a:r>
              <a:rPr lang="en-US" altLang="en-US">
                <a:latin typeface="Helvetica Neue Bold Condensed" panose="02000503000000020004" pitchFamily="2" charset="0"/>
                <a:ea typeface="Helvetica Neue Bold Condensed" panose="02000503000000020004" pitchFamily="2" charset="0"/>
                <a:cs typeface="Helvetica Neue Bold Condensed" panose="02000503000000020004" pitchFamily="2" charset="0"/>
                <a:sym typeface="Helvetica Neue Bold Condensed" panose="02000503000000020004" pitchFamily="2" charset="0"/>
              </a:rPr>
              <a:t>Internet Protocol Security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A95A56-CB63-B69B-9F83-014ACAFE15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ransmission Control Protocol">
            <a:extLst>
              <a:ext uri="{FF2B5EF4-FFF2-40B4-BE49-F238E27FC236}">
                <a16:creationId xmlns:a16="http://schemas.microsoft.com/office/drawing/2014/main" id="{A5F01C64-CE5C-2F5C-494B-E6F8EF466255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6500">
                <a:latin typeface="Helvetica Neue Bold Condensed" panose="02000503000000020004" pitchFamily="2" charset="0"/>
                <a:ea typeface="Helvetica Neue Bold Condensed" panose="02000503000000020004" pitchFamily="2" charset="0"/>
                <a:cs typeface="Helvetica Neue Bold Condensed" panose="02000503000000020004" pitchFamily="2" charset="0"/>
                <a:sym typeface="Helvetica Neue Bold Condensed" panose="02000503000000020004" pitchFamily="2" charset="0"/>
              </a:rPr>
              <a:t>Transmission Control Protocol</a:t>
            </a:r>
          </a:p>
        </p:txBody>
      </p:sp>
      <p:pic>
        <p:nvPicPr>
          <p:cNvPr id="83971" name="Screen Shot 2019-05-09 at 12.53.08 PM.png" descr="Screen Shot 2019-05-09 at 12.53.08 PM.png">
            <a:extLst>
              <a:ext uri="{FF2B5EF4-FFF2-40B4-BE49-F238E27FC236}">
                <a16:creationId xmlns:a16="http://schemas.microsoft.com/office/drawing/2014/main" id="{643A50F8-EAC2-17FC-625A-6BADB050E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844" y="1710532"/>
            <a:ext cx="9358313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CP Three Way Handshake">
            <a:extLst>
              <a:ext uri="{FF2B5EF4-FFF2-40B4-BE49-F238E27FC236}">
                <a16:creationId xmlns:a16="http://schemas.microsoft.com/office/drawing/2014/main" id="{2213B554-A529-8C19-DBA9-7D4F06996850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6500">
                <a:latin typeface="Helvetica Neue Bold Condensed" panose="02000503000000020004" pitchFamily="2" charset="0"/>
                <a:ea typeface="Helvetica Neue Bold Condensed" panose="02000503000000020004" pitchFamily="2" charset="0"/>
                <a:cs typeface="Helvetica Neue Bold Condensed" panose="02000503000000020004" pitchFamily="2" charset="0"/>
                <a:sym typeface="Helvetica Neue Bold Condensed" panose="02000503000000020004" pitchFamily="2" charset="0"/>
              </a:rPr>
              <a:t>TCP Three Way Handshake</a:t>
            </a:r>
          </a:p>
        </p:txBody>
      </p:sp>
      <p:pic>
        <p:nvPicPr>
          <p:cNvPr id="86019" name="Image" descr="Image">
            <a:extLst>
              <a:ext uri="{FF2B5EF4-FFF2-40B4-BE49-F238E27FC236}">
                <a16:creationId xmlns:a16="http://schemas.microsoft.com/office/drawing/2014/main" id="{975DD133-65DD-77EF-05AA-33AD149D4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1537494"/>
            <a:ext cx="8696325" cy="4777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nding a Connection">
            <a:extLst>
              <a:ext uri="{FF2B5EF4-FFF2-40B4-BE49-F238E27FC236}">
                <a16:creationId xmlns:a16="http://schemas.microsoft.com/office/drawing/2014/main" id="{332E97F1-7CDC-0DFA-D25D-A76EAF01AB36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6500">
                <a:latin typeface="Helvetica Neue Bold Condensed" panose="02000503000000020004" pitchFamily="2" charset="0"/>
                <a:ea typeface="Helvetica Neue Bold Condensed" panose="02000503000000020004" pitchFamily="2" charset="0"/>
                <a:cs typeface="Helvetica Neue Bold Condensed" panose="02000503000000020004" pitchFamily="2" charset="0"/>
                <a:sym typeface="Helvetica Neue Bold Condensed" panose="02000503000000020004" pitchFamily="2" charset="0"/>
              </a:rPr>
              <a:t>Ending a Connection</a:t>
            </a:r>
          </a:p>
        </p:txBody>
      </p:sp>
      <p:sp>
        <p:nvSpPr>
          <p:cNvPr id="426" name="Sends packet with FIN flag set…">
            <a:extLst>
              <a:ext uri="{FF2B5EF4-FFF2-40B4-BE49-F238E27FC236}">
                <a16:creationId xmlns:a16="http://schemas.microsoft.com/office/drawing/2014/main" id="{D7BBD1AF-1EC5-00D3-4223-9E41E461FBE2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844550" y="1464469"/>
            <a:ext cx="5895182" cy="4400550"/>
          </a:xfrm>
        </p:spPr>
        <p:txBody>
          <a:bodyPr>
            <a:normAutofit/>
          </a:bodyPr>
          <a:lstStyle/>
          <a:p>
            <a:pPr marL="171450" indent="-171450" defTabSz="228600">
              <a:spcBef>
                <a:spcPct val="0"/>
              </a:spcBef>
              <a:buNone/>
            </a:pPr>
            <a:r>
              <a:rPr lang="en-US" altLang="en-US" sz="245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Sends packet with FIN flag set</a:t>
            </a:r>
          </a:p>
          <a:p>
            <a:pPr marL="171450" indent="-171450" defTabSz="228600">
              <a:spcBef>
                <a:spcPct val="0"/>
              </a:spcBef>
              <a:buNone/>
            </a:pPr>
            <a:r>
              <a:rPr lang="en-US" altLang="en-US" sz="245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Must have ACK flag with valid </a:t>
            </a:r>
            <a:r>
              <a:rPr lang="en-US" altLang="en-US" sz="245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seqnum</a:t>
            </a:r>
            <a:endParaRPr lang="en-US" altLang="en-US" sz="245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71450" indent="-171450" defTabSz="228600">
              <a:spcBef>
                <a:spcPct val="0"/>
              </a:spcBef>
              <a:buNone/>
            </a:pPr>
            <a:endParaRPr lang="en-US" altLang="en-US" sz="245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71450" indent="-171450" defTabSz="228600">
              <a:spcBef>
                <a:spcPct val="0"/>
              </a:spcBef>
              <a:buNone/>
            </a:pPr>
            <a:r>
              <a:rPr lang="en-US" altLang="en-US" sz="245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Peer receiving FIN packet acknowledges receipt of FIN packet with ACK</a:t>
            </a:r>
          </a:p>
          <a:p>
            <a:pPr marL="171450" indent="-171450" defTabSz="228600">
              <a:spcBef>
                <a:spcPct val="0"/>
              </a:spcBef>
              <a:buNone/>
            </a:pPr>
            <a:endParaRPr lang="en-US" altLang="en-US" sz="245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71450" indent="-171450" defTabSz="228600">
              <a:spcBef>
                <a:spcPct val="0"/>
              </a:spcBef>
              <a:buNone/>
            </a:pPr>
            <a:r>
              <a:rPr lang="en-US" altLang="en-US" sz="245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FIN “consumes” one byte of seq. number</a:t>
            </a:r>
          </a:p>
          <a:p>
            <a:pPr marL="171450" indent="-171450" defTabSz="228600">
              <a:spcBef>
                <a:spcPct val="0"/>
              </a:spcBef>
              <a:buNone/>
            </a:pPr>
            <a:r>
              <a:rPr lang="en-US" altLang="en-US" sz="245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pPr marL="171450" indent="-171450" defTabSz="228600">
              <a:spcBef>
                <a:spcPct val="0"/>
              </a:spcBef>
              <a:buNone/>
            </a:pPr>
            <a:r>
              <a:rPr lang="en-US" altLang="en-US" sz="245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Eventually other side sends packet with FIN flag set — terminates session</a:t>
            </a:r>
          </a:p>
        </p:txBody>
      </p:sp>
      <p:pic>
        <p:nvPicPr>
          <p:cNvPr id="88068" name="CN.png" descr="CN.png">
            <a:extLst>
              <a:ext uri="{FF2B5EF4-FFF2-40B4-BE49-F238E27FC236}">
                <a16:creationId xmlns:a16="http://schemas.microsoft.com/office/drawing/2014/main" id="{702BFF0D-87E3-D3C5-BCD7-846D7DB1C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707" y="1852613"/>
            <a:ext cx="4995069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CP Connection Reset">
            <a:extLst>
              <a:ext uri="{FF2B5EF4-FFF2-40B4-BE49-F238E27FC236}">
                <a16:creationId xmlns:a16="http://schemas.microsoft.com/office/drawing/2014/main" id="{6B8A5C86-D522-D02C-8C4F-B961219887D2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844550" y="193675"/>
            <a:ext cx="10502900" cy="1143000"/>
          </a:xfrm>
        </p:spPr>
        <p:txBody>
          <a:bodyPr/>
          <a:lstStyle/>
          <a:p>
            <a:pPr algn="l" eaLnBrk="1" hangingPunct="1"/>
            <a:r>
              <a:rPr lang="en-US" altLang="en-US" sz="6500">
                <a:latin typeface="Helvetica Neue Bold Condensed" panose="02000503000000020004" pitchFamily="2" charset="0"/>
                <a:ea typeface="Helvetica Neue Bold Condensed" panose="02000503000000020004" pitchFamily="2" charset="0"/>
                <a:cs typeface="Helvetica Neue Bold Condensed" panose="02000503000000020004" pitchFamily="2" charset="0"/>
                <a:sym typeface="Helvetica Neue Bold Condensed" panose="02000503000000020004" pitchFamily="2" charset="0"/>
              </a:rPr>
              <a:t>TCP Connection Reset </a:t>
            </a:r>
          </a:p>
        </p:txBody>
      </p:sp>
      <p:sp>
        <p:nvSpPr>
          <p:cNvPr id="432" name="TCP designed to handle possibility of spurious TCP packets (e.g. from previous connections)…">
            <a:extLst>
              <a:ext uri="{FF2B5EF4-FFF2-40B4-BE49-F238E27FC236}">
                <a16:creationId xmlns:a16="http://schemas.microsoft.com/office/drawing/2014/main" id="{8313F6F7-F84E-9547-345D-5C664DBAA6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44550" y="1480344"/>
            <a:ext cx="10502900" cy="4400550"/>
          </a:xfrm>
        </p:spPr>
        <p:txBody>
          <a:bodyPr>
            <a:normAutofit/>
          </a:bodyPr>
          <a:lstStyle/>
          <a:p>
            <a:pPr marL="171450" indent="-171450" defTabSz="228600">
              <a:spcBef>
                <a:spcPct val="0"/>
              </a:spcBef>
              <a:buNone/>
            </a:pPr>
            <a:r>
              <a:rPr lang="en-US" altLang="en-US" sz="2450" dirty="0"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rPr>
              <a:t>TCP designed to handle possibility of spurious TCP packets (e.g. from previous connections)</a:t>
            </a:r>
          </a:p>
          <a:p>
            <a:pPr marL="171450" indent="-171450" defTabSz="228600">
              <a:spcBef>
                <a:spcPct val="0"/>
              </a:spcBef>
              <a:buNone/>
            </a:pPr>
            <a:endParaRPr lang="en-US" altLang="en-US" sz="2450" dirty="0">
              <a:latin typeface="Helvetica" pitchFamily="2" charset="0"/>
              <a:ea typeface="Helvetica" pitchFamily="2" charset="0"/>
              <a:cs typeface="Helvetica" pitchFamily="2" charset="0"/>
              <a:sym typeface="Helvetica" pitchFamily="2" charset="0"/>
            </a:endParaRPr>
          </a:p>
          <a:p>
            <a:pPr marL="171450" indent="-171450" defTabSz="228600">
              <a:spcBef>
                <a:spcPct val="0"/>
              </a:spcBef>
              <a:buNone/>
            </a:pPr>
            <a:r>
              <a:rPr lang="en-US" altLang="en-US" sz="2450" dirty="0"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rPr>
              <a:t>Packets that are invalid given current state of session generate a reset</a:t>
            </a:r>
          </a:p>
          <a:p>
            <a:pPr marL="171450" indent="-171450" defTabSz="228600">
              <a:spcBef>
                <a:spcPct val="0"/>
              </a:spcBef>
              <a:buNone/>
            </a:pPr>
            <a:r>
              <a:rPr lang="en-US" altLang="en-US" sz="2450" dirty="0"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rPr>
              <a:t>If a connection exists, it is torn down</a:t>
            </a:r>
          </a:p>
          <a:p>
            <a:pPr marL="171450" indent="-171450" defTabSz="228600">
              <a:spcBef>
                <a:spcPct val="0"/>
              </a:spcBef>
              <a:buNone/>
            </a:pPr>
            <a:r>
              <a:rPr lang="en-US" altLang="en-US" sz="2450" dirty="0"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rPr>
              <a:t>Packet with RST flag sent in response</a:t>
            </a:r>
          </a:p>
          <a:p>
            <a:pPr marL="171450" indent="-171450" defTabSz="228600">
              <a:spcBef>
                <a:spcPct val="0"/>
              </a:spcBef>
              <a:buNone/>
            </a:pPr>
            <a:endParaRPr lang="en-US" altLang="en-US" sz="2450" dirty="0">
              <a:latin typeface="Helvetica" pitchFamily="2" charset="0"/>
              <a:ea typeface="Helvetica" pitchFamily="2" charset="0"/>
              <a:cs typeface="Helvetica" pitchFamily="2" charset="0"/>
              <a:sym typeface="Helvetica" pitchFamily="2" charset="0"/>
            </a:endParaRPr>
          </a:p>
          <a:p>
            <a:pPr marL="171450" indent="-171450" defTabSz="228600">
              <a:spcBef>
                <a:spcPct val="0"/>
              </a:spcBef>
              <a:buNone/>
            </a:pPr>
            <a:r>
              <a:rPr lang="en-US" altLang="en-US" sz="2450" dirty="0"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rPr>
              <a:t>If a host receives a TCP packet with RST flag, it tears down the connection</a:t>
            </a:r>
          </a:p>
        </p:txBody>
      </p:sp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CP Connection Spoofing">
            <a:extLst>
              <a:ext uri="{FF2B5EF4-FFF2-40B4-BE49-F238E27FC236}">
                <a16:creationId xmlns:a16="http://schemas.microsoft.com/office/drawing/2014/main" id="{987AF00F-46AB-51D0-D366-343C2B6F990D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155028" y="121443"/>
            <a:ext cx="10515600" cy="1325563"/>
          </a:xfrm>
        </p:spPr>
        <p:txBody>
          <a:bodyPr/>
          <a:lstStyle/>
          <a:p>
            <a:pPr algn="l" eaLnBrk="1" hangingPunct="1"/>
            <a:r>
              <a:rPr lang="en-US" altLang="en-US" sz="6500" dirty="0">
                <a:latin typeface="Helvetica Neue Bold Condensed" panose="02000503000000020004" pitchFamily="2" charset="0"/>
                <a:ea typeface="Helvetica Neue Bold Condensed" panose="02000503000000020004" pitchFamily="2" charset="0"/>
                <a:cs typeface="Helvetica Neue Bold Condensed" panose="02000503000000020004" pitchFamily="2" charset="0"/>
                <a:sym typeface="Helvetica Neue Bold Condensed" panose="02000503000000020004" pitchFamily="2" charset="0"/>
              </a:rPr>
              <a:t>TCP Connection Spoofing </a:t>
            </a:r>
          </a:p>
        </p:txBody>
      </p:sp>
      <p:sp>
        <p:nvSpPr>
          <p:cNvPr id="91139" name="Can we impersonate another host when initiating a connection?…">
            <a:extLst>
              <a:ext uri="{FF2B5EF4-FFF2-40B4-BE49-F238E27FC236}">
                <a16:creationId xmlns:a16="http://schemas.microsoft.com/office/drawing/2014/main" id="{8DF25986-2BDA-7BD5-5497-E6E217A0F6BC}"/>
              </a:ext>
            </a:extLst>
          </p:cNvPr>
          <p:cNvSpPr txBox="1">
            <a:spLocks noGrp="1" noChangeArrowheads="1"/>
          </p:cNvSpPr>
          <p:nvPr>
            <p:ph type="body" sz="half" idx="1"/>
          </p:nvPr>
        </p:nvSpPr>
        <p:spPr>
          <a:xfrm>
            <a:off x="735807" y="1673225"/>
            <a:ext cx="5673725" cy="4400550"/>
          </a:xfrm>
        </p:spPr>
        <p:txBody>
          <a:bodyPr/>
          <a:lstStyle/>
          <a:p>
            <a:pPr marL="171450" indent="-171450" defTabSz="228600">
              <a:spcBef>
                <a:spcPct val="0"/>
              </a:spcBef>
              <a:buNone/>
            </a:pPr>
            <a:r>
              <a:rPr lang="en-US" altLang="en-US" sz="195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Can we impersonate another host when </a:t>
            </a:r>
            <a:r>
              <a:rPr lang="en-US" altLang="en-US" sz="1950" i="1" dirty="0">
                <a:solidFill>
                  <a:srgbClr val="0433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initiating</a:t>
            </a:r>
            <a:r>
              <a:rPr lang="en-US" altLang="en-US" sz="1950" dirty="0">
                <a:solidFill>
                  <a:srgbClr val="0433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en-US" sz="195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 connection?</a:t>
            </a:r>
          </a:p>
          <a:p>
            <a:pPr marL="171450" indent="-171450" defTabSz="228600">
              <a:spcBef>
                <a:spcPct val="0"/>
              </a:spcBef>
              <a:buNone/>
            </a:pPr>
            <a:endParaRPr lang="en-US" altLang="en-US" sz="195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71450" indent="-171450" defTabSz="228600">
              <a:spcBef>
                <a:spcPct val="0"/>
              </a:spcBef>
              <a:buNone/>
            </a:pPr>
            <a:r>
              <a:rPr lang="en-US" altLang="en-US" sz="195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Off-path attacker can send initial SYN to server …</a:t>
            </a:r>
            <a:br>
              <a:rPr lang="en-US" altLang="en-US" sz="195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altLang="en-US" sz="195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… but cannot complete three-way handshake without seeing </a:t>
            </a:r>
            <a:r>
              <a:rPr lang="en-US" altLang="en-US" sz="1950" b="1" i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server’s sequence number</a:t>
            </a:r>
          </a:p>
          <a:p>
            <a:pPr marL="171450" indent="-171450" defTabSz="228600">
              <a:spcBef>
                <a:spcPct val="0"/>
              </a:spcBef>
              <a:buNone/>
            </a:pPr>
            <a:endParaRPr lang="en-US" altLang="en-US" sz="195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71450" indent="-171450" defTabSz="228600">
              <a:spcBef>
                <a:spcPct val="0"/>
              </a:spcBef>
              <a:buNone/>
            </a:pPr>
            <a:r>
              <a:rPr lang="en-US" altLang="en-US" sz="195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 in 2</a:t>
            </a:r>
            <a:r>
              <a:rPr lang="en-US" altLang="en-US" sz="1950" b="1" baseline="3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32</a:t>
            </a:r>
            <a:r>
              <a:rPr lang="en-US" altLang="en-US" sz="195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chance to guess right if initial sequence number chosen uniformly at random</a:t>
            </a:r>
          </a:p>
        </p:txBody>
      </p:sp>
      <p:pic>
        <p:nvPicPr>
          <p:cNvPr id="91140" name="Image" descr="Image">
            <a:extLst>
              <a:ext uri="{FF2B5EF4-FFF2-40B4-BE49-F238E27FC236}">
                <a16:creationId xmlns:a16="http://schemas.microsoft.com/office/drawing/2014/main" id="{F969FA7B-9099-83FA-ADD7-9D3441A5F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832" y="1089819"/>
            <a:ext cx="4772025" cy="556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CP Reset Attack">
            <a:extLst>
              <a:ext uri="{FF2B5EF4-FFF2-40B4-BE49-F238E27FC236}">
                <a16:creationId xmlns:a16="http://schemas.microsoft.com/office/drawing/2014/main" id="{E5108665-9518-3F24-9866-227C5454064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6500">
                <a:latin typeface="Helvetica Neue Bold Condensed" panose="02000503000000020004" pitchFamily="2" charset="0"/>
                <a:ea typeface="Helvetica Neue Bold Condensed" panose="02000503000000020004" pitchFamily="2" charset="0"/>
                <a:cs typeface="Helvetica Neue Bold Condensed" panose="02000503000000020004" pitchFamily="2" charset="0"/>
                <a:sym typeface="Helvetica Neue Bold Condensed" panose="02000503000000020004" pitchFamily="2" charset="0"/>
              </a:rPr>
              <a:t>TCP Reset Attack </a:t>
            </a:r>
          </a:p>
        </p:txBody>
      </p:sp>
      <p:sp>
        <p:nvSpPr>
          <p:cNvPr id="441" name="Can we reset an existing TCP connection?…">
            <a:extLst>
              <a:ext uri="{FF2B5EF4-FFF2-40B4-BE49-F238E27FC236}">
                <a16:creationId xmlns:a16="http://schemas.microsoft.com/office/drawing/2014/main" id="{A8E98963-0F4B-40FF-2F80-4EFE2FDAE0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44550" y="1464469"/>
            <a:ext cx="10014744" cy="4400550"/>
          </a:xfrm>
        </p:spPr>
        <p:txBody>
          <a:bodyPr>
            <a:normAutofit/>
          </a:bodyPr>
          <a:lstStyle/>
          <a:p>
            <a:pPr marL="171450" indent="-171450" defTabSz="228600">
              <a:spcBef>
                <a:spcPct val="0"/>
              </a:spcBef>
              <a:buNone/>
            </a:pPr>
            <a:r>
              <a:rPr lang="en-US" altLang="en-US" sz="2150" dirty="0"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rPr>
              <a:t>Can we reset an </a:t>
            </a:r>
            <a:r>
              <a:rPr lang="en-US" altLang="en-US" sz="2150" i="1" dirty="0">
                <a:solidFill>
                  <a:srgbClr val="0433FF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rPr>
              <a:t>existing</a:t>
            </a:r>
            <a:r>
              <a:rPr lang="en-US" altLang="en-US" sz="2150" dirty="0">
                <a:solidFill>
                  <a:srgbClr val="0433FF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rPr>
              <a:t> </a:t>
            </a:r>
            <a:r>
              <a:rPr lang="en-US" altLang="en-US" sz="2150" dirty="0"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rPr>
              <a:t>TCP connection?</a:t>
            </a:r>
            <a:endParaRPr lang="en-US" altLang="en-US" sz="2150" i="1" dirty="0">
              <a:latin typeface="Helvetica" pitchFamily="2" charset="0"/>
              <a:ea typeface="Helvetica" pitchFamily="2" charset="0"/>
              <a:cs typeface="Helvetica" pitchFamily="2" charset="0"/>
              <a:sym typeface="Helvetica" pitchFamily="2" charset="0"/>
            </a:endParaRPr>
          </a:p>
          <a:p>
            <a:pPr marL="171450" indent="-171450" defTabSz="228600">
              <a:spcBef>
                <a:spcPct val="0"/>
              </a:spcBef>
              <a:buNone/>
            </a:pPr>
            <a:endParaRPr lang="en-US" altLang="en-US" sz="2150" i="1" dirty="0">
              <a:latin typeface="Helvetica" pitchFamily="2" charset="0"/>
              <a:ea typeface="Helvetica" pitchFamily="2" charset="0"/>
              <a:cs typeface="Helvetica" pitchFamily="2" charset="0"/>
              <a:sym typeface="Helvetica" pitchFamily="2" charset="0"/>
            </a:endParaRPr>
          </a:p>
          <a:p>
            <a:pPr marL="171450" indent="-171450" defTabSz="228600">
              <a:spcBef>
                <a:spcPct val="0"/>
              </a:spcBef>
              <a:buNone/>
            </a:pPr>
            <a:r>
              <a:rPr lang="en-US" altLang="en-US" sz="2150" dirty="0"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rPr>
              <a:t>Need to know port numbers (16 bits)</a:t>
            </a:r>
          </a:p>
          <a:p>
            <a:pPr marL="171450" indent="-171450" defTabSz="228600">
              <a:spcBef>
                <a:spcPct val="0"/>
              </a:spcBef>
              <a:buNone/>
            </a:pPr>
            <a:r>
              <a:rPr lang="en-US" altLang="en-US" sz="2150" dirty="0"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rPr>
              <a:t>Initiator’s port number usually chosen random by OS</a:t>
            </a:r>
          </a:p>
          <a:p>
            <a:pPr marL="171450" indent="-171450" defTabSz="228600">
              <a:spcBef>
                <a:spcPct val="0"/>
              </a:spcBef>
              <a:buNone/>
            </a:pPr>
            <a:r>
              <a:rPr lang="en-US" altLang="en-US" sz="2150" dirty="0"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rPr>
              <a:t>Responder’s port number may be well-known port of service</a:t>
            </a:r>
          </a:p>
          <a:p>
            <a:pPr marL="171450" indent="-171450" defTabSz="228600">
              <a:spcBef>
                <a:spcPct val="0"/>
              </a:spcBef>
              <a:buNone/>
            </a:pPr>
            <a:endParaRPr lang="en-US" altLang="en-US" sz="2150" dirty="0">
              <a:latin typeface="Helvetica" pitchFamily="2" charset="0"/>
              <a:ea typeface="Helvetica" pitchFamily="2" charset="0"/>
              <a:cs typeface="Helvetica" pitchFamily="2" charset="0"/>
              <a:sym typeface="Helvetica" pitchFamily="2" charset="0"/>
            </a:endParaRPr>
          </a:p>
          <a:p>
            <a:pPr marL="171450" indent="-171450" defTabSz="228600">
              <a:spcBef>
                <a:spcPct val="0"/>
              </a:spcBef>
              <a:buNone/>
            </a:pPr>
            <a:r>
              <a:rPr lang="en-US" altLang="en-US" sz="2150" dirty="0"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rPr>
              <a:t>There is </a:t>
            </a:r>
            <a:r>
              <a:rPr lang="en-US" altLang="en-US" sz="2150" b="1" dirty="0">
                <a:solidFill>
                  <a:srgbClr val="FF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rPr>
              <a:t>leeway</a:t>
            </a:r>
            <a:r>
              <a:rPr lang="en-US" altLang="en-US" sz="2150" dirty="0"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rPr>
              <a:t> in sequence numbers B will accept</a:t>
            </a:r>
          </a:p>
          <a:p>
            <a:pPr marL="171450" indent="-171450" defTabSz="228600">
              <a:spcBef>
                <a:spcPct val="0"/>
              </a:spcBef>
              <a:buNone/>
            </a:pPr>
            <a:r>
              <a:rPr lang="en-US" altLang="en-US" sz="2150" dirty="0"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rPr>
              <a:t>Must be within window size (32-64K on most modern OSes)</a:t>
            </a:r>
          </a:p>
          <a:p>
            <a:pPr marL="171450" indent="-171450" defTabSz="228600">
              <a:spcBef>
                <a:spcPct val="0"/>
              </a:spcBef>
              <a:buNone/>
            </a:pPr>
            <a:endParaRPr lang="en-US" altLang="en-US" sz="2150" dirty="0">
              <a:latin typeface="Helvetica" pitchFamily="2" charset="0"/>
              <a:ea typeface="Helvetica" pitchFamily="2" charset="0"/>
              <a:cs typeface="Helvetica" pitchFamily="2" charset="0"/>
              <a:sym typeface="Helvetica" pitchFamily="2" charset="0"/>
            </a:endParaRPr>
          </a:p>
          <a:p>
            <a:pPr marL="171450" indent="-171450" defTabSz="228600">
              <a:spcBef>
                <a:spcPct val="0"/>
              </a:spcBef>
              <a:buNone/>
            </a:pPr>
            <a:r>
              <a:rPr lang="en-US" altLang="en-US" sz="2150" dirty="0"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rPr>
              <a:t>1 in </a:t>
            </a:r>
            <a:r>
              <a:rPr lang="en-US" altLang="en-US" sz="2150" b="1" dirty="0">
                <a:solidFill>
                  <a:srgbClr val="FF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rPr>
              <a:t>2</a:t>
            </a:r>
            <a:r>
              <a:rPr lang="en-US" altLang="en-US" sz="2150" b="1" baseline="32000" dirty="0">
                <a:solidFill>
                  <a:srgbClr val="FF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rPr>
              <a:t>16+32</a:t>
            </a:r>
            <a:r>
              <a:rPr lang="en-US" altLang="en-US" sz="2150" b="1" dirty="0">
                <a:solidFill>
                  <a:srgbClr val="FF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rPr>
              <a:t>/W </a:t>
            </a:r>
            <a:r>
              <a:rPr lang="en-US" altLang="en-US" sz="2150" dirty="0"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rPr>
              <a:t>(where W is window size) chance to guess right</a:t>
            </a:r>
          </a:p>
        </p:txBody>
      </p:sp>
    </p:spTree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DNS — Domain Name Service">
            <a:extLst>
              <a:ext uri="{FF2B5EF4-FFF2-40B4-BE49-F238E27FC236}">
                <a16:creationId xmlns:a16="http://schemas.microsoft.com/office/drawing/2014/main" id="{9BB5FE0B-1FDB-9124-966B-0CE0A0C38504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6500">
                <a:latin typeface="Helvetica Neue Bold Condensed" panose="02000503000000020004" pitchFamily="2" charset="0"/>
                <a:ea typeface="Helvetica Neue Bold Condensed" panose="02000503000000020004" pitchFamily="2" charset="0"/>
                <a:cs typeface="Helvetica Neue Bold Condensed" panose="02000503000000020004" pitchFamily="2" charset="0"/>
                <a:sym typeface="Helvetica Neue Bold Condensed" panose="02000503000000020004" pitchFamily="2" charset="0"/>
              </a:rPr>
              <a:t>DNS — Domain Name Service </a:t>
            </a:r>
          </a:p>
        </p:txBody>
      </p:sp>
      <p:sp>
        <p:nvSpPr>
          <p:cNvPr id="95235" name="Application-layer protocols (and people) usually refer to Internet host by host name (e.g., google.com)…">
            <a:extLst>
              <a:ext uri="{FF2B5EF4-FFF2-40B4-BE49-F238E27FC236}">
                <a16:creationId xmlns:a16="http://schemas.microsoft.com/office/drawing/2014/main" id="{AF5A13CD-619A-271A-F36D-58783152593C}"/>
              </a:ext>
            </a:extLst>
          </p:cNvPr>
          <p:cNvSpPr txBox="1">
            <a:spLocks noGrp="1" noChangeArrowheads="1"/>
          </p:cNvSpPr>
          <p:nvPr>
            <p:ph type="body" sz="half" idx="1"/>
          </p:nvPr>
        </p:nvSpPr>
        <p:spPr>
          <a:xfrm>
            <a:off x="844550" y="1464469"/>
            <a:ext cx="10502900" cy="1869281"/>
          </a:xfrm>
        </p:spPr>
        <p:txBody>
          <a:bodyPr/>
          <a:lstStyle/>
          <a:p>
            <a:pPr marL="171450" indent="-171450" defTabSz="228600">
              <a:buNone/>
            </a:pPr>
            <a:r>
              <a:rPr lang="en-US" altLang="en-US" sz="28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Application-layer protocols (and people) usually refer to Internet host by host name (e.g., </a:t>
            </a:r>
            <a:r>
              <a:rPr lang="en-US" altLang="en-US" sz="2800" u="sng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3"/>
              </a:rPr>
              <a:t>google.com</a:t>
            </a:r>
            <a:r>
              <a:rPr lang="en-US" altLang="en-US" sz="28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  <a:p>
            <a:pPr marL="171450" indent="-171450" defTabSz="228600">
              <a:buNone/>
            </a:pPr>
            <a:endParaRPr lang="en-US" altLang="en-US" sz="1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71450" indent="-171450" defTabSz="228600">
              <a:buNone/>
            </a:pPr>
            <a:r>
              <a:rPr lang="en-US" altLang="en-US" sz="28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DNS is a delegatable, hierarchical name space</a:t>
            </a:r>
          </a:p>
        </p:txBody>
      </p:sp>
      <p:pic>
        <p:nvPicPr>
          <p:cNvPr id="99330" name="Picture 2" descr="A Crash Course in DNS - ByteByteGo Newsletter">
            <a:extLst>
              <a:ext uri="{FF2B5EF4-FFF2-40B4-BE49-F238E27FC236}">
                <a16:creationId xmlns:a16="http://schemas.microsoft.com/office/drawing/2014/main" id="{21653836-99CE-F917-6BC0-FD6C43BFC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053989"/>
            <a:ext cx="10670126" cy="380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7287" name="Rectangle 97286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282" name="DNS Record">
            <a:extLst>
              <a:ext uri="{FF2B5EF4-FFF2-40B4-BE49-F238E27FC236}">
                <a16:creationId xmlns:a16="http://schemas.microsoft.com/office/drawing/2014/main" id="{D59EE1F2-ED11-41B0-A134-4D2FC592B412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Helvetica Neue Bold Condensed" panose="02000503000000020004" pitchFamily="2" charset="0"/>
              </a:rPr>
              <a:t>DNS Record</a:t>
            </a:r>
          </a:p>
        </p:txBody>
      </p:sp>
      <p:sp>
        <p:nvSpPr>
          <p:cNvPr id="97289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2" name="A DNS server has a set of records it authoritatively knows about…">
            <a:extLst>
              <a:ext uri="{FF2B5EF4-FFF2-40B4-BE49-F238E27FC236}">
                <a16:creationId xmlns:a16="http://schemas.microsoft.com/office/drawing/2014/main" id="{28D932E6-CF98-5738-CFEB-F9109EE7D3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71450"/>
            <a:r>
              <a:rPr lang="en-US" altLang="en-US" sz="2200" dirty="0"/>
              <a:t>A DNS server has a set of records it authoritatively knows about</a:t>
            </a:r>
          </a:p>
          <a:p>
            <a:pPr marL="171450">
              <a:spcBef>
                <a:spcPct val="0"/>
              </a:spcBef>
            </a:pPr>
            <a:endParaRPr lang="en-US" altLang="en-US" sz="2200" dirty="0">
              <a:sym typeface="Consolas" panose="020B0609020204030204" pitchFamily="49" charset="0"/>
            </a:endParaRPr>
          </a:p>
          <a:p>
            <a:pPr marL="171450">
              <a:spcBef>
                <a:spcPct val="0"/>
              </a:spcBef>
            </a:pPr>
            <a:endParaRPr lang="en-US" altLang="en-US" sz="2200" dirty="0">
              <a:sym typeface="Consolas" panose="020B0609020204030204" pitchFamily="49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200" dirty="0">
                <a:sym typeface="Consolas" panose="020B0609020204030204" pitchFamily="49" charset="0"/>
              </a:rPr>
              <a:t>$ dig </a:t>
            </a:r>
            <a:r>
              <a:rPr lang="en-US" altLang="en-US" sz="2200" dirty="0" err="1">
                <a:sym typeface="Consolas" panose="020B0609020204030204" pitchFamily="49" charset="0"/>
              </a:rPr>
              <a:t>hkust.edu.hk</a:t>
            </a:r>
            <a:endParaRPr lang="en-US" altLang="en-US" sz="2200" dirty="0">
              <a:sym typeface="Consolas" panose="020B0609020204030204" pitchFamily="49" charset="0"/>
            </a:endParaRPr>
          </a:p>
        </p:txBody>
      </p:sp>
      <p:pic>
        <p:nvPicPr>
          <p:cNvPr id="3" name="Picture 2" descr="A computer screen shot of a black screen&#10;&#10;Description automatically generated">
            <a:extLst>
              <a:ext uri="{FF2B5EF4-FFF2-40B4-BE49-F238E27FC236}">
                <a16:creationId xmlns:a16="http://schemas.microsoft.com/office/drawing/2014/main" id="{F058055F-EDF9-9BCF-F72C-99AABAB5D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167" y="640080"/>
            <a:ext cx="6843977" cy="557784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DNS Root Name Servers">
            <a:extLst>
              <a:ext uri="{FF2B5EF4-FFF2-40B4-BE49-F238E27FC236}">
                <a16:creationId xmlns:a16="http://schemas.microsoft.com/office/drawing/2014/main" id="{E5294298-FB95-45A5-EDC2-4D20A42A229A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500">
                <a:latin typeface="Helvetica Neue Bold Condensed" panose="02000503000000020004" pitchFamily="2" charset="0"/>
                <a:ea typeface="Helvetica Neue Bold Condensed" panose="02000503000000020004" pitchFamily="2" charset="0"/>
                <a:cs typeface="Helvetica Neue Bold Condensed" panose="02000503000000020004" pitchFamily="2" charset="0"/>
                <a:sym typeface="Helvetica Neue Bold Condensed" panose="02000503000000020004" pitchFamily="2" charset="0"/>
              </a:rPr>
              <a:t>DNS Root Name Servers</a:t>
            </a:r>
          </a:p>
        </p:txBody>
      </p:sp>
      <p:sp>
        <p:nvSpPr>
          <p:cNvPr id="99331" name="In total, there are 13 main DNS root servers, each of which is named with the letters 'A' to 'M'.">
            <a:extLst>
              <a:ext uri="{FF2B5EF4-FFF2-40B4-BE49-F238E27FC236}">
                <a16:creationId xmlns:a16="http://schemas.microsoft.com/office/drawing/2014/main" id="{B64CCDF8-FF9D-16D9-C49C-8676F1D93381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>
          <a:xfrm>
            <a:off x="844550" y="1464469"/>
            <a:ext cx="10502900" cy="1289050"/>
          </a:xfrm>
        </p:spPr>
        <p:txBody>
          <a:bodyPr/>
          <a:lstStyle/>
          <a:p>
            <a:pPr marL="171450" indent="-171450" defTabSz="228600">
              <a:buNone/>
            </a:pPr>
            <a:r>
              <a:rPr lang="en-US" altLang="en-US" sz="28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 total, there are 13 main </a:t>
            </a:r>
            <a:r>
              <a:rPr lang="en-US" altLang="en-US" sz="2800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DNS root servers</a:t>
            </a:r>
            <a:r>
              <a:rPr lang="en-US" altLang="en-US" sz="28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each of which is named with the letters 'A' to 'M'.</a:t>
            </a:r>
          </a:p>
        </p:txBody>
      </p:sp>
      <p:pic>
        <p:nvPicPr>
          <p:cNvPr id="99332" name="Screen Shot 2019-05-09 at 11.56.18 AM.png" descr="Screen Shot 2019-05-09 at 11.56.18 AM.png">
            <a:extLst>
              <a:ext uri="{FF2B5EF4-FFF2-40B4-BE49-F238E27FC236}">
                <a16:creationId xmlns:a16="http://schemas.microsoft.com/office/drawing/2014/main" id="{49D56A24-B9D4-34CB-D3B1-0DD786272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304" y="2521527"/>
            <a:ext cx="7148753" cy="406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Caching">
            <a:extLst>
              <a:ext uri="{FF2B5EF4-FFF2-40B4-BE49-F238E27FC236}">
                <a16:creationId xmlns:a16="http://schemas.microsoft.com/office/drawing/2014/main" id="{EA75118C-9C3C-08B8-5235-C489F309CD16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500">
                <a:latin typeface="Helvetica Neue Bold Condensed" panose="02000503000000020004" pitchFamily="2" charset="0"/>
                <a:ea typeface="Helvetica Neue Bold Condensed" panose="02000503000000020004" pitchFamily="2" charset="0"/>
                <a:cs typeface="Helvetica Neue Bold Condensed" panose="02000503000000020004" pitchFamily="2" charset="0"/>
                <a:sym typeface="Helvetica Neue Bold Condensed" panose="02000503000000020004" pitchFamily="2" charset="0"/>
              </a:rPr>
              <a:t>Caching</a:t>
            </a:r>
          </a:p>
        </p:txBody>
      </p:sp>
      <p:sp>
        <p:nvSpPr>
          <p:cNvPr id="101379" name="DNS responses are cached…">
            <a:extLst>
              <a:ext uri="{FF2B5EF4-FFF2-40B4-BE49-F238E27FC236}">
                <a16:creationId xmlns:a16="http://schemas.microsoft.com/office/drawing/2014/main" id="{E5E3C35B-BD87-9484-5BE1-06006A6CC1B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844550" y="1464469"/>
            <a:ext cx="10502900" cy="4982369"/>
          </a:xfrm>
        </p:spPr>
        <p:txBody>
          <a:bodyPr/>
          <a:lstStyle/>
          <a:p>
            <a:pPr marL="171450" indent="-171450" defTabSz="228600">
              <a:spcBef>
                <a:spcPts val="800"/>
              </a:spcBef>
              <a:buNone/>
            </a:pPr>
            <a:r>
              <a:rPr lang="en-US" altLang="en-US" sz="28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DNS responses are cached </a:t>
            </a:r>
          </a:p>
          <a:p>
            <a:pPr marL="171450" indent="-171450" defTabSz="228600">
              <a:spcBef>
                <a:spcPts val="800"/>
              </a:spcBef>
              <a:buNone/>
            </a:pPr>
            <a:r>
              <a:rPr lang="en-US" altLang="en-US" sz="28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Quick response for repeated translations </a:t>
            </a:r>
          </a:p>
          <a:p>
            <a:pPr marL="171450" indent="-171450" defTabSz="228600">
              <a:spcBef>
                <a:spcPts val="800"/>
              </a:spcBef>
              <a:buNone/>
            </a:pPr>
            <a:r>
              <a:rPr lang="en-US" altLang="en-US" sz="28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NS records for domains also cached</a:t>
            </a:r>
          </a:p>
          <a:p>
            <a:pPr marL="171450" indent="-171450" defTabSz="228600">
              <a:spcBef>
                <a:spcPts val="800"/>
              </a:spcBef>
              <a:buNone/>
            </a:pPr>
            <a:endParaRPr lang="en-US" altLang="en-US" sz="5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71450" indent="-171450" defTabSz="228600">
              <a:spcBef>
                <a:spcPts val="800"/>
              </a:spcBef>
              <a:buNone/>
            </a:pPr>
            <a:r>
              <a:rPr lang="en-US" altLang="en-US" sz="28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DNS negative queries are cached</a:t>
            </a:r>
          </a:p>
          <a:p>
            <a:pPr marL="171450" indent="-171450" defTabSz="228600">
              <a:spcBef>
                <a:spcPts val="800"/>
              </a:spcBef>
              <a:buNone/>
            </a:pPr>
            <a:r>
              <a:rPr lang="en-US" altLang="en-US" sz="28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Save time for nonexistent sites, e.g. misspelling</a:t>
            </a:r>
          </a:p>
          <a:p>
            <a:pPr marL="171450" indent="-171450" defTabSz="228600">
              <a:spcBef>
                <a:spcPts val="800"/>
              </a:spcBef>
              <a:buNone/>
            </a:pPr>
            <a:endParaRPr lang="en-US" altLang="en-US" sz="5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71450" indent="-171450" defTabSz="228600">
              <a:spcBef>
                <a:spcPts val="800"/>
              </a:spcBef>
              <a:buNone/>
            </a:pPr>
            <a:r>
              <a:rPr lang="en-US" altLang="en-US" sz="28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Cached data periodically times out</a:t>
            </a:r>
          </a:p>
          <a:p>
            <a:pPr marL="171450" indent="-171450" defTabSz="228600">
              <a:spcBef>
                <a:spcPts val="800"/>
              </a:spcBef>
              <a:buNone/>
            </a:pPr>
            <a:r>
              <a:rPr lang="en-US" altLang="en-US" sz="28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Lifetime (TTL) of data controlled by owner of data</a:t>
            </a:r>
          </a:p>
          <a:p>
            <a:pPr marL="171450" indent="-171450" defTabSz="228600">
              <a:spcBef>
                <a:spcPts val="800"/>
              </a:spcBef>
              <a:buNone/>
            </a:pPr>
            <a:r>
              <a:rPr lang="en-US" altLang="en-US" sz="28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TTL passed with every record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he Internet">
            <a:extLst>
              <a:ext uri="{FF2B5EF4-FFF2-40B4-BE49-F238E27FC236}">
                <a16:creationId xmlns:a16="http://schemas.microsoft.com/office/drawing/2014/main" id="{B473758E-6DE3-208B-B7A4-0A69771FEAAA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6500">
                <a:latin typeface="Helvetica Neue Bold Condensed" panose="02000503000000020004" pitchFamily="2" charset="0"/>
                <a:ea typeface="Helvetica Neue Bold Condensed" panose="02000503000000020004" pitchFamily="2" charset="0"/>
                <a:cs typeface="Helvetica Neue Bold Condensed" panose="02000503000000020004" pitchFamily="2" charset="0"/>
                <a:sym typeface="Helvetica Neue Bold Condensed" panose="02000503000000020004" pitchFamily="2" charset="0"/>
              </a:rPr>
              <a:t>The Internet</a:t>
            </a:r>
          </a:p>
        </p:txBody>
      </p:sp>
      <p:sp>
        <p:nvSpPr>
          <p:cNvPr id="124" name="Global network that provides best-effort delivery  of packets between connected hosts…">
            <a:extLst>
              <a:ext uri="{FF2B5EF4-FFF2-40B4-BE49-F238E27FC236}">
                <a16:creationId xmlns:a16="http://schemas.microsoft.com/office/drawing/2014/main" id="{A87E86B5-99E9-924E-CD83-FD44DC1DD843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844550" y="1589088"/>
            <a:ext cx="6087269" cy="4569619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651"/>
              </a:spcBef>
              <a:buNone/>
            </a:pPr>
            <a:r>
              <a:rPr lang="en-US" altLang="en-US" sz="205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Global network that provides </a:t>
            </a:r>
            <a:r>
              <a:rPr lang="en-US" altLang="en-US" sz="2051" b="1" u="sng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best-effort</a:t>
            </a:r>
            <a:r>
              <a:rPr lang="en-US" altLang="en-US" sz="2051" b="1" i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en-US" sz="205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delivery </a:t>
            </a:r>
            <a:br>
              <a:rPr lang="en-US" altLang="en-US" sz="205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altLang="en-US" sz="205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of </a:t>
            </a:r>
            <a:r>
              <a:rPr lang="en-US" altLang="en-US" sz="2051" b="1" u="sng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packets</a:t>
            </a:r>
            <a:r>
              <a:rPr lang="en-US" altLang="en-US" sz="205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between connected hosts</a:t>
            </a:r>
          </a:p>
          <a:p>
            <a:pPr marL="0" indent="0">
              <a:lnSpc>
                <a:spcPct val="110000"/>
              </a:lnSpc>
              <a:spcBef>
                <a:spcPts val="1751"/>
              </a:spcBef>
              <a:buNone/>
            </a:pPr>
            <a:r>
              <a:rPr lang="en-US" altLang="en-US" sz="2051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Packet</a:t>
            </a:r>
            <a:r>
              <a:rPr lang="en-US" altLang="en-US" sz="205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a structured sequence of bytes </a:t>
            </a:r>
          </a:p>
          <a:p>
            <a:pPr marL="0" indent="0">
              <a:lnSpc>
                <a:spcPct val="110000"/>
              </a:lnSpc>
              <a:spcBef>
                <a:spcPts val="851"/>
              </a:spcBef>
              <a:buNone/>
            </a:pPr>
            <a:r>
              <a:rPr lang="en-US" altLang="en-US" sz="205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</a:t>
            </a:r>
            <a:r>
              <a:rPr lang="en-US" altLang="en-US" sz="2051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  <a:sym typeface="Helvetica Neue Medium" panose="02000503000000020004" pitchFamily="2" charset="0"/>
              </a:rPr>
              <a:t>Header:</a:t>
            </a:r>
            <a:r>
              <a:rPr lang="en-US" altLang="en-US" sz="205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metadata used by network</a:t>
            </a:r>
          </a:p>
          <a:p>
            <a:pPr marL="0" indent="0">
              <a:lnSpc>
                <a:spcPct val="110000"/>
              </a:lnSpc>
              <a:spcBef>
                <a:spcPts val="851"/>
              </a:spcBef>
              <a:buNone/>
            </a:pPr>
            <a:r>
              <a:rPr lang="en-US" altLang="en-US" sz="205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</a:t>
            </a:r>
            <a:r>
              <a:rPr lang="en-US" altLang="en-US" sz="2051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  <a:sym typeface="Helvetica Neue Medium" panose="02000503000000020004" pitchFamily="2" charset="0"/>
              </a:rPr>
              <a:t>Payload:</a:t>
            </a:r>
            <a:r>
              <a:rPr lang="en-US" altLang="en-US" sz="205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user data to be transported</a:t>
            </a:r>
          </a:p>
          <a:p>
            <a:pPr marL="0" indent="0">
              <a:lnSpc>
                <a:spcPct val="110000"/>
              </a:lnSpc>
              <a:spcBef>
                <a:spcPts val="1651"/>
              </a:spcBef>
              <a:buNone/>
            </a:pPr>
            <a:r>
              <a:rPr lang="en-US" altLang="en-US" sz="205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Every host has a unique identifier — IP address</a:t>
            </a:r>
          </a:p>
          <a:p>
            <a:pPr marL="0" indent="0">
              <a:lnSpc>
                <a:spcPct val="110000"/>
              </a:lnSpc>
              <a:spcBef>
                <a:spcPts val="1751"/>
              </a:spcBef>
              <a:buNone/>
            </a:pPr>
            <a:r>
              <a:rPr lang="en-US" altLang="en-US" sz="205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Series of routers receive packets, look at </a:t>
            </a:r>
            <a:r>
              <a:rPr lang="en-US" altLang="en-US" sz="2051" b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destination address </a:t>
            </a:r>
            <a:r>
              <a:rPr lang="en-US" altLang="en-US" sz="205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 the header and send it one hop towards the </a:t>
            </a:r>
            <a:r>
              <a:rPr lang="en-US" altLang="en-US" sz="2051" b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destination IP address</a:t>
            </a:r>
          </a:p>
        </p:txBody>
      </p:sp>
      <p:pic>
        <p:nvPicPr>
          <p:cNvPr id="4100" name="networking_icons-04.png" descr="networking_icons-04.png">
            <a:extLst>
              <a:ext uri="{FF2B5EF4-FFF2-40B4-BE49-F238E27FC236}">
                <a16:creationId xmlns:a16="http://schemas.microsoft.com/office/drawing/2014/main" id="{22FE714C-B921-EEC6-9CC6-69D4FBCFC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494" y="2053433"/>
            <a:ext cx="548481" cy="548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4101" name="server.png" descr="server.png">
            <a:extLst>
              <a:ext uri="{FF2B5EF4-FFF2-40B4-BE49-F238E27FC236}">
                <a16:creationId xmlns:a16="http://schemas.microsoft.com/office/drawing/2014/main" id="{319B1F1F-AA17-FD7F-79D6-B63EC349E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395" y="5508625"/>
            <a:ext cx="877888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4102" name="download-1.png" descr="download-1.png">
            <a:extLst>
              <a:ext uri="{FF2B5EF4-FFF2-40B4-BE49-F238E27FC236}">
                <a16:creationId xmlns:a16="http://schemas.microsoft.com/office/drawing/2014/main" id="{306E763A-4C5D-CA95-B4DD-7AA6147F4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6" t="21609" r="14046" b="21609"/>
          <a:stretch>
            <a:fillRect/>
          </a:stretch>
        </p:blipFill>
        <p:spPr bwMode="auto">
          <a:xfrm>
            <a:off x="9010650" y="749300"/>
            <a:ext cx="1096169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4103" name="networking_icons-04.png" descr="networking_icons-04.png">
            <a:extLst>
              <a:ext uri="{FF2B5EF4-FFF2-40B4-BE49-F238E27FC236}">
                <a16:creationId xmlns:a16="http://schemas.microsoft.com/office/drawing/2014/main" id="{6B8A4308-94AF-6C0C-4C45-E1C04A8B1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333" y="4887914"/>
            <a:ext cx="548481" cy="548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4104" name="networking_icons-04.png" descr="networking_icons-04.png">
            <a:extLst>
              <a:ext uri="{FF2B5EF4-FFF2-40B4-BE49-F238E27FC236}">
                <a16:creationId xmlns:a16="http://schemas.microsoft.com/office/drawing/2014/main" id="{589C65D3-EC53-2596-E87C-6F18BB780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9" y="3409157"/>
            <a:ext cx="548481" cy="548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4105" name="networking_icons-04.png" descr="networking_icons-04.png">
            <a:extLst>
              <a:ext uri="{FF2B5EF4-FFF2-40B4-BE49-F238E27FC236}">
                <a16:creationId xmlns:a16="http://schemas.microsoft.com/office/drawing/2014/main" id="{606440A2-4131-C9D0-9C82-F7498C96A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494" y="4364833"/>
            <a:ext cx="548481" cy="548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4106" name="networking_icons-04.png" descr="networking_icons-04.png">
            <a:extLst>
              <a:ext uri="{FF2B5EF4-FFF2-40B4-BE49-F238E27FC236}">
                <a16:creationId xmlns:a16="http://schemas.microsoft.com/office/drawing/2014/main" id="{56F83A5C-C3C3-8F29-55F3-F3DFF2FD4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338" y="3409157"/>
            <a:ext cx="548481" cy="548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4107" name="networking_icons-04.png" descr="networking_icons-04.png">
            <a:extLst>
              <a:ext uri="{FF2B5EF4-FFF2-40B4-BE49-F238E27FC236}">
                <a16:creationId xmlns:a16="http://schemas.microsoft.com/office/drawing/2014/main" id="{5EEA65C6-5591-0850-4504-4EB939C27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414" y="2846389"/>
            <a:ext cx="548481" cy="548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33" name="Line">
            <a:extLst>
              <a:ext uri="{FF2B5EF4-FFF2-40B4-BE49-F238E27FC236}">
                <a16:creationId xmlns:a16="http://schemas.microsoft.com/office/drawing/2014/main" id="{F5E18994-AABD-C68F-B049-601F3EC2280C}"/>
              </a:ext>
            </a:extLst>
          </p:cNvPr>
          <p:cNvSpPr/>
          <p:nvPr/>
        </p:nvSpPr>
        <p:spPr>
          <a:xfrm flipH="1">
            <a:off x="8770144" y="2596358"/>
            <a:ext cx="538163" cy="750093"/>
          </a:xfrm>
          <a:prstGeom prst="line">
            <a:avLst/>
          </a:prstGeom>
          <a:ln w="76200">
            <a:solidFill>
              <a:schemeClr val="accent3">
                <a:hueOff val="914337"/>
                <a:satOff val="31515"/>
                <a:lumOff val="-30790"/>
              </a:schemeClr>
            </a:solidFill>
            <a:miter lim="400000"/>
            <a:tailEnd type="arrow"/>
          </a:ln>
        </p:spPr>
        <p:txBody>
          <a:bodyPr lIns="0" tIns="0" rIns="0" bIns="0" anchor="ctr"/>
          <a:lstStyle/>
          <a:p>
            <a:pPr algn="ctr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134" name="Line">
            <a:extLst>
              <a:ext uri="{FF2B5EF4-FFF2-40B4-BE49-F238E27FC236}">
                <a16:creationId xmlns:a16="http://schemas.microsoft.com/office/drawing/2014/main" id="{61401956-3BBA-3DB8-9DBA-203687296AF7}"/>
              </a:ext>
            </a:extLst>
          </p:cNvPr>
          <p:cNvSpPr/>
          <p:nvPr/>
        </p:nvSpPr>
        <p:spPr>
          <a:xfrm>
            <a:off x="8845549" y="3971131"/>
            <a:ext cx="425451" cy="425451"/>
          </a:xfrm>
          <a:prstGeom prst="line">
            <a:avLst/>
          </a:prstGeom>
          <a:ln w="76200">
            <a:solidFill>
              <a:schemeClr val="accent3">
                <a:hueOff val="914337"/>
                <a:satOff val="31515"/>
                <a:lumOff val="-30790"/>
              </a:schemeClr>
            </a:solidFill>
            <a:miter lim="400000"/>
            <a:tailEnd type="arrow"/>
          </a:ln>
        </p:spPr>
        <p:txBody>
          <a:bodyPr lIns="0" tIns="0" rIns="0" bIns="0" anchor="ctr"/>
          <a:lstStyle/>
          <a:p>
            <a:pPr algn="ctr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135" name="Line">
            <a:extLst>
              <a:ext uri="{FF2B5EF4-FFF2-40B4-BE49-F238E27FC236}">
                <a16:creationId xmlns:a16="http://schemas.microsoft.com/office/drawing/2014/main" id="{A143C786-464E-8C6D-A076-01AE30021D89}"/>
              </a:ext>
            </a:extLst>
          </p:cNvPr>
          <p:cNvSpPr/>
          <p:nvPr/>
        </p:nvSpPr>
        <p:spPr>
          <a:xfrm>
            <a:off x="9558337" y="1614487"/>
            <a:ext cx="0" cy="330995"/>
          </a:xfrm>
          <a:prstGeom prst="line">
            <a:avLst/>
          </a:prstGeom>
          <a:ln w="76200">
            <a:solidFill>
              <a:schemeClr val="accent3">
                <a:hueOff val="914337"/>
                <a:satOff val="31515"/>
                <a:lumOff val="-30790"/>
              </a:schemeClr>
            </a:solidFill>
            <a:miter lim="400000"/>
            <a:tailEnd type="arrow"/>
          </a:ln>
        </p:spPr>
        <p:txBody>
          <a:bodyPr lIns="0" tIns="0" rIns="0" bIns="0" anchor="ctr"/>
          <a:lstStyle/>
          <a:p>
            <a:pPr algn="ctr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136" name="Line">
            <a:extLst>
              <a:ext uri="{FF2B5EF4-FFF2-40B4-BE49-F238E27FC236}">
                <a16:creationId xmlns:a16="http://schemas.microsoft.com/office/drawing/2014/main" id="{FC399C34-E7FD-FDBD-63FC-9915A3FB547A}"/>
              </a:ext>
            </a:extLst>
          </p:cNvPr>
          <p:cNvSpPr/>
          <p:nvPr/>
        </p:nvSpPr>
        <p:spPr>
          <a:xfrm>
            <a:off x="9558337" y="5015708"/>
            <a:ext cx="0" cy="454025"/>
          </a:xfrm>
          <a:prstGeom prst="line">
            <a:avLst/>
          </a:prstGeom>
          <a:ln w="76200">
            <a:solidFill>
              <a:schemeClr val="accent3">
                <a:hueOff val="914337"/>
                <a:satOff val="31515"/>
                <a:lumOff val="-30790"/>
              </a:schemeClr>
            </a:solidFill>
            <a:miter lim="400000"/>
            <a:tailEnd type="arrow"/>
          </a:ln>
        </p:spPr>
        <p:txBody>
          <a:bodyPr lIns="0" tIns="0" rIns="0" bIns="0" anchor="ctr"/>
          <a:lstStyle/>
          <a:p>
            <a:pPr algn="ctr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137" name="Line">
            <a:extLst>
              <a:ext uri="{FF2B5EF4-FFF2-40B4-BE49-F238E27FC236}">
                <a16:creationId xmlns:a16="http://schemas.microsoft.com/office/drawing/2014/main" id="{3E2358F7-9B3A-55EC-034E-C1485ED676E3}"/>
              </a:ext>
            </a:extLst>
          </p:cNvPr>
          <p:cNvSpPr/>
          <p:nvPr/>
        </p:nvSpPr>
        <p:spPr>
          <a:xfrm flipH="1">
            <a:off x="8216107" y="4048126"/>
            <a:ext cx="222251" cy="750095"/>
          </a:xfrm>
          <a:prstGeom prst="line">
            <a:avLst/>
          </a:prstGeom>
          <a:ln w="38100">
            <a:solidFill>
              <a:srgbClr val="5E5E5E"/>
            </a:solidFill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138" name="Line">
            <a:extLst>
              <a:ext uri="{FF2B5EF4-FFF2-40B4-BE49-F238E27FC236}">
                <a16:creationId xmlns:a16="http://schemas.microsoft.com/office/drawing/2014/main" id="{D8E84C77-8FFE-111A-CC1F-9855700ACB62}"/>
              </a:ext>
            </a:extLst>
          </p:cNvPr>
          <p:cNvSpPr/>
          <p:nvPr/>
        </p:nvSpPr>
        <p:spPr>
          <a:xfrm>
            <a:off x="9946482" y="2595563"/>
            <a:ext cx="495300" cy="235744"/>
          </a:xfrm>
          <a:prstGeom prst="line">
            <a:avLst/>
          </a:prstGeom>
          <a:ln w="38100">
            <a:solidFill>
              <a:srgbClr val="5E5E5E"/>
            </a:solidFill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139" name="Line">
            <a:extLst>
              <a:ext uri="{FF2B5EF4-FFF2-40B4-BE49-F238E27FC236}">
                <a16:creationId xmlns:a16="http://schemas.microsoft.com/office/drawing/2014/main" id="{764A60F5-EA0F-D3A0-4C6B-BF1FBDCF98ED}"/>
              </a:ext>
            </a:extLst>
          </p:cNvPr>
          <p:cNvSpPr/>
          <p:nvPr/>
        </p:nvSpPr>
        <p:spPr>
          <a:xfrm>
            <a:off x="9887745" y="4639469"/>
            <a:ext cx="377825" cy="0"/>
          </a:xfrm>
          <a:prstGeom prst="line">
            <a:avLst/>
          </a:prstGeom>
          <a:ln w="38100">
            <a:solidFill>
              <a:srgbClr val="5E5E5E"/>
            </a:solidFill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140" name="Line">
            <a:extLst>
              <a:ext uri="{FF2B5EF4-FFF2-40B4-BE49-F238E27FC236}">
                <a16:creationId xmlns:a16="http://schemas.microsoft.com/office/drawing/2014/main" id="{7AFEC5EA-056B-3404-C13C-777BC33D2AED}"/>
              </a:ext>
            </a:extLst>
          </p:cNvPr>
          <p:cNvSpPr/>
          <p:nvPr/>
        </p:nvSpPr>
        <p:spPr>
          <a:xfrm flipV="1">
            <a:off x="10680700" y="3473451"/>
            <a:ext cx="111125" cy="754856"/>
          </a:xfrm>
          <a:prstGeom prst="line">
            <a:avLst/>
          </a:prstGeom>
          <a:ln w="38100">
            <a:solidFill>
              <a:srgbClr val="5E5E5E"/>
            </a:solidFill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FFFFFF"/>
              </a:solidFill>
              <a:sym typeface="Helvetica Neue Medium"/>
            </a:endParaRPr>
          </a:p>
        </p:txBody>
      </p:sp>
      <p:pic>
        <p:nvPicPr>
          <p:cNvPr id="4116" name="networking_icons-04.png" descr="networking_icons-04.png">
            <a:extLst>
              <a:ext uri="{FF2B5EF4-FFF2-40B4-BE49-F238E27FC236}">
                <a16:creationId xmlns:a16="http://schemas.microsoft.com/office/drawing/2014/main" id="{39BEE8BC-6C34-FF76-5F9F-BBF068264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133" y="4364833"/>
            <a:ext cx="548481" cy="548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42" name="Line">
            <a:extLst>
              <a:ext uri="{FF2B5EF4-FFF2-40B4-BE49-F238E27FC236}">
                <a16:creationId xmlns:a16="http://schemas.microsoft.com/office/drawing/2014/main" id="{25B46653-1DB6-8F7C-A461-AD64925370D8}"/>
              </a:ext>
            </a:extLst>
          </p:cNvPr>
          <p:cNvSpPr/>
          <p:nvPr/>
        </p:nvSpPr>
        <p:spPr>
          <a:xfrm flipV="1">
            <a:off x="10328275" y="3403600"/>
            <a:ext cx="266700" cy="215107"/>
          </a:xfrm>
          <a:prstGeom prst="line">
            <a:avLst/>
          </a:prstGeom>
          <a:ln w="38100">
            <a:solidFill>
              <a:srgbClr val="5E5E5E"/>
            </a:solidFill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143" name="Line">
            <a:extLst>
              <a:ext uri="{FF2B5EF4-FFF2-40B4-BE49-F238E27FC236}">
                <a16:creationId xmlns:a16="http://schemas.microsoft.com/office/drawing/2014/main" id="{2AA5E6E7-4ECD-C0DB-8487-7A0E95711AC9}"/>
              </a:ext>
            </a:extLst>
          </p:cNvPr>
          <p:cNvSpPr/>
          <p:nvPr/>
        </p:nvSpPr>
        <p:spPr>
          <a:xfrm>
            <a:off x="8997951" y="3706812"/>
            <a:ext cx="611981" cy="0"/>
          </a:xfrm>
          <a:prstGeom prst="line">
            <a:avLst/>
          </a:prstGeom>
          <a:ln w="38100">
            <a:solidFill>
              <a:srgbClr val="5E5E5E"/>
            </a:solidFill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144" name="Line">
            <a:extLst>
              <a:ext uri="{FF2B5EF4-FFF2-40B4-BE49-F238E27FC236}">
                <a16:creationId xmlns:a16="http://schemas.microsoft.com/office/drawing/2014/main" id="{9FFAA335-21C1-FA6B-78B3-F2880DA80A43}"/>
              </a:ext>
            </a:extLst>
          </p:cNvPr>
          <p:cNvSpPr/>
          <p:nvPr/>
        </p:nvSpPr>
        <p:spPr>
          <a:xfrm>
            <a:off x="10202863" y="4019551"/>
            <a:ext cx="203200" cy="297656"/>
          </a:xfrm>
          <a:prstGeom prst="line">
            <a:avLst/>
          </a:prstGeom>
          <a:ln w="38100">
            <a:solidFill>
              <a:srgbClr val="5E5E5E"/>
            </a:solidFill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4120" name="141.212.120.7">
            <a:extLst>
              <a:ext uri="{FF2B5EF4-FFF2-40B4-BE49-F238E27FC236}">
                <a16:creationId xmlns:a16="http://schemas.microsoft.com/office/drawing/2014/main" id="{C72C3001-7E4B-DD90-C194-3F297D8EF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3339" y="1032624"/>
            <a:ext cx="761427" cy="189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eaLnBrk="1"/>
            <a:r>
              <a:rPr lang="en-US" altLang="en-US" sz="900"/>
              <a:t>141.212.120.7</a:t>
            </a:r>
          </a:p>
        </p:txBody>
      </p:sp>
      <p:sp>
        <p:nvSpPr>
          <p:cNvPr id="4121" name="8.8.8.8">
            <a:extLst>
              <a:ext uri="{FF2B5EF4-FFF2-40B4-BE49-F238E27FC236}">
                <a16:creationId xmlns:a16="http://schemas.microsoft.com/office/drawing/2014/main" id="{560E5EC9-498E-97E1-2AA8-37E42BB27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3656" y="5799887"/>
            <a:ext cx="395941" cy="189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eaLnBrk="1"/>
            <a:r>
              <a:rPr lang="en-US" altLang="en-US" sz="900"/>
              <a:t>8.8.8.8</a:t>
            </a:r>
          </a:p>
        </p:txBody>
      </p:sp>
      <p:pic>
        <p:nvPicPr>
          <p:cNvPr id="147" name="envelope-icon-png-favpng-YXEWKaz4eyZeVVvx7Et879wi3.jpg" descr="envelope-icon-png-favpng-YXEWKaz4eyZeVVvx7Et879wi3.jpg">
            <a:extLst>
              <a:ext uri="{FF2B5EF4-FFF2-40B4-BE49-F238E27FC236}">
                <a16:creationId xmlns:a16="http://schemas.microsoft.com/office/drawing/2014/main" id="{561461F8-F2D8-BEEF-7263-32383F0F18B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8634" t="15339" r="18942" b="14917"/>
          <a:stretch>
            <a:fillRect/>
          </a:stretch>
        </p:blipFill>
        <p:spPr>
          <a:xfrm>
            <a:off x="8534806" y="2573267"/>
            <a:ext cx="401645" cy="2801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5" h="21600" extrusionOk="0">
                <a:moveTo>
                  <a:pt x="10841" y="0"/>
                </a:moveTo>
                <a:cubicBezTo>
                  <a:pt x="6431" y="0"/>
                  <a:pt x="2026" y="35"/>
                  <a:pt x="1929" y="122"/>
                </a:cubicBezTo>
                <a:cubicBezTo>
                  <a:pt x="1849" y="195"/>
                  <a:pt x="1780" y="477"/>
                  <a:pt x="1780" y="734"/>
                </a:cubicBezTo>
                <a:cubicBezTo>
                  <a:pt x="1780" y="1146"/>
                  <a:pt x="2034" y="1568"/>
                  <a:pt x="3912" y="4268"/>
                </a:cubicBezTo>
                <a:cubicBezTo>
                  <a:pt x="5087" y="5957"/>
                  <a:pt x="6020" y="7392"/>
                  <a:pt x="5980" y="7450"/>
                </a:cubicBezTo>
                <a:cubicBezTo>
                  <a:pt x="5940" y="7507"/>
                  <a:pt x="5974" y="7542"/>
                  <a:pt x="6055" y="7542"/>
                </a:cubicBezTo>
                <a:cubicBezTo>
                  <a:pt x="6246" y="7542"/>
                  <a:pt x="10307" y="13386"/>
                  <a:pt x="10212" y="13523"/>
                </a:cubicBezTo>
                <a:cubicBezTo>
                  <a:pt x="10172" y="13580"/>
                  <a:pt x="10049" y="13630"/>
                  <a:pt x="9945" y="13630"/>
                </a:cubicBezTo>
                <a:cubicBezTo>
                  <a:pt x="9812" y="13630"/>
                  <a:pt x="9753" y="13737"/>
                  <a:pt x="9753" y="13997"/>
                </a:cubicBezTo>
                <a:cubicBezTo>
                  <a:pt x="9753" y="14291"/>
                  <a:pt x="9810" y="14364"/>
                  <a:pt x="10009" y="14364"/>
                </a:cubicBezTo>
                <a:cubicBezTo>
                  <a:pt x="10189" y="14364"/>
                  <a:pt x="10273" y="14279"/>
                  <a:pt x="10297" y="14043"/>
                </a:cubicBezTo>
                <a:cubicBezTo>
                  <a:pt x="10326" y="13754"/>
                  <a:pt x="10387" y="13707"/>
                  <a:pt x="10841" y="13707"/>
                </a:cubicBezTo>
                <a:cubicBezTo>
                  <a:pt x="11295" y="13707"/>
                  <a:pt x="11355" y="13754"/>
                  <a:pt x="11384" y="14043"/>
                </a:cubicBezTo>
                <a:cubicBezTo>
                  <a:pt x="11408" y="14279"/>
                  <a:pt x="11492" y="14364"/>
                  <a:pt x="11672" y="14364"/>
                </a:cubicBezTo>
                <a:cubicBezTo>
                  <a:pt x="11871" y="14364"/>
                  <a:pt x="11928" y="14291"/>
                  <a:pt x="11928" y="13997"/>
                </a:cubicBezTo>
                <a:cubicBezTo>
                  <a:pt x="11928" y="13729"/>
                  <a:pt x="11870" y="13630"/>
                  <a:pt x="11725" y="13630"/>
                </a:cubicBezTo>
                <a:cubicBezTo>
                  <a:pt x="11615" y="13630"/>
                  <a:pt x="11498" y="13574"/>
                  <a:pt x="11470" y="13508"/>
                </a:cubicBezTo>
                <a:cubicBezTo>
                  <a:pt x="11416" y="13384"/>
                  <a:pt x="15492" y="7444"/>
                  <a:pt x="15584" y="7511"/>
                </a:cubicBezTo>
                <a:cubicBezTo>
                  <a:pt x="15612" y="7531"/>
                  <a:pt x="15645" y="7496"/>
                  <a:pt x="15648" y="7435"/>
                </a:cubicBezTo>
                <a:cubicBezTo>
                  <a:pt x="15655" y="7265"/>
                  <a:pt x="16274" y="6376"/>
                  <a:pt x="16362" y="6410"/>
                </a:cubicBezTo>
                <a:cubicBezTo>
                  <a:pt x="16405" y="6426"/>
                  <a:pt x="16450" y="6369"/>
                  <a:pt x="16458" y="6287"/>
                </a:cubicBezTo>
                <a:cubicBezTo>
                  <a:pt x="16483" y="6042"/>
                  <a:pt x="17111" y="5179"/>
                  <a:pt x="17204" y="5262"/>
                </a:cubicBezTo>
                <a:cubicBezTo>
                  <a:pt x="17252" y="5305"/>
                  <a:pt x="17290" y="5471"/>
                  <a:pt x="17290" y="5629"/>
                </a:cubicBezTo>
                <a:cubicBezTo>
                  <a:pt x="17290" y="5837"/>
                  <a:pt x="17359" y="5920"/>
                  <a:pt x="17545" y="5920"/>
                </a:cubicBezTo>
                <a:cubicBezTo>
                  <a:pt x="17752" y="5920"/>
                  <a:pt x="17801" y="5849"/>
                  <a:pt x="17801" y="5553"/>
                </a:cubicBezTo>
                <a:cubicBezTo>
                  <a:pt x="17801" y="5293"/>
                  <a:pt x="17753" y="5171"/>
                  <a:pt x="17620" y="5171"/>
                </a:cubicBezTo>
                <a:cubicBezTo>
                  <a:pt x="17516" y="5171"/>
                  <a:pt x="17392" y="5135"/>
                  <a:pt x="17354" y="5079"/>
                </a:cubicBezTo>
                <a:cubicBezTo>
                  <a:pt x="17250" y="4930"/>
                  <a:pt x="18020" y="3838"/>
                  <a:pt x="18153" y="3947"/>
                </a:cubicBezTo>
                <a:cubicBezTo>
                  <a:pt x="18215" y="3997"/>
                  <a:pt x="18229" y="3986"/>
                  <a:pt x="18185" y="3916"/>
                </a:cubicBezTo>
                <a:cubicBezTo>
                  <a:pt x="18141" y="3846"/>
                  <a:pt x="18512" y="3206"/>
                  <a:pt x="19006" y="2493"/>
                </a:cubicBezTo>
                <a:cubicBezTo>
                  <a:pt x="19753" y="1415"/>
                  <a:pt x="19901" y="1123"/>
                  <a:pt x="19901" y="734"/>
                </a:cubicBezTo>
                <a:cubicBezTo>
                  <a:pt x="19901" y="477"/>
                  <a:pt x="19832" y="195"/>
                  <a:pt x="19752" y="122"/>
                </a:cubicBezTo>
                <a:cubicBezTo>
                  <a:pt x="19655" y="35"/>
                  <a:pt x="15250" y="0"/>
                  <a:pt x="10841" y="0"/>
                </a:cubicBezTo>
                <a:close/>
                <a:moveTo>
                  <a:pt x="341" y="2845"/>
                </a:moveTo>
                <a:cubicBezTo>
                  <a:pt x="253" y="2894"/>
                  <a:pt x="169" y="3207"/>
                  <a:pt x="139" y="3580"/>
                </a:cubicBezTo>
                <a:cubicBezTo>
                  <a:pt x="110" y="3932"/>
                  <a:pt x="87" y="7780"/>
                  <a:pt x="96" y="12146"/>
                </a:cubicBezTo>
                <a:cubicBezTo>
                  <a:pt x="113" y="20965"/>
                  <a:pt x="81" y="20548"/>
                  <a:pt x="810" y="21187"/>
                </a:cubicBezTo>
                <a:cubicBezTo>
                  <a:pt x="1131" y="21468"/>
                  <a:pt x="1409" y="21478"/>
                  <a:pt x="10841" y="21478"/>
                </a:cubicBezTo>
                <a:cubicBezTo>
                  <a:pt x="20272" y="21478"/>
                  <a:pt x="20550" y="21468"/>
                  <a:pt x="20871" y="21187"/>
                </a:cubicBezTo>
                <a:cubicBezTo>
                  <a:pt x="21600" y="20549"/>
                  <a:pt x="21567" y="20995"/>
                  <a:pt x="21575" y="12008"/>
                </a:cubicBezTo>
                <a:cubicBezTo>
                  <a:pt x="21578" y="7559"/>
                  <a:pt x="21553" y="3681"/>
                  <a:pt x="21521" y="3396"/>
                </a:cubicBezTo>
                <a:cubicBezTo>
                  <a:pt x="21482" y="3042"/>
                  <a:pt x="21405" y="2876"/>
                  <a:pt x="21287" y="2876"/>
                </a:cubicBezTo>
                <a:cubicBezTo>
                  <a:pt x="21192" y="2876"/>
                  <a:pt x="19401" y="5335"/>
                  <a:pt x="17300" y="8337"/>
                </a:cubicBezTo>
                <a:cubicBezTo>
                  <a:pt x="14857" y="11829"/>
                  <a:pt x="13435" y="13761"/>
                  <a:pt x="13356" y="13691"/>
                </a:cubicBezTo>
                <a:cubicBezTo>
                  <a:pt x="13282" y="13626"/>
                  <a:pt x="13263" y="13644"/>
                  <a:pt x="13303" y="13737"/>
                </a:cubicBezTo>
                <a:cubicBezTo>
                  <a:pt x="13386" y="13929"/>
                  <a:pt x="12039" y="15895"/>
                  <a:pt x="11608" y="16215"/>
                </a:cubicBezTo>
                <a:cubicBezTo>
                  <a:pt x="11220" y="16504"/>
                  <a:pt x="10211" y="16471"/>
                  <a:pt x="10254" y="16169"/>
                </a:cubicBezTo>
                <a:cubicBezTo>
                  <a:pt x="10273" y="16037"/>
                  <a:pt x="10208" y="16001"/>
                  <a:pt x="10073" y="16062"/>
                </a:cubicBezTo>
                <a:cubicBezTo>
                  <a:pt x="9929" y="16128"/>
                  <a:pt x="9773" y="16011"/>
                  <a:pt x="9508" y="15619"/>
                </a:cubicBezTo>
                <a:cubicBezTo>
                  <a:pt x="9306" y="15320"/>
                  <a:pt x="9174" y="14998"/>
                  <a:pt x="9210" y="14915"/>
                </a:cubicBezTo>
                <a:cubicBezTo>
                  <a:pt x="9246" y="14832"/>
                  <a:pt x="9228" y="14815"/>
                  <a:pt x="9167" y="14869"/>
                </a:cubicBezTo>
                <a:cubicBezTo>
                  <a:pt x="9033" y="14988"/>
                  <a:pt x="7690" y="13142"/>
                  <a:pt x="7653" y="12789"/>
                </a:cubicBezTo>
                <a:cubicBezTo>
                  <a:pt x="7639" y="12650"/>
                  <a:pt x="7535" y="12520"/>
                  <a:pt x="7430" y="12498"/>
                </a:cubicBezTo>
                <a:cubicBezTo>
                  <a:pt x="7325" y="12476"/>
                  <a:pt x="5726" y="10268"/>
                  <a:pt x="3869" y="7603"/>
                </a:cubicBezTo>
                <a:cubicBezTo>
                  <a:pt x="1606" y="4354"/>
                  <a:pt x="443" y="2789"/>
                  <a:pt x="341" y="2845"/>
                </a:cubicBezTo>
                <a:close/>
                <a:moveTo>
                  <a:pt x="10841" y="14808"/>
                </a:moveTo>
                <a:cubicBezTo>
                  <a:pt x="10634" y="14808"/>
                  <a:pt x="10585" y="14879"/>
                  <a:pt x="10585" y="15175"/>
                </a:cubicBezTo>
                <a:cubicBezTo>
                  <a:pt x="10585" y="15471"/>
                  <a:pt x="10634" y="15558"/>
                  <a:pt x="10841" y="15558"/>
                </a:cubicBezTo>
                <a:cubicBezTo>
                  <a:pt x="11047" y="15558"/>
                  <a:pt x="11096" y="15471"/>
                  <a:pt x="11096" y="15175"/>
                </a:cubicBezTo>
                <a:cubicBezTo>
                  <a:pt x="11096" y="14879"/>
                  <a:pt x="11047" y="14808"/>
                  <a:pt x="10841" y="14808"/>
                </a:cubicBezTo>
                <a:close/>
                <a:moveTo>
                  <a:pt x="0" y="20912"/>
                </a:moveTo>
                <a:lnTo>
                  <a:pt x="0" y="21600"/>
                </a:lnTo>
                <a:cubicBezTo>
                  <a:pt x="107" y="21567"/>
                  <a:pt x="160" y="21475"/>
                  <a:pt x="160" y="21248"/>
                </a:cubicBezTo>
                <a:cubicBezTo>
                  <a:pt x="160" y="21021"/>
                  <a:pt x="107" y="20944"/>
                  <a:pt x="0" y="20912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DNS Packet">
            <a:extLst>
              <a:ext uri="{FF2B5EF4-FFF2-40B4-BE49-F238E27FC236}">
                <a16:creationId xmlns:a16="http://schemas.microsoft.com/office/drawing/2014/main" id="{BD41C56F-EF55-FA5E-6A29-C7444BEA82F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500">
                <a:latin typeface="Helvetica Neue Bold Condensed" panose="02000503000000020004" pitchFamily="2" charset="0"/>
                <a:ea typeface="Helvetica Neue Bold Condensed" panose="02000503000000020004" pitchFamily="2" charset="0"/>
                <a:cs typeface="Helvetica Neue Bold Condensed" panose="02000503000000020004" pitchFamily="2" charset="0"/>
                <a:sym typeface="Helvetica Neue Bold Condensed" panose="02000503000000020004" pitchFamily="2" charset="0"/>
              </a:rPr>
              <a:t>DNS Packet</a:t>
            </a:r>
          </a:p>
        </p:txBody>
      </p:sp>
      <p:sp>
        <p:nvSpPr>
          <p:cNvPr id="103427" name="DNS requests sent over UDP…">
            <a:extLst>
              <a:ext uri="{FF2B5EF4-FFF2-40B4-BE49-F238E27FC236}">
                <a16:creationId xmlns:a16="http://schemas.microsoft.com/office/drawing/2014/main" id="{2DEAD586-C9E2-24F3-F65E-8BFE94B7D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2267993"/>
            <a:ext cx="3603625" cy="282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400" tIns="25400" rIns="25400" bIns="25400" anchor="ctr">
            <a:spAutoFit/>
          </a:bodyPr>
          <a:lstStyle/>
          <a:p>
            <a:pPr eaLnBrk="1"/>
            <a:r>
              <a:rPr lang="en-US" altLang="en-US" sz="2000"/>
              <a:t>DNS requests sent over UDP</a:t>
            </a:r>
          </a:p>
          <a:p>
            <a:pPr eaLnBrk="1"/>
            <a:endParaRPr lang="en-US" altLang="en-US" sz="2000"/>
          </a:p>
          <a:p>
            <a:pPr eaLnBrk="1"/>
            <a:r>
              <a:rPr lang="en-US" altLang="en-US" sz="2000"/>
              <a:t>Four sections: questions, answers, authority, additional records</a:t>
            </a:r>
          </a:p>
          <a:p>
            <a:pPr eaLnBrk="1"/>
            <a:endParaRPr lang="en-US" altLang="en-US" sz="2000"/>
          </a:p>
          <a:p>
            <a:pPr eaLnBrk="1"/>
            <a:r>
              <a:rPr lang="en-US" altLang="en-US" sz="2000"/>
              <a:t>Query ID: </a:t>
            </a:r>
          </a:p>
          <a:p>
            <a:pPr eaLnBrk="1"/>
            <a:r>
              <a:rPr lang="en-US" altLang="en-US" sz="2000"/>
              <a:t>16 bit random value</a:t>
            </a:r>
          </a:p>
          <a:p>
            <a:pPr eaLnBrk="1"/>
            <a:r>
              <a:rPr lang="en-US" altLang="en-US" sz="2000"/>
              <a:t>Links response to query</a:t>
            </a:r>
          </a:p>
        </p:txBody>
      </p:sp>
      <p:pic>
        <p:nvPicPr>
          <p:cNvPr id="103428" name="Image" descr="Image">
            <a:extLst>
              <a:ext uri="{FF2B5EF4-FFF2-40B4-BE49-F238E27FC236}">
                <a16:creationId xmlns:a16="http://schemas.microsoft.com/office/drawing/2014/main" id="{BACC826A-A316-FE9B-4CCB-742F01751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319" y="2500313"/>
            <a:ext cx="7614444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4695" name="Rectangle 114694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82A996-8367-4AC0-BE37-356410421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Internet Censorship Technique</a:t>
            </a:r>
          </a:p>
        </p:txBody>
      </p:sp>
      <p:pic>
        <p:nvPicPr>
          <p:cNvPr id="114690" name="Picture 2" descr="NAT, Address Translation - Homenet Howto">
            <a:extLst>
              <a:ext uri="{FF2B5EF4-FFF2-40B4-BE49-F238E27FC236}">
                <a16:creationId xmlns:a16="http://schemas.microsoft.com/office/drawing/2014/main" id="{4B424807-7061-BD5B-F61F-F60BB1214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"/>
          <a:stretch/>
        </p:blipFill>
        <p:spPr bwMode="auto"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97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E40D9-9986-CEE3-A5DB-A6D45891D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r>
              <a:rPr lang="en-US" sz="2200" b="1" i="0" dirty="0">
                <a:effectLst/>
                <a:latin typeface="Inter"/>
              </a:rPr>
              <a:t>Destination IP address blocking, e.g., great firewall, OpenAI/Claude blocking certain regions</a:t>
            </a:r>
            <a:endParaRPr lang="en-US" sz="1800" b="1" i="0" dirty="0">
              <a:effectLst/>
              <a:latin typeface="Inter"/>
            </a:endParaRPr>
          </a:p>
          <a:p>
            <a:pPr marL="0" indent="0">
              <a:buNone/>
            </a:pPr>
            <a:br>
              <a:rPr lang="en-US" sz="2200" dirty="0"/>
            </a:b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0114175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E966C5-A587-73FF-B97A-A6EA5B5F3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6743" name="Rectangle 11674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D530CE-F9E7-D335-16D1-A8DB1FE9E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5040284" cy="1956841"/>
          </a:xfrm>
        </p:spPr>
        <p:txBody>
          <a:bodyPr anchor="b">
            <a:normAutofit/>
          </a:bodyPr>
          <a:lstStyle/>
          <a:p>
            <a:r>
              <a:rPr lang="en-US" sz="4200"/>
              <a:t>Internet Censorship Technique</a:t>
            </a:r>
            <a:endParaRPr lang="en-US" sz="4200" dirty="0"/>
          </a:p>
        </p:txBody>
      </p:sp>
      <p:sp>
        <p:nvSpPr>
          <p:cNvPr id="11674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CC9CA-D1C4-F109-D31A-2ADFC2783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b="1" i="0" dirty="0">
                <a:effectLst/>
                <a:latin typeface="Inter"/>
              </a:rPr>
              <a:t>DNS poisoning</a:t>
            </a:r>
          </a:p>
          <a:p>
            <a:pPr marL="0" indent="0">
              <a:buNone/>
            </a:pPr>
            <a:br>
              <a:rPr lang="en-US" sz="2200" dirty="0"/>
            </a:br>
            <a:endParaRPr lang="en-US" sz="2200" dirty="0"/>
          </a:p>
        </p:txBody>
      </p:sp>
      <p:pic>
        <p:nvPicPr>
          <p:cNvPr id="116744" name="Picture 8" descr="DNS Poisoning (DNS Spoofing): Definition, Technique &amp; Defense | Okta">
            <a:extLst>
              <a:ext uri="{FF2B5EF4-FFF2-40B4-BE49-F238E27FC236}">
                <a16:creationId xmlns:a16="http://schemas.microsoft.com/office/drawing/2014/main" id="{D0A75450-02A2-ED8C-32CE-5B5BA58C0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631"/>
            <a:ext cx="1219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042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F85B22-1607-F0CE-E3F4-303604785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8798" name="Rectangle 118797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B48D0A-166D-ECAF-2D9D-2D8AB1DF3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3800"/>
              <a:t>Internet Censorship Technique</a:t>
            </a:r>
          </a:p>
        </p:txBody>
      </p:sp>
      <p:sp>
        <p:nvSpPr>
          <p:cNvPr id="118800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42316-31D0-35BA-6E0F-525602EA8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2200" b="1" i="0" dirty="0">
                <a:effectLst/>
                <a:latin typeface="Inter"/>
              </a:rPr>
              <a:t>TCP Reset Attack </a:t>
            </a:r>
          </a:p>
          <a:p>
            <a:pPr marL="0" indent="0">
              <a:buNone/>
            </a:pPr>
            <a:br>
              <a:rPr lang="en-US" sz="2200" dirty="0"/>
            </a:br>
            <a:endParaRPr lang="en-US" sz="2200" dirty="0"/>
          </a:p>
        </p:txBody>
      </p:sp>
      <p:pic>
        <p:nvPicPr>
          <p:cNvPr id="118786" name="Picture 2" descr="How does a TCP Reset Attack work? : r/programming">
            <a:extLst>
              <a:ext uri="{FF2B5EF4-FFF2-40B4-BE49-F238E27FC236}">
                <a16:creationId xmlns:a16="http://schemas.microsoft.com/office/drawing/2014/main" id="{C0D5F8C6-CAA9-DE45-A037-DC9B963D8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4986" y="969092"/>
            <a:ext cx="9263745" cy="493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34095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E78BB0-D40D-C653-0988-F0A0006F7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8806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F74561-FA38-221A-9944-C7C9A8134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US" sz="4000"/>
              <a:t>Internet Censorship Technique</a:t>
            </a:r>
          </a:p>
        </p:txBody>
      </p:sp>
      <p:sp>
        <p:nvSpPr>
          <p:cNvPr id="118815" name="Content Placeholder 2">
            <a:extLst>
              <a:ext uri="{FF2B5EF4-FFF2-40B4-BE49-F238E27FC236}">
                <a16:creationId xmlns:a16="http://schemas.microsoft.com/office/drawing/2014/main" id="{511397B6-6310-1276-AB03-C6F7C82D1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r>
              <a:rPr lang="en-US" sz="2000" b="1" i="0" dirty="0">
                <a:effectLst/>
                <a:latin typeface="Inter"/>
              </a:rPr>
              <a:t>Deep packet inspection</a:t>
            </a:r>
          </a:p>
          <a:p>
            <a:pPr lvl="1"/>
            <a:r>
              <a:rPr lang="en-US" sz="2000" b="1">
                <a:latin typeface="Inter"/>
              </a:rPr>
              <a:t>Block packets sent over VPN </a:t>
            </a:r>
            <a:endParaRPr lang="en-US" sz="2000" b="1" i="0">
              <a:effectLst/>
              <a:latin typeface="Inter"/>
            </a:endParaRPr>
          </a:p>
          <a:p>
            <a:r>
              <a:rPr lang="en-US" sz="2000" b="1" i="0" dirty="0">
                <a:effectLst/>
                <a:latin typeface="Inter"/>
              </a:rPr>
              <a:t>Active probing</a:t>
            </a:r>
          </a:p>
          <a:p>
            <a:pPr lvl="1"/>
            <a:r>
              <a:rPr lang="en-US" sz="2000" b="1" dirty="0">
                <a:latin typeface="Inter"/>
              </a:rPr>
              <a:t>Block VPN server IP address</a:t>
            </a:r>
            <a:endParaRPr lang="en-US" sz="2000" b="1" i="0" dirty="0">
              <a:effectLst/>
              <a:latin typeface="Inter"/>
            </a:endParaRPr>
          </a:p>
          <a:p>
            <a:r>
              <a:rPr lang="en-US" sz="2000" b="1" i="0" dirty="0">
                <a:effectLst/>
                <a:latin typeface="Inter"/>
              </a:rPr>
              <a:t>Blocking access to VPN downloads</a:t>
            </a:r>
          </a:p>
          <a:p>
            <a:pPr marL="0" indent="0">
              <a:buNone/>
            </a:pPr>
            <a:br>
              <a:rPr lang="en-US" sz="2000" b="1" i="0" dirty="0">
                <a:effectLst/>
                <a:latin typeface="Inter"/>
              </a:rPr>
            </a:br>
            <a:br>
              <a:rPr lang="en-US" sz="2000" b="1" i="0" dirty="0">
                <a:effectLst/>
                <a:latin typeface="Inter"/>
              </a:rPr>
            </a:br>
            <a:br>
              <a:rPr lang="en-US" sz="2000" b="1" i="0" dirty="0">
                <a:effectLst/>
                <a:latin typeface="Inter"/>
              </a:rPr>
            </a:br>
            <a:r>
              <a:rPr lang="en-US" sz="2000" b="1" i="0" dirty="0">
                <a:effectLst/>
                <a:latin typeface="Inter"/>
              </a:rPr>
              <a:t> </a:t>
            </a:r>
          </a:p>
          <a:p>
            <a:pPr marL="0" indent="0">
              <a:buNone/>
            </a:pPr>
            <a:br>
              <a:rPr lang="en-US" sz="2000" dirty="0"/>
            </a:br>
            <a:endParaRPr lang="en-US" sz="2000" dirty="0"/>
          </a:p>
        </p:txBody>
      </p:sp>
      <p:pic>
        <p:nvPicPr>
          <p:cNvPr id="118802" name="Picture 118801" descr="Illuminated server room panel">
            <a:extLst>
              <a:ext uri="{FF2B5EF4-FFF2-40B4-BE49-F238E27FC236}">
                <a16:creationId xmlns:a16="http://schemas.microsoft.com/office/drawing/2014/main" id="{76668B77-D12C-A284-B6B8-10F7C847BF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716" r="27448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5653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etwork Protocols">
            <a:extLst>
              <a:ext uri="{FF2B5EF4-FFF2-40B4-BE49-F238E27FC236}">
                <a16:creationId xmlns:a16="http://schemas.microsoft.com/office/drawing/2014/main" id="{C6B0BAF2-5361-CA6F-B0C2-5544BCA7D81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6500">
                <a:latin typeface="Helvetica Neue Bold Condensed" panose="02000503000000020004" pitchFamily="2" charset="0"/>
                <a:ea typeface="Helvetica Neue Bold Condensed" panose="02000503000000020004" pitchFamily="2" charset="0"/>
                <a:cs typeface="Helvetica Neue Bold Condensed" panose="02000503000000020004" pitchFamily="2" charset="0"/>
                <a:sym typeface="Helvetica Neue Bold Condensed" panose="02000503000000020004" pitchFamily="2" charset="0"/>
              </a:rPr>
              <a:t>Network Protocols</a:t>
            </a:r>
          </a:p>
        </p:txBody>
      </p:sp>
      <p:sp>
        <p:nvSpPr>
          <p:cNvPr id="6147" name="We define how hosts communicate in published network protocols…">
            <a:extLst>
              <a:ext uri="{FF2B5EF4-FFF2-40B4-BE49-F238E27FC236}">
                <a16:creationId xmlns:a16="http://schemas.microsoft.com/office/drawing/2014/main" id="{3425A505-D653-4D53-3413-DE27F60F80E8}"/>
              </a:ext>
            </a:extLst>
          </p:cNvPr>
          <p:cNvSpPr txBox="1">
            <a:spLocks noGrp="1" noChangeArrowheads="1"/>
          </p:cNvSpPr>
          <p:nvPr>
            <p:ph type="body" sz="half" idx="1"/>
          </p:nvPr>
        </p:nvSpPr>
        <p:spPr>
          <a:xfrm>
            <a:off x="750888" y="1535113"/>
            <a:ext cx="10850563" cy="2292351"/>
          </a:xfrm>
        </p:spPr>
        <p:txBody>
          <a:bodyPr>
            <a:normAutofit/>
          </a:bodyPr>
          <a:lstStyle/>
          <a:p>
            <a:pPr marL="171446" indent="-171446" defTabSz="228594">
              <a:spcBef>
                <a:spcPts val="1500"/>
              </a:spcBef>
              <a:buNone/>
            </a:pPr>
            <a:r>
              <a:rPr lang="en-US" alt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 define </a:t>
            </a:r>
            <a:r>
              <a:rPr lang="en-US" altLang="en-US" b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how</a:t>
            </a:r>
            <a:r>
              <a:rPr lang="en-US" alt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hosts communicate </a:t>
            </a:r>
            <a:r>
              <a:rPr lang="en-US" alt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 published network protocols</a:t>
            </a:r>
          </a:p>
          <a:p>
            <a:pPr marL="171446" indent="-171446" defTabSz="228594">
              <a:spcBef>
                <a:spcPts val="1500"/>
              </a:spcBef>
              <a:buNone/>
            </a:pPr>
            <a:r>
              <a:rPr lang="en-US" alt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Syntax: </a:t>
            </a:r>
            <a:r>
              <a:rPr lang="en-US" alt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How communication is structured (e.g., format and order of messages)</a:t>
            </a:r>
          </a:p>
          <a:p>
            <a:pPr marL="171446" indent="-171446" defTabSz="228594">
              <a:spcBef>
                <a:spcPts val="1500"/>
              </a:spcBef>
              <a:buNone/>
            </a:pPr>
            <a:r>
              <a:rPr lang="en-US" alt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Semantics: </a:t>
            </a:r>
            <a:r>
              <a:rPr lang="en-US" alt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communication means. Actions taken on transmit or receipt of message, or when a timer expires. What assumptions can be made.</a:t>
            </a:r>
          </a:p>
        </p:txBody>
      </p:sp>
      <p:pic>
        <p:nvPicPr>
          <p:cNvPr id="6148" name="Image" descr="Image">
            <a:extLst>
              <a:ext uri="{FF2B5EF4-FFF2-40B4-BE49-F238E27FC236}">
                <a16:creationId xmlns:a16="http://schemas.microsoft.com/office/drawing/2014/main" id="{FE49B455-4087-A855-5870-2CCDC261B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36"/>
          <a:stretch>
            <a:fillRect/>
          </a:stretch>
        </p:blipFill>
        <p:spPr bwMode="auto">
          <a:xfrm>
            <a:off x="1214438" y="3906837"/>
            <a:ext cx="9763125" cy="222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149" name="Example: What bytes contain each field in a packet header">
            <a:extLst>
              <a:ext uri="{FF2B5EF4-FFF2-40B4-BE49-F238E27FC236}">
                <a16:creationId xmlns:a16="http://schemas.microsoft.com/office/drawing/2014/main" id="{47E41FD4-7E88-383B-CB85-6B58A8226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3382" y="6160787"/>
            <a:ext cx="6345237" cy="37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400" tIns="25400" rIns="25400" bIns="25400" anchor="ctr">
            <a:spAutoFit/>
          </a:bodyPr>
          <a:lstStyle/>
          <a:p>
            <a:pPr algn="ctr" eaLnBrk="1"/>
            <a:r>
              <a:rPr lang="en-US" altLang="en-US" sz="2100">
                <a:solidFill>
                  <a:srgbClr val="B51600"/>
                </a:solidFill>
                <a:latin typeface="Helvetica Neue Bold Condensed" panose="02000503000000020004" pitchFamily="2" charset="0"/>
                <a:ea typeface="Helvetica Neue Bold Condensed" panose="02000503000000020004" pitchFamily="2" charset="0"/>
                <a:cs typeface="Helvetica Neue Bold Condensed" panose="02000503000000020004" pitchFamily="2" charset="0"/>
                <a:sym typeface="Helvetica Neue Bold Condensed" panose="02000503000000020004" pitchFamily="2" charset="0"/>
              </a:rPr>
              <a:t>Example: What bytes contain each field in a packet header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rotocol Layering">
            <a:extLst>
              <a:ext uri="{FF2B5EF4-FFF2-40B4-BE49-F238E27FC236}">
                <a16:creationId xmlns:a16="http://schemas.microsoft.com/office/drawing/2014/main" id="{92C52BDB-6EAE-AE9C-3CFD-C8D2FADC9548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6500">
                <a:latin typeface="Helvetica Neue Bold Condensed" panose="02000503000000020004" pitchFamily="2" charset="0"/>
                <a:ea typeface="Helvetica Neue Bold Condensed" panose="02000503000000020004" pitchFamily="2" charset="0"/>
                <a:cs typeface="Helvetica Neue Bold Condensed" panose="02000503000000020004" pitchFamily="2" charset="0"/>
                <a:sym typeface="Helvetica Neue Bold Condensed" panose="02000503000000020004" pitchFamily="2" charset="0"/>
              </a:rPr>
              <a:t>Protocol Layering</a:t>
            </a:r>
          </a:p>
        </p:txBody>
      </p:sp>
      <p:sp>
        <p:nvSpPr>
          <p:cNvPr id="159" name="Networks use a stack of protocol layers…">
            <a:extLst>
              <a:ext uri="{FF2B5EF4-FFF2-40B4-BE49-F238E27FC236}">
                <a16:creationId xmlns:a16="http://schemas.microsoft.com/office/drawing/2014/main" id="{AAA23236-FB60-88C5-213F-4C54B98E00DB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875507" y="1962944"/>
            <a:ext cx="6352381" cy="3821112"/>
          </a:xfrm>
        </p:spPr>
        <p:txBody>
          <a:bodyPr>
            <a:normAutofit/>
          </a:bodyPr>
          <a:lstStyle/>
          <a:p>
            <a:pPr marL="171446" indent="-171446" defTabSz="228594">
              <a:spcBef>
                <a:spcPts val="1200"/>
              </a:spcBef>
              <a:buNone/>
              <a:defRPr/>
            </a:pPr>
            <a:r>
              <a:rPr>
                <a:sym typeface="Helvetica Neue"/>
              </a:rPr>
              <a:t>Networks use a stack of protocol layers</a:t>
            </a:r>
          </a:p>
          <a:p>
            <a:pPr marL="371465" indent="-142871" defTabSz="228594">
              <a:spcBef>
                <a:spcPts val="751"/>
              </a:spcBef>
              <a:buNone/>
              <a:defRPr/>
            </a:pPr>
            <a:r>
              <a:rPr>
                <a:sym typeface="Helvetica Neue"/>
              </a:rPr>
              <a:t>- Each layer has different responsibilities. </a:t>
            </a:r>
          </a:p>
          <a:p>
            <a:pPr marL="371465" indent="-142871" defTabSz="228594">
              <a:spcBef>
                <a:spcPts val="751"/>
              </a:spcBef>
              <a:buNone/>
              <a:defRPr/>
            </a:pPr>
            <a:r>
              <a:rPr>
                <a:sym typeface="Helvetica Neue"/>
              </a:rPr>
              <a:t>- Layers define abstraction boundaries</a:t>
            </a:r>
          </a:p>
          <a:p>
            <a:pPr marL="171446" indent="-171446" defTabSz="228594">
              <a:spcBef>
                <a:spcPts val="1751"/>
              </a:spcBef>
              <a:buNone/>
              <a:defRPr/>
            </a:pPr>
            <a:r>
              <a:rPr>
                <a:sym typeface="Helvetica Neue"/>
              </a:rPr>
              <a:t>Lower layers provide services to layers above</a:t>
            </a:r>
          </a:p>
          <a:p>
            <a:pPr marL="371465" indent="-142871" defTabSz="228594">
              <a:spcBef>
                <a:spcPts val="751"/>
              </a:spcBef>
              <a:buNone/>
              <a:defRPr/>
            </a:pPr>
            <a:r>
              <a:rPr>
                <a:sym typeface="Helvetica Neue"/>
              </a:rPr>
              <a:t>- Don’t care what higher layers do</a:t>
            </a:r>
          </a:p>
          <a:p>
            <a:pPr marL="171446" indent="-171446" defTabSz="228594">
              <a:spcBef>
                <a:spcPts val="1751"/>
              </a:spcBef>
              <a:buNone/>
              <a:defRPr/>
            </a:pPr>
            <a:r>
              <a:rPr>
                <a:sym typeface="Helvetica Neue"/>
              </a:rPr>
              <a:t>Higher layers use services of layers below</a:t>
            </a:r>
          </a:p>
          <a:p>
            <a:pPr marL="371465" indent="-142871" defTabSz="228594">
              <a:spcBef>
                <a:spcPts val="751"/>
              </a:spcBef>
              <a:buNone/>
              <a:defRPr/>
            </a:pPr>
            <a:r>
              <a:rPr>
                <a:sym typeface="Helvetica Neue"/>
              </a:rPr>
              <a:t>- Don’t worry about how it works</a:t>
            </a:r>
          </a:p>
        </p:txBody>
      </p:sp>
      <p:sp>
        <p:nvSpPr>
          <p:cNvPr id="160" name="Application">
            <a:extLst>
              <a:ext uri="{FF2B5EF4-FFF2-40B4-BE49-F238E27FC236}">
                <a16:creationId xmlns:a16="http://schemas.microsoft.com/office/drawing/2014/main" id="{AB302581-21D4-4F1D-DB02-9716C820049B}"/>
              </a:ext>
            </a:extLst>
          </p:cNvPr>
          <p:cNvSpPr/>
          <p:nvPr/>
        </p:nvSpPr>
        <p:spPr>
          <a:xfrm>
            <a:off x="8038307" y="2076449"/>
            <a:ext cx="3434556" cy="559595"/>
          </a:xfrm>
          <a:prstGeom prst="roundRect">
            <a:avLst>
              <a:gd name="adj" fmla="val 17004"/>
            </a:avLst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0" tIns="0" rIns="0" bIns="0" anchor="ctr"/>
          <a:lstStyle>
            <a:lvl1pPr>
              <a:defRPr sz="4600" b="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algn="ctr">
              <a:defRPr/>
            </a:pPr>
            <a:r>
              <a:rPr sz="2300" kern="0"/>
              <a:t>Application</a:t>
            </a:r>
          </a:p>
        </p:txBody>
      </p:sp>
      <p:sp>
        <p:nvSpPr>
          <p:cNvPr id="161" name="Transport">
            <a:extLst>
              <a:ext uri="{FF2B5EF4-FFF2-40B4-BE49-F238E27FC236}">
                <a16:creationId xmlns:a16="http://schemas.microsoft.com/office/drawing/2014/main" id="{6C6ABB70-9DC1-2C10-D6B7-F00A0A65CD37}"/>
              </a:ext>
            </a:extLst>
          </p:cNvPr>
          <p:cNvSpPr/>
          <p:nvPr/>
        </p:nvSpPr>
        <p:spPr>
          <a:xfrm>
            <a:off x="8038307" y="2834482"/>
            <a:ext cx="3434556" cy="560388"/>
          </a:xfrm>
          <a:prstGeom prst="roundRect">
            <a:avLst>
              <a:gd name="adj" fmla="val 17004"/>
            </a:avLst>
          </a:prstGeom>
          <a:ln w="635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</a:ln>
        </p:spPr>
        <p:txBody>
          <a:bodyPr lIns="0" tIns="0" rIns="0" bIns="0" anchor="ctr"/>
          <a:lstStyle>
            <a:lvl1pPr>
              <a:defRPr sz="4600" b="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algn="ctr">
              <a:defRPr/>
            </a:pPr>
            <a:r>
              <a:rPr sz="2300" kern="0"/>
              <a:t>Transport</a:t>
            </a:r>
          </a:p>
        </p:txBody>
      </p:sp>
      <p:sp>
        <p:nvSpPr>
          <p:cNvPr id="162" name="Network">
            <a:extLst>
              <a:ext uri="{FF2B5EF4-FFF2-40B4-BE49-F238E27FC236}">
                <a16:creationId xmlns:a16="http://schemas.microsoft.com/office/drawing/2014/main" id="{1C9C54C4-448A-3942-0690-3C32B739B5F2}"/>
              </a:ext>
            </a:extLst>
          </p:cNvPr>
          <p:cNvSpPr/>
          <p:nvPr/>
        </p:nvSpPr>
        <p:spPr>
          <a:xfrm>
            <a:off x="8038307" y="3593307"/>
            <a:ext cx="3434556" cy="560388"/>
          </a:xfrm>
          <a:prstGeom prst="roundRect">
            <a:avLst>
              <a:gd name="adj" fmla="val 17004"/>
            </a:avLst>
          </a:prstGeom>
          <a:ln w="63500">
            <a:solidFill>
              <a:schemeClr val="accent3">
                <a:hueOff val="362282"/>
                <a:satOff val="31803"/>
                <a:lumOff val="-18242"/>
              </a:schemeClr>
            </a:solidFill>
            <a:miter lim="400000"/>
          </a:ln>
        </p:spPr>
        <p:txBody>
          <a:bodyPr lIns="0" tIns="0" rIns="0" bIns="0" anchor="ctr"/>
          <a:lstStyle>
            <a:lvl1pPr>
              <a:defRPr sz="4600" b="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algn="ctr">
              <a:defRPr/>
            </a:pPr>
            <a:r>
              <a:rPr sz="2300" kern="0"/>
              <a:t>Network</a:t>
            </a:r>
          </a:p>
        </p:txBody>
      </p:sp>
      <p:sp>
        <p:nvSpPr>
          <p:cNvPr id="163" name="Data Link">
            <a:extLst>
              <a:ext uri="{FF2B5EF4-FFF2-40B4-BE49-F238E27FC236}">
                <a16:creationId xmlns:a16="http://schemas.microsoft.com/office/drawing/2014/main" id="{8F3DF249-F117-A54B-E0BA-95B87A2F0383}"/>
              </a:ext>
            </a:extLst>
          </p:cNvPr>
          <p:cNvSpPr/>
          <p:nvPr/>
        </p:nvSpPr>
        <p:spPr>
          <a:xfrm>
            <a:off x="8038307" y="4352133"/>
            <a:ext cx="3434556" cy="560388"/>
          </a:xfrm>
          <a:prstGeom prst="roundRect">
            <a:avLst>
              <a:gd name="adj" fmla="val 17004"/>
            </a:avLst>
          </a:prstGeom>
          <a:ln w="63500">
            <a:solidFill>
              <a:schemeClr val="accent1">
                <a:lumOff val="-13575"/>
              </a:schemeClr>
            </a:solidFill>
            <a:miter lim="400000"/>
          </a:ln>
        </p:spPr>
        <p:txBody>
          <a:bodyPr lIns="0" tIns="0" rIns="0" bIns="0" anchor="ctr"/>
          <a:lstStyle>
            <a:lvl1pPr>
              <a:defRPr sz="4600" b="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algn="ctr">
              <a:defRPr/>
            </a:pPr>
            <a:r>
              <a:rPr sz="2300" kern="0"/>
              <a:t>Data Link</a:t>
            </a:r>
          </a:p>
        </p:txBody>
      </p:sp>
      <p:sp>
        <p:nvSpPr>
          <p:cNvPr id="164" name="Physical">
            <a:extLst>
              <a:ext uri="{FF2B5EF4-FFF2-40B4-BE49-F238E27FC236}">
                <a16:creationId xmlns:a16="http://schemas.microsoft.com/office/drawing/2014/main" id="{73A31231-6EA0-18BD-7A5F-732821B751FA}"/>
              </a:ext>
            </a:extLst>
          </p:cNvPr>
          <p:cNvSpPr/>
          <p:nvPr/>
        </p:nvSpPr>
        <p:spPr>
          <a:xfrm>
            <a:off x="8038307" y="5110958"/>
            <a:ext cx="3434556" cy="559593"/>
          </a:xfrm>
          <a:prstGeom prst="roundRect">
            <a:avLst>
              <a:gd name="adj" fmla="val 17004"/>
            </a:avLst>
          </a:prstGeom>
          <a:ln w="63500">
            <a:solidFill>
              <a:schemeClr val="accent6">
                <a:hueOff val="-146070"/>
                <a:satOff val="-10048"/>
                <a:lumOff val="-30626"/>
              </a:schemeClr>
            </a:solidFill>
            <a:miter lim="400000"/>
          </a:ln>
        </p:spPr>
        <p:txBody>
          <a:bodyPr lIns="0" tIns="0" rIns="0" bIns="0" anchor="ctr"/>
          <a:lstStyle>
            <a:lvl1pPr>
              <a:defRPr sz="4600" b="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algn="ctr">
              <a:defRPr/>
            </a:pPr>
            <a:r>
              <a:rPr sz="2300" kern="0"/>
              <a:t>Physical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SI 5 Layer Model">
            <a:extLst>
              <a:ext uri="{FF2B5EF4-FFF2-40B4-BE49-F238E27FC236}">
                <a16:creationId xmlns:a16="http://schemas.microsoft.com/office/drawing/2014/main" id="{74ADA18A-E6DA-2C26-4CE4-B9993F6ECFA6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6500">
                <a:latin typeface="Helvetica Neue Bold Condensed" panose="02000503000000020004" pitchFamily="2" charset="0"/>
                <a:ea typeface="Helvetica Neue Bold Condensed" panose="02000503000000020004" pitchFamily="2" charset="0"/>
                <a:cs typeface="Helvetica Neue Bold Condensed" panose="02000503000000020004" pitchFamily="2" charset="0"/>
                <a:sym typeface="Helvetica Neue Bold Condensed" panose="02000503000000020004" pitchFamily="2" charset="0"/>
              </a:rPr>
              <a:t>OSI 5 Layer Model</a:t>
            </a:r>
          </a:p>
        </p:txBody>
      </p:sp>
      <p:sp>
        <p:nvSpPr>
          <p:cNvPr id="169" name="Physical">
            <a:extLst>
              <a:ext uri="{FF2B5EF4-FFF2-40B4-BE49-F238E27FC236}">
                <a16:creationId xmlns:a16="http://schemas.microsoft.com/office/drawing/2014/main" id="{840EA813-736B-D9B5-E19E-38CAD1C6D3AD}"/>
              </a:ext>
            </a:extLst>
          </p:cNvPr>
          <p:cNvSpPr/>
          <p:nvPr/>
        </p:nvSpPr>
        <p:spPr>
          <a:xfrm>
            <a:off x="813595" y="5625307"/>
            <a:ext cx="2538412" cy="788988"/>
          </a:xfrm>
          <a:prstGeom prst="roundRect">
            <a:avLst>
              <a:gd name="adj" fmla="val 12074"/>
            </a:avLst>
          </a:prstGeom>
          <a:ln w="63500">
            <a:solidFill>
              <a:schemeClr val="accent6">
                <a:hueOff val="-146070"/>
                <a:satOff val="-10048"/>
                <a:lumOff val="-30626"/>
              </a:schemeClr>
            </a:solidFill>
            <a:miter lim="400000"/>
          </a:ln>
        </p:spPr>
        <p:txBody>
          <a:bodyPr lIns="0" tIns="0" rIns="0" bIns="0" anchor="ctr"/>
          <a:lstStyle>
            <a:lvl1pPr>
              <a:defRPr sz="5900" b="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algn="ctr">
              <a:defRPr/>
            </a:pPr>
            <a:r>
              <a:rPr sz="2951" kern="0"/>
              <a:t>Physical</a:t>
            </a:r>
          </a:p>
        </p:txBody>
      </p:sp>
      <p:sp>
        <p:nvSpPr>
          <p:cNvPr id="10244" name="How do bits get translated into electrical, optical, or radio signals">
            <a:extLst>
              <a:ext uri="{FF2B5EF4-FFF2-40B4-BE49-F238E27FC236}">
                <a16:creationId xmlns:a16="http://schemas.microsoft.com/office/drawing/2014/main" id="{D116BEAC-42F6-86C9-8009-28EBB834F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6651" y="5839869"/>
            <a:ext cx="7460456" cy="35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400" tIns="25400" rIns="25400" bIns="25400" anchor="ctr">
            <a:spAutoFit/>
          </a:bodyPr>
          <a:lstStyle>
            <a:lvl1pPr algn="ctr" defTabSz="4572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algn="ctr" defTabSz="4572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algn="ctr" defTabSz="4572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algn="ctr" defTabSz="4572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algn="ctr" defTabSz="4572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457200" indent="9144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914400" indent="9144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1371600" indent="9144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1828800" indent="9144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algn="l" eaLnBrk="1"/>
            <a:r>
              <a:rPr lang="en-US" altLang="en-US" sz="2000" b="0"/>
              <a:t>How do bits get translated into electrical, optical, or radio signals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7177</TotalTime>
  <Words>2933</Words>
  <Application>Microsoft Macintosh PowerPoint</Application>
  <PresentationFormat>Widescreen</PresentationFormat>
  <Paragraphs>376</Paragraphs>
  <Slides>64</Slides>
  <Notes>47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4" baseType="lpstr">
      <vt:lpstr>Inter</vt:lpstr>
      <vt:lpstr>Aptos</vt:lpstr>
      <vt:lpstr>Aptos Display</vt:lpstr>
      <vt:lpstr>Arial</vt:lpstr>
      <vt:lpstr>Consolas</vt:lpstr>
      <vt:lpstr>Helvetica</vt:lpstr>
      <vt:lpstr>Helvetica Neue</vt:lpstr>
      <vt:lpstr>Helvetica Neue Bold Condensed</vt:lpstr>
      <vt:lpstr>Helvetica Neue Medium</vt:lpstr>
      <vt:lpstr>Office Theme</vt:lpstr>
      <vt:lpstr>HTTPS</vt:lpstr>
      <vt:lpstr>Threat Model:   Network Attacker</vt:lpstr>
      <vt:lpstr>HTTP overview</vt:lpstr>
      <vt:lpstr>HTTPS overview</vt:lpstr>
      <vt:lpstr>Internet Protocol Security</vt:lpstr>
      <vt:lpstr>The Internet</vt:lpstr>
      <vt:lpstr>Network Protocols</vt:lpstr>
      <vt:lpstr>Protocol Layering</vt:lpstr>
      <vt:lpstr>OSI 5 Layer Model</vt:lpstr>
      <vt:lpstr>OSI 5 Layer Model</vt:lpstr>
      <vt:lpstr>OSI 5 Layer Model</vt:lpstr>
      <vt:lpstr>OSI 5 Layer Model</vt:lpstr>
      <vt:lpstr>OSI 5 Layer Model</vt:lpstr>
      <vt:lpstr>Packet Encapsulation</vt:lpstr>
      <vt:lpstr>IP — The Narrow Waist</vt:lpstr>
      <vt:lpstr>Link Layer</vt:lpstr>
      <vt:lpstr>Ethernet</vt:lpstr>
      <vt:lpstr>Ethernet</vt:lpstr>
      <vt:lpstr>Switched Ethernet</vt:lpstr>
      <vt:lpstr>MAC Addresses</vt:lpstr>
      <vt:lpstr>IP Addresses</vt:lpstr>
      <vt:lpstr>Ethernet</vt:lpstr>
      <vt:lpstr>Internet Protocol (IP)</vt:lpstr>
      <vt:lpstr>IPv4 Header</vt:lpstr>
      <vt:lpstr>Destination Address</vt:lpstr>
      <vt:lpstr>Source Address</vt:lpstr>
      <vt:lpstr>Checksum</vt:lpstr>
      <vt:lpstr>IP Security</vt:lpstr>
      <vt:lpstr>Internet Protocol (IP)</vt:lpstr>
      <vt:lpstr>Two Problems</vt:lpstr>
      <vt:lpstr>ARP: Address Resolution Protocol </vt:lpstr>
      <vt:lpstr>ARP Packet</vt:lpstr>
      <vt:lpstr>ARP Security</vt:lpstr>
      <vt:lpstr>Routing (BGP)</vt:lpstr>
      <vt:lpstr>Pakistan hijacks YouTube </vt:lpstr>
      <vt:lpstr>Protocol Layering</vt:lpstr>
      <vt:lpstr>Ports</vt:lpstr>
      <vt:lpstr>Common Ports</vt:lpstr>
      <vt:lpstr>UDP (User Datagram Protocol)</vt:lpstr>
      <vt:lpstr>From Packets to Streams</vt:lpstr>
      <vt:lpstr>TCP Sequence Numbers</vt:lpstr>
      <vt:lpstr>TCP Packet</vt:lpstr>
      <vt:lpstr>Transmission Control Protocol</vt:lpstr>
      <vt:lpstr>TCP Acknowledgement Numbers</vt:lpstr>
      <vt:lpstr>ACKing Multiple Segments</vt:lpstr>
      <vt:lpstr>ACKing Multiple Segments</vt:lpstr>
      <vt:lpstr>Transmission Control Protocol</vt:lpstr>
      <vt:lpstr>Transmission Control Protocol</vt:lpstr>
      <vt:lpstr>Transmission Control Protocol</vt:lpstr>
      <vt:lpstr>Transmission Control Protocol</vt:lpstr>
      <vt:lpstr>TCP Three Way Handshake</vt:lpstr>
      <vt:lpstr>Ending a Connection</vt:lpstr>
      <vt:lpstr>TCP Connection Reset </vt:lpstr>
      <vt:lpstr>TCP Connection Spoofing </vt:lpstr>
      <vt:lpstr>TCP Reset Attack </vt:lpstr>
      <vt:lpstr>DNS — Domain Name Service </vt:lpstr>
      <vt:lpstr>DNS Record</vt:lpstr>
      <vt:lpstr>DNS Root Name Servers</vt:lpstr>
      <vt:lpstr>Caching</vt:lpstr>
      <vt:lpstr>DNS Packet</vt:lpstr>
      <vt:lpstr>Internet Censorship Technique</vt:lpstr>
      <vt:lpstr>Internet Censorship Technique</vt:lpstr>
      <vt:lpstr>Internet Censorship Technique</vt:lpstr>
      <vt:lpstr>Internet Censorship Technique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Dongdong She</dc:creator>
  <cp:lastModifiedBy>Dongdong She</cp:lastModifiedBy>
  <cp:revision>4</cp:revision>
  <dcterms:created xsi:type="dcterms:W3CDTF">2024-10-31T03:22:37Z</dcterms:created>
  <dcterms:modified xsi:type="dcterms:W3CDTF">2024-11-05T02:59:42Z</dcterms:modified>
</cp:coreProperties>
</file>