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41"/>
  </p:notesMasterIdLst>
  <p:sldIdLst>
    <p:sldId id="256" r:id="rId3"/>
    <p:sldId id="258" r:id="rId4"/>
    <p:sldId id="257" r:id="rId5"/>
    <p:sldId id="298" r:id="rId6"/>
    <p:sldId id="299" r:id="rId7"/>
    <p:sldId id="300" r:id="rId8"/>
    <p:sldId id="301" r:id="rId9"/>
    <p:sldId id="303" r:id="rId10"/>
    <p:sldId id="304" r:id="rId11"/>
    <p:sldId id="305" r:id="rId12"/>
    <p:sldId id="306" r:id="rId13"/>
    <p:sldId id="307" r:id="rId14"/>
    <p:sldId id="308" r:id="rId15"/>
    <p:sldId id="302" r:id="rId16"/>
    <p:sldId id="268" r:id="rId17"/>
    <p:sldId id="270" r:id="rId18"/>
    <p:sldId id="274" r:id="rId19"/>
    <p:sldId id="309" r:id="rId20"/>
    <p:sldId id="271" r:id="rId21"/>
    <p:sldId id="284" r:id="rId22"/>
    <p:sldId id="273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7" r:id="rId35"/>
    <p:sldId id="290" r:id="rId36"/>
    <p:sldId id="291" r:id="rId37"/>
    <p:sldId id="292" r:id="rId38"/>
    <p:sldId id="293" r:id="rId39"/>
    <p:sldId id="297" r:id="rId40"/>
  </p:sldIdLst>
  <p:sldSz cx="13004800" cy="9753600"/>
  <p:notesSz cx="13004800" cy="9753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924" y="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4CF67-04E1-4960-A035-23D87BB85724}" type="datetimeFigureOut">
              <a:rPr lang="en-HK" smtClean="0"/>
              <a:t>26/11/2024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6888" y="1219200"/>
            <a:ext cx="4391025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00163" y="4694238"/>
            <a:ext cx="10404475" cy="3840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B2079-F75B-4B5C-A424-9E07064C5CC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7803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2709" y="924560"/>
            <a:ext cx="12819380" cy="1110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(Goodfellow</a:t>
            </a:r>
            <a:r>
              <a:rPr spc="250" dirty="0"/>
              <a:t> </a:t>
            </a:r>
            <a:r>
              <a:rPr spc="-10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7C21-050C-438C-B4E4-3539CBE50667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108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(Goodfellow</a:t>
            </a:r>
            <a:r>
              <a:rPr spc="250" dirty="0"/>
              <a:t> </a:t>
            </a:r>
            <a:r>
              <a:rPr spc="-10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B7C86-CEB4-401D-B7DB-EB671CBC822B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100" y="3291840"/>
            <a:ext cx="5066030" cy="6057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(Goodfellow</a:t>
            </a:r>
            <a:r>
              <a:rPr spc="250" dirty="0"/>
              <a:t> </a:t>
            </a:r>
            <a:r>
              <a:rPr spc="-10" dirty="0"/>
              <a:t>2016)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BBA6-5FE7-40D7-980A-7E0D6BF5AF9F}" type="datetime1">
              <a:rPr lang="en-US" smtClean="0"/>
              <a:t>11/26/2024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(Goodfellow</a:t>
            </a:r>
            <a:r>
              <a:rPr spc="250" dirty="0"/>
              <a:t> </a:t>
            </a:r>
            <a:r>
              <a:rPr spc="-10" dirty="0"/>
              <a:t>2016)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5721-F382-4F72-8414-69FAC770AEF6}" type="datetime1">
              <a:rPr lang="en-US" smtClean="0"/>
              <a:t>11/26/2024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(Goodfellow</a:t>
            </a:r>
            <a:r>
              <a:rPr spc="250" dirty="0"/>
              <a:t> </a:t>
            </a:r>
            <a:r>
              <a:rPr spc="-10" dirty="0"/>
              <a:t>2016)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C889F-0ACD-48E1-9609-D4BA94AD81B0}" type="datetime1">
              <a:rPr lang="en-US" smtClean="0"/>
              <a:t>11/26/2024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5590" y="432770"/>
            <a:ext cx="12013617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25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7854" y="4282661"/>
            <a:ext cx="4489093" cy="722185"/>
          </a:xfrm>
        </p:spPr>
        <p:txBody>
          <a:bodyPr lIns="0" tIns="0" rIns="0" bIns="0"/>
          <a:lstStyle>
            <a:lvl1pPr>
              <a:defRPr sz="4693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590" y="2316298"/>
            <a:ext cx="6161024" cy="393954"/>
          </a:xfrm>
        </p:spPr>
        <p:txBody>
          <a:bodyPr lIns="0" tIns="0" rIns="0" bIns="0"/>
          <a:lstStyle>
            <a:lvl1pPr>
              <a:defRPr sz="256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6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7854" y="4282661"/>
            <a:ext cx="4489093" cy="722185"/>
          </a:xfrm>
        </p:spPr>
        <p:txBody>
          <a:bodyPr lIns="0" tIns="0" rIns="0" bIns="0"/>
          <a:lstStyle>
            <a:lvl1pPr>
              <a:defRPr sz="4693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550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7854" y="4282661"/>
            <a:ext cx="4489093" cy="722185"/>
          </a:xfrm>
        </p:spPr>
        <p:txBody>
          <a:bodyPr lIns="0" tIns="0" rIns="0" bIns="0"/>
          <a:lstStyle>
            <a:lvl1pPr>
              <a:defRPr sz="4693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85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770" y="298195"/>
            <a:ext cx="12875260" cy="220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3900" y="3660140"/>
            <a:ext cx="5309235" cy="213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684000" y="9345574"/>
            <a:ext cx="1245234" cy="2514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dirty="0"/>
              <a:t>(Goodfellow</a:t>
            </a:r>
            <a:r>
              <a:rPr spc="250" dirty="0"/>
              <a:t> </a:t>
            </a:r>
            <a:r>
              <a:rPr spc="-10" dirty="0"/>
              <a:t>2016)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9929-5041-49EA-9BD0-F3B99148B0B8}" type="datetime1">
              <a:rPr lang="en-US" smtClean="0"/>
              <a:t>11/26/2024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7854" y="4282661"/>
            <a:ext cx="4489093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590" y="2316298"/>
            <a:ext cx="61610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106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87695">
        <a:defRPr>
          <a:latin typeface="+mn-lt"/>
          <a:ea typeface="+mn-ea"/>
          <a:cs typeface="+mn-cs"/>
        </a:defRPr>
      </a:lvl2pPr>
      <a:lvl3pPr marL="975390">
        <a:defRPr>
          <a:latin typeface="+mn-lt"/>
          <a:ea typeface="+mn-ea"/>
          <a:cs typeface="+mn-cs"/>
        </a:defRPr>
      </a:lvl3pPr>
      <a:lvl4pPr marL="1463086">
        <a:defRPr>
          <a:latin typeface="+mn-lt"/>
          <a:ea typeface="+mn-ea"/>
          <a:cs typeface="+mn-cs"/>
        </a:defRPr>
      </a:lvl4pPr>
      <a:lvl5pPr marL="1950781">
        <a:defRPr>
          <a:latin typeface="+mn-lt"/>
          <a:ea typeface="+mn-ea"/>
          <a:cs typeface="+mn-cs"/>
        </a:defRPr>
      </a:lvl5pPr>
      <a:lvl6pPr marL="2438476">
        <a:defRPr>
          <a:latin typeface="+mn-lt"/>
          <a:ea typeface="+mn-ea"/>
          <a:cs typeface="+mn-cs"/>
        </a:defRPr>
      </a:lvl6pPr>
      <a:lvl7pPr marL="2926171">
        <a:defRPr>
          <a:latin typeface="+mn-lt"/>
          <a:ea typeface="+mn-ea"/>
          <a:cs typeface="+mn-cs"/>
        </a:defRPr>
      </a:lvl7pPr>
      <a:lvl8pPr marL="3413867">
        <a:defRPr>
          <a:latin typeface="+mn-lt"/>
          <a:ea typeface="+mn-ea"/>
          <a:cs typeface="+mn-cs"/>
        </a:defRPr>
      </a:lvl8pPr>
      <a:lvl9pPr marL="390156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87695">
        <a:defRPr>
          <a:latin typeface="+mn-lt"/>
          <a:ea typeface="+mn-ea"/>
          <a:cs typeface="+mn-cs"/>
        </a:defRPr>
      </a:lvl2pPr>
      <a:lvl3pPr marL="975390">
        <a:defRPr>
          <a:latin typeface="+mn-lt"/>
          <a:ea typeface="+mn-ea"/>
          <a:cs typeface="+mn-cs"/>
        </a:defRPr>
      </a:lvl3pPr>
      <a:lvl4pPr marL="1463086">
        <a:defRPr>
          <a:latin typeface="+mn-lt"/>
          <a:ea typeface="+mn-ea"/>
          <a:cs typeface="+mn-cs"/>
        </a:defRPr>
      </a:lvl4pPr>
      <a:lvl5pPr marL="1950781">
        <a:defRPr>
          <a:latin typeface="+mn-lt"/>
          <a:ea typeface="+mn-ea"/>
          <a:cs typeface="+mn-cs"/>
        </a:defRPr>
      </a:lvl5pPr>
      <a:lvl6pPr marL="2438476">
        <a:defRPr>
          <a:latin typeface="+mn-lt"/>
          <a:ea typeface="+mn-ea"/>
          <a:cs typeface="+mn-cs"/>
        </a:defRPr>
      </a:lvl6pPr>
      <a:lvl7pPr marL="2926171">
        <a:defRPr>
          <a:latin typeface="+mn-lt"/>
          <a:ea typeface="+mn-ea"/>
          <a:cs typeface="+mn-cs"/>
        </a:defRPr>
      </a:lvl7pPr>
      <a:lvl8pPr marL="3413867">
        <a:defRPr>
          <a:latin typeface="+mn-lt"/>
          <a:ea typeface="+mn-ea"/>
          <a:cs typeface="+mn-cs"/>
        </a:defRPr>
      </a:lvl8pPr>
      <a:lvl9pPr marL="390156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3500" y="2195576"/>
            <a:ext cx="10343515" cy="32810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2540" algn="ctr">
              <a:lnSpc>
                <a:spcPct val="116300"/>
              </a:lnSpc>
              <a:spcBef>
                <a:spcPts val="105"/>
              </a:spcBef>
            </a:pPr>
            <a:r>
              <a:rPr sz="7450" spc="165" dirty="0">
                <a:latin typeface="Times New Roman"/>
                <a:cs typeface="Times New Roman"/>
              </a:rPr>
              <a:t>Adversarial</a:t>
            </a:r>
            <a:r>
              <a:rPr sz="7450" spc="635" dirty="0">
                <a:latin typeface="Times New Roman"/>
                <a:cs typeface="Times New Roman"/>
              </a:rPr>
              <a:t> </a:t>
            </a:r>
            <a:r>
              <a:rPr sz="7450" spc="210" dirty="0">
                <a:latin typeface="Times New Roman"/>
                <a:cs typeface="Times New Roman"/>
              </a:rPr>
              <a:t>Examples </a:t>
            </a:r>
            <a:r>
              <a:rPr sz="7450" spc="390" dirty="0">
                <a:latin typeface="Times New Roman"/>
                <a:cs typeface="Times New Roman"/>
              </a:rPr>
              <a:t>and</a:t>
            </a:r>
            <a:r>
              <a:rPr sz="7450" spc="620" dirty="0">
                <a:latin typeface="Times New Roman"/>
                <a:cs typeface="Times New Roman"/>
              </a:rPr>
              <a:t> </a:t>
            </a:r>
            <a:r>
              <a:rPr sz="7450" spc="165" dirty="0">
                <a:latin typeface="Times New Roman"/>
                <a:cs typeface="Times New Roman"/>
              </a:rPr>
              <a:t>Adversarial</a:t>
            </a:r>
            <a:r>
              <a:rPr sz="7450" spc="635" dirty="0">
                <a:latin typeface="Times New Roman"/>
                <a:cs typeface="Times New Roman"/>
              </a:rPr>
              <a:t> </a:t>
            </a:r>
            <a:r>
              <a:rPr sz="7450" spc="-265" dirty="0">
                <a:latin typeface="Times New Roman"/>
                <a:cs typeface="Times New Roman"/>
              </a:rPr>
              <a:t>T</a:t>
            </a:r>
            <a:r>
              <a:rPr sz="7450" spc="265" dirty="0">
                <a:latin typeface="Times New Roman"/>
                <a:cs typeface="Times New Roman"/>
              </a:rPr>
              <a:t>raining</a:t>
            </a:r>
            <a:endParaRPr sz="7450" dirty="0">
              <a:latin typeface="Times New Roman"/>
              <a:cs typeface="Times New Roman"/>
            </a:endParaRPr>
          </a:p>
          <a:p>
            <a:pPr marL="406400" marR="400685" algn="ctr">
              <a:lnSpc>
                <a:spcPct val="115599"/>
              </a:lnSpc>
              <a:spcBef>
                <a:spcPts val="1030"/>
              </a:spcBef>
            </a:pPr>
            <a:br>
              <a:rPr lang="en-US" sz="1400" spc="155" dirty="0">
                <a:latin typeface="Times New Roman"/>
                <a:cs typeface="Times New Roman"/>
              </a:rPr>
            </a:br>
            <a:r>
              <a:rPr lang="en-US" sz="1400" spc="155" dirty="0">
                <a:latin typeface="Times New Roman"/>
                <a:cs typeface="Times New Roman"/>
              </a:rPr>
              <a:t>Some slides borrowed from </a:t>
            </a:r>
            <a:r>
              <a:rPr sz="1400" spc="155" dirty="0">
                <a:latin typeface="Times New Roman"/>
                <a:cs typeface="Times New Roman"/>
              </a:rPr>
              <a:t>Ian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Goodfellow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0" y="1543777"/>
            <a:ext cx="8839200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dirty="0"/>
              <a:t>A</a:t>
            </a:r>
            <a:r>
              <a:rPr sz="6400" spc="-27" dirty="0"/>
              <a:t> problem</a:t>
            </a:r>
            <a:r>
              <a:rPr sz="6400" spc="-21" dirty="0"/>
              <a:t> </a:t>
            </a:r>
            <a:r>
              <a:rPr sz="6400" spc="-5" dirty="0"/>
              <a:t>with</a:t>
            </a:r>
            <a:r>
              <a:rPr sz="6400" spc="-16" dirty="0"/>
              <a:t> </a:t>
            </a:r>
            <a:r>
              <a:rPr sz="6400" dirty="0"/>
              <a:t>deep</a:t>
            </a:r>
            <a:r>
              <a:rPr sz="6400" spc="-5" dirty="0"/>
              <a:t> </a:t>
            </a:r>
            <a:r>
              <a:rPr sz="6400" spc="-11" dirty="0"/>
              <a:t>nets?</a:t>
            </a:r>
            <a:endParaRPr sz="64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36448" y="2959134"/>
            <a:ext cx="7157381" cy="4845643"/>
            <a:chOff x="502919" y="1631188"/>
            <a:chExt cx="6710045" cy="45427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919" y="1901952"/>
              <a:ext cx="5451348" cy="42717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10990" y="1631187"/>
              <a:ext cx="3101975" cy="1762760"/>
            </a:xfrm>
            <a:custGeom>
              <a:avLst/>
              <a:gdLst/>
              <a:ahLst/>
              <a:cxnLst/>
              <a:rect l="l" t="t" r="r" b="b"/>
              <a:pathLst>
                <a:path w="3101975" h="1762760">
                  <a:moveTo>
                    <a:pt x="2133600" y="1303020"/>
                  </a:moveTo>
                  <a:lnTo>
                    <a:pt x="2121408" y="1288288"/>
                  </a:lnTo>
                  <a:lnTo>
                    <a:pt x="2028190" y="1366139"/>
                  </a:lnTo>
                  <a:lnTo>
                    <a:pt x="1981200" y="1404239"/>
                  </a:lnTo>
                  <a:lnTo>
                    <a:pt x="1981327" y="1404239"/>
                  </a:lnTo>
                  <a:lnTo>
                    <a:pt x="1933829" y="1441704"/>
                  </a:lnTo>
                  <a:lnTo>
                    <a:pt x="1933956" y="1441577"/>
                  </a:lnTo>
                  <a:lnTo>
                    <a:pt x="1933778" y="1441704"/>
                  </a:lnTo>
                  <a:lnTo>
                    <a:pt x="1885823" y="1478026"/>
                  </a:lnTo>
                  <a:lnTo>
                    <a:pt x="1885950" y="1477899"/>
                  </a:lnTo>
                  <a:lnTo>
                    <a:pt x="1885772" y="1478026"/>
                  </a:lnTo>
                  <a:lnTo>
                    <a:pt x="1837182" y="1513078"/>
                  </a:lnTo>
                  <a:lnTo>
                    <a:pt x="1837309" y="1512951"/>
                  </a:lnTo>
                  <a:lnTo>
                    <a:pt x="1837118" y="1513078"/>
                  </a:lnTo>
                  <a:lnTo>
                    <a:pt x="1787525" y="1546606"/>
                  </a:lnTo>
                  <a:lnTo>
                    <a:pt x="1787779" y="1546479"/>
                  </a:lnTo>
                  <a:lnTo>
                    <a:pt x="1736852" y="1578356"/>
                  </a:lnTo>
                  <a:lnTo>
                    <a:pt x="1737233" y="1578229"/>
                  </a:lnTo>
                  <a:lnTo>
                    <a:pt x="1685036" y="1607947"/>
                  </a:lnTo>
                  <a:lnTo>
                    <a:pt x="1685290" y="1607820"/>
                  </a:lnTo>
                  <a:lnTo>
                    <a:pt x="1658747" y="1621917"/>
                  </a:lnTo>
                  <a:lnTo>
                    <a:pt x="1658874" y="1621790"/>
                  </a:lnTo>
                  <a:lnTo>
                    <a:pt x="1658620" y="1621917"/>
                  </a:lnTo>
                  <a:lnTo>
                    <a:pt x="1632204" y="1635252"/>
                  </a:lnTo>
                  <a:lnTo>
                    <a:pt x="1604772" y="1648079"/>
                  </a:lnTo>
                  <a:lnTo>
                    <a:pt x="1605026" y="1648079"/>
                  </a:lnTo>
                  <a:lnTo>
                    <a:pt x="1577213" y="1660271"/>
                  </a:lnTo>
                  <a:lnTo>
                    <a:pt x="1577467" y="1660144"/>
                  </a:lnTo>
                  <a:lnTo>
                    <a:pt x="1577149" y="1660271"/>
                  </a:lnTo>
                  <a:lnTo>
                    <a:pt x="1549273" y="1671701"/>
                  </a:lnTo>
                  <a:lnTo>
                    <a:pt x="1549527" y="1671574"/>
                  </a:lnTo>
                  <a:lnTo>
                    <a:pt x="1549184" y="1671701"/>
                  </a:lnTo>
                  <a:lnTo>
                    <a:pt x="1520825" y="1682369"/>
                  </a:lnTo>
                  <a:lnTo>
                    <a:pt x="1521079" y="1682242"/>
                  </a:lnTo>
                  <a:lnTo>
                    <a:pt x="1520710" y="1682369"/>
                  </a:lnTo>
                  <a:lnTo>
                    <a:pt x="1491996" y="1692275"/>
                  </a:lnTo>
                  <a:lnTo>
                    <a:pt x="1492250" y="1692148"/>
                  </a:lnTo>
                  <a:lnTo>
                    <a:pt x="1462659" y="1701419"/>
                  </a:lnTo>
                  <a:lnTo>
                    <a:pt x="1462913" y="1701292"/>
                  </a:lnTo>
                  <a:lnTo>
                    <a:pt x="1432814" y="1709674"/>
                  </a:lnTo>
                  <a:lnTo>
                    <a:pt x="1433195" y="1709547"/>
                  </a:lnTo>
                  <a:lnTo>
                    <a:pt x="1402461" y="1717167"/>
                  </a:lnTo>
                  <a:lnTo>
                    <a:pt x="1402715" y="1717040"/>
                  </a:lnTo>
                  <a:lnTo>
                    <a:pt x="1371600" y="1723771"/>
                  </a:lnTo>
                  <a:lnTo>
                    <a:pt x="1371854" y="1723644"/>
                  </a:lnTo>
                  <a:lnTo>
                    <a:pt x="1340104" y="1729359"/>
                  </a:lnTo>
                  <a:lnTo>
                    <a:pt x="1340358" y="1729359"/>
                  </a:lnTo>
                  <a:lnTo>
                    <a:pt x="1308100" y="1734058"/>
                  </a:lnTo>
                  <a:lnTo>
                    <a:pt x="1308354" y="1734058"/>
                  </a:lnTo>
                  <a:lnTo>
                    <a:pt x="1275461" y="1737868"/>
                  </a:lnTo>
                  <a:lnTo>
                    <a:pt x="1275715" y="1737868"/>
                  </a:lnTo>
                  <a:lnTo>
                    <a:pt x="1242187" y="1740662"/>
                  </a:lnTo>
                  <a:lnTo>
                    <a:pt x="1242568" y="1740535"/>
                  </a:lnTo>
                  <a:lnTo>
                    <a:pt x="1208278" y="1742440"/>
                  </a:lnTo>
                  <a:lnTo>
                    <a:pt x="1208532" y="1742440"/>
                  </a:lnTo>
                  <a:lnTo>
                    <a:pt x="1173861" y="1743202"/>
                  </a:lnTo>
                  <a:lnTo>
                    <a:pt x="1139063" y="1743202"/>
                  </a:lnTo>
                  <a:lnTo>
                    <a:pt x="1103122" y="1742313"/>
                  </a:lnTo>
                  <a:lnTo>
                    <a:pt x="1066927" y="1740535"/>
                  </a:lnTo>
                  <a:lnTo>
                    <a:pt x="1067181" y="1740535"/>
                  </a:lnTo>
                  <a:lnTo>
                    <a:pt x="1030351" y="1737868"/>
                  </a:lnTo>
                  <a:lnTo>
                    <a:pt x="993140" y="1734439"/>
                  </a:lnTo>
                  <a:lnTo>
                    <a:pt x="993394" y="1734439"/>
                  </a:lnTo>
                  <a:lnTo>
                    <a:pt x="955548" y="1730248"/>
                  </a:lnTo>
                  <a:lnTo>
                    <a:pt x="955675" y="1730248"/>
                  </a:lnTo>
                  <a:lnTo>
                    <a:pt x="917448" y="1725422"/>
                  </a:lnTo>
                  <a:lnTo>
                    <a:pt x="917575" y="1725422"/>
                  </a:lnTo>
                  <a:lnTo>
                    <a:pt x="878840" y="1719834"/>
                  </a:lnTo>
                  <a:lnTo>
                    <a:pt x="878967" y="1719834"/>
                  </a:lnTo>
                  <a:lnTo>
                    <a:pt x="840625" y="1713611"/>
                  </a:lnTo>
                  <a:lnTo>
                    <a:pt x="839851" y="1713484"/>
                  </a:lnTo>
                  <a:lnTo>
                    <a:pt x="839978" y="1713611"/>
                  </a:lnTo>
                  <a:lnTo>
                    <a:pt x="800481" y="1706626"/>
                  </a:lnTo>
                  <a:lnTo>
                    <a:pt x="800608" y="1706626"/>
                  </a:lnTo>
                  <a:lnTo>
                    <a:pt x="760730" y="1699260"/>
                  </a:lnTo>
                  <a:lnTo>
                    <a:pt x="760857" y="1699260"/>
                  </a:lnTo>
                  <a:lnTo>
                    <a:pt x="680085" y="1682496"/>
                  </a:lnTo>
                  <a:lnTo>
                    <a:pt x="680339" y="1682496"/>
                  </a:lnTo>
                  <a:lnTo>
                    <a:pt x="598170" y="1663827"/>
                  </a:lnTo>
                  <a:lnTo>
                    <a:pt x="598424" y="1663827"/>
                  </a:lnTo>
                  <a:lnTo>
                    <a:pt x="515874" y="1643380"/>
                  </a:lnTo>
                  <a:lnTo>
                    <a:pt x="515366" y="1643253"/>
                  </a:lnTo>
                  <a:lnTo>
                    <a:pt x="515366" y="1643380"/>
                  </a:lnTo>
                  <a:lnTo>
                    <a:pt x="431774" y="1621409"/>
                  </a:lnTo>
                  <a:lnTo>
                    <a:pt x="431292" y="1621282"/>
                  </a:lnTo>
                  <a:lnTo>
                    <a:pt x="431419" y="1621409"/>
                  </a:lnTo>
                  <a:lnTo>
                    <a:pt x="346583" y="1598041"/>
                  </a:lnTo>
                  <a:lnTo>
                    <a:pt x="346710" y="1598041"/>
                  </a:lnTo>
                  <a:lnTo>
                    <a:pt x="175387" y="1548765"/>
                  </a:lnTo>
                  <a:lnTo>
                    <a:pt x="75755" y="1519110"/>
                  </a:lnTo>
                  <a:lnTo>
                    <a:pt x="76835" y="1515491"/>
                  </a:lnTo>
                  <a:lnTo>
                    <a:pt x="83947" y="1491742"/>
                  </a:lnTo>
                  <a:lnTo>
                    <a:pt x="0" y="1506474"/>
                  </a:lnTo>
                  <a:lnTo>
                    <a:pt x="62103" y="1564767"/>
                  </a:lnTo>
                  <a:lnTo>
                    <a:pt x="70319" y="1537284"/>
                  </a:lnTo>
                  <a:lnTo>
                    <a:pt x="255905" y="1592072"/>
                  </a:lnTo>
                  <a:lnTo>
                    <a:pt x="410349" y="1635277"/>
                  </a:lnTo>
                  <a:lnTo>
                    <a:pt x="510667" y="1661795"/>
                  </a:lnTo>
                  <a:lnTo>
                    <a:pt x="593852" y="1682369"/>
                  </a:lnTo>
                  <a:lnTo>
                    <a:pt x="676148" y="1701165"/>
                  </a:lnTo>
                  <a:lnTo>
                    <a:pt x="757174" y="1717929"/>
                  </a:lnTo>
                  <a:lnTo>
                    <a:pt x="797179" y="1725422"/>
                  </a:lnTo>
                  <a:lnTo>
                    <a:pt x="836803" y="1732280"/>
                  </a:lnTo>
                  <a:lnTo>
                    <a:pt x="876046" y="1738630"/>
                  </a:lnTo>
                  <a:lnTo>
                    <a:pt x="914908" y="1744345"/>
                  </a:lnTo>
                  <a:lnTo>
                    <a:pt x="953389" y="1749171"/>
                  </a:lnTo>
                  <a:lnTo>
                    <a:pt x="991362" y="1753362"/>
                  </a:lnTo>
                  <a:lnTo>
                    <a:pt x="1065911" y="1759458"/>
                  </a:lnTo>
                  <a:lnTo>
                    <a:pt x="1138682" y="1762252"/>
                  </a:lnTo>
                  <a:lnTo>
                    <a:pt x="1174115" y="1762252"/>
                  </a:lnTo>
                  <a:lnTo>
                    <a:pt x="1243711" y="1759585"/>
                  </a:lnTo>
                  <a:lnTo>
                    <a:pt x="1310767" y="1752981"/>
                  </a:lnTo>
                  <a:lnTo>
                    <a:pt x="1371117" y="1743202"/>
                  </a:lnTo>
                  <a:lnTo>
                    <a:pt x="1375410" y="1742440"/>
                  </a:lnTo>
                  <a:lnTo>
                    <a:pt x="1383728" y="1740662"/>
                  </a:lnTo>
                  <a:lnTo>
                    <a:pt x="1406906" y="1735709"/>
                  </a:lnTo>
                  <a:lnTo>
                    <a:pt x="1437767" y="1728089"/>
                  </a:lnTo>
                  <a:lnTo>
                    <a:pt x="1453222" y="1723771"/>
                  </a:lnTo>
                  <a:lnTo>
                    <a:pt x="1468247" y="1719580"/>
                  </a:lnTo>
                  <a:lnTo>
                    <a:pt x="1476006" y="1717167"/>
                  </a:lnTo>
                  <a:lnTo>
                    <a:pt x="1498092" y="1710309"/>
                  </a:lnTo>
                  <a:lnTo>
                    <a:pt x="1499920" y="1709674"/>
                  </a:lnTo>
                  <a:lnTo>
                    <a:pt x="1523758" y="1701419"/>
                  </a:lnTo>
                  <a:lnTo>
                    <a:pt x="1527429" y="1700149"/>
                  </a:lnTo>
                  <a:lnTo>
                    <a:pt x="1548549" y="1692275"/>
                  </a:lnTo>
                  <a:lnTo>
                    <a:pt x="1556385" y="1689354"/>
                  </a:lnTo>
                  <a:lnTo>
                    <a:pt x="1612773" y="1665478"/>
                  </a:lnTo>
                  <a:lnTo>
                    <a:pt x="1667510" y="1638808"/>
                  </a:lnTo>
                  <a:lnTo>
                    <a:pt x="1674202" y="1635252"/>
                  </a:lnTo>
                  <a:lnTo>
                    <a:pt x="1694307" y="1624584"/>
                  </a:lnTo>
                  <a:lnTo>
                    <a:pt x="1723707" y="1607820"/>
                  </a:lnTo>
                  <a:lnTo>
                    <a:pt x="1746885" y="1594612"/>
                  </a:lnTo>
                  <a:lnTo>
                    <a:pt x="1772970" y="1578229"/>
                  </a:lnTo>
                  <a:lnTo>
                    <a:pt x="1798066" y="1562481"/>
                  </a:lnTo>
                  <a:lnTo>
                    <a:pt x="1821764" y="1546479"/>
                  </a:lnTo>
                  <a:lnTo>
                    <a:pt x="1848104" y="1528699"/>
                  </a:lnTo>
                  <a:lnTo>
                    <a:pt x="1897253" y="1493393"/>
                  </a:lnTo>
                  <a:lnTo>
                    <a:pt x="1945640" y="1456690"/>
                  </a:lnTo>
                  <a:lnTo>
                    <a:pt x="1993138" y="1419098"/>
                  </a:lnTo>
                  <a:lnTo>
                    <a:pt x="2040255" y="1380871"/>
                  </a:lnTo>
                  <a:lnTo>
                    <a:pt x="2133600" y="1303020"/>
                  </a:lnTo>
                  <a:close/>
                </a:path>
                <a:path w="3101975" h="1762760">
                  <a:moveTo>
                    <a:pt x="2891409" y="184531"/>
                  </a:moveTo>
                  <a:lnTo>
                    <a:pt x="2879725" y="171577"/>
                  </a:lnTo>
                  <a:lnTo>
                    <a:pt x="2877502" y="169291"/>
                  </a:lnTo>
                  <a:lnTo>
                    <a:pt x="2864612" y="155956"/>
                  </a:lnTo>
                  <a:lnTo>
                    <a:pt x="2863202" y="154559"/>
                  </a:lnTo>
                  <a:lnTo>
                    <a:pt x="2849499" y="140970"/>
                  </a:lnTo>
                  <a:lnTo>
                    <a:pt x="2834538" y="127000"/>
                  </a:lnTo>
                  <a:lnTo>
                    <a:pt x="2834005" y="126492"/>
                  </a:lnTo>
                  <a:lnTo>
                    <a:pt x="2818384" y="112649"/>
                  </a:lnTo>
                  <a:lnTo>
                    <a:pt x="2805455" y="101981"/>
                  </a:lnTo>
                  <a:lnTo>
                    <a:pt x="2802382" y="99441"/>
                  </a:lnTo>
                  <a:lnTo>
                    <a:pt x="2786253" y="86868"/>
                  </a:lnTo>
                  <a:lnTo>
                    <a:pt x="2776385" y="79756"/>
                  </a:lnTo>
                  <a:lnTo>
                    <a:pt x="2769870" y="75057"/>
                  </a:lnTo>
                  <a:lnTo>
                    <a:pt x="2762427" y="70104"/>
                  </a:lnTo>
                  <a:lnTo>
                    <a:pt x="2753106" y="63881"/>
                  </a:lnTo>
                  <a:lnTo>
                    <a:pt x="2747848" y="60706"/>
                  </a:lnTo>
                  <a:lnTo>
                    <a:pt x="2736088" y="53594"/>
                  </a:lnTo>
                  <a:lnTo>
                    <a:pt x="2720632" y="44958"/>
                  </a:lnTo>
                  <a:lnTo>
                    <a:pt x="2718816" y="43942"/>
                  </a:lnTo>
                  <a:lnTo>
                    <a:pt x="2707475" y="38354"/>
                  </a:lnTo>
                  <a:lnTo>
                    <a:pt x="2701036" y="35179"/>
                  </a:lnTo>
                  <a:lnTo>
                    <a:pt x="2684475" y="28067"/>
                  </a:lnTo>
                  <a:lnTo>
                    <a:pt x="2683002" y="27432"/>
                  </a:lnTo>
                  <a:lnTo>
                    <a:pt x="2664841" y="20447"/>
                  </a:lnTo>
                  <a:lnTo>
                    <a:pt x="2660459" y="19050"/>
                  </a:lnTo>
                  <a:lnTo>
                    <a:pt x="2646172" y="14478"/>
                  </a:lnTo>
                  <a:lnTo>
                    <a:pt x="2607691" y="5588"/>
                  </a:lnTo>
                  <a:lnTo>
                    <a:pt x="2567940" y="889"/>
                  </a:lnTo>
                  <a:lnTo>
                    <a:pt x="2547493" y="0"/>
                  </a:lnTo>
                  <a:lnTo>
                    <a:pt x="2526779" y="127"/>
                  </a:lnTo>
                  <a:lnTo>
                    <a:pt x="2484755" y="2921"/>
                  </a:lnTo>
                  <a:lnTo>
                    <a:pt x="2441448" y="9144"/>
                  </a:lnTo>
                  <a:lnTo>
                    <a:pt x="2397252" y="18415"/>
                  </a:lnTo>
                  <a:lnTo>
                    <a:pt x="2352294" y="30607"/>
                  </a:lnTo>
                  <a:lnTo>
                    <a:pt x="2306320" y="45339"/>
                  </a:lnTo>
                  <a:lnTo>
                    <a:pt x="2259711" y="62484"/>
                  </a:lnTo>
                  <a:lnTo>
                    <a:pt x="2212467" y="81534"/>
                  </a:lnTo>
                  <a:lnTo>
                    <a:pt x="2164588" y="102489"/>
                  </a:lnTo>
                  <a:lnTo>
                    <a:pt x="2116328" y="124841"/>
                  </a:lnTo>
                  <a:lnTo>
                    <a:pt x="2067433" y="148463"/>
                  </a:lnTo>
                  <a:lnTo>
                    <a:pt x="2018411" y="173101"/>
                  </a:lnTo>
                  <a:lnTo>
                    <a:pt x="1937486" y="215201"/>
                  </a:lnTo>
                  <a:lnTo>
                    <a:pt x="1924177" y="189992"/>
                  </a:lnTo>
                  <a:lnTo>
                    <a:pt x="1874520" y="259080"/>
                  </a:lnTo>
                  <a:lnTo>
                    <a:pt x="1959737" y="257302"/>
                  </a:lnTo>
                  <a:lnTo>
                    <a:pt x="1949526" y="237998"/>
                  </a:lnTo>
                  <a:lnTo>
                    <a:pt x="1946402" y="232067"/>
                  </a:lnTo>
                  <a:lnTo>
                    <a:pt x="2027047" y="190119"/>
                  </a:lnTo>
                  <a:lnTo>
                    <a:pt x="2075942" y="165608"/>
                  </a:lnTo>
                  <a:lnTo>
                    <a:pt x="2075815" y="165608"/>
                  </a:lnTo>
                  <a:lnTo>
                    <a:pt x="2124456" y="141986"/>
                  </a:lnTo>
                  <a:lnTo>
                    <a:pt x="2124329" y="142113"/>
                  </a:lnTo>
                  <a:lnTo>
                    <a:pt x="2124595" y="141986"/>
                  </a:lnTo>
                  <a:lnTo>
                    <a:pt x="2172335" y="119888"/>
                  </a:lnTo>
                  <a:lnTo>
                    <a:pt x="2172614" y="119761"/>
                  </a:lnTo>
                  <a:lnTo>
                    <a:pt x="2219960" y="98933"/>
                  </a:lnTo>
                  <a:lnTo>
                    <a:pt x="2219706" y="99060"/>
                  </a:lnTo>
                  <a:lnTo>
                    <a:pt x="2220010" y="98933"/>
                  </a:lnTo>
                  <a:lnTo>
                    <a:pt x="2266696" y="80137"/>
                  </a:lnTo>
                  <a:lnTo>
                    <a:pt x="2266442" y="80264"/>
                  </a:lnTo>
                  <a:lnTo>
                    <a:pt x="2266772" y="80137"/>
                  </a:lnTo>
                  <a:lnTo>
                    <a:pt x="2289683" y="71501"/>
                  </a:lnTo>
                  <a:lnTo>
                    <a:pt x="2289556" y="71501"/>
                  </a:lnTo>
                  <a:lnTo>
                    <a:pt x="2312670" y="63373"/>
                  </a:lnTo>
                  <a:lnTo>
                    <a:pt x="2312416" y="63373"/>
                  </a:lnTo>
                  <a:lnTo>
                    <a:pt x="2335276" y="55753"/>
                  </a:lnTo>
                  <a:lnTo>
                    <a:pt x="2335022" y="55880"/>
                  </a:lnTo>
                  <a:lnTo>
                    <a:pt x="2335428" y="55753"/>
                  </a:lnTo>
                  <a:lnTo>
                    <a:pt x="2357755" y="48895"/>
                  </a:lnTo>
                  <a:lnTo>
                    <a:pt x="2357628" y="48895"/>
                  </a:lnTo>
                  <a:lnTo>
                    <a:pt x="2379980" y="42545"/>
                  </a:lnTo>
                  <a:lnTo>
                    <a:pt x="2379726" y="42672"/>
                  </a:lnTo>
                  <a:lnTo>
                    <a:pt x="2380208" y="42545"/>
                  </a:lnTo>
                  <a:lnTo>
                    <a:pt x="2401951" y="36957"/>
                  </a:lnTo>
                  <a:lnTo>
                    <a:pt x="2401557" y="36957"/>
                  </a:lnTo>
                  <a:lnTo>
                    <a:pt x="2423655" y="32004"/>
                  </a:lnTo>
                  <a:lnTo>
                    <a:pt x="2423414" y="32131"/>
                  </a:lnTo>
                  <a:lnTo>
                    <a:pt x="2424061" y="32004"/>
                  </a:lnTo>
                  <a:lnTo>
                    <a:pt x="2445004" y="27940"/>
                  </a:lnTo>
                  <a:lnTo>
                    <a:pt x="2444750" y="27940"/>
                  </a:lnTo>
                  <a:lnTo>
                    <a:pt x="2466086" y="24384"/>
                  </a:lnTo>
                  <a:lnTo>
                    <a:pt x="2465832" y="24511"/>
                  </a:lnTo>
                  <a:lnTo>
                    <a:pt x="2466835" y="24384"/>
                  </a:lnTo>
                  <a:lnTo>
                    <a:pt x="2486914" y="21844"/>
                  </a:lnTo>
                  <a:lnTo>
                    <a:pt x="2486533" y="21844"/>
                  </a:lnTo>
                  <a:lnTo>
                    <a:pt x="2507361" y="20066"/>
                  </a:lnTo>
                  <a:lnTo>
                    <a:pt x="2506980" y="20066"/>
                  </a:lnTo>
                  <a:lnTo>
                    <a:pt x="2527554" y="19050"/>
                  </a:lnTo>
                  <a:lnTo>
                    <a:pt x="2546985" y="19050"/>
                  </a:lnTo>
                  <a:lnTo>
                    <a:pt x="2566924" y="19812"/>
                  </a:lnTo>
                  <a:lnTo>
                    <a:pt x="2566416" y="19812"/>
                  </a:lnTo>
                  <a:lnTo>
                    <a:pt x="2585974" y="21590"/>
                  </a:lnTo>
                  <a:lnTo>
                    <a:pt x="2585339" y="21590"/>
                  </a:lnTo>
                  <a:lnTo>
                    <a:pt x="2604643" y="24384"/>
                  </a:lnTo>
                  <a:lnTo>
                    <a:pt x="2604135" y="24384"/>
                  </a:lnTo>
                  <a:lnTo>
                    <a:pt x="2622969" y="28181"/>
                  </a:lnTo>
                  <a:lnTo>
                    <a:pt x="2640584" y="32766"/>
                  </a:lnTo>
                  <a:lnTo>
                    <a:pt x="2640977" y="32893"/>
                  </a:lnTo>
                  <a:lnTo>
                    <a:pt x="2658745" y="38608"/>
                  </a:lnTo>
                  <a:lnTo>
                    <a:pt x="2658237" y="38354"/>
                  </a:lnTo>
                  <a:lnTo>
                    <a:pt x="2676144" y="45212"/>
                  </a:lnTo>
                  <a:lnTo>
                    <a:pt x="2675636" y="44958"/>
                  </a:lnTo>
                  <a:lnTo>
                    <a:pt x="2693289" y="52578"/>
                  </a:lnTo>
                  <a:lnTo>
                    <a:pt x="2692908" y="52451"/>
                  </a:lnTo>
                  <a:lnTo>
                    <a:pt x="2693162" y="52578"/>
                  </a:lnTo>
                  <a:lnTo>
                    <a:pt x="2709722" y="60744"/>
                  </a:lnTo>
                  <a:lnTo>
                    <a:pt x="2710129" y="60960"/>
                  </a:lnTo>
                  <a:lnTo>
                    <a:pt x="2726690" y="70104"/>
                  </a:lnTo>
                  <a:lnTo>
                    <a:pt x="2726309" y="69977"/>
                  </a:lnTo>
                  <a:lnTo>
                    <a:pt x="2743047" y="80010"/>
                  </a:lnTo>
                  <a:lnTo>
                    <a:pt x="2758821" y="90551"/>
                  </a:lnTo>
                  <a:lnTo>
                    <a:pt x="2759164" y="90805"/>
                  </a:lnTo>
                  <a:lnTo>
                    <a:pt x="2774950" y="102235"/>
                  </a:lnTo>
                  <a:lnTo>
                    <a:pt x="2774696" y="101981"/>
                  </a:lnTo>
                  <a:lnTo>
                    <a:pt x="2790571" y="114300"/>
                  </a:lnTo>
                  <a:lnTo>
                    <a:pt x="2790317" y="114173"/>
                  </a:lnTo>
                  <a:lnTo>
                    <a:pt x="2790469" y="114300"/>
                  </a:lnTo>
                  <a:lnTo>
                    <a:pt x="2806065" y="127254"/>
                  </a:lnTo>
                  <a:lnTo>
                    <a:pt x="2805811" y="127000"/>
                  </a:lnTo>
                  <a:lnTo>
                    <a:pt x="2821305" y="140589"/>
                  </a:lnTo>
                  <a:lnTo>
                    <a:pt x="2821051" y="140462"/>
                  </a:lnTo>
                  <a:lnTo>
                    <a:pt x="2821178" y="140589"/>
                  </a:lnTo>
                  <a:lnTo>
                    <a:pt x="2836291" y="154686"/>
                  </a:lnTo>
                  <a:lnTo>
                    <a:pt x="2851035" y="169329"/>
                  </a:lnTo>
                  <a:lnTo>
                    <a:pt x="2865755" y="184531"/>
                  </a:lnTo>
                  <a:lnTo>
                    <a:pt x="2891409" y="184531"/>
                  </a:lnTo>
                  <a:close/>
                </a:path>
                <a:path w="3101975" h="1762760">
                  <a:moveTo>
                    <a:pt x="3101594" y="467360"/>
                  </a:moveTo>
                  <a:lnTo>
                    <a:pt x="3048127" y="388493"/>
                  </a:lnTo>
                  <a:lnTo>
                    <a:pt x="3021076" y="349631"/>
                  </a:lnTo>
                  <a:lnTo>
                    <a:pt x="3001772" y="322707"/>
                  </a:lnTo>
                  <a:lnTo>
                    <a:pt x="2993771" y="311531"/>
                  </a:lnTo>
                  <a:lnTo>
                    <a:pt x="2974606" y="285877"/>
                  </a:lnTo>
                  <a:lnTo>
                    <a:pt x="2966085" y="274447"/>
                  </a:lnTo>
                  <a:lnTo>
                    <a:pt x="2937891" y="238506"/>
                  </a:lnTo>
                  <a:lnTo>
                    <a:pt x="2919488" y="216535"/>
                  </a:lnTo>
                  <a:lnTo>
                    <a:pt x="2909189" y="204216"/>
                  </a:lnTo>
                  <a:lnTo>
                    <a:pt x="2891523" y="184658"/>
                  </a:lnTo>
                  <a:lnTo>
                    <a:pt x="2865882" y="184658"/>
                  </a:lnTo>
                  <a:lnTo>
                    <a:pt x="2865742" y="184658"/>
                  </a:lnTo>
                  <a:lnTo>
                    <a:pt x="2894965" y="216916"/>
                  </a:lnTo>
                  <a:lnTo>
                    <a:pt x="2894711" y="216535"/>
                  </a:lnTo>
                  <a:lnTo>
                    <a:pt x="2923286" y="250698"/>
                  </a:lnTo>
                  <a:lnTo>
                    <a:pt x="2923032" y="250444"/>
                  </a:lnTo>
                  <a:lnTo>
                    <a:pt x="2923222" y="250698"/>
                  </a:lnTo>
                  <a:lnTo>
                    <a:pt x="2951099" y="286131"/>
                  </a:lnTo>
                  <a:lnTo>
                    <a:pt x="2950972" y="285877"/>
                  </a:lnTo>
                  <a:lnTo>
                    <a:pt x="2978404" y="322834"/>
                  </a:lnTo>
                  <a:lnTo>
                    <a:pt x="2978404" y="322707"/>
                  </a:lnTo>
                  <a:lnTo>
                    <a:pt x="3005582" y="360680"/>
                  </a:lnTo>
                  <a:lnTo>
                    <a:pt x="3005455" y="360553"/>
                  </a:lnTo>
                  <a:lnTo>
                    <a:pt x="3005531" y="360680"/>
                  </a:lnTo>
                  <a:lnTo>
                    <a:pt x="3032506" y="399415"/>
                  </a:lnTo>
                  <a:lnTo>
                    <a:pt x="3032379" y="399288"/>
                  </a:lnTo>
                  <a:lnTo>
                    <a:pt x="3032455" y="399415"/>
                  </a:lnTo>
                  <a:lnTo>
                    <a:pt x="3085846" y="478028"/>
                  </a:lnTo>
                  <a:lnTo>
                    <a:pt x="3101594" y="46736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988" y="8160946"/>
            <a:ext cx="3616960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 from: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Ian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Goodfellow,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2016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180" y="3481493"/>
            <a:ext cx="3476751" cy="1567438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314970" algn="l" defTabSz="975390" rtl="0">
              <a:spcBef>
                <a:spcPts val="107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classified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as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“0”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(90%)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>
              <a:spcBef>
                <a:spcPts val="1643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classified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as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“1”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(90%)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/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240461" algn="l" defTabSz="975390" rtl="0">
              <a:spcBef>
                <a:spcPts val="1317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(logistic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regression)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31610" y="5527040"/>
            <a:ext cx="4064000" cy="1214692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512" rIns="0" bIns="0" rtlCol="0">
            <a:spAutoFit/>
          </a:bodyPr>
          <a:lstStyle/>
          <a:p>
            <a:pPr marL="98894" marR="120569" algn="l" defTabSz="975390" rtl="0">
              <a:spcBef>
                <a:spcPts val="256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appear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be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general </a:t>
            </a:r>
            <a:r>
              <a:rPr sz="1920" b="1" kern="1200" spc="-5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phenomenon</a:t>
            </a:r>
            <a:r>
              <a:rPr sz="1920" b="1" kern="1200" spc="27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most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learned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(and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all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high-capacity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 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that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know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of)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6521" y="4974336"/>
            <a:ext cx="5442373" cy="2851573"/>
            <a:chOff x="531113" y="3520440"/>
            <a:chExt cx="5102225" cy="2673350"/>
          </a:xfrm>
        </p:grpSpPr>
        <p:sp>
          <p:nvSpPr>
            <p:cNvPr id="3" name="object 3"/>
            <p:cNvSpPr/>
            <p:nvPr/>
          </p:nvSpPr>
          <p:spPr>
            <a:xfrm>
              <a:off x="812292" y="3520439"/>
              <a:ext cx="4643755" cy="2539365"/>
            </a:xfrm>
            <a:custGeom>
              <a:avLst/>
              <a:gdLst/>
              <a:ahLst/>
              <a:cxnLst/>
              <a:rect l="l" t="t" r="r" b="b"/>
              <a:pathLst>
                <a:path w="4643755" h="2539365">
                  <a:moveTo>
                    <a:pt x="4643628" y="10160"/>
                  </a:moveTo>
                  <a:lnTo>
                    <a:pt x="650748" y="0"/>
                  </a:lnTo>
                  <a:lnTo>
                    <a:pt x="655815" y="15240"/>
                  </a:lnTo>
                  <a:lnTo>
                    <a:pt x="0" y="15240"/>
                  </a:lnTo>
                  <a:lnTo>
                    <a:pt x="538480" y="381000"/>
                  </a:lnTo>
                  <a:lnTo>
                    <a:pt x="274345" y="990600"/>
                  </a:lnTo>
                  <a:lnTo>
                    <a:pt x="101612" y="1376680"/>
                  </a:lnTo>
                  <a:lnTo>
                    <a:pt x="136436" y="1433042"/>
                  </a:lnTo>
                  <a:lnTo>
                    <a:pt x="172745" y="1488440"/>
                  </a:lnTo>
                  <a:lnTo>
                    <a:pt x="213423" y="1527670"/>
                  </a:lnTo>
                  <a:lnTo>
                    <a:pt x="254025" y="1559560"/>
                  </a:lnTo>
                  <a:lnTo>
                    <a:pt x="292138" y="1582420"/>
                  </a:lnTo>
                  <a:lnTo>
                    <a:pt x="304838" y="1590040"/>
                  </a:lnTo>
                  <a:lnTo>
                    <a:pt x="320040" y="1600250"/>
                  </a:lnTo>
                  <a:lnTo>
                    <a:pt x="335026" y="1610842"/>
                  </a:lnTo>
                  <a:lnTo>
                    <a:pt x="350151" y="1621193"/>
                  </a:lnTo>
                  <a:lnTo>
                    <a:pt x="365798" y="1630680"/>
                  </a:lnTo>
                  <a:lnTo>
                    <a:pt x="374510" y="1634464"/>
                  </a:lnTo>
                  <a:lnTo>
                    <a:pt x="384556" y="1637715"/>
                  </a:lnTo>
                  <a:lnTo>
                    <a:pt x="396290" y="1640840"/>
                  </a:lnTo>
                  <a:lnTo>
                    <a:pt x="833247" y="1894840"/>
                  </a:lnTo>
                  <a:lnTo>
                    <a:pt x="810831" y="1948294"/>
                  </a:lnTo>
                  <a:lnTo>
                    <a:pt x="800658" y="1977428"/>
                  </a:lnTo>
                  <a:lnTo>
                    <a:pt x="797826" y="1989048"/>
                  </a:lnTo>
                  <a:lnTo>
                    <a:pt x="797445" y="1989950"/>
                  </a:lnTo>
                  <a:lnTo>
                    <a:pt x="794626" y="1986953"/>
                  </a:lnTo>
                  <a:lnTo>
                    <a:pt x="784479" y="1986851"/>
                  </a:lnTo>
                  <a:lnTo>
                    <a:pt x="762127" y="1996440"/>
                  </a:lnTo>
                  <a:lnTo>
                    <a:pt x="746455" y="2005863"/>
                  </a:lnTo>
                  <a:lnTo>
                    <a:pt x="731253" y="2016099"/>
                  </a:lnTo>
                  <a:lnTo>
                    <a:pt x="701167" y="2037080"/>
                  </a:lnTo>
                  <a:lnTo>
                    <a:pt x="670687" y="2057400"/>
                  </a:lnTo>
                  <a:lnTo>
                    <a:pt x="518160" y="2260600"/>
                  </a:lnTo>
                  <a:lnTo>
                    <a:pt x="650367" y="2280920"/>
                  </a:lnTo>
                  <a:lnTo>
                    <a:pt x="701090" y="2287447"/>
                  </a:lnTo>
                  <a:lnTo>
                    <a:pt x="731647" y="2291080"/>
                  </a:lnTo>
                  <a:lnTo>
                    <a:pt x="1138047" y="2301240"/>
                  </a:lnTo>
                  <a:lnTo>
                    <a:pt x="1143190" y="2233638"/>
                  </a:lnTo>
                  <a:lnTo>
                    <a:pt x="1147699" y="2182304"/>
                  </a:lnTo>
                  <a:lnTo>
                    <a:pt x="1148168" y="2167344"/>
                  </a:lnTo>
                  <a:lnTo>
                    <a:pt x="1148207" y="2138680"/>
                  </a:lnTo>
                  <a:lnTo>
                    <a:pt x="985647" y="1549400"/>
                  </a:lnTo>
                  <a:lnTo>
                    <a:pt x="691007" y="1407160"/>
                  </a:lnTo>
                  <a:lnTo>
                    <a:pt x="668020" y="1402549"/>
                  </a:lnTo>
                  <a:lnTo>
                    <a:pt x="644944" y="1398193"/>
                  </a:lnTo>
                  <a:lnTo>
                    <a:pt x="622046" y="1393253"/>
                  </a:lnTo>
                  <a:lnTo>
                    <a:pt x="579945" y="1375257"/>
                  </a:lnTo>
                  <a:lnTo>
                    <a:pt x="436930" y="848360"/>
                  </a:lnTo>
                  <a:lnTo>
                    <a:pt x="462203" y="840295"/>
                  </a:lnTo>
                  <a:lnTo>
                    <a:pt x="487400" y="831938"/>
                  </a:lnTo>
                  <a:lnTo>
                    <a:pt x="538480" y="817880"/>
                  </a:lnTo>
                  <a:lnTo>
                    <a:pt x="577761" y="811428"/>
                  </a:lnTo>
                  <a:lnTo>
                    <a:pt x="644842" y="807694"/>
                  </a:lnTo>
                  <a:lnTo>
                    <a:pt x="680847" y="807720"/>
                  </a:lnTo>
                  <a:lnTo>
                    <a:pt x="1053096" y="377571"/>
                  </a:lnTo>
                  <a:lnTo>
                    <a:pt x="2226818" y="1416253"/>
                  </a:lnTo>
                  <a:lnTo>
                    <a:pt x="2245614" y="1447800"/>
                  </a:lnTo>
                  <a:lnTo>
                    <a:pt x="2284399" y="1467205"/>
                  </a:lnTo>
                  <a:lnTo>
                    <a:pt x="2353475" y="1528330"/>
                  </a:lnTo>
                  <a:lnTo>
                    <a:pt x="2489454" y="1732280"/>
                  </a:lnTo>
                  <a:lnTo>
                    <a:pt x="2568105" y="1741741"/>
                  </a:lnTo>
                  <a:lnTo>
                    <a:pt x="2585580" y="1742503"/>
                  </a:lnTo>
                  <a:lnTo>
                    <a:pt x="2595486" y="1742490"/>
                  </a:lnTo>
                  <a:lnTo>
                    <a:pt x="2987713" y="2089594"/>
                  </a:lnTo>
                  <a:lnTo>
                    <a:pt x="2906141" y="2209800"/>
                  </a:lnTo>
                  <a:lnTo>
                    <a:pt x="2915183" y="2233320"/>
                  </a:lnTo>
                  <a:lnTo>
                    <a:pt x="2923552" y="2257272"/>
                  </a:lnTo>
                  <a:lnTo>
                    <a:pt x="2946781" y="2301240"/>
                  </a:lnTo>
                  <a:lnTo>
                    <a:pt x="2983992" y="2317292"/>
                  </a:lnTo>
                  <a:lnTo>
                    <a:pt x="3009392" y="2325268"/>
                  </a:lnTo>
                  <a:lnTo>
                    <a:pt x="3028061" y="2331720"/>
                  </a:lnTo>
                  <a:lnTo>
                    <a:pt x="3038221" y="2336749"/>
                  </a:lnTo>
                  <a:lnTo>
                    <a:pt x="3058236" y="2347696"/>
                  </a:lnTo>
                  <a:lnTo>
                    <a:pt x="3068701" y="2352040"/>
                  </a:lnTo>
                  <a:lnTo>
                    <a:pt x="3088754" y="2357869"/>
                  </a:lnTo>
                  <a:lnTo>
                    <a:pt x="3129635" y="2367191"/>
                  </a:lnTo>
                  <a:lnTo>
                    <a:pt x="3149981" y="2372360"/>
                  </a:lnTo>
                  <a:lnTo>
                    <a:pt x="3191484" y="2384387"/>
                  </a:lnTo>
                  <a:lnTo>
                    <a:pt x="3214916" y="2391511"/>
                  </a:lnTo>
                  <a:lnTo>
                    <a:pt x="3224441" y="2394813"/>
                  </a:lnTo>
                  <a:lnTo>
                    <a:pt x="3224238" y="2395397"/>
                  </a:lnTo>
                  <a:lnTo>
                    <a:pt x="3206788" y="2391727"/>
                  </a:lnTo>
                  <a:lnTo>
                    <a:pt x="3251581" y="2402840"/>
                  </a:lnTo>
                  <a:lnTo>
                    <a:pt x="3282061" y="2423160"/>
                  </a:lnTo>
                  <a:lnTo>
                    <a:pt x="3353016" y="2412873"/>
                  </a:lnTo>
                  <a:lnTo>
                    <a:pt x="3495548" y="2538984"/>
                  </a:lnTo>
                  <a:lnTo>
                    <a:pt x="4633468" y="2538984"/>
                  </a:lnTo>
                  <a:lnTo>
                    <a:pt x="4643628" y="1016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31114" y="3608069"/>
              <a:ext cx="5102225" cy="2496820"/>
            </a:xfrm>
            <a:custGeom>
              <a:avLst/>
              <a:gdLst/>
              <a:ahLst/>
              <a:cxnLst/>
              <a:rect l="l" t="t" r="r" b="b"/>
              <a:pathLst>
                <a:path w="5102225" h="2496820">
                  <a:moveTo>
                    <a:pt x="5102225" y="2458212"/>
                  </a:moveTo>
                  <a:lnTo>
                    <a:pt x="5083175" y="2448687"/>
                  </a:lnTo>
                  <a:lnTo>
                    <a:pt x="5026025" y="2420112"/>
                  </a:lnTo>
                  <a:lnTo>
                    <a:pt x="5026025" y="2448687"/>
                  </a:lnTo>
                  <a:lnTo>
                    <a:pt x="47625" y="2448687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76200"/>
                  </a:lnTo>
                  <a:lnTo>
                    <a:pt x="28575" y="2458732"/>
                  </a:lnTo>
                  <a:lnTo>
                    <a:pt x="38100" y="2458732"/>
                  </a:lnTo>
                  <a:lnTo>
                    <a:pt x="38100" y="2467737"/>
                  </a:lnTo>
                  <a:lnTo>
                    <a:pt x="5026025" y="2467737"/>
                  </a:lnTo>
                  <a:lnTo>
                    <a:pt x="5026025" y="2496312"/>
                  </a:lnTo>
                  <a:lnTo>
                    <a:pt x="5083175" y="2467737"/>
                  </a:lnTo>
                  <a:lnTo>
                    <a:pt x="5102225" y="24582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1277" y="4367530"/>
              <a:ext cx="383793" cy="3982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1277" y="4367530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420"/>
                  </a:moveTo>
                  <a:lnTo>
                    <a:pt x="61467" y="0"/>
                  </a:lnTo>
                  <a:lnTo>
                    <a:pt x="191897" y="137414"/>
                  </a:lnTo>
                  <a:lnTo>
                    <a:pt x="322325" y="0"/>
                  </a:lnTo>
                  <a:lnTo>
                    <a:pt x="383793" y="58420"/>
                  </a:lnTo>
                  <a:lnTo>
                    <a:pt x="250443" y="199136"/>
                  </a:lnTo>
                  <a:lnTo>
                    <a:pt x="383793" y="339852"/>
                  </a:lnTo>
                  <a:lnTo>
                    <a:pt x="322325" y="398272"/>
                  </a:lnTo>
                  <a:lnTo>
                    <a:pt x="191897" y="260858"/>
                  </a:lnTo>
                  <a:lnTo>
                    <a:pt x="61467" y="398272"/>
                  </a:lnTo>
                  <a:lnTo>
                    <a:pt x="0" y="339852"/>
                  </a:lnTo>
                  <a:lnTo>
                    <a:pt x="133349" y="199136"/>
                  </a:lnTo>
                  <a:lnTo>
                    <a:pt x="0" y="5842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90522" y="5174234"/>
              <a:ext cx="384047" cy="3987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90522" y="5174234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293"/>
                  </a:moveTo>
                  <a:lnTo>
                    <a:pt x="61721" y="0"/>
                  </a:lnTo>
                  <a:lnTo>
                    <a:pt x="192023" y="137668"/>
                  </a:lnTo>
                  <a:lnTo>
                    <a:pt x="322325" y="0"/>
                  </a:lnTo>
                  <a:lnTo>
                    <a:pt x="384047" y="58293"/>
                  </a:lnTo>
                  <a:lnTo>
                    <a:pt x="250444" y="199390"/>
                  </a:lnTo>
                  <a:lnTo>
                    <a:pt x="384047" y="340487"/>
                  </a:lnTo>
                  <a:lnTo>
                    <a:pt x="322325" y="398780"/>
                  </a:lnTo>
                  <a:lnTo>
                    <a:pt x="192023" y="261112"/>
                  </a:lnTo>
                  <a:lnTo>
                    <a:pt x="61721" y="398780"/>
                  </a:lnTo>
                  <a:lnTo>
                    <a:pt x="0" y="340487"/>
                  </a:lnTo>
                  <a:lnTo>
                    <a:pt x="133603" y="199390"/>
                  </a:lnTo>
                  <a:lnTo>
                    <a:pt x="0" y="58293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99181" y="5174234"/>
              <a:ext cx="384048" cy="39878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99181" y="5174234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293"/>
                  </a:moveTo>
                  <a:lnTo>
                    <a:pt x="61722" y="0"/>
                  </a:lnTo>
                  <a:lnTo>
                    <a:pt x="192024" y="137668"/>
                  </a:lnTo>
                  <a:lnTo>
                    <a:pt x="322325" y="0"/>
                  </a:lnTo>
                  <a:lnTo>
                    <a:pt x="384048" y="58293"/>
                  </a:lnTo>
                  <a:lnTo>
                    <a:pt x="250444" y="199390"/>
                  </a:lnTo>
                  <a:lnTo>
                    <a:pt x="384048" y="340487"/>
                  </a:lnTo>
                  <a:lnTo>
                    <a:pt x="322325" y="398780"/>
                  </a:lnTo>
                  <a:lnTo>
                    <a:pt x="192024" y="261112"/>
                  </a:lnTo>
                  <a:lnTo>
                    <a:pt x="61722" y="398780"/>
                  </a:lnTo>
                  <a:lnTo>
                    <a:pt x="0" y="340487"/>
                  </a:lnTo>
                  <a:lnTo>
                    <a:pt x="133604" y="199390"/>
                  </a:lnTo>
                  <a:lnTo>
                    <a:pt x="0" y="58293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1956" y="5417566"/>
              <a:ext cx="383794" cy="3982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11956" y="5417566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420"/>
                  </a:moveTo>
                  <a:lnTo>
                    <a:pt x="61468" y="0"/>
                  </a:lnTo>
                  <a:lnTo>
                    <a:pt x="191896" y="137414"/>
                  </a:lnTo>
                  <a:lnTo>
                    <a:pt x="322326" y="0"/>
                  </a:lnTo>
                  <a:lnTo>
                    <a:pt x="383794" y="58420"/>
                  </a:lnTo>
                  <a:lnTo>
                    <a:pt x="250444" y="199136"/>
                  </a:lnTo>
                  <a:lnTo>
                    <a:pt x="383794" y="339801"/>
                  </a:lnTo>
                  <a:lnTo>
                    <a:pt x="322326" y="398221"/>
                  </a:lnTo>
                  <a:lnTo>
                    <a:pt x="191896" y="260794"/>
                  </a:lnTo>
                  <a:lnTo>
                    <a:pt x="61468" y="398221"/>
                  </a:lnTo>
                  <a:lnTo>
                    <a:pt x="0" y="339801"/>
                  </a:lnTo>
                  <a:lnTo>
                    <a:pt x="133350" y="199136"/>
                  </a:lnTo>
                  <a:lnTo>
                    <a:pt x="0" y="5842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2481071" y="3619500"/>
              <a:ext cx="553720" cy="561340"/>
            </a:xfrm>
            <a:custGeom>
              <a:avLst/>
              <a:gdLst/>
              <a:ahLst/>
              <a:cxnLst/>
              <a:rect l="l" t="t" r="r" b="b"/>
              <a:pathLst>
                <a:path w="553719" h="561339">
                  <a:moveTo>
                    <a:pt x="276605" y="0"/>
                  </a:moveTo>
                  <a:lnTo>
                    <a:pt x="231735" y="3671"/>
                  </a:lnTo>
                  <a:lnTo>
                    <a:pt x="189171" y="14301"/>
                  </a:lnTo>
                  <a:lnTo>
                    <a:pt x="149482" y="31310"/>
                  </a:lnTo>
                  <a:lnTo>
                    <a:pt x="113239" y="54120"/>
                  </a:lnTo>
                  <a:lnTo>
                    <a:pt x="81010" y="82153"/>
                  </a:lnTo>
                  <a:lnTo>
                    <a:pt x="53364" y="114830"/>
                  </a:lnTo>
                  <a:lnTo>
                    <a:pt x="30871" y="151573"/>
                  </a:lnTo>
                  <a:lnTo>
                    <a:pt x="14100" y="191804"/>
                  </a:lnTo>
                  <a:lnTo>
                    <a:pt x="3619" y="234944"/>
                  </a:lnTo>
                  <a:lnTo>
                    <a:pt x="0" y="280416"/>
                  </a:lnTo>
                  <a:lnTo>
                    <a:pt x="3619" y="325887"/>
                  </a:lnTo>
                  <a:lnTo>
                    <a:pt x="14100" y="369027"/>
                  </a:lnTo>
                  <a:lnTo>
                    <a:pt x="30871" y="409258"/>
                  </a:lnTo>
                  <a:lnTo>
                    <a:pt x="53364" y="446001"/>
                  </a:lnTo>
                  <a:lnTo>
                    <a:pt x="81010" y="478678"/>
                  </a:lnTo>
                  <a:lnTo>
                    <a:pt x="113239" y="506711"/>
                  </a:lnTo>
                  <a:lnTo>
                    <a:pt x="149482" y="529521"/>
                  </a:lnTo>
                  <a:lnTo>
                    <a:pt x="189171" y="546530"/>
                  </a:lnTo>
                  <a:lnTo>
                    <a:pt x="231735" y="557160"/>
                  </a:lnTo>
                  <a:lnTo>
                    <a:pt x="276605" y="560832"/>
                  </a:lnTo>
                  <a:lnTo>
                    <a:pt x="321476" y="557160"/>
                  </a:lnTo>
                  <a:lnTo>
                    <a:pt x="364040" y="546530"/>
                  </a:lnTo>
                  <a:lnTo>
                    <a:pt x="403729" y="529521"/>
                  </a:lnTo>
                  <a:lnTo>
                    <a:pt x="439972" y="506711"/>
                  </a:lnTo>
                  <a:lnTo>
                    <a:pt x="472201" y="478678"/>
                  </a:lnTo>
                  <a:lnTo>
                    <a:pt x="499847" y="446001"/>
                  </a:lnTo>
                  <a:lnTo>
                    <a:pt x="514216" y="422529"/>
                  </a:lnTo>
                  <a:lnTo>
                    <a:pt x="276605" y="422529"/>
                  </a:lnTo>
                  <a:lnTo>
                    <a:pt x="232912" y="415283"/>
                  </a:lnTo>
                  <a:lnTo>
                    <a:pt x="194950" y="395109"/>
                  </a:lnTo>
                  <a:lnTo>
                    <a:pt x="165003" y="364345"/>
                  </a:lnTo>
                  <a:lnTo>
                    <a:pt x="145359" y="325334"/>
                  </a:lnTo>
                  <a:lnTo>
                    <a:pt x="138302" y="280416"/>
                  </a:lnTo>
                  <a:lnTo>
                    <a:pt x="145359" y="235497"/>
                  </a:lnTo>
                  <a:lnTo>
                    <a:pt x="165003" y="196486"/>
                  </a:lnTo>
                  <a:lnTo>
                    <a:pt x="194950" y="165722"/>
                  </a:lnTo>
                  <a:lnTo>
                    <a:pt x="232912" y="145548"/>
                  </a:lnTo>
                  <a:lnTo>
                    <a:pt x="276605" y="138302"/>
                  </a:lnTo>
                  <a:lnTo>
                    <a:pt x="514216" y="138302"/>
                  </a:lnTo>
                  <a:lnTo>
                    <a:pt x="499847" y="114830"/>
                  </a:lnTo>
                  <a:lnTo>
                    <a:pt x="472201" y="82153"/>
                  </a:lnTo>
                  <a:lnTo>
                    <a:pt x="439972" y="54120"/>
                  </a:lnTo>
                  <a:lnTo>
                    <a:pt x="403729" y="31310"/>
                  </a:lnTo>
                  <a:lnTo>
                    <a:pt x="364040" y="14301"/>
                  </a:lnTo>
                  <a:lnTo>
                    <a:pt x="321476" y="3671"/>
                  </a:lnTo>
                  <a:lnTo>
                    <a:pt x="276605" y="0"/>
                  </a:lnTo>
                  <a:close/>
                </a:path>
                <a:path w="553719" h="561339">
                  <a:moveTo>
                    <a:pt x="514216" y="138302"/>
                  </a:moveTo>
                  <a:lnTo>
                    <a:pt x="276605" y="138302"/>
                  </a:lnTo>
                  <a:lnTo>
                    <a:pt x="320299" y="145548"/>
                  </a:lnTo>
                  <a:lnTo>
                    <a:pt x="358261" y="165722"/>
                  </a:lnTo>
                  <a:lnTo>
                    <a:pt x="388208" y="196486"/>
                  </a:lnTo>
                  <a:lnTo>
                    <a:pt x="407852" y="235497"/>
                  </a:lnTo>
                  <a:lnTo>
                    <a:pt x="414908" y="280416"/>
                  </a:lnTo>
                  <a:lnTo>
                    <a:pt x="407852" y="325334"/>
                  </a:lnTo>
                  <a:lnTo>
                    <a:pt x="388208" y="364345"/>
                  </a:lnTo>
                  <a:lnTo>
                    <a:pt x="358261" y="395109"/>
                  </a:lnTo>
                  <a:lnTo>
                    <a:pt x="320299" y="415283"/>
                  </a:lnTo>
                  <a:lnTo>
                    <a:pt x="276605" y="422529"/>
                  </a:lnTo>
                  <a:lnTo>
                    <a:pt x="514216" y="422529"/>
                  </a:lnTo>
                  <a:lnTo>
                    <a:pt x="522340" y="409258"/>
                  </a:lnTo>
                  <a:lnTo>
                    <a:pt x="539111" y="369027"/>
                  </a:lnTo>
                  <a:lnTo>
                    <a:pt x="549592" y="325887"/>
                  </a:lnTo>
                  <a:lnTo>
                    <a:pt x="553211" y="280416"/>
                  </a:lnTo>
                  <a:lnTo>
                    <a:pt x="549592" y="234944"/>
                  </a:lnTo>
                  <a:lnTo>
                    <a:pt x="539111" y="191804"/>
                  </a:lnTo>
                  <a:lnTo>
                    <a:pt x="522340" y="151573"/>
                  </a:lnTo>
                  <a:lnTo>
                    <a:pt x="514216" y="138302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481071" y="3619500"/>
              <a:ext cx="553720" cy="561340"/>
            </a:xfrm>
            <a:custGeom>
              <a:avLst/>
              <a:gdLst/>
              <a:ahLst/>
              <a:cxnLst/>
              <a:rect l="l" t="t" r="r" b="b"/>
              <a:pathLst>
                <a:path w="553719" h="561339">
                  <a:moveTo>
                    <a:pt x="0" y="280416"/>
                  </a:moveTo>
                  <a:lnTo>
                    <a:pt x="3619" y="234944"/>
                  </a:lnTo>
                  <a:lnTo>
                    <a:pt x="14100" y="191804"/>
                  </a:lnTo>
                  <a:lnTo>
                    <a:pt x="30871" y="151573"/>
                  </a:lnTo>
                  <a:lnTo>
                    <a:pt x="53364" y="114830"/>
                  </a:lnTo>
                  <a:lnTo>
                    <a:pt x="81010" y="82153"/>
                  </a:lnTo>
                  <a:lnTo>
                    <a:pt x="113239" y="54120"/>
                  </a:lnTo>
                  <a:lnTo>
                    <a:pt x="149482" y="31310"/>
                  </a:lnTo>
                  <a:lnTo>
                    <a:pt x="189171" y="14301"/>
                  </a:lnTo>
                  <a:lnTo>
                    <a:pt x="231735" y="3671"/>
                  </a:lnTo>
                  <a:lnTo>
                    <a:pt x="276605" y="0"/>
                  </a:lnTo>
                  <a:lnTo>
                    <a:pt x="321476" y="3671"/>
                  </a:lnTo>
                  <a:lnTo>
                    <a:pt x="364040" y="14301"/>
                  </a:lnTo>
                  <a:lnTo>
                    <a:pt x="403729" y="31310"/>
                  </a:lnTo>
                  <a:lnTo>
                    <a:pt x="439972" y="54120"/>
                  </a:lnTo>
                  <a:lnTo>
                    <a:pt x="472201" y="82153"/>
                  </a:lnTo>
                  <a:lnTo>
                    <a:pt x="499847" y="114830"/>
                  </a:lnTo>
                  <a:lnTo>
                    <a:pt x="522340" y="151573"/>
                  </a:lnTo>
                  <a:lnTo>
                    <a:pt x="539111" y="191804"/>
                  </a:lnTo>
                  <a:lnTo>
                    <a:pt x="549592" y="234944"/>
                  </a:lnTo>
                  <a:lnTo>
                    <a:pt x="553211" y="280416"/>
                  </a:lnTo>
                  <a:lnTo>
                    <a:pt x="549592" y="325887"/>
                  </a:lnTo>
                  <a:lnTo>
                    <a:pt x="539111" y="369027"/>
                  </a:lnTo>
                  <a:lnTo>
                    <a:pt x="522340" y="409258"/>
                  </a:lnTo>
                  <a:lnTo>
                    <a:pt x="499847" y="446001"/>
                  </a:lnTo>
                  <a:lnTo>
                    <a:pt x="472201" y="478678"/>
                  </a:lnTo>
                  <a:lnTo>
                    <a:pt x="439972" y="506711"/>
                  </a:lnTo>
                  <a:lnTo>
                    <a:pt x="403729" y="529521"/>
                  </a:lnTo>
                  <a:lnTo>
                    <a:pt x="364040" y="546530"/>
                  </a:lnTo>
                  <a:lnTo>
                    <a:pt x="321476" y="557160"/>
                  </a:lnTo>
                  <a:lnTo>
                    <a:pt x="276605" y="560832"/>
                  </a:lnTo>
                  <a:lnTo>
                    <a:pt x="231735" y="557160"/>
                  </a:lnTo>
                  <a:lnTo>
                    <a:pt x="189171" y="546530"/>
                  </a:lnTo>
                  <a:lnTo>
                    <a:pt x="149482" y="529521"/>
                  </a:lnTo>
                  <a:lnTo>
                    <a:pt x="113239" y="506711"/>
                  </a:lnTo>
                  <a:lnTo>
                    <a:pt x="81010" y="478678"/>
                  </a:lnTo>
                  <a:lnTo>
                    <a:pt x="53364" y="446001"/>
                  </a:lnTo>
                  <a:lnTo>
                    <a:pt x="30871" y="409258"/>
                  </a:lnTo>
                  <a:lnTo>
                    <a:pt x="14100" y="369027"/>
                  </a:lnTo>
                  <a:lnTo>
                    <a:pt x="3619" y="325887"/>
                  </a:lnTo>
                  <a:lnTo>
                    <a:pt x="0" y="280416"/>
                  </a:lnTo>
                  <a:close/>
                </a:path>
                <a:path w="553719" h="561339">
                  <a:moveTo>
                    <a:pt x="138302" y="280416"/>
                  </a:moveTo>
                  <a:lnTo>
                    <a:pt x="145359" y="325334"/>
                  </a:lnTo>
                  <a:lnTo>
                    <a:pt x="165003" y="364345"/>
                  </a:lnTo>
                  <a:lnTo>
                    <a:pt x="194950" y="395109"/>
                  </a:lnTo>
                  <a:lnTo>
                    <a:pt x="232912" y="415283"/>
                  </a:lnTo>
                  <a:lnTo>
                    <a:pt x="276605" y="422529"/>
                  </a:lnTo>
                  <a:lnTo>
                    <a:pt x="320299" y="415283"/>
                  </a:lnTo>
                  <a:lnTo>
                    <a:pt x="358261" y="395109"/>
                  </a:lnTo>
                  <a:lnTo>
                    <a:pt x="388208" y="364345"/>
                  </a:lnTo>
                  <a:lnTo>
                    <a:pt x="407852" y="325334"/>
                  </a:lnTo>
                  <a:lnTo>
                    <a:pt x="414908" y="280416"/>
                  </a:lnTo>
                  <a:lnTo>
                    <a:pt x="407852" y="235497"/>
                  </a:lnTo>
                  <a:lnTo>
                    <a:pt x="388208" y="196486"/>
                  </a:lnTo>
                  <a:lnTo>
                    <a:pt x="358261" y="165722"/>
                  </a:lnTo>
                  <a:lnTo>
                    <a:pt x="320299" y="145548"/>
                  </a:lnTo>
                  <a:lnTo>
                    <a:pt x="276605" y="138302"/>
                  </a:lnTo>
                  <a:lnTo>
                    <a:pt x="232912" y="145548"/>
                  </a:lnTo>
                  <a:lnTo>
                    <a:pt x="194950" y="165722"/>
                  </a:lnTo>
                  <a:lnTo>
                    <a:pt x="165003" y="196486"/>
                  </a:lnTo>
                  <a:lnTo>
                    <a:pt x="145359" y="235497"/>
                  </a:lnTo>
                  <a:lnTo>
                    <a:pt x="138302" y="280416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034284" y="4402836"/>
              <a:ext cx="554990" cy="561340"/>
            </a:xfrm>
            <a:custGeom>
              <a:avLst/>
              <a:gdLst/>
              <a:ahLst/>
              <a:cxnLst/>
              <a:rect l="l" t="t" r="r" b="b"/>
              <a:pathLst>
                <a:path w="554989" h="561339">
                  <a:moveTo>
                    <a:pt x="277368" y="0"/>
                  </a:moveTo>
                  <a:lnTo>
                    <a:pt x="232383" y="3671"/>
                  </a:lnTo>
                  <a:lnTo>
                    <a:pt x="189707" y="14301"/>
                  </a:lnTo>
                  <a:lnTo>
                    <a:pt x="149912" y="31310"/>
                  </a:lnTo>
                  <a:lnTo>
                    <a:pt x="113568" y="54120"/>
                  </a:lnTo>
                  <a:lnTo>
                    <a:pt x="81248" y="82153"/>
                  </a:lnTo>
                  <a:lnTo>
                    <a:pt x="53522" y="114830"/>
                  </a:lnTo>
                  <a:lnTo>
                    <a:pt x="30963" y="151573"/>
                  </a:lnTo>
                  <a:lnTo>
                    <a:pt x="14142" y="191804"/>
                  </a:lnTo>
                  <a:lnTo>
                    <a:pt x="3630" y="234944"/>
                  </a:lnTo>
                  <a:lnTo>
                    <a:pt x="0" y="280415"/>
                  </a:lnTo>
                  <a:lnTo>
                    <a:pt x="3630" y="325887"/>
                  </a:lnTo>
                  <a:lnTo>
                    <a:pt x="14142" y="369027"/>
                  </a:lnTo>
                  <a:lnTo>
                    <a:pt x="30963" y="409258"/>
                  </a:lnTo>
                  <a:lnTo>
                    <a:pt x="53522" y="446001"/>
                  </a:lnTo>
                  <a:lnTo>
                    <a:pt x="81248" y="478678"/>
                  </a:lnTo>
                  <a:lnTo>
                    <a:pt x="113568" y="506711"/>
                  </a:lnTo>
                  <a:lnTo>
                    <a:pt x="149912" y="529521"/>
                  </a:lnTo>
                  <a:lnTo>
                    <a:pt x="189707" y="546530"/>
                  </a:lnTo>
                  <a:lnTo>
                    <a:pt x="232383" y="557160"/>
                  </a:lnTo>
                  <a:lnTo>
                    <a:pt x="277368" y="560832"/>
                  </a:lnTo>
                  <a:lnTo>
                    <a:pt x="322352" y="557160"/>
                  </a:lnTo>
                  <a:lnTo>
                    <a:pt x="365028" y="546530"/>
                  </a:lnTo>
                  <a:lnTo>
                    <a:pt x="404823" y="529521"/>
                  </a:lnTo>
                  <a:lnTo>
                    <a:pt x="441167" y="506711"/>
                  </a:lnTo>
                  <a:lnTo>
                    <a:pt x="473487" y="478678"/>
                  </a:lnTo>
                  <a:lnTo>
                    <a:pt x="501213" y="446001"/>
                  </a:lnTo>
                  <a:lnTo>
                    <a:pt x="515858" y="422147"/>
                  </a:lnTo>
                  <a:lnTo>
                    <a:pt x="277368" y="422147"/>
                  </a:lnTo>
                  <a:lnTo>
                    <a:pt x="233537" y="414918"/>
                  </a:lnTo>
                  <a:lnTo>
                    <a:pt x="195468" y="394789"/>
                  </a:lnTo>
                  <a:lnTo>
                    <a:pt x="165445" y="364101"/>
                  </a:lnTo>
                  <a:lnTo>
                    <a:pt x="145755" y="325197"/>
                  </a:lnTo>
                  <a:lnTo>
                    <a:pt x="138684" y="280415"/>
                  </a:lnTo>
                  <a:lnTo>
                    <a:pt x="145755" y="235634"/>
                  </a:lnTo>
                  <a:lnTo>
                    <a:pt x="165445" y="196730"/>
                  </a:lnTo>
                  <a:lnTo>
                    <a:pt x="195468" y="166042"/>
                  </a:lnTo>
                  <a:lnTo>
                    <a:pt x="233537" y="145913"/>
                  </a:lnTo>
                  <a:lnTo>
                    <a:pt x="277368" y="138683"/>
                  </a:lnTo>
                  <a:lnTo>
                    <a:pt x="515858" y="138683"/>
                  </a:lnTo>
                  <a:lnTo>
                    <a:pt x="501213" y="114830"/>
                  </a:lnTo>
                  <a:lnTo>
                    <a:pt x="473487" y="82153"/>
                  </a:lnTo>
                  <a:lnTo>
                    <a:pt x="441167" y="54120"/>
                  </a:lnTo>
                  <a:lnTo>
                    <a:pt x="404823" y="31310"/>
                  </a:lnTo>
                  <a:lnTo>
                    <a:pt x="365028" y="14301"/>
                  </a:lnTo>
                  <a:lnTo>
                    <a:pt x="322352" y="3671"/>
                  </a:lnTo>
                  <a:lnTo>
                    <a:pt x="277368" y="0"/>
                  </a:lnTo>
                  <a:close/>
                </a:path>
                <a:path w="554989" h="561339">
                  <a:moveTo>
                    <a:pt x="515858" y="138683"/>
                  </a:moveTo>
                  <a:lnTo>
                    <a:pt x="277368" y="138683"/>
                  </a:lnTo>
                  <a:lnTo>
                    <a:pt x="321198" y="145913"/>
                  </a:lnTo>
                  <a:lnTo>
                    <a:pt x="359267" y="166042"/>
                  </a:lnTo>
                  <a:lnTo>
                    <a:pt x="389290" y="196730"/>
                  </a:lnTo>
                  <a:lnTo>
                    <a:pt x="408980" y="235634"/>
                  </a:lnTo>
                  <a:lnTo>
                    <a:pt x="416052" y="280415"/>
                  </a:lnTo>
                  <a:lnTo>
                    <a:pt x="408980" y="325197"/>
                  </a:lnTo>
                  <a:lnTo>
                    <a:pt x="389290" y="364101"/>
                  </a:lnTo>
                  <a:lnTo>
                    <a:pt x="359267" y="394789"/>
                  </a:lnTo>
                  <a:lnTo>
                    <a:pt x="321198" y="414918"/>
                  </a:lnTo>
                  <a:lnTo>
                    <a:pt x="277368" y="422147"/>
                  </a:lnTo>
                  <a:lnTo>
                    <a:pt x="515858" y="422147"/>
                  </a:lnTo>
                  <a:lnTo>
                    <a:pt x="523772" y="409258"/>
                  </a:lnTo>
                  <a:lnTo>
                    <a:pt x="540593" y="369027"/>
                  </a:lnTo>
                  <a:lnTo>
                    <a:pt x="551105" y="325887"/>
                  </a:lnTo>
                  <a:lnTo>
                    <a:pt x="554736" y="280415"/>
                  </a:lnTo>
                  <a:lnTo>
                    <a:pt x="551105" y="234944"/>
                  </a:lnTo>
                  <a:lnTo>
                    <a:pt x="540593" y="191804"/>
                  </a:lnTo>
                  <a:lnTo>
                    <a:pt x="523772" y="151573"/>
                  </a:lnTo>
                  <a:lnTo>
                    <a:pt x="515858" y="13868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034284" y="4402836"/>
              <a:ext cx="554990" cy="561340"/>
            </a:xfrm>
            <a:custGeom>
              <a:avLst/>
              <a:gdLst/>
              <a:ahLst/>
              <a:cxnLst/>
              <a:rect l="l" t="t" r="r" b="b"/>
              <a:pathLst>
                <a:path w="554989" h="561339">
                  <a:moveTo>
                    <a:pt x="0" y="280415"/>
                  </a:moveTo>
                  <a:lnTo>
                    <a:pt x="3630" y="234944"/>
                  </a:lnTo>
                  <a:lnTo>
                    <a:pt x="14142" y="191804"/>
                  </a:lnTo>
                  <a:lnTo>
                    <a:pt x="30963" y="151573"/>
                  </a:lnTo>
                  <a:lnTo>
                    <a:pt x="53522" y="114830"/>
                  </a:lnTo>
                  <a:lnTo>
                    <a:pt x="81248" y="82153"/>
                  </a:lnTo>
                  <a:lnTo>
                    <a:pt x="113568" y="54120"/>
                  </a:lnTo>
                  <a:lnTo>
                    <a:pt x="149912" y="31310"/>
                  </a:lnTo>
                  <a:lnTo>
                    <a:pt x="189707" y="14301"/>
                  </a:lnTo>
                  <a:lnTo>
                    <a:pt x="232383" y="3671"/>
                  </a:lnTo>
                  <a:lnTo>
                    <a:pt x="277368" y="0"/>
                  </a:lnTo>
                  <a:lnTo>
                    <a:pt x="322352" y="3671"/>
                  </a:lnTo>
                  <a:lnTo>
                    <a:pt x="365028" y="14301"/>
                  </a:lnTo>
                  <a:lnTo>
                    <a:pt x="404823" y="31310"/>
                  </a:lnTo>
                  <a:lnTo>
                    <a:pt x="441167" y="54120"/>
                  </a:lnTo>
                  <a:lnTo>
                    <a:pt x="473487" y="82153"/>
                  </a:lnTo>
                  <a:lnTo>
                    <a:pt x="501213" y="114830"/>
                  </a:lnTo>
                  <a:lnTo>
                    <a:pt x="523772" y="151573"/>
                  </a:lnTo>
                  <a:lnTo>
                    <a:pt x="540593" y="191804"/>
                  </a:lnTo>
                  <a:lnTo>
                    <a:pt x="551105" y="234944"/>
                  </a:lnTo>
                  <a:lnTo>
                    <a:pt x="554736" y="280415"/>
                  </a:lnTo>
                  <a:lnTo>
                    <a:pt x="551105" y="325887"/>
                  </a:lnTo>
                  <a:lnTo>
                    <a:pt x="540593" y="369027"/>
                  </a:lnTo>
                  <a:lnTo>
                    <a:pt x="523772" y="409258"/>
                  </a:lnTo>
                  <a:lnTo>
                    <a:pt x="501213" y="446001"/>
                  </a:lnTo>
                  <a:lnTo>
                    <a:pt x="473487" y="478678"/>
                  </a:lnTo>
                  <a:lnTo>
                    <a:pt x="441167" y="506711"/>
                  </a:lnTo>
                  <a:lnTo>
                    <a:pt x="404823" y="529521"/>
                  </a:lnTo>
                  <a:lnTo>
                    <a:pt x="365028" y="546530"/>
                  </a:lnTo>
                  <a:lnTo>
                    <a:pt x="322352" y="557160"/>
                  </a:lnTo>
                  <a:lnTo>
                    <a:pt x="277368" y="560832"/>
                  </a:lnTo>
                  <a:lnTo>
                    <a:pt x="232383" y="557160"/>
                  </a:lnTo>
                  <a:lnTo>
                    <a:pt x="189707" y="546530"/>
                  </a:lnTo>
                  <a:lnTo>
                    <a:pt x="149912" y="529521"/>
                  </a:lnTo>
                  <a:lnTo>
                    <a:pt x="113568" y="506711"/>
                  </a:lnTo>
                  <a:lnTo>
                    <a:pt x="81248" y="478678"/>
                  </a:lnTo>
                  <a:lnTo>
                    <a:pt x="53522" y="446001"/>
                  </a:lnTo>
                  <a:lnTo>
                    <a:pt x="30963" y="409258"/>
                  </a:lnTo>
                  <a:lnTo>
                    <a:pt x="14142" y="369027"/>
                  </a:lnTo>
                  <a:lnTo>
                    <a:pt x="3630" y="325887"/>
                  </a:lnTo>
                  <a:lnTo>
                    <a:pt x="0" y="280415"/>
                  </a:lnTo>
                  <a:close/>
                </a:path>
                <a:path w="554989" h="561339">
                  <a:moveTo>
                    <a:pt x="138684" y="280415"/>
                  </a:moveTo>
                  <a:lnTo>
                    <a:pt x="145755" y="325197"/>
                  </a:lnTo>
                  <a:lnTo>
                    <a:pt x="165445" y="364101"/>
                  </a:lnTo>
                  <a:lnTo>
                    <a:pt x="195468" y="394789"/>
                  </a:lnTo>
                  <a:lnTo>
                    <a:pt x="233537" y="414918"/>
                  </a:lnTo>
                  <a:lnTo>
                    <a:pt x="277368" y="422147"/>
                  </a:lnTo>
                  <a:lnTo>
                    <a:pt x="321198" y="414918"/>
                  </a:lnTo>
                  <a:lnTo>
                    <a:pt x="359267" y="394789"/>
                  </a:lnTo>
                  <a:lnTo>
                    <a:pt x="389290" y="364101"/>
                  </a:lnTo>
                  <a:lnTo>
                    <a:pt x="408980" y="325197"/>
                  </a:lnTo>
                  <a:lnTo>
                    <a:pt x="416052" y="280415"/>
                  </a:lnTo>
                  <a:lnTo>
                    <a:pt x="408980" y="235634"/>
                  </a:lnTo>
                  <a:lnTo>
                    <a:pt x="389290" y="196730"/>
                  </a:lnTo>
                  <a:lnTo>
                    <a:pt x="359267" y="166042"/>
                  </a:lnTo>
                  <a:lnTo>
                    <a:pt x="321198" y="145913"/>
                  </a:lnTo>
                  <a:lnTo>
                    <a:pt x="277368" y="138683"/>
                  </a:lnTo>
                  <a:lnTo>
                    <a:pt x="233537" y="145913"/>
                  </a:lnTo>
                  <a:lnTo>
                    <a:pt x="195468" y="166042"/>
                  </a:lnTo>
                  <a:lnTo>
                    <a:pt x="165445" y="196730"/>
                  </a:lnTo>
                  <a:lnTo>
                    <a:pt x="145755" y="235634"/>
                  </a:lnTo>
                  <a:lnTo>
                    <a:pt x="138684" y="280415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355592" y="4303776"/>
              <a:ext cx="553720" cy="561340"/>
            </a:xfrm>
            <a:custGeom>
              <a:avLst/>
              <a:gdLst/>
              <a:ahLst/>
              <a:cxnLst/>
              <a:rect l="l" t="t" r="r" b="b"/>
              <a:pathLst>
                <a:path w="553720" h="561339">
                  <a:moveTo>
                    <a:pt x="276606" y="0"/>
                  </a:moveTo>
                  <a:lnTo>
                    <a:pt x="231735" y="3671"/>
                  </a:lnTo>
                  <a:lnTo>
                    <a:pt x="189171" y="14301"/>
                  </a:lnTo>
                  <a:lnTo>
                    <a:pt x="149482" y="31310"/>
                  </a:lnTo>
                  <a:lnTo>
                    <a:pt x="113239" y="54120"/>
                  </a:lnTo>
                  <a:lnTo>
                    <a:pt x="81010" y="82153"/>
                  </a:lnTo>
                  <a:lnTo>
                    <a:pt x="53364" y="114830"/>
                  </a:lnTo>
                  <a:lnTo>
                    <a:pt x="30871" y="151573"/>
                  </a:lnTo>
                  <a:lnTo>
                    <a:pt x="14100" y="191804"/>
                  </a:lnTo>
                  <a:lnTo>
                    <a:pt x="3619" y="234944"/>
                  </a:lnTo>
                  <a:lnTo>
                    <a:pt x="0" y="280416"/>
                  </a:lnTo>
                  <a:lnTo>
                    <a:pt x="3619" y="325887"/>
                  </a:lnTo>
                  <a:lnTo>
                    <a:pt x="14100" y="369027"/>
                  </a:lnTo>
                  <a:lnTo>
                    <a:pt x="30871" y="409258"/>
                  </a:lnTo>
                  <a:lnTo>
                    <a:pt x="53364" y="446001"/>
                  </a:lnTo>
                  <a:lnTo>
                    <a:pt x="81010" y="478678"/>
                  </a:lnTo>
                  <a:lnTo>
                    <a:pt x="113239" y="506711"/>
                  </a:lnTo>
                  <a:lnTo>
                    <a:pt x="149482" y="529521"/>
                  </a:lnTo>
                  <a:lnTo>
                    <a:pt x="189171" y="546530"/>
                  </a:lnTo>
                  <a:lnTo>
                    <a:pt x="231735" y="557160"/>
                  </a:lnTo>
                  <a:lnTo>
                    <a:pt x="276606" y="560832"/>
                  </a:lnTo>
                  <a:lnTo>
                    <a:pt x="321476" y="557160"/>
                  </a:lnTo>
                  <a:lnTo>
                    <a:pt x="364040" y="546530"/>
                  </a:lnTo>
                  <a:lnTo>
                    <a:pt x="403729" y="529521"/>
                  </a:lnTo>
                  <a:lnTo>
                    <a:pt x="439972" y="506711"/>
                  </a:lnTo>
                  <a:lnTo>
                    <a:pt x="472201" y="478678"/>
                  </a:lnTo>
                  <a:lnTo>
                    <a:pt x="499847" y="446001"/>
                  </a:lnTo>
                  <a:lnTo>
                    <a:pt x="514216" y="422529"/>
                  </a:lnTo>
                  <a:lnTo>
                    <a:pt x="276606" y="422529"/>
                  </a:lnTo>
                  <a:lnTo>
                    <a:pt x="232912" y="415283"/>
                  </a:lnTo>
                  <a:lnTo>
                    <a:pt x="194950" y="395109"/>
                  </a:lnTo>
                  <a:lnTo>
                    <a:pt x="165003" y="364345"/>
                  </a:lnTo>
                  <a:lnTo>
                    <a:pt x="145359" y="325334"/>
                  </a:lnTo>
                  <a:lnTo>
                    <a:pt x="138303" y="280416"/>
                  </a:lnTo>
                  <a:lnTo>
                    <a:pt x="145359" y="235497"/>
                  </a:lnTo>
                  <a:lnTo>
                    <a:pt x="165003" y="196486"/>
                  </a:lnTo>
                  <a:lnTo>
                    <a:pt x="194950" y="165722"/>
                  </a:lnTo>
                  <a:lnTo>
                    <a:pt x="232912" y="145548"/>
                  </a:lnTo>
                  <a:lnTo>
                    <a:pt x="276606" y="138303"/>
                  </a:lnTo>
                  <a:lnTo>
                    <a:pt x="514216" y="138303"/>
                  </a:lnTo>
                  <a:lnTo>
                    <a:pt x="499847" y="114830"/>
                  </a:lnTo>
                  <a:lnTo>
                    <a:pt x="472201" y="82153"/>
                  </a:lnTo>
                  <a:lnTo>
                    <a:pt x="439972" y="54120"/>
                  </a:lnTo>
                  <a:lnTo>
                    <a:pt x="403729" y="31310"/>
                  </a:lnTo>
                  <a:lnTo>
                    <a:pt x="364040" y="14301"/>
                  </a:lnTo>
                  <a:lnTo>
                    <a:pt x="321476" y="3671"/>
                  </a:lnTo>
                  <a:lnTo>
                    <a:pt x="276606" y="0"/>
                  </a:lnTo>
                  <a:close/>
                </a:path>
                <a:path w="553720" h="561339">
                  <a:moveTo>
                    <a:pt x="514216" y="138303"/>
                  </a:moveTo>
                  <a:lnTo>
                    <a:pt x="276606" y="138303"/>
                  </a:lnTo>
                  <a:lnTo>
                    <a:pt x="320299" y="145548"/>
                  </a:lnTo>
                  <a:lnTo>
                    <a:pt x="358261" y="165722"/>
                  </a:lnTo>
                  <a:lnTo>
                    <a:pt x="388208" y="196486"/>
                  </a:lnTo>
                  <a:lnTo>
                    <a:pt x="407852" y="235497"/>
                  </a:lnTo>
                  <a:lnTo>
                    <a:pt x="414909" y="280416"/>
                  </a:lnTo>
                  <a:lnTo>
                    <a:pt x="407852" y="325334"/>
                  </a:lnTo>
                  <a:lnTo>
                    <a:pt x="388208" y="364345"/>
                  </a:lnTo>
                  <a:lnTo>
                    <a:pt x="358261" y="395109"/>
                  </a:lnTo>
                  <a:lnTo>
                    <a:pt x="320299" y="415283"/>
                  </a:lnTo>
                  <a:lnTo>
                    <a:pt x="276606" y="422529"/>
                  </a:lnTo>
                  <a:lnTo>
                    <a:pt x="514216" y="422529"/>
                  </a:lnTo>
                  <a:lnTo>
                    <a:pt x="522340" y="409258"/>
                  </a:lnTo>
                  <a:lnTo>
                    <a:pt x="539111" y="369027"/>
                  </a:lnTo>
                  <a:lnTo>
                    <a:pt x="549592" y="325887"/>
                  </a:lnTo>
                  <a:lnTo>
                    <a:pt x="553212" y="280416"/>
                  </a:lnTo>
                  <a:lnTo>
                    <a:pt x="549592" y="234944"/>
                  </a:lnTo>
                  <a:lnTo>
                    <a:pt x="539111" y="191804"/>
                  </a:lnTo>
                  <a:lnTo>
                    <a:pt x="522340" y="151573"/>
                  </a:lnTo>
                  <a:lnTo>
                    <a:pt x="514216" y="13830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355592" y="4303776"/>
              <a:ext cx="553720" cy="561340"/>
            </a:xfrm>
            <a:custGeom>
              <a:avLst/>
              <a:gdLst/>
              <a:ahLst/>
              <a:cxnLst/>
              <a:rect l="l" t="t" r="r" b="b"/>
              <a:pathLst>
                <a:path w="553720" h="561339">
                  <a:moveTo>
                    <a:pt x="0" y="280416"/>
                  </a:moveTo>
                  <a:lnTo>
                    <a:pt x="3619" y="234944"/>
                  </a:lnTo>
                  <a:lnTo>
                    <a:pt x="14100" y="191804"/>
                  </a:lnTo>
                  <a:lnTo>
                    <a:pt x="30871" y="151573"/>
                  </a:lnTo>
                  <a:lnTo>
                    <a:pt x="53364" y="114830"/>
                  </a:lnTo>
                  <a:lnTo>
                    <a:pt x="81010" y="82153"/>
                  </a:lnTo>
                  <a:lnTo>
                    <a:pt x="113239" y="54120"/>
                  </a:lnTo>
                  <a:lnTo>
                    <a:pt x="149482" y="31310"/>
                  </a:lnTo>
                  <a:lnTo>
                    <a:pt x="189171" y="14301"/>
                  </a:lnTo>
                  <a:lnTo>
                    <a:pt x="231735" y="3671"/>
                  </a:lnTo>
                  <a:lnTo>
                    <a:pt x="276606" y="0"/>
                  </a:lnTo>
                  <a:lnTo>
                    <a:pt x="321476" y="3671"/>
                  </a:lnTo>
                  <a:lnTo>
                    <a:pt x="364040" y="14301"/>
                  </a:lnTo>
                  <a:lnTo>
                    <a:pt x="403729" y="31310"/>
                  </a:lnTo>
                  <a:lnTo>
                    <a:pt x="439972" y="54120"/>
                  </a:lnTo>
                  <a:lnTo>
                    <a:pt x="472201" y="82153"/>
                  </a:lnTo>
                  <a:lnTo>
                    <a:pt x="499847" y="114830"/>
                  </a:lnTo>
                  <a:lnTo>
                    <a:pt x="522340" y="151573"/>
                  </a:lnTo>
                  <a:lnTo>
                    <a:pt x="539111" y="191804"/>
                  </a:lnTo>
                  <a:lnTo>
                    <a:pt x="549592" y="234944"/>
                  </a:lnTo>
                  <a:lnTo>
                    <a:pt x="553212" y="280416"/>
                  </a:lnTo>
                  <a:lnTo>
                    <a:pt x="549592" y="325887"/>
                  </a:lnTo>
                  <a:lnTo>
                    <a:pt x="539111" y="369027"/>
                  </a:lnTo>
                  <a:lnTo>
                    <a:pt x="522340" y="409258"/>
                  </a:lnTo>
                  <a:lnTo>
                    <a:pt x="499847" y="446001"/>
                  </a:lnTo>
                  <a:lnTo>
                    <a:pt x="472201" y="478678"/>
                  </a:lnTo>
                  <a:lnTo>
                    <a:pt x="439972" y="506711"/>
                  </a:lnTo>
                  <a:lnTo>
                    <a:pt x="403729" y="529521"/>
                  </a:lnTo>
                  <a:lnTo>
                    <a:pt x="364040" y="546530"/>
                  </a:lnTo>
                  <a:lnTo>
                    <a:pt x="321476" y="557160"/>
                  </a:lnTo>
                  <a:lnTo>
                    <a:pt x="276606" y="560832"/>
                  </a:lnTo>
                  <a:lnTo>
                    <a:pt x="231735" y="557160"/>
                  </a:lnTo>
                  <a:lnTo>
                    <a:pt x="189171" y="546530"/>
                  </a:lnTo>
                  <a:lnTo>
                    <a:pt x="149482" y="529521"/>
                  </a:lnTo>
                  <a:lnTo>
                    <a:pt x="113239" y="506711"/>
                  </a:lnTo>
                  <a:lnTo>
                    <a:pt x="81010" y="478678"/>
                  </a:lnTo>
                  <a:lnTo>
                    <a:pt x="53364" y="446001"/>
                  </a:lnTo>
                  <a:lnTo>
                    <a:pt x="30871" y="409258"/>
                  </a:lnTo>
                  <a:lnTo>
                    <a:pt x="14100" y="369027"/>
                  </a:lnTo>
                  <a:lnTo>
                    <a:pt x="3619" y="325887"/>
                  </a:lnTo>
                  <a:lnTo>
                    <a:pt x="0" y="280416"/>
                  </a:lnTo>
                  <a:close/>
                </a:path>
                <a:path w="553720" h="561339">
                  <a:moveTo>
                    <a:pt x="138303" y="280416"/>
                  </a:moveTo>
                  <a:lnTo>
                    <a:pt x="145359" y="325334"/>
                  </a:lnTo>
                  <a:lnTo>
                    <a:pt x="165003" y="364345"/>
                  </a:lnTo>
                  <a:lnTo>
                    <a:pt x="194950" y="395109"/>
                  </a:lnTo>
                  <a:lnTo>
                    <a:pt x="232912" y="415283"/>
                  </a:lnTo>
                  <a:lnTo>
                    <a:pt x="276606" y="422529"/>
                  </a:lnTo>
                  <a:lnTo>
                    <a:pt x="320299" y="415283"/>
                  </a:lnTo>
                  <a:lnTo>
                    <a:pt x="358261" y="395109"/>
                  </a:lnTo>
                  <a:lnTo>
                    <a:pt x="388208" y="364345"/>
                  </a:lnTo>
                  <a:lnTo>
                    <a:pt x="407852" y="325334"/>
                  </a:lnTo>
                  <a:lnTo>
                    <a:pt x="414909" y="280416"/>
                  </a:lnTo>
                  <a:lnTo>
                    <a:pt x="407852" y="235497"/>
                  </a:lnTo>
                  <a:lnTo>
                    <a:pt x="388208" y="196486"/>
                  </a:lnTo>
                  <a:lnTo>
                    <a:pt x="358261" y="165722"/>
                  </a:lnTo>
                  <a:lnTo>
                    <a:pt x="320299" y="145548"/>
                  </a:lnTo>
                  <a:lnTo>
                    <a:pt x="276606" y="138303"/>
                  </a:lnTo>
                  <a:lnTo>
                    <a:pt x="232912" y="145548"/>
                  </a:lnTo>
                  <a:lnTo>
                    <a:pt x="194950" y="165722"/>
                  </a:lnTo>
                  <a:lnTo>
                    <a:pt x="165003" y="196486"/>
                  </a:lnTo>
                  <a:lnTo>
                    <a:pt x="145359" y="235497"/>
                  </a:lnTo>
                  <a:lnTo>
                    <a:pt x="138303" y="280416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49267" y="4917948"/>
              <a:ext cx="553720" cy="562610"/>
            </a:xfrm>
            <a:custGeom>
              <a:avLst/>
              <a:gdLst/>
              <a:ahLst/>
              <a:cxnLst/>
              <a:rect l="l" t="t" r="r" b="b"/>
              <a:pathLst>
                <a:path w="553720" h="562610">
                  <a:moveTo>
                    <a:pt x="276606" y="0"/>
                  </a:moveTo>
                  <a:lnTo>
                    <a:pt x="231735" y="3679"/>
                  </a:lnTo>
                  <a:lnTo>
                    <a:pt x="189171" y="14331"/>
                  </a:lnTo>
                  <a:lnTo>
                    <a:pt x="149482" y="31378"/>
                  </a:lnTo>
                  <a:lnTo>
                    <a:pt x="113239" y="54242"/>
                  </a:lnTo>
                  <a:lnTo>
                    <a:pt x="81010" y="82343"/>
                  </a:lnTo>
                  <a:lnTo>
                    <a:pt x="53364" y="115104"/>
                  </a:lnTo>
                  <a:lnTo>
                    <a:pt x="30871" y="151946"/>
                  </a:lnTo>
                  <a:lnTo>
                    <a:pt x="14100" y="192292"/>
                  </a:lnTo>
                  <a:lnTo>
                    <a:pt x="3619" y="235562"/>
                  </a:lnTo>
                  <a:lnTo>
                    <a:pt x="0" y="281177"/>
                  </a:lnTo>
                  <a:lnTo>
                    <a:pt x="3619" y="326793"/>
                  </a:lnTo>
                  <a:lnTo>
                    <a:pt x="14100" y="370063"/>
                  </a:lnTo>
                  <a:lnTo>
                    <a:pt x="30871" y="410409"/>
                  </a:lnTo>
                  <a:lnTo>
                    <a:pt x="53364" y="447251"/>
                  </a:lnTo>
                  <a:lnTo>
                    <a:pt x="81010" y="480012"/>
                  </a:lnTo>
                  <a:lnTo>
                    <a:pt x="113239" y="508113"/>
                  </a:lnTo>
                  <a:lnTo>
                    <a:pt x="149482" y="530977"/>
                  </a:lnTo>
                  <a:lnTo>
                    <a:pt x="189171" y="548024"/>
                  </a:lnTo>
                  <a:lnTo>
                    <a:pt x="231735" y="558676"/>
                  </a:lnTo>
                  <a:lnTo>
                    <a:pt x="276606" y="562355"/>
                  </a:lnTo>
                  <a:lnTo>
                    <a:pt x="321476" y="558676"/>
                  </a:lnTo>
                  <a:lnTo>
                    <a:pt x="364040" y="548024"/>
                  </a:lnTo>
                  <a:lnTo>
                    <a:pt x="403729" y="530977"/>
                  </a:lnTo>
                  <a:lnTo>
                    <a:pt x="439972" y="508113"/>
                  </a:lnTo>
                  <a:lnTo>
                    <a:pt x="472201" y="480012"/>
                  </a:lnTo>
                  <a:lnTo>
                    <a:pt x="499847" y="447251"/>
                  </a:lnTo>
                  <a:lnTo>
                    <a:pt x="514010" y="424052"/>
                  </a:lnTo>
                  <a:lnTo>
                    <a:pt x="276606" y="424052"/>
                  </a:lnTo>
                  <a:lnTo>
                    <a:pt x="232912" y="416765"/>
                  </a:lnTo>
                  <a:lnTo>
                    <a:pt x="194950" y="396474"/>
                  </a:lnTo>
                  <a:lnTo>
                    <a:pt x="165003" y="365540"/>
                  </a:lnTo>
                  <a:lnTo>
                    <a:pt x="145359" y="326321"/>
                  </a:lnTo>
                  <a:lnTo>
                    <a:pt x="138303" y="281177"/>
                  </a:lnTo>
                  <a:lnTo>
                    <a:pt x="145359" y="236034"/>
                  </a:lnTo>
                  <a:lnTo>
                    <a:pt x="165003" y="196815"/>
                  </a:lnTo>
                  <a:lnTo>
                    <a:pt x="194950" y="165881"/>
                  </a:lnTo>
                  <a:lnTo>
                    <a:pt x="232912" y="145590"/>
                  </a:lnTo>
                  <a:lnTo>
                    <a:pt x="276606" y="138302"/>
                  </a:lnTo>
                  <a:lnTo>
                    <a:pt x="514010" y="138302"/>
                  </a:lnTo>
                  <a:lnTo>
                    <a:pt x="499847" y="115104"/>
                  </a:lnTo>
                  <a:lnTo>
                    <a:pt x="472201" y="82343"/>
                  </a:lnTo>
                  <a:lnTo>
                    <a:pt x="439972" y="54242"/>
                  </a:lnTo>
                  <a:lnTo>
                    <a:pt x="403729" y="31378"/>
                  </a:lnTo>
                  <a:lnTo>
                    <a:pt x="364040" y="14331"/>
                  </a:lnTo>
                  <a:lnTo>
                    <a:pt x="321476" y="3679"/>
                  </a:lnTo>
                  <a:lnTo>
                    <a:pt x="276606" y="0"/>
                  </a:lnTo>
                  <a:close/>
                </a:path>
                <a:path w="553720" h="562610">
                  <a:moveTo>
                    <a:pt x="514010" y="138302"/>
                  </a:moveTo>
                  <a:lnTo>
                    <a:pt x="276606" y="138302"/>
                  </a:lnTo>
                  <a:lnTo>
                    <a:pt x="320299" y="145590"/>
                  </a:lnTo>
                  <a:lnTo>
                    <a:pt x="358261" y="165881"/>
                  </a:lnTo>
                  <a:lnTo>
                    <a:pt x="388208" y="196815"/>
                  </a:lnTo>
                  <a:lnTo>
                    <a:pt x="407852" y="236034"/>
                  </a:lnTo>
                  <a:lnTo>
                    <a:pt x="414909" y="281177"/>
                  </a:lnTo>
                  <a:lnTo>
                    <a:pt x="407852" y="326321"/>
                  </a:lnTo>
                  <a:lnTo>
                    <a:pt x="388208" y="365540"/>
                  </a:lnTo>
                  <a:lnTo>
                    <a:pt x="358261" y="396474"/>
                  </a:lnTo>
                  <a:lnTo>
                    <a:pt x="320299" y="416765"/>
                  </a:lnTo>
                  <a:lnTo>
                    <a:pt x="276606" y="424052"/>
                  </a:lnTo>
                  <a:lnTo>
                    <a:pt x="514010" y="424052"/>
                  </a:lnTo>
                  <a:lnTo>
                    <a:pt x="522340" y="410409"/>
                  </a:lnTo>
                  <a:lnTo>
                    <a:pt x="539111" y="370063"/>
                  </a:lnTo>
                  <a:lnTo>
                    <a:pt x="549592" y="326793"/>
                  </a:lnTo>
                  <a:lnTo>
                    <a:pt x="553212" y="281177"/>
                  </a:lnTo>
                  <a:lnTo>
                    <a:pt x="549592" y="235562"/>
                  </a:lnTo>
                  <a:lnTo>
                    <a:pt x="539111" y="192292"/>
                  </a:lnTo>
                  <a:lnTo>
                    <a:pt x="522340" y="151946"/>
                  </a:lnTo>
                  <a:lnTo>
                    <a:pt x="514010" y="138302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4049267" y="4917948"/>
              <a:ext cx="553720" cy="562610"/>
            </a:xfrm>
            <a:custGeom>
              <a:avLst/>
              <a:gdLst/>
              <a:ahLst/>
              <a:cxnLst/>
              <a:rect l="l" t="t" r="r" b="b"/>
              <a:pathLst>
                <a:path w="553720" h="562610">
                  <a:moveTo>
                    <a:pt x="0" y="281177"/>
                  </a:moveTo>
                  <a:lnTo>
                    <a:pt x="3619" y="235562"/>
                  </a:lnTo>
                  <a:lnTo>
                    <a:pt x="14100" y="192292"/>
                  </a:lnTo>
                  <a:lnTo>
                    <a:pt x="30871" y="151946"/>
                  </a:lnTo>
                  <a:lnTo>
                    <a:pt x="53364" y="115104"/>
                  </a:lnTo>
                  <a:lnTo>
                    <a:pt x="81010" y="82343"/>
                  </a:lnTo>
                  <a:lnTo>
                    <a:pt x="113239" y="54242"/>
                  </a:lnTo>
                  <a:lnTo>
                    <a:pt x="149482" y="31378"/>
                  </a:lnTo>
                  <a:lnTo>
                    <a:pt x="189171" y="14331"/>
                  </a:lnTo>
                  <a:lnTo>
                    <a:pt x="231735" y="3679"/>
                  </a:lnTo>
                  <a:lnTo>
                    <a:pt x="276606" y="0"/>
                  </a:lnTo>
                  <a:lnTo>
                    <a:pt x="321476" y="3679"/>
                  </a:lnTo>
                  <a:lnTo>
                    <a:pt x="364040" y="14331"/>
                  </a:lnTo>
                  <a:lnTo>
                    <a:pt x="403729" y="31378"/>
                  </a:lnTo>
                  <a:lnTo>
                    <a:pt x="439972" y="54242"/>
                  </a:lnTo>
                  <a:lnTo>
                    <a:pt x="472201" y="82343"/>
                  </a:lnTo>
                  <a:lnTo>
                    <a:pt x="499847" y="115104"/>
                  </a:lnTo>
                  <a:lnTo>
                    <a:pt x="522340" y="151946"/>
                  </a:lnTo>
                  <a:lnTo>
                    <a:pt x="539111" y="192292"/>
                  </a:lnTo>
                  <a:lnTo>
                    <a:pt x="549592" y="235562"/>
                  </a:lnTo>
                  <a:lnTo>
                    <a:pt x="553212" y="281177"/>
                  </a:lnTo>
                  <a:lnTo>
                    <a:pt x="549592" y="326793"/>
                  </a:lnTo>
                  <a:lnTo>
                    <a:pt x="539111" y="370063"/>
                  </a:lnTo>
                  <a:lnTo>
                    <a:pt x="522340" y="410409"/>
                  </a:lnTo>
                  <a:lnTo>
                    <a:pt x="499847" y="447251"/>
                  </a:lnTo>
                  <a:lnTo>
                    <a:pt x="472201" y="480012"/>
                  </a:lnTo>
                  <a:lnTo>
                    <a:pt x="439972" y="508113"/>
                  </a:lnTo>
                  <a:lnTo>
                    <a:pt x="403729" y="530977"/>
                  </a:lnTo>
                  <a:lnTo>
                    <a:pt x="364040" y="548024"/>
                  </a:lnTo>
                  <a:lnTo>
                    <a:pt x="321476" y="558676"/>
                  </a:lnTo>
                  <a:lnTo>
                    <a:pt x="276606" y="562355"/>
                  </a:lnTo>
                  <a:lnTo>
                    <a:pt x="231735" y="558676"/>
                  </a:lnTo>
                  <a:lnTo>
                    <a:pt x="189171" y="548024"/>
                  </a:lnTo>
                  <a:lnTo>
                    <a:pt x="149482" y="530977"/>
                  </a:lnTo>
                  <a:lnTo>
                    <a:pt x="113239" y="508113"/>
                  </a:lnTo>
                  <a:lnTo>
                    <a:pt x="81010" y="480012"/>
                  </a:lnTo>
                  <a:lnTo>
                    <a:pt x="53364" y="447251"/>
                  </a:lnTo>
                  <a:lnTo>
                    <a:pt x="30871" y="410409"/>
                  </a:lnTo>
                  <a:lnTo>
                    <a:pt x="14100" y="370063"/>
                  </a:lnTo>
                  <a:lnTo>
                    <a:pt x="3619" y="326793"/>
                  </a:lnTo>
                  <a:lnTo>
                    <a:pt x="0" y="281177"/>
                  </a:lnTo>
                  <a:close/>
                </a:path>
                <a:path w="553720" h="562610">
                  <a:moveTo>
                    <a:pt x="138303" y="281177"/>
                  </a:moveTo>
                  <a:lnTo>
                    <a:pt x="145359" y="326321"/>
                  </a:lnTo>
                  <a:lnTo>
                    <a:pt x="165003" y="365540"/>
                  </a:lnTo>
                  <a:lnTo>
                    <a:pt x="194950" y="396474"/>
                  </a:lnTo>
                  <a:lnTo>
                    <a:pt x="232912" y="416765"/>
                  </a:lnTo>
                  <a:lnTo>
                    <a:pt x="276606" y="424052"/>
                  </a:lnTo>
                  <a:lnTo>
                    <a:pt x="320299" y="416765"/>
                  </a:lnTo>
                  <a:lnTo>
                    <a:pt x="358261" y="396474"/>
                  </a:lnTo>
                  <a:lnTo>
                    <a:pt x="388208" y="365540"/>
                  </a:lnTo>
                  <a:lnTo>
                    <a:pt x="407852" y="326321"/>
                  </a:lnTo>
                  <a:lnTo>
                    <a:pt x="414909" y="281177"/>
                  </a:lnTo>
                  <a:lnTo>
                    <a:pt x="407852" y="236034"/>
                  </a:lnTo>
                  <a:lnTo>
                    <a:pt x="388208" y="196815"/>
                  </a:lnTo>
                  <a:lnTo>
                    <a:pt x="358261" y="165881"/>
                  </a:lnTo>
                  <a:lnTo>
                    <a:pt x="320299" y="145590"/>
                  </a:lnTo>
                  <a:lnTo>
                    <a:pt x="276606" y="138302"/>
                  </a:lnTo>
                  <a:lnTo>
                    <a:pt x="232912" y="145590"/>
                  </a:lnTo>
                  <a:lnTo>
                    <a:pt x="194950" y="165881"/>
                  </a:lnTo>
                  <a:lnTo>
                    <a:pt x="165003" y="196815"/>
                  </a:lnTo>
                  <a:lnTo>
                    <a:pt x="145359" y="236034"/>
                  </a:lnTo>
                  <a:lnTo>
                    <a:pt x="138303" y="281177"/>
                  </a:lnTo>
                  <a:close/>
                </a:path>
              </a:pathLst>
            </a:custGeom>
            <a:ln w="12700">
              <a:solidFill>
                <a:srgbClr val="507D31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378458" y="5328666"/>
              <a:ext cx="711835" cy="865505"/>
            </a:xfrm>
            <a:custGeom>
              <a:avLst/>
              <a:gdLst/>
              <a:ahLst/>
              <a:cxnLst/>
              <a:rect l="l" t="t" r="r" b="b"/>
              <a:pathLst>
                <a:path w="711835" h="865504">
                  <a:moveTo>
                    <a:pt x="55668" y="52861"/>
                  </a:moveTo>
                  <a:lnTo>
                    <a:pt x="40935" y="64926"/>
                  </a:lnTo>
                  <a:lnTo>
                    <a:pt x="696975" y="864946"/>
                  </a:lnTo>
                  <a:lnTo>
                    <a:pt x="711708" y="852868"/>
                  </a:lnTo>
                  <a:lnTo>
                    <a:pt x="55668" y="52861"/>
                  </a:lnTo>
                  <a:close/>
                </a:path>
                <a:path w="711835" h="865504">
                  <a:moveTo>
                    <a:pt x="0" y="0"/>
                  </a:moveTo>
                  <a:lnTo>
                    <a:pt x="18795" y="83058"/>
                  </a:lnTo>
                  <a:lnTo>
                    <a:pt x="40935" y="64926"/>
                  </a:lnTo>
                  <a:lnTo>
                    <a:pt x="32892" y="55118"/>
                  </a:lnTo>
                  <a:lnTo>
                    <a:pt x="47625" y="43053"/>
                  </a:lnTo>
                  <a:lnTo>
                    <a:pt x="67644" y="43053"/>
                  </a:lnTo>
                  <a:lnTo>
                    <a:pt x="77723" y="34798"/>
                  </a:lnTo>
                  <a:lnTo>
                    <a:pt x="0" y="0"/>
                  </a:lnTo>
                  <a:close/>
                </a:path>
                <a:path w="711835" h="865504">
                  <a:moveTo>
                    <a:pt x="47625" y="43053"/>
                  </a:moveTo>
                  <a:lnTo>
                    <a:pt x="32892" y="55118"/>
                  </a:lnTo>
                  <a:lnTo>
                    <a:pt x="40935" y="64926"/>
                  </a:lnTo>
                  <a:lnTo>
                    <a:pt x="55668" y="52861"/>
                  </a:lnTo>
                  <a:lnTo>
                    <a:pt x="47625" y="43053"/>
                  </a:lnTo>
                  <a:close/>
                </a:path>
                <a:path w="711835" h="865504">
                  <a:moveTo>
                    <a:pt x="67644" y="43053"/>
                  </a:moveTo>
                  <a:lnTo>
                    <a:pt x="47625" y="43053"/>
                  </a:lnTo>
                  <a:lnTo>
                    <a:pt x="55668" y="52861"/>
                  </a:lnTo>
                  <a:lnTo>
                    <a:pt x="67644" y="430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95591" y="1543777"/>
            <a:ext cx="7353130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spc="-5" dirty="0"/>
              <a:t>Is</a:t>
            </a:r>
            <a:r>
              <a:rPr sz="6400" spc="-21" dirty="0"/>
              <a:t> </a:t>
            </a:r>
            <a:r>
              <a:rPr sz="6400" dirty="0"/>
              <a:t>it</a:t>
            </a:r>
            <a:r>
              <a:rPr sz="6400" spc="5" dirty="0"/>
              <a:t> </a:t>
            </a:r>
            <a:r>
              <a:rPr sz="6400" dirty="0"/>
              <a:t>due</a:t>
            </a:r>
            <a:r>
              <a:rPr sz="6400" spc="-11" dirty="0"/>
              <a:t> </a:t>
            </a:r>
            <a:r>
              <a:rPr sz="6400" spc="-43" dirty="0"/>
              <a:t>to</a:t>
            </a:r>
            <a:r>
              <a:rPr sz="6400" dirty="0"/>
              <a:t> </a:t>
            </a:r>
            <a:r>
              <a:rPr sz="6400" spc="-59" dirty="0"/>
              <a:t>overfitting?</a:t>
            </a:r>
            <a:endParaRPr sz="6400"/>
          </a:p>
        </p:txBody>
      </p:sp>
      <p:sp>
        <p:nvSpPr>
          <p:cNvPr id="23" name="object 23"/>
          <p:cNvSpPr txBox="1"/>
          <p:nvPr/>
        </p:nvSpPr>
        <p:spPr>
          <a:xfrm>
            <a:off x="495591" y="2766230"/>
            <a:ext cx="10985669" cy="604610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marR="5419" algn="l" defTabSz="975390" rtl="0">
              <a:spcBef>
                <a:spcPts val="107"/>
              </a:spcBef>
            </a:pP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Overfitting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hypothesis: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because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have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huge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number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parameters,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tend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overfit,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making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it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easy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find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inputs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that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produce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crazy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outputs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5590" y="3569953"/>
            <a:ext cx="6198955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Implication:</a:t>
            </a:r>
            <a:r>
              <a:rPr sz="1920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fix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examples,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stop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using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73567" y="3436518"/>
            <a:ext cx="3509941" cy="62376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512" rIns="0" bIns="0" rtlCol="0">
            <a:spAutoFit/>
          </a:bodyPr>
          <a:lstStyle/>
          <a:p>
            <a:pPr algn="ctr" defTabSz="975390" rtl="0">
              <a:spcBef>
                <a:spcPts val="256"/>
              </a:spcBef>
            </a:pP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most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evidence</a:t>
            </a:r>
            <a:r>
              <a:rPr sz="1920" b="1" kern="1200" spc="-4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suggests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that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2709" algn="ctr" defTabSz="975390" rtl="0"/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hypothesis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false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5590" y="4240649"/>
            <a:ext cx="1931755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b="1" kern="1200" spc="-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mental</a:t>
            </a:r>
            <a:r>
              <a:rPr sz="1920" b="1" kern="1200" spc="-4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model: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989" y="8229872"/>
            <a:ext cx="3994235" cy="24342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Slide</a:t>
            </a:r>
            <a:r>
              <a:rPr sz="149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based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 material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</a:t>
            </a:r>
            <a:r>
              <a:rPr sz="1493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Ian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Goodfellow</a:t>
            </a:r>
            <a:r>
              <a:rPr sz="1493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(2017)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05914" y="7718457"/>
            <a:ext cx="3938016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things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like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11391" y="4493970"/>
            <a:ext cx="4347803" cy="2081938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319034" marR="195078" indent="-306164" algn="l" defTabSz="975390" rtl="0">
              <a:spcBef>
                <a:spcPts val="107"/>
              </a:spcBef>
              <a:buFont typeface="Wingdings"/>
              <a:buChar char=""/>
              <a:tabLst>
                <a:tab pos="319711" algn="l"/>
              </a:tabLst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If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were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true,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would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expect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different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have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very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different </a:t>
            </a:r>
            <a:r>
              <a:rPr sz="1920" kern="1200" spc="-4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(high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variance)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806729" lvl="1" indent="-306164" algn="l" defTabSz="975390" rtl="0">
              <a:buFont typeface="Wingdings"/>
              <a:buChar char=""/>
              <a:tabLst>
                <a:tab pos="806729" algn="l"/>
                <a:tab pos="807407" algn="l"/>
              </a:tabLst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conclusively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the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case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marR="5419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If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were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true,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would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expect low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capacity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(e.g.,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models)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have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issue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11391" y="6542499"/>
            <a:ext cx="4352544" cy="1491007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806729" indent="-306164" algn="l" defTabSz="975390" rtl="0">
              <a:spcBef>
                <a:spcPts val="107"/>
              </a:spcBef>
              <a:buFont typeface="Wingdings"/>
              <a:buChar char=""/>
              <a:tabLst>
                <a:tab pos="806729" algn="l"/>
                <a:tab pos="807407" algn="l"/>
              </a:tabLst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Low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capacity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also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have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marR="5419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If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this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were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true,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would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expect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highly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nonlinear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decision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boundaries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around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806729" lvl="1" indent="-306164" algn="l" defTabSz="975390" rtl="0">
              <a:buFont typeface="Wingdings"/>
              <a:buChar char=""/>
              <a:tabLst>
                <a:tab pos="806729" algn="l"/>
                <a:tab pos="807407" algn="l"/>
              </a:tabLst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appears 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true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95534" y="6403374"/>
            <a:ext cx="416560" cy="432139"/>
            <a:chOff x="1120813" y="4860163"/>
            <a:chExt cx="390525" cy="40513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3988" y="4863338"/>
              <a:ext cx="384009" cy="39878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23988" y="4863338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293"/>
                  </a:moveTo>
                  <a:lnTo>
                    <a:pt x="61645" y="0"/>
                  </a:lnTo>
                  <a:lnTo>
                    <a:pt x="191985" y="137668"/>
                  </a:lnTo>
                  <a:lnTo>
                    <a:pt x="322287" y="0"/>
                  </a:lnTo>
                  <a:lnTo>
                    <a:pt x="384009" y="58293"/>
                  </a:lnTo>
                  <a:lnTo>
                    <a:pt x="250405" y="199389"/>
                  </a:lnTo>
                  <a:lnTo>
                    <a:pt x="384009" y="340487"/>
                  </a:lnTo>
                  <a:lnTo>
                    <a:pt x="322287" y="398780"/>
                  </a:lnTo>
                  <a:lnTo>
                    <a:pt x="191985" y="261112"/>
                  </a:lnTo>
                  <a:lnTo>
                    <a:pt x="61645" y="398780"/>
                  </a:lnTo>
                  <a:lnTo>
                    <a:pt x="0" y="340487"/>
                  </a:lnTo>
                  <a:lnTo>
                    <a:pt x="133553" y="199389"/>
                  </a:lnTo>
                  <a:lnTo>
                    <a:pt x="0" y="58293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4257" y="3954271"/>
            <a:ext cx="5442373" cy="2468880"/>
            <a:chOff x="491490" y="2564129"/>
            <a:chExt cx="5102225" cy="2314575"/>
          </a:xfrm>
        </p:grpSpPr>
        <p:sp>
          <p:nvSpPr>
            <p:cNvPr id="3" name="object 3"/>
            <p:cNvSpPr/>
            <p:nvPr/>
          </p:nvSpPr>
          <p:spPr>
            <a:xfrm>
              <a:off x="1603248" y="2642615"/>
              <a:ext cx="3827145" cy="1572895"/>
            </a:xfrm>
            <a:custGeom>
              <a:avLst/>
              <a:gdLst/>
              <a:ahLst/>
              <a:cxnLst/>
              <a:rect l="l" t="t" r="r" b="b"/>
              <a:pathLst>
                <a:path w="3827145" h="1572895">
                  <a:moveTo>
                    <a:pt x="3809111" y="0"/>
                  </a:moveTo>
                  <a:lnTo>
                    <a:pt x="0" y="8000"/>
                  </a:lnTo>
                  <a:lnTo>
                    <a:pt x="2744724" y="1572768"/>
                  </a:lnTo>
                  <a:lnTo>
                    <a:pt x="3826764" y="1556766"/>
                  </a:lnTo>
                  <a:lnTo>
                    <a:pt x="3809111" y="0"/>
                  </a:lnTo>
                  <a:close/>
                </a:path>
              </a:pathLst>
            </a:custGeom>
            <a:solidFill>
              <a:srgbClr val="E1EFD9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91490" y="2564129"/>
              <a:ext cx="5102225" cy="1690370"/>
            </a:xfrm>
            <a:custGeom>
              <a:avLst/>
              <a:gdLst/>
              <a:ahLst/>
              <a:cxnLst/>
              <a:rect l="l" t="t" r="r" b="b"/>
              <a:pathLst>
                <a:path w="5102225" h="1690370">
                  <a:moveTo>
                    <a:pt x="5102225" y="1652016"/>
                  </a:moveTo>
                  <a:lnTo>
                    <a:pt x="5083175" y="1642491"/>
                  </a:lnTo>
                  <a:lnTo>
                    <a:pt x="5026025" y="1613916"/>
                  </a:lnTo>
                  <a:lnTo>
                    <a:pt x="5026025" y="1642491"/>
                  </a:lnTo>
                  <a:lnTo>
                    <a:pt x="47625" y="1642491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28575" y="76200"/>
                  </a:lnTo>
                  <a:lnTo>
                    <a:pt x="28575" y="1651000"/>
                  </a:lnTo>
                  <a:lnTo>
                    <a:pt x="38100" y="1651000"/>
                  </a:lnTo>
                  <a:lnTo>
                    <a:pt x="38100" y="1661541"/>
                  </a:lnTo>
                  <a:lnTo>
                    <a:pt x="5026025" y="1661541"/>
                  </a:lnTo>
                  <a:lnTo>
                    <a:pt x="5026025" y="1690116"/>
                  </a:lnTo>
                  <a:lnTo>
                    <a:pt x="5083175" y="1661541"/>
                  </a:lnTo>
                  <a:lnTo>
                    <a:pt x="5102225" y="16520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6869" y="2910585"/>
              <a:ext cx="383794" cy="3982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26869" y="2910585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419"/>
                  </a:moveTo>
                  <a:lnTo>
                    <a:pt x="61468" y="0"/>
                  </a:lnTo>
                  <a:lnTo>
                    <a:pt x="191897" y="137413"/>
                  </a:lnTo>
                  <a:lnTo>
                    <a:pt x="322325" y="0"/>
                  </a:lnTo>
                  <a:lnTo>
                    <a:pt x="383794" y="58419"/>
                  </a:lnTo>
                  <a:lnTo>
                    <a:pt x="250444" y="199136"/>
                  </a:lnTo>
                  <a:lnTo>
                    <a:pt x="383794" y="339851"/>
                  </a:lnTo>
                  <a:lnTo>
                    <a:pt x="322325" y="398272"/>
                  </a:lnTo>
                  <a:lnTo>
                    <a:pt x="191897" y="260858"/>
                  </a:lnTo>
                  <a:lnTo>
                    <a:pt x="61468" y="398272"/>
                  </a:lnTo>
                  <a:lnTo>
                    <a:pt x="0" y="339851"/>
                  </a:lnTo>
                  <a:lnTo>
                    <a:pt x="133350" y="199136"/>
                  </a:lnTo>
                  <a:lnTo>
                    <a:pt x="0" y="58419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6113" y="3083305"/>
              <a:ext cx="384048" cy="39878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36113" y="3083305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293"/>
                  </a:moveTo>
                  <a:lnTo>
                    <a:pt x="61722" y="0"/>
                  </a:lnTo>
                  <a:lnTo>
                    <a:pt x="192024" y="137668"/>
                  </a:lnTo>
                  <a:lnTo>
                    <a:pt x="322325" y="0"/>
                  </a:lnTo>
                  <a:lnTo>
                    <a:pt x="384048" y="58293"/>
                  </a:lnTo>
                  <a:lnTo>
                    <a:pt x="250444" y="199390"/>
                  </a:lnTo>
                  <a:lnTo>
                    <a:pt x="384048" y="340487"/>
                  </a:lnTo>
                  <a:lnTo>
                    <a:pt x="322325" y="398780"/>
                  </a:lnTo>
                  <a:lnTo>
                    <a:pt x="192024" y="261112"/>
                  </a:lnTo>
                  <a:lnTo>
                    <a:pt x="61722" y="398780"/>
                  </a:lnTo>
                  <a:lnTo>
                    <a:pt x="0" y="340487"/>
                  </a:lnTo>
                  <a:lnTo>
                    <a:pt x="133604" y="199390"/>
                  </a:lnTo>
                  <a:lnTo>
                    <a:pt x="0" y="58293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1101" y="3348481"/>
              <a:ext cx="384048" cy="3987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721101" y="3348481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292"/>
                  </a:moveTo>
                  <a:lnTo>
                    <a:pt x="61722" y="0"/>
                  </a:lnTo>
                  <a:lnTo>
                    <a:pt x="192024" y="137667"/>
                  </a:lnTo>
                  <a:lnTo>
                    <a:pt x="322325" y="0"/>
                  </a:lnTo>
                  <a:lnTo>
                    <a:pt x="384048" y="58292"/>
                  </a:lnTo>
                  <a:lnTo>
                    <a:pt x="250444" y="199389"/>
                  </a:lnTo>
                  <a:lnTo>
                    <a:pt x="384048" y="340486"/>
                  </a:lnTo>
                  <a:lnTo>
                    <a:pt x="322325" y="398779"/>
                  </a:lnTo>
                  <a:lnTo>
                    <a:pt x="192024" y="261111"/>
                  </a:lnTo>
                  <a:lnTo>
                    <a:pt x="61722" y="398779"/>
                  </a:lnTo>
                  <a:lnTo>
                    <a:pt x="0" y="340486"/>
                  </a:lnTo>
                  <a:lnTo>
                    <a:pt x="133604" y="199389"/>
                  </a:lnTo>
                  <a:lnTo>
                    <a:pt x="0" y="58292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6869" y="3398265"/>
              <a:ext cx="383794" cy="3982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126869" y="3398265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420"/>
                  </a:moveTo>
                  <a:lnTo>
                    <a:pt x="61468" y="0"/>
                  </a:lnTo>
                  <a:lnTo>
                    <a:pt x="191897" y="137413"/>
                  </a:lnTo>
                  <a:lnTo>
                    <a:pt x="322325" y="0"/>
                  </a:lnTo>
                  <a:lnTo>
                    <a:pt x="383794" y="58420"/>
                  </a:lnTo>
                  <a:lnTo>
                    <a:pt x="250444" y="199136"/>
                  </a:lnTo>
                  <a:lnTo>
                    <a:pt x="383794" y="339852"/>
                  </a:lnTo>
                  <a:lnTo>
                    <a:pt x="322325" y="398272"/>
                  </a:lnTo>
                  <a:lnTo>
                    <a:pt x="191897" y="260858"/>
                  </a:lnTo>
                  <a:lnTo>
                    <a:pt x="61468" y="398272"/>
                  </a:lnTo>
                  <a:lnTo>
                    <a:pt x="0" y="339852"/>
                  </a:lnTo>
                  <a:lnTo>
                    <a:pt x="133350" y="199136"/>
                  </a:lnTo>
                  <a:lnTo>
                    <a:pt x="0" y="5842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02815" y="3181984"/>
              <a:ext cx="383031" cy="3980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702815" y="3181984"/>
              <a:ext cx="383540" cy="398145"/>
            </a:xfrm>
            <a:custGeom>
              <a:avLst/>
              <a:gdLst/>
              <a:ahLst/>
              <a:cxnLst/>
              <a:rect l="l" t="t" r="r" b="b"/>
              <a:pathLst>
                <a:path w="383539" h="398145">
                  <a:moveTo>
                    <a:pt x="0" y="58292"/>
                  </a:moveTo>
                  <a:lnTo>
                    <a:pt x="61467" y="0"/>
                  </a:lnTo>
                  <a:lnTo>
                    <a:pt x="191515" y="137413"/>
                  </a:lnTo>
                  <a:lnTo>
                    <a:pt x="321563" y="0"/>
                  </a:lnTo>
                  <a:lnTo>
                    <a:pt x="383031" y="58292"/>
                  </a:lnTo>
                  <a:lnTo>
                    <a:pt x="249808" y="199009"/>
                  </a:lnTo>
                  <a:lnTo>
                    <a:pt x="383031" y="339725"/>
                  </a:lnTo>
                  <a:lnTo>
                    <a:pt x="321563" y="398017"/>
                  </a:lnTo>
                  <a:lnTo>
                    <a:pt x="191515" y="260603"/>
                  </a:lnTo>
                  <a:lnTo>
                    <a:pt x="61467" y="398017"/>
                  </a:lnTo>
                  <a:lnTo>
                    <a:pt x="0" y="339725"/>
                  </a:lnTo>
                  <a:lnTo>
                    <a:pt x="133222" y="199009"/>
                  </a:lnTo>
                  <a:lnTo>
                    <a:pt x="0" y="58292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5912" y="3439413"/>
              <a:ext cx="383794" cy="3982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335912" y="3439413"/>
              <a:ext cx="384175" cy="398780"/>
            </a:xfrm>
            <a:custGeom>
              <a:avLst/>
              <a:gdLst/>
              <a:ahLst/>
              <a:cxnLst/>
              <a:rect l="l" t="t" r="r" b="b"/>
              <a:pathLst>
                <a:path w="384175" h="398779">
                  <a:moveTo>
                    <a:pt x="0" y="58420"/>
                  </a:moveTo>
                  <a:lnTo>
                    <a:pt x="61468" y="0"/>
                  </a:lnTo>
                  <a:lnTo>
                    <a:pt x="191897" y="137413"/>
                  </a:lnTo>
                  <a:lnTo>
                    <a:pt x="322325" y="0"/>
                  </a:lnTo>
                  <a:lnTo>
                    <a:pt x="383794" y="58420"/>
                  </a:lnTo>
                  <a:lnTo>
                    <a:pt x="250444" y="199136"/>
                  </a:lnTo>
                  <a:lnTo>
                    <a:pt x="383794" y="339852"/>
                  </a:lnTo>
                  <a:lnTo>
                    <a:pt x="322325" y="398272"/>
                  </a:lnTo>
                  <a:lnTo>
                    <a:pt x="191897" y="260858"/>
                  </a:lnTo>
                  <a:lnTo>
                    <a:pt x="61468" y="398272"/>
                  </a:lnTo>
                  <a:lnTo>
                    <a:pt x="0" y="339852"/>
                  </a:lnTo>
                  <a:lnTo>
                    <a:pt x="133350" y="199136"/>
                  </a:lnTo>
                  <a:lnTo>
                    <a:pt x="0" y="5842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6866" y="3084321"/>
              <a:ext cx="383844" cy="3982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7601" y="2840481"/>
              <a:ext cx="4923282" cy="2037968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95591" y="1543777"/>
            <a:ext cx="8293947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spc="-5" dirty="0"/>
              <a:t>Linear</a:t>
            </a:r>
            <a:r>
              <a:rPr sz="6400" spc="-27" dirty="0"/>
              <a:t> </a:t>
            </a:r>
            <a:r>
              <a:rPr sz="6400" spc="-5" dirty="0"/>
              <a:t>models</a:t>
            </a:r>
            <a:r>
              <a:rPr sz="6400" spc="-32" dirty="0"/>
              <a:t> </a:t>
            </a:r>
            <a:r>
              <a:rPr sz="6400" spc="-16" dirty="0"/>
              <a:t>hypothesis</a:t>
            </a:r>
            <a:endParaRPr sz="6400"/>
          </a:p>
        </p:txBody>
      </p:sp>
      <p:sp>
        <p:nvSpPr>
          <p:cNvPr id="20" name="object 20"/>
          <p:cNvSpPr/>
          <p:nvPr/>
        </p:nvSpPr>
        <p:spPr>
          <a:xfrm>
            <a:off x="6600749" y="3442208"/>
            <a:ext cx="541867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pPr algn="l" defTabSz="975390" rtl="0"/>
            <a:endParaRPr sz="192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5590" y="2766230"/>
            <a:ext cx="10867136" cy="2155676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marR="126665" algn="l" defTabSz="975390" rtl="0">
              <a:spcBef>
                <a:spcPts val="107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hypothesis: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because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networks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(and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many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other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models!)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tend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locally</a:t>
            </a:r>
            <a:r>
              <a:rPr sz="1920" kern="1200" spc="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linear,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extrapolate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somewhat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counterintuitive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ways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when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moving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away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data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4945365" algn="l" defTabSz="975390" rtl="0">
              <a:spcBef>
                <a:spcPts val="848"/>
              </a:spcBef>
            </a:pP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49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has</a:t>
            </a:r>
            <a:r>
              <a:rPr sz="149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somewhat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counterintuitive</a:t>
            </a:r>
            <a:r>
              <a:rPr sz="1493" kern="1200" spc="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meaning</a:t>
            </a:r>
            <a:r>
              <a:rPr sz="149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</a:t>
            </a:r>
            <a:r>
              <a:rPr sz="149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high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dimensions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R="5419" algn="r" defTabSz="975390" rtl="0">
              <a:spcBef>
                <a:spcPts val="832"/>
              </a:spcBef>
            </a:pP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why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so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linear?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/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21"/>
              </a:spcBef>
            </a:pP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5605108" algn="l" defTabSz="975390" rtl="0">
              <a:spcBef>
                <a:spcPts val="5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“realistic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images”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manifold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84601" y="4337447"/>
            <a:ext cx="1566798" cy="214560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47748" y="6316269"/>
            <a:ext cx="8023690" cy="1236643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4098672" algn="l" defTabSz="975390" rtl="0">
              <a:spcBef>
                <a:spcPts val="107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things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like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16"/>
              </a:spcBef>
            </a:pPr>
            <a:endParaRPr sz="2187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indent="-306164" algn="l" defTabSz="975390" rtl="0">
              <a:spcBef>
                <a:spcPts val="5"/>
              </a:spcBef>
              <a:buFont typeface="Wingdings"/>
              <a:buChar char=""/>
              <a:tabLst>
                <a:tab pos="319711" algn="l"/>
              </a:tabLst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Consistent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with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transferability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Reducing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“overfitting”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doesn’t fix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problem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989" y="8229872"/>
            <a:ext cx="3994235" cy="24342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Slide</a:t>
            </a:r>
            <a:r>
              <a:rPr sz="149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based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 material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</a:t>
            </a:r>
            <a:r>
              <a:rPr sz="1493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Ian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Goodfellow</a:t>
            </a:r>
            <a:r>
              <a:rPr sz="1493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(2017)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5591" y="1543777"/>
            <a:ext cx="8293947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6400" kern="1200" spc="-5" dirty="0"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Linear</a:t>
            </a:r>
            <a:r>
              <a:rPr sz="6400" kern="1200" spc="-27" dirty="0"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 </a:t>
            </a:r>
            <a:r>
              <a:rPr sz="6400" kern="1200" spc="-5" dirty="0"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models</a:t>
            </a:r>
            <a:r>
              <a:rPr sz="6400" kern="1200" spc="-32" dirty="0"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 </a:t>
            </a:r>
            <a:r>
              <a:rPr sz="6400" kern="1200" spc="-16" dirty="0">
                <a:solidFill>
                  <a:prstClr val="black"/>
                </a:solidFill>
                <a:latin typeface="Calibri Light"/>
                <a:ea typeface="+mn-ea"/>
                <a:cs typeface="Calibri Light"/>
              </a:rPr>
              <a:t>hypothesis</a:t>
            </a:r>
            <a:endParaRPr sz="6400" kern="1200">
              <a:solidFill>
                <a:prstClr val="black"/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5591" y="2766230"/>
            <a:ext cx="7662672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Experiment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1:</a:t>
            </a:r>
            <a:r>
              <a:rPr sz="1920" b="1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vary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images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along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vector,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see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how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predictions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change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89" y="8229872"/>
            <a:ext cx="3994235" cy="24342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Slide</a:t>
            </a:r>
            <a:r>
              <a:rPr sz="149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based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 material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</a:t>
            </a:r>
            <a:r>
              <a:rPr sz="1493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Ian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Goodfellow</a:t>
            </a:r>
            <a:r>
              <a:rPr sz="1493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(2017)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0340" y="3427613"/>
            <a:ext cx="8024368" cy="4362027"/>
            <a:chOff x="544068" y="2070387"/>
            <a:chExt cx="7522845" cy="40894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8" y="2070387"/>
              <a:ext cx="7522464" cy="37572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703570" y="5865113"/>
              <a:ext cx="76200" cy="294640"/>
            </a:xfrm>
            <a:custGeom>
              <a:avLst/>
              <a:gdLst/>
              <a:ahLst/>
              <a:cxnLst/>
              <a:rect l="l" t="t" r="r" b="b"/>
              <a:pathLst>
                <a:path w="76200" h="294639">
                  <a:moveTo>
                    <a:pt x="47625" y="63500"/>
                  </a:moveTo>
                  <a:lnTo>
                    <a:pt x="28575" y="63500"/>
                  </a:lnTo>
                  <a:lnTo>
                    <a:pt x="28575" y="294640"/>
                  </a:lnTo>
                  <a:lnTo>
                    <a:pt x="47625" y="294640"/>
                  </a:lnTo>
                  <a:lnTo>
                    <a:pt x="47625" y="63500"/>
                  </a:lnTo>
                  <a:close/>
                </a:path>
                <a:path w="76200" h="294639">
                  <a:moveTo>
                    <a:pt x="38100" y="0"/>
                  </a:moveTo>
                  <a:lnTo>
                    <a:pt x="0" y="76200"/>
                  </a:lnTo>
                  <a:lnTo>
                    <a:pt x="28575" y="76200"/>
                  </a:lnTo>
                  <a:lnTo>
                    <a:pt x="28575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294639">
                  <a:moveTo>
                    <a:pt x="69850" y="63500"/>
                  </a:moveTo>
                  <a:lnTo>
                    <a:pt x="47625" y="63500"/>
                  </a:lnTo>
                  <a:lnTo>
                    <a:pt x="47625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83298" y="7339585"/>
            <a:ext cx="85974" cy="1186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276427" y="7808841"/>
            <a:ext cx="1785451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original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car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image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9800" y="1066800"/>
            <a:ext cx="5478431" cy="1250418"/>
          </a:xfrm>
          <a:prstGeom prst="rect">
            <a:avLst/>
          </a:prstGeom>
        </p:spPr>
        <p:txBody>
          <a:bodyPr vert="horz" wrap="square" lIns="0" tIns="19125" rIns="0" bIns="0" rtlCol="0">
            <a:spAutoFit/>
          </a:bodyPr>
          <a:lstStyle/>
          <a:p>
            <a:pPr marL="15937">
              <a:spcBef>
                <a:spcPts val="151"/>
              </a:spcBef>
            </a:pPr>
            <a:r>
              <a:rPr sz="4000" dirty="0"/>
              <a:t>FGSM</a:t>
            </a:r>
            <a:r>
              <a:rPr sz="4000" spc="-100" dirty="0"/>
              <a:t> </a:t>
            </a:r>
            <a:r>
              <a:rPr sz="4000" spc="6" dirty="0"/>
              <a:t>(misclassification)</a:t>
            </a:r>
          </a:p>
        </p:txBody>
      </p:sp>
      <p:sp>
        <p:nvSpPr>
          <p:cNvPr id="3" name="object 3"/>
          <p:cNvSpPr/>
          <p:nvPr/>
        </p:nvSpPr>
        <p:spPr>
          <a:xfrm>
            <a:off x="4062964" y="4163830"/>
            <a:ext cx="1479774" cy="369744"/>
          </a:xfrm>
          <a:custGeom>
            <a:avLst/>
            <a:gdLst/>
            <a:ahLst/>
            <a:cxnLst/>
            <a:rect l="l" t="t" r="r" b="b"/>
            <a:pathLst>
              <a:path w="1179195" h="294639">
                <a:moveTo>
                  <a:pt x="80378" y="9753"/>
                </a:moveTo>
                <a:lnTo>
                  <a:pt x="77419" y="0"/>
                </a:lnTo>
                <a:lnTo>
                  <a:pt x="59905" y="6832"/>
                </a:lnTo>
                <a:lnTo>
                  <a:pt x="44513" y="17526"/>
                </a:lnTo>
                <a:lnTo>
                  <a:pt x="20116" y="50596"/>
                </a:lnTo>
                <a:lnTo>
                  <a:pt x="5029" y="95173"/>
                </a:lnTo>
                <a:lnTo>
                  <a:pt x="0" y="147205"/>
                </a:lnTo>
                <a:lnTo>
                  <a:pt x="1257" y="174231"/>
                </a:lnTo>
                <a:lnTo>
                  <a:pt x="11315" y="222580"/>
                </a:lnTo>
                <a:lnTo>
                  <a:pt x="31242" y="262420"/>
                </a:lnTo>
                <a:lnTo>
                  <a:pt x="59905" y="287718"/>
                </a:lnTo>
                <a:lnTo>
                  <a:pt x="77419" y="294538"/>
                </a:lnTo>
                <a:lnTo>
                  <a:pt x="80378" y="284784"/>
                </a:lnTo>
                <a:lnTo>
                  <a:pt x="66852" y="277774"/>
                </a:lnTo>
                <a:lnTo>
                  <a:pt x="55067" y="267563"/>
                </a:lnTo>
                <a:lnTo>
                  <a:pt x="30213" y="218313"/>
                </a:lnTo>
                <a:lnTo>
                  <a:pt x="22860" y="173240"/>
                </a:lnTo>
                <a:lnTo>
                  <a:pt x="21945" y="147434"/>
                </a:lnTo>
                <a:lnTo>
                  <a:pt x="22860" y="121539"/>
                </a:lnTo>
                <a:lnTo>
                  <a:pt x="30213" y="76314"/>
                </a:lnTo>
                <a:lnTo>
                  <a:pt x="45008" y="40386"/>
                </a:lnTo>
                <a:lnTo>
                  <a:pt x="66852" y="16776"/>
                </a:lnTo>
                <a:lnTo>
                  <a:pt x="80378" y="9753"/>
                </a:lnTo>
                <a:close/>
              </a:path>
              <a:path w="1179195" h="294639">
                <a:moveTo>
                  <a:pt x="848271" y="44310"/>
                </a:moveTo>
                <a:lnTo>
                  <a:pt x="845007" y="35166"/>
                </a:lnTo>
                <a:lnTo>
                  <a:pt x="828636" y="41071"/>
                </a:lnTo>
                <a:lnTo>
                  <a:pt x="814285" y="49618"/>
                </a:lnTo>
                <a:lnTo>
                  <a:pt x="783437" y="90703"/>
                </a:lnTo>
                <a:lnTo>
                  <a:pt x="772972" y="148132"/>
                </a:lnTo>
                <a:lnTo>
                  <a:pt x="774141" y="168884"/>
                </a:lnTo>
                <a:lnTo>
                  <a:pt x="791578" y="221488"/>
                </a:lnTo>
                <a:lnTo>
                  <a:pt x="828586" y="255104"/>
                </a:lnTo>
                <a:lnTo>
                  <a:pt x="845007" y="261010"/>
                </a:lnTo>
                <a:lnTo>
                  <a:pt x="847864" y="251764"/>
                </a:lnTo>
                <a:lnTo>
                  <a:pt x="835012" y="246087"/>
                </a:lnTo>
                <a:lnTo>
                  <a:pt x="823899" y="238175"/>
                </a:lnTo>
                <a:lnTo>
                  <a:pt x="801141" y="201180"/>
                </a:lnTo>
                <a:lnTo>
                  <a:pt x="793610" y="146913"/>
                </a:lnTo>
                <a:lnTo>
                  <a:pt x="794435" y="127660"/>
                </a:lnTo>
                <a:lnTo>
                  <a:pt x="807021" y="80060"/>
                </a:lnTo>
                <a:lnTo>
                  <a:pt x="835228" y="49974"/>
                </a:lnTo>
                <a:lnTo>
                  <a:pt x="848271" y="44310"/>
                </a:lnTo>
                <a:close/>
              </a:path>
              <a:path w="1179195" h="294639">
                <a:moveTo>
                  <a:pt x="1069047" y="148132"/>
                </a:moveTo>
                <a:lnTo>
                  <a:pt x="1064399" y="108280"/>
                </a:lnTo>
                <a:lnTo>
                  <a:pt x="1040079" y="60833"/>
                </a:lnTo>
                <a:lnTo>
                  <a:pt x="997013" y="35166"/>
                </a:lnTo>
                <a:lnTo>
                  <a:pt x="993876" y="44310"/>
                </a:lnTo>
                <a:lnTo>
                  <a:pt x="1006906" y="49974"/>
                </a:lnTo>
                <a:lnTo>
                  <a:pt x="1018146" y="57810"/>
                </a:lnTo>
                <a:lnTo>
                  <a:pt x="1040955" y="94234"/>
                </a:lnTo>
                <a:lnTo>
                  <a:pt x="1048423" y="146913"/>
                </a:lnTo>
                <a:lnTo>
                  <a:pt x="1047584" y="166814"/>
                </a:lnTo>
                <a:lnTo>
                  <a:pt x="1035100" y="215607"/>
                </a:lnTo>
                <a:lnTo>
                  <a:pt x="1007059" y="246087"/>
                </a:lnTo>
                <a:lnTo>
                  <a:pt x="994168" y="251764"/>
                </a:lnTo>
                <a:lnTo>
                  <a:pt x="997013" y="261010"/>
                </a:lnTo>
                <a:lnTo>
                  <a:pt x="1040142" y="235331"/>
                </a:lnTo>
                <a:lnTo>
                  <a:pt x="1064399" y="188010"/>
                </a:lnTo>
                <a:lnTo>
                  <a:pt x="1067879" y="168884"/>
                </a:lnTo>
                <a:lnTo>
                  <a:pt x="1069047" y="148132"/>
                </a:lnTo>
                <a:close/>
              </a:path>
              <a:path w="1179195" h="294639">
                <a:moveTo>
                  <a:pt x="1178585" y="147205"/>
                </a:moveTo>
                <a:lnTo>
                  <a:pt x="1173556" y="95173"/>
                </a:lnTo>
                <a:lnTo>
                  <a:pt x="1158468" y="50596"/>
                </a:lnTo>
                <a:lnTo>
                  <a:pt x="1134071" y="17526"/>
                </a:lnTo>
                <a:lnTo>
                  <a:pt x="1101166" y="0"/>
                </a:lnTo>
                <a:lnTo>
                  <a:pt x="1098207" y="9753"/>
                </a:lnTo>
                <a:lnTo>
                  <a:pt x="1111732" y="16776"/>
                </a:lnTo>
                <a:lnTo>
                  <a:pt x="1123505" y="26987"/>
                </a:lnTo>
                <a:lnTo>
                  <a:pt x="1148372" y="76314"/>
                </a:lnTo>
                <a:lnTo>
                  <a:pt x="1155801" y="121539"/>
                </a:lnTo>
                <a:lnTo>
                  <a:pt x="1156728" y="147434"/>
                </a:lnTo>
                <a:lnTo>
                  <a:pt x="1155801" y="173240"/>
                </a:lnTo>
                <a:lnTo>
                  <a:pt x="1148372" y="218313"/>
                </a:lnTo>
                <a:lnTo>
                  <a:pt x="1133563" y="254152"/>
                </a:lnTo>
                <a:lnTo>
                  <a:pt x="1098207" y="284784"/>
                </a:lnTo>
                <a:lnTo>
                  <a:pt x="1101166" y="294538"/>
                </a:lnTo>
                <a:lnTo>
                  <a:pt x="1147330" y="262420"/>
                </a:lnTo>
                <a:lnTo>
                  <a:pt x="1167269" y="222580"/>
                </a:lnTo>
                <a:lnTo>
                  <a:pt x="1177328" y="174231"/>
                </a:lnTo>
                <a:lnTo>
                  <a:pt x="1178585" y="14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52035" y="3195323"/>
            <a:ext cx="10404637" cy="2983771"/>
          </a:xfrm>
          <a:prstGeom prst="rect">
            <a:avLst/>
          </a:prstGeom>
        </p:spPr>
        <p:txBody>
          <a:bodyPr vert="horz" wrap="square" lIns="0" tIns="58171" rIns="0" bIns="0" rtlCol="0">
            <a:spAutoFit/>
          </a:bodyPr>
          <a:lstStyle/>
          <a:p>
            <a:pPr marL="293244" indent="-231090">
              <a:spcBef>
                <a:spcPts val="458"/>
              </a:spcBef>
              <a:buFont typeface="Cambria"/>
              <a:buChar char="•"/>
              <a:tabLst>
                <a:tab pos="294042" algn="l"/>
              </a:tabLst>
            </a:pPr>
            <a:r>
              <a:rPr sz="2761" spc="-56" dirty="0">
                <a:latin typeface="Calibri"/>
                <a:cs typeface="Calibri"/>
              </a:rPr>
              <a:t>Take</a:t>
            </a:r>
            <a:r>
              <a:rPr sz="2761" spc="-19" dirty="0">
                <a:latin typeface="Calibri"/>
                <a:cs typeface="Calibri"/>
              </a:rPr>
              <a:t> </a:t>
            </a:r>
            <a:r>
              <a:rPr sz="2761" spc="19" dirty="0">
                <a:latin typeface="Calibri"/>
                <a:cs typeface="Calibri"/>
              </a:rPr>
              <a:t>a</a:t>
            </a:r>
            <a:r>
              <a:rPr sz="2761" dirty="0">
                <a:latin typeface="Calibri"/>
                <a:cs typeface="Calibri"/>
              </a:rPr>
              <a:t> step</a:t>
            </a:r>
            <a:r>
              <a:rPr sz="2761" spc="13" dirty="0">
                <a:latin typeface="Calibri"/>
                <a:cs typeface="Calibri"/>
              </a:rPr>
              <a:t> in</a:t>
            </a:r>
            <a:r>
              <a:rPr sz="2761" spc="-6" dirty="0">
                <a:latin typeface="Calibri"/>
                <a:cs typeface="Calibri"/>
              </a:rPr>
              <a:t> </a:t>
            </a:r>
            <a:r>
              <a:rPr sz="2761" spc="19" dirty="0">
                <a:latin typeface="Calibri"/>
                <a:cs typeface="Calibri"/>
              </a:rPr>
              <a:t>the</a:t>
            </a:r>
            <a:endParaRPr sz="2761" dirty="0">
              <a:latin typeface="Calibri"/>
              <a:cs typeface="Calibri"/>
            </a:endParaRPr>
          </a:p>
          <a:p>
            <a:pPr marL="752237" lvl="1" indent="-230293">
              <a:spcBef>
                <a:spcPts val="276"/>
              </a:spcBef>
              <a:buFont typeface="Cambria"/>
              <a:buChar char="•"/>
              <a:tabLst>
                <a:tab pos="753034" algn="l"/>
              </a:tabLst>
            </a:pPr>
            <a:r>
              <a:rPr sz="2384" dirty="0">
                <a:latin typeface="Calibri"/>
                <a:cs typeface="Calibri"/>
              </a:rPr>
              <a:t>direction</a:t>
            </a:r>
            <a:r>
              <a:rPr sz="2384" spc="-13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of</a:t>
            </a:r>
            <a:r>
              <a:rPr sz="2384" spc="13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the</a:t>
            </a:r>
            <a:r>
              <a:rPr sz="2384" spc="-6" dirty="0">
                <a:latin typeface="Calibri"/>
                <a:cs typeface="Calibri"/>
              </a:rPr>
              <a:t> </a:t>
            </a:r>
            <a:r>
              <a:rPr sz="2384" dirty="0">
                <a:latin typeface="Calibri"/>
                <a:cs typeface="Calibri"/>
              </a:rPr>
              <a:t>gradient</a:t>
            </a:r>
            <a:r>
              <a:rPr sz="2384" spc="6" dirty="0">
                <a:latin typeface="Calibri"/>
                <a:cs typeface="Calibri"/>
              </a:rPr>
              <a:t> of</a:t>
            </a:r>
            <a:r>
              <a:rPr sz="2384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the</a:t>
            </a:r>
            <a:r>
              <a:rPr sz="2384" spc="13" dirty="0">
                <a:latin typeface="Calibri"/>
                <a:cs typeface="Calibri"/>
              </a:rPr>
              <a:t> </a:t>
            </a:r>
            <a:r>
              <a:rPr sz="2384" dirty="0">
                <a:latin typeface="Calibri"/>
                <a:cs typeface="Calibri"/>
              </a:rPr>
              <a:t>loss</a:t>
            </a:r>
            <a:r>
              <a:rPr sz="2384" spc="6" dirty="0">
                <a:latin typeface="Calibri"/>
                <a:cs typeface="Calibri"/>
              </a:rPr>
              <a:t> </a:t>
            </a:r>
            <a:r>
              <a:rPr sz="2384" dirty="0">
                <a:latin typeface="Calibri"/>
                <a:cs typeface="Calibri"/>
              </a:rPr>
              <a:t>function</a:t>
            </a:r>
          </a:p>
          <a:p>
            <a:pPr marL="752237" lvl="1" indent="-230293">
              <a:spcBef>
                <a:spcPts val="482"/>
              </a:spcBef>
              <a:buChar char="•"/>
              <a:tabLst>
                <a:tab pos="753034" algn="l"/>
                <a:tab pos="4317394" algn="l"/>
              </a:tabLst>
            </a:pPr>
            <a:r>
              <a:rPr sz="2384" spc="13" dirty="0">
                <a:latin typeface="Cambria"/>
                <a:cs typeface="Cambria"/>
              </a:rPr>
              <a:t>𝛿</a:t>
            </a:r>
            <a:r>
              <a:rPr sz="2384" spc="238" dirty="0">
                <a:latin typeface="Cambria"/>
                <a:cs typeface="Cambria"/>
              </a:rPr>
              <a:t> </a:t>
            </a:r>
            <a:r>
              <a:rPr sz="2384" spc="477" dirty="0">
                <a:latin typeface="Cambria"/>
                <a:cs typeface="Cambria"/>
              </a:rPr>
              <a:t>=</a:t>
            </a:r>
            <a:r>
              <a:rPr sz="2384" spc="138" dirty="0">
                <a:latin typeface="Cambria"/>
                <a:cs typeface="Cambria"/>
              </a:rPr>
              <a:t> </a:t>
            </a:r>
            <a:r>
              <a:rPr sz="2384" spc="6" dirty="0">
                <a:latin typeface="Cambria"/>
                <a:cs typeface="Cambria"/>
              </a:rPr>
              <a:t>𝜖</a:t>
            </a:r>
            <a:r>
              <a:rPr sz="2384" spc="82" dirty="0">
                <a:latin typeface="Cambria"/>
                <a:cs typeface="Cambria"/>
              </a:rPr>
              <a:t> </a:t>
            </a:r>
            <a:r>
              <a:rPr sz="2384" spc="38" dirty="0">
                <a:latin typeface="Cambria"/>
                <a:cs typeface="Cambria"/>
              </a:rPr>
              <a:t>𝑠𝑖𝑔𝑛(</a:t>
            </a:r>
            <a:r>
              <a:rPr lang="el-GR" sz="2384" spc="38" dirty="0">
                <a:latin typeface="Cambria"/>
                <a:cs typeface="Cambria"/>
              </a:rPr>
              <a:t>Δ</a:t>
            </a:r>
            <a:r>
              <a:rPr sz="2635" spc="55" baseline="-15873" dirty="0">
                <a:latin typeface="Cambria"/>
                <a:cs typeface="Cambria"/>
              </a:rPr>
              <a:t>𝑥</a:t>
            </a:r>
            <a:r>
              <a:rPr sz="2635" spc="451" baseline="-15873" dirty="0">
                <a:latin typeface="Cambria"/>
                <a:cs typeface="Cambria"/>
              </a:rPr>
              <a:t> </a:t>
            </a:r>
            <a:r>
              <a:rPr sz="2384" spc="6" dirty="0">
                <a:latin typeface="Cambria"/>
                <a:cs typeface="Cambria"/>
              </a:rPr>
              <a:t>𝑙 </a:t>
            </a:r>
            <a:r>
              <a:rPr sz="2384" spc="100" dirty="0">
                <a:latin typeface="Cambria"/>
                <a:cs typeface="Cambria"/>
              </a:rPr>
              <a:t> </a:t>
            </a:r>
            <a:r>
              <a:rPr sz="2384" spc="25" dirty="0">
                <a:latin typeface="Cambria"/>
                <a:cs typeface="Cambria"/>
              </a:rPr>
              <a:t>𝑤,</a:t>
            </a:r>
            <a:r>
              <a:rPr sz="2384" spc="-132" dirty="0">
                <a:latin typeface="Cambria"/>
                <a:cs typeface="Cambria"/>
              </a:rPr>
              <a:t> </a:t>
            </a:r>
            <a:r>
              <a:rPr sz="2384" spc="38" dirty="0">
                <a:latin typeface="Cambria"/>
                <a:cs typeface="Cambria"/>
              </a:rPr>
              <a:t>𝑥,</a:t>
            </a:r>
            <a:r>
              <a:rPr sz="2384" spc="-125" dirty="0">
                <a:latin typeface="Cambria"/>
                <a:cs typeface="Cambria"/>
              </a:rPr>
              <a:t> </a:t>
            </a:r>
            <a:r>
              <a:rPr sz="2384" spc="13" dirty="0">
                <a:latin typeface="Cambria"/>
                <a:cs typeface="Cambria"/>
              </a:rPr>
              <a:t>𝐹 </a:t>
            </a:r>
            <a:r>
              <a:rPr sz="2384" spc="31" dirty="0">
                <a:latin typeface="Cambria"/>
                <a:cs typeface="Cambria"/>
              </a:rPr>
              <a:t> </a:t>
            </a:r>
            <a:r>
              <a:rPr sz="2384" spc="13" dirty="0">
                <a:latin typeface="Cambria"/>
                <a:cs typeface="Cambria"/>
              </a:rPr>
              <a:t>𝑥	</a:t>
            </a:r>
            <a:r>
              <a:rPr sz="2384" spc="88" dirty="0">
                <a:latin typeface="Cambria"/>
                <a:cs typeface="Cambria"/>
              </a:rPr>
              <a:t>)</a:t>
            </a:r>
            <a:endParaRPr sz="2384" dirty="0">
              <a:latin typeface="Cambria"/>
              <a:cs typeface="Cambria"/>
            </a:endParaRPr>
          </a:p>
          <a:p>
            <a:pPr marL="752237" lvl="1" indent="-230293">
              <a:spcBef>
                <a:spcPts val="339"/>
              </a:spcBef>
              <a:buFont typeface="Cambria"/>
              <a:buChar char="•"/>
              <a:tabLst>
                <a:tab pos="753034" algn="l"/>
              </a:tabLst>
            </a:pPr>
            <a:r>
              <a:rPr sz="2384" dirty="0">
                <a:latin typeface="Calibri"/>
                <a:cs typeface="Calibri"/>
              </a:rPr>
              <a:t>Essentially</a:t>
            </a:r>
            <a:r>
              <a:rPr sz="2384" spc="-6" dirty="0">
                <a:latin typeface="Calibri"/>
                <a:cs typeface="Calibri"/>
              </a:rPr>
              <a:t> </a:t>
            </a:r>
            <a:r>
              <a:rPr sz="2384" dirty="0">
                <a:latin typeface="Calibri"/>
                <a:cs typeface="Calibri"/>
              </a:rPr>
              <a:t>opposite</a:t>
            </a:r>
            <a:r>
              <a:rPr sz="2384" spc="6" dirty="0">
                <a:latin typeface="Calibri"/>
                <a:cs typeface="Calibri"/>
              </a:rPr>
              <a:t> of</a:t>
            </a:r>
            <a:r>
              <a:rPr sz="2384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what</a:t>
            </a:r>
            <a:r>
              <a:rPr sz="2384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SGD</a:t>
            </a:r>
            <a:r>
              <a:rPr sz="2384" spc="-13" dirty="0">
                <a:latin typeface="Calibri"/>
                <a:cs typeface="Calibri"/>
              </a:rPr>
              <a:t> </a:t>
            </a:r>
            <a:r>
              <a:rPr sz="2384" spc="-6" dirty="0">
                <a:latin typeface="Calibri"/>
                <a:cs typeface="Calibri"/>
              </a:rPr>
              <a:t>step</a:t>
            </a:r>
            <a:r>
              <a:rPr sz="2384" spc="13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is</a:t>
            </a:r>
            <a:r>
              <a:rPr sz="2384" spc="-19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doing</a:t>
            </a:r>
            <a:endParaRPr sz="2384" dirty="0">
              <a:latin typeface="Calibri"/>
              <a:cs typeface="Calibri"/>
            </a:endParaRPr>
          </a:p>
          <a:p>
            <a:pPr marL="293244" indent="-230293">
              <a:spcBef>
                <a:spcPts val="703"/>
              </a:spcBef>
              <a:buFont typeface="Cambria"/>
              <a:buChar char="•"/>
              <a:tabLst>
                <a:tab pos="294042" algn="l"/>
              </a:tabLst>
            </a:pPr>
            <a:r>
              <a:rPr sz="2761" spc="6" dirty="0">
                <a:latin typeface="Calibri"/>
                <a:cs typeface="Calibri"/>
              </a:rPr>
              <a:t>Paper</a:t>
            </a:r>
            <a:endParaRPr sz="2761" dirty="0">
              <a:latin typeface="Calibri"/>
              <a:cs typeface="Calibri"/>
            </a:endParaRPr>
          </a:p>
          <a:p>
            <a:pPr marL="752237" marR="54187" lvl="1" indent="-229496">
              <a:lnSpc>
                <a:spcPts val="2598"/>
              </a:lnSpc>
              <a:spcBef>
                <a:spcPts val="576"/>
              </a:spcBef>
              <a:buFont typeface="Cambria"/>
              <a:buChar char="•"/>
              <a:tabLst>
                <a:tab pos="753034" algn="l"/>
              </a:tabLst>
            </a:pPr>
            <a:r>
              <a:rPr sz="2384" spc="-19" dirty="0">
                <a:latin typeface="Calibri"/>
                <a:cs typeface="Calibri"/>
              </a:rPr>
              <a:t>Goodfellow, </a:t>
            </a:r>
            <a:r>
              <a:rPr sz="2384" spc="6" dirty="0">
                <a:latin typeface="Calibri"/>
                <a:cs typeface="Calibri"/>
              </a:rPr>
              <a:t>Shlens, </a:t>
            </a:r>
            <a:r>
              <a:rPr sz="2384" spc="-19" dirty="0">
                <a:latin typeface="Calibri"/>
                <a:cs typeface="Calibri"/>
              </a:rPr>
              <a:t>Szegedy. </a:t>
            </a:r>
            <a:r>
              <a:rPr sz="2384" spc="6" dirty="0">
                <a:latin typeface="Calibri"/>
                <a:cs typeface="Calibri"/>
              </a:rPr>
              <a:t>Explaining </a:t>
            </a:r>
            <a:r>
              <a:rPr sz="2384" spc="13" dirty="0">
                <a:latin typeface="Calibri"/>
                <a:cs typeface="Calibri"/>
              </a:rPr>
              <a:t>and </a:t>
            </a:r>
            <a:r>
              <a:rPr sz="2384" spc="6" dirty="0">
                <a:latin typeface="Calibri"/>
                <a:cs typeface="Calibri"/>
              </a:rPr>
              <a:t>harnessing </a:t>
            </a:r>
            <a:r>
              <a:rPr sz="2384" dirty="0">
                <a:latin typeface="Calibri"/>
                <a:cs typeface="Calibri"/>
              </a:rPr>
              <a:t>adversarial examples. </a:t>
            </a:r>
            <a:r>
              <a:rPr sz="2384" spc="-521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ICLR</a:t>
            </a:r>
            <a:r>
              <a:rPr sz="2384" spc="-13" dirty="0">
                <a:latin typeface="Calibri"/>
                <a:cs typeface="Calibri"/>
              </a:rPr>
              <a:t> </a:t>
            </a:r>
            <a:r>
              <a:rPr sz="2384" spc="6" dirty="0">
                <a:latin typeface="Calibri"/>
                <a:cs typeface="Calibri"/>
              </a:rPr>
              <a:t>2018</a:t>
            </a:r>
            <a:endParaRPr sz="238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07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854" rIns="0" bIns="0" rtlCol="0">
            <a:spAutoFit/>
          </a:bodyPr>
          <a:lstStyle/>
          <a:p>
            <a:pPr marL="937894">
              <a:lnSpc>
                <a:spcPct val="100000"/>
              </a:lnSpc>
              <a:spcBef>
                <a:spcPts val="110"/>
              </a:spcBef>
            </a:pPr>
            <a:r>
              <a:rPr sz="6150" spc="315" dirty="0">
                <a:latin typeface="Times New Roman"/>
                <a:cs typeface="Times New Roman"/>
              </a:rPr>
              <a:t>The</a:t>
            </a:r>
            <a:r>
              <a:rPr sz="6150" spc="520" dirty="0">
                <a:latin typeface="Times New Roman"/>
                <a:cs typeface="Times New Roman"/>
              </a:rPr>
              <a:t> </a:t>
            </a:r>
            <a:r>
              <a:rPr sz="6150" spc="270" dirty="0">
                <a:latin typeface="Times New Roman"/>
                <a:cs typeface="Times New Roman"/>
              </a:rPr>
              <a:t>Fast</a:t>
            </a:r>
            <a:r>
              <a:rPr sz="6150" spc="520" dirty="0">
                <a:latin typeface="Times New Roman"/>
                <a:cs typeface="Times New Roman"/>
              </a:rPr>
              <a:t> </a:t>
            </a:r>
            <a:r>
              <a:rPr sz="6150" spc="270" dirty="0">
                <a:latin typeface="Times New Roman"/>
                <a:cs typeface="Times New Roman"/>
              </a:rPr>
              <a:t>Gradient</a:t>
            </a:r>
            <a:r>
              <a:rPr sz="6150" spc="520" dirty="0">
                <a:latin typeface="Times New Roman"/>
                <a:cs typeface="Times New Roman"/>
              </a:rPr>
              <a:t> </a:t>
            </a:r>
            <a:r>
              <a:rPr sz="6150" spc="55" dirty="0">
                <a:latin typeface="Times New Roman"/>
                <a:cs typeface="Times New Roman"/>
              </a:rPr>
              <a:t>Sign</a:t>
            </a:r>
            <a:r>
              <a:rPr sz="6150" spc="515" dirty="0">
                <a:latin typeface="Times New Roman"/>
                <a:cs typeface="Times New Roman"/>
              </a:rPr>
              <a:t> </a:t>
            </a:r>
            <a:r>
              <a:rPr sz="6150" spc="260" dirty="0">
                <a:latin typeface="Times New Roman"/>
                <a:cs typeface="Times New Roman"/>
              </a:rPr>
              <a:t>Method</a:t>
            </a:r>
            <a:endParaRPr sz="61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8700" y="2616200"/>
            <a:ext cx="8636000" cy="6172200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9CF8D64-FC5A-4307-89C7-AA12C4081562}"/>
              </a:ext>
            </a:extLst>
          </p:cNvPr>
          <p:cNvSpPr txBox="1">
            <a:spLocks/>
          </p:cNvSpPr>
          <p:nvPr/>
        </p:nvSpPr>
        <p:spPr>
          <a:xfrm>
            <a:off x="939800" y="1066800"/>
            <a:ext cx="5478431" cy="1250418"/>
          </a:xfrm>
          <a:prstGeom prst="rect">
            <a:avLst/>
          </a:prstGeom>
        </p:spPr>
        <p:txBody>
          <a:bodyPr vert="horz" wrap="square" lIns="0" tIns="19125" rIns="0" bIns="0" rtlCol="0">
            <a:spAutoFit/>
          </a:bodyPr>
          <a:lstStyle>
            <a:lvl1pPr>
              <a:defRPr sz="4693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5937">
              <a:spcBef>
                <a:spcPts val="151"/>
              </a:spcBef>
            </a:pPr>
            <a:r>
              <a:rPr lang="en-HK" sz="4000"/>
              <a:t>FGSM</a:t>
            </a:r>
            <a:r>
              <a:rPr lang="en-HK" sz="4000" spc="-100"/>
              <a:t> </a:t>
            </a:r>
            <a:r>
              <a:rPr lang="en-HK" sz="4000" spc="6"/>
              <a:t>(misclassification)</a:t>
            </a:r>
            <a:endParaRPr lang="en-HK" sz="4000" spc="6" dirty="0"/>
          </a:p>
        </p:txBody>
      </p:sp>
    </p:spTree>
    <p:extLst>
      <p:ext uri="{BB962C8B-B14F-4D97-AF65-F5344CB8AC3E}">
        <p14:creationId xmlns:p14="http://schemas.microsoft.com/office/powerpoint/2010/main" val="2100480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1" y="1543777"/>
            <a:ext cx="8293947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spc="-5" dirty="0"/>
              <a:t>Linear</a:t>
            </a:r>
            <a:r>
              <a:rPr sz="6400" spc="-27" dirty="0"/>
              <a:t> </a:t>
            </a:r>
            <a:r>
              <a:rPr sz="6400" spc="-5" dirty="0"/>
              <a:t>models</a:t>
            </a:r>
            <a:r>
              <a:rPr sz="6400" spc="-32" dirty="0"/>
              <a:t> </a:t>
            </a:r>
            <a:r>
              <a:rPr sz="6400" spc="-16" dirty="0"/>
              <a:t>hypothesis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495591" y="2766230"/>
            <a:ext cx="8606196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Experiment</a:t>
            </a:r>
            <a:r>
              <a:rPr sz="1920" b="1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2:</a:t>
            </a:r>
            <a:r>
              <a:rPr sz="1920" b="1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vary images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along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two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directions: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one,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random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one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89" y="8229872"/>
            <a:ext cx="6592485" cy="24342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Slide</a:t>
            </a:r>
            <a:r>
              <a:rPr sz="149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based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 material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</a:t>
            </a:r>
            <a:r>
              <a:rPr sz="1493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Ian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Goodfellow</a:t>
            </a:r>
            <a:r>
              <a:rPr sz="149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(2017),</a:t>
            </a:r>
            <a:r>
              <a:rPr sz="1493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with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Warde-Farley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and</a:t>
            </a:r>
            <a:r>
              <a:rPr sz="149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Papernot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4644" y="3403046"/>
            <a:ext cx="8415189" cy="4508331"/>
            <a:chOff x="576229" y="2047356"/>
            <a:chExt cx="7889240" cy="42265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229" y="2047356"/>
              <a:ext cx="7888964" cy="42261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21788" y="3873245"/>
              <a:ext cx="333375" cy="1555115"/>
            </a:xfrm>
            <a:custGeom>
              <a:avLst/>
              <a:gdLst/>
              <a:ahLst/>
              <a:cxnLst/>
              <a:rect l="l" t="t" r="r" b="b"/>
              <a:pathLst>
                <a:path w="333375" h="1555114">
                  <a:moveTo>
                    <a:pt x="286144" y="72974"/>
                  </a:moveTo>
                  <a:lnTo>
                    <a:pt x="0" y="1551431"/>
                  </a:lnTo>
                  <a:lnTo>
                    <a:pt x="18795" y="1554987"/>
                  </a:lnTo>
                  <a:lnTo>
                    <a:pt x="304925" y="76609"/>
                  </a:lnTo>
                  <a:lnTo>
                    <a:pt x="286144" y="72974"/>
                  </a:lnTo>
                  <a:close/>
                </a:path>
                <a:path w="333375" h="1555114">
                  <a:moveTo>
                    <a:pt x="326980" y="60578"/>
                  </a:moveTo>
                  <a:lnTo>
                    <a:pt x="288544" y="60578"/>
                  </a:lnTo>
                  <a:lnTo>
                    <a:pt x="307339" y="64134"/>
                  </a:lnTo>
                  <a:lnTo>
                    <a:pt x="304925" y="76609"/>
                  </a:lnTo>
                  <a:lnTo>
                    <a:pt x="332994" y="82041"/>
                  </a:lnTo>
                  <a:lnTo>
                    <a:pt x="326980" y="60578"/>
                  </a:lnTo>
                  <a:close/>
                </a:path>
                <a:path w="333375" h="1555114">
                  <a:moveTo>
                    <a:pt x="288544" y="60578"/>
                  </a:moveTo>
                  <a:lnTo>
                    <a:pt x="286144" y="72974"/>
                  </a:lnTo>
                  <a:lnTo>
                    <a:pt x="304925" y="76609"/>
                  </a:lnTo>
                  <a:lnTo>
                    <a:pt x="307339" y="64134"/>
                  </a:lnTo>
                  <a:lnTo>
                    <a:pt x="288544" y="60578"/>
                  </a:lnTo>
                  <a:close/>
                </a:path>
                <a:path w="333375" h="1555114">
                  <a:moveTo>
                    <a:pt x="310006" y="0"/>
                  </a:moveTo>
                  <a:lnTo>
                    <a:pt x="258191" y="67563"/>
                  </a:lnTo>
                  <a:lnTo>
                    <a:pt x="286144" y="72974"/>
                  </a:lnTo>
                  <a:lnTo>
                    <a:pt x="288544" y="60578"/>
                  </a:lnTo>
                  <a:lnTo>
                    <a:pt x="326980" y="60578"/>
                  </a:lnTo>
                  <a:lnTo>
                    <a:pt x="310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algn="l" defTabSz="975390" rtl="0"/>
              <a:endParaRPr sz="1920" kern="120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580488" y="7048386"/>
            <a:ext cx="2045547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direction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5722" y="3360114"/>
            <a:ext cx="3274229" cy="623761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512" rIns="0" bIns="0" rtlCol="0">
            <a:spAutoFit/>
          </a:bodyPr>
          <a:lstStyle/>
          <a:p>
            <a:pPr marL="98894" algn="l" defTabSz="975390" rtl="0">
              <a:spcBef>
                <a:spcPts val="256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much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variation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orthogonal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98894" algn="l" defTabSz="975390" rtl="0"/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direction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405722" y="4283455"/>
            <a:ext cx="3274229" cy="1215374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3188" rIns="0" bIns="0" rtlCol="0">
            <a:spAutoFit/>
          </a:bodyPr>
          <a:lstStyle/>
          <a:p>
            <a:pPr marL="98894" marR="387447" algn="l" defTabSz="975390" rtl="0">
              <a:spcBef>
                <a:spcPts val="260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clean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“shift”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one</a:t>
            </a:r>
            <a:r>
              <a:rPr sz="1920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side</a:t>
            </a:r>
            <a:r>
              <a:rPr sz="1920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 </a:t>
            </a:r>
            <a:r>
              <a:rPr sz="1920" kern="1200" spc="-4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direction,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suggesting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mostly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decision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boundary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1" y="1766486"/>
            <a:ext cx="12000315" cy="785793"/>
          </a:xfrm>
          <a:prstGeom prst="rect">
            <a:avLst/>
          </a:prstGeom>
        </p:spPr>
        <p:txBody>
          <a:bodyPr vert="horz" wrap="square" lIns="0" tIns="14224" rIns="0" bIns="0" rtlCol="0">
            <a:spAutoFit/>
          </a:bodyPr>
          <a:lstStyle/>
          <a:p>
            <a:pPr marL="13547">
              <a:spcBef>
                <a:spcPts val="112"/>
              </a:spcBef>
            </a:pPr>
            <a:r>
              <a:rPr sz="5013" spc="-16" dirty="0"/>
              <a:t>What </a:t>
            </a:r>
            <a:r>
              <a:rPr sz="5013" dirty="0"/>
              <a:t>does</a:t>
            </a:r>
            <a:r>
              <a:rPr sz="5013" spc="5" dirty="0"/>
              <a:t> </a:t>
            </a:r>
            <a:r>
              <a:rPr sz="5013" dirty="0"/>
              <a:t>this</a:t>
            </a:r>
            <a:r>
              <a:rPr sz="5013" spc="-32" dirty="0"/>
              <a:t> </a:t>
            </a:r>
            <a:r>
              <a:rPr sz="5013" spc="-37" dirty="0"/>
              <a:t>have</a:t>
            </a:r>
            <a:r>
              <a:rPr sz="5013" spc="-11" dirty="0"/>
              <a:t> </a:t>
            </a:r>
            <a:r>
              <a:rPr sz="5013" spc="-27" dirty="0"/>
              <a:t>to</a:t>
            </a:r>
            <a:r>
              <a:rPr sz="5013" spc="-5" dirty="0"/>
              <a:t> </a:t>
            </a:r>
            <a:r>
              <a:rPr sz="5013" dirty="0"/>
              <a:t>do</a:t>
            </a:r>
            <a:r>
              <a:rPr sz="5013" spc="5" dirty="0"/>
              <a:t> </a:t>
            </a:r>
            <a:r>
              <a:rPr sz="5013" dirty="0"/>
              <a:t>with</a:t>
            </a:r>
            <a:r>
              <a:rPr sz="5013" spc="-21" dirty="0"/>
              <a:t> generalization?</a:t>
            </a:r>
            <a:endParaRPr sz="5013"/>
          </a:p>
        </p:txBody>
      </p:sp>
      <p:sp>
        <p:nvSpPr>
          <p:cNvPr id="3" name="object 3"/>
          <p:cNvSpPr txBox="1"/>
          <p:nvPr/>
        </p:nvSpPr>
        <p:spPr>
          <a:xfrm>
            <a:off x="495591" y="2841955"/>
            <a:ext cx="8615003" cy="5402077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hypothesis</a:t>
            </a:r>
            <a:r>
              <a:rPr sz="1920" b="1" kern="1200" spc="-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relevant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just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examples,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but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understanding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/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how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nets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(and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don’t)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generalize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16"/>
              </a:spcBef>
            </a:pPr>
            <a:endParaRPr sz="277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/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When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you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train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</a:t>
            </a:r>
            <a:r>
              <a:rPr sz="1920" b="1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to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classify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cats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vs.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dogs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,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it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actually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learning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what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cats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>
              <a:spcBef>
                <a:spcPts val="5"/>
              </a:spcBef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dogs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look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like,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it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 learning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about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patterns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your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dataset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16"/>
              </a:spcBef>
            </a:pPr>
            <a:endParaRPr sz="277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>
              <a:spcBef>
                <a:spcPts val="5"/>
              </a:spcBef>
            </a:pP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there,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it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will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extrapolate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in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potentially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weird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ways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59"/>
              </a:spcBef>
            </a:pPr>
            <a:endParaRPr sz="27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marR="927298" algn="l" defTabSz="975390" rtl="0"/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Put another</a:t>
            </a:r>
            <a:r>
              <a:rPr sz="1920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4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way,</a:t>
            </a:r>
            <a:r>
              <a:rPr sz="1920" b="1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kern="1200" spc="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bugs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6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features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your </a:t>
            </a:r>
            <a:r>
              <a:rPr sz="1920" kern="1200" spc="-4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learning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algorithm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21"/>
              </a:spcBef>
            </a:pPr>
            <a:endParaRPr sz="277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marR="5419" algn="l" defTabSz="975390" rtl="0">
              <a:spcBef>
                <a:spcPts val="5"/>
              </a:spcBef>
            </a:pP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Literally: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Andrew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Ilyas,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Shibani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Santurkar,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Dimitris</a:t>
            </a:r>
            <a:r>
              <a:rPr sz="1920" kern="1200" spc="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Tsipras,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Logan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Engstrom,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Brandon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Tran,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Aleksander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Madry.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r>
              <a:rPr sz="1920" b="1" kern="1200" spc="-5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Not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Bugs,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They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Features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2019.</a:t>
            </a:r>
          </a:p>
          <a:p>
            <a:pPr algn="l" defTabSz="975390" rtl="0">
              <a:spcBef>
                <a:spcPts val="16"/>
              </a:spcBef>
            </a:pPr>
            <a:endParaRPr sz="277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/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Basic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idea: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pay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attention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“adversarial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directions”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because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it</a:t>
            </a:r>
            <a:r>
              <a:rPr sz="1920" kern="1200" spc="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helps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them</a:t>
            </a:r>
          </a:p>
          <a:p>
            <a:pPr marL="13547" algn="l" defTabSz="975390" rtl="0">
              <a:spcBef>
                <a:spcPts val="5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get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right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answer on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training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data!</a:t>
            </a:r>
            <a:endParaRPr sz="1920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97645" y="2948839"/>
            <a:ext cx="3228441" cy="218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0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1" y="1301292"/>
            <a:ext cx="3127925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dirty="0"/>
              <a:t>Summa</a:t>
            </a:r>
            <a:r>
              <a:rPr sz="6400" spc="11" dirty="0"/>
              <a:t>r</a:t>
            </a:r>
            <a:r>
              <a:rPr sz="6400" dirty="0"/>
              <a:t>y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495591" y="2408327"/>
            <a:ext cx="6018107" cy="5922519"/>
          </a:xfrm>
          <a:prstGeom prst="rect">
            <a:avLst/>
          </a:prstGeom>
        </p:spPr>
        <p:txBody>
          <a:bodyPr vert="horz" wrap="square" lIns="0" tIns="14224" rIns="0" bIns="0" rtlCol="0">
            <a:spAutoFit/>
          </a:bodyPr>
          <a:lstStyle/>
          <a:p>
            <a:pPr marL="319034" marR="5419" indent="-306164" algn="l" defTabSz="975390" rtl="0">
              <a:spcBef>
                <a:spcPts val="112"/>
              </a:spcBef>
              <a:buFont typeface="Wingdings"/>
              <a:buChar char=""/>
              <a:tabLst>
                <a:tab pos="319711" algn="l"/>
              </a:tabLst>
            </a:pP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213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generalize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very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well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on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tests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sets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drawn </a:t>
            </a:r>
            <a:r>
              <a:rPr sz="2133" kern="1200" spc="-46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from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same</a:t>
            </a:r>
            <a:r>
              <a:rPr sz="2133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distribution</a:t>
            </a:r>
            <a:r>
              <a:rPr sz="2133" b="1" kern="1200" spc="-4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training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set</a:t>
            </a:r>
            <a:endParaRPr sz="213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 sometimes</a:t>
            </a:r>
            <a:r>
              <a:rPr sz="213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by</a:t>
            </a:r>
            <a:r>
              <a:rPr sz="2133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being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smart</a:t>
            </a:r>
            <a:r>
              <a:rPr sz="213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horse</a:t>
            </a:r>
            <a:endParaRPr sz="213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866336" lvl="1" indent="-365771" algn="l" defTabSz="975390" rtl="0">
              <a:buFont typeface="Wingdings"/>
              <a:buChar char=""/>
              <a:tabLst>
                <a:tab pos="866336" algn="l"/>
                <a:tab pos="867014" algn="l"/>
              </a:tabLst>
            </a:pP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their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fault!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It’s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your</a:t>
            </a:r>
            <a:r>
              <a:rPr sz="2133" kern="1200" spc="-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fault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for</a:t>
            </a:r>
            <a:r>
              <a:rPr sz="213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asking</a:t>
            </a:r>
          </a:p>
          <a:p>
            <a:pPr marL="866336" algn="l" defTabSz="975390" rtl="0"/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213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wrong</a:t>
            </a:r>
            <a:r>
              <a:rPr sz="2133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question</a:t>
            </a:r>
            <a:endParaRPr sz="213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marR="371190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 often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 </a:t>
            </a:r>
            <a:r>
              <a:rPr sz="2133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well-calibrated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,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especially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 </a:t>
            </a:r>
            <a:r>
              <a:rPr sz="2133" kern="1200" spc="-46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out-of-distribution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inputs</a:t>
            </a:r>
          </a:p>
          <a:p>
            <a:pPr marL="319034" marR="75864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related</a:t>
            </a:r>
            <a:r>
              <a:rPr sz="2133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(but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not</a:t>
            </a:r>
            <a:r>
              <a:rPr sz="2133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same!)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problem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that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can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almost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always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synthesize</a:t>
            </a:r>
            <a:r>
              <a:rPr sz="213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2133" b="1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 </a:t>
            </a:r>
            <a:r>
              <a:rPr sz="2133" b="1" kern="1200" spc="-46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by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modifying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normal images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“fool”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network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into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producing</a:t>
            </a:r>
            <a:r>
              <a:rPr sz="2133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incorrect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label</a:t>
            </a:r>
          </a:p>
          <a:p>
            <a:pPr marL="319034" marR="1068187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213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most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likely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2133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2133" kern="1200" spc="-46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symptom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overfitting</a:t>
            </a:r>
            <a:endParaRPr sz="213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866336" lvl="1" indent="-365771" algn="l" defTabSz="975390" rtl="0">
              <a:buFont typeface="Wingdings"/>
              <a:buChar char=""/>
              <a:tabLst>
                <a:tab pos="866336" algn="l"/>
                <a:tab pos="867014" algn="l"/>
              </a:tabLst>
            </a:pP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are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conserved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across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different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models,</a:t>
            </a:r>
            <a:endParaRPr sz="213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866336" algn="l" defTabSz="975390" rtl="0">
              <a:spcBef>
                <a:spcPts val="5"/>
              </a:spcBef>
            </a:pP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affect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low-capacity</a:t>
            </a:r>
            <a:r>
              <a:rPr sz="213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</a:t>
            </a:r>
          </a:p>
          <a:p>
            <a:pPr marL="319034" marR="212012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There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is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reason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believe</a:t>
            </a:r>
            <a:r>
              <a:rPr sz="2133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they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actually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due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2133" kern="1200" spc="-46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excessively</a:t>
            </a:r>
            <a:r>
              <a:rPr sz="2133" kern="1200" spc="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linear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(simple)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attempting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extrapolate</a:t>
            </a:r>
            <a:r>
              <a:rPr sz="2133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+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distribution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shift</a:t>
            </a:r>
            <a:endParaRPr sz="2133" kern="1200" dirty="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8258" y="4629708"/>
            <a:ext cx="5626202" cy="180279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8259" y="2479040"/>
            <a:ext cx="2760268" cy="186618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5818" y="2479040"/>
            <a:ext cx="3153663" cy="18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4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1" y="1543777"/>
            <a:ext cx="10479701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spc="-27" dirty="0"/>
              <a:t>Real-world</a:t>
            </a:r>
            <a:r>
              <a:rPr sz="6400" spc="-21" dirty="0"/>
              <a:t> </a:t>
            </a:r>
            <a:r>
              <a:rPr sz="6400" spc="-27" dirty="0"/>
              <a:t>adversarial</a:t>
            </a:r>
            <a:r>
              <a:rPr sz="6400" spc="11" dirty="0"/>
              <a:t> </a:t>
            </a:r>
            <a:r>
              <a:rPr sz="6400" spc="-32" dirty="0"/>
              <a:t>examples</a:t>
            </a:r>
            <a:endParaRPr sz="6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277" y="3004298"/>
            <a:ext cx="6347087" cy="44620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88397" y="7500952"/>
            <a:ext cx="4550325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all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these turn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into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45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mph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speed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limit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signs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9784" y="8000011"/>
            <a:ext cx="4147989" cy="4731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marR="5419" algn="l" defTabSz="975390" rtl="0">
              <a:spcBef>
                <a:spcPts val="107"/>
              </a:spcBef>
            </a:pP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Eykholt et 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al.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Robust </a:t>
            </a:r>
            <a:r>
              <a:rPr sz="1493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Physical-World Attacks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Deep </a:t>
            </a:r>
            <a:r>
              <a:rPr sz="1493" b="1" kern="1200" spc="-3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Learning</a:t>
            </a:r>
            <a:r>
              <a:rPr sz="1493" b="1" kern="1200" spc="-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Visual</a:t>
            </a:r>
            <a:r>
              <a:rPr sz="1493" b="1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Classification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  <a:r>
              <a:rPr sz="1493" kern="1200" spc="-5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2018.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86829" y="2927706"/>
            <a:ext cx="3690111" cy="493694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992518" y="8000011"/>
            <a:ext cx="3582416" cy="4731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marR="5419" algn="l" defTabSz="975390" rtl="0">
              <a:spcBef>
                <a:spcPts val="107"/>
              </a:spcBef>
            </a:pP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Athalye et 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al.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Synthesizing Robust Adversarial </a:t>
            </a:r>
            <a:r>
              <a:rPr sz="1493" b="1" kern="1200" spc="-32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.</a:t>
            </a:r>
            <a:r>
              <a:rPr sz="1493" kern="1200" spc="-48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2017.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133" y="5909468"/>
            <a:ext cx="5987626" cy="1389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94500" y="6052820"/>
            <a:ext cx="2720975" cy="685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...solving</a:t>
            </a:r>
            <a:r>
              <a:rPr sz="1800" spc="290" dirty="0">
                <a:latin typeface="Times New Roman"/>
                <a:cs typeface="Times New Roman"/>
              </a:rPr>
              <a:t> </a:t>
            </a:r>
            <a:r>
              <a:rPr sz="1800" spc="90" dirty="0">
                <a:latin typeface="Times New Roman"/>
                <a:cs typeface="Times New Roman"/>
              </a:rPr>
              <a:t>CAPTCHAS</a:t>
            </a:r>
            <a:r>
              <a:rPr sz="1800" spc="295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and </a:t>
            </a:r>
            <a:r>
              <a:rPr sz="1800" spc="50" dirty="0">
                <a:latin typeface="Times New Roman"/>
                <a:cs typeface="Times New Roman"/>
              </a:rPr>
              <a:t>reading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addresses...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765" y="1739900"/>
            <a:ext cx="4699034" cy="3111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16600" y="3119120"/>
            <a:ext cx="269557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600"/>
              </a:lnSpc>
              <a:spcBef>
                <a:spcPts val="100"/>
              </a:spcBef>
            </a:pPr>
            <a:r>
              <a:rPr sz="2300" dirty="0">
                <a:latin typeface="Times New Roman"/>
                <a:cs typeface="Times New Roman"/>
              </a:rPr>
              <a:t>...recognizing</a:t>
            </a:r>
            <a:r>
              <a:rPr sz="2300" spc="55" dirty="0">
                <a:latin typeface="Times New Roman"/>
                <a:cs typeface="Times New Roman"/>
              </a:rPr>
              <a:t>  </a:t>
            </a:r>
            <a:r>
              <a:rPr sz="2300" spc="65" dirty="0">
                <a:latin typeface="Times New Roman"/>
                <a:cs typeface="Times New Roman"/>
              </a:rPr>
              <a:t>objects </a:t>
            </a:r>
            <a:r>
              <a:rPr sz="2300" spc="120" dirty="0">
                <a:latin typeface="Times New Roman"/>
                <a:cs typeface="Times New Roman"/>
              </a:rPr>
              <a:t>and</a:t>
            </a:r>
            <a:r>
              <a:rPr sz="2300" spc="195" dirty="0">
                <a:latin typeface="Times New Roman"/>
                <a:cs typeface="Times New Roman"/>
              </a:rPr>
              <a:t> </a:t>
            </a:r>
            <a:r>
              <a:rPr sz="2300" spc="-10" dirty="0">
                <a:latin typeface="Times New Roman"/>
                <a:cs typeface="Times New Roman"/>
              </a:rPr>
              <a:t>faces….</a:t>
            </a:r>
            <a:endParaRPr sz="23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3200" y="6108700"/>
            <a:ext cx="1270000" cy="1181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26500" y="1739900"/>
            <a:ext cx="3149600" cy="31496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35100" y="4902200"/>
            <a:ext cx="2112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(Szegedy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et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al,</a:t>
            </a:r>
            <a:r>
              <a:rPr sz="1800" spc="2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2014)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13900" y="741680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(Goodfellow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et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al,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21800" y="4902200"/>
            <a:ext cx="2176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Times New Roman"/>
                <a:cs typeface="Times New Roman"/>
              </a:rPr>
              <a:t>(Taigmen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et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al,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3100" y="7493000"/>
            <a:ext cx="243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(Goodfellow</a:t>
            </a:r>
            <a:r>
              <a:rPr sz="1800" spc="280" dirty="0">
                <a:latin typeface="Times New Roman"/>
                <a:cs typeface="Times New Roman"/>
              </a:rPr>
              <a:t> </a:t>
            </a:r>
            <a:r>
              <a:rPr sz="1800" spc="95" dirty="0">
                <a:latin typeface="Times New Roman"/>
                <a:cs typeface="Times New Roman"/>
              </a:rPr>
              <a:t>et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al,</a:t>
            </a:r>
            <a:r>
              <a:rPr sz="1800" spc="2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2013)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78600" y="8445500"/>
            <a:ext cx="33032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80" dirty="0">
                <a:solidFill>
                  <a:srgbClr val="4A86E8"/>
                </a:solidFill>
                <a:latin typeface="Times New Roman"/>
                <a:cs typeface="Times New Roman"/>
              </a:rPr>
              <a:t>and</a:t>
            </a:r>
            <a:r>
              <a:rPr sz="3400" spc="280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140" dirty="0">
                <a:solidFill>
                  <a:srgbClr val="4A86E8"/>
                </a:solidFill>
                <a:latin typeface="Times New Roman"/>
                <a:cs typeface="Times New Roman"/>
              </a:rPr>
              <a:t>other</a:t>
            </a:r>
            <a:r>
              <a:rPr sz="3400" spc="280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105" dirty="0">
                <a:solidFill>
                  <a:srgbClr val="4A86E8"/>
                </a:solidFill>
                <a:latin typeface="Times New Roman"/>
                <a:cs typeface="Times New Roman"/>
              </a:rPr>
              <a:t>tasks...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628900" y="365759"/>
            <a:ext cx="72675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100"/>
              </a:spcBef>
            </a:pPr>
            <a:r>
              <a:rPr sz="3400" dirty="0">
                <a:solidFill>
                  <a:srgbClr val="4A86E8"/>
                </a:solidFill>
                <a:latin typeface="Times New Roman"/>
                <a:cs typeface="Times New Roman"/>
              </a:rPr>
              <a:t>Since</a:t>
            </a:r>
            <a:r>
              <a:rPr sz="3400" spc="335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dirty="0">
                <a:solidFill>
                  <a:srgbClr val="4A86E8"/>
                </a:solidFill>
                <a:latin typeface="Times New Roman"/>
                <a:cs typeface="Times New Roman"/>
              </a:rPr>
              <a:t>2013,</a:t>
            </a:r>
            <a:r>
              <a:rPr sz="3400" spc="335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80" dirty="0">
                <a:solidFill>
                  <a:srgbClr val="4A86E8"/>
                </a:solidFill>
                <a:latin typeface="Times New Roman"/>
                <a:cs typeface="Times New Roman"/>
              </a:rPr>
              <a:t>deep</a:t>
            </a:r>
            <a:r>
              <a:rPr sz="3400" spc="340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110" dirty="0">
                <a:solidFill>
                  <a:srgbClr val="4A86E8"/>
                </a:solidFill>
                <a:latin typeface="Times New Roman"/>
                <a:cs typeface="Times New Roman"/>
              </a:rPr>
              <a:t>neural</a:t>
            </a:r>
            <a:r>
              <a:rPr sz="3400" spc="335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75" dirty="0">
                <a:solidFill>
                  <a:srgbClr val="4A86E8"/>
                </a:solidFill>
                <a:latin typeface="Times New Roman"/>
                <a:cs typeface="Times New Roman"/>
              </a:rPr>
              <a:t>networks</a:t>
            </a:r>
            <a:r>
              <a:rPr sz="3400" spc="335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35" dirty="0">
                <a:solidFill>
                  <a:srgbClr val="4A86E8"/>
                </a:solidFill>
                <a:latin typeface="Times New Roman"/>
                <a:cs typeface="Times New Roman"/>
              </a:rPr>
              <a:t>have </a:t>
            </a:r>
            <a:r>
              <a:rPr sz="3400" spc="135" dirty="0">
                <a:solidFill>
                  <a:srgbClr val="4A86E8"/>
                </a:solidFill>
                <a:latin typeface="Times New Roman"/>
                <a:cs typeface="Times New Roman"/>
              </a:rPr>
              <a:t>matched</a:t>
            </a:r>
            <a:r>
              <a:rPr sz="3400" spc="295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150" dirty="0">
                <a:solidFill>
                  <a:srgbClr val="4A86E8"/>
                </a:solidFill>
                <a:latin typeface="Times New Roman"/>
                <a:cs typeface="Times New Roman"/>
              </a:rPr>
              <a:t>human</a:t>
            </a:r>
            <a:r>
              <a:rPr sz="3400" spc="300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95" dirty="0">
                <a:solidFill>
                  <a:srgbClr val="4A86E8"/>
                </a:solidFill>
                <a:latin typeface="Times New Roman"/>
                <a:cs typeface="Times New Roman"/>
              </a:rPr>
              <a:t>performance</a:t>
            </a:r>
            <a:r>
              <a:rPr sz="3400" spc="300" dirty="0">
                <a:solidFill>
                  <a:srgbClr val="4A86E8"/>
                </a:solidFill>
                <a:latin typeface="Times New Roman"/>
                <a:cs typeface="Times New Roman"/>
              </a:rPr>
              <a:t> </a:t>
            </a:r>
            <a:r>
              <a:rPr sz="3400" spc="150" dirty="0">
                <a:solidFill>
                  <a:srgbClr val="4A86E8"/>
                </a:solidFill>
                <a:latin typeface="Times New Roman"/>
                <a:cs typeface="Times New Roman"/>
              </a:rPr>
              <a:t>at...</a:t>
            </a:r>
            <a:endParaRPr sz="3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5429" marR="5080" indent="-2540000">
              <a:lnSpc>
                <a:spcPct val="114700"/>
              </a:lnSpc>
              <a:spcBef>
                <a:spcPts val="100"/>
              </a:spcBef>
            </a:pPr>
            <a:r>
              <a:rPr sz="6250" spc="140" dirty="0">
                <a:latin typeface="Times New Roman"/>
                <a:cs typeface="Times New Roman"/>
              </a:rPr>
              <a:t>Adversarial</a:t>
            </a:r>
            <a:r>
              <a:rPr sz="6250" spc="520" dirty="0">
                <a:latin typeface="Times New Roman"/>
                <a:cs typeface="Times New Roman"/>
              </a:rPr>
              <a:t> </a:t>
            </a:r>
            <a:r>
              <a:rPr sz="6250" spc="180" dirty="0">
                <a:latin typeface="Times New Roman"/>
                <a:cs typeface="Times New Roman"/>
              </a:rPr>
              <a:t>Examples</a:t>
            </a:r>
            <a:r>
              <a:rPr sz="6250" spc="530" dirty="0">
                <a:latin typeface="Times New Roman"/>
                <a:cs typeface="Times New Roman"/>
              </a:rPr>
              <a:t> </a:t>
            </a:r>
            <a:r>
              <a:rPr sz="6250" spc="145" dirty="0">
                <a:latin typeface="Times New Roman"/>
                <a:cs typeface="Times New Roman"/>
              </a:rPr>
              <a:t>in</a:t>
            </a:r>
            <a:r>
              <a:rPr sz="6250" spc="530" dirty="0">
                <a:latin typeface="Times New Roman"/>
                <a:cs typeface="Times New Roman"/>
              </a:rPr>
              <a:t> </a:t>
            </a:r>
            <a:r>
              <a:rPr sz="6250" spc="305" dirty="0">
                <a:latin typeface="Times New Roman"/>
                <a:cs typeface="Times New Roman"/>
              </a:rPr>
              <a:t>the </a:t>
            </a:r>
            <a:r>
              <a:rPr sz="6250" spc="290" dirty="0">
                <a:latin typeface="Times New Roman"/>
                <a:cs typeface="Times New Roman"/>
              </a:rPr>
              <a:t>Human</a:t>
            </a:r>
            <a:r>
              <a:rPr sz="6250" spc="535" dirty="0">
                <a:latin typeface="Times New Roman"/>
                <a:cs typeface="Times New Roman"/>
              </a:rPr>
              <a:t> </a:t>
            </a:r>
            <a:r>
              <a:rPr sz="6250" spc="229" dirty="0">
                <a:latin typeface="Times New Roman"/>
                <a:cs typeface="Times New Roman"/>
              </a:rPr>
              <a:t>Brain</a:t>
            </a:r>
            <a:endParaRPr sz="62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3600" y="2654300"/>
            <a:ext cx="6197600" cy="6197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44900" y="8915400"/>
            <a:ext cx="536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00" dirty="0">
                <a:latin typeface="Times New Roman"/>
                <a:cs typeface="Times New Roman"/>
              </a:rPr>
              <a:t>(Pinna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90" dirty="0">
                <a:latin typeface="Times New Roman"/>
                <a:cs typeface="Times New Roman"/>
              </a:rPr>
              <a:t>and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Gregory,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2002)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3300" y="3342640"/>
            <a:ext cx="228409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 marR="118110" indent="-9525" algn="ctr">
              <a:lnSpc>
                <a:spcPct val="115700"/>
              </a:lnSpc>
              <a:spcBef>
                <a:spcPts val="100"/>
              </a:spcBef>
            </a:pPr>
            <a:r>
              <a:rPr sz="3600" spc="120" dirty="0">
                <a:latin typeface="Times New Roman"/>
                <a:cs typeface="Times New Roman"/>
              </a:rPr>
              <a:t>These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are </a:t>
            </a:r>
            <a:r>
              <a:rPr sz="3600" spc="70" dirty="0">
                <a:latin typeface="Times New Roman"/>
                <a:cs typeface="Times New Roman"/>
              </a:rPr>
              <a:t>concentric </a:t>
            </a:r>
            <a:r>
              <a:rPr sz="3600" spc="-10" dirty="0">
                <a:latin typeface="Times New Roman"/>
                <a:cs typeface="Times New Roman"/>
              </a:rPr>
              <a:t>circles, </a:t>
            </a:r>
            <a:r>
              <a:rPr sz="3600" spc="155" dirty="0">
                <a:latin typeface="Times New Roman"/>
                <a:cs typeface="Times New Roman"/>
              </a:rPr>
              <a:t>not</a:t>
            </a:r>
            <a:endParaRPr sz="360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15700"/>
              </a:lnSpc>
            </a:pPr>
            <a:r>
              <a:rPr sz="3600" spc="105" dirty="0">
                <a:latin typeface="Times New Roman"/>
                <a:cs typeface="Times New Roman"/>
              </a:rPr>
              <a:t>intertwined </a:t>
            </a:r>
            <a:r>
              <a:rPr sz="3600" spc="80" dirty="0">
                <a:latin typeface="Times New Roman"/>
                <a:cs typeface="Times New Roman"/>
              </a:rPr>
              <a:t>spirals.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0" y="1543777"/>
            <a:ext cx="9738699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spc="-5" dirty="0"/>
              <a:t>Human</a:t>
            </a:r>
            <a:r>
              <a:rPr sz="6400" spc="-21" dirty="0"/>
              <a:t> </a:t>
            </a:r>
            <a:r>
              <a:rPr sz="6400" spc="-27" dirty="0"/>
              <a:t>adversarial</a:t>
            </a:r>
            <a:r>
              <a:rPr sz="6400" spc="-16" dirty="0"/>
              <a:t> </a:t>
            </a:r>
            <a:r>
              <a:rPr sz="6400" spc="-27" dirty="0"/>
              <a:t>examples?</a:t>
            </a:r>
            <a:endParaRPr sz="6400"/>
          </a:p>
        </p:txBody>
      </p:sp>
      <p:sp>
        <p:nvSpPr>
          <p:cNvPr id="3" name="object 3"/>
          <p:cNvSpPr txBox="1"/>
          <p:nvPr/>
        </p:nvSpPr>
        <p:spPr>
          <a:xfrm>
            <a:off x="83989" y="8229872"/>
            <a:ext cx="7894996" cy="243422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Elsayed</a:t>
            </a:r>
            <a:r>
              <a:rPr sz="149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et</a:t>
            </a:r>
            <a:r>
              <a:rPr sz="149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al.</a:t>
            </a:r>
            <a:r>
              <a:rPr sz="149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1493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r>
              <a:rPr sz="1493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that</a:t>
            </a:r>
            <a:r>
              <a:rPr sz="1493" b="1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Fool</a:t>
            </a:r>
            <a:r>
              <a:rPr sz="1493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both</a:t>
            </a:r>
            <a:r>
              <a:rPr sz="1493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Computer</a:t>
            </a:r>
            <a:r>
              <a:rPr sz="1493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Vision</a:t>
            </a:r>
            <a:r>
              <a:rPr sz="1493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</a:t>
            </a:r>
            <a:r>
              <a:rPr sz="1493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Time-Limited</a:t>
            </a:r>
            <a:r>
              <a:rPr sz="1493" b="1" kern="1200" spc="-5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Humans.</a:t>
            </a:r>
            <a:r>
              <a:rPr sz="1493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49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2018.</a:t>
            </a:r>
            <a:endParaRPr sz="149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229" y="3130904"/>
            <a:ext cx="5504282" cy="41550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48659" y="2807410"/>
            <a:ext cx="6325035" cy="351152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54304" rIns="0" bIns="0" rtlCol="0">
            <a:spAutoFit/>
          </a:bodyPr>
          <a:lstStyle/>
          <a:p>
            <a:pPr marL="950594">
              <a:lnSpc>
                <a:spcPct val="100000"/>
              </a:lnSpc>
              <a:spcBef>
                <a:spcPts val="100"/>
              </a:spcBef>
            </a:pPr>
            <a:r>
              <a:rPr sz="6800" spc="150" dirty="0">
                <a:latin typeface="Times New Roman"/>
                <a:cs typeface="Times New Roman"/>
              </a:rPr>
              <a:t>Adversarial</a:t>
            </a:r>
            <a:r>
              <a:rPr sz="6800" spc="580" dirty="0">
                <a:latin typeface="Times New Roman"/>
                <a:cs typeface="Times New Roman"/>
              </a:rPr>
              <a:t> </a:t>
            </a:r>
            <a:r>
              <a:rPr sz="6800" spc="200" dirty="0">
                <a:latin typeface="Times New Roman"/>
                <a:cs typeface="Times New Roman"/>
              </a:rPr>
              <a:t>Examples</a:t>
            </a:r>
            <a:r>
              <a:rPr sz="6800" spc="580" dirty="0">
                <a:latin typeface="Times New Roman"/>
                <a:cs typeface="Times New Roman"/>
              </a:rPr>
              <a:t> </a:t>
            </a:r>
            <a:r>
              <a:rPr sz="6800" spc="50" dirty="0">
                <a:latin typeface="Times New Roman"/>
                <a:cs typeface="Times New Roman"/>
              </a:rPr>
              <a:t>for</a:t>
            </a:r>
            <a:r>
              <a:rPr sz="6800" spc="585" dirty="0">
                <a:latin typeface="Times New Roman"/>
                <a:cs typeface="Times New Roman"/>
              </a:rPr>
              <a:t> </a:t>
            </a:r>
            <a:r>
              <a:rPr sz="6800" spc="235" dirty="0">
                <a:latin typeface="Times New Roman"/>
                <a:cs typeface="Times New Roman"/>
              </a:rPr>
              <a:t>RL</a:t>
            </a:r>
            <a:endParaRPr sz="6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7300" y="2184400"/>
            <a:ext cx="7950200" cy="5918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83100" y="8458200"/>
            <a:ext cx="4048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5" dirty="0">
                <a:latin typeface="Times New Roman"/>
                <a:cs typeface="Times New Roman"/>
              </a:rPr>
              <a:t>(</a:t>
            </a:r>
            <a:r>
              <a:rPr sz="3600" u="sng" spc="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Huang</a:t>
            </a:r>
            <a:r>
              <a:rPr sz="3600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sng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et</a:t>
            </a:r>
            <a:r>
              <a:rPr sz="3600" u="sng" spc="3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u="sng" spc="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al.</a:t>
            </a:r>
            <a:r>
              <a:rPr sz="3600" spc="90" dirty="0">
                <a:latin typeface="Times New Roman"/>
                <a:cs typeface="Times New Roman"/>
              </a:rPr>
              <a:t>,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2017)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7004" rIns="0" bIns="0" rtlCol="0">
            <a:spAutoFit/>
          </a:bodyPr>
          <a:lstStyle/>
          <a:p>
            <a:pPr marL="226695">
              <a:lnSpc>
                <a:spcPct val="100000"/>
              </a:lnSpc>
              <a:spcBef>
                <a:spcPts val="120"/>
              </a:spcBef>
            </a:pPr>
            <a:r>
              <a:rPr sz="6700" spc="125" dirty="0">
                <a:latin typeface="Times New Roman"/>
                <a:cs typeface="Times New Roman"/>
              </a:rPr>
              <a:t>High-</a:t>
            </a:r>
            <a:r>
              <a:rPr sz="6700" spc="120" dirty="0">
                <a:latin typeface="Times New Roman"/>
                <a:cs typeface="Times New Roman"/>
              </a:rPr>
              <a:t>Dimensional</a:t>
            </a:r>
            <a:r>
              <a:rPr sz="6700" spc="595" dirty="0">
                <a:latin typeface="Times New Roman"/>
                <a:cs typeface="Times New Roman"/>
              </a:rPr>
              <a:t> </a:t>
            </a:r>
            <a:r>
              <a:rPr sz="6700" spc="200" dirty="0">
                <a:latin typeface="Times New Roman"/>
                <a:cs typeface="Times New Roman"/>
              </a:rPr>
              <a:t>Linear</a:t>
            </a:r>
            <a:r>
              <a:rPr sz="6700" spc="595" dirty="0">
                <a:latin typeface="Times New Roman"/>
                <a:cs typeface="Times New Roman"/>
              </a:rPr>
              <a:t> </a:t>
            </a:r>
            <a:r>
              <a:rPr sz="6700" spc="105" dirty="0">
                <a:latin typeface="Times New Roman"/>
                <a:cs typeface="Times New Roman"/>
              </a:rPr>
              <a:t>Models</a:t>
            </a:r>
            <a:endParaRPr sz="67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899" y="3964641"/>
            <a:ext cx="1494768" cy="15060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0274" y="6402332"/>
            <a:ext cx="1497925" cy="150823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73100" y="3454400"/>
            <a:ext cx="1084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Weights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5740400"/>
            <a:ext cx="2152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Signs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weights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8600" y="3417029"/>
            <a:ext cx="9398000" cy="443157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87800" y="3060700"/>
            <a:ext cx="20999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Times New Roman"/>
                <a:cs typeface="Times New Roman"/>
              </a:rPr>
              <a:t>Clean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45" dirty="0">
                <a:latin typeface="Times New Roman"/>
                <a:cs typeface="Times New Roman"/>
              </a:rPr>
              <a:t>examples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61400" y="3060700"/>
            <a:ext cx="1534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>
                <a:latin typeface="Times New Roman"/>
                <a:cs typeface="Times New Roman"/>
              </a:rPr>
              <a:t>Adversarial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28904" rIns="0" bIns="0" rtlCol="0">
            <a:spAutoFit/>
          </a:bodyPr>
          <a:lstStyle/>
          <a:p>
            <a:pPr marL="988694">
              <a:lnSpc>
                <a:spcPct val="100000"/>
              </a:lnSpc>
              <a:spcBef>
                <a:spcPts val="100"/>
              </a:spcBef>
            </a:pPr>
            <a:r>
              <a:rPr sz="7200" spc="185" dirty="0">
                <a:latin typeface="Times New Roman"/>
                <a:cs typeface="Times New Roman"/>
              </a:rPr>
              <a:t>Linear</a:t>
            </a:r>
            <a:r>
              <a:rPr sz="7200" spc="525" dirty="0">
                <a:latin typeface="Times New Roman"/>
                <a:cs typeface="Times New Roman"/>
              </a:rPr>
              <a:t> </a:t>
            </a:r>
            <a:r>
              <a:rPr sz="7200" spc="105" dirty="0">
                <a:latin typeface="Times New Roman"/>
                <a:cs typeface="Times New Roman"/>
              </a:rPr>
              <a:t>Models</a:t>
            </a:r>
            <a:r>
              <a:rPr sz="7200" spc="525" dirty="0">
                <a:latin typeface="Times New Roman"/>
                <a:cs typeface="Times New Roman"/>
              </a:rPr>
              <a:t> </a:t>
            </a:r>
            <a:r>
              <a:rPr sz="7200" dirty="0">
                <a:latin typeface="Times New Roman"/>
                <a:cs typeface="Times New Roman"/>
              </a:rPr>
              <a:t>of</a:t>
            </a:r>
            <a:r>
              <a:rPr sz="7200" spc="530" dirty="0">
                <a:latin typeface="Times New Roman"/>
                <a:cs typeface="Times New Roman"/>
              </a:rPr>
              <a:t> </a:t>
            </a:r>
            <a:r>
              <a:rPr sz="7200" spc="200" dirty="0">
                <a:latin typeface="Times New Roman"/>
                <a:cs typeface="Times New Roman"/>
              </a:rPr>
              <a:t>ImageNet</a:t>
            </a:r>
            <a:endParaRPr sz="7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549" y="2349500"/>
            <a:ext cx="12700125" cy="4038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24300" y="6565900"/>
            <a:ext cx="4852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latin typeface="Times New Roman"/>
                <a:cs typeface="Times New Roman"/>
              </a:rPr>
              <a:t>(Andrej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Karpathy,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“Breaking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Linear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Classifiers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on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ImageNet”)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3353" rIns="0" bIns="0" rtlCol="0">
            <a:spAutoFit/>
          </a:bodyPr>
          <a:lstStyle/>
          <a:p>
            <a:pPr marL="950594">
              <a:lnSpc>
                <a:spcPct val="100000"/>
              </a:lnSpc>
              <a:spcBef>
                <a:spcPts val="90"/>
              </a:spcBef>
            </a:pPr>
            <a:r>
              <a:rPr sz="6650" spc="200" dirty="0">
                <a:latin typeface="Times New Roman"/>
                <a:cs typeface="Times New Roman"/>
              </a:rPr>
              <a:t>RBFs</a:t>
            </a:r>
            <a:r>
              <a:rPr sz="6650" spc="555" dirty="0">
                <a:latin typeface="Times New Roman"/>
                <a:cs typeface="Times New Roman"/>
              </a:rPr>
              <a:t> </a:t>
            </a:r>
            <a:r>
              <a:rPr sz="6650" spc="155" dirty="0">
                <a:latin typeface="Times New Roman"/>
                <a:cs typeface="Times New Roman"/>
              </a:rPr>
              <a:t>behave</a:t>
            </a:r>
            <a:r>
              <a:rPr sz="6650" spc="550" dirty="0">
                <a:latin typeface="Times New Roman"/>
                <a:cs typeface="Times New Roman"/>
              </a:rPr>
              <a:t> </a:t>
            </a:r>
            <a:r>
              <a:rPr sz="6650" spc="170" dirty="0">
                <a:latin typeface="Times New Roman"/>
                <a:cs typeface="Times New Roman"/>
              </a:rPr>
              <a:t>more</a:t>
            </a:r>
            <a:r>
              <a:rPr sz="6650" spc="555" dirty="0">
                <a:latin typeface="Times New Roman"/>
                <a:cs typeface="Times New Roman"/>
              </a:rPr>
              <a:t> </a:t>
            </a:r>
            <a:r>
              <a:rPr sz="6650" spc="160" dirty="0">
                <a:latin typeface="Times New Roman"/>
                <a:cs typeface="Times New Roman"/>
              </a:rPr>
              <a:t>intuitively</a:t>
            </a:r>
            <a:endParaRPr sz="665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8900" y="2235200"/>
            <a:ext cx="7747000" cy="7035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7329" marR="5080" indent="-2197100">
              <a:lnSpc>
                <a:spcPct val="114700"/>
              </a:lnSpc>
              <a:spcBef>
                <a:spcPts val="100"/>
              </a:spcBef>
            </a:pPr>
            <a:r>
              <a:rPr sz="6250" spc="105" dirty="0">
                <a:latin typeface="Times New Roman"/>
                <a:cs typeface="Times New Roman"/>
              </a:rPr>
              <a:t>Cross-</a:t>
            </a:r>
            <a:r>
              <a:rPr sz="6250" spc="155" dirty="0">
                <a:latin typeface="Times New Roman"/>
                <a:cs typeface="Times New Roman"/>
              </a:rPr>
              <a:t>model,</a:t>
            </a:r>
            <a:r>
              <a:rPr sz="6250" spc="575" dirty="0">
                <a:latin typeface="Times New Roman"/>
                <a:cs typeface="Times New Roman"/>
              </a:rPr>
              <a:t> </a:t>
            </a:r>
            <a:r>
              <a:rPr sz="6250" spc="195" dirty="0">
                <a:latin typeface="Times New Roman"/>
                <a:cs typeface="Times New Roman"/>
              </a:rPr>
              <a:t>cross-</a:t>
            </a:r>
            <a:r>
              <a:rPr sz="6250" spc="185" dirty="0">
                <a:latin typeface="Times New Roman"/>
                <a:cs typeface="Times New Roman"/>
              </a:rPr>
              <a:t>dataset </a:t>
            </a:r>
            <a:r>
              <a:rPr sz="6250" spc="140" dirty="0">
                <a:latin typeface="Times New Roman"/>
                <a:cs typeface="Times New Roman"/>
              </a:rPr>
              <a:t>generalization</a:t>
            </a:r>
            <a:endParaRPr sz="62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69011" y="2806700"/>
            <a:ext cx="8277225" cy="6502400"/>
            <a:chOff x="2569011" y="2806700"/>
            <a:chExt cx="8277225" cy="6502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9011" y="2806700"/>
              <a:ext cx="3552388" cy="35507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94805" y="2806700"/>
              <a:ext cx="3550994" cy="35507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9500" y="7112000"/>
              <a:ext cx="4102100" cy="21964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31081" y="6135784"/>
              <a:ext cx="884555" cy="1135380"/>
            </a:xfrm>
            <a:custGeom>
              <a:avLst/>
              <a:gdLst/>
              <a:ahLst/>
              <a:cxnLst/>
              <a:rect l="l" t="t" r="r" b="b"/>
              <a:pathLst>
                <a:path w="884554" h="1135379">
                  <a:moveTo>
                    <a:pt x="0" y="0"/>
                  </a:moveTo>
                  <a:lnTo>
                    <a:pt x="878551" y="1127619"/>
                  </a:lnTo>
                  <a:lnTo>
                    <a:pt x="884405" y="1135132"/>
                  </a:lnTo>
                </a:path>
              </a:pathLst>
            </a:custGeom>
            <a:ln w="19049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7731" y="7235021"/>
              <a:ext cx="128905" cy="140335"/>
            </a:xfrm>
            <a:custGeom>
              <a:avLst/>
              <a:gdLst/>
              <a:ahLst/>
              <a:cxnLst/>
              <a:rect l="l" t="t" r="r" b="b"/>
              <a:pathLst>
                <a:path w="128904" h="140334">
                  <a:moveTo>
                    <a:pt x="100716" y="0"/>
                  </a:moveTo>
                  <a:lnTo>
                    <a:pt x="0" y="78470"/>
                  </a:lnTo>
                  <a:lnTo>
                    <a:pt x="128828" y="139952"/>
                  </a:lnTo>
                  <a:lnTo>
                    <a:pt x="100716" y="0"/>
                  </a:lnTo>
                  <a:close/>
                </a:path>
              </a:pathLst>
            </a:custGeom>
            <a:solidFill>
              <a:srgbClr val="5F61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318360" y="6357480"/>
              <a:ext cx="753110" cy="901700"/>
            </a:xfrm>
            <a:custGeom>
              <a:avLst/>
              <a:gdLst/>
              <a:ahLst/>
              <a:cxnLst/>
              <a:rect l="l" t="t" r="r" b="b"/>
              <a:pathLst>
                <a:path w="753109" h="901700">
                  <a:moveTo>
                    <a:pt x="752816" y="0"/>
                  </a:moveTo>
                  <a:lnTo>
                    <a:pt x="6104" y="894348"/>
                  </a:lnTo>
                  <a:lnTo>
                    <a:pt x="0" y="901659"/>
                  </a:lnTo>
                </a:path>
              </a:pathLst>
            </a:custGeom>
            <a:ln w="19050">
              <a:solidFill>
                <a:srgbClr val="5F616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33817" y="7221475"/>
              <a:ext cx="131445" cy="139065"/>
            </a:xfrm>
            <a:custGeom>
              <a:avLst/>
              <a:gdLst/>
              <a:ahLst/>
              <a:cxnLst/>
              <a:rect l="l" t="t" r="r" b="b"/>
              <a:pathLst>
                <a:path w="131445" h="139065">
                  <a:moveTo>
                    <a:pt x="32825" y="0"/>
                  </a:moveTo>
                  <a:lnTo>
                    <a:pt x="0" y="138922"/>
                  </a:lnTo>
                  <a:lnTo>
                    <a:pt x="130832" y="81828"/>
                  </a:lnTo>
                  <a:lnTo>
                    <a:pt x="32825" y="0"/>
                  </a:lnTo>
                  <a:close/>
                </a:path>
              </a:pathLst>
            </a:custGeom>
            <a:solidFill>
              <a:srgbClr val="5F61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404" rIns="0" bIns="0" rtlCol="0">
            <a:spAutoFit/>
          </a:bodyPr>
          <a:lstStyle/>
          <a:p>
            <a:pPr marL="1001394">
              <a:lnSpc>
                <a:spcPct val="100000"/>
              </a:lnSpc>
              <a:spcBef>
                <a:spcPts val="100"/>
              </a:spcBef>
            </a:pPr>
            <a:r>
              <a:rPr sz="6400" spc="165" dirty="0">
                <a:latin typeface="Times New Roman"/>
                <a:cs typeface="Times New Roman"/>
              </a:rPr>
              <a:t>Cross-</a:t>
            </a:r>
            <a:r>
              <a:rPr sz="6400" spc="145" dirty="0">
                <a:latin typeface="Times New Roman"/>
                <a:cs typeface="Times New Roman"/>
              </a:rPr>
              <a:t>technique</a:t>
            </a:r>
            <a:r>
              <a:rPr sz="6400" spc="550" dirty="0">
                <a:latin typeface="Times New Roman"/>
                <a:cs typeface="Times New Roman"/>
              </a:rPr>
              <a:t> </a:t>
            </a:r>
            <a:r>
              <a:rPr sz="6400" spc="195" dirty="0">
                <a:latin typeface="Times New Roman"/>
                <a:cs typeface="Times New Roman"/>
              </a:rPr>
              <a:t>transferability</a:t>
            </a:r>
            <a:endParaRPr sz="6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1100" y="2006600"/>
            <a:ext cx="8102600" cy="6604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83500" y="8597900"/>
            <a:ext cx="32816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0" dirty="0">
                <a:latin typeface="Times New Roman"/>
                <a:cs typeface="Times New Roman"/>
              </a:rPr>
              <a:t>(Papernot</a:t>
            </a:r>
            <a:r>
              <a:rPr sz="3600" spc="3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2016)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0200" y="3012439"/>
            <a:ext cx="218313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0">
              <a:lnSpc>
                <a:spcPct val="115700"/>
              </a:lnSpc>
              <a:spcBef>
                <a:spcPts val="100"/>
              </a:spcBef>
            </a:pPr>
            <a:r>
              <a:rPr sz="3600" spc="130" dirty="0">
                <a:solidFill>
                  <a:srgbClr val="70BF41"/>
                </a:solidFill>
                <a:latin typeface="Times New Roman"/>
                <a:cs typeface="Times New Roman"/>
              </a:rPr>
              <a:t>Train</a:t>
            </a:r>
            <a:r>
              <a:rPr sz="3600" spc="30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70" dirty="0">
                <a:solidFill>
                  <a:srgbClr val="70BF41"/>
                </a:solidFill>
                <a:latin typeface="Times New Roman"/>
                <a:cs typeface="Times New Roman"/>
              </a:rPr>
              <a:t>your </a:t>
            </a:r>
            <a:r>
              <a:rPr sz="3600" dirty="0">
                <a:solidFill>
                  <a:srgbClr val="70BF41"/>
                </a:solidFill>
                <a:latin typeface="Times New Roman"/>
                <a:cs typeface="Times New Roman"/>
              </a:rPr>
              <a:t>own</a:t>
            </a:r>
            <a:r>
              <a:rPr sz="3600" spc="365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80" dirty="0">
                <a:solidFill>
                  <a:srgbClr val="70BF41"/>
                </a:solidFill>
                <a:latin typeface="Times New Roman"/>
                <a:cs typeface="Times New Roman"/>
              </a:rPr>
              <a:t>model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74800" y="850900"/>
            <a:ext cx="98463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0" dirty="0">
                <a:latin typeface="Times New Roman"/>
                <a:cs typeface="Times New Roman"/>
              </a:rPr>
              <a:t>T</a:t>
            </a:r>
            <a:r>
              <a:rPr spc="265" dirty="0">
                <a:latin typeface="Times New Roman"/>
                <a:cs typeface="Times New Roman"/>
              </a:rPr>
              <a:t>ransferabili</a:t>
            </a:r>
            <a:r>
              <a:rPr spc="100" dirty="0">
                <a:latin typeface="Times New Roman"/>
                <a:cs typeface="Times New Roman"/>
              </a:rPr>
              <a:t>t</a:t>
            </a:r>
            <a:r>
              <a:rPr spc="265" dirty="0">
                <a:latin typeface="Times New Roman"/>
                <a:cs typeface="Times New Roman"/>
              </a:rPr>
              <a:t>y</a:t>
            </a:r>
            <a:r>
              <a:rPr spc="655" dirty="0">
                <a:latin typeface="Times New Roman"/>
                <a:cs typeface="Times New Roman"/>
              </a:rPr>
              <a:t> </a:t>
            </a:r>
            <a:r>
              <a:rPr spc="335" dirty="0">
                <a:latin typeface="Times New Roman"/>
                <a:cs typeface="Times New Roman"/>
              </a:rPr>
              <a:t>Attack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021839"/>
            <a:ext cx="3732529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15700"/>
              </a:lnSpc>
              <a:spcBef>
                <a:spcPts val="100"/>
              </a:spcBef>
            </a:pPr>
            <a:r>
              <a:rPr sz="3600" spc="145" dirty="0">
                <a:latin typeface="Times New Roman"/>
                <a:cs typeface="Times New Roman"/>
              </a:rPr>
              <a:t>Target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model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with </a:t>
            </a:r>
            <a:r>
              <a:rPr sz="3600" spc="100" dirty="0">
                <a:latin typeface="Times New Roman"/>
                <a:cs typeface="Times New Roman"/>
              </a:rPr>
              <a:t>unknown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weights,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45100" y="3672840"/>
            <a:ext cx="2514600" cy="121920"/>
            <a:chOff x="5245100" y="3672840"/>
            <a:chExt cx="2514600" cy="121920"/>
          </a:xfrm>
        </p:grpSpPr>
        <p:sp>
          <p:nvSpPr>
            <p:cNvPr id="6" name="object 6"/>
            <p:cNvSpPr/>
            <p:nvPr/>
          </p:nvSpPr>
          <p:spPr>
            <a:xfrm>
              <a:off x="5245100" y="3733800"/>
              <a:ext cx="2405380" cy="0"/>
            </a:xfrm>
            <a:custGeom>
              <a:avLst/>
              <a:gdLst/>
              <a:ahLst/>
              <a:cxnLst/>
              <a:rect l="l" t="t" r="r" b="b"/>
              <a:pathLst>
                <a:path w="2405379">
                  <a:moveTo>
                    <a:pt x="0" y="0"/>
                  </a:moveTo>
                  <a:lnTo>
                    <a:pt x="2392680" y="0"/>
                  </a:lnTo>
                  <a:lnTo>
                    <a:pt x="240538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7779" y="367284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0" y="0"/>
                  </a:moveTo>
                  <a:lnTo>
                    <a:pt x="0" y="121920"/>
                  </a:lnTo>
                  <a:lnTo>
                    <a:pt x="121920" y="6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039100" y="2656839"/>
            <a:ext cx="3440429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700"/>
              </a:lnSpc>
              <a:spcBef>
                <a:spcPts val="100"/>
              </a:spcBef>
            </a:pPr>
            <a:r>
              <a:rPr sz="3600" spc="170" dirty="0">
                <a:latin typeface="Times New Roman"/>
                <a:cs typeface="Times New Roman"/>
              </a:rPr>
              <a:t>Substitute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Times New Roman"/>
                <a:cs typeface="Times New Roman"/>
              </a:rPr>
              <a:t>model </a:t>
            </a:r>
            <a:r>
              <a:rPr sz="3600" spc="55" dirty="0">
                <a:latin typeface="Times New Roman"/>
                <a:cs typeface="Times New Roman"/>
              </a:rPr>
              <a:t>mimicking</a:t>
            </a:r>
            <a:r>
              <a:rPr sz="3600" spc="315" dirty="0">
                <a:latin typeface="Times New Roman"/>
                <a:cs typeface="Times New Roman"/>
              </a:rPr>
              <a:t> </a:t>
            </a:r>
            <a:r>
              <a:rPr sz="3600" spc="180" dirty="0">
                <a:latin typeface="Times New Roman"/>
                <a:cs typeface="Times New Roman"/>
              </a:rPr>
              <a:t>target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35900" y="4013200"/>
            <a:ext cx="3844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0" dirty="0">
                <a:latin typeface="Times New Roman"/>
                <a:cs typeface="Times New Roman"/>
              </a:rPr>
              <a:t>model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40" dirty="0">
                <a:latin typeface="Times New Roman"/>
                <a:cs typeface="Times New Roman"/>
              </a:rPr>
              <a:t>with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known,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6500" y="4648200"/>
            <a:ext cx="44030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0" dirty="0">
                <a:latin typeface="Times New Roman"/>
                <a:cs typeface="Times New Roman"/>
              </a:rPr>
              <a:t>differentiable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95" dirty="0">
                <a:latin typeface="Times New Roman"/>
                <a:cs typeface="Times New Roman"/>
              </a:rPr>
              <a:t>function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0700" y="6784340"/>
            <a:ext cx="2288540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5900">
              <a:lnSpc>
                <a:spcPct val="115700"/>
              </a:lnSpc>
              <a:spcBef>
                <a:spcPts val="100"/>
              </a:spcBef>
            </a:pPr>
            <a:r>
              <a:rPr sz="3600" spc="70" dirty="0">
                <a:latin typeface="Times New Roman"/>
                <a:cs typeface="Times New Roman"/>
              </a:rPr>
              <a:t>Adversarial </a:t>
            </a:r>
            <a:r>
              <a:rPr sz="3600" spc="75" dirty="0">
                <a:latin typeface="Times New Roman"/>
                <a:cs typeface="Times New Roman"/>
              </a:rPr>
              <a:t>examples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57988" y="5420568"/>
            <a:ext cx="2118360" cy="1502410"/>
            <a:chOff x="7957988" y="5420568"/>
            <a:chExt cx="2118360" cy="1502410"/>
          </a:xfrm>
        </p:grpSpPr>
        <p:sp>
          <p:nvSpPr>
            <p:cNvPr id="13" name="object 13"/>
            <p:cNvSpPr/>
            <p:nvPr/>
          </p:nvSpPr>
          <p:spPr>
            <a:xfrm>
              <a:off x="8047154" y="5433268"/>
              <a:ext cx="2016760" cy="1426845"/>
            </a:xfrm>
            <a:custGeom>
              <a:avLst/>
              <a:gdLst/>
              <a:ahLst/>
              <a:cxnLst/>
              <a:rect l="l" t="t" r="r" b="b"/>
              <a:pathLst>
                <a:path w="2016759" h="1426845">
                  <a:moveTo>
                    <a:pt x="2016455" y="0"/>
                  </a:moveTo>
                  <a:lnTo>
                    <a:pt x="10368" y="1419124"/>
                  </a:lnTo>
                  <a:lnTo>
                    <a:pt x="0" y="142645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57988" y="6802625"/>
              <a:ext cx="135255" cy="120650"/>
            </a:xfrm>
            <a:custGeom>
              <a:avLst/>
              <a:gdLst/>
              <a:ahLst/>
              <a:cxnLst/>
              <a:rect l="l" t="t" r="r" b="b"/>
              <a:pathLst>
                <a:path w="135254" h="120650">
                  <a:moveTo>
                    <a:pt x="64328" y="0"/>
                  </a:moveTo>
                  <a:lnTo>
                    <a:pt x="0" y="120177"/>
                  </a:lnTo>
                  <a:lnTo>
                    <a:pt x="134738" y="99533"/>
                  </a:lnTo>
                  <a:lnTo>
                    <a:pt x="643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457228" y="5948583"/>
            <a:ext cx="2148840" cy="1282700"/>
            <a:chOff x="3457228" y="5948583"/>
            <a:chExt cx="2148840" cy="1282700"/>
          </a:xfrm>
        </p:grpSpPr>
        <p:sp>
          <p:nvSpPr>
            <p:cNvPr id="16" name="object 16"/>
            <p:cNvSpPr/>
            <p:nvPr/>
          </p:nvSpPr>
          <p:spPr>
            <a:xfrm>
              <a:off x="3551118" y="6004383"/>
              <a:ext cx="2042160" cy="1214120"/>
            </a:xfrm>
            <a:custGeom>
              <a:avLst/>
              <a:gdLst/>
              <a:ahLst/>
              <a:cxnLst/>
              <a:rect l="l" t="t" r="r" b="b"/>
              <a:pathLst>
                <a:path w="2042160" h="1214120">
                  <a:moveTo>
                    <a:pt x="2042090" y="1213618"/>
                  </a:moveTo>
                  <a:lnTo>
                    <a:pt x="10917" y="6488"/>
                  </a:lnTo>
                  <a:lnTo>
                    <a:pt x="0" y="0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228" y="5948583"/>
              <a:ext cx="136525" cy="114935"/>
            </a:xfrm>
            <a:custGeom>
              <a:avLst/>
              <a:gdLst/>
              <a:ahLst/>
              <a:cxnLst/>
              <a:rect l="l" t="t" r="r" b="b"/>
              <a:pathLst>
                <a:path w="136525" h="114935">
                  <a:moveTo>
                    <a:pt x="0" y="0"/>
                  </a:moveTo>
                  <a:lnTo>
                    <a:pt x="73663" y="114692"/>
                  </a:lnTo>
                  <a:lnTo>
                    <a:pt x="135950" y="98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100" y="3291840"/>
            <a:ext cx="5066030" cy="605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0" marR="5080" indent="12065" algn="ctr">
              <a:lnSpc>
                <a:spcPct val="115700"/>
              </a:lnSpc>
              <a:spcBef>
                <a:spcPts val="100"/>
              </a:spcBef>
            </a:pPr>
            <a:r>
              <a:rPr sz="3600" spc="90" dirty="0">
                <a:latin typeface="Times New Roman"/>
                <a:cs typeface="Times New Roman"/>
              </a:rPr>
              <a:t>machine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Times New Roman"/>
                <a:cs typeface="Times New Roman"/>
              </a:rPr>
              <a:t>learning </a:t>
            </a:r>
            <a:r>
              <a:rPr sz="3600" spc="114" dirty="0">
                <a:latin typeface="Times New Roman"/>
                <a:cs typeface="Times New Roman"/>
              </a:rPr>
              <a:t>algorithm,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spc="130" dirty="0">
                <a:latin typeface="Times New Roman"/>
                <a:cs typeface="Times New Roman"/>
              </a:rPr>
              <a:t>training </a:t>
            </a:r>
            <a:r>
              <a:rPr sz="3600" spc="100" dirty="0">
                <a:latin typeface="Times New Roman"/>
                <a:cs typeface="Times New Roman"/>
              </a:rPr>
              <a:t>set;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spc="130" dirty="0">
                <a:latin typeface="Times New Roman"/>
                <a:cs typeface="Times New Roman"/>
              </a:rPr>
              <a:t>maybe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non- </a:t>
            </a:r>
            <a:r>
              <a:rPr sz="3600" spc="50" dirty="0">
                <a:latin typeface="Times New Roman"/>
                <a:cs typeface="Times New Roman"/>
              </a:rPr>
              <a:t>differentiable</a:t>
            </a:r>
            <a:endParaRPr sz="3600" dirty="0">
              <a:latin typeface="Times New Roman"/>
              <a:cs typeface="Times New Roman"/>
            </a:endParaRPr>
          </a:p>
          <a:p>
            <a:pPr marL="12700" marR="177800" indent="3810" algn="ctr">
              <a:lnSpc>
                <a:spcPct val="115700"/>
              </a:lnSpc>
              <a:spcBef>
                <a:spcPts val="2500"/>
              </a:spcBef>
            </a:pPr>
            <a:r>
              <a:rPr sz="3600" dirty="0">
                <a:solidFill>
                  <a:srgbClr val="70BF41"/>
                </a:solidFill>
                <a:latin typeface="Times New Roman"/>
                <a:cs typeface="Times New Roman"/>
              </a:rPr>
              <a:t>Deploy</a:t>
            </a:r>
            <a:r>
              <a:rPr sz="3600" spc="56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90" dirty="0">
                <a:solidFill>
                  <a:srgbClr val="70BF41"/>
                </a:solidFill>
                <a:latin typeface="Times New Roman"/>
                <a:cs typeface="Times New Roman"/>
              </a:rPr>
              <a:t>adversarial </a:t>
            </a:r>
            <a:r>
              <a:rPr sz="3600" spc="85" dirty="0">
                <a:solidFill>
                  <a:srgbClr val="70BF41"/>
                </a:solidFill>
                <a:latin typeface="Times New Roman"/>
                <a:cs typeface="Times New Roman"/>
              </a:rPr>
              <a:t>examples</a:t>
            </a:r>
            <a:r>
              <a:rPr sz="3600" spc="295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30" dirty="0">
                <a:solidFill>
                  <a:srgbClr val="70BF41"/>
                </a:solidFill>
                <a:latin typeface="Times New Roman"/>
                <a:cs typeface="Times New Roman"/>
              </a:rPr>
              <a:t>against</a:t>
            </a:r>
            <a:r>
              <a:rPr sz="3600" spc="30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65" dirty="0">
                <a:solidFill>
                  <a:srgbClr val="70BF41"/>
                </a:solidFill>
                <a:latin typeface="Times New Roman"/>
                <a:cs typeface="Times New Roman"/>
              </a:rPr>
              <a:t>the </a:t>
            </a:r>
            <a:r>
              <a:rPr sz="3600" spc="170" dirty="0">
                <a:solidFill>
                  <a:srgbClr val="70BF41"/>
                </a:solidFill>
                <a:latin typeface="Times New Roman"/>
                <a:cs typeface="Times New Roman"/>
              </a:rPr>
              <a:t>target;</a:t>
            </a:r>
            <a:r>
              <a:rPr sz="3600" spc="30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05" dirty="0">
                <a:solidFill>
                  <a:srgbClr val="70BF41"/>
                </a:solidFill>
                <a:latin typeface="Times New Roman"/>
                <a:cs typeface="Times New Roman"/>
              </a:rPr>
              <a:t>transferability </a:t>
            </a:r>
            <a:r>
              <a:rPr sz="3600" spc="155" dirty="0">
                <a:solidFill>
                  <a:srgbClr val="70BF41"/>
                </a:solidFill>
                <a:latin typeface="Times New Roman"/>
                <a:cs typeface="Times New Roman"/>
              </a:rPr>
              <a:t>property</a:t>
            </a:r>
            <a:r>
              <a:rPr sz="3600" spc="31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05" dirty="0">
                <a:solidFill>
                  <a:srgbClr val="70BF41"/>
                </a:solidFill>
                <a:latin typeface="Times New Roman"/>
                <a:cs typeface="Times New Roman"/>
              </a:rPr>
              <a:t>results</a:t>
            </a:r>
            <a:r>
              <a:rPr sz="3600" spc="31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80" dirty="0">
                <a:solidFill>
                  <a:srgbClr val="70BF41"/>
                </a:solidFill>
                <a:latin typeface="Times New Roman"/>
                <a:cs typeface="Times New Roman"/>
              </a:rPr>
              <a:t>in</a:t>
            </a:r>
            <a:r>
              <a:rPr sz="3600" spc="315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75" dirty="0">
                <a:solidFill>
                  <a:srgbClr val="70BF41"/>
                </a:solidFill>
                <a:latin typeface="Times New Roman"/>
                <a:cs typeface="Times New Roman"/>
              </a:rPr>
              <a:t>them </a:t>
            </a:r>
            <a:r>
              <a:rPr sz="3600" spc="-10" dirty="0">
                <a:solidFill>
                  <a:srgbClr val="70BF41"/>
                </a:solidFill>
                <a:latin typeface="Times New Roman"/>
                <a:cs typeface="Times New Roman"/>
              </a:rPr>
              <a:t>succeeding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13800" y="5971540"/>
            <a:ext cx="3977004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 marR="5080" indent="-203200">
              <a:lnSpc>
                <a:spcPct val="115700"/>
              </a:lnSpc>
              <a:spcBef>
                <a:spcPts val="100"/>
              </a:spcBef>
            </a:pPr>
            <a:r>
              <a:rPr sz="3600" spc="80" dirty="0">
                <a:solidFill>
                  <a:srgbClr val="70BF41"/>
                </a:solidFill>
                <a:latin typeface="Times New Roman"/>
                <a:cs typeface="Times New Roman"/>
              </a:rPr>
              <a:t>Adversarial</a:t>
            </a:r>
            <a:r>
              <a:rPr sz="3600" spc="31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00" dirty="0">
                <a:solidFill>
                  <a:srgbClr val="70BF41"/>
                </a:solidFill>
                <a:latin typeface="Times New Roman"/>
                <a:cs typeface="Times New Roman"/>
              </a:rPr>
              <a:t>crafting </a:t>
            </a:r>
            <a:r>
              <a:rPr sz="3600" spc="130" dirty="0">
                <a:solidFill>
                  <a:srgbClr val="70BF41"/>
                </a:solidFill>
                <a:latin typeface="Times New Roman"/>
                <a:cs typeface="Times New Roman"/>
              </a:rPr>
              <a:t>against</a:t>
            </a:r>
            <a:r>
              <a:rPr sz="3600" spc="300" dirty="0">
                <a:solidFill>
                  <a:srgbClr val="70BF41"/>
                </a:solidFill>
                <a:latin typeface="Times New Roman"/>
                <a:cs typeface="Times New Roman"/>
              </a:rPr>
              <a:t> </a:t>
            </a:r>
            <a:r>
              <a:rPr sz="3600" spc="165" dirty="0">
                <a:solidFill>
                  <a:srgbClr val="70BF41"/>
                </a:solidFill>
                <a:latin typeface="Times New Roman"/>
                <a:cs typeface="Times New Roman"/>
              </a:rPr>
              <a:t>substitute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4563" y="1994357"/>
            <a:ext cx="8288020" cy="613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50" spc="95" dirty="0">
                <a:latin typeface="Cambria"/>
                <a:cs typeface="Cambria"/>
              </a:rPr>
              <a:t>Cross-</a:t>
            </a:r>
            <a:r>
              <a:rPr sz="3850" spc="215" dirty="0">
                <a:latin typeface="Cambria"/>
                <a:cs typeface="Cambria"/>
              </a:rPr>
              <a:t>Training</a:t>
            </a:r>
            <a:r>
              <a:rPr sz="3850" spc="175" dirty="0">
                <a:latin typeface="Cambria"/>
                <a:cs typeface="Cambria"/>
              </a:rPr>
              <a:t> </a:t>
            </a:r>
            <a:r>
              <a:rPr sz="3850" spc="215" dirty="0">
                <a:latin typeface="Cambria"/>
                <a:cs typeface="Cambria"/>
              </a:rPr>
              <a:t>Data</a:t>
            </a:r>
            <a:r>
              <a:rPr sz="3850" spc="170" dirty="0">
                <a:latin typeface="Cambria"/>
                <a:cs typeface="Cambria"/>
              </a:rPr>
              <a:t> </a:t>
            </a:r>
            <a:r>
              <a:rPr sz="3850" spc="180" dirty="0">
                <a:latin typeface="Cambria"/>
                <a:cs typeface="Cambria"/>
              </a:rPr>
              <a:t>Transferability</a:t>
            </a:r>
            <a:endParaRPr sz="385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3688" y="3442494"/>
            <a:ext cx="3663365" cy="362535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185" y="3466604"/>
            <a:ext cx="3458467" cy="36191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450" y="3466604"/>
            <a:ext cx="3666595" cy="364334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867134" y="7470972"/>
            <a:ext cx="791210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spc="90" dirty="0">
                <a:latin typeface="Cambria"/>
                <a:cs typeface="Cambria"/>
              </a:rPr>
              <a:t>Strong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2007" y="7470972"/>
            <a:ext cx="694055" cy="3194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00" spc="135" dirty="0">
                <a:latin typeface="Cambria"/>
                <a:cs typeface="Cambria"/>
              </a:rPr>
              <a:t>Weak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21800" y="7358097"/>
            <a:ext cx="3281679" cy="1191895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15"/>
              </a:spcBef>
            </a:pPr>
            <a:r>
              <a:rPr sz="1900" spc="100" dirty="0">
                <a:latin typeface="Cambria"/>
                <a:cs typeface="Cambria"/>
              </a:rPr>
              <a:t>Intermediate</a:t>
            </a:r>
            <a:endParaRPr sz="19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3600" spc="190" dirty="0">
                <a:latin typeface="Times New Roman"/>
                <a:cs typeface="Times New Roman"/>
              </a:rPr>
              <a:t>(Papernot</a:t>
            </a:r>
            <a:r>
              <a:rPr sz="3600" spc="32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2016)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404" rIns="0" bIns="0" rtlCol="0">
            <a:spAutoFit/>
          </a:bodyPr>
          <a:lstStyle/>
          <a:p>
            <a:pPr marL="4367530">
              <a:lnSpc>
                <a:spcPct val="100000"/>
              </a:lnSpc>
              <a:spcBef>
                <a:spcPts val="100"/>
              </a:spcBef>
            </a:pPr>
            <a:r>
              <a:rPr spc="114" dirty="0">
                <a:latin typeface="Times New Roman"/>
                <a:cs typeface="Times New Roman"/>
              </a:rPr>
              <a:t>Overview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2656332"/>
            <a:ext cx="10841990" cy="61296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43865" indent="-418465">
              <a:lnSpc>
                <a:spcPct val="100000"/>
              </a:lnSpc>
              <a:spcBef>
                <a:spcPts val="135"/>
              </a:spcBef>
              <a:buSzPct val="74626"/>
              <a:buChar char="•"/>
              <a:tabLst>
                <a:tab pos="443865" algn="l"/>
              </a:tabLst>
            </a:pPr>
            <a:r>
              <a:rPr sz="3350" spc="270" dirty="0">
                <a:latin typeface="Times New Roman"/>
                <a:cs typeface="Times New Roman"/>
              </a:rPr>
              <a:t>What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135" dirty="0">
                <a:latin typeface="Times New Roman"/>
                <a:cs typeface="Times New Roman"/>
              </a:rPr>
              <a:t>are</a:t>
            </a:r>
            <a:r>
              <a:rPr sz="3350" spc="295" dirty="0">
                <a:latin typeface="Times New Roman"/>
                <a:cs typeface="Times New Roman"/>
              </a:rPr>
              <a:t> </a:t>
            </a:r>
            <a:r>
              <a:rPr sz="3350" spc="114" dirty="0">
                <a:latin typeface="Times New Roman"/>
                <a:cs typeface="Times New Roman"/>
              </a:rPr>
              <a:t>adversarial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80" dirty="0">
                <a:latin typeface="Times New Roman"/>
                <a:cs typeface="Times New Roman"/>
              </a:rPr>
              <a:t>examples?</a:t>
            </a:r>
            <a:endParaRPr sz="3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Font typeface="Times New Roman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443865" indent="-418465">
              <a:lnSpc>
                <a:spcPct val="100000"/>
              </a:lnSpc>
              <a:buSzPct val="74626"/>
              <a:buChar char="•"/>
              <a:tabLst>
                <a:tab pos="443865" algn="l"/>
              </a:tabLst>
            </a:pPr>
            <a:r>
              <a:rPr sz="3350" spc="160" dirty="0">
                <a:latin typeface="Times New Roman"/>
                <a:cs typeface="Times New Roman"/>
              </a:rPr>
              <a:t>Why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100" dirty="0">
                <a:latin typeface="Times New Roman"/>
                <a:cs typeface="Times New Roman"/>
              </a:rPr>
              <a:t>do</a:t>
            </a:r>
            <a:r>
              <a:rPr sz="3350" spc="295" dirty="0">
                <a:latin typeface="Times New Roman"/>
                <a:cs typeface="Times New Roman"/>
              </a:rPr>
              <a:t> </a:t>
            </a:r>
            <a:r>
              <a:rPr sz="3350" spc="170" dirty="0">
                <a:latin typeface="Times New Roman"/>
                <a:cs typeface="Times New Roman"/>
              </a:rPr>
              <a:t>they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160" dirty="0">
                <a:latin typeface="Times New Roman"/>
                <a:cs typeface="Times New Roman"/>
              </a:rPr>
              <a:t>happen?</a:t>
            </a:r>
            <a:endParaRPr sz="3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Times New Roman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444500" marR="17780" indent="-419100">
              <a:lnSpc>
                <a:spcPct val="116900"/>
              </a:lnSpc>
              <a:buSzPct val="74626"/>
              <a:buChar char="•"/>
              <a:tabLst>
                <a:tab pos="444500" algn="l"/>
              </a:tabLst>
            </a:pPr>
            <a:r>
              <a:rPr sz="3350" dirty="0">
                <a:latin typeface="Times New Roman"/>
                <a:cs typeface="Times New Roman"/>
              </a:rPr>
              <a:t>How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135" dirty="0">
                <a:latin typeface="Times New Roman"/>
                <a:cs typeface="Times New Roman"/>
              </a:rPr>
              <a:t>can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170" dirty="0">
                <a:latin typeface="Times New Roman"/>
                <a:cs typeface="Times New Roman"/>
              </a:rPr>
              <a:t>they</a:t>
            </a:r>
            <a:r>
              <a:rPr sz="3350" spc="305" dirty="0">
                <a:latin typeface="Times New Roman"/>
                <a:cs typeface="Times New Roman"/>
              </a:rPr>
              <a:t> </a:t>
            </a:r>
            <a:r>
              <a:rPr sz="3350" spc="150" dirty="0">
                <a:latin typeface="Times New Roman"/>
                <a:cs typeface="Times New Roman"/>
              </a:rPr>
              <a:t>be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105" dirty="0">
                <a:latin typeface="Times New Roman"/>
                <a:cs typeface="Times New Roman"/>
              </a:rPr>
              <a:t>used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195" dirty="0">
                <a:latin typeface="Times New Roman"/>
                <a:cs typeface="Times New Roman"/>
              </a:rPr>
              <a:t>to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80" dirty="0">
                <a:latin typeface="Times New Roman"/>
                <a:cs typeface="Times New Roman"/>
              </a:rPr>
              <a:t>compromise</a:t>
            </a:r>
            <a:r>
              <a:rPr sz="3350" spc="305" dirty="0">
                <a:latin typeface="Times New Roman"/>
                <a:cs typeface="Times New Roman"/>
              </a:rPr>
              <a:t> </a:t>
            </a:r>
            <a:r>
              <a:rPr sz="3350" spc="95" dirty="0">
                <a:latin typeface="Times New Roman"/>
                <a:cs typeface="Times New Roman"/>
              </a:rPr>
              <a:t>machine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95" dirty="0">
                <a:latin typeface="Times New Roman"/>
                <a:cs typeface="Times New Roman"/>
              </a:rPr>
              <a:t>learning systems?</a:t>
            </a:r>
            <a:endParaRPr sz="3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25"/>
              </a:spcBef>
              <a:buFont typeface="Times New Roman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443865" indent="-418465">
              <a:lnSpc>
                <a:spcPct val="100000"/>
              </a:lnSpc>
              <a:buSzPct val="74626"/>
              <a:buChar char="•"/>
              <a:tabLst>
                <a:tab pos="443865" algn="l"/>
              </a:tabLst>
            </a:pPr>
            <a:r>
              <a:rPr sz="3350" spc="270" dirty="0">
                <a:latin typeface="Times New Roman"/>
                <a:cs typeface="Times New Roman"/>
              </a:rPr>
              <a:t>What</a:t>
            </a:r>
            <a:r>
              <a:rPr sz="3350" spc="280" dirty="0">
                <a:latin typeface="Times New Roman"/>
                <a:cs typeface="Times New Roman"/>
              </a:rPr>
              <a:t> </a:t>
            </a:r>
            <a:r>
              <a:rPr sz="3350" spc="135" dirty="0">
                <a:latin typeface="Times New Roman"/>
                <a:cs typeface="Times New Roman"/>
              </a:rPr>
              <a:t>are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190" dirty="0">
                <a:latin typeface="Times New Roman"/>
                <a:cs typeface="Times New Roman"/>
              </a:rPr>
              <a:t>the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45" dirty="0">
                <a:latin typeface="Times New Roman"/>
                <a:cs typeface="Times New Roman"/>
              </a:rPr>
              <a:t>defenses?</a:t>
            </a:r>
            <a:endParaRPr sz="33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Font typeface="Times New Roman"/>
              <a:buChar char="•"/>
            </a:pPr>
            <a:endParaRPr sz="3350" dirty="0">
              <a:latin typeface="Times New Roman"/>
              <a:cs typeface="Times New Roman"/>
            </a:endParaRPr>
          </a:p>
          <a:p>
            <a:pPr marL="444500" marR="420370" indent="-419100">
              <a:lnSpc>
                <a:spcPct val="116900"/>
              </a:lnSpc>
              <a:buSzPct val="74626"/>
              <a:buChar char="•"/>
              <a:tabLst>
                <a:tab pos="444500" algn="l"/>
              </a:tabLst>
            </a:pPr>
            <a:r>
              <a:rPr sz="3350" dirty="0">
                <a:latin typeface="Times New Roman"/>
                <a:cs typeface="Times New Roman"/>
              </a:rPr>
              <a:t>How</a:t>
            </a:r>
            <a:r>
              <a:rPr sz="3350" spc="290" dirty="0">
                <a:latin typeface="Times New Roman"/>
                <a:cs typeface="Times New Roman"/>
              </a:rPr>
              <a:t> </a:t>
            </a:r>
            <a:r>
              <a:rPr sz="3350" spc="195" dirty="0">
                <a:latin typeface="Times New Roman"/>
                <a:cs typeface="Times New Roman"/>
              </a:rPr>
              <a:t>to</a:t>
            </a:r>
            <a:r>
              <a:rPr sz="3350" spc="295" dirty="0">
                <a:latin typeface="Times New Roman"/>
                <a:cs typeface="Times New Roman"/>
              </a:rPr>
              <a:t> </a:t>
            </a:r>
            <a:r>
              <a:rPr sz="3350" spc="70" dirty="0">
                <a:latin typeface="Times New Roman"/>
                <a:cs typeface="Times New Roman"/>
              </a:rPr>
              <a:t>use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114" dirty="0">
                <a:latin typeface="Times New Roman"/>
                <a:cs typeface="Times New Roman"/>
              </a:rPr>
              <a:t>adversarial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90" dirty="0">
                <a:latin typeface="Times New Roman"/>
                <a:cs typeface="Times New Roman"/>
              </a:rPr>
              <a:t>examples</a:t>
            </a:r>
            <a:r>
              <a:rPr sz="3350" spc="295" dirty="0">
                <a:latin typeface="Times New Roman"/>
                <a:cs typeface="Times New Roman"/>
              </a:rPr>
              <a:t> </a:t>
            </a:r>
            <a:r>
              <a:rPr sz="3350" spc="195" dirty="0">
                <a:latin typeface="Times New Roman"/>
                <a:cs typeface="Times New Roman"/>
              </a:rPr>
              <a:t>to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80" dirty="0">
                <a:latin typeface="Times New Roman"/>
                <a:cs typeface="Times New Roman"/>
              </a:rPr>
              <a:t>improve</a:t>
            </a:r>
            <a:r>
              <a:rPr sz="3350" spc="300" dirty="0">
                <a:latin typeface="Times New Roman"/>
                <a:cs typeface="Times New Roman"/>
              </a:rPr>
              <a:t> </a:t>
            </a:r>
            <a:r>
              <a:rPr sz="3350" spc="85" dirty="0">
                <a:latin typeface="Times New Roman"/>
                <a:cs typeface="Times New Roman"/>
              </a:rPr>
              <a:t>machine </a:t>
            </a:r>
            <a:r>
              <a:rPr sz="3350" spc="100" dirty="0">
                <a:latin typeface="Times New Roman"/>
                <a:cs typeface="Times New Roman"/>
              </a:rPr>
              <a:t>learning,</a:t>
            </a:r>
            <a:r>
              <a:rPr sz="3350" spc="33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even</a:t>
            </a:r>
            <a:r>
              <a:rPr sz="3350" spc="335" dirty="0">
                <a:latin typeface="Times New Roman"/>
                <a:cs typeface="Times New Roman"/>
              </a:rPr>
              <a:t> </a:t>
            </a:r>
            <a:r>
              <a:rPr sz="3350" spc="105" dirty="0">
                <a:latin typeface="Times New Roman"/>
                <a:cs typeface="Times New Roman"/>
              </a:rPr>
              <a:t>when</a:t>
            </a:r>
            <a:r>
              <a:rPr sz="3350" spc="335" dirty="0">
                <a:latin typeface="Times New Roman"/>
                <a:cs typeface="Times New Roman"/>
              </a:rPr>
              <a:t> </a:t>
            </a:r>
            <a:r>
              <a:rPr sz="3350" spc="160" dirty="0">
                <a:latin typeface="Times New Roman"/>
                <a:cs typeface="Times New Roman"/>
              </a:rPr>
              <a:t>there</a:t>
            </a:r>
            <a:r>
              <a:rPr sz="3350" spc="335" dirty="0">
                <a:latin typeface="Times New Roman"/>
                <a:cs typeface="Times New Roman"/>
              </a:rPr>
              <a:t> </a:t>
            </a:r>
            <a:r>
              <a:rPr sz="3350" dirty="0">
                <a:latin typeface="Times New Roman"/>
                <a:cs typeface="Times New Roman"/>
              </a:rPr>
              <a:t>is</a:t>
            </a:r>
            <a:r>
              <a:rPr sz="3350" spc="335" dirty="0">
                <a:latin typeface="Times New Roman"/>
                <a:cs typeface="Times New Roman"/>
              </a:rPr>
              <a:t> </a:t>
            </a:r>
            <a:r>
              <a:rPr sz="3350" spc="100" dirty="0">
                <a:latin typeface="Times New Roman"/>
                <a:cs typeface="Times New Roman"/>
              </a:rPr>
              <a:t>no</a:t>
            </a:r>
            <a:r>
              <a:rPr sz="3350" spc="330" dirty="0">
                <a:latin typeface="Times New Roman"/>
                <a:cs typeface="Times New Roman"/>
              </a:rPr>
              <a:t> </a:t>
            </a:r>
            <a:r>
              <a:rPr sz="3350" spc="110" dirty="0">
                <a:latin typeface="Times New Roman"/>
                <a:cs typeface="Times New Roman"/>
              </a:rPr>
              <a:t>adversary</a:t>
            </a:r>
            <a:endParaRPr sz="3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4230" marR="5080" indent="-2616200">
              <a:lnSpc>
                <a:spcPct val="114700"/>
              </a:lnSpc>
              <a:spcBef>
                <a:spcPts val="100"/>
              </a:spcBef>
            </a:pPr>
            <a:r>
              <a:rPr sz="6250" spc="204" dirty="0">
                <a:latin typeface="Times New Roman"/>
                <a:cs typeface="Times New Roman"/>
              </a:rPr>
              <a:t>Enhancing</a:t>
            </a:r>
            <a:r>
              <a:rPr sz="6250" spc="530" dirty="0">
                <a:latin typeface="Times New Roman"/>
                <a:cs typeface="Times New Roman"/>
              </a:rPr>
              <a:t> </a:t>
            </a:r>
            <a:r>
              <a:rPr sz="6250" spc="170" dirty="0">
                <a:latin typeface="Times New Roman"/>
                <a:cs typeface="Times New Roman"/>
              </a:rPr>
              <a:t>Transfer</a:t>
            </a:r>
            <a:r>
              <a:rPr sz="6250" spc="540" dirty="0">
                <a:latin typeface="Times New Roman"/>
                <a:cs typeface="Times New Roman"/>
              </a:rPr>
              <a:t> </a:t>
            </a:r>
            <a:r>
              <a:rPr sz="6250" spc="355" dirty="0">
                <a:latin typeface="Times New Roman"/>
                <a:cs typeface="Times New Roman"/>
              </a:rPr>
              <a:t>With </a:t>
            </a:r>
            <a:r>
              <a:rPr sz="6250" spc="114" dirty="0">
                <a:latin typeface="Times New Roman"/>
                <a:cs typeface="Times New Roman"/>
              </a:rPr>
              <a:t>Ensembles</a:t>
            </a:r>
            <a:endParaRPr sz="625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0" y="3327400"/>
            <a:ext cx="10439400" cy="37846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32400" y="8458200"/>
            <a:ext cx="3279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latin typeface="Times New Roman"/>
                <a:cs typeface="Times New Roman"/>
              </a:rPr>
              <a:t>(Liu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195" dirty="0">
                <a:latin typeface="Times New Roman"/>
                <a:cs typeface="Times New Roman"/>
              </a:rPr>
              <a:t>et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al,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2016)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404" rIns="0" bIns="0" rtlCol="0">
            <a:spAutoFit/>
          </a:bodyPr>
          <a:lstStyle/>
          <a:p>
            <a:pPr marL="2588895">
              <a:lnSpc>
                <a:spcPct val="100000"/>
              </a:lnSpc>
              <a:spcBef>
                <a:spcPts val="100"/>
              </a:spcBef>
            </a:pPr>
            <a:r>
              <a:rPr spc="340" dirty="0">
                <a:latin typeface="Times New Roman"/>
                <a:cs typeface="Times New Roman"/>
              </a:rPr>
              <a:t>Practical</a:t>
            </a:r>
            <a:r>
              <a:rPr spc="675" dirty="0">
                <a:latin typeface="Times New Roman"/>
                <a:cs typeface="Times New Roman"/>
              </a:rPr>
              <a:t> </a:t>
            </a:r>
            <a:r>
              <a:rPr spc="285" dirty="0">
                <a:latin typeface="Times New Roman"/>
                <a:cs typeface="Times New Roman"/>
              </a:rPr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228339"/>
            <a:ext cx="10774680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7780" indent="-444500">
              <a:lnSpc>
                <a:spcPct val="115700"/>
              </a:lnSpc>
              <a:spcBef>
                <a:spcPts val="100"/>
              </a:spcBef>
              <a:buSzPct val="75000"/>
              <a:buChar char="•"/>
              <a:tabLst>
                <a:tab pos="469900" algn="l"/>
              </a:tabLst>
            </a:pPr>
            <a:r>
              <a:rPr sz="3600" dirty="0">
                <a:latin typeface="Times New Roman"/>
                <a:cs typeface="Times New Roman"/>
              </a:rPr>
              <a:t>Fool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real</a:t>
            </a:r>
            <a:r>
              <a:rPr sz="3600" spc="34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classifiers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spc="155" dirty="0">
                <a:latin typeface="Times New Roman"/>
                <a:cs typeface="Times New Roman"/>
              </a:rPr>
              <a:t>trained</a:t>
            </a:r>
            <a:r>
              <a:rPr sz="3600" spc="340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by</a:t>
            </a:r>
            <a:r>
              <a:rPr sz="3600" spc="340" dirty="0">
                <a:latin typeface="Times New Roman"/>
                <a:cs typeface="Times New Roman"/>
              </a:rPr>
              <a:t> </a:t>
            </a:r>
            <a:r>
              <a:rPr sz="3600" spc="95" dirty="0">
                <a:latin typeface="Times New Roman"/>
                <a:cs typeface="Times New Roman"/>
              </a:rPr>
              <a:t>remotely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hosted</a:t>
            </a:r>
            <a:r>
              <a:rPr sz="3600" spc="340" dirty="0">
                <a:latin typeface="Times New Roman"/>
                <a:cs typeface="Times New Roman"/>
              </a:rPr>
              <a:t> </a:t>
            </a:r>
            <a:r>
              <a:rPr sz="3600" spc="185" dirty="0">
                <a:latin typeface="Times New Roman"/>
                <a:cs typeface="Times New Roman"/>
              </a:rPr>
              <a:t>API </a:t>
            </a:r>
            <a:r>
              <a:rPr sz="3600" spc="135" dirty="0">
                <a:latin typeface="Times New Roman"/>
                <a:cs typeface="Times New Roman"/>
              </a:rPr>
              <a:t>(MetaMind,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110" dirty="0">
                <a:latin typeface="Times New Roman"/>
                <a:cs typeface="Times New Roman"/>
              </a:rPr>
              <a:t>Amazon,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Google)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469265" indent="-443865">
              <a:lnSpc>
                <a:spcPct val="100000"/>
              </a:lnSpc>
              <a:buSzPct val="75000"/>
              <a:buChar char="•"/>
              <a:tabLst>
                <a:tab pos="469265" algn="l"/>
              </a:tabLst>
            </a:pPr>
            <a:r>
              <a:rPr sz="3600" dirty="0">
                <a:latin typeface="Times New Roman"/>
                <a:cs typeface="Times New Roman"/>
              </a:rPr>
              <a:t>Fool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malware</a:t>
            </a:r>
            <a:r>
              <a:rPr sz="3600" spc="335" dirty="0">
                <a:latin typeface="Times New Roman"/>
                <a:cs typeface="Times New Roman"/>
              </a:rPr>
              <a:t> </a:t>
            </a:r>
            <a:r>
              <a:rPr sz="3600" spc="145" dirty="0">
                <a:latin typeface="Times New Roman"/>
                <a:cs typeface="Times New Roman"/>
              </a:rPr>
              <a:t>detector</a:t>
            </a:r>
            <a:r>
              <a:rPr sz="3600" spc="340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networks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469900" marR="191135" indent="-444500">
              <a:lnSpc>
                <a:spcPct val="115700"/>
              </a:lnSpc>
              <a:spcBef>
                <a:spcPts val="5"/>
              </a:spcBef>
              <a:buSzPct val="75000"/>
              <a:buChar char="•"/>
              <a:tabLst>
                <a:tab pos="469900" algn="l"/>
              </a:tabLst>
            </a:pPr>
            <a:r>
              <a:rPr sz="3600" spc="65" dirty="0">
                <a:latin typeface="Times New Roman"/>
                <a:cs typeface="Times New Roman"/>
              </a:rPr>
              <a:t>Display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adversarial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examples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80" dirty="0">
                <a:latin typeface="Times New Roman"/>
                <a:cs typeface="Times New Roman"/>
              </a:rPr>
              <a:t>in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90" dirty="0">
                <a:latin typeface="Times New Roman"/>
                <a:cs typeface="Times New Roman"/>
              </a:rPr>
              <a:t>the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physical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world </a:t>
            </a:r>
            <a:r>
              <a:rPr sz="3600" spc="190" dirty="0">
                <a:latin typeface="Times New Roman"/>
                <a:cs typeface="Times New Roman"/>
              </a:rPr>
              <a:t>and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fool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machine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learning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95" dirty="0">
                <a:latin typeface="Times New Roman"/>
                <a:cs typeface="Times New Roman"/>
              </a:rPr>
              <a:t>systems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295" dirty="0">
                <a:latin typeface="Times New Roman"/>
                <a:cs typeface="Times New Roman"/>
              </a:rPr>
              <a:t>that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perceive </a:t>
            </a:r>
            <a:r>
              <a:rPr sz="3600" spc="195" dirty="0">
                <a:latin typeface="Times New Roman"/>
                <a:cs typeface="Times New Roman"/>
              </a:rPr>
              <a:t>them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spc="160" dirty="0">
                <a:latin typeface="Times New Roman"/>
                <a:cs typeface="Times New Roman"/>
              </a:rPr>
              <a:t>through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190" dirty="0">
                <a:latin typeface="Times New Roman"/>
                <a:cs typeface="Times New Roman"/>
              </a:rPr>
              <a:t>a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110" dirty="0">
                <a:latin typeface="Times New Roman"/>
                <a:cs typeface="Times New Roman"/>
              </a:rPr>
              <a:t>camera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8729" marR="5080" indent="-2273300">
              <a:lnSpc>
                <a:spcPct val="114700"/>
              </a:lnSpc>
              <a:spcBef>
                <a:spcPts val="100"/>
              </a:spcBef>
            </a:pPr>
            <a:r>
              <a:rPr sz="6250" spc="140" dirty="0">
                <a:latin typeface="Times New Roman"/>
                <a:cs typeface="Times New Roman"/>
              </a:rPr>
              <a:t>Adversarial</a:t>
            </a:r>
            <a:r>
              <a:rPr sz="6250" spc="520" dirty="0">
                <a:latin typeface="Times New Roman"/>
                <a:cs typeface="Times New Roman"/>
              </a:rPr>
              <a:t> </a:t>
            </a:r>
            <a:r>
              <a:rPr sz="6250" spc="180" dirty="0">
                <a:latin typeface="Times New Roman"/>
                <a:cs typeface="Times New Roman"/>
              </a:rPr>
              <a:t>Examples</a:t>
            </a:r>
            <a:r>
              <a:rPr sz="6250" spc="530" dirty="0">
                <a:latin typeface="Times New Roman"/>
                <a:cs typeface="Times New Roman"/>
              </a:rPr>
              <a:t> </a:t>
            </a:r>
            <a:r>
              <a:rPr sz="6250" spc="145" dirty="0">
                <a:latin typeface="Times New Roman"/>
                <a:cs typeface="Times New Roman"/>
              </a:rPr>
              <a:t>in</a:t>
            </a:r>
            <a:r>
              <a:rPr sz="6250" spc="530" dirty="0">
                <a:latin typeface="Times New Roman"/>
                <a:cs typeface="Times New Roman"/>
              </a:rPr>
              <a:t> </a:t>
            </a:r>
            <a:r>
              <a:rPr sz="6250" spc="305" dirty="0">
                <a:latin typeface="Times New Roman"/>
                <a:cs typeface="Times New Roman"/>
              </a:rPr>
              <a:t>the </a:t>
            </a:r>
            <a:r>
              <a:rPr sz="6250" spc="165" dirty="0">
                <a:latin typeface="Times New Roman"/>
                <a:cs typeface="Times New Roman"/>
              </a:rPr>
              <a:t>Physical</a:t>
            </a:r>
            <a:r>
              <a:rPr sz="6250" spc="525" dirty="0">
                <a:latin typeface="Times New Roman"/>
                <a:cs typeface="Times New Roman"/>
              </a:rPr>
              <a:t> </a:t>
            </a:r>
            <a:r>
              <a:rPr sz="6250" spc="100" dirty="0">
                <a:latin typeface="Times New Roman"/>
                <a:cs typeface="Times New Roman"/>
              </a:rPr>
              <a:t>World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81500" y="8915400"/>
            <a:ext cx="4251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45" dirty="0">
                <a:latin typeface="Times New Roman"/>
                <a:cs typeface="Times New Roman"/>
              </a:rPr>
              <a:t>(Kurakin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195" dirty="0">
                <a:latin typeface="Times New Roman"/>
                <a:cs typeface="Times New Roman"/>
              </a:rPr>
              <a:t>et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al,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2016)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28900"/>
            <a:ext cx="11785600" cy="5892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7700" y="850900"/>
            <a:ext cx="66192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35" dirty="0">
                <a:latin typeface="Times New Roman"/>
                <a:cs typeface="Times New Roman"/>
              </a:rPr>
              <a:t>F</a:t>
            </a:r>
            <a:r>
              <a:rPr spc="235" dirty="0">
                <a:latin typeface="Times New Roman"/>
                <a:cs typeface="Times New Roman"/>
              </a:rPr>
              <a:t>ailed</a:t>
            </a:r>
            <a:r>
              <a:rPr spc="685" dirty="0">
                <a:latin typeface="Times New Roman"/>
                <a:cs typeface="Times New Roman"/>
              </a:rPr>
              <a:t> </a:t>
            </a:r>
            <a:r>
              <a:rPr spc="55" dirty="0">
                <a:latin typeface="Times New Roman"/>
                <a:cs typeface="Times New Roman"/>
              </a:rPr>
              <a:t>defenses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4400" y="6934200"/>
            <a:ext cx="3175635" cy="227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65" dirty="0">
                <a:latin typeface="Times New Roman"/>
                <a:cs typeface="Times New Roman"/>
              </a:rPr>
              <a:t>Weight</a:t>
            </a:r>
            <a:r>
              <a:rPr sz="3600" spc="31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decay</a:t>
            </a:r>
            <a:endParaRPr sz="3600" dirty="0">
              <a:latin typeface="Times New Roman"/>
              <a:cs typeface="Times New Roman"/>
            </a:endParaRPr>
          </a:p>
          <a:p>
            <a:pPr marL="12700" marR="5080" indent="825500">
              <a:lnSpc>
                <a:spcPct val="115700"/>
              </a:lnSpc>
              <a:spcBef>
                <a:spcPts val="3400"/>
              </a:spcBef>
            </a:pPr>
            <a:r>
              <a:rPr sz="3600" spc="45" dirty="0">
                <a:latin typeface="Times New Roman"/>
                <a:cs typeface="Times New Roman"/>
              </a:rPr>
              <a:t>Various </a:t>
            </a:r>
            <a:r>
              <a:rPr sz="3600" spc="95" dirty="0">
                <a:latin typeface="Times New Roman"/>
                <a:cs typeface="Times New Roman"/>
              </a:rPr>
              <a:t>non-</a:t>
            </a:r>
            <a:r>
              <a:rPr sz="3600" spc="80" dirty="0">
                <a:latin typeface="Times New Roman"/>
                <a:cs typeface="Times New Roman"/>
              </a:rPr>
              <a:t>linear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130" dirty="0">
                <a:latin typeface="Times New Roman"/>
                <a:cs typeface="Times New Roman"/>
              </a:rPr>
              <a:t>units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0" marR="5080" indent="-127000">
              <a:lnSpc>
                <a:spcPct val="115700"/>
              </a:lnSpc>
              <a:spcBef>
                <a:spcPts val="100"/>
              </a:spcBef>
            </a:pPr>
            <a:r>
              <a:rPr spc="90" dirty="0"/>
              <a:t>Adding</a:t>
            </a:r>
            <a:r>
              <a:rPr spc="300" dirty="0"/>
              <a:t> </a:t>
            </a:r>
            <a:r>
              <a:rPr spc="-10" dirty="0"/>
              <a:t>noise </a:t>
            </a:r>
            <a:r>
              <a:rPr spc="285" dirty="0"/>
              <a:t>at</a:t>
            </a:r>
            <a:r>
              <a:rPr spc="295" dirty="0"/>
              <a:t> </a:t>
            </a:r>
            <a:r>
              <a:rPr spc="200" dirty="0"/>
              <a:t>test</a:t>
            </a:r>
            <a:r>
              <a:rPr spc="295" dirty="0"/>
              <a:t> </a:t>
            </a:r>
            <a:r>
              <a:rPr spc="120" dirty="0"/>
              <a:t>time</a:t>
            </a:r>
          </a:p>
          <a:p>
            <a:pPr marL="12700">
              <a:lnSpc>
                <a:spcPct val="100000"/>
              </a:lnSpc>
              <a:spcBef>
                <a:spcPts val="2280"/>
              </a:spcBef>
            </a:pPr>
            <a:r>
              <a:rPr spc="60" dirty="0"/>
              <a:t>Confidence-</a:t>
            </a:r>
            <a:r>
              <a:rPr spc="50" dirty="0"/>
              <a:t>reducing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75700" y="7520940"/>
            <a:ext cx="261683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5080" indent="-12700">
              <a:lnSpc>
                <a:spcPct val="115700"/>
              </a:lnSpc>
              <a:spcBef>
                <a:spcPts val="100"/>
              </a:spcBef>
            </a:pPr>
            <a:r>
              <a:rPr sz="3600" spc="90" dirty="0">
                <a:latin typeface="Times New Roman"/>
                <a:cs typeface="Times New Roman"/>
              </a:rPr>
              <a:t>Adding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noise </a:t>
            </a:r>
            <a:r>
              <a:rPr sz="3600" spc="285" dirty="0">
                <a:latin typeface="Times New Roman"/>
                <a:cs typeface="Times New Roman"/>
              </a:rPr>
              <a:t>at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195" dirty="0">
                <a:latin typeface="Times New Roman"/>
                <a:cs typeface="Times New Roman"/>
              </a:rPr>
              <a:t>train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time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9400" y="7594600"/>
            <a:ext cx="3420745" cy="157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85" dirty="0">
                <a:latin typeface="Times New Roman"/>
                <a:cs typeface="Times New Roman"/>
              </a:rPr>
              <a:t>Double</a:t>
            </a:r>
            <a:r>
              <a:rPr sz="3600" spc="31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backprop</a:t>
            </a:r>
            <a:endParaRPr sz="3600" dirty="0">
              <a:latin typeface="Times New Roman"/>
              <a:cs typeface="Times New Roman"/>
            </a:endParaRPr>
          </a:p>
          <a:p>
            <a:pPr marL="1182370" algn="ctr">
              <a:lnSpc>
                <a:spcPct val="100000"/>
              </a:lnSpc>
              <a:spcBef>
                <a:spcPts val="3579"/>
              </a:spcBef>
            </a:pPr>
            <a:r>
              <a:rPr sz="3600" spc="155" dirty="0">
                <a:latin typeface="Times New Roman"/>
                <a:cs typeface="Times New Roman"/>
              </a:rPr>
              <a:t>Dropout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86600" y="4559300"/>
            <a:ext cx="21050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65" dirty="0">
                <a:latin typeface="Times New Roman"/>
                <a:cs typeface="Times New Roman"/>
              </a:rPr>
              <a:t>Ensembles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3100" y="6350000"/>
            <a:ext cx="3544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5" dirty="0">
                <a:latin typeface="Times New Roman"/>
                <a:cs typeface="Times New Roman"/>
              </a:rPr>
              <a:t>Multiple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glimpses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800" y="2273300"/>
            <a:ext cx="2186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95" dirty="0">
                <a:latin typeface="Times New Roman"/>
                <a:cs typeface="Times New Roman"/>
              </a:rPr>
              <a:t>Generative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68400" y="2908300"/>
            <a:ext cx="2235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30" dirty="0">
                <a:latin typeface="Times New Roman"/>
                <a:cs typeface="Times New Roman"/>
              </a:rPr>
              <a:t>pretraining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99400" y="2529839"/>
            <a:ext cx="469074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100" marR="5080" indent="-279400">
              <a:lnSpc>
                <a:spcPct val="115700"/>
              </a:lnSpc>
              <a:spcBef>
                <a:spcPts val="100"/>
              </a:spcBef>
            </a:pPr>
            <a:r>
              <a:rPr sz="3600" spc="65" dirty="0">
                <a:latin typeface="Times New Roman"/>
                <a:cs typeface="Times New Roman"/>
              </a:rPr>
              <a:t>Removing</a:t>
            </a:r>
            <a:r>
              <a:rPr sz="3600" spc="330" dirty="0">
                <a:latin typeface="Times New Roman"/>
                <a:cs typeface="Times New Roman"/>
              </a:rPr>
              <a:t> </a:t>
            </a:r>
            <a:r>
              <a:rPr sz="3600" spc="170" dirty="0">
                <a:latin typeface="Times New Roman"/>
                <a:cs typeface="Times New Roman"/>
              </a:rPr>
              <a:t>perturbation </a:t>
            </a:r>
            <a:r>
              <a:rPr sz="3600" spc="140" dirty="0">
                <a:latin typeface="Times New Roman"/>
                <a:cs typeface="Times New Roman"/>
              </a:rPr>
              <a:t>with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spc="185" dirty="0">
                <a:latin typeface="Times New Roman"/>
                <a:cs typeface="Times New Roman"/>
              </a:rPr>
              <a:t>an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autoencoder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99600" y="5260340"/>
            <a:ext cx="3235325" cy="129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0" marR="5080" indent="-1054100">
              <a:lnSpc>
                <a:spcPct val="115700"/>
              </a:lnSpc>
              <a:spcBef>
                <a:spcPts val="100"/>
              </a:spcBef>
            </a:pPr>
            <a:r>
              <a:rPr sz="3600" spc="165" dirty="0">
                <a:latin typeface="Times New Roman"/>
                <a:cs typeface="Times New Roman"/>
              </a:rPr>
              <a:t>Error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Times New Roman"/>
                <a:cs typeface="Times New Roman"/>
              </a:rPr>
              <a:t>correcting </a:t>
            </a:r>
            <a:r>
              <a:rPr sz="3600" spc="40" dirty="0">
                <a:latin typeface="Times New Roman"/>
                <a:cs typeface="Times New Roman"/>
              </a:rPr>
              <a:t>codes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300" y="5854700"/>
            <a:ext cx="5041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80" dirty="0">
                <a:latin typeface="Times New Roman"/>
                <a:cs typeface="Times New Roman"/>
              </a:rPr>
              <a:t>perturbation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285" dirty="0">
                <a:latin typeface="Times New Roman"/>
                <a:cs typeface="Times New Roman"/>
              </a:rPr>
              <a:t>at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200" dirty="0">
                <a:latin typeface="Times New Roman"/>
                <a:cs typeface="Times New Roman"/>
              </a:rPr>
              <a:t>test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time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741680"/>
            <a:ext cx="10931525" cy="9036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750" spc="180" dirty="0">
                <a:latin typeface="Times New Roman"/>
                <a:cs typeface="Times New Roman"/>
              </a:rPr>
              <a:t>Training</a:t>
            </a:r>
            <a:r>
              <a:rPr sz="5750" spc="505" dirty="0">
                <a:latin typeface="Times New Roman"/>
                <a:cs typeface="Times New Roman"/>
              </a:rPr>
              <a:t> </a:t>
            </a:r>
            <a:r>
              <a:rPr sz="5750" spc="140" dirty="0">
                <a:latin typeface="Times New Roman"/>
                <a:cs typeface="Times New Roman"/>
              </a:rPr>
              <a:t>on</a:t>
            </a:r>
            <a:r>
              <a:rPr sz="5750" spc="505" dirty="0">
                <a:latin typeface="Times New Roman"/>
                <a:cs typeface="Times New Roman"/>
              </a:rPr>
              <a:t> </a:t>
            </a:r>
            <a:r>
              <a:rPr sz="5750" spc="145" dirty="0">
                <a:latin typeface="Times New Roman"/>
                <a:cs typeface="Times New Roman"/>
              </a:rPr>
              <a:t>Adversarial</a:t>
            </a:r>
            <a:r>
              <a:rPr sz="5750" spc="505" dirty="0">
                <a:latin typeface="Times New Roman"/>
                <a:cs typeface="Times New Roman"/>
              </a:rPr>
              <a:t> </a:t>
            </a:r>
            <a:r>
              <a:rPr sz="5750" spc="160" dirty="0">
                <a:latin typeface="Times New Roman"/>
                <a:cs typeface="Times New Roman"/>
              </a:rPr>
              <a:t>Examples</a:t>
            </a:r>
            <a:endParaRPr sz="575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663700"/>
            <a:ext cx="12928600" cy="6502400"/>
            <a:chOff x="0" y="1663700"/>
            <a:chExt cx="12928600" cy="6502400"/>
          </a:xfrm>
        </p:grpSpPr>
        <p:sp>
          <p:nvSpPr>
            <p:cNvPr id="4" name="object 4"/>
            <p:cNvSpPr/>
            <p:nvPr/>
          </p:nvSpPr>
          <p:spPr>
            <a:xfrm>
              <a:off x="0" y="1663700"/>
              <a:ext cx="12928600" cy="6502400"/>
            </a:xfrm>
            <a:custGeom>
              <a:avLst/>
              <a:gdLst/>
              <a:ahLst/>
              <a:cxnLst/>
              <a:rect l="l" t="t" r="r" b="b"/>
              <a:pathLst>
                <a:path w="12928600" h="6502400">
                  <a:moveTo>
                    <a:pt x="12928600" y="0"/>
                  </a:moveTo>
                  <a:lnTo>
                    <a:pt x="0" y="0"/>
                  </a:lnTo>
                  <a:lnTo>
                    <a:pt x="0" y="6502400"/>
                  </a:lnTo>
                  <a:lnTo>
                    <a:pt x="12928600" y="6502400"/>
                  </a:lnTo>
                  <a:lnTo>
                    <a:pt x="129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74519" y="4937547"/>
              <a:ext cx="10394950" cy="1771014"/>
            </a:xfrm>
            <a:custGeom>
              <a:avLst/>
              <a:gdLst/>
              <a:ahLst/>
              <a:cxnLst/>
              <a:rect l="l" t="t" r="r" b="b"/>
              <a:pathLst>
                <a:path w="10394950" h="1771015">
                  <a:moveTo>
                    <a:pt x="0" y="0"/>
                  </a:moveTo>
                  <a:lnTo>
                    <a:pt x="34764" y="430691"/>
                  </a:lnTo>
                  <a:lnTo>
                    <a:pt x="104292" y="817830"/>
                  </a:lnTo>
                  <a:lnTo>
                    <a:pt x="139056" y="921976"/>
                  </a:lnTo>
                  <a:lnTo>
                    <a:pt x="173819" y="998688"/>
                  </a:lnTo>
                  <a:lnTo>
                    <a:pt x="208584" y="1140725"/>
                  </a:lnTo>
                  <a:lnTo>
                    <a:pt x="243348" y="1154193"/>
                  </a:lnTo>
                  <a:lnTo>
                    <a:pt x="278112" y="1154193"/>
                  </a:lnTo>
                  <a:lnTo>
                    <a:pt x="312876" y="1239479"/>
                  </a:lnTo>
                  <a:lnTo>
                    <a:pt x="347640" y="1224697"/>
                  </a:lnTo>
                  <a:lnTo>
                    <a:pt x="382404" y="1333602"/>
                  </a:lnTo>
                  <a:lnTo>
                    <a:pt x="417168" y="1285323"/>
                  </a:lnTo>
                  <a:lnTo>
                    <a:pt x="451932" y="1317222"/>
                  </a:lnTo>
                  <a:lnTo>
                    <a:pt x="486696" y="1325375"/>
                  </a:lnTo>
                  <a:lnTo>
                    <a:pt x="521460" y="1411198"/>
                  </a:lnTo>
                  <a:lnTo>
                    <a:pt x="556224" y="1411198"/>
                  </a:lnTo>
                  <a:lnTo>
                    <a:pt x="590988" y="1384590"/>
                  </a:lnTo>
                  <a:lnTo>
                    <a:pt x="625752" y="1447932"/>
                  </a:lnTo>
                  <a:lnTo>
                    <a:pt x="660516" y="1438608"/>
                  </a:lnTo>
                  <a:lnTo>
                    <a:pt x="695280" y="1411198"/>
                  </a:lnTo>
                  <a:lnTo>
                    <a:pt x="730044" y="1429379"/>
                  </a:lnTo>
                  <a:lnTo>
                    <a:pt x="764808" y="1486213"/>
                  </a:lnTo>
                  <a:lnTo>
                    <a:pt x="799572" y="1486213"/>
                  </a:lnTo>
                  <a:lnTo>
                    <a:pt x="834337" y="1438608"/>
                  </a:lnTo>
                  <a:lnTo>
                    <a:pt x="869101" y="1600644"/>
                  </a:lnTo>
                  <a:lnTo>
                    <a:pt x="903865" y="1496041"/>
                  </a:lnTo>
                  <a:lnTo>
                    <a:pt x="938628" y="1546839"/>
                  </a:lnTo>
                  <a:lnTo>
                    <a:pt x="973392" y="1536449"/>
                  </a:lnTo>
                  <a:lnTo>
                    <a:pt x="1008157" y="1496041"/>
                  </a:lnTo>
                  <a:lnTo>
                    <a:pt x="1042921" y="1646106"/>
                  </a:lnTo>
                  <a:lnTo>
                    <a:pt x="1077685" y="1557348"/>
                  </a:lnTo>
                  <a:lnTo>
                    <a:pt x="1112449" y="1578738"/>
                  </a:lnTo>
                  <a:lnTo>
                    <a:pt x="1147213" y="1611798"/>
                  </a:lnTo>
                  <a:lnTo>
                    <a:pt x="1181977" y="1634525"/>
                  </a:lnTo>
                  <a:lnTo>
                    <a:pt x="1216741" y="1611798"/>
                  </a:lnTo>
                  <a:lnTo>
                    <a:pt x="1251505" y="1611798"/>
                  </a:lnTo>
                  <a:lnTo>
                    <a:pt x="1286269" y="1634525"/>
                  </a:lnTo>
                  <a:lnTo>
                    <a:pt x="1355797" y="1611798"/>
                  </a:lnTo>
                  <a:lnTo>
                    <a:pt x="1390561" y="1546839"/>
                  </a:lnTo>
                  <a:lnTo>
                    <a:pt x="1425325" y="1611798"/>
                  </a:lnTo>
                  <a:lnTo>
                    <a:pt x="1460089" y="1578738"/>
                  </a:lnTo>
                  <a:lnTo>
                    <a:pt x="1494853" y="1611798"/>
                  </a:lnTo>
                  <a:lnTo>
                    <a:pt x="1529617" y="1600644"/>
                  </a:lnTo>
                  <a:lnTo>
                    <a:pt x="1599145" y="1600644"/>
                  </a:lnTo>
                  <a:lnTo>
                    <a:pt x="1633910" y="1623091"/>
                  </a:lnTo>
                  <a:lnTo>
                    <a:pt x="1668674" y="1611798"/>
                  </a:lnTo>
                  <a:lnTo>
                    <a:pt x="1703437" y="1589625"/>
                  </a:lnTo>
                  <a:lnTo>
                    <a:pt x="1738201" y="1623091"/>
                  </a:lnTo>
                  <a:lnTo>
                    <a:pt x="1772965" y="1623091"/>
                  </a:lnTo>
                  <a:lnTo>
                    <a:pt x="1807730" y="1589625"/>
                  </a:lnTo>
                  <a:lnTo>
                    <a:pt x="1842494" y="1589625"/>
                  </a:lnTo>
                  <a:lnTo>
                    <a:pt x="1877258" y="1578738"/>
                  </a:lnTo>
                  <a:lnTo>
                    <a:pt x="1912022" y="1600644"/>
                  </a:lnTo>
                  <a:lnTo>
                    <a:pt x="1946786" y="1634525"/>
                  </a:lnTo>
                  <a:lnTo>
                    <a:pt x="1981550" y="1623091"/>
                  </a:lnTo>
                  <a:lnTo>
                    <a:pt x="2016314" y="1589625"/>
                  </a:lnTo>
                  <a:lnTo>
                    <a:pt x="2051078" y="1623091"/>
                  </a:lnTo>
                  <a:lnTo>
                    <a:pt x="2085842" y="1600644"/>
                  </a:lnTo>
                  <a:lnTo>
                    <a:pt x="2120606" y="1611798"/>
                  </a:lnTo>
                  <a:lnTo>
                    <a:pt x="2155370" y="1646106"/>
                  </a:lnTo>
                  <a:lnTo>
                    <a:pt x="2190134" y="1600644"/>
                  </a:lnTo>
                  <a:lnTo>
                    <a:pt x="2224900" y="1657835"/>
                  </a:lnTo>
                  <a:lnTo>
                    <a:pt x="2259663" y="1611798"/>
                  </a:lnTo>
                  <a:lnTo>
                    <a:pt x="2294425" y="1634525"/>
                  </a:lnTo>
                  <a:lnTo>
                    <a:pt x="2329188" y="1600644"/>
                  </a:lnTo>
                  <a:lnTo>
                    <a:pt x="2363955" y="1634525"/>
                  </a:lnTo>
                  <a:lnTo>
                    <a:pt x="2398718" y="1657835"/>
                  </a:lnTo>
                  <a:lnTo>
                    <a:pt x="2433481" y="1634525"/>
                  </a:lnTo>
                  <a:lnTo>
                    <a:pt x="2468248" y="1646106"/>
                  </a:lnTo>
                  <a:lnTo>
                    <a:pt x="2503011" y="1669719"/>
                  </a:lnTo>
                  <a:lnTo>
                    <a:pt x="2537774" y="1646106"/>
                  </a:lnTo>
                  <a:lnTo>
                    <a:pt x="2572541" y="1681759"/>
                  </a:lnTo>
                  <a:lnTo>
                    <a:pt x="2607303" y="1634525"/>
                  </a:lnTo>
                  <a:lnTo>
                    <a:pt x="2642066" y="1681759"/>
                  </a:lnTo>
                  <a:lnTo>
                    <a:pt x="2676829" y="1693961"/>
                  </a:lnTo>
                  <a:lnTo>
                    <a:pt x="2711596" y="1681759"/>
                  </a:lnTo>
                  <a:lnTo>
                    <a:pt x="2746359" y="1634525"/>
                  </a:lnTo>
                  <a:lnTo>
                    <a:pt x="2781122" y="1657835"/>
                  </a:lnTo>
                  <a:lnTo>
                    <a:pt x="2815889" y="1657835"/>
                  </a:lnTo>
                  <a:lnTo>
                    <a:pt x="2850651" y="1623091"/>
                  </a:lnTo>
                  <a:lnTo>
                    <a:pt x="2885414" y="1567980"/>
                  </a:lnTo>
                  <a:lnTo>
                    <a:pt x="2920177" y="1657835"/>
                  </a:lnTo>
                  <a:lnTo>
                    <a:pt x="2954944" y="1646106"/>
                  </a:lnTo>
                  <a:lnTo>
                    <a:pt x="2989707" y="1600644"/>
                  </a:lnTo>
                  <a:lnTo>
                    <a:pt x="3024470" y="1693961"/>
                  </a:lnTo>
                  <a:lnTo>
                    <a:pt x="3059237" y="1681759"/>
                  </a:lnTo>
                  <a:lnTo>
                    <a:pt x="3094000" y="1657835"/>
                  </a:lnTo>
                  <a:lnTo>
                    <a:pt x="3128762" y="1693961"/>
                  </a:lnTo>
                  <a:lnTo>
                    <a:pt x="3163525" y="1611798"/>
                  </a:lnTo>
                  <a:lnTo>
                    <a:pt x="3198292" y="1706329"/>
                  </a:lnTo>
                  <a:lnTo>
                    <a:pt x="3233055" y="1623091"/>
                  </a:lnTo>
                  <a:lnTo>
                    <a:pt x="3267818" y="1623091"/>
                  </a:lnTo>
                  <a:lnTo>
                    <a:pt x="3302585" y="1634525"/>
                  </a:lnTo>
                  <a:lnTo>
                    <a:pt x="3337348" y="1681759"/>
                  </a:lnTo>
                  <a:lnTo>
                    <a:pt x="3372111" y="1611798"/>
                  </a:lnTo>
                  <a:lnTo>
                    <a:pt x="3406878" y="1657835"/>
                  </a:lnTo>
                  <a:lnTo>
                    <a:pt x="3441640" y="1693961"/>
                  </a:lnTo>
                  <a:lnTo>
                    <a:pt x="3476403" y="1623091"/>
                  </a:lnTo>
                  <a:lnTo>
                    <a:pt x="3511166" y="1646106"/>
                  </a:lnTo>
                  <a:lnTo>
                    <a:pt x="3545933" y="1693961"/>
                  </a:lnTo>
                  <a:lnTo>
                    <a:pt x="3580696" y="1634525"/>
                  </a:lnTo>
                  <a:lnTo>
                    <a:pt x="3615459" y="1589625"/>
                  </a:lnTo>
                  <a:lnTo>
                    <a:pt x="3650226" y="1611798"/>
                  </a:lnTo>
                  <a:lnTo>
                    <a:pt x="3684989" y="1646106"/>
                  </a:lnTo>
                  <a:lnTo>
                    <a:pt x="3719751" y="1657835"/>
                  </a:lnTo>
                  <a:lnTo>
                    <a:pt x="3754514" y="1657835"/>
                  </a:lnTo>
                  <a:lnTo>
                    <a:pt x="3789281" y="1669719"/>
                  </a:lnTo>
                  <a:lnTo>
                    <a:pt x="3824044" y="1731582"/>
                  </a:lnTo>
                  <a:lnTo>
                    <a:pt x="3858807" y="1646106"/>
                  </a:lnTo>
                  <a:lnTo>
                    <a:pt x="3893574" y="1646106"/>
                  </a:lnTo>
                  <a:lnTo>
                    <a:pt x="3928337" y="1657835"/>
                  </a:lnTo>
                  <a:lnTo>
                    <a:pt x="3963100" y="1623091"/>
                  </a:lnTo>
                  <a:lnTo>
                    <a:pt x="3997862" y="1681759"/>
                  </a:lnTo>
                  <a:lnTo>
                    <a:pt x="4032629" y="1681759"/>
                  </a:lnTo>
                  <a:lnTo>
                    <a:pt x="4067392" y="1646106"/>
                  </a:lnTo>
                  <a:lnTo>
                    <a:pt x="4102155" y="1693961"/>
                  </a:lnTo>
                  <a:lnTo>
                    <a:pt x="4136922" y="1646106"/>
                  </a:lnTo>
                  <a:lnTo>
                    <a:pt x="4206448" y="1646106"/>
                  </a:lnTo>
                  <a:lnTo>
                    <a:pt x="4241210" y="1657835"/>
                  </a:lnTo>
                  <a:lnTo>
                    <a:pt x="4275977" y="1634525"/>
                  </a:lnTo>
                  <a:lnTo>
                    <a:pt x="4310740" y="1681759"/>
                  </a:lnTo>
                  <a:lnTo>
                    <a:pt x="4345503" y="1646106"/>
                  </a:lnTo>
                  <a:lnTo>
                    <a:pt x="4380270" y="1623091"/>
                  </a:lnTo>
                  <a:lnTo>
                    <a:pt x="4415033" y="1681759"/>
                  </a:lnTo>
                  <a:lnTo>
                    <a:pt x="4449796" y="1611798"/>
                  </a:lnTo>
                  <a:lnTo>
                    <a:pt x="4484563" y="1623091"/>
                  </a:lnTo>
                  <a:lnTo>
                    <a:pt x="4519326" y="1611798"/>
                  </a:lnTo>
                  <a:lnTo>
                    <a:pt x="4554088" y="1681759"/>
                  </a:lnTo>
                  <a:lnTo>
                    <a:pt x="4588851" y="1706329"/>
                  </a:lnTo>
                  <a:lnTo>
                    <a:pt x="4623618" y="1589625"/>
                  </a:lnTo>
                  <a:lnTo>
                    <a:pt x="4693144" y="1657835"/>
                  </a:lnTo>
                  <a:lnTo>
                    <a:pt x="4727911" y="1611798"/>
                  </a:lnTo>
                  <a:lnTo>
                    <a:pt x="4762674" y="1578738"/>
                  </a:lnTo>
                  <a:lnTo>
                    <a:pt x="4797437" y="1744477"/>
                  </a:lnTo>
                  <a:lnTo>
                    <a:pt x="4832199" y="1681759"/>
                  </a:lnTo>
                  <a:lnTo>
                    <a:pt x="4866966" y="1718868"/>
                  </a:lnTo>
                  <a:lnTo>
                    <a:pt x="4901729" y="1600644"/>
                  </a:lnTo>
                  <a:lnTo>
                    <a:pt x="4936492" y="1681759"/>
                  </a:lnTo>
                  <a:lnTo>
                    <a:pt x="4971259" y="1646106"/>
                  </a:lnTo>
                  <a:lnTo>
                    <a:pt x="5006022" y="1744477"/>
                  </a:lnTo>
                  <a:lnTo>
                    <a:pt x="5040785" y="1706329"/>
                  </a:lnTo>
                  <a:lnTo>
                    <a:pt x="5075548" y="1611798"/>
                  </a:lnTo>
                  <a:lnTo>
                    <a:pt x="5110315" y="1634525"/>
                  </a:lnTo>
                  <a:lnTo>
                    <a:pt x="5145077" y="1669719"/>
                  </a:lnTo>
                  <a:lnTo>
                    <a:pt x="5179840" y="1744477"/>
                  </a:lnTo>
                  <a:lnTo>
                    <a:pt x="5214607" y="1600644"/>
                  </a:lnTo>
                  <a:lnTo>
                    <a:pt x="5284133" y="1600644"/>
                  </a:lnTo>
                  <a:lnTo>
                    <a:pt x="5318900" y="1657835"/>
                  </a:lnTo>
                  <a:lnTo>
                    <a:pt x="5353663" y="1634525"/>
                  </a:lnTo>
                  <a:lnTo>
                    <a:pt x="5388426" y="1600644"/>
                  </a:lnTo>
                  <a:lnTo>
                    <a:pt x="5423188" y="1646106"/>
                  </a:lnTo>
                  <a:lnTo>
                    <a:pt x="5457955" y="1611798"/>
                  </a:lnTo>
                  <a:lnTo>
                    <a:pt x="5492718" y="1657835"/>
                  </a:lnTo>
                  <a:lnTo>
                    <a:pt x="5527481" y="1611798"/>
                  </a:lnTo>
                  <a:lnTo>
                    <a:pt x="5562248" y="1623091"/>
                  </a:lnTo>
                  <a:lnTo>
                    <a:pt x="5597011" y="1646106"/>
                  </a:lnTo>
                  <a:lnTo>
                    <a:pt x="5631774" y="1634525"/>
                  </a:lnTo>
                  <a:lnTo>
                    <a:pt x="5666536" y="1706329"/>
                  </a:lnTo>
                  <a:lnTo>
                    <a:pt x="5736066" y="1634525"/>
                  </a:lnTo>
                  <a:lnTo>
                    <a:pt x="5770829" y="1681759"/>
                  </a:lnTo>
                  <a:lnTo>
                    <a:pt x="5805596" y="1681759"/>
                  </a:lnTo>
                  <a:lnTo>
                    <a:pt x="5840359" y="1669719"/>
                  </a:lnTo>
                  <a:lnTo>
                    <a:pt x="5875122" y="1611798"/>
                  </a:lnTo>
                  <a:lnTo>
                    <a:pt x="5944652" y="1634525"/>
                  </a:lnTo>
                  <a:lnTo>
                    <a:pt x="5979414" y="1623091"/>
                  </a:lnTo>
                  <a:lnTo>
                    <a:pt x="6014177" y="1600644"/>
                  </a:lnTo>
                  <a:lnTo>
                    <a:pt x="6048944" y="1589625"/>
                  </a:lnTo>
                  <a:lnTo>
                    <a:pt x="6083707" y="1634525"/>
                  </a:lnTo>
                  <a:lnTo>
                    <a:pt x="6118470" y="1657835"/>
                  </a:lnTo>
                  <a:lnTo>
                    <a:pt x="6153233" y="1657835"/>
                  </a:lnTo>
                  <a:lnTo>
                    <a:pt x="6188000" y="1623091"/>
                  </a:lnTo>
                  <a:lnTo>
                    <a:pt x="6222763" y="1693961"/>
                  </a:lnTo>
                  <a:lnTo>
                    <a:pt x="6257525" y="1646106"/>
                  </a:lnTo>
                  <a:lnTo>
                    <a:pt x="6292292" y="1657835"/>
                  </a:lnTo>
                  <a:lnTo>
                    <a:pt x="6327055" y="1600644"/>
                  </a:lnTo>
                  <a:lnTo>
                    <a:pt x="6361818" y="1657835"/>
                  </a:lnTo>
                  <a:lnTo>
                    <a:pt x="6396585" y="1634525"/>
                  </a:lnTo>
                  <a:lnTo>
                    <a:pt x="6431348" y="1693961"/>
                  </a:lnTo>
                  <a:lnTo>
                    <a:pt x="6466111" y="1657835"/>
                  </a:lnTo>
                  <a:lnTo>
                    <a:pt x="6500874" y="1770828"/>
                  </a:lnTo>
                  <a:lnTo>
                    <a:pt x="6535641" y="1657835"/>
                  </a:lnTo>
                  <a:lnTo>
                    <a:pt x="6570403" y="1669719"/>
                  </a:lnTo>
                  <a:lnTo>
                    <a:pt x="6605166" y="1706329"/>
                  </a:lnTo>
                  <a:lnTo>
                    <a:pt x="6639933" y="1706329"/>
                  </a:lnTo>
                  <a:lnTo>
                    <a:pt x="6674696" y="1657835"/>
                  </a:lnTo>
                  <a:lnTo>
                    <a:pt x="6709459" y="1623091"/>
                  </a:lnTo>
                  <a:lnTo>
                    <a:pt x="6744222" y="1693961"/>
                  </a:lnTo>
                  <a:lnTo>
                    <a:pt x="6778989" y="1646106"/>
                  </a:lnTo>
                  <a:lnTo>
                    <a:pt x="6813752" y="1578738"/>
                  </a:lnTo>
                  <a:lnTo>
                    <a:pt x="6848514" y="1611798"/>
                  </a:lnTo>
                  <a:lnTo>
                    <a:pt x="6883281" y="1623091"/>
                  </a:lnTo>
                  <a:lnTo>
                    <a:pt x="6918044" y="1646106"/>
                  </a:lnTo>
                  <a:lnTo>
                    <a:pt x="6987570" y="1623091"/>
                  </a:lnTo>
                  <a:lnTo>
                    <a:pt x="7022337" y="1623091"/>
                  </a:lnTo>
                  <a:lnTo>
                    <a:pt x="7057100" y="1718868"/>
                  </a:lnTo>
                  <a:lnTo>
                    <a:pt x="7091862" y="1669719"/>
                  </a:lnTo>
                  <a:lnTo>
                    <a:pt x="7126629" y="1706329"/>
                  </a:lnTo>
                  <a:lnTo>
                    <a:pt x="7161392" y="1669719"/>
                  </a:lnTo>
                  <a:lnTo>
                    <a:pt x="7196155" y="1657835"/>
                  </a:lnTo>
                  <a:lnTo>
                    <a:pt x="7230922" y="1634525"/>
                  </a:lnTo>
                  <a:lnTo>
                    <a:pt x="7265685" y="1589625"/>
                  </a:lnTo>
                  <a:lnTo>
                    <a:pt x="7300448" y="1611798"/>
                  </a:lnTo>
                  <a:lnTo>
                    <a:pt x="7335211" y="1657835"/>
                  </a:lnTo>
                  <a:lnTo>
                    <a:pt x="7369978" y="1681759"/>
                  </a:lnTo>
                  <a:lnTo>
                    <a:pt x="7404740" y="1646106"/>
                  </a:lnTo>
                  <a:lnTo>
                    <a:pt x="7439503" y="1600644"/>
                  </a:lnTo>
                  <a:lnTo>
                    <a:pt x="7474270" y="1657835"/>
                  </a:lnTo>
                  <a:lnTo>
                    <a:pt x="7509033" y="1646106"/>
                  </a:lnTo>
                  <a:lnTo>
                    <a:pt x="7543796" y="1623091"/>
                  </a:lnTo>
                  <a:lnTo>
                    <a:pt x="7578559" y="1693961"/>
                  </a:lnTo>
                  <a:lnTo>
                    <a:pt x="7613326" y="1669719"/>
                  </a:lnTo>
                  <a:lnTo>
                    <a:pt x="7648089" y="1623091"/>
                  </a:lnTo>
                  <a:lnTo>
                    <a:pt x="7682851" y="1657835"/>
                  </a:lnTo>
                  <a:lnTo>
                    <a:pt x="7717618" y="1669719"/>
                  </a:lnTo>
                  <a:lnTo>
                    <a:pt x="7752381" y="1646106"/>
                  </a:lnTo>
                  <a:lnTo>
                    <a:pt x="7787144" y="1657835"/>
                  </a:lnTo>
                  <a:lnTo>
                    <a:pt x="7856674" y="1634525"/>
                  </a:lnTo>
                  <a:lnTo>
                    <a:pt x="7891437" y="1578738"/>
                  </a:lnTo>
                  <a:lnTo>
                    <a:pt x="7995729" y="1646106"/>
                  </a:lnTo>
                  <a:lnTo>
                    <a:pt x="8030492" y="1718868"/>
                  </a:lnTo>
                  <a:lnTo>
                    <a:pt x="8065255" y="1693961"/>
                  </a:lnTo>
                  <a:lnTo>
                    <a:pt x="8100022" y="1646106"/>
                  </a:lnTo>
                  <a:lnTo>
                    <a:pt x="8134785" y="1646106"/>
                  </a:lnTo>
                  <a:lnTo>
                    <a:pt x="8169548" y="1600644"/>
                  </a:lnTo>
                  <a:lnTo>
                    <a:pt x="8204315" y="1634525"/>
                  </a:lnTo>
                  <a:lnTo>
                    <a:pt x="8239078" y="1623091"/>
                  </a:lnTo>
                  <a:lnTo>
                    <a:pt x="8273840" y="1706329"/>
                  </a:lnTo>
                  <a:lnTo>
                    <a:pt x="8308607" y="1634525"/>
                  </a:lnTo>
                  <a:lnTo>
                    <a:pt x="8378133" y="1634525"/>
                  </a:lnTo>
                  <a:lnTo>
                    <a:pt x="8412896" y="1669719"/>
                  </a:lnTo>
                  <a:lnTo>
                    <a:pt x="8447663" y="1623091"/>
                  </a:lnTo>
                  <a:lnTo>
                    <a:pt x="8482426" y="1669719"/>
                  </a:lnTo>
                  <a:lnTo>
                    <a:pt x="8517188" y="1646106"/>
                  </a:lnTo>
                  <a:lnTo>
                    <a:pt x="8551955" y="1657835"/>
                  </a:lnTo>
                  <a:lnTo>
                    <a:pt x="8586718" y="1657835"/>
                  </a:lnTo>
                  <a:lnTo>
                    <a:pt x="8621481" y="1669719"/>
                  </a:lnTo>
                  <a:lnTo>
                    <a:pt x="8656244" y="1623091"/>
                  </a:lnTo>
                  <a:lnTo>
                    <a:pt x="8691011" y="1646106"/>
                  </a:lnTo>
                  <a:lnTo>
                    <a:pt x="8725774" y="1657835"/>
                  </a:lnTo>
                  <a:lnTo>
                    <a:pt x="8760537" y="1623091"/>
                  </a:lnTo>
                  <a:lnTo>
                    <a:pt x="8795304" y="1623091"/>
                  </a:lnTo>
                  <a:lnTo>
                    <a:pt x="8830066" y="1706329"/>
                  </a:lnTo>
                  <a:lnTo>
                    <a:pt x="8864829" y="1657835"/>
                  </a:lnTo>
                  <a:lnTo>
                    <a:pt x="8899592" y="1623091"/>
                  </a:lnTo>
                  <a:lnTo>
                    <a:pt x="8934359" y="1623091"/>
                  </a:lnTo>
                  <a:lnTo>
                    <a:pt x="8969122" y="1706329"/>
                  </a:lnTo>
                  <a:lnTo>
                    <a:pt x="9003885" y="1681759"/>
                  </a:lnTo>
                  <a:lnTo>
                    <a:pt x="9038652" y="1611798"/>
                  </a:lnTo>
                  <a:lnTo>
                    <a:pt x="9073415" y="1693961"/>
                  </a:lnTo>
                  <a:lnTo>
                    <a:pt x="9108177" y="1600644"/>
                  </a:lnTo>
                  <a:lnTo>
                    <a:pt x="9142944" y="1611798"/>
                  </a:lnTo>
                  <a:lnTo>
                    <a:pt x="9177707" y="1634525"/>
                  </a:lnTo>
                  <a:lnTo>
                    <a:pt x="9212470" y="1634525"/>
                  </a:lnTo>
                  <a:lnTo>
                    <a:pt x="9247233" y="1611798"/>
                  </a:lnTo>
                  <a:lnTo>
                    <a:pt x="9282000" y="1634525"/>
                  </a:lnTo>
                  <a:lnTo>
                    <a:pt x="9316763" y="1611798"/>
                  </a:lnTo>
                  <a:lnTo>
                    <a:pt x="9351526" y="1646106"/>
                  </a:lnTo>
                  <a:lnTo>
                    <a:pt x="9386293" y="1623091"/>
                  </a:lnTo>
                  <a:lnTo>
                    <a:pt x="9421055" y="1646106"/>
                  </a:lnTo>
                  <a:lnTo>
                    <a:pt x="9455818" y="1681759"/>
                  </a:lnTo>
                  <a:lnTo>
                    <a:pt x="9490581" y="1600644"/>
                  </a:lnTo>
                  <a:lnTo>
                    <a:pt x="9525348" y="1600644"/>
                  </a:lnTo>
                  <a:lnTo>
                    <a:pt x="9560111" y="1706329"/>
                  </a:lnTo>
                  <a:lnTo>
                    <a:pt x="9594874" y="1646106"/>
                  </a:lnTo>
                  <a:lnTo>
                    <a:pt x="9629641" y="1646106"/>
                  </a:lnTo>
                  <a:lnTo>
                    <a:pt x="9664404" y="1657835"/>
                  </a:lnTo>
                  <a:lnTo>
                    <a:pt x="9699166" y="1718868"/>
                  </a:lnTo>
                  <a:lnTo>
                    <a:pt x="9733929" y="1693961"/>
                  </a:lnTo>
                  <a:lnTo>
                    <a:pt x="9768696" y="1611798"/>
                  </a:lnTo>
                  <a:lnTo>
                    <a:pt x="9803459" y="1634525"/>
                  </a:lnTo>
                  <a:lnTo>
                    <a:pt x="9838222" y="1681759"/>
                  </a:lnTo>
                  <a:lnTo>
                    <a:pt x="9872989" y="1646106"/>
                  </a:lnTo>
                  <a:lnTo>
                    <a:pt x="9907752" y="1693961"/>
                  </a:lnTo>
                  <a:lnTo>
                    <a:pt x="9977277" y="1669719"/>
                  </a:lnTo>
                  <a:lnTo>
                    <a:pt x="10012044" y="1611798"/>
                  </a:lnTo>
                  <a:lnTo>
                    <a:pt x="10046807" y="1681759"/>
                  </a:lnTo>
                  <a:lnTo>
                    <a:pt x="10081570" y="1623091"/>
                  </a:lnTo>
                  <a:lnTo>
                    <a:pt x="10116337" y="1646106"/>
                  </a:lnTo>
                  <a:lnTo>
                    <a:pt x="10151100" y="1681759"/>
                  </a:lnTo>
                  <a:lnTo>
                    <a:pt x="10185863" y="1646106"/>
                  </a:lnTo>
                  <a:lnTo>
                    <a:pt x="10220630" y="1657835"/>
                  </a:lnTo>
                  <a:lnTo>
                    <a:pt x="10255392" y="1693961"/>
                  </a:lnTo>
                  <a:lnTo>
                    <a:pt x="10290155" y="1646106"/>
                  </a:lnTo>
                  <a:lnTo>
                    <a:pt x="10324918" y="1681759"/>
                  </a:lnTo>
                  <a:lnTo>
                    <a:pt x="10359685" y="1669719"/>
                  </a:lnTo>
                  <a:lnTo>
                    <a:pt x="10394448" y="1681759"/>
                  </a:lnTo>
                </a:path>
              </a:pathLst>
            </a:custGeom>
            <a:ln w="416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74519" y="2191332"/>
              <a:ext cx="10394950" cy="128905"/>
            </a:xfrm>
            <a:custGeom>
              <a:avLst/>
              <a:gdLst/>
              <a:ahLst/>
              <a:cxnLst/>
              <a:rect l="l" t="t" r="r" b="b"/>
              <a:pathLst>
                <a:path w="10394950" h="128905">
                  <a:moveTo>
                    <a:pt x="0" y="8869"/>
                  </a:moveTo>
                  <a:lnTo>
                    <a:pt x="69528" y="466"/>
                  </a:lnTo>
                  <a:lnTo>
                    <a:pt x="243348" y="2325"/>
                  </a:lnTo>
                  <a:lnTo>
                    <a:pt x="347640" y="0"/>
                  </a:lnTo>
                  <a:lnTo>
                    <a:pt x="764808" y="7465"/>
                  </a:lnTo>
                  <a:lnTo>
                    <a:pt x="834337" y="6902"/>
                  </a:lnTo>
                  <a:lnTo>
                    <a:pt x="973392" y="8027"/>
                  </a:lnTo>
                  <a:lnTo>
                    <a:pt x="1008157" y="2046"/>
                  </a:lnTo>
                  <a:lnTo>
                    <a:pt x="1112449" y="11500"/>
                  </a:lnTo>
                  <a:lnTo>
                    <a:pt x="1147213" y="5685"/>
                  </a:lnTo>
                  <a:lnTo>
                    <a:pt x="1251505" y="13855"/>
                  </a:lnTo>
                  <a:lnTo>
                    <a:pt x="1286269" y="10653"/>
                  </a:lnTo>
                  <a:lnTo>
                    <a:pt x="1355797" y="12913"/>
                  </a:lnTo>
                  <a:lnTo>
                    <a:pt x="1390561" y="14421"/>
                  </a:lnTo>
                  <a:lnTo>
                    <a:pt x="1425325" y="11124"/>
                  </a:lnTo>
                  <a:lnTo>
                    <a:pt x="1529617" y="18869"/>
                  </a:lnTo>
                  <a:lnTo>
                    <a:pt x="1564381" y="15935"/>
                  </a:lnTo>
                  <a:lnTo>
                    <a:pt x="1599145" y="18586"/>
                  </a:lnTo>
                  <a:lnTo>
                    <a:pt x="1633910" y="15555"/>
                  </a:lnTo>
                  <a:lnTo>
                    <a:pt x="1668674" y="21528"/>
                  </a:lnTo>
                  <a:lnTo>
                    <a:pt x="2085842" y="24388"/>
                  </a:lnTo>
                  <a:lnTo>
                    <a:pt x="2120606" y="28598"/>
                  </a:lnTo>
                  <a:lnTo>
                    <a:pt x="2224900" y="31190"/>
                  </a:lnTo>
                  <a:lnTo>
                    <a:pt x="2259663" y="36109"/>
                  </a:lnTo>
                  <a:lnTo>
                    <a:pt x="2294425" y="27735"/>
                  </a:lnTo>
                  <a:lnTo>
                    <a:pt x="2329188" y="27926"/>
                  </a:lnTo>
                  <a:lnTo>
                    <a:pt x="2363955" y="36880"/>
                  </a:lnTo>
                  <a:lnTo>
                    <a:pt x="2642066" y="37076"/>
                  </a:lnTo>
                  <a:lnTo>
                    <a:pt x="2676829" y="40856"/>
                  </a:lnTo>
                  <a:lnTo>
                    <a:pt x="2781122" y="36688"/>
                  </a:lnTo>
                  <a:lnTo>
                    <a:pt x="2815889" y="37751"/>
                  </a:lnTo>
                  <a:lnTo>
                    <a:pt x="2885414" y="44653"/>
                  </a:lnTo>
                  <a:lnTo>
                    <a:pt x="2920177" y="40081"/>
                  </a:lnTo>
                  <a:lnTo>
                    <a:pt x="2989707" y="44266"/>
                  </a:lnTo>
                  <a:lnTo>
                    <a:pt x="3059237" y="40760"/>
                  </a:lnTo>
                  <a:lnTo>
                    <a:pt x="3094000" y="49155"/>
                  </a:lnTo>
                  <a:lnTo>
                    <a:pt x="3198292" y="42023"/>
                  </a:lnTo>
                  <a:lnTo>
                    <a:pt x="3233055" y="52494"/>
                  </a:lnTo>
                  <a:lnTo>
                    <a:pt x="3267818" y="48372"/>
                  </a:lnTo>
                  <a:lnTo>
                    <a:pt x="3337348" y="58617"/>
                  </a:lnTo>
                  <a:lnTo>
                    <a:pt x="3406878" y="50431"/>
                  </a:lnTo>
                  <a:lnTo>
                    <a:pt x="3441640" y="57333"/>
                  </a:lnTo>
                  <a:lnTo>
                    <a:pt x="3476403" y="54074"/>
                  </a:lnTo>
                  <a:lnTo>
                    <a:pt x="3545933" y="60701"/>
                  </a:lnTo>
                  <a:lnTo>
                    <a:pt x="3754514" y="59513"/>
                  </a:lnTo>
                  <a:lnTo>
                    <a:pt x="3789281" y="61497"/>
                  </a:lnTo>
                  <a:lnTo>
                    <a:pt x="3824044" y="54565"/>
                  </a:lnTo>
                  <a:lnTo>
                    <a:pt x="3858807" y="52494"/>
                  </a:lnTo>
                  <a:lnTo>
                    <a:pt x="3928337" y="60701"/>
                  </a:lnTo>
                  <a:lnTo>
                    <a:pt x="3997862" y="52694"/>
                  </a:lnTo>
                  <a:lnTo>
                    <a:pt x="4032629" y="63886"/>
                  </a:lnTo>
                  <a:lnTo>
                    <a:pt x="4067392" y="66282"/>
                  </a:lnTo>
                  <a:lnTo>
                    <a:pt x="4102155" y="50922"/>
                  </a:lnTo>
                  <a:lnTo>
                    <a:pt x="4136922" y="60601"/>
                  </a:lnTo>
                  <a:lnTo>
                    <a:pt x="4171685" y="56145"/>
                  </a:lnTo>
                  <a:lnTo>
                    <a:pt x="4206448" y="56441"/>
                  </a:lnTo>
                  <a:lnTo>
                    <a:pt x="4275977" y="65882"/>
                  </a:lnTo>
                  <a:lnTo>
                    <a:pt x="4310740" y="65782"/>
                  </a:lnTo>
                  <a:lnTo>
                    <a:pt x="4345503" y="59213"/>
                  </a:lnTo>
                  <a:lnTo>
                    <a:pt x="4380270" y="61497"/>
                  </a:lnTo>
                  <a:lnTo>
                    <a:pt x="4415033" y="58817"/>
                  </a:lnTo>
                  <a:lnTo>
                    <a:pt x="4519326" y="64586"/>
                  </a:lnTo>
                  <a:lnTo>
                    <a:pt x="4554088" y="59809"/>
                  </a:lnTo>
                  <a:lnTo>
                    <a:pt x="4658381" y="59909"/>
                  </a:lnTo>
                  <a:lnTo>
                    <a:pt x="4693144" y="68183"/>
                  </a:lnTo>
                  <a:lnTo>
                    <a:pt x="4762674" y="65682"/>
                  </a:lnTo>
                  <a:lnTo>
                    <a:pt x="4832199" y="61197"/>
                  </a:lnTo>
                  <a:lnTo>
                    <a:pt x="4866966" y="63986"/>
                  </a:lnTo>
                  <a:lnTo>
                    <a:pt x="4901729" y="75319"/>
                  </a:lnTo>
                  <a:lnTo>
                    <a:pt x="4936492" y="70388"/>
                  </a:lnTo>
                  <a:lnTo>
                    <a:pt x="5075548" y="75523"/>
                  </a:lnTo>
                  <a:lnTo>
                    <a:pt x="5110315" y="67283"/>
                  </a:lnTo>
                  <a:lnTo>
                    <a:pt x="5214607" y="73506"/>
                  </a:lnTo>
                  <a:lnTo>
                    <a:pt x="5249370" y="69183"/>
                  </a:lnTo>
                  <a:lnTo>
                    <a:pt x="5284133" y="76232"/>
                  </a:lnTo>
                  <a:lnTo>
                    <a:pt x="5457955" y="80583"/>
                  </a:lnTo>
                  <a:lnTo>
                    <a:pt x="5492718" y="84960"/>
                  </a:lnTo>
                  <a:lnTo>
                    <a:pt x="5527481" y="83635"/>
                  </a:lnTo>
                  <a:lnTo>
                    <a:pt x="5562248" y="75219"/>
                  </a:lnTo>
                  <a:lnTo>
                    <a:pt x="5597011" y="80079"/>
                  </a:lnTo>
                  <a:lnTo>
                    <a:pt x="5631774" y="74919"/>
                  </a:lnTo>
                  <a:lnTo>
                    <a:pt x="5736066" y="78758"/>
                  </a:lnTo>
                  <a:lnTo>
                    <a:pt x="5770829" y="77949"/>
                  </a:lnTo>
                  <a:lnTo>
                    <a:pt x="5805596" y="81805"/>
                  </a:lnTo>
                  <a:lnTo>
                    <a:pt x="5840359" y="79266"/>
                  </a:lnTo>
                  <a:lnTo>
                    <a:pt x="5875122" y="86390"/>
                  </a:lnTo>
                  <a:lnTo>
                    <a:pt x="5944652" y="77241"/>
                  </a:lnTo>
                  <a:lnTo>
                    <a:pt x="5979414" y="86594"/>
                  </a:lnTo>
                  <a:lnTo>
                    <a:pt x="6014177" y="88845"/>
                  </a:lnTo>
                  <a:lnTo>
                    <a:pt x="6048944" y="80788"/>
                  </a:lnTo>
                  <a:lnTo>
                    <a:pt x="6083707" y="93776"/>
                  </a:lnTo>
                  <a:lnTo>
                    <a:pt x="6118470" y="84552"/>
                  </a:lnTo>
                  <a:lnTo>
                    <a:pt x="6153233" y="91512"/>
                  </a:lnTo>
                  <a:lnTo>
                    <a:pt x="6257525" y="84247"/>
                  </a:lnTo>
                  <a:lnTo>
                    <a:pt x="6292292" y="98632"/>
                  </a:lnTo>
                  <a:lnTo>
                    <a:pt x="6327055" y="79975"/>
                  </a:lnTo>
                  <a:lnTo>
                    <a:pt x="6361818" y="82009"/>
                  </a:lnTo>
                  <a:lnTo>
                    <a:pt x="6396585" y="96047"/>
                  </a:lnTo>
                  <a:lnTo>
                    <a:pt x="6466111" y="89153"/>
                  </a:lnTo>
                  <a:lnTo>
                    <a:pt x="6500874" y="88436"/>
                  </a:lnTo>
                  <a:lnTo>
                    <a:pt x="6535641" y="94188"/>
                  </a:lnTo>
                  <a:lnTo>
                    <a:pt x="6605166" y="75827"/>
                  </a:lnTo>
                  <a:lnTo>
                    <a:pt x="6639933" y="93159"/>
                  </a:lnTo>
                  <a:lnTo>
                    <a:pt x="6674696" y="80688"/>
                  </a:lnTo>
                  <a:lnTo>
                    <a:pt x="6709459" y="89257"/>
                  </a:lnTo>
                  <a:lnTo>
                    <a:pt x="6744222" y="82617"/>
                  </a:lnTo>
                  <a:lnTo>
                    <a:pt x="6778989" y="93263"/>
                  </a:lnTo>
                  <a:lnTo>
                    <a:pt x="6813752" y="91512"/>
                  </a:lnTo>
                  <a:lnTo>
                    <a:pt x="6848514" y="82718"/>
                  </a:lnTo>
                  <a:lnTo>
                    <a:pt x="6918044" y="95635"/>
                  </a:lnTo>
                  <a:lnTo>
                    <a:pt x="6952807" y="83126"/>
                  </a:lnTo>
                  <a:lnTo>
                    <a:pt x="7022337" y="98840"/>
                  </a:lnTo>
                  <a:lnTo>
                    <a:pt x="7057100" y="90896"/>
                  </a:lnTo>
                  <a:lnTo>
                    <a:pt x="7091862" y="94293"/>
                  </a:lnTo>
                  <a:lnTo>
                    <a:pt x="7126629" y="83330"/>
                  </a:lnTo>
                  <a:lnTo>
                    <a:pt x="7161392" y="94084"/>
                  </a:lnTo>
                  <a:lnTo>
                    <a:pt x="7196155" y="88232"/>
                  </a:lnTo>
                  <a:lnTo>
                    <a:pt x="7369978" y="84756"/>
                  </a:lnTo>
                  <a:lnTo>
                    <a:pt x="7404740" y="93676"/>
                  </a:lnTo>
                  <a:lnTo>
                    <a:pt x="7509033" y="89153"/>
                  </a:lnTo>
                  <a:lnTo>
                    <a:pt x="7543796" y="95222"/>
                  </a:lnTo>
                  <a:lnTo>
                    <a:pt x="7578559" y="90074"/>
                  </a:lnTo>
                  <a:lnTo>
                    <a:pt x="7648089" y="98011"/>
                  </a:lnTo>
                  <a:lnTo>
                    <a:pt x="7682851" y="91617"/>
                  </a:lnTo>
                  <a:lnTo>
                    <a:pt x="7717618" y="96564"/>
                  </a:lnTo>
                  <a:lnTo>
                    <a:pt x="7752381" y="89462"/>
                  </a:lnTo>
                  <a:lnTo>
                    <a:pt x="7856674" y="94910"/>
                  </a:lnTo>
                  <a:lnTo>
                    <a:pt x="7891437" y="89153"/>
                  </a:lnTo>
                  <a:lnTo>
                    <a:pt x="7926200" y="96564"/>
                  </a:lnTo>
                  <a:lnTo>
                    <a:pt x="7960967" y="83635"/>
                  </a:lnTo>
                  <a:lnTo>
                    <a:pt x="8030492" y="94705"/>
                  </a:lnTo>
                  <a:lnTo>
                    <a:pt x="8065255" y="89153"/>
                  </a:lnTo>
                  <a:lnTo>
                    <a:pt x="8100022" y="94705"/>
                  </a:lnTo>
                  <a:lnTo>
                    <a:pt x="8134785" y="93159"/>
                  </a:lnTo>
                  <a:lnTo>
                    <a:pt x="8169548" y="99357"/>
                  </a:lnTo>
                  <a:lnTo>
                    <a:pt x="8239078" y="100082"/>
                  </a:lnTo>
                  <a:lnTo>
                    <a:pt x="8343370" y="97698"/>
                  </a:lnTo>
                  <a:lnTo>
                    <a:pt x="8378133" y="108106"/>
                  </a:lnTo>
                  <a:lnTo>
                    <a:pt x="8412896" y="102783"/>
                  </a:lnTo>
                  <a:lnTo>
                    <a:pt x="8482426" y="102054"/>
                  </a:lnTo>
                  <a:lnTo>
                    <a:pt x="8586718" y="97494"/>
                  </a:lnTo>
                  <a:lnTo>
                    <a:pt x="8621481" y="100912"/>
                  </a:lnTo>
                  <a:lnTo>
                    <a:pt x="8656244" y="111353"/>
                  </a:lnTo>
                  <a:lnTo>
                    <a:pt x="8725774" y="109152"/>
                  </a:lnTo>
                  <a:lnTo>
                    <a:pt x="8795304" y="111774"/>
                  </a:lnTo>
                  <a:lnTo>
                    <a:pt x="8830066" y="97598"/>
                  </a:lnTo>
                  <a:lnTo>
                    <a:pt x="8864829" y="97285"/>
                  </a:lnTo>
                  <a:lnTo>
                    <a:pt x="8899592" y="107998"/>
                  </a:lnTo>
                  <a:lnTo>
                    <a:pt x="8934359" y="100912"/>
                  </a:lnTo>
                  <a:lnTo>
                    <a:pt x="9177707" y="109361"/>
                  </a:lnTo>
                  <a:lnTo>
                    <a:pt x="9247233" y="99565"/>
                  </a:lnTo>
                  <a:lnTo>
                    <a:pt x="9316763" y="106743"/>
                  </a:lnTo>
                  <a:lnTo>
                    <a:pt x="9421055" y="115459"/>
                  </a:lnTo>
                  <a:lnTo>
                    <a:pt x="9490581" y="107789"/>
                  </a:lnTo>
                  <a:lnTo>
                    <a:pt x="9525348" y="113141"/>
                  </a:lnTo>
                  <a:lnTo>
                    <a:pt x="9560111" y="124149"/>
                  </a:lnTo>
                  <a:lnTo>
                    <a:pt x="9629641" y="103721"/>
                  </a:lnTo>
                  <a:lnTo>
                    <a:pt x="9664404" y="113245"/>
                  </a:lnTo>
                  <a:lnTo>
                    <a:pt x="9699166" y="108627"/>
                  </a:lnTo>
                  <a:lnTo>
                    <a:pt x="9768696" y="115988"/>
                  </a:lnTo>
                  <a:lnTo>
                    <a:pt x="9803459" y="107685"/>
                  </a:lnTo>
                  <a:lnTo>
                    <a:pt x="9942514" y="119160"/>
                  </a:lnTo>
                  <a:lnTo>
                    <a:pt x="9977277" y="122340"/>
                  </a:lnTo>
                  <a:lnTo>
                    <a:pt x="10012044" y="118418"/>
                  </a:lnTo>
                  <a:lnTo>
                    <a:pt x="10046807" y="119160"/>
                  </a:lnTo>
                  <a:lnTo>
                    <a:pt x="10081570" y="114934"/>
                  </a:lnTo>
                  <a:lnTo>
                    <a:pt x="10116337" y="124791"/>
                  </a:lnTo>
                  <a:lnTo>
                    <a:pt x="10220630" y="124470"/>
                  </a:lnTo>
                  <a:lnTo>
                    <a:pt x="10255392" y="116092"/>
                  </a:lnTo>
                  <a:lnTo>
                    <a:pt x="10290155" y="128530"/>
                  </a:lnTo>
                  <a:lnTo>
                    <a:pt x="10394448" y="124683"/>
                  </a:lnTo>
                </a:path>
              </a:pathLst>
            </a:custGeom>
            <a:ln w="41682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74519" y="4880309"/>
              <a:ext cx="10394950" cy="1912620"/>
            </a:xfrm>
            <a:custGeom>
              <a:avLst/>
              <a:gdLst/>
              <a:ahLst/>
              <a:cxnLst/>
              <a:rect l="l" t="t" r="r" b="b"/>
              <a:pathLst>
                <a:path w="10394950" h="1912620">
                  <a:moveTo>
                    <a:pt x="0" y="0"/>
                  </a:moveTo>
                  <a:lnTo>
                    <a:pt x="34764" y="240292"/>
                  </a:lnTo>
                  <a:lnTo>
                    <a:pt x="69528" y="475768"/>
                  </a:lnTo>
                  <a:lnTo>
                    <a:pt x="104292" y="677860"/>
                  </a:lnTo>
                  <a:lnTo>
                    <a:pt x="139056" y="829377"/>
                  </a:lnTo>
                  <a:lnTo>
                    <a:pt x="173819" y="943156"/>
                  </a:lnTo>
                  <a:lnTo>
                    <a:pt x="208584" y="968765"/>
                  </a:lnTo>
                  <a:lnTo>
                    <a:pt x="278112" y="1158718"/>
                  </a:lnTo>
                  <a:lnTo>
                    <a:pt x="312876" y="1232014"/>
                  </a:lnTo>
                  <a:lnTo>
                    <a:pt x="347640" y="1253074"/>
                  </a:lnTo>
                  <a:lnTo>
                    <a:pt x="382404" y="1171612"/>
                  </a:lnTo>
                  <a:lnTo>
                    <a:pt x="417168" y="1267390"/>
                  </a:lnTo>
                  <a:lnTo>
                    <a:pt x="451932" y="1281935"/>
                  </a:lnTo>
                  <a:lnTo>
                    <a:pt x="486696" y="1311742"/>
                  </a:lnTo>
                  <a:lnTo>
                    <a:pt x="521460" y="1358370"/>
                  </a:lnTo>
                  <a:lnTo>
                    <a:pt x="556224" y="1415976"/>
                  </a:lnTo>
                  <a:lnTo>
                    <a:pt x="590988" y="1382613"/>
                  </a:lnTo>
                  <a:lnTo>
                    <a:pt x="625752" y="1433128"/>
                  </a:lnTo>
                  <a:lnTo>
                    <a:pt x="660516" y="1390839"/>
                  </a:lnTo>
                  <a:lnTo>
                    <a:pt x="695280" y="1450611"/>
                  </a:lnTo>
                  <a:lnTo>
                    <a:pt x="730044" y="1495846"/>
                  </a:lnTo>
                  <a:lnTo>
                    <a:pt x="764808" y="1495846"/>
                  </a:lnTo>
                  <a:lnTo>
                    <a:pt x="799572" y="1477481"/>
                  </a:lnTo>
                  <a:lnTo>
                    <a:pt x="834337" y="1486617"/>
                  </a:lnTo>
                  <a:lnTo>
                    <a:pt x="869101" y="1553279"/>
                  </a:lnTo>
                  <a:lnTo>
                    <a:pt x="903865" y="1495846"/>
                  </a:lnTo>
                  <a:lnTo>
                    <a:pt x="938628" y="1543451"/>
                  </a:lnTo>
                  <a:lnTo>
                    <a:pt x="1008157" y="1524109"/>
                  </a:lnTo>
                  <a:lnTo>
                    <a:pt x="1042921" y="1563213"/>
                  </a:lnTo>
                  <a:lnTo>
                    <a:pt x="1112449" y="1563213"/>
                  </a:lnTo>
                  <a:lnTo>
                    <a:pt x="1147213" y="1543451"/>
                  </a:lnTo>
                  <a:lnTo>
                    <a:pt x="1181977" y="1553279"/>
                  </a:lnTo>
                  <a:lnTo>
                    <a:pt x="1216741" y="1573258"/>
                  </a:lnTo>
                  <a:lnTo>
                    <a:pt x="1251505" y="1543451"/>
                  </a:lnTo>
                  <a:lnTo>
                    <a:pt x="1286269" y="1583416"/>
                  </a:lnTo>
                  <a:lnTo>
                    <a:pt x="1321033" y="1573258"/>
                  </a:lnTo>
                  <a:lnTo>
                    <a:pt x="1355797" y="1583416"/>
                  </a:lnTo>
                  <a:lnTo>
                    <a:pt x="1390561" y="1573258"/>
                  </a:lnTo>
                  <a:lnTo>
                    <a:pt x="1425325" y="1625218"/>
                  </a:lnTo>
                  <a:lnTo>
                    <a:pt x="1460089" y="1614586"/>
                  </a:lnTo>
                  <a:lnTo>
                    <a:pt x="1494853" y="1625218"/>
                  </a:lnTo>
                  <a:lnTo>
                    <a:pt x="1529617" y="1563213"/>
                  </a:lnTo>
                  <a:lnTo>
                    <a:pt x="1564381" y="1593687"/>
                  </a:lnTo>
                  <a:lnTo>
                    <a:pt x="1599145" y="1614586"/>
                  </a:lnTo>
                  <a:lnTo>
                    <a:pt x="1633910" y="1604076"/>
                  </a:lnTo>
                  <a:lnTo>
                    <a:pt x="1668674" y="1614586"/>
                  </a:lnTo>
                  <a:lnTo>
                    <a:pt x="1703437" y="1657882"/>
                  </a:lnTo>
                  <a:lnTo>
                    <a:pt x="1738201" y="1646863"/>
                  </a:lnTo>
                  <a:lnTo>
                    <a:pt x="1772965" y="1646863"/>
                  </a:lnTo>
                  <a:lnTo>
                    <a:pt x="1807730" y="1583416"/>
                  </a:lnTo>
                  <a:lnTo>
                    <a:pt x="1842494" y="1614586"/>
                  </a:lnTo>
                  <a:lnTo>
                    <a:pt x="1877258" y="1657882"/>
                  </a:lnTo>
                  <a:lnTo>
                    <a:pt x="1912022" y="1646863"/>
                  </a:lnTo>
                  <a:lnTo>
                    <a:pt x="1946786" y="1691763"/>
                  </a:lnTo>
                  <a:lnTo>
                    <a:pt x="1981550" y="1657882"/>
                  </a:lnTo>
                  <a:lnTo>
                    <a:pt x="2016314" y="1763567"/>
                  </a:lnTo>
                  <a:lnTo>
                    <a:pt x="2051078" y="1726956"/>
                  </a:lnTo>
                  <a:lnTo>
                    <a:pt x="2085842" y="1814795"/>
                  </a:lnTo>
                  <a:lnTo>
                    <a:pt x="2120606" y="1625218"/>
                  </a:lnTo>
                  <a:lnTo>
                    <a:pt x="2155370" y="1726956"/>
                  </a:lnTo>
                  <a:lnTo>
                    <a:pt x="2190134" y="1715073"/>
                  </a:lnTo>
                  <a:lnTo>
                    <a:pt x="2224900" y="1635976"/>
                  </a:lnTo>
                  <a:lnTo>
                    <a:pt x="2259663" y="1703344"/>
                  </a:lnTo>
                  <a:lnTo>
                    <a:pt x="2294425" y="1738997"/>
                  </a:lnTo>
                  <a:lnTo>
                    <a:pt x="2329188" y="1703344"/>
                  </a:lnTo>
                  <a:lnTo>
                    <a:pt x="2363955" y="1680328"/>
                  </a:lnTo>
                  <a:lnTo>
                    <a:pt x="2398718" y="1691763"/>
                  </a:lnTo>
                  <a:lnTo>
                    <a:pt x="2433481" y="1776106"/>
                  </a:lnTo>
                  <a:lnTo>
                    <a:pt x="2468248" y="1738997"/>
                  </a:lnTo>
                  <a:lnTo>
                    <a:pt x="2503011" y="1788820"/>
                  </a:lnTo>
                  <a:lnTo>
                    <a:pt x="2537774" y="1776106"/>
                  </a:lnTo>
                  <a:lnTo>
                    <a:pt x="2572541" y="1788820"/>
                  </a:lnTo>
                  <a:lnTo>
                    <a:pt x="2607303" y="1726956"/>
                  </a:lnTo>
                  <a:lnTo>
                    <a:pt x="2642066" y="1751199"/>
                  </a:lnTo>
                  <a:lnTo>
                    <a:pt x="2676829" y="1726956"/>
                  </a:lnTo>
                  <a:lnTo>
                    <a:pt x="2711596" y="1751199"/>
                  </a:lnTo>
                  <a:lnTo>
                    <a:pt x="2746359" y="1703344"/>
                  </a:lnTo>
                  <a:lnTo>
                    <a:pt x="2781122" y="1703344"/>
                  </a:lnTo>
                  <a:lnTo>
                    <a:pt x="2815889" y="1738997"/>
                  </a:lnTo>
                  <a:lnTo>
                    <a:pt x="2850651" y="1715073"/>
                  </a:lnTo>
                  <a:lnTo>
                    <a:pt x="2885414" y="1776106"/>
                  </a:lnTo>
                  <a:lnTo>
                    <a:pt x="2920177" y="1763567"/>
                  </a:lnTo>
                  <a:lnTo>
                    <a:pt x="2954944" y="1788820"/>
                  </a:lnTo>
                  <a:lnTo>
                    <a:pt x="2989707" y="1763567"/>
                  </a:lnTo>
                  <a:lnTo>
                    <a:pt x="3024470" y="1763567"/>
                  </a:lnTo>
                  <a:lnTo>
                    <a:pt x="3059237" y="1726956"/>
                  </a:lnTo>
                  <a:lnTo>
                    <a:pt x="3094000" y="1814795"/>
                  </a:lnTo>
                  <a:lnTo>
                    <a:pt x="3128762" y="1738997"/>
                  </a:lnTo>
                  <a:lnTo>
                    <a:pt x="3163525" y="1801714"/>
                  </a:lnTo>
                  <a:lnTo>
                    <a:pt x="3198292" y="1751199"/>
                  </a:lnTo>
                  <a:lnTo>
                    <a:pt x="3233055" y="1776106"/>
                  </a:lnTo>
                  <a:lnTo>
                    <a:pt x="3267818" y="1726956"/>
                  </a:lnTo>
                  <a:lnTo>
                    <a:pt x="3302585" y="1788820"/>
                  </a:lnTo>
                  <a:lnTo>
                    <a:pt x="3337348" y="1763567"/>
                  </a:lnTo>
                  <a:lnTo>
                    <a:pt x="3372111" y="1814795"/>
                  </a:lnTo>
                  <a:lnTo>
                    <a:pt x="3406878" y="1801714"/>
                  </a:lnTo>
                  <a:lnTo>
                    <a:pt x="3441640" y="1763567"/>
                  </a:lnTo>
                  <a:lnTo>
                    <a:pt x="3476403" y="1738997"/>
                  </a:lnTo>
                  <a:lnTo>
                    <a:pt x="3511166" y="1788820"/>
                  </a:lnTo>
                  <a:lnTo>
                    <a:pt x="3545933" y="1776106"/>
                  </a:lnTo>
                  <a:lnTo>
                    <a:pt x="3580696" y="1715073"/>
                  </a:lnTo>
                  <a:lnTo>
                    <a:pt x="3615459" y="1814795"/>
                  </a:lnTo>
                  <a:lnTo>
                    <a:pt x="3650226" y="1763567"/>
                  </a:lnTo>
                  <a:lnTo>
                    <a:pt x="3684989" y="1828065"/>
                  </a:lnTo>
                  <a:lnTo>
                    <a:pt x="3719751" y="1788820"/>
                  </a:lnTo>
                  <a:lnTo>
                    <a:pt x="3754514" y="1788820"/>
                  </a:lnTo>
                  <a:lnTo>
                    <a:pt x="3789281" y="1776106"/>
                  </a:lnTo>
                  <a:lnTo>
                    <a:pt x="3824044" y="1828065"/>
                  </a:lnTo>
                  <a:lnTo>
                    <a:pt x="3858807" y="1801714"/>
                  </a:lnTo>
                  <a:lnTo>
                    <a:pt x="3893574" y="1814795"/>
                  </a:lnTo>
                  <a:lnTo>
                    <a:pt x="3928337" y="1751199"/>
                  </a:lnTo>
                  <a:lnTo>
                    <a:pt x="3963100" y="1814795"/>
                  </a:lnTo>
                  <a:lnTo>
                    <a:pt x="3997862" y="1776106"/>
                  </a:lnTo>
                  <a:lnTo>
                    <a:pt x="4067392" y="1801714"/>
                  </a:lnTo>
                  <a:lnTo>
                    <a:pt x="4102155" y="1788820"/>
                  </a:lnTo>
                  <a:lnTo>
                    <a:pt x="4136922" y="1788820"/>
                  </a:lnTo>
                  <a:lnTo>
                    <a:pt x="4171685" y="1801714"/>
                  </a:lnTo>
                  <a:lnTo>
                    <a:pt x="4241210" y="1855203"/>
                  </a:lnTo>
                  <a:lnTo>
                    <a:pt x="4275977" y="1788820"/>
                  </a:lnTo>
                  <a:lnTo>
                    <a:pt x="4310740" y="1801714"/>
                  </a:lnTo>
                  <a:lnTo>
                    <a:pt x="4345503" y="1883176"/>
                  </a:lnTo>
                  <a:lnTo>
                    <a:pt x="4380270" y="1801714"/>
                  </a:lnTo>
                  <a:lnTo>
                    <a:pt x="4415033" y="1814795"/>
                  </a:lnTo>
                  <a:lnTo>
                    <a:pt x="4449796" y="1814795"/>
                  </a:lnTo>
                  <a:lnTo>
                    <a:pt x="4484563" y="1801714"/>
                  </a:lnTo>
                  <a:lnTo>
                    <a:pt x="4519326" y="1828065"/>
                  </a:lnTo>
                  <a:lnTo>
                    <a:pt x="4554088" y="1841533"/>
                  </a:lnTo>
                  <a:lnTo>
                    <a:pt x="4588851" y="1788820"/>
                  </a:lnTo>
                  <a:lnTo>
                    <a:pt x="4623618" y="1841533"/>
                  </a:lnTo>
                  <a:lnTo>
                    <a:pt x="4658381" y="1801714"/>
                  </a:lnTo>
                  <a:lnTo>
                    <a:pt x="4693144" y="1828065"/>
                  </a:lnTo>
                  <a:lnTo>
                    <a:pt x="4727911" y="1841533"/>
                  </a:lnTo>
                  <a:lnTo>
                    <a:pt x="4797437" y="1788820"/>
                  </a:lnTo>
                  <a:lnTo>
                    <a:pt x="4832199" y="1788820"/>
                  </a:lnTo>
                  <a:lnTo>
                    <a:pt x="4866966" y="1869082"/>
                  </a:lnTo>
                  <a:lnTo>
                    <a:pt x="4901729" y="1855203"/>
                  </a:lnTo>
                  <a:lnTo>
                    <a:pt x="4936492" y="1828065"/>
                  </a:lnTo>
                  <a:lnTo>
                    <a:pt x="4971259" y="1788820"/>
                  </a:lnTo>
                  <a:lnTo>
                    <a:pt x="5006022" y="1828065"/>
                  </a:lnTo>
                  <a:lnTo>
                    <a:pt x="5040785" y="1814795"/>
                  </a:lnTo>
                  <a:lnTo>
                    <a:pt x="5075548" y="1828065"/>
                  </a:lnTo>
                  <a:lnTo>
                    <a:pt x="5145077" y="1828065"/>
                  </a:lnTo>
                  <a:lnTo>
                    <a:pt x="5179840" y="1814795"/>
                  </a:lnTo>
                  <a:lnTo>
                    <a:pt x="5214607" y="1897492"/>
                  </a:lnTo>
                  <a:lnTo>
                    <a:pt x="5249370" y="1841533"/>
                  </a:lnTo>
                  <a:lnTo>
                    <a:pt x="5284133" y="1801714"/>
                  </a:lnTo>
                  <a:lnTo>
                    <a:pt x="5318900" y="1828065"/>
                  </a:lnTo>
                  <a:lnTo>
                    <a:pt x="5353663" y="1841533"/>
                  </a:lnTo>
                  <a:lnTo>
                    <a:pt x="5388426" y="1814795"/>
                  </a:lnTo>
                  <a:lnTo>
                    <a:pt x="5423188" y="1855203"/>
                  </a:lnTo>
                  <a:lnTo>
                    <a:pt x="5457955" y="1855203"/>
                  </a:lnTo>
                  <a:lnTo>
                    <a:pt x="5492718" y="1869082"/>
                  </a:lnTo>
                  <a:lnTo>
                    <a:pt x="5527481" y="1855203"/>
                  </a:lnTo>
                  <a:lnTo>
                    <a:pt x="5562248" y="1855203"/>
                  </a:lnTo>
                  <a:lnTo>
                    <a:pt x="5597011" y="1814795"/>
                  </a:lnTo>
                  <a:lnTo>
                    <a:pt x="5666536" y="1788820"/>
                  </a:lnTo>
                  <a:lnTo>
                    <a:pt x="5701303" y="1869082"/>
                  </a:lnTo>
                  <a:lnTo>
                    <a:pt x="5736066" y="1801714"/>
                  </a:lnTo>
                  <a:lnTo>
                    <a:pt x="5770829" y="1801714"/>
                  </a:lnTo>
                  <a:lnTo>
                    <a:pt x="5805596" y="1869082"/>
                  </a:lnTo>
                  <a:lnTo>
                    <a:pt x="5840359" y="1814795"/>
                  </a:lnTo>
                  <a:lnTo>
                    <a:pt x="5875122" y="1855203"/>
                  </a:lnTo>
                  <a:lnTo>
                    <a:pt x="5909885" y="1869082"/>
                  </a:lnTo>
                  <a:lnTo>
                    <a:pt x="5944652" y="1855203"/>
                  </a:lnTo>
                  <a:lnTo>
                    <a:pt x="5979414" y="1828065"/>
                  </a:lnTo>
                  <a:lnTo>
                    <a:pt x="6014177" y="1828065"/>
                  </a:lnTo>
                  <a:lnTo>
                    <a:pt x="6048944" y="1814795"/>
                  </a:lnTo>
                  <a:lnTo>
                    <a:pt x="6083707" y="1869082"/>
                  </a:lnTo>
                  <a:lnTo>
                    <a:pt x="6118470" y="1855203"/>
                  </a:lnTo>
                  <a:lnTo>
                    <a:pt x="6153233" y="1828065"/>
                  </a:lnTo>
                  <a:lnTo>
                    <a:pt x="6188000" y="1912037"/>
                  </a:lnTo>
                  <a:lnTo>
                    <a:pt x="6222763" y="1897492"/>
                  </a:lnTo>
                  <a:lnTo>
                    <a:pt x="6257525" y="1869082"/>
                  </a:lnTo>
                  <a:lnTo>
                    <a:pt x="6292292" y="1869082"/>
                  </a:lnTo>
                  <a:lnTo>
                    <a:pt x="6327055" y="1855203"/>
                  </a:lnTo>
                  <a:lnTo>
                    <a:pt x="6361818" y="1869082"/>
                  </a:lnTo>
                  <a:lnTo>
                    <a:pt x="6396585" y="1855203"/>
                  </a:lnTo>
                  <a:lnTo>
                    <a:pt x="6431348" y="1801714"/>
                  </a:lnTo>
                  <a:lnTo>
                    <a:pt x="6466111" y="1841533"/>
                  </a:lnTo>
                  <a:lnTo>
                    <a:pt x="6500874" y="1828065"/>
                  </a:lnTo>
                  <a:lnTo>
                    <a:pt x="6535641" y="1801714"/>
                  </a:lnTo>
                  <a:lnTo>
                    <a:pt x="6570403" y="1855203"/>
                  </a:lnTo>
                  <a:lnTo>
                    <a:pt x="6605166" y="1828065"/>
                  </a:lnTo>
                  <a:lnTo>
                    <a:pt x="6639933" y="1855203"/>
                  </a:lnTo>
                  <a:lnTo>
                    <a:pt x="6674696" y="1841533"/>
                  </a:lnTo>
                  <a:lnTo>
                    <a:pt x="6709459" y="1801714"/>
                  </a:lnTo>
                  <a:lnTo>
                    <a:pt x="6744222" y="1883176"/>
                  </a:lnTo>
                  <a:lnTo>
                    <a:pt x="6778989" y="1869082"/>
                  </a:lnTo>
                  <a:lnTo>
                    <a:pt x="6813752" y="1814795"/>
                  </a:lnTo>
                  <a:lnTo>
                    <a:pt x="6848514" y="1814795"/>
                  </a:lnTo>
                  <a:lnTo>
                    <a:pt x="6883281" y="1801714"/>
                  </a:lnTo>
                  <a:lnTo>
                    <a:pt x="6952807" y="1801714"/>
                  </a:lnTo>
                  <a:lnTo>
                    <a:pt x="6987570" y="1828065"/>
                  </a:lnTo>
                  <a:lnTo>
                    <a:pt x="7022337" y="1841533"/>
                  </a:lnTo>
                  <a:lnTo>
                    <a:pt x="7057100" y="1814795"/>
                  </a:lnTo>
                  <a:lnTo>
                    <a:pt x="7091862" y="1855203"/>
                  </a:lnTo>
                  <a:lnTo>
                    <a:pt x="7126629" y="1814795"/>
                  </a:lnTo>
                  <a:lnTo>
                    <a:pt x="7161392" y="1869082"/>
                  </a:lnTo>
                  <a:lnTo>
                    <a:pt x="7196155" y="1841533"/>
                  </a:lnTo>
                  <a:lnTo>
                    <a:pt x="7230922" y="1841533"/>
                  </a:lnTo>
                  <a:lnTo>
                    <a:pt x="7265685" y="1828065"/>
                  </a:lnTo>
                  <a:lnTo>
                    <a:pt x="7335211" y="1883176"/>
                  </a:lnTo>
                  <a:lnTo>
                    <a:pt x="7369978" y="1855203"/>
                  </a:lnTo>
                  <a:lnTo>
                    <a:pt x="7404740" y="1814795"/>
                  </a:lnTo>
                  <a:lnTo>
                    <a:pt x="7439503" y="1841533"/>
                  </a:lnTo>
                  <a:lnTo>
                    <a:pt x="7474270" y="1855203"/>
                  </a:lnTo>
                  <a:lnTo>
                    <a:pt x="7509033" y="1814795"/>
                  </a:lnTo>
                  <a:lnTo>
                    <a:pt x="7543796" y="1855203"/>
                  </a:lnTo>
                  <a:lnTo>
                    <a:pt x="7578559" y="1841533"/>
                  </a:lnTo>
                  <a:lnTo>
                    <a:pt x="7648089" y="1841533"/>
                  </a:lnTo>
                  <a:lnTo>
                    <a:pt x="7682851" y="1869082"/>
                  </a:lnTo>
                  <a:lnTo>
                    <a:pt x="7717618" y="1855203"/>
                  </a:lnTo>
                  <a:lnTo>
                    <a:pt x="7752381" y="1855203"/>
                  </a:lnTo>
                  <a:lnTo>
                    <a:pt x="7787144" y="1869082"/>
                  </a:lnTo>
                  <a:lnTo>
                    <a:pt x="7821907" y="1869082"/>
                  </a:lnTo>
                  <a:lnTo>
                    <a:pt x="7856674" y="1828065"/>
                  </a:lnTo>
                  <a:lnTo>
                    <a:pt x="7891437" y="1841533"/>
                  </a:lnTo>
                  <a:lnTo>
                    <a:pt x="7926200" y="1869082"/>
                  </a:lnTo>
                  <a:lnTo>
                    <a:pt x="7960967" y="1841533"/>
                  </a:lnTo>
                  <a:lnTo>
                    <a:pt x="7995729" y="1841533"/>
                  </a:lnTo>
                  <a:lnTo>
                    <a:pt x="8030492" y="1814795"/>
                  </a:lnTo>
                  <a:lnTo>
                    <a:pt x="8065255" y="1828065"/>
                  </a:lnTo>
                  <a:lnTo>
                    <a:pt x="8100022" y="1814795"/>
                  </a:lnTo>
                  <a:lnTo>
                    <a:pt x="8169548" y="1897492"/>
                  </a:lnTo>
                  <a:lnTo>
                    <a:pt x="8204315" y="1883176"/>
                  </a:lnTo>
                  <a:lnTo>
                    <a:pt x="8239078" y="1841533"/>
                  </a:lnTo>
                  <a:lnTo>
                    <a:pt x="8273840" y="1855203"/>
                  </a:lnTo>
                  <a:lnTo>
                    <a:pt x="8308607" y="1855203"/>
                  </a:lnTo>
                  <a:lnTo>
                    <a:pt x="8343370" y="1869082"/>
                  </a:lnTo>
                  <a:lnTo>
                    <a:pt x="8378133" y="1814795"/>
                  </a:lnTo>
                  <a:lnTo>
                    <a:pt x="8412896" y="1841533"/>
                  </a:lnTo>
                  <a:lnTo>
                    <a:pt x="8447663" y="1912037"/>
                  </a:lnTo>
                  <a:lnTo>
                    <a:pt x="8482426" y="1841533"/>
                  </a:lnTo>
                  <a:lnTo>
                    <a:pt x="8517188" y="1855203"/>
                  </a:lnTo>
                  <a:lnTo>
                    <a:pt x="8551955" y="1855203"/>
                  </a:lnTo>
                  <a:lnTo>
                    <a:pt x="8586718" y="1828065"/>
                  </a:lnTo>
                  <a:lnTo>
                    <a:pt x="8621481" y="1828065"/>
                  </a:lnTo>
                  <a:lnTo>
                    <a:pt x="8656244" y="1855203"/>
                  </a:lnTo>
                  <a:lnTo>
                    <a:pt x="8691011" y="1841533"/>
                  </a:lnTo>
                  <a:lnTo>
                    <a:pt x="8760537" y="1869082"/>
                  </a:lnTo>
                  <a:lnTo>
                    <a:pt x="8795304" y="1841533"/>
                  </a:lnTo>
                  <a:lnTo>
                    <a:pt x="8830066" y="1841533"/>
                  </a:lnTo>
                  <a:lnTo>
                    <a:pt x="8864829" y="1855203"/>
                  </a:lnTo>
                  <a:lnTo>
                    <a:pt x="8899592" y="1828065"/>
                  </a:lnTo>
                  <a:lnTo>
                    <a:pt x="8934359" y="1841533"/>
                  </a:lnTo>
                  <a:lnTo>
                    <a:pt x="8969122" y="1828065"/>
                  </a:lnTo>
                  <a:lnTo>
                    <a:pt x="9003885" y="1801714"/>
                  </a:lnTo>
                  <a:lnTo>
                    <a:pt x="9038652" y="1828065"/>
                  </a:lnTo>
                  <a:lnTo>
                    <a:pt x="9073415" y="1801714"/>
                  </a:lnTo>
                  <a:lnTo>
                    <a:pt x="9108177" y="1869082"/>
                  </a:lnTo>
                  <a:lnTo>
                    <a:pt x="9142944" y="1801714"/>
                  </a:lnTo>
                  <a:lnTo>
                    <a:pt x="9177707" y="1855203"/>
                  </a:lnTo>
                  <a:lnTo>
                    <a:pt x="9212470" y="1897492"/>
                  </a:lnTo>
                  <a:lnTo>
                    <a:pt x="9247233" y="1897492"/>
                  </a:lnTo>
                  <a:lnTo>
                    <a:pt x="9282000" y="1855203"/>
                  </a:lnTo>
                  <a:lnTo>
                    <a:pt x="9316763" y="1869082"/>
                  </a:lnTo>
                  <a:lnTo>
                    <a:pt x="9351526" y="1855203"/>
                  </a:lnTo>
                  <a:lnTo>
                    <a:pt x="9386293" y="1828065"/>
                  </a:lnTo>
                  <a:lnTo>
                    <a:pt x="9421055" y="1855203"/>
                  </a:lnTo>
                  <a:lnTo>
                    <a:pt x="9455818" y="1828065"/>
                  </a:lnTo>
                  <a:lnTo>
                    <a:pt x="9490581" y="1841533"/>
                  </a:lnTo>
                  <a:lnTo>
                    <a:pt x="9525348" y="1788820"/>
                  </a:lnTo>
                  <a:lnTo>
                    <a:pt x="9560111" y="1828065"/>
                  </a:lnTo>
                  <a:lnTo>
                    <a:pt x="9594874" y="1801714"/>
                  </a:lnTo>
                  <a:lnTo>
                    <a:pt x="9629641" y="1869082"/>
                  </a:lnTo>
                  <a:lnTo>
                    <a:pt x="9664404" y="1841533"/>
                  </a:lnTo>
                  <a:lnTo>
                    <a:pt x="9699166" y="1869082"/>
                  </a:lnTo>
                  <a:lnTo>
                    <a:pt x="9733929" y="1814795"/>
                  </a:lnTo>
                  <a:lnTo>
                    <a:pt x="9768696" y="1814795"/>
                  </a:lnTo>
                  <a:lnTo>
                    <a:pt x="9803459" y="1897492"/>
                  </a:lnTo>
                  <a:lnTo>
                    <a:pt x="9838222" y="1855203"/>
                  </a:lnTo>
                  <a:lnTo>
                    <a:pt x="9872989" y="1855203"/>
                  </a:lnTo>
                  <a:lnTo>
                    <a:pt x="9907752" y="1776106"/>
                  </a:lnTo>
                  <a:lnTo>
                    <a:pt x="9942514" y="1883176"/>
                  </a:lnTo>
                  <a:lnTo>
                    <a:pt x="9977277" y="1814795"/>
                  </a:lnTo>
                  <a:lnTo>
                    <a:pt x="10012044" y="1883176"/>
                  </a:lnTo>
                  <a:lnTo>
                    <a:pt x="10046807" y="1814795"/>
                  </a:lnTo>
                  <a:lnTo>
                    <a:pt x="10081570" y="1883176"/>
                  </a:lnTo>
                  <a:lnTo>
                    <a:pt x="10116337" y="1869082"/>
                  </a:lnTo>
                  <a:lnTo>
                    <a:pt x="10151100" y="1841533"/>
                  </a:lnTo>
                  <a:lnTo>
                    <a:pt x="10220630" y="1897492"/>
                  </a:lnTo>
                  <a:lnTo>
                    <a:pt x="10255392" y="1828065"/>
                  </a:lnTo>
                  <a:lnTo>
                    <a:pt x="10290155" y="1855203"/>
                  </a:lnTo>
                  <a:lnTo>
                    <a:pt x="10324918" y="1869082"/>
                  </a:lnTo>
                  <a:lnTo>
                    <a:pt x="10359685" y="1828065"/>
                  </a:lnTo>
                  <a:lnTo>
                    <a:pt x="10394448" y="1814795"/>
                  </a:lnTo>
                </a:path>
              </a:pathLst>
            </a:custGeom>
            <a:ln w="416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74519" y="2644370"/>
              <a:ext cx="10394950" cy="3916679"/>
            </a:xfrm>
            <a:custGeom>
              <a:avLst/>
              <a:gdLst/>
              <a:ahLst/>
              <a:cxnLst/>
              <a:rect l="l" t="t" r="r" b="b"/>
              <a:pathLst>
                <a:path w="10394950" h="3916679">
                  <a:moveTo>
                    <a:pt x="0" y="0"/>
                  </a:moveTo>
                  <a:lnTo>
                    <a:pt x="34764" y="226120"/>
                  </a:lnTo>
                  <a:lnTo>
                    <a:pt x="69528" y="444547"/>
                  </a:lnTo>
                  <a:lnTo>
                    <a:pt x="139056" y="710979"/>
                  </a:lnTo>
                  <a:lnTo>
                    <a:pt x="173819" y="832794"/>
                  </a:lnTo>
                  <a:lnTo>
                    <a:pt x="208584" y="894884"/>
                  </a:lnTo>
                  <a:lnTo>
                    <a:pt x="243348" y="1025853"/>
                  </a:lnTo>
                  <a:lnTo>
                    <a:pt x="278112" y="1071412"/>
                  </a:lnTo>
                  <a:lnTo>
                    <a:pt x="312876" y="1137899"/>
                  </a:lnTo>
                  <a:lnTo>
                    <a:pt x="347640" y="1165038"/>
                  </a:lnTo>
                  <a:lnTo>
                    <a:pt x="382404" y="1239640"/>
                  </a:lnTo>
                  <a:lnTo>
                    <a:pt x="417168" y="1297032"/>
                  </a:lnTo>
                  <a:lnTo>
                    <a:pt x="451932" y="1305352"/>
                  </a:lnTo>
                  <a:lnTo>
                    <a:pt x="486696" y="1344096"/>
                  </a:lnTo>
                  <a:lnTo>
                    <a:pt x="556224" y="1399416"/>
                  </a:lnTo>
                  <a:lnTo>
                    <a:pt x="590988" y="1488485"/>
                  </a:lnTo>
                  <a:lnTo>
                    <a:pt x="625752" y="1471347"/>
                  </a:lnTo>
                  <a:lnTo>
                    <a:pt x="660516" y="1523761"/>
                  </a:lnTo>
                  <a:lnTo>
                    <a:pt x="695280" y="1505150"/>
                  </a:lnTo>
                  <a:lnTo>
                    <a:pt x="730044" y="1569013"/>
                  </a:lnTo>
                  <a:lnTo>
                    <a:pt x="764808" y="1541092"/>
                  </a:lnTo>
                  <a:lnTo>
                    <a:pt x="799572" y="1601373"/>
                  </a:lnTo>
                  <a:lnTo>
                    <a:pt x="834337" y="1642349"/>
                  </a:lnTo>
                  <a:lnTo>
                    <a:pt x="869101" y="1622085"/>
                  </a:lnTo>
                  <a:lnTo>
                    <a:pt x="903865" y="1617542"/>
                  </a:lnTo>
                  <a:lnTo>
                    <a:pt x="938628" y="1694089"/>
                  </a:lnTo>
                  <a:lnTo>
                    <a:pt x="973392" y="1688193"/>
                  </a:lnTo>
                  <a:lnTo>
                    <a:pt x="1008157" y="1639559"/>
                  </a:lnTo>
                  <a:lnTo>
                    <a:pt x="1042921" y="1646082"/>
                  </a:lnTo>
                  <a:lnTo>
                    <a:pt x="1077685" y="1743732"/>
                  </a:lnTo>
                  <a:lnTo>
                    <a:pt x="1112449" y="1710003"/>
                  </a:lnTo>
                  <a:lnTo>
                    <a:pt x="1147213" y="1709000"/>
                  </a:lnTo>
                  <a:lnTo>
                    <a:pt x="1181977" y="1737505"/>
                  </a:lnTo>
                  <a:lnTo>
                    <a:pt x="1216741" y="1751050"/>
                  </a:lnTo>
                  <a:lnTo>
                    <a:pt x="1251505" y="1861406"/>
                  </a:lnTo>
                  <a:lnTo>
                    <a:pt x="1286269" y="1772290"/>
                  </a:lnTo>
                  <a:lnTo>
                    <a:pt x="1321033" y="1780928"/>
                  </a:lnTo>
                  <a:lnTo>
                    <a:pt x="1355797" y="1741651"/>
                  </a:lnTo>
                  <a:lnTo>
                    <a:pt x="1425325" y="1795140"/>
                  </a:lnTo>
                  <a:lnTo>
                    <a:pt x="1460089" y="1878153"/>
                  </a:lnTo>
                  <a:lnTo>
                    <a:pt x="1494853" y="1774442"/>
                  </a:lnTo>
                  <a:lnTo>
                    <a:pt x="1529617" y="1815193"/>
                  </a:lnTo>
                  <a:lnTo>
                    <a:pt x="1564381" y="1846128"/>
                  </a:lnTo>
                  <a:lnTo>
                    <a:pt x="1599145" y="2121738"/>
                  </a:lnTo>
                  <a:lnTo>
                    <a:pt x="1633910" y="2040277"/>
                  </a:lnTo>
                  <a:lnTo>
                    <a:pt x="1668674" y="1649830"/>
                  </a:lnTo>
                  <a:lnTo>
                    <a:pt x="1703437" y="1731321"/>
                  </a:lnTo>
                  <a:lnTo>
                    <a:pt x="1738201" y="2218217"/>
                  </a:lnTo>
                  <a:lnTo>
                    <a:pt x="1772965" y="2175370"/>
                  </a:lnTo>
                  <a:lnTo>
                    <a:pt x="1807730" y="2056289"/>
                  </a:lnTo>
                  <a:lnTo>
                    <a:pt x="1842494" y="2102994"/>
                  </a:lnTo>
                  <a:lnTo>
                    <a:pt x="1877258" y="2221734"/>
                  </a:lnTo>
                  <a:lnTo>
                    <a:pt x="1912022" y="1849631"/>
                  </a:lnTo>
                  <a:lnTo>
                    <a:pt x="1946786" y="2065143"/>
                  </a:lnTo>
                  <a:lnTo>
                    <a:pt x="1981550" y="2128073"/>
                  </a:lnTo>
                  <a:lnTo>
                    <a:pt x="2016314" y="2148971"/>
                  </a:lnTo>
                  <a:lnTo>
                    <a:pt x="2051078" y="1737505"/>
                  </a:lnTo>
                  <a:lnTo>
                    <a:pt x="2085842" y="1825389"/>
                  </a:lnTo>
                  <a:lnTo>
                    <a:pt x="2120606" y="2514311"/>
                  </a:lnTo>
                  <a:lnTo>
                    <a:pt x="2155370" y="2609009"/>
                  </a:lnTo>
                  <a:lnTo>
                    <a:pt x="2190134" y="1890305"/>
                  </a:lnTo>
                  <a:lnTo>
                    <a:pt x="2224900" y="2531486"/>
                  </a:lnTo>
                  <a:lnTo>
                    <a:pt x="2259663" y="2328143"/>
                  </a:lnTo>
                  <a:lnTo>
                    <a:pt x="2294425" y="1743732"/>
                  </a:lnTo>
                  <a:lnTo>
                    <a:pt x="2329188" y="2679078"/>
                  </a:lnTo>
                  <a:lnTo>
                    <a:pt x="2363955" y="2281813"/>
                  </a:lnTo>
                  <a:lnTo>
                    <a:pt x="2398718" y="2830937"/>
                  </a:lnTo>
                  <a:lnTo>
                    <a:pt x="2433481" y="2320256"/>
                  </a:lnTo>
                  <a:lnTo>
                    <a:pt x="2468248" y="2257669"/>
                  </a:lnTo>
                  <a:lnTo>
                    <a:pt x="2503011" y="1993865"/>
                  </a:lnTo>
                  <a:lnTo>
                    <a:pt x="2537774" y="2726933"/>
                  </a:lnTo>
                  <a:lnTo>
                    <a:pt x="2572541" y="1853148"/>
                  </a:lnTo>
                  <a:lnTo>
                    <a:pt x="2607303" y="2483250"/>
                  </a:lnTo>
                  <a:lnTo>
                    <a:pt x="2642066" y="2276184"/>
                  </a:lnTo>
                  <a:lnTo>
                    <a:pt x="2676829" y="2408863"/>
                  </a:lnTo>
                  <a:lnTo>
                    <a:pt x="2711596" y="2639176"/>
                  </a:lnTo>
                  <a:lnTo>
                    <a:pt x="2746359" y="2906286"/>
                  </a:lnTo>
                  <a:lnTo>
                    <a:pt x="2781122" y="2389589"/>
                  </a:lnTo>
                  <a:lnTo>
                    <a:pt x="2815889" y="2891444"/>
                  </a:lnTo>
                  <a:lnTo>
                    <a:pt x="2850651" y="2281813"/>
                  </a:lnTo>
                  <a:lnTo>
                    <a:pt x="2885414" y="2980296"/>
                  </a:lnTo>
                  <a:lnTo>
                    <a:pt x="2920177" y="2087664"/>
                  </a:lnTo>
                  <a:lnTo>
                    <a:pt x="2954944" y="3021813"/>
                  </a:lnTo>
                  <a:lnTo>
                    <a:pt x="2989707" y="2173698"/>
                  </a:lnTo>
                  <a:lnTo>
                    <a:pt x="3024470" y="2684924"/>
                  </a:lnTo>
                  <a:lnTo>
                    <a:pt x="3059237" y="2406701"/>
                  </a:lnTo>
                  <a:lnTo>
                    <a:pt x="3094000" y="2820665"/>
                  </a:lnTo>
                  <a:lnTo>
                    <a:pt x="3128762" y="2873226"/>
                  </a:lnTo>
                  <a:lnTo>
                    <a:pt x="3163525" y="2285585"/>
                  </a:lnTo>
                  <a:lnTo>
                    <a:pt x="3198292" y="2328143"/>
                  </a:lnTo>
                  <a:lnTo>
                    <a:pt x="3233055" y="3120426"/>
                  </a:lnTo>
                  <a:lnTo>
                    <a:pt x="3267818" y="3120426"/>
                  </a:lnTo>
                  <a:lnTo>
                    <a:pt x="3302585" y="3154188"/>
                  </a:lnTo>
                  <a:lnTo>
                    <a:pt x="3337348" y="1754205"/>
                  </a:lnTo>
                  <a:lnTo>
                    <a:pt x="3372111" y="1896444"/>
                  </a:lnTo>
                  <a:lnTo>
                    <a:pt x="3406878" y="1850802"/>
                  </a:lnTo>
                  <a:lnTo>
                    <a:pt x="3441640" y="3078783"/>
                  </a:lnTo>
                  <a:lnTo>
                    <a:pt x="3476403" y="3303371"/>
                  </a:lnTo>
                  <a:lnTo>
                    <a:pt x="3511166" y="1925225"/>
                  </a:lnTo>
                  <a:lnTo>
                    <a:pt x="3545933" y="3149287"/>
                  </a:lnTo>
                  <a:lnTo>
                    <a:pt x="3580696" y="3363198"/>
                  </a:lnTo>
                  <a:lnTo>
                    <a:pt x="3615459" y="3381942"/>
                  </a:lnTo>
                  <a:lnTo>
                    <a:pt x="3650226" y="3332793"/>
                  </a:lnTo>
                  <a:lnTo>
                    <a:pt x="3684989" y="3017574"/>
                  </a:lnTo>
                  <a:lnTo>
                    <a:pt x="3719751" y="2984364"/>
                  </a:lnTo>
                  <a:lnTo>
                    <a:pt x="3754514" y="3252699"/>
                  </a:lnTo>
                  <a:lnTo>
                    <a:pt x="3789281" y="3134742"/>
                  </a:lnTo>
                  <a:lnTo>
                    <a:pt x="3824044" y="3286165"/>
                  </a:lnTo>
                  <a:lnTo>
                    <a:pt x="3858807" y="3125173"/>
                  </a:lnTo>
                  <a:lnTo>
                    <a:pt x="3893574" y="3407551"/>
                  </a:lnTo>
                  <a:lnTo>
                    <a:pt x="3928337" y="3087874"/>
                  </a:lnTo>
                  <a:lnTo>
                    <a:pt x="3963100" y="3286165"/>
                  </a:lnTo>
                  <a:lnTo>
                    <a:pt x="3997862" y="3610399"/>
                  </a:lnTo>
                  <a:lnTo>
                    <a:pt x="4067392" y="3326832"/>
                  </a:lnTo>
                  <a:lnTo>
                    <a:pt x="4102155" y="3454179"/>
                  </a:lnTo>
                  <a:lnTo>
                    <a:pt x="4136922" y="3320910"/>
                  </a:lnTo>
                  <a:lnTo>
                    <a:pt x="4171685" y="3440610"/>
                  </a:lnTo>
                  <a:lnTo>
                    <a:pt x="4206448" y="3695418"/>
                  </a:lnTo>
                  <a:lnTo>
                    <a:pt x="4241210" y="3440610"/>
                  </a:lnTo>
                  <a:lnTo>
                    <a:pt x="4275977" y="3252699"/>
                  </a:lnTo>
                  <a:lnTo>
                    <a:pt x="4310740" y="3454179"/>
                  </a:lnTo>
                  <a:lnTo>
                    <a:pt x="4345503" y="3602318"/>
                  </a:lnTo>
                  <a:lnTo>
                    <a:pt x="4380270" y="3626778"/>
                  </a:lnTo>
                  <a:lnTo>
                    <a:pt x="4449796" y="3741108"/>
                  </a:lnTo>
                  <a:lnTo>
                    <a:pt x="4484563" y="3669067"/>
                  </a:lnTo>
                  <a:lnTo>
                    <a:pt x="4519326" y="3447369"/>
                  </a:lnTo>
                  <a:lnTo>
                    <a:pt x="4554088" y="3651915"/>
                  </a:lnTo>
                  <a:lnTo>
                    <a:pt x="4588851" y="3517873"/>
                  </a:lnTo>
                  <a:lnTo>
                    <a:pt x="4623618" y="3414067"/>
                  </a:lnTo>
                  <a:lnTo>
                    <a:pt x="4658381" y="3695418"/>
                  </a:lnTo>
                  <a:lnTo>
                    <a:pt x="4693144" y="3819354"/>
                  </a:lnTo>
                  <a:lnTo>
                    <a:pt x="4727911" y="3704374"/>
                  </a:lnTo>
                  <a:lnTo>
                    <a:pt x="4762674" y="3750528"/>
                  </a:lnTo>
                  <a:lnTo>
                    <a:pt x="4797437" y="3779389"/>
                  </a:lnTo>
                  <a:lnTo>
                    <a:pt x="4832199" y="3586369"/>
                  </a:lnTo>
                  <a:lnTo>
                    <a:pt x="4866966" y="3799152"/>
                  </a:lnTo>
                  <a:lnTo>
                    <a:pt x="4901729" y="3532655"/>
                  </a:lnTo>
                  <a:lnTo>
                    <a:pt x="4936492" y="3704374"/>
                  </a:lnTo>
                  <a:lnTo>
                    <a:pt x="4971259" y="3769667"/>
                  </a:lnTo>
                  <a:lnTo>
                    <a:pt x="5006022" y="3651915"/>
                  </a:lnTo>
                  <a:lnTo>
                    <a:pt x="5040785" y="3555288"/>
                  </a:lnTo>
                  <a:lnTo>
                    <a:pt x="5075548" y="3904974"/>
                  </a:lnTo>
                  <a:lnTo>
                    <a:pt x="5110315" y="3547681"/>
                  </a:lnTo>
                  <a:lnTo>
                    <a:pt x="5145077" y="3704374"/>
                  </a:lnTo>
                  <a:lnTo>
                    <a:pt x="5179840" y="3363198"/>
                  </a:lnTo>
                  <a:lnTo>
                    <a:pt x="5214607" y="3618551"/>
                  </a:lnTo>
                  <a:lnTo>
                    <a:pt x="5284133" y="3779389"/>
                  </a:lnTo>
                  <a:lnTo>
                    <a:pt x="5318900" y="3602318"/>
                  </a:lnTo>
                  <a:lnTo>
                    <a:pt x="5353663" y="3819354"/>
                  </a:lnTo>
                  <a:lnTo>
                    <a:pt x="5388426" y="3586369"/>
                  </a:lnTo>
                  <a:lnTo>
                    <a:pt x="5423188" y="3704374"/>
                  </a:lnTo>
                  <a:lnTo>
                    <a:pt x="5457955" y="3686549"/>
                  </a:lnTo>
                  <a:lnTo>
                    <a:pt x="5492718" y="3594309"/>
                  </a:lnTo>
                  <a:lnTo>
                    <a:pt x="5527481" y="3643458"/>
                  </a:lnTo>
                  <a:lnTo>
                    <a:pt x="5562248" y="3660450"/>
                  </a:lnTo>
                  <a:lnTo>
                    <a:pt x="5597011" y="3809197"/>
                  </a:lnTo>
                  <a:lnTo>
                    <a:pt x="5631774" y="3610399"/>
                  </a:lnTo>
                  <a:lnTo>
                    <a:pt x="5666536" y="3570696"/>
                  </a:lnTo>
                  <a:lnTo>
                    <a:pt x="5701303" y="3731785"/>
                  </a:lnTo>
                  <a:lnTo>
                    <a:pt x="5736066" y="3722555"/>
                  </a:lnTo>
                  <a:lnTo>
                    <a:pt x="5770829" y="3750528"/>
                  </a:lnTo>
                  <a:lnTo>
                    <a:pt x="5805596" y="3882801"/>
                  </a:lnTo>
                  <a:lnTo>
                    <a:pt x="5840359" y="3769667"/>
                  </a:lnTo>
                  <a:lnTo>
                    <a:pt x="5875122" y="3686549"/>
                  </a:lnTo>
                  <a:lnTo>
                    <a:pt x="5909885" y="3916267"/>
                  </a:lnTo>
                  <a:lnTo>
                    <a:pt x="5979414" y="3660450"/>
                  </a:lnTo>
                  <a:lnTo>
                    <a:pt x="6014177" y="3669067"/>
                  </a:lnTo>
                  <a:lnTo>
                    <a:pt x="6048944" y="3326832"/>
                  </a:lnTo>
                  <a:lnTo>
                    <a:pt x="6083707" y="3447369"/>
                  </a:lnTo>
                  <a:lnTo>
                    <a:pt x="6118470" y="3799152"/>
                  </a:lnTo>
                  <a:lnTo>
                    <a:pt x="6153233" y="3799152"/>
                  </a:lnTo>
                  <a:lnTo>
                    <a:pt x="6188000" y="3643458"/>
                  </a:lnTo>
                  <a:lnTo>
                    <a:pt x="6222763" y="3677766"/>
                  </a:lnTo>
                  <a:lnTo>
                    <a:pt x="6257525" y="3893820"/>
                  </a:lnTo>
                  <a:lnTo>
                    <a:pt x="6292292" y="3741108"/>
                  </a:lnTo>
                  <a:lnTo>
                    <a:pt x="6327055" y="3840015"/>
                  </a:lnTo>
                  <a:lnTo>
                    <a:pt x="6361818" y="3893820"/>
                  </a:lnTo>
                  <a:lnTo>
                    <a:pt x="6396585" y="3850524"/>
                  </a:lnTo>
                  <a:lnTo>
                    <a:pt x="6431348" y="3760047"/>
                  </a:lnTo>
                  <a:lnTo>
                    <a:pt x="6466111" y="3686549"/>
                  </a:lnTo>
                  <a:lnTo>
                    <a:pt x="6500874" y="3704374"/>
                  </a:lnTo>
                  <a:lnTo>
                    <a:pt x="6535641" y="3686549"/>
                  </a:lnTo>
                  <a:lnTo>
                    <a:pt x="6570403" y="3570696"/>
                  </a:lnTo>
                  <a:lnTo>
                    <a:pt x="6605166" y="3618551"/>
                  </a:lnTo>
                  <a:lnTo>
                    <a:pt x="6639933" y="3722555"/>
                  </a:lnTo>
                  <a:lnTo>
                    <a:pt x="6674696" y="3882801"/>
                  </a:lnTo>
                  <a:lnTo>
                    <a:pt x="6709459" y="3643458"/>
                  </a:lnTo>
                  <a:lnTo>
                    <a:pt x="6744222" y="3503328"/>
                  </a:lnTo>
                  <a:lnTo>
                    <a:pt x="6778989" y="3677766"/>
                  </a:lnTo>
                  <a:lnTo>
                    <a:pt x="6813752" y="3481938"/>
                  </a:lnTo>
                  <a:lnTo>
                    <a:pt x="6848514" y="3750528"/>
                  </a:lnTo>
                  <a:lnTo>
                    <a:pt x="6883281" y="3799152"/>
                  </a:lnTo>
                  <a:lnTo>
                    <a:pt x="6918044" y="3779389"/>
                  </a:lnTo>
                  <a:lnTo>
                    <a:pt x="6952807" y="3555288"/>
                  </a:lnTo>
                  <a:lnTo>
                    <a:pt x="6987570" y="3540137"/>
                  </a:lnTo>
                  <a:lnTo>
                    <a:pt x="7022337" y="2676169"/>
                  </a:lnTo>
                  <a:lnTo>
                    <a:pt x="7057100" y="3602318"/>
                  </a:lnTo>
                  <a:lnTo>
                    <a:pt x="7091862" y="3677766"/>
                  </a:lnTo>
                  <a:lnTo>
                    <a:pt x="7126629" y="3686549"/>
                  </a:lnTo>
                  <a:lnTo>
                    <a:pt x="7161392" y="2211224"/>
                  </a:lnTo>
                  <a:lnTo>
                    <a:pt x="7196155" y="3540137"/>
                  </a:lnTo>
                  <a:lnTo>
                    <a:pt x="7230922" y="3829626"/>
                  </a:lnTo>
                  <a:lnTo>
                    <a:pt x="7265685" y="3704374"/>
                  </a:lnTo>
                  <a:lnTo>
                    <a:pt x="7300448" y="2257669"/>
                  </a:lnTo>
                  <a:lnTo>
                    <a:pt x="7335211" y="3610399"/>
                  </a:lnTo>
                  <a:lnTo>
                    <a:pt x="7369978" y="3635080"/>
                  </a:lnTo>
                  <a:lnTo>
                    <a:pt x="7404740" y="3626778"/>
                  </a:lnTo>
                  <a:lnTo>
                    <a:pt x="7439503" y="3660450"/>
                  </a:lnTo>
                  <a:lnTo>
                    <a:pt x="7474270" y="3669067"/>
                  </a:lnTo>
                  <a:lnTo>
                    <a:pt x="7509033" y="3789217"/>
                  </a:lnTo>
                  <a:lnTo>
                    <a:pt x="7543796" y="3643458"/>
                  </a:lnTo>
                  <a:lnTo>
                    <a:pt x="7578559" y="3447369"/>
                  </a:lnTo>
                  <a:lnTo>
                    <a:pt x="7613326" y="3547681"/>
                  </a:lnTo>
                  <a:lnTo>
                    <a:pt x="7648089" y="3704374"/>
                  </a:lnTo>
                  <a:lnTo>
                    <a:pt x="7682851" y="3651915"/>
                  </a:lnTo>
                  <a:lnTo>
                    <a:pt x="7717618" y="3610399"/>
                  </a:lnTo>
                  <a:lnTo>
                    <a:pt x="7752381" y="3414067"/>
                  </a:lnTo>
                  <a:lnTo>
                    <a:pt x="7787144" y="3643458"/>
                  </a:lnTo>
                  <a:lnTo>
                    <a:pt x="7821907" y="3447369"/>
                  </a:lnTo>
                  <a:lnTo>
                    <a:pt x="7856674" y="3618551"/>
                  </a:lnTo>
                  <a:lnTo>
                    <a:pt x="7891437" y="3420631"/>
                  </a:lnTo>
                  <a:lnTo>
                    <a:pt x="7926200" y="3635080"/>
                  </a:lnTo>
                  <a:lnTo>
                    <a:pt x="7960967" y="3779389"/>
                  </a:lnTo>
                  <a:lnTo>
                    <a:pt x="7995729" y="3570696"/>
                  </a:lnTo>
                  <a:lnTo>
                    <a:pt x="8030492" y="3489012"/>
                  </a:lnTo>
                  <a:lnTo>
                    <a:pt x="8065255" y="3669067"/>
                  </a:lnTo>
                  <a:lnTo>
                    <a:pt x="8100022" y="3602318"/>
                  </a:lnTo>
                  <a:lnTo>
                    <a:pt x="8134785" y="3602318"/>
                  </a:lnTo>
                  <a:lnTo>
                    <a:pt x="8169548" y="3547681"/>
                  </a:lnTo>
                  <a:lnTo>
                    <a:pt x="8204315" y="2354262"/>
                  </a:lnTo>
                  <a:lnTo>
                    <a:pt x="8239078" y="3159115"/>
                  </a:lnTo>
                  <a:lnTo>
                    <a:pt x="8273840" y="3669067"/>
                  </a:lnTo>
                  <a:lnTo>
                    <a:pt x="8308607" y="3626778"/>
                  </a:lnTo>
                  <a:lnTo>
                    <a:pt x="8343370" y="3686549"/>
                  </a:lnTo>
                  <a:lnTo>
                    <a:pt x="8378133" y="3357035"/>
                  </a:lnTo>
                  <a:lnTo>
                    <a:pt x="8412896" y="3789217"/>
                  </a:lnTo>
                  <a:lnTo>
                    <a:pt x="8447663" y="3570696"/>
                  </a:lnTo>
                  <a:lnTo>
                    <a:pt x="8482426" y="3651915"/>
                  </a:lnTo>
                  <a:lnTo>
                    <a:pt x="8517188" y="3532655"/>
                  </a:lnTo>
                  <a:lnTo>
                    <a:pt x="8551955" y="2717766"/>
                  </a:lnTo>
                  <a:lnTo>
                    <a:pt x="8586718" y="3594309"/>
                  </a:lnTo>
                  <a:lnTo>
                    <a:pt x="8621481" y="2940594"/>
                  </a:lnTo>
                  <a:lnTo>
                    <a:pt x="8656244" y="3481938"/>
                  </a:lnTo>
                  <a:lnTo>
                    <a:pt x="8691011" y="3517873"/>
                  </a:lnTo>
                  <a:lnTo>
                    <a:pt x="8725774" y="3610399"/>
                  </a:lnTo>
                  <a:lnTo>
                    <a:pt x="8760537" y="3610399"/>
                  </a:lnTo>
                  <a:lnTo>
                    <a:pt x="8795304" y="2797140"/>
                  </a:lnTo>
                  <a:lnTo>
                    <a:pt x="8830066" y="3440610"/>
                  </a:lnTo>
                  <a:lnTo>
                    <a:pt x="8864829" y="3461040"/>
                  </a:lnTo>
                  <a:lnTo>
                    <a:pt x="8899592" y="3447369"/>
                  </a:lnTo>
                  <a:lnTo>
                    <a:pt x="8934359" y="3562959"/>
                  </a:lnTo>
                  <a:lnTo>
                    <a:pt x="9003885" y="3375651"/>
                  </a:lnTo>
                  <a:lnTo>
                    <a:pt x="9038652" y="3510572"/>
                  </a:lnTo>
                  <a:lnTo>
                    <a:pt x="9073415" y="3489012"/>
                  </a:lnTo>
                  <a:lnTo>
                    <a:pt x="9108177" y="3677766"/>
                  </a:lnTo>
                  <a:lnTo>
                    <a:pt x="9142944" y="2848319"/>
                  </a:lnTo>
                  <a:lnTo>
                    <a:pt x="9177707" y="2690808"/>
                  </a:lnTo>
                  <a:lnTo>
                    <a:pt x="9212470" y="3750528"/>
                  </a:lnTo>
                  <a:lnTo>
                    <a:pt x="9247233" y="3779389"/>
                  </a:lnTo>
                  <a:lnTo>
                    <a:pt x="9282000" y="3503328"/>
                  </a:lnTo>
                  <a:lnTo>
                    <a:pt x="9316763" y="3704374"/>
                  </a:lnTo>
                  <a:lnTo>
                    <a:pt x="9386293" y="3297599"/>
                  </a:lnTo>
                  <a:lnTo>
                    <a:pt x="9421055" y="2940594"/>
                  </a:lnTo>
                  <a:lnTo>
                    <a:pt x="9455818" y="3420631"/>
                  </a:lnTo>
                  <a:lnTo>
                    <a:pt x="9490581" y="2906286"/>
                  </a:lnTo>
                  <a:lnTo>
                    <a:pt x="9525348" y="3461040"/>
                  </a:lnTo>
                  <a:lnTo>
                    <a:pt x="9560111" y="3540137"/>
                  </a:lnTo>
                  <a:lnTo>
                    <a:pt x="9594874" y="3660450"/>
                  </a:lnTo>
                  <a:lnTo>
                    <a:pt x="9629641" y="2964207"/>
                  </a:lnTo>
                  <a:lnTo>
                    <a:pt x="9664404" y="3602318"/>
                  </a:lnTo>
                  <a:lnTo>
                    <a:pt x="9699166" y="2670379"/>
                  </a:lnTo>
                  <a:lnTo>
                    <a:pt x="9733929" y="3602318"/>
                  </a:lnTo>
                  <a:lnTo>
                    <a:pt x="9768696" y="3570696"/>
                  </a:lnTo>
                  <a:lnTo>
                    <a:pt x="9803459" y="3532655"/>
                  </a:lnTo>
                  <a:lnTo>
                    <a:pt x="9838222" y="3381942"/>
                  </a:lnTo>
                  <a:lnTo>
                    <a:pt x="9872989" y="3562959"/>
                  </a:lnTo>
                  <a:lnTo>
                    <a:pt x="9907752" y="3461040"/>
                  </a:lnTo>
                  <a:lnTo>
                    <a:pt x="9942514" y="3489012"/>
                  </a:lnTo>
                  <a:lnTo>
                    <a:pt x="9977277" y="2702691"/>
                  </a:lnTo>
                  <a:lnTo>
                    <a:pt x="10012044" y="3489012"/>
                  </a:lnTo>
                  <a:lnTo>
                    <a:pt x="10046807" y="3562959"/>
                  </a:lnTo>
                  <a:lnTo>
                    <a:pt x="10081570" y="3481938"/>
                  </a:lnTo>
                  <a:lnTo>
                    <a:pt x="10116337" y="3669067"/>
                  </a:lnTo>
                  <a:lnTo>
                    <a:pt x="10151100" y="3677766"/>
                  </a:lnTo>
                  <a:lnTo>
                    <a:pt x="10185863" y="2824077"/>
                  </a:lnTo>
                  <a:lnTo>
                    <a:pt x="10220630" y="2702691"/>
                  </a:lnTo>
                  <a:lnTo>
                    <a:pt x="10255392" y="3731785"/>
                  </a:lnTo>
                  <a:lnTo>
                    <a:pt x="10290155" y="2745549"/>
                  </a:lnTo>
                  <a:lnTo>
                    <a:pt x="10324918" y="2609009"/>
                  </a:lnTo>
                  <a:lnTo>
                    <a:pt x="10359685" y="3000817"/>
                  </a:lnTo>
                  <a:lnTo>
                    <a:pt x="10394448" y="3660450"/>
                  </a:lnTo>
                </a:path>
              </a:pathLst>
            </a:custGeom>
            <a:ln w="41682">
              <a:solidFill>
                <a:srgbClr val="00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74519" y="2171483"/>
              <a:ext cx="10429240" cy="5019675"/>
            </a:xfrm>
            <a:custGeom>
              <a:avLst/>
              <a:gdLst/>
              <a:ahLst/>
              <a:cxnLst/>
              <a:rect l="l" t="t" r="r" b="b"/>
              <a:pathLst>
                <a:path w="10429240" h="5019675">
                  <a:moveTo>
                    <a:pt x="0" y="0"/>
                  </a:moveTo>
                  <a:lnTo>
                    <a:pt x="10429211" y="0"/>
                  </a:lnTo>
                </a:path>
                <a:path w="10429240" h="5019675">
                  <a:moveTo>
                    <a:pt x="10429211" y="5019256"/>
                  </a:moveTo>
                  <a:lnTo>
                    <a:pt x="10429211" y="0"/>
                  </a:lnTo>
                </a:path>
                <a:path w="10429240" h="5019675">
                  <a:moveTo>
                    <a:pt x="0" y="5019256"/>
                  </a:moveTo>
                  <a:lnTo>
                    <a:pt x="10429211" y="5019256"/>
                  </a:lnTo>
                </a:path>
                <a:path w="10429240" h="5019675">
                  <a:moveTo>
                    <a:pt x="0" y="5019256"/>
                  </a:moveTo>
                  <a:lnTo>
                    <a:pt x="0" y="0"/>
                  </a:lnTo>
                </a:path>
              </a:pathLst>
            </a:custGeom>
            <a:ln w="4168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74519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74519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4519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4519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73575" y="7243259"/>
            <a:ext cx="20193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15" dirty="0">
                <a:latin typeface="Calibri"/>
                <a:cs typeface="Calibri"/>
              </a:rPr>
              <a:t>0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02244" y="2161006"/>
            <a:ext cx="8712200" cy="5040630"/>
            <a:chOff x="3602244" y="2161006"/>
            <a:chExt cx="8712200" cy="5040630"/>
          </a:xfrm>
        </p:grpSpPr>
        <p:sp>
          <p:nvSpPr>
            <p:cNvPr id="16" name="object 16"/>
            <p:cNvSpPr/>
            <p:nvPr/>
          </p:nvSpPr>
          <p:spPr>
            <a:xfrm>
              <a:off x="3612721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2721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12721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12721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350923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50923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50923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50923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9127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89127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89127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89127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827327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827327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827327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27327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565531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565531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565531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565531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303730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303730" y="7024011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4">
                  <a:moveTo>
                    <a:pt x="0" y="166728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03730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03730" y="2171483"/>
              <a:ext cx="0" cy="167005"/>
            </a:xfrm>
            <a:custGeom>
              <a:avLst/>
              <a:gdLst/>
              <a:ahLst/>
              <a:cxnLst/>
              <a:rect l="l" t="t" r="r" b="b"/>
              <a:pathLst>
                <a:path h="167005">
                  <a:moveTo>
                    <a:pt x="0" y="0"/>
                  </a:moveTo>
                  <a:lnTo>
                    <a:pt x="0" y="166728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423532" y="7243259"/>
            <a:ext cx="3784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40" dirty="0">
                <a:latin typeface="Calibri"/>
                <a:cs typeface="Calibri"/>
              </a:rPr>
              <a:t>50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288096" y="7243259"/>
            <a:ext cx="55499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40" dirty="0">
                <a:latin typeface="Calibri"/>
                <a:cs typeface="Calibri"/>
              </a:rPr>
              <a:t>250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026300" y="7243259"/>
            <a:ext cx="55499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600" spc="40" dirty="0">
                <a:latin typeface="Calibri"/>
                <a:cs typeface="Calibri"/>
              </a:rPr>
              <a:t>300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73488" y="7119747"/>
            <a:ext cx="4031615" cy="106997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  <a:tabLst>
                <a:tab pos="1750695" algn="l"/>
                <a:tab pos="3488690" algn="l"/>
              </a:tabLst>
            </a:pPr>
            <a:r>
              <a:rPr sz="2600" spc="40" dirty="0">
                <a:latin typeface="Calibri"/>
                <a:cs typeface="Calibri"/>
              </a:rPr>
              <a:t>100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40" dirty="0">
                <a:latin typeface="Calibri"/>
                <a:cs typeface="Calibri"/>
              </a:rPr>
              <a:t>150</a:t>
            </a:r>
            <a:r>
              <a:rPr sz="2600" dirty="0">
                <a:latin typeface="Calibri"/>
                <a:cs typeface="Calibri"/>
              </a:rPr>
              <a:t>	</a:t>
            </a:r>
            <a:r>
              <a:rPr sz="2600" spc="40" dirty="0">
                <a:latin typeface="Calibri"/>
                <a:cs typeface="Calibri"/>
              </a:rPr>
              <a:t>200</a:t>
            </a:r>
            <a:endParaRPr sz="2600">
              <a:latin typeface="Calibri"/>
              <a:cs typeface="Calibri"/>
            </a:endParaRPr>
          </a:p>
          <a:p>
            <a:pPr marL="249554">
              <a:lnSpc>
                <a:spcPct val="100000"/>
              </a:lnSpc>
              <a:spcBef>
                <a:spcPts val="995"/>
              </a:spcBef>
            </a:pPr>
            <a:r>
              <a:rPr sz="2600" spc="204" dirty="0">
                <a:latin typeface="Calibri"/>
                <a:cs typeface="Calibri"/>
              </a:rPr>
              <a:t>Training</a:t>
            </a:r>
            <a:r>
              <a:rPr sz="2600" spc="350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time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spc="135" dirty="0">
                <a:latin typeface="Calibri"/>
                <a:cs typeface="Calibri"/>
              </a:rPr>
              <a:t>(epochs)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874519" y="2161063"/>
            <a:ext cx="10429240" cy="5040630"/>
            <a:chOff x="1874519" y="2161063"/>
            <a:chExt cx="10429240" cy="5040630"/>
          </a:xfrm>
        </p:grpSpPr>
        <p:sp>
          <p:nvSpPr>
            <p:cNvPr id="45" name="object 45"/>
            <p:cNvSpPr/>
            <p:nvPr/>
          </p:nvSpPr>
          <p:spPr>
            <a:xfrm>
              <a:off x="1874519" y="6357790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5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874519" y="6357790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5">
                  <a:moveTo>
                    <a:pt x="0" y="0"/>
                  </a:moveTo>
                  <a:lnTo>
                    <a:pt x="166728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2137002" y="6357790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2137002" y="6357790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4519" y="4264636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5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74519" y="4264636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5">
                  <a:moveTo>
                    <a:pt x="0" y="0"/>
                  </a:moveTo>
                  <a:lnTo>
                    <a:pt x="166728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137002" y="4264636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137002" y="4264636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74519" y="2171483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5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74519" y="2171483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5">
                  <a:moveTo>
                    <a:pt x="0" y="0"/>
                  </a:moveTo>
                  <a:lnTo>
                    <a:pt x="166728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2137002" y="2171483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137002" y="2171483"/>
              <a:ext cx="167005" cy="0"/>
            </a:xfrm>
            <a:custGeom>
              <a:avLst/>
              <a:gdLst/>
              <a:ahLst/>
              <a:cxnLst/>
              <a:rect l="l" t="t" r="r" b="b"/>
              <a:pathLst>
                <a:path w="167004">
                  <a:moveTo>
                    <a:pt x="166728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74519" y="719074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74519" y="719074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2220366" y="719074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2220366" y="719074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874519" y="698789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874519" y="698789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220366" y="698789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2220366" y="698789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74519" y="682215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74519" y="682215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2220366" y="682215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2220366" y="682215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74519" y="668202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74519" y="668202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2220366" y="668202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2220366" y="668202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74519" y="656063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74519" y="656063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2220366" y="656063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2220366" y="6560637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74519" y="645356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74519" y="645356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2220366" y="645356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220366" y="645356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74519" y="572768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74519" y="572768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2220366" y="572768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2220366" y="572768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74519" y="535910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74519" y="535910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2220366" y="535910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2220366" y="5359101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74519" y="509758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4519" y="509758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2220366" y="509758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2220366" y="509758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74519" y="489473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74519" y="489473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2220366" y="489473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2220366" y="4894738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74519" y="472899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74519" y="472899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220366" y="472899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2220366" y="472899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74519" y="458887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874519" y="458887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220366" y="458887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2220366" y="458887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74519" y="446748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4519" y="446748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2220366" y="446748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2220366" y="446748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74519" y="436041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74519" y="436041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2220366" y="436041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2220366" y="4360413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74519" y="363453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74519" y="363453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2220366" y="363453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2220366" y="363453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74519" y="326594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874519" y="326594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2220366" y="326594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2220366" y="326594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874519" y="300443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74519" y="300443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2220366" y="300443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2220366" y="300443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874519" y="280158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74519" y="280158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2220366" y="280158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2220366" y="2801582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74519" y="263584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874519" y="263584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220366" y="263584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2220366" y="2635846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74519" y="249571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74519" y="249571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2220366" y="249571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2220366" y="2495715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874519" y="237432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74519" y="237432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2220366" y="237432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2220366" y="2374329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874519" y="226726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74519" y="226726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19">
                  <a:moveTo>
                    <a:pt x="0" y="0"/>
                  </a:moveTo>
                  <a:lnTo>
                    <a:pt x="83364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2220366" y="226726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2220366" y="2267260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>
                  <a:moveTo>
                    <a:pt x="83364" y="0"/>
                  </a:moveTo>
                  <a:lnTo>
                    <a:pt x="0" y="0"/>
                  </a:lnTo>
                </a:path>
              </a:pathLst>
            </a:custGeom>
            <a:ln w="208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993168" y="2371556"/>
              <a:ext cx="6110605" cy="2351405"/>
            </a:xfrm>
            <a:custGeom>
              <a:avLst/>
              <a:gdLst/>
              <a:ahLst/>
              <a:cxnLst/>
              <a:rect l="l" t="t" r="r" b="b"/>
              <a:pathLst>
                <a:path w="6110605" h="2351404">
                  <a:moveTo>
                    <a:pt x="6110488" y="0"/>
                  </a:moveTo>
                  <a:lnTo>
                    <a:pt x="0" y="0"/>
                  </a:lnTo>
                  <a:lnTo>
                    <a:pt x="0" y="2350816"/>
                  </a:lnTo>
                  <a:lnTo>
                    <a:pt x="6110488" y="2350816"/>
                  </a:lnTo>
                  <a:lnTo>
                    <a:pt x="6110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273272" y="2671668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4">
                  <a:moveTo>
                    <a:pt x="0" y="0"/>
                  </a:moveTo>
                  <a:lnTo>
                    <a:pt x="560206" y="0"/>
                  </a:lnTo>
                </a:path>
              </a:pathLst>
            </a:custGeom>
            <a:ln w="41682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273272" y="3229361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4">
                  <a:moveTo>
                    <a:pt x="0" y="0"/>
                  </a:moveTo>
                  <a:lnTo>
                    <a:pt x="560206" y="0"/>
                  </a:lnTo>
                </a:path>
              </a:pathLst>
            </a:custGeom>
            <a:ln w="41682">
              <a:solidFill>
                <a:srgbClr val="007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273272" y="3787054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4">
                  <a:moveTo>
                    <a:pt x="0" y="0"/>
                  </a:moveTo>
                  <a:lnTo>
                    <a:pt x="560206" y="0"/>
                  </a:lnTo>
                </a:path>
              </a:pathLst>
            </a:custGeom>
            <a:ln w="4168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273272" y="4344746"/>
              <a:ext cx="560705" cy="0"/>
            </a:xfrm>
            <a:custGeom>
              <a:avLst/>
              <a:gdLst/>
              <a:ahLst/>
              <a:cxnLst/>
              <a:rect l="l" t="t" r="r" b="b"/>
              <a:pathLst>
                <a:path w="560704">
                  <a:moveTo>
                    <a:pt x="0" y="0"/>
                  </a:moveTo>
                  <a:lnTo>
                    <a:pt x="560206" y="0"/>
                  </a:lnTo>
                </a:path>
              </a:pathLst>
            </a:custGeom>
            <a:ln w="41682">
              <a:solidFill>
                <a:srgbClr val="00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0" name="object 150"/>
          <p:cNvSpPr txBox="1"/>
          <p:nvPr/>
        </p:nvSpPr>
        <p:spPr>
          <a:xfrm>
            <a:off x="924524" y="5978689"/>
            <a:ext cx="82169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00" baseline="-19230" dirty="0">
                <a:latin typeface="Calibri"/>
                <a:cs typeface="Calibri"/>
              </a:rPr>
              <a:t>10</a:t>
            </a:r>
            <a:r>
              <a:rPr sz="1950" i="1" dirty="0">
                <a:latin typeface="Arial"/>
                <a:cs typeface="Arial"/>
              </a:rPr>
              <a:t>—</a:t>
            </a:r>
            <a:r>
              <a:rPr sz="1950" spc="-50" dirty="0">
                <a:latin typeface="Lucida Console"/>
                <a:cs typeface="Lucida Console"/>
              </a:rPr>
              <a:t>2</a:t>
            </a:r>
            <a:endParaRPr sz="1950">
              <a:latin typeface="Lucida Console"/>
              <a:cs typeface="Lucida Console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924524" y="3885535"/>
            <a:ext cx="82169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3900" baseline="-19230" dirty="0">
                <a:latin typeface="Calibri"/>
                <a:cs typeface="Calibri"/>
              </a:rPr>
              <a:t>10</a:t>
            </a:r>
            <a:r>
              <a:rPr sz="1950" i="1" dirty="0">
                <a:latin typeface="Arial"/>
                <a:cs typeface="Arial"/>
              </a:rPr>
              <a:t>—</a:t>
            </a:r>
            <a:r>
              <a:rPr sz="1950" spc="-50" dirty="0">
                <a:latin typeface="Lucida Console"/>
                <a:cs typeface="Lucida Console"/>
              </a:rPr>
              <a:t>1</a:t>
            </a:r>
            <a:endParaRPr sz="1950">
              <a:latin typeface="Lucida Console"/>
              <a:cs typeface="Lucida Console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164451" y="1909624"/>
            <a:ext cx="581660" cy="4241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600" spc="25" dirty="0">
                <a:latin typeface="Calibri"/>
                <a:cs typeface="Calibri"/>
              </a:rPr>
              <a:t>10</a:t>
            </a:r>
            <a:r>
              <a:rPr sz="2925" spc="37" baseline="25641" dirty="0">
                <a:latin typeface="Lucida Console"/>
                <a:cs typeface="Lucida Console"/>
              </a:rPr>
              <a:t>0</a:t>
            </a:r>
            <a:endParaRPr sz="2925" baseline="25641">
              <a:latin typeface="Lucida Console"/>
              <a:cs typeface="Lucida Console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27759" y="2680459"/>
            <a:ext cx="358140" cy="40030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580"/>
              </a:lnSpc>
            </a:pPr>
            <a:r>
              <a:rPr sz="2600" spc="175" dirty="0">
                <a:latin typeface="Calibri"/>
                <a:cs typeface="Calibri"/>
              </a:rPr>
              <a:t>Test</a:t>
            </a:r>
            <a:r>
              <a:rPr sz="2600" spc="355" dirty="0">
                <a:latin typeface="Calibri"/>
                <a:cs typeface="Calibri"/>
              </a:rPr>
              <a:t> </a:t>
            </a:r>
            <a:r>
              <a:rPr sz="2600" spc="130" dirty="0">
                <a:latin typeface="Calibri"/>
                <a:cs typeface="Calibri"/>
              </a:rPr>
              <a:t>misclassification</a:t>
            </a:r>
            <a:r>
              <a:rPr sz="2600" spc="360" dirty="0">
                <a:latin typeface="Calibri"/>
                <a:cs typeface="Calibri"/>
              </a:rPr>
              <a:t> </a:t>
            </a:r>
            <a:r>
              <a:rPr sz="2600" spc="85" dirty="0">
                <a:latin typeface="Calibri"/>
                <a:cs typeface="Calibri"/>
              </a:rPr>
              <a:t>rate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5993169" y="2371556"/>
            <a:ext cx="6110605" cy="2351405"/>
          </a:xfrm>
          <a:prstGeom prst="rect">
            <a:avLst/>
          </a:prstGeom>
          <a:ln w="41682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1280160" algn="just">
              <a:lnSpc>
                <a:spcPct val="100000"/>
              </a:lnSpc>
              <a:spcBef>
                <a:spcPts val="365"/>
              </a:spcBef>
            </a:pPr>
            <a:r>
              <a:rPr sz="3100" spc="265" dirty="0">
                <a:latin typeface="Calibri"/>
                <a:cs typeface="Calibri"/>
              </a:rPr>
              <a:t>Train=Clean,</a:t>
            </a:r>
            <a:r>
              <a:rPr sz="3100" spc="425" dirty="0">
                <a:latin typeface="Calibri"/>
                <a:cs typeface="Calibri"/>
              </a:rPr>
              <a:t> </a:t>
            </a:r>
            <a:r>
              <a:rPr sz="3100" spc="250" dirty="0">
                <a:latin typeface="Calibri"/>
                <a:cs typeface="Calibri"/>
              </a:rPr>
              <a:t>Test=Clean</a:t>
            </a:r>
            <a:endParaRPr sz="3100" dirty="0">
              <a:latin typeface="Calibri"/>
              <a:cs typeface="Calibri"/>
            </a:endParaRPr>
          </a:p>
          <a:p>
            <a:pPr marL="1280160" marR="429259" algn="just">
              <a:lnSpc>
                <a:spcPct val="118000"/>
              </a:lnSpc>
            </a:pPr>
            <a:r>
              <a:rPr sz="3100" spc="265" dirty="0">
                <a:latin typeface="Calibri"/>
                <a:cs typeface="Calibri"/>
              </a:rPr>
              <a:t>Train=Clean,</a:t>
            </a:r>
            <a:r>
              <a:rPr sz="3100" spc="425" dirty="0">
                <a:latin typeface="Calibri"/>
                <a:cs typeface="Calibri"/>
              </a:rPr>
              <a:t> </a:t>
            </a:r>
            <a:r>
              <a:rPr sz="3100" spc="320" dirty="0">
                <a:latin typeface="Calibri"/>
                <a:cs typeface="Calibri"/>
              </a:rPr>
              <a:t>Test=Adv </a:t>
            </a:r>
            <a:r>
              <a:rPr sz="3100" spc="330" dirty="0">
                <a:latin typeface="Calibri"/>
                <a:cs typeface="Calibri"/>
              </a:rPr>
              <a:t>Train=Adv,</a:t>
            </a:r>
            <a:r>
              <a:rPr sz="3100" spc="370" dirty="0">
                <a:latin typeface="Calibri"/>
                <a:cs typeface="Calibri"/>
              </a:rPr>
              <a:t> </a:t>
            </a:r>
            <a:r>
              <a:rPr sz="3100" spc="250" dirty="0">
                <a:latin typeface="Calibri"/>
                <a:cs typeface="Calibri"/>
              </a:rPr>
              <a:t>Test=Clean </a:t>
            </a:r>
            <a:r>
              <a:rPr sz="3100" spc="330" dirty="0">
                <a:latin typeface="Calibri"/>
                <a:cs typeface="Calibri"/>
              </a:rPr>
              <a:t>Train=Adv,</a:t>
            </a:r>
            <a:r>
              <a:rPr sz="3100" spc="370" dirty="0">
                <a:latin typeface="Calibri"/>
                <a:cs typeface="Calibri"/>
              </a:rPr>
              <a:t> </a:t>
            </a:r>
            <a:r>
              <a:rPr sz="3100" spc="320" dirty="0">
                <a:latin typeface="Calibri"/>
                <a:cs typeface="Calibri"/>
              </a:rPr>
              <a:t>Test=Adv</a:t>
            </a:r>
            <a:endParaRPr sz="31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5730" marR="5080" indent="-3810000">
              <a:lnSpc>
                <a:spcPct val="114700"/>
              </a:lnSpc>
              <a:spcBef>
                <a:spcPts val="100"/>
              </a:spcBef>
            </a:pPr>
            <a:r>
              <a:rPr sz="6250" spc="140" dirty="0">
                <a:latin typeface="Times New Roman"/>
                <a:cs typeface="Times New Roman"/>
              </a:rPr>
              <a:t>Adversarial</a:t>
            </a:r>
            <a:r>
              <a:rPr sz="6250" spc="450" dirty="0">
                <a:latin typeface="Times New Roman"/>
                <a:cs typeface="Times New Roman"/>
              </a:rPr>
              <a:t> </a:t>
            </a:r>
            <a:r>
              <a:rPr sz="6250" spc="175" dirty="0">
                <a:latin typeface="Times New Roman"/>
                <a:cs typeface="Times New Roman"/>
              </a:rPr>
              <a:t>Training</a:t>
            </a:r>
            <a:r>
              <a:rPr sz="6250" spc="445" dirty="0">
                <a:latin typeface="Times New Roman"/>
                <a:cs typeface="Times New Roman"/>
              </a:rPr>
              <a:t> </a:t>
            </a:r>
            <a:r>
              <a:rPr sz="6250" dirty="0">
                <a:latin typeface="Times New Roman"/>
                <a:cs typeface="Times New Roman"/>
              </a:rPr>
              <a:t>of</a:t>
            </a:r>
            <a:r>
              <a:rPr sz="6250" spc="450" dirty="0">
                <a:latin typeface="Times New Roman"/>
                <a:cs typeface="Times New Roman"/>
              </a:rPr>
              <a:t> </a:t>
            </a:r>
            <a:r>
              <a:rPr sz="6250" spc="245" dirty="0">
                <a:latin typeface="Times New Roman"/>
                <a:cs typeface="Times New Roman"/>
              </a:rPr>
              <a:t>other </a:t>
            </a:r>
            <a:r>
              <a:rPr sz="6250" spc="80" dirty="0">
                <a:latin typeface="Times New Roman"/>
                <a:cs typeface="Times New Roman"/>
              </a:rPr>
              <a:t>Models</a:t>
            </a:r>
            <a:endParaRPr sz="62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77900" y="2643225"/>
            <a:ext cx="10953750" cy="605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7945" indent="-444500" algn="just">
              <a:lnSpc>
                <a:spcPct val="114999"/>
              </a:lnSpc>
              <a:spcBef>
                <a:spcPts val="95"/>
              </a:spcBef>
              <a:buSzPct val="74647"/>
              <a:buChar char="•"/>
              <a:tabLst>
                <a:tab pos="469900" algn="l"/>
              </a:tabLst>
            </a:pPr>
            <a:r>
              <a:rPr sz="3550" spc="105" dirty="0">
                <a:latin typeface="Times New Roman"/>
                <a:cs typeface="Times New Roman"/>
              </a:rPr>
              <a:t>Linear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65" dirty="0">
                <a:latin typeface="Times New Roman"/>
                <a:cs typeface="Times New Roman"/>
              </a:rPr>
              <a:t>models:</a:t>
            </a:r>
            <a:r>
              <a:rPr sz="3550" spc="315" dirty="0">
                <a:latin typeface="Times New Roman"/>
                <a:cs typeface="Times New Roman"/>
              </a:rPr>
              <a:t> </a:t>
            </a:r>
            <a:r>
              <a:rPr sz="3550" spc="50" dirty="0">
                <a:latin typeface="Times New Roman"/>
                <a:cs typeface="Times New Roman"/>
              </a:rPr>
              <a:t>SVM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790" dirty="0">
                <a:latin typeface="Times New Roman"/>
                <a:cs typeface="Times New Roman"/>
              </a:rPr>
              <a:t>/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90" dirty="0">
                <a:latin typeface="Times New Roman"/>
                <a:cs typeface="Times New Roman"/>
              </a:rPr>
              <a:t>linear</a:t>
            </a:r>
            <a:r>
              <a:rPr sz="3550" spc="315" dirty="0">
                <a:latin typeface="Times New Roman"/>
                <a:cs typeface="Times New Roman"/>
              </a:rPr>
              <a:t> </a:t>
            </a:r>
            <a:r>
              <a:rPr sz="3550" spc="55" dirty="0">
                <a:latin typeface="Times New Roman"/>
                <a:cs typeface="Times New Roman"/>
              </a:rPr>
              <a:t>regression</a:t>
            </a:r>
            <a:r>
              <a:rPr sz="3550" spc="315" dirty="0">
                <a:latin typeface="Times New Roman"/>
                <a:cs typeface="Times New Roman"/>
              </a:rPr>
              <a:t> </a:t>
            </a:r>
            <a:r>
              <a:rPr sz="3550" spc="155" dirty="0">
                <a:latin typeface="Times New Roman"/>
                <a:cs typeface="Times New Roman"/>
              </a:rPr>
              <a:t>cannot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100" dirty="0">
                <a:latin typeface="Times New Roman"/>
                <a:cs typeface="Times New Roman"/>
              </a:rPr>
              <a:t>learn </a:t>
            </a:r>
            <a:r>
              <a:rPr sz="3550" spc="200" dirty="0">
                <a:latin typeface="Times New Roman"/>
                <a:cs typeface="Times New Roman"/>
              </a:rPr>
              <a:t>a</a:t>
            </a:r>
            <a:r>
              <a:rPr sz="3550" spc="300" dirty="0">
                <a:latin typeface="Times New Roman"/>
                <a:cs typeface="Times New Roman"/>
              </a:rPr>
              <a:t> </a:t>
            </a:r>
            <a:r>
              <a:rPr sz="3550" spc="140" dirty="0">
                <a:latin typeface="Times New Roman"/>
                <a:cs typeface="Times New Roman"/>
              </a:rPr>
              <a:t>step</a:t>
            </a:r>
            <a:r>
              <a:rPr sz="3550" spc="305" dirty="0">
                <a:latin typeface="Times New Roman"/>
                <a:cs typeface="Times New Roman"/>
              </a:rPr>
              <a:t> </a:t>
            </a:r>
            <a:r>
              <a:rPr sz="3550" spc="95" dirty="0">
                <a:latin typeface="Times New Roman"/>
                <a:cs typeface="Times New Roman"/>
              </a:rPr>
              <a:t>function,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Times New Roman"/>
                <a:cs typeface="Times New Roman"/>
              </a:rPr>
              <a:t>so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110" dirty="0">
                <a:latin typeface="Times New Roman"/>
                <a:cs typeface="Times New Roman"/>
              </a:rPr>
              <a:t>adversarial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150" dirty="0">
                <a:latin typeface="Times New Roman"/>
                <a:cs typeface="Times New Roman"/>
              </a:rPr>
              <a:t>training</a:t>
            </a:r>
            <a:r>
              <a:rPr sz="3550" spc="305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Times New Roman"/>
                <a:cs typeface="Times New Roman"/>
              </a:rPr>
              <a:t>is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Times New Roman"/>
                <a:cs typeface="Times New Roman"/>
              </a:rPr>
              <a:t>less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40" dirty="0">
                <a:latin typeface="Times New Roman"/>
                <a:cs typeface="Times New Roman"/>
              </a:rPr>
              <a:t>useful, </a:t>
            </a:r>
            <a:r>
              <a:rPr sz="3550" spc="65" dirty="0">
                <a:latin typeface="Times New Roman"/>
                <a:cs typeface="Times New Roman"/>
              </a:rPr>
              <a:t>very</a:t>
            </a:r>
            <a:r>
              <a:rPr sz="3550" spc="300" dirty="0">
                <a:latin typeface="Times New Roman"/>
                <a:cs typeface="Times New Roman"/>
              </a:rPr>
              <a:t> </a:t>
            </a:r>
            <a:r>
              <a:rPr sz="3550" spc="80" dirty="0">
                <a:latin typeface="Times New Roman"/>
                <a:cs typeface="Times New Roman"/>
              </a:rPr>
              <a:t>similar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190" dirty="0">
                <a:latin typeface="Times New Roman"/>
                <a:cs typeface="Times New Roman"/>
              </a:rPr>
              <a:t>to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60" dirty="0">
                <a:latin typeface="Times New Roman"/>
                <a:cs typeface="Times New Roman"/>
              </a:rPr>
              <a:t>weight</a:t>
            </a:r>
            <a:r>
              <a:rPr sz="3550" spc="310" dirty="0">
                <a:latin typeface="Times New Roman"/>
                <a:cs typeface="Times New Roman"/>
              </a:rPr>
              <a:t> </a:t>
            </a:r>
            <a:r>
              <a:rPr sz="3550" spc="65" dirty="0">
                <a:latin typeface="Times New Roman"/>
                <a:cs typeface="Times New Roman"/>
              </a:rPr>
              <a:t>decay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60"/>
              </a:spcBef>
              <a:buFont typeface="Times New Roman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69265" indent="-443865">
              <a:lnSpc>
                <a:spcPct val="100000"/>
              </a:lnSpc>
              <a:buSzPct val="74647"/>
              <a:buChar char="•"/>
              <a:tabLst>
                <a:tab pos="469265" algn="l"/>
              </a:tabLst>
            </a:pPr>
            <a:r>
              <a:rPr sz="3550" i="1" dirty="0">
                <a:latin typeface="Palatino Linotype"/>
                <a:cs typeface="Palatino Linotype"/>
              </a:rPr>
              <a:t>k</a:t>
            </a:r>
            <a:r>
              <a:rPr sz="3550" dirty="0">
                <a:latin typeface="Times New Roman"/>
                <a:cs typeface="Times New Roman"/>
              </a:rPr>
              <a:t>-</a:t>
            </a:r>
            <a:r>
              <a:rPr sz="3550" spc="60" dirty="0">
                <a:latin typeface="Times New Roman"/>
                <a:cs typeface="Times New Roman"/>
              </a:rPr>
              <a:t>NN:</a:t>
            </a:r>
            <a:r>
              <a:rPr sz="3550" spc="315" dirty="0">
                <a:latin typeface="Times New Roman"/>
                <a:cs typeface="Times New Roman"/>
              </a:rPr>
              <a:t> </a:t>
            </a:r>
            <a:r>
              <a:rPr sz="3550" spc="110" dirty="0">
                <a:latin typeface="Times New Roman"/>
                <a:cs typeface="Times New Roman"/>
              </a:rPr>
              <a:t>adversarial</a:t>
            </a:r>
            <a:r>
              <a:rPr sz="3550" spc="325" dirty="0">
                <a:latin typeface="Times New Roman"/>
                <a:cs typeface="Times New Roman"/>
              </a:rPr>
              <a:t> </a:t>
            </a:r>
            <a:r>
              <a:rPr sz="3550" spc="150" dirty="0">
                <a:latin typeface="Times New Roman"/>
                <a:cs typeface="Times New Roman"/>
              </a:rPr>
              <a:t>training</a:t>
            </a:r>
            <a:r>
              <a:rPr sz="3550" spc="325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Times New Roman"/>
                <a:cs typeface="Times New Roman"/>
              </a:rPr>
              <a:t>is</a:t>
            </a:r>
            <a:r>
              <a:rPr sz="3550" spc="325" dirty="0">
                <a:latin typeface="Times New Roman"/>
                <a:cs typeface="Times New Roman"/>
              </a:rPr>
              <a:t> </a:t>
            </a:r>
            <a:r>
              <a:rPr sz="3550" spc="110" dirty="0">
                <a:latin typeface="Times New Roman"/>
                <a:cs typeface="Times New Roman"/>
              </a:rPr>
              <a:t>prone</a:t>
            </a:r>
            <a:r>
              <a:rPr sz="3550" spc="325" dirty="0">
                <a:latin typeface="Times New Roman"/>
                <a:cs typeface="Times New Roman"/>
              </a:rPr>
              <a:t> </a:t>
            </a:r>
            <a:r>
              <a:rPr sz="3550" spc="190" dirty="0">
                <a:latin typeface="Times New Roman"/>
                <a:cs typeface="Times New Roman"/>
              </a:rPr>
              <a:t>to</a:t>
            </a:r>
            <a:r>
              <a:rPr sz="3550" spc="325" dirty="0">
                <a:latin typeface="Times New Roman"/>
                <a:cs typeface="Times New Roman"/>
              </a:rPr>
              <a:t> </a:t>
            </a:r>
            <a:r>
              <a:rPr sz="3550" spc="70" dirty="0">
                <a:latin typeface="Times New Roman"/>
                <a:cs typeface="Times New Roman"/>
              </a:rPr>
              <a:t>overfitting.</a:t>
            </a:r>
            <a:endParaRPr sz="3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•"/>
            </a:pPr>
            <a:endParaRPr sz="3550">
              <a:latin typeface="Times New Roman"/>
              <a:cs typeface="Times New Roman"/>
            </a:endParaRPr>
          </a:p>
          <a:p>
            <a:pPr marL="469900" marR="17780" indent="-444500">
              <a:lnSpc>
                <a:spcPct val="114999"/>
              </a:lnSpc>
              <a:spcBef>
                <a:spcPts val="5"/>
              </a:spcBef>
              <a:buSzPct val="74647"/>
              <a:buFont typeface="Palatino Linotype"/>
              <a:buChar char="•"/>
              <a:tabLst>
                <a:tab pos="469900" algn="l"/>
              </a:tabLst>
            </a:pPr>
            <a:r>
              <a:rPr sz="3550" dirty="0">
                <a:latin typeface="Times New Roman"/>
                <a:cs typeface="Times New Roman"/>
              </a:rPr>
              <a:t>Takeway:</a:t>
            </a:r>
            <a:r>
              <a:rPr sz="3550" spc="370" dirty="0">
                <a:latin typeface="Times New Roman"/>
                <a:cs typeface="Times New Roman"/>
              </a:rPr>
              <a:t> </a:t>
            </a:r>
            <a:r>
              <a:rPr sz="3550" spc="130" dirty="0">
                <a:latin typeface="Times New Roman"/>
                <a:cs typeface="Times New Roman"/>
              </a:rPr>
              <a:t>neural</a:t>
            </a:r>
            <a:r>
              <a:rPr sz="3550" spc="370" dirty="0">
                <a:latin typeface="Times New Roman"/>
                <a:cs typeface="Times New Roman"/>
              </a:rPr>
              <a:t> </a:t>
            </a:r>
            <a:r>
              <a:rPr sz="3550" spc="140" dirty="0">
                <a:latin typeface="Times New Roman"/>
                <a:cs typeface="Times New Roman"/>
              </a:rPr>
              <a:t>nets</a:t>
            </a:r>
            <a:r>
              <a:rPr sz="3550" spc="370" dirty="0">
                <a:latin typeface="Times New Roman"/>
                <a:cs typeface="Times New Roman"/>
              </a:rPr>
              <a:t> </a:t>
            </a:r>
            <a:r>
              <a:rPr sz="3550" spc="130" dirty="0">
                <a:latin typeface="Times New Roman"/>
                <a:cs typeface="Times New Roman"/>
              </a:rPr>
              <a:t>can</a:t>
            </a:r>
            <a:r>
              <a:rPr sz="3550" spc="370" dirty="0">
                <a:latin typeface="Times New Roman"/>
                <a:cs typeface="Times New Roman"/>
              </a:rPr>
              <a:t> </a:t>
            </a:r>
            <a:r>
              <a:rPr sz="3550" spc="125" dirty="0">
                <a:latin typeface="Times New Roman"/>
                <a:cs typeface="Times New Roman"/>
              </a:rPr>
              <a:t>actually</a:t>
            </a:r>
            <a:r>
              <a:rPr sz="3550" spc="370" dirty="0">
                <a:latin typeface="Times New Roman"/>
                <a:cs typeface="Times New Roman"/>
              </a:rPr>
              <a:t> </a:t>
            </a:r>
            <a:r>
              <a:rPr sz="3550" spc="75" dirty="0">
                <a:latin typeface="Times New Roman"/>
                <a:cs typeface="Times New Roman"/>
              </a:rPr>
              <a:t>become</a:t>
            </a:r>
            <a:r>
              <a:rPr sz="3550" spc="370" dirty="0">
                <a:latin typeface="Times New Roman"/>
                <a:cs typeface="Times New Roman"/>
              </a:rPr>
              <a:t> </a:t>
            </a:r>
            <a:r>
              <a:rPr sz="3550" spc="70" dirty="0">
                <a:latin typeface="Times New Roman"/>
                <a:cs typeface="Times New Roman"/>
              </a:rPr>
              <a:t>more </a:t>
            </a:r>
            <a:r>
              <a:rPr sz="3550" spc="60" dirty="0">
                <a:latin typeface="Times New Roman"/>
                <a:cs typeface="Times New Roman"/>
              </a:rPr>
              <a:t>secure</a:t>
            </a:r>
            <a:r>
              <a:rPr sz="3550" spc="305" dirty="0">
                <a:latin typeface="Times New Roman"/>
                <a:cs typeface="Times New Roman"/>
              </a:rPr>
              <a:t> </a:t>
            </a:r>
            <a:r>
              <a:rPr sz="3550" spc="240" dirty="0">
                <a:latin typeface="Times New Roman"/>
                <a:cs typeface="Times New Roman"/>
              </a:rPr>
              <a:t>than</a:t>
            </a:r>
            <a:r>
              <a:rPr sz="3550" spc="305" dirty="0">
                <a:latin typeface="Times New Roman"/>
                <a:cs typeface="Times New Roman"/>
              </a:rPr>
              <a:t> </a:t>
            </a:r>
            <a:r>
              <a:rPr sz="3550" spc="160" dirty="0">
                <a:latin typeface="Times New Roman"/>
                <a:cs typeface="Times New Roman"/>
              </a:rPr>
              <a:t>other</a:t>
            </a:r>
            <a:r>
              <a:rPr sz="3550" spc="305" dirty="0">
                <a:latin typeface="Times New Roman"/>
                <a:cs typeface="Times New Roman"/>
              </a:rPr>
              <a:t> </a:t>
            </a:r>
            <a:r>
              <a:rPr sz="3550" spc="75" dirty="0">
                <a:latin typeface="Times New Roman"/>
                <a:cs typeface="Times New Roman"/>
              </a:rPr>
              <a:t>models.</a:t>
            </a:r>
            <a:r>
              <a:rPr sz="3550" spc="300" dirty="0">
                <a:latin typeface="Times New Roman"/>
                <a:cs typeface="Times New Roman"/>
              </a:rPr>
              <a:t> </a:t>
            </a:r>
            <a:r>
              <a:rPr sz="3550" i="1" spc="60" dirty="0">
                <a:latin typeface="Palatino Linotype"/>
                <a:cs typeface="Palatino Linotype"/>
              </a:rPr>
              <a:t>Adversarially</a:t>
            </a:r>
            <a:r>
              <a:rPr sz="3550" i="1" spc="395" dirty="0">
                <a:latin typeface="Palatino Linotype"/>
                <a:cs typeface="Palatino Linotype"/>
              </a:rPr>
              <a:t> </a:t>
            </a:r>
            <a:r>
              <a:rPr sz="3550" i="1" spc="40" dirty="0">
                <a:latin typeface="Palatino Linotype"/>
                <a:cs typeface="Palatino Linotype"/>
              </a:rPr>
              <a:t>trained </a:t>
            </a:r>
            <a:r>
              <a:rPr sz="3550" i="1" dirty="0">
                <a:latin typeface="Palatino Linotype"/>
                <a:cs typeface="Palatino Linotype"/>
              </a:rPr>
              <a:t>neural</a:t>
            </a:r>
            <a:r>
              <a:rPr sz="3550" i="1" spc="430" dirty="0">
                <a:latin typeface="Palatino Linotype"/>
                <a:cs typeface="Palatino Linotype"/>
              </a:rPr>
              <a:t> </a:t>
            </a:r>
            <a:r>
              <a:rPr sz="3550" i="1" spc="70" dirty="0">
                <a:latin typeface="Palatino Linotype"/>
                <a:cs typeface="Palatino Linotype"/>
              </a:rPr>
              <a:t>nets</a:t>
            </a:r>
            <a:r>
              <a:rPr sz="3550" i="1" spc="445" dirty="0">
                <a:latin typeface="Palatino Linotype"/>
                <a:cs typeface="Palatino Linotype"/>
              </a:rPr>
              <a:t> </a:t>
            </a:r>
            <a:r>
              <a:rPr sz="3550" i="1" spc="95" dirty="0">
                <a:latin typeface="Palatino Linotype"/>
                <a:cs typeface="Palatino Linotype"/>
              </a:rPr>
              <a:t>have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spc="85" dirty="0">
                <a:latin typeface="Palatino Linotype"/>
                <a:cs typeface="Palatino Linotype"/>
              </a:rPr>
              <a:t>the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dirty="0">
                <a:latin typeface="Palatino Linotype"/>
                <a:cs typeface="Palatino Linotype"/>
              </a:rPr>
              <a:t>best</a:t>
            </a:r>
            <a:r>
              <a:rPr sz="3550" i="1" spc="445" dirty="0">
                <a:latin typeface="Palatino Linotype"/>
                <a:cs typeface="Palatino Linotype"/>
              </a:rPr>
              <a:t> </a:t>
            </a:r>
            <a:r>
              <a:rPr sz="3550" i="1" spc="100" dirty="0">
                <a:latin typeface="Palatino Linotype"/>
                <a:cs typeface="Palatino Linotype"/>
              </a:rPr>
              <a:t>empirical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spc="50" dirty="0">
                <a:latin typeface="Palatino Linotype"/>
                <a:cs typeface="Palatino Linotype"/>
              </a:rPr>
              <a:t>success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spc="95" dirty="0">
                <a:latin typeface="Palatino Linotype"/>
                <a:cs typeface="Palatino Linotype"/>
              </a:rPr>
              <a:t>rate</a:t>
            </a:r>
            <a:r>
              <a:rPr sz="3550" i="1" spc="445" dirty="0">
                <a:latin typeface="Palatino Linotype"/>
                <a:cs typeface="Palatino Linotype"/>
              </a:rPr>
              <a:t> </a:t>
            </a:r>
            <a:r>
              <a:rPr sz="3550" i="1" spc="95" dirty="0">
                <a:latin typeface="Palatino Linotype"/>
                <a:cs typeface="Palatino Linotype"/>
              </a:rPr>
              <a:t>on </a:t>
            </a:r>
            <a:r>
              <a:rPr sz="3550" i="1" spc="100" dirty="0">
                <a:latin typeface="Palatino Linotype"/>
                <a:cs typeface="Palatino Linotype"/>
              </a:rPr>
              <a:t>adversarial</a:t>
            </a:r>
            <a:r>
              <a:rPr sz="3550" i="1" spc="430" dirty="0">
                <a:latin typeface="Palatino Linotype"/>
                <a:cs typeface="Palatino Linotype"/>
              </a:rPr>
              <a:t> </a:t>
            </a:r>
            <a:r>
              <a:rPr sz="3550" i="1" spc="95" dirty="0">
                <a:latin typeface="Palatino Linotype"/>
                <a:cs typeface="Palatino Linotype"/>
              </a:rPr>
              <a:t>examples</a:t>
            </a:r>
            <a:r>
              <a:rPr sz="3550" i="1" spc="434" dirty="0">
                <a:latin typeface="Palatino Linotype"/>
                <a:cs typeface="Palatino Linotype"/>
              </a:rPr>
              <a:t> </a:t>
            </a:r>
            <a:r>
              <a:rPr sz="3550" i="1" spc="165" dirty="0">
                <a:latin typeface="Palatino Linotype"/>
                <a:cs typeface="Palatino Linotype"/>
              </a:rPr>
              <a:t>of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spc="70" dirty="0">
                <a:latin typeface="Palatino Linotype"/>
                <a:cs typeface="Palatino Linotype"/>
              </a:rPr>
              <a:t>any</a:t>
            </a:r>
            <a:r>
              <a:rPr sz="3550" i="1" spc="434" dirty="0">
                <a:latin typeface="Palatino Linotype"/>
                <a:cs typeface="Palatino Linotype"/>
              </a:rPr>
              <a:t> </a:t>
            </a:r>
            <a:r>
              <a:rPr sz="3550" i="1" spc="135" dirty="0">
                <a:latin typeface="Palatino Linotype"/>
                <a:cs typeface="Palatino Linotype"/>
              </a:rPr>
              <a:t>machine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dirty="0">
                <a:latin typeface="Palatino Linotype"/>
                <a:cs typeface="Palatino Linotype"/>
              </a:rPr>
              <a:t>learning</a:t>
            </a:r>
            <a:r>
              <a:rPr sz="3550" i="1" spc="440" dirty="0">
                <a:latin typeface="Palatino Linotype"/>
                <a:cs typeface="Palatino Linotype"/>
              </a:rPr>
              <a:t> </a:t>
            </a:r>
            <a:r>
              <a:rPr sz="3550" i="1" spc="85" dirty="0">
                <a:latin typeface="Palatino Linotype"/>
                <a:cs typeface="Palatino Linotype"/>
              </a:rPr>
              <a:t>model.</a:t>
            </a:r>
            <a:endParaRPr sz="3550">
              <a:latin typeface="Palatino Linotype"/>
              <a:cs typeface="Palatino Linotyp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404" rIns="0" bIns="0" rtlCol="0">
            <a:spAutoFit/>
          </a:bodyPr>
          <a:lstStyle/>
          <a:p>
            <a:pPr marL="2207895">
              <a:lnSpc>
                <a:spcPct val="100000"/>
              </a:lnSpc>
              <a:spcBef>
                <a:spcPts val="100"/>
              </a:spcBef>
            </a:pPr>
            <a:r>
              <a:rPr spc="-470" dirty="0">
                <a:latin typeface="Times New Roman"/>
                <a:cs typeface="Times New Roman"/>
              </a:rPr>
              <a:t>W</a:t>
            </a:r>
            <a:r>
              <a:rPr spc="150" dirty="0">
                <a:latin typeface="Times New Roman"/>
                <a:cs typeface="Times New Roman"/>
              </a:rPr>
              <a:t>eaknesses</a:t>
            </a:r>
            <a:r>
              <a:rPr spc="665" dirty="0">
                <a:latin typeface="Times New Roman"/>
                <a:cs typeface="Times New Roman"/>
              </a:rPr>
              <a:t> </a:t>
            </a:r>
            <a:r>
              <a:rPr spc="290" dirty="0">
                <a:latin typeface="Times New Roman"/>
                <a:cs typeface="Times New Roman"/>
              </a:rPr>
              <a:t>Persist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600" y="2730500"/>
            <a:ext cx="7632700" cy="65659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404" rIns="0" bIns="0" rtlCol="0">
            <a:spAutoFit/>
          </a:bodyPr>
          <a:lstStyle/>
          <a:p>
            <a:pPr marL="1877695">
              <a:lnSpc>
                <a:spcPct val="100000"/>
              </a:lnSpc>
              <a:spcBef>
                <a:spcPts val="100"/>
              </a:spcBef>
            </a:pPr>
            <a:r>
              <a:rPr spc="180" dirty="0">
                <a:latin typeface="Times New Roman"/>
                <a:cs typeface="Times New Roman"/>
              </a:rPr>
              <a:t>Adversarial</a:t>
            </a:r>
            <a:r>
              <a:rPr spc="690" dirty="0">
                <a:latin typeface="Times New Roman"/>
                <a:cs typeface="Times New Roman"/>
              </a:rPr>
              <a:t> </a:t>
            </a:r>
            <a:r>
              <a:rPr spc="-280" dirty="0">
                <a:latin typeface="Times New Roman"/>
                <a:cs typeface="Times New Roman"/>
              </a:rPr>
              <a:t>T</a:t>
            </a:r>
            <a:r>
              <a:rPr spc="285" dirty="0">
                <a:latin typeface="Times New Roman"/>
                <a:cs typeface="Times New Roman"/>
              </a:rPr>
              <a:t>raining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5600" y="3245948"/>
            <a:ext cx="4114800" cy="5365115"/>
            <a:chOff x="355600" y="3245948"/>
            <a:chExt cx="4114800" cy="5365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5600" y="4508500"/>
              <a:ext cx="4114800" cy="41021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87600" y="3355168"/>
              <a:ext cx="0" cy="1153795"/>
            </a:xfrm>
            <a:custGeom>
              <a:avLst/>
              <a:gdLst/>
              <a:ahLst/>
              <a:cxnLst/>
              <a:rect l="l" t="t" r="r" b="b"/>
              <a:pathLst>
                <a:path h="1153795">
                  <a:moveTo>
                    <a:pt x="0" y="1153331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26639" y="3245948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19" h="121920">
                  <a:moveTo>
                    <a:pt x="60960" y="0"/>
                  </a:moveTo>
                  <a:lnTo>
                    <a:pt x="0" y="121920"/>
                  </a:lnTo>
                  <a:lnTo>
                    <a:pt x="121920" y="121920"/>
                  </a:lnTo>
                  <a:lnTo>
                    <a:pt x="609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18500" y="3245948"/>
            <a:ext cx="4114800" cy="5365115"/>
            <a:chOff x="8318500" y="3245948"/>
            <a:chExt cx="4114800" cy="53651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8500" y="4495800"/>
              <a:ext cx="4114800" cy="41148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375900" y="3355168"/>
              <a:ext cx="0" cy="1153795"/>
            </a:xfrm>
            <a:custGeom>
              <a:avLst/>
              <a:gdLst/>
              <a:ahLst/>
              <a:cxnLst/>
              <a:rect l="l" t="t" r="r" b="b"/>
              <a:pathLst>
                <a:path h="1153795">
                  <a:moveTo>
                    <a:pt x="0" y="1153331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14939" y="3245948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959" y="0"/>
                  </a:moveTo>
                  <a:lnTo>
                    <a:pt x="0" y="121920"/>
                  </a:lnTo>
                  <a:lnTo>
                    <a:pt x="121919" y="121920"/>
                  </a:lnTo>
                  <a:lnTo>
                    <a:pt x="609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25500" y="2590800"/>
            <a:ext cx="12166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58965" algn="l"/>
              </a:tabLst>
            </a:pPr>
            <a:r>
              <a:rPr sz="3600" spc="100" dirty="0">
                <a:latin typeface="Times New Roman"/>
                <a:cs typeface="Times New Roman"/>
              </a:rPr>
              <a:t>Labeled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05" dirty="0">
                <a:latin typeface="Times New Roman"/>
                <a:cs typeface="Times New Roman"/>
              </a:rPr>
              <a:t>as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bird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spc="70" dirty="0">
                <a:latin typeface="Times New Roman"/>
                <a:cs typeface="Times New Roman"/>
              </a:rPr>
              <a:t>Still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has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90" dirty="0">
                <a:latin typeface="Times New Roman"/>
                <a:cs typeface="Times New Roman"/>
              </a:rPr>
              <a:t>same</a:t>
            </a:r>
            <a:r>
              <a:rPr sz="3600" spc="300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label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50" dirty="0">
                <a:latin typeface="Times New Roman"/>
                <a:cs typeface="Times New Roman"/>
              </a:rPr>
              <a:t>(bird)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91100" y="6323415"/>
            <a:ext cx="2616200" cy="121920"/>
            <a:chOff x="4991100" y="6323415"/>
            <a:chExt cx="2616200" cy="121920"/>
          </a:xfrm>
        </p:grpSpPr>
        <p:sp>
          <p:nvSpPr>
            <p:cNvPr id="13" name="object 13"/>
            <p:cNvSpPr/>
            <p:nvPr/>
          </p:nvSpPr>
          <p:spPr>
            <a:xfrm>
              <a:off x="4991100" y="6384375"/>
              <a:ext cx="2506980" cy="0"/>
            </a:xfrm>
            <a:custGeom>
              <a:avLst/>
              <a:gdLst/>
              <a:ahLst/>
              <a:cxnLst/>
              <a:rect l="l" t="t" r="r" b="b"/>
              <a:pathLst>
                <a:path w="2506979">
                  <a:moveTo>
                    <a:pt x="0" y="0"/>
                  </a:moveTo>
                  <a:lnTo>
                    <a:pt x="2493953" y="0"/>
                  </a:lnTo>
                  <a:lnTo>
                    <a:pt x="2506653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5053" y="6323415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0" y="0"/>
                  </a:moveTo>
                  <a:lnTo>
                    <a:pt x="0" y="121920"/>
                  </a:lnTo>
                  <a:lnTo>
                    <a:pt x="121920" y="60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080000" y="6289040"/>
            <a:ext cx="2429510" cy="193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45" algn="ctr">
              <a:lnSpc>
                <a:spcPct val="115700"/>
              </a:lnSpc>
              <a:spcBef>
                <a:spcPts val="100"/>
              </a:spcBef>
            </a:pPr>
            <a:r>
              <a:rPr sz="3600" spc="55" dirty="0">
                <a:latin typeface="Times New Roman"/>
                <a:cs typeface="Times New Roman"/>
              </a:rPr>
              <a:t>Decrease </a:t>
            </a:r>
            <a:r>
              <a:rPr sz="3600" spc="105" dirty="0">
                <a:latin typeface="Times New Roman"/>
                <a:cs typeface="Times New Roman"/>
              </a:rPr>
              <a:t>probability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235" dirty="0">
                <a:latin typeface="Times New Roman"/>
                <a:cs typeface="Times New Roman"/>
              </a:rPr>
              <a:t> </a:t>
            </a:r>
            <a:r>
              <a:rPr sz="3600" spc="145" dirty="0">
                <a:latin typeface="Times New Roman"/>
                <a:cs typeface="Times New Roman"/>
              </a:rPr>
              <a:t>bird</a:t>
            </a:r>
            <a:r>
              <a:rPr sz="3600" spc="23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class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5404" rIns="0" bIns="0" rtlCol="0">
            <a:spAutoFit/>
          </a:bodyPr>
          <a:lstStyle/>
          <a:p>
            <a:pPr marL="4011929">
              <a:lnSpc>
                <a:spcPct val="100000"/>
              </a:lnSpc>
              <a:spcBef>
                <a:spcPts val="100"/>
              </a:spcBef>
            </a:pPr>
            <a:r>
              <a:rPr spc="135" dirty="0">
                <a:latin typeface="Times New Roman"/>
                <a:cs typeface="Times New Roman"/>
              </a:rPr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7900" y="3048000"/>
            <a:ext cx="10993120" cy="534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43865">
              <a:lnSpc>
                <a:spcPct val="100000"/>
              </a:lnSpc>
              <a:spcBef>
                <a:spcPts val="100"/>
              </a:spcBef>
              <a:buSzPct val="75000"/>
              <a:buChar char="•"/>
              <a:tabLst>
                <a:tab pos="469265" algn="l"/>
              </a:tabLst>
            </a:pPr>
            <a:r>
              <a:rPr sz="3600" spc="120" dirty="0">
                <a:latin typeface="Times New Roman"/>
                <a:cs typeface="Times New Roman"/>
              </a:rPr>
              <a:t>Attacking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295" dirty="0">
                <a:latin typeface="Times New Roman"/>
                <a:cs typeface="Times New Roman"/>
              </a:rPr>
              <a:t> </a:t>
            </a:r>
            <a:r>
              <a:rPr sz="3600" spc="40" dirty="0">
                <a:latin typeface="Times New Roman"/>
                <a:cs typeface="Times New Roman"/>
              </a:rPr>
              <a:t>easy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469265" indent="-443865">
              <a:lnSpc>
                <a:spcPct val="100000"/>
              </a:lnSpc>
              <a:buSzPct val="75000"/>
              <a:buChar char="•"/>
              <a:tabLst>
                <a:tab pos="469265" algn="l"/>
              </a:tabLst>
            </a:pPr>
            <a:r>
              <a:rPr sz="3600" spc="65" dirty="0">
                <a:latin typeface="Times New Roman"/>
                <a:cs typeface="Times New Roman"/>
              </a:rPr>
              <a:t>Defending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difficult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469900" marR="936625" indent="-444500">
              <a:lnSpc>
                <a:spcPct val="115700"/>
              </a:lnSpc>
              <a:buSzPct val="75000"/>
              <a:buChar char="•"/>
              <a:tabLst>
                <a:tab pos="469900" algn="l"/>
              </a:tabLst>
            </a:pPr>
            <a:r>
              <a:rPr sz="3600" spc="80" dirty="0">
                <a:latin typeface="Times New Roman"/>
                <a:cs typeface="Times New Roman"/>
              </a:rPr>
              <a:t>Adversarial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40" dirty="0">
                <a:latin typeface="Times New Roman"/>
                <a:cs typeface="Times New Roman"/>
              </a:rPr>
              <a:t>training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Times New Roman"/>
                <a:cs typeface="Times New Roman"/>
              </a:rPr>
              <a:t>provides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regularization</a:t>
            </a:r>
            <a:r>
              <a:rPr sz="3600" spc="305" dirty="0">
                <a:latin typeface="Times New Roman"/>
                <a:cs typeface="Times New Roman"/>
              </a:rPr>
              <a:t> </a:t>
            </a:r>
            <a:r>
              <a:rPr sz="3600" spc="165" dirty="0">
                <a:latin typeface="Times New Roman"/>
                <a:cs typeface="Times New Roman"/>
              </a:rPr>
              <a:t>and </a:t>
            </a:r>
            <a:r>
              <a:rPr sz="3600" spc="60" dirty="0">
                <a:latin typeface="Times New Roman"/>
                <a:cs typeface="Times New Roman"/>
              </a:rPr>
              <a:t>semi-</a:t>
            </a:r>
            <a:r>
              <a:rPr sz="3600" spc="70" dirty="0">
                <a:latin typeface="Times New Roman"/>
                <a:cs typeface="Times New Roman"/>
              </a:rPr>
              <a:t>supervised</a:t>
            </a:r>
            <a:r>
              <a:rPr sz="3600" spc="330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Times New Roman"/>
                <a:cs typeface="Times New Roman"/>
              </a:rPr>
              <a:t>learning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Times New Roman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469900" marR="17780" indent="-444500">
              <a:lnSpc>
                <a:spcPct val="115700"/>
              </a:lnSpc>
              <a:spcBef>
                <a:spcPts val="5"/>
              </a:spcBef>
              <a:buSzPct val="75000"/>
              <a:buChar char="•"/>
              <a:tabLst>
                <a:tab pos="469900" algn="l"/>
              </a:tabLst>
            </a:pPr>
            <a:r>
              <a:rPr sz="3600" spc="185" dirty="0">
                <a:latin typeface="Times New Roman"/>
                <a:cs typeface="Times New Roman"/>
              </a:rPr>
              <a:t>The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out-</a:t>
            </a:r>
            <a:r>
              <a:rPr sz="3600" spc="80" dirty="0">
                <a:latin typeface="Times New Roman"/>
                <a:cs typeface="Times New Roman"/>
              </a:rPr>
              <a:t>of-</a:t>
            </a:r>
            <a:r>
              <a:rPr sz="3600" spc="105" dirty="0">
                <a:latin typeface="Times New Roman"/>
                <a:cs typeface="Times New Roman"/>
              </a:rPr>
              <a:t>domain</a:t>
            </a:r>
            <a:r>
              <a:rPr sz="3600" spc="315" dirty="0">
                <a:latin typeface="Times New Roman"/>
                <a:cs typeface="Times New Roman"/>
              </a:rPr>
              <a:t> </a:t>
            </a:r>
            <a:r>
              <a:rPr sz="3600" spc="190" dirty="0">
                <a:latin typeface="Times New Roman"/>
                <a:cs typeface="Times New Roman"/>
              </a:rPr>
              <a:t>input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problem</a:t>
            </a:r>
            <a:r>
              <a:rPr sz="3600" spc="31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is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190" dirty="0">
                <a:latin typeface="Times New Roman"/>
                <a:cs typeface="Times New Roman"/>
              </a:rPr>
              <a:t>a</a:t>
            </a:r>
            <a:r>
              <a:rPr sz="3600" spc="315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bottleneck</a:t>
            </a:r>
            <a:r>
              <a:rPr sz="3600" spc="310" dirty="0">
                <a:latin typeface="Times New Roman"/>
                <a:cs typeface="Times New Roman"/>
              </a:rPr>
              <a:t> </a:t>
            </a:r>
            <a:r>
              <a:rPr sz="3600" spc="-25" dirty="0">
                <a:latin typeface="Times New Roman"/>
                <a:cs typeface="Times New Roman"/>
              </a:rPr>
              <a:t>for </a:t>
            </a:r>
            <a:r>
              <a:rPr sz="3600" spc="90" dirty="0">
                <a:latin typeface="Times New Roman"/>
                <a:cs typeface="Times New Roman"/>
              </a:rPr>
              <a:t>model-</a:t>
            </a:r>
            <a:r>
              <a:rPr sz="3600" spc="80" dirty="0">
                <a:latin typeface="Times New Roman"/>
                <a:cs typeface="Times New Roman"/>
              </a:rPr>
              <a:t>based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optimization</a:t>
            </a:r>
            <a:r>
              <a:rPr sz="3600" spc="320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generally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8800" y="501165"/>
            <a:ext cx="10138485" cy="1866776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5937">
              <a:spcBef>
                <a:spcPts val="157"/>
              </a:spcBef>
            </a:pPr>
            <a:r>
              <a:rPr sz="6000" spc="13" dirty="0"/>
              <a:t>Machine</a:t>
            </a:r>
            <a:r>
              <a:rPr sz="6000" dirty="0"/>
              <a:t> </a:t>
            </a:r>
            <a:r>
              <a:rPr sz="6000" spc="13" dirty="0"/>
              <a:t>learning</a:t>
            </a:r>
            <a:r>
              <a:rPr sz="6000" dirty="0"/>
              <a:t> </a:t>
            </a:r>
            <a:r>
              <a:rPr sz="6000" spc="6" dirty="0"/>
              <a:t>is </a:t>
            </a:r>
            <a:r>
              <a:rPr sz="6000" spc="13" dirty="0"/>
              <a:t>not</a:t>
            </a:r>
            <a:r>
              <a:rPr sz="6000" dirty="0"/>
              <a:t> </a:t>
            </a:r>
            <a:r>
              <a:rPr sz="6000" spc="6" dirty="0"/>
              <a:t>magic </a:t>
            </a:r>
            <a:r>
              <a:rPr sz="6000" dirty="0"/>
              <a:t>(training</a:t>
            </a:r>
            <a:r>
              <a:rPr sz="6000" spc="-19" dirty="0"/>
              <a:t> </a:t>
            </a:r>
            <a:r>
              <a:rPr sz="6000" spc="13" dirty="0"/>
              <a:t>time)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498" y="7924484"/>
            <a:ext cx="109967" cy="201150"/>
          </a:xfrm>
          <a:prstGeom prst="rect">
            <a:avLst/>
          </a:prstGeom>
        </p:spPr>
        <p:txBody>
          <a:bodyPr vert="horz" wrap="square" lIns="0" tIns="17531" rIns="0" bIns="0" rtlCol="0">
            <a:spAutoFit/>
          </a:bodyPr>
          <a:lstStyle/>
          <a:p>
            <a:pPr marL="15937">
              <a:spcBef>
                <a:spcPts val="138"/>
              </a:spcBef>
            </a:pPr>
            <a:r>
              <a:rPr sz="1192" spc="6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192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8863" y="3039154"/>
            <a:ext cx="11698742" cy="4204248"/>
            <a:chOff x="340756" y="2421826"/>
            <a:chExt cx="9322435" cy="33502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9200" y="2782693"/>
              <a:ext cx="5317693" cy="2627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2952" y="2421826"/>
              <a:ext cx="3580016" cy="335010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2186" y="5398312"/>
              <a:ext cx="5725160" cy="329565"/>
            </a:xfrm>
            <a:custGeom>
              <a:avLst/>
              <a:gdLst/>
              <a:ahLst/>
              <a:cxnLst/>
              <a:rect l="l" t="t" r="r" b="b"/>
              <a:pathLst>
                <a:path w="5725160" h="329564">
                  <a:moveTo>
                    <a:pt x="5725110" y="0"/>
                  </a:moveTo>
                  <a:lnTo>
                    <a:pt x="5722953" y="64020"/>
                  </a:lnTo>
                  <a:lnTo>
                    <a:pt x="5717073" y="116304"/>
                  </a:lnTo>
                  <a:lnTo>
                    <a:pt x="5708353" y="151559"/>
                  </a:lnTo>
                  <a:lnTo>
                    <a:pt x="5697678" y="164487"/>
                  </a:lnTo>
                  <a:lnTo>
                    <a:pt x="2889982" y="164487"/>
                  </a:lnTo>
                  <a:lnTo>
                    <a:pt x="2879308" y="177409"/>
                  </a:lnTo>
                  <a:lnTo>
                    <a:pt x="2870588" y="212651"/>
                  </a:lnTo>
                  <a:lnTo>
                    <a:pt x="2864707" y="264925"/>
                  </a:lnTo>
                  <a:lnTo>
                    <a:pt x="2862550" y="328945"/>
                  </a:lnTo>
                  <a:lnTo>
                    <a:pt x="2860390" y="264925"/>
                  </a:lnTo>
                  <a:lnTo>
                    <a:pt x="2854504" y="212651"/>
                  </a:lnTo>
                  <a:lnTo>
                    <a:pt x="2845783" y="177409"/>
                  </a:lnTo>
                  <a:lnTo>
                    <a:pt x="2835118" y="164487"/>
                  </a:lnTo>
                  <a:lnTo>
                    <a:pt x="27412" y="164487"/>
                  </a:lnTo>
                  <a:lnTo>
                    <a:pt x="16740" y="151559"/>
                  </a:lnTo>
                  <a:lnTo>
                    <a:pt x="8027" y="116304"/>
                  </a:lnTo>
                  <a:lnTo>
                    <a:pt x="2153" y="64020"/>
                  </a:lnTo>
                  <a:lnTo>
                    <a:pt x="0" y="0"/>
                  </a:lnTo>
                </a:path>
              </a:pathLst>
            </a:custGeom>
            <a:ln w="2286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488346" y="7354414"/>
            <a:ext cx="1678193" cy="386207"/>
          </a:xfrm>
          <a:prstGeom prst="rect">
            <a:avLst/>
          </a:prstGeom>
        </p:spPr>
        <p:txBody>
          <a:bodyPr vert="horz" wrap="square" lIns="0" tIns="19125" rIns="0" bIns="0" rtlCol="0">
            <a:spAutoFit/>
          </a:bodyPr>
          <a:lstStyle/>
          <a:p>
            <a:pPr marL="15937">
              <a:spcBef>
                <a:spcPts val="151"/>
              </a:spcBef>
            </a:pPr>
            <a:r>
              <a:rPr sz="2384" b="1" spc="-19" dirty="0">
                <a:latin typeface="Calibri"/>
                <a:cs typeface="Calibri"/>
              </a:rPr>
              <a:t>Training</a:t>
            </a:r>
            <a:r>
              <a:rPr sz="2384" b="1" spc="-69" dirty="0">
                <a:latin typeface="Calibri"/>
                <a:cs typeface="Calibri"/>
              </a:rPr>
              <a:t> </a:t>
            </a:r>
            <a:r>
              <a:rPr sz="2384" b="1" spc="-6" dirty="0">
                <a:latin typeface="Calibri"/>
                <a:cs typeface="Calibri"/>
              </a:rPr>
              <a:t>data</a:t>
            </a:r>
            <a:endParaRPr sz="238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292551"/>
            <a:ext cx="10521776" cy="1866776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5937">
              <a:spcBef>
                <a:spcPts val="157"/>
              </a:spcBef>
            </a:pPr>
            <a:r>
              <a:rPr sz="6000" spc="13" dirty="0"/>
              <a:t>Machine</a:t>
            </a:r>
            <a:r>
              <a:rPr sz="6000" dirty="0"/>
              <a:t> </a:t>
            </a:r>
            <a:r>
              <a:rPr sz="6000" spc="13" dirty="0"/>
              <a:t>learning</a:t>
            </a:r>
            <a:r>
              <a:rPr sz="6000" dirty="0"/>
              <a:t> </a:t>
            </a:r>
            <a:r>
              <a:rPr sz="6000" spc="6" dirty="0"/>
              <a:t>is</a:t>
            </a:r>
            <a:r>
              <a:rPr sz="6000" dirty="0"/>
              <a:t> </a:t>
            </a:r>
            <a:r>
              <a:rPr sz="6000" spc="13" dirty="0"/>
              <a:t>not</a:t>
            </a:r>
            <a:r>
              <a:rPr sz="6000" dirty="0"/>
              <a:t> </a:t>
            </a:r>
            <a:r>
              <a:rPr sz="6000" spc="6" dirty="0"/>
              <a:t>magic </a:t>
            </a:r>
            <a:r>
              <a:rPr sz="6000" spc="-13" dirty="0"/>
              <a:t>(inference</a:t>
            </a:r>
            <a:r>
              <a:rPr sz="6000" spc="-25" dirty="0"/>
              <a:t> </a:t>
            </a:r>
            <a:r>
              <a:rPr sz="6000" spc="13" dirty="0"/>
              <a:t>time)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498" y="7924484"/>
            <a:ext cx="109967" cy="201150"/>
          </a:xfrm>
          <a:prstGeom prst="rect">
            <a:avLst/>
          </a:prstGeom>
        </p:spPr>
        <p:txBody>
          <a:bodyPr vert="horz" wrap="square" lIns="0" tIns="17531" rIns="0" bIns="0" rtlCol="0">
            <a:spAutoFit/>
          </a:bodyPr>
          <a:lstStyle/>
          <a:p>
            <a:pPr marL="15937">
              <a:spcBef>
                <a:spcPts val="138"/>
              </a:spcBef>
            </a:pPr>
            <a:r>
              <a:rPr sz="1192" spc="6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192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05904" y="2799798"/>
            <a:ext cx="9653992" cy="5238576"/>
            <a:chOff x="1047617" y="2231089"/>
            <a:chExt cx="7693025" cy="4174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7617" y="2231089"/>
              <a:ext cx="4460761" cy="41743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5114" y="2472030"/>
              <a:ext cx="1755038" cy="175503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2563" y="3337973"/>
              <a:ext cx="2692400" cy="78105"/>
            </a:xfrm>
            <a:custGeom>
              <a:avLst/>
              <a:gdLst/>
              <a:ahLst/>
              <a:cxnLst/>
              <a:rect l="l" t="t" r="r" b="b"/>
              <a:pathLst>
                <a:path w="2692400" h="78104">
                  <a:moveTo>
                    <a:pt x="68177" y="8925"/>
                  </a:moveTo>
                  <a:lnTo>
                    <a:pt x="0" y="44086"/>
                  </a:lnTo>
                  <a:lnTo>
                    <a:pt x="68982" y="77516"/>
                  </a:lnTo>
                  <a:lnTo>
                    <a:pt x="68716" y="54863"/>
                  </a:lnTo>
                  <a:lnTo>
                    <a:pt x="57302" y="54863"/>
                  </a:lnTo>
                  <a:lnTo>
                    <a:pt x="56986" y="31992"/>
                  </a:lnTo>
                  <a:lnTo>
                    <a:pt x="68446" y="31853"/>
                  </a:lnTo>
                  <a:lnTo>
                    <a:pt x="68177" y="8925"/>
                  </a:lnTo>
                  <a:close/>
                </a:path>
                <a:path w="2692400" h="78104">
                  <a:moveTo>
                    <a:pt x="68446" y="31853"/>
                  </a:moveTo>
                  <a:lnTo>
                    <a:pt x="56986" y="31992"/>
                  </a:lnTo>
                  <a:lnTo>
                    <a:pt x="57302" y="54863"/>
                  </a:lnTo>
                  <a:lnTo>
                    <a:pt x="68715" y="54725"/>
                  </a:lnTo>
                  <a:lnTo>
                    <a:pt x="68446" y="31853"/>
                  </a:lnTo>
                  <a:close/>
                </a:path>
                <a:path w="2692400" h="78104">
                  <a:moveTo>
                    <a:pt x="68715" y="54725"/>
                  </a:moveTo>
                  <a:lnTo>
                    <a:pt x="57302" y="54863"/>
                  </a:lnTo>
                  <a:lnTo>
                    <a:pt x="68716" y="54863"/>
                  </a:lnTo>
                  <a:lnTo>
                    <a:pt x="68715" y="54725"/>
                  </a:lnTo>
                  <a:close/>
                </a:path>
                <a:path w="2692400" h="78104">
                  <a:moveTo>
                    <a:pt x="2691993" y="0"/>
                  </a:moveTo>
                  <a:lnTo>
                    <a:pt x="68446" y="31853"/>
                  </a:lnTo>
                  <a:lnTo>
                    <a:pt x="68715" y="54725"/>
                  </a:lnTo>
                  <a:lnTo>
                    <a:pt x="2692286" y="22848"/>
                  </a:lnTo>
                  <a:lnTo>
                    <a:pt x="2691993" y="0"/>
                  </a:lnTo>
                  <a:close/>
                </a:path>
              </a:pathLst>
            </a:custGeom>
            <a:solidFill>
              <a:srgbClr val="3876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5114" y="4485943"/>
              <a:ext cx="1755038" cy="142417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241401" y="5174085"/>
              <a:ext cx="2743835" cy="78105"/>
            </a:xfrm>
            <a:custGeom>
              <a:avLst/>
              <a:gdLst/>
              <a:ahLst/>
              <a:cxnLst/>
              <a:rect l="l" t="t" r="r" b="b"/>
              <a:pathLst>
                <a:path w="2743834" h="78104">
                  <a:moveTo>
                    <a:pt x="68178" y="8933"/>
                  </a:moveTo>
                  <a:lnTo>
                    <a:pt x="0" y="44090"/>
                  </a:lnTo>
                  <a:lnTo>
                    <a:pt x="68982" y="77513"/>
                  </a:lnTo>
                  <a:lnTo>
                    <a:pt x="68715" y="54758"/>
                  </a:lnTo>
                  <a:lnTo>
                    <a:pt x="57302" y="54758"/>
                  </a:lnTo>
                  <a:lnTo>
                    <a:pt x="56986" y="31898"/>
                  </a:lnTo>
                  <a:lnTo>
                    <a:pt x="68446" y="31762"/>
                  </a:lnTo>
                  <a:lnTo>
                    <a:pt x="68178" y="8933"/>
                  </a:lnTo>
                  <a:close/>
                </a:path>
                <a:path w="2743834" h="78104">
                  <a:moveTo>
                    <a:pt x="68446" y="31762"/>
                  </a:moveTo>
                  <a:lnTo>
                    <a:pt x="56986" y="31898"/>
                  </a:lnTo>
                  <a:lnTo>
                    <a:pt x="57302" y="54758"/>
                  </a:lnTo>
                  <a:lnTo>
                    <a:pt x="68714" y="54623"/>
                  </a:lnTo>
                  <a:lnTo>
                    <a:pt x="68446" y="31762"/>
                  </a:lnTo>
                  <a:close/>
                </a:path>
                <a:path w="2743834" h="78104">
                  <a:moveTo>
                    <a:pt x="68714" y="54623"/>
                  </a:moveTo>
                  <a:lnTo>
                    <a:pt x="57302" y="54758"/>
                  </a:lnTo>
                  <a:lnTo>
                    <a:pt x="68715" y="54758"/>
                  </a:lnTo>
                  <a:lnTo>
                    <a:pt x="68714" y="54623"/>
                  </a:lnTo>
                  <a:close/>
                </a:path>
                <a:path w="2743834" h="78104">
                  <a:moveTo>
                    <a:pt x="2743493" y="0"/>
                  </a:moveTo>
                  <a:lnTo>
                    <a:pt x="68446" y="31762"/>
                  </a:lnTo>
                  <a:lnTo>
                    <a:pt x="68714" y="54623"/>
                  </a:lnTo>
                  <a:lnTo>
                    <a:pt x="2743809" y="22860"/>
                  </a:lnTo>
                  <a:lnTo>
                    <a:pt x="2743493" y="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189934" y="6261684"/>
            <a:ext cx="221528" cy="510145"/>
          </a:xfrm>
          <a:prstGeom prst="rect">
            <a:avLst/>
          </a:prstGeom>
        </p:spPr>
        <p:txBody>
          <a:bodyPr vert="horz" wrap="square" lIns="0" tIns="17531" rIns="0" bIns="0" rtlCol="0">
            <a:spAutoFit/>
          </a:bodyPr>
          <a:lstStyle/>
          <a:p>
            <a:pPr marL="15937">
              <a:spcBef>
                <a:spcPts val="138"/>
              </a:spcBef>
            </a:pPr>
            <a:r>
              <a:rPr sz="3200" b="1" spc="6" dirty="0">
                <a:solidFill>
                  <a:srgbClr val="CC000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72208" y="3965854"/>
            <a:ext cx="405603" cy="455805"/>
          </a:xfrm>
          <a:custGeom>
            <a:avLst/>
            <a:gdLst/>
            <a:ahLst/>
            <a:cxnLst/>
            <a:rect l="l" t="t" r="r" b="b"/>
            <a:pathLst>
              <a:path w="323214" h="363220">
                <a:moveTo>
                  <a:pt x="322878" y="0"/>
                </a:moveTo>
                <a:lnTo>
                  <a:pt x="0" y="0"/>
                </a:lnTo>
                <a:lnTo>
                  <a:pt x="0" y="363197"/>
                </a:lnTo>
                <a:lnTo>
                  <a:pt x="322878" y="363197"/>
                </a:lnTo>
                <a:lnTo>
                  <a:pt x="3228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89935" y="3945682"/>
            <a:ext cx="248621" cy="510145"/>
          </a:xfrm>
          <a:prstGeom prst="rect">
            <a:avLst/>
          </a:prstGeom>
        </p:spPr>
        <p:txBody>
          <a:bodyPr vert="horz" wrap="square" lIns="0" tIns="17531" rIns="0" bIns="0" rtlCol="0">
            <a:spAutoFit/>
          </a:bodyPr>
          <a:lstStyle/>
          <a:p>
            <a:pPr marL="15937">
              <a:spcBef>
                <a:spcPts val="138"/>
              </a:spcBef>
            </a:pPr>
            <a:r>
              <a:rPr sz="3200" b="1" spc="6" dirty="0">
                <a:solidFill>
                  <a:srgbClr val="38761D"/>
                </a:solidFill>
                <a:latin typeface="Calibri"/>
                <a:cs typeface="Calibri"/>
              </a:rPr>
              <a:t>C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0" y="625321"/>
            <a:ext cx="9759975" cy="1331726"/>
          </a:xfrm>
          <a:prstGeom prst="rect">
            <a:avLst/>
          </a:prstGeom>
        </p:spPr>
        <p:txBody>
          <a:bodyPr vert="horz" wrap="square" lIns="0" tIns="93233" rIns="0" bIns="0" rtlCol="0">
            <a:spAutoFit/>
          </a:bodyPr>
          <a:lstStyle/>
          <a:p>
            <a:pPr marL="15937" marR="6375">
              <a:lnSpc>
                <a:spcPts val="4769"/>
              </a:lnSpc>
              <a:spcBef>
                <a:spcPts val="734"/>
              </a:spcBef>
            </a:pPr>
            <a:r>
              <a:rPr sz="5400" spc="13" dirty="0"/>
              <a:t>Machine learning </a:t>
            </a:r>
            <a:r>
              <a:rPr sz="5400" spc="6" dirty="0"/>
              <a:t>is </a:t>
            </a:r>
            <a:r>
              <a:rPr sz="5400" dirty="0"/>
              <a:t>deployed </a:t>
            </a:r>
            <a:r>
              <a:rPr sz="5400" spc="6" dirty="0"/>
              <a:t>in </a:t>
            </a:r>
            <a:r>
              <a:rPr sz="5400" dirty="0"/>
              <a:t>adversarial </a:t>
            </a:r>
            <a:r>
              <a:rPr sz="5400" spc="-979" dirty="0"/>
              <a:t> </a:t>
            </a:r>
            <a:r>
              <a:rPr sz="5400" dirty="0"/>
              <a:t>settings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498" y="7924484"/>
            <a:ext cx="109967" cy="201150"/>
          </a:xfrm>
          <a:prstGeom prst="rect">
            <a:avLst/>
          </a:prstGeom>
        </p:spPr>
        <p:txBody>
          <a:bodyPr vert="horz" wrap="square" lIns="0" tIns="17531" rIns="0" bIns="0" rtlCol="0">
            <a:spAutoFit/>
          </a:bodyPr>
          <a:lstStyle/>
          <a:p>
            <a:pPr marL="15937">
              <a:spcBef>
                <a:spcPts val="138"/>
              </a:spcBef>
            </a:pPr>
            <a:r>
              <a:rPr sz="1192" spc="6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192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68400" y="2771421"/>
            <a:ext cx="5263639" cy="36070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471480" y="6624033"/>
            <a:ext cx="2056703" cy="366166"/>
          </a:xfrm>
          <a:prstGeom prst="rect">
            <a:avLst/>
          </a:prstGeom>
        </p:spPr>
        <p:txBody>
          <a:bodyPr vert="horz" wrap="square" lIns="0" tIns="18328" rIns="0" bIns="0" rtlCol="0">
            <a:spAutoFit/>
          </a:bodyPr>
          <a:lstStyle/>
          <a:p>
            <a:pPr marL="15937">
              <a:spcBef>
                <a:spcPts val="144"/>
              </a:spcBef>
            </a:pPr>
            <a:r>
              <a:rPr sz="2259" b="1" spc="-38" dirty="0">
                <a:latin typeface="Calibri"/>
                <a:cs typeface="Calibri"/>
              </a:rPr>
              <a:t>YouTube</a:t>
            </a:r>
            <a:r>
              <a:rPr sz="2259" b="1" spc="-75" dirty="0">
                <a:latin typeface="Calibri"/>
                <a:cs typeface="Calibri"/>
              </a:rPr>
              <a:t> </a:t>
            </a:r>
            <a:r>
              <a:rPr sz="2259" b="1" spc="-6" dirty="0">
                <a:latin typeface="Calibri"/>
                <a:cs typeface="Calibri"/>
              </a:rPr>
              <a:t>filtering</a:t>
            </a:r>
            <a:endParaRPr sz="2259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57825" y="7317399"/>
            <a:ext cx="4484742" cy="366166"/>
          </a:xfrm>
          <a:prstGeom prst="rect">
            <a:avLst/>
          </a:prstGeom>
        </p:spPr>
        <p:txBody>
          <a:bodyPr vert="horz" wrap="square" lIns="0" tIns="18328" rIns="0" bIns="0" rtlCol="0">
            <a:spAutoFit/>
          </a:bodyPr>
          <a:lstStyle/>
          <a:p>
            <a:pPr marL="15937">
              <a:spcBef>
                <a:spcPts val="144"/>
              </a:spcBef>
            </a:pPr>
            <a:r>
              <a:rPr sz="2259" spc="-6" dirty="0">
                <a:latin typeface="Calibri"/>
                <a:cs typeface="Calibri"/>
              </a:rPr>
              <a:t>Content</a:t>
            </a:r>
            <a:r>
              <a:rPr sz="2259" spc="13" dirty="0">
                <a:latin typeface="Calibri"/>
                <a:cs typeface="Calibri"/>
              </a:rPr>
              <a:t> </a:t>
            </a:r>
            <a:r>
              <a:rPr sz="2259" spc="-6" dirty="0">
                <a:latin typeface="Calibri"/>
                <a:cs typeface="Calibri"/>
              </a:rPr>
              <a:t>evades</a:t>
            </a:r>
            <a:r>
              <a:rPr sz="2259" dirty="0">
                <a:latin typeface="Calibri"/>
                <a:cs typeface="Calibri"/>
              </a:rPr>
              <a:t> </a:t>
            </a:r>
            <a:r>
              <a:rPr sz="2259" spc="-6" dirty="0">
                <a:latin typeface="Calibri"/>
                <a:cs typeface="Calibri"/>
              </a:rPr>
              <a:t>detection</a:t>
            </a:r>
            <a:r>
              <a:rPr sz="2259" spc="31" dirty="0">
                <a:latin typeface="Calibri"/>
                <a:cs typeface="Calibri"/>
              </a:rPr>
              <a:t> </a:t>
            </a:r>
            <a:r>
              <a:rPr sz="2259" spc="-6" dirty="0">
                <a:latin typeface="Calibri"/>
                <a:cs typeface="Calibri"/>
              </a:rPr>
              <a:t>at</a:t>
            </a:r>
            <a:r>
              <a:rPr sz="2259" spc="6" dirty="0">
                <a:latin typeface="Calibri"/>
                <a:cs typeface="Calibri"/>
              </a:rPr>
              <a:t> </a:t>
            </a:r>
            <a:r>
              <a:rPr sz="2259" i="1" spc="-6" dirty="0">
                <a:latin typeface="Calibri"/>
                <a:cs typeface="Calibri"/>
              </a:rPr>
              <a:t>inference</a:t>
            </a:r>
            <a:endParaRPr sz="2259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6442" y="3767460"/>
            <a:ext cx="5349849" cy="13358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103079" y="6651828"/>
            <a:ext cx="2825675" cy="366166"/>
          </a:xfrm>
          <a:prstGeom prst="rect">
            <a:avLst/>
          </a:prstGeom>
        </p:spPr>
        <p:txBody>
          <a:bodyPr vert="horz" wrap="square" lIns="0" tIns="18328" rIns="0" bIns="0" rtlCol="0">
            <a:spAutoFit/>
          </a:bodyPr>
          <a:lstStyle/>
          <a:p>
            <a:pPr marL="15937">
              <a:spcBef>
                <a:spcPts val="144"/>
              </a:spcBef>
            </a:pPr>
            <a:r>
              <a:rPr sz="2259" b="1" spc="-6" dirty="0">
                <a:latin typeface="Calibri"/>
                <a:cs typeface="Calibri"/>
              </a:rPr>
              <a:t>Microsoft’s</a:t>
            </a:r>
            <a:r>
              <a:rPr sz="2259" b="1" spc="-56" dirty="0">
                <a:latin typeface="Calibri"/>
                <a:cs typeface="Calibri"/>
              </a:rPr>
              <a:t> </a:t>
            </a:r>
            <a:r>
              <a:rPr sz="2259" b="1" spc="-63" dirty="0">
                <a:latin typeface="Calibri"/>
                <a:cs typeface="Calibri"/>
              </a:rPr>
              <a:t>Tay</a:t>
            </a:r>
            <a:r>
              <a:rPr sz="2259" b="1" spc="-38" dirty="0">
                <a:latin typeface="Calibri"/>
                <a:cs typeface="Calibri"/>
              </a:rPr>
              <a:t> </a:t>
            </a:r>
            <a:r>
              <a:rPr sz="2259" b="1" dirty="0">
                <a:latin typeface="Calibri"/>
                <a:cs typeface="Calibri"/>
              </a:rPr>
              <a:t>chatbot</a:t>
            </a:r>
            <a:endParaRPr sz="2259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9089" y="7345229"/>
            <a:ext cx="2776270" cy="366166"/>
          </a:xfrm>
          <a:prstGeom prst="rect">
            <a:avLst/>
          </a:prstGeom>
        </p:spPr>
        <p:txBody>
          <a:bodyPr vert="horz" wrap="square" lIns="0" tIns="18328" rIns="0" bIns="0" rtlCol="0">
            <a:spAutoFit/>
          </a:bodyPr>
          <a:lstStyle/>
          <a:p>
            <a:pPr marL="15937">
              <a:spcBef>
                <a:spcPts val="144"/>
              </a:spcBef>
            </a:pPr>
            <a:r>
              <a:rPr sz="2259" i="1" spc="-13" dirty="0">
                <a:latin typeface="Calibri"/>
                <a:cs typeface="Calibri"/>
              </a:rPr>
              <a:t>Training</a:t>
            </a:r>
            <a:r>
              <a:rPr sz="2259" i="1" spc="-31" dirty="0">
                <a:latin typeface="Calibri"/>
                <a:cs typeface="Calibri"/>
              </a:rPr>
              <a:t> </a:t>
            </a:r>
            <a:r>
              <a:rPr sz="2259" spc="-13" dirty="0">
                <a:latin typeface="Calibri"/>
                <a:cs typeface="Calibri"/>
              </a:rPr>
              <a:t>data</a:t>
            </a:r>
            <a:r>
              <a:rPr sz="2259" spc="-25" dirty="0">
                <a:latin typeface="Calibri"/>
                <a:cs typeface="Calibri"/>
              </a:rPr>
              <a:t> </a:t>
            </a:r>
            <a:r>
              <a:rPr sz="2259" dirty="0">
                <a:latin typeface="Calibri"/>
                <a:cs typeface="Calibri"/>
              </a:rPr>
              <a:t>poisoning</a:t>
            </a:r>
            <a:endParaRPr sz="2259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600" y="76200"/>
            <a:ext cx="11133766" cy="1682110"/>
          </a:xfrm>
          <a:prstGeom prst="rect">
            <a:avLst/>
          </a:prstGeom>
        </p:spPr>
        <p:txBody>
          <a:bodyPr vert="horz" wrap="square" lIns="0" tIns="19922" rIns="0" bIns="0" rtlCol="0">
            <a:spAutoFit/>
          </a:bodyPr>
          <a:lstStyle/>
          <a:p>
            <a:pPr marL="15937">
              <a:spcBef>
                <a:spcPts val="157"/>
              </a:spcBef>
            </a:pPr>
            <a:r>
              <a:rPr sz="5400" spc="13" dirty="0"/>
              <a:t>Machine</a:t>
            </a:r>
            <a:r>
              <a:rPr sz="5400" spc="6" dirty="0"/>
              <a:t> </a:t>
            </a:r>
            <a:r>
              <a:rPr sz="5400" spc="13" dirty="0"/>
              <a:t>learning</a:t>
            </a:r>
            <a:r>
              <a:rPr sz="5400" spc="6" dirty="0"/>
              <a:t> </a:t>
            </a:r>
            <a:r>
              <a:rPr sz="5400" spc="13" dirty="0"/>
              <a:t>does</a:t>
            </a:r>
            <a:r>
              <a:rPr sz="5400" spc="6" dirty="0"/>
              <a:t> </a:t>
            </a:r>
            <a:r>
              <a:rPr sz="5400" spc="13" dirty="0"/>
              <a:t>not </a:t>
            </a:r>
            <a:r>
              <a:rPr sz="5400" spc="-19" dirty="0"/>
              <a:t>always</a:t>
            </a:r>
            <a:r>
              <a:rPr sz="5400" spc="6" dirty="0"/>
              <a:t> </a:t>
            </a:r>
            <a:r>
              <a:rPr sz="5400" spc="-19" dirty="0"/>
              <a:t>generalize</a:t>
            </a:r>
            <a:r>
              <a:rPr sz="5400" dirty="0"/>
              <a:t> </a:t>
            </a:r>
            <a:r>
              <a:rPr sz="5400" spc="-6" dirty="0"/>
              <a:t>well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498" y="7924484"/>
            <a:ext cx="109967" cy="201150"/>
          </a:xfrm>
          <a:prstGeom prst="rect">
            <a:avLst/>
          </a:prstGeom>
        </p:spPr>
        <p:txBody>
          <a:bodyPr vert="horz" wrap="square" lIns="0" tIns="17531" rIns="0" bIns="0" rtlCol="0">
            <a:spAutoFit/>
          </a:bodyPr>
          <a:lstStyle/>
          <a:p>
            <a:pPr marL="15937">
              <a:spcBef>
                <a:spcPts val="138"/>
              </a:spcBef>
            </a:pPr>
            <a:r>
              <a:rPr sz="1192" spc="6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192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89836" y="3119622"/>
            <a:ext cx="1666609" cy="262873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6869" y="3288008"/>
            <a:ext cx="7213202" cy="3710193"/>
            <a:chOff x="259480" y="2620131"/>
            <a:chExt cx="5748020" cy="29565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7919" y="2620131"/>
              <a:ext cx="5317693" cy="26275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70910" y="5235749"/>
              <a:ext cx="5725160" cy="329565"/>
            </a:xfrm>
            <a:custGeom>
              <a:avLst/>
              <a:gdLst/>
              <a:ahLst/>
              <a:cxnLst/>
              <a:rect l="l" t="t" r="r" b="b"/>
              <a:pathLst>
                <a:path w="5725160" h="329564">
                  <a:moveTo>
                    <a:pt x="5725115" y="0"/>
                  </a:moveTo>
                  <a:lnTo>
                    <a:pt x="5722958" y="64021"/>
                  </a:lnTo>
                  <a:lnTo>
                    <a:pt x="5717077" y="116309"/>
                  </a:lnTo>
                  <a:lnTo>
                    <a:pt x="5708357" y="151567"/>
                  </a:lnTo>
                  <a:lnTo>
                    <a:pt x="5697683" y="164496"/>
                  </a:lnTo>
                  <a:lnTo>
                    <a:pt x="2889963" y="164496"/>
                  </a:lnTo>
                  <a:lnTo>
                    <a:pt x="2879288" y="177424"/>
                  </a:lnTo>
                  <a:lnTo>
                    <a:pt x="2870568" y="212679"/>
                  </a:lnTo>
                  <a:lnTo>
                    <a:pt x="2864688" y="264963"/>
                  </a:lnTo>
                  <a:lnTo>
                    <a:pt x="2862531" y="328984"/>
                  </a:lnTo>
                  <a:lnTo>
                    <a:pt x="2860374" y="264963"/>
                  </a:lnTo>
                  <a:lnTo>
                    <a:pt x="2854493" y="212679"/>
                  </a:lnTo>
                  <a:lnTo>
                    <a:pt x="2845773" y="177424"/>
                  </a:lnTo>
                  <a:lnTo>
                    <a:pt x="2835099" y="164496"/>
                  </a:lnTo>
                  <a:lnTo>
                    <a:pt x="27403" y="164496"/>
                  </a:lnTo>
                  <a:lnTo>
                    <a:pt x="16736" y="151567"/>
                  </a:lnTo>
                  <a:lnTo>
                    <a:pt x="8025" y="116309"/>
                  </a:lnTo>
                  <a:lnTo>
                    <a:pt x="2153" y="64021"/>
                  </a:lnTo>
                  <a:lnTo>
                    <a:pt x="0" y="0"/>
                  </a:lnTo>
                </a:path>
              </a:pathLst>
            </a:custGeom>
            <a:ln w="22860">
              <a:solidFill>
                <a:srgbClr val="445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386475" y="7150317"/>
            <a:ext cx="1678193" cy="386207"/>
          </a:xfrm>
          <a:prstGeom prst="rect">
            <a:avLst/>
          </a:prstGeom>
        </p:spPr>
        <p:txBody>
          <a:bodyPr vert="horz" wrap="square" lIns="0" tIns="19125" rIns="0" bIns="0" rtlCol="0">
            <a:spAutoFit/>
          </a:bodyPr>
          <a:lstStyle/>
          <a:p>
            <a:pPr marL="15937">
              <a:spcBef>
                <a:spcPts val="151"/>
              </a:spcBef>
            </a:pPr>
            <a:r>
              <a:rPr sz="2384" b="1" spc="-19" dirty="0">
                <a:latin typeface="Calibri"/>
                <a:cs typeface="Calibri"/>
              </a:rPr>
              <a:t>Training</a:t>
            </a:r>
            <a:r>
              <a:rPr sz="2384" b="1" spc="-69" dirty="0">
                <a:latin typeface="Calibri"/>
                <a:cs typeface="Calibri"/>
              </a:rPr>
              <a:t> </a:t>
            </a:r>
            <a:r>
              <a:rPr sz="2384" b="1" spc="-6" dirty="0">
                <a:latin typeface="Calibri"/>
                <a:cs typeface="Calibri"/>
              </a:rPr>
              <a:t>data</a:t>
            </a:r>
            <a:endParaRPr sz="2384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4793" y="3134027"/>
            <a:ext cx="1923433" cy="2698243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8521327" y="6570352"/>
            <a:ext cx="3924549" cy="413572"/>
          </a:xfrm>
          <a:custGeom>
            <a:avLst/>
            <a:gdLst/>
            <a:ahLst/>
            <a:cxnLst/>
            <a:rect l="l" t="t" r="r" b="b"/>
            <a:pathLst>
              <a:path w="3127375" h="329564">
                <a:moveTo>
                  <a:pt x="3127052" y="0"/>
                </a:moveTo>
                <a:lnTo>
                  <a:pt x="3124896" y="64021"/>
                </a:lnTo>
                <a:lnTo>
                  <a:pt x="3119015" y="116309"/>
                </a:lnTo>
                <a:lnTo>
                  <a:pt x="3110295" y="151567"/>
                </a:lnTo>
                <a:lnTo>
                  <a:pt x="3099620" y="164496"/>
                </a:lnTo>
                <a:lnTo>
                  <a:pt x="1590860" y="164496"/>
                </a:lnTo>
                <a:lnTo>
                  <a:pt x="1580201" y="177424"/>
                </a:lnTo>
                <a:lnTo>
                  <a:pt x="1571515" y="212679"/>
                </a:lnTo>
                <a:lnTo>
                  <a:pt x="1565668" y="264963"/>
                </a:lnTo>
                <a:lnTo>
                  <a:pt x="1563526" y="328984"/>
                </a:lnTo>
                <a:lnTo>
                  <a:pt x="1561369" y="264963"/>
                </a:lnTo>
                <a:lnTo>
                  <a:pt x="1555488" y="212679"/>
                </a:lnTo>
                <a:lnTo>
                  <a:pt x="1546768" y="177424"/>
                </a:lnTo>
                <a:lnTo>
                  <a:pt x="1536094" y="164496"/>
                </a:lnTo>
                <a:lnTo>
                  <a:pt x="27334" y="164496"/>
                </a:lnTo>
                <a:lnTo>
                  <a:pt x="16675" y="151567"/>
                </a:lnTo>
                <a:lnTo>
                  <a:pt x="7988" y="116309"/>
                </a:lnTo>
                <a:lnTo>
                  <a:pt x="2141" y="64021"/>
                </a:lnTo>
                <a:lnTo>
                  <a:pt x="0" y="0"/>
                </a:lnTo>
              </a:path>
            </a:pathLst>
          </a:custGeom>
          <a:ln w="22860">
            <a:solidFill>
              <a:srgbClr val="44546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81734" y="7150317"/>
            <a:ext cx="1171388" cy="386207"/>
          </a:xfrm>
          <a:prstGeom prst="rect">
            <a:avLst/>
          </a:prstGeom>
        </p:spPr>
        <p:txBody>
          <a:bodyPr vert="horz" wrap="square" lIns="0" tIns="19125" rIns="0" bIns="0" rtlCol="0">
            <a:spAutoFit/>
          </a:bodyPr>
          <a:lstStyle/>
          <a:p>
            <a:pPr marL="15937">
              <a:spcBef>
                <a:spcPts val="151"/>
              </a:spcBef>
            </a:pPr>
            <a:r>
              <a:rPr sz="2384" b="1" spc="-201" dirty="0">
                <a:latin typeface="Calibri"/>
                <a:cs typeface="Calibri"/>
              </a:rPr>
              <a:t>T</a:t>
            </a:r>
            <a:r>
              <a:rPr sz="2384" b="1" spc="6" dirty="0">
                <a:latin typeface="Calibri"/>
                <a:cs typeface="Calibri"/>
              </a:rPr>
              <a:t>e</a:t>
            </a:r>
            <a:r>
              <a:rPr sz="2384" b="1" spc="-13" dirty="0">
                <a:latin typeface="Calibri"/>
                <a:cs typeface="Calibri"/>
              </a:rPr>
              <a:t>s</a:t>
            </a:r>
            <a:r>
              <a:rPr sz="2384" b="1" spc="6" dirty="0">
                <a:latin typeface="Calibri"/>
                <a:cs typeface="Calibri"/>
              </a:rPr>
              <a:t>t</a:t>
            </a:r>
            <a:r>
              <a:rPr sz="2384" b="1" spc="-6" dirty="0">
                <a:latin typeface="Calibri"/>
                <a:cs typeface="Calibri"/>
              </a:rPr>
              <a:t> </a:t>
            </a:r>
            <a:r>
              <a:rPr sz="2384" b="1" spc="13" dirty="0">
                <a:latin typeface="Calibri"/>
                <a:cs typeface="Calibri"/>
              </a:rPr>
              <a:t>d</a:t>
            </a:r>
            <a:r>
              <a:rPr sz="2384" b="1" spc="-25" dirty="0">
                <a:latin typeface="Calibri"/>
                <a:cs typeface="Calibri"/>
              </a:rPr>
              <a:t>at</a:t>
            </a:r>
            <a:r>
              <a:rPr sz="2384" b="1" spc="6" dirty="0">
                <a:latin typeface="Calibri"/>
                <a:cs typeface="Calibri"/>
              </a:rPr>
              <a:t>a</a:t>
            </a:r>
            <a:endParaRPr sz="2384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0" y="1543777"/>
            <a:ext cx="6880352" cy="998564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>
              <a:spcBef>
                <a:spcPts val="107"/>
              </a:spcBef>
            </a:pPr>
            <a:r>
              <a:rPr sz="6400" spc="-27" dirty="0"/>
              <a:t>Adversarial </a:t>
            </a:r>
            <a:r>
              <a:rPr sz="6400" spc="-32" dirty="0"/>
              <a:t>examples</a:t>
            </a:r>
            <a:endParaRPr sz="6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5010" y="4259071"/>
            <a:ext cx="7224166" cy="231485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5590" y="2788310"/>
            <a:ext cx="8908288" cy="146638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particularly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vivid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illustration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 how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learned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may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or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may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not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generalize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correctly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algn="l" defTabSz="975390" rtl="0">
              <a:spcBef>
                <a:spcPts val="43"/>
              </a:spcBef>
            </a:pPr>
            <a:endParaRPr sz="176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722060" algn="ctr" defTabSz="975390" rtl="0"/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b="1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random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noise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–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720705" algn="ctr" defTabSz="975390" rtl="0"/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special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pattern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design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 “fool”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722737" algn="ctr" defTabSz="975390" rtl="0"/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591" y="6807743"/>
            <a:ext cx="2284645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What’s</a:t>
            </a:r>
            <a:r>
              <a:rPr sz="1920" b="1" kern="1200" spc="-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going</a:t>
            </a:r>
            <a:r>
              <a:rPr sz="1920" b="1" kern="1200" spc="-43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on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here?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61928" y="6807743"/>
            <a:ext cx="7029365" cy="1336606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very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special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patterns,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almost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imperceptible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people,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/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can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change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model’s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classification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drastically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>
              <a:spcBef>
                <a:spcPts val="1136"/>
              </a:spcBef>
            </a:pP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direct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issue:</a:t>
            </a: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potential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way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“attack”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learned</a:t>
            </a:r>
            <a:r>
              <a:rPr sz="1920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classifiers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algn="l" defTabSz="975390" rtl="0"/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bigger</a:t>
            </a:r>
            <a:r>
              <a:rPr sz="1920" b="1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issue:</a:t>
            </a:r>
            <a:r>
              <a:rPr sz="1920" b="1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this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implies</a:t>
            </a:r>
            <a:r>
              <a:rPr sz="1920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some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strange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things</a:t>
            </a:r>
            <a:r>
              <a:rPr sz="1920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about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generalization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591" y="7537365"/>
            <a:ext cx="1760388" cy="309145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algn="l" defTabSz="975390" rtl="0">
              <a:spcBef>
                <a:spcPts val="107"/>
              </a:spcBef>
            </a:pPr>
            <a:r>
              <a:rPr sz="1920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Why</a:t>
            </a:r>
            <a:r>
              <a:rPr sz="1920" b="1" kern="1200" spc="-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do</a:t>
            </a:r>
            <a:r>
              <a:rPr sz="1920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</a:t>
            </a:r>
            <a:r>
              <a:rPr sz="1920" b="1" kern="1200" spc="-3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b="1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care?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591" y="1612053"/>
            <a:ext cx="11814725" cy="933717"/>
          </a:xfrm>
          <a:prstGeom prst="rect">
            <a:avLst/>
          </a:prstGeom>
        </p:spPr>
        <p:txBody>
          <a:bodyPr vert="horz" wrap="square" lIns="0" tIns="14224" rIns="0" bIns="0" rtlCol="0">
            <a:spAutoFit/>
          </a:bodyPr>
          <a:lstStyle/>
          <a:p>
            <a:pPr marL="13547">
              <a:spcBef>
                <a:spcPts val="112"/>
              </a:spcBef>
            </a:pPr>
            <a:r>
              <a:rPr sz="5974" dirty="0"/>
              <a:t>Some</a:t>
            </a:r>
            <a:r>
              <a:rPr sz="5974" spc="-27" dirty="0"/>
              <a:t> facts</a:t>
            </a:r>
            <a:r>
              <a:rPr sz="5974" spc="-16" dirty="0"/>
              <a:t> </a:t>
            </a:r>
            <a:r>
              <a:rPr sz="5974" dirty="0"/>
              <a:t>about</a:t>
            </a:r>
            <a:r>
              <a:rPr sz="5974" spc="-37" dirty="0"/>
              <a:t> </a:t>
            </a:r>
            <a:r>
              <a:rPr sz="5974" spc="-16" dirty="0"/>
              <a:t>adversarial</a:t>
            </a:r>
            <a:r>
              <a:rPr sz="5974" spc="-37" dirty="0"/>
              <a:t> </a:t>
            </a:r>
            <a:r>
              <a:rPr sz="5974" spc="-27" dirty="0"/>
              <a:t>examples</a:t>
            </a:r>
            <a:endParaRPr sz="5974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099" y="2939084"/>
            <a:ext cx="5551424" cy="17784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70340" y="2921722"/>
            <a:ext cx="6571759" cy="2029937"/>
          </a:xfrm>
          <a:prstGeom prst="rect">
            <a:avLst/>
          </a:prstGeom>
        </p:spPr>
        <p:txBody>
          <a:bodyPr vert="horz" wrap="square" lIns="0" tIns="13547" rIns="0" bIns="0" rtlCol="0">
            <a:spAutoFit/>
          </a:bodyPr>
          <a:lstStyle/>
          <a:p>
            <a:pPr marL="13547" marR="602168">
              <a:spcBef>
                <a:spcPts val="107"/>
              </a:spcBef>
            </a:pPr>
            <a:r>
              <a:rPr spc="-21" dirty="0"/>
              <a:t>We’ll </a:t>
            </a:r>
            <a:r>
              <a:rPr spc="-5" dirty="0"/>
              <a:t>discuss </a:t>
            </a:r>
            <a:r>
              <a:rPr spc="-16" dirty="0"/>
              <a:t>many </a:t>
            </a:r>
            <a:r>
              <a:rPr spc="-5" dirty="0"/>
              <a:t>of </a:t>
            </a:r>
            <a:r>
              <a:rPr dirty="0"/>
              <a:t>these </a:t>
            </a:r>
            <a:r>
              <a:rPr spc="-11" dirty="0"/>
              <a:t>facts </a:t>
            </a:r>
            <a:r>
              <a:rPr dirty="0"/>
              <a:t>in </a:t>
            </a:r>
            <a:r>
              <a:rPr spc="-11" dirty="0"/>
              <a:t>detail, </a:t>
            </a:r>
            <a:r>
              <a:rPr spc="-565" dirty="0"/>
              <a:t> </a:t>
            </a:r>
            <a:r>
              <a:rPr spc="-5" dirty="0"/>
              <a:t>but</a:t>
            </a:r>
            <a:r>
              <a:rPr spc="-11" dirty="0"/>
              <a:t> </a:t>
            </a:r>
            <a:r>
              <a:rPr spc="-16" dirty="0"/>
              <a:t>let’s</a:t>
            </a:r>
            <a:r>
              <a:rPr spc="-21" dirty="0"/>
              <a:t> </a:t>
            </a:r>
            <a:r>
              <a:rPr spc="-11" dirty="0"/>
              <a:t>get</a:t>
            </a:r>
            <a:r>
              <a:rPr spc="-27" dirty="0"/>
              <a:t> </a:t>
            </a:r>
            <a:r>
              <a:rPr dirty="0"/>
              <a:t>the </a:t>
            </a:r>
            <a:r>
              <a:rPr spc="-5" dirty="0"/>
              <a:t>full</a:t>
            </a:r>
            <a:r>
              <a:rPr spc="-11" dirty="0"/>
              <a:t> picture </a:t>
            </a:r>
            <a:r>
              <a:rPr spc="-16" dirty="0"/>
              <a:t>first:</a:t>
            </a:r>
          </a:p>
          <a:p>
            <a:pPr marL="501242" indent="-306164">
              <a:spcBef>
                <a:spcPts val="1872"/>
              </a:spcBef>
              <a:buFont typeface="Wingdings"/>
              <a:buChar char=""/>
              <a:tabLst>
                <a:tab pos="501242" algn="l"/>
              </a:tabLst>
            </a:pPr>
            <a:r>
              <a:rPr sz="2133" spc="-16" dirty="0"/>
              <a:t>It’s </a:t>
            </a:r>
            <a:r>
              <a:rPr sz="2133" spc="-5" dirty="0"/>
              <a:t>not</a:t>
            </a:r>
            <a:r>
              <a:rPr sz="2133" dirty="0"/>
              <a:t> </a:t>
            </a:r>
            <a:r>
              <a:rPr sz="2133" spc="-11" dirty="0"/>
              <a:t>just</a:t>
            </a:r>
            <a:r>
              <a:rPr sz="2133" spc="5" dirty="0"/>
              <a:t> </a:t>
            </a:r>
            <a:r>
              <a:rPr sz="2133" spc="-16" dirty="0"/>
              <a:t>for</a:t>
            </a:r>
            <a:r>
              <a:rPr sz="2133" spc="-11" dirty="0"/>
              <a:t> </a:t>
            </a:r>
            <a:r>
              <a:rPr sz="2133" spc="-5" dirty="0"/>
              <a:t>gibbons.</a:t>
            </a:r>
            <a:r>
              <a:rPr sz="2133" spc="-32" dirty="0"/>
              <a:t> </a:t>
            </a:r>
            <a:r>
              <a:rPr sz="2133" spc="-5" dirty="0"/>
              <a:t>Can</a:t>
            </a:r>
            <a:r>
              <a:rPr sz="2133" dirty="0"/>
              <a:t> turn</a:t>
            </a:r>
            <a:r>
              <a:rPr sz="2133" spc="-11" dirty="0"/>
              <a:t> </a:t>
            </a:r>
            <a:r>
              <a:rPr sz="2133" spc="-5" dirty="0"/>
              <a:t>basically</a:t>
            </a:r>
            <a:r>
              <a:rPr sz="2133" spc="32" dirty="0"/>
              <a:t> </a:t>
            </a:r>
            <a:r>
              <a:rPr sz="2133" b="1" spc="-5" dirty="0"/>
              <a:t>anything</a:t>
            </a:r>
            <a:endParaRPr sz="2133" dirty="0"/>
          </a:p>
          <a:p>
            <a:pPr marL="501242"/>
            <a:r>
              <a:rPr sz="2133" spc="-16" dirty="0"/>
              <a:t>into</a:t>
            </a:r>
            <a:r>
              <a:rPr sz="2133" spc="-5" dirty="0"/>
              <a:t> </a:t>
            </a:r>
            <a:r>
              <a:rPr sz="2133" b="1" spc="-5" dirty="0"/>
              <a:t>anything</a:t>
            </a:r>
            <a:r>
              <a:rPr sz="2133" b="1" spc="-21" dirty="0"/>
              <a:t> </a:t>
            </a:r>
            <a:r>
              <a:rPr sz="2133" b="1" spc="-5" dirty="0"/>
              <a:t>else </a:t>
            </a:r>
            <a:r>
              <a:rPr sz="2133" spc="-5" dirty="0"/>
              <a:t>with</a:t>
            </a:r>
            <a:r>
              <a:rPr sz="2133" dirty="0"/>
              <a:t> enough</a:t>
            </a:r>
            <a:r>
              <a:rPr sz="2133" spc="-32" dirty="0"/>
              <a:t> </a:t>
            </a:r>
            <a:r>
              <a:rPr sz="2133" spc="-16" dirty="0"/>
              <a:t>effort</a:t>
            </a:r>
            <a:endParaRPr sz="2133" dirty="0"/>
          </a:p>
          <a:p>
            <a:pPr marL="501242" indent="-306164">
              <a:buFont typeface="Wingdings"/>
              <a:buChar char=""/>
              <a:tabLst>
                <a:tab pos="501242" algn="l"/>
              </a:tabLst>
            </a:pPr>
            <a:r>
              <a:rPr sz="2133" spc="-5" dirty="0"/>
              <a:t>It</a:t>
            </a:r>
            <a:r>
              <a:rPr sz="2133" spc="-16" dirty="0"/>
              <a:t> </a:t>
            </a:r>
            <a:r>
              <a:rPr sz="2133" spc="-5" dirty="0"/>
              <a:t>is</a:t>
            </a:r>
            <a:r>
              <a:rPr sz="2133" spc="11" dirty="0"/>
              <a:t> </a:t>
            </a:r>
            <a:r>
              <a:rPr sz="2133" b="1" dirty="0"/>
              <a:t>not</a:t>
            </a:r>
            <a:r>
              <a:rPr sz="2133" b="1" spc="-16" dirty="0"/>
              <a:t> </a:t>
            </a:r>
            <a:r>
              <a:rPr sz="2133" spc="-11" dirty="0"/>
              <a:t>easy</a:t>
            </a:r>
            <a:r>
              <a:rPr sz="2133" spc="5" dirty="0"/>
              <a:t> </a:t>
            </a:r>
            <a:r>
              <a:rPr sz="2133" spc="-16" dirty="0"/>
              <a:t>to</a:t>
            </a:r>
            <a:r>
              <a:rPr sz="2133" spc="-11" dirty="0"/>
              <a:t> defend</a:t>
            </a:r>
            <a:r>
              <a:rPr sz="2133" spc="-16" dirty="0"/>
              <a:t> </a:t>
            </a:r>
            <a:r>
              <a:rPr sz="2133" spc="-11" dirty="0"/>
              <a:t>against,</a:t>
            </a:r>
            <a:r>
              <a:rPr sz="2133" spc="5" dirty="0"/>
              <a:t> </a:t>
            </a:r>
            <a:r>
              <a:rPr sz="2133" spc="-5" dirty="0"/>
              <a:t>obvious</a:t>
            </a:r>
            <a:r>
              <a:rPr sz="2133" spc="-11" dirty="0"/>
              <a:t> </a:t>
            </a:r>
            <a:r>
              <a:rPr sz="2133" spc="-16" dirty="0"/>
              <a:t>fixes</a:t>
            </a:r>
            <a:r>
              <a:rPr sz="2133" dirty="0"/>
              <a:t> </a:t>
            </a:r>
            <a:r>
              <a:rPr sz="2133" spc="-5" dirty="0"/>
              <a:t>can</a:t>
            </a:r>
            <a:endParaRPr sz="2133" dirty="0"/>
          </a:p>
        </p:txBody>
      </p:sp>
      <p:sp>
        <p:nvSpPr>
          <p:cNvPr id="5" name="object 5"/>
          <p:cNvSpPr txBox="1"/>
          <p:nvPr/>
        </p:nvSpPr>
        <p:spPr>
          <a:xfrm>
            <a:off x="677334" y="4949139"/>
            <a:ext cx="5818971" cy="3296672"/>
          </a:xfrm>
          <a:prstGeom prst="rect">
            <a:avLst/>
          </a:prstGeom>
        </p:spPr>
        <p:txBody>
          <a:bodyPr vert="horz" wrap="square" lIns="0" tIns="14224" rIns="0" bIns="0" rtlCol="0">
            <a:spAutoFit/>
          </a:bodyPr>
          <a:lstStyle/>
          <a:p>
            <a:pPr marL="319034" marR="169339" algn="just" defTabSz="975390" rtl="0">
              <a:spcBef>
                <a:spcPts val="112"/>
              </a:spcBef>
            </a:pP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help,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but nothing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provides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bulletproof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defense </a:t>
            </a:r>
            <a:r>
              <a:rPr sz="2133" kern="1200" spc="-46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(that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we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know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of)</a:t>
            </a:r>
            <a:endParaRPr sz="213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marR="22353" indent="-306164" algn="just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can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transfer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across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different </a:t>
            </a:r>
            <a:r>
              <a:rPr sz="2133" kern="1200" spc="-46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networks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(e.g., the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same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can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fool</a:t>
            </a:r>
            <a:r>
              <a:rPr sz="213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both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AlexNet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ResNet)</a:t>
            </a:r>
            <a:endParaRPr sz="213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marR="164597" indent="-306164" algn="just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 examples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can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work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real world, </a:t>
            </a:r>
            <a:r>
              <a:rPr sz="2133" kern="1200" spc="-46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just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special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and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very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precise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pixel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patterns</a:t>
            </a:r>
            <a:endParaRPr sz="213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319034" marR="5419" indent="-306164" algn="l" defTabSz="975390" rtl="0">
              <a:buFont typeface="Wingdings"/>
              <a:buChar char=""/>
              <a:tabLst>
                <a:tab pos="319711" algn="l"/>
              </a:tabLst>
            </a:pP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Adversarial</a:t>
            </a:r>
            <a:r>
              <a:rPr sz="2133" kern="1200" spc="27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examples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b="1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2133" b="1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specific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(artificial) </a:t>
            </a:r>
            <a:r>
              <a:rPr sz="2133" kern="1200" spc="-469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neural</a:t>
            </a:r>
            <a:r>
              <a:rPr sz="2133" kern="1200" spc="-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networks,</a:t>
            </a:r>
            <a:r>
              <a:rPr sz="2133" kern="1200" spc="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virtually</a:t>
            </a:r>
            <a:r>
              <a:rPr sz="2133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all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learned</a:t>
            </a:r>
            <a:r>
              <a:rPr sz="2133" kern="1200" spc="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models </a:t>
            </a:r>
            <a:r>
              <a:rPr sz="2133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are 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susceptible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to</a:t>
            </a:r>
            <a:r>
              <a:rPr sz="2133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2133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them</a:t>
            </a:r>
            <a:endParaRPr sz="2133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2100" y="7220916"/>
            <a:ext cx="2277872" cy="91991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3189" rIns="0" bIns="0" rtlCol="0">
            <a:spAutoFit/>
          </a:bodyPr>
          <a:lstStyle/>
          <a:p>
            <a:pPr marL="98216" marR="140890" algn="l" defTabSz="975390" rtl="0">
              <a:spcBef>
                <a:spcPts val="261"/>
              </a:spcBef>
            </a:pP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including 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your brain,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which is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 type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of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learned model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8404" y="5136896"/>
            <a:ext cx="1279346" cy="134112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8611616" y="5235244"/>
            <a:ext cx="709845" cy="81280"/>
          </a:xfrm>
          <a:custGeom>
            <a:avLst/>
            <a:gdLst/>
            <a:ahLst/>
            <a:cxnLst/>
            <a:rect l="l" t="t" r="r" b="b"/>
            <a:pathLst>
              <a:path w="665479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7624"/>
                </a:lnTo>
                <a:lnTo>
                  <a:pt x="63500" y="47624"/>
                </a:lnTo>
                <a:lnTo>
                  <a:pt x="63500" y="28574"/>
                </a:lnTo>
                <a:lnTo>
                  <a:pt x="76200" y="28574"/>
                </a:lnTo>
                <a:lnTo>
                  <a:pt x="76200" y="0"/>
                </a:lnTo>
                <a:close/>
              </a:path>
              <a:path w="665479" h="76200">
                <a:moveTo>
                  <a:pt x="76200" y="28574"/>
                </a:moveTo>
                <a:lnTo>
                  <a:pt x="63500" y="28574"/>
                </a:lnTo>
                <a:lnTo>
                  <a:pt x="63500" y="47624"/>
                </a:lnTo>
                <a:lnTo>
                  <a:pt x="76200" y="47624"/>
                </a:lnTo>
                <a:lnTo>
                  <a:pt x="76200" y="28574"/>
                </a:lnTo>
                <a:close/>
              </a:path>
              <a:path w="665479" h="76200">
                <a:moveTo>
                  <a:pt x="664971" y="28574"/>
                </a:moveTo>
                <a:lnTo>
                  <a:pt x="76200" y="28574"/>
                </a:lnTo>
                <a:lnTo>
                  <a:pt x="76200" y="47624"/>
                </a:lnTo>
                <a:lnTo>
                  <a:pt x="664971" y="47624"/>
                </a:lnTo>
                <a:lnTo>
                  <a:pt x="664971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l" defTabSz="975390" rtl="0"/>
            <a:endParaRPr sz="192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05450" y="4994520"/>
            <a:ext cx="3159760" cy="1077966"/>
          </a:xfrm>
          <a:prstGeom prst="rect">
            <a:avLst/>
          </a:prstGeom>
        </p:spPr>
        <p:txBody>
          <a:bodyPr vert="horz" wrap="square" lIns="0" tIns="86021" rIns="0" bIns="0" rtlCol="0">
            <a:spAutoFit/>
          </a:bodyPr>
          <a:lstStyle/>
          <a:p>
            <a:pPr marL="13547" algn="l" defTabSz="975390" rtl="0">
              <a:spcBef>
                <a:spcPts val="677"/>
              </a:spcBef>
            </a:pP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speed</a:t>
            </a:r>
            <a:r>
              <a:rPr sz="1920" kern="1200" spc="-32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limit: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45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  <a:p>
            <a:pPr marL="13547" marR="5419" algn="l" defTabSz="975390" rtl="0">
              <a:lnSpc>
                <a:spcPct val="117100"/>
              </a:lnSpc>
              <a:spcBef>
                <a:spcPts val="181"/>
              </a:spcBef>
            </a:pP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photo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is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not</a:t>
            </a:r>
            <a:r>
              <a:rPr sz="1920" kern="1200" spc="-1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altered</a:t>
            </a:r>
            <a:r>
              <a:rPr sz="1920" kern="1200" spc="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in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any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16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way! </a:t>
            </a:r>
            <a:r>
              <a:rPr sz="1920" kern="1200" spc="-421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but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the</a:t>
            </a:r>
            <a:r>
              <a:rPr sz="1920" kern="1200" spc="-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sign</a:t>
            </a:r>
            <a:r>
              <a:rPr sz="1920" kern="1200" spc="5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 </a:t>
            </a:r>
            <a:r>
              <a:rPr sz="1920" kern="1200" dirty="0">
                <a:solidFill>
                  <a:prstClr val="black"/>
                </a:solidFill>
                <a:latin typeface="Calibri"/>
                <a:ea typeface="+mn-ea"/>
                <a:cs typeface="Calibri"/>
              </a:rPr>
              <a:t>is</a:t>
            </a:r>
            <a:endParaRPr sz="1920" kern="1200">
              <a:solidFill>
                <a:prstClr val="black"/>
              </a:solidFill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</TotalTime>
  <Words>1583</Words>
  <Application>Microsoft Office PowerPoint</Application>
  <PresentationFormat>Custom</PresentationFormat>
  <Paragraphs>234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Cambria</vt:lpstr>
      <vt:lpstr>Georgia</vt:lpstr>
      <vt:lpstr>Lucida Console</vt:lpstr>
      <vt:lpstr>Palatino Linotype</vt:lpstr>
      <vt:lpstr>Times New Roman</vt:lpstr>
      <vt:lpstr>Wingdings</vt:lpstr>
      <vt:lpstr>Office Theme</vt:lpstr>
      <vt:lpstr>1_Office Theme</vt:lpstr>
      <vt:lpstr>Adversarial Examples and Adversarial Training  Some slides borrowed from Ian Goodfellow</vt:lpstr>
      <vt:lpstr>Since 2013, deep neural networks have matched human performance at...</vt:lpstr>
      <vt:lpstr>Overview</vt:lpstr>
      <vt:lpstr>Machine learning is not magic (training time)</vt:lpstr>
      <vt:lpstr>Machine learning is not magic (inference time)</vt:lpstr>
      <vt:lpstr>Machine learning is deployed in adversarial  settings</vt:lpstr>
      <vt:lpstr>Machine learning does not always generalize well</vt:lpstr>
      <vt:lpstr>Adversarial examples</vt:lpstr>
      <vt:lpstr>Some facts about adversarial examples</vt:lpstr>
      <vt:lpstr>A problem with deep nets?</vt:lpstr>
      <vt:lpstr>Is it due to overfitting?</vt:lpstr>
      <vt:lpstr>Linear models hypothesis</vt:lpstr>
      <vt:lpstr>PowerPoint Presentation</vt:lpstr>
      <vt:lpstr>FGSM (misclassification)</vt:lpstr>
      <vt:lpstr>The Fast Gradient Sign Method</vt:lpstr>
      <vt:lpstr>Linear models hypothesis</vt:lpstr>
      <vt:lpstr>What does this have to do with generalization?</vt:lpstr>
      <vt:lpstr>Summary</vt:lpstr>
      <vt:lpstr>Real-world adversarial examples</vt:lpstr>
      <vt:lpstr>Adversarial Examples in the Human Brain</vt:lpstr>
      <vt:lpstr>Human adversarial examples?</vt:lpstr>
      <vt:lpstr>Adversarial Examples for RL</vt:lpstr>
      <vt:lpstr>High-Dimensional Linear Models</vt:lpstr>
      <vt:lpstr>Linear Models of ImageNet</vt:lpstr>
      <vt:lpstr>RBFs behave more intuitively</vt:lpstr>
      <vt:lpstr>Cross-model, cross-dataset generalization</vt:lpstr>
      <vt:lpstr>Cross-technique transferability</vt:lpstr>
      <vt:lpstr>Transferability Attack</vt:lpstr>
      <vt:lpstr>Cross-Training Data Transferability</vt:lpstr>
      <vt:lpstr>Enhancing Transfer With Ensembles</vt:lpstr>
      <vt:lpstr>Practical Attacks</vt:lpstr>
      <vt:lpstr>Adversarial Examples in the Physical World</vt:lpstr>
      <vt:lpstr>Failed defenses</vt:lpstr>
      <vt:lpstr>Training on Adversarial Examples</vt:lpstr>
      <vt:lpstr>Adversarial Training of other Models</vt:lpstr>
      <vt:lpstr>Weaknesses Persist</vt:lpstr>
      <vt:lpstr>Adversarial Training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Adversarial Examples and Adversarial Training Some slides borrowed from Ian Goodfellow</dc:title>
  <dc:creator>SHE Dongdong</dc:creator>
  <cp:lastModifiedBy>SHE Dongdong</cp:lastModifiedBy>
  <cp:revision>7</cp:revision>
  <dcterms:created xsi:type="dcterms:W3CDTF">2024-11-25T04:48:25Z</dcterms:created>
  <dcterms:modified xsi:type="dcterms:W3CDTF">2024-11-26T05:31:04Z</dcterms:modified>
</cp:coreProperties>
</file>