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1"/>
  </p:notesMasterIdLst>
  <p:sldIdLst>
    <p:sldId id="277" r:id="rId3"/>
    <p:sldId id="257" r:id="rId4"/>
    <p:sldId id="354" r:id="rId5"/>
    <p:sldId id="357" r:id="rId6"/>
    <p:sldId id="259" r:id="rId7"/>
    <p:sldId id="260" r:id="rId8"/>
    <p:sldId id="261" r:id="rId9"/>
    <p:sldId id="271" r:id="rId10"/>
    <p:sldId id="272" r:id="rId11"/>
    <p:sldId id="358" r:id="rId12"/>
    <p:sldId id="263" r:id="rId13"/>
    <p:sldId id="274" r:id="rId14"/>
    <p:sldId id="265" r:id="rId15"/>
    <p:sldId id="273" r:id="rId16"/>
    <p:sldId id="266" r:id="rId17"/>
    <p:sldId id="270" r:id="rId18"/>
    <p:sldId id="352" r:id="rId19"/>
    <p:sldId id="329" r:id="rId20"/>
    <p:sldId id="330" r:id="rId21"/>
    <p:sldId id="331" r:id="rId22"/>
    <p:sldId id="332" r:id="rId23"/>
    <p:sldId id="269" r:id="rId24"/>
    <p:sldId id="359" r:id="rId25"/>
    <p:sldId id="360" r:id="rId26"/>
    <p:sldId id="406" r:id="rId27"/>
    <p:sldId id="404" r:id="rId28"/>
    <p:sldId id="267" r:id="rId29"/>
    <p:sldId id="405" r:id="rId30"/>
    <p:sldId id="278" r:id="rId31"/>
    <p:sldId id="279" r:id="rId32"/>
    <p:sldId id="280" r:id="rId33"/>
    <p:sldId id="407" r:id="rId34"/>
    <p:sldId id="281" r:id="rId35"/>
    <p:sldId id="356" r:id="rId36"/>
    <p:sldId id="283" r:id="rId37"/>
    <p:sldId id="284" r:id="rId38"/>
    <p:sldId id="285" r:id="rId39"/>
    <p:sldId id="287" r:id="rId40"/>
    <p:sldId id="288" r:id="rId41"/>
    <p:sldId id="334" r:id="rId42"/>
    <p:sldId id="355" r:id="rId43"/>
    <p:sldId id="335" r:id="rId44"/>
    <p:sldId id="350" r:id="rId45"/>
    <p:sldId id="351" r:id="rId46"/>
    <p:sldId id="349" r:id="rId47"/>
    <p:sldId id="353" r:id="rId48"/>
    <p:sldId id="326" r:id="rId49"/>
    <p:sldId id="32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5"/>
  </p:normalViewPr>
  <p:slideViewPr>
    <p:cSldViewPr snapToGrid="0">
      <p:cViewPr varScale="1">
        <p:scale>
          <a:sx n="93" d="100"/>
          <a:sy n="93" d="100"/>
        </p:scale>
        <p:origin x="21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c:v>
                </c:pt>
              </c:strCache>
            </c:strRef>
          </c:tx>
          <c:spPr>
            <a:solidFill>
              <a:schemeClr val="accent1"/>
            </a:solidFill>
            <a:ln>
              <a:noFill/>
            </a:ln>
            <a:effectLst/>
          </c:spPr>
          <c:invertIfNegative val="0"/>
          <c:cat>
            <c:strRef>
              <c:f>Sheet1!$A$2:$A$19</c:f>
              <c:strCache>
                <c:ptCount val="18"/>
                <c:pt idx="0">
                  <c:v>1996</c:v>
                </c:pt>
                <c:pt idx="1">
                  <c:v>1997</c:v>
                </c:pt>
                <c:pt idx="2">
                  <c:v>1998</c:v>
                </c:pt>
                <c:pt idx="3">
                  <c:v>1999</c:v>
                </c:pt>
                <c:pt idx="4">
                  <c:v>2000</c:v>
                </c:pt>
                <c:pt idx="5">
                  <c:v>2001</c:v>
                </c:pt>
                <c:pt idx="6">
                  <c:v>2002</c:v>
                </c:pt>
                <c:pt idx="7">
                  <c:v>2003</c:v>
                </c:pt>
                <c:pt idx="8">
                  <c:v>2004</c:v>
                </c:pt>
                <c:pt idx="9">
                  <c:v>2005</c:v>
                </c:pt>
                <c:pt idx="10">
                  <c:v>2006</c:v>
                </c:pt>
                <c:pt idx="11">
                  <c:v>⋯</c:v>
                </c:pt>
                <c:pt idx="12">
                  <c:v>2015</c:v>
                </c:pt>
                <c:pt idx="13">
                  <c:v>2016</c:v>
                </c:pt>
                <c:pt idx="14">
                  <c:v>2017</c:v>
                </c:pt>
                <c:pt idx="15">
                  <c:v>2018</c:v>
                </c:pt>
                <c:pt idx="16">
                  <c:v>2019</c:v>
                </c:pt>
                <c:pt idx="17">
                  <c:v>2020</c:v>
                </c:pt>
              </c:strCache>
            </c:strRef>
          </c:cat>
          <c:val>
            <c:numRef>
              <c:f>Sheet1!$B$2:$B$19</c:f>
              <c:numCache>
                <c:formatCode>General</c:formatCode>
                <c:ptCount val="18"/>
                <c:pt idx="0">
                  <c:v>5</c:v>
                </c:pt>
                <c:pt idx="1">
                  <c:v>10</c:v>
                </c:pt>
                <c:pt idx="2">
                  <c:v>10</c:v>
                </c:pt>
                <c:pt idx="3">
                  <c:v>47</c:v>
                </c:pt>
                <c:pt idx="4">
                  <c:v>62</c:v>
                </c:pt>
                <c:pt idx="5">
                  <c:v>58</c:v>
                </c:pt>
                <c:pt idx="6">
                  <c:v>34</c:v>
                </c:pt>
                <c:pt idx="7">
                  <c:v>90</c:v>
                </c:pt>
                <c:pt idx="8">
                  <c:v>121</c:v>
                </c:pt>
                <c:pt idx="9">
                  <c:v>105</c:v>
                </c:pt>
                <c:pt idx="10">
                  <c:v>74</c:v>
                </c:pt>
                <c:pt idx="12">
                  <c:v>146</c:v>
                </c:pt>
                <c:pt idx="13">
                  <c:v>249</c:v>
                </c:pt>
                <c:pt idx="14">
                  <c:v>245</c:v>
                </c:pt>
                <c:pt idx="15">
                  <c:v>646</c:v>
                </c:pt>
                <c:pt idx="16">
                  <c:v>226</c:v>
                </c:pt>
                <c:pt idx="17">
                  <c:v>137</c:v>
                </c:pt>
              </c:numCache>
            </c:numRef>
          </c:val>
          <c:extLst>
            <c:ext xmlns:c16="http://schemas.microsoft.com/office/drawing/2014/chart" uri="{C3380CC4-5D6E-409C-BE32-E72D297353CC}">
              <c16:uniqueId val="{00000000-6182-534D-BE4B-ACF2D6C3577F}"/>
            </c:ext>
          </c:extLst>
        </c:ser>
        <c:dLbls>
          <c:showLegendKey val="0"/>
          <c:showVal val="0"/>
          <c:showCatName val="0"/>
          <c:showSerName val="0"/>
          <c:showPercent val="0"/>
          <c:showBubbleSize val="0"/>
        </c:dLbls>
        <c:gapWidth val="219"/>
        <c:overlap val="-27"/>
        <c:axId val="1663112208"/>
        <c:axId val="1663113984"/>
      </c:barChart>
      <c:catAx>
        <c:axId val="166311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3113984"/>
        <c:crosses val="autoZero"/>
        <c:auto val="1"/>
        <c:lblAlgn val="ctr"/>
        <c:lblOffset val="100"/>
        <c:noMultiLvlLbl val="0"/>
      </c:catAx>
      <c:valAx>
        <c:axId val="166311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311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31FE1-DC72-4B48-B1DC-D4E1C01A36BE}"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2DCF4-FC7A-1D4E-9E04-5E2942971071}" type="slidenum">
              <a:rPr lang="en-US" smtClean="0"/>
              <a:t>‹#›</a:t>
            </a:fld>
            <a:endParaRPr lang="en-US"/>
          </a:p>
        </p:txBody>
      </p:sp>
    </p:spTree>
    <p:extLst>
      <p:ext uri="{BB962C8B-B14F-4D97-AF65-F5344CB8AC3E}">
        <p14:creationId xmlns:p14="http://schemas.microsoft.com/office/powerpoint/2010/main" val="137731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merican_fuzzy_lop_(fuzz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dirty="0"/>
          </a:p>
        </p:txBody>
      </p:sp>
    </p:spTree>
    <p:extLst>
      <p:ext uri="{BB962C8B-B14F-4D97-AF65-F5344CB8AC3E}">
        <p14:creationId xmlns:p14="http://schemas.microsoft.com/office/powerpoint/2010/main" val="96342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researchers have come up with many automated approaches to find vulnerabilities, such as static analysis and dynamic analysis, formal verification, symbolic executions and fuzzing. Among them, fuzzing is a very popular approach. It is simple and effective and can scale to large real-world programs. It is also widely used in industry. Linus Torvalds even says fuzzing is improving Linux kernel security. </a:t>
            </a:r>
          </a:p>
        </p:txBody>
      </p:sp>
      <p:sp>
        <p:nvSpPr>
          <p:cNvPr id="4" name="Slide Number Placeholder 3"/>
          <p:cNvSpPr>
            <a:spLocks noGrp="1"/>
          </p:cNvSpPr>
          <p:nvPr>
            <p:ph type="sldNum" sz="quarter" idx="5"/>
          </p:nvPr>
        </p:nvSpPr>
        <p:spPr/>
        <p:txBody>
          <a:bodyPr/>
          <a:lstStyle/>
          <a:p>
            <a:fld id="{7512B3E4-AB82-4C42-8A6F-D4CAB4BED20F}" type="slidenum">
              <a:rPr lang="en-US" smtClean="0"/>
              <a:t>23</a:t>
            </a:fld>
            <a:endParaRPr lang="en-US"/>
          </a:p>
        </p:txBody>
      </p:sp>
    </p:spTree>
    <p:extLst>
      <p:ext uri="{BB962C8B-B14F-4D97-AF65-F5344CB8AC3E}">
        <p14:creationId xmlns:p14="http://schemas.microsoft.com/office/powerpoint/2010/main" val="138825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2B3E4-AB82-4C42-8A6F-D4CAB4BED20F}" type="slidenum">
              <a:rPr lang="en-US" smtClean="0"/>
              <a:t>24</a:t>
            </a:fld>
            <a:endParaRPr lang="en-US"/>
          </a:p>
        </p:txBody>
      </p:sp>
    </p:spTree>
    <p:extLst>
      <p:ext uri="{BB962C8B-B14F-4D97-AF65-F5344CB8AC3E}">
        <p14:creationId xmlns:p14="http://schemas.microsoft.com/office/powerpoint/2010/main" val="26037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Fuzzing has been used in diverse application domains. Such as binary, kernel, network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7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bit of background fuzzing. What is fuzzing? It is a popular software testing technique. Specifically, it finds a set of inputs that can trigger vulnerabilities and maximize the code coverage by generating a large number of random inputs, then execute tested programs with these inputs to see if there are any abnormal behaviors such as crashes or hangs. A simple example of fuzzing is monkey testing. As shown in the figure on the right. Imagine we have a monkey sitting in front of a computer. Each time, the monkey types a random input. You can see a large number of meaningless inputs generated by the monkey. All these inputs will be sent into tested programs and see if they find abnormal program behaviors.</a:t>
            </a:r>
            <a:endParaRPr lang="en-US" dirty="0"/>
          </a:p>
        </p:txBody>
      </p:sp>
      <p:sp>
        <p:nvSpPr>
          <p:cNvPr id="4" name="Slide Number Placeholder 3"/>
          <p:cNvSpPr>
            <a:spLocks noGrp="1"/>
          </p:cNvSpPr>
          <p:nvPr>
            <p:ph type="sldNum" sz="quarter" idx="5"/>
          </p:nvPr>
        </p:nvSpPr>
        <p:spPr/>
        <p:txBody>
          <a:bodyPr/>
          <a:lstStyle/>
          <a:p>
            <a:fld id="{7512B3E4-AB82-4C42-8A6F-D4CAB4BED20F}" type="slidenum">
              <a:rPr lang="en-US" smtClean="0"/>
              <a:t>26</a:t>
            </a:fld>
            <a:endParaRPr lang="en-US"/>
          </a:p>
        </p:txBody>
      </p:sp>
    </p:spTree>
    <p:extLst>
      <p:ext uri="{BB962C8B-B14F-4D97-AF65-F5344CB8AC3E}">
        <p14:creationId xmlns:p14="http://schemas.microsoft.com/office/powerpoint/2010/main" val="3300889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Real-world </a:t>
            </a:r>
            <a:r>
              <a:rPr lang="en-US" dirty="0" err="1"/>
              <a:t>fuzzer</a:t>
            </a:r>
            <a:r>
              <a:rPr lang="en-US" dirty="0"/>
              <a:t> cannot use monkeys’ random generation because most of them are invalid. In order to generate more valid testcases, a real-world </a:t>
            </a:r>
            <a:r>
              <a:rPr lang="en-US" dirty="0" err="1"/>
              <a:t>fuzzer</a:t>
            </a:r>
            <a:r>
              <a:rPr lang="en-US" dirty="0"/>
              <a:t> starts with a valid seed and applies mutation on it. Let’s look at a general workflow of fuzzing. It starts with a set of valid seed corpus, consisting of multiple test cases, we call seed. Then seed scheduling module selects a seed from the corpus. For example, it chooses the seed “</a:t>
            </a:r>
            <a:r>
              <a:rPr lang="en-US" dirty="0" err="1"/>
              <a:t>bbbb</a:t>
            </a:r>
            <a:r>
              <a:rPr lang="en-US" dirty="0"/>
              <a:t>” like this. Next, the seed mutation module mutates the selected seed to generate a new input, “</a:t>
            </a:r>
            <a:r>
              <a:rPr lang="en-US" dirty="0" err="1"/>
              <a:t>bbxx</a:t>
            </a:r>
            <a:r>
              <a:rPr lang="en-US" dirty="0"/>
              <a:t>”. Then the new input “</a:t>
            </a:r>
            <a:r>
              <a:rPr lang="en-US" dirty="0" err="1"/>
              <a:t>bbxx</a:t>
            </a:r>
            <a:r>
              <a:rPr lang="en-US" dirty="0"/>
              <a:t>” are sent into the tested program for dynamic execution. </a:t>
            </a:r>
            <a:r>
              <a:rPr lang="en-US" dirty="0" err="1"/>
              <a:t>Fuzzer</a:t>
            </a:r>
            <a:r>
              <a:rPr lang="en-US" dirty="0"/>
              <a:t> will monitor the dynamic execution of the new input. If there is abnormal or new behaviors found, the new input will be saved and added to the seed; else, discarded. You may find that this process is a loop. Fuzzing is essentially an iterative searching loop consisting of two steps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26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29</a:t>
            </a:fld>
            <a:endParaRPr lang="en-US" dirty="0"/>
          </a:p>
        </p:txBody>
      </p:sp>
    </p:spTree>
    <p:extLst>
      <p:ext uri="{BB962C8B-B14F-4D97-AF65-F5344CB8AC3E}">
        <p14:creationId xmlns:p14="http://schemas.microsoft.com/office/powerpoint/2010/main" val="129090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check should also check size</a:t>
            </a:r>
            <a:r>
              <a:rPr lang="en-US" baseline="0" dirty="0"/>
              <a:t> </a:t>
            </a:r>
            <a:r>
              <a:rPr lang="en-US" dirty="0"/>
              <a:t>of len1 and len2.</a:t>
            </a:r>
          </a:p>
        </p:txBody>
      </p:sp>
      <p:sp>
        <p:nvSpPr>
          <p:cNvPr id="4" name="Slide Number Placeholder 3"/>
          <p:cNvSpPr>
            <a:spLocks noGrp="1"/>
          </p:cNvSpPr>
          <p:nvPr>
            <p:ph type="sldNum" sz="quarter" idx="10"/>
          </p:nvPr>
        </p:nvSpPr>
        <p:spPr/>
        <p:txBody>
          <a:bodyPr/>
          <a:lstStyle/>
          <a:p>
            <a:fld id="{8FF38DAD-5F37-4EA5-A798-26ED1E453939}" type="slidenum">
              <a:rPr lang="en-US" smtClean="0"/>
              <a:pPr/>
              <a:t>33</a:t>
            </a:fld>
            <a:endParaRPr lang="en-US" dirty="0"/>
          </a:p>
        </p:txBody>
      </p:sp>
    </p:spTree>
    <p:extLst>
      <p:ext uri="{BB962C8B-B14F-4D97-AF65-F5344CB8AC3E}">
        <p14:creationId xmlns:p14="http://schemas.microsoft.com/office/powerpoint/2010/main" val="41504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check should also check size</a:t>
            </a:r>
            <a:r>
              <a:rPr lang="en-US" baseline="0" dirty="0"/>
              <a:t> </a:t>
            </a:r>
            <a:r>
              <a:rPr lang="en-US" dirty="0"/>
              <a:t>of len1 and len2.</a:t>
            </a:r>
          </a:p>
        </p:txBody>
      </p:sp>
      <p:sp>
        <p:nvSpPr>
          <p:cNvPr id="4" name="Slide Number Placeholder 3"/>
          <p:cNvSpPr>
            <a:spLocks noGrp="1"/>
          </p:cNvSpPr>
          <p:nvPr>
            <p:ph type="sldNum" sz="quarter" idx="10"/>
          </p:nvPr>
        </p:nvSpPr>
        <p:spPr/>
        <p:txBody>
          <a:bodyPr/>
          <a:lstStyle/>
          <a:p>
            <a:fld id="{8FF38DAD-5F37-4EA5-A798-26ED1E453939}" type="slidenum">
              <a:rPr lang="en-US" smtClean="0"/>
              <a:pPr/>
              <a:t>34</a:t>
            </a:fld>
            <a:endParaRPr lang="en-US" dirty="0"/>
          </a:p>
        </p:txBody>
      </p:sp>
    </p:spTree>
    <p:extLst>
      <p:ext uri="{BB962C8B-B14F-4D97-AF65-F5344CB8AC3E}">
        <p14:creationId xmlns:p14="http://schemas.microsoft.com/office/powerpoint/2010/main" val="30221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nlen</a:t>
            </a:r>
            <a:r>
              <a:rPr lang="en-US" dirty="0"/>
              <a:t>: current length of data in buffer.   </a:t>
            </a:r>
            <a:r>
              <a:rPr lang="en-US" dirty="0" err="1"/>
              <a:t>vlen</a:t>
            </a:r>
            <a:r>
              <a:rPr lang="en-US" dirty="0"/>
              <a:t>: length of data to add to buffer.    Problem:  </a:t>
            </a:r>
            <a:r>
              <a:rPr lang="en-US" dirty="0" err="1"/>
              <a:t>nlen</a:t>
            </a:r>
            <a:r>
              <a:rPr lang="en-US" dirty="0"/>
              <a:t> can be 8192.    </a:t>
            </a:r>
            <a:r>
              <a:rPr lang="en-US"/>
              <a:t>(allocated buffer </a:t>
            </a:r>
            <a:r>
              <a:rPr lang="en-US" dirty="0"/>
              <a:t>size is 8192)</a:t>
            </a:r>
          </a:p>
        </p:txBody>
      </p:sp>
      <p:sp>
        <p:nvSpPr>
          <p:cNvPr id="4" name="Slide Number Placeholder 3"/>
          <p:cNvSpPr>
            <a:spLocks noGrp="1"/>
          </p:cNvSpPr>
          <p:nvPr>
            <p:ph type="sldNum" sz="quarter" idx="5"/>
          </p:nvPr>
        </p:nvSpPr>
        <p:spPr/>
        <p:txBody>
          <a:bodyPr/>
          <a:lstStyle/>
          <a:p>
            <a:fld id="{8FF38DAD-5F37-4EA5-A798-26ED1E453939}" type="slidenum">
              <a:rPr lang="en-US" smtClean="0"/>
              <a:pPr/>
              <a:t>35</a:t>
            </a:fld>
            <a:endParaRPr lang="en-US" dirty="0"/>
          </a:p>
        </p:txBody>
      </p:sp>
    </p:spTree>
    <p:extLst>
      <p:ext uri="{BB962C8B-B14F-4D97-AF65-F5344CB8AC3E}">
        <p14:creationId xmlns:p14="http://schemas.microsoft.com/office/powerpoint/2010/main" val="2800756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c1.doReset()  causes changer() to be called</a:t>
            </a:r>
            <a:r>
              <a:rPr lang="en-US" baseline="0" dirty="0"/>
              <a:t> and free object c2.</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42</a:t>
            </a:fld>
            <a:endParaRPr lang="en-US" dirty="0"/>
          </a:p>
        </p:txBody>
      </p:sp>
    </p:spTree>
    <p:extLst>
      <p:ext uri="{BB962C8B-B14F-4D97-AF65-F5344CB8AC3E}">
        <p14:creationId xmlns:p14="http://schemas.microsoft.com/office/powerpoint/2010/main" val="171190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 above 0x0000 7FFF FFFF FFFF is non canonical until 0xFFFF 7FFF FFFF FFFF after which is OS.</a:t>
            </a:r>
          </a:p>
        </p:txBody>
      </p:sp>
      <p:sp>
        <p:nvSpPr>
          <p:cNvPr id="4" name="Slide Number Placeholder 3"/>
          <p:cNvSpPr>
            <a:spLocks noGrp="1"/>
          </p:cNvSpPr>
          <p:nvPr>
            <p:ph type="sldNum" sz="quarter" idx="5"/>
          </p:nvPr>
        </p:nvSpPr>
        <p:spPr/>
        <p:txBody>
          <a:bodyPr/>
          <a:lstStyle/>
          <a:p>
            <a:fld id="{8FF38DAD-5F37-4EA5-A798-26ED1E453939}" type="slidenum">
              <a:rPr lang="en-US" smtClean="0"/>
              <a:pPr/>
              <a:t>6</a:t>
            </a:fld>
            <a:endParaRPr lang="en-US" dirty="0"/>
          </a:p>
        </p:txBody>
      </p:sp>
    </p:spTree>
    <p:extLst>
      <p:ext uri="{BB962C8B-B14F-4D97-AF65-F5344CB8AC3E}">
        <p14:creationId xmlns:p14="http://schemas.microsoft.com/office/powerpoint/2010/main" val="411084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 against use after free from </a:t>
            </a:r>
            <a:r>
              <a:rPr lang="en-US" dirty="0" err="1"/>
              <a:t>Usenix</a:t>
            </a:r>
            <a:r>
              <a:rPr lang="en-US" dirty="0"/>
              <a:t> Security 2021:   https://</a:t>
            </a:r>
            <a:r>
              <a:rPr lang="en-US" dirty="0" err="1"/>
              <a:t>www.usenix.org</a:t>
            </a:r>
            <a:r>
              <a:rPr lang="en-US" dirty="0"/>
              <a:t>/conference/usenixsecurity21/presentation/</a:t>
            </a:r>
            <a:r>
              <a:rPr lang="en-US" dirty="0" err="1"/>
              <a:t>wickman</a:t>
            </a:r>
            <a:endParaRPr lang="en-US" dirty="0"/>
          </a:p>
        </p:txBody>
      </p:sp>
      <p:sp>
        <p:nvSpPr>
          <p:cNvPr id="4" name="Slide Number Placeholder 3"/>
          <p:cNvSpPr>
            <a:spLocks noGrp="1"/>
          </p:cNvSpPr>
          <p:nvPr>
            <p:ph type="sldNum" sz="quarter" idx="5"/>
          </p:nvPr>
        </p:nvSpPr>
        <p:spPr/>
        <p:txBody>
          <a:bodyPr/>
          <a:lstStyle/>
          <a:p>
            <a:fld id="{8FF38DAD-5F37-4EA5-A798-26ED1E453939}" type="slidenum">
              <a:rPr lang="en-US" smtClean="0"/>
              <a:pPr/>
              <a:t>46</a:t>
            </a:fld>
            <a:endParaRPr lang="en-US" dirty="0"/>
          </a:p>
        </p:txBody>
      </p:sp>
    </p:spTree>
    <p:extLst>
      <p:ext uri="{BB962C8B-B14F-4D97-AF65-F5344CB8AC3E}">
        <p14:creationId xmlns:p14="http://schemas.microsoft.com/office/powerpoint/2010/main" val="34571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rbp</a:t>
            </a:r>
            <a:r>
              <a:rPr lang="en-US" dirty="0"/>
              <a:t>:   base pointer register</a:t>
            </a:r>
          </a:p>
        </p:txBody>
      </p:sp>
      <p:sp>
        <p:nvSpPr>
          <p:cNvPr id="4" name="Slide Number Placeholder 3"/>
          <p:cNvSpPr>
            <a:spLocks noGrp="1"/>
          </p:cNvSpPr>
          <p:nvPr>
            <p:ph type="sldNum" sz="quarter" idx="5"/>
          </p:nvPr>
        </p:nvSpPr>
        <p:spPr/>
        <p:txBody>
          <a:bodyPr/>
          <a:lstStyle/>
          <a:p>
            <a:fld id="{8FF38DAD-5F37-4EA5-A798-26ED1E453939}" type="slidenum">
              <a:rPr lang="en-US" smtClean="0"/>
              <a:pPr/>
              <a:t>7</a:t>
            </a:fld>
            <a:endParaRPr lang="en-US" dirty="0"/>
          </a:p>
        </p:txBody>
      </p:sp>
    </p:spTree>
    <p:extLst>
      <p:ext uri="{BB962C8B-B14F-4D97-AF65-F5344CB8AC3E}">
        <p14:creationId xmlns:p14="http://schemas.microsoft.com/office/powerpoint/2010/main" val="232265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Aleph one:  </a:t>
            </a:r>
            <a:r>
              <a:rPr lang="en-US" sz="1200" b="0" i="0" kern="1200" dirty="0">
                <a:solidFill>
                  <a:schemeClr val="tx1"/>
                </a:solidFill>
                <a:effectLst/>
                <a:latin typeface="+mn-lt"/>
                <a:ea typeface="+mn-ea"/>
                <a:cs typeface="+mn-cs"/>
              </a:rPr>
              <a:t>Elias Levy, moderator of </a:t>
            </a:r>
            <a:r>
              <a:rPr lang="en-US" sz="1200" b="0" i="0" kern="1200" dirty="0" err="1">
                <a:solidFill>
                  <a:schemeClr val="tx1"/>
                </a:solidFill>
                <a:effectLst/>
                <a:latin typeface="+mn-lt"/>
                <a:ea typeface="+mn-ea"/>
                <a:cs typeface="+mn-cs"/>
              </a:rPr>
              <a:t>Bugtraq</a:t>
            </a:r>
            <a:r>
              <a:rPr lang="en-US" sz="1200" b="0" i="0" kern="1200" dirty="0">
                <a:solidFill>
                  <a:schemeClr val="tx1"/>
                </a:solidFill>
                <a:effectLst/>
                <a:latin typeface="+mn-lt"/>
                <a:ea typeface="+mn-ea"/>
                <a:cs typeface="+mn-cs"/>
              </a:rPr>
              <a:t> and founder of </a:t>
            </a:r>
            <a:r>
              <a:rPr lang="en-US" sz="1200" b="0" i="0" kern="1200" dirty="0" err="1">
                <a:solidFill>
                  <a:schemeClr val="tx1"/>
                </a:solidFill>
                <a:effectLst/>
                <a:latin typeface="+mn-lt"/>
                <a:ea typeface="+mn-ea"/>
                <a:cs typeface="+mn-cs"/>
              </a:rPr>
              <a:t>SecurityFocus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Phrack</a:t>
            </a:r>
            <a:r>
              <a:rPr lang="en-US" sz="1200" b="0" i="0" kern="1200" dirty="0">
                <a:solidFill>
                  <a:schemeClr val="tx1"/>
                </a:solidFill>
                <a:effectLst/>
                <a:latin typeface="+mn-lt"/>
                <a:ea typeface="+mn-ea"/>
                <a:cs typeface="+mn-cs"/>
              </a:rPr>
              <a:t> 49, 1996.</a:t>
            </a:r>
          </a:p>
        </p:txBody>
      </p:sp>
      <p:sp>
        <p:nvSpPr>
          <p:cNvPr id="4" name="Slide Number Placeholder 3"/>
          <p:cNvSpPr>
            <a:spLocks noGrp="1"/>
          </p:cNvSpPr>
          <p:nvPr>
            <p:ph type="sldNum" sz="quarter" idx="5"/>
          </p:nvPr>
        </p:nvSpPr>
        <p:spPr/>
        <p:txBody>
          <a:bodyPr/>
          <a:lstStyle/>
          <a:p>
            <a:fld id="{8FF38DAD-5F37-4EA5-A798-26ED1E453939}" type="slidenum">
              <a:rPr lang="en-US" smtClean="0"/>
              <a:pPr/>
              <a:t>11</a:t>
            </a:fld>
            <a:endParaRPr lang="en-US" dirty="0"/>
          </a:p>
        </p:txBody>
      </p:sp>
    </p:spTree>
    <p:extLst>
      <p:ext uri="{BB962C8B-B14F-4D97-AF65-F5344CB8AC3E}">
        <p14:creationId xmlns:p14="http://schemas.microsoft.com/office/powerpoint/2010/main" val="307556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cursor</a:t>
            </a:r>
            <a:r>
              <a:rPr lang="en-US" baseline="0" dirty="0"/>
              <a:t> on web page or email message would result in arbitrary code execution.   Used for rendering cursors, animated cursors, and icons.</a:t>
            </a:r>
          </a:p>
          <a:p>
            <a:r>
              <a:rPr lang="en-US" baseline="0" dirty="0"/>
              <a:t>Symantec:  https://</a:t>
            </a:r>
            <a:r>
              <a:rPr lang="en-US" baseline="0" dirty="0" err="1"/>
              <a:t>bugs.chromium.org</a:t>
            </a:r>
            <a:r>
              <a:rPr lang="en-US" baseline="0" dirty="0"/>
              <a:t>/p/project-zero/issues/</a:t>
            </a:r>
            <a:r>
              <a:rPr lang="en-US" baseline="0" dirty="0" err="1"/>
              <a:t>detail?id</a:t>
            </a:r>
            <a:r>
              <a:rPr lang="en-US" baseline="0" dirty="0"/>
              <a:t>=820</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13</a:t>
            </a:fld>
            <a:endParaRPr lang="en-US" dirty="0"/>
          </a:p>
        </p:txBody>
      </p:sp>
    </p:spTree>
    <p:extLst>
      <p:ext uri="{BB962C8B-B14F-4D97-AF65-F5344CB8AC3E}">
        <p14:creationId xmlns:p14="http://schemas.microsoft.com/office/powerpoint/2010/main" val="397849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4175" y="685800"/>
            <a:ext cx="6092825" cy="3427413"/>
          </a:xfrm>
          <a:ln/>
        </p:spPr>
      </p:sp>
      <p:sp>
        <p:nvSpPr>
          <p:cNvPr id="39939" name="Rectangle 3"/>
          <p:cNvSpPr>
            <a:spLocks noGrp="1" noChangeArrowheads="1"/>
          </p:cNvSpPr>
          <p:nvPr>
            <p:ph type="body" idx="1"/>
          </p:nvPr>
        </p:nvSpPr>
        <p:spPr>
          <a:noFill/>
          <a:ln/>
        </p:spPr>
        <p:txBody>
          <a:bodyPr/>
          <a:lstStyle/>
          <a:p>
            <a:r>
              <a:rPr lang="en-US" dirty="0"/>
              <a:t>Windows media player bitmaps  (skins) – heap overflow,  Feb. 2006</a:t>
            </a:r>
          </a:p>
          <a:p>
            <a:r>
              <a:rPr lang="en-US" dirty="0" err="1"/>
              <a:t>setjmp</a:t>
            </a:r>
            <a:r>
              <a:rPr lang="en-US" dirty="0"/>
              <a:t> – used for exception handling (jump to global error handling code in case of error).  Or for setting a checkpoint.</a:t>
            </a:r>
          </a:p>
        </p:txBody>
      </p:sp>
    </p:spTree>
    <p:extLst>
      <p:ext uri="{BB962C8B-B14F-4D97-AF65-F5344CB8AC3E}">
        <p14:creationId xmlns:p14="http://schemas.microsoft.com/office/powerpoint/2010/main" val="149864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B1D5B0-E315-4483-908A-EECE1BEBB53D}" type="slidenum">
              <a:rPr lang="en-US" smtClean="0"/>
              <a:pPr>
                <a:defRPr/>
              </a:pPr>
              <a:t>16</a:t>
            </a:fld>
            <a:endParaRPr lang="en-US"/>
          </a:p>
        </p:txBody>
      </p:sp>
    </p:spTree>
    <p:extLst>
      <p:ext uri="{BB962C8B-B14F-4D97-AF65-F5344CB8AC3E}">
        <p14:creationId xmlns:p14="http://schemas.microsoft.com/office/powerpoint/2010/main" val="205556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eFence</a:t>
            </a:r>
            <a:r>
              <a:rPr lang="en-US" dirty="0"/>
              <a:t>:  electric fence,  Linux debugging tool.   Also works against use after free by marking deallocated memory as not writable.   Not as good as </a:t>
            </a:r>
            <a:r>
              <a:rPr lang="en-US" dirty="0" err="1"/>
              <a:t>Valgrind</a:t>
            </a:r>
            <a:r>
              <a:rPr lang="en-US" dirty="0"/>
              <a:t>, but simpler.</a:t>
            </a:r>
          </a:p>
        </p:txBody>
      </p:sp>
      <p:sp>
        <p:nvSpPr>
          <p:cNvPr id="4" name="Slide Number Placeholder 3"/>
          <p:cNvSpPr>
            <a:spLocks noGrp="1"/>
          </p:cNvSpPr>
          <p:nvPr>
            <p:ph type="sldNum" sz="quarter" idx="5"/>
          </p:nvPr>
        </p:nvSpPr>
        <p:spPr/>
        <p:txBody>
          <a:bodyPr/>
          <a:lstStyle/>
          <a:p>
            <a:fld id="{8FF38DAD-5F37-4EA5-A798-26ED1E453939}" type="slidenum">
              <a:rPr lang="en-US" smtClean="0"/>
              <a:pPr/>
              <a:t>21</a:t>
            </a:fld>
            <a:endParaRPr lang="en-US" dirty="0"/>
          </a:p>
        </p:txBody>
      </p:sp>
    </p:spTree>
    <p:extLst>
      <p:ext uri="{BB962C8B-B14F-4D97-AF65-F5344CB8AC3E}">
        <p14:creationId xmlns:p14="http://schemas.microsoft.com/office/powerpoint/2010/main" val="361535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AFL:  American Fuzzy Lop</a:t>
            </a:r>
          </a:p>
        </p:txBody>
      </p:sp>
      <p:sp>
        <p:nvSpPr>
          <p:cNvPr id="4" name="Slide Number Placeholder 3"/>
          <p:cNvSpPr>
            <a:spLocks noGrp="1"/>
          </p:cNvSpPr>
          <p:nvPr>
            <p:ph type="sldNum" sz="quarter" idx="5"/>
          </p:nvPr>
        </p:nvSpPr>
        <p:spPr/>
        <p:txBody>
          <a:bodyPr/>
          <a:lstStyle/>
          <a:p>
            <a:fld id="{8FF38DAD-5F37-4EA5-A798-26ED1E453939}" type="slidenum">
              <a:rPr lang="en-US" smtClean="0"/>
              <a:pPr/>
              <a:t>22</a:t>
            </a:fld>
            <a:endParaRPr lang="en-US" dirty="0"/>
          </a:p>
        </p:txBody>
      </p:sp>
    </p:spTree>
    <p:extLst>
      <p:ext uri="{BB962C8B-B14F-4D97-AF65-F5344CB8AC3E}">
        <p14:creationId xmlns:p14="http://schemas.microsoft.com/office/powerpoint/2010/main" val="5062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0DD4-006A-C277-18F1-A4C3389FA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4A9CD-9763-3E50-257F-638261A83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D08E1-744B-5609-A5A9-DB18728067F7}"/>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0E221441-2824-F0F0-FC81-0E0C36638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0C05F-EBC4-0B5E-4DBB-6EE67C3DEFB2}"/>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2106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0B3D-0EFF-19AC-F478-F1DE3EE35E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3F7483-609A-E36D-C903-E559CC49F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BA043-C3EA-B10D-5763-D6242AD04868}"/>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42499B3C-8228-70D7-495E-6F92C73B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F8318-4B8B-009B-97E4-BCB7DB8ABCD4}"/>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50437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B70FF-35DE-0236-FCB7-597BD37C7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958A7-C58C-D177-DEE6-25987CA48F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042DE-01AC-D899-1190-3E32D573B28C}"/>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9A47108E-AD05-CE7B-F15C-0AAEEF1CE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AECFD-F9D6-E530-95F3-96BE75A316A8}"/>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89395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762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5080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892800" y="1371600"/>
            <a:ext cx="5080000" cy="5029200"/>
          </a:xfrm>
        </p:spPr>
        <p:txBody>
          <a:bodyPr/>
          <a:lstStyle/>
          <a:p>
            <a:pPr lvl="0"/>
            <a:endParaRPr lang="en-US" noProof="0"/>
          </a:p>
        </p:txBody>
      </p:sp>
    </p:spTree>
    <p:extLst>
      <p:ext uri="{BB962C8B-B14F-4D97-AF65-F5344CB8AC3E}">
        <p14:creationId xmlns:p14="http://schemas.microsoft.com/office/powerpoint/2010/main" val="59180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FB4-C838-5040-6001-3B6F9C6AF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0C7053-5E24-A41B-0F49-AE48F4B24B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C7933E-BDE9-029E-FF50-E11DA27041E4}"/>
              </a:ext>
            </a:extLst>
          </p:cNvPr>
          <p:cNvSpPr>
            <a:spLocks noGrp="1"/>
          </p:cNvSpPr>
          <p:nvPr>
            <p:ph type="dt" sz="half" idx="10"/>
          </p:nvPr>
        </p:nvSpPr>
        <p:spPr/>
        <p:txBody>
          <a:bodyPr/>
          <a:lstStyle/>
          <a:p>
            <a:fld id="{3B75720F-EBED-024E-97A1-5E8B4337E07A}" type="datetime1">
              <a:rPr lang="en-US" smtClean="0"/>
              <a:t>9/10/24</a:t>
            </a:fld>
            <a:endParaRPr lang="en-US"/>
          </a:p>
        </p:txBody>
      </p:sp>
      <p:sp>
        <p:nvSpPr>
          <p:cNvPr id="5" name="Footer Placeholder 4">
            <a:extLst>
              <a:ext uri="{FF2B5EF4-FFF2-40B4-BE49-F238E27FC236}">
                <a16:creationId xmlns:a16="http://schemas.microsoft.com/office/drawing/2014/main" id="{50F8A45B-B99B-2BE7-198E-88377CBB9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0AF65-B0ED-56F8-D552-4D959B716DF3}"/>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98488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1CB0-1D0A-564D-D9EE-CFDB067B7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E2DAD-7C0E-A9D3-FA67-97132FB75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BE01-5D9A-39FE-32FB-EDDE9C8BAEB7}"/>
              </a:ext>
            </a:extLst>
          </p:cNvPr>
          <p:cNvSpPr>
            <a:spLocks noGrp="1"/>
          </p:cNvSpPr>
          <p:nvPr>
            <p:ph type="dt" sz="half" idx="10"/>
          </p:nvPr>
        </p:nvSpPr>
        <p:spPr/>
        <p:txBody>
          <a:bodyPr/>
          <a:lstStyle/>
          <a:p>
            <a:fld id="{7D63FF8A-A393-744B-A4C5-FEB330520F82}" type="datetime1">
              <a:rPr lang="en-US" smtClean="0"/>
              <a:t>9/10/24</a:t>
            </a:fld>
            <a:endParaRPr lang="en-US"/>
          </a:p>
        </p:txBody>
      </p:sp>
      <p:sp>
        <p:nvSpPr>
          <p:cNvPr id="5" name="Footer Placeholder 4">
            <a:extLst>
              <a:ext uri="{FF2B5EF4-FFF2-40B4-BE49-F238E27FC236}">
                <a16:creationId xmlns:a16="http://schemas.microsoft.com/office/drawing/2014/main" id="{54B5DD0C-9FD7-8F16-9738-9F8C59C08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21433-4042-8EA1-9EF4-A87780F1D662}"/>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34828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747C-B05A-33C7-E14A-5A464FE19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3E2D2-97CC-ED01-4BD9-F542D129E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CB9DC-8814-B997-728E-05CE4A6C62EB}"/>
              </a:ext>
            </a:extLst>
          </p:cNvPr>
          <p:cNvSpPr>
            <a:spLocks noGrp="1"/>
          </p:cNvSpPr>
          <p:nvPr>
            <p:ph type="dt" sz="half" idx="10"/>
          </p:nvPr>
        </p:nvSpPr>
        <p:spPr/>
        <p:txBody>
          <a:bodyPr/>
          <a:lstStyle/>
          <a:p>
            <a:fld id="{6B9F396D-E556-B146-A600-48403A5F79EA}" type="datetime1">
              <a:rPr lang="en-US" smtClean="0"/>
              <a:t>9/10/24</a:t>
            </a:fld>
            <a:endParaRPr lang="en-US"/>
          </a:p>
        </p:txBody>
      </p:sp>
      <p:sp>
        <p:nvSpPr>
          <p:cNvPr id="5" name="Footer Placeholder 4">
            <a:extLst>
              <a:ext uri="{FF2B5EF4-FFF2-40B4-BE49-F238E27FC236}">
                <a16:creationId xmlns:a16="http://schemas.microsoft.com/office/drawing/2014/main" id="{8C6081A3-26BE-CB77-49B2-83074FF36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1629E-1CA4-C8BC-6C62-B80C04BF7C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35977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E33D-925C-D1AD-15B2-4EB25949F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482EE-F078-EFDE-241E-3A80AF9B5A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3BCE2-58FB-4C5C-7775-78CA490C0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2EA19-CAE7-4933-531D-170E65C29E4A}"/>
              </a:ext>
            </a:extLst>
          </p:cNvPr>
          <p:cNvSpPr>
            <a:spLocks noGrp="1"/>
          </p:cNvSpPr>
          <p:nvPr>
            <p:ph type="dt" sz="half" idx="10"/>
          </p:nvPr>
        </p:nvSpPr>
        <p:spPr/>
        <p:txBody>
          <a:bodyPr/>
          <a:lstStyle/>
          <a:p>
            <a:fld id="{21285264-8EB1-8B4B-8C85-C7413DBD0862}" type="datetime1">
              <a:rPr lang="en-US" smtClean="0"/>
              <a:t>9/10/24</a:t>
            </a:fld>
            <a:endParaRPr lang="en-US"/>
          </a:p>
        </p:txBody>
      </p:sp>
      <p:sp>
        <p:nvSpPr>
          <p:cNvPr id="6" name="Footer Placeholder 5">
            <a:extLst>
              <a:ext uri="{FF2B5EF4-FFF2-40B4-BE49-F238E27FC236}">
                <a16:creationId xmlns:a16="http://schemas.microsoft.com/office/drawing/2014/main" id="{4E3659F5-F3BA-34A4-EBEC-0379E6793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54E1E-4C4B-2556-2E34-80A6FB7B7D4E}"/>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19321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105-24B3-CEE6-9875-6F5ADF1C4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1D8EF-47D6-C290-4275-CD5337D58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0A156-090D-60F0-9C76-1E89557F9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D99A5-7078-A313-5621-7F732A18E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3D048-31F6-3D35-2924-8B55E77186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63DDD-A9DB-6BB1-3A23-1096F63E0473}"/>
              </a:ext>
            </a:extLst>
          </p:cNvPr>
          <p:cNvSpPr>
            <a:spLocks noGrp="1"/>
          </p:cNvSpPr>
          <p:nvPr>
            <p:ph type="dt" sz="half" idx="10"/>
          </p:nvPr>
        </p:nvSpPr>
        <p:spPr/>
        <p:txBody>
          <a:bodyPr/>
          <a:lstStyle/>
          <a:p>
            <a:fld id="{4DD5EF0B-B5F3-8447-B50D-C4E2678272CE}" type="datetime1">
              <a:rPr lang="en-US" smtClean="0"/>
              <a:t>9/10/24</a:t>
            </a:fld>
            <a:endParaRPr lang="en-US"/>
          </a:p>
        </p:txBody>
      </p:sp>
      <p:sp>
        <p:nvSpPr>
          <p:cNvPr id="8" name="Footer Placeholder 7">
            <a:extLst>
              <a:ext uri="{FF2B5EF4-FFF2-40B4-BE49-F238E27FC236}">
                <a16:creationId xmlns:a16="http://schemas.microsoft.com/office/drawing/2014/main" id="{3FE8843A-D5AA-1B8A-3709-095D830E86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B8FDFE-7156-A51D-E5E6-4A1E2F311D1B}"/>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07095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6923-28E1-D8EE-D974-DA794062F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5FB56-1C1B-87E0-98CC-B2171BB099A0}"/>
              </a:ext>
            </a:extLst>
          </p:cNvPr>
          <p:cNvSpPr>
            <a:spLocks noGrp="1"/>
          </p:cNvSpPr>
          <p:nvPr>
            <p:ph type="dt" sz="half" idx="10"/>
          </p:nvPr>
        </p:nvSpPr>
        <p:spPr/>
        <p:txBody>
          <a:bodyPr/>
          <a:lstStyle/>
          <a:p>
            <a:fld id="{0E8334AE-4493-BE41-BB4D-20650AA34338}" type="datetime1">
              <a:rPr lang="en-US" smtClean="0"/>
              <a:t>9/10/24</a:t>
            </a:fld>
            <a:endParaRPr lang="en-US"/>
          </a:p>
        </p:txBody>
      </p:sp>
      <p:sp>
        <p:nvSpPr>
          <p:cNvPr id="4" name="Footer Placeholder 3">
            <a:extLst>
              <a:ext uri="{FF2B5EF4-FFF2-40B4-BE49-F238E27FC236}">
                <a16:creationId xmlns:a16="http://schemas.microsoft.com/office/drawing/2014/main" id="{55F8B0D8-3461-2FB9-63A2-BCF64F192C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5E0130-06EC-1A46-FB9A-AA8655006454}"/>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40786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4143B-80C4-5D76-2D77-F1125EB5163A}"/>
              </a:ext>
            </a:extLst>
          </p:cNvPr>
          <p:cNvSpPr>
            <a:spLocks noGrp="1"/>
          </p:cNvSpPr>
          <p:nvPr>
            <p:ph type="dt" sz="half" idx="10"/>
          </p:nvPr>
        </p:nvSpPr>
        <p:spPr/>
        <p:txBody>
          <a:bodyPr/>
          <a:lstStyle/>
          <a:p>
            <a:fld id="{05730132-5DA1-E84C-90B7-09F06116B93D}" type="datetime1">
              <a:rPr lang="en-US" smtClean="0"/>
              <a:t>9/10/24</a:t>
            </a:fld>
            <a:endParaRPr lang="en-US"/>
          </a:p>
        </p:txBody>
      </p:sp>
      <p:sp>
        <p:nvSpPr>
          <p:cNvPr id="3" name="Footer Placeholder 2">
            <a:extLst>
              <a:ext uri="{FF2B5EF4-FFF2-40B4-BE49-F238E27FC236}">
                <a16:creationId xmlns:a16="http://schemas.microsoft.com/office/drawing/2014/main" id="{A535054D-0218-4643-422C-9FF3DE369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C1FF7-311A-DE92-D28B-C6DFBEAC5E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74752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CD94-95B0-D703-0741-747EE54B0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B0EC1-F1C9-2B05-D9A0-14F8E1FD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89534-4DCD-ED30-4E87-D9CBEF3FEA8E}"/>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FD81A548-6D37-3F31-D360-B50FD59EB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B0B74-8318-D7E2-A59E-8AAB6FBD17C9}"/>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799033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638-BFBE-2EF0-0BC6-2F5E1C8B4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36318-1B65-3145-79BC-2038C22CB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AE9DB-CEC7-7825-E12B-B14A79BE9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E69D4-F18A-D32C-0F37-035CD9E1DEDA}"/>
              </a:ext>
            </a:extLst>
          </p:cNvPr>
          <p:cNvSpPr>
            <a:spLocks noGrp="1"/>
          </p:cNvSpPr>
          <p:nvPr>
            <p:ph type="dt" sz="half" idx="10"/>
          </p:nvPr>
        </p:nvSpPr>
        <p:spPr/>
        <p:txBody>
          <a:bodyPr/>
          <a:lstStyle/>
          <a:p>
            <a:fld id="{A18DF905-9029-2647-8D92-5FFC53552703}" type="datetime1">
              <a:rPr lang="en-US" smtClean="0"/>
              <a:t>9/10/24</a:t>
            </a:fld>
            <a:endParaRPr lang="en-US"/>
          </a:p>
        </p:txBody>
      </p:sp>
      <p:sp>
        <p:nvSpPr>
          <p:cNvPr id="6" name="Footer Placeholder 5">
            <a:extLst>
              <a:ext uri="{FF2B5EF4-FFF2-40B4-BE49-F238E27FC236}">
                <a16:creationId xmlns:a16="http://schemas.microsoft.com/office/drawing/2014/main" id="{700A370B-4674-8B0B-881B-2C38C688B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7A9E1-3EFB-0744-5DA8-4D29161FBE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26303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64C3-E42F-51DD-918B-9035BE216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30AE-5CA4-76BC-32F5-BE4F0888F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DF8E1-EE64-43BE-9546-8A5D4E10C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9B689-D006-D029-54E3-DCCF269788C1}"/>
              </a:ext>
            </a:extLst>
          </p:cNvPr>
          <p:cNvSpPr>
            <a:spLocks noGrp="1"/>
          </p:cNvSpPr>
          <p:nvPr>
            <p:ph type="dt" sz="half" idx="10"/>
          </p:nvPr>
        </p:nvSpPr>
        <p:spPr/>
        <p:txBody>
          <a:bodyPr/>
          <a:lstStyle/>
          <a:p>
            <a:fld id="{CAA0EB40-8C2A-F948-A3B7-025367006932}" type="datetime1">
              <a:rPr lang="en-US" smtClean="0"/>
              <a:t>9/10/24</a:t>
            </a:fld>
            <a:endParaRPr lang="en-US"/>
          </a:p>
        </p:txBody>
      </p:sp>
      <p:sp>
        <p:nvSpPr>
          <p:cNvPr id="6" name="Footer Placeholder 5">
            <a:extLst>
              <a:ext uri="{FF2B5EF4-FFF2-40B4-BE49-F238E27FC236}">
                <a16:creationId xmlns:a16="http://schemas.microsoft.com/office/drawing/2014/main" id="{AB29FA39-B218-1C41-5A81-CEC9522B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0EA1F-0C9F-B946-9C27-F3F341D52048}"/>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2474228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8900-BF91-3409-0252-6FEDF7B8A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78BC38-0468-7587-E3A9-BC45A5D45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7C795-6051-34F0-CBEE-4E26E1206ACE}"/>
              </a:ext>
            </a:extLst>
          </p:cNvPr>
          <p:cNvSpPr>
            <a:spLocks noGrp="1"/>
          </p:cNvSpPr>
          <p:nvPr>
            <p:ph type="dt" sz="half" idx="10"/>
          </p:nvPr>
        </p:nvSpPr>
        <p:spPr/>
        <p:txBody>
          <a:bodyPr/>
          <a:lstStyle/>
          <a:p>
            <a:fld id="{EB138821-46A9-FA40-8654-647A29E1948A}" type="datetime1">
              <a:rPr lang="en-US" smtClean="0"/>
              <a:t>9/10/24</a:t>
            </a:fld>
            <a:endParaRPr lang="en-US"/>
          </a:p>
        </p:txBody>
      </p:sp>
      <p:sp>
        <p:nvSpPr>
          <p:cNvPr id="5" name="Footer Placeholder 4">
            <a:extLst>
              <a:ext uri="{FF2B5EF4-FFF2-40B4-BE49-F238E27FC236}">
                <a16:creationId xmlns:a16="http://schemas.microsoft.com/office/drawing/2014/main" id="{3F2BDDE7-F462-5789-F5FD-8C88F90A4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3B8CC-FB4A-B183-5461-D0C5AF8CEA6A}"/>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95051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E2AEC-5059-CBAF-98C3-430CD67E57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4309B-DF24-ADA5-60E7-DB0CCE0D4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83697-9321-EF26-CC17-405F38D7C8BA}"/>
              </a:ext>
            </a:extLst>
          </p:cNvPr>
          <p:cNvSpPr>
            <a:spLocks noGrp="1"/>
          </p:cNvSpPr>
          <p:nvPr>
            <p:ph type="dt" sz="half" idx="10"/>
          </p:nvPr>
        </p:nvSpPr>
        <p:spPr/>
        <p:txBody>
          <a:bodyPr/>
          <a:lstStyle/>
          <a:p>
            <a:fld id="{D1975862-649F-E74B-AFA6-177D8899C4F4}" type="datetime1">
              <a:rPr lang="en-US" smtClean="0"/>
              <a:t>9/10/24</a:t>
            </a:fld>
            <a:endParaRPr lang="en-US"/>
          </a:p>
        </p:txBody>
      </p:sp>
      <p:sp>
        <p:nvSpPr>
          <p:cNvPr id="5" name="Footer Placeholder 4">
            <a:extLst>
              <a:ext uri="{FF2B5EF4-FFF2-40B4-BE49-F238E27FC236}">
                <a16:creationId xmlns:a16="http://schemas.microsoft.com/office/drawing/2014/main" id="{7E05CAF9-9DBA-DA04-CA7C-E896DC932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A32E-47D4-B19B-C6B3-73BBC1A80024}"/>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43216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157651" y="386955"/>
            <a:ext cx="95960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AB00"/>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609585" lvl="0" indent="-521534" algn="l">
              <a:lnSpc>
                <a:spcPct val="100000"/>
              </a:lnSpc>
              <a:spcBef>
                <a:spcPts val="0"/>
              </a:spcBef>
              <a:spcAft>
                <a:spcPts val="0"/>
              </a:spcAft>
              <a:buSzPts val="2560"/>
              <a:buChar char="◼"/>
              <a:defRPr/>
            </a:lvl1pPr>
            <a:lvl2pPr marL="1219170" lvl="1" indent="-518146" algn="l">
              <a:lnSpc>
                <a:spcPct val="100000"/>
              </a:lnSpc>
              <a:spcBef>
                <a:spcPts val="0"/>
              </a:spcBef>
              <a:spcAft>
                <a:spcPts val="0"/>
              </a:spcAft>
              <a:buSzPts val="2520"/>
              <a:buChar char="▪"/>
              <a:defRPr/>
            </a:lvl2pPr>
            <a:lvl3pPr marL="1828754" lvl="2" indent="-507987" algn="l">
              <a:lnSpc>
                <a:spcPct val="100000"/>
              </a:lnSpc>
              <a:spcBef>
                <a:spcPts val="0"/>
              </a:spcBef>
              <a:spcAft>
                <a:spcPts val="0"/>
              </a:spcAft>
              <a:buSzPts val="2400"/>
              <a:buChar char="▪"/>
              <a:defRPr/>
            </a:lvl3pPr>
            <a:lvl4pPr marL="2438339" lvl="3" indent="-474121" algn="l">
              <a:lnSpc>
                <a:spcPct val="100000"/>
              </a:lnSpc>
              <a:spcBef>
                <a:spcPts val="0"/>
              </a:spcBef>
              <a:spcAft>
                <a:spcPts val="0"/>
              </a:spcAft>
              <a:buSzPts val="2000"/>
              <a:buChar char="▪"/>
              <a:defRPr/>
            </a:lvl4pPr>
            <a:lvl5pPr marL="3047924" lvl="4" indent="-474121" algn="l">
              <a:lnSpc>
                <a:spcPct val="100000"/>
              </a:lnSpc>
              <a:spcBef>
                <a:spcPts val="0"/>
              </a:spcBef>
              <a:spcAft>
                <a:spcPts val="0"/>
              </a:spcAft>
              <a:buSzPts val="2000"/>
              <a:buChar char="?"/>
              <a:defRPr/>
            </a:lvl5pPr>
            <a:lvl6pPr marL="3657509" lvl="5" indent="-474121" algn="l">
              <a:lnSpc>
                <a:spcPct val="100000"/>
              </a:lnSpc>
              <a:spcBef>
                <a:spcPts val="0"/>
              </a:spcBef>
              <a:spcAft>
                <a:spcPts val="0"/>
              </a:spcAft>
              <a:buSzPts val="2000"/>
              <a:buChar char="●"/>
              <a:defRPr/>
            </a:lvl6pPr>
            <a:lvl7pPr marL="4267093" lvl="6" indent="-457189" algn="l">
              <a:lnSpc>
                <a:spcPct val="100000"/>
              </a:lnSpc>
              <a:spcBef>
                <a:spcPts val="0"/>
              </a:spcBef>
              <a:spcAft>
                <a:spcPts val="0"/>
              </a:spcAft>
              <a:buSzPts val="1800"/>
              <a:buChar char="●"/>
              <a:defRPr/>
            </a:lvl7pPr>
            <a:lvl8pPr marL="4876678" lvl="7" indent="-457189" algn="l">
              <a:lnSpc>
                <a:spcPct val="100000"/>
              </a:lnSpc>
              <a:spcBef>
                <a:spcPts val="0"/>
              </a:spcBef>
              <a:spcAft>
                <a:spcPts val="0"/>
              </a:spcAft>
              <a:buSzPts val="1800"/>
              <a:buChar char="●"/>
              <a:defRPr/>
            </a:lvl8pPr>
            <a:lvl9pPr marL="5486263" lvl="8" indent="-457189" algn="l">
              <a:lnSpc>
                <a:spcPct val="100000"/>
              </a:lnSpc>
              <a:spcBef>
                <a:spcPts val="0"/>
              </a:spcBef>
              <a:spcAft>
                <a:spcPts val="0"/>
              </a:spcAft>
              <a:buSzPts val="1800"/>
              <a:buChar char="●"/>
              <a:defRPr/>
            </a:lvl9pPr>
          </a:lstStyle>
          <a:p>
            <a:endParaRPr/>
          </a:p>
        </p:txBody>
      </p:sp>
      <p:sp>
        <p:nvSpPr>
          <p:cNvPr id="32" name="Google Shape;32;p29"/>
          <p:cNvSpPr txBox="1">
            <a:spLocks noGrp="1"/>
          </p:cNvSpPr>
          <p:nvPr>
            <p:ph type="sldNum" idx="12"/>
          </p:nvPr>
        </p:nvSpPr>
        <p:spPr>
          <a:xfrm>
            <a:off x="10208800" y="6437200"/>
            <a:ext cx="19832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Corbel"/>
                <a:ea typeface="Corbel"/>
                <a:cs typeface="Corbel"/>
                <a:sym typeface="Corbe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581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91C3-F34C-8674-EFB5-D7CB3D2845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C1874-EED8-4A92-2598-A9B4614D2D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946907-BCC2-7B7D-997B-A237929E1D8E}"/>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580334F7-C190-E76B-299C-CDB7FC0DA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E1E94-EDAA-3710-5C54-132942C44D12}"/>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253918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B395-C391-EC8D-8334-97C6BE925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63826-5F9F-D46B-C23B-0318F83F5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9719C-693B-1538-5863-B757F6DD2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82424-BDF9-4669-4E4E-25D6643426F7}"/>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6" name="Footer Placeholder 5">
            <a:extLst>
              <a:ext uri="{FF2B5EF4-FFF2-40B4-BE49-F238E27FC236}">
                <a16:creationId xmlns:a16="http://schemas.microsoft.com/office/drawing/2014/main" id="{817C5C6A-4097-66A6-79D3-505D9AAAB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FD713-D1E8-9C86-1348-0E256A3EC4E9}"/>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183665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25B7-F0AF-A15D-FDA1-FFABAA0EF3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7384A-344B-E5CB-8649-0AD811FD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F2FFD-C8EA-B769-2C93-68343C987D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928F8-8BF4-30C4-9380-9A251560D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70EF7-3465-FECA-ED53-2355AFD61C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86263-1091-451E-0E4A-3C44B96ABB94}"/>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8" name="Footer Placeholder 7">
            <a:extLst>
              <a:ext uri="{FF2B5EF4-FFF2-40B4-BE49-F238E27FC236}">
                <a16:creationId xmlns:a16="http://schemas.microsoft.com/office/drawing/2014/main" id="{5F271A02-2F7D-E90E-FDCD-C631DA3DA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BBB4D3-69D6-9B2D-DF05-6112FFAA1E0C}"/>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73978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171F-590C-E7DA-272A-330970755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D0C78-6D45-0334-2FD1-F93272ACC29E}"/>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4" name="Footer Placeholder 3">
            <a:extLst>
              <a:ext uri="{FF2B5EF4-FFF2-40B4-BE49-F238E27FC236}">
                <a16:creationId xmlns:a16="http://schemas.microsoft.com/office/drawing/2014/main" id="{31E8F4AD-9090-AC17-8928-1C2C969AF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0864D-8CFF-D273-2BB4-74805A70B498}"/>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221116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9E6DB-2BCD-DD42-4532-D6199F412C99}"/>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3" name="Footer Placeholder 2">
            <a:extLst>
              <a:ext uri="{FF2B5EF4-FFF2-40B4-BE49-F238E27FC236}">
                <a16:creationId xmlns:a16="http://schemas.microsoft.com/office/drawing/2014/main" id="{1F2C60FB-2F7A-4C0D-011F-C2B0BBDD2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8D663-3D0F-9684-F684-EC143DBBC9F1}"/>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238368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F84-4F13-3C86-69CA-F552A35EA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6DA4C-4F30-18BF-0C67-3BE6318FF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D6ADB-0ED2-508D-B0DC-10EA8B550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AC29C-0601-0553-8AD5-DFEB59BC6534}"/>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6" name="Footer Placeholder 5">
            <a:extLst>
              <a:ext uri="{FF2B5EF4-FFF2-40B4-BE49-F238E27FC236}">
                <a16:creationId xmlns:a16="http://schemas.microsoft.com/office/drawing/2014/main" id="{F7D46607-0028-A980-B9FE-19101CAD7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5D26C-4BA1-C2AC-EAE3-09A014450FE4}"/>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44840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A855-C114-387E-5373-3853A05F2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190D58-370D-FFC9-BC03-EF618E506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BDF82-84B1-C0F5-3E7C-D3EE9F04B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769D-6188-8715-1BBF-9CC1AEEAD0D8}"/>
              </a:ext>
            </a:extLst>
          </p:cNvPr>
          <p:cNvSpPr>
            <a:spLocks noGrp="1"/>
          </p:cNvSpPr>
          <p:nvPr>
            <p:ph type="dt" sz="half" idx="10"/>
          </p:nvPr>
        </p:nvSpPr>
        <p:spPr/>
        <p:txBody>
          <a:bodyPr/>
          <a:lstStyle/>
          <a:p>
            <a:fld id="{8EB7AB17-3E4A-9448-B2EB-BB21E6867E86}" type="datetimeFigureOut">
              <a:rPr lang="en-US" smtClean="0"/>
              <a:t>9/9/24</a:t>
            </a:fld>
            <a:endParaRPr lang="en-US"/>
          </a:p>
        </p:txBody>
      </p:sp>
      <p:sp>
        <p:nvSpPr>
          <p:cNvPr id="6" name="Footer Placeholder 5">
            <a:extLst>
              <a:ext uri="{FF2B5EF4-FFF2-40B4-BE49-F238E27FC236}">
                <a16:creationId xmlns:a16="http://schemas.microsoft.com/office/drawing/2014/main" id="{EBCB31BE-D375-98DE-F890-4389DEBCD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F6E36-52A8-BB4B-11FB-878A149AC787}"/>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90373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00117-02E8-7C9D-811E-4C615F398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739B0-FC0E-AEB7-7816-578D5BB92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42C6B-01FF-5095-4F75-9C957A9B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B7AB17-3E4A-9448-B2EB-BB21E6867E86}" type="datetimeFigureOut">
              <a:rPr lang="en-US" smtClean="0"/>
              <a:t>9/9/24</a:t>
            </a:fld>
            <a:endParaRPr lang="en-US"/>
          </a:p>
        </p:txBody>
      </p:sp>
      <p:sp>
        <p:nvSpPr>
          <p:cNvPr id="5" name="Footer Placeholder 4">
            <a:extLst>
              <a:ext uri="{FF2B5EF4-FFF2-40B4-BE49-F238E27FC236}">
                <a16:creationId xmlns:a16="http://schemas.microsoft.com/office/drawing/2014/main" id="{9E41461F-4E67-81D1-9D34-02831D563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70BCB3-9B53-13EB-D8F7-8B0D62E49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115C87-74D1-5C44-AD66-2A99A6B85E5D}" type="slidenum">
              <a:rPr lang="en-US" smtClean="0"/>
              <a:t>‹#›</a:t>
            </a:fld>
            <a:endParaRPr lang="en-US"/>
          </a:p>
        </p:txBody>
      </p:sp>
    </p:spTree>
    <p:extLst>
      <p:ext uri="{BB962C8B-B14F-4D97-AF65-F5344CB8AC3E}">
        <p14:creationId xmlns:p14="http://schemas.microsoft.com/office/powerpoint/2010/main" val="27485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DEC0F-D3C3-923F-734F-96674510F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2FCC37-2A2F-45C1-D39D-24A3120D5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A4389-DD0D-247F-4818-ACA9CEF8D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CE819-C48C-F34D-BFC5-B15E8F8E3613}" type="datetime1">
              <a:rPr lang="en-US" smtClean="0"/>
              <a:t>9/10/24</a:t>
            </a:fld>
            <a:endParaRPr lang="en-US"/>
          </a:p>
        </p:txBody>
      </p:sp>
      <p:sp>
        <p:nvSpPr>
          <p:cNvPr id="5" name="Footer Placeholder 4">
            <a:extLst>
              <a:ext uri="{FF2B5EF4-FFF2-40B4-BE49-F238E27FC236}">
                <a16:creationId xmlns:a16="http://schemas.microsoft.com/office/drawing/2014/main" id="{FDFE8358-1AE4-82AD-243C-D815EF740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072C8-6825-D895-5833-000BBE607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F3E83-A6C7-2944-B97D-231F3C269EEB}" type="slidenum">
              <a:rPr lang="en-US" smtClean="0"/>
              <a:t>‹#›</a:t>
            </a:fld>
            <a:endParaRPr lang="en-US"/>
          </a:p>
        </p:txBody>
      </p:sp>
    </p:spTree>
    <p:extLst>
      <p:ext uri="{BB962C8B-B14F-4D97-AF65-F5344CB8AC3E}">
        <p14:creationId xmlns:p14="http://schemas.microsoft.com/office/powerpoint/2010/main" val="13618172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76800" y="1295400"/>
            <a:ext cx="7191017" cy="1905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333" dirty="0">
                <a:solidFill>
                  <a:schemeClr val="tx1">
                    <a:lumMod val="75000"/>
                    <a:lumOff val="25000"/>
                  </a:schemeClr>
                </a:solidFill>
              </a:rPr>
              <a:t>Control Hijacking Attacks</a:t>
            </a:r>
          </a:p>
        </p:txBody>
      </p:sp>
      <p:cxnSp>
        <p:nvCxnSpPr>
          <p:cNvPr id="6" name="Straight Connector 5"/>
          <p:cNvCxnSpPr>
            <a:cxnSpLocks/>
          </p:cNvCxnSpPr>
          <p:nvPr/>
        </p:nvCxnSpPr>
        <p:spPr>
          <a:xfrm>
            <a:off x="5181600" y="2921000"/>
            <a:ext cx="6605239"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5181600" y="3381029"/>
            <a:ext cx="6705600" cy="2540000"/>
          </a:xfrm>
        </p:spPr>
        <p:txBody>
          <a:bodyPr anchor="t">
            <a:noAutofit/>
          </a:bodyPr>
          <a:lstStyle/>
          <a:p>
            <a:pPr algn="l"/>
            <a:r>
              <a:rPr lang="en-US" sz="4000" dirty="0">
                <a:solidFill>
                  <a:schemeClr val="tx1">
                    <a:lumMod val="75000"/>
                    <a:lumOff val="25000"/>
                  </a:schemeClr>
                </a:solidFill>
              </a:rPr>
              <a:t>Dongdong She</a:t>
            </a:r>
            <a:br>
              <a:rPr lang="en-US" sz="4000" dirty="0">
                <a:solidFill>
                  <a:schemeClr val="tx1">
                    <a:lumMod val="75000"/>
                    <a:lumOff val="25000"/>
                  </a:schemeClr>
                </a:solidFill>
              </a:rPr>
            </a:br>
            <a:r>
              <a:rPr lang="en-US" sz="2400" dirty="0">
                <a:solidFill>
                  <a:schemeClr val="tx1">
                    <a:lumMod val="75000"/>
                    <a:lumOff val="25000"/>
                  </a:schemeClr>
                </a:solidFill>
              </a:rPr>
              <a:t>Some slides are borrowed from Dan </a:t>
            </a:r>
            <a:r>
              <a:rPr lang="en-US" sz="2400" dirty="0" err="1">
                <a:solidFill>
                  <a:schemeClr val="tx1">
                    <a:lumMod val="75000"/>
                    <a:lumOff val="25000"/>
                  </a:schemeClr>
                </a:solidFill>
              </a:rPr>
              <a:t>Boneh</a:t>
            </a:r>
            <a:endParaRPr lang="en-US" sz="4000" dirty="0">
              <a:solidFill>
                <a:schemeClr val="tx1">
                  <a:lumMod val="75000"/>
                  <a:lumOff val="25000"/>
                </a:schemeClr>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67040" y="724320"/>
              <a:ext cx="480" cy="480"/>
            </p14:xfrm>
          </p:contentPart>
        </mc:Choice>
        <mc:Fallback xmlns="">
          <p:pic>
            <p:nvPicPr>
              <p:cNvPr id="2" name="Ink 1"/>
              <p:cNvPicPr/>
              <p:nvPr/>
            </p:nvPicPr>
            <p:blipFill>
              <a:blip r:embed="rId4"/>
              <a:stretch>
                <a:fillRect/>
              </a:stretch>
            </p:blipFill>
            <p:spPr>
              <a:xfrm>
                <a:off x="2254560" y="711840"/>
                <a:ext cx="25440" cy="25440"/>
              </a:xfrm>
              <a:prstGeom prst="rect">
                <a:avLst/>
              </a:prstGeom>
            </p:spPr>
          </p:pic>
        </mc:Fallback>
      </mc:AlternateContent>
      <p:pic>
        <p:nvPicPr>
          <p:cNvPr id="7" name="Picture 6" descr="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602322"/>
            <a:ext cx="4267200" cy="4265079"/>
          </a:xfrm>
          <a:prstGeom prst="rect">
            <a:avLst/>
          </a:prstGeom>
        </p:spPr>
      </p:pic>
    </p:spTree>
    <p:extLst>
      <p:ext uri="{BB962C8B-B14F-4D97-AF65-F5344CB8AC3E}">
        <p14:creationId xmlns:p14="http://schemas.microsoft.com/office/powerpoint/2010/main" val="58022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11E9-666B-077E-44AB-6EC91F08F9D7}"/>
              </a:ext>
            </a:extLst>
          </p:cNvPr>
          <p:cNvSpPr>
            <a:spLocks noGrp="1"/>
          </p:cNvSpPr>
          <p:nvPr>
            <p:ph type="title"/>
          </p:nvPr>
        </p:nvSpPr>
        <p:spPr>
          <a:xfrm>
            <a:off x="-40640" y="-80839"/>
            <a:ext cx="10972800" cy="1143000"/>
          </a:xfrm>
        </p:spPr>
        <p:txBody>
          <a:bodyPr/>
          <a:lstStyle/>
          <a:p>
            <a:pPr algn="l"/>
            <a:r>
              <a:rPr lang="en-US" dirty="0"/>
              <a:t>Shell Code</a:t>
            </a:r>
          </a:p>
        </p:txBody>
      </p:sp>
      <p:sp>
        <p:nvSpPr>
          <p:cNvPr id="3" name="Content Placeholder 2">
            <a:extLst>
              <a:ext uri="{FF2B5EF4-FFF2-40B4-BE49-F238E27FC236}">
                <a16:creationId xmlns:a16="http://schemas.microsoft.com/office/drawing/2014/main" id="{0BD7DA0A-A9DA-E754-088D-A5F33A8CC7E0}"/>
              </a:ext>
            </a:extLst>
          </p:cNvPr>
          <p:cNvSpPr>
            <a:spLocks noGrp="1"/>
          </p:cNvSpPr>
          <p:nvPr>
            <p:ph idx="1"/>
          </p:nvPr>
        </p:nvSpPr>
        <p:spPr>
          <a:xfrm>
            <a:off x="110435" y="981985"/>
            <a:ext cx="10972800" cy="4525963"/>
          </a:xfrm>
        </p:spPr>
        <p:txBody>
          <a:bodyPr>
            <a:normAutofit/>
          </a:bodyPr>
          <a:lstStyle/>
          <a:p>
            <a:r>
              <a:rPr lang="en-US" sz="3200" dirty="0"/>
              <a:t>A piece of executable code used as a payload</a:t>
            </a:r>
          </a:p>
          <a:p>
            <a:r>
              <a:rPr lang="en-US" sz="3200" dirty="0"/>
              <a:t>Often injected from shell</a:t>
            </a:r>
          </a:p>
          <a:p>
            <a:r>
              <a:rPr lang="en-US" sz="1867" dirty="0">
                <a:solidFill>
                  <a:srgbClr val="000000"/>
                </a:solidFill>
                <a:highlight>
                  <a:srgbClr val="FFFFFF"/>
                </a:highlight>
                <a:latin typeface="Courier New" panose="02070309020205020404" pitchFamily="49" charset="0"/>
              </a:rPr>
              <a:t>"\x48\x31\xF6\x56\x48\</a:t>
            </a:r>
            <a:r>
              <a:rPr lang="en-US" sz="1867" dirty="0" err="1">
                <a:solidFill>
                  <a:srgbClr val="000000"/>
                </a:solidFill>
                <a:highlight>
                  <a:srgbClr val="FFFFFF"/>
                </a:highlight>
                <a:latin typeface="Courier New" panose="02070309020205020404" pitchFamily="49" charset="0"/>
              </a:rPr>
              <a:t>xBF</a:t>
            </a:r>
            <a:r>
              <a:rPr lang="en-US" sz="1867" dirty="0">
                <a:solidFill>
                  <a:srgbClr val="000000"/>
                </a:solidFill>
                <a:highlight>
                  <a:srgbClr val="FFFFFF"/>
                </a:highlight>
                <a:latin typeface="Courier New" panose="02070309020205020404" pitchFamily="49" charset="0"/>
              </a:rPr>
              <a:t>\x2F\x62\x69\x6E\x2F\x2F\x73\x68\x57\x54\x5F\x6A\x3B\x58\x99\x0F\x05"</a:t>
            </a:r>
            <a:endParaRPr lang="en-US" sz="3200" dirty="0"/>
          </a:p>
        </p:txBody>
      </p:sp>
      <p:pic>
        <p:nvPicPr>
          <p:cNvPr id="1026" name="Picture 2" descr="Shellcode - example | SentinelOne">
            <a:extLst>
              <a:ext uri="{FF2B5EF4-FFF2-40B4-BE49-F238E27FC236}">
                <a16:creationId xmlns:a16="http://schemas.microsoft.com/office/drawing/2014/main" id="{7354A72A-B371-18ED-4C38-B09B5971A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19753" r="56310" b="11111"/>
          <a:stretch/>
        </p:blipFill>
        <p:spPr bwMode="auto">
          <a:xfrm>
            <a:off x="101601" y="3327401"/>
            <a:ext cx="5736596"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 code&#10;&#10;Description automatically generated">
            <a:extLst>
              <a:ext uri="{FF2B5EF4-FFF2-40B4-BE49-F238E27FC236}">
                <a16:creationId xmlns:a16="http://schemas.microsoft.com/office/drawing/2014/main" id="{47FDDA1D-7A7B-68D7-0F5F-8F7261DC37F4}"/>
              </a:ext>
            </a:extLst>
          </p:cNvPr>
          <p:cNvPicPr>
            <a:picLocks noChangeAspect="1"/>
          </p:cNvPicPr>
          <p:nvPr/>
        </p:nvPicPr>
        <p:blipFill rotWithShape="1">
          <a:blip r:embed="rId3">
            <a:extLst>
              <a:ext uri="{28A0092B-C50C-407E-A947-70E740481C1C}">
                <a14:useLocalDpi xmlns:a14="http://schemas.microsoft.com/office/drawing/2010/main" val="0"/>
              </a:ext>
            </a:extLst>
          </a:blip>
          <a:srcRect l="1806" t="13318" r="2483" b="4128"/>
          <a:stretch/>
        </p:blipFill>
        <p:spPr>
          <a:xfrm>
            <a:off x="5966300" y="2616200"/>
            <a:ext cx="5384800" cy="4064000"/>
          </a:xfrm>
          <a:prstGeom prst="rect">
            <a:avLst/>
          </a:prstGeom>
        </p:spPr>
      </p:pic>
      <p:sp>
        <p:nvSpPr>
          <p:cNvPr id="4" name="Rounded Rectangle 3">
            <a:extLst>
              <a:ext uri="{FF2B5EF4-FFF2-40B4-BE49-F238E27FC236}">
                <a16:creationId xmlns:a16="http://schemas.microsoft.com/office/drawing/2014/main" id="{C665801E-5CCE-8A95-5FF0-A2E299E56980}"/>
              </a:ext>
            </a:extLst>
          </p:cNvPr>
          <p:cNvSpPr/>
          <p:nvPr/>
        </p:nvSpPr>
        <p:spPr>
          <a:xfrm>
            <a:off x="8933793" y="5612524"/>
            <a:ext cx="1524000" cy="263491"/>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8E02864-CBB4-E5B9-3042-B3E136FBC597}"/>
              </a:ext>
            </a:extLst>
          </p:cNvPr>
          <p:cNvSpPr/>
          <p:nvPr/>
        </p:nvSpPr>
        <p:spPr>
          <a:xfrm>
            <a:off x="8965324" y="6411454"/>
            <a:ext cx="1524000" cy="263491"/>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Cloud 8">
            <a:extLst>
              <a:ext uri="{FF2B5EF4-FFF2-40B4-BE49-F238E27FC236}">
                <a16:creationId xmlns:a16="http://schemas.microsoft.com/office/drawing/2014/main" id="{5C6373E2-742B-81A8-15A5-A60C975358BE}"/>
              </a:ext>
            </a:extLst>
          </p:cNvPr>
          <p:cNvSpPr/>
          <p:nvPr/>
        </p:nvSpPr>
        <p:spPr>
          <a:xfrm>
            <a:off x="10583917" y="4406748"/>
            <a:ext cx="1608083" cy="2136451"/>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What is the goal?</a:t>
            </a:r>
            <a:endParaRPr lang="en-US" dirty="0"/>
          </a:p>
        </p:txBody>
      </p:sp>
    </p:spTree>
    <p:extLst>
      <p:ext uri="{BB962C8B-B14F-4D97-AF65-F5344CB8AC3E}">
        <p14:creationId xmlns:p14="http://schemas.microsoft.com/office/powerpoint/2010/main" val="194725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4"/>
          <p:cNvSpPr>
            <a:spLocks noChangeArrowheads="1"/>
          </p:cNvSpPr>
          <p:nvPr/>
        </p:nvSpPr>
        <p:spPr bwMode="auto">
          <a:xfrm>
            <a:off x="7823200" y="34290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solidFill>
                <a:schemeClr val="bg2"/>
              </a:solidFill>
            </a:endParaRPr>
          </a:p>
        </p:txBody>
      </p:sp>
      <p:sp>
        <p:nvSpPr>
          <p:cNvPr id="23" name="Rectangle 6"/>
          <p:cNvSpPr>
            <a:spLocks noChangeArrowheads="1"/>
          </p:cNvSpPr>
          <p:nvPr/>
        </p:nvSpPr>
        <p:spPr bwMode="auto">
          <a:xfrm>
            <a:off x="7790069" y="4749800"/>
            <a:ext cx="3556000" cy="15240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p>
        </p:txBody>
      </p:sp>
      <p:sp>
        <p:nvSpPr>
          <p:cNvPr id="44" name="Rectangle 6"/>
          <p:cNvSpPr>
            <a:spLocks noChangeArrowheads="1"/>
          </p:cNvSpPr>
          <p:nvPr/>
        </p:nvSpPr>
        <p:spPr bwMode="auto">
          <a:xfrm>
            <a:off x="7823200" y="4749800"/>
            <a:ext cx="3556000" cy="15240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r>
              <a:rPr lang="en-US" sz="2667" dirty="0">
                <a:solidFill>
                  <a:srgbClr val="EEECE1"/>
                </a:solidFill>
              </a:rPr>
              <a:t>char </a:t>
            </a:r>
            <a:r>
              <a:rPr lang="en-US" sz="2667" dirty="0" err="1">
                <a:solidFill>
                  <a:srgbClr val="EEECE1"/>
                </a:solidFill>
              </a:rPr>
              <a:t>buf</a:t>
            </a:r>
            <a:r>
              <a:rPr lang="en-US" sz="2667" dirty="0">
                <a:solidFill>
                  <a:srgbClr val="EEECE1"/>
                </a:solidFill>
              </a:rPr>
              <a:t>[128]</a:t>
            </a:r>
          </a:p>
        </p:txBody>
      </p:sp>
      <p:sp>
        <p:nvSpPr>
          <p:cNvPr id="38" name="Rectangle 4"/>
          <p:cNvSpPr>
            <a:spLocks noChangeArrowheads="1"/>
          </p:cNvSpPr>
          <p:nvPr/>
        </p:nvSpPr>
        <p:spPr bwMode="auto">
          <a:xfrm>
            <a:off x="7823200" y="38862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r>
              <a:rPr lang="en-US" sz="2667" dirty="0">
                <a:solidFill>
                  <a:schemeClr val="bg2"/>
                </a:solidFill>
              </a:rPr>
              <a:t>return address</a:t>
            </a:r>
          </a:p>
        </p:txBody>
      </p:sp>
      <p:sp>
        <p:nvSpPr>
          <p:cNvPr id="39" name="Rectangle 5"/>
          <p:cNvSpPr>
            <a:spLocks noChangeArrowheads="1"/>
          </p:cNvSpPr>
          <p:nvPr/>
        </p:nvSpPr>
        <p:spPr bwMode="auto">
          <a:xfrm>
            <a:off x="7823200" y="42926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solidFill>
                <a:srgbClr val="EEECE1"/>
              </a:solidFill>
            </a:endParaRPr>
          </a:p>
        </p:txBody>
      </p:sp>
      <p:sp>
        <p:nvSpPr>
          <p:cNvPr id="10242" name="Rectangle 2"/>
          <p:cNvSpPr>
            <a:spLocks noGrp="1" noChangeArrowheads="1"/>
          </p:cNvSpPr>
          <p:nvPr>
            <p:ph type="title"/>
          </p:nvPr>
        </p:nvSpPr>
        <p:spPr>
          <a:xfrm>
            <a:off x="609602" y="-63499"/>
            <a:ext cx="7213599" cy="1054100"/>
          </a:xfrm>
        </p:spPr>
        <p:txBody>
          <a:bodyPr>
            <a:normAutofit/>
          </a:bodyPr>
          <a:lstStyle/>
          <a:p>
            <a:r>
              <a:rPr lang="en-US" sz="5867" dirty="0"/>
              <a:t>Basic stack exploit</a:t>
            </a:r>
          </a:p>
        </p:txBody>
      </p:sp>
      <p:sp>
        <p:nvSpPr>
          <p:cNvPr id="2" name="Content Placeholder 1"/>
          <p:cNvSpPr>
            <a:spLocks noGrp="1"/>
          </p:cNvSpPr>
          <p:nvPr>
            <p:ph type="body" sz="half" idx="2"/>
          </p:nvPr>
        </p:nvSpPr>
        <p:spPr>
          <a:xfrm>
            <a:off x="609602" y="1303338"/>
            <a:ext cx="6197599" cy="5580063"/>
          </a:xfrm>
        </p:spPr>
        <p:txBody>
          <a:bodyPr>
            <a:noAutofit/>
          </a:bodyPr>
          <a:lstStyle/>
          <a:p>
            <a:pPr>
              <a:spcBef>
                <a:spcPts val="3168"/>
              </a:spcBef>
            </a:pPr>
            <a:r>
              <a:rPr lang="en-US" sz="3200" dirty="0"/>
              <a:t>Suppose    </a:t>
            </a:r>
            <a:r>
              <a:rPr lang="en-US" sz="3200" dirty="0">
                <a:solidFill>
                  <a:schemeClr val="tx2"/>
                </a:solidFill>
              </a:rPr>
              <a:t>*</a:t>
            </a:r>
            <a:r>
              <a:rPr lang="en-US" sz="3200" dirty="0" err="1">
                <a:solidFill>
                  <a:schemeClr val="tx2"/>
                </a:solidFill>
              </a:rPr>
              <a:t>url</a:t>
            </a:r>
            <a:r>
              <a:rPr lang="en-US" sz="3200" dirty="0"/>
              <a:t>     is such that </a:t>
            </a:r>
            <a:br>
              <a:rPr lang="en-US" sz="3200" dirty="0"/>
            </a:br>
            <a:r>
              <a:rPr lang="en-US" sz="3200" dirty="0"/>
              <a:t>       after  </a:t>
            </a:r>
            <a:r>
              <a:rPr lang="en-US" sz="3200" dirty="0" err="1">
                <a:solidFill>
                  <a:schemeClr val="tx2"/>
                </a:solidFill>
              </a:rPr>
              <a:t>strcpy</a:t>
            </a:r>
            <a:r>
              <a:rPr lang="en-US" sz="3200" dirty="0"/>
              <a:t>  stack looks like:</a:t>
            </a:r>
          </a:p>
          <a:p>
            <a:pPr>
              <a:spcBef>
                <a:spcPts val="3168"/>
              </a:spcBef>
            </a:pPr>
            <a:r>
              <a:rPr lang="en-US" sz="3200" dirty="0"/>
              <a:t>Program P:    </a:t>
            </a:r>
            <a:r>
              <a:rPr lang="en-US" sz="3200" dirty="0">
                <a:solidFill>
                  <a:srgbClr val="000090"/>
                </a:solidFill>
              </a:rPr>
              <a:t>exec(“/bin/</a:t>
            </a:r>
            <a:r>
              <a:rPr lang="en-US" sz="3200" dirty="0" err="1">
                <a:solidFill>
                  <a:srgbClr val="000090"/>
                </a:solidFill>
              </a:rPr>
              <a:t>sh</a:t>
            </a:r>
            <a:r>
              <a:rPr lang="en-US" sz="3200" dirty="0">
                <a:solidFill>
                  <a:srgbClr val="000090"/>
                </a:solidFill>
              </a:rPr>
              <a:t>”)</a:t>
            </a:r>
          </a:p>
          <a:p>
            <a:pPr>
              <a:spcBef>
                <a:spcPts val="3168"/>
              </a:spcBef>
            </a:pPr>
            <a:endParaRPr lang="en-US" sz="2667" dirty="0"/>
          </a:p>
          <a:p>
            <a:pPr>
              <a:spcBef>
                <a:spcPts val="3168"/>
              </a:spcBef>
            </a:pPr>
            <a:endParaRPr lang="en-US" sz="2667" dirty="0"/>
          </a:p>
          <a:p>
            <a:pPr>
              <a:spcBef>
                <a:spcPts val="3168"/>
              </a:spcBef>
            </a:pPr>
            <a:r>
              <a:rPr lang="en-US" sz="2667" dirty="0"/>
              <a:t>When   </a:t>
            </a:r>
            <a:r>
              <a:rPr lang="en-US" sz="2667" dirty="0" err="1">
                <a:solidFill>
                  <a:schemeClr val="tx2"/>
                </a:solidFill>
              </a:rPr>
              <a:t>func</a:t>
            </a:r>
            <a:r>
              <a:rPr lang="en-US" sz="2667" dirty="0">
                <a:solidFill>
                  <a:schemeClr val="tx2"/>
                </a:solidFill>
              </a:rPr>
              <a:t>()</a:t>
            </a:r>
            <a:r>
              <a:rPr lang="en-US" sz="2667" dirty="0"/>
              <a:t>   exits,  the user gets shell  !</a:t>
            </a:r>
          </a:p>
          <a:p>
            <a:r>
              <a:rPr lang="en-US" sz="2667" dirty="0"/>
              <a:t>Note:  attack code P runs </a:t>
            </a:r>
            <a:r>
              <a:rPr lang="en-US" sz="2667" i="1" dirty="0"/>
              <a:t>in stack</a:t>
            </a:r>
            <a:r>
              <a:rPr lang="en-US" sz="2667" dirty="0"/>
              <a:t>.</a:t>
            </a:r>
          </a:p>
          <a:p>
            <a:endParaRPr lang="en-US" sz="2667" dirty="0"/>
          </a:p>
          <a:p>
            <a:endParaRPr lang="en-US" sz="2667" dirty="0"/>
          </a:p>
        </p:txBody>
      </p:sp>
      <p:sp>
        <p:nvSpPr>
          <p:cNvPr id="10245" name="Text Box 17"/>
          <p:cNvSpPr txBox="1">
            <a:spLocks noChangeArrowheads="1"/>
          </p:cNvSpPr>
          <p:nvPr/>
        </p:nvSpPr>
        <p:spPr bwMode="auto">
          <a:xfrm>
            <a:off x="1788770" y="3429001"/>
            <a:ext cx="4750018" cy="461665"/>
          </a:xfrm>
          <a:prstGeom prst="rect">
            <a:avLst/>
          </a:prstGeom>
          <a:noFill/>
          <a:ln w="9525">
            <a:noFill/>
            <a:miter lim="800000"/>
            <a:headEnd/>
            <a:tailEnd/>
          </a:ln>
        </p:spPr>
        <p:txBody>
          <a:bodyPr wrap="none">
            <a:spAutoFit/>
          </a:bodyPr>
          <a:lstStyle/>
          <a:p>
            <a:pPr eaLnBrk="0" hangingPunct="0">
              <a:spcBef>
                <a:spcPct val="50000"/>
              </a:spcBef>
            </a:pPr>
            <a:r>
              <a:rPr lang="en-US" sz="2400" dirty="0">
                <a:solidFill>
                  <a:schemeClr val="tx1">
                    <a:lumMod val="65000"/>
                    <a:lumOff val="35000"/>
                  </a:schemeClr>
                </a:solidFill>
                <a:latin typeface="Comic Sans MS" pitchFamily="66" charset="0"/>
              </a:rPr>
              <a:t>(exact shell code by Aleph One)</a:t>
            </a:r>
          </a:p>
        </p:txBody>
      </p:sp>
      <p:sp>
        <p:nvSpPr>
          <p:cNvPr id="26" name="Line 18"/>
          <p:cNvSpPr>
            <a:spLocks noChangeShapeType="1"/>
          </p:cNvSpPr>
          <p:nvPr/>
        </p:nvSpPr>
        <p:spPr bwMode="auto">
          <a:xfrm>
            <a:off x="7383669" y="6223001"/>
            <a:ext cx="4097131" cy="0"/>
          </a:xfrm>
          <a:prstGeom prst="line">
            <a:avLst/>
          </a:prstGeom>
          <a:noFill/>
          <a:ln w="76200">
            <a:solidFill>
              <a:schemeClr val="tx1"/>
            </a:solidFill>
            <a:round/>
            <a:headEnd/>
            <a:tailEnd/>
          </a:ln>
        </p:spPr>
        <p:txBody>
          <a:bodyPr wrap="none" anchor="ctr"/>
          <a:lstStyle/>
          <a:p>
            <a:endParaRPr lang="en-US" sz="2667"/>
          </a:p>
        </p:txBody>
      </p:sp>
      <p:sp>
        <p:nvSpPr>
          <p:cNvPr id="27" name="Line 19"/>
          <p:cNvSpPr>
            <a:spLocks noChangeShapeType="1"/>
          </p:cNvSpPr>
          <p:nvPr/>
        </p:nvSpPr>
        <p:spPr bwMode="auto">
          <a:xfrm>
            <a:off x="7450667" y="3378200"/>
            <a:ext cx="4165600" cy="0"/>
          </a:xfrm>
          <a:prstGeom prst="line">
            <a:avLst/>
          </a:prstGeom>
          <a:noFill/>
          <a:ln w="76200">
            <a:solidFill>
              <a:schemeClr val="tx1"/>
            </a:solidFill>
            <a:round/>
            <a:headEnd/>
            <a:tailEnd/>
          </a:ln>
        </p:spPr>
        <p:txBody>
          <a:bodyPr wrap="none" anchor="ctr"/>
          <a:lstStyle/>
          <a:p>
            <a:endParaRPr lang="en-US" sz="2667"/>
          </a:p>
        </p:txBody>
      </p:sp>
      <p:sp>
        <p:nvSpPr>
          <p:cNvPr id="33" name="Line 26"/>
          <p:cNvSpPr>
            <a:spLocks noChangeShapeType="1"/>
          </p:cNvSpPr>
          <p:nvPr/>
        </p:nvSpPr>
        <p:spPr bwMode="auto">
          <a:xfrm flipH="1">
            <a:off x="7790068" y="5657853"/>
            <a:ext cx="3221" cy="717548"/>
          </a:xfrm>
          <a:prstGeom prst="line">
            <a:avLst/>
          </a:prstGeom>
          <a:noFill/>
          <a:ln w="57150">
            <a:solidFill>
              <a:schemeClr val="tx1"/>
            </a:solidFill>
            <a:round/>
            <a:headEnd/>
            <a:tailEnd type="none" w="lg" len="med"/>
          </a:ln>
        </p:spPr>
        <p:txBody>
          <a:bodyPr wrap="none"/>
          <a:lstStyle/>
          <a:p>
            <a:endParaRPr lang="en-US" sz="2667"/>
          </a:p>
        </p:txBody>
      </p:sp>
      <p:sp>
        <p:nvSpPr>
          <p:cNvPr id="34" name="Line 27"/>
          <p:cNvSpPr>
            <a:spLocks noChangeShapeType="1"/>
          </p:cNvSpPr>
          <p:nvPr/>
        </p:nvSpPr>
        <p:spPr bwMode="auto">
          <a:xfrm flipH="1">
            <a:off x="11346071" y="5657851"/>
            <a:ext cx="3221" cy="717549"/>
          </a:xfrm>
          <a:prstGeom prst="line">
            <a:avLst/>
          </a:prstGeom>
          <a:noFill/>
          <a:ln w="57150">
            <a:solidFill>
              <a:schemeClr val="tx1"/>
            </a:solidFill>
            <a:round/>
            <a:headEnd/>
            <a:tailEnd type="none" w="lg" len="med"/>
          </a:ln>
        </p:spPr>
        <p:txBody>
          <a:bodyPr wrap="none"/>
          <a:lstStyle/>
          <a:p>
            <a:endParaRPr lang="en-US" sz="2667"/>
          </a:p>
        </p:txBody>
      </p:sp>
      <p:sp>
        <p:nvSpPr>
          <p:cNvPr id="48" name="Rectangle 47"/>
          <p:cNvSpPr/>
          <p:nvPr/>
        </p:nvSpPr>
        <p:spPr>
          <a:xfrm>
            <a:off x="7823200" y="2209800"/>
            <a:ext cx="3556000" cy="1117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b="1" dirty="0">
              <a:solidFill>
                <a:srgbClr val="EEECE1"/>
              </a:solidFill>
            </a:endParaRPr>
          </a:p>
        </p:txBody>
      </p:sp>
      <p:sp>
        <p:nvSpPr>
          <p:cNvPr id="6" name="Rectangle 5"/>
          <p:cNvSpPr/>
          <p:nvPr/>
        </p:nvSpPr>
        <p:spPr>
          <a:xfrm>
            <a:off x="7823200" y="889000"/>
            <a:ext cx="3556000" cy="1320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EEECE1"/>
                </a:solidFill>
              </a:rPr>
              <a:t>Program P</a:t>
            </a:r>
          </a:p>
        </p:txBody>
      </p:sp>
      <p:sp>
        <p:nvSpPr>
          <p:cNvPr id="32" name="Line 25"/>
          <p:cNvSpPr>
            <a:spLocks noChangeShapeType="1"/>
          </p:cNvSpPr>
          <p:nvPr/>
        </p:nvSpPr>
        <p:spPr bwMode="auto">
          <a:xfrm flipH="1">
            <a:off x="11349290" y="685801"/>
            <a:ext cx="29909" cy="2794001"/>
          </a:xfrm>
          <a:prstGeom prst="line">
            <a:avLst/>
          </a:prstGeom>
          <a:noFill/>
          <a:ln w="57150">
            <a:solidFill>
              <a:schemeClr val="tx1"/>
            </a:solidFill>
            <a:round/>
            <a:headEnd/>
            <a:tailEnd type="none" w="lg" len="med"/>
          </a:ln>
        </p:spPr>
        <p:txBody>
          <a:bodyPr wrap="none"/>
          <a:lstStyle/>
          <a:p>
            <a:endParaRPr lang="en-US" sz="2667"/>
          </a:p>
        </p:txBody>
      </p:sp>
      <p:sp>
        <p:nvSpPr>
          <p:cNvPr id="31" name="Line 24"/>
          <p:cNvSpPr>
            <a:spLocks noChangeShapeType="1"/>
          </p:cNvSpPr>
          <p:nvPr/>
        </p:nvSpPr>
        <p:spPr bwMode="auto">
          <a:xfrm flipH="1">
            <a:off x="7790069" y="685801"/>
            <a:ext cx="33131" cy="2794001"/>
          </a:xfrm>
          <a:prstGeom prst="line">
            <a:avLst/>
          </a:prstGeom>
          <a:noFill/>
          <a:ln w="57150">
            <a:solidFill>
              <a:schemeClr val="tx1"/>
            </a:solidFill>
            <a:round/>
            <a:headEnd/>
            <a:tailEnd type="none" w="lg" len="med"/>
          </a:ln>
        </p:spPr>
        <p:txBody>
          <a:bodyPr wrap="none"/>
          <a:lstStyle/>
          <a:p>
            <a:endParaRPr lang="en-US" sz="2667"/>
          </a:p>
        </p:txBody>
      </p:sp>
      <p:sp>
        <p:nvSpPr>
          <p:cNvPr id="12" name="Freeform 11"/>
          <p:cNvSpPr/>
          <p:nvPr/>
        </p:nvSpPr>
        <p:spPr>
          <a:xfrm>
            <a:off x="6828998" y="2108200"/>
            <a:ext cx="977269" cy="2006600"/>
          </a:xfrm>
          <a:custGeom>
            <a:avLst/>
            <a:gdLst>
              <a:gd name="connsiteX0" fmla="*/ 732952 w 732952"/>
              <a:gd name="connsiteY0" fmla="*/ 1155700 h 1155700"/>
              <a:gd name="connsiteX1" fmla="*/ 466252 w 732952"/>
              <a:gd name="connsiteY1" fmla="*/ 965200 h 1155700"/>
              <a:gd name="connsiteX2" fmla="*/ 47152 w 732952"/>
              <a:gd name="connsiteY2" fmla="*/ 635000 h 1155700"/>
              <a:gd name="connsiteX3" fmla="*/ 72552 w 732952"/>
              <a:gd name="connsiteY3" fmla="*/ 203200 h 1155700"/>
              <a:gd name="connsiteX4" fmla="*/ 605952 w 732952"/>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52" h="1155700">
                <a:moveTo>
                  <a:pt x="732952" y="1155700"/>
                </a:moveTo>
                <a:cubicBezTo>
                  <a:pt x="656752" y="1103841"/>
                  <a:pt x="580552" y="1051983"/>
                  <a:pt x="466252" y="965200"/>
                </a:cubicBezTo>
                <a:cubicBezTo>
                  <a:pt x="351952" y="878417"/>
                  <a:pt x="112769" y="762000"/>
                  <a:pt x="47152" y="635000"/>
                </a:cubicBezTo>
                <a:cubicBezTo>
                  <a:pt x="-18465" y="508000"/>
                  <a:pt x="-20581" y="309033"/>
                  <a:pt x="72552" y="203200"/>
                </a:cubicBezTo>
                <a:cubicBezTo>
                  <a:pt x="165685" y="97367"/>
                  <a:pt x="605952" y="0"/>
                  <a:pt x="605952" y="0"/>
                </a:cubicBezTo>
              </a:path>
            </a:pathLst>
          </a:custGeom>
          <a:ln w="57150" cmpd="sng">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5" name="Rectangle 17"/>
          <p:cNvSpPr>
            <a:spLocks noChangeArrowheads="1"/>
          </p:cNvSpPr>
          <p:nvPr/>
        </p:nvSpPr>
        <p:spPr bwMode="auto">
          <a:xfrm>
            <a:off x="7790069" y="3378201"/>
            <a:ext cx="3556000" cy="2844800"/>
          </a:xfrm>
          <a:prstGeom prst="rect">
            <a:avLst/>
          </a:prstGeom>
          <a:noFill/>
          <a:ln w="57150">
            <a:solidFill>
              <a:schemeClr val="tx1"/>
            </a:solidFill>
            <a:miter lim="800000"/>
            <a:headEnd/>
            <a:tailEnd/>
          </a:ln>
        </p:spPr>
        <p:txBody>
          <a:bodyPr wrap="none" anchor="ctr"/>
          <a:lstStyle/>
          <a:p>
            <a:endParaRPr lang="en-US" sz="2667"/>
          </a:p>
        </p:txBody>
      </p:sp>
      <p:cxnSp>
        <p:nvCxnSpPr>
          <p:cNvPr id="4" name="Straight Arrow Connector 3"/>
          <p:cNvCxnSpPr/>
          <p:nvPr/>
        </p:nvCxnSpPr>
        <p:spPr>
          <a:xfrm flipV="1">
            <a:off x="11887200" y="1193800"/>
            <a:ext cx="0" cy="48768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492831" y="5969001"/>
            <a:ext cx="652936" cy="461665"/>
          </a:xfrm>
          <a:prstGeom prst="rect">
            <a:avLst/>
          </a:prstGeom>
          <a:noFill/>
        </p:spPr>
        <p:txBody>
          <a:bodyPr wrap="none" rtlCol="0">
            <a:spAutoFit/>
          </a:bodyPr>
          <a:lstStyle/>
          <a:p>
            <a:r>
              <a:rPr lang="en-US" sz="2400" dirty="0"/>
              <a:t>low</a:t>
            </a:r>
          </a:p>
        </p:txBody>
      </p:sp>
      <p:sp>
        <p:nvSpPr>
          <p:cNvPr id="24" name="TextBox 23"/>
          <p:cNvSpPr txBox="1"/>
          <p:nvPr/>
        </p:nvSpPr>
        <p:spPr>
          <a:xfrm>
            <a:off x="11492831" y="787401"/>
            <a:ext cx="747320" cy="461665"/>
          </a:xfrm>
          <a:prstGeom prst="rect">
            <a:avLst/>
          </a:prstGeom>
          <a:noFill/>
        </p:spPr>
        <p:txBody>
          <a:bodyPr wrap="none" rtlCol="0">
            <a:spAutoFit/>
          </a:bodyPr>
          <a:lstStyle/>
          <a:p>
            <a:r>
              <a:rPr lang="en-US" sz="2400" dirty="0"/>
              <a:t>high</a:t>
            </a:r>
          </a:p>
        </p:txBody>
      </p:sp>
      <p:sp>
        <p:nvSpPr>
          <p:cNvPr id="3" name="TextBox 2">
            <a:extLst>
              <a:ext uri="{FF2B5EF4-FFF2-40B4-BE49-F238E27FC236}">
                <a16:creationId xmlns:a16="http://schemas.microsoft.com/office/drawing/2014/main" id="{272C57B2-CD41-9F43-A603-CECDAE9404C6}"/>
              </a:ext>
            </a:extLst>
          </p:cNvPr>
          <p:cNvSpPr txBox="1"/>
          <p:nvPr/>
        </p:nvSpPr>
        <p:spPr>
          <a:xfrm>
            <a:off x="8980786" y="-25399"/>
            <a:ext cx="1181734" cy="584775"/>
          </a:xfrm>
          <a:prstGeom prst="rect">
            <a:avLst/>
          </a:prstGeom>
          <a:noFill/>
        </p:spPr>
        <p:txBody>
          <a:bodyPr wrap="none" rtlCol="0">
            <a:spAutoFit/>
          </a:bodyPr>
          <a:lstStyle/>
          <a:p>
            <a:r>
              <a:rPr lang="en-US" sz="3200" u="sng" dirty="0"/>
              <a:t>Stack</a:t>
            </a:r>
          </a:p>
        </p:txBody>
      </p:sp>
    </p:spTree>
    <p:extLst>
      <p:ext uri="{BB962C8B-B14F-4D97-AF65-F5344CB8AC3E}">
        <p14:creationId xmlns:p14="http://schemas.microsoft.com/office/powerpoint/2010/main" val="21733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77800"/>
            <a:ext cx="5283200" cy="1143000"/>
          </a:xfrm>
        </p:spPr>
        <p:txBody>
          <a:bodyPr/>
          <a:lstStyle/>
          <a:p>
            <a:r>
              <a:rPr lang="en-US" dirty="0"/>
              <a:t>The NOP slide</a:t>
            </a:r>
          </a:p>
        </p:txBody>
      </p:sp>
      <p:sp>
        <p:nvSpPr>
          <p:cNvPr id="2" name="Content Placeholder 1"/>
          <p:cNvSpPr>
            <a:spLocks noGrp="1"/>
          </p:cNvSpPr>
          <p:nvPr>
            <p:ph sz="half" idx="1"/>
          </p:nvPr>
        </p:nvSpPr>
        <p:spPr>
          <a:xfrm>
            <a:off x="609600" y="1701802"/>
            <a:ext cx="6630531" cy="4876799"/>
          </a:xfrm>
        </p:spPr>
        <p:txBody>
          <a:bodyPr>
            <a:normAutofit/>
          </a:bodyPr>
          <a:lstStyle/>
          <a:p>
            <a:pPr marL="0" indent="0">
              <a:buNone/>
            </a:pPr>
            <a:r>
              <a:rPr lang="en-US" sz="3200" dirty="0"/>
              <a:t>Problem:   how does attacker </a:t>
            </a:r>
            <a:br>
              <a:rPr lang="en-US" sz="3200" dirty="0"/>
            </a:br>
            <a:r>
              <a:rPr lang="en-US" sz="3200" dirty="0"/>
              <a:t>	      determine ret-address?</a:t>
            </a:r>
          </a:p>
          <a:p>
            <a:pPr marL="0" indent="0">
              <a:buNone/>
            </a:pPr>
            <a:endParaRPr lang="en-US" sz="3200" dirty="0"/>
          </a:p>
          <a:p>
            <a:pPr marL="0" indent="0">
              <a:buNone/>
            </a:pPr>
            <a:r>
              <a:rPr lang="en-US" sz="3200" dirty="0"/>
              <a:t>Solution:   NOP slide</a:t>
            </a:r>
          </a:p>
          <a:p>
            <a:pPr>
              <a:spcBef>
                <a:spcPts val="1440"/>
              </a:spcBef>
            </a:pPr>
            <a:r>
              <a:rPr lang="en-US" sz="2667" dirty="0"/>
              <a:t>Guess </a:t>
            </a:r>
            <a:r>
              <a:rPr lang="en-US" sz="2667" u="sng" dirty="0"/>
              <a:t>approximate</a:t>
            </a:r>
            <a:r>
              <a:rPr lang="en-US" sz="2667" dirty="0"/>
              <a:t> stack state </a:t>
            </a:r>
            <a:br>
              <a:rPr lang="en-US" sz="2667" dirty="0"/>
            </a:br>
            <a:r>
              <a:rPr lang="en-US" sz="2667" dirty="0"/>
              <a:t>when </a:t>
            </a:r>
            <a:r>
              <a:rPr lang="en-US" sz="2667" dirty="0" err="1">
                <a:solidFill>
                  <a:schemeClr val="tx2"/>
                </a:solidFill>
              </a:rPr>
              <a:t>func</a:t>
            </a:r>
            <a:r>
              <a:rPr lang="en-US" sz="2667" dirty="0">
                <a:solidFill>
                  <a:schemeClr val="tx2"/>
                </a:solidFill>
              </a:rPr>
              <a:t>()</a:t>
            </a:r>
            <a:r>
              <a:rPr lang="en-US" sz="2667" dirty="0"/>
              <a:t> is called</a:t>
            </a:r>
          </a:p>
          <a:p>
            <a:pPr>
              <a:spcBef>
                <a:spcPts val="1440"/>
              </a:spcBef>
            </a:pPr>
            <a:r>
              <a:rPr lang="en-US" sz="2667" dirty="0"/>
              <a:t>Insert many NOPs before program P:</a:t>
            </a:r>
          </a:p>
          <a:p>
            <a:pPr marL="0" indent="0">
              <a:buNone/>
            </a:pPr>
            <a:r>
              <a:rPr lang="en-US" sz="2667" dirty="0"/>
              <a:t>	</a:t>
            </a:r>
            <a:r>
              <a:rPr lang="en-US" sz="2667" dirty="0" err="1"/>
              <a:t>nop</a:t>
            </a:r>
            <a:r>
              <a:rPr lang="en-US" sz="2667" dirty="0"/>
              <a:t> </a:t>
            </a:r>
            <a:r>
              <a:rPr lang="en-US" sz="1867" dirty="0"/>
              <a:t>(0x90)</a:t>
            </a:r>
            <a:endParaRPr lang="en-US" sz="2667" dirty="0"/>
          </a:p>
          <a:p>
            <a:pPr marL="0" indent="0">
              <a:buNone/>
            </a:pPr>
            <a:endParaRPr lang="en-US" sz="2667" dirty="0"/>
          </a:p>
        </p:txBody>
      </p:sp>
      <p:sp>
        <p:nvSpPr>
          <p:cNvPr id="7" name="Rectangle 4"/>
          <p:cNvSpPr>
            <a:spLocks noChangeArrowheads="1"/>
          </p:cNvSpPr>
          <p:nvPr/>
        </p:nvSpPr>
        <p:spPr bwMode="auto">
          <a:xfrm>
            <a:off x="7823200" y="34290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solidFill>
                <a:schemeClr val="bg2"/>
              </a:solidFill>
            </a:endParaRPr>
          </a:p>
        </p:txBody>
      </p:sp>
      <p:sp>
        <p:nvSpPr>
          <p:cNvPr id="8" name="Rectangle 6"/>
          <p:cNvSpPr>
            <a:spLocks noChangeArrowheads="1"/>
          </p:cNvSpPr>
          <p:nvPr/>
        </p:nvSpPr>
        <p:spPr bwMode="auto">
          <a:xfrm>
            <a:off x="7790069" y="4749800"/>
            <a:ext cx="3556000" cy="15240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p>
        </p:txBody>
      </p:sp>
      <p:sp>
        <p:nvSpPr>
          <p:cNvPr id="9" name="Rectangle 6"/>
          <p:cNvSpPr>
            <a:spLocks noChangeArrowheads="1"/>
          </p:cNvSpPr>
          <p:nvPr/>
        </p:nvSpPr>
        <p:spPr bwMode="auto">
          <a:xfrm>
            <a:off x="7823200" y="4749800"/>
            <a:ext cx="3556000" cy="15240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r>
              <a:rPr lang="en-US" sz="2667" dirty="0">
                <a:solidFill>
                  <a:srgbClr val="EEECE1"/>
                </a:solidFill>
              </a:rPr>
              <a:t>char </a:t>
            </a:r>
            <a:r>
              <a:rPr lang="en-US" sz="2667" dirty="0" err="1">
                <a:solidFill>
                  <a:srgbClr val="EEECE1"/>
                </a:solidFill>
              </a:rPr>
              <a:t>buf</a:t>
            </a:r>
            <a:r>
              <a:rPr lang="en-US" sz="2667" dirty="0">
                <a:solidFill>
                  <a:srgbClr val="EEECE1"/>
                </a:solidFill>
              </a:rPr>
              <a:t>[128]</a:t>
            </a:r>
          </a:p>
        </p:txBody>
      </p:sp>
      <p:sp>
        <p:nvSpPr>
          <p:cNvPr id="10" name="Rectangle 4"/>
          <p:cNvSpPr>
            <a:spLocks noChangeArrowheads="1"/>
          </p:cNvSpPr>
          <p:nvPr/>
        </p:nvSpPr>
        <p:spPr bwMode="auto">
          <a:xfrm>
            <a:off x="7823200" y="38862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r>
              <a:rPr lang="en-US" sz="2667" dirty="0">
                <a:solidFill>
                  <a:schemeClr val="bg2"/>
                </a:solidFill>
              </a:rPr>
              <a:t>return address</a:t>
            </a:r>
          </a:p>
        </p:txBody>
      </p:sp>
      <p:sp>
        <p:nvSpPr>
          <p:cNvPr id="11" name="Rectangle 5"/>
          <p:cNvSpPr>
            <a:spLocks noChangeArrowheads="1"/>
          </p:cNvSpPr>
          <p:nvPr/>
        </p:nvSpPr>
        <p:spPr bwMode="auto">
          <a:xfrm>
            <a:off x="7823200" y="4292600"/>
            <a:ext cx="3556000" cy="457200"/>
          </a:xfrm>
          <a:prstGeom prst="rect">
            <a:avLst/>
          </a:prstGeom>
          <a:solidFill>
            <a:srgbClr val="FF0000"/>
          </a:solidFill>
          <a:ln w="9525">
            <a:solidFill>
              <a:schemeClr val="tx1"/>
            </a:solidFill>
            <a:miter lim="800000"/>
            <a:headEnd/>
            <a:tailEnd/>
          </a:ln>
        </p:spPr>
        <p:txBody>
          <a:bodyPr wrap="none" anchor="ctr"/>
          <a:lstStyle/>
          <a:p>
            <a:pPr algn="ctr" eaLnBrk="0" hangingPunct="0">
              <a:spcBef>
                <a:spcPct val="50000"/>
              </a:spcBef>
            </a:pPr>
            <a:endParaRPr lang="en-US" sz="2667" dirty="0">
              <a:solidFill>
                <a:srgbClr val="EEECE1"/>
              </a:solidFill>
            </a:endParaRPr>
          </a:p>
        </p:txBody>
      </p:sp>
      <p:sp>
        <p:nvSpPr>
          <p:cNvPr id="12" name="Line 18"/>
          <p:cNvSpPr>
            <a:spLocks noChangeShapeType="1"/>
          </p:cNvSpPr>
          <p:nvPr/>
        </p:nvSpPr>
        <p:spPr bwMode="auto">
          <a:xfrm>
            <a:off x="7383669" y="6223001"/>
            <a:ext cx="4097131" cy="0"/>
          </a:xfrm>
          <a:prstGeom prst="line">
            <a:avLst/>
          </a:prstGeom>
          <a:noFill/>
          <a:ln w="76200">
            <a:solidFill>
              <a:schemeClr val="tx1"/>
            </a:solidFill>
            <a:round/>
            <a:headEnd/>
            <a:tailEnd/>
          </a:ln>
        </p:spPr>
        <p:txBody>
          <a:bodyPr wrap="none" anchor="ctr"/>
          <a:lstStyle/>
          <a:p>
            <a:endParaRPr lang="en-US" sz="2667"/>
          </a:p>
        </p:txBody>
      </p:sp>
      <p:sp>
        <p:nvSpPr>
          <p:cNvPr id="13" name="Line 19"/>
          <p:cNvSpPr>
            <a:spLocks noChangeShapeType="1"/>
          </p:cNvSpPr>
          <p:nvPr/>
        </p:nvSpPr>
        <p:spPr bwMode="auto">
          <a:xfrm>
            <a:off x="7450667" y="3378200"/>
            <a:ext cx="4165600" cy="0"/>
          </a:xfrm>
          <a:prstGeom prst="line">
            <a:avLst/>
          </a:prstGeom>
          <a:noFill/>
          <a:ln w="76200">
            <a:solidFill>
              <a:schemeClr val="tx1"/>
            </a:solidFill>
            <a:round/>
            <a:headEnd/>
            <a:tailEnd/>
          </a:ln>
        </p:spPr>
        <p:txBody>
          <a:bodyPr wrap="none" anchor="ctr"/>
          <a:lstStyle/>
          <a:p>
            <a:endParaRPr lang="en-US" sz="2667"/>
          </a:p>
        </p:txBody>
      </p:sp>
      <p:sp>
        <p:nvSpPr>
          <p:cNvPr id="14" name="Line 26"/>
          <p:cNvSpPr>
            <a:spLocks noChangeShapeType="1"/>
          </p:cNvSpPr>
          <p:nvPr/>
        </p:nvSpPr>
        <p:spPr bwMode="auto">
          <a:xfrm flipH="1">
            <a:off x="7790068" y="5657853"/>
            <a:ext cx="3221" cy="717548"/>
          </a:xfrm>
          <a:prstGeom prst="line">
            <a:avLst/>
          </a:prstGeom>
          <a:noFill/>
          <a:ln w="57150">
            <a:solidFill>
              <a:schemeClr val="tx1"/>
            </a:solidFill>
            <a:round/>
            <a:headEnd/>
            <a:tailEnd type="none" w="lg" len="med"/>
          </a:ln>
        </p:spPr>
        <p:txBody>
          <a:bodyPr wrap="none"/>
          <a:lstStyle/>
          <a:p>
            <a:endParaRPr lang="en-US" sz="2667"/>
          </a:p>
        </p:txBody>
      </p:sp>
      <p:sp>
        <p:nvSpPr>
          <p:cNvPr id="15" name="Line 27"/>
          <p:cNvSpPr>
            <a:spLocks noChangeShapeType="1"/>
          </p:cNvSpPr>
          <p:nvPr/>
        </p:nvSpPr>
        <p:spPr bwMode="auto">
          <a:xfrm flipH="1">
            <a:off x="11346071" y="5657851"/>
            <a:ext cx="3221" cy="717549"/>
          </a:xfrm>
          <a:prstGeom prst="line">
            <a:avLst/>
          </a:prstGeom>
          <a:noFill/>
          <a:ln w="57150">
            <a:solidFill>
              <a:schemeClr val="tx1"/>
            </a:solidFill>
            <a:round/>
            <a:headEnd/>
            <a:tailEnd type="none" w="lg" len="med"/>
          </a:ln>
        </p:spPr>
        <p:txBody>
          <a:bodyPr wrap="none"/>
          <a:lstStyle/>
          <a:p>
            <a:endParaRPr lang="en-US" sz="2667"/>
          </a:p>
        </p:txBody>
      </p:sp>
      <p:sp>
        <p:nvSpPr>
          <p:cNvPr id="16" name="Rectangle 15"/>
          <p:cNvSpPr/>
          <p:nvPr/>
        </p:nvSpPr>
        <p:spPr>
          <a:xfrm>
            <a:off x="7823200" y="2209800"/>
            <a:ext cx="3556000" cy="1117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EEECE1"/>
                </a:solidFill>
              </a:rPr>
              <a:t>NOP Slide</a:t>
            </a:r>
          </a:p>
        </p:txBody>
      </p:sp>
      <p:sp>
        <p:nvSpPr>
          <p:cNvPr id="17" name="Rectangle 16"/>
          <p:cNvSpPr/>
          <p:nvPr/>
        </p:nvSpPr>
        <p:spPr>
          <a:xfrm>
            <a:off x="7823200" y="889000"/>
            <a:ext cx="3556000" cy="1320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EEECE1"/>
                </a:solidFill>
              </a:rPr>
              <a:t>Program P</a:t>
            </a:r>
          </a:p>
        </p:txBody>
      </p:sp>
      <p:sp>
        <p:nvSpPr>
          <p:cNvPr id="18" name="Line 25"/>
          <p:cNvSpPr>
            <a:spLocks noChangeShapeType="1"/>
          </p:cNvSpPr>
          <p:nvPr/>
        </p:nvSpPr>
        <p:spPr bwMode="auto">
          <a:xfrm flipH="1">
            <a:off x="11349290" y="685801"/>
            <a:ext cx="29909" cy="2794001"/>
          </a:xfrm>
          <a:prstGeom prst="line">
            <a:avLst/>
          </a:prstGeom>
          <a:noFill/>
          <a:ln w="57150">
            <a:solidFill>
              <a:schemeClr val="tx1"/>
            </a:solidFill>
            <a:round/>
            <a:headEnd/>
            <a:tailEnd type="none" w="lg" len="med"/>
          </a:ln>
        </p:spPr>
        <p:txBody>
          <a:bodyPr wrap="none"/>
          <a:lstStyle/>
          <a:p>
            <a:endParaRPr lang="en-US" sz="2667"/>
          </a:p>
        </p:txBody>
      </p:sp>
      <p:sp>
        <p:nvSpPr>
          <p:cNvPr id="19" name="Line 24"/>
          <p:cNvSpPr>
            <a:spLocks noChangeShapeType="1"/>
          </p:cNvSpPr>
          <p:nvPr/>
        </p:nvSpPr>
        <p:spPr bwMode="auto">
          <a:xfrm flipH="1">
            <a:off x="7790069" y="685801"/>
            <a:ext cx="33131" cy="2794001"/>
          </a:xfrm>
          <a:prstGeom prst="line">
            <a:avLst/>
          </a:prstGeom>
          <a:noFill/>
          <a:ln w="57150">
            <a:solidFill>
              <a:schemeClr val="tx1"/>
            </a:solidFill>
            <a:round/>
            <a:headEnd/>
            <a:tailEnd type="none" w="lg" len="med"/>
          </a:ln>
        </p:spPr>
        <p:txBody>
          <a:bodyPr wrap="none"/>
          <a:lstStyle/>
          <a:p>
            <a:endParaRPr lang="en-US" sz="2667"/>
          </a:p>
        </p:txBody>
      </p:sp>
      <p:sp>
        <p:nvSpPr>
          <p:cNvPr id="20" name="Freeform 19"/>
          <p:cNvSpPr/>
          <p:nvPr/>
        </p:nvSpPr>
        <p:spPr>
          <a:xfrm>
            <a:off x="6828998" y="2717800"/>
            <a:ext cx="977269" cy="1397000"/>
          </a:xfrm>
          <a:custGeom>
            <a:avLst/>
            <a:gdLst>
              <a:gd name="connsiteX0" fmla="*/ 732952 w 732952"/>
              <a:gd name="connsiteY0" fmla="*/ 1155700 h 1155700"/>
              <a:gd name="connsiteX1" fmla="*/ 466252 w 732952"/>
              <a:gd name="connsiteY1" fmla="*/ 965200 h 1155700"/>
              <a:gd name="connsiteX2" fmla="*/ 47152 w 732952"/>
              <a:gd name="connsiteY2" fmla="*/ 635000 h 1155700"/>
              <a:gd name="connsiteX3" fmla="*/ 72552 w 732952"/>
              <a:gd name="connsiteY3" fmla="*/ 203200 h 1155700"/>
              <a:gd name="connsiteX4" fmla="*/ 605952 w 732952"/>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52" h="1155700">
                <a:moveTo>
                  <a:pt x="732952" y="1155700"/>
                </a:moveTo>
                <a:cubicBezTo>
                  <a:pt x="656752" y="1103841"/>
                  <a:pt x="580552" y="1051983"/>
                  <a:pt x="466252" y="965200"/>
                </a:cubicBezTo>
                <a:cubicBezTo>
                  <a:pt x="351952" y="878417"/>
                  <a:pt x="112769" y="762000"/>
                  <a:pt x="47152" y="635000"/>
                </a:cubicBezTo>
                <a:cubicBezTo>
                  <a:pt x="-18465" y="508000"/>
                  <a:pt x="-20581" y="309033"/>
                  <a:pt x="72552" y="203200"/>
                </a:cubicBezTo>
                <a:cubicBezTo>
                  <a:pt x="165685" y="97367"/>
                  <a:pt x="605952" y="0"/>
                  <a:pt x="605952" y="0"/>
                </a:cubicBezTo>
              </a:path>
            </a:pathLst>
          </a:custGeom>
          <a:ln w="57150" cmpd="sng">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1" name="Rectangle 17"/>
          <p:cNvSpPr>
            <a:spLocks noChangeArrowheads="1"/>
          </p:cNvSpPr>
          <p:nvPr/>
        </p:nvSpPr>
        <p:spPr bwMode="auto">
          <a:xfrm>
            <a:off x="7790069" y="3378201"/>
            <a:ext cx="3556000" cy="2844800"/>
          </a:xfrm>
          <a:prstGeom prst="rect">
            <a:avLst/>
          </a:prstGeom>
          <a:noFill/>
          <a:ln w="57150">
            <a:solidFill>
              <a:schemeClr val="tx1"/>
            </a:solidFill>
            <a:miter lim="800000"/>
            <a:headEnd/>
            <a:tailEnd/>
          </a:ln>
        </p:spPr>
        <p:txBody>
          <a:bodyPr wrap="none" anchor="ctr"/>
          <a:lstStyle/>
          <a:p>
            <a:endParaRPr lang="en-US" sz="2667"/>
          </a:p>
        </p:txBody>
      </p:sp>
      <p:sp>
        <p:nvSpPr>
          <p:cNvPr id="23" name="Line 27"/>
          <p:cNvSpPr>
            <a:spLocks noChangeShapeType="1"/>
          </p:cNvSpPr>
          <p:nvPr/>
        </p:nvSpPr>
        <p:spPr bwMode="auto">
          <a:xfrm flipH="1">
            <a:off x="11346071" y="5657851"/>
            <a:ext cx="3221" cy="717549"/>
          </a:xfrm>
          <a:prstGeom prst="line">
            <a:avLst/>
          </a:prstGeom>
          <a:noFill/>
          <a:ln w="57150">
            <a:solidFill>
              <a:schemeClr val="tx1"/>
            </a:solidFill>
            <a:round/>
            <a:headEnd/>
            <a:tailEnd type="none" w="lg" len="med"/>
          </a:ln>
        </p:spPr>
        <p:txBody>
          <a:bodyPr wrap="none"/>
          <a:lstStyle/>
          <a:p>
            <a:endParaRPr lang="en-US" sz="2667"/>
          </a:p>
        </p:txBody>
      </p:sp>
      <p:sp>
        <p:nvSpPr>
          <p:cNvPr id="24" name="Line 25"/>
          <p:cNvSpPr>
            <a:spLocks noChangeShapeType="1"/>
          </p:cNvSpPr>
          <p:nvPr/>
        </p:nvSpPr>
        <p:spPr bwMode="auto">
          <a:xfrm flipH="1">
            <a:off x="11349290" y="685801"/>
            <a:ext cx="29909" cy="2794001"/>
          </a:xfrm>
          <a:prstGeom prst="line">
            <a:avLst/>
          </a:prstGeom>
          <a:noFill/>
          <a:ln w="57150">
            <a:solidFill>
              <a:schemeClr val="tx1"/>
            </a:solidFill>
            <a:round/>
            <a:headEnd/>
            <a:tailEnd type="none" w="lg" len="med"/>
          </a:ln>
        </p:spPr>
        <p:txBody>
          <a:bodyPr wrap="none"/>
          <a:lstStyle/>
          <a:p>
            <a:endParaRPr lang="en-US" sz="2667"/>
          </a:p>
        </p:txBody>
      </p:sp>
      <p:cxnSp>
        <p:nvCxnSpPr>
          <p:cNvPr id="25" name="Straight Arrow Connector 24"/>
          <p:cNvCxnSpPr/>
          <p:nvPr/>
        </p:nvCxnSpPr>
        <p:spPr>
          <a:xfrm flipV="1">
            <a:off x="11887200" y="1193800"/>
            <a:ext cx="0" cy="48768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492831" y="5969001"/>
            <a:ext cx="652936" cy="461665"/>
          </a:xfrm>
          <a:prstGeom prst="rect">
            <a:avLst/>
          </a:prstGeom>
          <a:noFill/>
        </p:spPr>
        <p:txBody>
          <a:bodyPr wrap="none" rtlCol="0">
            <a:spAutoFit/>
          </a:bodyPr>
          <a:lstStyle/>
          <a:p>
            <a:r>
              <a:rPr lang="en-US" sz="2400" dirty="0"/>
              <a:t>low</a:t>
            </a:r>
          </a:p>
        </p:txBody>
      </p:sp>
      <p:sp>
        <p:nvSpPr>
          <p:cNvPr id="27" name="TextBox 26"/>
          <p:cNvSpPr txBox="1"/>
          <p:nvPr/>
        </p:nvSpPr>
        <p:spPr>
          <a:xfrm>
            <a:off x="11492831" y="787401"/>
            <a:ext cx="747320" cy="461665"/>
          </a:xfrm>
          <a:prstGeom prst="rect">
            <a:avLst/>
          </a:prstGeom>
          <a:noFill/>
        </p:spPr>
        <p:txBody>
          <a:bodyPr wrap="none" rtlCol="0">
            <a:spAutoFit/>
          </a:bodyPr>
          <a:lstStyle/>
          <a:p>
            <a:r>
              <a:rPr lang="en-US" sz="2400" dirty="0"/>
              <a:t>high</a:t>
            </a:r>
          </a:p>
        </p:txBody>
      </p:sp>
      <p:sp>
        <p:nvSpPr>
          <p:cNvPr id="28" name="TextBox 27">
            <a:extLst>
              <a:ext uri="{FF2B5EF4-FFF2-40B4-BE49-F238E27FC236}">
                <a16:creationId xmlns:a16="http://schemas.microsoft.com/office/drawing/2014/main" id="{CBFA0C3D-8DCF-694E-AA18-5B445946AEE8}"/>
              </a:ext>
            </a:extLst>
          </p:cNvPr>
          <p:cNvSpPr txBox="1"/>
          <p:nvPr/>
        </p:nvSpPr>
        <p:spPr>
          <a:xfrm>
            <a:off x="8980786" y="-25399"/>
            <a:ext cx="1181734" cy="584775"/>
          </a:xfrm>
          <a:prstGeom prst="rect">
            <a:avLst/>
          </a:prstGeom>
          <a:noFill/>
        </p:spPr>
        <p:txBody>
          <a:bodyPr wrap="none" rtlCol="0">
            <a:spAutoFit/>
          </a:bodyPr>
          <a:lstStyle/>
          <a:p>
            <a:r>
              <a:rPr lang="en-US" sz="3200" u="sng" dirty="0"/>
              <a:t>Stack</a:t>
            </a:r>
          </a:p>
        </p:txBody>
      </p:sp>
      <p:sp>
        <p:nvSpPr>
          <p:cNvPr id="3" name="Cloud 2">
            <a:extLst>
              <a:ext uri="{FF2B5EF4-FFF2-40B4-BE49-F238E27FC236}">
                <a16:creationId xmlns:a16="http://schemas.microsoft.com/office/drawing/2014/main" id="{D8E7ACDD-3FEA-3B1A-C7F1-D0FCA45A9D96}"/>
              </a:ext>
            </a:extLst>
          </p:cNvPr>
          <p:cNvSpPr/>
          <p:nvPr/>
        </p:nvSpPr>
        <p:spPr>
          <a:xfrm>
            <a:off x="2257478" y="5485085"/>
            <a:ext cx="5069375" cy="13234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What is the stack memory layout?</a:t>
            </a:r>
            <a:endParaRPr lang="en-US" dirty="0"/>
          </a:p>
        </p:txBody>
      </p:sp>
    </p:spTree>
    <p:extLst>
      <p:ext uri="{BB962C8B-B14F-4D97-AF65-F5344CB8AC3E}">
        <p14:creationId xmlns:p14="http://schemas.microsoft.com/office/powerpoint/2010/main" val="250683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76200"/>
            <a:ext cx="10972800" cy="1143000"/>
          </a:xfrm>
        </p:spPr>
        <p:txBody>
          <a:bodyPr/>
          <a:lstStyle/>
          <a:p>
            <a:r>
              <a:rPr lang="en-US" sz="5867" dirty="0"/>
              <a:t>Details and examples</a:t>
            </a:r>
          </a:p>
        </p:txBody>
      </p:sp>
      <p:sp>
        <p:nvSpPr>
          <p:cNvPr id="12291" name="Rectangle 3" descr="Rectangle: Click to edit Master text styles&#10;Second level&#10;Third level&#10;Fourth level&#10;Fifth level"/>
          <p:cNvSpPr>
            <a:spLocks noGrp="1" noChangeArrowheads="1"/>
          </p:cNvSpPr>
          <p:nvPr>
            <p:ph type="body" idx="1"/>
          </p:nvPr>
        </p:nvSpPr>
        <p:spPr>
          <a:xfrm>
            <a:off x="101600" y="1295400"/>
            <a:ext cx="11887200" cy="5562600"/>
          </a:xfrm>
        </p:spPr>
        <p:txBody>
          <a:bodyPr>
            <a:normAutofit/>
          </a:bodyPr>
          <a:lstStyle/>
          <a:p>
            <a:pPr>
              <a:spcBef>
                <a:spcPct val="100000"/>
              </a:spcBef>
            </a:pPr>
            <a:r>
              <a:rPr lang="en-US" sz="3733" dirty="0"/>
              <a:t>Some complications:</a:t>
            </a:r>
          </a:p>
          <a:p>
            <a:pPr lvl="1"/>
            <a:r>
              <a:rPr lang="en-US" sz="3200" dirty="0"/>
              <a:t>Program   P  should not contain the ‘\0’  character.</a:t>
            </a:r>
          </a:p>
          <a:p>
            <a:pPr lvl="1"/>
            <a:r>
              <a:rPr lang="en-US" sz="3200" dirty="0"/>
              <a:t>Overflow should not crash program before  </a:t>
            </a:r>
            <a:r>
              <a:rPr lang="en-US" sz="3200" dirty="0" err="1"/>
              <a:t>func</a:t>
            </a:r>
            <a:r>
              <a:rPr lang="en-US" sz="3200" dirty="0"/>
              <a:t>()  exits.</a:t>
            </a:r>
          </a:p>
          <a:p>
            <a:pPr>
              <a:spcBef>
                <a:spcPct val="100000"/>
              </a:spcBef>
            </a:pPr>
            <a:r>
              <a:rPr lang="en-US" sz="3733" dirty="0"/>
              <a:t>(in)Famous </a:t>
            </a:r>
            <a:r>
              <a:rPr lang="en-US" sz="3733" u="sng" dirty="0"/>
              <a:t>remote</a:t>
            </a:r>
            <a:r>
              <a:rPr lang="en-US" sz="3733" dirty="0"/>
              <a:t> stack smashing overflows:</a:t>
            </a:r>
          </a:p>
          <a:p>
            <a:pPr lvl="1">
              <a:lnSpc>
                <a:spcPct val="110000"/>
              </a:lnSpc>
            </a:pPr>
            <a:r>
              <a:rPr lang="en-US" sz="3200" dirty="0"/>
              <a:t>Overflow in Windows animated cursors (ANI).     </a:t>
            </a:r>
            <a:r>
              <a:rPr lang="en-US" sz="2933" dirty="0" err="1">
                <a:solidFill>
                  <a:srgbClr val="000090"/>
                </a:solidFill>
              </a:rPr>
              <a:t>LoadAniIcon</a:t>
            </a:r>
            <a:r>
              <a:rPr lang="en-US" sz="2933" dirty="0">
                <a:solidFill>
                  <a:srgbClr val="000090"/>
                </a:solidFill>
              </a:rPr>
              <a:t>()</a:t>
            </a:r>
            <a:endParaRPr lang="en-US" sz="3200" dirty="0">
              <a:solidFill>
                <a:srgbClr val="000090"/>
              </a:solidFill>
            </a:endParaRPr>
          </a:p>
          <a:p>
            <a:pPr lvl="1">
              <a:lnSpc>
                <a:spcPct val="130000"/>
              </a:lnSpc>
            </a:pPr>
            <a:r>
              <a:rPr lang="en-US" sz="3200" dirty="0"/>
              <a:t>Buffer overflow in Symantec virus detection  </a:t>
            </a:r>
            <a:r>
              <a:rPr lang="en-US" dirty="0"/>
              <a:t>(May 2016)</a:t>
            </a:r>
          </a:p>
          <a:p>
            <a:pPr marL="1402045" lvl="2">
              <a:lnSpc>
                <a:spcPct val="140000"/>
              </a:lnSpc>
              <a:spcBef>
                <a:spcPts val="0"/>
              </a:spcBef>
              <a:buNone/>
            </a:pPr>
            <a:r>
              <a:rPr lang="en-US" dirty="0">
                <a:latin typeface="Arial" charset="0"/>
              </a:rPr>
              <a:t>	</a:t>
            </a:r>
            <a:r>
              <a:rPr lang="en-US" sz="2933" dirty="0">
                <a:solidFill>
                  <a:srgbClr val="000090"/>
                </a:solidFill>
                <a:latin typeface="Arial" charset="0"/>
              </a:rPr>
              <a:t>overflow when parsing PE headers </a:t>
            </a:r>
            <a:r>
              <a:rPr lang="is-IS" sz="2933" dirty="0">
                <a:solidFill>
                  <a:srgbClr val="000090"/>
                </a:solidFill>
                <a:latin typeface="Arial" charset="0"/>
              </a:rPr>
              <a:t>… kernel vuln.</a:t>
            </a:r>
            <a:endParaRPr lang="en-US" sz="2933" b="1" dirty="0">
              <a:solidFill>
                <a:srgbClr val="FF0000"/>
              </a:solidFill>
              <a:latin typeface="Arial" charset="0"/>
            </a:endParaRPr>
          </a:p>
        </p:txBody>
      </p:sp>
      <p:sp>
        <p:nvSpPr>
          <p:cNvPr id="2" name="Cloud 1">
            <a:extLst>
              <a:ext uri="{FF2B5EF4-FFF2-40B4-BE49-F238E27FC236}">
                <a16:creationId xmlns:a16="http://schemas.microsoft.com/office/drawing/2014/main" id="{A864A6EC-F199-B0B4-2B82-0C47C25F9ACE}"/>
              </a:ext>
            </a:extLst>
          </p:cNvPr>
          <p:cNvSpPr/>
          <p:nvPr/>
        </p:nvSpPr>
        <p:spPr>
          <a:xfrm>
            <a:off x="5748681" y="1041480"/>
            <a:ext cx="1608083" cy="84082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Why?</a:t>
            </a:r>
            <a:endParaRPr lang="en-US" dirty="0"/>
          </a:p>
        </p:txBody>
      </p:sp>
      <p:sp>
        <p:nvSpPr>
          <p:cNvPr id="4" name="Cloud 3">
            <a:extLst>
              <a:ext uri="{FF2B5EF4-FFF2-40B4-BE49-F238E27FC236}">
                <a16:creationId xmlns:a16="http://schemas.microsoft.com/office/drawing/2014/main" id="{E8B1219D-C690-F5C1-6829-B43E62C7F8A8}"/>
              </a:ext>
            </a:extLst>
          </p:cNvPr>
          <p:cNvSpPr/>
          <p:nvPr/>
        </p:nvSpPr>
        <p:spPr>
          <a:xfrm>
            <a:off x="8767140" y="890393"/>
            <a:ext cx="3323260" cy="114299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How to avoid ‘\0’ byte?</a:t>
            </a:r>
            <a:endParaRPr lang="en-US" dirty="0"/>
          </a:p>
        </p:txBody>
      </p:sp>
    </p:spTree>
    <p:extLst>
      <p:ext uri="{BB962C8B-B14F-4D97-AF65-F5344CB8AC3E}">
        <p14:creationId xmlns:p14="http://schemas.microsoft.com/office/powerpoint/2010/main" val="6151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5400"/>
            <a:ext cx="10972800" cy="1143000"/>
          </a:xfrm>
        </p:spPr>
        <p:txBody>
          <a:bodyPr/>
          <a:lstStyle/>
          <a:p>
            <a:r>
              <a:rPr lang="en-US" sz="5867" dirty="0"/>
              <a:t>Many unsafe </a:t>
            </a:r>
            <a:r>
              <a:rPr lang="en-US" sz="5867" dirty="0" err="1"/>
              <a:t>libc</a:t>
            </a:r>
            <a:r>
              <a:rPr lang="en-US" sz="5867" dirty="0"/>
              <a:t> functions</a:t>
            </a:r>
          </a:p>
        </p:txBody>
      </p:sp>
      <p:sp>
        <p:nvSpPr>
          <p:cNvPr id="11267" name="Rectangle 3" descr="Rectangle: Click to edit Master text styles&#10;Second level&#10;Third level&#10;Fourth level&#10;Fifth level"/>
          <p:cNvSpPr>
            <a:spLocks noGrp="1" noChangeArrowheads="1"/>
          </p:cNvSpPr>
          <p:nvPr>
            <p:ph type="body" idx="1"/>
          </p:nvPr>
        </p:nvSpPr>
        <p:spPr>
          <a:xfrm>
            <a:off x="406400" y="1422400"/>
            <a:ext cx="11277600" cy="5664200"/>
          </a:xfrm>
        </p:spPr>
        <p:txBody>
          <a:bodyPr>
            <a:normAutofit/>
          </a:bodyPr>
          <a:lstStyle/>
          <a:p>
            <a:pPr>
              <a:buFont typeface="Wingdings" pitchFamily="2" charset="2"/>
              <a:buNone/>
            </a:pPr>
            <a:r>
              <a:rPr lang="en-US" sz="3200" dirty="0"/>
              <a:t>	</a:t>
            </a:r>
            <a:r>
              <a:rPr lang="en-US" sz="3200" dirty="0" err="1">
                <a:solidFill>
                  <a:srgbClr val="000090"/>
                </a:solidFill>
              </a:rPr>
              <a:t>strcpy</a:t>
            </a:r>
            <a:r>
              <a:rPr lang="en-US" sz="3200" dirty="0">
                <a:solidFill>
                  <a:srgbClr val="000090"/>
                </a:solidFill>
              </a:rPr>
              <a:t> </a:t>
            </a:r>
            <a:r>
              <a:rPr lang="en-US" sz="3200" dirty="0"/>
              <a:t>(char *</a:t>
            </a:r>
            <a:r>
              <a:rPr lang="en-US" sz="3200" dirty="0" err="1"/>
              <a:t>dest</a:t>
            </a:r>
            <a:r>
              <a:rPr lang="en-US" sz="3200" dirty="0"/>
              <a:t>,  </a:t>
            </a:r>
            <a:r>
              <a:rPr lang="en-US" sz="3200" dirty="0" err="1"/>
              <a:t>const</a:t>
            </a:r>
            <a:r>
              <a:rPr lang="en-US" sz="3200" dirty="0"/>
              <a:t> char *</a:t>
            </a:r>
            <a:r>
              <a:rPr lang="en-US" sz="3200" dirty="0" err="1"/>
              <a:t>src</a:t>
            </a:r>
            <a:r>
              <a:rPr lang="en-US" sz="3200" dirty="0"/>
              <a:t>)</a:t>
            </a:r>
          </a:p>
          <a:p>
            <a:pPr>
              <a:buFont typeface="Wingdings" pitchFamily="2" charset="2"/>
              <a:buNone/>
            </a:pPr>
            <a:r>
              <a:rPr lang="en-US" sz="3200" dirty="0"/>
              <a:t>	</a:t>
            </a:r>
            <a:r>
              <a:rPr lang="en-US" sz="3200" dirty="0" err="1">
                <a:solidFill>
                  <a:srgbClr val="000090"/>
                </a:solidFill>
              </a:rPr>
              <a:t>strcat</a:t>
            </a:r>
            <a:r>
              <a:rPr lang="en-US" sz="3200" dirty="0">
                <a:solidFill>
                  <a:srgbClr val="000090"/>
                </a:solidFill>
              </a:rPr>
              <a:t> </a:t>
            </a:r>
            <a:r>
              <a:rPr lang="en-US" sz="3200" dirty="0"/>
              <a:t>(char *</a:t>
            </a:r>
            <a:r>
              <a:rPr lang="en-US" sz="3200" dirty="0" err="1"/>
              <a:t>dest</a:t>
            </a:r>
            <a:r>
              <a:rPr lang="en-US" sz="3200" dirty="0"/>
              <a:t>, </a:t>
            </a:r>
            <a:r>
              <a:rPr lang="en-US" sz="3200" dirty="0" err="1"/>
              <a:t>const</a:t>
            </a:r>
            <a:r>
              <a:rPr lang="en-US" sz="3200" dirty="0"/>
              <a:t> char *</a:t>
            </a:r>
            <a:r>
              <a:rPr lang="en-US" sz="3200" dirty="0" err="1"/>
              <a:t>src</a:t>
            </a:r>
            <a:r>
              <a:rPr lang="en-US" sz="3200" dirty="0"/>
              <a:t>)</a:t>
            </a:r>
          </a:p>
          <a:p>
            <a:pPr>
              <a:buFont typeface="Wingdings" pitchFamily="2" charset="2"/>
              <a:buNone/>
            </a:pPr>
            <a:r>
              <a:rPr lang="en-US" sz="3200" dirty="0"/>
              <a:t>	</a:t>
            </a:r>
            <a:r>
              <a:rPr lang="en-US" sz="3200" dirty="0">
                <a:solidFill>
                  <a:srgbClr val="000090"/>
                </a:solidFill>
              </a:rPr>
              <a:t>gets</a:t>
            </a:r>
            <a:r>
              <a:rPr lang="en-US" sz="3200" dirty="0">
                <a:solidFill>
                  <a:srgbClr val="4F81BD"/>
                </a:solidFill>
              </a:rPr>
              <a:t> </a:t>
            </a:r>
            <a:r>
              <a:rPr lang="en-US" sz="3200" dirty="0"/>
              <a:t>(char *s)</a:t>
            </a:r>
          </a:p>
          <a:p>
            <a:pPr>
              <a:buFont typeface="Wingdings" pitchFamily="2" charset="2"/>
              <a:buNone/>
            </a:pPr>
            <a:r>
              <a:rPr lang="en-US" sz="3200" dirty="0"/>
              <a:t>	</a:t>
            </a:r>
            <a:r>
              <a:rPr lang="en-US" sz="3200" dirty="0" err="1">
                <a:solidFill>
                  <a:srgbClr val="000090"/>
                </a:solidFill>
              </a:rPr>
              <a:t>scanf</a:t>
            </a:r>
            <a:r>
              <a:rPr lang="en-US" sz="3200" dirty="0">
                <a:solidFill>
                  <a:srgbClr val="000090"/>
                </a:solidFill>
              </a:rPr>
              <a:t> </a:t>
            </a:r>
            <a:r>
              <a:rPr lang="en-US" sz="3200" dirty="0"/>
              <a:t>( </a:t>
            </a:r>
            <a:r>
              <a:rPr lang="en-US" sz="3200" dirty="0" err="1"/>
              <a:t>const</a:t>
            </a:r>
            <a:r>
              <a:rPr lang="en-US" sz="3200" dirty="0"/>
              <a:t> char *format, … )           and many more.</a:t>
            </a:r>
          </a:p>
          <a:p>
            <a:pPr>
              <a:spcBef>
                <a:spcPts val="2560"/>
              </a:spcBef>
            </a:pPr>
            <a:r>
              <a:rPr lang="en-US" sz="3200" dirty="0"/>
              <a:t>“Safe” </a:t>
            </a:r>
            <a:r>
              <a:rPr lang="en-US" sz="3200" dirty="0" err="1"/>
              <a:t>libc</a:t>
            </a:r>
            <a:r>
              <a:rPr lang="en-US" sz="3200" dirty="0"/>
              <a:t> versions  </a:t>
            </a:r>
            <a:r>
              <a:rPr lang="en-US" sz="3200" dirty="0" err="1">
                <a:solidFill>
                  <a:srgbClr val="000090"/>
                </a:solidFill>
              </a:rPr>
              <a:t>strncpy</a:t>
            </a:r>
            <a:r>
              <a:rPr lang="en-US" sz="3200" dirty="0">
                <a:solidFill>
                  <a:srgbClr val="000090"/>
                </a:solidFill>
              </a:rPr>
              <a:t>(), </a:t>
            </a:r>
            <a:r>
              <a:rPr lang="en-US" sz="3200" dirty="0" err="1">
                <a:solidFill>
                  <a:srgbClr val="000090"/>
                </a:solidFill>
              </a:rPr>
              <a:t>strncat</a:t>
            </a:r>
            <a:r>
              <a:rPr lang="en-US" sz="3200" dirty="0">
                <a:solidFill>
                  <a:srgbClr val="000090"/>
                </a:solidFill>
              </a:rPr>
              <a:t>()  </a:t>
            </a:r>
            <a:r>
              <a:rPr lang="en-US" sz="3200" dirty="0"/>
              <a:t>are misleading</a:t>
            </a:r>
          </a:p>
          <a:p>
            <a:pPr lvl="1"/>
            <a:r>
              <a:rPr lang="en-US" sz="3200" dirty="0"/>
              <a:t>e.g.  </a:t>
            </a:r>
            <a:r>
              <a:rPr lang="en-US" sz="3200" dirty="0" err="1">
                <a:solidFill>
                  <a:srgbClr val="000090"/>
                </a:solidFill>
              </a:rPr>
              <a:t>strncpy</a:t>
            </a:r>
            <a:r>
              <a:rPr lang="en-US" sz="3200" dirty="0">
                <a:solidFill>
                  <a:srgbClr val="000090"/>
                </a:solidFill>
              </a:rPr>
              <a:t>()  </a:t>
            </a:r>
            <a:r>
              <a:rPr lang="en-US" sz="3200" dirty="0"/>
              <a:t>may leave string unterminated.</a:t>
            </a:r>
          </a:p>
          <a:p>
            <a:pPr>
              <a:spcBef>
                <a:spcPts val="3232"/>
              </a:spcBef>
            </a:pPr>
            <a:r>
              <a:rPr lang="en-US" sz="3200" dirty="0"/>
              <a:t>Windows C run time  (CRT):</a:t>
            </a:r>
          </a:p>
          <a:p>
            <a:pPr lvl="1">
              <a:spcBef>
                <a:spcPts val="832"/>
              </a:spcBef>
            </a:pPr>
            <a:r>
              <a:rPr lang="en-US" sz="3200" dirty="0" err="1">
                <a:solidFill>
                  <a:srgbClr val="000090"/>
                </a:solidFill>
              </a:rPr>
              <a:t>strcpy_s</a:t>
            </a:r>
            <a:r>
              <a:rPr lang="en-US" sz="3200" dirty="0">
                <a:solidFill>
                  <a:srgbClr val="000090"/>
                </a:solidFill>
              </a:rPr>
              <a:t> (*</a:t>
            </a:r>
            <a:r>
              <a:rPr lang="en-US" sz="3200" dirty="0" err="1">
                <a:solidFill>
                  <a:srgbClr val="000090"/>
                </a:solidFill>
              </a:rPr>
              <a:t>dest</a:t>
            </a:r>
            <a:r>
              <a:rPr lang="en-US" sz="3200" dirty="0">
                <a:solidFill>
                  <a:srgbClr val="000090"/>
                </a:solidFill>
              </a:rPr>
              <a:t>, </a:t>
            </a:r>
            <a:r>
              <a:rPr lang="en-US" sz="3200" u="sng" dirty="0" err="1">
                <a:solidFill>
                  <a:srgbClr val="000090"/>
                </a:solidFill>
              </a:rPr>
              <a:t>DestSize</a:t>
            </a:r>
            <a:r>
              <a:rPr lang="en-US" sz="3200" dirty="0">
                <a:solidFill>
                  <a:srgbClr val="000090"/>
                </a:solidFill>
              </a:rPr>
              <a:t>, *</a:t>
            </a:r>
            <a:r>
              <a:rPr lang="en-US" sz="3200" dirty="0" err="1">
                <a:solidFill>
                  <a:srgbClr val="000090"/>
                </a:solidFill>
              </a:rPr>
              <a:t>src</a:t>
            </a:r>
            <a:r>
              <a:rPr lang="en-US" sz="3200" dirty="0">
                <a:solidFill>
                  <a:srgbClr val="000090"/>
                </a:solidFill>
              </a:rPr>
              <a:t>)</a:t>
            </a:r>
            <a:r>
              <a:rPr lang="en-US" sz="3200" dirty="0"/>
              <a:t>:   ensures proper termination</a:t>
            </a:r>
            <a:endParaRPr lang="en-US" sz="3200" dirty="0">
              <a:solidFill>
                <a:srgbClr val="3366FF"/>
              </a:solidFill>
            </a:endParaRPr>
          </a:p>
        </p:txBody>
      </p:sp>
      <p:cxnSp>
        <p:nvCxnSpPr>
          <p:cNvPr id="3" name="Straight Connector 2"/>
          <p:cNvCxnSpPr/>
          <p:nvPr/>
        </p:nvCxnSpPr>
        <p:spPr>
          <a:xfrm>
            <a:off x="304800" y="3903133"/>
            <a:ext cx="1158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4800" y="5188899"/>
            <a:ext cx="1158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loud 5">
            <a:extLst>
              <a:ext uri="{FF2B5EF4-FFF2-40B4-BE49-F238E27FC236}">
                <a16:creationId xmlns:a16="http://schemas.microsoft.com/office/drawing/2014/main" id="{ECF9AECD-91BF-ED84-23FA-B853FE64B566}"/>
              </a:ext>
            </a:extLst>
          </p:cNvPr>
          <p:cNvSpPr/>
          <p:nvPr/>
        </p:nvSpPr>
        <p:spPr>
          <a:xfrm>
            <a:off x="8922328" y="4207935"/>
            <a:ext cx="3532910" cy="122766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What would happen?</a:t>
            </a:r>
            <a:endParaRPr lang="en-US" dirty="0"/>
          </a:p>
        </p:txBody>
      </p:sp>
      <p:sp>
        <p:nvSpPr>
          <p:cNvPr id="9" name="Cloud 8">
            <a:extLst>
              <a:ext uri="{FF2B5EF4-FFF2-40B4-BE49-F238E27FC236}">
                <a16:creationId xmlns:a16="http://schemas.microsoft.com/office/drawing/2014/main" id="{3CF79BBC-FE1A-4FF7-F694-51AB6105EFDD}"/>
              </a:ext>
            </a:extLst>
          </p:cNvPr>
          <p:cNvSpPr/>
          <p:nvPr/>
        </p:nvSpPr>
        <p:spPr>
          <a:xfrm>
            <a:off x="9434663" y="5404090"/>
            <a:ext cx="3020575" cy="160400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How to implement?</a:t>
            </a:r>
            <a:endParaRPr lang="en-US" dirty="0"/>
          </a:p>
        </p:txBody>
      </p:sp>
    </p:spTree>
    <p:extLst>
      <p:ext uri="{BB962C8B-B14F-4D97-AF65-F5344CB8AC3E}">
        <p14:creationId xmlns:p14="http://schemas.microsoft.com/office/powerpoint/2010/main" val="126064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1867" y="228600"/>
            <a:ext cx="10972800" cy="914400"/>
          </a:xfrm>
        </p:spPr>
        <p:txBody>
          <a:bodyPr>
            <a:normAutofit/>
          </a:bodyPr>
          <a:lstStyle/>
          <a:p>
            <a:r>
              <a:rPr lang="en-US" dirty="0"/>
              <a:t>Buffer overflow </a:t>
            </a:r>
            <a:r>
              <a:rPr lang="en-US" sz="5867" dirty="0"/>
              <a:t>opportunities</a:t>
            </a:r>
          </a:p>
        </p:txBody>
      </p:sp>
      <p:sp>
        <p:nvSpPr>
          <p:cNvPr id="13315" name="Rectangle 3" descr="Rectangle: Click to edit Master text styles&#10;Second level&#10;Third level&#10;Fourth level&#10;Fifth level"/>
          <p:cNvSpPr>
            <a:spLocks noGrp="1" noChangeArrowheads="1"/>
          </p:cNvSpPr>
          <p:nvPr>
            <p:ph type="body" idx="1"/>
          </p:nvPr>
        </p:nvSpPr>
        <p:spPr>
          <a:xfrm>
            <a:off x="406400" y="1397000"/>
            <a:ext cx="11785600" cy="5461000"/>
          </a:xfrm>
        </p:spPr>
        <p:txBody>
          <a:bodyPr>
            <a:normAutofit/>
          </a:bodyPr>
          <a:lstStyle/>
          <a:p>
            <a:pPr>
              <a:tabLst>
                <a:tab pos="1667892" algn="l"/>
              </a:tabLst>
            </a:pPr>
            <a:r>
              <a:rPr lang="en-US" sz="3733" dirty="0"/>
              <a:t>Exception handlers:     </a:t>
            </a:r>
            <a:r>
              <a:rPr lang="en-US" sz="3200" dirty="0"/>
              <a:t>(</a:t>
            </a:r>
            <a:r>
              <a:rPr lang="mr-IN" sz="3200" dirty="0"/>
              <a:t>…</a:t>
            </a:r>
            <a:r>
              <a:rPr lang="en-US" sz="3200" dirty="0"/>
              <a:t> more on this in a bit)</a:t>
            </a:r>
          </a:p>
          <a:p>
            <a:pPr marL="992693" lvl="1" indent="-383108">
              <a:tabLst>
                <a:tab pos="1667892" algn="l"/>
              </a:tabLst>
            </a:pPr>
            <a:r>
              <a:rPr lang="en-US" dirty="0"/>
              <a:t>Overwrite the address of an exception handler in stack frame.</a:t>
            </a:r>
          </a:p>
          <a:p>
            <a:pPr>
              <a:tabLst>
                <a:tab pos="1667892" algn="l"/>
              </a:tabLst>
            </a:pPr>
            <a:endParaRPr lang="en-US" dirty="0"/>
          </a:p>
          <a:p>
            <a:pPr>
              <a:tabLst>
                <a:tab pos="1667892" algn="l"/>
              </a:tabLst>
            </a:pPr>
            <a:r>
              <a:rPr lang="en-US" sz="3733" dirty="0"/>
              <a:t>Function pointers:    </a:t>
            </a:r>
            <a:r>
              <a:rPr lang="en-US" sz="2667" dirty="0"/>
              <a:t>(e.g.  PHP 4.0.2,   MS </a:t>
            </a:r>
            <a:r>
              <a:rPr lang="en-US" sz="2667" dirty="0" err="1"/>
              <a:t>MediaPlayer</a:t>
            </a:r>
            <a:r>
              <a:rPr lang="en-US" sz="2667" dirty="0"/>
              <a:t> Bitmaps)</a:t>
            </a:r>
          </a:p>
          <a:p>
            <a:pPr>
              <a:tabLst>
                <a:tab pos="1667892" algn="l"/>
              </a:tabLst>
            </a:pPr>
            <a:endParaRPr lang="en-US" sz="3200" dirty="0"/>
          </a:p>
          <a:p>
            <a:pPr marL="992693" lvl="1" indent="-383108">
              <a:spcBef>
                <a:spcPct val="130000"/>
              </a:spcBef>
              <a:tabLst>
                <a:tab pos="1667892" algn="l"/>
              </a:tabLst>
            </a:pPr>
            <a:r>
              <a:rPr lang="en-US" dirty="0"/>
              <a:t>Overflowing  </a:t>
            </a:r>
            <a:r>
              <a:rPr lang="en-US" dirty="0" err="1"/>
              <a:t>buf</a:t>
            </a:r>
            <a:r>
              <a:rPr lang="en-US" dirty="0"/>
              <a:t>  will override function pointer.</a:t>
            </a:r>
          </a:p>
          <a:p>
            <a:pPr>
              <a:spcBef>
                <a:spcPct val="130000"/>
              </a:spcBef>
              <a:tabLst>
                <a:tab pos="1667892" algn="l"/>
              </a:tabLst>
            </a:pPr>
            <a:r>
              <a:rPr lang="en-US" sz="3733" dirty="0" err="1"/>
              <a:t>Longjmp</a:t>
            </a:r>
            <a:r>
              <a:rPr lang="en-US" sz="3733" dirty="0"/>
              <a:t> buffers:  </a:t>
            </a:r>
            <a:r>
              <a:rPr lang="en-US" sz="3200" dirty="0" err="1"/>
              <a:t>longjmp</a:t>
            </a:r>
            <a:r>
              <a:rPr lang="en-US" sz="3200" dirty="0"/>
              <a:t>(pos)         (e.g. Perl </a:t>
            </a:r>
            <a:r>
              <a:rPr lang="en-US" sz="2667" dirty="0"/>
              <a:t>5.003)</a:t>
            </a:r>
          </a:p>
          <a:p>
            <a:pPr marL="992693" lvl="1" indent="-383108">
              <a:tabLst>
                <a:tab pos="1667892" algn="l"/>
              </a:tabLst>
            </a:pPr>
            <a:r>
              <a:rPr lang="en-US" dirty="0"/>
              <a:t>Overflowing </a:t>
            </a:r>
            <a:r>
              <a:rPr lang="en-US" dirty="0" err="1"/>
              <a:t>buf</a:t>
            </a:r>
            <a:r>
              <a:rPr lang="en-US" dirty="0"/>
              <a:t> next to pos overrides value of pos.</a:t>
            </a:r>
          </a:p>
        </p:txBody>
      </p:sp>
      <p:grpSp>
        <p:nvGrpSpPr>
          <p:cNvPr id="13316" name="Group 4"/>
          <p:cNvGrpSpPr>
            <a:grpSpLocks/>
          </p:cNvGrpSpPr>
          <p:nvPr/>
        </p:nvGrpSpPr>
        <p:grpSpPr bwMode="auto">
          <a:xfrm>
            <a:off x="2768600" y="3733803"/>
            <a:ext cx="7493000" cy="990601"/>
            <a:chOff x="816" y="2400"/>
            <a:chExt cx="3540" cy="624"/>
          </a:xfrm>
        </p:grpSpPr>
        <p:sp>
          <p:nvSpPr>
            <p:cNvPr id="13317" name="Line 5"/>
            <p:cNvSpPr>
              <a:spLocks noChangeShapeType="1"/>
            </p:cNvSpPr>
            <p:nvPr/>
          </p:nvSpPr>
          <p:spPr bwMode="auto">
            <a:xfrm>
              <a:off x="3393" y="2540"/>
              <a:ext cx="527" cy="0"/>
            </a:xfrm>
            <a:prstGeom prst="line">
              <a:avLst/>
            </a:prstGeom>
            <a:noFill/>
            <a:ln w="9525">
              <a:solidFill>
                <a:schemeClr val="tx1"/>
              </a:solidFill>
              <a:round/>
              <a:headEnd/>
              <a:tailEnd/>
            </a:ln>
          </p:spPr>
          <p:txBody>
            <a:bodyPr wrap="none" anchor="ctr"/>
            <a:lstStyle/>
            <a:p>
              <a:endParaRPr lang="en-US" sz="2400"/>
            </a:p>
          </p:txBody>
        </p:sp>
        <p:sp>
          <p:nvSpPr>
            <p:cNvPr id="13318" name="Line 6"/>
            <p:cNvSpPr>
              <a:spLocks noChangeShapeType="1"/>
            </p:cNvSpPr>
            <p:nvPr/>
          </p:nvSpPr>
          <p:spPr bwMode="auto">
            <a:xfrm>
              <a:off x="3393" y="2777"/>
              <a:ext cx="527" cy="0"/>
            </a:xfrm>
            <a:prstGeom prst="line">
              <a:avLst/>
            </a:prstGeom>
            <a:noFill/>
            <a:ln w="9525">
              <a:solidFill>
                <a:schemeClr val="tx1"/>
              </a:solidFill>
              <a:round/>
              <a:headEnd/>
              <a:tailEnd/>
            </a:ln>
          </p:spPr>
          <p:txBody>
            <a:bodyPr wrap="none" anchor="ctr"/>
            <a:lstStyle/>
            <a:p>
              <a:endParaRPr lang="en-US" sz="2400"/>
            </a:p>
          </p:txBody>
        </p:sp>
        <p:sp>
          <p:nvSpPr>
            <p:cNvPr id="13319" name="Line 7"/>
            <p:cNvSpPr>
              <a:spLocks noChangeShapeType="1"/>
            </p:cNvSpPr>
            <p:nvPr/>
          </p:nvSpPr>
          <p:spPr bwMode="auto">
            <a:xfrm>
              <a:off x="816" y="2543"/>
              <a:ext cx="527" cy="0"/>
            </a:xfrm>
            <a:prstGeom prst="line">
              <a:avLst/>
            </a:prstGeom>
            <a:noFill/>
            <a:ln w="9525">
              <a:solidFill>
                <a:schemeClr val="tx1"/>
              </a:solidFill>
              <a:round/>
              <a:headEnd/>
              <a:tailEnd/>
            </a:ln>
          </p:spPr>
          <p:txBody>
            <a:bodyPr wrap="none" anchor="ctr"/>
            <a:lstStyle/>
            <a:p>
              <a:endParaRPr lang="en-US" sz="2400"/>
            </a:p>
          </p:txBody>
        </p:sp>
        <p:sp>
          <p:nvSpPr>
            <p:cNvPr id="13320" name="Line 8"/>
            <p:cNvSpPr>
              <a:spLocks noChangeShapeType="1"/>
            </p:cNvSpPr>
            <p:nvPr/>
          </p:nvSpPr>
          <p:spPr bwMode="auto">
            <a:xfrm>
              <a:off x="816" y="2777"/>
              <a:ext cx="527" cy="0"/>
            </a:xfrm>
            <a:prstGeom prst="line">
              <a:avLst/>
            </a:prstGeom>
            <a:noFill/>
            <a:ln w="9525">
              <a:solidFill>
                <a:schemeClr val="tx1"/>
              </a:solidFill>
              <a:round/>
              <a:headEnd/>
              <a:tailEnd/>
            </a:ln>
          </p:spPr>
          <p:txBody>
            <a:bodyPr wrap="none" anchor="ctr"/>
            <a:lstStyle/>
            <a:p>
              <a:endParaRPr lang="en-US" sz="2400"/>
            </a:p>
          </p:txBody>
        </p:sp>
        <p:sp>
          <p:nvSpPr>
            <p:cNvPr id="13321" name="Text Box 9"/>
            <p:cNvSpPr txBox="1">
              <a:spLocks noChangeArrowheads="1"/>
            </p:cNvSpPr>
            <p:nvPr/>
          </p:nvSpPr>
          <p:spPr bwMode="auto">
            <a:xfrm>
              <a:off x="3929" y="2400"/>
              <a:ext cx="427" cy="624"/>
            </a:xfrm>
            <a:prstGeom prst="rect">
              <a:avLst/>
            </a:prstGeom>
            <a:noFill/>
            <a:ln w="9525">
              <a:noFill/>
              <a:miter lim="800000"/>
              <a:headEnd/>
              <a:tailEnd/>
            </a:ln>
          </p:spPr>
          <p:txBody>
            <a:bodyPr wrap="none">
              <a:spAutoFit/>
            </a:bodyPr>
            <a:lstStyle/>
            <a:p>
              <a:pPr algn="ctr" eaLnBrk="0" hangingPunct="0">
                <a:lnSpc>
                  <a:spcPct val="80000"/>
                </a:lnSpc>
                <a:spcBef>
                  <a:spcPct val="50000"/>
                </a:spcBef>
              </a:pPr>
              <a:r>
                <a:rPr lang="en-US" sz="2400"/>
                <a:t>Heap</a:t>
              </a:r>
              <a:br>
                <a:rPr lang="en-US" sz="2400"/>
              </a:br>
              <a:r>
                <a:rPr lang="en-US" sz="2400"/>
                <a:t>or</a:t>
              </a:r>
              <a:br>
                <a:rPr lang="en-US" sz="2400"/>
              </a:br>
              <a:r>
                <a:rPr lang="en-US" sz="2400"/>
                <a:t>stack</a:t>
              </a:r>
            </a:p>
          </p:txBody>
        </p:sp>
        <p:sp>
          <p:nvSpPr>
            <p:cNvPr id="13322" name="Rectangle 10"/>
            <p:cNvSpPr>
              <a:spLocks noChangeArrowheads="1"/>
            </p:cNvSpPr>
            <p:nvPr/>
          </p:nvSpPr>
          <p:spPr bwMode="auto">
            <a:xfrm>
              <a:off x="1343" y="2543"/>
              <a:ext cx="1714" cy="234"/>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2400" dirty="0"/>
                <a:t>             </a:t>
              </a:r>
              <a:r>
                <a:rPr lang="en-US" sz="2400" dirty="0" err="1">
                  <a:solidFill>
                    <a:schemeClr val="bg1"/>
                  </a:solidFill>
                </a:rPr>
                <a:t>buf</a:t>
              </a:r>
              <a:r>
                <a:rPr lang="en-US" sz="2400" dirty="0">
                  <a:solidFill>
                    <a:schemeClr val="bg1"/>
                  </a:solidFill>
                </a:rPr>
                <a:t>[128]</a:t>
              </a:r>
            </a:p>
          </p:txBody>
        </p:sp>
        <p:sp>
          <p:nvSpPr>
            <p:cNvPr id="13323" name="Rectangle 11"/>
            <p:cNvSpPr>
              <a:spLocks noChangeArrowheads="1"/>
            </p:cNvSpPr>
            <p:nvPr/>
          </p:nvSpPr>
          <p:spPr bwMode="auto">
            <a:xfrm>
              <a:off x="3057" y="2540"/>
              <a:ext cx="543" cy="237"/>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50000"/>
                </a:spcBef>
              </a:pPr>
              <a:r>
                <a:rPr lang="en-US" sz="2400" dirty="0" err="1">
                  <a:solidFill>
                    <a:srgbClr val="FFFFFF"/>
                  </a:solidFill>
                </a:rPr>
                <a:t>FuncPtr</a:t>
              </a:r>
              <a:endParaRPr lang="en-US" sz="2400" dirty="0">
                <a:solidFill>
                  <a:srgbClr val="FFFFFF"/>
                </a:solidFill>
              </a:endParaRPr>
            </a:p>
          </p:txBody>
        </p:sp>
      </p:grpSp>
    </p:spTree>
    <p:extLst>
      <p:ext uri="{BB962C8B-B14F-4D97-AF65-F5344CB8AC3E}">
        <p14:creationId xmlns:p14="http://schemas.microsoft.com/office/powerpoint/2010/main" val="285855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0"/>
            <a:ext cx="12192000" cy="1143000"/>
          </a:xfrm>
        </p:spPr>
        <p:txBody>
          <a:bodyPr>
            <a:noAutofit/>
          </a:bodyPr>
          <a:lstStyle/>
          <a:p>
            <a:r>
              <a:rPr lang="en-US" sz="4800" dirty="0"/>
              <a:t>Heap exploits:   corrupting virtual tables</a:t>
            </a:r>
          </a:p>
        </p:txBody>
      </p:sp>
      <p:sp>
        <p:nvSpPr>
          <p:cNvPr id="3" name="Content Placeholder 2"/>
          <p:cNvSpPr>
            <a:spLocks noGrp="1"/>
          </p:cNvSpPr>
          <p:nvPr>
            <p:ph idx="1"/>
          </p:nvPr>
        </p:nvSpPr>
        <p:spPr>
          <a:xfrm>
            <a:off x="406400" y="1346200"/>
            <a:ext cx="11277600" cy="4114800"/>
          </a:xfrm>
        </p:spPr>
        <p:txBody>
          <a:bodyPr>
            <a:normAutofit fontScale="92500" lnSpcReduction="10000"/>
          </a:bodyPr>
          <a:lstStyle/>
          <a:p>
            <a:pPr marL="0" indent="0">
              <a:buNone/>
            </a:pPr>
            <a:r>
              <a:rPr lang="en-US" sz="3200" dirty="0"/>
              <a:t>Compiler generated function pointers  (e.g.  C++ code)</a:t>
            </a:r>
          </a:p>
          <a:p>
            <a:endParaRPr lang="en-US" sz="3200" dirty="0"/>
          </a:p>
          <a:p>
            <a:endParaRPr lang="en-US" sz="3200" dirty="0"/>
          </a:p>
          <a:p>
            <a:endParaRPr lang="en-US" sz="3200" dirty="0"/>
          </a:p>
          <a:p>
            <a:endParaRPr lang="en-US" sz="3200" dirty="0"/>
          </a:p>
          <a:p>
            <a:endParaRPr lang="en-US" sz="3200" dirty="0"/>
          </a:p>
          <a:p>
            <a:endParaRPr lang="en-US" sz="3200" dirty="0"/>
          </a:p>
          <a:p>
            <a:pPr marL="0" indent="0">
              <a:spcBef>
                <a:spcPts val="0"/>
              </a:spcBef>
              <a:buNone/>
            </a:pPr>
            <a:r>
              <a:rPr lang="en-US" sz="3200" dirty="0"/>
              <a:t>After overflow of  </a:t>
            </a:r>
            <a:r>
              <a:rPr lang="en-US" sz="3200" b="1" dirty="0" err="1">
                <a:latin typeface="Courier New" pitchFamily="49" charset="0"/>
                <a:cs typeface="Courier New" pitchFamily="49" charset="0"/>
              </a:rPr>
              <a:t>buf</a:t>
            </a:r>
            <a:r>
              <a:rPr lang="en-US" sz="3200" dirty="0"/>
              <a:t> :</a:t>
            </a:r>
          </a:p>
        </p:txBody>
      </p:sp>
      <p:sp>
        <p:nvSpPr>
          <p:cNvPr id="5" name="Rectangle 4"/>
          <p:cNvSpPr/>
          <p:nvPr/>
        </p:nvSpPr>
        <p:spPr>
          <a:xfrm>
            <a:off x="2161189" y="26670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vptr</a:t>
            </a:r>
            <a:endParaRPr lang="en-US" sz="2400" dirty="0">
              <a:solidFill>
                <a:schemeClr val="tx1"/>
              </a:solidFill>
            </a:endParaRPr>
          </a:p>
        </p:txBody>
      </p:sp>
      <p:sp>
        <p:nvSpPr>
          <p:cNvPr id="6" name="Rectangle 5"/>
          <p:cNvSpPr/>
          <p:nvPr/>
        </p:nvSpPr>
        <p:spPr>
          <a:xfrm>
            <a:off x="2161189" y="29718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2161189" y="32766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data</a:t>
            </a:r>
          </a:p>
        </p:txBody>
      </p:sp>
      <p:sp>
        <p:nvSpPr>
          <p:cNvPr id="8" name="Rectangle 7"/>
          <p:cNvSpPr/>
          <p:nvPr/>
        </p:nvSpPr>
        <p:spPr>
          <a:xfrm>
            <a:off x="2161189" y="35814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32000" y="3886200"/>
            <a:ext cx="1479892" cy="502766"/>
          </a:xfrm>
          <a:prstGeom prst="rect">
            <a:avLst/>
          </a:prstGeom>
          <a:noFill/>
        </p:spPr>
        <p:txBody>
          <a:bodyPr wrap="none" rtlCol="0">
            <a:spAutoFit/>
          </a:bodyPr>
          <a:lstStyle/>
          <a:p>
            <a:r>
              <a:rPr lang="en-US" sz="2667" dirty="0"/>
              <a:t>Object  T</a:t>
            </a:r>
          </a:p>
        </p:txBody>
      </p:sp>
      <p:cxnSp>
        <p:nvCxnSpPr>
          <p:cNvPr id="11" name="Straight Arrow Connector 10"/>
          <p:cNvCxnSpPr>
            <a:stCxn id="5" idx="3"/>
            <a:endCxn id="12" idx="1"/>
          </p:cNvCxnSpPr>
          <p:nvPr/>
        </p:nvCxnSpPr>
        <p:spPr>
          <a:xfrm flipV="1">
            <a:off x="3278789" y="2438400"/>
            <a:ext cx="1930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09189" y="22860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FP1</a:t>
            </a:r>
          </a:p>
        </p:txBody>
      </p:sp>
      <p:sp>
        <p:nvSpPr>
          <p:cNvPr id="13" name="Rectangle 12"/>
          <p:cNvSpPr/>
          <p:nvPr/>
        </p:nvSpPr>
        <p:spPr>
          <a:xfrm>
            <a:off x="5209189" y="25908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FP2</a:t>
            </a:r>
            <a:endParaRPr lang="en-US" sz="2400" dirty="0">
              <a:solidFill>
                <a:schemeClr val="tx1"/>
              </a:solidFill>
            </a:endParaRPr>
          </a:p>
        </p:txBody>
      </p:sp>
      <p:sp>
        <p:nvSpPr>
          <p:cNvPr id="14" name="Rectangle 13"/>
          <p:cNvSpPr/>
          <p:nvPr/>
        </p:nvSpPr>
        <p:spPr>
          <a:xfrm>
            <a:off x="5209189" y="2895600"/>
            <a:ext cx="111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FP3</a:t>
            </a:r>
          </a:p>
        </p:txBody>
      </p:sp>
      <p:sp>
        <p:nvSpPr>
          <p:cNvPr id="17" name="TextBox 16"/>
          <p:cNvSpPr txBox="1"/>
          <p:nvPr/>
        </p:nvSpPr>
        <p:spPr>
          <a:xfrm>
            <a:off x="5140337" y="3181289"/>
            <a:ext cx="1092287" cy="502766"/>
          </a:xfrm>
          <a:prstGeom prst="rect">
            <a:avLst/>
          </a:prstGeom>
          <a:noFill/>
        </p:spPr>
        <p:txBody>
          <a:bodyPr wrap="none" rtlCol="0">
            <a:spAutoFit/>
          </a:bodyPr>
          <a:lstStyle/>
          <a:p>
            <a:r>
              <a:rPr lang="en-US" sz="2667" dirty="0" err="1"/>
              <a:t>vtable</a:t>
            </a:r>
            <a:endParaRPr lang="en-US" sz="2400" dirty="0"/>
          </a:p>
        </p:txBody>
      </p:sp>
      <p:cxnSp>
        <p:nvCxnSpPr>
          <p:cNvPr id="19" name="Straight Arrow Connector 18"/>
          <p:cNvCxnSpPr>
            <a:stCxn id="12" idx="3"/>
            <a:endCxn id="20" idx="1"/>
          </p:cNvCxnSpPr>
          <p:nvPr/>
        </p:nvCxnSpPr>
        <p:spPr>
          <a:xfrm flipV="1">
            <a:off x="6326789" y="2364434"/>
            <a:ext cx="1320801" cy="739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47590" y="2133601"/>
            <a:ext cx="1614545" cy="461665"/>
          </a:xfrm>
          <a:prstGeom prst="rect">
            <a:avLst/>
          </a:prstGeom>
          <a:noFill/>
        </p:spPr>
        <p:txBody>
          <a:bodyPr wrap="none" rtlCol="0">
            <a:spAutoFit/>
          </a:bodyPr>
          <a:lstStyle/>
          <a:p>
            <a:r>
              <a:rPr lang="en-US" sz="2400" dirty="0"/>
              <a:t>method #1</a:t>
            </a:r>
          </a:p>
        </p:txBody>
      </p:sp>
      <p:cxnSp>
        <p:nvCxnSpPr>
          <p:cNvPr id="21" name="Straight Arrow Connector 20"/>
          <p:cNvCxnSpPr>
            <a:stCxn id="13" idx="3"/>
            <a:endCxn id="22" idx="1"/>
          </p:cNvCxnSpPr>
          <p:nvPr/>
        </p:nvCxnSpPr>
        <p:spPr>
          <a:xfrm>
            <a:off x="6326789" y="2743200"/>
            <a:ext cx="1320801" cy="31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47590" y="2544097"/>
            <a:ext cx="1614545" cy="461665"/>
          </a:xfrm>
          <a:prstGeom prst="rect">
            <a:avLst/>
          </a:prstGeom>
          <a:noFill/>
        </p:spPr>
        <p:txBody>
          <a:bodyPr wrap="none" rtlCol="0">
            <a:spAutoFit/>
          </a:bodyPr>
          <a:lstStyle/>
          <a:p>
            <a:r>
              <a:rPr lang="en-US" sz="2400" dirty="0"/>
              <a:t>method #2</a:t>
            </a:r>
          </a:p>
        </p:txBody>
      </p:sp>
      <p:cxnSp>
        <p:nvCxnSpPr>
          <p:cNvPr id="23" name="Straight Arrow Connector 22"/>
          <p:cNvCxnSpPr/>
          <p:nvPr/>
        </p:nvCxnSpPr>
        <p:spPr>
          <a:xfrm>
            <a:off x="6326789" y="3030173"/>
            <a:ext cx="1320800" cy="1262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47590" y="2971801"/>
            <a:ext cx="1614545" cy="461665"/>
          </a:xfrm>
          <a:prstGeom prst="rect">
            <a:avLst/>
          </a:prstGeom>
          <a:noFill/>
        </p:spPr>
        <p:txBody>
          <a:bodyPr wrap="none" rtlCol="0">
            <a:spAutoFit/>
          </a:bodyPr>
          <a:lstStyle/>
          <a:p>
            <a:r>
              <a:rPr lang="en-US" sz="2400" dirty="0"/>
              <a:t>method #3</a:t>
            </a:r>
          </a:p>
        </p:txBody>
      </p:sp>
      <p:cxnSp>
        <p:nvCxnSpPr>
          <p:cNvPr id="32" name="Straight Connector 31"/>
          <p:cNvCxnSpPr/>
          <p:nvPr/>
        </p:nvCxnSpPr>
        <p:spPr>
          <a:xfrm>
            <a:off x="0" y="4546601"/>
            <a:ext cx="1219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940800" y="5421868"/>
            <a:ext cx="50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667" dirty="0" err="1">
                <a:solidFill>
                  <a:schemeClr val="tx1"/>
                </a:solidFill>
              </a:rPr>
              <a:t>vptr</a:t>
            </a:r>
            <a:endParaRPr lang="en-US" sz="2667" dirty="0">
              <a:solidFill>
                <a:schemeClr val="tx1"/>
              </a:solidFill>
            </a:endParaRPr>
          </a:p>
        </p:txBody>
      </p:sp>
      <p:sp>
        <p:nvSpPr>
          <p:cNvPr id="35" name="Rectangle 34"/>
          <p:cNvSpPr/>
          <p:nvPr/>
        </p:nvSpPr>
        <p:spPr>
          <a:xfrm>
            <a:off x="1117600" y="5410200"/>
            <a:ext cx="2540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rPr>
              <a:t>buf</a:t>
            </a:r>
            <a:r>
              <a:rPr lang="en-US" sz="2667" dirty="0">
                <a:solidFill>
                  <a:schemeClr val="tx1"/>
                </a:solidFill>
              </a:rPr>
              <a:t>[256]</a:t>
            </a:r>
          </a:p>
        </p:txBody>
      </p:sp>
      <p:sp>
        <p:nvSpPr>
          <p:cNvPr id="39" name="Rectangle 38"/>
          <p:cNvSpPr/>
          <p:nvPr/>
        </p:nvSpPr>
        <p:spPr>
          <a:xfrm>
            <a:off x="9448800" y="5421868"/>
            <a:ext cx="50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p:nvSpPr>
        <p:spPr>
          <a:xfrm>
            <a:off x="9956800" y="5421868"/>
            <a:ext cx="50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solidFill>
              </a:rPr>
              <a:t>data</a:t>
            </a:r>
            <a:endParaRPr lang="en-US" sz="2400" dirty="0"/>
          </a:p>
        </p:txBody>
      </p:sp>
      <p:sp>
        <p:nvSpPr>
          <p:cNvPr id="41" name="Rectangle 40"/>
          <p:cNvSpPr/>
          <p:nvPr/>
        </p:nvSpPr>
        <p:spPr>
          <a:xfrm>
            <a:off x="10464800" y="5421868"/>
            <a:ext cx="50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61"/>
          <p:cNvGrpSpPr/>
          <p:nvPr/>
        </p:nvGrpSpPr>
        <p:grpSpPr>
          <a:xfrm>
            <a:off x="8839200" y="6336259"/>
            <a:ext cx="2235200" cy="537865"/>
            <a:chOff x="2971800" y="6324600"/>
            <a:chExt cx="1676400" cy="537866"/>
          </a:xfrm>
        </p:grpSpPr>
        <p:sp>
          <p:nvSpPr>
            <p:cNvPr id="42" name="Left Brace 41"/>
            <p:cNvSpPr/>
            <p:nvPr/>
          </p:nvSpPr>
          <p:spPr>
            <a:xfrm rot="16200000">
              <a:off x="3733800" y="5562600"/>
              <a:ext cx="152400" cy="1676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3" name="TextBox 42"/>
            <p:cNvSpPr txBox="1"/>
            <p:nvPr/>
          </p:nvSpPr>
          <p:spPr>
            <a:xfrm>
              <a:off x="3276600" y="6400800"/>
              <a:ext cx="968054" cy="461666"/>
            </a:xfrm>
            <a:prstGeom prst="rect">
              <a:avLst/>
            </a:prstGeom>
            <a:noFill/>
          </p:spPr>
          <p:txBody>
            <a:bodyPr wrap="none" rtlCol="0">
              <a:spAutoFit/>
            </a:bodyPr>
            <a:lstStyle/>
            <a:p>
              <a:r>
                <a:rPr lang="en-US" sz="2400" b="1" dirty="0"/>
                <a:t>object T</a:t>
              </a:r>
            </a:p>
          </p:txBody>
        </p:sp>
      </p:grpSp>
      <p:cxnSp>
        <p:nvCxnSpPr>
          <p:cNvPr id="37" name="Straight Connector 36"/>
          <p:cNvCxnSpPr/>
          <p:nvPr/>
        </p:nvCxnSpPr>
        <p:spPr>
          <a:xfrm>
            <a:off x="508000" y="5410201"/>
            <a:ext cx="1117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600" y="6246813"/>
            <a:ext cx="1117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064000" y="5410200"/>
            <a:ext cx="1422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rPr>
              <a:t>vtable</a:t>
            </a:r>
            <a:endParaRPr lang="en-US" sz="2667" b="1" dirty="0">
              <a:solidFill>
                <a:schemeClr val="tx1"/>
              </a:solidFill>
            </a:endParaRPr>
          </a:p>
        </p:txBody>
      </p:sp>
      <p:cxnSp>
        <p:nvCxnSpPr>
          <p:cNvPr id="46" name="Straight Connector 45"/>
          <p:cNvCxnSpPr/>
          <p:nvPr/>
        </p:nvCxnSpPr>
        <p:spPr>
          <a:xfrm rot="5400000">
            <a:off x="4152900" y="5829036"/>
            <a:ext cx="838200" cy="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558240" y="5828242"/>
            <a:ext cx="838200" cy="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940800" y="5421868"/>
            <a:ext cx="2032000" cy="838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Rectangle 57"/>
          <p:cNvSpPr/>
          <p:nvPr/>
        </p:nvSpPr>
        <p:spPr>
          <a:xfrm>
            <a:off x="6807200" y="5334000"/>
            <a:ext cx="172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Rectangle 61"/>
          <p:cNvSpPr/>
          <p:nvPr/>
        </p:nvSpPr>
        <p:spPr>
          <a:xfrm>
            <a:off x="4064000" y="5410200"/>
            <a:ext cx="1422400" cy="838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 name="Group 69"/>
          <p:cNvGrpSpPr/>
          <p:nvPr/>
        </p:nvGrpSpPr>
        <p:grpSpPr>
          <a:xfrm>
            <a:off x="4266142" y="6249193"/>
            <a:ext cx="4878917" cy="381795"/>
            <a:chOff x="3199606" y="6249194"/>
            <a:chExt cx="3659188" cy="381794"/>
          </a:xfrm>
        </p:grpSpPr>
        <p:cxnSp>
          <p:nvCxnSpPr>
            <p:cNvPr id="65" name="Straight Arrow Connector 64"/>
            <p:cNvCxnSpPr/>
            <p:nvPr/>
          </p:nvCxnSpPr>
          <p:spPr>
            <a:xfrm rot="5400000">
              <a:off x="6667500" y="6438900"/>
              <a:ext cx="381000" cy="1588"/>
            </a:xfrm>
            <a:prstGeom prst="straightConnector1">
              <a:avLst/>
            </a:prstGeom>
            <a:ln w="381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200400" y="6629400"/>
              <a:ext cx="36576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3009900" y="6438900"/>
              <a:ext cx="381000" cy="1588"/>
            </a:xfrm>
            <a:prstGeom prst="line">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1117600" y="5435600"/>
            <a:ext cx="3454400" cy="838200"/>
          </a:xfrm>
          <a:prstGeom prst="rect">
            <a:avLst/>
          </a:prstGeom>
          <a:solidFill>
            <a:srgbClr val="FF0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5" name="Group 14">
            <a:extLst>
              <a:ext uri="{FF2B5EF4-FFF2-40B4-BE49-F238E27FC236}">
                <a16:creationId xmlns:a16="http://schemas.microsoft.com/office/drawing/2014/main" id="{404AB7FB-72C6-E64A-9B13-6DEF53EC6FE5}"/>
              </a:ext>
            </a:extLst>
          </p:cNvPr>
          <p:cNvGrpSpPr/>
          <p:nvPr/>
        </p:nvGrpSpPr>
        <p:grpSpPr>
          <a:xfrm>
            <a:off x="4268259" y="3962400"/>
            <a:ext cx="7517341" cy="1447800"/>
            <a:chOff x="3201194" y="2971800"/>
            <a:chExt cx="5638006" cy="1085850"/>
          </a:xfrm>
        </p:grpSpPr>
        <p:sp>
          <p:nvSpPr>
            <p:cNvPr id="54" name="Rectangle 53"/>
            <p:cNvSpPr/>
            <p:nvPr/>
          </p:nvSpPr>
          <p:spPr>
            <a:xfrm>
              <a:off x="5486400" y="2971800"/>
              <a:ext cx="2209800" cy="51435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accent6">
                      <a:lumMod val="60000"/>
                      <a:lumOff val="40000"/>
                    </a:schemeClr>
                  </a:solidFill>
                </a:rPr>
                <a:t>NOP</a:t>
              </a:r>
              <a:br>
                <a:rPr lang="en-US" sz="2667" b="1" dirty="0">
                  <a:solidFill>
                    <a:schemeClr val="accent6">
                      <a:lumMod val="60000"/>
                      <a:lumOff val="40000"/>
                    </a:schemeClr>
                  </a:solidFill>
                </a:rPr>
              </a:br>
              <a:r>
                <a:rPr lang="en-US" sz="2667" b="1" dirty="0">
                  <a:solidFill>
                    <a:schemeClr val="accent6">
                      <a:lumMod val="60000"/>
                      <a:lumOff val="40000"/>
                    </a:schemeClr>
                  </a:solidFill>
                </a:rPr>
                <a:t>slide</a:t>
              </a:r>
            </a:p>
          </p:txBody>
        </p:sp>
        <p:sp>
          <p:nvSpPr>
            <p:cNvPr id="45" name="Rectangle 44"/>
            <p:cNvSpPr/>
            <p:nvPr/>
          </p:nvSpPr>
          <p:spPr>
            <a:xfrm>
              <a:off x="7696200" y="2971800"/>
              <a:ext cx="1143000" cy="51435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accent6">
                      <a:lumMod val="60000"/>
                      <a:lumOff val="40000"/>
                    </a:schemeClr>
                  </a:solidFill>
                </a:rPr>
                <a:t>shell</a:t>
              </a:r>
              <a:br>
                <a:rPr lang="en-US" sz="2667" b="1" dirty="0">
                  <a:solidFill>
                    <a:schemeClr val="accent6">
                      <a:lumMod val="60000"/>
                      <a:lumOff val="40000"/>
                    </a:schemeClr>
                  </a:solidFill>
                </a:rPr>
              </a:br>
              <a:r>
                <a:rPr lang="en-US" sz="2667" b="1" dirty="0">
                  <a:solidFill>
                    <a:schemeClr val="accent6">
                      <a:lumMod val="60000"/>
                      <a:lumOff val="40000"/>
                    </a:schemeClr>
                  </a:solidFill>
                </a:rPr>
                <a:t>code</a:t>
              </a:r>
            </a:p>
          </p:txBody>
        </p:sp>
        <p:cxnSp>
          <p:nvCxnSpPr>
            <p:cNvPr id="60" name="Straight Arrow Connector 59"/>
            <p:cNvCxnSpPr/>
            <p:nvPr/>
          </p:nvCxnSpPr>
          <p:spPr bwMode="auto">
            <a:xfrm flipV="1">
              <a:off x="3201194" y="3562350"/>
              <a:ext cx="3199606" cy="4953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7370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7000"/>
            <a:ext cx="11988800" cy="1143000"/>
          </a:xfrm>
        </p:spPr>
        <p:txBody>
          <a:bodyPr>
            <a:normAutofit/>
          </a:bodyPr>
          <a:lstStyle/>
          <a:p>
            <a:r>
              <a:rPr lang="en-US"/>
              <a:t>An example:  exploiting the browser heap</a:t>
            </a:r>
            <a:endParaRPr lang="en-US" dirty="0"/>
          </a:p>
        </p:txBody>
      </p:sp>
      <p:sp>
        <p:nvSpPr>
          <p:cNvPr id="3" name="Content Placeholder 2"/>
          <p:cNvSpPr>
            <a:spLocks noGrp="1"/>
          </p:cNvSpPr>
          <p:nvPr>
            <p:ph idx="1"/>
          </p:nvPr>
        </p:nvSpPr>
        <p:spPr>
          <a:xfrm>
            <a:off x="508000" y="4694237"/>
            <a:ext cx="10972800" cy="1884364"/>
          </a:xfrm>
        </p:spPr>
        <p:txBody>
          <a:bodyPr>
            <a:normAutofit/>
          </a:bodyPr>
          <a:lstStyle/>
          <a:p>
            <a:pPr marL="0" indent="0">
              <a:buNone/>
            </a:pPr>
            <a:r>
              <a:rPr lang="en-US" sz="3200" dirty="0"/>
              <a:t>Attacker’s goal is to infect browsers visiting the web site</a:t>
            </a:r>
          </a:p>
          <a:p>
            <a:pPr>
              <a:spcBef>
                <a:spcPts val="2368"/>
              </a:spcBef>
            </a:pPr>
            <a:r>
              <a:rPr lang="en-US" sz="3200" dirty="0"/>
              <a:t>How:  send </a:t>
            </a:r>
            <a:r>
              <a:rPr lang="en-US" sz="3200" dirty="0" err="1"/>
              <a:t>javascript</a:t>
            </a:r>
            <a:r>
              <a:rPr lang="en-US" sz="3200" dirty="0"/>
              <a:t> to browser that exploits a heap overflow  </a:t>
            </a:r>
          </a:p>
        </p:txBody>
      </p:sp>
      <p:pic>
        <p:nvPicPr>
          <p:cNvPr id="4" name="Picture 3"/>
          <p:cNvPicPr>
            <a:picLocks noChangeAspect="1"/>
          </p:cNvPicPr>
          <p:nvPr/>
        </p:nvPicPr>
        <p:blipFill>
          <a:blip r:embed="rId2"/>
          <a:stretch>
            <a:fillRect/>
          </a:stretch>
        </p:blipFill>
        <p:spPr>
          <a:xfrm>
            <a:off x="9550400" y="1568847"/>
            <a:ext cx="1185333" cy="1422400"/>
          </a:xfrm>
          <a:prstGeom prst="rect">
            <a:avLst/>
          </a:prstGeom>
        </p:spPr>
      </p:pic>
      <p:sp>
        <p:nvSpPr>
          <p:cNvPr id="5" name="TextBox 4"/>
          <p:cNvSpPr txBox="1"/>
          <p:nvPr/>
        </p:nvSpPr>
        <p:spPr>
          <a:xfrm>
            <a:off x="8229600" y="3016647"/>
            <a:ext cx="3925818" cy="584775"/>
          </a:xfrm>
          <a:prstGeom prst="rect">
            <a:avLst/>
          </a:prstGeom>
          <a:noFill/>
        </p:spPr>
        <p:txBody>
          <a:bodyPr wrap="none" rtlCol="0">
            <a:spAutoFit/>
          </a:bodyPr>
          <a:lstStyle/>
          <a:p>
            <a:r>
              <a:rPr lang="en-US" sz="3200" dirty="0"/>
              <a:t>malicious web server</a:t>
            </a:r>
          </a:p>
        </p:txBody>
      </p:sp>
      <p:pic>
        <p:nvPicPr>
          <p:cNvPr id="6" name="Picture 5"/>
          <p:cNvPicPr>
            <a:picLocks noChangeAspect="1"/>
          </p:cNvPicPr>
          <p:nvPr/>
        </p:nvPicPr>
        <p:blipFill>
          <a:blip r:embed="rId3"/>
          <a:stretch>
            <a:fillRect/>
          </a:stretch>
        </p:blipFill>
        <p:spPr>
          <a:xfrm flipH="1">
            <a:off x="1016001" y="1577313"/>
            <a:ext cx="1714500" cy="1600200"/>
          </a:xfrm>
          <a:prstGeom prst="rect">
            <a:avLst/>
          </a:prstGeom>
        </p:spPr>
      </p:pic>
      <p:sp>
        <p:nvSpPr>
          <p:cNvPr id="7" name="TextBox 6"/>
          <p:cNvSpPr txBox="1"/>
          <p:nvPr/>
        </p:nvSpPr>
        <p:spPr>
          <a:xfrm>
            <a:off x="508001" y="3177514"/>
            <a:ext cx="2779031" cy="584775"/>
          </a:xfrm>
          <a:prstGeom prst="rect">
            <a:avLst/>
          </a:prstGeom>
          <a:noFill/>
        </p:spPr>
        <p:txBody>
          <a:bodyPr wrap="none" rtlCol="0">
            <a:spAutoFit/>
          </a:bodyPr>
          <a:lstStyle/>
          <a:p>
            <a:r>
              <a:rPr lang="en-US" sz="3200" dirty="0"/>
              <a:t>victim browser</a:t>
            </a:r>
          </a:p>
        </p:txBody>
      </p:sp>
      <p:grpSp>
        <p:nvGrpSpPr>
          <p:cNvPr id="8" name="Group 7">
            <a:extLst>
              <a:ext uri="{FF2B5EF4-FFF2-40B4-BE49-F238E27FC236}">
                <a16:creationId xmlns:a16="http://schemas.microsoft.com/office/drawing/2014/main" id="{5DF43780-EA44-514F-8372-FE902BF515BF}"/>
              </a:ext>
            </a:extLst>
          </p:cNvPr>
          <p:cNvGrpSpPr/>
          <p:nvPr/>
        </p:nvGrpSpPr>
        <p:grpSpPr>
          <a:xfrm>
            <a:off x="3048000" y="1498601"/>
            <a:ext cx="6096000" cy="502766"/>
            <a:chOff x="2286000" y="1123950"/>
            <a:chExt cx="4572000" cy="377074"/>
          </a:xfrm>
        </p:grpSpPr>
        <p:cxnSp>
          <p:nvCxnSpPr>
            <p:cNvPr id="9" name="Straight Arrow Connector 8"/>
            <p:cNvCxnSpPr/>
            <p:nvPr/>
          </p:nvCxnSpPr>
          <p:spPr>
            <a:xfrm>
              <a:off x="2286000" y="1433810"/>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1123950"/>
              <a:ext cx="2210124" cy="377074"/>
            </a:xfrm>
            <a:prstGeom prst="rect">
              <a:avLst/>
            </a:prstGeom>
            <a:noFill/>
          </p:spPr>
          <p:txBody>
            <a:bodyPr wrap="none" rtlCol="0">
              <a:spAutoFit/>
            </a:bodyPr>
            <a:lstStyle/>
            <a:p>
              <a:r>
                <a:rPr lang="en-US" sz="2667" dirty="0"/>
                <a:t>Request web page </a:t>
              </a:r>
            </a:p>
          </p:txBody>
        </p:sp>
      </p:grpSp>
      <p:grpSp>
        <p:nvGrpSpPr>
          <p:cNvPr id="13" name="Group 12">
            <a:extLst>
              <a:ext uri="{FF2B5EF4-FFF2-40B4-BE49-F238E27FC236}">
                <a16:creationId xmlns:a16="http://schemas.microsoft.com/office/drawing/2014/main" id="{17742D6D-213E-6546-9D8A-52972358142C}"/>
              </a:ext>
            </a:extLst>
          </p:cNvPr>
          <p:cNvGrpSpPr/>
          <p:nvPr/>
        </p:nvGrpSpPr>
        <p:grpSpPr>
          <a:xfrm>
            <a:off x="2958324" y="2311402"/>
            <a:ext cx="6096000" cy="502766"/>
            <a:chOff x="2218743" y="1733550"/>
            <a:chExt cx="4572000" cy="377074"/>
          </a:xfrm>
        </p:grpSpPr>
        <p:cxnSp>
          <p:nvCxnSpPr>
            <p:cNvPr id="11" name="Straight Arrow Connector 10"/>
            <p:cNvCxnSpPr/>
            <p:nvPr/>
          </p:nvCxnSpPr>
          <p:spPr>
            <a:xfrm flipH="1">
              <a:off x="2218743" y="1789410"/>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0" y="1733550"/>
              <a:ext cx="2544062" cy="377074"/>
            </a:xfrm>
            <a:prstGeom prst="rect">
              <a:avLst/>
            </a:prstGeom>
            <a:noFill/>
          </p:spPr>
          <p:txBody>
            <a:bodyPr wrap="none" rtlCol="0">
              <a:spAutoFit/>
            </a:bodyPr>
            <a:lstStyle/>
            <a:p>
              <a:r>
                <a:rPr lang="en-US" sz="2667" dirty="0"/>
                <a:t>Web page with exploit</a:t>
              </a:r>
            </a:p>
          </p:txBody>
        </p:sp>
      </p:grpSp>
    </p:spTree>
    <p:extLst>
      <p:ext uri="{BB962C8B-B14F-4D97-AF65-F5344CB8AC3E}">
        <p14:creationId xmlns:p14="http://schemas.microsoft.com/office/powerpoint/2010/main" val="3634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1092200"/>
            <a:ext cx="9448800" cy="2717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127000"/>
            <a:ext cx="10972800" cy="1143000"/>
          </a:xfrm>
        </p:spPr>
        <p:txBody>
          <a:bodyPr/>
          <a:lstStyle/>
          <a:p>
            <a:pPr algn="l"/>
            <a:r>
              <a:rPr lang="en-US" dirty="0"/>
              <a:t>	A reliable exploit?   </a:t>
            </a:r>
          </a:p>
        </p:txBody>
      </p:sp>
      <p:sp>
        <p:nvSpPr>
          <p:cNvPr id="3" name="Content Placeholder 2"/>
          <p:cNvSpPr>
            <a:spLocks noGrp="1"/>
          </p:cNvSpPr>
          <p:nvPr>
            <p:ph idx="1"/>
          </p:nvPr>
        </p:nvSpPr>
        <p:spPr>
          <a:xfrm>
            <a:off x="508000" y="889000"/>
            <a:ext cx="10972800" cy="5410200"/>
          </a:xfrm>
        </p:spPr>
        <p:txBody>
          <a:bodyPr/>
          <a:lstStyle/>
          <a:p>
            <a:pPr>
              <a:buNone/>
            </a:pPr>
            <a:r>
              <a:rPr lang="en-US" dirty="0"/>
              <a:t>	</a:t>
            </a:r>
            <a:r>
              <a:rPr lang="en-US" sz="2667" dirty="0"/>
              <a:t>&lt;SCRIPT language="text/</a:t>
            </a:r>
            <a:r>
              <a:rPr lang="en-US" sz="2667" dirty="0" err="1"/>
              <a:t>javascript</a:t>
            </a:r>
            <a:r>
              <a:rPr lang="en-US" sz="2667" dirty="0"/>
              <a:t>"&gt;</a:t>
            </a:r>
          </a:p>
          <a:p>
            <a:pPr>
              <a:buNone/>
            </a:pPr>
            <a:r>
              <a:rPr lang="en-US" sz="2667" dirty="0"/>
              <a:t>	 </a:t>
            </a:r>
            <a:r>
              <a:rPr lang="en-US" sz="2667" b="1" dirty="0">
                <a:solidFill>
                  <a:srgbClr val="C00000"/>
                </a:solidFill>
              </a:rPr>
              <a:t>shellcode</a:t>
            </a:r>
            <a:r>
              <a:rPr lang="en-US" sz="2667" dirty="0">
                <a:solidFill>
                  <a:srgbClr val="C00000"/>
                </a:solidFill>
              </a:rPr>
              <a:t> = </a:t>
            </a:r>
            <a:r>
              <a:rPr lang="en-US" sz="2667" dirty="0" err="1">
                <a:solidFill>
                  <a:srgbClr val="C00000"/>
                </a:solidFill>
              </a:rPr>
              <a:t>unescape</a:t>
            </a:r>
            <a:r>
              <a:rPr lang="en-US" sz="2667" dirty="0">
                <a:solidFill>
                  <a:srgbClr val="C00000"/>
                </a:solidFill>
              </a:rPr>
              <a:t>("%u4343%u4343%...");    // allocate in heap</a:t>
            </a:r>
          </a:p>
          <a:p>
            <a:pPr>
              <a:buNone/>
            </a:pPr>
            <a:r>
              <a:rPr lang="en-US" sz="2667" dirty="0">
                <a:solidFill>
                  <a:srgbClr val="C00000"/>
                </a:solidFill>
              </a:rPr>
              <a:t>	 </a:t>
            </a:r>
            <a:r>
              <a:rPr lang="en-US" sz="2667" b="1" dirty="0">
                <a:solidFill>
                  <a:srgbClr val="C00000"/>
                </a:solidFill>
              </a:rPr>
              <a:t>overflow-string</a:t>
            </a:r>
            <a:r>
              <a:rPr lang="en-US" sz="2667" dirty="0">
                <a:solidFill>
                  <a:srgbClr val="C00000"/>
                </a:solidFill>
              </a:rPr>
              <a:t> = </a:t>
            </a:r>
            <a:r>
              <a:rPr lang="en-US" sz="2667" dirty="0" err="1">
                <a:solidFill>
                  <a:srgbClr val="C00000"/>
                </a:solidFill>
              </a:rPr>
              <a:t>unescape</a:t>
            </a:r>
            <a:r>
              <a:rPr lang="en-US" sz="2667" dirty="0">
                <a:solidFill>
                  <a:srgbClr val="C00000"/>
                </a:solidFill>
              </a:rPr>
              <a:t>(“%u2332%u4276%...”);</a:t>
            </a:r>
            <a:endParaRPr lang="en-US" sz="2667" dirty="0"/>
          </a:p>
          <a:p>
            <a:pPr>
              <a:spcBef>
                <a:spcPts val="1632"/>
              </a:spcBef>
              <a:buNone/>
            </a:pPr>
            <a:r>
              <a:rPr lang="en-US" sz="2667" dirty="0"/>
              <a:t>	 cause-overflow(overflow-string );        // overflow  </a:t>
            </a:r>
            <a:r>
              <a:rPr lang="en-US" sz="2667" dirty="0" err="1"/>
              <a:t>buf</a:t>
            </a:r>
            <a:r>
              <a:rPr lang="en-US" sz="2667" dirty="0"/>
              <a:t>[ ]</a:t>
            </a:r>
          </a:p>
          <a:p>
            <a:pPr>
              <a:buNone/>
            </a:pPr>
            <a:r>
              <a:rPr lang="en-US" sz="2667" dirty="0"/>
              <a:t>	&lt;/SCRIPT&gt;</a:t>
            </a:r>
          </a:p>
          <a:p>
            <a:pPr>
              <a:buNone/>
            </a:pPr>
            <a:endParaRPr lang="en-US" sz="2667" dirty="0"/>
          </a:p>
          <a:p>
            <a:pPr>
              <a:spcBef>
                <a:spcPts val="0"/>
              </a:spcBef>
              <a:buNone/>
              <a:tabLst>
                <a:tab pos="1828754" algn="l"/>
              </a:tabLst>
            </a:pPr>
            <a:r>
              <a:rPr lang="en-US" sz="3200" dirty="0"/>
              <a:t>Problem:	attacker does not know where browser </a:t>
            </a:r>
            <a:br>
              <a:rPr lang="en-US" sz="3200" dirty="0"/>
            </a:br>
            <a:r>
              <a:rPr lang="en-US" sz="3200" dirty="0"/>
              <a:t>	places </a:t>
            </a:r>
            <a:r>
              <a:rPr lang="en-US" sz="3200" b="1" dirty="0" err="1"/>
              <a:t>shellcode</a:t>
            </a:r>
            <a:r>
              <a:rPr lang="en-US" sz="3200" dirty="0"/>
              <a:t> on the heap</a:t>
            </a:r>
          </a:p>
        </p:txBody>
      </p:sp>
      <p:sp>
        <p:nvSpPr>
          <p:cNvPr id="5" name="Rectangle 4"/>
          <p:cNvSpPr/>
          <p:nvPr/>
        </p:nvSpPr>
        <p:spPr>
          <a:xfrm>
            <a:off x="8737600" y="5701268"/>
            <a:ext cx="203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667" dirty="0" err="1">
                <a:solidFill>
                  <a:schemeClr val="tx1"/>
                </a:solidFill>
              </a:rPr>
              <a:t>ptr</a:t>
            </a:r>
            <a:endParaRPr lang="en-US" sz="2667" dirty="0">
              <a:solidFill>
                <a:schemeClr val="tx1"/>
              </a:solidFill>
            </a:endParaRPr>
          </a:p>
        </p:txBody>
      </p:sp>
      <p:sp>
        <p:nvSpPr>
          <p:cNvPr id="6" name="Rectangle 5"/>
          <p:cNvSpPr/>
          <p:nvPr/>
        </p:nvSpPr>
        <p:spPr>
          <a:xfrm>
            <a:off x="914400" y="5689600"/>
            <a:ext cx="2540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rPr>
              <a:t>buf</a:t>
            </a:r>
            <a:r>
              <a:rPr lang="en-US" sz="2667" dirty="0">
                <a:solidFill>
                  <a:schemeClr val="tx1"/>
                </a:solidFill>
              </a:rPr>
              <a:t>[256]</a:t>
            </a:r>
          </a:p>
        </p:txBody>
      </p:sp>
      <p:sp>
        <p:nvSpPr>
          <p:cNvPr id="7" name="Rectangle 6"/>
          <p:cNvSpPr/>
          <p:nvPr/>
        </p:nvSpPr>
        <p:spPr>
          <a:xfrm>
            <a:off x="8737600" y="5701268"/>
            <a:ext cx="203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8737600" y="5701268"/>
            <a:ext cx="203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solidFill>
              </a:rPr>
              <a:t>data</a:t>
            </a:r>
            <a:endParaRPr lang="en-US" sz="2400" dirty="0"/>
          </a:p>
        </p:txBody>
      </p:sp>
      <p:sp>
        <p:nvSpPr>
          <p:cNvPr id="9" name="Rectangle 8"/>
          <p:cNvSpPr/>
          <p:nvPr/>
        </p:nvSpPr>
        <p:spPr>
          <a:xfrm>
            <a:off x="8737600" y="5701268"/>
            <a:ext cx="203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rPr>
              <a:t>shellcode</a:t>
            </a:r>
            <a:endParaRPr lang="en-US" sz="2667" b="1" dirty="0">
              <a:solidFill>
                <a:schemeClr val="tx1"/>
              </a:solidFill>
            </a:endParaRPr>
          </a:p>
        </p:txBody>
      </p:sp>
      <p:cxnSp>
        <p:nvCxnSpPr>
          <p:cNvPr id="13" name="Straight Connector 12"/>
          <p:cNvCxnSpPr/>
          <p:nvPr/>
        </p:nvCxnSpPr>
        <p:spPr>
          <a:xfrm>
            <a:off x="304800" y="5689601"/>
            <a:ext cx="1117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60800" y="5689600"/>
            <a:ext cx="1422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rPr>
              <a:t>vtable</a:t>
            </a:r>
            <a:endParaRPr lang="en-US" sz="2667" b="1" dirty="0">
              <a:solidFill>
                <a:schemeClr val="tx1"/>
              </a:solidFill>
            </a:endParaRPr>
          </a:p>
        </p:txBody>
      </p:sp>
      <p:cxnSp>
        <p:nvCxnSpPr>
          <p:cNvPr id="15" name="Straight Connector 14"/>
          <p:cNvCxnSpPr/>
          <p:nvPr/>
        </p:nvCxnSpPr>
        <p:spPr>
          <a:xfrm rot="5400000">
            <a:off x="3949700" y="6108436"/>
            <a:ext cx="838200" cy="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55040" y="6107642"/>
            <a:ext cx="838200" cy="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14400" y="5689600"/>
            <a:ext cx="3454400" cy="838200"/>
          </a:xfrm>
          <a:prstGeom prst="rect">
            <a:avLst/>
          </a:prstGeom>
          <a:solidFill>
            <a:srgbClr val="FF0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8737600" y="5701268"/>
            <a:ext cx="2032000" cy="838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3860800" y="5689600"/>
            <a:ext cx="1422400" cy="838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p:nvPr/>
        </p:nvCxnSpPr>
        <p:spPr>
          <a:xfrm>
            <a:off x="406400" y="6527801"/>
            <a:ext cx="1117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04000" y="5613400"/>
            <a:ext cx="172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Freeform 25"/>
          <p:cNvSpPr/>
          <p:nvPr/>
        </p:nvSpPr>
        <p:spPr>
          <a:xfrm>
            <a:off x="4043680" y="5252720"/>
            <a:ext cx="3677920" cy="421640"/>
          </a:xfrm>
          <a:custGeom>
            <a:avLst/>
            <a:gdLst>
              <a:gd name="connsiteX0" fmla="*/ 15240 w 2758440"/>
              <a:gd name="connsiteY0" fmla="*/ 421640 h 421640"/>
              <a:gd name="connsiteX1" fmla="*/ 121920 w 2758440"/>
              <a:gd name="connsiteY1" fmla="*/ 314960 h 421640"/>
              <a:gd name="connsiteX2" fmla="*/ 746760 w 2758440"/>
              <a:gd name="connsiteY2" fmla="*/ 40640 h 421640"/>
              <a:gd name="connsiteX3" fmla="*/ 2270760 w 2758440"/>
              <a:gd name="connsiteY3" fmla="*/ 71120 h 421640"/>
              <a:gd name="connsiteX4" fmla="*/ 2758440 w 2758440"/>
              <a:gd name="connsiteY4" fmla="*/ 86360 h 42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421640">
                <a:moveTo>
                  <a:pt x="15240" y="421640"/>
                </a:moveTo>
                <a:cubicBezTo>
                  <a:pt x="7620" y="400050"/>
                  <a:pt x="0" y="378460"/>
                  <a:pt x="121920" y="314960"/>
                </a:cubicBezTo>
                <a:cubicBezTo>
                  <a:pt x="243840" y="251460"/>
                  <a:pt x="388620" y="81280"/>
                  <a:pt x="746760" y="40640"/>
                </a:cubicBezTo>
                <a:cubicBezTo>
                  <a:pt x="1104900" y="0"/>
                  <a:pt x="2270760" y="71120"/>
                  <a:pt x="2270760" y="71120"/>
                </a:cubicBezTo>
                <a:lnTo>
                  <a:pt x="2758440" y="8636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7" name="TextBox 26"/>
          <p:cNvSpPr txBox="1"/>
          <p:nvPr/>
        </p:nvSpPr>
        <p:spPr>
          <a:xfrm>
            <a:off x="7721602" y="5156201"/>
            <a:ext cx="646331" cy="461665"/>
          </a:xfrm>
          <a:prstGeom prst="rect">
            <a:avLst/>
          </a:prstGeom>
          <a:noFill/>
        </p:spPr>
        <p:txBody>
          <a:bodyPr wrap="none" rtlCol="0">
            <a:spAutoFit/>
          </a:bodyPr>
          <a:lstStyle/>
          <a:p>
            <a:r>
              <a:rPr lang="en-US" sz="2400" dirty="0"/>
              <a:t>???</a:t>
            </a:r>
          </a:p>
        </p:txBody>
      </p:sp>
      <p:cxnSp>
        <p:nvCxnSpPr>
          <p:cNvPr id="29" name="Straight Connector 28"/>
          <p:cNvCxnSpPr/>
          <p:nvPr/>
        </p:nvCxnSpPr>
        <p:spPr>
          <a:xfrm>
            <a:off x="0" y="3904931"/>
            <a:ext cx="1219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9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1200" y="2971800"/>
            <a:ext cx="103632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ectangle 36">
            <a:extLst>
              <a:ext uri="{FF2B5EF4-FFF2-40B4-BE49-F238E27FC236}">
                <a16:creationId xmlns:a16="http://schemas.microsoft.com/office/drawing/2014/main" id="{909EF5BF-15F9-384C-BB7B-FAC26B1B372F}"/>
              </a:ext>
            </a:extLst>
          </p:cNvPr>
          <p:cNvSpPr/>
          <p:nvPr/>
        </p:nvSpPr>
        <p:spPr>
          <a:xfrm>
            <a:off x="1117600" y="4241800"/>
            <a:ext cx="1117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508000" y="-127000"/>
            <a:ext cx="10972800" cy="1143000"/>
          </a:xfrm>
        </p:spPr>
        <p:txBody>
          <a:bodyPr/>
          <a:lstStyle/>
          <a:p>
            <a:r>
              <a:rPr lang="en-US" dirty="0"/>
              <a:t>Heap Spraying     </a:t>
            </a:r>
            <a:r>
              <a:rPr lang="en-US" sz="2667" dirty="0"/>
              <a:t>[</a:t>
            </a:r>
            <a:r>
              <a:rPr lang="en-US" sz="2667" dirty="0" err="1"/>
              <a:t>SkyLined</a:t>
            </a:r>
            <a:r>
              <a:rPr lang="en-US" sz="2667" dirty="0"/>
              <a:t>]</a:t>
            </a:r>
          </a:p>
        </p:txBody>
      </p:sp>
      <p:sp>
        <p:nvSpPr>
          <p:cNvPr id="3" name="Content Placeholder 2"/>
          <p:cNvSpPr>
            <a:spLocks noGrp="1"/>
          </p:cNvSpPr>
          <p:nvPr>
            <p:ph idx="1"/>
          </p:nvPr>
        </p:nvSpPr>
        <p:spPr>
          <a:xfrm>
            <a:off x="711200" y="1066800"/>
            <a:ext cx="10972800" cy="5410200"/>
          </a:xfrm>
        </p:spPr>
        <p:txBody>
          <a:bodyPr/>
          <a:lstStyle/>
          <a:p>
            <a:pPr defTabSz="772565">
              <a:spcBef>
                <a:spcPts val="1600"/>
              </a:spcBef>
              <a:buNone/>
              <a:tabLst>
                <a:tab pos="1991734" algn="l"/>
              </a:tabLst>
            </a:pPr>
            <a:r>
              <a:rPr lang="en-US" sz="3200" dirty="0"/>
              <a:t>Idea:	1. use </a:t>
            </a:r>
            <a:r>
              <a:rPr lang="en-US" sz="3200" dirty="0" err="1"/>
              <a:t>Javascript</a:t>
            </a:r>
            <a:r>
              <a:rPr lang="en-US" sz="3200" dirty="0"/>
              <a:t> to spray heap </a:t>
            </a:r>
            <a:br>
              <a:rPr lang="en-US" sz="3200" dirty="0"/>
            </a:br>
            <a:r>
              <a:rPr lang="en-US" sz="3200" dirty="0"/>
              <a:t>				with </a:t>
            </a:r>
            <a:r>
              <a:rPr lang="en-US" sz="3200" dirty="0" err="1"/>
              <a:t>shellcode</a:t>
            </a:r>
            <a:r>
              <a:rPr lang="en-US" sz="3200" dirty="0"/>
              <a:t>  (and </a:t>
            </a:r>
            <a:r>
              <a:rPr lang="en-US" sz="2667" dirty="0"/>
              <a:t>NOP </a:t>
            </a:r>
            <a:r>
              <a:rPr lang="en-US" sz="3200" dirty="0"/>
              <a:t>slides)</a:t>
            </a:r>
          </a:p>
          <a:p>
            <a:pPr defTabSz="772565">
              <a:spcBef>
                <a:spcPts val="1600"/>
              </a:spcBef>
              <a:buNone/>
              <a:tabLst>
                <a:tab pos="1991734" algn="l"/>
              </a:tabLst>
            </a:pPr>
            <a:r>
              <a:rPr lang="en-US" sz="3200" dirty="0"/>
              <a:t>		2. then point </a:t>
            </a:r>
            <a:r>
              <a:rPr lang="en-US" sz="3200" dirty="0" err="1"/>
              <a:t>vtable</a:t>
            </a:r>
            <a:r>
              <a:rPr lang="en-US" sz="3200" dirty="0"/>
              <a:t> </a:t>
            </a:r>
            <a:r>
              <a:rPr lang="en-US" sz="3200" dirty="0" err="1"/>
              <a:t>ptr</a:t>
            </a:r>
            <a:r>
              <a:rPr lang="en-US" sz="3200" dirty="0"/>
              <a:t> anywhere in spray area</a:t>
            </a:r>
          </a:p>
        </p:txBody>
      </p:sp>
      <p:sp>
        <p:nvSpPr>
          <p:cNvPr id="43" name="Rectangle 42"/>
          <p:cNvSpPr/>
          <p:nvPr/>
        </p:nvSpPr>
        <p:spPr>
          <a:xfrm>
            <a:off x="3759200" y="3200400"/>
            <a:ext cx="6807200" cy="2971800"/>
          </a:xfrm>
          <a:prstGeom prst="rect">
            <a:avLst/>
          </a:prstGeom>
          <a:solidFill>
            <a:srgbClr val="0070C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rot="5400000">
            <a:off x="11047412" y="4283436"/>
            <a:ext cx="1075936" cy="584775"/>
          </a:xfrm>
          <a:prstGeom prst="rect">
            <a:avLst/>
          </a:prstGeom>
          <a:noFill/>
        </p:spPr>
        <p:txBody>
          <a:bodyPr wrap="none" rtlCol="0">
            <a:spAutoFit/>
          </a:bodyPr>
          <a:lstStyle/>
          <a:p>
            <a:r>
              <a:rPr lang="en-US" sz="3200" dirty="0"/>
              <a:t>heap</a:t>
            </a:r>
          </a:p>
        </p:txBody>
      </p:sp>
      <p:sp>
        <p:nvSpPr>
          <p:cNvPr id="9" name="Rectangle 8"/>
          <p:cNvSpPr/>
          <p:nvPr/>
        </p:nvSpPr>
        <p:spPr>
          <a:xfrm>
            <a:off x="1117600" y="4204467"/>
            <a:ext cx="1117600" cy="304800"/>
          </a:xfrm>
          <a:prstGeom prst="rect">
            <a:avLst/>
          </a:prstGeom>
          <a:solidFill>
            <a:srgbClr val="FF66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tx1"/>
              </a:solidFill>
            </a:endParaRPr>
          </a:p>
        </p:txBody>
      </p:sp>
      <p:sp>
        <p:nvSpPr>
          <p:cNvPr id="10" name="Rectangle 9"/>
          <p:cNvSpPr/>
          <p:nvPr/>
        </p:nvSpPr>
        <p:spPr>
          <a:xfrm>
            <a:off x="1117600" y="4509267"/>
            <a:ext cx="1117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 name="Rectangle 10"/>
          <p:cNvSpPr/>
          <p:nvPr/>
        </p:nvSpPr>
        <p:spPr>
          <a:xfrm>
            <a:off x="1117600" y="4814067"/>
            <a:ext cx="1117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tx1"/>
              </a:solidFill>
            </a:endParaRPr>
          </a:p>
        </p:txBody>
      </p:sp>
      <p:sp>
        <p:nvSpPr>
          <p:cNvPr id="12" name="TextBox 11"/>
          <p:cNvSpPr txBox="1"/>
          <p:nvPr/>
        </p:nvSpPr>
        <p:spPr>
          <a:xfrm>
            <a:off x="1117601" y="5086291"/>
            <a:ext cx="1092287" cy="502766"/>
          </a:xfrm>
          <a:prstGeom prst="rect">
            <a:avLst/>
          </a:prstGeom>
          <a:noFill/>
        </p:spPr>
        <p:txBody>
          <a:bodyPr wrap="none" rtlCol="0">
            <a:spAutoFit/>
          </a:bodyPr>
          <a:lstStyle/>
          <a:p>
            <a:r>
              <a:rPr lang="en-US" sz="2667" dirty="0" err="1"/>
              <a:t>vtable</a:t>
            </a:r>
            <a:endParaRPr lang="en-US" sz="2400" dirty="0"/>
          </a:p>
        </p:txBody>
      </p:sp>
      <p:sp>
        <p:nvSpPr>
          <p:cNvPr id="13" name="Rectangle 12"/>
          <p:cNvSpPr/>
          <p:nvPr/>
        </p:nvSpPr>
        <p:spPr>
          <a:xfrm>
            <a:off x="4056304" y="3321399"/>
            <a:ext cx="4470400" cy="6096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accent3"/>
                </a:solidFill>
              </a:rPr>
              <a:t>NOP  </a:t>
            </a:r>
            <a:r>
              <a:rPr lang="en-US" sz="3200" dirty="0">
                <a:solidFill>
                  <a:schemeClr val="accent3"/>
                </a:solidFill>
              </a:rPr>
              <a:t>slide</a:t>
            </a:r>
          </a:p>
        </p:txBody>
      </p:sp>
      <p:sp>
        <p:nvSpPr>
          <p:cNvPr id="14" name="Rectangle 13"/>
          <p:cNvSpPr/>
          <p:nvPr/>
        </p:nvSpPr>
        <p:spPr>
          <a:xfrm>
            <a:off x="8526704" y="3321399"/>
            <a:ext cx="17272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err="1">
                <a:solidFill>
                  <a:schemeClr val="accent3"/>
                </a:solidFill>
              </a:rPr>
              <a:t>shellcode</a:t>
            </a:r>
            <a:endParaRPr lang="en-US" sz="2667" dirty="0">
              <a:solidFill>
                <a:schemeClr val="accent3"/>
              </a:solidFill>
            </a:endParaRPr>
          </a:p>
        </p:txBody>
      </p:sp>
      <p:grpSp>
        <p:nvGrpSpPr>
          <p:cNvPr id="6" name="Group 23"/>
          <p:cNvGrpSpPr/>
          <p:nvPr/>
        </p:nvGrpSpPr>
        <p:grpSpPr>
          <a:xfrm>
            <a:off x="4064000" y="4267200"/>
            <a:ext cx="2032000" cy="457200"/>
            <a:chOff x="3048000" y="4419600"/>
            <a:chExt cx="1524000" cy="457200"/>
          </a:xfrm>
        </p:grpSpPr>
        <p:sp>
          <p:nvSpPr>
            <p:cNvPr id="22" name="Rectangle 21"/>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5" name="Group 24"/>
          <p:cNvGrpSpPr/>
          <p:nvPr/>
        </p:nvGrpSpPr>
        <p:grpSpPr>
          <a:xfrm>
            <a:off x="6807200" y="4267200"/>
            <a:ext cx="2032000" cy="457200"/>
            <a:chOff x="3048000" y="4419600"/>
            <a:chExt cx="1524000" cy="457200"/>
          </a:xfrm>
        </p:grpSpPr>
        <p:sp>
          <p:nvSpPr>
            <p:cNvPr id="26" name="Rectangle 25"/>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 name="Group 27"/>
          <p:cNvGrpSpPr/>
          <p:nvPr/>
        </p:nvGrpSpPr>
        <p:grpSpPr>
          <a:xfrm>
            <a:off x="5080000" y="4953000"/>
            <a:ext cx="2032000" cy="457200"/>
            <a:chOff x="3048000" y="4419600"/>
            <a:chExt cx="1524000" cy="457200"/>
          </a:xfrm>
        </p:grpSpPr>
        <p:sp>
          <p:nvSpPr>
            <p:cNvPr id="29" name="Rectangle 28"/>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7" name="Group 30"/>
          <p:cNvGrpSpPr/>
          <p:nvPr/>
        </p:nvGrpSpPr>
        <p:grpSpPr>
          <a:xfrm>
            <a:off x="7924800" y="4953000"/>
            <a:ext cx="2032000" cy="457200"/>
            <a:chOff x="3048000" y="4419600"/>
            <a:chExt cx="1524000" cy="457200"/>
          </a:xfrm>
        </p:grpSpPr>
        <p:sp>
          <p:nvSpPr>
            <p:cNvPr id="32" name="Rectangle 31"/>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33"/>
          <p:cNvGrpSpPr/>
          <p:nvPr/>
        </p:nvGrpSpPr>
        <p:grpSpPr>
          <a:xfrm>
            <a:off x="7416800" y="5562600"/>
            <a:ext cx="2032000" cy="457200"/>
            <a:chOff x="3048000" y="4419600"/>
            <a:chExt cx="1524000" cy="457200"/>
          </a:xfrm>
        </p:grpSpPr>
        <p:sp>
          <p:nvSpPr>
            <p:cNvPr id="35" name="Rectangle 34"/>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ectangle 35"/>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9" name="Group 36"/>
          <p:cNvGrpSpPr/>
          <p:nvPr/>
        </p:nvGrpSpPr>
        <p:grpSpPr>
          <a:xfrm>
            <a:off x="4470400" y="5562600"/>
            <a:ext cx="2032000" cy="457200"/>
            <a:chOff x="3048000" y="4419600"/>
            <a:chExt cx="1524000" cy="457200"/>
          </a:xfrm>
        </p:grpSpPr>
        <p:sp>
          <p:nvSpPr>
            <p:cNvPr id="38" name="Rectangle 37"/>
            <p:cNvSpPr/>
            <p:nvPr/>
          </p:nvSpPr>
          <p:spPr>
            <a:xfrm>
              <a:off x="3048000" y="4419600"/>
              <a:ext cx="15240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p:cNvSpPr/>
            <p:nvPr/>
          </p:nvSpPr>
          <p:spPr>
            <a:xfrm>
              <a:off x="4343400" y="4419600"/>
              <a:ext cx="228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5" name="TextBox 44"/>
          <p:cNvSpPr txBox="1"/>
          <p:nvPr/>
        </p:nvSpPr>
        <p:spPr>
          <a:xfrm>
            <a:off x="5963749" y="6172201"/>
            <a:ext cx="2283702" cy="461665"/>
          </a:xfrm>
          <a:prstGeom prst="rect">
            <a:avLst/>
          </a:prstGeom>
          <a:noFill/>
        </p:spPr>
        <p:txBody>
          <a:bodyPr wrap="none" rtlCol="0">
            <a:spAutoFit/>
          </a:bodyPr>
          <a:lstStyle/>
          <a:p>
            <a:r>
              <a:rPr lang="en-US" sz="2400" dirty="0"/>
              <a:t>heap spray area</a:t>
            </a:r>
          </a:p>
        </p:txBody>
      </p:sp>
      <p:cxnSp>
        <p:nvCxnSpPr>
          <p:cNvPr id="47" name="Straight Arrow Connector 46"/>
          <p:cNvCxnSpPr>
            <a:stCxn id="9" idx="3"/>
          </p:cNvCxnSpPr>
          <p:nvPr/>
        </p:nvCxnSpPr>
        <p:spPr>
          <a:xfrm>
            <a:off x="2235200" y="4356866"/>
            <a:ext cx="3251200" cy="748535"/>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540000" y="1168400"/>
            <a:ext cx="9042400" cy="1651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06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1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1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1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50800"/>
            <a:ext cx="10972800" cy="1143000"/>
          </a:xfrm>
        </p:spPr>
        <p:txBody>
          <a:bodyPr/>
          <a:lstStyle/>
          <a:p>
            <a:r>
              <a:rPr lang="en-US" sz="5867"/>
              <a:t>Control hijacking attacks</a:t>
            </a:r>
          </a:p>
        </p:txBody>
      </p:sp>
      <p:sp>
        <p:nvSpPr>
          <p:cNvPr id="5123" name="Rectangle 3" descr="Rectangle: Click to edit Master text styles&#10;Second level&#10;Third level&#10;Fourth level&#10;Fifth level"/>
          <p:cNvSpPr>
            <a:spLocks noGrp="1" noChangeArrowheads="1"/>
          </p:cNvSpPr>
          <p:nvPr>
            <p:ph type="body" idx="1"/>
          </p:nvPr>
        </p:nvSpPr>
        <p:spPr>
          <a:xfrm>
            <a:off x="778933" y="1193800"/>
            <a:ext cx="10905067" cy="5257800"/>
          </a:xfrm>
        </p:spPr>
        <p:txBody>
          <a:bodyPr>
            <a:noAutofit/>
          </a:bodyPr>
          <a:lstStyle/>
          <a:p>
            <a:r>
              <a:rPr lang="en-US" sz="3200" dirty="0"/>
              <a:t> </a:t>
            </a:r>
            <a:r>
              <a:rPr lang="en-US" sz="3200" u="sng" dirty="0"/>
              <a:t>Attacker’s goal</a:t>
            </a:r>
            <a:r>
              <a:rPr lang="en-US" sz="3200" dirty="0"/>
              <a:t>:</a:t>
            </a:r>
          </a:p>
          <a:p>
            <a:pPr marL="609585" lvl="1" indent="0">
              <a:buNone/>
            </a:pPr>
            <a:r>
              <a:rPr lang="en-US" sz="3200" dirty="0"/>
              <a:t>Take over target machine     (e.g.  web server)</a:t>
            </a:r>
          </a:p>
          <a:p>
            <a:pPr lvl="2"/>
            <a:r>
              <a:rPr lang="en-US" dirty="0"/>
              <a:t>Execute arbitrary code on target by hijacking application control flow</a:t>
            </a:r>
          </a:p>
          <a:p>
            <a:pPr>
              <a:spcBef>
                <a:spcPts val="3968"/>
              </a:spcBef>
            </a:pPr>
            <a:r>
              <a:rPr lang="en-US" sz="3200" dirty="0"/>
              <a:t>Examples:</a:t>
            </a:r>
          </a:p>
          <a:p>
            <a:pPr lvl="1"/>
            <a:r>
              <a:rPr lang="en-US" sz="3200" dirty="0"/>
              <a:t>Buffer overflow and integer overflow attacks</a:t>
            </a:r>
          </a:p>
          <a:p>
            <a:pPr lvl="1"/>
            <a:r>
              <a:rPr lang="en-US" sz="3200" dirty="0"/>
              <a:t>Format string vulnerabilities</a:t>
            </a:r>
          </a:p>
          <a:p>
            <a:pPr lvl="1"/>
            <a:r>
              <a:rPr lang="en-US" sz="3200" dirty="0"/>
              <a:t>Use after free</a:t>
            </a:r>
          </a:p>
          <a:p>
            <a:pPr lvl="1"/>
            <a:endParaRPr lang="en-US" sz="3200" dirty="0"/>
          </a:p>
        </p:txBody>
      </p:sp>
    </p:spTree>
    <p:extLst>
      <p:ext uri="{BB962C8B-B14F-4D97-AF65-F5344CB8AC3E}">
        <p14:creationId xmlns:p14="http://schemas.microsoft.com/office/powerpoint/2010/main" val="292851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873" y="1498600"/>
            <a:ext cx="8312727" cy="3251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04800" y="152400"/>
            <a:ext cx="11277600" cy="1143000"/>
          </a:xfrm>
        </p:spPr>
        <p:txBody>
          <a:bodyPr/>
          <a:lstStyle/>
          <a:p>
            <a:r>
              <a:rPr lang="en-US" dirty="0" err="1"/>
              <a:t>Javascript</a:t>
            </a:r>
            <a:r>
              <a:rPr lang="en-US" dirty="0"/>
              <a:t> heap spraying</a:t>
            </a:r>
            <a:endParaRPr lang="en-US" sz="4800" dirty="0"/>
          </a:p>
        </p:txBody>
      </p:sp>
      <p:sp>
        <p:nvSpPr>
          <p:cNvPr id="3" name="Content Placeholder 2"/>
          <p:cNvSpPr>
            <a:spLocks noGrp="1"/>
          </p:cNvSpPr>
          <p:nvPr>
            <p:ph idx="1"/>
          </p:nvPr>
        </p:nvSpPr>
        <p:spPr>
          <a:xfrm>
            <a:off x="609600" y="1600201"/>
            <a:ext cx="10972800" cy="4978399"/>
          </a:xfrm>
        </p:spPr>
        <p:txBody>
          <a:bodyPr>
            <a:normAutofit fontScale="92500" lnSpcReduction="20000"/>
          </a:bodyPr>
          <a:lstStyle/>
          <a:p>
            <a:pPr>
              <a:buNone/>
            </a:pPr>
            <a:r>
              <a:rPr lang="en-US" sz="2667" dirty="0">
                <a:latin typeface="Courier New" pitchFamily="49" charset="0"/>
                <a:cs typeface="Courier New" pitchFamily="49" charset="0"/>
              </a:rPr>
              <a:t>		</a:t>
            </a:r>
            <a:r>
              <a:rPr lang="en-US" sz="2667" b="1" dirty="0" err="1">
                <a:solidFill>
                  <a:srgbClr val="002060"/>
                </a:solidFill>
                <a:latin typeface="Courier New" pitchFamily="49" charset="0"/>
                <a:cs typeface="Courier New" pitchFamily="49" charset="0"/>
              </a:rPr>
              <a:t>var</a:t>
            </a:r>
            <a:r>
              <a:rPr lang="en-US" sz="2667" b="1" dirty="0">
                <a:solidFill>
                  <a:srgbClr val="002060"/>
                </a:solidFill>
                <a:latin typeface="Courier New" pitchFamily="49" charset="0"/>
                <a:cs typeface="Courier New" pitchFamily="49" charset="0"/>
              </a:rPr>
              <a:t>  </a:t>
            </a:r>
            <a:r>
              <a:rPr lang="en-US" sz="2667" b="1" dirty="0" err="1">
                <a:solidFill>
                  <a:srgbClr val="002060"/>
                </a:solidFill>
                <a:latin typeface="Courier New" pitchFamily="49" charset="0"/>
                <a:cs typeface="Courier New" pitchFamily="49" charset="0"/>
              </a:rPr>
              <a:t>nop</a:t>
            </a:r>
            <a:r>
              <a:rPr lang="en-US" sz="2667" b="1" dirty="0">
                <a:solidFill>
                  <a:srgbClr val="002060"/>
                </a:solidFill>
                <a:latin typeface="Courier New" pitchFamily="49" charset="0"/>
                <a:cs typeface="Courier New" pitchFamily="49" charset="0"/>
              </a:rPr>
              <a:t> = </a:t>
            </a:r>
            <a:r>
              <a:rPr lang="en-US" sz="2667" b="1" dirty="0" err="1">
                <a:solidFill>
                  <a:srgbClr val="002060"/>
                </a:solidFill>
                <a:latin typeface="Courier New" pitchFamily="49" charset="0"/>
                <a:cs typeface="Courier New" pitchFamily="49" charset="0"/>
              </a:rPr>
              <a:t>unescape</a:t>
            </a:r>
            <a:r>
              <a:rPr lang="en-US" sz="2667" b="1" dirty="0">
                <a:solidFill>
                  <a:srgbClr val="002060"/>
                </a:solidFill>
                <a:latin typeface="Courier New" pitchFamily="49" charset="0"/>
                <a:cs typeface="Courier New" pitchFamily="49" charset="0"/>
              </a:rPr>
              <a:t>(“%u9090%u9090”)</a:t>
            </a:r>
          </a:p>
          <a:p>
            <a:pPr>
              <a:buNone/>
            </a:pPr>
            <a:r>
              <a:rPr lang="en-US" sz="2667" b="1" dirty="0">
                <a:solidFill>
                  <a:srgbClr val="002060"/>
                </a:solidFill>
                <a:latin typeface="Courier New" pitchFamily="49" charset="0"/>
                <a:cs typeface="Courier New" pitchFamily="49" charset="0"/>
              </a:rPr>
              <a:t>		while (</a:t>
            </a:r>
            <a:r>
              <a:rPr lang="en-US" sz="2667" b="1" dirty="0" err="1">
                <a:solidFill>
                  <a:srgbClr val="002060"/>
                </a:solidFill>
                <a:latin typeface="Courier New" pitchFamily="49" charset="0"/>
                <a:cs typeface="Courier New" pitchFamily="49" charset="0"/>
              </a:rPr>
              <a:t>nop.length</a:t>
            </a:r>
            <a:r>
              <a:rPr lang="en-US" sz="2667" b="1" dirty="0">
                <a:solidFill>
                  <a:srgbClr val="002060"/>
                </a:solidFill>
                <a:latin typeface="Courier New" pitchFamily="49" charset="0"/>
                <a:cs typeface="Courier New" pitchFamily="49" charset="0"/>
              </a:rPr>
              <a:t> &lt; 0x100000)  </a:t>
            </a:r>
            <a:r>
              <a:rPr lang="en-US" sz="2667" b="1" dirty="0" err="1">
                <a:solidFill>
                  <a:srgbClr val="002060"/>
                </a:solidFill>
                <a:latin typeface="Courier New" pitchFamily="49" charset="0"/>
                <a:cs typeface="Courier New" pitchFamily="49" charset="0"/>
              </a:rPr>
              <a:t>nop</a:t>
            </a:r>
            <a:r>
              <a:rPr lang="en-US" sz="2667" b="1" dirty="0">
                <a:solidFill>
                  <a:srgbClr val="002060"/>
                </a:solidFill>
                <a:latin typeface="Courier New" pitchFamily="49" charset="0"/>
                <a:cs typeface="Courier New" pitchFamily="49" charset="0"/>
              </a:rPr>
              <a:t> += </a:t>
            </a:r>
            <a:r>
              <a:rPr lang="en-US" sz="2667" b="1" dirty="0" err="1">
                <a:solidFill>
                  <a:srgbClr val="002060"/>
                </a:solidFill>
                <a:latin typeface="Courier New" pitchFamily="49" charset="0"/>
                <a:cs typeface="Courier New" pitchFamily="49" charset="0"/>
              </a:rPr>
              <a:t>nop</a:t>
            </a:r>
            <a:r>
              <a:rPr lang="en-US" sz="2667" b="1" dirty="0">
                <a:solidFill>
                  <a:srgbClr val="002060"/>
                </a:solidFill>
                <a:latin typeface="Courier New" pitchFamily="49" charset="0"/>
                <a:cs typeface="Courier New" pitchFamily="49" charset="0"/>
              </a:rPr>
              <a:t>;</a:t>
            </a:r>
          </a:p>
          <a:p>
            <a:pPr>
              <a:spcBef>
                <a:spcPts val="2400"/>
              </a:spcBef>
              <a:buNone/>
            </a:pPr>
            <a:r>
              <a:rPr lang="en-US" sz="2667" dirty="0">
                <a:latin typeface="Courier New" pitchFamily="49" charset="0"/>
                <a:cs typeface="Courier New" pitchFamily="49" charset="0"/>
              </a:rPr>
              <a:t>		</a:t>
            </a:r>
            <a:r>
              <a:rPr lang="en-US" sz="2667" dirty="0" err="1">
                <a:latin typeface="Courier New" pitchFamily="49" charset="0"/>
                <a:cs typeface="Courier New" pitchFamily="49" charset="0"/>
              </a:rPr>
              <a:t>var</a:t>
            </a:r>
            <a:r>
              <a:rPr lang="en-US" sz="2667" dirty="0">
                <a:latin typeface="Courier New" pitchFamily="49" charset="0"/>
                <a:cs typeface="Courier New" pitchFamily="49" charset="0"/>
              </a:rPr>
              <a:t> </a:t>
            </a:r>
            <a:r>
              <a:rPr lang="en-US" sz="2667" dirty="0" err="1">
                <a:latin typeface="Courier New" pitchFamily="49" charset="0"/>
                <a:cs typeface="Courier New" pitchFamily="49" charset="0"/>
              </a:rPr>
              <a:t>shellcode</a:t>
            </a:r>
            <a:r>
              <a:rPr lang="en-US" sz="2667" dirty="0">
                <a:latin typeface="Courier New" pitchFamily="49" charset="0"/>
                <a:cs typeface="Courier New" pitchFamily="49" charset="0"/>
              </a:rPr>
              <a:t> = </a:t>
            </a:r>
            <a:r>
              <a:rPr lang="en-US" sz="2667" dirty="0" err="1">
                <a:solidFill>
                  <a:srgbClr val="C00000"/>
                </a:solidFill>
              </a:rPr>
              <a:t>unescape</a:t>
            </a:r>
            <a:r>
              <a:rPr lang="en-US" sz="2667" dirty="0">
                <a:solidFill>
                  <a:srgbClr val="C00000"/>
                </a:solidFill>
              </a:rPr>
              <a:t>("%u4343%u4343%...");</a:t>
            </a:r>
            <a:endParaRPr lang="en-US" sz="2667" dirty="0">
              <a:latin typeface="Courier New" pitchFamily="49" charset="0"/>
              <a:cs typeface="Courier New" pitchFamily="49" charset="0"/>
            </a:endParaRPr>
          </a:p>
          <a:p>
            <a:pPr>
              <a:spcBef>
                <a:spcPts val="2400"/>
              </a:spcBef>
              <a:buNone/>
            </a:pPr>
            <a:r>
              <a:rPr lang="en-US" sz="2667" dirty="0">
                <a:latin typeface="Courier New" pitchFamily="49" charset="0"/>
                <a:cs typeface="Courier New" pitchFamily="49" charset="0"/>
              </a:rPr>
              <a:t>		</a:t>
            </a:r>
            <a:r>
              <a:rPr lang="en-US" sz="2667" b="1" dirty="0" err="1">
                <a:latin typeface="Courier New" pitchFamily="49" charset="0"/>
                <a:cs typeface="Courier New" pitchFamily="49" charset="0"/>
              </a:rPr>
              <a:t>var</a:t>
            </a:r>
            <a:r>
              <a:rPr lang="en-US" sz="2667" b="1" dirty="0">
                <a:latin typeface="Courier New" pitchFamily="49" charset="0"/>
                <a:cs typeface="Courier New" pitchFamily="49" charset="0"/>
              </a:rPr>
              <a:t> x = new Array ()</a:t>
            </a:r>
          </a:p>
          <a:p>
            <a:pPr>
              <a:buNone/>
            </a:pPr>
            <a:r>
              <a:rPr lang="en-US" sz="2667" b="1" dirty="0">
                <a:latin typeface="Courier New" pitchFamily="49" charset="0"/>
                <a:cs typeface="Courier New" pitchFamily="49" charset="0"/>
              </a:rPr>
              <a:t>		for (</a:t>
            </a:r>
            <a:r>
              <a:rPr lang="en-US" sz="2667" b="1" dirty="0" err="1">
                <a:latin typeface="Courier New" pitchFamily="49" charset="0"/>
                <a:cs typeface="Courier New" pitchFamily="49" charset="0"/>
              </a:rPr>
              <a:t>i</a:t>
            </a:r>
            <a:r>
              <a:rPr lang="en-US" sz="2667" b="1" dirty="0">
                <a:latin typeface="Courier New" pitchFamily="49" charset="0"/>
                <a:cs typeface="Courier New" pitchFamily="49" charset="0"/>
              </a:rPr>
              <a:t>=0;  </a:t>
            </a:r>
            <a:r>
              <a:rPr lang="en-US" sz="2667" b="1" dirty="0" err="1">
                <a:latin typeface="Courier New" pitchFamily="49" charset="0"/>
                <a:cs typeface="Courier New" pitchFamily="49" charset="0"/>
              </a:rPr>
              <a:t>i</a:t>
            </a:r>
            <a:r>
              <a:rPr lang="en-US" sz="2667" b="1" dirty="0">
                <a:latin typeface="Courier New" pitchFamily="49" charset="0"/>
                <a:cs typeface="Courier New" pitchFamily="49" charset="0"/>
              </a:rPr>
              <a:t>&lt;1000;  </a:t>
            </a:r>
            <a:r>
              <a:rPr lang="en-US" sz="2667" b="1" dirty="0" err="1">
                <a:latin typeface="Courier New" pitchFamily="49" charset="0"/>
                <a:cs typeface="Courier New" pitchFamily="49" charset="0"/>
              </a:rPr>
              <a:t>i</a:t>
            </a:r>
            <a:r>
              <a:rPr lang="en-US" sz="2667" b="1" dirty="0">
                <a:latin typeface="Courier New" pitchFamily="49" charset="0"/>
                <a:cs typeface="Courier New" pitchFamily="49" charset="0"/>
              </a:rPr>
              <a:t>++) {</a:t>
            </a:r>
          </a:p>
          <a:p>
            <a:pPr>
              <a:buNone/>
            </a:pPr>
            <a:r>
              <a:rPr lang="en-US" sz="2667" b="1" dirty="0">
                <a:latin typeface="Courier New" pitchFamily="49" charset="0"/>
                <a:cs typeface="Courier New" pitchFamily="49" charset="0"/>
              </a:rPr>
              <a:t>			x[</a:t>
            </a:r>
            <a:r>
              <a:rPr lang="en-US" sz="2667" b="1" dirty="0" err="1">
                <a:latin typeface="Courier New" pitchFamily="49" charset="0"/>
                <a:cs typeface="Courier New" pitchFamily="49" charset="0"/>
              </a:rPr>
              <a:t>i</a:t>
            </a:r>
            <a:r>
              <a:rPr lang="en-US" sz="2667" b="1" dirty="0">
                <a:latin typeface="Courier New" pitchFamily="49" charset="0"/>
                <a:cs typeface="Courier New" pitchFamily="49" charset="0"/>
              </a:rPr>
              <a:t>] = </a:t>
            </a:r>
            <a:r>
              <a:rPr lang="en-US" sz="2667" b="1" dirty="0" err="1">
                <a:latin typeface="Courier New" pitchFamily="49" charset="0"/>
                <a:cs typeface="Courier New" pitchFamily="49" charset="0"/>
              </a:rPr>
              <a:t>nop</a:t>
            </a:r>
            <a:r>
              <a:rPr lang="en-US" sz="2667" b="1" dirty="0">
                <a:latin typeface="Courier New" pitchFamily="49" charset="0"/>
                <a:cs typeface="Courier New" pitchFamily="49" charset="0"/>
              </a:rPr>
              <a:t> + </a:t>
            </a:r>
            <a:r>
              <a:rPr lang="en-US" sz="2667" b="1" dirty="0" err="1">
                <a:latin typeface="Courier New" pitchFamily="49" charset="0"/>
                <a:cs typeface="Courier New" pitchFamily="49" charset="0"/>
              </a:rPr>
              <a:t>shellcode</a:t>
            </a:r>
            <a:r>
              <a:rPr lang="en-US" sz="2667" b="1" dirty="0">
                <a:latin typeface="Courier New" pitchFamily="49" charset="0"/>
                <a:cs typeface="Courier New" pitchFamily="49" charset="0"/>
              </a:rPr>
              <a:t>;</a:t>
            </a:r>
          </a:p>
          <a:p>
            <a:pPr>
              <a:buNone/>
            </a:pPr>
            <a:r>
              <a:rPr lang="en-US" sz="2667" b="1" dirty="0">
                <a:latin typeface="Courier New" pitchFamily="49" charset="0"/>
                <a:cs typeface="Courier New" pitchFamily="49" charset="0"/>
              </a:rPr>
              <a:t>		}</a:t>
            </a:r>
          </a:p>
          <a:p>
            <a:pPr>
              <a:buNone/>
            </a:pPr>
            <a:endParaRPr lang="en-US" sz="2667" b="1" dirty="0">
              <a:latin typeface="Courier New" pitchFamily="49" charset="0"/>
              <a:cs typeface="Courier New" pitchFamily="49" charset="0"/>
            </a:endParaRPr>
          </a:p>
          <a:p>
            <a:endParaRPr lang="en-US" sz="3200" dirty="0">
              <a:cs typeface="Courier New" pitchFamily="49" charset="0"/>
            </a:endParaRPr>
          </a:p>
          <a:p>
            <a:pPr marL="0" indent="0">
              <a:buNone/>
            </a:pPr>
            <a:r>
              <a:rPr lang="en-US" sz="3733" dirty="0">
                <a:cs typeface="Courier New" pitchFamily="49" charset="0"/>
              </a:rPr>
              <a:t>	Pointing  function-</a:t>
            </a:r>
            <a:r>
              <a:rPr lang="en-US" sz="3733" dirty="0" err="1">
                <a:cs typeface="Courier New" pitchFamily="49" charset="0"/>
              </a:rPr>
              <a:t>ptr</a:t>
            </a:r>
            <a:r>
              <a:rPr lang="en-US" sz="3733" dirty="0">
                <a:cs typeface="Courier New" pitchFamily="49" charset="0"/>
              </a:rPr>
              <a:t>  almost anywhere in heap will </a:t>
            </a:r>
            <a:br>
              <a:rPr lang="en-US" sz="3733" dirty="0">
                <a:cs typeface="Courier New" pitchFamily="49" charset="0"/>
              </a:rPr>
            </a:br>
            <a:r>
              <a:rPr lang="en-US" sz="3733" dirty="0">
                <a:cs typeface="Courier New" pitchFamily="49" charset="0"/>
              </a:rPr>
              <a:t>	cause shellcode to execute.</a:t>
            </a:r>
            <a:endParaRPr lang="en-US" sz="4400" dirty="0">
              <a:cs typeface="Courier New" pitchFamily="49" charset="0"/>
            </a:endParaRPr>
          </a:p>
        </p:txBody>
      </p:sp>
    </p:spTree>
    <p:extLst>
      <p:ext uri="{BB962C8B-B14F-4D97-AF65-F5344CB8AC3E}">
        <p14:creationId xmlns:p14="http://schemas.microsoft.com/office/powerpoint/2010/main" val="1238402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
            <a:ext cx="10972800" cy="1143000"/>
          </a:xfrm>
        </p:spPr>
        <p:txBody>
          <a:bodyPr>
            <a:normAutofit/>
          </a:bodyPr>
          <a:lstStyle/>
          <a:p>
            <a:r>
              <a:rPr lang="en-US" sz="5333" dirty="0"/>
              <a:t> Ad-hoc heap overflow mitigations</a:t>
            </a:r>
          </a:p>
        </p:txBody>
      </p:sp>
      <p:sp>
        <p:nvSpPr>
          <p:cNvPr id="3" name="Content Placeholder 2"/>
          <p:cNvSpPr>
            <a:spLocks noGrp="1"/>
          </p:cNvSpPr>
          <p:nvPr>
            <p:ph idx="1"/>
          </p:nvPr>
        </p:nvSpPr>
        <p:spPr>
          <a:xfrm>
            <a:off x="203200" y="1092200"/>
            <a:ext cx="11785600" cy="5765800"/>
          </a:xfrm>
        </p:spPr>
        <p:txBody>
          <a:bodyPr>
            <a:normAutofit/>
          </a:bodyPr>
          <a:lstStyle/>
          <a:p>
            <a:r>
              <a:rPr lang="en-US" sz="3200" dirty="0"/>
              <a:t>Better browser architecture:</a:t>
            </a:r>
          </a:p>
          <a:p>
            <a:pPr lvl="1"/>
            <a:r>
              <a:rPr lang="en-US" sz="2800" dirty="0"/>
              <a:t>Store JavaScript strings in a separate heap from browser heap</a:t>
            </a:r>
            <a:endParaRPr lang="en-US" sz="2667" dirty="0"/>
          </a:p>
          <a:p>
            <a:pPr>
              <a:spcBef>
                <a:spcPts val="2368"/>
              </a:spcBef>
            </a:pPr>
            <a:r>
              <a:rPr lang="en-US" sz="3200" dirty="0" err="1"/>
              <a:t>OpenBSD</a:t>
            </a:r>
            <a:r>
              <a:rPr lang="en-US" sz="3200" dirty="0"/>
              <a:t> and Windows 8 heap overflow protection:</a:t>
            </a:r>
            <a:endParaRPr lang="en-US" dirty="0"/>
          </a:p>
          <a:p>
            <a:pPr lvl="1"/>
            <a:endParaRPr lang="en-US" sz="2667" dirty="0"/>
          </a:p>
          <a:p>
            <a:endParaRPr lang="en-US" dirty="0"/>
          </a:p>
          <a:p>
            <a:pPr marL="0" indent="0">
              <a:buNone/>
            </a:pPr>
            <a:endParaRPr lang="en-US" dirty="0"/>
          </a:p>
          <a:p>
            <a:pPr marL="609585" lvl="1" indent="0">
              <a:spcBef>
                <a:spcPts val="5600"/>
              </a:spcBef>
              <a:buNone/>
            </a:pPr>
            <a:r>
              <a:rPr lang="en-US" sz="2667" dirty="0"/>
              <a:t>In theory:  allocate every object on a separate page  (</a:t>
            </a:r>
            <a:r>
              <a:rPr lang="en-US" sz="2667" dirty="0" err="1"/>
              <a:t>eFence</a:t>
            </a:r>
            <a:r>
              <a:rPr lang="en-US" sz="2667" dirty="0"/>
              <a:t>, Archipelago’08)</a:t>
            </a:r>
            <a:br>
              <a:rPr lang="en-US" sz="2667" dirty="0"/>
            </a:br>
            <a:r>
              <a:rPr lang="en-US" sz="2667" dirty="0"/>
              <a:t>	⟹   not practical:  too wasteful in physical memory</a:t>
            </a:r>
          </a:p>
        </p:txBody>
      </p:sp>
      <p:grpSp>
        <p:nvGrpSpPr>
          <p:cNvPr id="24" name="Group 23">
            <a:extLst>
              <a:ext uri="{FF2B5EF4-FFF2-40B4-BE49-F238E27FC236}">
                <a16:creationId xmlns:a16="http://schemas.microsoft.com/office/drawing/2014/main" id="{46F36B95-2852-2341-9231-8D90BE5C6F18}"/>
              </a:ext>
            </a:extLst>
          </p:cNvPr>
          <p:cNvGrpSpPr/>
          <p:nvPr/>
        </p:nvGrpSpPr>
        <p:grpSpPr>
          <a:xfrm>
            <a:off x="1421377" y="2598682"/>
            <a:ext cx="9919063" cy="2306086"/>
            <a:chOff x="1247336" y="2190750"/>
            <a:chExt cx="7439297" cy="1729564"/>
          </a:xfrm>
        </p:grpSpPr>
        <p:cxnSp>
          <p:nvCxnSpPr>
            <p:cNvPr id="5" name="Straight Connector 4"/>
            <p:cNvCxnSpPr/>
            <p:nvPr/>
          </p:nvCxnSpPr>
          <p:spPr>
            <a:xfrm>
              <a:off x="1247336" y="2457450"/>
              <a:ext cx="5943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23536" y="2913459"/>
              <a:ext cx="5943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045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2314136" y="2457450"/>
              <a:ext cx="609600" cy="457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29237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35333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41429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47525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53621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5971736" y="245745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3533336" y="2457450"/>
              <a:ext cx="609600" cy="457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4752536" y="2457450"/>
              <a:ext cx="609600" cy="457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5971736" y="2457450"/>
              <a:ext cx="609600" cy="457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p:cNvSpPr txBox="1"/>
            <p:nvPr/>
          </p:nvSpPr>
          <p:spPr>
            <a:xfrm>
              <a:off x="2286000" y="3543240"/>
              <a:ext cx="5826787" cy="377074"/>
            </a:xfrm>
            <a:prstGeom prst="rect">
              <a:avLst/>
            </a:prstGeom>
            <a:noFill/>
            <a:ln>
              <a:solidFill>
                <a:schemeClr val="tx1"/>
              </a:solidFill>
            </a:ln>
          </p:spPr>
          <p:txBody>
            <a:bodyPr wrap="none" rtlCol="0">
              <a:spAutoFit/>
            </a:bodyPr>
            <a:lstStyle/>
            <a:p>
              <a:r>
                <a:rPr lang="en-US" sz="2667" dirty="0"/>
                <a:t>guard  pages (non-writable pages in virtual memory)</a:t>
              </a:r>
            </a:p>
          </p:txBody>
        </p:sp>
        <p:cxnSp>
          <p:nvCxnSpPr>
            <p:cNvPr id="20" name="Straight Arrow Connector 19"/>
            <p:cNvCxnSpPr>
              <a:cxnSpLocks/>
              <a:endCxn id="8" idx="2"/>
            </p:cNvCxnSpPr>
            <p:nvPr/>
          </p:nvCxnSpPr>
          <p:spPr>
            <a:xfrm flipH="1" flipV="1">
              <a:off x="2618936" y="2914650"/>
              <a:ext cx="657664" cy="628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endCxn id="15" idx="2"/>
            </p:cNvCxnSpPr>
            <p:nvPr/>
          </p:nvCxnSpPr>
          <p:spPr>
            <a:xfrm flipH="1" flipV="1">
              <a:off x="3838136" y="2914650"/>
              <a:ext cx="794" cy="628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16" idx="2"/>
            </p:cNvCxnSpPr>
            <p:nvPr/>
          </p:nvCxnSpPr>
          <p:spPr>
            <a:xfrm flipV="1">
              <a:off x="4752536" y="2914650"/>
              <a:ext cx="304800" cy="628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8" idx="0"/>
              <a:endCxn id="17" idx="2"/>
            </p:cNvCxnSpPr>
            <p:nvPr/>
          </p:nvCxnSpPr>
          <p:spPr>
            <a:xfrm flipV="1">
              <a:off x="5199393" y="2914650"/>
              <a:ext cx="1077142" cy="628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2190750"/>
              <a:ext cx="1371433" cy="992724"/>
            </a:xfrm>
            <a:prstGeom prst="rect">
              <a:avLst/>
            </a:prstGeom>
            <a:noFill/>
          </p:spPr>
          <p:txBody>
            <a:bodyPr wrap="none" rtlCol="0">
              <a:spAutoFit/>
            </a:bodyPr>
            <a:lstStyle/>
            <a:p>
              <a:r>
                <a:rPr lang="en-US" sz="2667" dirty="0"/>
                <a:t>prevents </a:t>
              </a:r>
              <a:br>
                <a:rPr lang="en-US" sz="2667" dirty="0"/>
              </a:br>
              <a:r>
                <a:rPr lang="en-US" sz="2667" dirty="0"/>
                <a:t>cross-page</a:t>
              </a:r>
              <a:br>
                <a:rPr lang="en-US" sz="2667" dirty="0"/>
              </a:br>
              <a:r>
                <a:rPr lang="en-US" sz="2667" dirty="0"/>
                <a:t>overflows</a:t>
              </a:r>
            </a:p>
          </p:txBody>
        </p:sp>
      </p:grpSp>
    </p:spTree>
    <p:extLst>
      <p:ext uri="{BB962C8B-B14F-4D97-AF65-F5344CB8AC3E}">
        <p14:creationId xmlns:p14="http://schemas.microsoft.com/office/powerpoint/2010/main" val="1902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
            <a:ext cx="10972800" cy="1143000"/>
          </a:xfrm>
        </p:spPr>
        <p:txBody>
          <a:bodyPr/>
          <a:lstStyle/>
          <a:p>
            <a:r>
              <a:rPr lang="en-US" sz="5867" dirty="0"/>
              <a:t>Finding overflows by fuzzing</a:t>
            </a:r>
          </a:p>
        </p:txBody>
      </p:sp>
      <p:sp>
        <p:nvSpPr>
          <p:cNvPr id="15363" name="Rectangle 3" descr="Rectangle: Click to edit Master text styles&#10;Second level&#10;Third level&#10;Fourth level&#10;Fifth level"/>
          <p:cNvSpPr>
            <a:spLocks noGrp="1" noChangeArrowheads="1"/>
          </p:cNvSpPr>
          <p:nvPr>
            <p:ph type="body" idx="1"/>
          </p:nvPr>
        </p:nvSpPr>
        <p:spPr>
          <a:xfrm>
            <a:off x="304800" y="1498600"/>
            <a:ext cx="11684000" cy="4876800"/>
          </a:xfrm>
        </p:spPr>
        <p:txBody>
          <a:bodyPr>
            <a:noAutofit/>
          </a:bodyPr>
          <a:lstStyle/>
          <a:p>
            <a:pPr marL="374641" indent="-374641">
              <a:tabLst>
                <a:tab pos="1289018" algn="l"/>
              </a:tabLst>
            </a:pPr>
            <a:r>
              <a:rPr lang="en-US" sz="3200" dirty="0"/>
              <a:t>To find overflow:</a:t>
            </a:r>
          </a:p>
          <a:p>
            <a:pPr marL="833946" lvl="1" indent="-306910">
              <a:tabLst>
                <a:tab pos="1289018" algn="l"/>
              </a:tabLst>
            </a:pPr>
            <a:r>
              <a:rPr lang="en-US" sz="3200" dirty="0"/>
              <a:t>Run web server on local machine</a:t>
            </a:r>
          </a:p>
          <a:p>
            <a:pPr marL="833946" lvl="1" indent="-306910">
              <a:tabLst>
                <a:tab pos="1289018" algn="l"/>
              </a:tabLst>
            </a:pPr>
            <a:r>
              <a:rPr lang="en-US" sz="3200" dirty="0"/>
              <a:t>Use AFL to issue malformed requests (ending with   “$$$$$” )</a:t>
            </a:r>
          </a:p>
          <a:p>
            <a:pPr marL="1367332" lvl="2" indent="-306910">
              <a:tabLst>
                <a:tab pos="1289018" algn="l"/>
              </a:tabLst>
            </a:pPr>
            <a:r>
              <a:rPr lang="en-US" dirty="0" err="1"/>
              <a:t>Fuzzers</a:t>
            </a:r>
            <a:r>
              <a:rPr lang="en-US" dirty="0"/>
              <a:t>:  automated tools for this (next week)</a:t>
            </a:r>
          </a:p>
          <a:p>
            <a:pPr marL="833946" lvl="1" indent="-306910">
              <a:tabLst>
                <a:tab pos="1289018" algn="l"/>
              </a:tabLst>
            </a:pPr>
            <a:r>
              <a:rPr lang="en-US" sz="3200" dirty="0"/>
              <a:t>If web server crashes,</a:t>
            </a:r>
            <a:br>
              <a:rPr lang="en-US" sz="3200" dirty="0"/>
            </a:br>
            <a:r>
              <a:rPr lang="en-US" sz="3200" dirty="0"/>
              <a:t>	search core dump for  “$$$$$” to find overflow location</a:t>
            </a:r>
          </a:p>
          <a:p>
            <a:pPr marL="0" indent="0">
              <a:buNone/>
              <a:tabLst>
                <a:tab pos="1289018" algn="l"/>
              </a:tabLst>
            </a:pPr>
            <a:endParaRPr lang="en-US" sz="3200" dirty="0"/>
          </a:p>
          <a:p>
            <a:pPr marL="374641" indent="-374641">
              <a:tabLst>
                <a:tab pos="1289018" algn="l"/>
              </a:tabLst>
            </a:pPr>
            <a:r>
              <a:rPr lang="en-US" sz="3200" dirty="0"/>
              <a:t>Construct exploit    </a:t>
            </a:r>
            <a:r>
              <a:rPr lang="en-US" sz="2667" dirty="0"/>
              <a:t>(not easy given latest defenses in next lecture)</a:t>
            </a:r>
          </a:p>
        </p:txBody>
      </p:sp>
    </p:spTree>
    <p:extLst>
      <p:ext uri="{BB962C8B-B14F-4D97-AF65-F5344CB8AC3E}">
        <p14:creationId xmlns:p14="http://schemas.microsoft.com/office/powerpoint/2010/main" val="318849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D424-1A8B-F20A-F872-B4CB962F3FB1}"/>
              </a:ext>
            </a:extLst>
          </p:cNvPr>
          <p:cNvSpPr>
            <a:spLocks noGrp="1"/>
          </p:cNvSpPr>
          <p:nvPr>
            <p:ph type="title"/>
          </p:nvPr>
        </p:nvSpPr>
        <p:spPr/>
        <p:txBody>
          <a:bodyPr/>
          <a:lstStyle/>
          <a:p>
            <a:r>
              <a:rPr lang="en-US" dirty="0"/>
              <a:t>Automated Approaches to Find Vulnerabilities</a:t>
            </a:r>
          </a:p>
        </p:txBody>
      </p:sp>
      <p:sp>
        <p:nvSpPr>
          <p:cNvPr id="3" name="Content Placeholder 2">
            <a:extLst>
              <a:ext uri="{FF2B5EF4-FFF2-40B4-BE49-F238E27FC236}">
                <a16:creationId xmlns:a16="http://schemas.microsoft.com/office/drawing/2014/main" id="{FC1F19F9-1B10-FD3C-8206-196857BEEC1E}"/>
              </a:ext>
            </a:extLst>
          </p:cNvPr>
          <p:cNvSpPr>
            <a:spLocks noGrp="1"/>
          </p:cNvSpPr>
          <p:nvPr>
            <p:ph idx="1"/>
          </p:nvPr>
        </p:nvSpPr>
        <p:spPr/>
        <p:txBody>
          <a:bodyPr/>
          <a:lstStyle/>
          <a:p>
            <a:r>
              <a:rPr lang="en-US" b="1" dirty="0">
                <a:solidFill>
                  <a:srgbClr val="FF0000"/>
                </a:solidFill>
              </a:rPr>
              <a:t>Fuzzing</a:t>
            </a:r>
          </a:p>
          <a:p>
            <a:r>
              <a:rPr lang="en-US" dirty="0"/>
              <a:t>Static/Dynamic analysis</a:t>
            </a:r>
          </a:p>
          <a:p>
            <a:r>
              <a:rPr lang="en-US" dirty="0"/>
              <a:t>Formal verification</a:t>
            </a:r>
          </a:p>
          <a:p>
            <a:r>
              <a:rPr lang="en-US" dirty="0"/>
              <a:t>Symbolic execution</a:t>
            </a:r>
          </a:p>
        </p:txBody>
      </p:sp>
      <p:pic>
        <p:nvPicPr>
          <p:cNvPr id="5" name="Picture 4" descr="Graphical user interface, text, application&#10;&#10;Description automatically generated">
            <a:extLst>
              <a:ext uri="{FF2B5EF4-FFF2-40B4-BE49-F238E27FC236}">
                <a16:creationId xmlns:a16="http://schemas.microsoft.com/office/drawing/2014/main" id="{FFF2A076-FF4A-A14F-0B17-B530B705C43C}"/>
              </a:ext>
            </a:extLst>
          </p:cNvPr>
          <p:cNvPicPr>
            <a:picLocks noChangeAspect="1"/>
          </p:cNvPicPr>
          <p:nvPr/>
        </p:nvPicPr>
        <p:blipFill rotWithShape="1">
          <a:blip r:embed="rId3"/>
          <a:srcRect l="27951" t="12986" r="2677"/>
          <a:stretch/>
        </p:blipFill>
        <p:spPr>
          <a:xfrm>
            <a:off x="1263721" y="4001294"/>
            <a:ext cx="8866599" cy="2680470"/>
          </a:xfrm>
          <a:prstGeom prst="rect">
            <a:avLst/>
          </a:prstGeom>
        </p:spPr>
      </p:pic>
      <p:sp>
        <p:nvSpPr>
          <p:cNvPr id="4" name="Slide Number Placeholder 3">
            <a:extLst>
              <a:ext uri="{FF2B5EF4-FFF2-40B4-BE49-F238E27FC236}">
                <a16:creationId xmlns:a16="http://schemas.microsoft.com/office/drawing/2014/main" id="{F3597887-9D88-3AFE-5444-2BDA35EB31FB}"/>
              </a:ext>
            </a:extLst>
          </p:cNvPr>
          <p:cNvSpPr>
            <a:spLocks noGrp="1"/>
          </p:cNvSpPr>
          <p:nvPr>
            <p:ph type="sldNum" sz="quarter" idx="12"/>
          </p:nvPr>
        </p:nvSpPr>
        <p:spPr/>
        <p:txBody>
          <a:bodyPr/>
          <a:lstStyle/>
          <a:p>
            <a:fld id="{EE2F3E83-A6C7-2944-B97D-231F3C269EEB}" type="slidenum">
              <a:rPr lang="en-US" smtClean="0"/>
              <a:t>23</a:t>
            </a:fld>
            <a:endParaRPr lang="en-US" dirty="0"/>
          </a:p>
        </p:txBody>
      </p:sp>
      <p:sp>
        <p:nvSpPr>
          <p:cNvPr id="10" name="Down Arrow 9">
            <a:extLst>
              <a:ext uri="{FF2B5EF4-FFF2-40B4-BE49-F238E27FC236}">
                <a16:creationId xmlns:a16="http://schemas.microsoft.com/office/drawing/2014/main" id="{67BB062F-48D6-1C34-6772-47671F57C0BD}"/>
              </a:ext>
            </a:extLst>
          </p:cNvPr>
          <p:cNvSpPr/>
          <p:nvPr/>
        </p:nvSpPr>
        <p:spPr>
          <a:xfrm rot="16497495">
            <a:off x="4892557" y="1139725"/>
            <a:ext cx="328170" cy="2058053"/>
          </a:xfrm>
          <a:prstGeom prst="downArrow">
            <a:avLst>
              <a:gd name="adj1" fmla="val 46670"/>
              <a:gd name="adj2" fmla="val 637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21AE101-B3E3-8CE5-1FAD-4EBEED20D715}"/>
              </a:ext>
            </a:extLst>
          </p:cNvPr>
          <p:cNvSpPr/>
          <p:nvPr/>
        </p:nvSpPr>
        <p:spPr>
          <a:xfrm>
            <a:off x="6208750" y="1426576"/>
            <a:ext cx="4456858" cy="20996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n-US" sz="2800" dirty="0"/>
              <a:t>Simple and effective</a:t>
            </a:r>
          </a:p>
          <a:p>
            <a:pPr marL="285750" indent="-285750">
              <a:buFont typeface="Arial" panose="020B0604020202020204" pitchFamily="34" charset="0"/>
              <a:buChar char="•"/>
            </a:pPr>
            <a:r>
              <a:rPr lang="en-US" sz="2800" dirty="0"/>
              <a:t>Light-weight and scalable</a:t>
            </a:r>
          </a:p>
          <a:p>
            <a:pPr marL="285750" indent="-285750">
              <a:buFont typeface="Arial" panose="020B0604020202020204" pitchFamily="34" charset="0"/>
              <a:buChar char="•"/>
            </a:pPr>
            <a:r>
              <a:rPr lang="en-US" sz="2800" dirty="0"/>
              <a:t>Widely-used in industry</a:t>
            </a:r>
          </a:p>
        </p:txBody>
      </p:sp>
    </p:spTree>
    <p:extLst>
      <p:ext uri="{BB962C8B-B14F-4D97-AF65-F5344CB8AC3E}">
        <p14:creationId xmlns:p14="http://schemas.microsoft.com/office/powerpoint/2010/main" val="21770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F478-9934-6683-45F4-089CD4B2D5E5}"/>
              </a:ext>
            </a:extLst>
          </p:cNvPr>
          <p:cNvSpPr>
            <a:spLocks noGrp="1"/>
          </p:cNvSpPr>
          <p:nvPr>
            <p:ph type="title"/>
          </p:nvPr>
        </p:nvSpPr>
        <p:spPr/>
        <p:txBody>
          <a:bodyPr/>
          <a:lstStyle/>
          <a:p>
            <a:r>
              <a:rPr lang="en-US" dirty="0"/>
              <a:t>Wide Application in Industry</a:t>
            </a:r>
          </a:p>
        </p:txBody>
      </p:sp>
      <p:sp>
        <p:nvSpPr>
          <p:cNvPr id="3" name="Content Placeholder 2">
            <a:extLst>
              <a:ext uri="{FF2B5EF4-FFF2-40B4-BE49-F238E27FC236}">
                <a16:creationId xmlns:a16="http://schemas.microsoft.com/office/drawing/2014/main" id="{B7ECD870-9606-991E-45C6-F217ED31D7E7}"/>
              </a:ext>
            </a:extLst>
          </p:cNvPr>
          <p:cNvSpPr>
            <a:spLocks noGrp="1"/>
          </p:cNvSpPr>
          <p:nvPr>
            <p:ph idx="1"/>
          </p:nvPr>
        </p:nvSpPr>
        <p:spPr/>
        <p:txBody>
          <a:bodyPr/>
          <a:lstStyle/>
          <a:p>
            <a:pPr marL="0" indent="0">
              <a:buNone/>
            </a:pPr>
            <a:r>
              <a:rPr lang="en-US" dirty="0"/>
              <a:t>Tech companies have built large-scale fuzzing infrastructure with thousands of CPUs</a:t>
            </a:r>
          </a:p>
          <a:p>
            <a:r>
              <a:rPr lang="en-US" dirty="0"/>
              <a:t>Google: OSS-Fuzz. Find </a:t>
            </a:r>
            <a:r>
              <a:rPr lang="en-US" b="1" dirty="0">
                <a:solidFill>
                  <a:srgbClr val="FF0000"/>
                </a:solidFill>
              </a:rPr>
              <a:t>45,000+ </a:t>
            </a:r>
            <a:r>
              <a:rPr lang="en-US" dirty="0"/>
              <a:t>bugs in 650 projects and 4,000 bugs in chromium[1]</a:t>
            </a:r>
          </a:p>
          <a:p>
            <a:r>
              <a:rPr lang="en-US" dirty="0"/>
              <a:t>Microsoft: </a:t>
            </a:r>
            <a:r>
              <a:rPr lang="en-US" dirty="0" err="1"/>
              <a:t>OneFuzz</a:t>
            </a:r>
            <a:endParaRPr lang="en-US" dirty="0"/>
          </a:p>
          <a:p>
            <a:r>
              <a:rPr lang="en-US" dirty="0"/>
              <a:t>Meta: </a:t>
            </a:r>
            <a:r>
              <a:rPr lang="en-US" b="0" i="0" dirty="0" err="1">
                <a:solidFill>
                  <a:srgbClr val="232323"/>
                </a:solidFill>
                <a:effectLst/>
                <a:latin typeface="Optimistic Display"/>
              </a:rPr>
              <a:t>Rustaceans</a:t>
            </a:r>
            <a:endParaRPr lang="en-US" b="0" i="0" dirty="0">
              <a:solidFill>
                <a:srgbClr val="232323"/>
              </a:solidFill>
              <a:effectLst/>
              <a:latin typeface="Optimistic Display"/>
            </a:endParaRPr>
          </a:p>
          <a:p>
            <a:endParaRPr lang="en-US" b="0" i="0" dirty="0">
              <a:solidFill>
                <a:srgbClr val="232323"/>
              </a:solidFill>
              <a:effectLst/>
              <a:latin typeface="Optimistic Display"/>
            </a:endParaRPr>
          </a:p>
          <a:p>
            <a:endParaRPr lang="en-US" dirty="0"/>
          </a:p>
        </p:txBody>
      </p:sp>
      <p:sp>
        <p:nvSpPr>
          <p:cNvPr id="8" name="TextBox 7">
            <a:extLst>
              <a:ext uri="{FF2B5EF4-FFF2-40B4-BE49-F238E27FC236}">
                <a16:creationId xmlns:a16="http://schemas.microsoft.com/office/drawing/2014/main" id="{CC9ED1BA-3E87-B61C-783F-D4404BCE0649}"/>
              </a:ext>
            </a:extLst>
          </p:cNvPr>
          <p:cNvSpPr txBox="1"/>
          <p:nvPr/>
        </p:nvSpPr>
        <p:spPr>
          <a:xfrm>
            <a:off x="1080654" y="6127234"/>
            <a:ext cx="3660361" cy="369332"/>
          </a:xfrm>
          <a:prstGeom prst="rect">
            <a:avLst/>
          </a:prstGeom>
          <a:noFill/>
        </p:spPr>
        <p:txBody>
          <a:bodyPr wrap="none" rtlCol="0">
            <a:spAutoFit/>
          </a:bodyPr>
          <a:lstStyle/>
          <a:p>
            <a:r>
              <a:rPr lang="en-US" dirty="0"/>
              <a:t>[1] https://</a:t>
            </a:r>
            <a:r>
              <a:rPr lang="en-US" dirty="0" err="1"/>
              <a:t>google.github.io</a:t>
            </a:r>
            <a:r>
              <a:rPr lang="en-US" dirty="0"/>
              <a:t>/</a:t>
            </a:r>
            <a:r>
              <a:rPr lang="en-US" dirty="0" err="1"/>
              <a:t>oss</a:t>
            </a:r>
            <a:r>
              <a:rPr lang="en-US" dirty="0"/>
              <a:t>-fuzz/</a:t>
            </a:r>
          </a:p>
        </p:txBody>
      </p:sp>
      <p:sp>
        <p:nvSpPr>
          <p:cNvPr id="4" name="Slide Number Placeholder 3">
            <a:extLst>
              <a:ext uri="{FF2B5EF4-FFF2-40B4-BE49-F238E27FC236}">
                <a16:creationId xmlns:a16="http://schemas.microsoft.com/office/drawing/2014/main" id="{B6C0F4F8-F8EE-0B98-9036-6684F9DC6245}"/>
              </a:ext>
            </a:extLst>
          </p:cNvPr>
          <p:cNvSpPr>
            <a:spLocks noGrp="1"/>
          </p:cNvSpPr>
          <p:nvPr>
            <p:ph type="sldNum" sz="quarter" idx="12"/>
          </p:nvPr>
        </p:nvSpPr>
        <p:spPr/>
        <p:txBody>
          <a:bodyPr/>
          <a:lstStyle/>
          <a:p>
            <a:fld id="{EE2F3E83-A6C7-2944-B97D-231F3C269EEB}" type="slidenum">
              <a:rPr lang="en-US" smtClean="0"/>
              <a:t>24</a:t>
            </a:fld>
            <a:endParaRPr lang="en-US"/>
          </a:p>
        </p:txBody>
      </p:sp>
    </p:spTree>
    <p:extLst>
      <p:ext uri="{BB962C8B-B14F-4D97-AF65-F5344CB8AC3E}">
        <p14:creationId xmlns:p14="http://schemas.microsoft.com/office/powerpoint/2010/main" val="39591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431-13D3-2698-8505-871773886239}"/>
              </a:ext>
            </a:extLst>
          </p:cNvPr>
          <p:cNvSpPr>
            <a:spLocks noGrp="1"/>
          </p:cNvSpPr>
          <p:nvPr>
            <p:ph type="title"/>
          </p:nvPr>
        </p:nvSpPr>
        <p:spPr/>
        <p:txBody>
          <a:bodyPr/>
          <a:lstStyle/>
          <a:p>
            <a:r>
              <a:rPr lang="en-US" dirty="0"/>
              <a:t>Diverse Fuzzing Applications</a:t>
            </a:r>
          </a:p>
        </p:txBody>
      </p:sp>
      <p:sp>
        <p:nvSpPr>
          <p:cNvPr id="6" name="Rounded Rectangle 5">
            <a:extLst>
              <a:ext uri="{FF2B5EF4-FFF2-40B4-BE49-F238E27FC236}">
                <a16:creationId xmlns:a16="http://schemas.microsoft.com/office/drawing/2014/main" id="{DD172799-5D55-8972-784C-A5213CAFED1A}"/>
              </a:ext>
            </a:extLst>
          </p:cNvPr>
          <p:cNvSpPr/>
          <p:nvPr/>
        </p:nvSpPr>
        <p:spPr>
          <a:xfrm>
            <a:off x="1141344" y="1979788"/>
            <a:ext cx="1480930"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binary 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155F55EB-504C-CDC8-A372-15C46647A20A}"/>
              </a:ext>
            </a:extLst>
          </p:cNvPr>
          <p:cNvSpPr/>
          <p:nvPr/>
        </p:nvSpPr>
        <p:spPr>
          <a:xfrm>
            <a:off x="3408669" y="1979788"/>
            <a:ext cx="1587400"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kernel 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7904BAC2-83FB-ED29-8B0C-8B8CB84ED1EA}"/>
              </a:ext>
            </a:extLst>
          </p:cNvPr>
          <p:cNvSpPr/>
          <p:nvPr/>
        </p:nvSpPr>
        <p:spPr>
          <a:xfrm>
            <a:off x="5411405" y="1979788"/>
            <a:ext cx="2534930"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network protocol 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F9499900-EA41-ABF9-F636-D52ADEDC5D42}"/>
              </a:ext>
            </a:extLst>
          </p:cNvPr>
          <p:cNvSpPr/>
          <p:nvPr/>
        </p:nvSpPr>
        <p:spPr>
          <a:xfrm>
            <a:off x="8516100" y="1979788"/>
            <a:ext cx="1913361"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ML system 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BFE77D9B-7A72-5D37-3221-68E000BB45B8}"/>
              </a:ext>
            </a:extLst>
          </p:cNvPr>
          <p:cNvSpPr/>
          <p:nvPr/>
        </p:nvSpPr>
        <p:spPr>
          <a:xfrm>
            <a:off x="1544891" y="3198966"/>
            <a:ext cx="2154765"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smart contract 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14084D76-1441-1876-8255-B75328A6B808}"/>
              </a:ext>
            </a:extLst>
          </p:cNvPr>
          <p:cNvSpPr/>
          <p:nvPr/>
        </p:nvSpPr>
        <p:spPr>
          <a:xfrm>
            <a:off x="4594516" y="3192974"/>
            <a:ext cx="1633778"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D6F5B73A-BB2D-96F2-D3A5-C424CEFCC397}"/>
              </a:ext>
            </a:extLst>
          </p:cNvPr>
          <p:cNvSpPr/>
          <p:nvPr/>
        </p:nvSpPr>
        <p:spPr>
          <a:xfrm>
            <a:off x="7293407" y="3192974"/>
            <a:ext cx="1726544" cy="7766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Fuzzing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C5AACFC-92AF-F588-A9EC-9901E22776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F3E83-A6C7-2944-B97D-231F3C269E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292029A-E797-8A52-AF4F-99130B7696BD}"/>
              </a:ext>
            </a:extLst>
          </p:cNvPr>
          <p:cNvSpPr txBox="1"/>
          <p:nvPr/>
        </p:nvSpPr>
        <p:spPr>
          <a:xfrm>
            <a:off x="1084551" y="5011341"/>
            <a:ext cx="10022897"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Pham</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Model-based </a:t>
            </a:r>
            <a:r>
              <a:rPr kumimoji="0" lang="en-US" sz="1600" b="0" i="0" u="none" strike="noStrike" kern="1200" cap="none" spc="0" normalizeH="0" baseline="0" noProof="0" dirty="0" err="1">
                <a:ln>
                  <a:noFill/>
                </a:ln>
                <a:solidFill>
                  <a:srgbClr val="333333"/>
                </a:solidFill>
                <a:effectLst/>
                <a:uLnTx/>
                <a:uFillTx/>
                <a:latin typeface="Calibri" panose="020F0502020204030204"/>
                <a:ea typeface="+mn-ea"/>
                <a:cs typeface="+mn-cs"/>
              </a:rPr>
              <a:t>whitebox</a:t>
            </a: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 fuzzing for program binaries</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ASE’16.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[2]</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Schumilo</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kAFL</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Hardware-Assisted Feedback Fuzzing for OS Kernels.</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Security’17.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[3]</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Pham</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 AFLNET: A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Greybox</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Fuzzer</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for Network Protocols.</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ICST’20.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[4]</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Deng</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 Fuzzing Deep-Learning Libraries via Automated Relational API Inference.</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ICSE’22.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[5]</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Jiang</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ContractFuzzer</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fuzzing smart contracts for vulnerability detection.</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ASE’18.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[6] Chen et al.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IoTFuzzer</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Discovering Memory Corruptions in IoT Through App-based Fuzzing. NDSS’18.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[7]</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Serebryany</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et</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al. </a:t>
            </a:r>
            <a:r>
              <a:rPr kumimoji="0" lang="en-US" altLang="zh-CN" sz="1600" b="0" i="0" u="none" strike="noStrike" kern="1200" cap="none" spc="0" normalizeH="0" baseline="0" noProof="0" dirty="0" err="1">
                <a:ln>
                  <a:noFill/>
                </a:ln>
                <a:solidFill>
                  <a:srgbClr val="333333"/>
                </a:solidFill>
                <a:effectLst/>
                <a:uLnTx/>
                <a:uFillTx/>
                <a:latin typeface="Calibri" panose="020F0502020204030204"/>
                <a:ea typeface="等线" panose="02010600030101010101" pitchFamily="2" charset="-122"/>
                <a:cs typeface="+mn-cs"/>
              </a:rPr>
              <a:t>SiliFuzz</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Fuzzing CPUs by proxy.</a:t>
            </a:r>
            <a:r>
              <a:rPr kumimoji="0" lang="zh-CN" altLang="en-US"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arXiv:2110.11519.</a:t>
            </a:r>
          </a:p>
        </p:txBody>
      </p:sp>
    </p:spTree>
    <p:extLst>
      <p:ext uri="{BB962C8B-B14F-4D97-AF65-F5344CB8AC3E}">
        <p14:creationId xmlns:p14="http://schemas.microsoft.com/office/powerpoint/2010/main" val="65675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E8BB-5AAC-E01F-86F3-0A120DB22DA7}"/>
              </a:ext>
            </a:extLst>
          </p:cNvPr>
          <p:cNvSpPr>
            <a:spLocks noGrp="1"/>
          </p:cNvSpPr>
          <p:nvPr>
            <p:ph type="title"/>
          </p:nvPr>
        </p:nvSpPr>
        <p:spPr/>
        <p:txBody>
          <a:bodyPr/>
          <a:lstStyle/>
          <a:p>
            <a:r>
              <a:rPr lang="en-US" dirty="0"/>
              <a:t>What is Fuzzing?</a:t>
            </a:r>
          </a:p>
        </p:txBody>
      </p:sp>
      <p:sp>
        <p:nvSpPr>
          <p:cNvPr id="4" name="Slide Number Placeholder 3">
            <a:extLst>
              <a:ext uri="{FF2B5EF4-FFF2-40B4-BE49-F238E27FC236}">
                <a16:creationId xmlns:a16="http://schemas.microsoft.com/office/drawing/2014/main" id="{02136A17-31D5-2EA2-26C4-2014A690B4EA}"/>
              </a:ext>
            </a:extLst>
          </p:cNvPr>
          <p:cNvSpPr>
            <a:spLocks noGrp="1"/>
          </p:cNvSpPr>
          <p:nvPr>
            <p:ph type="sldNum" sz="quarter" idx="12"/>
          </p:nvPr>
        </p:nvSpPr>
        <p:spPr/>
        <p:txBody>
          <a:bodyPr/>
          <a:lstStyle/>
          <a:p>
            <a:fld id="{EE2F3E83-A6C7-2944-B97D-231F3C269EEB}" type="slidenum">
              <a:rPr lang="en-US" smtClean="0"/>
              <a:t>26</a:t>
            </a:fld>
            <a:endParaRPr lang="en-US"/>
          </a:p>
        </p:txBody>
      </p:sp>
      <p:pic>
        <p:nvPicPr>
          <p:cNvPr id="5" name="Picture 4" descr="Fuzz testing (monkey testing)">
            <a:extLst>
              <a:ext uri="{FF2B5EF4-FFF2-40B4-BE49-F238E27FC236}">
                <a16:creationId xmlns:a16="http://schemas.microsoft.com/office/drawing/2014/main" id="{E1222B9B-52DA-A878-7F25-D99F87D36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2"/>
          <a:stretch/>
        </p:blipFill>
        <p:spPr bwMode="auto">
          <a:xfrm>
            <a:off x="6414700" y="1454369"/>
            <a:ext cx="5549018" cy="440678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94ECF297-3293-685A-B0B2-3EB4D915A160}"/>
              </a:ext>
            </a:extLst>
          </p:cNvPr>
          <p:cNvSpPr/>
          <p:nvPr/>
        </p:nvSpPr>
        <p:spPr>
          <a:xfrm>
            <a:off x="770744" y="1690688"/>
            <a:ext cx="5589851" cy="5170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800" dirty="0"/>
              <a:t>Popular software testing technique</a:t>
            </a:r>
          </a:p>
        </p:txBody>
      </p:sp>
      <p:sp>
        <p:nvSpPr>
          <p:cNvPr id="7" name="Rounded Rectangle 6">
            <a:extLst>
              <a:ext uri="{FF2B5EF4-FFF2-40B4-BE49-F238E27FC236}">
                <a16:creationId xmlns:a16="http://schemas.microsoft.com/office/drawing/2014/main" id="{4C398425-CAC2-C511-5436-E1921C9C7652}"/>
              </a:ext>
            </a:extLst>
          </p:cNvPr>
          <p:cNvSpPr/>
          <p:nvPr/>
        </p:nvSpPr>
        <p:spPr>
          <a:xfrm>
            <a:off x="662535" y="2568541"/>
            <a:ext cx="5698060" cy="35473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90000"/>
              </a:lnSpc>
              <a:spcAft>
                <a:spcPts val="600"/>
              </a:spcAft>
            </a:pPr>
            <a:r>
              <a:rPr lang="en-US" altLang="zh-CN" sz="2800" dirty="0">
                <a:solidFill>
                  <a:schemeClr val="tx1"/>
                </a:solidFill>
              </a:rPr>
              <a:t>Find inputs to trigger vulnerabilities and maximize code coverage</a:t>
            </a:r>
          </a:p>
          <a:p>
            <a:pPr marL="457200" indent="-228600">
              <a:lnSpc>
                <a:spcPct val="90000"/>
              </a:lnSpc>
              <a:spcAft>
                <a:spcPts val="600"/>
              </a:spcAft>
              <a:buFont typeface="Arial" panose="020B0604020202020204" pitchFamily="34" charset="0"/>
              <a:buChar char="•"/>
            </a:pPr>
            <a:r>
              <a:rPr lang="en-US" sz="2800" dirty="0">
                <a:solidFill>
                  <a:schemeClr val="tx1"/>
                </a:solidFill>
              </a:rPr>
              <a:t>Generate </a:t>
            </a:r>
            <a:r>
              <a:rPr lang="en-US" sz="2800" b="1" dirty="0">
                <a:solidFill>
                  <a:srgbClr val="FF0000"/>
                </a:solidFill>
              </a:rPr>
              <a:t>a large number of random</a:t>
            </a:r>
            <a:r>
              <a:rPr lang="en-US" sz="2800" b="1" dirty="0">
                <a:solidFill>
                  <a:schemeClr val="tx1"/>
                </a:solidFill>
              </a:rPr>
              <a:t> </a:t>
            </a:r>
            <a:r>
              <a:rPr lang="en-US" sz="2800" dirty="0">
                <a:solidFill>
                  <a:schemeClr val="tx1"/>
                </a:solidFill>
              </a:rPr>
              <a:t>inputs</a:t>
            </a:r>
          </a:p>
          <a:p>
            <a:pPr marL="457200" indent="-228600">
              <a:lnSpc>
                <a:spcPct val="90000"/>
              </a:lnSpc>
              <a:spcAft>
                <a:spcPts val="600"/>
              </a:spcAft>
              <a:buFont typeface="Arial" panose="020B0604020202020204" pitchFamily="34" charset="0"/>
              <a:buChar char="•"/>
            </a:pPr>
            <a:r>
              <a:rPr lang="en-US" sz="2800" dirty="0">
                <a:solidFill>
                  <a:schemeClr val="tx1"/>
                </a:solidFill>
              </a:rPr>
              <a:t>Execute tested program</a:t>
            </a:r>
          </a:p>
          <a:p>
            <a:pPr marL="457200" indent="-228600">
              <a:lnSpc>
                <a:spcPct val="90000"/>
              </a:lnSpc>
              <a:spcAft>
                <a:spcPts val="600"/>
              </a:spcAft>
              <a:buFont typeface="Arial" panose="020B0604020202020204" pitchFamily="34" charset="0"/>
              <a:buChar char="•"/>
            </a:pPr>
            <a:r>
              <a:rPr lang="en-US" sz="2800" dirty="0">
                <a:solidFill>
                  <a:schemeClr val="tx1"/>
                </a:solidFill>
              </a:rPr>
              <a:t>Monitor any </a:t>
            </a:r>
            <a:r>
              <a:rPr lang="en-US" sz="2800" b="1" dirty="0">
                <a:solidFill>
                  <a:srgbClr val="FF0000"/>
                </a:solidFill>
              </a:rPr>
              <a:t>abnormal</a:t>
            </a:r>
            <a:r>
              <a:rPr lang="en-US" sz="2800" dirty="0">
                <a:solidFill>
                  <a:srgbClr val="FF0000"/>
                </a:solidFill>
              </a:rPr>
              <a:t> </a:t>
            </a:r>
            <a:r>
              <a:rPr lang="en-US" sz="2800" b="1" dirty="0">
                <a:solidFill>
                  <a:srgbClr val="FF0000"/>
                </a:solidFill>
              </a:rPr>
              <a:t>program behaviors</a:t>
            </a:r>
            <a:endParaRPr lang="en-US" sz="2800" dirty="0">
              <a:solidFill>
                <a:srgbClr val="FF0000"/>
              </a:solidFill>
            </a:endParaRPr>
          </a:p>
        </p:txBody>
      </p:sp>
    </p:spTree>
    <p:extLst>
      <p:ext uri="{BB962C8B-B14F-4D97-AF65-F5344CB8AC3E}">
        <p14:creationId xmlns:p14="http://schemas.microsoft.com/office/powerpoint/2010/main" val="31228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31F7-AC6E-9E0B-DADF-28E2C29511FF}"/>
              </a:ext>
            </a:extLst>
          </p:cNvPr>
          <p:cNvSpPr>
            <a:spLocks noGrp="1"/>
          </p:cNvSpPr>
          <p:nvPr>
            <p:ph type="title"/>
          </p:nvPr>
        </p:nvSpPr>
        <p:spPr/>
        <p:txBody>
          <a:bodyPr/>
          <a:lstStyle/>
          <a:p>
            <a:r>
              <a:rPr lang="en-US" dirty="0"/>
              <a:t>A General Workflow of Fuzzing</a:t>
            </a:r>
          </a:p>
        </p:txBody>
      </p:sp>
      <p:sp>
        <p:nvSpPr>
          <p:cNvPr id="36" name="Rounded Rectangle 35">
            <a:extLst>
              <a:ext uri="{FF2B5EF4-FFF2-40B4-BE49-F238E27FC236}">
                <a16:creationId xmlns:a16="http://schemas.microsoft.com/office/drawing/2014/main" id="{6261C08D-6B98-99E2-1536-02CD62046B92}"/>
              </a:ext>
            </a:extLst>
          </p:cNvPr>
          <p:cNvSpPr/>
          <p:nvPr/>
        </p:nvSpPr>
        <p:spPr>
          <a:xfrm>
            <a:off x="1283764" y="1840360"/>
            <a:ext cx="1153026" cy="1820416"/>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37" name="Google Shape;112;p14">
            <a:extLst>
              <a:ext uri="{FF2B5EF4-FFF2-40B4-BE49-F238E27FC236}">
                <a16:creationId xmlns:a16="http://schemas.microsoft.com/office/drawing/2014/main" id="{07177FD9-8ECB-9323-2263-1BE0D79B66E1}"/>
              </a:ext>
            </a:extLst>
          </p:cNvPr>
          <p:cNvSpPr/>
          <p:nvPr/>
        </p:nvSpPr>
        <p:spPr>
          <a:xfrm>
            <a:off x="1418913" y="2003409"/>
            <a:ext cx="914400" cy="36576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Calibri"/>
                <a:cs typeface="Calibri"/>
                <a:sym typeface="Calibri"/>
              </a:rPr>
              <a:t>aaaa</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8" name="Google Shape;112;p14">
            <a:extLst>
              <a:ext uri="{FF2B5EF4-FFF2-40B4-BE49-F238E27FC236}">
                <a16:creationId xmlns:a16="http://schemas.microsoft.com/office/drawing/2014/main" id="{512B0D5D-0764-EA49-F55D-3A4785D54376}"/>
              </a:ext>
            </a:extLst>
          </p:cNvPr>
          <p:cNvSpPr/>
          <p:nvPr/>
        </p:nvSpPr>
        <p:spPr>
          <a:xfrm>
            <a:off x="1418913" y="2510916"/>
            <a:ext cx="914400" cy="3657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Calibri"/>
                <a:cs typeface="Calibri"/>
                <a:sym typeface="Calibri"/>
              </a:rPr>
              <a:t>bbbb</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9" name="Google Shape;112;p14">
            <a:extLst>
              <a:ext uri="{FF2B5EF4-FFF2-40B4-BE49-F238E27FC236}">
                <a16:creationId xmlns:a16="http://schemas.microsoft.com/office/drawing/2014/main" id="{747AB69D-F24F-BC06-7BCA-A0278D936268}"/>
              </a:ext>
            </a:extLst>
          </p:cNvPr>
          <p:cNvSpPr/>
          <p:nvPr/>
        </p:nvSpPr>
        <p:spPr>
          <a:xfrm>
            <a:off x="1422349" y="3174780"/>
            <a:ext cx="914400" cy="36576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Calibri"/>
                <a:sym typeface="Calibri"/>
              </a:rPr>
              <a:t>cccc</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40" name="TextBox 73">
            <a:extLst>
              <a:ext uri="{FF2B5EF4-FFF2-40B4-BE49-F238E27FC236}">
                <a16:creationId xmlns:a16="http://schemas.microsoft.com/office/drawing/2014/main" id="{B39FF97C-7622-4BE1-3DBB-3C39D9BE6004}"/>
              </a:ext>
            </a:extLst>
          </p:cNvPr>
          <p:cNvSpPr txBox="1"/>
          <p:nvPr/>
        </p:nvSpPr>
        <p:spPr>
          <a:xfrm>
            <a:off x="1690586" y="2719202"/>
            <a:ext cx="397866"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cs typeface="Arial"/>
                <a:sym typeface="Arial"/>
              </a:rPr>
              <a:t>…</a:t>
            </a:r>
          </a:p>
        </p:txBody>
      </p:sp>
      <p:sp>
        <p:nvSpPr>
          <p:cNvPr id="41" name="TextBox 75">
            <a:extLst>
              <a:ext uri="{FF2B5EF4-FFF2-40B4-BE49-F238E27FC236}">
                <a16:creationId xmlns:a16="http://schemas.microsoft.com/office/drawing/2014/main" id="{D07873A0-7DAD-EAAA-72BE-3277BD13E051}"/>
              </a:ext>
            </a:extLst>
          </p:cNvPr>
          <p:cNvSpPr txBox="1"/>
          <p:nvPr/>
        </p:nvSpPr>
        <p:spPr>
          <a:xfrm>
            <a:off x="1222802" y="3667670"/>
            <a:ext cx="1505540" cy="40011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cs typeface="Arial"/>
                <a:sym typeface="Arial"/>
              </a:rPr>
              <a:t>Seed Corpus</a:t>
            </a:r>
          </a:p>
        </p:txBody>
      </p:sp>
      <p:sp>
        <p:nvSpPr>
          <p:cNvPr id="42" name="Rounded Rectangle 41">
            <a:extLst>
              <a:ext uri="{FF2B5EF4-FFF2-40B4-BE49-F238E27FC236}">
                <a16:creationId xmlns:a16="http://schemas.microsoft.com/office/drawing/2014/main" id="{CF662E83-8173-B073-C560-A1BC40518D17}"/>
              </a:ext>
            </a:extLst>
          </p:cNvPr>
          <p:cNvSpPr/>
          <p:nvPr/>
        </p:nvSpPr>
        <p:spPr>
          <a:xfrm>
            <a:off x="3684700" y="2710579"/>
            <a:ext cx="1660673" cy="82576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Arial"/>
              </a:rPr>
              <a:t>Seed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Arial"/>
              </a:rPr>
              <a:t>Scheduling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43" name="Rounded Rectangle 42">
            <a:extLst>
              <a:ext uri="{FF2B5EF4-FFF2-40B4-BE49-F238E27FC236}">
                <a16:creationId xmlns:a16="http://schemas.microsoft.com/office/drawing/2014/main" id="{8C7CDFF7-7753-E901-8699-F15302E03E7C}"/>
              </a:ext>
            </a:extLst>
          </p:cNvPr>
          <p:cNvSpPr/>
          <p:nvPr/>
        </p:nvSpPr>
        <p:spPr>
          <a:xfrm>
            <a:off x="6401655" y="2710579"/>
            <a:ext cx="1582137" cy="82577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Arial"/>
              </a:rPr>
              <a:t>Seed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Mutation</a:t>
            </a:r>
          </a:p>
        </p:txBody>
      </p:sp>
      <p:cxnSp>
        <p:nvCxnSpPr>
          <p:cNvPr id="44" name="Straight Arrow Connector 43">
            <a:extLst>
              <a:ext uri="{FF2B5EF4-FFF2-40B4-BE49-F238E27FC236}">
                <a16:creationId xmlns:a16="http://schemas.microsoft.com/office/drawing/2014/main" id="{8D4AF28A-FA4A-B5E7-AAC6-9F17C3638FAC}"/>
              </a:ext>
            </a:extLst>
          </p:cNvPr>
          <p:cNvCxnSpPr>
            <a:cxnSpLocks/>
          </p:cNvCxnSpPr>
          <p:nvPr/>
        </p:nvCxnSpPr>
        <p:spPr>
          <a:xfrm>
            <a:off x="2631933" y="3105408"/>
            <a:ext cx="849085"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8AB67150-321C-1F4D-6530-4AED636A2389}"/>
              </a:ext>
            </a:extLst>
          </p:cNvPr>
          <p:cNvCxnSpPr/>
          <p:nvPr/>
        </p:nvCxnSpPr>
        <p:spPr>
          <a:xfrm>
            <a:off x="5441344" y="3111602"/>
            <a:ext cx="849085"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E0FE40B2-05AA-B979-E6D0-F4050F1A4CFA}"/>
              </a:ext>
            </a:extLst>
          </p:cNvPr>
          <p:cNvCxnSpPr>
            <a:cxnSpLocks/>
          </p:cNvCxnSpPr>
          <p:nvPr/>
        </p:nvCxnSpPr>
        <p:spPr>
          <a:xfrm>
            <a:off x="10269819" y="3445995"/>
            <a:ext cx="0" cy="958947"/>
          </a:xfrm>
          <a:prstGeom prst="line">
            <a:avLst/>
          </a:prstGeom>
          <a:ln w="2540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DC6FCADD-ACDC-89B3-44D7-2CC8EB42FFCD}"/>
              </a:ext>
            </a:extLst>
          </p:cNvPr>
          <p:cNvCxnSpPr>
            <a:cxnSpLocks/>
          </p:cNvCxnSpPr>
          <p:nvPr/>
        </p:nvCxnSpPr>
        <p:spPr>
          <a:xfrm>
            <a:off x="1837714" y="3976832"/>
            <a:ext cx="0" cy="428589"/>
          </a:xfrm>
          <a:prstGeom prst="line">
            <a:avLst/>
          </a:prstGeom>
          <a:ln w="25400">
            <a:headEnd type="stealth" w="lg" len="lg"/>
          </a:ln>
        </p:spPr>
        <p:style>
          <a:lnRef idx="3">
            <a:schemeClr val="dk1"/>
          </a:lnRef>
          <a:fillRef idx="0">
            <a:schemeClr val="dk1"/>
          </a:fillRef>
          <a:effectRef idx="2">
            <a:schemeClr val="dk1"/>
          </a:effectRef>
          <a:fontRef idx="minor">
            <a:schemeClr val="tx1"/>
          </a:fontRef>
        </p:style>
      </p:cxnSp>
      <p:sp>
        <p:nvSpPr>
          <p:cNvPr id="50" name="Rectangle 49">
            <a:extLst>
              <a:ext uri="{FF2B5EF4-FFF2-40B4-BE49-F238E27FC236}">
                <a16:creationId xmlns:a16="http://schemas.microsoft.com/office/drawing/2014/main" id="{AB1694F6-1312-B380-B97B-3D4F725A2C05}"/>
              </a:ext>
            </a:extLst>
          </p:cNvPr>
          <p:cNvSpPr/>
          <p:nvPr/>
        </p:nvSpPr>
        <p:spPr>
          <a:xfrm>
            <a:off x="9399008" y="2863149"/>
            <a:ext cx="1557398" cy="6232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a:t>
            </a:r>
          </a:p>
        </p:txBody>
      </p:sp>
      <p:cxnSp>
        <p:nvCxnSpPr>
          <p:cNvPr id="52" name="Straight Arrow Connector 51">
            <a:extLst>
              <a:ext uri="{FF2B5EF4-FFF2-40B4-BE49-F238E27FC236}">
                <a16:creationId xmlns:a16="http://schemas.microsoft.com/office/drawing/2014/main" id="{35F39E90-9529-6A58-8EF0-5278F07863EC}"/>
              </a:ext>
            </a:extLst>
          </p:cNvPr>
          <p:cNvCxnSpPr>
            <a:cxnSpLocks/>
          </p:cNvCxnSpPr>
          <p:nvPr/>
        </p:nvCxnSpPr>
        <p:spPr>
          <a:xfrm>
            <a:off x="8138646" y="3135261"/>
            <a:ext cx="1097280"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6ED3326D-E424-3A04-531D-AD0BE086FCA5}"/>
              </a:ext>
            </a:extLst>
          </p:cNvPr>
          <p:cNvCxnSpPr>
            <a:cxnSpLocks/>
            <a:stCxn id="60" idx="3"/>
          </p:cNvCxnSpPr>
          <p:nvPr/>
        </p:nvCxnSpPr>
        <p:spPr>
          <a:xfrm>
            <a:off x="6611258" y="4391082"/>
            <a:ext cx="3657600" cy="0"/>
          </a:xfrm>
          <a:prstGeom prst="line">
            <a:avLst/>
          </a:prstGeom>
          <a:ln w="25400">
            <a:headEnd type="stealth" w="lg" len="lg"/>
            <a:tailEnd w="lg" len="med"/>
          </a:ln>
        </p:spPr>
        <p:style>
          <a:lnRef idx="3">
            <a:schemeClr val="dk1"/>
          </a:lnRef>
          <a:fillRef idx="0">
            <a:schemeClr val="dk1"/>
          </a:fillRef>
          <a:effectRef idx="2">
            <a:schemeClr val="dk1"/>
          </a:effectRef>
          <a:fontRef idx="minor">
            <a:schemeClr val="tx1"/>
          </a:fontRef>
        </p:style>
      </p:cxnSp>
      <p:sp>
        <p:nvSpPr>
          <p:cNvPr id="60" name="Diamond 59">
            <a:extLst>
              <a:ext uri="{FF2B5EF4-FFF2-40B4-BE49-F238E27FC236}">
                <a16:creationId xmlns:a16="http://schemas.microsoft.com/office/drawing/2014/main" id="{9F6DB8E1-C83A-B293-3849-9F11F49EA116}"/>
              </a:ext>
            </a:extLst>
          </p:cNvPr>
          <p:cNvSpPr/>
          <p:nvPr/>
        </p:nvSpPr>
        <p:spPr>
          <a:xfrm>
            <a:off x="5422539" y="3796722"/>
            <a:ext cx="1188720" cy="1188720"/>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F2718C3F-21A0-B706-8FC3-2DAAC2858F59}"/>
              </a:ext>
            </a:extLst>
          </p:cNvPr>
          <p:cNvCxnSpPr>
            <a:cxnSpLocks/>
            <a:endCxn id="60" idx="1"/>
          </p:cNvCxnSpPr>
          <p:nvPr/>
        </p:nvCxnSpPr>
        <p:spPr>
          <a:xfrm>
            <a:off x="1837714" y="4391082"/>
            <a:ext cx="3584825" cy="0"/>
          </a:xfrm>
          <a:prstGeom prst="line">
            <a:avLst/>
          </a:prstGeom>
          <a:ln w="25400"/>
        </p:spPr>
        <p:style>
          <a:lnRef idx="3">
            <a:schemeClr val="dk1"/>
          </a:lnRef>
          <a:fillRef idx="0">
            <a:schemeClr val="dk1"/>
          </a:fillRef>
          <a:effectRef idx="2">
            <a:schemeClr val="dk1"/>
          </a:effectRef>
          <a:fontRef idx="minor">
            <a:schemeClr val="tx1"/>
          </a:fontRef>
        </p:style>
      </p:cxnSp>
      <p:sp>
        <p:nvSpPr>
          <p:cNvPr id="71" name="TextBox 70">
            <a:extLst>
              <a:ext uri="{FF2B5EF4-FFF2-40B4-BE49-F238E27FC236}">
                <a16:creationId xmlns:a16="http://schemas.microsoft.com/office/drawing/2014/main" id="{FAEE3D41-2B78-43D6-D581-F1743F2CF770}"/>
              </a:ext>
            </a:extLst>
          </p:cNvPr>
          <p:cNvSpPr txBox="1"/>
          <p:nvPr/>
        </p:nvSpPr>
        <p:spPr>
          <a:xfrm>
            <a:off x="5598721" y="4165013"/>
            <a:ext cx="9010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Save?</a:t>
            </a:r>
          </a:p>
        </p:txBody>
      </p:sp>
      <p:sp>
        <p:nvSpPr>
          <p:cNvPr id="80" name="TextBox 79">
            <a:extLst>
              <a:ext uri="{FF2B5EF4-FFF2-40B4-BE49-F238E27FC236}">
                <a16:creationId xmlns:a16="http://schemas.microsoft.com/office/drawing/2014/main" id="{9CB8CC13-996D-6F4B-E18C-6F4478DA851C}"/>
              </a:ext>
            </a:extLst>
          </p:cNvPr>
          <p:cNvSpPr txBox="1"/>
          <p:nvPr/>
        </p:nvSpPr>
        <p:spPr>
          <a:xfrm>
            <a:off x="5022465" y="4019166"/>
            <a:ext cx="5205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cxnSp>
        <p:nvCxnSpPr>
          <p:cNvPr id="82" name="Straight Arrow Connector 81">
            <a:extLst>
              <a:ext uri="{FF2B5EF4-FFF2-40B4-BE49-F238E27FC236}">
                <a16:creationId xmlns:a16="http://schemas.microsoft.com/office/drawing/2014/main" id="{C3808990-F4D4-DF6F-94F6-83978EEFFD94}"/>
              </a:ext>
            </a:extLst>
          </p:cNvPr>
          <p:cNvCxnSpPr>
            <a:cxnSpLocks/>
            <a:stCxn id="60" idx="2"/>
          </p:cNvCxnSpPr>
          <p:nvPr/>
        </p:nvCxnSpPr>
        <p:spPr>
          <a:xfrm flipH="1">
            <a:off x="6015374" y="4985442"/>
            <a:ext cx="1525" cy="336803"/>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sp>
        <p:nvSpPr>
          <p:cNvPr id="86" name="TextBox 85">
            <a:extLst>
              <a:ext uri="{FF2B5EF4-FFF2-40B4-BE49-F238E27FC236}">
                <a16:creationId xmlns:a16="http://schemas.microsoft.com/office/drawing/2014/main" id="{FEE87B98-B3C0-4927-F3E0-E04223B47E29}"/>
              </a:ext>
            </a:extLst>
          </p:cNvPr>
          <p:cNvSpPr txBox="1"/>
          <p:nvPr/>
        </p:nvSpPr>
        <p:spPr>
          <a:xfrm>
            <a:off x="6015374" y="4927447"/>
            <a:ext cx="4844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87" name="Multiply 86">
            <a:extLst>
              <a:ext uri="{FF2B5EF4-FFF2-40B4-BE49-F238E27FC236}">
                <a16:creationId xmlns:a16="http://schemas.microsoft.com/office/drawing/2014/main" id="{37C1EAE1-3250-9BB1-8031-6F2F1F725D89}"/>
              </a:ext>
            </a:extLst>
          </p:cNvPr>
          <p:cNvSpPr/>
          <p:nvPr/>
        </p:nvSpPr>
        <p:spPr>
          <a:xfrm>
            <a:off x="5878214" y="5280680"/>
            <a:ext cx="274320" cy="2743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ounded Rectangle 94">
            <a:extLst>
              <a:ext uri="{FF2B5EF4-FFF2-40B4-BE49-F238E27FC236}">
                <a16:creationId xmlns:a16="http://schemas.microsoft.com/office/drawing/2014/main" id="{BED053E9-DC20-BB23-B41A-926F2DA88B6B}"/>
              </a:ext>
            </a:extLst>
          </p:cNvPr>
          <p:cNvSpPr/>
          <p:nvPr/>
        </p:nvSpPr>
        <p:spPr>
          <a:xfrm>
            <a:off x="1704268" y="5704949"/>
            <a:ext cx="8612931" cy="895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Fuzzing is an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iterative searching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loop consisting of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two steps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(seed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scheduling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seed mutation)</a:t>
            </a:r>
          </a:p>
        </p:txBody>
      </p:sp>
      <p:sp>
        <p:nvSpPr>
          <p:cNvPr id="3" name="Slide Number Placeholder 2">
            <a:extLst>
              <a:ext uri="{FF2B5EF4-FFF2-40B4-BE49-F238E27FC236}">
                <a16:creationId xmlns:a16="http://schemas.microsoft.com/office/drawing/2014/main" id="{9A83855C-CA86-C56F-4BE2-A09FCCAEE8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F3E83-A6C7-2944-B97D-231F3C269E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Google Shape;112;p14">
            <a:extLst>
              <a:ext uri="{FF2B5EF4-FFF2-40B4-BE49-F238E27FC236}">
                <a16:creationId xmlns:a16="http://schemas.microsoft.com/office/drawing/2014/main" id="{2D3290F3-DA8F-9709-2209-765F3A7E6B99}"/>
              </a:ext>
            </a:extLst>
          </p:cNvPr>
          <p:cNvSpPr/>
          <p:nvPr/>
        </p:nvSpPr>
        <p:spPr>
          <a:xfrm>
            <a:off x="4029429" y="2114305"/>
            <a:ext cx="914400" cy="3657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Calibri"/>
                <a:cs typeface="Calibri"/>
                <a:sym typeface="Calibri"/>
              </a:rPr>
              <a:t>bbbb</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5" name="Google Shape;112;p14">
            <a:extLst>
              <a:ext uri="{FF2B5EF4-FFF2-40B4-BE49-F238E27FC236}">
                <a16:creationId xmlns:a16="http://schemas.microsoft.com/office/drawing/2014/main" id="{A4DA142C-5DCB-42CA-E359-3BC9970C6825}"/>
              </a:ext>
            </a:extLst>
          </p:cNvPr>
          <p:cNvSpPr/>
          <p:nvPr/>
        </p:nvSpPr>
        <p:spPr>
          <a:xfrm>
            <a:off x="6735523" y="2110750"/>
            <a:ext cx="914400" cy="3657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Calibri"/>
                <a:cs typeface="Calibri"/>
                <a:sym typeface="Calibri"/>
              </a:rPr>
              <a:t>bb</a:t>
            </a:r>
            <a:r>
              <a:rPr kumimoji="0" lang="en-US" sz="2200" b="1" i="0" u="none" strike="noStrike" kern="1200" cap="none" spc="0" normalizeH="0" baseline="0" noProof="0" dirty="0" err="1">
                <a:ln>
                  <a:noFill/>
                </a:ln>
                <a:solidFill>
                  <a:srgbClr val="FF0000"/>
                </a:solidFill>
                <a:effectLst/>
                <a:uLnTx/>
                <a:uFillTx/>
                <a:latin typeface="Calibri" panose="020F0502020204030204"/>
                <a:ea typeface="Calibri"/>
                <a:cs typeface="Calibri"/>
                <a:sym typeface="Calibri"/>
              </a:rPr>
              <a:t>xx</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7" name="Google Shape;112;p14">
            <a:extLst>
              <a:ext uri="{FF2B5EF4-FFF2-40B4-BE49-F238E27FC236}">
                <a16:creationId xmlns:a16="http://schemas.microsoft.com/office/drawing/2014/main" id="{2179B7A4-2AEE-F691-34BF-B52F30D056DA}"/>
              </a:ext>
            </a:extLst>
          </p:cNvPr>
          <p:cNvSpPr/>
          <p:nvPr/>
        </p:nvSpPr>
        <p:spPr>
          <a:xfrm>
            <a:off x="8234200" y="2693796"/>
            <a:ext cx="914400" cy="36576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Calibri"/>
                <a:cs typeface="Calibri"/>
                <a:sym typeface="Calibri"/>
              </a:rPr>
              <a:t>bb</a:t>
            </a:r>
            <a:r>
              <a:rPr kumimoji="0" lang="en-US" sz="2200" b="1" i="0" u="none" strike="noStrike" kern="1200" cap="none" spc="0" normalizeH="0" baseline="0" noProof="0" dirty="0" err="1">
                <a:ln>
                  <a:noFill/>
                </a:ln>
                <a:solidFill>
                  <a:srgbClr val="FF0000"/>
                </a:solidFill>
                <a:effectLst/>
                <a:uLnTx/>
                <a:uFillTx/>
                <a:latin typeface="Calibri" panose="020F0502020204030204"/>
                <a:ea typeface="Calibri"/>
                <a:cs typeface="Calibri"/>
                <a:sym typeface="Calibri"/>
              </a:rPr>
              <a:t>xx</a:t>
            </a:r>
            <a:endParaRPr kumimoji="0" sz="22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0251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p:bldP spid="41" grpId="0"/>
      <p:bldP spid="42" grpId="0" animBg="1"/>
      <p:bldP spid="43" grpId="0" animBg="1"/>
      <p:bldP spid="50" grpId="0" animBg="1"/>
      <p:bldP spid="60" grpId="0" animBg="1"/>
      <p:bldP spid="71" grpId="0"/>
      <p:bldP spid="80" grpId="0"/>
      <p:bldP spid="86" grpId="0"/>
      <p:bldP spid="87" grpId="0" animBg="1"/>
      <p:bldP spid="95" grpId="0" animBg="1"/>
      <p:bldP spid="4"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8195-9EB0-146A-0D39-D1397D1D1A46}"/>
              </a:ext>
            </a:extLst>
          </p:cNvPr>
          <p:cNvSpPr>
            <a:spLocks noGrp="1"/>
          </p:cNvSpPr>
          <p:nvPr>
            <p:ph type="title"/>
          </p:nvPr>
        </p:nvSpPr>
        <p:spPr/>
        <p:txBody>
          <a:bodyPr/>
          <a:lstStyle/>
          <a:p>
            <a:r>
              <a:rPr lang="en-US" dirty="0"/>
              <a:t>Popular </a:t>
            </a:r>
            <a:r>
              <a:rPr lang="en-US" dirty="0" err="1"/>
              <a:t>Fuzzer</a:t>
            </a:r>
            <a:endParaRPr lang="en-US" dirty="0"/>
          </a:p>
        </p:txBody>
      </p:sp>
      <p:sp>
        <p:nvSpPr>
          <p:cNvPr id="3" name="Content Placeholder 2">
            <a:extLst>
              <a:ext uri="{FF2B5EF4-FFF2-40B4-BE49-F238E27FC236}">
                <a16:creationId xmlns:a16="http://schemas.microsoft.com/office/drawing/2014/main" id="{32A5FAFC-EFEB-049C-6975-00ADD1BAB1FA}"/>
              </a:ext>
            </a:extLst>
          </p:cNvPr>
          <p:cNvSpPr>
            <a:spLocks noGrp="1"/>
          </p:cNvSpPr>
          <p:nvPr>
            <p:ph idx="1"/>
          </p:nvPr>
        </p:nvSpPr>
        <p:spPr/>
        <p:txBody>
          <a:bodyPr/>
          <a:lstStyle/>
          <a:p>
            <a:r>
              <a:rPr lang="en-US" dirty="0"/>
              <a:t>AFL, widely used </a:t>
            </a:r>
            <a:r>
              <a:rPr lang="en-US" dirty="0" err="1"/>
              <a:t>fuzzer</a:t>
            </a:r>
            <a:endParaRPr lang="en-US" dirty="0"/>
          </a:p>
          <a:p>
            <a:r>
              <a:rPr lang="en-US" dirty="0"/>
              <a:t>AFL++, integrates academic research into AFL, maintained by community</a:t>
            </a:r>
          </a:p>
          <a:p>
            <a:r>
              <a:rPr lang="en-US" dirty="0" err="1"/>
              <a:t>LibFuzzer</a:t>
            </a:r>
            <a:r>
              <a:rPr lang="en-US" dirty="0"/>
              <a:t>, maintained by Google</a:t>
            </a:r>
          </a:p>
          <a:p>
            <a:r>
              <a:rPr lang="en-US" dirty="0" err="1"/>
              <a:t>LibAFL</a:t>
            </a:r>
            <a:r>
              <a:rPr lang="en-US" dirty="0"/>
              <a:t>, maintained by </a:t>
            </a:r>
            <a:r>
              <a:rPr lang="en-US" dirty="0" err="1"/>
              <a:t>commuity</a:t>
            </a:r>
            <a:endParaRPr lang="en-US" dirty="0"/>
          </a:p>
        </p:txBody>
      </p:sp>
    </p:spTree>
    <p:extLst>
      <p:ext uri="{BB962C8B-B14F-4D97-AF65-F5344CB8AC3E}">
        <p14:creationId xmlns:p14="http://schemas.microsoft.com/office/powerpoint/2010/main" val="1643259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63817" y="1295400"/>
            <a:ext cx="6604000" cy="1905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333" dirty="0">
                <a:solidFill>
                  <a:schemeClr val="tx1">
                    <a:lumMod val="75000"/>
                    <a:lumOff val="25000"/>
                  </a:schemeClr>
                </a:solidFill>
              </a:rPr>
              <a:t>Control Hijacking</a:t>
            </a:r>
          </a:p>
        </p:txBody>
      </p:sp>
      <p:cxnSp>
        <p:nvCxnSpPr>
          <p:cNvPr id="6" name="Straight Connector 5"/>
          <p:cNvCxnSpPr/>
          <p:nvPr/>
        </p:nvCxnSpPr>
        <p:spPr>
          <a:xfrm>
            <a:off x="5633153" y="2921000"/>
            <a:ext cx="573024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5181600" y="3381029"/>
            <a:ext cx="6705600" cy="2540000"/>
          </a:xfrm>
        </p:spPr>
        <p:txBody>
          <a:bodyPr anchor="t">
            <a:noAutofit/>
          </a:bodyPr>
          <a:lstStyle/>
          <a:p>
            <a:pPr algn="l"/>
            <a:r>
              <a:rPr lang="en-US" sz="7200" dirty="0">
                <a:solidFill>
                  <a:schemeClr val="tx1">
                    <a:lumMod val="75000"/>
                    <a:lumOff val="25000"/>
                  </a:schemeClr>
                </a:solidFill>
              </a:rPr>
              <a:t>More Control Hijacking Attacks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67040" y="724320"/>
              <a:ext cx="480" cy="480"/>
            </p14:xfrm>
          </p:contentPart>
        </mc:Choice>
        <mc:Fallback xmlns="">
          <p:pic>
            <p:nvPicPr>
              <p:cNvPr id="2" name="Ink 1"/>
              <p:cNvPicPr/>
              <p:nvPr/>
            </p:nvPicPr>
            <p:blipFill>
              <a:blip r:embed="rId4"/>
              <a:stretch>
                <a:fillRect/>
              </a:stretch>
            </p:blipFill>
            <p:spPr>
              <a:xfrm>
                <a:off x="2254560" y="711840"/>
                <a:ext cx="25440" cy="25440"/>
              </a:xfrm>
              <a:prstGeom prst="rect">
                <a:avLst/>
              </a:prstGeom>
            </p:spPr>
          </p:pic>
        </mc:Fallback>
      </mc:AlternateContent>
      <p:pic>
        <p:nvPicPr>
          <p:cNvPr id="7" name="Picture 6" descr="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602322"/>
            <a:ext cx="4267200" cy="4265079"/>
          </a:xfrm>
          <a:prstGeom prst="rect">
            <a:avLst/>
          </a:prstGeom>
        </p:spPr>
      </p:pic>
    </p:spTree>
    <p:extLst>
      <p:ext uri="{BB962C8B-B14F-4D97-AF65-F5344CB8AC3E}">
        <p14:creationId xmlns:p14="http://schemas.microsoft.com/office/powerpoint/2010/main" val="178404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12800" y="136526"/>
            <a:ext cx="10363200" cy="731839"/>
          </a:xfrm>
        </p:spPr>
        <p:txBody>
          <a:bodyPr>
            <a:normAutofit fontScale="90000"/>
          </a:bodyPr>
          <a:lstStyle/>
          <a:p>
            <a:r>
              <a:rPr lang="en-US" sz="5333" dirty="0"/>
              <a:t>First example:   buffer overflows</a:t>
            </a:r>
          </a:p>
        </p:txBody>
      </p:sp>
      <p:sp>
        <p:nvSpPr>
          <p:cNvPr id="1028" name="Rectangle 3" descr="Rectangle: Click to edit Master text styles&#10;Second level&#10;Third level&#10;Fourth level&#10;Fifth level"/>
          <p:cNvSpPr>
            <a:spLocks noGrp="1" noChangeArrowheads="1"/>
          </p:cNvSpPr>
          <p:nvPr>
            <p:ph type="body" sz="half" idx="1"/>
          </p:nvPr>
        </p:nvSpPr>
        <p:spPr>
          <a:xfrm>
            <a:off x="508001" y="1092200"/>
            <a:ext cx="10902951" cy="1362819"/>
          </a:xfrm>
        </p:spPr>
        <p:txBody>
          <a:bodyPr>
            <a:noAutofit/>
          </a:bodyPr>
          <a:lstStyle/>
          <a:p>
            <a:pPr marL="0" indent="0">
              <a:buNone/>
              <a:tabLst>
                <a:tab pos="2601319" algn="l"/>
              </a:tabLst>
            </a:pPr>
            <a:r>
              <a:rPr lang="en-US" sz="3200" dirty="0"/>
              <a:t>Extremely common bug in C/C++ programs.</a:t>
            </a:r>
          </a:p>
          <a:p>
            <a:pPr marL="378875" indent="-302676">
              <a:lnSpc>
                <a:spcPct val="105000"/>
              </a:lnSpc>
              <a:tabLst>
                <a:tab pos="2601319" algn="l"/>
              </a:tabLst>
            </a:pPr>
            <a:r>
              <a:rPr lang="en-US" sz="3200" dirty="0"/>
              <a:t>First major exploit:  1988 Internet Worm.  </a:t>
            </a:r>
          </a:p>
          <a:p>
            <a:pPr marL="912261" lvl="1" indent="-302676">
              <a:lnSpc>
                <a:spcPct val="105000"/>
              </a:lnSpc>
              <a:tabLst>
                <a:tab pos="2601319" algn="l"/>
              </a:tabLst>
            </a:pPr>
            <a:endParaRPr lang="en-US" sz="2667" dirty="0"/>
          </a:p>
          <a:p>
            <a:pPr marL="76198" indent="0">
              <a:lnSpc>
                <a:spcPct val="105000"/>
              </a:lnSpc>
              <a:buNone/>
              <a:tabLst>
                <a:tab pos="2601319" algn="l"/>
              </a:tabLst>
            </a:pPr>
            <a:r>
              <a:rPr lang="en-US" sz="3200" dirty="0">
                <a:solidFill>
                  <a:schemeClr val="bg1">
                    <a:lumMod val="50000"/>
                  </a:schemeClr>
                </a:solidFill>
              </a:rPr>
              <a:t>Whenever possible avoid C/C++</a:t>
            </a:r>
          </a:p>
          <a:p>
            <a:pPr marL="76198" indent="0">
              <a:lnSpc>
                <a:spcPct val="105000"/>
              </a:lnSpc>
              <a:spcBef>
                <a:spcPts val="2368"/>
              </a:spcBef>
              <a:buNone/>
              <a:tabLst>
                <a:tab pos="1134505" algn="l"/>
              </a:tabLst>
            </a:pPr>
            <a:r>
              <a:rPr lang="en-US" sz="3200" dirty="0">
                <a:solidFill>
                  <a:schemeClr val="bg1">
                    <a:lumMod val="50000"/>
                  </a:schemeClr>
                </a:solidFill>
              </a:rPr>
              <a:t>Often cannot avoid C/C++ :</a:t>
            </a:r>
          </a:p>
          <a:p>
            <a:pPr marL="533387">
              <a:lnSpc>
                <a:spcPct val="105000"/>
              </a:lnSpc>
              <a:tabLst>
                <a:tab pos="1134505" algn="l"/>
              </a:tabLst>
            </a:pPr>
            <a:r>
              <a:rPr lang="en-US" sz="3200" dirty="0">
                <a:solidFill>
                  <a:schemeClr val="bg1">
                    <a:lumMod val="50000"/>
                  </a:schemeClr>
                </a:solidFill>
              </a:rPr>
              <a:t>Need to understand </a:t>
            </a:r>
            <a:br>
              <a:rPr lang="en-US" sz="3200" dirty="0">
                <a:solidFill>
                  <a:schemeClr val="bg1">
                    <a:lumMod val="50000"/>
                  </a:schemeClr>
                </a:solidFill>
              </a:rPr>
            </a:br>
            <a:r>
              <a:rPr lang="en-US" sz="3200" dirty="0">
                <a:solidFill>
                  <a:schemeClr val="bg1">
                    <a:lumMod val="50000"/>
                  </a:schemeClr>
                </a:solidFill>
              </a:rPr>
              <a:t>attacks and defenses</a:t>
            </a:r>
          </a:p>
        </p:txBody>
      </p:sp>
      <p:sp>
        <p:nvSpPr>
          <p:cNvPr id="1029" name="Text Box 5"/>
          <p:cNvSpPr txBox="1">
            <a:spLocks noChangeArrowheads="1"/>
          </p:cNvSpPr>
          <p:nvPr/>
        </p:nvSpPr>
        <p:spPr bwMode="auto">
          <a:xfrm>
            <a:off x="7294241" y="6187152"/>
            <a:ext cx="3566168" cy="461665"/>
          </a:xfrm>
          <a:prstGeom prst="rect">
            <a:avLst/>
          </a:prstGeom>
          <a:noFill/>
          <a:ln w="9525">
            <a:noFill/>
            <a:miter lim="800000"/>
            <a:headEnd/>
            <a:tailEnd/>
          </a:ln>
        </p:spPr>
        <p:txBody>
          <a:bodyPr wrap="none">
            <a:spAutoFit/>
          </a:bodyPr>
          <a:lstStyle/>
          <a:p>
            <a:pPr algn="ctr" eaLnBrk="0" hangingPunct="0">
              <a:spcBef>
                <a:spcPct val="50000"/>
              </a:spcBef>
            </a:pPr>
            <a:r>
              <a:rPr lang="en-US" sz="2400" dirty="0"/>
              <a:t>Source:  </a:t>
            </a:r>
            <a:r>
              <a:rPr lang="en-US" sz="2400" dirty="0" err="1"/>
              <a:t>web.nvd.nist.gov</a:t>
            </a:r>
            <a:endParaRPr lang="en-US" sz="2400" dirty="0"/>
          </a:p>
        </p:txBody>
      </p:sp>
      <p:pic>
        <p:nvPicPr>
          <p:cNvPr id="2" name="Picture 1"/>
          <p:cNvPicPr>
            <a:picLocks noChangeAspect="1"/>
          </p:cNvPicPr>
          <p:nvPr/>
        </p:nvPicPr>
        <p:blipFill rotWithShape="1">
          <a:blip r:embed="rId2"/>
          <a:srcRect r="1717"/>
          <a:stretch/>
        </p:blipFill>
        <p:spPr>
          <a:xfrm>
            <a:off x="6847869" y="2455019"/>
            <a:ext cx="5039331" cy="3762104"/>
          </a:xfrm>
          <a:prstGeom prst="rect">
            <a:avLst/>
          </a:prstGeom>
        </p:spPr>
      </p:pic>
      <p:sp>
        <p:nvSpPr>
          <p:cNvPr id="3" name="Rectangle 2"/>
          <p:cNvSpPr/>
          <p:nvPr/>
        </p:nvSpPr>
        <p:spPr>
          <a:xfrm>
            <a:off x="304799" y="2616200"/>
            <a:ext cx="5951159" cy="27432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7804AA0E-76D1-C966-49D6-F7D42C12912C}"/>
              </a:ext>
            </a:extLst>
          </p:cNvPr>
          <p:cNvSpPr txBox="1"/>
          <p:nvPr/>
        </p:nvSpPr>
        <p:spPr>
          <a:xfrm>
            <a:off x="1" y="5781358"/>
            <a:ext cx="6960367" cy="461665"/>
          </a:xfrm>
          <a:prstGeom prst="rect">
            <a:avLst/>
          </a:prstGeom>
          <a:noFill/>
        </p:spPr>
        <p:txBody>
          <a:bodyPr wrap="none" rtlCol="0">
            <a:spAutoFit/>
          </a:bodyPr>
          <a:lstStyle/>
          <a:p>
            <a:r>
              <a:rPr lang="en-US" sz="2400" dirty="0">
                <a:solidFill>
                  <a:schemeClr val="bg1">
                    <a:lumMod val="50000"/>
                  </a:schemeClr>
                </a:solidFill>
              </a:rPr>
              <a:t>Feb. 2024:  White House support for memory safety</a:t>
            </a:r>
          </a:p>
        </p:txBody>
      </p:sp>
    </p:spTree>
    <p:extLst>
      <p:ext uri="{BB962C8B-B14F-4D97-AF65-F5344CB8AC3E}">
        <p14:creationId xmlns:p14="http://schemas.microsoft.com/office/powerpoint/2010/main" val="1054740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Hijacking Opportunities</a:t>
            </a:r>
          </a:p>
        </p:txBody>
      </p:sp>
      <p:sp>
        <p:nvSpPr>
          <p:cNvPr id="3" name="Content Placeholder 2"/>
          <p:cNvSpPr>
            <a:spLocks noGrp="1"/>
          </p:cNvSpPr>
          <p:nvPr>
            <p:ph idx="1"/>
          </p:nvPr>
        </p:nvSpPr>
        <p:spPr>
          <a:xfrm>
            <a:off x="508000" y="1905000"/>
            <a:ext cx="11379200" cy="4525963"/>
          </a:xfrm>
        </p:spPr>
        <p:txBody>
          <a:bodyPr>
            <a:normAutofit/>
          </a:bodyPr>
          <a:lstStyle/>
          <a:p>
            <a:r>
              <a:rPr lang="en-US" sz="3200" b="1" dirty="0"/>
              <a:t>Integer overflows</a:t>
            </a:r>
            <a:r>
              <a:rPr lang="en-US" sz="3200" dirty="0"/>
              <a:t>:    </a:t>
            </a:r>
            <a:r>
              <a:rPr lang="en-US" sz="2667" dirty="0">
                <a:latin typeface="Arial" charset="0"/>
              </a:rPr>
              <a:t>(e.g.  MS DirectX MIDI Lib)</a:t>
            </a:r>
            <a:endParaRPr lang="en-US" sz="3200" dirty="0">
              <a:solidFill>
                <a:srgbClr val="000090"/>
              </a:solidFill>
              <a:latin typeface="Arial" charset="0"/>
            </a:endParaRPr>
          </a:p>
          <a:p>
            <a:pPr>
              <a:spcBef>
                <a:spcPts val="2400"/>
              </a:spcBef>
            </a:pPr>
            <a:r>
              <a:rPr lang="en-US" sz="3200" b="1" dirty="0"/>
              <a:t>Double free</a:t>
            </a:r>
            <a:r>
              <a:rPr lang="en-US" sz="3200" dirty="0"/>
              <a:t>:    double free space on heap</a:t>
            </a:r>
          </a:p>
          <a:p>
            <a:pPr lvl="1">
              <a:lnSpc>
                <a:spcPct val="30000"/>
              </a:lnSpc>
              <a:spcBef>
                <a:spcPct val="80000"/>
              </a:spcBef>
            </a:pPr>
            <a:r>
              <a:rPr lang="en-US" sz="3200" dirty="0"/>
              <a:t>Can cause memory </a:t>
            </a:r>
            <a:r>
              <a:rPr lang="en-US" sz="3200" dirty="0" err="1"/>
              <a:t>mgr</a:t>
            </a:r>
            <a:r>
              <a:rPr lang="en-US" sz="3200" dirty="0"/>
              <a:t> to write data to specific location</a:t>
            </a:r>
          </a:p>
          <a:p>
            <a:pPr lvl="1">
              <a:lnSpc>
                <a:spcPct val="30000"/>
              </a:lnSpc>
              <a:spcBef>
                <a:spcPct val="80000"/>
              </a:spcBef>
            </a:pPr>
            <a:r>
              <a:rPr lang="en-US" sz="3200" dirty="0"/>
              <a:t>Examples:    CVS server</a:t>
            </a:r>
            <a:endParaRPr lang="en-US" sz="3200" dirty="0">
              <a:solidFill>
                <a:srgbClr val="000090"/>
              </a:solidFill>
              <a:latin typeface="Arial" charset="0"/>
            </a:endParaRPr>
          </a:p>
          <a:p>
            <a:pPr>
              <a:spcBef>
                <a:spcPts val="2400"/>
              </a:spcBef>
            </a:pPr>
            <a:r>
              <a:rPr lang="en-US" sz="3200" b="1" dirty="0">
                <a:solidFill>
                  <a:srgbClr val="000000"/>
                </a:solidFill>
                <a:latin typeface="Arial" charset="0"/>
              </a:rPr>
              <a:t>Use after free:  </a:t>
            </a:r>
            <a:r>
              <a:rPr lang="en-US" sz="3200" dirty="0">
                <a:solidFill>
                  <a:srgbClr val="000000"/>
                </a:solidFill>
                <a:latin typeface="Arial" charset="0"/>
              </a:rPr>
              <a:t>using memory after it is freed</a:t>
            </a:r>
            <a:endParaRPr lang="en-US" sz="3200" b="1" dirty="0">
              <a:solidFill>
                <a:srgbClr val="000000"/>
              </a:solidFill>
              <a:latin typeface="Arial" charset="0"/>
            </a:endParaRPr>
          </a:p>
          <a:p>
            <a:pPr>
              <a:spcBef>
                <a:spcPts val="2400"/>
              </a:spcBef>
            </a:pPr>
            <a:r>
              <a:rPr lang="en-US" sz="3200" b="1" dirty="0">
                <a:solidFill>
                  <a:srgbClr val="000000"/>
                </a:solidFill>
                <a:latin typeface="Arial" charset="0"/>
              </a:rPr>
              <a:t>Format string vulnerabilities</a:t>
            </a:r>
          </a:p>
          <a:p>
            <a:endParaRPr lang="en-US" sz="3200" dirty="0"/>
          </a:p>
        </p:txBody>
      </p:sp>
    </p:spTree>
    <p:extLst>
      <p:ext uri="{BB962C8B-B14F-4D97-AF65-F5344CB8AC3E}">
        <p14:creationId xmlns:p14="http://schemas.microsoft.com/office/powerpoint/2010/main" val="2007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5" y="0"/>
            <a:ext cx="10515600" cy="1325563"/>
          </a:xfrm>
        </p:spPr>
        <p:txBody>
          <a:bodyPr>
            <a:normAutofit/>
          </a:bodyPr>
          <a:lstStyle/>
          <a:p>
            <a:r>
              <a:rPr lang="en-US" dirty="0"/>
              <a:t>Integer Overflows     </a:t>
            </a:r>
            <a:r>
              <a:rPr lang="en-US" sz="2933" dirty="0"/>
              <a:t>(see </a:t>
            </a:r>
            <a:r>
              <a:rPr lang="en-US" sz="2933" dirty="0" err="1"/>
              <a:t>Phrack</a:t>
            </a:r>
            <a:r>
              <a:rPr lang="en-US" sz="2933" dirty="0"/>
              <a:t> 60)</a:t>
            </a:r>
          </a:p>
        </p:txBody>
      </p:sp>
      <p:sp>
        <p:nvSpPr>
          <p:cNvPr id="3" name="Content Placeholder 2"/>
          <p:cNvSpPr>
            <a:spLocks noGrp="1"/>
          </p:cNvSpPr>
          <p:nvPr>
            <p:ph idx="1"/>
          </p:nvPr>
        </p:nvSpPr>
        <p:spPr>
          <a:xfrm>
            <a:off x="332198" y="1325563"/>
            <a:ext cx="11277600" cy="4962221"/>
          </a:xfrm>
        </p:spPr>
        <p:txBody>
          <a:bodyPr>
            <a:normAutofit/>
          </a:bodyPr>
          <a:lstStyle/>
          <a:p>
            <a:pPr marL="0" indent="0">
              <a:buNone/>
            </a:pPr>
            <a:r>
              <a:rPr lang="en-US" sz="3200" dirty="0"/>
              <a:t>Problem:    what is the value range?</a:t>
            </a:r>
          </a:p>
          <a:p>
            <a:pPr marL="0" indent="0">
              <a:lnSpc>
                <a:spcPct val="140000"/>
              </a:lnSpc>
              <a:spcBef>
                <a:spcPts val="2368"/>
              </a:spcBef>
              <a:buNone/>
            </a:pPr>
            <a:r>
              <a:rPr lang="en-US" sz="3200" b="1" dirty="0">
                <a:solidFill>
                  <a:srgbClr val="0070C0"/>
                </a:solidFill>
              </a:rPr>
              <a:t>Unsigned int m;    (32 bits)             </a:t>
            </a:r>
          </a:p>
          <a:p>
            <a:pPr marL="0" indent="0">
              <a:lnSpc>
                <a:spcPct val="140000"/>
              </a:lnSpc>
              <a:spcBef>
                <a:spcPts val="2368"/>
              </a:spcBef>
              <a:buNone/>
            </a:pPr>
            <a:r>
              <a:rPr lang="en-US" sz="3200" b="1" dirty="0">
                <a:solidFill>
                  <a:srgbClr val="0070C0"/>
                </a:solidFill>
              </a:rPr>
              <a:t>Unsigned short s;    (16 bits)               </a:t>
            </a:r>
          </a:p>
          <a:p>
            <a:pPr marL="0" indent="0">
              <a:lnSpc>
                <a:spcPct val="140000"/>
              </a:lnSpc>
              <a:spcBef>
                <a:spcPts val="2368"/>
              </a:spcBef>
              <a:buNone/>
            </a:pPr>
            <a:r>
              <a:rPr lang="en-US" sz="3200" b="1" dirty="0">
                <a:solidFill>
                  <a:srgbClr val="0070C0"/>
                </a:solidFill>
              </a:rPr>
              <a:t>Unsigned char c;    (8 bits)</a:t>
            </a:r>
          </a:p>
          <a:p>
            <a:pPr marL="0" indent="0">
              <a:lnSpc>
                <a:spcPct val="130000"/>
              </a:lnSpc>
              <a:spcBef>
                <a:spcPts val="2432"/>
              </a:spcBef>
              <a:buNone/>
            </a:pPr>
            <a:r>
              <a:rPr lang="en-US" sz="3200" dirty="0"/>
              <a:t>	</a:t>
            </a:r>
          </a:p>
        </p:txBody>
      </p:sp>
    </p:spTree>
    <p:extLst>
      <p:ext uri="{BB962C8B-B14F-4D97-AF65-F5344CB8AC3E}">
        <p14:creationId xmlns:p14="http://schemas.microsoft.com/office/powerpoint/2010/main" val="225490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5" y="0"/>
            <a:ext cx="10515600" cy="1325563"/>
          </a:xfrm>
        </p:spPr>
        <p:txBody>
          <a:bodyPr>
            <a:normAutofit/>
          </a:bodyPr>
          <a:lstStyle/>
          <a:p>
            <a:r>
              <a:rPr lang="en-US" dirty="0"/>
              <a:t>Integer Overflows     </a:t>
            </a:r>
            <a:r>
              <a:rPr lang="en-US" sz="2933" dirty="0"/>
              <a:t>(see </a:t>
            </a:r>
            <a:r>
              <a:rPr lang="en-US" sz="2933" dirty="0" err="1"/>
              <a:t>Phrack</a:t>
            </a:r>
            <a:r>
              <a:rPr lang="en-US" sz="2933" dirty="0"/>
              <a:t> 60)</a:t>
            </a:r>
          </a:p>
        </p:txBody>
      </p:sp>
      <p:sp>
        <p:nvSpPr>
          <p:cNvPr id="3" name="Content Placeholder 2"/>
          <p:cNvSpPr>
            <a:spLocks noGrp="1"/>
          </p:cNvSpPr>
          <p:nvPr>
            <p:ph idx="1"/>
          </p:nvPr>
        </p:nvSpPr>
        <p:spPr>
          <a:xfrm>
            <a:off x="332198" y="1325563"/>
            <a:ext cx="11277600" cy="4962221"/>
          </a:xfrm>
        </p:spPr>
        <p:txBody>
          <a:bodyPr>
            <a:normAutofit fontScale="92500" lnSpcReduction="10000"/>
          </a:bodyPr>
          <a:lstStyle/>
          <a:p>
            <a:pPr marL="0" indent="0">
              <a:buNone/>
            </a:pPr>
            <a:r>
              <a:rPr lang="en-US" sz="3200" dirty="0"/>
              <a:t>Problem:    what happens when </a:t>
            </a:r>
            <a:r>
              <a:rPr lang="en-US" sz="3200" dirty="0" err="1"/>
              <a:t>int</a:t>
            </a:r>
            <a:r>
              <a:rPr lang="en-US" sz="3200" dirty="0"/>
              <a:t> exceeds max value?</a:t>
            </a:r>
          </a:p>
          <a:p>
            <a:pPr marL="0" indent="0">
              <a:lnSpc>
                <a:spcPct val="140000"/>
              </a:lnSpc>
              <a:spcBef>
                <a:spcPts val="2368"/>
              </a:spcBef>
              <a:buNone/>
            </a:pPr>
            <a:r>
              <a:rPr lang="en-US" sz="3200" b="1" dirty="0">
                <a:solidFill>
                  <a:srgbClr val="0070C0"/>
                </a:solidFill>
              </a:rPr>
              <a:t>unsigned int m; (32 bits)     unsigned short s;    (16 bits)     unsigned char c;    (8 bits)</a:t>
            </a:r>
          </a:p>
          <a:p>
            <a:pPr marL="0" indent="0">
              <a:lnSpc>
                <a:spcPct val="130000"/>
              </a:lnSpc>
              <a:spcBef>
                <a:spcPts val="2432"/>
              </a:spcBef>
              <a:buNone/>
            </a:pPr>
            <a:r>
              <a:rPr lang="en-US" sz="3200" dirty="0"/>
              <a:t>	c = 0x80 + 0x80 = 128 + 128		⇒?</a:t>
            </a:r>
          </a:p>
          <a:p>
            <a:pPr marL="0" indent="0">
              <a:lnSpc>
                <a:spcPct val="130000"/>
              </a:lnSpc>
              <a:buNone/>
            </a:pPr>
            <a:r>
              <a:rPr lang="en-US" sz="3200" dirty="0"/>
              <a:t>	s = 0xff80 + 0x80			            ⇒?</a:t>
            </a:r>
          </a:p>
          <a:p>
            <a:pPr marL="0" indent="0">
              <a:lnSpc>
                <a:spcPct val="130000"/>
              </a:lnSpc>
              <a:buNone/>
            </a:pPr>
            <a:r>
              <a:rPr lang="en-US" sz="3200" dirty="0"/>
              <a:t>	m = 0xffffff80 + 0x80			⇒?</a:t>
            </a:r>
          </a:p>
          <a:p>
            <a:pPr marL="0" indent="0">
              <a:buNone/>
            </a:pPr>
            <a:r>
              <a:rPr lang="en-US" sz="3200" dirty="0">
                <a:solidFill>
                  <a:srgbClr val="FF0000"/>
                </a:solidFill>
              </a:rPr>
              <a:t>Quiz: What happens if on a signed variable?</a:t>
            </a:r>
          </a:p>
          <a:p>
            <a:pPr marL="0" indent="0">
              <a:buNone/>
            </a:pPr>
            <a:endParaRPr lang="en-US" sz="3200" dirty="0"/>
          </a:p>
        </p:txBody>
      </p:sp>
      <p:sp>
        <p:nvSpPr>
          <p:cNvPr id="4" name="Rectangle 3"/>
          <p:cNvSpPr/>
          <p:nvPr/>
        </p:nvSpPr>
        <p:spPr>
          <a:xfrm>
            <a:off x="1205502" y="3429000"/>
            <a:ext cx="7496710" cy="2133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0108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0"/>
            <a:ext cx="10972800" cy="1143000"/>
          </a:xfrm>
        </p:spPr>
        <p:txBody>
          <a:bodyPr/>
          <a:lstStyle/>
          <a:p>
            <a:r>
              <a:rPr lang="en-US" dirty="0"/>
              <a:t>An example</a:t>
            </a:r>
          </a:p>
        </p:txBody>
      </p:sp>
      <p:sp>
        <p:nvSpPr>
          <p:cNvPr id="3" name="Content Placeholder 2"/>
          <p:cNvSpPr>
            <a:spLocks noGrp="1"/>
          </p:cNvSpPr>
          <p:nvPr>
            <p:ph idx="1"/>
          </p:nvPr>
        </p:nvSpPr>
        <p:spPr>
          <a:xfrm>
            <a:off x="1421260" y="1092200"/>
            <a:ext cx="9652000" cy="3454400"/>
          </a:xfrm>
          <a:ln>
            <a:solidFill>
              <a:srgbClr val="4F81BD"/>
            </a:solidFill>
          </a:ln>
        </p:spPr>
        <p:txBody>
          <a:bodyPr>
            <a:noAutofit/>
          </a:bodyPr>
          <a:lstStyle/>
          <a:p>
            <a:pPr marL="0" indent="0">
              <a:buNone/>
            </a:pPr>
            <a:r>
              <a:rPr lang="en-US" sz="2667" dirty="0"/>
              <a:t>void  </a:t>
            </a:r>
            <a:r>
              <a:rPr lang="en-US" sz="2667" dirty="0" err="1"/>
              <a:t>func</a:t>
            </a:r>
            <a:r>
              <a:rPr lang="en-US" sz="2667" dirty="0"/>
              <a:t>( char *buf1, *buf2,    unsigned </a:t>
            </a:r>
            <a:r>
              <a:rPr lang="en-US" sz="2667" dirty="0" err="1"/>
              <a:t>int</a:t>
            </a:r>
            <a:r>
              <a:rPr lang="en-US" sz="2667" dirty="0"/>
              <a:t> len1, len2) {</a:t>
            </a:r>
          </a:p>
          <a:p>
            <a:pPr marL="0" indent="0">
              <a:buNone/>
              <a:tabLst>
                <a:tab pos="609585" algn="l"/>
              </a:tabLst>
            </a:pPr>
            <a:r>
              <a:rPr lang="en-US" sz="2667" dirty="0">
                <a:latin typeface=" "/>
                <a:cs typeface=" "/>
              </a:rPr>
              <a:t>	char temp[256];</a:t>
            </a:r>
          </a:p>
          <a:p>
            <a:pPr marL="0" indent="0">
              <a:buNone/>
              <a:tabLst>
                <a:tab pos="609585" algn="l"/>
                <a:tab pos="6705432" algn="l"/>
              </a:tabLst>
            </a:pPr>
            <a:r>
              <a:rPr lang="en-US" sz="2667" dirty="0">
                <a:latin typeface=" "/>
                <a:cs typeface=" "/>
              </a:rPr>
              <a:t>	if  </a:t>
            </a:r>
            <a:r>
              <a:rPr lang="en-US" sz="2667" b="1" dirty="0">
                <a:solidFill>
                  <a:srgbClr val="0000FF"/>
                </a:solidFill>
                <a:latin typeface=" "/>
                <a:cs typeface=" "/>
              </a:rPr>
              <a:t>(len1 + len2 &gt; 256)</a:t>
            </a:r>
            <a:r>
              <a:rPr lang="en-US" sz="2667" dirty="0">
                <a:latin typeface=" "/>
                <a:cs typeface=" "/>
              </a:rPr>
              <a:t>   {return -1}	</a:t>
            </a:r>
            <a:r>
              <a:rPr lang="en-US" sz="2667" dirty="0">
                <a:solidFill>
                  <a:srgbClr val="0000FF"/>
                </a:solidFill>
                <a:latin typeface=" "/>
                <a:cs typeface=" "/>
              </a:rPr>
              <a:t>// length check</a:t>
            </a:r>
          </a:p>
          <a:p>
            <a:pPr marL="0" indent="0">
              <a:buNone/>
              <a:tabLst>
                <a:tab pos="609585" algn="l"/>
                <a:tab pos="6705432" algn="l"/>
              </a:tabLst>
            </a:pPr>
            <a:r>
              <a:rPr lang="en-US" sz="2667" dirty="0">
                <a:latin typeface=" "/>
                <a:cs typeface=" "/>
              </a:rPr>
              <a:t>	</a:t>
            </a:r>
            <a:r>
              <a:rPr lang="en-US" sz="2667" dirty="0" err="1">
                <a:latin typeface=" "/>
                <a:cs typeface=" "/>
              </a:rPr>
              <a:t>memcpy</a:t>
            </a:r>
            <a:r>
              <a:rPr lang="en-US" sz="2667" dirty="0">
                <a:latin typeface=" "/>
                <a:cs typeface=" "/>
              </a:rPr>
              <a:t>(temp,  buf1,  len1);	</a:t>
            </a:r>
            <a:r>
              <a:rPr lang="en-US" sz="2667" dirty="0">
                <a:solidFill>
                  <a:srgbClr val="0000FF"/>
                </a:solidFill>
                <a:latin typeface=" "/>
                <a:cs typeface=" "/>
              </a:rPr>
              <a:t>// cat buffers</a:t>
            </a:r>
            <a:endParaRPr lang="en-US" sz="2667" dirty="0">
              <a:latin typeface=" "/>
              <a:cs typeface=" "/>
            </a:endParaRPr>
          </a:p>
          <a:p>
            <a:pPr marL="0" indent="0">
              <a:buNone/>
              <a:tabLst>
                <a:tab pos="609585" algn="l"/>
              </a:tabLst>
            </a:pPr>
            <a:r>
              <a:rPr lang="en-US" sz="2667" dirty="0">
                <a:latin typeface=" "/>
                <a:cs typeface=" "/>
              </a:rPr>
              <a:t>	</a:t>
            </a:r>
            <a:r>
              <a:rPr lang="en-US" sz="2667" dirty="0" err="1">
                <a:latin typeface=" "/>
                <a:cs typeface=" "/>
              </a:rPr>
              <a:t>memcpy</a:t>
            </a:r>
            <a:r>
              <a:rPr lang="en-US" sz="2667" dirty="0">
                <a:latin typeface=" "/>
                <a:cs typeface=" "/>
              </a:rPr>
              <a:t>(temp+len1,  buf2,  len2);</a:t>
            </a:r>
          </a:p>
          <a:p>
            <a:pPr marL="0" indent="0">
              <a:buNone/>
              <a:tabLst>
                <a:tab pos="609585" algn="l"/>
                <a:tab pos="6705432" algn="l"/>
              </a:tabLst>
            </a:pPr>
            <a:r>
              <a:rPr lang="en-US" sz="2667" dirty="0">
                <a:latin typeface=" "/>
                <a:cs typeface=" "/>
              </a:rPr>
              <a:t>	do-something(temp); 	</a:t>
            </a:r>
            <a:r>
              <a:rPr lang="en-US" sz="2667" dirty="0">
                <a:solidFill>
                  <a:srgbClr val="0000FF"/>
                </a:solidFill>
                <a:latin typeface=" "/>
                <a:cs typeface=" "/>
              </a:rPr>
              <a:t>// do stuff</a:t>
            </a:r>
          </a:p>
          <a:p>
            <a:pPr marL="0" indent="0">
              <a:buNone/>
              <a:tabLst>
                <a:tab pos="609585" algn="l"/>
              </a:tabLst>
            </a:pPr>
            <a:r>
              <a:rPr lang="en-US" sz="2667" dirty="0">
                <a:latin typeface=" "/>
                <a:cs typeface=" "/>
              </a:rPr>
              <a:t>}</a:t>
            </a:r>
          </a:p>
        </p:txBody>
      </p:sp>
      <p:sp>
        <p:nvSpPr>
          <p:cNvPr id="4" name="TextBox 3"/>
          <p:cNvSpPr txBox="1"/>
          <p:nvPr/>
        </p:nvSpPr>
        <p:spPr>
          <a:xfrm>
            <a:off x="2844800" y="4969528"/>
            <a:ext cx="7527638" cy="1806457"/>
          </a:xfrm>
          <a:prstGeom prst="rect">
            <a:avLst/>
          </a:prstGeom>
          <a:noFill/>
        </p:spPr>
        <p:txBody>
          <a:bodyPr wrap="none" rtlCol="0">
            <a:spAutoFit/>
          </a:bodyPr>
          <a:lstStyle/>
          <a:p>
            <a:r>
              <a:rPr lang="en-US" sz="3200" dirty="0"/>
              <a:t>What if   </a:t>
            </a:r>
            <a:r>
              <a:rPr lang="en-US" sz="3200" b="1" dirty="0">
                <a:solidFill>
                  <a:srgbClr val="0000FF"/>
                </a:solidFill>
              </a:rPr>
              <a:t>len1 = 0x80,    len2 = 0xffffff80   </a:t>
            </a:r>
            <a:r>
              <a:rPr lang="en-US" sz="3200" dirty="0"/>
              <a:t>?</a:t>
            </a:r>
          </a:p>
          <a:p>
            <a:pPr>
              <a:lnSpc>
                <a:spcPct val="120000"/>
              </a:lnSpc>
            </a:pPr>
            <a:r>
              <a:rPr lang="en-US" sz="3200" dirty="0"/>
              <a:t>        ⇒   len1+len2 = 0</a:t>
            </a:r>
          </a:p>
          <a:p>
            <a:pPr>
              <a:lnSpc>
                <a:spcPct val="140000"/>
              </a:lnSpc>
            </a:pPr>
            <a:r>
              <a:rPr lang="en-US" sz="3200" dirty="0"/>
              <a:t>Second  </a:t>
            </a:r>
            <a:r>
              <a:rPr lang="en-US" sz="3200" dirty="0" err="1"/>
              <a:t>memcpy</a:t>
            </a:r>
            <a:r>
              <a:rPr lang="en-US" sz="3200" dirty="0"/>
              <a:t>()  will overflow heap !!</a:t>
            </a:r>
          </a:p>
        </p:txBody>
      </p:sp>
    </p:spTree>
    <p:extLst>
      <p:ext uri="{BB962C8B-B14F-4D97-AF65-F5344CB8AC3E}">
        <p14:creationId xmlns:p14="http://schemas.microsoft.com/office/powerpoint/2010/main" val="39481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0DE8A4-1F5D-2740-9085-A22FFC4F11BE}"/>
              </a:ext>
            </a:extLst>
          </p:cNvPr>
          <p:cNvSpPr/>
          <p:nvPr/>
        </p:nvSpPr>
        <p:spPr>
          <a:xfrm>
            <a:off x="1809392" y="2077378"/>
            <a:ext cx="8259281" cy="1422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127000"/>
            <a:ext cx="10972800" cy="1143000"/>
          </a:xfrm>
        </p:spPr>
        <p:txBody>
          <a:bodyPr/>
          <a:lstStyle/>
          <a:p>
            <a:r>
              <a:rPr lang="en-US" dirty="0"/>
              <a:t>An example:  a better length check</a:t>
            </a:r>
          </a:p>
        </p:txBody>
      </p:sp>
      <p:sp>
        <p:nvSpPr>
          <p:cNvPr id="3" name="Content Placeholder 2"/>
          <p:cNvSpPr>
            <a:spLocks noGrp="1"/>
          </p:cNvSpPr>
          <p:nvPr>
            <p:ph idx="1"/>
          </p:nvPr>
        </p:nvSpPr>
        <p:spPr>
          <a:xfrm>
            <a:off x="1390438" y="1092200"/>
            <a:ext cx="8971622" cy="4445571"/>
          </a:xfrm>
          <a:ln>
            <a:solidFill>
              <a:srgbClr val="4F81BD"/>
            </a:solidFill>
          </a:ln>
        </p:spPr>
        <p:txBody>
          <a:bodyPr>
            <a:noAutofit/>
          </a:bodyPr>
          <a:lstStyle/>
          <a:p>
            <a:pPr marL="0" indent="0">
              <a:buNone/>
            </a:pPr>
            <a:r>
              <a:rPr lang="en-US" sz="2667" dirty="0"/>
              <a:t>void  </a:t>
            </a:r>
            <a:r>
              <a:rPr lang="en-US" sz="2667" dirty="0" err="1"/>
              <a:t>func</a:t>
            </a:r>
            <a:r>
              <a:rPr lang="en-US" sz="2667" dirty="0"/>
              <a:t>( char *buf1, *buf2,    unsigned </a:t>
            </a:r>
            <a:r>
              <a:rPr lang="en-US" sz="2667" dirty="0" err="1"/>
              <a:t>int</a:t>
            </a:r>
            <a:r>
              <a:rPr lang="en-US" sz="2667" dirty="0"/>
              <a:t> len1, len2) {</a:t>
            </a:r>
          </a:p>
          <a:p>
            <a:pPr marL="0" indent="0">
              <a:buNone/>
              <a:tabLst>
                <a:tab pos="609585" algn="l"/>
              </a:tabLst>
            </a:pPr>
            <a:r>
              <a:rPr lang="en-US" sz="2667" dirty="0">
                <a:latin typeface=" "/>
                <a:cs typeface=" "/>
              </a:rPr>
              <a:t>	char temp[256];</a:t>
            </a:r>
          </a:p>
          <a:p>
            <a:pPr marL="0" indent="0">
              <a:buNone/>
              <a:tabLst>
                <a:tab pos="609585" algn="l"/>
              </a:tabLst>
            </a:pPr>
            <a:r>
              <a:rPr lang="en-US" sz="2667" dirty="0">
                <a:latin typeface=" "/>
                <a:cs typeface=" "/>
              </a:rPr>
              <a:t>	</a:t>
            </a:r>
            <a:r>
              <a:rPr lang="en-US" sz="2667" dirty="0">
                <a:solidFill>
                  <a:srgbClr val="0000FF"/>
                </a:solidFill>
                <a:latin typeface=" "/>
                <a:cs typeface=" "/>
              </a:rPr>
              <a:t>// length check</a:t>
            </a:r>
            <a:endParaRPr lang="en-US" sz="2667" dirty="0">
              <a:latin typeface=" "/>
              <a:cs typeface=" "/>
            </a:endParaRPr>
          </a:p>
          <a:p>
            <a:pPr marL="0" indent="0">
              <a:buNone/>
              <a:tabLst>
                <a:tab pos="609585" algn="l"/>
                <a:tab pos="6705432" algn="l"/>
              </a:tabLst>
            </a:pPr>
            <a:r>
              <a:rPr lang="en-US" sz="2667" dirty="0">
                <a:latin typeface=" "/>
                <a:cs typeface=" "/>
              </a:rPr>
              <a:t>	if   </a:t>
            </a:r>
            <a:r>
              <a:rPr lang="en-US" sz="2667" b="1" dirty="0">
                <a:solidFill>
                  <a:srgbClr val="0000FF"/>
                </a:solidFill>
                <a:latin typeface=" "/>
                <a:cs typeface=" "/>
              </a:rPr>
              <a:t>(len1 &gt; 256)   ||   (len2 &gt; 256)   ||   (len1+ len2 &gt; 256)</a:t>
            </a:r>
          </a:p>
          <a:p>
            <a:pPr marL="0" indent="0">
              <a:buNone/>
              <a:tabLst>
                <a:tab pos="609585" algn="l"/>
                <a:tab pos="6705432" algn="l"/>
              </a:tabLst>
            </a:pPr>
            <a:r>
              <a:rPr lang="en-US" sz="2667" b="1" dirty="0">
                <a:solidFill>
                  <a:srgbClr val="0000FF"/>
                </a:solidFill>
                <a:latin typeface=" "/>
                <a:cs typeface=" "/>
              </a:rPr>
              <a:t>	         </a:t>
            </a:r>
            <a:r>
              <a:rPr lang="en-US" sz="2667" dirty="0">
                <a:latin typeface=" "/>
                <a:cs typeface=" "/>
              </a:rPr>
              <a:t>return -1;	</a:t>
            </a:r>
            <a:endParaRPr lang="en-US" sz="2667" dirty="0">
              <a:solidFill>
                <a:srgbClr val="0000FF"/>
              </a:solidFill>
              <a:latin typeface=" "/>
              <a:cs typeface=" "/>
            </a:endParaRPr>
          </a:p>
          <a:p>
            <a:pPr marL="0" indent="0">
              <a:buNone/>
              <a:tabLst>
                <a:tab pos="609585" algn="l"/>
                <a:tab pos="6705432" algn="l"/>
              </a:tabLst>
            </a:pPr>
            <a:r>
              <a:rPr lang="en-US" sz="2667" dirty="0">
                <a:latin typeface=" "/>
                <a:cs typeface=" "/>
              </a:rPr>
              <a:t>	</a:t>
            </a:r>
            <a:r>
              <a:rPr lang="en-US" sz="2667" dirty="0" err="1">
                <a:latin typeface=" "/>
                <a:cs typeface=" "/>
              </a:rPr>
              <a:t>memcpy</a:t>
            </a:r>
            <a:r>
              <a:rPr lang="en-US" sz="2667" dirty="0">
                <a:latin typeface=" "/>
                <a:cs typeface=" "/>
              </a:rPr>
              <a:t>(temp,  buf1,  len1);	</a:t>
            </a:r>
            <a:r>
              <a:rPr lang="en-US" sz="2667" dirty="0">
                <a:solidFill>
                  <a:srgbClr val="0000FF"/>
                </a:solidFill>
                <a:latin typeface=" "/>
                <a:cs typeface=" "/>
              </a:rPr>
              <a:t>// cat buffers</a:t>
            </a:r>
            <a:endParaRPr lang="en-US" sz="2667" dirty="0">
              <a:latin typeface=" "/>
              <a:cs typeface=" "/>
            </a:endParaRPr>
          </a:p>
          <a:p>
            <a:pPr marL="0" indent="0">
              <a:buNone/>
              <a:tabLst>
                <a:tab pos="609585" algn="l"/>
              </a:tabLst>
            </a:pPr>
            <a:r>
              <a:rPr lang="en-US" sz="2667" dirty="0">
                <a:latin typeface=" "/>
                <a:cs typeface=" "/>
              </a:rPr>
              <a:t>	</a:t>
            </a:r>
            <a:r>
              <a:rPr lang="en-US" sz="2667" dirty="0" err="1">
                <a:latin typeface=" "/>
                <a:cs typeface=" "/>
              </a:rPr>
              <a:t>memcpy</a:t>
            </a:r>
            <a:r>
              <a:rPr lang="en-US" sz="2667" dirty="0">
                <a:latin typeface=" "/>
                <a:cs typeface=" "/>
              </a:rPr>
              <a:t>(temp+len1,  buf2,  len2);</a:t>
            </a:r>
          </a:p>
          <a:p>
            <a:pPr marL="0" indent="0">
              <a:buNone/>
              <a:tabLst>
                <a:tab pos="609585" algn="l"/>
                <a:tab pos="6705432" algn="l"/>
              </a:tabLst>
            </a:pPr>
            <a:r>
              <a:rPr lang="en-US" sz="2667" dirty="0">
                <a:latin typeface=" "/>
                <a:cs typeface=" "/>
              </a:rPr>
              <a:t>	do-something(temp); 	</a:t>
            </a:r>
            <a:r>
              <a:rPr lang="en-US" sz="2667" dirty="0">
                <a:solidFill>
                  <a:srgbClr val="0000FF"/>
                </a:solidFill>
                <a:latin typeface=" "/>
                <a:cs typeface=" "/>
              </a:rPr>
              <a:t>// do stuff</a:t>
            </a:r>
          </a:p>
          <a:p>
            <a:pPr marL="0" indent="0">
              <a:buNone/>
              <a:tabLst>
                <a:tab pos="609585" algn="l"/>
              </a:tabLst>
            </a:pPr>
            <a:r>
              <a:rPr lang="en-US" sz="2667" dirty="0">
                <a:latin typeface=" "/>
                <a:cs typeface=" "/>
              </a:rPr>
              <a:t>}</a:t>
            </a:r>
          </a:p>
        </p:txBody>
      </p:sp>
    </p:spTree>
    <p:extLst>
      <p:ext uri="{BB962C8B-B14F-4D97-AF65-F5344CB8AC3E}">
        <p14:creationId xmlns:p14="http://schemas.microsoft.com/office/powerpoint/2010/main" val="149437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56003" y="6365558"/>
            <a:ext cx="2606290" cy="461665"/>
          </a:xfrm>
          <a:prstGeom prst="rect">
            <a:avLst/>
          </a:prstGeom>
          <a:noFill/>
          <a:ln w="9525">
            <a:noFill/>
            <a:miter lim="800000"/>
            <a:headEnd/>
            <a:tailEnd/>
          </a:ln>
        </p:spPr>
        <p:txBody>
          <a:bodyPr wrap="none">
            <a:spAutoFit/>
          </a:bodyPr>
          <a:lstStyle/>
          <a:p>
            <a:pPr algn="ctr" eaLnBrk="0" hangingPunct="0">
              <a:spcBef>
                <a:spcPct val="50000"/>
              </a:spcBef>
            </a:pPr>
            <a:r>
              <a:rPr lang="en-US" sz="2400" dirty="0"/>
              <a:t>Source:  NVD/CVE</a:t>
            </a:r>
          </a:p>
        </p:txBody>
      </p:sp>
      <p:sp>
        <p:nvSpPr>
          <p:cNvPr id="2052" name="Rectangle 4"/>
          <p:cNvSpPr>
            <a:spLocks noGrp="1" noChangeArrowheads="1"/>
          </p:cNvSpPr>
          <p:nvPr>
            <p:ph type="title"/>
          </p:nvPr>
        </p:nvSpPr>
        <p:spPr>
          <a:xfrm>
            <a:off x="304800" y="-127000"/>
            <a:ext cx="10972800" cy="1143000"/>
          </a:xfrm>
        </p:spPr>
        <p:txBody>
          <a:bodyPr/>
          <a:lstStyle/>
          <a:p>
            <a:r>
              <a:rPr lang="en-US" dirty="0"/>
              <a:t>Integer overflow exploit stats</a:t>
            </a:r>
          </a:p>
        </p:txBody>
      </p:sp>
      <p:graphicFrame>
        <p:nvGraphicFramePr>
          <p:cNvPr id="5" name="Chart 4"/>
          <p:cNvGraphicFramePr/>
          <p:nvPr/>
        </p:nvGraphicFramePr>
        <p:xfrm>
          <a:off x="1422400" y="1295400"/>
          <a:ext cx="91440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05EC583-71CD-6C41-AB6E-C013BE69374C}"/>
              </a:ext>
            </a:extLst>
          </p:cNvPr>
          <p:cNvSpPr txBox="1"/>
          <p:nvPr/>
        </p:nvSpPr>
        <p:spPr>
          <a:xfrm>
            <a:off x="3352800" y="5359401"/>
            <a:ext cx="7000634" cy="1302921"/>
          </a:xfrm>
          <a:prstGeom prst="rect">
            <a:avLst/>
          </a:prstGeom>
          <a:noFill/>
          <a:ln>
            <a:solidFill>
              <a:schemeClr val="accent1"/>
            </a:solidFill>
          </a:ln>
        </p:spPr>
        <p:txBody>
          <a:bodyPr wrap="none" rtlCol="0">
            <a:spAutoFit/>
          </a:bodyPr>
          <a:lstStyle/>
          <a:p>
            <a:r>
              <a:rPr lang="en-US" sz="2400" dirty="0"/>
              <a:t>Dec. 2020:   integer underflow in F5 Big IP   </a:t>
            </a:r>
          </a:p>
          <a:p>
            <a:pPr>
              <a:spcBef>
                <a:spcPts val="800"/>
              </a:spcBef>
            </a:pPr>
            <a:r>
              <a:rPr lang="en-US" sz="2400" b="1" dirty="0"/>
              <a:t>	     if  (8190 − </a:t>
            </a:r>
            <a:r>
              <a:rPr lang="en-US" sz="2400" b="1" dirty="0" err="1"/>
              <a:t>nlen</a:t>
            </a:r>
            <a:r>
              <a:rPr lang="en-US" sz="2400" b="1" dirty="0"/>
              <a:t> &lt;= </a:t>
            </a:r>
            <a:r>
              <a:rPr lang="en-US" sz="2400" b="1" dirty="0" err="1"/>
              <a:t>vlen</a:t>
            </a:r>
            <a:r>
              <a:rPr lang="en-US" sz="2400" b="1" dirty="0"/>
              <a:t> )     // length check</a:t>
            </a:r>
          </a:p>
          <a:p>
            <a:r>
              <a:rPr lang="en-US" sz="2400" b="1" dirty="0"/>
              <a:t>		return -1;</a:t>
            </a:r>
          </a:p>
        </p:txBody>
      </p:sp>
    </p:spTree>
    <p:extLst>
      <p:ext uri="{BB962C8B-B14F-4D97-AF65-F5344CB8AC3E}">
        <p14:creationId xmlns:p14="http://schemas.microsoft.com/office/powerpoint/2010/main" val="69180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a:t>Format string bugs</a:t>
            </a:r>
          </a:p>
        </p:txBody>
      </p:sp>
    </p:spTree>
    <p:extLst>
      <p:ext uri="{BB962C8B-B14F-4D97-AF65-F5344CB8AC3E}">
        <p14:creationId xmlns:p14="http://schemas.microsoft.com/office/powerpoint/2010/main" val="2061673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5400"/>
            <a:ext cx="10972800" cy="1143000"/>
          </a:xfrm>
        </p:spPr>
        <p:txBody>
          <a:bodyPr/>
          <a:lstStyle/>
          <a:p>
            <a:r>
              <a:rPr lang="en-US" sz="5867" dirty="0"/>
              <a:t>Format string problem</a:t>
            </a:r>
          </a:p>
        </p:txBody>
      </p:sp>
      <p:sp>
        <p:nvSpPr>
          <p:cNvPr id="87043" name="Rectangle 3" descr="Rectangle: Click to edit Master text styles&#10;Second level&#10;Third level&#10;Fourth level&#10;Fifth level"/>
          <p:cNvSpPr>
            <a:spLocks noGrp="1" noChangeArrowheads="1"/>
          </p:cNvSpPr>
          <p:nvPr>
            <p:ph type="body" idx="1"/>
          </p:nvPr>
        </p:nvSpPr>
        <p:spPr>
          <a:xfrm>
            <a:off x="609600" y="1193800"/>
            <a:ext cx="11582400" cy="5664200"/>
          </a:xfrm>
        </p:spPr>
        <p:txBody>
          <a:bodyPr>
            <a:normAutofit/>
          </a:bodyPr>
          <a:lstStyle/>
          <a:p>
            <a:pPr>
              <a:buFont typeface="Wingdings" pitchFamily="2" charset="2"/>
              <a:buNone/>
            </a:pPr>
            <a:r>
              <a:rPr lang="en-US" sz="2667" dirty="0"/>
              <a:t>			</a:t>
            </a:r>
            <a:r>
              <a:rPr lang="en-US" sz="3200" b="1" dirty="0" err="1">
                <a:solidFill>
                  <a:srgbClr val="000090"/>
                </a:solidFill>
                <a:latin typeface="Courier New" pitchFamily="49" charset="0"/>
                <a:cs typeface="Arial" charset="0"/>
              </a:rPr>
              <a:t>int</a:t>
            </a:r>
            <a:r>
              <a:rPr lang="en-US" sz="3200" b="1" dirty="0">
                <a:solidFill>
                  <a:srgbClr val="000090"/>
                </a:solidFill>
                <a:latin typeface="Courier New" pitchFamily="49" charset="0"/>
                <a:cs typeface="Arial" charset="0"/>
              </a:rPr>
              <a:t> </a:t>
            </a:r>
            <a:r>
              <a:rPr lang="en-US" sz="3200" b="1" dirty="0" err="1">
                <a:solidFill>
                  <a:srgbClr val="000090"/>
                </a:solidFill>
                <a:latin typeface="Courier New" pitchFamily="49" charset="0"/>
                <a:cs typeface="Arial" charset="0"/>
              </a:rPr>
              <a:t>func</a:t>
            </a:r>
            <a:r>
              <a:rPr lang="en-US" sz="3200" b="1" dirty="0">
                <a:solidFill>
                  <a:srgbClr val="000090"/>
                </a:solidFill>
                <a:latin typeface="Courier New" pitchFamily="49" charset="0"/>
                <a:cs typeface="Arial" charset="0"/>
              </a:rPr>
              <a:t>(char *user)  {</a:t>
            </a:r>
          </a:p>
          <a:p>
            <a:pPr>
              <a:lnSpc>
                <a:spcPct val="120000"/>
              </a:lnSpc>
              <a:spcBef>
                <a:spcPct val="10000"/>
              </a:spcBef>
              <a:buFont typeface="Wingdings" pitchFamily="2" charset="2"/>
              <a:buNone/>
            </a:pPr>
            <a:r>
              <a:rPr lang="en-US" sz="3200" b="1" dirty="0">
                <a:solidFill>
                  <a:srgbClr val="000090"/>
                </a:solidFill>
                <a:latin typeface="Courier New" pitchFamily="49" charset="0"/>
                <a:cs typeface="Arial" charset="0"/>
              </a:rPr>
              <a:t>			  </a:t>
            </a:r>
            <a:r>
              <a:rPr lang="en-US" sz="3200" b="1" dirty="0" err="1">
                <a:solidFill>
                  <a:srgbClr val="000090"/>
                </a:solidFill>
                <a:latin typeface="Courier New" pitchFamily="49" charset="0"/>
                <a:cs typeface="Arial" charset="0"/>
              </a:rPr>
              <a:t>fprintf</a:t>
            </a:r>
            <a:r>
              <a:rPr lang="en-US" sz="3200" b="1" dirty="0">
                <a:solidFill>
                  <a:srgbClr val="000090"/>
                </a:solidFill>
                <a:latin typeface="Courier New" pitchFamily="49" charset="0"/>
                <a:cs typeface="Arial" charset="0"/>
              </a:rPr>
              <a:t>(</a:t>
            </a:r>
            <a:r>
              <a:rPr lang="en-US" sz="3200" b="1" dirty="0" err="1">
                <a:solidFill>
                  <a:srgbClr val="000090"/>
                </a:solidFill>
                <a:latin typeface="Courier New" pitchFamily="49" charset="0"/>
                <a:cs typeface="Arial" charset="0"/>
              </a:rPr>
              <a:t>stderr</a:t>
            </a:r>
            <a:r>
              <a:rPr lang="en-US" sz="3200" b="1" dirty="0">
                <a:solidFill>
                  <a:srgbClr val="000090"/>
                </a:solidFill>
                <a:latin typeface="Courier New" pitchFamily="49" charset="0"/>
                <a:cs typeface="Arial" charset="0"/>
              </a:rPr>
              <a:t>, user);</a:t>
            </a:r>
          </a:p>
          <a:p>
            <a:pPr>
              <a:lnSpc>
                <a:spcPct val="85000"/>
              </a:lnSpc>
              <a:spcBef>
                <a:spcPct val="10000"/>
              </a:spcBef>
              <a:buFont typeface="Wingdings" pitchFamily="2" charset="2"/>
              <a:buNone/>
            </a:pPr>
            <a:r>
              <a:rPr lang="en-US" sz="3200" b="1" dirty="0">
                <a:solidFill>
                  <a:srgbClr val="000090"/>
                </a:solidFill>
                <a:latin typeface="Courier New" pitchFamily="49" charset="0"/>
                <a:cs typeface="Arial" charset="0"/>
              </a:rPr>
              <a:t>			}</a:t>
            </a:r>
          </a:p>
          <a:p>
            <a:pPr>
              <a:lnSpc>
                <a:spcPct val="85000"/>
              </a:lnSpc>
              <a:spcBef>
                <a:spcPct val="80000"/>
              </a:spcBef>
              <a:buFont typeface="Wingdings" pitchFamily="2" charset="2"/>
              <a:buNone/>
            </a:pPr>
            <a:r>
              <a:rPr lang="en-US" sz="3733" u="sng" dirty="0">
                <a:cs typeface="Arial" charset="0"/>
              </a:rPr>
              <a:t>Problem</a:t>
            </a:r>
            <a:r>
              <a:rPr lang="en-US" sz="3733" dirty="0">
                <a:cs typeface="Arial" charset="0"/>
              </a:rPr>
              <a:t>:   what if   *</a:t>
            </a:r>
            <a:r>
              <a:rPr lang="en-US" sz="3733" dirty="0">
                <a:latin typeface="Arial" charset="0"/>
                <a:cs typeface="Arial" charset="0"/>
              </a:rPr>
              <a:t>user = “%</a:t>
            </a:r>
            <a:r>
              <a:rPr lang="en-US" sz="3733" dirty="0" err="1">
                <a:latin typeface="Arial" charset="0"/>
                <a:cs typeface="Arial" charset="0"/>
              </a:rPr>
              <a:t>s%s%s%s%s%s%s</a:t>
            </a:r>
            <a:r>
              <a:rPr lang="en-US" sz="3733" dirty="0">
                <a:latin typeface="Arial" charset="0"/>
                <a:cs typeface="Arial" charset="0"/>
              </a:rPr>
              <a:t>”</a:t>
            </a:r>
            <a:r>
              <a:rPr lang="en-US" sz="3733" dirty="0">
                <a:cs typeface="Arial" charset="0"/>
              </a:rPr>
              <a:t>  ??</a:t>
            </a:r>
          </a:p>
          <a:p>
            <a:pPr lvl="1">
              <a:spcBef>
                <a:spcPts val="1376"/>
              </a:spcBef>
            </a:pPr>
            <a:r>
              <a:rPr lang="en-US" dirty="0">
                <a:cs typeface="Arial" charset="0"/>
              </a:rPr>
              <a:t>Most likely program will crash:   </a:t>
            </a:r>
            <a:r>
              <a:rPr lang="en-US" dirty="0" err="1">
                <a:cs typeface="Arial" charset="0"/>
              </a:rPr>
              <a:t>DoS</a:t>
            </a:r>
            <a:r>
              <a:rPr lang="en-US" dirty="0">
                <a:cs typeface="Arial" charset="0"/>
              </a:rPr>
              <a:t>.</a:t>
            </a:r>
          </a:p>
          <a:p>
            <a:pPr lvl="1">
              <a:spcBef>
                <a:spcPts val="1376"/>
              </a:spcBef>
            </a:pPr>
            <a:r>
              <a:rPr lang="en-US" dirty="0">
                <a:cs typeface="Arial" charset="0"/>
              </a:rPr>
              <a:t>If not, program will print memory contents.  Privacy?</a:t>
            </a:r>
          </a:p>
          <a:p>
            <a:pPr lvl="1">
              <a:spcBef>
                <a:spcPts val="1376"/>
              </a:spcBef>
            </a:pPr>
            <a:r>
              <a:rPr lang="en-US" dirty="0">
                <a:cs typeface="Arial" charset="0"/>
              </a:rPr>
              <a:t>Full exploit using   </a:t>
            </a:r>
            <a:r>
              <a:rPr lang="en-US" dirty="0">
                <a:solidFill>
                  <a:srgbClr val="000090"/>
                </a:solidFill>
                <a:cs typeface="Arial" charset="0"/>
              </a:rPr>
              <a:t>user = </a:t>
            </a:r>
            <a:r>
              <a:rPr lang="en-US" dirty="0">
                <a:solidFill>
                  <a:srgbClr val="000090"/>
                </a:solidFill>
                <a:latin typeface="Comic Sans MS" pitchFamily="66" charset="0"/>
                <a:cs typeface="Arial" charset="0"/>
              </a:rPr>
              <a:t>“</a:t>
            </a:r>
            <a:r>
              <a:rPr lang="en-US" dirty="0">
                <a:solidFill>
                  <a:srgbClr val="000090"/>
                </a:solidFill>
                <a:cs typeface="Arial" charset="0"/>
              </a:rPr>
              <a:t>%n</a:t>
            </a:r>
            <a:r>
              <a:rPr lang="en-US" dirty="0">
                <a:solidFill>
                  <a:srgbClr val="000090"/>
                </a:solidFill>
                <a:latin typeface="Comic Sans MS" pitchFamily="66" charset="0"/>
                <a:cs typeface="Arial" charset="0"/>
              </a:rPr>
              <a:t>”</a:t>
            </a:r>
            <a:endParaRPr lang="en-US" dirty="0">
              <a:solidFill>
                <a:srgbClr val="000090"/>
              </a:solidFill>
              <a:cs typeface="Arial" charset="0"/>
            </a:endParaRPr>
          </a:p>
          <a:p>
            <a:pPr>
              <a:spcBef>
                <a:spcPct val="150000"/>
              </a:spcBef>
              <a:buFont typeface="Wingdings" pitchFamily="2" charset="2"/>
              <a:buNone/>
            </a:pPr>
            <a:r>
              <a:rPr lang="en-US" sz="3733" u="sng" dirty="0">
                <a:cs typeface="Arial" charset="0"/>
              </a:rPr>
              <a:t>Correct form</a:t>
            </a:r>
            <a:r>
              <a:rPr lang="en-US" sz="3733" dirty="0">
                <a:cs typeface="Arial" charset="0"/>
              </a:rPr>
              <a:t>:    </a:t>
            </a:r>
            <a:r>
              <a:rPr lang="en-US" sz="3200" b="1" dirty="0">
                <a:solidFill>
                  <a:srgbClr val="000090"/>
                </a:solidFill>
                <a:latin typeface="Courier New" pitchFamily="49" charset="0"/>
                <a:cs typeface="Arial" charset="0"/>
              </a:rPr>
              <a:t> </a:t>
            </a:r>
            <a:r>
              <a:rPr lang="en-US" sz="3200" b="1" dirty="0" err="1">
                <a:solidFill>
                  <a:srgbClr val="000090"/>
                </a:solidFill>
                <a:latin typeface="Courier New" pitchFamily="49" charset="0"/>
                <a:cs typeface="Arial" charset="0"/>
              </a:rPr>
              <a:t>fprintf</a:t>
            </a:r>
            <a:r>
              <a:rPr lang="en-US" sz="3200" b="1" dirty="0">
                <a:solidFill>
                  <a:srgbClr val="000090"/>
                </a:solidFill>
                <a:latin typeface="Courier New" pitchFamily="49" charset="0"/>
                <a:cs typeface="Arial" charset="0"/>
              </a:rPr>
              <a:t>( </a:t>
            </a:r>
            <a:r>
              <a:rPr lang="en-US" sz="3200" b="1" dirty="0" err="1">
                <a:solidFill>
                  <a:srgbClr val="000090"/>
                </a:solidFill>
                <a:latin typeface="Courier New" pitchFamily="49" charset="0"/>
                <a:cs typeface="Arial" charset="0"/>
              </a:rPr>
              <a:t>stdout</a:t>
            </a:r>
            <a:r>
              <a:rPr lang="en-US" sz="3200" b="1" dirty="0">
                <a:solidFill>
                  <a:srgbClr val="000090"/>
                </a:solidFill>
                <a:latin typeface="Courier New" pitchFamily="49" charset="0"/>
                <a:cs typeface="Arial" charset="0"/>
              </a:rPr>
              <a:t>, “%s”, user);</a:t>
            </a:r>
          </a:p>
        </p:txBody>
      </p:sp>
      <p:sp>
        <p:nvSpPr>
          <p:cNvPr id="2" name="Cloud 1">
            <a:extLst>
              <a:ext uri="{FF2B5EF4-FFF2-40B4-BE49-F238E27FC236}">
                <a16:creationId xmlns:a16="http://schemas.microsoft.com/office/drawing/2014/main" id="{EDDB1A3A-D281-D950-6B59-78D1E66D5E9B}"/>
              </a:ext>
            </a:extLst>
          </p:cNvPr>
          <p:cNvSpPr/>
          <p:nvPr/>
        </p:nvSpPr>
        <p:spPr>
          <a:xfrm>
            <a:off x="8645236" y="969818"/>
            <a:ext cx="3546764" cy="170410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Quiz: draw the stack frame of </a:t>
            </a:r>
            <a:r>
              <a:rPr lang="en-US" sz="2400" dirty="0" err="1"/>
              <a:t>func</a:t>
            </a:r>
            <a:r>
              <a:rPr lang="en-US" sz="2400" dirty="0"/>
              <a:t>()</a:t>
            </a:r>
          </a:p>
        </p:txBody>
      </p:sp>
    </p:spTree>
    <p:extLst>
      <p:ext uri="{BB962C8B-B14F-4D97-AF65-F5344CB8AC3E}">
        <p14:creationId xmlns:p14="http://schemas.microsoft.com/office/powerpoint/2010/main" val="8357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80190"/>
            <a:ext cx="10515600" cy="1325563"/>
          </a:xfrm>
        </p:spPr>
        <p:txBody>
          <a:bodyPr/>
          <a:lstStyle/>
          <a:p>
            <a:r>
              <a:rPr lang="en-US" sz="5867" dirty="0"/>
              <a:t>Vulnerable functions</a:t>
            </a:r>
          </a:p>
        </p:txBody>
      </p:sp>
      <p:sp>
        <p:nvSpPr>
          <p:cNvPr id="34819" name="Rectangle 3" descr="Rectangle: Click to edit Master text styles&#10;Second level&#10;Third level&#10;Fourth level&#10;Fifth level"/>
          <p:cNvSpPr>
            <a:spLocks noGrp="1" noChangeArrowheads="1"/>
          </p:cNvSpPr>
          <p:nvPr>
            <p:ph type="body" idx="1"/>
          </p:nvPr>
        </p:nvSpPr>
        <p:spPr>
          <a:xfrm>
            <a:off x="609600" y="1371600"/>
            <a:ext cx="10363200" cy="5029200"/>
          </a:xfrm>
        </p:spPr>
        <p:txBody>
          <a:bodyPr>
            <a:normAutofit/>
          </a:bodyPr>
          <a:lstStyle/>
          <a:p>
            <a:pPr>
              <a:buFont typeface="Wingdings" pitchFamily="2" charset="2"/>
              <a:buNone/>
            </a:pPr>
            <a:r>
              <a:rPr lang="en-US" sz="3200" dirty="0"/>
              <a:t>Any function using a format string.</a:t>
            </a:r>
          </a:p>
          <a:p>
            <a:pPr>
              <a:buFont typeface="Wingdings" pitchFamily="2" charset="2"/>
              <a:buNone/>
            </a:pPr>
            <a:endParaRPr lang="en-US" sz="3200" dirty="0"/>
          </a:p>
          <a:p>
            <a:pPr>
              <a:buFont typeface="Wingdings" pitchFamily="2" charset="2"/>
              <a:buNone/>
            </a:pPr>
            <a:r>
              <a:rPr lang="en-US" sz="3200" dirty="0"/>
              <a:t>Printing:</a:t>
            </a:r>
          </a:p>
          <a:p>
            <a:pPr>
              <a:buFont typeface="Wingdings" pitchFamily="2" charset="2"/>
              <a:buNone/>
            </a:pPr>
            <a:r>
              <a:rPr lang="en-US" sz="3200" dirty="0"/>
              <a:t>	</a:t>
            </a:r>
            <a:r>
              <a:rPr lang="en-US" sz="3200" dirty="0" err="1"/>
              <a:t>printf</a:t>
            </a:r>
            <a:r>
              <a:rPr lang="en-US" sz="3200" dirty="0"/>
              <a:t>, </a:t>
            </a:r>
            <a:r>
              <a:rPr lang="en-US" sz="3200" dirty="0" err="1"/>
              <a:t>fprintf</a:t>
            </a:r>
            <a:r>
              <a:rPr lang="en-US" sz="3200" dirty="0"/>
              <a:t>, </a:t>
            </a:r>
            <a:r>
              <a:rPr lang="en-US" sz="3200" dirty="0" err="1"/>
              <a:t>sprintf</a:t>
            </a:r>
            <a:r>
              <a:rPr lang="en-US" sz="3200" dirty="0"/>
              <a:t>, …</a:t>
            </a:r>
          </a:p>
          <a:p>
            <a:pPr>
              <a:buFont typeface="Wingdings" pitchFamily="2" charset="2"/>
              <a:buNone/>
            </a:pPr>
            <a:r>
              <a:rPr lang="en-US" sz="3200" dirty="0"/>
              <a:t>	</a:t>
            </a:r>
            <a:r>
              <a:rPr lang="en-US" sz="3200" dirty="0" err="1"/>
              <a:t>vprintf</a:t>
            </a:r>
            <a:r>
              <a:rPr lang="en-US" sz="3200" dirty="0"/>
              <a:t>, </a:t>
            </a:r>
            <a:r>
              <a:rPr lang="en-US" sz="3200" dirty="0" err="1"/>
              <a:t>vfprintf</a:t>
            </a:r>
            <a:r>
              <a:rPr lang="en-US" sz="3200" dirty="0"/>
              <a:t>, </a:t>
            </a:r>
            <a:r>
              <a:rPr lang="en-US" sz="3200" dirty="0" err="1"/>
              <a:t>vsprintf</a:t>
            </a:r>
            <a:r>
              <a:rPr lang="en-US" sz="3200" dirty="0"/>
              <a:t>, …</a:t>
            </a:r>
          </a:p>
          <a:p>
            <a:pPr>
              <a:buFont typeface="Wingdings" pitchFamily="2" charset="2"/>
              <a:buNone/>
            </a:pPr>
            <a:endParaRPr lang="en-US" sz="3200" dirty="0"/>
          </a:p>
          <a:p>
            <a:pPr>
              <a:buFont typeface="Wingdings" pitchFamily="2" charset="2"/>
              <a:buNone/>
            </a:pPr>
            <a:r>
              <a:rPr lang="en-US" sz="3200" dirty="0"/>
              <a:t>Logging:</a:t>
            </a:r>
          </a:p>
          <a:p>
            <a:pPr>
              <a:buFont typeface="Wingdings" pitchFamily="2" charset="2"/>
              <a:buNone/>
            </a:pPr>
            <a:r>
              <a:rPr lang="en-US" sz="3200" dirty="0"/>
              <a:t>	syslog,  err, warn</a:t>
            </a:r>
          </a:p>
        </p:txBody>
      </p:sp>
    </p:spTree>
    <p:extLst>
      <p:ext uri="{BB962C8B-B14F-4D97-AF65-F5344CB8AC3E}">
        <p14:creationId xmlns:p14="http://schemas.microsoft.com/office/powerpoint/2010/main" val="2395858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5867"/>
              <a:t>Exploit</a:t>
            </a:r>
          </a:p>
        </p:txBody>
      </p:sp>
      <p:sp>
        <p:nvSpPr>
          <p:cNvPr id="35843" name="Rectangle 3" descr="Rectangle: Click to edit Master text styles&#10;Second level&#10;Third level&#10;Fourth level&#10;Fifth level"/>
          <p:cNvSpPr>
            <a:spLocks noGrp="1" noChangeArrowheads="1"/>
          </p:cNvSpPr>
          <p:nvPr>
            <p:ph type="body" idx="1"/>
          </p:nvPr>
        </p:nvSpPr>
        <p:spPr>
          <a:xfrm>
            <a:off x="609600" y="1600200"/>
            <a:ext cx="11582400" cy="5080000"/>
          </a:xfrm>
        </p:spPr>
        <p:txBody>
          <a:bodyPr>
            <a:normAutofit/>
          </a:bodyPr>
          <a:lstStyle/>
          <a:p>
            <a:r>
              <a:rPr lang="en-US" sz="3733" dirty="0"/>
              <a:t>Dumping arbitrary memory:</a:t>
            </a:r>
          </a:p>
          <a:p>
            <a:pPr lvl="1">
              <a:lnSpc>
                <a:spcPct val="150000"/>
              </a:lnSpc>
            </a:pPr>
            <a:r>
              <a:rPr lang="en-US" dirty="0"/>
              <a:t>Walk up stack until desired pointer is found.</a:t>
            </a:r>
          </a:p>
          <a:p>
            <a:pPr lvl="1">
              <a:lnSpc>
                <a:spcPct val="150000"/>
              </a:lnSpc>
            </a:pPr>
            <a:r>
              <a:rPr lang="en-US" dirty="0" err="1"/>
              <a:t>printf</a:t>
            </a:r>
            <a:r>
              <a:rPr lang="en-US" dirty="0"/>
              <a:t>( “%08x.%08x.%08x.%08x|%s|”)</a:t>
            </a:r>
          </a:p>
          <a:p>
            <a:pPr lvl="1"/>
            <a:endParaRPr lang="en-US" dirty="0"/>
          </a:p>
          <a:p>
            <a:pPr lvl="1"/>
            <a:endParaRPr lang="en-US" dirty="0"/>
          </a:p>
          <a:p>
            <a:r>
              <a:rPr lang="en-US" sz="3733" dirty="0"/>
              <a:t>Writing to memory:</a:t>
            </a:r>
          </a:p>
          <a:p>
            <a:pPr lvl="1">
              <a:lnSpc>
                <a:spcPct val="150000"/>
              </a:lnSpc>
            </a:pPr>
            <a:r>
              <a:rPr lang="en-US" dirty="0" err="1"/>
              <a:t>printf</a:t>
            </a:r>
            <a:r>
              <a:rPr lang="en-US" dirty="0"/>
              <a:t>( “hello %n”, &amp;temp)   --   writes ‘6’ into temp.</a:t>
            </a:r>
          </a:p>
          <a:p>
            <a:pPr lvl="1">
              <a:lnSpc>
                <a:spcPct val="150000"/>
              </a:lnSpc>
            </a:pPr>
            <a:r>
              <a:rPr lang="en-US" dirty="0" err="1"/>
              <a:t>printf</a:t>
            </a:r>
            <a:r>
              <a:rPr lang="en-US" dirty="0"/>
              <a:t>( “%08x.%08x.%08x.%08x.%n”)  --  difficult to exploit</a:t>
            </a:r>
          </a:p>
        </p:txBody>
      </p:sp>
      <p:sp>
        <p:nvSpPr>
          <p:cNvPr id="2" name="Cloud 1">
            <a:extLst>
              <a:ext uri="{FF2B5EF4-FFF2-40B4-BE49-F238E27FC236}">
                <a16:creationId xmlns:a16="http://schemas.microsoft.com/office/drawing/2014/main" id="{D491CB35-6943-F706-7D41-12252AD3979C}"/>
              </a:ext>
            </a:extLst>
          </p:cNvPr>
          <p:cNvSpPr/>
          <p:nvPr/>
        </p:nvSpPr>
        <p:spPr>
          <a:xfrm>
            <a:off x="7523018" y="1482436"/>
            <a:ext cx="3394364" cy="185095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Which stack variable is leaked?</a:t>
            </a:r>
          </a:p>
        </p:txBody>
      </p:sp>
      <p:sp>
        <p:nvSpPr>
          <p:cNvPr id="3" name="Cloud 2">
            <a:extLst>
              <a:ext uri="{FF2B5EF4-FFF2-40B4-BE49-F238E27FC236}">
                <a16:creationId xmlns:a16="http://schemas.microsoft.com/office/drawing/2014/main" id="{C025C98C-E3DA-62BF-01A6-620A2FBF15B0}"/>
              </a:ext>
            </a:extLst>
          </p:cNvPr>
          <p:cNvSpPr/>
          <p:nvPr/>
        </p:nvSpPr>
        <p:spPr>
          <a:xfrm>
            <a:off x="8506691" y="3948545"/>
            <a:ext cx="3394364" cy="185095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What value will be written into memory?</a:t>
            </a:r>
          </a:p>
        </p:txBody>
      </p:sp>
    </p:spTree>
    <p:extLst>
      <p:ext uri="{BB962C8B-B14F-4D97-AF65-F5344CB8AC3E}">
        <p14:creationId xmlns:p14="http://schemas.microsoft.com/office/powerpoint/2010/main" val="113311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red and yellow fire with text overlay&#10;&#10;Description automatically generated">
            <a:extLst>
              <a:ext uri="{FF2B5EF4-FFF2-40B4-BE49-F238E27FC236}">
                <a16:creationId xmlns:a16="http://schemas.microsoft.com/office/drawing/2014/main" id="{572BF272-1C3E-309C-FBBC-977E4A9D3963}"/>
              </a:ext>
            </a:extLst>
          </p:cNvPr>
          <p:cNvPicPr>
            <a:picLocks noGrp="1" noChangeAspect="1"/>
          </p:cNvPicPr>
          <p:nvPr>
            <p:ph idx="1"/>
          </p:nvPr>
        </p:nvPicPr>
        <p:blipFill rotWithShape="1">
          <a:blip r:embed="rId2"/>
          <a:srcRect l="12937" r="11987"/>
          <a:stretch/>
        </p:blipFill>
        <p:spPr>
          <a:xfrm>
            <a:off x="212917" y="1579550"/>
            <a:ext cx="5472545" cy="4351338"/>
          </a:xfrm>
        </p:spPr>
      </p:pic>
      <p:sp>
        <p:nvSpPr>
          <p:cNvPr id="4" name="Rectangle 2">
            <a:extLst>
              <a:ext uri="{FF2B5EF4-FFF2-40B4-BE49-F238E27FC236}">
                <a16:creationId xmlns:a16="http://schemas.microsoft.com/office/drawing/2014/main" id="{2C0C5E17-A817-8F30-4D1E-2A40F81954B8}"/>
              </a:ext>
            </a:extLst>
          </p:cNvPr>
          <p:cNvSpPr txBox="1">
            <a:spLocks noChangeArrowheads="1"/>
          </p:cNvSpPr>
          <p:nvPr/>
        </p:nvSpPr>
        <p:spPr>
          <a:xfrm>
            <a:off x="749738" y="514898"/>
            <a:ext cx="10363200" cy="73183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333" dirty="0"/>
              <a:t>First example:   buffer overflows</a:t>
            </a:r>
          </a:p>
        </p:txBody>
      </p:sp>
      <p:sp>
        <p:nvSpPr>
          <p:cNvPr id="7" name="TextBox 6">
            <a:extLst>
              <a:ext uri="{FF2B5EF4-FFF2-40B4-BE49-F238E27FC236}">
                <a16:creationId xmlns:a16="http://schemas.microsoft.com/office/drawing/2014/main" id="{88E1674F-611A-2F68-DC2E-8EE5DDA89CE9}"/>
              </a:ext>
            </a:extLst>
          </p:cNvPr>
          <p:cNvSpPr txBox="1"/>
          <p:nvPr/>
        </p:nvSpPr>
        <p:spPr>
          <a:xfrm>
            <a:off x="5357" y="6263701"/>
            <a:ext cx="5925981" cy="369332"/>
          </a:xfrm>
          <a:prstGeom prst="rect">
            <a:avLst/>
          </a:prstGeom>
          <a:noFill/>
        </p:spPr>
        <p:txBody>
          <a:bodyPr wrap="none" rtlCol="0">
            <a:spAutoFit/>
          </a:bodyPr>
          <a:lstStyle/>
          <a:p>
            <a:r>
              <a:rPr lang="en-US" dirty="0" err="1"/>
              <a:t>Phrack</a:t>
            </a:r>
            <a:r>
              <a:rPr lang="en-US" dirty="0"/>
              <a:t> : an online magazine by and for hackers since 1985</a:t>
            </a:r>
          </a:p>
        </p:txBody>
      </p:sp>
      <p:pic>
        <p:nvPicPr>
          <p:cNvPr id="10" name="Picture 9" descr="A screenshot of a computer&#10;&#10;Description automatically generated">
            <a:extLst>
              <a:ext uri="{FF2B5EF4-FFF2-40B4-BE49-F238E27FC236}">
                <a16:creationId xmlns:a16="http://schemas.microsoft.com/office/drawing/2014/main" id="{29F8F112-5EA6-3FB8-D5C1-73EA9BF8C442}"/>
              </a:ext>
            </a:extLst>
          </p:cNvPr>
          <p:cNvPicPr>
            <a:picLocks noChangeAspect="1"/>
          </p:cNvPicPr>
          <p:nvPr/>
        </p:nvPicPr>
        <p:blipFill rotWithShape="1">
          <a:blip r:embed="rId3"/>
          <a:srcRect l="-230" t="4155" r="18234"/>
          <a:stretch/>
        </p:blipFill>
        <p:spPr>
          <a:xfrm>
            <a:off x="5818909" y="1576128"/>
            <a:ext cx="6373091" cy="4754284"/>
          </a:xfrm>
          <a:prstGeom prst="rect">
            <a:avLst/>
          </a:prstGeom>
        </p:spPr>
      </p:pic>
      <p:sp>
        <p:nvSpPr>
          <p:cNvPr id="11" name="Rounded Rectangle 10">
            <a:extLst>
              <a:ext uri="{FF2B5EF4-FFF2-40B4-BE49-F238E27FC236}">
                <a16:creationId xmlns:a16="http://schemas.microsoft.com/office/drawing/2014/main" id="{23EB3ACD-C58B-911C-AE05-2DE779D642FA}"/>
              </a:ext>
            </a:extLst>
          </p:cNvPr>
          <p:cNvSpPr/>
          <p:nvPr/>
        </p:nvSpPr>
        <p:spPr>
          <a:xfrm>
            <a:off x="7384473" y="3214255"/>
            <a:ext cx="3728465" cy="739015"/>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5589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after free exploits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29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FAB72-A29F-114B-A567-941DEAD6D2D5}"/>
              </a:ext>
            </a:extLst>
          </p:cNvPr>
          <p:cNvPicPr>
            <a:picLocks noChangeAspect="1"/>
          </p:cNvPicPr>
          <p:nvPr/>
        </p:nvPicPr>
        <p:blipFill>
          <a:blip r:embed="rId2"/>
          <a:stretch>
            <a:fillRect/>
          </a:stretch>
        </p:blipFill>
        <p:spPr>
          <a:xfrm>
            <a:off x="1399466" y="1117738"/>
            <a:ext cx="9393069" cy="5717001"/>
          </a:xfrm>
          <a:prstGeom prst="rect">
            <a:avLst/>
          </a:prstGeom>
        </p:spPr>
      </p:pic>
      <p:sp>
        <p:nvSpPr>
          <p:cNvPr id="5" name="Title 4">
            <a:extLst>
              <a:ext uri="{FF2B5EF4-FFF2-40B4-BE49-F238E27FC236}">
                <a16:creationId xmlns:a16="http://schemas.microsoft.com/office/drawing/2014/main" id="{EA3B0A62-8273-3347-B208-741A9794C374}"/>
              </a:ext>
            </a:extLst>
          </p:cNvPr>
          <p:cNvSpPr>
            <a:spLocks noGrp="1"/>
          </p:cNvSpPr>
          <p:nvPr>
            <p:ph type="title"/>
          </p:nvPr>
        </p:nvSpPr>
        <p:spPr>
          <a:xfrm>
            <a:off x="355600" y="-48592"/>
            <a:ext cx="11480800" cy="1143000"/>
          </a:xfrm>
        </p:spPr>
        <p:txBody>
          <a:bodyPr>
            <a:noAutofit/>
          </a:bodyPr>
          <a:lstStyle/>
          <a:p>
            <a:r>
              <a:rPr lang="en-US" sz="3733" dirty="0"/>
              <a:t>High impact security vulns. in Chrome 2015 – 2020    </a:t>
            </a:r>
            <a:r>
              <a:rPr lang="en-US" sz="2400" dirty="0"/>
              <a:t>(C++)</a:t>
            </a:r>
            <a:endParaRPr lang="en-US" sz="3733" dirty="0"/>
          </a:p>
        </p:txBody>
      </p:sp>
      <p:sp>
        <p:nvSpPr>
          <p:cNvPr id="7" name="TextBox 6">
            <a:extLst>
              <a:ext uri="{FF2B5EF4-FFF2-40B4-BE49-F238E27FC236}">
                <a16:creationId xmlns:a16="http://schemas.microsoft.com/office/drawing/2014/main" id="{1E36D31E-58A1-834F-B6A0-4B17F34D4582}"/>
              </a:ext>
            </a:extLst>
          </p:cNvPr>
          <p:cNvSpPr txBox="1"/>
          <p:nvPr/>
        </p:nvSpPr>
        <p:spPr>
          <a:xfrm>
            <a:off x="5486400" y="5867401"/>
            <a:ext cx="5366534" cy="461665"/>
          </a:xfrm>
          <a:prstGeom prst="rect">
            <a:avLst/>
          </a:prstGeom>
          <a:noFill/>
        </p:spPr>
        <p:txBody>
          <a:bodyPr wrap="none" rtlCol="0">
            <a:spAutoFit/>
          </a:bodyPr>
          <a:lstStyle/>
          <a:p>
            <a:r>
              <a:rPr lang="en-US" sz="2400" dirty="0"/>
              <a:t>70% due to memory management bugs</a:t>
            </a:r>
          </a:p>
        </p:txBody>
      </p:sp>
      <p:sp>
        <p:nvSpPr>
          <p:cNvPr id="8" name="Oval 7">
            <a:extLst>
              <a:ext uri="{FF2B5EF4-FFF2-40B4-BE49-F238E27FC236}">
                <a16:creationId xmlns:a16="http://schemas.microsoft.com/office/drawing/2014/main" id="{18865BE0-C5B7-E345-878C-18F4C811E7C6}"/>
              </a:ext>
            </a:extLst>
          </p:cNvPr>
          <p:cNvSpPr/>
          <p:nvPr/>
        </p:nvSpPr>
        <p:spPr>
          <a:xfrm>
            <a:off x="8229600" y="2921000"/>
            <a:ext cx="1727200" cy="71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2D2BC32B-7DFB-C240-9BFF-49BE678E81A6}"/>
              </a:ext>
            </a:extLst>
          </p:cNvPr>
          <p:cNvSpPr/>
          <p:nvPr/>
        </p:nvSpPr>
        <p:spPr>
          <a:xfrm>
            <a:off x="2235200" y="5156200"/>
            <a:ext cx="2438400" cy="71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79189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7000"/>
            <a:ext cx="11480800" cy="1143000"/>
          </a:xfrm>
        </p:spPr>
        <p:txBody>
          <a:bodyPr>
            <a:normAutofit/>
          </a:bodyPr>
          <a:lstStyle/>
          <a:p>
            <a:r>
              <a:rPr lang="en-US" dirty="0"/>
              <a:t>IE11 Example:   </a:t>
            </a:r>
            <a:r>
              <a:rPr lang="mr-IN" sz="4800" dirty="0"/>
              <a:t>CVE-2014-0282</a:t>
            </a:r>
            <a:r>
              <a:rPr lang="en-US" sz="4800" dirty="0"/>
              <a:t> </a:t>
            </a:r>
            <a:r>
              <a:rPr lang="mr-IN" dirty="0"/>
              <a:t> </a:t>
            </a:r>
            <a:r>
              <a:rPr lang="en-US" sz="3200" dirty="0"/>
              <a:t>(simplified)</a:t>
            </a:r>
          </a:p>
        </p:txBody>
      </p:sp>
      <p:sp>
        <p:nvSpPr>
          <p:cNvPr id="6" name="TextBox 5"/>
          <p:cNvSpPr txBox="1"/>
          <p:nvPr/>
        </p:nvSpPr>
        <p:spPr>
          <a:xfrm>
            <a:off x="626533" y="954564"/>
            <a:ext cx="10955867" cy="5838393"/>
          </a:xfrm>
          <a:prstGeom prst="rect">
            <a:avLst/>
          </a:prstGeom>
          <a:noFill/>
        </p:spPr>
        <p:txBody>
          <a:bodyPr wrap="square" rtlCol="0">
            <a:spAutoFit/>
          </a:bodyPr>
          <a:lstStyle/>
          <a:p>
            <a:r>
              <a:rPr lang="en-US" sz="2667" b="1" dirty="0"/>
              <a:t>&lt;form id="form"&gt;</a:t>
            </a:r>
            <a:br>
              <a:rPr lang="en-US" sz="2667" b="1" dirty="0"/>
            </a:br>
            <a:r>
              <a:rPr lang="en-US" sz="2667" dirty="0"/>
              <a:t>   &lt;</a:t>
            </a:r>
            <a:r>
              <a:rPr lang="en-US" sz="2667" dirty="0" err="1"/>
              <a:t>textarea</a:t>
            </a:r>
            <a:r>
              <a:rPr lang="en-US" sz="2667" dirty="0"/>
              <a:t> id="c1" name="a1" &gt;&lt;/</a:t>
            </a:r>
            <a:r>
              <a:rPr lang="en-US" sz="2667" dirty="0" err="1"/>
              <a:t>textarea</a:t>
            </a:r>
            <a:r>
              <a:rPr lang="en-US" sz="2667" dirty="0"/>
              <a:t>&gt;</a:t>
            </a:r>
            <a:br>
              <a:rPr lang="en-US" sz="2667" dirty="0"/>
            </a:br>
            <a:r>
              <a:rPr lang="en-US" sz="2667" dirty="0"/>
              <a:t>   &lt;input      id="c2" type="text" name="a2” value="</a:t>
            </a:r>
            <a:r>
              <a:rPr lang="en-US" sz="2667" dirty="0" err="1"/>
              <a:t>val</a:t>
            </a:r>
            <a:r>
              <a:rPr lang="en-US" sz="2667" dirty="0"/>
              <a:t>"&gt; </a:t>
            </a:r>
          </a:p>
          <a:p>
            <a:r>
              <a:rPr lang="en-US" sz="2667" b="1" dirty="0"/>
              <a:t>&lt;/form&gt;</a:t>
            </a:r>
          </a:p>
          <a:p>
            <a:endParaRPr lang="en-US" sz="2667" dirty="0"/>
          </a:p>
          <a:p>
            <a:r>
              <a:rPr lang="en-US" sz="2667" dirty="0"/>
              <a:t>&lt;script&gt;</a:t>
            </a:r>
          </a:p>
          <a:p>
            <a:r>
              <a:rPr lang="en-US" sz="2667" dirty="0"/>
              <a:t>    </a:t>
            </a:r>
            <a:r>
              <a:rPr lang="en-US" sz="2667" b="1" dirty="0"/>
              <a:t>function changer() {</a:t>
            </a:r>
          </a:p>
          <a:p>
            <a:r>
              <a:rPr lang="en-US" sz="2667" b="1" dirty="0"/>
              <a:t>        </a:t>
            </a:r>
            <a:r>
              <a:rPr lang="en-US" sz="2667" b="1" dirty="0" err="1"/>
              <a:t>document.getElementById</a:t>
            </a:r>
            <a:r>
              <a:rPr lang="en-US" sz="2667" b="1" dirty="0"/>
              <a:t>("form").</a:t>
            </a:r>
            <a:r>
              <a:rPr lang="en-US" sz="2667" b="1" dirty="0" err="1"/>
              <a:t>innerHTML</a:t>
            </a:r>
            <a:r>
              <a:rPr lang="en-US" sz="2667" b="1" dirty="0"/>
              <a:t> = ""; </a:t>
            </a:r>
          </a:p>
          <a:p>
            <a:r>
              <a:rPr lang="en-US" sz="2667" b="1" dirty="0"/>
              <a:t>        </a:t>
            </a:r>
            <a:r>
              <a:rPr lang="en-US" sz="2667" b="1" dirty="0" err="1"/>
              <a:t>CollectGarbage</a:t>
            </a:r>
            <a:r>
              <a:rPr lang="en-US" sz="2667" b="1" dirty="0"/>
              <a:t>();           // erase  c1 and c2 fields</a:t>
            </a:r>
          </a:p>
          <a:p>
            <a:r>
              <a:rPr lang="en-US" sz="2667" b="1" dirty="0"/>
              <a:t>    } </a:t>
            </a:r>
          </a:p>
          <a:p>
            <a:endParaRPr lang="en-US" sz="2667" dirty="0"/>
          </a:p>
          <a:p>
            <a:r>
              <a:rPr lang="en-US" sz="2667" dirty="0"/>
              <a:t>    </a:t>
            </a:r>
            <a:r>
              <a:rPr lang="en-US" sz="2667" b="1" dirty="0" err="1"/>
              <a:t>document.getElementById</a:t>
            </a:r>
            <a:r>
              <a:rPr lang="en-US" sz="2667" b="1" dirty="0"/>
              <a:t>("c1").</a:t>
            </a:r>
            <a:r>
              <a:rPr lang="en-US" sz="2667" b="1" dirty="0" err="1"/>
              <a:t>onpropertychange</a:t>
            </a:r>
            <a:r>
              <a:rPr lang="en-US" sz="2667" b="1" dirty="0"/>
              <a:t> = changer; </a:t>
            </a:r>
          </a:p>
          <a:p>
            <a:r>
              <a:rPr lang="en-US" sz="2667" b="1" dirty="0"/>
              <a:t>    </a:t>
            </a:r>
            <a:r>
              <a:rPr lang="en-US" sz="2667" b="1" dirty="0" err="1"/>
              <a:t>document.getElementById</a:t>
            </a:r>
            <a:r>
              <a:rPr lang="en-US" sz="2667" b="1" dirty="0"/>
              <a:t>("form").reset(); </a:t>
            </a:r>
          </a:p>
          <a:p>
            <a:r>
              <a:rPr lang="en-US" sz="2667" dirty="0"/>
              <a:t>&lt;/script&gt;</a:t>
            </a:r>
          </a:p>
        </p:txBody>
      </p:sp>
      <p:grpSp>
        <p:nvGrpSpPr>
          <p:cNvPr id="10" name="Group 9"/>
          <p:cNvGrpSpPr/>
          <p:nvPr/>
        </p:nvGrpSpPr>
        <p:grpSpPr>
          <a:xfrm>
            <a:off x="7230535" y="2311400"/>
            <a:ext cx="4891034" cy="3880917"/>
            <a:chOff x="5422900" y="1733550"/>
            <a:chExt cx="3668275" cy="2910688"/>
          </a:xfrm>
        </p:grpSpPr>
        <p:sp>
          <p:nvSpPr>
            <p:cNvPr id="8" name="TextBox 7"/>
            <p:cNvSpPr txBox="1"/>
            <p:nvPr/>
          </p:nvSpPr>
          <p:spPr>
            <a:xfrm>
              <a:off x="6324600" y="1733550"/>
              <a:ext cx="2766575" cy="992724"/>
            </a:xfrm>
            <a:prstGeom prst="rect">
              <a:avLst/>
            </a:prstGeom>
            <a:noFill/>
            <a:ln>
              <a:solidFill>
                <a:srgbClr val="FF0000"/>
              </a:solidFill>
            </a:ln>
          </p:spPr>
          <p:txBody>
            <a:bodyPr wrap="none" rtlCol="0">
              <a:spAutoFit/>
            </a:bodyPr>
            <a:lstStyle/>
            <a:p>
              <a:r>
                <a:rPr lang="en-US" sz="2667" dirty="0"/>
                <a:t>Loop on form elements:</a:t>
              </a:r>
            </a:p>
            <a:p>
              <a:r>
                <a:rPr lang="en-US" sz="2667" dirty="0"/>
                <a:t>      c1.DoReset() </a:t>
              </a:r>
            </a:p>
            <a:p>
              <a:r>
                <a:rPr lang="en-US" sz="2667" dirty="0"/>
                <a:t>      c2.DoReset() </a:t>
              </a:r>
            </a:p>
          </p:txBody>
        </p:sp>
        <p:sp>
          <p:nvSpPr>
            <p:cNvPr id="9" name="Freeform 8"/>
            <p:cNvSpPr/>
            <p:nvPr/>
          </p:nvSpPr>
          <p:spPr>
            <a:xfrm>
              <a:off x="5422900" y="2832100"/>
              <a:ext cx="2605103" cy="1812138"/>
            </a:xfrm>
            <a:custGeom>
              <a:avLst/>
              <a:gdLst>
                <a:gd name="connsiteX0" fmla="*/ 0 w 2605103"/>
                <a:gd name="connsiteY0" fmla="*/ 1739900 h 1812138"/>
                <a:gd name="connsiteX1" fmla="*/ 1955800 w 2605103"/>
                <a:gd name="connsiteY1" fmla="*/ 1752600 h 1812138"/>
                <a:gd name="connsiteX2" fmla="*/ 2540000 w 2605103"/>
                <a:gd name="connsiteY2" fmla="*/ 1092200 h 1812138"/>
                <a:gd name="connsiteX3" fmla="*/ 2590800 w 2605103"/>
                <a:gd name="connsiteY3" fmla="*/ 0 h 1812138"/>
              </a:gdLst>
              <a:ahLst/>
              <a:cxnLst>
                <a:cxn ang="0">
                  <a:pos x="connsiteX0" y="connsiteY0"/>
                </a:cxn>
                <a:cxn ang="0">
                  <a:pos x="connsiteX1" y="connsiteY1"/>
                </a:cxn>
                <a:cxn ang="0">
                  <a:pos x="connsiteX2" y="connsiteY2"/>
                </a:cxn>
                <a:cxn ang="0">
                  <a:pos x="connsiteX3" y="connsiteY3"/>
                </a:cxn>
              </a:cxnLst>
              <a:rect l="l" t="t" r="r" b="b"/>
              <a:pathLst>
                <a:path w="2605103" h="1812138">
                  <a:moveTo>
                    <a:pt x="0" y="1739900"/>
                  </a:moveTo>
                  <a:cubicBezTo>
                    <a:pt x="766233" y="1800225"/>
                    <a:pt x="1532467" y="1860550"/>
                    <a:pt x="1955800" y="1752600"/>
                  </a:cubicBezTo>
                  <a:cubicBezTo>
                    <a:pt x="2379133" y="1644650"/>
                    <a:pt x="2434167" y="1384300"/>
                    <a:pt x="2540000" y="1092200"/>
                  </a:cubicBezTo>
                  <a:cubicBezTo>
                    <a:pt x="2645833" y="800100"/>
                    <a:pt x="2590800" y="0"/>
                    <a:pt x="2590800"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TextBox 2">
            <a:extLst>
              <a:ext uri="{FF2B5EF4-FFF2-40B4-BE49-F238E27FC236}">
                <a16:creationId xmlns:a16="http://schemas.microsoft.com/office/drawing/2014/main" id="{8889F23B-FBE6-5246-B046-44A6D90CE30D}"/>
              </a:ext>
            </a:extLst>
          </p:cNvPr>
          <p:cNvSpPr txBox="1"/>
          <p:nvPr/>
        </p:nvSpPr>
        <p:spPr>
          <a:xfrm>
            <a:off x="8967269" y="925037"/>
            <a:ext cx="2847383" cy="461665"/>
          </a:xfrm>
          <a:prstGeom prst="rect">
            <a:avLst/>
          </a:prstGeom>
          <a:noFill/>
        </p:spPr>
        <p:txBody>
          <a:bodyPr wrap="none" rtlCol="0">
            <a:spAutoFit/>
          </a:bodyPr>
          <a:lstStyle/>
          <a:p>
            <a:r>
              <a:rPr lang="en-US" sz="2400" dirty="0"/>
              <a:t>(IE11 written in C++)</a:t>
            </a:r>
          </a:p>
        </p:txBody>
      </p:sp>
    </p:spTree>
    <p:extLst>
      <p:ext uri="{BB962C8B-B14F-4D97-AF65-F5344CB8AC3E}">
        <p14:creationId xmlns:p14="http://schemas.microsoft.com/office/powerpoint/2010/main" val="20285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What just happened?</a:t>
            </a:r>
          </a:p>
        </p:txBody>
      </p:sp>
      <p:grpSp>
        <p:nvGrpSpPr>
          <p:cNvPr id="25" name="Group 24"/>
          <p:cNvGrpSpPr/>
          <p:nvPr/>
        </p:nvGrpSpPr>
        <p:grpSpPr>
          <a:xfrm>
            <a:off x="1765333" y="2640073"/>
            <a:ext cx="8404100" cy="1809689"/>
            <a:chOff x="1324000" y="2128883"/>
            <a:chExt cx="6303075" cy="1357267"/>
          </a:xfrm>
        </p:grpSpPr>
        <p:sp>
          <p:nvSpPr>
            <p:cNvPr id="5" name="Rectangle 4"/>
            <p:cNvSpPr/>
            <p:nvPr/>
          </p:nvSpPr>
          <p:spPr>
            <a:xfrm>
              <a:off x="1620892" y="257175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vptr</a:t>
              </a:r>
              <a:endParaRPr lang="en-US" sz="2400" dirty="0">
                <a:solidFill>
                  <a:schemeClr val="tx1"/>
                </a:solidFill>
              </a:endParaRPr>
            </a:p>
          </p:txBody>
        </p:sp>
        <p:sp>
          <p:nvSpPr>
            <p:cNvPr id="6" name="Rectangle 5"/>
            <p:cNvSpPr/>
            <p:nvPr/>
          </p:nvSpPr>
          <p:spPr>
            <a:xfrm>
              <a:off x="1620892" y="280035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1620892" y="302895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data</a:t>
              </a:r>
            </a:p>
          </p:txBody>
        </p:sp>
        <p:sp>
          <p:nvSpPr>
            <p:cNvPr id="8" name="Rectangle 7"/>
            <p:cNvSpPr/>
            <p:nvPr/>
          </p:nvSpPr>
          <p:spPr>
            <a:xfrm>
              <a:off x="1620892" y="325755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1324000" y="2128883"/>
              <a:ext cx="1428517" cy="438581"/>
            </a:xfrm>
            <a:prstGeom prst="rect">
              <a:avLst/>
            </a:prstGeom>
            <a:noFill/>
          </p:spPr>
          <p:txBody>
            <a:bodyPr wrap="none" rtlCol="0">
              <a:spAutoFit/>
            </a:bodyPr>
            <a:lstStyle/>
            <a:p>
              <a:r>
                <a:rPr lang="en-US" sz="3200" dirty="0"/>
                <a:t>object  c2</a:t>
              </a:r>
            </a:p>
          </p:txBody>
        </p:sp>
        <p:cxnSp>
          <p:nvCxnSpPr>
            <p:cNvPr id="10" name="Straight Arrow Connector 9"/>
            <p:cNvCxnSpPr>
              <a:stCxn id="8" idx="3"/>
              <a:endCxn id="15" idx="1"/>
            </p:cNvCxnSpPr>
            <p:nvPr/>
          </p:nvCxnSpPr>
          <p:spPr>
            <a:xfrm flipV="1">
              <a:off x="2459092" y="2400300"/>
              <a:ext cx="1447800" cy="285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06892" y="22860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FP1</a:t>
              </a:r>
            </a:p>
          </p:txBody>
        </p:sp>
        <p:sp>
          <p:nvSpPr>
            <p:cNvPr id="12" name="Rectangle 11"/>
            <p:cNvSpPr/>
            <p:nvPr/>
          </p:nvSpPr>
          <p:spPr>
            <a:xfrm>
              <a:off x="3906892" y="25146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FP2</a:t>
              </a:r>
              <a:endParaRPr lang="en-US" sz="2400" dirty="0">
                <a:solidFill>
                  <a:schemeClr val="tx1"/>
                </a:solidFill>
              </a:endParaRPr>
            </a:p>
          </p:txBody>
        </p:sp>
        <p:sp>
          <p:nvSpPr>
            <p:cNvPr id="13" name="Rectangle 12"/>
            <p:cNvSpPr/>
            <p:nvPr/>
          </p:nvSpPr>
          <p:spPr>
            <a:xfrm>
              <a:off x="3906892" y="27432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tx1"/>
                  </a:solidFill>
                </a:rPr>
                <a:t>FP3</a:t>
              </a:r>
            </a:p>
          </p:txBody>
        </p:sp>
        <p:sp>
          <p:nvSpPr>
            <p:cNvPr id="14" name="TextBox 13"/>
            <p:cNvSpPr txBox="1"/>
            <p:nvPr/>
          </p:nvSpPr>
          <p:spPr>
            <a:xfrm>
              <a:off x="3855252" y="2957467"/>
              <a:ext cx="819215" cy="377075"/>
            </a:xfrm>
            <a:prstGeom prst="rect">
              <a:avLst/>
            </a:prstGeom>
            <a:noFill/>
          </p:spPr>
          <p:txBody>
            <a:bodyPr wrap="none" rtlCol="0">
              <a:spAutoFit/>
            </a:bodyPr>
            <a:lstStyle/>
            <a:p>
              <a:r>
                <a:rPr lang="en-US" sz="2667" dirty="0" err="1"/>
                <a:t>vtable</a:t>
              </a:r>
              <a:endParaRPr lang="en-US" sz="2400" dirty="0"/>
            </a:p>
          </p:txBody>
        </p:sp>
        <p:cxnSp>
          <p:nvCxnSpPr>
            <p:cNvPr id="15" name="Straight Arrow Connector 14"/>
            <p:cNvCxnSpPr>
              <a:stCxn id="15" idx="3"/>
            </p:cNvCxnSpPr>
            <p:nvPr/>
          </p:nvCxnSpPr>
          <p:spPr>
            <a:xfrm flipV="1">
              <a:off x="4745092" y="2356366"/>
              <a:ext cx="990600" cy="43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35692" y="2171700"/>
              <a:ext cx="1469393" cy="346249"/>
            </a:xfrm>
            <a:prstGeom prst="rect">
              <a:avLst/>
            </a:prstGeom>
            <a:noFill/>
          </p:spPr>
          <p:txBody>
            <a:bodyPr wrap="none" rtlCol="0">
              <a:spAutoFit/>
            </a:bodyPr>
            <a:lstStyle/>
            <a:p>
              <a:r>
                <a:rPr lang="en-US" sz="2400" dirty="0" err="1"/>
                <a:t>doSomething</a:t>
              </a:r>
              <a:endParaRPr lang="en-US" sz="2400" dirty="0"/>
            </a:p>
          </p:txBody>
        </p:sp>
        <p:cxnSp>
          <p:nvCxnSpPr>
            <p:cNvPr id="17" name="Straight Arrow Connector 16"/>
            <p:cNvCxnSpPr>
              <a:stCxn id="12" idx="3"/>
            </p:cNvCxnSpPr>
            <p:nvPr/>
          </p:nvCxnSpPr>
          <p:spPr>
            <a:xfrm>
              <a:off x="4745092" y="2628900"/>
              <a:ext cx="990610" cy="35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35692" y="2479572"/>
              <a:ext cx="964447" cy="346249"/>
            </a:xfrm>
            <a:prstGeom prst="rect">
              <a:avLst/>
            </a:prstGeom>
            <a:noFill/>
          </p:spPr>
          <p:txBody>
            <a:bodyPr wrap="none" rtlCol="0">
              <a:spAutoFit/>
            </a:bodyPr>
            <a:lstStyle/>
            <a:p>
              <a:r>
                <a:rPr lang="en-US" sz="2400" dirty="0" err="1"/>
                <a:t>doReset</a:t>
              </a:r>
              <a:endParaRPr lang="en-US" sz="2400" dirty="0"/>
            </a:p>
          </p:txBody>
        </p:sp>
        <p:cxnSp>
          <p:nvCxnSpPr>
            <p:cNvPr id="19" name="Straight Arrow Connector 18"/>
            <p:cNvCxnSpPr/>
            <p:nvPr/>
          </p:nvCxnSpPr>
          <p:spPr>
            <a:xfrm>
              <a:off x="4745092" y="2844129"/>
              <a:ext cx="990600" cy="947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35692" y="2800350"/>
              <a:ext cx="1891383" cy="346249"/>
            </a:xfrm>
            <a:prstGeom prst="rect">
              <a:avLst/>
            </a:prstGeom>
            <a:noFill/>
          </p:spPr>
          <p:txBody>
            <a:bodyPr wrap="none" rtlCol="0">
              <a:spAutoFit/>
            </a:bodyPr>
            <a:lstStyle/>
            <a:p>
              <a:r>
                <a:rPr lang="en-US" sz="2400" dirty="0" err="1"/>
                <a:t>doSomethingElse</a:t>
              </a:r>
              <a:endParaRPr lang="en-US" sz="2400" dirty="0"/>
            </a:p>
          </p:txBody>
        </p:sp>
      </p:grpSp>
      <p:sp>
        <p:nvSpPr>
          <p:cNvPr id="23" name="TextBox 22"/>
          <p:cNvSpPr txBox="1"/>
          <p:nvPr/>
        </p:nvSpPr>
        <p:spPr>
          <a:xfrm>
            <a:off x="711200" y="1401762"/>
            <a:ext cx="5029326" cy="584775"/>
          </a:xfrm>
          <a:prstGeom prst="rect">
            <a:avLst/>
          </a:prstGeom>
          <a:noFill/>
        </p:spPr>
        <p:txBody>
          <a:bodyPr wrap="none" rtlCol="0">
            <a:spAutoFit/>
          </a:bodyPr>
          <a:lstStyle/>
          <a:p>
            <a:r>
              <a:rPr lang="en-US" sz="3200" b="1" i="1" dirty="0"/>
              <a:t>c1.doReset() </a:t>
            </a:r>
            <a:r>
              <a:rPr lang="en-US" sz="3200" dirty="0"/>
              <a:t>free object c2</a:t>
            </a:r>
          </a:p>
        </p:txBody>
      </p:sp>
    </p:spTree>
    <p:extLst>
      <p:ext uri="{BB962C8B-B14F-4D97-AF65-F5344CB8AC3E}">
        <p14:creationId xmlns:p14="http://schemas.microsoft.com/office/powerpoint/2010/main" val="1014526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06400" y="6014720"/>
            <a:ext cx="5486400" cy="61555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76200"/>
            <a:ext cx="10972800" cy="1143000"/>
          </a:xfrm>
        </p:spPr>
        <p:txBody>
          <a:bodyPr/>
          <a:lstStyle/>
          <a:p>
            <a:r>
              <a:rPr lang="en-US" dirty="0"/>
              <a:t>What just happened?</a:t>
            </a:r>
          </a:p>
        </p:txBody>
      </p:sp>
      <p:grpSp>
        <p:nvGrpSpPr>
          <p:cNvPr id="25" name="Group 24"/>
          <p:cNvGrpSpPr/>
          <p:nvPr/>
        </p:nvGrpSpPr>
        <p:grpSpPr>
          <a:xfrm>
            <a:off x="1765334" y="2635312"/>
            <a:ext cx="4561456" cy="1809689"/>
            <a:chOff x="1324000" y="2128883"/>
            <a:chExt cx="3421092" cy="1357267"/>
          </a:xfrm>
          <a:effectLst/>
        </p:grpSpPr>
        <p:sp>
          <p:nvSpPr>
            <p:cNvPr id="5" name="Rectangle 4"/>
            <p:cNvSpPr/>
            <p:nvPr/>
          </p:nvSpPr>
          <p:spPr>
            <a:xfrm>
              <a:off x="1620892" y="257175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6">
                      <a:lumMod val="60000"/>
                      <a:lumOff val="40000"/>
                    </a:schemeClr>
                  </a:solidFill>
                </a:rPr>
                <a:t>vptr</a:t>
              </a:r>
              <a:endParaRPr lang="en-US" sz="2400" dirty="0">
                <a:solidFill>
                  <a:schemeClr val="accent6">
                    <a:lumMod val="60000"/>
                    <a:lumOff val="40000"/>
                  </a:schemeClr>
                </a:solidFill>
              </a:endParaRPr>
            </a:p>
          </p:txBody>
        </p:sp>
        <p:sp>
          <p:nvSpPr>
            <p:cNvPr id="6" name="Rectangle 5"/>
            <p:cNvSpPr/>
            <p:nvPr/>
          </p:nvSpPr>
          <p:spPr>
            <a:xfrm>
              <a:off x="1620892" y="280035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60000"/>
                    <a:lumOff val="40000"/>
                  </a:schemeClr>
                </a:solidFill>
              </a:endParaRPr>
            </a:p>
          </p:txBody>
        </p:sp>
        <p:sp>
          <p:nvSpPr>
            <p:cNvPr id="7" name="Rectangle 6"/>
            <p:cNvSpPr/>
            <p:nvPr/>
          </p:nvSpPr>
          <p:spPr>
            <a:xfrm>
              <a:off x="1620892" y="302895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60000"/>
                      <a:lumOff val="40000"/>
                    </a:schemeClr>
                  </a:solidFill>
                </a:rPr>
                <a:t>data</a:t>
              </a:r>
            </a:p>
          </p:txBody>
        </p:sp>
        <p:sp>
          <p:nvSpPr>
            <p:cNvPr id="8" name="Rectangle 7"/>
            <p:cNvSpPr/>
            <p:nvPr/>
          </p:nvSpPr>
          <p:spPr>
            <a:xfrm>
              <a:off x="1620892" y="325755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60000"/>
                    <a:lumOff val="40000"/>
                  </a:schemeClr>
                </a:solidFill>
              </a:endParaRPr>
            </a:p>
          </p:txBody>
        </p:sp>
        <p:sp>
          <p:nvSpPr>
            <p:cNvPr id="9" name="TextBox 8"/>
            <p:cNvSpPr txBox="1"/>
            <p:nvPr/>
          </p:nvSpPr>
          <p:spPr>
            <a:xfrm>
              <a:off x="1324000" y="2128883"/>
              <a:ext cx="1428517" cy="438581"/>
            </a:xfrm>
            <a:prstGeom prst="rect">
              <a:avLst/>
            </a:prstGeom>
            <a:noFill/>
          </p:spPr>
          <p:txBody>
            <a:bodyPr wrap="none" rtlCol="0">
              <a:spAutoFit/>
            </a:bodyPr>
            <a:lstStyle/>
            <a:p>
              <a:r>
                <a:rPr lang="en-US" sz="3200" dirty="0"/>
                <a:t>object  c2</a:t>
              </a:r>
            </a:p>
          </p:txBody>
        </p:sp>
        <p:cxnSp>
          <p:nvCxnSpPr>
            <p:cNvPr id="10" name="Straight Arrow Connector 9"/>
            <p:cNvCxnSpPr>
              <a:stCxn id="8" idx="3"/>
            </p:cNvCxnSpPr>
            <p:nvPr/>
          </p:nvCxnSpPr>
          <p:spPr>
            <a:xfrm flipV="1">
              <a:off x="2459092" y="2400300"/>
              <a:ext cx="1447800" cy="285750"/>
            </a:xfrm>
            <a:prstGeom prst="straightConnector1">
              <a:avLst/>
            </a:prstGeom>
            <a:solidFill>
              <a:schemeClr val="bg1">
                <a:lumMod val="95000"/>
              </a:schemeClr>
            </a:solidFill>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06892" y="228600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accent6">
                      <a:lumMod val="60000"/>
                      <a:lumOff val="40000"/>
                    </a:schemeClr>
                  </a:solidFill>
                </a:rPr>
                <a:t>FP1</a:t>
              </a:r>
            </a:p>
          </p:txBody>
        </p:sp>
        <p:sp>
          <p:nvSpPr>
            <p:cNvPr id="12" name="Rectangle 11"/>
            <p:cNvSpPr/>
            <p:nvPr/>
          </p:nvSpPr>
          <p:spPr>
            <a:xfrm>
              <a:off x="3906892" y="251460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accent6">
                      <a:lumMod val="60000"/>
                      <a:lumOff val="40000"/>
                    </a:schemeClr>
                  </a:solidFill>
                </a:rPr>
                <a:t>FP2</a:t>
              </a:r>
              <a:endParaRPr lang="en-US" sz="2400" dirty="0">
                <a:solidFill>
                  <a:schemeClr val="accent6">
                    <a:lumMod val="60000"/>
                    <a:lumOff val="40000"/>
                  </a:schemeClr>
                </a:solidFill>
              </a:endParaRPr>
            </a:p>
          </p:txBody>
        </p:sp>
        <p:sp>
          <p:nvSpPr>
            <p:cNvPr id="13" name="Rectangle 12"/>
            <p:cNvSpPr/>
            <p:nvPr/>
          </p:nvSpPr>
          <p:spPr>
            <a:xfrm>
              <a:off x="3906892" y="2743200"/>
              <a:ext cx="838200" cy="228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accent6">
                      <a:lumMod val="60000"/>
                      <a:lumOff val="40000"/>
                    </a:schemeClr>
                  </a:solidFill>
                </a:rPr>
                <a:t>FP3</a:t>
              </a:r>
            </a:p>
          </p:txBody>
        </p:sp>
        <p:sp>
          <p:nvSpPr>
            <p:cNvPr id="14" name="TextBox 13"/>
            <p:cNvSpPr txBox="1"/>
            <p:nvPr/>
          </p:nvSpPr>
          <p:spPr>
            <a:xfrm>
              <a:off x="3855252" y="2957467"/>
              <a:ext cx="819215" cy="377075"/>
            </a:xfrm>
            <a:prstGeom prst="rect">
              <a:avLst/>
            </a:prstGeom>
            <a:noFill/>
          </p:spPr>
          <p:txBody>
            <a:bodyPr wrap="none" rtlCol="0">
              <a:spAutoFit/>
            </a:bodyPr>
            <a:lstStyle/>
            <a:p>
              <a:r>
                <a:rPr lang="en-US" sz="2667" dirty="0" err="1"/>
                <a:t>vtable</a:t>
              </a:r>
              <a:endParaRPr lang="en-US" sz="2400" dirty="0"/>
            </a:p>
          </p:txBody>
        </p:sp>
      </p:grpSp>
      <p:sp>
        <p:nvSpPr>
          <p:cNvPr id="23" name="TextBox 22"/>
          <p:cNvSpPr txBox="1"/>
          <p:nvPr/>
        </p:nvSpPr>
        <p:spPr>
          <a:xfrm>
            <a:off x="711200" y="1397001"/>
            <a:ext cx="11299632" cy="584775"/>
          </a:xfrm>
          <a:prstGeom prst="rect">
            <a:avLst/>
          </a:prstGeom>
          <a:noFill/>
        </p:spPr>
        <p:txBody>
          <a:bodyPr wrap="none" rtlCol="0">
            <a:spAutoFit/>
          </a:bodyPr>
          <a:lstStyle/>
          <a:p>
            <a:r>
              <a:rPr lang="en-US" sz="3200" b="1" i="1" dirty="0"/>
              <a:t>c1.doReset()  </a:t>
            </a:r>
            <a:r>
              <a:rPr lang="en-US" sz="3200" dirty="0"/>
              <a:t>causes </a:t>
            </a:r>
            <a:r>
              <a:rPr lang="en-US" sz="3200" b="1" i="1" dirty="0"/>
              <a:t>changer()</a:t>
            </a:r>
            <a:r>
              <a:rPr lang="en-US" sz="3200" dirty="0"/>
              <a:t>  to be called and free object c2</a:t>
            </a:r>
          </a:p>
        </p:txBody>
      </p:sp>
      <p:sp>
        <p:nvSpPr>
          <p:cNvPr id="24" name="TextBox 23"/>
          <p:cNvSpPr txBox="1"/>
          <p:nvPr/>
        </p:nvSpPr>
        <p:spPr>
          <a:xfrm>
            <a:off x="711200" y="4953001"/>
            <a:ext cx="10322826" cy="584775"/>
          </a:xfrm>
          <a:prstGeom prst="rect">
            <a:avLst/>
          </a:prstGeom>
          <a:noFill/>
        </p:spPr>
        <p:txBody>
          <a:bodyPr wrap="none" rtlCol="0">
            <a:spAutoFit/>
          </a:bodyPr>
          <a:lstStyle/>
          <a:p>
            <a:r>
              <a:rPr lang="en-US" sz="3200" dirty="0"/>
              <a:t>Suppose attacker allocates a string of same size as </a:t>
            </a:r>
            <a:r>
              <a:rPr lang="en-US" sz="3200" dirty="0" err="1"/>
              <a:t>vtable</a:t>
            </a:r>
            <a:endParaRPr lang="en-US" sz="3200" dirty="0"/>
          </a:p>
        </p:txBody>
      </p:sp>
      <p:grpSp>
        <p:nvGrpSpPr>
          <p:cNvPr id="4" name="Group 3"/>
          <p:cNvGrpSpPr/>
          <p:nvPr/>
        </p:nvGrpSpPr>
        <p:grpSpPr>
          <a:xfrm>
            <a:off x="5227243" y="2854577"/>
            <a:ext cx="1117600" cy="914400"/>
            <a:chOff x="4059292" y="2438400"/>
            <a:chExt cx="838200" cy="685800"/>
          </a:xfrm>
        </p:grpSpPr>
        <p:sp>
          <p:nvSpPr>
            <p:cNvPr id="26" name="Rectangle 25"/>
            <p:cNvSpPr/>
            <p:nvPr/>
          </p:nvSpPr>
          <p:spPr>
            <a:xfrm>
              <a:off x="4059292" y="24384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tx1"/>
                </a:solidFill>
              </a:endParaRPr>
            </a:p>
          </p:txBody>
        </p:sp>
        <p:sp>
          <p:nvSpPr>
            <p:cNvPr id="27" name="Rectangle 26"/>
            <p:cNvSpPr/>
            <p:nvPr/>
          </p:nvSpPr>
          <p:spPr>
            <a:xfrm>
              <a:off x="4059292" y="26670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Rectangle 27"/>
            <p:cNvSpPr/>
            <p:nvPr/>
          </p:nvSpPr>
          <p:spPr>
            <a:xfrm>
              <a:off x="4059292" y="2895600"/>
              <a:ext cx="838200" cy="22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tx1"/>
                </a:solidFill>
              </a:endParaRPr>
            </a:p>
          </p:txBody>
        </p:sp>
      </p:grpSp>
      <p:sp>
        <p:nvSpPr>
          <p:cNvPr id="3" name="Rectangle 2"/>
          <p:cNvSpPr/>
          <p:nvPr/>
        </p:nvSpPr>
        <p:spPr>
          <a:xfrm>
            <a:off x="5239019" y="2854357"/>
            <a:ext cx="1117600" cy="895289"/>
          </a:xfrm>
          <a:prstGeom prst="rect">
            <a:avLst/>
          </a:prstGeom>
          <a:solidFill>
            <a:srgbClr val="FF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p:nvGrpSpPr>
        <p:grpSpPr>
          <a:xfrm>
            <a:off x="6326789" y="3102896"/>
            <a:ext cx="2890460" cy="461665"/>
            <a:chOff x="4745092" y="2479572"/>
            <a:chExt cx="2167845" cy="346249"/>
          </a:xfrm>
        </p:grpSpPr>
        <p:cxnSp>
          <p:nvCxnSpPr>
            <p:cNvPr id="29" name="Straight Arrow Connector 28"/>
            <p:cNvCxnSpPr/>
            <p:nvPr/>
          </p:nvCxnSpPr>
          <p:spPr>
            <a:xfrm>
              <a:off x="4745092" y="2628900"/>
              <a:ext cx="990610" cy="35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35692" y="2479572"/>
              <a:ext cx="1177245" cy="346249"/>
            </a:xfrm>
            <a:prstGeom prst="rect">
              <a:avLst/>
            </a:prstGeom>
            <a:noFill/>
          </p:spPr>
          <p:txBody>
            <a:bodyPr wrap="none" rtlCol="0">
              <a:spAutoFit/>
            </a:bodyPr>
            <a:lstStyle/>
            <a:p>
              <a:r>
                <a:rPr lang="en-US" sz="2400"/>
                <a:t>ShellCode</a:t>
              </a:r>
              <a:endParaRPr lang="en-US" sz="2400" dirty="0"/>
            </a:p>
          </p:txBody>
        </p:sp>
      </p:grpSp>
      <p:sp>
        <p:nvSpPr>
          <p:cNvPr id="31" name="TextBox 30"/>
          <p:cNvSpPr txBox="1"/>
          <p:nvPr/>
        </p:nvSpPr>
        <p:spPr>
          <a:xfrm>
            <a:off x="677333" y="6014719"/>
            <a:ext cx="8926226" cy="584775"/>
          </a:xfrm>
          <a:prstGeom prst="rect">
            <a:avLst/>
          </a:prstGeom>
          <a:noFill/>
        </p:spPr>
        <p:txBody>
          <a:bodyPr wrap="none" rtlCol="0">
            <a:spAutoFit/>
          </a:bodyPr>
          <a:lstStyle/>
          <a:p>
            <a:r>
              <a:rPr lang="en-US" sz="3200" dirty="0"/>
              <a:t>When  c2.DoReset()   is called,  attacker gets shell</a:t>
            </a:r>
          </a:p>
        </p:txBody>
      </p:sp>
      <p:sp>
        <p:nvSpPr>
          <p:cNvPr id="33" name="Rounded Rectangular Callout 32"/>
          <p:cNvSpPr/>
          <p:nvPr/>
        </p:nvSpPr>
        <p:spPr>
          <a:xfrm>
            <a:off x="7647589" y="3782568"/>
            <a:ext cx="3020411" cy="816864"/>
          </a:xfrm>
          <a:prstGeom prst="wedgeRoundRectCallout">
            <a:avLst>
              <a:gd name="adj1" fmla="val -118383"/>
              <a:gd name="adj2" fmla="val 211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Use after free !</a:t>
            </a:r>
          </a:p>
        </p:txBody>
      </p:sp>
      <p:sp>
        <p:nvSpPr>
          <p:cNvPr id="15" name="Cloud 14">
            <a:extLst>
              <a:ext uri="{FF2B5EF4-FFF2-40B4-BE49-F238E27FC236}">
                <a16:creationId xmlns:a16="http://schemas.microsoft.com/office/drawing/2014/main" id="{E75EF6A1-7612-8F95-7D1B-498A2BB7B358}"/>
              </a:ext>
            </a:extLst>
          </p:cNvPr>
          <p:cNvSpPr/>
          <p:nvPr/>
        </p:nvSpPr>
        <p:spPr>
          <a:xfrm>
            <a:off x="9012324" y="1878231"/>
            <a:ext cx="3394364" cy="185095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What if </a:t>
            </a:r>
            <a:r>
              <a:rPr lang="en-US" sz="2400" dirty="0" err="1"/>
              <a:t>vtable</a:t>
            </a:r>
            <a:r>
              <a:rPr lang="en-US" sz="2400" dirty="0"/>
              <a:t> is non-writable?</a:t>
            </a:r>
          </a:p>
        </p:txBody>
      </p:sp>
    </p:spTree>
    <p:extLst>
      <p:ext uri="{BB962C8B-B14F-4D97-AF65-F5344CB8AC3E}">
        <p14:creationId xmlns:p14="http://schemas.microsoft.com/office/powerpoint/2010/main" val="6085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 grpId="0" animBg="1"/>
      <p:bldP spid="31" grpId="0"/>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0"/>
            <a:ext cx="10972800" cy="1143000"/>
          </a:xfrm>
        </p:spPr>
        <p:txBody>
          <a:bodyPr>
            <a:normAutofit/>
          </a:bodyPr>
          <a:lstStyle/>
          <a:p>
            <a:r>
              <a:rPr lang="en-US" dirty="0"/>
              <a:t>The exploit</a:t>
            </a:r>
          </a:p>
        </p:txBody>
      </p:sp>
      <p:sp>
        <p:nvSpPr>
          <p:cNvPr id="6" name="TextBox 5"/>
          <p:cNvSpPr txBox="1"/>
          <p:nvPr/>
        </p:nvSpPr>
        <p:spPr>
          <a:xfrm>
            <a:off x="626533" y="954565"/>
            <a:ext cx="10955867" cy="4607095"/>
          </a:xfrm>
          <a:prstGeom prst="rect">
            <a:avLst/>
          </a:prstGeom>
          <a:noFill/>
        </p:spPr>
        <p:txBody>
          <a:bodyPr wrap="square" rtlCol="0">
            <a:spAutoFit/>
          </a:bodyPr>
          <a:lstStyle/>
          <a:p>
            <a:r>
              <a:rPr lang="en-US" sz="2667" dirty="0"/>
              <a:t>&lt;script&gt;</a:t>
            </a:r>
          </a:p>
          <a:p>
            <a:r>
              <a:rPr lang="en-US" sz="2667" dirty="0"/>
              <a:t>    </a:t>
            </a:r>
            <a:r>
              <a:rPr lang="en-US" sz="2667" b="1" dirty="0"/>
              <a:t>function changer() {</a:t>
            </a:r>
          </a:p>
          <a:p>
            <a:r>
              <a:rPr lang="en-US" sz="2667" b="1" dirty="0"/>
              <a:t>        </a:t>
            </a:r>
            <a:r>
              <a:rPr lang="en-US" sz="2667" dirty="0" err="1"/>
              <a:t>document.getElementById</a:t>
            </a:r>
            <a:r>
              <a:rPr lang="en-US" sz="2667" dirty="0"/>
              <a:t>(”form").</a:t>
            </a:r>
            <a:r>
              <a:rPr lang="en-US" sz="2667" dirty="0" err="1"/>
              <a:t>innerHTML</a:t>
            </a:r>
            <a:r>
              <a:rPr lang="en-US" sz="2667" dirty="0"/>
              <a:t> = ""; </a:t>
            </a:r>
          </a:p>
          <a:p>
            <a:r>
              <a:rPr lang="en-US" sz="2667" dirty="0"/>
              <a:t>        </a:t>
            </a:r>
            <a:r>
              <a:rPr lang="en-US" sz="2667" dirty="0" err="1"/>
              <a:t>CollectGarbage</a:t>
            </a:r>
            <a:r>
              <a:rPr lang="en-US" sz="2667" dirty="0"/>
              <a:t>(); </a:t>
            </a:r>
          </a:p>
          <a:p>
            <a:endParaRPr lang="en-US" sz="2667" b="1" dirty="0"/>
          </a:p>
          <a:p>
            <a:r>
              <a:rPr lang="en-US" sz="2667" b="1" dirty="0"/>
              <a:t>        --- allocate string object to occupy </a:t>
            </a:r>
            <a:r>
              <a:rPr lang="en-US" sz="2667" b="1" dirty="0" err="1"/>
              <a:t>vtable</a:t>
            </a:r>
            <a:r>
              <a:rPr lang="en-US" sz="2667" b="1" dirty="0"/>
              <a:t> location ---</a:t>
            </a:r>
          </a:p>
          <a:p>
            <a:r>
              <a:rPr lang="en-US" sz="2667" b="1" dirty="0"/>
              <a:t>    } </a:t>
            </a:r>
          </a:p>
          <a:p>
            <a:endParaRPr lang="en-US" sz="2667" dirty="0"/>
          </a:p>
          <a:p>
            <a:r>
              <a:rPr lang="en-US" sz="2667" dirty="0"/>
              <a:t>    </a:t>
            </a:r>
            <a:r>
              <a:rPr lang="en-US" sz="2667" dirty="0" err="1"/>
              <a:t>document.getElementById</a:t>
            </a:r>
            <a:r>
              <a:rPr lang="en-US" sz="2667" dirty="0"/>
              <a:t>("c1").</a:t>
            </a:r>
            <a:r>
              <a:rPr lang="en-US" sz="2667" dirty="0" err="1"/>
              <a:t>onpropertychange</a:t>
            </a:r>
            <a:r>
              <a:rPr lang="en-US" sz="2667" dirty="0"/>
              <a:t> = changer; </a:t>
            </a:r>
          </a:p>
          <a:p>
            <a:r>
              <a:rPr lang="en-US" sz="2667" dirty="0"/>
              <a:t>    </a:t>
            </a:r>
            <a:r>
              <a:rPr lang="en-US" sz="2667" dirty="0" err="1"/>
              <a:t>document.getElementById</a:t>
            </a:r>
            <a:r>
              <a:rPr lang="en-US" sz="2667" dirty="0"/>
              <a:t>("form").reset(); </a:t>
            </a:r>
          </a:p>
          <a:p>
            <a:r>
              <a:rPr lang="en-US" sz="2667" dirty="0"/>
              <a:t>&lt;/script&gt;</a:t>
            </a:r>
          </a:p>
        </p:txBody>
      </p:sp>
      <p:sp>
        <p:nvSpPr>
          <p:cNvPr id="3" name="TextBox 2"/>
          <p:cNvSpPr txBox="1"/>
          <p:nvPr/>
        </p:nvSpPr>
        <p:spPr>
          <a:xfrm>
            <a:off x="573782" y="6057742"/>
            <a:ext cx="11095089" cy="584775"/>
          </a:xfrm>
          <a:prstGeom prst="rect">
            <a:avLst/>
          </a:prstGeom>
          <a:noFill/>
          <a:ln>
            <a:solidFill>
              <a:schemeClr val="accent1"/>
            </a:solidFill>
          </a:ln>
        </p:spPr>
        <p:txBody>
          <a:bodyPr wrap="none" rtlCol="0">
            <a:spAutoFit/>
          </a:bodyPr>
          <a:lstStyle/>
          <a:p>
            <a:r>
              <a:rPr lang="en-US" sz="3200" dirty="0"/>
              <a:t>Lesson:  use after </a:t>
            </a:r>
            <a:r>
              <a:rPr lang="en-US" sz="3200"/>
              <a:t>free can be a </a:t>
            </a:r>
            <a:r>
              <a:rPr lang="en-US" sz="3200" dirty="0"/>
              <a:t>serious </a:t>
            </a:r>
            <a:r>
              <a:rPr lang="en-US" sz="3200"/>
              <a:t>security vulnerability !!</a:t>
            </a:r>
          </a:p>
        </p:txBody>
      </p:sp>
      <p:sp>
        <p:nvSpPr>
          <p:cNvPr id="4" name="Cloud 3">
            <a:extLst>
              <a:ext uri="{FF2B5EF4-FFF2-40B4-BE49-F238E27FC236}">
                <a16:creationId xmlns:a16="http://schemas.microsoft.com/office/drawing/2014/main" id="{7F86BF57-F497-0096-1C50-373B19EE1775}"/>
              </a:ext>
            </a:extLst>
          </p:cNvPr>
          <p:cNvSpPr/>
          <p:nvPr/>
        </p:nvSpPr>
        <p:spPr>
          <a:xfrm>
            <a:off x="8797636" y="1296340"/>
            <a:ext cx="3394364" cy="185095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How to take up the </a:t>
            </a:r>
            <a:r>
              <a:rPr lang="en-US" sz="2400" dirty="0" err="1"/>
              <a:t>vtable</a:t>
            </a:r>
            <a:r>
              <a:rPr lang="en-US" sz="2400" dirty="0"/>
              <a:t> location? </a:t>
            </a:r>
          </a:p>
        </p:txBody>
      </p:sp>
    </p:spTree>
    <p:extLst>
      <p:ext uri="{BB962C8B-B14F-4D97-AF65-F5344CB8AC3E}">
        <p14:creationId xmlns:p14="http://schemas.microsoft.com/office/powerpoint/2010/main" val="2799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 </a:t>
            </a:r>
            <a:r>
              <a:rPr lang="mr-IN" dirty="0"/>
              <a:t>…</a:t>
            </a:r>
            <a:endParaRPr lang="en-US" dirty="0"/>
          </a:p>
        </p:txBody>
      </p:sp>
      <p:sp>
        <p:nvSpPr>
          <p:cNvPr id="3" name="Content Placeholder 2"/>
          <p:cNvSpPr>
            <a:spLocks noGrp="1"/>
          </p:cNvSpPr>
          <p:nvPr>
            <p:ph idx="1"/>
          </p:nvPr>
        </p:nvSpPr>
        <p:spPr/>
        <p:txBody>
          <a:bodyPr anchor="ctr"/>
          <a:lstStyle/>
          <a:p>
            <a:pPr marL="0" indent="0" algn="ctr">
              <a:buNone/>
            </a:pPr>
            <a:r>
              <a:rPr lang="en-US" dirty="0"/>
              <a:t>DEFENSES</a:t>
            </a:r>
          </a:p>
        </p:txBody>
      </p:sp>
    </p:spTree>
    <p:extLst>
      <p:ext uri="{BB962C8B-B14F-4D97-AF65-F5344CB8AC3E}">
        <p14:creationId xmlns:p14="http://schemas.microsoft.com/office/powerpoint/2010/main" val="1305344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END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491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
            <a:ext cx="10972800" cy="1143000"/>
          </a:xfrm>
        </p:spPr>
        <p:txBody>
          <a:bodyPr/>
          <a:lstStyle/>
          <a:p>
            <a:r>
              <a:rPr lang="en-US" dirty="0"/>
              <a:t>References on heap spraying</a:t>
            </a:r>
          </a:p>
        </p:txBody>
      </p:sp>
      <p:sp>
        <p:nvSpPr>
          <p:cNvPr id="3" name="Content Placeholder 2"/>
          <p:cNvSpPr>
            <a:spLocks noGrp="1"/>
          </p:cNvSpPr>
          <p:nvPr>
            <p:ph idx="1"/>
          </p:nvPr>
        </p:nvSpPr>
        <p:spPr>
          <a:xfrm>
            <a:off x="406400" y="1295400"/>
            <a:ext cx="11277600" cy="5562600"/>
          </a:xfrm>
        </p:spPr>
        <p:txBody>
          <a:bodyPr>
            <a:normAutofit/>
          </a:bodyPr>
          <a:lstStyle/>
          <a:p>
            <a:pPr>
              <a:buNone/>
              <a:tabLst>
                <a:tab pos="766214" algn="l"/>
              </a:tabLst>
            </a:pPr>
            <a:r>
              <a:rPr lang="en-US" sz="3200" dirty="0"/>
              <a:t>[1]		</a:t>
            </a:r>
            <a:r>
              <a:rPr lang="en-US" sz="3200" b="1" dirty="0"/>
              <a:t>Heap </a:t>
            </a:r>
            <a:r>
              <a:rPr lang="en-US" sz="3200" b="1" dirty="0" err="1"/>
              <a:t>Feng</a:t>
            </a:r>
            <a:r>
              <a:rPr lang="en-US" sz="3200" b="1" dirty="0"/>
              <a:t> </a:t>
            </a:r>
            <a:r>
              <a:rPr lang="en-US" sz="3200" b="1" dirty="0" err="1"/>
              <a:t>Shui</a:t>
            </a:r>
            <a:r>
              <a:rPr lang="en-US" sz="3200" b="1" dirty="0"/>
              <a:t> in </a:t>
            </a:r>
            <a:r>
              <a:rPr lang="en-US" sz="3200" b="1" dirty="0" err="1"/>
              <a:t>Javascript</a:t>
            </a:r>
            <a:r>
              <a:rPr lang="en-US" sz="3200" dirty="0"/>
              <a:t>,</a:t>
            </a:r>
            <a:br>
              <a:rPr lang="en-US" sz="3200" dirty="0"/>
            </a:br>
            <a:r>
              <a:rPr lang="en-US" sz="3200" dirty="0"/>
              <a:t>		by A. </a:t>
            </a:r>
            <a:r>
              <a:rPr lang="en-US" sz="3200" dirty="0" err="1"/>
              <a:t>Sotirov</a:t>
            </a:r>
            <a:r>
              <a:rPr lang="en-US" sz="3200" dirty="0"/>
              <a:t>,     </a:t>
            </a:r>
            <a:r>
              <a:rPr lang="en-US" sz="3200" i="1" dirty="0" err="1"/>
              <a:t>Blackhat</a:t>
            </a:r>
            <a:r>
              <a:rPr lang="en-US" sz="3200" i="1" dirty="0"/>
              <a:t> Europe </a:t>
            </a:r>
            <a:r>
              <a:rPr lang="en-US" sz="3200" dirty="0"/>
              <a:t>2007</a:t>
            </a:r>
          </a:p>
          <a:p>
            <a:pPr>
              <a:buNone/>
              <a:tabLst>
                <a:tab pos="766214" algn="l"/>
              </a:tabLst>
            </a:pPr>
            <a:endParaRPr lang="en-US" sz="3200" dirty="0"/>
          </a:p>
          <a:p>
            <a:pPr>
              <a:buNone/>
              <a:tabLst>
                <a:tab pos="766214" algn="l"/>
              </a:tabLst>
            </a:pPr>
            <a:r>
              <a:rPr lang="en-US" sz="3200" dirty="0"/>
              <a:t>[2]		</a:t>
            </a:r>
            <a:r>
              <a:rPr lang="en-US" sz="3200" b="1" dirty="0"/>
              <a:t>Engineering Heap Overflow Exploits with JavaScript</a:t>
            </a:r>
            <a:br>
              <a:rPr lang="en-US" sz="3200" dirty="0"/>
            </a:br>
            <a:r>
              <a:rPr lang="en-US" sz="3200" dirty="0"/>
              <a:t>		M. Daniel, J. </a:t>
            </a:r>
            <a:r>
              <a:rPr lang="en-US" sz="3200" dirty="0" err="1"/>
              <a:t>Honoroff</a:t>
            </a:r>
            <a:r>
              <a:rPr lang="en-US" sz="3200" dirty="0"/>
              <a:t>, and C. Miller,    </a:t>
            </a:r>
            <a:r>
              <a:rPr lang="en-US" sz="3200" i="1" dirty="0" err="1"/>
              <a:t>WooT</a:t>
            </a:r>
            <a:r>
              <a:rPr lang="en-US" sz="3200" dirty="0"/>
              <a:t> 2008</a:t>
            </a:r>
          </a:p>
          <a:p>
            <a:pPr>
              <a:buNone/>
              <a:tabLst>
                <a:tab pos="766214" algn="l"/>
              </a:tabLst>
            </a:pPr>
            <a:endParaRPr lang="en-US" sz="3200" dirty="0"/>
          </a:p>
          <a:p>
            <a:pPr>
              <a:buNone/>
              <a:tabLst>
                <a:tab pos="766214" algn="l"/>
              </a:tabLst>
            </a:pPr>
            <a:r>
              <a:rPr lang="en-US" sz="3200" dirty="0"/>
              <a:t>[3]		</a:t>
            </a:r>
            <a:r>
              <a:rPr lang="en-US" sz="3200" b="1" dirty="0"/>
              <a:t>Interpreter Exploitation: Pointer inference and </a:t>
            </a:r>
            <a:r>
              <a:rPr lang="en-US" sz="3200" b="1" dirty="0" err="1"/>
              <a:t>JiT</a:t>
            </a:r>
            <a:r>
              <a:rPr lang="en-US" sz="3200" b="1" dirty="0"/>
              <a:t> spraying</a:t>
            </a:r>
            <a:r>
              <a:rPr lang="en-US" sz="3200" dirty="0"/>
              <a:t>,  </a:t>
            </a:r>
            <a:br>
              <a:rPr lang="en-US" sz="3200" dirty="0"/>
            </a:br>
            <a:r>
              <a:rPr lang="en-US" sz="3200" dirty="0"/>
              <a:t>		by Dion </a:t>
            </a:r>
            <a:r>
              <a:rPr lang="en-US" sz="3200" dirty="0" err="1"/>
              <a:t>Blazakis</a:t>
            </a:r>
            <a:endParaRPr lang="en-US" sz="3200" dirty="0"/>
          </a:p>
        </p:txBody>
      </p:sp>
    </p:spTree>
    <p:extLst>
      <p:ext uri="{BB962C8B-B14F-4D97-AF65-F5344CB8AC3E}">
        <p14:creationId xmlns:p14="http://schemas.microsoft.com/office/powerpoint/2010/main" val="391055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5867"/>
              <a:t>What is needed</a:t>
            </a:r>
          </a:p>
        </p:txBody>
      </p:sp>
      <p:sp>
        <p:nvSpPr>
          <p:cNvPr id="6147" name="Rectangle 3" descr="Rectangle: Click to edit Master text styles&#10;Second level&#10;Third level&#10;Fourth level&#10;Fifth level"/>
          <p:cNvSpPr>
            <a:spLocks noGrp="1" noChangeArrowheads="1"/>
          </p:cNvSpPr>
          <p:nvPr>
            <p:ph type="body" idx="1"/>
          </p:nvPr>
        </p:nvSpPr>
        <p:spPr>
          <a:xfrm>
            <a:off x="304800" y="1397000"/>
            <a:ext cx="11684000" cy="5283200"/>
          </a:xfrm>
        </p:spPr>
        <p:txBody>
          <a:bodyPr>
            <a:normAutofit/>
          </a:bodyPr>
          <a:lstStyle/>
          <a:p>
            <a:r>
              <a:rPr lang="en-US" sz="3200" dirty="0"/>
              <a:t>Understanding C functions, the stack, and the heap.</a:t>
            </a:r>
          </a:p>
          <a:p>
            <a:r>
              <a:rPr lang="en-US" sz="3200" dirty="0"/>
              <a:t>Know how system calls are made</a:t>
            </a:r>
          </a:p>
          <a:p>
            <a:r>
              <a:rPr lang="en-US" sz="3200" dirty="0"/>
              <a:t>The exec() system call</a:t>
            </a:r>
          </a:p>
          <a:p>
            <a:pPr>
              <a:spcBef>
                <a:spcPct val="150000"/>
              </a:spcBef>
            </a:pPr>
            <a:r>
              <a:rPr lang="en-US" sz="3200" dirty="0"/>
              <a:t>Attacker needs to know which CPU and OS used on the target machine:</a:t>
            </a:r>
          </a:p>
          <a:p>
            <a:pPr lvl="1"/>
            <a:r>
              <a:rPr lang="en-US" dirty="0"/>
              <a:t>Our examples are for  x86-64  running  Linux or Windows</a:t>
            </a:r>
          </a:p>
          <a:p>
            <a:pPr lvl="1"/>
            <a:r>
              <a:rPr lang="en-US" dirty="0"/>
              <a:t>Details vary slightly between CPUs and OSs:</a:t>
            </a:r>
          </a:p>
          <a:p>
            <a:pPr lvl="2"/>
            <a:r>
              <a:rPr lang="en-US" sz="3200" dirty="0">
                <a:solidFill>
                  <a:schemeClr val="tx2"/>
                </a:solidFill>
              </a:rPr>
              <a:t>Stack Frame structure     </a:t>
            </a:r>
            <a:r>
              <a:rPr lang="en-US" dirty="0">
                <a:solidFill>
                  <a:schemeClr val="tx2"/>
                </a:solidFill>
              </a:rPr>
              <a:t>(Unix vs. Windows,    x86 vs. ARM)</a:t>
            </a:r>
          </a:p>
          <a:p>
            <a:pPr lvl="2"/>
            <a:r>
              <a:rPr lang="en-US" sz="3200" dirty="0">
                <a:solidFill>
                  <a:schemeClr val="tx2"/>
                </a:solidFill>
              </a:rPr>
              <a:t>Little endian vs. big endian</a:t>
            </a:r>
          </a:p>
        </p:txBody>
      </p:sp>
      <p:sp>
        <p:nvSpPr>
          <p:cNvPr id="6149" name="Line 5"/>
          <p:cNvSpPr>
            <a:spLocks noChangeShapeType="1"/>
          </p:cNvSpPr>
          <p:nvPr/>
        </p:nvSpPr>
        <p:spPr bwMode="auto">
          <a:xfrm>
            <a:off x="711200" y="3327400"/>
            <a:ext cx="10871200" cy="0"/>
          </a:xfrm>
          <a:prstGeom prst="line">
            <a:avLst/>
          </a:prstGeom>
          <a:noFill/>
          <a:ln w="28575">
            <a:solidFill>
              <a:schemeClr val="tx1"/>
            </a:solidFill>
            <a:round/>
            <a:headEnd/>
            <a:tailEnd type="none" w="lg" len="med"/>
          </a:ln>
        </p:spPr>
        <p:txBody>
          <a:bodyPr wrap="none"/>
          <a:lstStyle/>
          <a:p>
            <a:endParaRPr lang="en-US" sz="2400"/>
          </a:p>
        </p:txBody>
      </p:sp>
      <p:sp>
        <p:nvSpPr>
          <p:cNvPr id="3" name="Rounded Rectangle 2">
            <a:extLst>
              <a:ext uri="{FF2B5EF4-FFF2-40B4-BE49-F238E27FC236}">
                <a16:creationId xmlns:a16="http://schemas.microsoft.com/office/drawing/2014/main" id="{3104AF96-76D6-75C5-54EF-F16C80FA935D}"/>
              </a:ext>
            </a:extLst>
          </p:cNvPr>
          <p:cNvSpPr/>
          <p:nvPr/>
        </p:nvSpPr>
        <p:spPr>
          <a:xfrm>
            <a:off x="5623035" y="1891862"/>
            <a:ext cx="1524000" cy="4571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587710A-5370-E914-A6D6-9AA6796F33E9}"/>
              </a:ext>
            </a:extLst>
          </p:cNvPr>
          <p:cNvSpPr/>
          <p:nvPr/>
        </p:nvSpPr>
        <p:spPr>
          <a:xfrm>
            <a:off x="8043917" y="1932326"/>
            <a:ext cx="1524000" cy="4571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F75C3D8-9284-FC44-E887-B674E4B2C342}"/>
              </a:ext>
            </a:extLst>
          </p:cNvPr>
          <p:cNvSpPr/>
          <p:nvPr/>
        </p:nvSpPr>
        <p:spPr>
          <a:xfrm flipV="1">
            <a:off x="2517228" y="2440465"/>
            <a:ext cx="3894082" cy="4571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CB079C8-9E31-9A8B-64F8-49546D9CE430}"/>
              </a:ext>
            </a:extLst>
          </p:cNvPr>
          <p:cNvSpPr/>
          <p:nvPr/>
        </p:nvSpPr>
        <p:spPr>
          <a:xfrm flipV="1">
            <a:off x="580697" y="3102014"/>
            <a:ext cx="3894082" cy="4571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2757C04-8BAF-4B87-AF9E-849C8171E0A3}"/>
              </a:ext>
            </a:extLst>
          </p:cNvPr>
          <p:cNvSpPr/>
          <p:nvPr/>
        </p:nvSpPr>
        <p:spPr>
          <a:xfrm flipV="1">
            <a:off x="1545021" y="6484640"/>
            <a:ext cx="4656082" cy="4571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620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5400"/>
            <a:ext cx="10972800" cy="1143000"/>
          </a:xfrm>
        </p:spPr>
        <p:txBody>
          <a:bodyPr>
            <a:normAutofit/>
          </a:bodyPr>
          <a:lstStyle/>
          <a:p>
            <a:r>
              <a:rPr lang="en-US" sz="5867" dirty="0"/>
              <a:t>Linux process memory layout  </a:t>
            </a:r>
            <a:r>
              <a:rPr lang="en-US" sz="2667" dirty="0"/>
              <a:t>(x86-64)</a:t>
            </a:r>
            <a:endParaRPr lang="en-US" sz="5867" dirty="0"/>
          </a:p>
        </p:txBody>
      </p:sp>
      <p:sp>
        <p:nvSpPr>
          <p:cNvPr id="7171" name="Rectangle 3"/>
          <p:cNvSpPr>
            <a:spLocks noChangeArrowheads="1"/>
          </p:cNvSpPr>
          <p:nvPr/>
        </p:nvSpPr>
        <p:spPr bwMode="auto">
          <a:xfrm>
            <a:off x="3149600" y="5956300"/>
            <a:ext cx="3759200" cy="381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3200">
                <a:solidFill>
                  <a:schemeClr val="tx2"/>
                </a:solidFill>
              </a:rPr>
              <a:t>unused</a:t>
            </a:r>
          </a:p>
        </p:txBody>
      </p:sp>
      <p:sp>
        <p:nvSpPr>
          <p:cNvPr id="7172" name="Text Box 4"/>
          <p:cNvSpPr txBox="1">
            <a:spLocks noChangeArrowheads="1"/>
          </p:cNvSpPr>
          <p:nvPr/>
        </p:nvSpPr>
        <p:spPr bwMode="auto">
          <a:xfrm>
            <a:off x="7045183" y="5664201"/>
            <a:ext cx="4349268" cy="584775"/>
          </a:xfrm>
          <a:prstGeom prst="rect">
            <a:avLst/>
          </a:prstGeom>
          <a:noFill/>
          <a:ln w="9525">
            <a:noFill/>
            <a:miter lim="800000"/>
            <a:headEnd/>
            <a:tailEnd/>
          </a:ln>
        </p:spPr>
        <p:txBody>
          <a:bodyPr wrap="none">
            <a:spAutoFit/>
          </a:bodyPr>
          <a:lstStyle/>
          <a:p>
            <a:pPr eaLnBrk="0" hangingPunct="0">
              <a:spcBef>
                <a:spcPct val="50000"/>
              </a:spcBef>
            </a:pPr>
            <a:r>
              <a:rPr lang="en-US" sz="3200" dirty="0"/>
              <a:t>0x0000 0000 0040 0040</a:t>
            </a:r>
          </a:p>
        </p:txBody>
      </p:sp>
      <p:sp>
        <p:nvSpPr>
          <p:cNvPr id="7173" name="Rectangle 5"/>
          <p:cNvSpPr>
            <a:spLocks noChangeArrowheads="1"/>
          </p:cNvSpPr>
          <p:nvPr/>
        </p:nvSpPr>
        <p:spPr bwMode="auto">
          <a:xfrm>
            <a:off x="3149600" y="5308601"/>
            <a:ext cx="3767667" cy="6477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3200" dirty="0">
                <a:solidFill>
                  <a:schemeClr val="bg1"/>
                </a:solidFill>
              </a:rPr>
              <a:t>text and data</a:t>
            </a:r>
          </a:p>
        </p:txBody>
      </p:sp>
      <p:sp>
        <p:nvSpPr>
          <p:cNvPr id="7174" name="Rectangle 6"/>
          <p:cNvSpPr>
            <a:spLocks noChangeArrowheads="1"/>
          </p:cNvSpPr>
          <p:nvPr/>
        </p:nvSpPr>
        <p:spPr bwMode="auto">
          <a:xfrm>
            <a:off x="3149600" y="4470400"/>
            <a:ext cx="3759200" cy="8382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3200" dirty="0">
                <a:solidFill>
                  <a:schemeClr val="bg1"/>
                </a:solidFill>
              </a:rPr>
              <a:t>run time heap</a:t>
            </a:r>
          </a:p>
        </p:txBody>
      </p:sp>
      <p:sp>
        <p:nvSpPr>
          <p:cNvPr id="7175" name="Rectangle 7"/>
          <p:cNvSpPr>
            <a:spLocks noChangeArrowheads="1"/>
          </p:cNvSpPr>
          <p:nvPr/>
        </p:nvSpPr>
        <p:spPr bwMode="auto">
          <a:xfrm>
            <a:off x="3158067" y="3403600"/>
            <a:ext cx="3750733" cy="5334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3200" dirty="0">
                <a:solidFill>
                  <a:schemeClr val="bg1"/>
                </a:solidFill>
              </a:rPr>
              <a:t>shared libraries</a:t>
            </a:r>
          </a:p>
        </p:txBody>
      </p:sp>
      <p:sp>
        <p:nvSpPr>
          <p:cNvPr id="7176" name="Rectangle 8"/>
          <p:cNvSpPr>
            <a:spLocks noChangeArrowheads="1"/>
          </p:cNvSpPr>
          <p:nvPr/>
        </p:nvSpPr>
        <p:spPr bwMode="auto">
          <a:xfrm>
            <a:off x="3158067" y="1422400"/>
            <a:ext cx="3759200" cy="762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3200" dirty="0">
                <a:solidFill>
                  <a:schemeClr val="bg1"/>
                </a:solidFill>
              </a:rPr>
              <a:t>user stack</a:t>
            </a:r>
          </a:p>
        </p:txBody>
      </p:sp>
      <p:sp>
        <p:nvSpPr>
          <p:cNvPr id="7177" name="Rectangle 9"/>
          <p:cNvSpPr>
            <a:spLocks noChangeArrowheads="1"/>
          </p:cNvSpPr>
          <p:nvPr/>
        </p:nvSpPr>
        <p:spPr bwMode="auto">
          <a:xfrm>
            <a:off x="3149600" y="3937000"/>
            <a:ext cx="3759200" cy="533400"/>
          </a:xfrm>
          <a:prstGeom prst="rect">
            <a:avLst/>
          </a:prstGeom>
          <a:solidFill>
            <a:srgbClr val="808080"/>
          </a:solidFill>
          <a:ln w="9525">
            <a:solidFill>
              <a:srgbClr val="6699FF"/>
            </a:solidFill>
            <a:miter lim="800000"/>
            <a:headEnd/>
            <a:tailEnd/>
          </a:ln>
        </p:spPr>
        <p:txBody>
          <a:bodyPr wrap="none" anchor="ctr"/>
          <a:lstStyle/>
          <a:p>
            <a:endParaRPr lang="en-US" sz="2400"/>
          </a:p>
        </p:txBody>
      </p:sp>
      <p:sp>
        <p:nvSpPr>
          <p:cNvPr id="7178" name="Rectangle 10"/>
          <p:cNvSpPr>
            <a:spLocks noChangeArrowheads="1"/>
          </p:cNvSpPr>
          <p:nvPr/>
        </p:nvSpPr>
        <p:spPr bwMode="auto">
          <a:xfrm>
            <a:off x="3149600" y="2184400"/>
            <a:ext cx="3759200" cy="1219200"/>
          </a:xfrm>
          <a:prstGeom prst="rect">
            <a:avLst/>
          </a:prstGeom>
          <a:solidFill>
            <a:srgbClr val="808080"/>
          </a:solidFill>
          <a:ln w="9525">
            <a:solidFill>
              <a:schemeClr val="tx1"/>
            </a:solidFill>
            <a:miter lim="800000"/>
            <a:headEnd/>
            <a:tailEnd/>
          </a:ln>
        </p:spPr>
        <p:txBody>
          <a:bodyPr wrap="none" anchor="ctr"/>
          <a:lstStyle/>
          <a:p>
            <a:endParaRPr lang="en-US" sz="2400"/>
          </a:p>
        </p:txBody>
      </p:sp>
      <p:sp>
        <p:nvSpPr>
          <p:cNvPr id="7179" name="Line 11"/>
          <p:cNvSpPr>
            <a:spLocks noChangeShapeType="1"/>
          </p:cNvSpPr>
          <p:nvPr/>
        </p:nvSpPr>
        <p:spPr bwMode="auto">
          <a:xfrm flipV="1">
            <a:off x="4978400" y="3937000"/>
            <a:ext cx="0" cy="533400"/>
          </a:xfrm>
          <a:prstGeom prst="line">
            <a:avLst/>
          </a:prstGeom>
          <a:noFill/>
          <a:ln w="76200">
            <a:solidFill>
              <a:schemeClr val="tx1"/>
            </a:solidFill>
            <a:round/>
            <a:headEnd/>
            <a:tailEnd type="triangle" w="med" len="med"/>
          </a:ln>
        </p:spPr>
        <p:txBody>
          <a:bodyPr wrap="none" anchor="ctr"/>
          <a:lstStyle/>
          <a:p>
            <a:endParaRPr lang="en-US" sz="2400"/>
          </a:p>
        </p:txBody>
      </p:sp>
      <p:sp>
        <p:nvSpPr>
          <p:cNvPr id="7180" name="Line 12"/>
          <p:cNvSpPr>
            <a:spLocks noChangeShapeType="1"/>
          </p:cNvSpPr>
          <p:nvPr/>
        </p:nvSpPr>
        <p:spPr bwMode="auto">
          <a:xfrm flipV="1">
            <a:off x="4978400" y="2870200"/>
            <a:ext cx="0" cy="533400"/>
          </a:xfrm>
          <a:prstGeom prst="line">
            <a:avLst/>
          </a:prstGeom>
          <a:noFill/>
          <a:ln w="76200">
            <a:solidFill>
              <a:schemeClr val="tx1"/>
            </a:solidFill>
            <a:round/>
            <a:headEnd/>
            <a:tailEnd type="triangle" w="med" len="med"/>
          </a:ln>
        </p:spPr>
        <p:txBody>
          <a:bodyPr wrap="none" anchor="ctr"/>
          <a:lstStyle/>
          <a:p>
            <a:endParaRPr lang="en-US" sz="2400"/>
          </a:p>
        </p:txBody>
      </p:sp>
      <p:sp>
        <p:nvSpPr>
          <p:cNvPr id="7181" name="Line 13"/>
          <p:cNvSpPr>
            <a:spLocks noChangeShapeType="1"/>
          </p:cNvSpPr>
          <p:nvPr/>
        </p:nvSpPr>
        <p:spPr bwMode="auto">
          <a:xfrm>
            <a:off x="4978400" y="2184400"/>
            <a:ext cx="0" cy="533400"/>
          </a:xfrm>
          <a:prstGeom prst="line">
            <a:avLst/>
          </a:prstGeom>
          <a:noFill/>
          <a:ln w="76200">
            <a:solidFill>
              <a:schemeClr val="tx1"/>
            </a:solidFill>
            <a:round/>
            <a:headEnd/>
            <a:tailEnd type="triangle" w="med" len="med"/>
          </a:ln>
        </p:spPr>
        <p:txBody>
          <a:bodyPr wrap="none" anchor="ctr"/>
          <a:lstStyle/>
          <a:p>
            <a:endParaRPr lang="en-US" sz="2400"/>
          </a:p>
        </p:txBody>
      </p:sp>
      <p:sp>
        <p:nvSpPr>
          <p:cNvPr id="7182" name="Text Box 14"/>
          <p:cNvSpPr txBox="1">
            <a:spLocks noChangeArrowheads="1"/>
          </p:cNvSpPr>
          <p:nvPr/>
        </p:nvSpPr>
        <p:spPr bwMode="auto">
          <a:xfrm>
            <a:off x="6964448" y="3626247"/>
            <a:ext cx="4623382" cy="584775"/>
          </a:xfrm>
          <a:prstGeom prst="rect">
            <a:avLst/>
          </a:prstGeom>
          <a:noFill/>
          <a:ln w="9525">
            <a:noFill/>
            <a:miter lim="800000"/>
            <a:headEnd/>
            <a:tailEnd/>
          </a:ln>
        </p:spPr>
        <p:txBody>
          <a:bodyPr wrap="none">
            <a:spAutoFit/>
          </a:bodyPr>
          <a:lstStyle/>
          <a:p>
            <a:pPr eaLnBrk="0" hangingPunct="0">
              <a:spcBef>
                <a:spcPct val="50000"/>
              </a:spcBef>
            </a:pPr>
            <a:r>
              <a:rPr lang="en-US" sz="3200" dirty="0"/>
              <a:t>0x0000 7F1F6 XXXX XXXX</a:t>
            </a:r>
          </a:p>
        </p:txBody>
      </p:sp>
      <p:sp>
        <p:nvSpPr>
          <p:cNvPr id="7183" name="Text Box 15"/>
          <p:cNvSpPr txBox="1">
            <a:spLocks noChangeArrowheads="1"/>
          </p:cNvSpPr>
          <p:nvPr/>
        </p:nvSpPr>
        <p:spPr bwMode="auto">
          <a:xfrm>
            <a:off x="6960591" y="1193801"/>
            <a:ext cx="4296369" cy="584775"/>
          </a:xfrm>
          <a:prstGeom prst="rect">
            <a:avLst/>
          </a:prstGeom>
          <a:noFill/>
          <a:ln w="9525">
            <a:noFill/>
            <a:miter lim="800000"/>
            <a:headEnd/>
            <a:tailEnd/>
          </a:ln>
        </p:spPr>
        <p:txBody>
          <a:bodyPr wrap="none">
            <a:spAutoFit/>
          </a:bodyPr>
          <a:lstStyle/>
          <a:p>
            <a:pPr eaLnBrk="0" hangingPunct="0">
              <a:spcBef>
                <a:spcPct val="50000"/>
              </a:spcBef>
            </a:pPr>
            <a:r>
              <a:rPr lang="en-US" sz="3200" dirty="0"/>
              <a:t>0x0000 7FFF FFFF FFFF</a:t>
            </a:r>
          </a:p>
        </p:txBody>
      </p:sp>
      <p:sp>
        <p:nvSpPr>
          <p:cNvPr id="7184" name="Text Box 16"/>
          <p:cNvSpPr txBox="1">
            <a:spLocks noChangeArrowheads="1"/>
          </p:cNvSpPr>
          <p:nvPr/>
        </p:nvSpPr>
        <p:spPr bwMode="auto">
          <a:xfrm>
            <a:off x="1205462" y="1877111"/>
            <a:ext cx="1087926" cy="584775"/>
          </a:xfrm>
          <a:prstGeom prst="rect">
            <a:avLst/>
          </a:prstGeom>
          <a:noFill/>
          <a:ln w="9525">
            <a:noFill/>
            <a:miter lim="800000"/>
            <a:headEnd/>
            <a:tailEnd/>
          </a:ln>
        </p:spPr>
        <p:txBody>
          <a:bodyPr wrap="none">
            <a:spAutoFit/>
          </a:bodyPr>
          <a:lstStyle/>
          <a:p>
            <a:pPr algn="ctr" eaLnBrk="0" hangingPunct="0">
              <a:spcBef>
                <a:spcPct val="50000"/>
              </a:spcBef>
            </a:pPr>
            <a:r>
              <a:rPr lang="en-US" sz="3200" dirty="0"/>
              <a:t>%</a:t>
            </a:r>
            <a:r>
              <a:rPr lang="en-US" sz="3200" dirty="0" err="1"/>
              <a:t>rsp</a:t>
            </a:r>
            <a:endParaRPr lang="en-US" sz="3200" dirty="0"/>
          </a:p>
        </p:txBody>
      </p:sp>
      <p:sp>
        <p:nvSpPr>
          <p:cNvPr id="7185" name="Line 17"/>
          <p:cNvSpPr>
            <a:spLocks noChangeShapeType="1"/>
          </p:cNvSpPr>
          <p:nvPr/>
        </p:nvSpPr>
        <p:spPr bwMode="auto">
          <a:xfrm>
            <a:off x="2381251" y="2184400"/>
            <a:ext cx="768349" cy="0"/>
          </a:xfrm>
          <a:prstGeom prst="line">
            <a:avLst/>
          </a:prstGeom>
          <a:noFill/>
          <a:ln w="9525">
            <a:solidFill>
              <a:schemeClr val="tx1"/>
            </a:solidFill>
            <a:round/>
            <a:headEnd/>
            <a:tailEnd type="triangle" w="med" len="med"/>
          </a:ln>
        </p:spPr>
        <p:txBody>
          <a:bodyPr wrap="none" anchor="ctr"/>
          <a:lstStyle/>
          <a:p>
            <a:endParaRPr lang="en-US" sz="2400"/>
          </a:p>
        </p:txBody>
      </p:sp>
      <p:sp>
        <p:nvSpPr>
          <p:cNvPr id="7188" name="AutoShape 20"/>
          <p:cNvSpPr>
            <a:spLocks/>
          </p:cNvSpPr>
          <p:nvPr/>
        </p:nvSpPr>
        <p:spPr bwMode="auto">
          <a:xfrm>
            <a:off x="2686051" y="5308601"/>
            <a:ext cx="361949" cy="647700"/>
          </a:xfrm>
          <a:prstGeom prst="leftBrace">
            <a:avLst>
              <a:gd name="adj1" fmla="val 19883"/>
              <a:gd name="adj2" fmla="val 50000"/>
            </a:avLst>
          </a:prstGeom>
          <a:noFill/>
          <a:ln w="9525">
            <a:solidFill>
              <a:schemeClr val="tx1"/>
            </a:solidFill>
            <a:round/>
            <a:headEnd/>
            <a:tailEnd/>
          </a:ln>
        </p:spPr>
        <p:txBody>
          <a:bodyPr wrap="none" anchor="ctr"/>
          <a:lstStyle/>
          <a:p>
            <a:endParaRPr lang="en-US" sz="2400"/>
          </a:p>
        </p:txBody>
      </p:sp>
      <p:sp>
        <p:nvSpPr>
          <p:cNvPr id="7189" name="Text Box 21"/>
          <p:cNvSpPr txBox="1">
            <a:spLocks noChangeArrowheads="1"/>
          </p:cNvSpPr>
          <p:nvPr/>
        </p:nvSpPr>
        <p:spPr bwMode="auto">
          <a:xfrm>
            <a:off x="-51465" y="5337527"/>
            <a:ext cx="3049809" cy="1400192"/>
          </a:xfrm>
          <a:prstGeom prst="rect">
            <a:avLst/>
          </a:prstGeom>
          <a:noFill/>
          <a:ln w="9525">
            <a:noFill/>
            <a:miter lim="800000"/>
            <a:headEnd/>
            <a:tailEnd/>
          </a:ln>
        </p:spPr>
        <p:txBody>
          <a:bodyPr wrap="none">
            <a:spAutoFit/>
          </a:bodyPr>
          <a:lstStyle/>
          <a:p>
            <a:pPr algn="ctr" eaLnBrk="0" hangingPunct="0">
              <a:lnSpc>
                <a:spcPct val="70000"/>
              </a:lnSpc>
              <a:spcBef>
                <a:spcPct val="50000"/>
              </a:spcBef>
            </a:pPr>
            <a:r>
              <a:rPr lang="en-US" sz="3200" dirty="0"/>
              <a:t>Loaded </a:t>
            </a:r>
            <a:br>
              <a:rPr lang="en-US" sz="3200" dirty="0"/>
            </a:br>
            <a:r>
              <a:rPr lang="en-US" sz="3200" dirty="0"/>
              <a:t>from executable</a:t>
            </a:r>
          </a:p>
          <a:p>
            <a:pPr algn="ctr" eaLnBrk="0" hangingPunct="0">
              <a:lnSpc>
                <a:spcPct val="70000"/>
              </a:lnSpc>
              <a:spcBef>
                <a:spcPct val="50000"/>
              </a:spcBef>
            </a:pPr>
            <a:r>
              <a:rPr lang="en-US" sz="3200" dirty="0"/>
              <a:t>(</a:t>
            </a:r>
            <a:r>
              <a:rPr lang="en-US" sz="2400" dirty="0"/>
              <a:t>code and global </a:t>
            </a:r>
            <a:r>
              <a:rPr lang="en-US" sz="2400" dirty="0" err="1"/>
              <a:t>vari</a:t>
            </a:r>
            <a:r>
              <a:rPr lang="en-US" sz="2400" dirty="0"/>
              <a:t>)</a:t>
            </a:r>
            <a:endParaRPr lang="en-US" sz="3200" dirty="0"/>
          </a:p>
        </p:txBody>
      </p:sp>
      <p:sp>
        <p:nvSpPr>
          <p:cNvPr id="7190" name="Line 22"/>
          <p:cNvSpPr>
            <a:spLocks noChangeShapeType="1"/>
          </p:cNvSpPr>
          <p:nvPr/>
        </p:nvSpPr>
        <p:spPr bwMode="auto">
          <a:xfrm>
            <a:off x="3158067" y="5308600"/>
            <a:ext cx="3759200" cy="0"/>
          </a:xfrm>
          <a:prstGeom prst="line">
            <a:avLst/>
          </a:prstGeom>
          <a:noFill/>
          <a:ln w="57150">
            <a:solidFill>
              <a:schemeClr val="tx1"/>
            </a:solidFill>
            <a:round/>
            <a:headEnd/>
            <a:tailEnd/>
          </a:ln>
        </p:spPr>
        <p:txBody>
          <a:bodyPr wrap="none" anchor="ctr"/>
          <a:lstStyle/>
          <a:p>
            <a:endParaRPr lang="en-US" sz="2400"/>
          </a:p>
        </p:txBody>
      </p:sp>
      <p:sp>
        <p:nvSpPr>
          <p:cNvPr id="7191" name="Line 23"/>
          <p:cNvSpPr>
            <a:spLocks noChangeShapeType="1"/>
          </p:cNvSpPr>
          <p:nvPr/>
        </p:nvSpPr>
        <p:spPr bwMode="auto">
          <a:xfrm>
            <a:off x="3149600" y="3937000"/>
            <a:ext cx="3759200" cy="0"/>
          </a:xfrm>
          <a:prstGeom prst="line">
            <a:avLst/>
          </a:prstGeom>
          <a:noFill/>
          <a:ln w="57150">
            <a:solidFill>
              <a:schemeClr val="tx1"/>
            </a:solidFill>
            <a:round/>
            <a:headEnd/>
            <a:tailEnd/>
          </a:ln>
        </p:spPr>
        <p:txBody>
          <a:bodyPr wrap="none" anchor="ctr"/>
          <a:lstStyle/>
          <a:p>
            <a:endParaRPr lang="en-US" sz="2400"/>
          </a:p>
        </p:txBody>
      </p:sp>
      <p:sp>
        <p:nvSpPr>
          <p:cNvPr id="7192" name="Line 24"/>
          <p:cNvSpPr>
            <a:spLocks noChangeShapeType="1"/>
          </p:cNvSpPr>
          <p:nvPr/>
        </p:nvSpPr>
        <p:spPr bwMode="auto">
          <a:xfrm>
            <a:off x="3149600" y="1422400"/>
            <a:ext cx="3759200" cy="0"/>
          </a:xfrm>
          <a:prstGeom prst="line">
            <a:avLst/>
          </a:prstGeom>
          <a:noFill/>
          <a:ln w="57150">
            <a:solidFill>
              <a:schemeClr val="tx1"/>
            </a:solidFill>
            <a:round/>
            <a:headEnd/>
            <a:tailEnd/>
          </a:ln>
        </p:spPr>
        <p:txBody>
          <a:bodyPr wrap="none" anchor="ctr"/>
          <a:lstStyle/>
          <a:p>
            <a:endParaRPr lang="en-US" sz="2400"/>
          </a:p>
        </p:txBody>
      </p:sp>
      <p:sp>
        <p:nvSpPr>
          <p:cNvPr id="7193" name="Text Box 25"/>
          <p:cNvSpPr txBox="1">
            <a:spLocks noChangeArrowheads="1"/>
          </p:cNvSpPr>
          <p:nvPr/>
        </p:nvSpPr>
        <p:spPr bwMode="auto">
          <a:xfrm>
            <a:off x="7035367" y="6146801"/>
            <a:ext cx="404277" cy="584775"/>
          </a:xfrm>
          <a:prstGeom prst="rect">
            <a:avLst/>
          </a:prstGeom>
          <a:noFill/>
          <a:ln w="9525">
            <a:noFill/>
            <a:miter lim="800000"/>
            <a:headEnd/>
            <a:tailEnd/>
          </a:ln>
        </p:spPr>
        <p:txBody>
          <a:bodyPr wrap="none">
            <a:spAutoFit/>
          </a:bodyPr>
          <a:lstStyle/>
          <a:p>
            <a:pPr algn="ctr" eaLnBrk="0" hangingPunct="0">
              <a:spcBef>
                <a:spcPct val="50000"/>
              </a:spcBef>
            </a:pPr>
            <a:r>
              <a:rPr lang="en-US" sz="3200" dirty="0"/>
              <a:t>0</a:t>
            </a:r>
          </a:p>
        </p:txBody>
      </p:sp>
      <p:sp>
        <p:nvSpPr>
          <p:cNvPr id="7194" name="Line 26"/>
          <p:cNvSpPr>
            <a:spLocks noChangeShapeType="1"/>
          </p:cNvSpPr>
          <p:nvPr/>
        </p:nvSpPr>
        <p:spPr bwMode="auto">
          <a:xfrm>
            <a:off x="3149600" y="5918200"/>
            <a:ext cx="3759200" cy="0"/>
          </a:xfrm>
          <a:prstGeom prst="line">
            <a:avLst/>
          </a:prstGeom>
          <a:noFill/>
          <a:ln w="57150">
            <a:solidFill>
              <a:schemeClr val="tx1"/>
            </a:solidFill>
            <a:round/>
            <a:headEnd/>
            <a:tailEnd/>
          </a:ln>
        </p:spPr>
        <p:txBody>
          <a:bodyPr wrap="none" anchor="ctr"/>
          <a:lstStyle/>
          <a:p>
            <a:endParaRPr lang="en-US" sz="2400"/>
          </a:p>
        </p:txBody>
      </p:sp>
      <p:sp>
        <p:nvSpPr>
          <p:cNvPr id="2" name="TextBox 1">
            <a:extLst>
              <a:ext uri="{FF2B5EF4-FFF2-40B4-BE49-F238E27FC236}">
                <a16:creationId xmlns:a16="http://schemas.microsoft.com/office/drawing/2014/main" id="{78149C1F-C727-B943-93FE-C06CD3BD9F86}"/>
              </a:ext>
            </a:extLst>
          </p:cNvPr>
          <p:cNvSpPr txBox="1"/>
          <p:nvPr/>
        </p:nvSpPr>
        <p:spPr>
          <a:xfrm>
            <a:off x="447558" y="2428558"/>
            <a:ext cx="2095767" cy="461665"/>
          </a:xfrm>
          <a:prstGeom prst="rect">
            <a:avLst/>
          </a:prstGeom>
          <a:noFill/>
        </p:spPr>
        <p:txBody>
          <a:bodyPr wrap="none" rtlCol="0">
            <a:spAutoFit/>
          </a:bodyPr>
          <a:lstStyle/>
          <a:p>
            <a:r>
              <a:rPr lang="en-US" sz="2400" dirty="0"/>
              <a:t>(stack pointer)</a:t>
            </a:r>
          </a:p>
        </p:txBody>
      </p:sp>
      <p:sp>
        <p:nvSpPr>
          <p:cNvPr id="3" name="TextBox 2">
            <a:extLst>
              <a:ext uri="{FF2B5EF4-FFF2-40B4-BE49-F238E27FC236}">
                <a16:creationId xmlns:a16="http://schemas.microsoft.com/office/drawing/2014/main" id="{C1DA7E98-6F7D-244E-81F0-F4567F217402}"/>
              </a:ext>
            </a:extLst>
          </p:cNvPr>
          <p:cNvSpPr txBox="1"/>
          <p:nvPr/>
        </p:nvSpPr>
        <p:spPr>
          <a:xfrm>
            <a:off x="11004359" y="1238705"/>
            <a:ext cx="1255472" cy="461665"/>
          </a:xfrm>
          <a:prstGeom prst="rect">
            <a:avLst/>
          </a:prstGeom>
          <a:noFill/>
        </p:spPr>
        <p:txBody>
          <a:bodyPr wrap="none" rtlCol="0">
            <a:spAutoFit/>
          </a:bodyPr>
          <a:lstStyle/>
          <a:p>
            <a:r>
              <a:rPr lang="en-US" sz="2400" dirty="0"/>
              <a:t>(128 TB)</a:t>
            </a:r>
          </a:p>
        </p:txBody>
      </p:sp>
      <p:sp>
        <p:nvSpPr>
          <p:cNvPr id="4" name="TextBox 3">
            <a:extLst>
              <a:ext uri="{FF2B5EF4-FFF2-40B4-BE49-F238E27FC236}">
                <a16:creationId xmlns:a16="http://schemas.microsoft.com/office/drawing/2014/main" id="{4905429A-0478-994D-D4BC-72E14B2C1013}"/>
              </a:ext>
            </a:extLst>
          </p:cNvPr>
          <p:cNvSpPr txBox="1"/>
          <p:nvPr/>
        </p:nvSpPr>
        <p:spPr>
          <a:xfrm>
            <a:off x="193487" y="2911197"/>
            <a:ext cx="2558714" cy="420564"/>
          </a:xfrm>
          <a:prstGeom prst="rect">
            <a:avLst/>
          </a:prstGeom>
          <a:noFill/>
        </p:spPr>
        <p:txBody>
          <a:bodyPr wrap="none" rtlCol="0">
            <a:spAutoFit/>
          </a:bodyPr>
          <a:lstStyle/>
          <a:p>
            <a:r>
              <a:rPr lang="en-US" sz="2133" dirty="0"/>
              <a:t>(</a:t>
            </a:r>
            <a:r>
              <a:rPr lang="en-US" sz="2133" b="1" dirty="0" err="1"/>
              <a:t>esp</a:t>
            </a:r>
            <a:r>
              <a:rPr lang="en-US" sz="2133" dirty="0"/>
              <a:t> in 32-bit mode)</a:t>
            </a:r>
          </a:p>
        </p:txBody>
      </p:sp>
      <p:sp>
        <p:nvSpPr>
          <p:cNvPr id="5" name="Cloud 4">
            <a:extLst>
              <a:ext uri="{FF2B5EF4-FFF2-40B4-BE49-F238E27FC236}">
                <a16:creationId xmlns:a16="http://schemas.microsoft.com/office/drawing/2014/main" id="{DA405AC3-F2CF-22B2-4EA0-92CD11A382A4}"/>
              </a:ext>
            </a:extLst>
          </p:cNvPr>
          <p:cNvSpPr/>
          <p:nvPr/>
        </p:nvSpPr>
        <p:spPr>
          <a:xfrm>
            <a:off x="23996" y="3592956"/>
            <a:ext cx="2942889" cy="12164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 A concrete example</a:t>
            </a:r>
            <a:endParaRPr lang="en-US" dirty="0"/>
          </a:p>
        </p:txBody>
      </p:sp>
    </p:spTree>
    <p:extLst>
      <p:ext uri="{BB962C8B-B14F-4D97-AF65-F5344CB8AC3E}">
        <p14:creationId xmlns:p14="http://schemas.microsoft.com/office/powerpoint/2010/main" val="407743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3352800" y="4089400"/>
            <a:ext cx="4673600" cy="762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dirty="0">
                <a:solidFill>
                  <a:schemeClr val="tx2"/>
                </a:solidFill>
              </a:rPr>
              <a:t>exception handlers</a:t>
            </a:r>
          </a:p>
        </p:txBody>
      </p:sp>
      <p:sp>
        <p:nvSpPr>
          <p:cNvPr id="8194" name="Rectangle 2"/>
          <p:cNvSpPr>
            <a:spLocks noGrp="1" noChangeArrowheads="1"/>
          </p:cNvSpPr>
          <p:nvPr>
            <p:ph type="title"/>
          </p:nvPr>
        </p:nvSpPr>
        <p:spPr>
          <a:xfrm>
            <a:off x="609600" y="-25400"/>
            <a:ext cx="10972800" cy="1143000"/>
          </a:xfrm>
        </p:spPr>
        <p:txBody>
          <a:bodyPr/>
          <a:lstStyle/>
          <a:p>
            <a:r>
              <a:rPr lang="en-US" sz="5867" dirty="0"/>
              <a:t>Stack Frame</a:t>
            </a:r>
          </a:p>
        </p:txBody>
      </p:sp>
      <p:sp>
        <p:nvSpPr>
          <p:cNvPr id="8195" name="Rectangle 3"/>
          <p:cNvSpPr>
            <a:spLocks noChangeArrowheads="1"/>
          </p:cNvSpPr>
          <p:nvPr/>
        </p:nvSpPr>
        <p:spPr bwMode="auto">
          <a:xfrm>
            <a:off x="3329517" y="1888066"/>
            <a:ext cx="4673600" cy="1266825"/>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b="1" dirty="0">
                <a:solidFill>
                  <a:schemeClr val="tx2"/>
                </a:solidFill>
              </a:rPr>
              <a:t>arguments</a:t>
            </a:r>
          </a:p>
        </p:txBody>
      </p:sp>
      <p:sp>
        <p:nvSpPr>
          <p:cNvPr id="8196" name="Rectangle 4"/>
          <p:cNvSpPr>
            <a:spLocks noChangeArrowheads="1"/>
          </p:cNvSpPr>
          <p:nvPr/>
        </p:nvSpPr>
        <p:spPr bwMode="auto">
          <a:xfrm>
            <a:off x="3329517" y="3171825"/>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b="1" dirty="0">
                <a:solidFill>
                  <a:schemeClr val="tx2"/>
                </a:solidFill>
              </a:rPr>
              <a:t>return address</a:t>
            </a:r>
          </a:p>
        </p:txBody>
      </p:sp>
      <p:sp>
        <p:nvSpPr>
          <p:cNvPr id="8197" name="Rectangle 5"/>
          <p:cNvSpPr>
            <a:spLocks noChangeArrowheads="1"/>
          </p:cNvSpPr>
          <p:nvPr/>
        </p:nvSpPr>
        <p:spPr bwMode="auto">
          <a:xfrm>
            <a:off x="3329517" y="3645959"/>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b="1" dirty="0">
                <a:solidFill>
                  <a:schemeClr val="tx2"/>
                </a:solidFill>
              </a:rPr>
              <a:t>stack base pointer</a:t>
            </a:r>
          </a:p>
        </p:txBody>
      </p:sp>
      <p:sp>
        <p:nvSpPr>
          <p:cNvPr id="8198" name="Rectangle 6"/>
          <p:cNvSpPr>
            <a:spLocks noChangeArrowheads="1"/>
          </p:cNvSpPr>
          <p:nvPr/>
        </p:nvSpPr>
        <p:spPr bwMode="auto">
          <a:xfrm>
            <a:off x="3329517" y="4851399"/>
            <a:ext cx="4673600" cy="892175"/>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b="1" dirty="0">
                <a:solidFill>
                  <a:schemeClr val="tx2"/>
                </a:solidFill>
              </a:rPr>
              <a:t>local variables</a:t>
            </a:r>
          </a:p>
        </p:txBody>
      </p:sp>
      <p:sp>
        <p:nvSpPr>
          <p:cNvPr id="8199" name="Text Box 7"/>
          <p:cNvSpPr txBox="1">
            <a:spLocks noChangeArrowheads="1"/>
          </p:cNvSpPr>
          <p:nvPr/>
        </p:nvSpPr>
        <p:spPr bwMode="auto">
          <a:xfrm>
            <a:off x="1271666" y="5809565"/>
            <a:ext cx="748089" cy="584775"/>
          </a:xfrm>
          <a:prstGeom prst="rect">
            <a:avLst/>
          </a:prstGeom>
          <a:noFill/>
          <a:ln w="9525">
            <a:noFill/>
            <a:miter lim="800000"/>
            <a:headEnd/>
            <a:tailEnd/>
          </a:ln>
        </p:spPr>
        <p:txBody>
          <a:bodyPr wrap="none">
            <a:spAutoFit/>
          </a:bodyPr>
          <a:lstStyle/>
          <a:p>
            <a:pPr algn="ctr" eaLnBrk="0" hangingPunct="0">
              <a:spcBef>
                <a:spcPct val="50000"/>
              </a:spcBef>
            </a:pPr>
            <a:r>
              <a:rPr lang="en-US" sz="3200" dirty="0" err="1"/>
              <a:t>rsp</a:t>
            </a:r>
            <a:endParaRPr lang="en-US" sz="3200" dirty="0"/>
          </a:p>
        </p:txBody>
      </p:sp>
      <p:sp>
        <p:nvSpPr>
          <p:cNvPr id="8200" name="Line 8"/>
          <p:cNvSpPr>
            <a:spLocks noChangeShapeType="1"/>
          </p:cNvSpPr>
          <p:nvPr/>
        </p:nvSpPr>
        <p:spPr bwMode="auto">
          <a:xfrm>
            <a:off x="2080684" y="6168339"/>
            <a:ext cx="726016" cy="0"/>
          </a:xfrm>
          <a:prstGeom prst="line">
            <a:avLst/>
          </a:prstGeom>
          <a:noFill/>
          <a:ln w="9525">
            <a:solidFill>
              <a:schemeClr val="tx1"/>
            </a:solidFill>
            <a:round/>
            <a:headEnd/>
            <a:tailEnd type="triangle" w="med" len="med"/>
          </a:ln>
        </p:spPr>
        <p:txBody>
          <a:bodyPr wrap="none" anchor="ctr"/>
          <a:lstStyle/>
          <a:p>
            <a:endParaRPr lang="en-US" sz="2400"/>
          </a:p>
        </p:txBody>
      </p:sp>
      <p:sp>
        <p:nvSpPr>
          <p:cNvPr id="8201" name="Line 9"/>
          <p:cNvSpPr>
            <a:spLocks noChangeShapeType="1"/>
          </p:cNvSpPr>
          <p:nvPr/>
        </p:nvSpPr>
        <p:spPr bwMode="auto">
          <a:xfrm>
            <a:off x="9222317" y="1981200"/>
            <a:ext cx="0" cy="4114800"/>
          </a:xfrm>
          <a:prstGeom prst="line">
            <a:avLst/>
          </a:prstGeom>
          <a:noFill/>
          <a:ln w="76200">
            <a:solidFill>
              <a:schemeClr val="tx1"/>
            </a:solidFill>
            <a:round/>
            <a:headEnd/>
            <a:tailEnd type="triangle" w="med" len="med"/>
          </a:ln>
        </p:spPr>
        <p:txBody>
          <a:bodyPr wrap="none" anchor="ctr"/>
          <a:lstStyle/>
          <a:p>
            <a:endParaRPr lang="en-US" sz="2400"/>
          </a:p>
        </p:txBody>
      </p:sp>
      <p:sp>
        <p:nvSpPr>
          <p:cNvPr id="8202" name="Line 10"/>
          <p:cNvSpPr>
            <a:spLocks noChangeShapeType="1"/>
          </p:cNvSpPr>
          <p:nvPr/>
        </p:nvSpPr>
        <p:spPr bwMode="auto">
          <a:xfrm>
            <a:off x="3329517" y="1981200"/>
            <a:ext cx="4673600" cy="0"/>
          </a:xfrm>
          <a:prstGeom prst="line">
            <a:avLst/>
          </a:prstGeom>
          <a:noFill/>
          <a:ln w="9525">
            <a:solidFill>
              <a:schemeClr val="tx1"/>
            </a:solidFill>
            <a:round/>
            <a:headEnd/>
            <a:tailEnd/>
          </a:ln>
        </p:spPr>
        <p:txBody>
          <a:bodyPr wrap="none" anchor="ctr"/>
          <a:lstStyle/>
          <a:p>
            <a:endParaRPr lang="en-US" sz="2400"/>
          </a:p>
        </p:txBody>
      </p:sp>
      <p:sp>
        <p:nvSpPr>
          <p:cNvPr id="8209" name="Rectangle 17"/>
          <p:cNvSpPr>
            <a:spLocks noChangeArrowheads="1"/>
          </p:cNvSpPr>
          <p:nvPr/>
        </p:nvSpPr>
        <p:spPr bwMode="auto">
          <a:xfrm>
            <a:off x="3329517" y="1927226"/>
            <a:ext cx="4673600" cy="3838575"/>
          </a:xfrm>
          <a:prstGeom prst="rect">
            <a:avLst/>
          </a:prstGeom>
          <a:noFill/>
          <a:ln w="57150">
            <a:solidFill>
              <a:schemeClr val="tx1"/>
            </a:solidFill>
            <a:miter lim="800000"/>
            <a:headEnd/>
            <a:tailEnd/>
          </a:ln>
        </p:spPr>
        <p:txBody>
          <a:bodyPr wrap="none" anchor="ctr"/>
          <a:lstStyle/>
          <a:p>
            <a:endParaRPr lang="en-US" sz="2400"/>
          </a:p>
        </p:txBody>
      </p:sp>
      <p:sp>
        <p:nvSpPr>
          <p:cNvPr id="8211" name="Line 19"/>
          <p:cNvSpPr>
            <a:spLocks noChangeShapeType="1"/>
          </p:cNvSpPr>
          <p:nvPr/>
        </p:nvSpPr>
        <p:spPr bwMode="auto">
          <a:xfrm>
            <a:off x="2923117" y="1918759"/>
            <a:ext cx="5384800" cy="0"/>
          </a:xfrm>
          <a:prstGeom prst="line">
            <a:avLst/>
          </a:prstGeom>
          <a:noFill/>
          <a:ln w="76200">
            <a:solidFill>
              <a:schemeClr val="tx1"/>
            </a:solidFill>
            <a:round/>
            <a:headEnd/>
            <a:tailEnd/>
          </a:ln>
        </p:spPr>
        <p:txBody>
          <a:bodyPr wrap="none" anchor="ctr"/>
          <a:lstStyle/>
          <a:p>
            <a:endParaRPr lang="en-US" sz="2400"/>
          </a:p>
        </p:txBody>
      </p:sp>
      <p:sp>
        <p:nvSpPr>
          <p:cNvPr id="8212" name="Text Box 20"/>
          <p:cNvSpPr txBox="1">
            <a:spLocks noChangeArrowheads="1"/>
          </p:cNvSpPr>
          <p:nvPr/>
        </p:nvSpPr>
        <p:spPr bwMode="auto">
          <a:xfrm>
            <a:off x="9252646" y="4749801"/>
            <a:ext cx="1486625" cy="1018549"/>
          </a:xfrm>
          <a:prstGeom prst="rect">
            <a:avLst/>
          </a:prstGeom>
          <a:noFill/>
          <a:ln w="9525">
            <a:noFill/>
            <a:miter lim="800000"/>
            <a:headEnd/>
            <a:tailEnd/>
          </a:ln>
        </p:spPr>
        <p:txBody>
          <a:bodyPr wrap="none">
            <a:spAutoFit/>
          </a:bodyPr>
          <a:lstStyle/>
          <a:p>
            <a:pPr algn="ctr" eaLnBrk="0" hangingPunct="0">
              <a:spcBef>
                <a:spcPct val="50000"/>
              </a:spcBef>
            </a:pPr>
            <a:r>
              <a:rPr lang="en-US" sz="3200" dirty="0"/>
              <a:t>Stack</a:t>
            </a:r>
          </a:p>
          <a:p>
            <a:pPr algn="ctr" eaLnBrk="0" hangingPunct="0">
              <a:lnSpc>
                <a:spcPct val="20000"/>
              </a:lnSpc>
              <a:spcBef>
                <a:spcPct val="50000"/>
              </a:spcBef>
            </a:pPr>
            <a:r>
              <a:rPr lang="en-US" sz="3200" dirty="0"/>
              <a:t>Growth</a:t>
            </a:r>
          </a:p>
        </p:txBody>
      </p:sp>
      <p:grpSp>
        <p:nvGrpSpPr>
          <p:cNvPr id="2" name="Group 21"/>
          <p:cNvGrpSpPr>
            <a:grpSpLocks/>
          </p:cNvGrpSpPr>
          <p:nvPr/>
        </p:nvGrpSpPr>
        <p:grpSpPr bwMode="auto">
          <a:xfrm>
            <a:off x="2336800" y="1495425"/>
            <a:ext cx="992717" cy="2438400"/>
            <a:chOff x="1104" y="1104"/>
            <a:chExt cx="469" cy="1536"/>
          </a:xfrm>
        </p:grpSpPr>
        <p:sp>
          <p:nvSpPr>
            <p:cNvPr id="8218" name="Line 22"/>
            <p:cNvSpPr>
              <a:spLocks noChangeShapeType="1"/>
            </p:cNvSpPr>
            <p:nvPr/>
          </p:nvSpPr>
          <p:spPr bwMode="auto">
            <a:xfrm flipH="1">
              <a:off x="1104" y="2640"/>
              <a:ext cx="469" cy="0"/>
            </a:xfrm>
            <a:prstGeom prst="line">
              <a:avLst/>
            </a:prstGeom>
            <a:noFill/>
            <a:ln w="28575">
              <a:solidFill>
                <a:srgbClr val="0000FF"/>
              </a:solidFill>
              <a:round/>
              <a:headEnd/>
              <a:tailEnd/>
            </a:ln>
          </p:spPr>
          <p:txBody>
            <a:bodyPr wrap="none" anchor="ctr"/>
            <a:lstStyle/>
            <a:p>
              <a:endParaRPr lang="en-US" sz="2400"/>
            </a:p>
          </p:txBody>
        </p:sp>
        <p:sp>
          <p:nvSpPr>
            <p:cNvPr id="8219" name="Line 23"/>
            <p:cNvSpPr>
              <a:spLocks noChangeShapeType="1"/>
            </p:cNvSpPr>
            <p:nvPr/>
          </p:nvSpPr>
          <p:spPr bwMode="auto">
            <a:xfrm flipV="1">
              <a:off x="1104" y="1104"/>
              <a:ext cx="0" cy="1536"/>
            </a:xfrm>
            <a:prstGeom prst="line">
              <a:avLst/>
            </a:prstGeom>
            <a:noFill/>
            <a:ln w="41275">
              <a:solidFill>
                <a:srgbClr val="0000FF"/>
              </a:solidFill>
              <a:round/>
              <a:headEnd/>
              <a:tailEnd type="triangle" w="med" len="med"/>
            </a:ln>
          </p:spPr>
          <p:txBody>
            <a:bodyPr wrap="none" anchor="ctr"/>
            <a:lstStyle/>
            <a:p>
              <a:endParaRPr lang="en-US" sz="2400"/>
            </a:p>
          </p:txBody>
        </p:sp>
      </p:grpSp>
      <p:sp>
        <p:nvSpPr>
          <p:cNvPr id="8214" name="Line 24"/>
          <p:cNvSpPr>
            <a:spLocks noChangeShapeType="1"/>
          </p:cNvSpPr>
          <p:nvPr/>
        </p:nvSpPr>
        <p:spPr bwMode="auto">
          <a:xfrm>
            <a:off x="3329517" y="1600202"/>
            <a:ext cx="0" cy="1019175"/>
          </a:xfrm>
          <a:prstGeom prst="line">
            <a:avLst/>
          </a:prstGeom>
          <a:noFill/>
          <a:ln w="57150">
            <a:solidFill>
              <a:schemeClr val="tx1"/>
            </a:solidFill>
            <a:round/>
            <a:headEnd/>
            <a:tailEnd type="none" w="lg" len="med"/>
          </a:ln>
        </p:spPr>
        <p:txBody>
          <a:bodyPr wrap="none"/>
          <a:lstStyle/>
          <a:p>
            <a:endParaRPr lang="en-US" sz="2400"/>
          </a:p>
        </p:txBody>
      </p:sp>
      <p:sp>
        <p:nvSpPr>
          <p:cNvPr id="8215" name="Line 25"/>
          <p:cNvSpPr>
            <a:spLocks noChangeShapeType="1"/>
          </p:cNvSpPr>
          <p:nvPr/>
        </p:nvSpPr>
        <p:spPr bwMode="auto">
          <a:xfrm>
            <a:off x="8007351" y="1600202"/>
            <a:ext cx="0" cy="1019175"/>
          </a:xfrm>
          <a:prstGeom prst="line">
            <a:avLst/>
          </a:prstGeom>
          <a:noFill/>
          <a:ln w="57150">
            <a:solidFill>
              <a:schemeClr val="tx1"/>
            </a:solidFill>
            <a:round/>
            <a:headEnd/>
            <a:tailEnd type="none" w="lg" len="med"/>
          </a:ln>
        </p:spPr>
        <p:txBody>
          <a:bodyPr wrap="none"/>
          <a:lstStyle/>
          <a:p>
            <a:endParaRPr lang="en-US" sz="2400"/>
          </a:p>
        </p:txBody>
      </p:sp>
      <p:sp>
        <p:nvSpPr>
          <p:cNvPr id="28" name="TextBox 27"/>
          <p:cNvSpPr txBox="1"/>
          <p:nvPr/>
        </p:nvSpPr>
        <p:spPr>
          <a:xfrm>
            <a:off x="8839200" y="1498601"/>
            <a:ext cx="747320" cy="461665"/>
          </a:xfrm>
          <a:prstGeom prst="rect">
            <a:avLst/>
          </a:prstGeom>
          <a:noFill/>
        </p:spPr>
        <p:txBody>
          <a:bodyPr wrap="none" rtlCol="0">
            <a:spAutoFit/>
          </a:bodyPr>
          <a:lstStyle/>
          <a:p>
            <a:r>
              <a:rPr lang="en-US" sz="2400" dirty="0"/>
              <a:t>high</a:t>
            </a:r>
          </a:p>
        </p:txBody>
      </p:sp>
      <p:sp>
        <p:nvSpPr>
          <p:cNvPr id="29" name="TextBox 28"/>
          <p:cNvSpPr txBox="1"/>
          <p:nvPr/>
        </p:nvSpPr>
        <p:spPr>
          <a:xfrm>
            <a:off x="8839200" y="6070601"/>
            <a:ext cx="652936" cy="461665"/>
          </a:xfrm>
          <a:prstGeom prst="rect">
            <a:avLst/>
          </a:prstGeom>
          <a:noFill/>
        </p:spPr>
        <p:txBody>
          <a:bodyPr wrap="none" rtlCol="0">
            <a:spAutoFit/>
          </a:bodyPr>
          <a:lstStyle/>
          <a:p>
            <a:r>
              <a:rPr lang="en-US" sz="2400" dirty="0"/>
              <a:t>low</a:t>
            </a:r>
          </a:p>
        </p:txBody>
      </p:sp>
      <p:sp>
        <p:nvSpPr>
          <p:cNvPr id="32" name="Rectangle 4"/>
          <p:cNvSpPr>
            <a:spLocks noChangeArrowheads="1"/>
          </p:cNvSpPr>
          <p:nvPr/>
        </p:nvSpPr>
        <p:spPr bwMode="auto">
          <a:xfrm>
            <a:off x="3352800" y="5664200"/>
            <a:ext cx="4673600" cy="508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3200" dirty="0" err="1">
                <a:solidFill>
                  <a:schemeClr val="tx2"/>
                </a:solidFill>
              </a:rPr>
              <a:t>callee</a:t>
            </a:r>
            <a:r>
              <a:rPr lang="en-US" sz="3200" dirty="0">
                <a:solidFill>
                  <a:schemeClr val="tx2"/>
                </a:solidFill>
              </a:rPr>
              <a:t> saved registers</a:t>
            </a:r>
          </a:p>
        </p:txBody>
      </p:sp>
      <p:sp>
        <p:nvSpPr>
          <p:cNvPr id="8210" name="Line 18"/>
          <p:cNvSpPr>
            <a:spLocks noChangeShapeType="1"/>
          </p:cNvSpPr>
          <p:nvPr/>
        </p:nvSpPr>
        <p:spPr bwMode="auto">
          <a:xfrm>
            <a:off x="2923117" y="6172200"/>
            <a:ext cx="5384800" cy="0"/>
          </a:xfrm>
          <a:prstGeom prst="line">
            <a:avLst/>
          </a:prstGeom>
          <a:noFill/>
          <a:ln w="76200">
            <a:solidFill>
              <a:schemeClr val="tx1"/>
            </a:solidFill>
            <a:round/>
            <a:headEnd/>
            <a:tailEnd/>
          </a:ln>
        </p:spPr>
        <p:txBody>
          <a:bodyPr wrap="none" anchor="ctr"/>
          <a:lstStyle/>
          <a:p>
            <a:endParaRPr lang="en-US" sz="2400"/>
          </a:p>
        </p:txBody>
      </p:sp>
      <p:sp>
        <p:nvSpPr>
          <p:cNvPr id="8217" name="Line 27"/>
          <p:cNvSpPr>
            <a:spLocks noChangeShapeType="1"/>
          </p:cNvSpPr>
          <p:nvPr/>
        </p:nvSpPr>
        <p:spPr bwMode="auto">
          <a:xfrm>
            <a:off x="8007350" y="5305426"/>
            <a:ext cx="19049" cy="1273175"/>
          </a:xfrm>
          <a:prstGeom prst="line">
            <a:avLst/>
          </a:prstGeom>
          <a:noFill/>
          <a:ln w="57150">
            <a:solidFill>
              <a:schemeClr val="tx1"/>
            </a:solidFill>
            <a:round/>
            <a:headEnd/>
            <a:tailEnd type="none" w="lg" len="med"/>
          </a:ln>
        </p:spPr>
        <p:txBody>
          <a:bodyPr wrap="none"/>
          <a:lstStyle/>
          <a:p>
            <a:endParaRPr lang="en-US" sz="2400"/>
          </a:p>
        </p:txBody>
      </p:sp>
      <p:sp>
        <p:nvSpPr>
          <p:cNvPr id="8216" name="Line 26"/>
          <p:cNvSpPr>
            <a:spLocks noChangeShapeType="1"/>
          </p:cNvSpPr>
          <p:nvPr/>
        </p:nvSpPr>
        <p:spPr bwMode="auto">
          <a:xfrm>
            <a:off x="3316817" y="5305426"/>
            <a:ext cx="19049" cy="1273175"/>
          </a:xfrm>
          <a:prstGeom prst="line">
            <a:avLst/>
          </a:prstGeom>
          <a:noFill/>
          <a:ln w="57150">
            <a:solidFill>
              <a:schemeClr val="tx1"/>
            </a:solidFill>
            <a:round/>
            <a:headEnd/>
            <a:tailEnd type="none" w="lg" len="med"/>
          </a:ln>
        </p:spPr>
        <p:txBody>
          <a:bodyPr wrap="none"/>
          <a:lstStyle/>
          <a:p>
            <a:endParaRPr lang="en-US" sz="2400"/>
          </a:p>
        </p:txBody>
      </p:sp>
      <p:sp>
        <p:nvSpPr>
          <p:cNvPr id="26" name="Text Box 7">
            <a:extLst>
              <a:ext uri="{FF2B5EF4-FFF2-40B4-BE49-F238E27FC236}">
                <a16:creationId xmlns:a16="http://schemas.microsoft.com/office/drawing/2014/main" id="{DDAB9888-6819-804E-A48F-DF063056F547}"/>
              </a:ext>
            </a:extLst>
          </p:cNvPr>
          <p:cNvSpPr txBox="1">
            <a:spLocks noChangeArrowheads="1"/>
          </p:cNvSpPr>
          <p:nvPr/>
        </p:nvSpPr>
        <p:spPr bwMode="auto">
          <a:xfrm>
            <a:off x="357022" y="3558694"/>
            <a:ext cx="784189" cy="584775"/>
          </a:xfrm>
          <a:prstGeom prst="rect">
            <a:avLst/>
          </a:prstGeom>
          <a:noFill/>
          <a:ln w="9525">
            <a:noFill/>
            <a:miter lim="800000"/>
            <a:headEnd/>
            <a:tailEnd/>
          </a:ln>
        </p:spPr>
        <p:txBody>
          <a:bodyPr wrap="none">
            <a:spAutoFit/>
          </a:bodyPr>
          <a:lstStyle/>
          <a:p>
            <a:pPr algn="ctr" eaLnBrk="0" hangingPunct="0">
              <a:spcBef>
                <a:spcPct val="50000"/>
              </a:spcBef>
            </a:pPr>
            <a:r>
              <a:rPr lang="en-US" sz="3200" dirty="0" err="1"/>
              <a:t>rbp</a:t>
            </a:r>
            <a:endParaRPr lang="en-US" sz="3200" dirty="0"/>
          </a:p>
        </p:txBody>
      </p:sp>
      <p:sp>
        <p:nvSpPr>
          <p:cNvPr id="27" name="Line 8">
            <a:extLst>
              <a:ext uri="{FF2B5EF4-FFF2-40B4-BE49-F238E27FC236}">
                <a16:creationId xmlns:a16="http://schemas.microsoft.com/office/drawing/2014/main" id="{88E327BF-443D-2646-9D34-44177B423A4D}"/>
              </a:ext>
            </a:extLst>
          </p:cNvPr>
          <p:cNvSpPr>
            <a:spLocks noChangeShapeType="1"/>
          </p:cNvSpPr>
          <p:nvPr/>
        </p:nvSpPr>
        <p:spPr bwMode="auto">
          <a:xfrm>
            <a:off x="1184089" y="3917468"/>
            <a:ext cx="726016" cy="0"/>
          </a:xfrm>
          <a:prstGeom prst="line">
            <a:avLst/>
          </a:prstGeom>
          <a:noFill/>
          <a:ln w="9525">
            <a:solidFill>
              <a:schemeClr val="tx1"/>
            </a:solidFill>
            <a:round/>
            <a:headEnd/>
            <a:tailEnd type="triangle" w="med" len="med"/>
          </a:ln>
        </p:spPr>
        <p:txBody>
          <a:bodyPr wrap="none" anchor="ctr"/>
          <a:lstStyle/>
          <a:p>
            <a:endParaRPr lang="en-US" sz="2400"/>
          </a:p>
        </p:txBody>
      </p:sp>
      <p:sp>
        <p:nvSpPr>
          <p:cNvPr id="3" name="TextBox 2">
            <a:extLst>
              <a:ext uri="{FF2B5EF4-FFF2-40B4-BE49-F238E27FC236}">
                <a16:creationId xmlns:a16="http://schemas.microsoft.com/office/drawing/2014/main" id="{362C41BC-0C13-054B-A4CB-92654FBD593C}"/>
              </a:ext>
            </a:extLst>
          </p:cNvPr>
          <p:cNvSpPr txBox="1"/>
          <p:nvPr/>
        </p:nvSpPr>
        <p:spPr>
          <a:xfrm>
            <a:off x="430553" y="6330395"/>
            <a:ext cx="2558714" cy="420564"/>
          </a:xfrm>
          <a:prstGeom prst="rect">
            <a:avLst/>
          </a:prstGeom>
          <a:noFill/>
        </p:spPr>
        <p:txBody>
          <a:bodyPr wrap="none" rtlCol="0">
            <a:spAutoFit/>
          </a:bodyPr>
          <a:lstStyle/>
          <a:p>
            <a:r>
              <a:rPr lang="en-US" sz="2133" dirty="0"/>
              <a:t>(</a:t>
            </a:r>
            <a:r>
              <a:rPr lang="en-US" sz="2133" b="1" dirty="0" err="1"/>
              <a:t>esp</a:t>
            </a:r>
            <a:r>
              <a:rPr lang="en-US" sz="2133" dirty="0"/>
              <a:t> in 32-bit mode)</a:t>
            </a:r>
          </a:p>
        </p:txBody>
      </p:sp>
      <p:sp>
        <p:nvSpPr>
          <p:cNvPr id="4" name="Cloud 3">
            <a:extLst>
              <a:ext uri="{FF2B5EF4-FFF2-40B4-BE49-F238E27FC236}">
                <a16:creationId xmlns:a16="http://schemas.microsoft.com/office/drawing/2014/main" id="{F18CACDE-47E6-8DD0-E69E-A1B8C1475A58}"/>
              </a:ext>
            </a:extLst>
          </p:cNvPr>
          <p:cNvSpPr/>
          <p:nvPr/>
        </p:nvSpPr>
        <p:spPr>
          <a:xfrm>
            <a:off x="25203" y="1121449"/>
            <a:ext cx="2212986" cy="208062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What is </a:t>
            </a:r>
            <a:r>
              <a:rPr lang="en-US" sz="2800" dirty="0" err="1"/>
              <a:t>rbp</a:t>
            </a:r>
            <a:r>
              <a:rPr lang="en-US" sz="2800" dirty="0"/>
              <a:t>, </a:t>
            </a:r>
            <a:r>
              <a:rPr lang="en-US" sz="2800" dirty="0" err="1"/>
              <a:t>rsp</a:t>
            </a:r>
            <a:r>
              <a:rPr lang="en-US" sz="2800" dirty="0"/>
              <a:t>, rip?</a:t>
            </a:r>
            <a:endParaRPr lang="en-US" dirty="0"/>
          </a:p>
        </p:txBody>
      </p:sp>
    </p:spTree>
    <p:extLst>
      <p:ext uri="{BB962C8B-B14F-4D97-AF65-F5344CB8AC3E}">
        <p14:creationId xmlns:p14="http://schemas.microsoft.com/office/powerpoint/2010/main" val="11435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buffer overflows?</a:t>
            </a:r>
          </a:p>
        </p:txBody>
      </p:sp>
      <p:sp>
        <p:nvSpPr>
          <p:cNvPr id="4" name="TextBox 3"/>
          <p:cNvSpPr txBox="1"/>
          <p:nvPr/>
        </p:nvSpPr>
        <p:spPr>
          <a:xfrm>
            <a:off x="7213600" y="1701801"/>
            <a:ext cx="4698722" cy="2308645"/>
          </a:xfrm>
          <a:prstGeom prst="rect">
            <a:avLst/>
          </a:prstGeom>
          <a:noFill/>
          <a:ln>
            <a:solidFill>
              <a:srgbClr val="0000FF"/>
            </a:solidFill>
          </a:ln>
        </p:spPr>
        <p:txBody>
          <a:bodyPr wrap="none" rtlCol="0">
            <a:spAutoFit/>
          </a:bodyPr>
          <a:lstStyle/>
          <a:p>
            <a:pPr>
              <a:spcBef>
                <a:spcPct val="80000"/>
              </a:spcBef>
              <a:tabLst>
                <a:tab pos="609585" algn="l"/>
                <a:tab pos="2438339" algn="l"/>
                <a:tab pos="2895528" algn="l"/>
              </a:tabLst>
            </a:pPr>
            <a:r>
              <a:rPr lang="en-US" sz="2667" b="1" dirty="0">
                <a:solidFill>
                  <a:schemeClr val="tx2"/>
                </a:solidFill>
                <a:latin typeface="Courier New" pitchFamily="49" charset="0"/>
              </a:rPr>
              <a:t>void </a:t>
            </a:r>
            <a:r>
              <a:rPr lang="en-US" sz="2667" b="1" dirty="0" err="1">
                <a:solidFill>
                  <a:schemeClr val="tx2"/>
                </a:solidFill>
                <a:latin typeface="Courier New" pitchFamily="49" charset="0"/>
              </a:rPr>
              <a:t>func</a:t>
            </a:r>
            <a:r>
              <a:rPr lang="en-US" sz="2667" b="1" dirty="0">
                <a:solidFill>
                  <a:schemeClr val="tx2"/>
                </a:solidFill>
                <a:latin typeface="Courier New" pitchFamily="49" charset="0"/>
              </a:rPr>
              <a:t>(char *</a:t>
            </a:r>
            <a:r>
              <a:rPr lang="en-US" sz="2667" b="1" dirty="0" err="1">
                <a:solidFill>
                  <a:schemeClr val="tx2"/>
                </a:solidFill>
                <a:latin typeface="Courier New" pitchFamily="49" charset="0"/>
              </a:rPr>
              <a:t>str</a:t>
            </a:r>
            <a:r>
              <a:rPr lang="en-US" sz="2667" b="1" dirty="0">
                <a:solidFill>
                  <a:schemeClr val="tx2"/>
                </a:solidFill>
                <a:latin typeface="Courier New" pitchFamily="49" charset="0"/>
              </a:rPr>
              <a:t>) {</a:t>
            </a:r>
            <a:br>
              <a:rPr lang="en-US" sz="2667" b="1" dirty="0">
                <a:solidFill>
                  <a:schemeClr val="tx2"/>
                </a:solidFill>
                <a:latin typeface="Courier New" pitchFamily="49" charset="0"/>
              </a:rPr>
            </a:br>
            <a:r>
              <a:rPr lang="en-US" sz="2667" b="1" dirty="0">
                <a:solidFill>
                  <a:schemeClr val="tx2"/>
                </a:solidFill>
                <a:latin typeface="Courier New" pitchFamily="49" charset="0"/>
              </a:rPr>
              <a:t>   char </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[128];</a:t>
            </a:r>
          </a:p>
          <a:p>
            <a:pPr>
              <a:spcBef>
                <a:spcPct val="40000"/>
              </a:spcBef>
              <a:tabLst>
                <a:tab pos="609585" algn="l"/>
                <a:tab pos="2438339" algn="l"/>
                <a:tab pos="2895528" algn="l"/>
              </a:tabLst>
            </a:pPr>
            <a:r>
              <a:rPr lang="en-US" sz="2667" b="1" dirty="0">
                <a:solidFill>
                  <a:schemeClr val="tx2"/>
                </a:solidFill>
                <a:latin typeface="Courier New" pitchFamily="49" charset="0"/>
              </a:rPr>
              <a:t>   </a:t>
            </a:r>
            <a:r>
              <a:rPr lang="en-US" sz="2667" b="1" dirty="0" err="1">
                <a:solidFill>
                  <a:schemeClr val="tx2"/>
                </a:solidFill>
                <a:latin typeface="Courier New" pitchFamily="49" charset="0"/>
              </a:rPr>
              <a:t>strcpy</a:t>
            </a:r>
            <a:r>
              <a:rPr lang="en-US" sz="2667" b="1" dirty="0">
                <a:solidFill>
                  <a:schemeClr val="tx2"/>
                </a:solidFill>
                <a:latin typeface="Courier New" pitchFamily="49" charset="0"/>
              </a:rPr>
              <a:t>(</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 </a:t>
            </a:r>
            <a:r>
              <a:rPr lang="en-US" sz="2667" b="1" dirty="0" err="1">
                <a:solidFill>
                  <a:schemeClr val="tx2"/>
                </a:solidFill>
                <a:latin typeface="Courier New" pitchFamily="49" charset="0"/>
              </a:rPr>
              <a:t>str</a:t>
            </a:r>
            <a:r>
              <a:rPr lang="en-US" sz="2667" b="1" dirty="0">
                <a:solidFill>
                  <a:schemeClr val="tx2"/>
                </a:solidFill>
                <a:latin typeface="Courier New" pitchFamily="49" charset="0"/>
              </a:rPr>
              <a:t>);</a:t>
            </a:r>
            <a:br>
              <a:rPr lang="en-US" sz="2667" b="1" dirty="0">
                <a:solidFill>
                  <a:schemeClr val="tx2"/>
                </a:solidFill>
                <a:latin typeface="Courier New" pitchFamily="49" charset="0"/>
              </a:rPr>
            </a:br>
            <a:r>
              <a:rPr lang="en-US" sz="2667" b="1" dirty="0">
                <a:solidFill>
                  <a:schemeClr val="tx2"/>
                </a:solidFill>
                <a:latin typeface="Courier New" pitchFamily="49" charset="0"/>
              </a:rPr>
              <a:t>	do-something(</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a:t>
            </a:r>
            <a:br>
              <a:rPr lang="en-US" sz="2667" b="1" dirty="0">
                <a:solidFill>
                  <a:schemeClr val="tx2"/>
                </a:solidFill>
                <a:latin typeface="Courier New" pitchFamily="49" charset="0"/>
              </a:rPr>
            </a:br>
            <a:r>
              <a:rPr lang="en-US" sz="2667" b="1" dirty="0">
                <a:solidFill>
                  <a:schemeClr val="tx2"/>
                </a:solidFill>
                <a:latin typeface="Courier New" pitchFamily="49" charset="0"/>
              </a:rPr>
              <a:t>}</a:t>
            </a:r>
          </a:p>
        </p:txBody>
      </p:sp>
      <p:sp>
        <p:nvSpPr>
          <p:cNvPr id="5" name="TextBox 4"/>
          <p:cNvSpPr txBox="1"/>
          <p:nvPr/>
        </p:nvSpPr>
        <p:spPr>
          <a:xfrm>
            <a:off x="406400" y="1676320"/>
            <a:ext cx="6406306" cy="502766"/>
          </a:xfrm>
          <a:prstGeom prst="rect">
            <a:avLst/>
          </a:prstGeom>
          <a:noFill/>
        </p:spPr>
        <p:txBody>
          <a:bodyPr wrap="none" rtlCol="0">
            <a:spAutoFit/>
          </a:bodyPr>
          <a:lstStyle/>
          <a:p>
            <a:r>
              <a:rPr lang="en-US" sz="2667" dirty="0"/>
              <a:t>Suppose a web server contains a function:</a:t>
            </a:r>
          </a:p>
        </p:txBody>
      </p:sp>
      <p:sp>
        <p:nvSpPr>
          <p:cNvPr id="6" name="TextBox 5"/>
          <p:cNvSpPr txBox="1"/>
          <p:nvPr/>
        </p:nvSpPr>
        <p:spPr>
          <a:xfrm>
            <a:off x="452913" y="2413000"/>
            <a:ext cx="5535233" cy="502766"/>
          </a:xfrm>
          <a:prstGeom prst="rect">
            <a:avLst/>
          </a:prstGeom>
          <a:noFill/>
        </p:spPr>
        <p:txBody>
          <a:bodyPr wrap="none" rtlCol="0">
            <a:spAutoFit/>
          </a:bodyPr>
          <a:lstStyle/>
          <a:p>
            <a:r>
              <a:rPr lang="en-US" sz="2667" dirty="0"/>
              <a:t>After </a:t>
            </a:r>
            <a:r>
              <a:rPr lang="en-US" sz="2667" dirty="0" err="1"/>
              <a:t>func</a:t>
            </a:r>
            <a:r>
              <a:rPr lang="en-US" sz="2667" dirty="0"/>
              <a:t>() is called stack looks like:</a:t>
            </a:r>
          </a:p>
        </p:txBody>
      </p:sp>
      <p:sp>
        <p:nvSpPr>
          <p:cNvPr id="7" name="Rectangle 3"/>
          <p:cNvSpPr>
            <a:spLocks noChangeArrowheads="1"/>
          </p:cNvSpPr>
          <p:nvPr/>
        </p:nvSpPr>
        <p:spPr bwMode="auto">
          <a:xfrm>
            <a:off x="1930400" y="3632200"/>
            <a:ext cx="4673600" cy="508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argument:   </a:t>
            </a:r>
            <a:r>
              <a:rPr lang="en-US" sz="2667" dirty="0" err="1"/>
              <a:t>str</a:t>
            </a:r>
            <a:endParaRPr lang="en-US" sz="2667" dirty="0"/>
          </a:p>
        </p:txBody>
      </p:sp>
      <p:sp>
        <p:nvSpPr>
          <p:cNvPr id="8" name="Rectangle 4"/>
          <p:cNvSpPr>
            <a:spLocks noChangeArrowheads="1"/>
          </p:cNvSpPr>
          <p:nvPr/>
        </p:nvSpPr>
        <p:spPr bwMode="auto">
          <a:xfrm>
            <a:off x="1930400" y="4089400"/>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return address</a:t>
            </a:r>
          </a:p>
        </p:txBody>
      </p:sp>
      <p:sp>
        <p:nvSpPr>
          <p:cNvPr id="9" name="Rectangle 5"/>
          <p:cNvSpPr>
            <a:spLocks noChangeArrowheads="1"/>
          </p:cNvSpPr>
          <p:nvPr/>
        </p:nvSpPr>
        <p:spPr bwMode="auto">
          <a:xfrm>
            <a:off x="1930400" y="4495800"/>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stack base pointer</a:t>
            </a:r>
          </a:p>
        </p:txBody>
      </p:sp>
      <p:sp>
        <p:nvSpPr>
          <p:cNvPr id="10" name="Rectangle 6"/>
          <p:cNvSpPr>
            <a:spLocks noChangeArrowheads="1"/>
          </p:cNvSpPr>
          <p:nvPr/>
        </p:nvSpPr>
        <p:spPr bwMode="auto">
          <a:xfrm>
            <a:off x="1930400" y="4953000"/>
            <a:ext cx="4673600" cy="1524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char </a:t>
            </a:r>
            <a:r>
              <a:rPr lang="en-US" sz="2667" dirty="0" err="1"/>
              <a:t>buf</a:t>
            </a:r>
            <a:r>
              <a:rPr lang="en-US" sz="2667" dirty="0"/>
              <a:t>[128]</a:t>
            </a:r>
          </a:p>
        </p:txBody>
      </p:sp>
      <p:sp>
        <p:nvSpPr>
          <p:cNvPr id="11" name="Text Box 7"/>
          <p:cNvSpPr txBox="1">
            <a:spLocks noChangeArrowheads="1"/>
          </p:cNvSpPr>
          <p:nvPr/>
        </p:nvSpPr>
        <p:spPr bwMode="auto">
          <a:xfrm>
            <a:off x="111636" y="6196437"/>
            <a:ext cx="654217" cy="502766"/>
          </a:xfrm>
          <a:prstGeom prst="rect">
            <a:avLst/>
          </a:prstGeom>
          <a:noFill/>
          <a:ln w="9525">
            <a:noFill/>
            <a:miter lim="800000"/>
            <a:headEnd/>
            <a:tailEnd/>
          </a:ln>
        </p:spPr>
        <p:txBody>
          <a:bodyPr wrap="none">
            <a:spAutoFit/>
          </a:bodyPr>
          <a:lstStyle/>
          <a:p>
            <a:pPr algn="ctr" eaLnBrk="0" hangingPunct="0">
              <a:spcBef>
                <a:spcPct val="50000"/>
              </a:spcBef>
            </a:pPr>
            <a:r>
              <a:rPr lang="en-US" sz="2667" dirty="0" err="1"/>
              <a:t>rsp</a:t>
            </a:r>
            <a:endParaRPr lang="en-US" sz="2667" dirty="0"/>
          </a:p>
        </p:txBody>
      </p:sp>
      <p:sp>
        <p:nvSpPr>
          <p:cNvPr id="12" name="Line 8"/>
          <p:cNvSpPr>
            <a:spLocks noChangeShapeType="1"/>
          </p:cNvSpPr>
          <p:nvPr/>
        </p:nvSpPr>
        <p:spPr bwMode="auto">
          <a:xfrm>
            <a:off x="681567" y="6505495"/>
            <a:ext cx="726016" cy="0"/>
          </a:xfrm>
          <a:prstGeom prst="line">
            <a:avLst/>
          </a:prstGeom>
          <a:noFill/>
          <a:ln w="9525">
            <a:solidFill>
              <a:schemeClr val="tx1"/>
            </a:solidFill>
            <a:round/>
            <a:headEnd/>
            <a:tailEnd type="triangle" w="med" len="med"/>
          </a:ln>
        </p:spPr>
        <p:txBody>
          <a:bodyPr wrap="none" anchor="ctr"/>
          <a:lstStyle/>
          <a:p>
            <a:endParaRPr lang="en-US" sz="2667"/>
          </a:p>
        </p:txBody>
      </p:sp>
      <p:sp>
        <p:nvSpPr>
          <p:cNvPr id="22" name="Line 18"/>
          <p:cNvSpPr>
            <a:spLocks noChangeShapeType="1"/>
          </p:cNvSpPr>
          <p:nvPr/>
        </p:nvSpPr>
        <p:spPr bwMode="auto">
          <a:xfrm>
            <a:off x="1524000" y="6477000"/>
            <a:ext cx="5384800" cy="0"/>
          </a:xfrm>
          <a:prstGeom prst="line">
            <a:avLst/>
          </a:prstGeom>
          <a:noFill/>
          <a:ln w="76200">
            <a:solidFill>
              <a:schemeClr val="tx1"/>
            </a:solidFill>
            <a:round/>
            <a:headEnd/>
            <a:tailEnd/>
          </a:ln>
        </p:spPr>
        <p:txBody>
          <a:bodyPr wrap="none" anchor="ctr"/>
          <a:lstStyle/>
          <a:p>
            <a:endParaRPr lang="en-US" sz="2667"/>
          </a:p>
        </p:txBody>
      </p:sp>
      <p:sp>
        <p:nvSpPr>
          <p:cNvPr id="23" name="Line 19"/>
          <p:cNvSpPr>
            <a:spLocks noChangeShapeType="1"/>
          </p:cNvSpPr>
          <p:nvPr/>
        </p:nvSpPr>
        <p:spPr bwMode="auto">
          <a:xfrm>
            <a:off x="1524000" y="3632200"/>
            <a:ext cx="5384800" cy="0"/>
          </a:xfrm>
          <a:prstGeom prst="line">
            <a:avLst/>
          </a:prstGeom>
          <a:noFill/>
          <a:ln w="76200">
            <a:solidFill>
              <a:schemeClr val="tx1"/>
            </a:solidFill>
            <a:round/>
            <a:headEnd/>
            <a:tailEnd/>
          </a:ln>
        </p:spPr>
        <p:txBody>
          <a:bodyPr wrap="none" anchor="ctr"/>
          <a:lstStyle/>
          <a:p>
            <a:endParaRPr lang="en-US" sz="2667"/>
          </a:p>
        </p:txBody>
      </p:sp>
      <p:grpSp>
        <p:nvGrpSpPr>
          <p:cNvPr id="25" name="Group 21"/>
          <p:cNvGrpSpPr>
            <a:grpSpLocks/>
          </p:cNvGrpSpPr>
          <p:nvPr/>
        </p:nvGrpSpPr>
        <p:grpSpPr bwMode="auto">
          <a:xfrm>
            <a:off x="937683" y="3330576"/>
            <a:ext cx="992717" cy="1419225"/>
            <a:chOff x="1104" y="1104"/>
            <a:chExt cx="469" cy="1536"/>
          </a:xfrm>
        </p:grpSpPr>
        <p:sp>
          <p:nvSpPr>
            <p:cNvPr id="26" name="Line 22"/>
            <p:cNvSpPr>
              <a:spLocks noChangeShapeType="1"/>
            </p:cNvSpPr>
            <p:nvPr/>
          </p:nvSpPr>
          <p:spPr bwMode="auto">
            <a:xfrm flipH="1">
              <a:off x="1104" y="2640"/>
              <a:ext cx="469" cy="0"/>
            </a:xfrm>
            <a:prstGeom prst="line">
              <a:avLst/>
            </a:prstGeom>
            <a:noFill/>
            <a:ln w="28575">
              <a:solidFill>
                <a:srgbClr val="0000FF"/>
              </a:solidFill>
              <a:round/>
              <a:headEnd/>
              <a:tailEnd/>
            </a:ln>
          </p:spPr>
          <p:txBody>
            <a:bodyPr wrap="none" anchor="ctr"/>
            <a:lstStyle/>
            <a:p>
              <a:endParaRPr lang="en-US" sz="2667"/>
            </a:p>
          </p:txBody>
        </p:sp>
        <p:sp>
          <p:nvSpPr>
            <p:cNvPr id="27" name="Line 23"/>
            <p:cNvSpPr>
              <a:spLocks noChangeShapeType="1"/>
            </p:cNvSpPr>
            <p:nvPr/>
          </p:nvSpPr>
          <p:spPr bwMode="auto">
            <a:xfrm flipV="1">
              <a:off x="1104" y="1104"/>
              <a:ext cx="0" cy="1536"/>
            </a:xfrm>
            <a:prstGeom prst="line">
              <a:avLst/>
            </a:prstGeom>
            <a:noFill/>
            <a:ln w="41275">
              <a:solidFill>
                <a:srgbClr val="0000FF"/>
              </a:solidFill>
              <a:round/>
              <a:headEnd/>
              <a:tailEnd type="triangle" w="med" len="med"/>
            </a:ln>
          </p:spPr>
          <p:txBody>
            <a:bodyPr wrap="none" anchor="ctr"/>
            <a:lstStyle/>
            <a:p>
              <a:endParaRPr lang="en-US" sz="2667"/>
            </a:p>
          </p:txBody>
        </p:sp>
      </p:grpSp>
      <p:sp>
        <p:nvSpPr>
          <p:cNvPr id="28" name="Line 24"/>
          <p:cNvSpPr>
            <a:spLocks noChangeShapeType="1"/>
          </p:cNvSpPr>
          <p:nvPr/>
        </p:nvSpPr>
        <p:spPr bwMode="auto">
          <a:xfrm>
            <a:off x="1930400" y="3327400"/>
            <a:ext cx="0" cy="406400"/>
          </a:xfrm>
          <a:prstGeom prst="line">
            <a:avLst/>
          </a:prstGeom>
          <a:noFill/>
          <a:ln w="57150">
            <a:solidFill>
              <a:schemeClr val="tx1"/>
            </a:solidFill>
            <a:round/>
            <a:headEnd/>
            <a:tailEnd type="none" w="lg" len="med"/>
          </a:ln>
        </p:spPr>
        <p:txBody>
          <a:bodyPr wrap="none"/>
          <a:lstStyle/>
          <a:p>
            <a:endParaRPr lang="en-US" sz="2667"/>
          </a:p>
        </p:txBody>
      </p:sp>
      <p:sp>
        <p:nvSpPr>
          <p:cNvPr id="29" name="Line 25"/>
          <p:cNvSpPr>
            <a:spLocks noChangeShapeType="1"/>
          </p:cNvSpPr>
          <p:nvPr/>
        </p:nvSpPr>
        <p:spPr bwMode="auto">
          <a:xfrm>
            <a:off x="6604001" y="3276600"/>
            <a:ext cx="4233" cy="457201"/>
          </a:xfrm>
          <a:prstGeom prst="line">
            <a:avLst/>
          </a:prstGeom>
          <a:noFill/>
          <a:ln w="57150">
            <a:solidFill>
              <a:schemeClr val="tx1"/>
            </a:solidFill>
            <a:round/>
            <a:headEnd/>
            <a:tailEnd type="none" w="lg" len="med"/>
          </a:ln>
        </p:spPr>
        <p:txBody>
          <a:bodyPr wrap="none"/>
          <a:lstStyle/>
          <a:p>
            <a:endParaRPr lang="en-US" sz="2667"/>
          </a:p>
        </p:txBody>
      </p:sp>
      <p:sp>
        <p:nvSpPr>
          <p:cNvPr id="30" name="Line 26"/>
          <p:cNvSpPr>
            <a:spLocks noChangeShapeType="1"/>
          </p:cNvSpPr>
          <p:nvPr/>
        </p:nvSpPr>
        <p:spPr bwMode="auto">
          <a:xfrm flipH="1">
            <a:off x="1930400" y="5962653"/>
            <a:ext cx="4233" cy="717548"/>
          </a:xfrm>
          <a:prstGeom prst="line">
            <a:avLst/>
          </a:prstGeom>
          <a:noFill/>
          <a:ln w="57150">
            <a:solidFill>
              <a:schemeClr val="tx1"/>
            </a:solidFill>
            <a:round/>
            <a:headEnd/>
            <a:tailEnd type="none" w="lg" len="med"/>
          </a:ln>
        </p:spPr>
        <p:txBody>
          <a:bodyPr wrap="none"/>
          <a:lstStyle/>
          <a:p>
            <a:endParaRPr lang="en-US" sz="2667"/>
          </a:p>
        </p:txBody>
      </p:sp>
      <p:sp>
        <p:nvSpPr>
          <p:cNvPr id="31" name="Line 27"/>
          <p:cNvSpPr>
            <a:spLocks noChangeShapeType="1"/>
          </p:cNvSpPr>
          <p:nvPr/>
        </p:nvSpPr>
        <p:spPr bwMode="auto">
          <a:xfrm flipH="1">
            <a:off x="6604001" y="5962651"/>
            <a:ext cx="4233" cy="717549"/>
          </a:xfrm>
          <a:prstGeom prst="line">
            <a:avLst/>
          </a:prstGeom>
          <a:noFill/>
          <a:ln w="57150">
            <a:solidFill>
              <a:schemeClr val="tx1"/>
            </a:solidFill>
            <a:round/>
            <a:headEnd/>
            <a:tailEnd type="none" w="lg" len="med"/>
          </a:ln>
        </p:spPr>
        <p:txBody>
          <a:bodyPr wrap="none"/>
          <a:lstStyle/>
          <a:p>
            <a:endParaRPr lang="en-US" sz="2667"/>
          </a:p>
        </p:txBody>
      </p:sp>
      <p:sp>
        <p:nvSpPr>
          <p:cNvPr id="21" name="Rectangle 17"/>
          <p:cNvSpPr>
            <a:spLocks noChangeArrowheads="1"/>
          </p:cNvSpPr>
          <p:nvPr/>
        </p:nvSpPr>
        <p:spPr bwMode="auto">
          <a:xfrm>
            <a:off x="1930400" y="3632200"/>
            <a:ext cx="4673600" cy="2844800"/>
          </a:xfrm>
          <a:prstGeom prst="rect">
            <a:avLst/>
          </a:prstGeom>
          <a:noFill/>
          <a:ln w="57150">
            <a:solidFill>
              <a:schemeClr val="tx1"/>
            </a:solidFill>
            <a:miter lim="800000"/>
            <a:headEnd/>
            <a:tailEnd/>
          </a:ln>
        </p:spPr>
        <p:txBody>
          <a:bodyPr wrap="none" anchor="ctr"/>
          <a:lstStyle/>
          <a:p>
            <a:endParaRPr lang="en-US" sz="2667"/>
          </a:p>
        </p:txBody>
      </p:sp>
    </p:spTree>
    <p:extLst>
      <p:ext uri="{BB962C8B-B14F-4D97-AF65-F5344CB8AC3E}">
        <p14:creationId xmlns:p14="http://schemas.microsoft.com/office/powerpoint/2010/main" val="19818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animBg="1"/>
      <p:bldP spid="22" grpId="0" animBg="1"/>
      <p:bldP spid="23" grpId="0" animBg="1"/>
      <p:bldP spid="28" grpId="0" animBg="1"/>
      <p:bldP spid="29" grpId="0" animBg="1"/>
      <p:bldP spid="30" grpId="0" animBg="1"/>
      <p:bldP spid="31"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buffer overflows?</a:t>
            </a:r>
          </a:p>
        </p:txBody>
      </p:sp>
      <p:sp>
        <p:nvSpPr>
          <p:cNvPr id="4" name="TextBox 3"/>
          <p:cNvSpPr txBox="1"/>
          <p:nvPr/>
        </p:nvSpPr>
        <p:spPr>
          <a:xfrm>
            <a:off x="7213600" y="1701801"/>
            <a:ext cx="4698722" cy="2308645"/>
          </a:xfrm>
          <a:prstGeom prst="rect">
            <a:avLst/>
          </a:prstGeom>
          <a:noFill/>
          <a:ln>
            <a:solidFill>
              <a:srgbClr val="0000FF"/>
            </a:solidFill>
          </a:ln>
        </p:spPr>
        <p:txBody>
          <a:bodyPr wrap="none" rtlCol="0">
            <a:spAutoFit/>
          </a:bodyPr>
          <a:lstStyle/>
          <a:p>
            <a:pPr>
              <a:spcBef>
                <a:spcPct val="80000"/>
              </a:spcBef>
              <a:tabLst>
                <a:tab pos="609585" algn="l"/>
                <a:tab pos="2438339" algn="l"/>
                <a:tab pos="2895528" algn="l"/>
              </a:tabLst>
            </a:pPr>
            <a:r>
              <a:rPr lang="en-US" sz="2667" b="1" dirty="0">
                <a:solidFill>
                  <a:schemeClr val="tx2"/>
                </a:solidFill>
                <a:latin typeface="Courier New" pitchFamily="49" charset="0"/>
              </a:rPr>
              <a:t>void </a:t>
            </a:r>
            <a:r>
              <a:rPr lang="en-US" sz="2667" b="1" dirty="0" err="1">
                <a:solidFill>
                  <a:schemeClr val="tx2"/>
                </a:solidFill>
                <a:latin typeface="Courier New" pitchFamily="49" charset="0"/>
              </a:rPr>
              <a:t>func</a:t>
            </a:r>
            <a:r>
              <a:rPr lang="en-US" sz="2667" b="1" dirty="0">
                <a:solidFill>
                  <a:schemeClr val="tx2"/>
                </a:solidFill>
                <a:latin typeface="Courier New" pitchFamily="49" charset="0"/>
              </a:rPr>
              <a:t>(char *</a:t>
            </a:r>
            <a:r>
              <a:rPr lang="en-US" sz="2667" b="1" dirty="0" err="1">
                <a:solidFill>
                  <a:schemeClr val="tx2"/>
                </a:solidFill>
                <a:latin typeface="Courier New" pitchFamily="49" charset="0"/>
              </a:rPr>
              <a:t>url</a:t>
            </a:r>
            <a:r>
              <a:rPr lang="en-US" sz="2667" b="1" dirty="0">
                <a:solidFill>
                  <a:schemeClr val="tx2"/>
                </a:solidFill>
                <a:latin typeface="Courier New" pitchFamily="49" charset="0"/>
              </a:rPr>
              <a:t>) {</a:t>
            </a:r>
            <a:br>
              <a:rPr lang="en-US" sz="2667" b="1" dirty="0">
                <a:solidFill>
                  <a:schemeClr val="tx2"/>
                </a:solidFill>
                <a:latin typeface="Courier New" pitchFamily="49" charset="0"/>
              </a:rPr>
            </a:br>
            <a:r>
              <a:rPr lang="en-US" sz="2667" b="1" dirty="0">
                <a:solidFill>
                  <a:schemeClr val="tx2"/>
                </a:solidFill>
                <a:latin typeface="Courier New" pitchFamily="49" charset="0"/>
              </a:rPr>
              <a:t>   char </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[128];</a:t>
            </a:r>
          </a:p>
          <a:p>
            <a:pPr>
              <a:spcBef>
                <a:spcPct val="40000"/>
              </a:spcBef>
              <a:tabLst>
                <a:tab pos="609585" algn="l"/>
                <a:tab pos="2438339" algn="l"/>
                <a:tab pos="2895528" algn="l"/>
              </a:tabLst>
            </a:pPr>
            <a:r>
              <a:rPr lang="en-US" sz="2667" b="1" dirty="0">
                <a:solidFill>
                  <a:schemeClr val="tx2"/>
                </a:solidFill>
                <a:latin typeface="Courier New" pitchFamily="49" charset="0"/>
              </a:rPr>
              <a:t>   </a:t>
            </a:r>
            <a:r>
              <a:rPr lang="en-US" sz="2667" b="1" dirty="0" err="1">
                <a:solidFill>
                  <a:schemeClr val="tx2"/>
                </a:solidFill>
                <a:latin typeface="Courier New" pitchFamily="49" charset="0"/>
              </a:rPr>
              <a:t>strcpy</a:t>
            </a:r>
            <a:r>
              <a:rPr lang="en-US" sz="2667" b="1" dirty="0">
                <a:solidFill>
                  <a:schemeClr val="tx2"/>
                </a:solidFill>
                <a:latin typeface="Courier New" pitchFamily="49" charset="0"/>
              </a:rPr>
              <a:t>(</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 </a:t>
            </a:r>
            <a:r>
              <a:rPr lang="en-US" sz="2667" b="1" dirty="0" err="1">
                <a:solidFill>
                  <a:schemeClr val="tx2"/>
                </a:solidFill>
                <a:latin typeface="Courier New" pitchFamily="49" charset="0"/>
              </a:rPr>
              <a:t>url</a:t>
            </a:r>
            <a:r>
              <a:rPr lang="en-US" sz="2667" b="1" dirty="0">
                <a:solidFill>
                  <a:schemeClr val="tx2"/>
                </a:solidFill>
                <a:latin typeface="Courier New" pitchFamily="49" charset="0"/>
              </a:rPr>
              <a:t>);</a:t>
            </a:r>
            <a:br>
              <a:rPr lang="en-US" sz="2667" b="1" dirty="0">
                <a:solidFill>
                  <a:schemeClr val="tx2"/>
                </a:solidFill>
                <a:latin typeface="Courier New" pitchFamily="49" charset="0"/>
              </a:rPr>
            </a:br>
            <a:r>
              <a:rPr lang="en-US" sz="2667" b="1" dirty="0">
                <a:solidFill>
                  <a:schemeClr val="tx2"/>
                </a:solidFill>
                <a:latin typeface="Courier New" pitchFamily="49" charset="0"/>
              </a:rPr>
              <a:t>	do-something(</a:t>
            </a:r>
            <a:r>
              <a:rPr lang="en-US" sz="2667" b="1" dirty="0" err="1">
                <a:solidFill>
                  <a:schemeClr val="tx2"/>
                </a:solidFill>
                <a:latin typeface="Courier New" pitchFamily="49" charset="0"/>
              </a:rPr>
              <a:t>buf</a:t>
            </a:r>
            <a:r>
              <a:rPr lang="en-US" sz="2667" b="1" dirty="0">
                <a:solidFill>
                  <a:schemeClr val="tx2"/>
                </a:solidFill>
                <a:latin typeface="Courier New" pitchFamily="49" charset="0"/>
              </a:rPr>
              <a:t>);</a:t>
            </a:r>
            <a:br>
              <a:rPr lang="en-US" sz="2667" b="1" dirty="0">
                <a:solidFill>
                  <a:schemeClr val="tx2"/>
                </a:solidFill>
                <a:latin typeface="Courier New" pitchFamily="49" charset="0"/>
              </a:rPr>
            </a:br>
            <a:r>
              <a:rPr lang="en-US" sz="2667" b="1" dirty="0">
                <a:solidFill>
                  <a:schemeClr val="tx2"/>
                </a:solidFill>
                <a:latin typeface="Courier New" pitchFamily="49" charset="0"/>
              </a:rPr>
              <a:t>}</a:t>
            </a:r>
          </a:p>
        </p:txBody>
      </p:sp>
      <p:sp>
        <p:nvSpPr>
          <p:cNvPr id="6" name="TextBox 5"/>
          <p:cNvSpPr txBox="1"/>
          <p:nvPr/>
        </p:nvSpPr>
        <p:spPr>
          <a:xfrm>
            <a:off x="406401" y="1701801"/>
            <a:ext cx="6780767" cy="1036309"/>
          </a:xfrm>
          <a:prstGeom prst="rect">
            <a:avLst/>
          </a:prstGeom>
          <a:noFill/>
        </p:spPr>
        <p:txBody>
          <a:bodyPr wrap="none" rtlCol="0">
            <a:spAutoFit/>
          </a:bodyPr>
          <a:lstStyle/>
          <a:p>
            <a:pPr>
              <a:spcBef>
                <a:spcPct val="30000"/>
              </a:spcBef>
            </a:pPr>
            <a:r>
              <a:rPr lang="en-US" sz="2667" b="1" dirty="0">
                <a:solidFill>
                  <a:schemeClr val="tx2"/>
                </a:solidFill>
                <a:latin typeface="Courier New" pitchFamily="49" charset="0"/>
              </a:rPr>
              <a:t>What if *</a:t>
            </a:r>
            <a:r>
              <a:rPr lang="en-US" sz="2667" b="1" dirty="0" err="1">
                <a:solidFill>
                  <a:schemeClr val="tx2"/>
                </a:solidFill>
                <a:latin typeface="Courier New" pitchFamily="49" charset="0"/>
              </a:rPr>
              <a:t>url</a:t>
            </a:r>
            <a:r>
              <a:rPr lang="en-US" sz="2667" dirty="0"/>
              <a:t>  is too long?</a:t>
            </a:r>
          </a:p>
          <a:p>
            <a:pPr>
              <a:spcBef>
                <a:spcPct val="30000"/>
              </a:spcBef>
            </a:pPr>
            <a:r>
              <a:rPr lang="en-US" sz="2667" dirty="0"/>
              <a:t>Quiz: what </a:t>
            </a:r>
            <a:r>
              <a:rPr lang="en-US" sz="2667" dirty="0" err="1"/>
              <a:t>url</a:t>
            </a:r>
            <a:r>
              <a:rPr lang="en-US" sz="2667" dirty="0"/>
              <a:t> length could cause overflow?   </a:t>
            </a:r>
          </a:p>
        </p:txBody>
      </p:sp>
      <p:sp>
        <p:nvSpPr>
          <p:cNvPr id="7" name="Rectangle 3"/>
          <p:cNvSpPr>
            <a:spLocks noChangeArrowheads="1"/>
          </p:cNvSpPr>
          <p:nvPr/>
        </p:nvSpPr>
        <p:spPr bwMode="auto">
          <a:xfrm>
            <a:off x="1930400" y="3632200"/>
            <a:ext cx="4673600" cy="508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argument:   </a:t>
            </a:r>
            <a:r>
              <a:rPr lang="en-US" sz="2667" dirty="0" err="1"/>
              <a:t>str</a:t>
            </a:r>
            <a:endParaRPr lang="en-US" sz="2667" dirty="0"/>
          </a:p>
        </p:txBody>
      </p:sp>
      <p:sp>
        <p:nvSpPr>
          <p:cNvPr id="8" name="Rectangle 4"/>
          <p:cNvSpPr>
            <a:spLocks noChangeArrowheads="1"/>
          </p:cNvSpPr>
          <p:nvPr/>
        </p:nvSpPr>
        <p:spPr bwMode="auto">
          <a:xfrm>
            <a:off x="1930400" y="4089400"/>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return address</a:t>
            </a:r>
          </a:p>
        </p:txBody>
      </p:sp>
      <p:sp>
        <p:nvSpPr>
          <p:cNvPr id="9" name="Rectangle 5"/>
          <p:cNvSpPr>
            <a:spLocks noChangeArrowheads="1"/>
          </p:cNvSpPr>
          <p:nvPr/>
        </p:nvSpPr>
        <p:spPr bwMode="auto">
          <a:xfrm>
            <a:off x="1930400" y="4495800"/>
            <a:ext cx="4673600" cy="4572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stack base pointer</a:t>
            </a:r>
          </a:p>
        </p:txBody>
      </p:sp>
      <p:sp>
        <p:nvSpPr>
          <p:cNvPr id="10" name="Rectangle 6"/>
          <p:cNvSpPr>
            <a:spLocks noChangeArrowheads="1"/>
          </p:cNvSpPr>
          <p:nvPr/>
        </p:nvSpPr>
        <p:spPr bwMode="auto">
          <a:xfrm>
            <a:off x="1930400" y="4953000"/>
            <a:ext cx="4673600" cy="1524000"/>
          </a:xfrm>
          <a:prstGeom prst="rect">
            <a:avLst/>
          </a:prstGeom>
          <a:solidFill>
            <a:schemeClr val="bg1">
              <a:lumMod val="75000"/>
            </a:schemeClr>
          </a:solidFill>
          <a:ln w="9525">
            <a:solidFill>
              <a:schemeClr val="tx1"/>
            </a:solidFill>
            <a:miter lim="800000"/>
            <a:headEnd/>
            <a:tailEnd/>
          </a:ln>
        </p:spPr>
        <p:txBody>
          <a:bodyPr wrap="none" anchor="ctr"/>
          <a:lstStyle/>
          <a:p>
            <a:pPr algn="ctr" eaLnBrk="0" hangingPunct="0">
              <a:spcBef>
                <a:spcPct val="50000"/>
              </a:spcBef>
            </a:pPr>
            <a:r>
              <a:rPr lang="en-US" sz="2667" dirty="0"/>
              <a:t>char </a:t>
            </a:r>
            <a:r>
              <a:rPr lang="en-US" sz="2667" dirty="0" err="1"/>
              <a:t>buf</a:t>
            </a:r>
            <a:r>
              <a:rPr lang="en-US" sz="2667" dirty="0"/>
              <a:t>[128]</a:t>
            </a:r>
          </a:p>
        </p:txBody>
      </p:sp>
      <p:sp>
        <p:nvSpPr>
          <p:cNvPr id="11" name="Text Box 7"/>
          <p:cNvSpPr txBox="1">
            <a:spLocks noChangeArrowheads="1"/>
          </p:cNvSpPr>
          <p:nvPr/>
        </p:nvSpPr>
        <p:spPr bwMode="auto">
          <a:xfrm>
            <a:off x="-2770" y="6211112"/>
            <a:ext cx="654217" cy="502766"/>
          </a:xfrm>
          <a:prstGeom prst="rect">
            <a:avLst/>
          </a:prstGeom>
          <a:noFill/>
          <a:ln w="9525">
            <a:noFill/>
            <a:miter lim="800000"/>
            <a:headEnd/>
            <a:tailEnd/>
          </a:ln>
        </p:spPr>
        <p:txBody>
          <a:bodyPr wrap="none">
            <a:spAutoFit/>
          </a:bodyPr>
          <a:lstStyle/>
          <a:p>
            <a:pPr algn="ctr" eaLnBrk="0" hangingPunct="0">
              <a:spcBef>
                <a:spcPct val="50000"/>
              </a:spcBef>
            </a:pPr>
            <a:r>
              <a:rPr lang="en-US" sz="2667" dirty="0" err="1"/>
              <a:t>rsp</a:t>
            </a:r>
            <a:endParaRPr lang="en-US" sz="2667" dirty="0"/>
          </a:p>
        </p:txBody>
      </p:sp>
      <p:sp>
        <p:nvSpPr>
          <p:cNvPr id="12" name="Line 8"/>
          <p:cNvSpPr>
            <a:spLocks noChangeShapeType="1"/>
          </p:cNvSpPr>
          <p:nvPr/>
        </p:nvSpPr>
        <p:spPr bwMode="auto">
          <a:xfrm>
            <a:off x="681567" y="6505495"/>
            <a:ext cx="726016" cy="0"/>
          </a:xfrm>
          <a:prstGeom prst="line">
            <a:avLst/>
          </a:prstGeom>
          <a:noFill/>
          <a:ln w="9525">
            <a:solidFill>
              <a:schemeClr val="tx1"/>
            </a:solidFill>
            <a:round/>
            <a:headEnd/>
            <a:tailEnd type="triangle" w="med" len="med"/>
          </a:ln>
        </p:spPr>
        <p:txBody>
          <a:bodyPr wrap="none" anchor="ctr"/>
          <a:lstStyle/>
          <a:p>
            <a:endParaRPr lang="en-US" sz="2667"/>
          </a:p>
        </p:txBody>
      </p:sp>
      <p:sp>
        <p:nvSpPr>
          <p:cNvPr id="22" name="Line 18"/>
          <p:cNvSpPr>
            <a:spLocks noChangeShapeType="1"/>
          </p:cNvSpPr>
          <p:nvPr/>
        </p:nvSpPr>
        <p:spPr bwMode="auto">
          <a:xfrm>
            <a:off x="1524000" y="6477000"/>
            <a:ext cx="5384800" cy="0"/>
          </a:xfrm>
          <a:prstGeom prst="line">
            <a:avLst/>
          </a:prstGeom>
          <a:noFill/>
          <a:ln w="76200">
            <a:solidFill>
              <a:schemeClr val="tx1"/>
            </a:solidFill>
            <a:round/>
            <a:headEnd/>
            <a:tailEnd/>
          </a:ln>
        </p:spPr>
        <p:txBody>
          <a:bodyPr wrap="none" anchor="ctr"/>
          <a:lstStyle/>
          <a:p>
            <a:endParaRPr lang="en-US" sz="2667"/>
          </a:p>
        </p:txBody>
      </p:sp>
      <p:sp>
        <p:nvSpPr>
          <p:cNvPr id="23" name="Line 19"/>
          <p:cNvSpPr>
            <a:spLocks noChangeShapeType="1"/>
          </p:cNvSpPr>
          <p:nvPr/>
        </p:nvSpPr>
        <p:spPr bwMode="auto">
          <a:xfrm>
            <a:off x="1524000" y="3632200"/>
            <a:ext cx="5384800" cy="0"/>
          </a:xfrm>
          <a:prstGeom prst="line">
            <a:avLst/>
          </a:prstGeom>
          <a:noFill/>
          <a:ln w="76200">
            <a:solidFill>
              <a:schemeClr val="tx1"/>
            </a:solidFill>
            <a:round/>
            <a:headEnd/>
            <a:tailEnd/>
          </a:ln>
        </p:spPr>
        <p:txBody>
          <a:bodyPr wrap="none" anchor="ctr"/>
          <a:lstStyle/>
          <a:p>
            <a:endParaRPr lang="en-US" sz="2667"/>
          </a:p>
        </p:txBody>
      </p:sp>
      <p:sp>
        <p:nvSpPr>
          <p:cNvPr id="28" name="Line 24"/>
          <p:cNvSpPr>
            <a:spLocks noChangeShapeType="1"/>
          </p:cNvSpPr>
          <p:nvPr/>
        </p:nvSpPr>
        <p:spPr bwMode="auto">
          <a:xfrm>
            <a:off x="1930400" y="3327400"/>
            <a:ext cx="0" cy="406400"/>
          </a:xfrm>
          <a:prstGeom prst="line">
            <a:avLst/>
          </a:prstGeom>
          <a:noFill/>
          <a:ln w="57150">
            <a:solidFill>
              <a:schemeClr val="tx1"/>
            </a:solidFill>
            <a:round/>
            <a:headEnd/>
            <a:tailEnd type="none" w="lg" len="med"/>
          </a:ln>
        </p:spPr>
        <p:txBody>
          <a:bodyPr wrap="none"/>
          <a:lstStyle/>
          <a:p>
            <a:endParaRPr lang="en-US" sz="2667"/>
          </a:p>
        </p:txBody>
      </p:sp>
      <p:sp>
        <p:nvSpPr>
          <p:cNvPr id="29" name="Line 25"/>
          <p:cNvSpPr>
            <a:spLocks noChangeShapeType="1"/>
          </p:cNvSpPr>
          <p:nvPr/>
        </p:nvSpPr>
        <p:spPr bwMode="auto">
          <a:xfrm>
            <a:off x="6604001" y="3276600"/>
            <a:ext cx="4233" cy="457201"/>
          </a:xfrm>
          <a:prstGeom prst="line">
            <a:avLst/>
          </a:prstGeom>
          <a:noFill/>
          <a:ln w="57150">
            <a:solidFill>
              <a:schemeClr val="tx1"/>
            </a:solidFill>
            <a:round/>
            <a:headEnd/>
            <a:tailEnd type="none" w="lg" len="med"/>
          </a:ln>
        </p:spPr>
        <p:txBody>
          <a:bodyPr wrap="none"/>
          <a:lstStyle/>
          <a:p>
            <a:endParaRPr lang="en-US" sz="2667"/>
          </a:p>
        </p:txBody>
      </p:sp>
      <p:sp>
        <p:nvSpPr>
          <p:cNvPr id="30" name="Line 26"/>
          <p:cNvSpPr>
            <a:spLocks noChangeShapeType="1"/>
          </p:cNvSpPr>
          <p:nvPr/>
        </p:nvSpPr>
        <p:spPr bwMode="auto">
          <a:xfrm flipH="1">
            <a:off x="1930400" y="5962653"/>
            <a:ext cx="4233" cy="717548"/>
          </a:xfrm>
          <a:prstGeom prst="line">
            <a:avLst/>
          </a:prstGeom>
          <a:noFill/>
          <a:ln w="57150">
            <a:solidFill>
              <a:schemeClr val="tx1"/>
            </a:solidFill>
            <a:round/>
            <a:headEnd/>
            <a:tailEnd type="none" w="lg" len="med"/>
          </a:ln>
        </p:spPr>
        <p:txBody>
          <a:bodyPr wrap="none"/>
          <a:lstStyle/>
          <a:p>
            <a:endParaRPr lang="en-US" sz="2667"/>
          </a:p>
        </p:txBody>
      </p:sp>
      <p:sp>
        <p:nvSpPr>
          <p:cNvPr id="31" name="Line 27"/>
          <p:cNvSpPr>
            <a:spLocks noChangeShapeType="1"/>
          </p:cNvSpPr>
          <p:nvPr/>
        </p:nvSpPr>
        <p:spPr bwMode="auto">
          <a:xfrm flipH="1">
            <a:off x="6604001" y="5962651"/>
            <a:ext cx="4233" cy="717549"/>
          </a:xfrm>
          <a:prstGeom prst="line">
            <a:avLst/>
          </a:prstGeom>
          <a:noFill/>
          <a:ln w="57150">
            <a:solidFill>
              <a:schemeClr val="tx1"/>
            </a:solidFill>
            <a:round/>
            <a:headEnd/>
            <a:tailEnd type="none" w="lg" len="med"/>
          </a:ln>
        </p:spPr>
        <p:txBody>
          <a:bodyPr wrap="none"/>
          <a:lstStyle/>
          <a:p>
            <a:endParaRPr lang="en-US" sz="2667"/>
          </a:p>
        </p:txBody>
      </p:sp>
      <p:sp>
        <p:nvSpPr>
          <p:cNvPr id="21" name="Rectangle 17"/>
          <p:cNvSpPr>
            <a:spLocks noChangeArrowheads="1"/>
          </p:cNvSpPr>
          <p:nvPr/>
        </p:nvSpPr>
        <p:spPr bwMode="auto">
          <a:xfrm>
            <a:off x="1930400" y="3632200"/>
            <a:ext cx="4673600" cy="2844800"/>
          </a:xfrm>
          <a:prstGeom prst="rect">
            <a:avLst/>
          </a:prstGeom>
          <a:noFill/>
          <a:ln w="57150">
            <a:solidFill>
              <a:schemeClr val="tx1"/>
            </a:solidFill>
            <a:miter lim="800000"/>
            <a:headEnd/>
            <a:tailEnd/>
          </a:ln>
        </p:spPr>
        <p:txBody>
          <a:bodyPr wrap="none" anchor="ctr"/>
          <a:lstStyle/>
          <a:p>
            <a:endParaRPr lang="en-US" sz="2667"/>
          </a:p>
        </p:txBody>
      </p:sp>
      <p:sp>
        <p:nvSpPr>
          <p:cNvPr id="3" name="Rectangle 2"/>
          <p:cNvSpPr/>
          <p:nvPr/>
        </p:nvSpPr>
        <p:spPr>
          <a:xfrm>
            <a:off x="1934632" y="4098835"/>
            <a:ext cx="4673600" cy="2353733"/>
          </a:xfrm>
          <a:prstGeom prst="rect">
            <a:avLst/>
          </a:prstGeom>
          <a:solidFill>
            <a:srgbClr val="FF0000">
              <a:alpha val="6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5" name="Group 4"/>
          <p:cNvGrpSpPr/>
          <p:nvPr/>
        </p:nvGrpSpPr>
        <p:grpSpPr>
          <a:xfrm>
            <a:off x="609600" y="4140200"/>
            <a:ext cx="1117600" cy="2133600"/>
            <a:chOff x="457200" y="3105150"/>
            <a:chExt cx="838200" cy="1600200"/>
          </a:xfrm>
        </p:grpSpPr>
        <p:sp>
          <p:nvSpPr>
            <p:cNvPr id="13" name="Left Brace 12"/>
            <p:cNvSpPr/>
            <p:nvPr/>
          </p:nvSpPr>
          <p:spPr>
            <a:xfrm>
              <a:off x="1143000" y="3105150"/>
              <a:ext cx="152400" cy="1600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4" name="TextBox 13"/>
            <p:cNvSpPr txBox="1"/>
            <p:nvPr/>
          </p:nvSpPr>
          <p:spPr>
            <a:xfrm>
              <a:off x="457200" y="3638550"/>
              <a:ext cx="541158" cy="377075"/>
            </a:xfrm>
            <a:prstGeom prst="rect">
              <a:avLst/>
            </a:prstGeom>
            <a:noFill/>
          </p:spPr>
          <p:txBody>
            <a:bodyPr wrap="none" rtlCol="0">
              <a:spAutoFit/>
            </a:bodyPr>
            <a:lstStyle/>
            <a:p>
              <a:r>
                <a:rPr lang="en-US" sz="2667" dirty="0"/>
                <a:t>*</a:t>
              </a:r>
              <a:r>
                <a:rPr lang="en-US" sz="2667" dirty="0" err="1"/>
                <a:t>str</a:t>
              </a:r>
              <a:endParaRPr lang="en-US" sz="2667" dirty="0"/>
            </a:p>
          </p:txBody>
        </p:sp>
      </p:grpSp>
      <p:sp>
        <p:nvSpPr>
          <p:cNvPr id="15" name="TextBox 14"/>
          <p:cNvSpPr txBox="1"/>
          <p:nvPr/>
        </p:nvSpPr>
        <p:spPr>
          <a:xfrm>
            <a:off x="7091027" y="4375507"/>
            <a:ext cx="5151988" cy="1734064"/>
          </a:xfrm>
          <a:prstGeom prst="rect">
            <a:avLst/>
          </a:prstGeom>
          <a:noFill/>
        </p:spPr>
        <p:txBody>
          <a:bodyPr wrap="none" rtlCol="0">
            <a:spAutoFit/>
          </a:bodyPr>
          <a:lstStyle/>
          <a:p>
            <a:r>
              <a:rPr lang="en-US" sz="2667" dirty="0"/>
              <a:t>Poisoned return address!</a:t>
            </a:r>
          </a:p>
          <a:p>
            <a:r>
              <a:rPr lang="en-US" sz="2667" dirty="0"/>
              <a:t> </a:t>
            </a:r>
          </a:p>
          <a:p>
            <a:r>
              <a:rPr lang="en-US" sz="2667" dirty="0"/>
              <a:t>Problem:  </a:t>
            </a:r>
            <a:br>
              <a:rPr lang="en-US" sz="2667" dirty="0"/>
            </a:br>
            <a:r>
              <a:rPr lang="en-US" sz="2667" dirty="0"/>
              <a:t>      no bounds checking in  </a:t>
            </a:r>
            <a:r>
              <a:rPr lang="en-US" sz="2667" dirty="0" err="1">
                <a:solidFill>
                  <a:schemeClr val="tx2"/>
                </a:solidFill>
              </a:rPr>
              <a:t>strcpy</a:t>
            </a:r>
            <a:r>
              <a:rPr lang="en-US" sz="2667" dirty="0">
                <a:solidFill>
                  <a:schemeClr val="tx2"/>
                </a:solidFill>
              </a:rPr>
              <a:t>()</a:t>
            </a:r>
          </a:p>
        </p:txBody>
      </p:sp>
    </p:spTree>
    <p:extLst>
      <p:ext uri="{BB962C8B-B14F-4D97-AF65-F5344CB8AC3E}">
        <p14:creationId xmlns:p14="http://schemas.microsoft.com/office/powerpoint/2010/main" val="4595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2124</TotalTime>
  <Words>3415</Words>
  <Application>Microsoft Macintosh PowerPoint</Application>
  <PresentationFormat>Widescreen</PresentationFormat>
  <Paragraphs>485</Paragraphs>
  <Slides>48</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48</vt:i4>
      </vt:variant>
    </vt:vector>
  </HeadingPairs>
  <TitlesOfParts>
    <vt:vector size="61" baseType="lpstr">
      <vt:lpstr> </vt:lpstr>
      <vt:lpstr>Optimistic Display</vt:lpstr>
      <vt:lpstr>Aptos</vt:lpstr>
      <vt:lpstr>Aptos Display</vt:lpstr>
      <vt:lpstr>Arial</vt:lpstr>
      <vt:lpstr>Calibri</vt:lpstr>
      <vt:lpstr>Calibri Light</vt:lpstr>
      <vt:lpstr>Comic Sans MS</vt:lpstr>
      <vt:lpstr>Corbel</vt:lpstr>
      <vt:lpstr>Courier New</vt:lpstr>
      <vt:lpstr>Wingdings</vt:lpstr>
      <vt:lpstr>Office Theme</vt:lpstr>
      <vt:lpstr>Office Theme 2013 - 2022</vt:lpstr>
      <vt:lpstr>Dongdong She Some slides are borrowed from Dan Boneh</vt:lpstr>
      <vt:lpstr>Control hijacking attacks</vt:lpstr>
      <vt:lpstr>First example:   buffer overflows</vt:lpstr>
      <vt:lpstr>PowerPoint Presentation</vt:lpstr>
      <vt:lpstr>What is needed</vt:lpstr>
      <vt:lpstr>Linux process memory layout  (x86-64)</vt:lpstr>
      <vt:lpstr>Stack Frame</vt:lpstr>
      <vt:lpstr>What are buffer overflows?</vt:lpstr>
      <vt:lpstr>What are buffer overflows?</vt:lpstr>
      <vt:lpstr>Shell Code</vt:lpstr>
      <vt:lpstr>Basic stack exploit</vt:lpstr>
      <vt:lpstr>The NOP slide</vt:lpstr>
      <vt:lpstr>Details and examples</vt:lpstr>
      <vt:lpstr>Many unsafe libc functions</vt:lpstr>
      <vt:lpstr>Buffer overflow opportunities</vt:lpstr>
      <vt:lpstr>Heap exploits:   corrupting virtual tables</vt:lpstr>
      <vt:lpstr>An example:  exploiting the browser heap</vt:lpstr>
      <vt:lpstr> A reliable exploit?   </vt:lpstr>
      <vt:lpstr>Heap Spraying     [SkyLined]</vt:lpstr>
      <vt:lpstr>Javascript heap spraying</vt:lpstr>
      <vt:lpstr> Ad-hoc heap overflow mitigations</vt:lpstr>
      <vt:lpstr>Finding overflows by fuzzing</vt:lpstr>
      <vt:lpstr>Automated Approaches to Find Vulnerabilities</vt:lpstr>
      <vt:lpstr>Wide Application in Industry</vt:lpstr>
      <vt:lpstr>Diverse Fuzzing Applications</vt:lpstr>
      <vt:lpstr>What is Fuzzing?</vt:lpstr>
      <vt:lpstr>A General Workflow of Fuzzing</vt:lpstr>
      <vt:lpstr>Popular Fuzzer</vt:lpstr>
      <vt:lpstr>More Control Hijacking Attacks</vt:lpstr>
      <vt:lpstr>More Hijacking Opportunities</vt:lpstr>
      <vt:lpstr>Integer Overflows     (see Phrack 60)</vt:lpstr>
      <vt:lpstr>Integer Overflows     (see Phrack 60)</vt:lpstr>
      <vt:lpstr>An example</vt:lpstr>
      <vt:lpstr>An example:  a better length check</vt:lpstr>
      <vt:lpstr>Integer overflow exploit stats</vt:lpstr>
      <vt:lpstr>Format string bugs</vt:lpstr>
      <vt:lpstr>Format string problem</vt:lpstr>
      <vt:lpstr>Vulnerable functions</vt:lpstr>
      <vt:lpstr>Exploit</vt:lpstr>
      <vt:lpstr>Use after free exploits</vt:lpstr>
      <vt:lpstr>High impact security vulns. in Chrome 2015 – 2020    (C++)</vt:lpstr>
      <vt:lpstr>IE11 Example:   CVE-2014-0282  (simplified)</vt:lpstr>
      <vt:lpstr>What just happened?</vt:lpstr>
      <vt:lpstr>What just happened?</vt:lpstr>
      <vt:lpstr>The exploit</vt:lpstr>
      <vt:lpstr>Next lecture …</vt:lpstr>
      <vt:lpstr>THE  END</vt:lpstr>
      <vt:lpstr>References on heap spraying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Control Hijacking Attacks</dc:title>
  <dc:creator>Dongdong She</dc:creator>
  <cp:lastModifiedBy>Dongdong She</cp:lastModifiedBy>
  <cp:revision>8</cp:revision>
  <dcterms:created xsi:type="dcterms:W3CDTF">2024-09-04T11:58:52Z</dcterms:created>
  <dcterms:modified xsi:type="dcterms:W3CDTF">2024-09-10T05:25:07Z</dcterms:modified>
</cp:coreProperties>
</file>