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4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9"/>
  </p:notesMasterIdLst>
  <p:sldIdLst>
    <p:sldId id="277" r:id="rId3"/>
    <p:sldId id="349" r:id="rId4"/>
    <p:sldId id="403" r:id="rId5"/>
    <p:sldId id="402" r:id="rId6"/>
    <p:sldId id="258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351" r:id="rId18"/>
    <p:sldId id="291" r:id="rId19"/>
    <p:sldId id="290" r:id="rId20"/>
    <p:sldId id="292" r:id="rId21"/>
    <p:sldId id="294" r:id="rId22"/>
    <p:sldId id="404" r:id="rId23"/>
    <p:sldId id="405" r:id="rId24"/>
    <p:sldId id="345" r:id="rId25"/>
    <p:sldId id="406" r:id="rId26"/>
    <p:sldId id="347" r:id="rId27"/>
    <p:sldId id="296" r:id="rId28"/>
    <p:sldId id="343" r:id="rId29"/>
    <p:sldId id="348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44" r:id="rId41"/>
    <p:sldId id="346" r:id="rId42"/>
    <p:sldId id="311" r:id="rId43"/>
    <p:sldId id="312" r:id="rId44"/>
    <p:sldId id="382" r:id="rId45"/>
    <p:sldId id="397" r:id="rId46"/>
    <p:sldId id="398" r:id="rId47"/>
    <p:sldId id="399" r:id="rId48"/>
    <p:sldId id="400" r:id="rId49"/>
    <p:sldId id="396" r:id="rId50"/>
    <p:sldId id="336" r:id="rId51"/>
    <p:sldId id="327" r:id="rId52"/>
    <p:sldId id="394" r:id="rId53"/>
    <p:sldId id="341" r:id="rId54"/>
    <p:sldId id="340" r:id="rId55"/>
    <p:sldId id="339" r:id="rId56"/>
    <p:sldId id="342" r:id="rId57"/>
    <p:sldId id="326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121" d="100"/>
          <a:sy n="121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46626-A40C-B34F-BAF5-7A4B618C1AD0}" type="datetimeFigureOut">
              <a:rPr lang="en-US" smtClean="0"/>
              <a:t>9/11/24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ED95D-2F10-D440-B869-1AF02E7D2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2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2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23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ProPolice</a:t>
            </a:r>
            <a:r>
              <a:rPr lang="en-US" dirty="0"/>
              <a:t>:   replicates pointers in arguments to bottom of local </a:t>
            </a:r>
            <a:r>
              <a:rPr lang="en-US" dirty="0" err="1"/>
              <a:t>vars</a:t>
            </a:r>
            <a:r>
              <a:rPr lang="en-US" dirty="0"/>
              <a:t> area.</a:t>
            </a:r>
          </a:p>
          <a:p>
            <a:r>
              <a:rPr lang="en-US" dirty="0" err="1"/>
              <a:t>ProPolicy</a:t>
            </a:r>
            <a:r>
              <a:rPr lang="en-US" dirty="0"/>
              <a:t>:   also called</a:t>
            </a:r>
            <a:r>
              <a:rPr lang="en-US" baseline="0" dirty="0"/>
              <a:t> SSP – stack smashing protection.</a:t>
            </a:r>
            <a:endParaRPr lang="en-US" dirty="0"/>
          </a:p>
          <a:p>
            <a:r>
              <a:rPr lang="en-US" dirty="0"/>
              <a:t>/GS:   Arguments, return address, </a:t>
            </a:r>
            <a:r>
              <a:rPr lang="en-US" b="1" dirty="0"/>
              <a:t>cookie</a:t>
            </a:r>
            <a:r>
              <a:rPr lang="en-US" dirty="0"/>
              <a:t>, arrays, local variables, copies of some pointer arguments, </a:t>
            </a:r>
            <a:r>
              <a:rPr lang="en-US" dirty="0" err="1"/>
              <a:t>alloca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81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DWORD PTR:  the value pointed to is 32 bits  (on both x86 and x64). </a:t>
            </a:r>
          </a:p>
          <a:p>
            <a:r>
              <a:rPr lang="en-US" dirty="0"/>
              <a:t>The reason for the “</a:t>
            </a:r>
            <a:r>
              <a:rPr lang="en-US" dirty="0" err="1"/>
              <a:t>xor</a:t>
            </a:r>
            <a:r>
              <a:rPr lang="en-US" dirty="0"/>
              <a:t> </a:t>
            </a:r>
            <a:r>
              <a:rPr lang="en-US" dirty="0" err="1"/>
              <a:t>eax</a:t>
            </a:r>
            <a:r>
              <a:rPr lang="en-US" dirty="0"/>
              <a:t>, </a:t>
            </a:r>
            <a:r>
              <a:rPr lang="en-US" dirty="0" err="1"/>
              <a:t>esp</a:t>
            </a:r>
            <a:r>
              <a:rPr lang="en-US" dirty="0"/>
              <a:t>” is so that the canary is different for different stack frames.  A leak of the canary will not fully reveal the secret cookie (weak defense).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1D5B0-E315-4483-908A-EECE1BEBB53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7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/GS:   Arguments, return address, </a:t>
            </a:r>
            <a:r>
              <a:rPr lang="en-US" b="1" dirty="0"/>
              <a:t>cookie</a:t>
            </a:r>
            <a:r>
              <a:rPr lang="en-US" dirty="0"/>
              <a:t>, arrays, local variables, copies of some pointer arguments, </a:t>
            </a:r>
            <a:r>
              <a:rPr lang="en-US" dirty="0" err="1"/>
              <a:t>alloca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57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SEH:</a:t>
            </a:r>
            <a:r>
              <a:rPr lang="en-US" baseline="0" dirty="0"/>
              <a:t>   structured exception handler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58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SAFESEH:</a:t>
            </a:r>
            <a:r>
              <a:rPr lang="en-US" baseline="0" dirty="0"/>
              <a:t>   safe structured exception handling</a:t>
            </a:r>
          </a:p>
          <a:p>
            <a:r>
              <a:rPr lang="en-US" baseline="0" dirty="0"/>
              <a:t>SEHOP:   structured exception handling overwrite protection.    Enabled with a </a:t>
            </a:r>
            <a:r>
              <a:rPr lang="en-US" baseline="0" dirty="0" err="1"/>
              <a:t>regkey</a:t>
            </a:r>
            <a:r>
              <a:rPr lang="en-US" baseline="0" dirty="0"/>
              <a:t>  </a:t>
            </a:r>
            <a:r>
              <a:rPr lang="en-US" baseline="0" dirty="0" err="1"/>
              <a:t>DisableExceptionChainValidation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18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CET:  Control-flow Enforcement.    Deployed in Intel </a:t>
            </a:r>
            <a:r>
              <a:rPr lang="en-US" dirty="0" err="1"/>
              <a:t>TigerLake</a:t>
            </a:r>
            <a:r>
              <a:rPr lang="en-US" dirty="0"/>
              <a:t>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93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LDG, STG:  load and store tag to a memory region</a:t>
            </a:r>
          </a:p>
          <a:p>
            <a:r>
              <a:rPr lang="en-US" dirty="0"/>
              <a:t>ADDG, SUBG:  pointer arithmetic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95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Another problem:  in C++, Inter-object overflow will not be detected. </a:t>
            </a:r>
          </a:p>
          <a:p>
            <a:pPr algn="l"/>
            <a:r>
              <a:rPr lang="en-US" dirty="0" err="1"/>
              <a:t>AddressSanitizer</a:t>
            </a:r>
            <a:r>
              <a:rPr lang="en-US" dirty="0"/>
              <a:t> does something similar in a software only </a:t>
            </a:r>
            <a:r>
              <a:rPr lang="en-US"/>
              <a:t>solution ⟹  2x slow down.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01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ASan</a:t>
            </a:r>
            <a:r>
              <a:rPr lang="en-US" dirty="0"/>
              <a:t> is implemented as an LLVM patch:   guards are output in the last pass of LLVM.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5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04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shadow byte is zero means that all 8 bytes </a:t>
            </a:r>
            <a:r>
              <a:rPr lang="en-US"/>
              <a:t>are allocated.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64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10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2118"/>
              </a:spcBef>
              <a:buNone/>
            </a:pPr>
            <a:r>
              <a:rPr lang="en-US" sz="1200" dirty="0"/>
              <a:t>Say, s-&gt;</a:t>
            </a:r>
            <a:r>
              <a:rPr lang="en-US" sz="1200" dirty="0" err="1"/>
              <a:t>hdlr</a:t>
            </a:r>
            <a:r>
              <a:rPr lang="en-US" sz="1200" dirty="0"/>
              <a:t> could point to 3 functions.  Coarse CFI ensures that s-&gt;</a:t>
            </a:r>
            <a:r>
              <a:rPr lang="en-US" sz="1200" dirty="0" err="1"/>
              <a:t>hdlr</a:t>
            </a:r>
            <a:r>
              <a:rPr lang="en-US" sz="1200" dirty="0"/>
              <a:t> is one of 100 function entry points.   Fine grained CFI ensures that s-&gt;</a:t>
            </a:r>
            <a:r>
              <a:rPr lang="en-US" sz="1200" dirty="0" err="1"/>
              <a:t>hdlr</a:t>
            </a:r>
            <a:r>
              <a:rPr lang="en-US" sz="1200" dirty="0"/>
              <a:t> is one of the three functions.</a:t>
            </a:r>
          </a:p>
          <a:p>
            <a:pPr marL="0" indent="0">
              <a:spcBef>
                <a:spcPts val="2118"/>
              </a:spcBef>
              <a:buNone/>
            </a:pPr>
            <a:r>
              <a:rPr lang="en-US" sz="1200" dirty="0"/>
              <a:t>Lots of academic research on CFI systems: CCFIR </a:t>
            </a:r>
            <a:r>
              <a:rPr lang="en-US" sz="1050" dirty="0"/>
              <a:t>(2013)</a:t>
            </a:r>
            <a:r>
              <a:rPr lang="en-US" sz="1200" dirty="0"/>
              <a:t>,</a:t>
            </a:r>
            <a:r>
              <a:rPr lang="en-US" sz="1050" dirty="0"/>
              <a:t>  </a:t>
            </a:r>
            <a:r>
              <a:rPr lang="en-US" sz="1200" dirty="0" err="1"/>
              <a:t>kBouncer</a:t>
            </a:r>
            <a:r>
              <a:rPr lang="en-US" sz="1200" dirty="0"/>
              <a:t> </a:t>
            </a:r>
            <a:r>
              <a:rPr lang="en-US" sz="1050" dirty="0"/>
              <a:t>(2013)</a:t>
            </a:r>
            <a:r>
              <a:rPr lang="en-US" sz="1200" dirty="0"/>
              <a:t>,  FECFI </a:t>
            </a:r>
            <a:r>
              <a:rPr lang="en-US" sz="1050" dirty="0"/>
              <a:t>(2014)</a:t>
            </a:r>
            <a:r>
              <a:rPr lang="en-US" sz="1200" dirty="0"/>
              <a:t>,  CSCFI </a:t>
            </a:r>
            <a:r>
              <a:rPr lang="en-US" sz="1050" dirty="0"/>
              <a:t>(2015)</a:t>
            </a:r>
            <a:r>
              <a:rPr lang="en-US" sz="1200" dirty="0"/>
              <a:t>, 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9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CET:  Control-flow Enforcement.    Deployed in Intel </a:t>
            </a:r>
            <a:r>
              <a:rPr lang="en-US" dirty="0" err="1"/>
              <a:t>TigerLake</a:t>
            </a:r>
            <a:r>
              <a:rPr lang="en-US" dirty="0"/>
              <a:t> (2020).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ARM BTI (in ARM 8.5):   Branch Target Identification.     BTI c:  target of an indirect call,   BTI j:  target of an indirect jump,   BTI </a:t>
            </a:r>
            <a:r>
              <a:rPr lang="en-US" dirty="0" err="1"/>
              <a:t>jc</a:t>
            </a:r>
            <a:r>
              <a:rPr lang="en-US" dirty="0"/>
              <a:t>: target of an indirect jump or call.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96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EF15-3977-6E47-933F-5EB6BFC6085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77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seems a bit complicated</a:t>
            </a:r>
          </a:p>
          <a:p>
            <a:endParaRPr lang="en-US" dirty="0"/>
          </a:p>
          <a:p>
            <a:r>
              <a:rPr lang="en-US" dirty="0"/>
              <a:t>add a picture of heap showing Session</a:t>
            </a:r>
            <a:r>
              <a:rPr lang="en-US" baseline="0" dirty="0"/>
              <a:t> + buffer next to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EF15-3977-6E47-933F-5EB6BFC6085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/NXCOMPAT:</a:t>
            </a:r>
            <a:r>
              <a:rPr lang="en-US" baseline="0" dirty="0"/>
              <a:t>   tells linker that app is compatible with DEP.  :NO indicates don’t use DEP.</a:t>
            </a:r>
            <a:endParaRPr lang="en-US" dirty="0"/>
          </a:p>
          <a:p>
            <a:r>
              <a:rPr lang="en-US" dirty="0"/>
              <a:t>DEP:   data execute prevention</a:t>
            </a:r>
          </a:p>
          <a:p>
            <a:r>
              <a:rPr lang="en-US" dirty="0"/>
              <a:t>NX: no execute,   XD:  execute disabled,   XN: execute never</a:t>
            </a:r>
          </a:p>
        </p:txBody>
      </p:sp>
    </p:spTree>
    <p:extLst>
      <p:ext uri="{BB962C8B-B14F-4D97-AF65-F5344CB8AC3E}">
        <p14:creationId xmlns:p14="http://schemas.microsoft.com/office/powerpoint/2010/main" val="2126230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NX wasted effort?</a:t>
            </a:r>
          </a:p>
        </p:txBody>
      </p:sp>
    </p:spTree>
    <p:extLst>
      <p:ext uri="{BB962C8B-B14F-4D97-AF65-F5344CB8AC3E}">
        <p14:creationId xmlns:p14="http://schemas.microsoft.com/office/powerpoint/2010/main" val="142488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NX wasted effort?</a:t>
            </a:r>
          </a:p>
        </p:txBody>
      </p:sp>
    </p:spTree>
    <p:extLst>
      <p:ext uri="{BB962C8B-B14F-4D97-AF65-F5344CB8AC3E}">
        <p14:creationId xmlns:p14="http://schemas.microsoft.com/office/powerpoint/2010/main" val="2729769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NX wasted effort?</a:t>
            </a:r>
          </a:p>
        </p:txBody>
      </p:sp>
    </p:spTree>
    <p:extLst>
      <p:ext uri="{BB962C8B-B14F-4D97-AF65-F5344CB8AC3E}">
        <p14:creationId xmlns:p14="http://schemas.microsoft.com/office/powerpoint/2010/main" val="48535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17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Combination of  NX and ASLR is effective.</a:t>
            </a:r>
          </a:p>
          <a:p>
            <a:r>
              <a:rPr lang="en-US" dirty="0"/>
              <a:t>/</a:t>
            </a:r>
            <a:r>
              <a:rPr lang="en-US" dirty="0" err="1"/>
              <a:t>DynamicBase</a:t>
            </a:r>
            <a:r>
              <a:rPr lang="en-US" dirty="0"/>
              <a:t>:</a:t>
            </a:r>
            <a:r>
              <a:rPr lang="en-US" baseline="0" dirty="0"/>
              <a:t>   Visual Studio flag to indicate that application works with ASLR.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7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C449-351E-B10E-1A5A-24B7E96C1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CB5042-534A-9543-78C5-9A0E313A4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B23DA-9A00-71C7-135C-22858B81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614C-BDA2-684D-A260-226126416A09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5A432-47B9-43DF-B484-AA5DBAE9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A6321-807B-C486-75C2-542CFE30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2F0-B8C3-B340-883F-6379EE28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4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B461-8500-402E-B658-A6418FC8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4BC780-8B6C-CF8D-2B32-ECD1C0091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3AEB0-F188-FC3D-9CEA-91F0A790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614C-BDA2-684D-A260-226126416A09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C416C-C4BF-172B-EDD1-ABE8808B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65DDF-930A-7461-4B03-70DF4206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2F0-B8C3-B340-883F-6379EE28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4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83DA2C-356A-79C7-3928-64C9BD56F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D7AC5-88B3-B3D7-5150-0B6A2E338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D5EB8-70B3-204E-45AF-606B1976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614C-BDA2-684D-A260-226126416A09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CF8A7-03DE-5D2E-8ABD-6CEA8B70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A4230-74B1-4BB0-CC6F-EAB8ABF9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2F0-B8C3-B340-883F-6379EE28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60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2028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2856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48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782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351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7330-D5BC-E298-7371-ED5FD219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11CEA-3E3F-1190-D532-2C02D88C4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8BD68-49A2-213D-D573-CBEB664A4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614C-BDA2-684D-A260-226126416A09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36C08-0254-49C6-8966-F66A9133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CEC50-BF25-03BA-BA4B-8B2E7CFC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2F0-B8C3-B340-883F-6379EE28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7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4E694-3956-ACCA-5CA2-E162D5E8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8C5F3-DB3C-0FED-6EEA-8981246FA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F42A6-FC45-3034-3DFB-DCA3B548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614C-BDA2-684D-A260-226126416A09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9204C-D191-BA77-C1A8-39F3BF788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72B9-FFB6-27F6-7533-0CD65920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2F0-B8C3-B340-883F-6379EE28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2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612F8-2D7B-6BFF-F07A-047BD26AA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A025-8A5A-E78C-E8C4-E18DEF89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776E1-CCDC-49D5-00A0-1D2E71268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1574D-A036-88E1-2C9F-404F2950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614C-BDA2-684D-A260-226126416A09}" type="datetimeFigureOut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BA2AA-E2E0-AE2B-F328-2482EB2C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3B628-F290-C80D-9010-68FEE3B4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2F0-B8C3-B340-883F-6379EE28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8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5C064-DC50-3CA7-3D44-A5E41755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672D2-A83D-8F88-66A2-A06C71D08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5313B-29F3-4D37-7A50-04BCC7297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A0ED1-18A2-5250-72AC-98444AE24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84974-8CCD-CDF3-0112-77090675F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33970C-2B58-8387-C14E-12E36B68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614C-BDA2-684D-A260-226126416A09}" type="datetimeFigureOut">
              <a:rPr lang="en-US" smtClean="0"/>
              <a:t>9/11/24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24A85-37B8-5D3A-49CB-1F667918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F62F55-F2C0-652C-5D68-B5248733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2F0-B8C3-B340-883F-6379EE28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6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F14E-9EF5-6EB3-A0A3-003840DD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5D70F0-33E4-70BE-01D1-5190E8F6A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614C-BDA2-684D-A260-226126416A09}" type="datetimeFigureOut">
              <a:rPr lang="en-US" smtClean="0"/>
              <a:t>9/11/24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A8813-E693-ACBB-A02A-CF6455B10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FCDA1-08FF-CF74-701C-CEAB0C39D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2F0-B8C3-B340-883F-6379EE28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AD24D1-B8B3-EA6C-3050-D393050E0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614C-BDA2-684D-A260-226126416A09}" type="datetimeFigureOut">
              <a:rPr lang="en-US" smtClean="0"/>
              <a:t>9/11/24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A0FB9-93AC-DF21-F826-1B3AC368D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B3C0F-E89E-345A-E20F-B296D60A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2F0-B8C3-B340-883F-6379EE28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6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EE9D-B605-C22F-E39A-99BB36633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06E8-31E9-6098-60ED-43CEE23A6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58B82-5C1D-E0FE-9D9B-5D550D88C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6DBF0-07AC-6BAD-84EA-E15435AD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614C-BDA2-684D-A260-226126416A09}" type="datetimeFigureOut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B9049-99B8-CD4A-4EF4-DB17A36F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AD886-6B5A-85BC-F8F6-5B99C8A4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2F0-B8C3-B340-883F-6379EE28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6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829F-D6A4-D1E6-2D06-22540715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4E99D6-49B9-5D1D-0A96-ECF6D7DA1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77857-D50C-425F-E90F-92B8A6DEA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4FC39-DB18-42CD-C12B-D6CDC09F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614C-BDA2-684D-A260-226126416A09}" type="datetimeFigureOut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A72D8-3EB3-41E8-7F13-07C1A6997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59B4F-799D-56FD-638B-753273F6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2F0-B8C3-B340-883F-6379EE28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5550A-FD33-DF8B-441E-49F8934D1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BF115-B55B-1DDE-A109-6142624F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016D-0AEA-9244-D238-5B0FDE1E2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FA614C-BDA2-684D-A260-226126416A09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D3310-BB45-4A11-E61D-E04979D4D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6FDC-8C73-2BE3-0FA0-67A55D0A8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1B22F0-B8C3-B340-883F-6379EE28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856" y="492251"/>
            <a:ext cx="1056428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5073" y="1621028"/>
            <a:ext cx="972227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655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11618" y="1378527"/>
            <a:ext cx="7573310" cy="1905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Hijacking: Defense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33153" y="2921000"/>
            <a:ext cx="5730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80000" y="3381029"/>
            <a:ext cx="6807200" cy="2540000"/>
          </a:xfrm>
        </p:spPr>
        <p:txBody>
          <a:bodyPr anchor="t">
            <a:noAutofit/>
          </a:bodyPr>
          <a:lstStyle/>
          <a:p>
            <a:pPr algn="l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Dongdong She</a:t>
            </a:r>
            <a:b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slides borrowed from Dan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Boneh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Sam Wolfson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67040" y="724320"/>
              <a:ext cx="480" cy="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4560" y="711840"/>
                <a:ext cx="25440" cy="254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2322"/>
            <a:ext cx="4267200" cy="42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2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005">
              <a:spcBef>
                <a:spcPts val="100"/>
              </a:spcBef>
            </a:pPr>
            <a:r>
              <a:rPr spc="165" dirty="0"/>
              <a:t>Long</a:t>
            </a:r>
            <a:r>
              <a:rPr spc="-55" dirty="0"/>
              <a:t> </a:t>
            </a:r>
            <a:r>
              <a:rPr dirty="0"/>
              <a:t>Distance</a:t>
            </a:r>
            <a:r>
              <a:rPr spc="-35" dirty="0"/>
              <a:t> </a:t>
            </a:r>
            <a:r>
              <a:rPr spc="-10" dirty="0"/>
              <a:t>Connections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0305" y="1622044"/>
            <a:ext cx="8112759" cy="45053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1300" marR="460375" indent="-228600">
              <a:lnSpc>
                <a:spcPct val="100699"/>
              </a:lnSpc>
              <a:spcBef>
                <a:spcPts val="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kern="0" spc="165" dirty="0">
                <a:solidFill>
                  <a:sysClr val="windowText" lastClr="000000"/>
                </a:solidFill>
                <a:latin typeface="Tahoma"/>
                <a:cs typeface="Tahoma"/>
              </a:rPr>
              <a:t>How</a:t>
            </a:r>
            <a:r>
              <a:rPr sz="2800" kern="0" spc="-7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can</a:t>
            </a:r>
            <a:r>
              <a:rPr sz="28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800" kern="0" spc="-8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offices</a:t>
            </a:r>
            <a:r>
              <a:rPr sz="2800" kern="0" spc="-6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figure</a:t>
            </a:r>
            <a:r>
              <a:rPr sz="2800" kern="0" spc="-8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out</a:t>
            </a:r>
            <a:r>
              <a:rPr sz="2800" kern="0" spc="-8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whether</a:t>
            </a:r>
            <a:r>
              <a:rPr sz="28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a</a:t>
            </a:r>
            <a:r>
              <a:rPr sz="28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40" dirty="0">
                <a:solidFill>
                  <a:sysClr val="windowText" lastClr="000000"/>
                </a:solidFill>
                <a:latin typeface="Tahoma"/>
                <a:cs typeface="Tahoma"/>
              </a:rPr>
              <a:t>long-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distance</a:t>
            </a:r>
            <a:r>
              <a:rPr sz="2800" kern="0" spc="-5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telephone</a:t>
            </a:r>
            <a:r>
              <a:rPr sz="28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line</a:t>
            </a:r>
            <a:r>
              <a:rPr sz="28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is</a:t>
            </a:r>
            <a:r>
              <a:rPr sz="2800" kern="0" spc="-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free?</a:t>
            </a:r>
            <a:endParaRPr sz="28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696595" lvl="1" indent="-227329">
              <a:spcBef>
                <a:spcPts val="950"/>
              </a:spcBef>
              <a:buFont typeface="Arial MT"/>
              <a:buChar char="•"/>
              <a:tabLst>
                <a:tab pos="696595" algn="l"/>
              </a:tabLst>
            </a:pPr>
            <a:r>
              <a:rPr sz="2400" kern="0" spc="60" dirty="0">
                <a:solidFill>
                  <a:sysClr val="windowText" lastClr="000000"/>
                </a:solidFill>
                <a:latin typeface="Tahoma"/>
                <a:cs typeface="Tahoma"/>
              </a:rPr>
              <a:t>Play</a:t>
            </a:r>
            <a:r>
              <a:rPr sz="2400" kern="0" spc="-8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a</a:t>
            </a:r>
            <a:r>
              <a:rPr sz="2400" kern="0" spc="-8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tone</a:t>
            </a:r>
            <a:r>
              <a:rPr sz="24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over</a:t>
            </a:r>
            <a:r>
              <a:rPr sz="2400" kern="0" spc="-8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unused</a:t>
            </a:r>
            <a:r>
              <a:rPr sz="2400" kern="0" spc="-8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lines</a:t>
            </a:r>
            <a:r>
              <a:rPr sz="2400" kern="0" spc="-8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(typically</a:t>
            </a:r>
            <a:r>
              <a:rPr sz="2400" kern="0" spc="-8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114" dirty="0">
                <a:solidFill>
                  <a:sysClr val="windowText" lastClr="000000"/>
                </a:solidFill>
                <a:latin typeface="Tahoma"/>
                <a:cs typeface="Tahoma"/>
              </a:rPr>
              <a:t>2600</a:t>
            </a:r>
            <a:r>
              <a:rPr sz="2400" kern="0" spc="-8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-20" dirty="0">
                <a:solidFill>
                  <a:sysClr val="windowText" lastClr="000000"/>
                </a:solidFill>
                <a:latin typeface="Tahoma"/>
                <a:cs typeface="Tahoma"/>
              </a:rPr>
              <a:t>Hz).</a:t>
            </a:r>
            <a:endParaRPr sz="24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240665" indent="-227965">
              <a:spcBef>
                <a:spcPts val="1305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kern="0" spc="140" dirty="0">
                <a:solidFill>
                  <a:sysClr val="windowText" lastClr="000000"/>
                </a:solidFill>
                <a:latin typeface="Tahoma"/>
                <a:cs typeface="Tahoma"/>
              </a:rPr>
              <a:t>When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</a:t>
            </a:r>
            <a:r>
              <a:rPr sz="2800" kern="0" spc="-8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dial</a:t>
            </a:r>
            <a:r>
              <a:rPr sz="2800" kern="0" spc="-8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a</a:t>
            </a:r>
            <a:r>
              <a:rPr sz="2800" kern="0" spc="-8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50" dirty="0">
                <a:solidFill>
                  <a:sysClr val="windowText" lastClr="000000"/>
                </a:solidFill>
                <a:latin typeface="Tahoma"/>
                <a:cs typeface="Tahoma"/>
              </a:rPr>
              <a:t>long-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distance</a:t>
            </a:r>
            <a:r>
              <a:rPr sz="2800" kern="0" spc="-8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number…</a:t>
            </a:r>
            <a:endParaRPr sz="28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696595" marR="8255" lvl="1" indent="-227329">
              <a:lnSpc>
                <a:spcPct val="100800"/>
              </a:lnSpc>
              <a:spcBef>
                <a:spcPts val="930"/>
              </a:spcBef>
              <a:buFont typeface="Arial MT"/>
              <a:buChar char="•"/>
              <a:tabLst>
                <a:tab pos="697865" algn="l"/>
              </a:tabLst>
            </a:pP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Your</a:t>
            </a:r>
            <a:r>
              <a:rPr sz="24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local</a:t>
            </a:r>
            <a:r>
              <a:rPr sz="2400" kern="0" spc="-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office</a:t>
            </a:r>
            <a:r>
              <a:rPr sz="2400"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looks</a:t>
            </a:r>
            <a:r>
              <a:rPr sz="2400"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for</a:t>
            </a:r>
            <a:r>
              <a:rPr sz="24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an</a:t>
            </a:r>
            <a:r>
              <a:rPr sz="2400"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unused</a:t>
            </a:r>
            <a:r>
              <a:rPr sz="24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55" dirty="0">
                <a:solidFill>
                  <a:sysClr val="windowText" lastClr="000000"/>
                </a:solidFill>
                <a:latin typeface="Tahoma"/>
                <a:cs typeface="Tahoma"/>
              </a:rPr>
              <a:t>long-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distance</a:t>
            </a:r>
            <a:r>
              <a:rPr sz="2400"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-20" dirty="0">
                <a:solidFill>
                  <a:sysClr val="windowText" lastClr="000000"/>
                </a:solidFill>
                <a:latin typeface="Tahoma"/>
                <a:cs typeface="Tahoma"/>
              </a:rPr>
              <a:t>line 	</a:t>
            </a:r>
            <a:r>
              <a:rPr sz="2400" kern="0" spc="-125" dirty="0">
                <a:solidFill>
                  <a:sysClr val="windowText" lastClr="000000"/>
                </a:solidFill>
                <a:latin typeface="Tahoma"/>
                <a:cs typeface="Tahoma"/>
              </a:rPr>
              <a:t>(i.e.,</a:t>
            </a:r>
            <a:r>
              <a:rPr sz="2400" kern="0" spc="-11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one</a:t>
            </a:r>
            <a:r>
              <a:rPr sz="2400" kern="0" spc="-11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65" dirty="0">
                <a:solidFill>
                  <a:sysClr val="windowText" lastClr="000000"/>
                </a:solidFill>
                <a:latin typeface="Tahoma"/>
                <a:cs typeface="Tahoma"/>
              </a:rPr>
              <a:t>with</a:t>
            </a:r>
            <a:r>
              <a:rPr sz="2400" kern="0" spc="-11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a</a:t>
            </a:r>
            <a:r>
              <a:rPr sz="2400" kern="0" spc="-11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114" dirty="0">
                <a:solidFill>
                  <a:sysClr val="windowText" lastClr="000000"/>
                </a:solidFill>
                <a:latin typeface="Tahoma"/>
                <a:cs typeface="Tahoma"/>
              </a:rPr>
              <a:t>2600</a:t>
            </a:r>
            <a:r>
              <a:rPr sz="2400" kern="0" spc="-11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160" dirty="0">
                <a:solidFill>
                  <a:sysClr val="windowText" lastClr="000000"/>
                </a:solidFill>
                <a:latin typeface="Tahoma"/>
                <a:cs typeface="Tahoma"/>
              </a:rPr>
              <a:t>Hz</a:t>
            </a:r>
            <a:r>
              <a:rPr sz="2400" kern="0" spc="-10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tone).</a:t>
            </a:r>
            <a:endParaRPr sz="24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696595" marR="5080" lvl="1" indent="-227329">
              <a:lnSpc>
                <a:spcPct val="99200"/>
              </a:lnSpc>
              <a:spcBef>
                <a:spcPts val="935"/>
              </a:spcBef>
              <a:buFont typeface="Arial MT"/>
              <a:buChar char="•"/>
              <a:tabLst>
                <a:tab pos="697865" algn="l"/>
              </a:tabLst>
            </a:pPr>
            <a:r>
              <a:rPr sz="2400" kern="0" spc="-145" dirty="0">
                <a:solidFill>
                  <a:sysClr val="windowText" lastClr="000000"/>
                </a:solidFill>
                <a:latin typeface="Tahoma"/>
                <a:cs typeface="Tahoma"/>
              </a:rPr>
              <a:t>It</a:t>
            </a:r>
            <a:r>
              <a:rPr sz="2400" kern="0" spc="-6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then</a:t>
            </a:r>
            <a:r>
              <a:rPr sz="24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plays</a:t>
            </a:r>
            <a:r>
              <a:rPr sz="24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4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tones</a:t>
            </a:r>
            <a:r>
              <a:rPr sz="24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for</a:t>
            </a:r>
            <a:r>
              <a:rPr sz="24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4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phone</a:t>
            </a:r>
            <a:r>
              <a:rPr sz="24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number</a:t>
            </a:r>
            <a:r>
              <a:rPr sz="24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</a:t>
            </a:r>
            <a:r>
              <a:rPr sz="24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45" dirty="0">
                <a:solidFill>
                  <a:sysClr val="windowText" lastClr="000000"/>
                </a:solidFill>
                <a:latin typeface="Tahoma"/>
                <a:cs typeface="Tahoma"/>
              </a:rPr>
              <a:t>want 	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sz="24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call</a:t>
            </a:r>
            <a:r>
              <a:rPr sz="24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over</a:t>
            </a:r>
            <a:r>
              <a:rPr sz="2400" kern="0" spc="-6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400" kern="0" spc="-7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line</a:t>
            </a:r>
            <a:r>
              <a:rPr sz="2400" kern="0" spc="-6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so</a:t>
            </a:r>
            <a:r>
              <a:rPr sz="24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that</a:t>
            </a:r>
            <a:r>
              <a:rPr sz="2400" kern="0" spc="-7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receiving</a:t>
            </a:r>
            <a:r>
              <a:rPr sz="24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office</a:t>
            </a:r>
            <a:r>
              <a:rPr sz="2400" kern="0" spc="-7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50" dirty="0">
                <a:solidFill>
                  <a:sysClr val="windowText" lastClr="000000"/>
                </a:solidFill>
                <a:latin typeface="Tahoma"/>
                <a:cs typeface="Tahoma"/>
              </a:rPr>
              <a:t>knows 	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where</a:t>
            </a:r>
            <a:r>
              <a:rPr sz="2400" kern="0" spc="-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sz="2400" kern="0" spc="1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connect</a:t>
            </a:r>
            <a:r>
              <a:rPr sz="2400" kern="0" spc="-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-20" dirty="0">
                <a:solidFill>
                  <a:sysClr val="windowText" lastClr="000000"/>
                </a:solidFill>
                <a:latin typeface="Tahoma"/>
                <a:cs typeface="Tahoma"/>
              </a:rPr>
              <a:t>you.</a:t>
            </a:r>
            <a:endParaRPr sz="24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696595" lvl="1" indent="-227329">
              <a:spcBef>
                <a:spcPts val="910"/>
              </a:spcBef>
              <a:buFont typeface="Arial MT"/>
              <a:buChar char="•"/>
              <a:tabLst>
                <a:tab pos="696595" algn="l"/>
              </a:tabLst>
            </a:pP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400"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receiving</a:t>
            </a:r>
            <a:r>
              <a:rPr sz="2400"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office</a:t>
            </a:r>
            <a:r>
              <a:rPr sz="24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finishes</a:t>
            </a:r>
            <a:r>
              <a:rPr sz="24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4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connection.</a:t>
            </a:r>
            <a:endParaRPr sz="2400" kern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330">
              <a:spcBef>
                <a:spcPts val="100"/>
              </a:spcBef>
            </a:pPr>
            <a:r>
              <a:rPr spc="165" dirty="0"/>
              <a:t>Long</a:t>
            </a:r>
            <a:r>
              <a:rPr spc="-50" dirty="0"/>
              <a:t> </a:t>
            </a:r>
            <a:r>
              <a:rPr dirty="0"/>
              <a:t>Di$tance</a:t>
            </a:r>
            <a:r>
              <a:rPr spc="-50" dirty="0"/>
              <a:t> </a:t>
            </a:r>
            <a:r>
              <a:rPr spc="-10" dirty="0"/>
              <a:t>Connection$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0305" y="1439163"/>
            <a:ext cx="7794625" cy="3635226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40665" indent="-227965">
              <a:spcBef>
                <a:spcPts val="154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kern="0" spc="55" dirty="0">
                <a:solidFill>
                  <a:sysClr val="windowText" lastClr="000000"/>
                </a:solidFill>
                <a:latin typeface="Tahoma"/>
                <a:cs typeface="Tahoma"/>
              </a:rPr>
              <a:t>Long</a:t>
            </a:r>
            <a:r>
              <a:rPr sz="28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distance</a:t>
            </a:r>
            <a:r>
              <a:rPr sz="2800" kern="0" spc="-5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calls</a:t>
            </a:r>
            <a:r>
              <a:rPr sz="28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60" dirty="0">
                <a:solidFill>
                  <a:sysClr val="windowText" lastClr="000000"/>
                </a:solidFill>
                <a:latin typeface="Tahoma"/>
                <a:cs typeface="Tahoma"/>
              </a:rPr>
              <a:t>were</a:t>
            </a:r>
            <a:r>
              <a:rPr sz="28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i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expensive.</a:t>
            </a:r>
            <a:endParaRPr sz="28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41300" marR="5080" indent="-228600">
              <a:lnSpc>
                <a:spcPct val="99600"/>
              </a:lnSpc>
              <a:spcBef>
                <a:spcPts val="14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Your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local</a:t>
            </a:r>
            <a:r>
              <a:rPr sz="2800" kern="0" spc="-8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telephone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office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kept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track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</a:t>
            </a:r>
            <a:r>
              <a:rPr sz="2800" kern="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70" dirty="0">
                <a:solidFill>
                  <a:sysClr val="windowText" lastClr="000000"/>
                </a:solidFill>
                <a:latin typeface="Tahoma"/>
                <a:cs typeface="Tahoma"/>
              </a:rPr>
              <a:t>how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much</a:t>
            </a:r>
            <a:r>
              <a:rPr sz="2800" kern="0" spc="-6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</a:t>
            </a:r>
            <a:r>
              <a:rPr sz="28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use</a:t>
            </a:r>
            <a:r>
              <a:rPr sz="28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8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50" dirty="0">
                <a:solidFill>
                  <a:sysClr val="windowText" lastClr="000000"/>
                </a:solidFill>
                <a:latin typeface="Tahoma"/>
                <a:cs typeface="Tahoma"/>
              </a:rPr>
              <a:t>long-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distance</a:t>
            </a:r>
            <a:r>
              <a:rPr sz="28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telephone</a:t>
            </a:r>
            <a:r>
              <a:rPr sz="28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lines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and</a:t>
            </a:r>
            <a:r>
              <a:rPr sz="28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charged</a:t>
            </a:r>
            <a:r>
              <a:rPr sz="2800" kern="0" spc="-5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</a:t>
            </a:r>
            <a:r>
              <a:rPr sz="28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accordingly.</a:t>
            </a:r>
            <a:endParaRPr sz="2800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241300" marR="485140" indent="-228600">
              <a:lnSpc>
                <a:spcPct val="100699"/>
              </a:lnSpc>
              <a:spcBef>
                <a:spcPts val="13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kern="0" spc="165" dirty="0">
                <a:solidFill>
                  <a:sysClr val="windowText" lastClr="000000"/>
                </a:solidFill>
                <a:latin typeface="Tahoma"/>
                <a:cs typeface="Tahoma"/>
              </a:rPr>
              <a:t>How</a:t>
            </a:r>
            <a:r>
              <a:rPr sz="2800" kern="0" spc="-6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might</a:t>
            </a:r>
            <a:r>
              <a:rPr sz="28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</a:t>
            </a:r>
            <a:r>
              <a:rPr sz="2800" kern="0" spc="-7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trick</a:t>
            </a:r>
            <a:r>
              <a:rPr sz="28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this</a:t>
            </a:r>
            <a:r>
              <a:rPr sz="2800" kern="0" spc="-6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system</a:t>
            </a:r>
            <a:r>
              <a:rPr sz="2800" kern="0" spc="-6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into</a:t>
            </a:r>
            <a:r>
              <a:rPr sz="28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making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these</a:t>
            </a:r>
            <a:r>
              <a:rPr sz="28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calls</a:t>
            </a:r>
            <a:r>
              <a:rPr sz="2800" kern="0" spc="-6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for</a:t>
            </a:r>
            <a:r>
              <a:rPr sz="28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free?</a:t>
            </a:r>
            <a:endParaRPr sz="2800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696595" lvl="1" indent="-227329">
              <a:spcBef>
                <a:spcPts val="910"/>
              </a:spcBef>
              <a:buFont typeface="Arial MT"/>
              <a:buChar char="•"/>
              <a:tabLst>
                <a:tab pos="696595" algn="l"/>
              </a:tabLst>
            </a:pPr>
            <a:r>
              <a:rPr sz="2400" b="1" kern="0" spc="-4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Hint:</a:t>
            </a:r>
            <a:r>
              <a:rPr sz="2400" b="1" kern="0" spc="-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think</a:t>
            </a:r>
            <a:r>
              <a:rPr sz="24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about</a:t>
            </a:r>
            <a:r>
              <a:rPr sz="24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toll-free</a:t>
            </a:r>
            <a:r>
              <a:rPr sz="24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numbers.</a:t>
            </a:r>
            <a:endParaRPr sz="2400"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735">
              <a:spcBef>
                <a:spcPts val="100"/>
              </a:spcBef>
            </a:pPr>
            <a:r>
              <a:rPr spc="315" dirty="0"/>
              <a:t>How</a:t>
            </a:r>
            <a:r>
              <a:rPr spc="-210" dirty="0"/>
              <a:t> </a:t>
            </a:r>
            <a:r>
              <a:rPr spc="65" dirty="0"/>
              <a:t>To</a:t>
            </a:r>
            <a:r>
              <a:rPr spc="-210" dirty="0"/>
              <a:t> </a:t>
            </a:r>
            <a:r>
              <a:rPr spc="105" dirty="0"/>
              <a:t>Make</a:t>
            </a:r>
            <a:r>
              <a:rPr spc="-200" dirty="0"/>
              <a:t> </a:t>
            </a:r>
            <a:r>
              <a:rPr spc="-45" dirty="0"/>
              <a:t>Free</a:t>
            </a:r>
            <a:r>
              <a:rPr spc="-195" dirty="0"/>
              <a:t> </a:t>
            </a:r>
            <a:r>
              <a:rPr spc="-10" dirty="0"/>
              <a:t>Calls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0304" y="1582420"/>
            <a:ext cx="8092440" cy="258019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1300" marR="5080" indent="-228600">
              <a:lnSpc>
                <a:spcPts val="3100"/>
              </a:lnSpc>
              <a:spcBef>
                <a:spcPts val="4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kern="0" spc="55" dirty="0">
                <a:solidFill>
                  <a:sysClr val="windowText" lastClr="000000"/>
                </a:solidFill>
                <a:latin typeface="Tahoma"/>
                <a:cs typeface="Tahoma"/>
              </a:rPr>
              <a:t>Call</a:t>
            </a:r>
            <a:r>
              <a:rPr sz="28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a</a:t>
            </a:r>
            <a:r>
              <a:rPr sz="2800" kern="0" spc="-6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toll-free</a:t>
            </a:r>
            <a:r>
              <a:rPr sz="2800" kern="0" spc="-7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(1-</a:t>
            </a:r>
            <a:r>
              <a:rPr sz="2800" kern="0" spc="50" dirty="0">
                <a:solidFill>
                  <a:sysClr val="windowText" lastClr="000000"/>
                </a:solidFill>
                <a:latin typeface="Tahoma"/>
                <a:cs typeface="Tahoma"/>
              </a:rPr>
              <a:t>800)</a:t>
            </a:r>
            <a:r>
              <a:rPr sz="2800" kern="0" spc="-7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number</a:t>
            </a:r>
            <a:r>
              <a:rPr sz="2800" kern="0" spc="-6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that</a:t>
            </a:r>
            <a:r>
              <a:rPr sz="2800" kern="0" spc="-7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connects</a:t>
            </a:r>
            <a:r>
              <a:rPr sz="28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you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somewhere</a:t>
            </a:r>
            <a:r>
              <a:rPr sz="28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outside</a:t>
            </a:r>
            <a:r>
              <a:rPr sz="2800" kern="0" spc="-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</a:t>
            </a:r>
            <a:r>
              <a:rPr sz="2800"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your</a:t>
            </a:r>
            <a:r>
              <a:rPr sz="2800" kern="0" spc="-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local</a:t>
            </a:r>
            <a:r>
              <a:rPr sz="28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telephone</a:t>
            </a:r>
            <a:r>
              <a:rPr sz="2800" kern="0" spc="-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office.</a:t>
            </a:r>
            <a:r>
              <a:rPr lang="en-US"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lang="en-US" sz="2800" b="1" kern="0" spc="-10" dirty="0">
                <a:solidFill>
                  <a:srgbClr val="FF0000"/>
                </a:solidFill>
                <a:latin typeface="Tahoma"/>
                <a:cs typeface="Tahoma"/>
              </a:rPr>
              <a:t>(Request a free line)</a:t>
            </a:r>
            <a:endParaRPr sz="2800" b="1" kern="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241300" marR="83185" indent="-228600">
              <a:lnSpc>
                <a:spcPts val="3000"/>
              </a:lnSpc>
              <a:spcBef>
                <a:spcPts val="139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kern="0" spc="65" dirty="0">
                <a:solidFill>
                  <a:sysClr val="windowText" lastClr="000000"/>
                </a:solidFill>
                <a:latin typeface="Tahoma"/>
                <a:cs typeface="Tahoma"/>
              </a:rPr>
              <a:t>Play</a:t>
            </a:r>
            <a:r>
              <a:rPr sz="2800" kern="0" spc="-13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a</a:t>
            </a:r>
            <a:r>
              <a:rPr sz="2800" kern="0" spc="-1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145" dirty="0">
                <a:solidFill>
                  <a:sysClr val="windowText" lastClr="000000"/>
                </a:solidFill>
                <a:latin typeface="Tahoma"/>
                <a:cs typeface="Tahoma"/>
              </a:rPr>
              <a:t>2600</a:t>
            </a:r>
            <a:r>
              <a:rPr sz="2800" kern="0" spc="-1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185" dirty="0">
                <a:solidFill>
                  <a:sysClr val="windowText" lastClr="000000"/>
                </a:solidFill>
                <a:latin typeface="Tahoma"/>
                <a:cs typeface="Tahoma"/>
              </a:rPr>
              <a:t>Hz</a:t>
            </a:r>
            <a:r>
              <a:rPr sz="2800" kern="0" spc="-12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tone</a:t>
            </a:r>
            <a:r>
              <a:rPr sz="2800" kern="0" spc="-13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over</a:t>
            </a:r>
            <a:r>
              <a:rPr sz="2800" kern="0" spc="-1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800" kern="0" spc="-13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phone</a:t>
            </a:r>
            <a:r>
              <a:rPr sz="2800" kern="0" spc="-13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line,</a:t>
            </a:r>
            <a:r>
              <a:rPr sz="2800" kern="0" spc="-13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causing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receiving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office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think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that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you’ve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hung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up.</a:t>
            </a:r>
            <a:r>
              <a:rPr lang="en-US" sz="28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lang="en-US" sz="2800" b="1" kern="0" spc="-25" dirty="0">
                <a:solidFill>
                  <a:srgbClr val="FF0000"/>
                </a:solidFill>
                <a:latin typeface="Tahoma"/>
                <a:cs typeface="Tahoma"/>
              </a:rPr>
              <a:t>(Take over the free line)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9045" y="4320317"/>
            <a:ext cx="7888605" cy="2045432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2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kern="0" spc="70" dirty="0">
                <a:solidFill>
                  <a:sysClr val="windowText" lastClr="000000"/>
                </a:solidFill>
                <a:latin typeface="Tahoma"/>
                <a:cs typeface="Tahoma"/>
              </a:rPr>
              <a:t>Somehow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play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tones</a:t>
            </a:r>
            <a:r>
              <a:rPr sz="2800" kern="0" spc="-8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for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number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you </a:t>
            </a:r>
            <a:r>
              <a:rPr sz="2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actually</a:t>
            </a:r>
            <a:r>
              <a:rPr sz="2800" i="1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spc="75" dirty="0">
                <a:solidFill>
                  <a:sysClr val="windowText" lastClr="000000"/>
                </a:solidFill>
                <a:latin typeface="Tahoma"/>
                <a:cs typeface="Tahoma"/>
              </a:rPr>
              <a:t>want</a:t>
            </a:r>
            <a:r>
              <a:rPr sz="2800" kern="0" spc="-1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sz="2800" kern="0" spc="-1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call,</a:t>
            </a:r>
            <a:r>
              <a:rPr sz="2800" kern="0" spc="-1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and</a:t>
            </a:r>
            <a:r>
              <a:rPr sz="2800" kern="0" spc="-1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800" kern="0" spc="-1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receiving</a:t>
            </a:r>
            <a:r>
              <a:rPr sz="2800" kern="0" spc="-1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office</a:t>
            </a:r>
            <a:r>
              <a:rPr sz="2800" kern="0" spc="-1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45" dirty="0">
                <a:solidFill>
                  <a:sysClr val="windowText" lastClr="000000"/>
                </a:solidFill>
                <a:latin typeface="Tahoma"/>
                <a:cs typeface="Tahoma"/>
              </a:rPr>
              <a:t>will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connect</a:t>
            </a:r>
            <a:r>
              <a:rPr sz="2800" kern="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(but</a:t>
            </a:r>
            <a:r>
              <a:rPr sz="2800" kern="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800" kern="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local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office</a:t>
            </a:r>
            <a:r>
              <a:rPr sz="2800" kern="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70" dirty="0">
                <a:solidFill>
                  <a:sysClr val="windowText" lastClr="000000"/>
                </a:solidFill>
                <a:latin typeface="Tahoma"/>
                <a:cs typeface="Tahoma"/>
              </a:rPr>
              <a:t>will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still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think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your</a:t>
            </a:r>
            <a:r>
              <a:rPr sz="2800" kern="0" spc="-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call</a:t>
            </a:r>
            <a:r>
              <a:rPr sz="2800"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is</a:t>
            </a:r>
            <a:r>
              <a:rPr sz="28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toll-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free!)</a:t>
            </a:r>
            <a:endParaRPr lang="en-US" sz="2800" kern="0" spc="-1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2700" marR="5080">
              <a:lnSpc>
                <a:spcPct val="90200"/>
              </a:lnSpc>
              <a:spcBef>
                <a:spcPts val="430"/>
              </a:spcBef>
              <a:tabLst>
                <a:tab pos="241300" algn="l"/>
              </a:tabLst>
            </a:pPr>
            <a:r>
              <a:rPr lang="en-US" sz="2800" b="1" kern="0" spc="-10" dirty="0">
                <a:solidFill>
                  <a:srgbClr val="FF0000"/>
                </a:solidFill>
                <a:latin typeface="Tahoma"/>
                <a:cs typeface="Tahoma"/>
              </a:rPr>
              <a:t>  (Send out control signal over phone)</a:t>
            </a:r>
            <a:endParaRPr sz="2800" b="1" kern="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3348" y="5949070"/>
            <a:ext cx="485300" cy="485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9335">
              <a:spcBef>
                <a:spcPts val="100"/>
              </a:spcBef>
            </a:pPr>
            <a:r>
              <a:rPr dirty="0"/>
              <a:t>The</a:t>
            </a:r>
            <a:r>
              <a:rPr spc="-105" dirty="0"/>
              <a:t> </a:t>
            </a:r>
            <a:r>
              <a:rPr dirty="0"/>
              <a:t>Blue</a:t>
            </a:r>
            <a:r>
              <a:rPr spc="-100" dirty="0"/>
              <a:t> </a:t>
            </a:r>
            <a:r>
              <a:rPr spc="165" dirty="0"/>
              <a:t>Box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0305" y="1595629"/>
            <a:ext cx="8170545" cy="11322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ct val="8960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kern="0" spc="33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A</a:t>
            </a:r>
            <a:r>
              <a:rPr sz="2600" kern="0" spc="-1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device</a:t>
            </a:r>
            <a:r>
              <a:rPr sz="2600" kern="0" spc="-1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5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that</a:t>
            </a:r>
            <a:r>
              <a:rPr sz="2600" kern="0" spc="-1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could</a:t>
            </a:r>
            <a:r>
              <a:rPr sz="2600" kern="0" spc="-1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generate</a:t>
            </a:r>
            <a:r>
              <a:rPr sz="2600" kern="0" spc="-1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3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the</a:t>
            </a:r>
            <a:r>
              <a:rPr sz="2600" kern="0" spc="-1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tones</a:t>
            </a:r>
            <a:r>
              <a:rPr sz="2600" kern="0" spc="-11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6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used</a:t>
            </a:r>
            <a:r>
              <a:rPr sz="2600" kern="0" spc="-1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5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internally </a:t>
            </a:r>
            <a:r>
              <a:rPr sz="26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by</a:t>
            </a:r>
            <a:r>
              <a:rPr sz="2600" kern="0" spc="-1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3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the</a:t>
            </a:r>
            <a:r>
              <a:rPr sz="2600" kern="0" spc="-11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telephone</a:t>
            </a:r>
            <a:r>
              <a:rPr sz="2600" kern="0" spc="-11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network</a:t>
            </a:r>
            <a:r>
              <a:rPr sz="2600" kern="0" spc="-11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to</a:t>
            </a:r>
            <a:r>
              <a:rPr sz="2600" kern="0" spc="-1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connect</a:t>
            </a:r>
            <a:r>
              <a:rPr sz="2600" kern="0" spc="-1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5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long-</a:t>
            </a:r>
            <a:r>
              <a:rPr sz="2600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distance lines.</a:t>
            </a:r>
            <a:endParaRPr sz="260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0305" y="5506212"/>
            <a:ext cx="7236459" cy="7905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marR="5080" indent="-228600">
              <a:lnSpc>
                <a:spcPts val="2900"/>
              </a:lnSpc>
              <a:spcBef>
                <a:spcPts val="38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kern="0" spc="10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Also</a:t>
            </a:r>
            <a:r>
              <a:rPr sz="2600" kern="0" spc="-10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3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the</a:t>
            </a:r>
            <a:r>
              <a:rPr sz="2600" kern="0" spc="-9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6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first</a:t>
            </a:r>
            <a:r>
              <a:rPr sz="2600" kern="0" spc="-9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product</a:t>
            </a:r>
            <a:r>
              <a:rPr sz="2600" kern="0" spc="-9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5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that</a:t>
            </a:r>
            <a:r>
              <a:rPr sz="2600" kern="0" spc="-9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Steve</a:t>
            </a:r>
            <a:r>
              <a:rPr sz="2600" kern="0" spc="-9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Jobs</a:t>
            </a:r>
            <a:r>
              <a:rPr sz="2600" kern="0" spc="-9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and</a:t>
            </a:r>
            <a:r>
              <a:rPr sz="2600" kern="0" spc="-10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Steve </a:t>
            </a:r>
            <a:r>
              <a:rPr sz="2600" kern="0" spc="8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Wozniak</a:t>
            </a:r>
            <a:r>
              <a:rPr sz="2600" kern="0" spc="-8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ever</a:t>
            </a:r>
            <a:r>
              <a:rPr sz="2600" kern="0" spc="-8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sold</a:t>
            </a:r>
            <a:r>
              <a:rPr sz="2600" kern="0" spc="-8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together.</a:t>
            </a:r>
            <a:endParaRPr sz="260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2595033"/>
            <a:ext cx="4433314" cy="2743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85BD1B-BA43-6FE2-8B59-5C72CF978AE0}"/>
              </a:ext>
            </a:extLst>
          </p:cNvPr>
          <p:cNvSpPr txBox="1"/>
          <p:nvPr/>
        </p:nvSpPr>
        <p:spPr>
          <a:xfrm>
            <a:off x="8260868" y="3231085"/>
            <a:ext cx="3117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Blue Box made by Woz and sold by Steve</a:t>
            </a:r>
          </a:p>
          <a:p>
            <a:endParaRPr lang="en-US" dirty="0"/>
          </a:p>
          <a:p>
            <a:r>
              <a:rPr lang="en-US" dirty="0"/>
              <a:t>Computer History Museum</a:t>
            </a:r>
          </a:p>
          <a:p>
            <a:r>
              <a:rPr lang="en-US" dirty="0"/>
              <a:t>Mountain View, CA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spcBef>
                <a:spcPts val="100"/>
              </a:spcBef>
            </a:pPr>
            <a:r>
              <a:rPr spc="310" dirty="0"/>
              <a:t>How</a:t>
            </a:r>
            <a:r>
              <a:rPr spc="-260" dirty="0"/>
              <a:t> </a:t>
            </a:r>
            <a:r>
              <a:rPr dirty="0"/>
              <a:t>did</a:t>
            </a:r>
            <a:r>
              <a:rPr spc="-250" dirty="0"/>
              <a:t> </a:t>
            </a:r>
            <a:r>
              <a:rPr spc="-20" dirty="0"/>
              <a:t>they</a:t>
            </a:r>
            <a:r>
              <a:rPr spc="-250" dirty="0"/>
              <a:t> </a:t>
            </a:r>
            <a:r>
              <a:rPr spc="-45" dirty="0"/>
              <a:t>figure</a:t>
            </a:r>
            <a:r>
              <a:rPr spc="-250" dirty="0"/>
              <a:t> </a:t>
            </a:r>
            <a:r>
              <a:rPr dirty="0"/>
              <a:t>this</a:t>
            </a:r>
            <a:r>
              <a:rPr spc="-250" dirty="0"/>
              <a:t> </a:t>
            </a:r>
            <a:r>
              <a:rPr spc="-20" dirty="0"/>
              <a:t>out?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0304" y="1582419"/>
            <a:ext cx="8128000" cy="48690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1300" marR="384175" indent="-228600">
              <a:lnSpc>
                <a:spcPts val="3100"/>
              </a:lnSpc>
              <a:spcBef>
                <a:spcPts val="4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kern="0" spc="55" dirty="0">
                <a:solidFill>
                  <a:sysClr val="windowText" lastClr="000000"/>
                </a:solidFill>
                <a:latin typeface="Tahoma"/>
                <a:cs typeface="Tahoma"/>
              </a:rPr>
              <a:t>Lots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and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lots</a:t>
            </a:r>
            <a:r>
              <a:rPr sz="2800" kern="0" spc="-8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experimentation,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reading</a:t>
            </a:r>
            <a:r>
              <a:rPr sz="2800" kern="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found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technical</a:t>
            </a:r>
            <a:r>
              <a:rPr sz="2800" kern="0" spc="-5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manuals,</a:t>
            </a:r>
            <a:r>
              <a:rPr sz="2800" kern="0" spc="-5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and</a:t>
            </a:r>
            <a:r>
              <a:rPr sz="28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some</a:t>
            </a:r>
            <a:r>
              <a:rPr sz="28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good</a:t>
            </a:r>
            <a:r>
              <a:rPr sz="2800" kern="0" spc="-5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luck.</a:t>
            </a:r>
            <a:endParaRPr sz="28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696595" marR="77470" lvl="1" indent="-227329">
              <a:lnSpc>
                <a:spcPct val="90400"/>
              </a:lnSpc>
              <a:spcBef>
                <a:spcPts val="850"/>
              </a:spcBef>
              <a:buFont typeface="Arial MT"/>
              <a:buChar char="•"/>
              <a:tabLst>
                <a:tab pos="697865" algn="l"/>
              </a:tabLst>
            </a:pP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Calling</a:t>
            </a:r>
            <a:r>
              <a:rPr sz="2400" kern="0" spc="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random</a:t>
            </a:r>
            <a:r>
              <a:rPr sz="2400" kern="0" spc="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phone</a:t>
            </a:r>
            <a:r>
              <a:rPr sz="2400" kern="0" spc="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numbers</a:t>
            </a:r>
            <a:r>
              <a:rPr sz="2400" kern="0" spc="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and</a:t>
            </a:r>
            <a:r>
              <a:rPr sz="2400" kern="0" spc="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trying</a:t>
            </a:r>
            <a:r>
              <a:rPr sz="2400" kern="0" spc="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sz="2400" kern="0" spc="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decipher 	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400" kern="0" spc="-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“beeps</a:t>
            </a:r>
            <a:r>
              <a:rPr sz="2400" kern="0" spc="-3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and</a:t>
            </a:r>
            <a:r>
              <a:rPr sz="2400" kern="0" spc="-3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boops”</a:t>
            </a:r>
            <a:r>
              <a:rPr sz="2400"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that</a:t>
            </a:r>
            <a:r>
              <a:rPr sz="2400" kern="0" spc="-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60" dirty="0">
                <a:solidFill>
                  <a:sysClr val="windowText" lastClr="000000"/>
                </a:solidFill>
                <a:latin typeface="Tahoma"/>
                <a:cs typeface="Tahoma"/>
              </a:rPr>
              <a:t>went</a:t>
            </a:r>
            <a:r>
              <a:rPr sz="2400" kern="0" spc="-3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on</a:t>
            </a:r>
            <a:r>
              <a:rPr sz="2400"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inside</a:t>
            </a:r>
            <a:r>
              <a:rPr sz="2400" kern="0" spc="-3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the 	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network</a:t>
            </a:r>
            <a:r>
              <a:rPr sz="2400" kern="0" spc="-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as</a:t>
            </a:r>
            <a:r>
              <a:rPr sz="2400" kern="0" spc="-3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4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call</a:t>
            </a:r>
            <a:r>
              <a:rPr sz="24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travelled</a:t>
            </a:r>
            <a:r>
              <a:rPr sz="2400" kern="0" spc="-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through</a:t>
            </a:r>
            <a:r>
              <a:rPr sz="24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 it.</a:t>
            </a:r>
            <a:endParaRPr sz="24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696595" marR="5080" lvl="1" indent="-227329">
              <a:lnSpc>
                <a:spcPts val="2590"/>
              </a:lnSpc>
              <a:spcBef>
                <a:spcPts val="855"/>
              </a:spcBef>
              <a:buFont typeface="Arial MT"/>
              <a:buChar char="•"/>
              <a:tabLst>
                <a:tab pos="697865" algn="l"/>
              </a:tabLst>
            </a:pPr>
            <a:r>
              <a:rPr sz="2400" kern="0" spc="50" dirty="0">
                <a:solidFill>
                  <a:sysClr val="windowText" lastClr="000000"/>
                </a:solidFill>
                <a:latin typeface="Tahoma"/>
                <a:cs typeface="Tahoma"/>
              </a:rPr>
              <a:t>Playing</a:t>
            </a:r>
            <a:r>
              <a:rPr sz="2400" kern="0" spc="-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certain</a:t>
            </a:r>
            <a:r>
              <a:rPr sz="24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tones</a:t>
            </a:r>
            <a:r>
              <a:rPr sz="2400" kern="0" spc="-5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into</a:t>
            </a:r>
            <a:r>
              <a:rPr sz="2400" kern="0" spc="-3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400" kern="0" spc="-5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handset</a:t>
            </a:r>
            <a:r>
              <a:rPr sz="2400" kern="0" spc="-5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microphone</a:t>
            </a:r>
            <a:r>
              <a:rPr sz="2400" kern="0" spc="-5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and 	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seeing</a:t>
            </a:r>
            <a:r>
              <a:rPr sz="2400" kern="0" spc="-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65" dirty="0">
                <a:solidFill>
                  <a:sysClr val="windowText" lastClr="000000"/>
                </a:solidFill>
                <a:latin typeface="Tahoma"/>
                <a:cs typeface="Tahoma"/>
              </a:rPr>
              <a:t>what</a:t>
            </a:r>
            <a:r>
              <a:rPr sz="24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happened.</a:t>
            </a:r>
            <a:endParaRPr sz="24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696595" marR="318770" lvl="1" indent="-227329">
              <a:lnSpc>
                <a:spcPts val="2590"/>
              </a:lnSpc>
              <a:spcBef>
                <a:spcPts val="920"/>
              </a:spcBef>
              <a:buFont typeface="Arial MT"/>
              <a:buChar char="•"/>
              <a:tabLst>
                <a:tab pos="697865" algn="l"/>
              </a:tabLst>
            </a:pPr>
            <a:r>
              <a:rPr sz="24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Intentionally</a:t>
            </a:r>
            <a:r>
              <a:rPr sz="24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trying</a:t>
            </a:r>
            <a:r>
              <a:rPr sz="2400" kern="0" spc="-5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sz="2400" kern="0" spc="-5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route</a:t>
            </a:r>
            <a:r>
              <a:rPr sz="24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calls</a:t>
            </a:r>
            <a:r>
              <a:rPr sz="24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through</a:t>
            </a:r>
            <a:r>
              <a:rPr sz="2400" kern="0" spc="-5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obscure 	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offices</a:t>
            </a:r>
            <a:r>
              <a:rPr sz="24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sz="24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learn</a:t>
            </a:r>
            <a:r>
              <a:rPr sz="24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about</a:t>
            </a:r>
            <a:r>
              <a:rPr sz="2400" kern="0" spc="-5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different</a:t>
            </a:r>
            <a:r>
              <a:rPr sz="24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50" dirty="0">
                <a:solidFill>
                  <a:sysClr val="windowText" lastClr="000000"/>
                </a:solidFill>
                <a:latin typeface="Tahoma"/>
                <a:cs typeface="Tahoma"/>
              </a:rPr>
              <a:t>switching</a:t>
            </a:r>
            <a:r>
              <a:rPr sz="24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equipment.</a:t>
            </a:r>
            <a:endParaRPr sz="24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241300" marR="170815" indent="-228600" algn="just">
              <a:lnSpc>
                <a:spcPct val="90700"/>
              </a:lnSpc>
              <a:spcBef>
                <a:spcPts val="129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kern="0" spc="-50" dirty="0">
                <a:solidFill>
                  <a:sysClr val="windowText" lastClr="000000"/>
                </a:solidFill>
                <a:latin typeface="Tahoma"/>
                <a:cs typeface="Tahoma"/>
              </a:rPr>
              <a:t>Later:</a:t>
            </a:r>
            <a:r>
              <a:rPr sz="28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using</a:t>
            </a:r>
            <a:r>
              <a:rPr sz="28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early</a:t>
            </a:r>
            <a:r>
              <a:rPr sz="28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computers</a:t>
            </a:r>
            <a:r>
              <a:rPr sz="2800" kern="0" spc="-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sz="28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automatically</a:t>
            </a:r>
            <a:r>
              <a:rPr sz="28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20" dirty="0">
                <a:solidFill>
                  <a:sysClr val="windowText" lastClr="000000"/>
                </a:solidFill>
                <a:latin typeface="Tahoma"/>
                <a:cs typeface="Tahoma"/>
              </a:rPr>
              <a:t>call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lots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phone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numbers,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play</a:t>
            </a:r>
            <a:r>
              <a:rPr sz="2800" kern="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tones,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and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see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50" dirty="0">
                <a:solidFill>
                  <a:sysClr val="windowText" lastClr="000000"/>
                </a:solidFill>
                <a:latin typeface="Tahoma"/>
                <a:cs typeface="Tahoma"/>
              </a:rPr>
              <a:t>what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happened.</a:t>
            </a:r>
            <a:endParaRPr sz="2800" kern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355" rIns="0" bIns="0" rtlCol="0">
            <a:spAutoFit/>
          </a:bodyPr>
          <a:lstStyle/>
          <a:p>
            <a:pPr marL="28575">
              <a:spcBef>
                <a:spcPts val="100"/>
              </a:spcBef>
            </a:pPr>
            <a:r>
              <a:rPr sz="4000" spc="85" dirty="0"/>
              <a:t>Phone</a:t>
            </a:r>
            <a:r>
              <a:rPr sz="4000" spc="-65" dirty="0"/>
              <a:t> </a:t>
            </a:r>
            <a:r>
              <a:rPr sz="4000" dirty="0"/>
              <a:t>Phreaking</a:t>
            </a:r>
            <a:r>
              <a:rPr sz="4000" spc="-60" dirty="0"/>
              <a:t> </a:t>
            </a:r>
            <a:r>
              <a:rPr sz="4000" spc="-170" dirty="0"/>
              <a:t>&amp;</a:t>
            </a:r>
            <a:r>
              <a:rPr sz="4000" spc="-70" dirty="0"/>
              <a:t> </a:t>
            </a:r>
            <a:r>
              <a:rPr sz="4000" dirty="0"/>
              <a:t>Hacker</a:t>
            </a:r>
            <a:r>
              <a:rPr sz="4000" spc="-70" dirty="0"/>
              <a:t> </a:t>
            </a:r>
            <a:r>
              <a:rPr sz="4000" spc="-10" dirty="0"/>
              <a:t>Culture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974904" y="1582420"/>
            <a:ext cx="8217534" cy="463105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66700" marR="30480" indent="-228600">
              <a:lnSpc>
                <a:spcPts val="3100"/>
              </a:lnSpc>
              <a:spcBef>
                <a:spcPts val="420"/>
              </a:spcBef>
              <a:buFont typeface="Arial MT"/>
              <a:buChar char="•"/>
              <a:tabLst>
                <a:tab pos="266700" algn="l"/>
              </a:tabLst>
            </a:pPr>
            <a:r>
              <a:rPr sz="2800" kern="0" spc="55" dirty="0">
                <a:solidFill>
                  <a:sysClr val="windowText" lastClr="000000"/>
                </a:solidFill>
                <a:latin typeface="Tahoma"/>
                <a:cs typeface="Tahoma"/>
              </a:rPr>
              <a:t>Phone</a:t>
            </a:r>
            <a:r>
              <a:rPr sz="28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phreaking</a:t>
            </a:r>
            <a:r>
              <a:rPr sz="2800" kern="0" spc="-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120" dirty="0">
                <a:solidFill>
                  <a:sysClr val="windowText" lastClr="000000"/>
                </a:solidFill>
                <a:latin typeface="Tahoma"/>
                <a:cs typeface="Tahoma"/>
              </a:rPr>
              <a:t>was</a:t>
            </a:r>
            <a:r>
              <a:rPr sz="2800" kern="0" spc="-3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closely</a:t>
            </a:r>
            <a:r>
              <a:rPr sz="2800" kern="0" spc="-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intertwined</a:t>
            </a:r>
            <a:r>
              <a:rPr sz="28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75" dirty="0">
                <a:solidFill>
                  <a:sysClr val="windowText" lastClr="000000"/>
                </a:solidFill>
                <a:latin typeface="Tahoma"/>
                <a:cs typeface="Tahoma"/>
              </a:rPr>
              <a:t>with</a:t>
            </a:r>
            <a:r>
              <a:rPr sz="2800" kern="0" spc="-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the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hacker</a:t>
            </a:r>
            <a:r>
              <a:rPr sz="2800" kern="0" spc="-1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culture</a:t>
            </a:r>
            <a:r>
              <a:rPr sz="2800" kern="0" spc="-1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</a:t>
            </a:r>
            <a:r>
              <a:rPr sz="2800" kern="0" spc="-15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800" kern="0" spc="-1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later</a:t>
            </a:r>
            <a:r>
              <a:rPr sz="2800" kern="0" spc="-1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50" dirty="0">
                <a:solidFill>
                  <a:sysClr val="windowText" lastClr="000000"/>
                </a:solidFill>
                <a:latin typeface="Tahoma"/>
                <a:cs typeface="Tahoma"/>
              </a:rPr>
              <a:t>20</a:t>
            </a:r>
            <a:r>
              <a:rPr sz="2850" kern="0" spc="75" baseline="2339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</a:t>
            </a:r>
            <a:r>
              <a:rPr sz="2850" kern="0" spc="217" baseline="2339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century.</a:t>
            </a:r>
            <a:endParaRPr sz="28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266700" marR="845819" indent="-228600">
              <a:lnSpc>
                <a:spcPts val="3000"/>
              </a:lnSpc>
              <a:spcBef>
                <a:spcPts val="1390"/>
              </a:spcBef>
              <a:buFont typeface="Arial MT"/>
              <a:buChar char="•"/>
              <a:tabLst>
                <a:tab pos="266700" algn="l"/>
              </a:tabLst>
            </a:pPr>
            <a:r>
              <a:rPr sz="2800" kern="0" spc="50" dirty="0">
                <a:solidFill>
                  <a:sysClr val="windowText" lastClr="000000"/>
                </a:solidFill>
                <a:latin typeface="Tahoma"/>
                <a:cs typeface="Tahoma"/>
              </a:rPr>
              <a:t>Many</a:t>
            </a:r>
            <a:r>
              <a:rPr sz="2800" kern="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</a:t>
            </a:r>
            <a:r>
              <a:rPr sz="2800" kern="0" spc="-10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important</a:t>
            </a:r>
            <a:r>
              <a:rPr sz="2800" kern="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figures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55" dirty="0">
                <a:solidFill>
                  <a:sysClr val="windowText" lastClr="000000"/>
                </a:solidFill>
                <a:latin typeface="Tahoma"/>
                <a:cs typeface="Tahoma"/>
              </a:rPr>
              <a:t>were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in</a:t>
            </a:r>
            <a:r>
              <a:rPr sz="2800" kern="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Silicon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Valley</a:t>
            </a:r>
            <a:r>
              <a:rPr sz="28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around</a:t>
            </a:r>
            <a:r>
              <a:rPr sz="28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800" kern="0" spc="-5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time</a:t>
            </a:r>
            <a:r>
              <a:rPr sz="28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that</a:t>
            </a:r>
            <a:r>
              <a:rPr sz="28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computers</a:t>
            </a:r>
            <a:r>
              <a:rPr sz="2800" kern="0" spc="-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and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computer</a:t>
            </a:r>
            <a:r>
              <a:rPr sz="2800" kern="0" spc="-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kits</a:t>
            </a:r>
            <a:r>
              <a:rPr sz="28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55" dirty="0">
                <a:solidFill>
                  <a:sysClr val="windowText" lastClr="000000"/>
                </a:solidFill>
                <a:latin typeface="Tahoma"/>
                <a:cs typeface="Tahoma"/>
              </a:rPr>
              <a:t>were</a:t>
            </a:r>
            <a:r>
              <a:rPr sz="2800" kern="0" spc="-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becoming</a:t>
            </a:r>
            <a:r>
              <a:rPr sz="2800" kern="0" spc="-3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accessible.</a:t>
            </a:r>
            <a:endParaRPr sz="28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266700" marR="591820" indent="-228600">
              <a:lnSpc>
                <a:spcPts val="3000"/>
              </a:lnSpc>
              <a:spcBef>
                <a:spcPts val="1490"/>
              </a:spcBef>
              <a:buFont typeface="Arial MT"/>
              <a:buChar char="•"/>
              <a:tabLst>
                <a:tab pos="266700" algn="l"/>
              </a:tabLst>
            </a:pPr>
            <a:r>
              <a:rPr sz="2800" kern="0" spc="85" dirty="0">
                <a:solidFill>
                  <a:sysClr val="windowText" lastClr="000000"/>
                </a:solidFill>
                <a:latin typeface="Tahoma"/>
                <a:cs typeface="Tahoma"/>
              </a:rPr>
              <a:t>Used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their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skills</a:t>
            </a:r>
            <a:r>
              <a:rPr sz="2800" kern="0" spc="-8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75" dirty="0">
                <a:solidFill>
                  <a:sysClr val="windowText" lastClr="000000"/>
                </a:solidFill>
                <a:latin typeface="Tahoma"/>
                <a:cs typeface="Tahoma"/>
              </a:rPr>
              <a:t>with</a:t>
            </a:r>
            <a:r>
              <a:rPr sz="2800" kern="0" spc="-8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building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&amp;</a:t>
            </a:r>
            <a:r>
              <a:rPr sz="2800" kern="0" spc="-8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experimenting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around</a:t>
            </a:r>
            <a:r>
              <a:rPr sz="28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electronics.</a:t>
            </a:r>
            <a:endParaRPr sz="28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>
              <a:spcBef>
                <a:spcPts val="2345"/>
              </a:spcBef>
              <a:buFont typeface="Arial MT"/>
              <a:buChar char="•"/>
            </a:pPr>
            <a:endParaRPr sz="28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266700" marR="1330325" indent="-228600">
              <a:lnSpc>
                <a:spcPts val="3100"/>
              </a:lnSpc>
              <a:buFont typeface="Arial MT"/>
              <a:buChar char="•"/>
              <a:tabLst>
                <a:tab pos="266700" algn="l"/>
              </a:tabLst>
            </a:pPr>
            <a:r>
              <a:rPr sz="2800" kern="0" spc="80" dirty="0">
                <a:solidFill>
                  <a:sysClr val="windowText" lastClr="000000"/>
                </a:solidFill>
                <a:latin typeface="Tahoma"/>
                <a:cs typeface="Tahoma"/>
              </a:rPr>
              <a:t>Did</a:t>
            </a:r>
            <a:r>
              <a:rPr sz="28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phone</a:t>
            </a:r>
            <a:r>
              <a:rPr sz="28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phreaking</a:t>
            </a:r>
            <a:r>
              <a:rPr sz="28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indirectly</a:t>
            </a:r>
            <a:r>
              <a:rPr sz="28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lead</a:t>
            </a:r>
            <a:r>
              <a:rPr sz="28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sz="28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the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creation</a:t>
            </a:r>
            <a:r>
              <a:rPr sz="2800" kern="0" spc="-1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</a:t>
            </a:r>
            <a:r>
              <a:rPr sz="2800" kern="0" spc="-12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60" dirty="0">
                <a:solidFill>
                  <a:sysClr val="windowText" lastClr="000000"/>
                </a:solidFill>
                <a:latin typeface="Tahoma"/>
                <a:cs typeface="Tahoma"/>
              </a:rPr>
              <a:t>Apple?</a:t>
            </a:r>
            <a:r>
              <a:rPr sz="2800" kern="0" spc="-11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Maybe…</a:t>
            </a:r>
            <a:endParaRPr sz="2800" kern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hijacking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1296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733" dirty="0"/>
              <a:t>The problem:  mixing data with control flow in memory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27200" y="2514601"/>
            <a:ext cx="7620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27200" y="3581401"/>
            <a:ext cx="7620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65400" y="2514600"/>
            <a:ext cx="19050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 variables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0400" y="2514600"/>
            <a:ext cx="7620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SFP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32400" y="2514600"/>
            <a:ext cx="9144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ret</a:t>
            </a:r>
          </a:p>
          <a:p>
            <a:pPr algn="ctr"/>
            <a:r>
              <a:rPr lang="en-US" sz="2400" b="1" dirty="0" err="1"/>
              <a:t>addr</a:t>
            </a:r>
            <a:endParaRPr lang="en-US" b="1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5080000" y="1143001"/>
            <a:ext cx="228600" cy="5410200"/>
          </a:xfrm>
          <a:prstGeom prst="leftBrac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50042" y="3886200"/>
            <a:ext cx="13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stack frame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53853" y="2514600"/>
            <a:ext cx="3886200" cy="1066800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ne Callout 2 15"/>
          <p:cNvSpPr/>
          <p:nvPr/>
        </p:nvSpPr>
        <p:spPr>
          <a:xfrm>
            <a:off x="7823200" y="4114800"/>
            <a:ext cx="2286000" cy="685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9288"/>
              <a:gd name="adj6" fmla="val -90248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800000"/>
                </a:solidFill>
              </a:rPr>
              <a:t>data overwrites</a:t>
            </a:r>
          </a:p>
          <a:p>
            <a:pPr algn="ctr"/>
            <a:r>
              <a:rPr lang="en-US" sz="2400" dirty="0">
                <a:solidFill>
                  <a:srgbClr val="800000"/>
                </a:solidFill>
              </a:rPr>
              <a:t>return address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43467" y="5359401"/>
            <a:ext cx="10972800" cy="1296988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733" dirty="0"/>
              <a:t>Later we will see that mixing data and code is also the reason for XSS, a common web vulnerability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4504" y="2514600"/>
            <a:ext cx="19050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arguments</a:t>
            </a:r>
          </a:p>
        </p:txBody>
      </p:sp>
    </p:spTree>
    <p:extLst>
      <p:ext uri="{BB962C8B-B14F-4D97-AF65-F5344CB8AC3E}">
        <p14:creationId xmlns:p14="http://schemas.microsoft.com/office/powerpoint/2010/main" val="14454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1867" y="228600"/>
            <a:ext cx="11243733" cy="914400"/>
          </a:xfrm>
        </p:spPr>
        <p:txBody>
          <a:bodyPr>
            <a:normAutofit/>
          </a:bodyPr>
          <a:lstStyle/>
          <a:p>
            <a:r>
              <a:rPr lang="en-US" sz="5867"/>
              <a:t>Preventing hijacking attacks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4652" y="1050636"/>
            <a:ext cx="11887200" cy="5461000"/>
          </a:xfrm>
        </p:spPr>
        <p:txBody>
          <a:bodyPr>
            <a:normAutofit fontScale="92500" lnSpcReduction="10000"/>
          </a:bodyPr>
          <a:lstStyle/>
          <a:p>
            <a:pPr marL="609585" indent="-609585">
              <a:buFont typeface="Monotype Sorts" pitchFamily="2" charset="2"/>
              <a:buAutoNum type="arabicPeriod"/>
            </a:pPr>
            <a:r>
              <a:rPr lang="en-US" sz="3200" dirty="0"/>
              <a:t> </a:t>
            </a:r>
            <a:r>
              <a:rPr lang="en-US" sz="3467" u="sng" dirty="0"/>
              <a:t>Fix bugs</a:t>
            </a:r>
            <a:r>
              <a:rPr lang="en-US" sz="3467" dirty="0"/>
              <a:t>:</a:t>
            </a:r>
            <a:endParaRPr lang="en-US" sz="2933" dirty="0"/>
          </a:p>
          <a:p>
            <a:pPr marL="1077357" lvl="1" indent="-315376"/>
            <a:r>
              <a:rPr lang="en-US" sz="3467" dirty="0"/>
              <a:t>Audit software</a:t>
            </a:r>
          </a:p>
          <a:p>
            <a:pPr marL="848790" lvl="2" indent="0">
              <a:buNone/>
            </a:pPr>
            <a:r>
              <a:rPr lang="en-US" sz="2933" dirty="0"/>
              <a:t>   -  Automated tools:   fuzzing, static analysis,  …    (more on this next week)</a:t>
            </a:r>
          </a:p>
          <a:p>
            <a:pPr marL="1077357" lvl="1" indent="-315376"/>
            <a:r>
              <a:rPr lang="en-US" sz="3467" dirty="0"/>
              <a:t>Rewrite software in a type safe </a:t>
            </a:r>
            <a:r>
              <a:rPr lang="en-US" sz="3467" dirty="0" err="1"/>
              <a:t>languange</a:t>
            </a:r>
            <a:r>
              <a:rPr lang="en-US" sz="3467" dirty="0"/>
              <a:t>  (Java, Go, Rust)</a:t>
            </a:r>
          </a:p>
          <a:p>
            <a:pPr marL="848790" lvl="2" indent="0">
              <a:buNone/>
            </a:pPr>
            <a:r>
              <a:rPr lang="en-US" sz="2933" dirty="0"/>
              <a:t>   - Difficult for existing (legacy) code …</a:t>
            </a:r>
          </a:p>
          <a:p>
            <a:pPr marL="694249" indent="-694249">
              <a:spcBef>
                <a:spcPts val="3168"/>
              </a:spcBef>
              <a:buFont typeface="+mj-lt"/>
              <a:buAutoNum type="arabicPeriod"/>
            </a:pPr>
            <a:r>
              <a:rPr lang="en-US" sz="3467" dirty="0">
                <a:sym typeface="Gill Sans" charset="0"/>
              </a:rPr>
              <a:t>Platform defenses: </a:t>
            </a:r>
            <a:r>
              <a:rPr lang="en-US" sz="3467" u="sng" dirty="0">
                <a:sym typeface="Gill Sans" charset="0"/>
              </a:rPr>
              <a:t>prevent attack code execution</a:t>
            </a:r>
            <a:endParaRPr lang="en-US" sz="3467" dirty="0"/>
          </a:p>
          <a:p>
            <a:pPr lvl="2" indent="-294210"/>
            <a:endParaRPr lang="en-US" sz="2933" dirty="0"/>
          </a:p>
          <a:p>
            <a:pPr marL="609585" indent="-609585">
              <a:buFont typeface="Monotype Sorts" pitchFamily="2" charset="2"/>
              <a:buAutoNum type="arabicPeriod"/>
            </a:pPr>
            <a:r>
              <a:rPr lang="en-US" sz="2933" dirty="0">
                <a:sym typeface="Gill Sans" charset="0"/>
              </a:rPr>
              <a:t> </a:t>
            </a:r>
            <a:r>
              <a:rPr lang="en-US" sz="3467" dirty="0">
                <a:sym typeface="Gill Sans" charset="0"/>
              </a:rPr>
              <a:t>Harden executable to detect control hijacking</a:t>
            </a:r>
          </a:p>
          <a:p>
            <a:pPr marL="1077357" lvl="1" indent="-315376"/>
            <a:r>
              <a:rPr lang="en-US" sz="3467" dirty="0"/>
              <a:t>Halt process and report when exploit detected</a:t>
            </a:r>
          </a:p>
          <a:p>
            <a:pPr marL="1077357" lvl="1" indent="-315376"/>
            <a:r>
              <a:rPr lang="en-US" sz="2933" dirty="0" err="1">
                <a:solidFill>
                  <a:srgbClr val="000090"/>
                </a:solidFill>
              </a:rPr>
              <a:t>StackGuard</a:t>
            </a:r>
            <a:r>
              <a:rPr lang="en-US" sz="2933" dirty="0">
                <a:solidFill>
                  <a:srgbClr val="000090"/>
                </a:solidFill>
              </a:rPr>
              <a:t>, </a:t>
            </a:r>
            <a:r>
              <a:rPr lang="en-US" sz="2933" dirty="0" err="1">
                <a:solidFill>
                  <a:srgbClr val="000090"/>
                </a:solidFill>
              </a:rPr>
              <a:t>ShadowStack</a:t>
            </a:r>
            <a:r>
              <a:rPr lang="en-US" sz="2933" dirty="0">
                <a:solidFill>
                  <a:srgbClr val="000090"/>
                </a:solidFill>
              </a:rPr>
              <a:t>, Memory tagging (</a:t>
            </a:r>
            <a:r>
              <a:rPr lang="en-US" sz="2933" dirty="0" err="1">
                <a:solidFill>
                  <a:srgbClr val="000090"/>
                </a:solidFill>
              </a:rPr>
              <a:t>ASan</a:t>
            </a:r>
            <a:r>
              <a:rPr lang="en-US" sz="2933" dirty="0">
                <a:solidFill>
                  <a:srgbClr val="000090"/>
                </a:solidFill>
              </a:rPr>
              <a:t>, MTE)</a:t>
            </a:r>
          </a:p>
          <a:p>
            <a:pPr marL="761981" lvl="1" indent="0">
              <a:buNone/>
            </a:pPr>
            <a:r>
              <a:rPr lang="en-US" sz="2933" dirty="0">
                <a:solidFill>
                  <a:srgbClr val="000090"/>
                </a:solidFill>
              </a:rPr>
              <a:t>…</a:t>
            </a:r>
          </a:p>
          <a:p>
            <a:pPr marL="1077357" lvl="1" indent="-315376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57D90D-F77A-5941-B7A2-F7130A0E7518}"/>
              </a:ext>
            </a:extLst>
          </p:cNvPr>
          <p:cNvGrpSpPr/>
          <p:nvPr/>
        </p:nvGrpSpPr>
        <p:grpSpPr>
          <a:xfrm>
            <a:off x="78507" y="3755153"/>
            <a:ext cx="12240961" cy="2772648"/>
            <a:chOff x="58881" y="2816363"/>
            <a:chExt cx="9180720" cy="2079486"/>
          </a:xfrm>
        </p:grpSpPr>
        <p:grpSp>
          <p:nvGrpSpPr>
            <p:cNvPr id="6" name="Group 5"/>
            <p:cNvGrpSpPr/>
            <p:nvPr/>
          </p:nvGrpSpPr>
          <p:grpSpPr>
            <a:xfrm>
              <a:off x="7164225" y="2835853"/>
              <a:ext cx="2075376" cy="1770261"/>
              <a:chOff x="7164225" y="2835853"/>
              <a:chExt cx="2075376" cy="1770261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7164225" y="2835853"/>
                <a:ext cx="2075376" cy="838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Transform:</a:t>
                </a:r>
              </a:p>
              <a:p>
                <a:pPr>
                  <a:spcBef>
                    <a:spcPts val="1600"/>
                  </a:spcBef>
                </a:pPr>
                <a:r>
                  <a:rPr lang="en-US" sz="2667" dirty="0"/>
                  <a:t>Complete Breach</a:t>
                </a:r>
              </a:p>
            </p:txBody>
          </p:sp>
          <p:sp>
            <p:nvSpPr>
              <p:cNvPr id="4" name="Down Arrow 3"/>
              <p:cNvSpPr/>
              <p:nvPr/>
            </p:nvSpPr>
            <p:spPr>
              <a:xfrm>
                <a:off x="7924800" y="3829050"/>
                <a:ext cx="304800" cy="381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235401" y="4229040"/>
                <a:ext cx="1972223" cy="37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Denial of service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CBD1E8-5191-0642-8541-46E464220008}"/>
                </a:ext>
              </a:extLst>
            </p:cNvPr>
            <p:cNvSpPr/>
            <p:nvPr/>
          </p:nvSpPr>
          <p:spPr>
            <a:xfrm>
              <a:off x="58881" y="2816363"/>
              <a:ext cx="7094952" cy="20794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990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3817" y="1295400"/>
            <a:ext cx="6604000" cy="1905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33153" y="2921000"/>
            <a:ext cx="5730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181600" y="3381029"/>
            <a:ext cx="6705600" cy="2540000"/>
          </a:xfrm>
        </p:spPr>
        <p:txBody>
          <a:bodyPr anchor="t">
            <a:noAutofit/>
          </a:bodyPr>
          <a:lstStyle/>
          <a:p>
            <a:pPr algn="l"/>
            <a:r>
              <a:rPr lang="en-US" sz="6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 Defenses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67040" y="724320"/>
              <a:ext cx="480" cy="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4560" y="711840"/>
                <a:ext cx="25440" cy="254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2322"/>
            <a:ext cx="4267200" cy="42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23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887ECC-B372-5846-AA4B-103E580F44B8}"/>
              </a:ext>
            </a:extLst>
          </p:cNvPr>
          <p:cNvSpPr/>
          <p:nvPr/>
        </p:nvSpPr>
        <p:spPr>
          <a:xfrm>
            <a:off x="304800" y="1826624"/>
            <a:ext cx="112776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41867" y="0"/>
            <a:ext cx="11650133" cy="914400"/>
          </a:xfrm>
        </p:spPr>
        <p:txBody>
          <a:bodyPr/>
          <a:lstStyle/>
          <a:p>
            <a:r>
              <a:rPr lang="en-US" sz="4800" dirty="0"/>
              <a:t>Marking memory as non-execute   </a:t>
            </a:r>
            <a:r>
              <a:rPr lang="en-US" sz="3200" dirty="0">
                <a:latin typeface="Arial" charset="0"/>
              </a:rPr>
              <a:t>(DEP)</a:t>
            </a:r>
          </a:p>
        </p:txBody>
      </p:sp>
      <p:sp>
        <p:nvSpPr>
          <p:cNvPr id="70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1600" y="1143000"/>
            <a:ext cx="11887200" cy="5715000"/>
          </a:xfrm>
        </p:spPr>
        <p:txBody>
          <a:bodyPr>
            <a:normAutofit fontScale="70000" lnSpcReduction="20000"/>
          </a:bodyPr>
          <a:lstStyle/>
          <a:p>
            <a:pPr marL="0" indent="0">
              <a:buSzPct val="120000"/>
              <a:buNone/>
            </a:pPr>
            <a:r>
              <a:rPr lang="en-US" sz="4133" dirty="0"/>
              <a:t>Prevent attack code execution by marking stack and heap as </a:t>
            </a:r>
            <a:r>
              <a:rPr lang="en-US" sz="4133" b="1" dirty="0"/>
              <a:t>non-executable</a:t>
            </a:r>
          </a:p>
          <a:p>
            <a:pPr marL="0" indent="0">
              <a:spcBef>
                <a:spcPts val="3200"/>
              </a:spcBef>
              <a:buNone/>
              <a:tabLst>
                <a:tab pos="450839" algn="l"/>
              </a:tabLst>
            </a:pPr>
            <a:r>
              <a:rPr lang="en-US" sz="3867" b="1" dirty="0"/>
              <a:t>	NX</a:t>
            </a:r>
            <a:r>
              <a:rPr lang="en-US" sz="4133" b="1" dirty="0"/>
              <a:t>-bit</a:t>
            </a:r>
            <a:r>
              <a:rPr lang="en-US" sz="4133" dirty="0"/>
              <a:t> on AMD64,     </a:t>
            </a:r>
            <a:r>
              <a:rPr lang="en-US" sz="3867" b="1" dirty="0"/>
              <a:t>XD</a:t>
            </a:r>
            <a:r>
              <a:rPr lang="en-US" sz="4133" b="1" dirty="0"/>
              <a:t>-bit</a:t>
            </a:r>
            <a:r>
              <a:rPr lang="en-US" sz="4133" dirty="0"/>
              <a:t> on Intel x86  (2005),    </a:t>
            </a:r>
            <a:r>
              <a:rPr lang="en-US" sz="4133" b="1" dirty="0"/>
              <a:t>XN-bit</a:t>
            </a:r>
            <a:r>
              <a:rPr lang="en-US" sz="4133" dirty="0"/>
              <a:t> on ARM</a:t>
            </a:r>
          </a:p>
          <a:p>
            <a:pPr lvl="1"/>
            <a:r>
              <a:rPr lang="en-US" sz="4133" dirty="0"/>
              <a:t>disable execution:  an attribute bit in every Page Table Entry (PTE)</a:t>
            </a:r>
          </a:p>
          <a:p>
            <a:pPr>
              <a:spcBef>
                <a:spcPct val="50000"/>
              </a:spcBef>
            </a:pPr>
            <a:r>
              <a:rPr lang="en-US" sz="4133" u="sng" dirty="0"/>
              <a:t>Deployment</a:t>
            </a:r>
            <a:r>
              <a:rPr lang="en-US" sz="4133" dirty="0"/>
              <a:t>: </a:t>
            </a:r>
          </a:p>
          <a:p>
            <a:pPr lvl="1">
              <a:lnSpc>
                <a:spcPct val="110000"/>
              </a:lnSpc>
              <a:buSzPct val="120000"/>
            </a:pPr>
            <a:r>
              <a:rPr lang="en-US" sz="4133" dirty="0"/>
              <a:t>All major operating systems</a:t>
            </a:r>
          </a:p>
          <a:p>
            <a:pPr lvl="2">
              <a:lnSpc>
                <a:spcPct val="120000"/>
              </a:lnSpc>
              <a:buSzPct val="120000"/>
            </a:pPr>
            <a:r>
              <a:rPr lang="en-US" sz="3600" dirty="0"/>
              <a:t>Windows DEP:  since XP SP2  (2004)</a:t>
            </a:r>
            <a:r>
              <a:rPr lang="en-US" sz="3600" b="1" dirty="0"/>
              <a:t>              </a:t>
            </a:r>
            <a:r>
              <a:rPr lang="en-US" sz="3067" dirty="0"/>
              <a:t>(Visual Studio:   /</a:t>
            </a:r>
            <a:r>
              <a:rPr lang="en-US" sz="3067" dirty="0" err="1"/>
              <a:t>NXCompat</a:t>
            </a:r>
            <a:r>
              <a:rPr lang="en-US" sz="3067" dirty="0"/>
              <a:t>[:NO])</a:t>
            </a:r>
          </a:p>
          <a:p>
            <a:pPr>
              <a:spcBef>
                <a:spcPts val="3904"/>
              </a:spcBef>
            </a:pPr>
            <a:r>
              <a:rPr lang="en-US" sz="4533" u="sng" dirty="0"/>
              <a:t>Limitations</a:t>
            </a:r>
            <a:r>
              <a:rPr lang="en-US" sz="4533" dirty="0"/>
              <a:t>:</a:t>
            </a:r>
          </a:p>
          <a:p>
            <a:pPr lvl="1">
              <a:lnSpc>
                <a:spcPct val="130000"/>
              </a:lnSpc>
            </a:pPr>
            <a:r>
              <a:rPr lang="en-US" sz="4133" dirty="0"/>
              <a:t>Some apps need executable heap   (e.g. JITs).</a:t>
            </a:r>
          </a:p>
          <a:p>
            <a:pPr lvl="1">
              <a:lnSpc>
                <a:spcPct val="130000"/>
              </a:lnSpc>
            </a:pPr>
            <a:r>
              <a:rPr lang="en-US" sz="4133" dirty="0"/>
              <a:t>Can be easily bypassed using  </a:t>
            </a:r>
            <a:r>
              <a:rPr lang="en-US" sz="4133" b="1" dirty="0">
                <a:solidFill>
                  <a:srgbClr val="0000FF"/>
                </a:solidFill>
              </a:rPr>
              <a:t>Return Oriented Programming (ROP)</a:t>
            </a:r>
            <a:endParaRPr lang="en-US" sz="4133" dirty="0"/>
          </a:p>
        </p:txBody>
      </p:sp>
    </p:spTree>
    <p:extLst>
      <p:ext uri="{BB962C8B-B14F-4D97-AF65-F5344CB8AC3E}">
        <p14:creationId xmlns:p14="http://schemas.microsoft.com/office/powerpoint/2010/main" val="40658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control hijacking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Stack smashing</a:t>
            </a:r>
            <a:r>
              <a:rPr lang="en-US" sz="3200" dirty="0"/>
              <a:t>:  overwrite return address or function pointer</a:t>
            </a:r>
          </a:p>
          <a:p>
            <a:pPr marL="0" indent="0">
              <a:spcBef>
                <a:spcPts val="2368"/>
              </a:spcBef>
              <a:buNone/>
            </a:pPr>
            <a:r>
              <a:rPr lang="en-US" sz="3200" b="1" dirty="0"/>
              <a:t>Heap spraying</a:t>
            </a:r>
            <a:r>
              <a:rPr lang="en-US" sz="3200" dirty="0"/>
              <a:t>:  reliably exploit a heap overflow</a:t>
            </a:r>
          </a:p>
          <a:p>
            <a:pPr marL="0" indent="0">
              <a:spcBef>
                <a:spcPts val="2368"/>
              </a:spcBef>
              <a:buNone/>
            </a:pPr>
            <a:r>
              <a:rPr lang="en-US" sz="3200" b="1" dirty="0"/>
              <a:t>Use after free</a:t>
            </a:r>
            <a:r>
              <a:rPr lang="en-US" sz="3200" dirty="0"/>
              <a:t>:  attacker writes to freed control structure, </a:t>
            </a:r>
            <a:br>
              <a:rPr lang="en-US" sz="3200" dirty="0"/>
            </a:br>
            <a:r>
              <a:rPr lang="en-US" sz="3200" dirty="0"/>
              <a:t>		  which then gets used by victim program</a:t>
            </a:r>
          </a:p>
          <a:p>
            <a:pPr marL="0" indent="0">
              <a:spcBef>
                <a:spcPts val="2368"/>
              </a:spcBef>
              <a:buNone/>
            </a:pPr>
            <a:r>
              <a:rPr lang="en-US" sz="3200" b="1" dirty="0"/>
              <a:t>Integer overflows</a:t>
            </a:r>
          </a:p>
          <a:p>
            <a:pPr marL="0" indent="0">
              <a:spcBef>
                <a:spcPts val="2368"/>
              </a:spcBef>
              <a:buNone/>
            </a:pPr>
            <a:r>
              <a:rPr lang="en-US" sz="3200" b="1" dirty="0"/>
              <a:t>Format string vulnerabilities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5765801"/>
            <a:ext cx="43313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/>
              <a:t>⋮</a:t>
            </a:r>
          </a:p>
        </p:txBody>
      </p:sp>
    </p:spTree>
    <p:extLst>
      <p:ext uri="{BB962C8B-B14F-4D97-AF65-F5344CB8AC3E}">
        <p14:creationId xmlns:p14="http://schemas.microsoft.com/office/powerpoint/2010/main" val="1545762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>
            <a:noAutofit/>
          </a:bodyPr>
          <a:lstStyle/>
          <a:p>
            <a:r>
              <a:rPr lang="en-US" sz="4267" dirty="0"/>
              <a:t>Attack:  Return Oriented Programming  (ROP)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3200" y="1295401"/>
            <a:ext cx="11684000" cy="787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Control hijacking </a:t>
            </a:r>
            <a:r>
              <a:rPr lang="en-US" sz="3200" b="1" dirty="0"/>
              <a:t>without injecting code</a:t>
            </a:r>
            <a:r>
              <a:rPr lang="en-US" sz="3200" dirty="0"/>
              <a:t>:</a:t>
            </a:r>
          </a:p>
        </p:txBody>
      </p:sp>
      <p:sp>
        <p:nvSpPr>
          <p:cNvPr id="20484" name="Rectangle 33"/>
          <p:cNvSpPr>
            <a:spLocks noChangeArrowheads="1"/>
          </p:cNvSpPr>
          <p:nvPr/>
        </p:nvSpPr>
        <p:spPr bwMode="auto">
          <a:xfrm>
            <a:off x="2438400" y="3149600"/>
            <a:ext cx="17272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pitchFamily="18" charset="0"/>
              </a:rPr>
              <a:t>args</a:t>
            </a:r>
          </a:p>
        </p:txBody>
      </p:sp>
      <p:sp>
        <p:nvSpPr>
          <p:cNvPr id="20485" name="Rectangle 34"/>
          <p:cNvSpPr>
            <a:spLocks noChangeArrowheads="1"/>
          </p:cNvSpPr>
          <p:nvPr/>
        </p:nvSpPr>
        <p:spPr bwMode="auto">
          <a:xfrm>
            <a:off x="2438400" y="3911600"/>
            <a:ext cx="17272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pitchFamily="18" charset="0"/>
              </a:rPr>
              <a:t>ret-addr</a:t>
            </a:r>
          </a:p>
        </p:txBody>
      </p:sp>
      <p:sp>
        <p:nvSpPr>
          <p:cNvPr id="20486" name="Rectangle 35"/>
          <p:cNvSpPr>
            <a:spLocks noChangeArrowheads="1"/>
          </p:cNvSpPr>
          <p:nvPr/>
        </p:nvSpPr>
        <p:spPr bwMode="auto">
          <a:xfrm>
            <a:off x="2438400" y="4292600"/>
            <a:ext cx="17272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pitchFamily="18" charset="0"/>
              </a:rPr>
              <a:t>sfp</a:t>
            </a:r>
          </a:p>
        </p:txBody>
      </p:sp>
      <p:sp>
        <p:nvSpPr>
          <p:cNvPr id="20487" name="Rectangle 36"/>
          <p:cNvSpPr>
            <a:spLocks noChangeArrowheads="1"/>
          </p:cNvSpPr>
          <p:nvPr/>
        </p:nvSpPr>
        <p:spPr bwMode="auto">
          <a:xfrm>
            <a:off x="2438400" y="4673600"/>
            <a:ext cx="1727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488" name="Rectangle 37"/>
          <p:cNvSpPr>
            <a:spLocks noChangeArrowheads="1"/>
          </p:cNvSpPr>
          <p:nvPr/>
        </p:nvSpPr>
        <p:spPr bwMode="auto">
          <a:xfrm>
            <a:off x="2438400" y="5130800"/>
            <a:ext cx="17272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pitchFamily="18" charset="0"/>
              </a:rPr>
              <a:t>local buf</a:t>
            </a:r>
          </a:p>
        </p:txBody>
      </p:sp>
      <p:sp>
        <p:nvSpPr>
          <p:cNvPr id="20489" name="Line 38"/>
          <p:cNvSpPr>
            <a:spLocks noChangeShapeType="1"/>
          </p:cNvSpPr>
          <p:nvPr/>
        </p:nvSpPr>
        <p:spPr bwMode="auto">
          <a:xfrm>
            <a:off x="2438400" y="29210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490" name="Line 39"/>
          <p:cNvSpPr>
            <a:spLocks noChangeShapeType="1"/>
          </p:cNvSpPr>
          <p:nvPr/>
        </p:nvSpPr>
        <p:spPr bwMode="auto">
          <a:xfrm>
            <a:off x="4165600" y="29210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491" name="Text Box 40"/>
          <p:cNvSpPr txBox="1">
            <a:spLocks noChangeArrowheads="1"/>
          </p:cNvSpPr>
          <p:nvPr/>
        </p:nvSpPr>
        <p:spPr bwMode="auto">
          <a:xfrm>
            <a:off x="2743202" y="2407047"/>
            <a:ext cx="10294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" pitchFamily="18" charset="0"/>
              </a:rPr>
              <a:t>stack</a:t>
            </a:r>
          </a:p>
        </p:txBody>
      </p:sp>
      <p:sp>
        <p:nvSpPr>
          <p:cNvPr id="20492" name="Rectangle 41"/>
          <p:cNvSpPr>
            <a:spLocks noChangeArrowheads="1"/>
          </p:cNvSpPr>
          <p:nvPr/>
        </p:nvSpPr>
        <p:spPr bwMode="auto">
          <a:xfrm>
            <a:off x="7823200" y="3149600"/>
            <a:ext cx="17272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3200">
              <a:latin typeface="Times" pitchFamily="18" charset="0"/>
            </a:endParaRPr>
          </a:p>
        </p:txBody>
      </p:sp>
      <p:sp>
        <p:nvSpPr>
          <p:cNvPr id="20493" name="Rectangle 42"/>
          <p:cNvSpPr>
            <a:spLocks noChangeArrowheads="1"/>
          </p:cNvSpPr>
          <p:nvPr/>
        </p:nvSpPr>
        <p:spPr bwMode="auto">
          <a:xfrm>
            <a:off x="7823200" y="3911600"/>
            <a:ext cx="17272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pitchFamily="18" charset="0"/>
              </a:rPr>
              <a:t>exec()</a:t>
            </a:r>
          </a:p>
        </p:txBody>
      </p:sp>
      <p:sp>
        <p:nvSpPr>
          <p:cNvPr id="20494" name="Rectangle 43"/>
          <p:cNvSpPr>
            <a:spLocks noChangeArrowheads="1"/>
          </p:cNvSpPr>
          <p:nvPr/>
        </p:nvSpPr>
        <p:spPr bwMode="auto">
          <a:xfrm>
            <a:off x="7823200" y="4292600"/>
            <a:ext cx="17272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pitchFamily="18" charset="0"/>
              </a:rPr>
              <a:t>printf()</a:t>
            </a:r>
          </a:p>
        </p:txBody>
      </p:sp>
      <p:sp>
        <p:nvSpPr>
          <p:cNvPr id="20495" name="Rectangle 44"/>
          <p:cNvSpPr>
            <a:spLocks noChangeArrowheads="1"/>
          </p:cNvSpPr>
          <p:nvPr/>
        </p:nvSpPr>
        <p:spPr bwMode="auto">
          <a:xfrm>
            <a:off x="7823200" y="4673600"/>
            <a:ext cx="1727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496" name="Rectangle 45"/>
          <p:cNvSpPr>
            <a:spLocks noChangeArrowheads="1"/>
          </p:cNvSpPr>
          <p:nvPr/>
        </p:nvSpPr>
        <p:spPr bwMode="auto">
          <a:xfrm>
            <a:off x="7823200" y="5130800"/>
            <a:ext cx="17272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pitchFamily="18" charset="0"/>
              </a:rPr>
              <a:t>“/bin/sh”</a:t>
            </a:r>
          </a:p>
        </p:txBody>
      </p:sp>
      <p:sp>
        <p:nvSpPr>
          <p:cNvPr id="20497" name="Line 46"/>
          <p:cNvSpPr>
            <a:spLocks noChangeShapeType="1"/>
          </p:cNvSpPr>
          <p:nvPr/>
        </p:nvSpPr>
        <p:spPr bwMode="auto">
          <a:xfrm>
            <a:off x="7823200" y="29210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498" name="Line 47"/>
          <p:cNvSpPr>
            <a:spLocks noChangeShapeType="1"/>
          </p:cNvSpPr>
          <p:nvPr/>
        </p:nvSpPr>
        <p:spPr bwMode="auto">
          <a:xfrm>
            <a:off x="9550400" y="29210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499" name="Text Box 48"/>
          <p:cNvSpPr txBox="1">
            <a:spLocks noChangeArrowheads="1"/>
          </p:cNvSpPr>
          <p:nvPr/>
        </p:nvSpPr>
        <p:spPr bwMode="auto">
          <a:xfrm>
            <a:off x="7924802" y="2407047"/>
            <a:ext cx="1268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" pitchFamily="18" charset="0"/>
              </a:rPr>
              <a:t>libc.so</a:t>
            </a:r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4165600" y="41402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2754" name="Line 50"/>
          <p:cNvSpPr>
            <a:spLocks noChangeShapeType="1"/>
          </p:cNvSpPr>
          <p:nvPr/>
        </p:nvSpPr>
        <p:spPr bwMode="auto">
          <a:xfrm>
            <a:off x="4165600" y="3683000"/>
            <a:ext cx="3657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2755" name="Rectangle 51"/>
          <p:cNvSpPr>
            <a:spLocks noChangeArrowheads="1"/>
          </p:cNvSpPr>
          <p:nvPr/>
        </p:nvSpPr>
        <p:spPr bwMode="auto">
          <a:xfrm>
            <a:off x="2438400" y="3302000"/>
            <a:ext cx="1727200" cy="2667000"/>
          </a:xfrm>
          <a:prstGeom prst="rect">
            <a:avLst/>
          </a:prstGeom>
          <a:solidFill>
            <a:srgbClr val="C000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503" name="Line 52"/>
          <p:cNvSpPr>
            <a:spLocks noChangeShapeType="1"/>
          </p:cNvSpPr>
          <p:nvPr/>
        </p:nvSpPr>
        <p:spPr bwMode="auto">
          <a:xfrm flipH="1">
            <a:off x="2438400" y="39116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504" name="Line 53"/>
          <p:cNvSpPr>
            <a:spLocks noChangeShapeType="1"/>
          </p:cNvSpPr>
          <p:nvPr/>
        </p:nvSpPr>
        <p:spPr bwMode="auto">
          <a:xfrm flipH="1">
            <a:off x="2438400" y="42926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505" name="Line 54"/>
          <p:cNvSpPr>
            <a:spLocks noChangeShapeType="1"/>
          </p:cNvSpPr>
          <p:nvPr/>
        </p:nvSpPr>
        <p:spPr bwMode="auto">
          <a:xfrm flipH="1">
            <a:off x="2438400" y="46736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506" name="Line 55"/>
          <p:cNvSpPr>
            <a:spLocks noChangeShapeType="1"/>
          </p:cNvSpPr>
          <p:nvPr/>
        </p:nvSpPr>
        <p:spPr bwMode="auto">
          <a:xfrm flipH="1">
            <a:off x="2438400" y="51308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4C0C9-B5BC-2F96-0AD4-DA8E17675560}"/>
              </a:ext>
            </a:extLst>
          </p:cNvPr>
          <p:cNvSpPr txBox="1"/>
          <p:nvPr/>
        </p:nvSpPr>
        <p:spPr>
          <a:xfrm>
            <a:off x="4063999" y="6177761"/>
            <a:ext cx="3468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Return to </a:t>
            </a:r>
            <a:r>
              <a:rPr lang="en-US" sz="2800" dirty="0" err="1"/>
              <a:t>LibC</a:t>
            </a:r>
            <a:r>
              <a:rPr lang="en-US" sz="2800" dirty="0"/>
              <a:t> Attack</a:t>
            </a:r>
          </a:p>
        </p:txBody>
      </p:sp>
    </p:spTree>
    <p:extLst>
      <p:ext uri="{BB962C8B-B14F-4D97-AF65-F5344CB8AC3E}">
        <p14:creationId xmlns:p14="http://schemas.microsoft.com/office/powerpoint/2010/main" val="25615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3" grpId="0" animBg="1"/>
      <p:bldP spid="72754" grpId="0" animBg="1"/>
      <p:bldP spid="727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>
            <a:noAutofit/>
          </a:bodyPr>
          <a:lstStyle/>
          <a:p>
            <a:r>
              <a:rPr lang="en-US" sz="4267" dirty="0"/>
              <a:t>Attack:  Return Oriented Programming  (ROP)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3200" y="1295401"/>
            <a:ext cx="11684000" cy="787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Control hijacking </a:t>
            </a:r>
            <a:r>
              <a:rPr lang="en-US" sz="3200" b="1" dirty="0"/>
              <a:t>without injecting code</a:t>
            </a:r>
            <a:r>
              <a:rPr lang="en-US" sz="3200" dirty="0"/>
              <a:t>:</a:t>
            </a:r>
          </a:p>
        </p:txBody>
      </p:sp>
      <p:sp>
        <p:nvSpPr>
          <p:cNvPr id="20484" name="Rectangle 33"/>
          <p:cNvSpPr>
            <a:spLocks noChangeArrowheads="1"/>
          </p:cNvSpPr>
          <p:nvPr/>
        </p:nvSpPr>
        <p:spPr bwMode="auto">
          <a:xfrm>
            <a:off x="2438400" y="3149600"/>
            <a:ext cx="17272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pitchFamily="18" charset="0"/>
              </a:rPr>
              <a:t>args</a:t>
            </a:r>
          </a:p>
        </p:txBody>
      </p:sp>
      <p:sp>
        <p:nvSpPr>
          <p:cNvPr id="20485" name="Rectangle 34"/>
          <p:cNvSpPr>
            <a:spLocks noChangeArrowheads="1"/>
          </p:cNvSpPr>
          <p:nvPr/>
        </p:nvSpPr>
        <p:spPr bwMode="auto">
          <a:xfrm>
            <a:off x="2438400" y="3911600"/>
            <a:ext cx="17272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pitchFamily="18" charset="0"/>
              </a:rPr>
              <a:t>ret-addr</a:t>
            </a:r>
          </a:p>
        </p:txBody>
      </p:sp>
      <p:sp>
        <p:nvSpPr>
          <p:cNvPr id="20486" name="Rectangle 35"/>
          <p:cNvSpPr>
            <a:spLocks noChangeArrowheads="1"/>
          </p:cNvSpPr>
          <p:nvPr/>
        </p:nvSpPr>
        <p:spPr bwMode="auto">
          <a:xfrm>
            <a:off x="2438400" y="4292600"/>
            <a:ext cx="17272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pitchFamily="18" charset="0"/>
              </a:rPr>
              <a:t>sfp</a:t>
            </a:r>
          </a:p>
        </p:txBody>
      </p:sp>
      <p:sp>
        <p:nvSpPr>
          <p:cNvPr id="20487" name="Rectangle 36"/>
          <p:cNvSpPr>
            <a:spLocks noChangeArrowheads="1"/>
          </p:cNvSpPr>
          <p:nvPr/>
        </p:nvSpPr>
        <p:spPr bwMode="auto">
          <a:xfrm>
            <a:off x="2438400" y="4673600"/>
            <a:ext cx="1727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488" name="Rectangle 37"/>
          <p:cNvSpPr>
            <a:spLocks noChangeArrowheads="1"/>
          </p:cNvSpPr>
          <p:nvPr/>
        </p:nvSpPr>
        <p:spPr bwMode="auto">
          <a:xfrm>
            <a:off x="2438400" y="5130800"/>
            <a:ext cx="17272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pitchFamily="18" charset="0"/>
              </a:rPr>
              <a:t>local buf</a:t>
            </a:r>
          </a:p>
        </p:txBody>
      </p:sp>
      <p:sp>
        <p:nvSpPr>
          <p:cNvPr id="20489" name="Line 38"/>
          <p:cNvSpPr>
            <a:spLocks noChangeShapeType="1"/>
          </p:cNvSpPr>
          <p:nvPr/>
        </p:nvSpPr>
        <p:spPr bwMode="auto">
          <a:xfrm>
            <a:off x="2438400" y="29210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490" name="Line 39"/>
          <p:cNvSpPr>
            <a:spLocks noChangeShapeType="1"/>
          </p:cNvSpPr>
          <p:nvPr/>
        </p:nvSpPr>
        <p:spPr bwMode="auto">
          <a:xfrm>
            <a:off x="4165600" y="29210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491" name="Text Box 40"/>
          <p:cNvSpPr txBox="1">
            <a:spLocks noChangeArrowheads="1"/>
          </p:cNvSpPr>
          <p:nvPr/>
        </p:nvSpPr>
        <p:spPr bwMode="auto">
          <a:xfrm>
            <a:off x="2743202" y="2407047"/>
            <a:ext cx="10294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" pitchFamily="18" charset="0"/>
              </a:rPr>
              <a:t>stack</a:t>
            </a:r>
          </a:p>
        </p:txBody>
      </p:sp>
      <p:sp>
        <p:nvSpPr>
          <p:cNvPr id="20492" name="Rectangle 41"/>
          <p:cNvSpPr>
            <a:spLocks noChangeArrowheads="1"/>
          </p:cNvSpPr>
          <p:nvPr/>
        </p:nvSpPr>
        <p:spPr bwMode="auto">
          <a:xfrm>
            <a:off x="7823200" y="3149600"/>
            <a:ext cx="17272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3200">
              <a:latin typeface="Times" pitchFamily="18" charset="0"/>
            </a:endParaRPr>
          </a:p>
        </p:txBody>
      </p:sp>
      <p:sp>
        <p:nvSpPr>
          <p:cNvPr id="20493" name="Rectangle 42"/>
          <p:cNvSpPr>
            <a:spLocks noChangeArrowheads="1"/>
          </p:cNvSpPr>
          <p:nvPr/>
        </p:nvSpPr>
        <p:spPr bwMode="auto">
          <a:xfrm>
            <a:off x="7823200" y="3911600"/>
            <a:ext cx="17272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pitchFamily="18" charset="0"/>
              </a:rPr>
              <a:t>exec()</a:t>
            </a:r>
          </a:p>
        </p:txBody>
      </p:sp>
      <p:sp>
        <p:nvSpPr>
          <p:cNvPr id="20494" name="Rectangle 43"/>
          <p:cNvSpPr>
            <a:spLocks noChangeArrowheads="1"/>
          </p:cNvSpPr>
          <p:nvPr/>
        </p:nvSpPr>
        <p:spPr bwMode="auto">
          <a:xfrm>
            <a:off x="7823200" y="4292600"/>
            <a:ext cx="17272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pitchFamily="18" charset="0"/>
              </a:rPr>
              <a:t>printf()</a:t>
            </a:r>
          </a:p>
        </p:txBody>
      </p:sp>
      <p:sp>
        <p:nvSpPr>
          <p:cNvPr id="20495" name="Rectangle 44"/>
          <p:cNvSpPr>
            <a:spLocks noChangeArrowheads="1"/>
          </p:cNvSpPr>
          <p:nvPr/>
        </p:nvSpPr>
        <p:spPr bwMode="auto">
          <a:xfrm>
            <a:off x="7823200" y="4673600"/>
            <a:ext cx="1727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496" name="Rectangle 45"/>
          <p:cNvSpPr>
            <a:spLocks noChangeArrowheads="1"/>
          </p:cNvSpPr>
          <p:nvPr/>
        </p:nvSpPr>
        <p:spPr bwMode="auto">
          <a:xfrm>
            <a:off x="7823200" y="5130800"/>
            <a:ext cx="17272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pitchFamily="18" charset="0"/>
              </a:rPr>
              <a:t>“/bin/sh”</a:t>
            </a:r>
          </a:p>
        </p:txBody>
      </p:sp>
      <p:sp>
        <p:nvSpPr>
          <p:cNvPr id="20497" name="Line 46"/>
          <p:cNvSpPr>
            <a:spLocks noChangeShapeType="1"/>
          </p:cNvSpPr>
          <p:nvPr/>
        </p:nvSpPr>
        <p:spPr bwMode="auto">
          <a:xfrm>
            <a:off x="7823200" y="29210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498" name="Line 47"/>
          <p:cNvSpPr>
            <a:spLocks noChangeShapeType="1"/>
          </p:cNvSpPr>
          <p:nvPr/>
        </p:nvSpPr>
        <p:spPr bwMode="auto">
          <a:xfrm>
            <a:off x="9550400" y="29210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499" name="Text Box 48"/>
          <p:cNvSpPr txBox="1">
            <a:spLocks noChangeArrowheads="1"/>
          </p:cNvSpPr>
          <p:nvPr/>
        </p:nvSpPr>
        <p:spPr bwMode="auto">
          <a:xfrm>
            <a:off x="7924802" y="2407047"/>
            <a:ext cx="1268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 err="1">
                <a:latin typeface="Times" pitchFamily="18" charset="0"/>
              </a:rPr>
              <a:t>libc.so</a:t>
            </a:r>
            <a:endParaRPr lang="en-US" sz="3200" dirty="0">
              <a:latin typeface="Times" pitchFamily="18" charset="0"/>
            </a:endParaRPr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4165600" y="41402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2754" name="Line 50"/>
          <p:cNvSpPr>
            <a:spLocks noChangeShapeType="1"/>
          </p:cNvSpPr>
          <p:nvPr/>
        </p:nvSpPr>
        <p:spPr bwMode="auto">
          <a:xfrm>
            <a:off x="4165600" y="3683000"/>
            <a:ext cx="3657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2755" name="Rectangle 51"/>
          <p:cNvSpPr>
            <a:spLocks noChangeArrowheads="1"/>
          </p:cNvSpPr>
          <p:nvPr/>
        </p:nvSpPr>
        <p:spPr bwMode="auto">
          <a:xfrm>
            <a:off x="2438400" y="3302000"/>
            <a:ext cx="1727200" cy="2667000"/>
          </a:xfrm>
          <a:prstGeom prst="rect">
            <a:avLst/>
          </a:prstGeom>
          <a:solidFill>
            <a:srgbClr val="C000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503" name="Line 52"/>
          <p:cNvSpPr>
            <a:spLocks noChangeShapeType="1"/>
          </p:cNvSpPr>
          <p:nvPr/>
        </p:nvSpPr>
        <p:spPr bwMode="auto">
          <a:xfrm flipH="1">
            <a:off x="2438400" y="39116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504" name="Line 53"/>
          <p:cNvSpPr>
            <a:spLocks noChangeShapeType="1"/>
          </p:cNvSpPr>
          <p:nvPr/>
        </p:nvSpPr>
        <p:spPr bwMode="auto">
          <a:xfrm flipH="1">
            <a:off x="2438400" y="42926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505" name="Line 54"/>
          <p:cNvSpPr>
            <a:spLocks noChangeShapeType="1"/>
          </p:cNvSpPr>
          <p:nvPr/>
        </p:nvSpPr>
        <p:spPr bwMode="auto">
          <a:xfrm flipH="1">
            <a:off x="2438400" y="46736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506" name="Line 55"/>
          <p:cNvSpPr>
            <a:spLocks noChangeShapeType="1"/>
          </p:cNvSpPr>
          <p:nvPr/>
        </p:nvSpPr>
        <p:spPr bwMode="auto">
          <a:xfrm flipH="1">
            <a:off x="2438400" y="51308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4C0C9-B5BC-2F96-0AD4-DA8E17675560}"/>
              </a:ext>
            </a:extLst>
          </p:cNvPr>
          <p:cNvSpPr txBox="1"/>
          <p:nvPr/>
        </p:nvSpPr>
        <p:spPr>
          <a:xfrm>
            <a:off x="4063999" y="6177761"/>
            <a:ext cx="3468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Return to </a:t>
            </a:r>
            <a:r>
              <a:rPr lang="en-US" sz="2800" dirty="0" err="1"/>
              <a:t>LibC</a:t>
            </a:r>
            <a:r>
              <a:rPr lang="en-US" sz="2800" dirty="0"/>
              <a:t> Attack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8D4F5-A2BF-2952-0DE7-91E7C12E333F}"/>
              </a:ext>
            </a:extLst>
          </p:cNvPr>
          <p:cNvSpPr txBox="1"/>
          <p:nvPr/>
        </p:nvSpPr>
        <p:spPr>
          <a:xfrm>
            <a:off x="4167920" y="2120402"/>
            <a:ext cx="3756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Recap on the stack memory layout</a:t>
            </a:r>
          </a:p>
        </p:txBody>
      </p:sp>
    </p:spTree>
    <p:extLst>
      <p:ext uri="{BB962C8B-B14F-4D97-AF65-F5344CB8AC3E}">
        <p14:creationId xmlns:p14="http://schemas.microsoft.com/office/powerpoint/2010/main" val="343691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3" grpId="0" animBg="1"/>
      <p:bldP spid="72754" grpId="0" animBg="1"/>
      <p:bldP spid="727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>
            <a:noAutofit/>
          </a:bodyPr>
          <a:lstStyle/>
          <a:p>
            <a:r>
              <a:rPr lang="en-US" sz="4267" dirty="0"/>
              <a:t>Attack:  Return Oriented Programming  (ROP)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3200" y="1295401"/>
            <a:ext cx="11684000" cy="787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Control hijacking </a:t>
            </a:r>
            <a:r>
              <a:rPr lang="en-US" sz="3200" b="1" dirty="0"/>
              <a:t>without injecting code</a:t>
            </a:r>
            <a:r>
              <a:rPr lang="en-US" sz="3200" dirty="0"/>
              <a:t>:</a:t>
            </a:r>
          </a:p>
        </p:txBody>
      </p:sp>
      <p:sp>
        <p:nvSpPr>
          <p:cNvPr id="20484" name="Rectangle 33"/>
          <p:cNvSpPr>
            <a:spLocks noChangeArrowheads="1"/>
          </p:cNvSpPr>
          <p:nvPr/>
        </p:nvSpPr>
        <p:spPr bwMode="auto">
          <a:xfrm>
            <a:off x="2438400" y="3149600"/>
            <a:ext cx="17272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pitchFamily="18" charset="0"/>
              </a:rPr>
              <a:t>args</a:t>
            </a:r>
          </a:p>
        </p:txBody>
      </p:sp>
      <p:sp>
        <p:nvSpPr>
          <p:cNvPr id="20485" name="Rectangle 34"/>
          <p:cNvSpPr>
            <a:spLocks noChangeArrowheads="1"/>
          </p:cNvSpPr>
          <p:nvPr/>
        </p:nvSpPr>
        <p:spPr bwMode="auto">
          <a:xfrm>
            <a:off x="2438400" y="3911600"/>
            <a:ext cx="17272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pitchFamily="18" charset="0"/>
              </a:rPr>
              <a:t>ret-addr</a:t>
            </a:r>
          </a:p>
        </p:txBody>
      </p:sp>
      <p:sp>
        <p:nvSpPr>
          <p:cNvPr id="20486" name="Rectangle 35"/>
          <p:cNvSpPr>
            <a:spLocks noChangeArrowheads="1"/>
          </p:cNvSpPr>
          <p:nvPr/>
        </p:nvSpPr>
        <p:spPr bwMode="auto">
          <a:xfrm>
            <a:off x="2438400" y="4292600"/>
            <a:ext cx="17272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pitchFamily="18" charset="0"/>
              </a:rPr>
              <a:t>sfp</a:t>
            </a:r>
          </a:p>
        </p:txBody>
      </p:sp>
      <p:sp>
        <p:nvSpPr>
          <p:cNvPr id="20487" name="Rectangle 36"/>
          <p:cNvSpPr>
            <a:spLocks noChangeArrowheads="1"/>
          </p:cNvSpPr>
          <p:nvPr/>
        </p:nvSpPr>
        <p:spPr bwMode="auto">
          <a:xfrm>
            <a:off x="2438400" y="4673600"/>
            <a:ext cx="1727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488" name="Rectangle 37"/>
          <p:cNvSpPr>
            <a:spLocks noChangeArrowheads="1"/>
          </p:cNvSpPr>
          <p:nvPr/>
        </p:nvSpPr>
        <p:spPr bwMode="auto">
          <a:xfrm>
            <a:off x="2438400" y="5130800"/>
            <a:ext cx="17272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pitchFamily="18" charset="0"/>
              </a:rPr>
              <a:t>local buf</a:t>
            </a:r>
          </a:p>
        </p:txBody>
      </p:sp>
      <p:sp>
        <p:nvSpPr>
          <p:cNvPr id="20489" name="Line 38"/>
          <p:cNvSpPr>
            <a:spLocks noChangeShapeType="1"/>
          </p:cNvSpPr>
          <p:nvPr/>
        </p:nvSpPr>
        <p:spPr bwMode="auto">
          <a:xfrm>
            <a:off x="2438400" y="29210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490" name="Line 39"/>
          <p:cNvSpPr>
            <a:spLocks noChangeShapeType="1"/>
          </p:cNvSpPr>
          <p:nvPr/>
        </p:nvSpPr>
        <p:spPr bwMode="auto">
          <a:xfrm>
            <a:off x="4165600" y="29210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491" name="Text Box 40"/>
          <p:cNvSpPr txBox="1">
            <a:spLocks noChangeArrowheads="1"/>
          </p:cNvSpPr>
          <p:nvPr/>
        </p:nvSpPr>
        <p:spPr bwMode="auto">
          <a:xfrm>
            <a:off x="2743202" y="2407047"/>
            <a:ext cx="10294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" pitchFamily="18" charset="0"/>
              </a:rPr>
              <a:t>stack</a:t>
            </a:r>
          </a:p>
        </p:txBody>
      </p:sp>
      <p:sp>
        <p:nvSpPr>
          <p:cNvPr id="20492" name="Rectangle 41"/>
          <p:cNvSpPr>
            <a:spLocks noChangeArrowheads="1"/>
          </p:cNvSpPr>
          <p:nvPr/>
        </p:nvSpPr>
        <p:spPr bwMode="auto">
          <a:xfrm>
            <a:off x="7823200" y="3149600"/>
            <a:ext cx="17272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3200">
              <a:latin typeface="Times" pitchFamily="18" charset="0"/>
            </a:endParaRPr>
          </a:p>
        </p:txBody>
      </p:sp>
      <p:sp>
        <p:nvSpPr>
          <p:cNvPr id="20493" name="Rectangle 42"/>
          <p:cNvSpPr>
            <a:spLocks noChangeArrowheads="1"/>
          </p:cNvSpPr>
          <p:nvPr/>
        </p:nvSpPr>
        <p:spPr bwMode="auto">
          <a:xfrm>
            <a:off x="7823200" y="3911600"/>
            <a:ext cx="17272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pitchFamily="18" charset="0"/>
              </a:rPr>
              <a:t>exec()</a:t>
            </a:r>
          </a:p>
        </p:txBody>
      </p:sp>
      <p:sp>
        <p:nvSpPr>
          <p:cNvPr id="20494" name="Rectangle 43"/>
          <p:cNvSpPr>
            <a:spLocks noChangeArrowheads="1"/>
          </p:cNvSpPr>
          <p:nvPr/>
        </p:nvSpPr>
        <p:spPr bwMode="auto">
          <a:xfrm>
            <a:off x="7823200" y="4292600"/>
            <a:ext cx="17272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pitchFamily="18" charset="0"/>
              </a:rPr>
              <a:t>printf()</a:t>
            </a:r>
          </a:p>
        </p:txBody>
      </p:sp>
      <p:sp>
        <p:nvSpPr>
          <p:cNvPr id="20495" name="Rectangle 44"/>
          <p:cNvSpPr>
            <a:spLocks noChangeArrowheads="1"/>
          </p:cNvSpPr>
          <p:nvPr/>
        </p:nvSpPr>
        <p:spPr bwMode="auto">
          <a:xfrm>
            <a:off x="7823200" y="4673600"/>
            <a:ext cx="1727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496" name="Rectangle 45"/>
          <p:cNvSpPr>
            <a:spLocks noChangeArrowheads="1"/>
          </p:cNvSpPr>
          <p:nvPr/>
        </p:nvSpPr>
        <p:spPr bwMode="auto">
          <a:xfrm>
            <a:off x="7823200" y="5130800"/>
            <a:ext cx="17272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" pitchFamily="18" charset="0"/>
              </a:rPr>
              <a:t>“/bin/sh”</a:t>
            </a:r>
          </a:p>
        </p:txBody>
      </p:sp>
      <p:sp>
        <p:nvSpPr>
          <p:cNvPr id="20497" name="Line 46"/>
          <p:cNvSpPr>
            <a:spLocks noChangeShapeType="1"/>
          </p:cNvSpPr>
          <p:nvPr/>
        </p:nvSpPr>
        <p:spPr bwMode="auto">
          <a:xfrm>
            <a:off x="7823200" y="29210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498" name="Line 47"/>
          <p:cNvSpPr>
            <a:spLocks noChangeShapeType="1"/>
          </p:cNvSpPr>
          <p:nvPr/>
        </p:nvSpPr>
        <p:spPr bwMode="auto">
          <a:xfrm>
            <a:off x="9550400" y="29210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499" name="Text Box 48"/>
          <p:cNvSpPr txBox="1">
            <a:spLocks noChangeArrowheads="1"/>
          </p:cNvSpPr>
          <p:nvPr/>
        </p:nvSpPr>
        <p:spPr bwMode="auto">
          <a:xfrm>
            <a:off x="7924802" y="2407047"/>
            <a:ext cx="1268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" pitchFamily="18" charset="0"/>
              </a:rPr>
              <a:t>libc.so</a:t>
            </a:r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4165600" y="41402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2754" name="Line 50"/>
          <p:cNvSpPr>
            <a:spLocks noChangeShapeType="1"/>
          </p:cNvSpPr>
          <p:nvPr/>
        </p:nvSpPr>
        <p:spPr bwMode="auto">
          <a:xfrm>
            <a:off x="4165600" y="3683000"/>
            <a:ext cx="3657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2755" name="Rectangle 51"/>
          <p:cNvSpPr>
            <a:spLocks noChangeArrowheads="1"/>
          </p:cNvSpPr>
          <p:nvPr/>
        </p:nvSpPr>
        <p:spPr bwMode="auto">
          <a:xfrm>
            <a:off x="2438400" y="3302000"/>
            <a:ext cx="1727200" cy="2667000"/>
          </a:xfrm>
          <a:prstGeom prst="rect">
            <a:avLst/>
          </a:prstGeom>
          <a:solidFill>
            <a:srgbClr val="C000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503" name="Line 52"/>
          <p:cNvSpPr>
            <a:spLocks noChangeShapeType="1"/>
          </p:cNvSpPr>
          <p:nvPr/>
        </p:nvSpPr>
        <p:spPr bwMode="auto">
          <a:xfrm flipH="1">
            <a:off x="2438400" y="39116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504" name="Line 53"/>
          <p:cNvSpPr>
            <a:spLocks noChangeShapeType="1"/>
          </p:cNvSpPr>
          <p:nvPr/>
        </p:nvSpPr>
        <p:spPr bwMode="auto">
          <a:xfrm flipH="1">
            <a:off x="2438400" y="42926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505" name="Line 54"/>
          <p:cNvSpPr>
            <a:spLocks noChangeShapeType="1"/>
          </p:cNvSpPr>
          <p:nvPr/>
        </p:nvSpPr>
        <p:spPr bwMode="auto">
          <a:xfrm flipH="1">
            <a:off x="2438400" y="46736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506" name="Line 55"/>
          <p:cNvSpPr>
            <a:spLocks noChangeShapeType="1"/>
          </p:cNvSpPr>
          <p:nvPr/>
        </p:nvSpPr>
        <p:spPr bwMode="auto">
          <a:xfrm flipH="1">
            <a:off x="2438400" y="51308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4C0C9-B5BC-2F96-0AD4-DA8E17675560}"/>
              </a:ext>
            </a:extLst>
          </p:cNvPr>
          <p:cNvSpPr txBox="1"/>
          <p:nvPr/>
        </p:nvSpPr>
        <p:spPr>
          <a:xfrm>
            <a:off x="4063999" y="6177761"/>
            <a:ext cx="3468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Return to </a:t>
            </a:r>
            <a:r>
              <a:rPr lang="en-US" sz="2800" dirty="0" err="1"/>
              <a:t>LibC</a:t>
            </a:r>
            <a:r>
              <a:rPr lang="en-US" sz="2800" dirty="0"/>
              <a:t> Attack</a:t>
            </a:r>
          </a:p>
        </p:txBody>
      </p:sp>
    </p:spTree>
    <p:extLst>
      <p:ext uri="{BB962C8B-B14F-4D97-AF65-F5344CB8AC3E}">
        <p14:creationId xmlns:p14="http://schemas.microsoft.com/office/powerpoint/2010/main" val="412608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3" grpId="0" animBg="1"/>
      <p:bldP spid="72754" grpId="0" animBg="1"/>
      <p:bldP spid="727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8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ROP:  in more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3801"/>
            <a:ext cx="10972800" cy="60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run /bin/</a:t>
            </a:r>
            <a:r>
              <a:rPr lang="en-US" sz="3200" dirty="0" err="1"/>
              <a:t>sh</a:t>
            </a:r>
            <a:r>
              <a:rPr lang="en-US" sz="3200" dirty="0"/>
              <a:t> we must direct </a:t>
            </a:r>
            <a:r>
              <a:rPr lang="en-US" sz="3200" b="1" i="1" dirty="0" err="1"/>
              <a:t>stdin</a:t>
            </a:r>
            <a:r>
              <a:rPr lang="en-US" sz="3200" dirty="0"/>
              <a:t> and </a:t>
            </a:r>
            <a:r>
              <a:rPr lang="en-US" sz="3200" b="1" i="1" dirty="0" err="1"/>
              <a:t>stdout</a:t>
            </a:r>
            <a:r>
              <a:rPr lang="en-US" sz="3200" dirty="0"/>
              <a:t> to the socket: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107661" y="1985961"/>
            <a:ext cx="5441811" cy="13236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667" dirty="0"/>
              <a:t>dup2(s, 0)	// map </a:t>
            </a:r>
            <a:r>
              <a:rPr lang="en-US" sz="2667" dirty="0" err="1"/>
              <a:t>stdin</a:t>
            </a:r>
            <a:r>
              <a:rPr lang="en-US" sz="2667" dirty="0"/>
              <a:t> to socket</a:t>
            </a:r>
          </a:p>
          <a:p>
            <a:r>
              <a:rPr lang="en-US" sz="2667" dirty="0"/>
              <a:t>dup2(s, 1)	// map </a:t>
            </a:r>
            <a:r>
              <a:rPr lang="en-US" sz="2667" dirty="0" err="1"/>
              <a:t>stdout</a:t>
            </a:r>
            <a:r>
              <a:rPr lang="en-US" sz="2667" dirty="0"/>
              <a:t> to socket</a:t>
            </a:r>
          </a:p>
          <a:p>
            <a:r>
              <a:rPr lang="mr-IN" sz="2667" dirty="0" err="1"/>
              <a:t>execve</a:t>
            </a:r>
            <a:r>
              <a:rPr lang="mr-IN" sz="2667" dirty="0"/>
              <a:t>("/</a:t>
            </a:r>
            <a:r>
              <a:rPr lang="mr-IN" sz="2667" dirty="0" err="1"/>
              <a:t>bin</a:t>
            </a:r>
            <a:r>
              <a:rPr lang="mr-IN" sz="2667" dirty="0"/>
              <a:t>/</a:t>
            </a:r>
            <a:r>
              <a:rPr lang="mr-IN" sz="2667" dirty="0" err="1"/>
              <a:t>sh</a:t>
            </a:r>
            <a:r>
              <a:rPr lang="mr-IN" sz="2667" dirty="0"/>
              <a:t>", 0, 0); </a:t>
            </a:r>
            <a:endParaRPr lang="en-US" sz="2667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E61F9B-1288-A248-93D1-5A37CE99EFBB}"/>
              </a:ext>
            </a:extLst>
          </p:cNvPr>
          <p:cNvGrpSpPr/>
          <p:nvPr/>
        </p:nvGrpSpPr>
        <p:grpSpPr>
          <a:xfrm>
            <a:off x="203200" y="3778872"/>
            <a:ext cx="11887200" cy="964367"/>
            <a:chOff x="152400" y="2834153"/>
            <a:chExt cx="8915400" cy="723275"/>
          </a:xfrm>
        </p:grpSpPr>
        <p:sp>
          <p:nvSpPr>
            <p:cNvPr id="13" name="Rectangle 12"/>
            <p:cNvSpPr/>
            <p:nvPr/>
          </p:nvSpPr>
          <p:spPr>
            <a:xfrm>
              <a:off x="3241707" y="2839303"/>
              <a:ext cx="5826093" cy="71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" y="2959953"/>
              <a:ext cx="329503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Gadgets</a:t>
              </a:r>
              <a:r>
                <a:rPr lang="en-US" sz="3200" dirty="0"/>
                <a:t> in victim code: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15489" y="2844423"/>
              <a:ext cx="1242263" cy="684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dup2(s, 1)</a:t>
              </a:r>
            </a:p>
            <a:p>
              <a:r>
                <a:rPr lang="en-US" sz="2667" dirty="0"/>
                <a:t>ret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7991" y="2844423"/>
              <a:ext cx="1242263" cy="684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dup2(s, 0)</a:t>
              </a:r>
            </a:p>
            <a:p>
              <a:r>
                <a:rPr lang="en-US" sz="2667" dirty="0"/>
                <a:t>ret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31812" y="2834153"/>
              <a:ext cx="2149531" cy="684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mr-IN" sz="2667" dirty="0" err="1"/>
                <a:t>execve</a:t>
              </a:r>
              <a:r>
                <a:rPr lang="mr-IN" sz="2667" dirty="0"/>
                <a:t>("/</a:t>
              </a:r>
              <a:r>
                <a:rPr lang="mr-IN" sz="2667" dirty="0" err="1"/>
                <a:t>bin</a:t>
              </a:r>
              <a:r>
                <a:rPr lang="mr-IN" sz="2667" dirty="0"/>
                <a:t>/</a:t>
              </a:r>
              <a:r>
                <a:rPr lang="mr-IN" sz="2667" dirty="0" err="1"/>
                <a:t>sh</a:t>
              </a:r>
              <a:r>
                <a:rPr lang="mr-IN" sz="2667" dirty="0"/>
                <a:t>") </a:t>
              </a:r>
              <a:endParaRPr lang="en-US" sz="2667" dirty="0"/>
            </a:p>
            <a:p>
              <a:endParaRPr lang="en-US" sz="2667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65506" y="5165804"/>
            <a:ext cx="10766562" cy="1579267"/>
            <a:chOff x="199129" y="3874353"/>
            <a:chExt cx="8074922" cy="1184450"/>
          </a:xfrm>
        </p:grpSpPr>
        <p:sp>
          <p:nvSpPr>
            <p:cNvPr id="6" name="TextBox 5"/>
            <p:cNvSpPr txBox="1"/>
            <p:nvPr/>
          </p:nvSpPr>
          <p:spPr>
            <a:xfrm>
              <a:off x="199129" y="3874353"/>
              <a:ext cx="3155095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Stack (set by attacker):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31812" y="3950553"/>
              <a:ext cx="4842239" cy="346249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overflow-</a:t>
              </a:r>
              <a:r>
                <a:rPr lang="en-US" sz="2400" dirty="0" err="1"/>
                <a:t>str</a:t>
              </a:r>
              <a:r>
                <a:rPr lang="en-US" sz="2400" dirty="0"/>
                <a:t>    </a:t>
              </a:r>
              <a:r>
                <a:rPr lang="is-IS" sz="2400" dirty="0"/>
                <a:t>0x408400    0x408500    0x408300 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8006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9055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104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581400" y="4712554"/>
              <a:ext cx="4382684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343400" y="4712554"/>
              <a:ext cx="320371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Stack pointer moves up on pop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76800" y="4259818"/>
              <a:ext cx="94396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ret-</a:t>
              </a:r>
              <a:r>
                <a:rPr lang="en-US" sz="2400" dirty="0" err="1"/>
                <a:t>addr</a:t>
              </a:r>
              <a:endParaRPr lang="en-US" sz="2400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9035BD7-ECD2-C645-874F-95AFD49AF2D0}"/>
              </a:ext>
            </a:extLst>
          </p:cNvPr>
          <p:cNvSpPr/>
          <p:nvPr/>
        </p:nvSpPr>
        <p:spPr>
          <a:xfrm>
            <a:off x="4579387" y="5247958"/>
            <a:ext cx="6393412" cy="543007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274334-E614-3447-8B95-896BAEE99C06}"/>
              </a:ext>
            </a:extLst>
          </p:cNvPr>
          <p:cNvGrpSpPr/>
          <p:nvPr/>
        </p:nvGrpSpPr>
        <p:grpSpPr>
          <a:xfrm>
            <a:off x="4322277" y="4736413"/>
            <a:ext cx="6959073" cy="524380"/>
            <a:chOff x="3241707" y="3552309"/>
            <a:chExt cx="5219305" cy="393285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4043110" y="3557429"/>
              <a:ext cx="3572379" cy="3880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257800" y="3552309"/>
              <a:ext cx="647700" cy="393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448989" y="3552309"/>
              <a:ext cx="1166500" cy="3931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780A70-3E68-8A40-ABB0-E77569D31FB1}"/>
                </a:ext>
              </a:extLst>
            </p:cNvPr>
            <p:cNvCxnSpPr/>
            <p:nvPr/>
          </p:nvCxnSpPr>
          <p:spPr>
            <a:xfrm>
              <a:off x="3241707" y="3945594"/>
              <a:ext cx="521930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965C17-89D5-C14D-ADCE-4FEAF1007A75}"/>
              </a:ext>
            </a:extLst>
          </p:cNvPr>
          <p:cNvCxnSpPr/>
          <p:nvPr/>
        </p:nvCxnSpPr>
        <p:spPr>
          <a:xfrm>
            <a:off x="4318528" y="5780315"/>
            <a:ext cx="69590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8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ROP:  in more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3801"/>
            <a:ext cx="10972800" cy="60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run /bin/</a:t>
            </a:r>
            <a:r>
              <a:rPr lang="en-US" sz="3200" dirty="0" err="1"/>
              <a:t>sh</a:t>
            </a:r>
            <a:r>
              <a:rPr lang="en-US" sz="3200" dirty="0"/>
              <a:t> we must direct </a:t>
            </a:r>
            <a:r>
              <a:rPr lang="en-US" sz="3200" b="1" i="1" dirty="0" err="1"/>
              <a:t>stdin</a:t>
            </a:r>
            <a:r>
              <a:rPr lang="en-US" sz="3200" dirty="0"/>
              <a:t> and </a:t>
            </a:r>
            <a:r>
              <a:rPr lang="en-US" sz="3200" b="1" i="1" dirty="0" err="1"/>
              <a:t>stdout</a:t>
            </a:r>
            <a:r>
              <a:rPr lang="en-US" sz="3200" dirty="0"/>
              <a:t> to the socket: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107661" y="1985961"/>
            <a:ext cx="5441811" cy="13236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667" dirty="0"/>
              <a:t>dup2(s, 0)	// map </a:t>
            </a:r>
            <a:r>
              <a:rPr lang="en-US" sz="2667" dirty="0" err="1"/>
              <a:t>stdin</a:t>
            </a:r>
            <a:r>
              <a:rPr lang="en-US" sz="2667" dirty="0"/>
              <a:t> to socket</a:t>
            </a:r>
          </a:p>
          <a:p>
            <a:r>
              <a:rPr lang="en-US" sz="2667" dirty="0"/>
              <a:t>dup2(s, 1)	// map </a:t>
            </a:r>
            <a:r>
              <a:rPr lang="en-US" sz="2667" dirty="0" err="1"/>
              <a:t>stdout</a:t>
            </a:r>
            <a:r>
              <a:rPr lang="en-US" sz="2667" dirty="0"/>
              <a:t> to socket</a:t>
            </a:r>
          </a:p>
          <a:p>
            <a:r>
              <a:rPr lang="mr-IN" sz="2667" dirty="0" err="1"/>
              <a:t>execve</a:t>
            </a:r>
            <a:r>
              <a:rPr lang="mr-IN" sz="2667" dirty="0"/>
              <a:t>("/</a:t>
            </a:r>
            <a:r>
              <a:rPr lang="mr-IN" sz="2667" dirty="0" err="1"/>
              <a:t>bin</a:t>
            </a:r>
            <a:r>
              <a:rPr lang="mr-IN" sz="2667" dirty="0"/>
              <a:t>/</a:t>
            </a:r>
            <a:r>
              <a:rPr lang="mr-IN" sz="2667" dirty="0" err="1"/>
              <a:t>sh</a:t>
            </a:r>
            <a:r>
              <a:rPr lang="mr-IN" sz="2667" dirty="0"/>
              <a:t>", 0, 0); </a:t>
            </a:r>
            <a:endParaRPr lang="en-US" sz="2667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E61F9B-1288-A248-93D1-5A37CE99EFBB}"/>
              </a:ext>
            </a:extLst>
          </p:cNvPr>
          <p:cNvGrpSpPr/>
          <p:nvPr/>
        </p:nvGrpSpPr>
        <p:grpSpPr>
          <a:xfrm>
            <a:off x="203200" y="3778872"/>
            <a:ext cx="11887200" cy="964367"/>
            <a:chOff x="152400" y="2834153"/>
            <a:chExt cx="8915400" cy="723275"/>
          </a:xfrm>
        </p:grpSpPr>
        <p:sp>
          <p:nvSpPr>
            <p:cNvPr id="13" name="Rectangle 12"/>
            <p:cNvSpPr/>
            <p:nvPr/>
          </p:nvSpPr>
          <p:spPr>
            <a:xfrm>
              <a:off x="3241707" y="2839303"/>
              <a:ext cx="5826093" cy="71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" y="2959953"/>
              <a:ext cx="329503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Gadgets</a:t>
              </a:r>
              <a:r>
                <a:rPr lang="en-US" sz="3200" dirty="0"/>
                <a:t> in victim code: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15489" y="2844423"/>
              <a:ext cx="1242263" cy="684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dup2(s, 1)</a:t>
              </a:r>
            </a:p>
            <a:p>
              <a:r>
                <a:rPr lang="en-US" sz="2667" dirty="0"/>
                <a:t>ret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7991" y="2844423"/>
              <a:ext cx="1242263" cy="684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dup2(s, 0)</a:t>
              </a:r>
            </a:p>
            <a:p>
              <a:r>
                <a:rPr lang="en-US" sz="2667" dirty="0"/>
                <a:t>ret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31812" y="2834153"/>
              <a:ext cx="2149531" cy="684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mr-IN" sz="2667" dirty="0" err="1"/>
                <a:t>execve</a:t>
              </a:r>
              <a:r>
                <a:rPr lang="mr-IN" sz="2667" dirty="0"/>
                <a:t>("/</a:t>
              </a:r>
              <a:r>
                <a:rPr lang="mr-IN" sz="2667" dirty="0" err="1"/>
                <a:t>bin</a:t>
              </a:r>
              <a:r>
                <a:rPr lang="mr-IN" sz="2667" dirty="0"/>
                <a:t>/</a:t>
              </a:r>
              <a:r>
                <a:rPr lang="mr-IN" sz="2667" dirty="0" err="1"/>
                <a:t>sh</a:t>
              </a:r>
              <a:r>
                <a:rPr lang="mr-IN" sz="2667" dirty="0"/>
                <a:t>") </a:t>
              </a:r>
              <a:endParaRPr lang="en-US" sz="2667" dirty="0"/>
            </a:p>
            <a:p>
              <a:endParaRPr lang="en-US" sz="2667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65506" y="5165804"/>
            <a:ext cx="10766562" cy="1579267"/>
            <a:chOff x="199129" y="3874353"/>
            <a:chExt cx="8074922" cy="1184450"/>
          </a:xfrm>
        </p:grpSpPr>
        <p:sp>
          <p:nvSpPr>
            <p:cNvPr id="6" name="TextBox 5"/>
            <p:cNvSpPr txBox="1"/>
            <p:nvPr/>
          </p:nvSpPr>
          <p:spPr>
            <a:xfrm>
              <a:off x="199129" y="3874353"/>
              <a:ext cx="3155095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Stack (set by attacker):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31812" y="3950553"/>
              <a:ext cx="4842239" cy="346249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overflow-</a:t>
              </a:r>
              <a:r>
                <a:rPr lang="en-US" sz="2400" dirty="0" err="1"/>
                <a:t>str</a:t>
              </a:r>
              <a:r>
                <a:rPr lang="en-US" sz="2400" dirty="0"/>
                <a:t>    </a:t>
              </a:r>
              <a:r>
                <a:rPr lang="is-IS" sz="2400" dirty="0"/>
                <a:t>0x408400    0x408500    0x408300 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8006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9055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104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581400" y="4712554"/>
              <a:ext cx="4382684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343400" y="4712554"/>
              <a:ext cx="320371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Stack pointer moves up on pop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76800" y="4259818"/>
              <a:ext cx="94396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ret-</a:t>
              </a:r>
              <a:r>
                <a:rPr lang="en-US" sz="2400" dirty="0" err="1"/>
                <a:t>addr</a:t>
              </a:r>
              <a:endParaRPr lang="en-US" sz="2400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9035BD7-ECD2-C645-874F-95AFD49AF2D0}"/>
              </a:ext>
            </a:extLst>
          </p:cNvPr>
          <p:cNvSpPr/>
          <p:nvPr/>
        </p:nvSpPr>
        <p:spPr>
          <a:xfrm>
            <a:off x="4579387" y="5247958"/>
            <a:ext cx="6393412" cy="543007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274334-E614-3447-8B95-896BAEE99C06}"/>
              </a:ext>
            </a:extLst>
          </p:cNvPr>
          <p:cNvGrpSpPr/>
          <p:nvPr/>
        </p:nvGrpSpPr>
        <p:grpSpPr>
          <a:xfrm>
            <a:off x="4322277" y="4736413"/>
            <a:ext cx="6959073" cy="524380"/>
            <a:chOff x="3241707" y="3552309"/>
            <a:chExt cx="5219305" cy="393285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4043110" y="3557429"/>
              <a:ext cx="3572379" cy="3880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257800" y="3552309"/>
              <a:ext cx="647700" cy="393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448989" y="3552309"/>
              <a:ext cx="1166500" cy="3931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780A70-3E68-8A40-ABB0-E77569D31FB1}"/>
                </a:ext>
              </a:extLst>
            </p:cNvPr>
            <p:cNvCxnSpPr/>
            <p:nvPr/>
          </p:nvCxnSpPr>
          <p:spPr>
            <a:xfrm>
              <a:off x="3241707" y="3945594"/>
              <a:ext cx="521930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965C17-89D5-C14D-ADCE-4FEAF1007A75}"/>
              </a:ext>
            </a:extLst>
          </p:cNvPr>
          <p:cNvCxnSpPr/>
          <p:nvPr/>
        </p:nvCxnSpPr>
        <p:spPr>
          <a:xfrm>
            <a:off x="4318528" y="5780315"/>
            <a:ext cx="69590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E376FD4-85DF-DC74-68C3-BBDB3553C972}"/>
              </a:ext>
            </a:extLst>
          </p:cNvPr>
          <p:cNvSpPr txBox="1"/>
          <p:nvPr/>
        </p:nvSpPr>
        <p:spPr>
          <a:xfrm>
            <a:off x="429491" y="1976683"/>
            <a:ext cx="2398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ASM basic: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Ret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Pop</a:t>
            </a:r>
          </a:p>
          <a:p>
            <a:r>
              <a:rPr lang="en-US" sz="2800" b="1" dirty="0" err="1">
                <a:solidFill>
                  <a:srgbClr val="FF0000"/>
                </a:solidFill>
              </a:rPr>
              <a:t>syscall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6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BC41B96-7170-E0F6-B32E-B1B9BA7103A6}"/>
              </a:ext>
            </a:extLst>
          </p:cNvPr>
          <p:cNvSpPr/>
          <p:nvPr/>
        </p:nvSpPr>
        <p:spPr>
          <a:xfrm>
            <a:off x="10328363" y="5304249"/>
            <a:ext cx="1558836" cy="474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A0FA35-5994-3295-D84D-1BA77E3126A8}"/>
              </a:ext>
            </a:extLst>
          </p:cNvPr>
          <p:cNvSpPr/>
          <p:nvPr/>
        </p:nvSpPr>
        <p:spPr>
          <a:xfrm>
            <a:off x="8186432" y="5291261"/>
            <a:ext cx="1426976" cy="474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9AA0B3-CF62-92E0-213E-D3C66C7BB8AF}"/>
              </a:ext>
            </a:extLst>
          </p:cNvPr>
          <p:cNvSpPr/>
          <p:nvPr/>
        </p:nvSpPr>
        <p:spPr>
          <a:xfrm>
            <a:off x="5653589" y="5291261"/>
            <a:ext cx="1492875" cy="474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FEF5E9-FBC3-1CC7-5EFC-25DED2668504}"/>
              </a:ext>
            </a:extLst>
          </p:cNvPr>
          <p:cNvSpPr/>
          <p:nvPr/>
        </p:nvSpPr>
        <p:spPr>
          <a:xfrm>
            <a:off x="2690821" y="5292637"/>
            <a:ext cx="1422400" cy="474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8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ROP:  in even more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1480800" cy="6095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mr-IN" sz="3200" b="1" dirty="0" err="1"/>
              <a:t>execve</a:t>
            </a:r>
            <a:r>
              <a:rPr lang="mr-IN" sz="3200" b="1" dirty="0"/>
              <a:t>("/</a:t>
            </a:r>
            <a:r>
              <a:rPr lang="mr-IN" sz="3200" b="1" dirty="0" err="1"/>
              <a:t>bin</a:t>
            </a:r>
            <a:r>
              <a:rPr lang="mr-IN" sz="3200" b="1" dirty="0"/>
              <a:t>/</a:t>
            </a:r>
            <a:r>
              <a:rPr lang="mr-IN" sz="3200" b="1" dirty="0" err="1"/>
              <a:t>sh</a:t>
            </a:r>
            <a:r>
              <a:rPr lang="mr-IN" sz="3200" b="1" dirty="0"/>
              <a:t>", 0, 0)</a:t>
            </a:r>
            <a:r>
              <a:rPr lang="en-US" sz="3200" b="1" dirty="0"/>
              <a:t>:</a:t>
            </a:r>
            <a:r>
              <a:rPr lang="en-US" sz="3200" dirty="0"/>
              <a:t>   implemented using gadgets in victim code: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1601" y="4724320"/>
            <a:ext cx="353212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Stack (set by attacker):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2688353"/>
            <a:ext cx="1210716" cy="913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667" dirty="0"/>
              <a:t>pop </a:t>
            </a:r>
            <a:r>
              <a:rPr lang="en-US" sz="2667" dirty="0" err="1"/>
              <a:t>rdi</a:t>
            </a:r>
            <a:endParaRPr lang="en-US" sz="2667" dirty="0"/>
          </a:p>
          <a:p>
            <a:r>
              <a:rPr lang="en-US" sz="2667" dirty="0"/>
              <a:t>ret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2029" y="5306354"/>
            <a:ext cx="11025171" cy="83099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overflow-</a:t>
            </a:r>
            <a:r>
              <a:rPr lang="en-US" sz="2400" dirty="0" err="1"/>
              <a:t>str</a:t>
            </a:r>
            <a:r>
              <a:rPr lang="en-US" sz="2400" dirty="0"/>
              <a:t>     </a:t>
            </a:r>
            <a:r>
              <a:rPr lang="is-IS" sz="2400" dirty="0"/>
              <a:t>0x408100   0x6F2500      0x408200    0     0    0x408300    59      0x408400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690821" y="5306353"/>
            <a:ext cx="0" cy="492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13221" y="5306353"/>
            <a:ext cx="0" cy="492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308048" y="5292636"/>
            <a:ext cx="0" cy="492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72448" y="2688352"/>
            <a:ext cx="1279646" cy="1323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667" dirty="0"/>
              <a:t>pop </a:t>
            </a:r>
            <a:r>
              <a:rPr lang="en-US" sz="2667" dirty="0" err="1"/>
              <a:t>rsi</a:t>
            </a:r>
            <a:endParaRPr lang="en-US" sz="2667" dirty="0"/>
          </a:p>
          <a:p>
            <a:r>
              <a:rPr lang="en-US" sz="2667" dirty="0"/>
              <a:t>pop </a:t>
            </a:r>
            <a:r>
              <a:rPr lang="en-US" sz="2667" dirty="0" err="1"/>
              <a:t>rdx</a:t>
            </a:r>
            <a:endParaRPr lang="en-US" sz="2667" dirty="0"/>
          </a:p>
          <a:p>
            <a:r>
              <a:rPr lang="en-US" sz="2667" dirty="0"/>
              <a:t>ret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69337" y="2688352"/>
            <a:ext cx="1283344" cy="913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67" dirty="0"/>
              <a:t>pop </a:t>
            </a:r>
            <a:r>
              <a:rPr lang="en-US" sz="2667" dirty="0" err="1"/>
              <a:t>rax</a:t>
            </a:r>
            <a:endParaRPr lang="en-US" sz="2667" dirty="0"/>
          </a:p>
          <a:p>
            <a:r>
              <a:rPr lang="en-US" sz="2667" dirty="0"/>
              <a:t>ret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83809" y="2688352"/>
            <a:ext cx="1283338" cy="913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67" dirty="0" err="1"/>
              <a:t>syscall</a:t>
            </a:r>
            <a:endParaRPr lang="en-US" sz="2667" dirty="0"/>
          </a:p>
          <a:p>
            <a:r>
              <a:rPr lang="en-US" sz="2667" dirty="0"/>
              <a:t>ret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1560" y="2288276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/>
              <a:t>0x408100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472751" y="2307617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/>
              <a:t>0x408200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021737" y="2288275"/>
            <a:ext cx="1470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/>
              <a:t>0x408300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8594239" y="2281953"/>
            <a:ext cx="1470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/>
              <a:t>0x408400</a:t>
            </a:r>
            <a:endParaRPr lang="en-US" sz="2400" dirty="0"/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5637221" y="5274733"/>
            <a:ext cx="0" cy="492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7161221" y="5274733"/>
            <a:ext cx="0" cy="492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7704057" y="5282061"/>
            <a:ext cx="0" cy="492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654908" y="5281024"/>
            <a:ext cx="0" cy="492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442942" y="5781358"/>
            <a:ext cx="1258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new </a:t>
            </a:r>
            <a:br>
              <a:rPr lang="en-US" sz="2400" dirty="0"/>
            </a:br>
            <a:r>
              <a:rPr lang="en-US" sz="2400" dirty="0"/>
              <a:t>ret-</a:t>
            </a:r>
            <a:r>
              <a:rPr lang="en-US" sz="2400" dirty="0" err="1"/>
              <a:t>addr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3860801" y="5789594"/>
            <a:ext cx="2175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rdi</a:t>
            </a:r>
            <a:r>
              <a:rPr lang="en-US" sz="2400" dirty="0"/>
              <a:t> ⟵ address</a:t>
            </a:r>
            <a:br>
              <a:rPr lang="en-US" sz="2400" dirty="0"/>
            </a:br>
            <a:r>
              <a:rPr lang="en-US" sz="2400" dirty="0"/>
              <a:t>   of “/bin/</a:t>
            </a:r>
            <a:r>
              <a:rPr lang="en-US" sz="2400" dirty="0" err="1"/>
              <a:t>sh</a:t>
            </a:r>
            <a:r>
              <a:rPr lang="en-US" sz="2400" dirty="0"/>
              <a:t>”)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48421" y="5805265"/>
            <a:ext cx="1424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rsi</a:t>
            </a:r>
            <a:r>
              <a:rPr lang="en-US" sz="2400" dirty="0"/>
              <a:t> ⟵ 0)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rdx</a:t>
            </a:r>
            <a:r>
              <a:rPr lang="en-US" sz="2400" dirty="0"/>
              <a:t> ⟵ 0)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77222" y="5794195"/>
            <a:ext cx="1658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rax</a:t>
            </a:r>
            <a:r>
              <a:rPr lang="en-US" sz="2400" dirty="0"/>
              <a:t> ⟵ 59)</a:t>
            </a:r>
          </a:p>
          <a:p>
            <a:r>
              <a:rPr lang="en-US" sz="2400" dirty="0" err="1"/>
              <a:t>syscall</a:t>
            </a:r>
            <a:r>
              <a:rPr lang="en-US" sz="2400" dirty="0"/>
              <a:t> #59</a:t>
            </a:r>
          </a:p>
        </p:txBody>
      </p:sp>
      <p:sp>
        <p:nvSpPr>
          <p:cNvPr id="4" name="Freeform 3"/>
          <p:cNvSpPr/>
          <p:nvPr/>
        </p:nvSpPr>
        <p:spPr>
          <a:xfrm>
            <a:off x="2438401" y="3014130"/>
            <a:ext cx="1081591" cy="2269071"/>
          </a:xfrm>
          <a:custGeom>
            <a:avLst/>
            <a:gdLst>
              <a:gd name="connsiteX0" fmla="*/ 939800 w 939800"/>
              <a:gd name="connsiteY0" fmla="*/ 1701803 h 1701803"/>
              <a:gd name="connsiteX1" fmla="*/ 393700 w 939800"/>
              <a:gd name="connsiteY1" fmla="*/ 279403 h 1701803"/>
              <a:gd name="connsiteX2" fmla="*/ 0 w 939800"/>
              <a:gd name="connsiteY2" fmla="*/ 3 h 170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800" h="1701803">
                <a:moveTo>
                  <a:pt x="939800" y="1701803"/>
                </a:moveTo>
                <a:cubicBezTo>
                  <a:pt x="745066" y="1132419"/>
                  <a:pt x="550333" y="563036"/>
                  <a:pt x="393700" y="279403"/>
                </a:cubicBezTo>
                <a:cubicBezTo>
                  <a:pt x="237067" y="-4230"/>
                  <a:pt x="0" y="3"/>
                  <a:pt x="0" y="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Freeform 4"/>
          <p:cNvSpPr/>
          <p:nvPr/>
        </p:nvSpPr>
        <p:spPr>
          <a:xfrm>
            <a:off x="4910667" y="3014129"/>
            <a:ext cx="1490133" cy="2269071"/>
          </a:xfrm>
          <a:custGeom>
            <a:avLst/>
            <a:gdLst>
              <a:gd name="connsiteX0" fmla="*/ 1117600 w 1117600"/>
              <a:gd name="connsiteY0" fmla="*/ 1880670 h 1880670"/>
              <a:gd name="connsiteX1" fmla="*/ 431800 w 1117600"/>
              <a:gd name="connsiteY1" fmla="*/ 280470 h 1880670"/>
              <a:gd name="connsiteX2" fmla="*/ 0 w 1117600"/>
              <a:gd name="connsiteY2" fmla="*/ 1070 h 188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880670">
                <a:moveTo>
                  <a:pt x="1117600" y="1880670"/>
                </a:moveTo>
                <a:cubicBezTo>
                  <a:pt x="867833" y="1237203"/>
                  <a:pt x="618067" y="593737"/>
                  <a:pt x="431800" y="280470"/>
                </a:cubicBezTo>
                <a:cubicBezTo>
                  <a:pt x="245533" y="-32797"/>
                  <a:pt x="0" y="1070"/>
                  <a:pt x="0" y="107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Freeform 31"/>
          <p:cNvSpPr/>
          <p:nvPr/>
        </p:nvSpPr>
        <p:spPr>
          <a:xfrm>
            <a:off x="7498434" y="3014129"/>
            <a:ext cx="1283340" cy="2269071"/>
          </a:xfrm>
          <a:custGeom>
            <a:avLst/>
            <a:gdLst>
              <a:gd name="connsiteX0" fmla="*/ 1117600 w 1117600"/>
              <a:gd name="connsiteY0" fmla="*/ 1880670 h 1880670"/>
              <a:gd name="connsiteX1" fmla="*/ 431800 w 1117600"/>
              <a:gd name="connsiteY1" fmla="*/ 280470 h 1880670"/>
              <a:gd name="connsiteX2" fmla="*/ 0 w 1117600"/>
              <a:gd name="connsiteY2" fmla="*/ 1070 h 188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880670">
                <a:moveTo>
                  <a:pt x="1117600" y="1880670"/>
                </a:moveTo>
                <a:cubicBezTo>
                  <a:pt x="867833" y="1237203"/>
                  <a:pt x="618067" y="593737"/>
                  <a:pt x="431800" y="280470"/>
                </a:cubicBezTo>
                <a:cubicBezTo>
                  <a:pt x="245533" y="-32797"/>
                  <a:pt x="0" y="1070"/>
                  <a:pt x="0" y="107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Freeform 32"/>
          <p:cNvSpPr/>
          <p:nvPr/>
        </p:nvSpPr>
        <p:spPr>
          <a:xfrm>
            <a:off x="9918208" y="3014129"/>
            <a:ext cx="1215989" cy="2304692"/>
          </a:xfrm>
          <a:custGeom>
            <a:avLst/>
            <a:gdLst>
              <a:gd name="connsiteX0" fmla="*/ 1117600 w 1117600"/>
              <a:gd name="connsiteY0" fmla="*/ 1880670 h 1880670"/>
              <a:gd name="connsiteX1" fmla="*/ 431800 w 1117600"/>
              <a:gd name="connsiteY1" fmla="*/ 280470 h 1880670"/>
              <a:gd name="connsiteX2" fmla="*/ 0 w 1117600"/>
              <a:gd name="connsiteY2" fmla="*/ 1070 h 188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880670">
                <a:moveTo>
                  <a:pt x="1117600" y="1880670"/>
                </a:moveTo>
                <a:cubicBezTo>
                  <a:pt x="867833" y="1237203"/>
                  <a:pt x="618067" y="593737"/>
                  <a:pt x="431800" y="280470"/>
                </a:cubicBezTo>
                <a:cubicBezTo>
                  <a:pt x="245533" y="-32797"/>
                  <a:pt x="0" y="1070"/>
                  <a:pt x="0" y="107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D84EFC-7B5A-721E-4E2B-D1854980FB6D}"/>
              </a:ext>
            </a:extLst>
          </p:cNvPr>
          <p:cNvCxnSpPr/>
          <p:nvPr/>
        </p:nvCxnSpPr>
        <p:spPr>
          <a:xfrm>
            <a:off x="8174448" y="5292636"/>
            <a:ext cx="0" cy="492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136526"/>
            <a:ext cx="10363200" cy="67151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to do??     Randomization</a:t>
            </a:r>
          </a:p>
        </p:txBody>
      </p:sp>
      <p:sp>
        <p:nvSpPr>
          <p:cNvPr id="74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889000"/>
            <a:ext cx="12192000" cy="59690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3200" dirty="0"/>
              <a:t> </a:t>
            </a:r>
            <a:r>
              <a:rPr lang="en-US" sz="3200" b="1" u="sng" dirty="0"/>
              <a:t>ASLR</a:t>
            </a:r>
            <a:r>
              <a:rPr lang="en-US" sz="3200" dirty="0"/>
              <a:t>:       (Address Space Layout Randomization)</a:t>
            </a:r>
          </a:p>
          <a:p>
            <a:pPr lvl="1">
              <a:spcBef>
                <a:spcPts val="533"/>
              </a:spcBef>
            </a:pPr>
            <a:r>
              <a:rPr lang="en-US" sz="3200" dirty="0"/>
              <a:t>On load: randomly shift base of code &amp; data in process memory</a:t>
            </a:r>
          </a:p>
          <a:p>
            <a:pPr marL="609585" lvl="1" indent="0">
              <a:spcBef>
                <a:spcPts val="533"/>
              </a:spcBef>
              <a:buNone/>
            </a:pPr>
            <a:r>
              <a:rPr lang="en-US" sz="3200" dirty="0"/>
              <a:t>	   ⇒   Attacker does not know location of code gadgets</a:t>
            </a:r>
          </a:p>
          <a:p>
            <a:pPr lvl="1">
              <a:spcBef>
                <a:spcPct val="50000"/>
              </a:spcBef>
            </a:pPr>
            <a:r>
              <a:rPr lang="en-US" sz="3200" u="sng" dirty="0"/>
              <a:t>Deployment</a:t>
            </a:r>
            <a:r>
              <a:rPr lang="en-US" sz="3200" dirty="0"/>
              <a:t>:    (/</a:t>
            </a:r>
            <a:r>
              <a:rPr lang="en-US" sz="3200" dirty="0" err="1"/>
              <a:t>DynamicBase</a:t>
            </a:r>
            <a:r>
              <a:rPr lang="en-US" sz="3200" dirty="0"/>
              <a:t>)</a:t>
            </a:r>
          </a:p>
          <a:p>
            <a:pPr lvl="2"/>
            <a:r>
              <a:rPr lang="en-US" dirty="0"/>
              <a:t>Since</a:t>
            </a:r>
            <a:r>
              <a:rPr lang="en-US" b="1" dirty="0"/>
              <a:t> Windows 8:   </a:t>
            </a:r>
            <a:r>
              <a:rPr lang="en-US" dirty="0"/>
              <a:t>24 bits of randomness on 64-bit processors</a:t>
            </a:r>
          </a:p>
          <a:p>
            <a:pPr lvl="2"/>
            <a:r>
              <a:rPr lang="en-US" dirty="0"/>
              <a:t>Base of everything must be randomized on load:</a:t>
            </a:r>
          </a:p>
          <a:p>
            <a:pPr lvl="3"/>
            <a:r>
              <a:rPr lang="en-US" dirty="0"/>
              <a:t>libraries (DLLs, shared libs),   application code,  stack,  heap</a:t>
            </a:r>
          </a:p>
          <a:p>
            <a:pPr marL="0" indent="0">
              <a:spcBef>
                <a:spcPts val="2368"/>
              </a:spcBef>
              <a:buNone/>
            </a:pP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320479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 very different idea:   </a:t>
            </a:r>
            <a:r>
              <a:rPr lang="en-US" dirty="0" err="1"/>
              <a:t>kBouncer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22600"/>
            <a:ext cx="10972800" cy="3251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Observation:    abnormal execution sequence</a:t>
            </a:r>
          </a:p>
          <a:p>
            <a:r>
              <a:rPr lang="en-US" sz="3200" b="1" i="1" dirty="0"/>
              <a:t>ret</a:t>
            </a:r>
            <a:r>
              <a:rPr lang="en-US" sz="3200" dirty="0"/>
              <a:t>  returns to an address that does not follow a  </a:t>
            </a:r>
            <a:r>
              <a:rPr lang="en-US" sz="3200" b="1" i="1" dirty="0"/>
              <a:t>call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Idea:  before a </a:t>
            </a:r>
            <a:r>
              <a:rPr lang="en-US" sz="3200" dirty="0" err="1"/>
              <a:t>syscall</a:t>
            </a:r>
            <a:r>
              <a:rPr lang="en-US" sz="3200" dirty="0"/>
              <a:t>, check that every prior ret is not abnormal</a:t>
            </a:r>
          </a:p>
          <a:p>
            <a:r>
              <a:rPr lang="en-US" sz="3200" dirty="0"/>
              <a:t>How:    use Intel’s </a:t>
            </a:r>
            <a:r>
              <a:rPr lang="en-US" sz="3200" i="1" dirty="0"/>
              <a:t>Last Branch Recording </a:t>
            </a:r>
            <a:r>
              <a:rPr lang="en-US" sz="3200" dirty="0"/>
              <a:t>(LBR)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593" y="1498599"/>
            <a:ext cx="1210716" cy="913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667" dirty="0"/>
              <a:t>pop </a:t>
            </a:r>
            <a:r>
              <a:rPr lang="en-US" sz="2667" dirty="0" err="1"/>
              <a:t>rdi</a:t>
            </a:r>
            <a:endParaRPr lang="en-US" sz="2667" dirty="0"/>
          </a:p>
          <a:p>
            <a:r>
              <a:rPr lang="en-US" sz="2667" dirty="0"/>
              <a:t>ret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6760" y="1498599"/>
            <a:ext cx="1279646" cy="1323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667" dirty="0"/>
              <a:t>pop </a:t>
            </a:r>
            <a:r>
              <a:rPr lang="en-US" sz="2667" dirty="0" err="1"/>
              <a:t>rsi</a:t>
            </a:r>
            <a:endParaRPr lang="en-US" sz="2667" dirty="0"/>
          </a:p>
          <a:p>
            <a:r>
              <a:rPr lang="en-US" sz="2667" dirty="0"/>
              <a:t>pop </a:t>
            </a:r>
            <a:r>
              <a:rPr lang="en-US" sz="2667" dirty="0" err="1"/>
              <a:t>rdx</a:t>
            </a:r>
            <a:endParaRPr lang="en-US" sz="2667" dirty="0"/>
          </a:p>
          <a:p>
            <a:r>
              <a:rPr lang="en-US" sz="2667" dirty="0"/>
              <a:t>ret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0673" y="1498599"/>
            <a:ext cx="1262910" cy="913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667" dirty="0"/>
              <a:t>pop </a:t>
            </a:r>
            <a:r>
              <a:rPr lang="en-US" sz="2667" dirty="0" err="1"/>
              <a:t>rax</a:t>
            </a:r>
            <a:endParaRPr lang="en-US" sz="2667" dirty="0"/>
          </a:p>
          <a:p>
            <a:r>
              <a:rPr lang="en-US" sz="2667" dirty="0"/>
              <a:t>ret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8800" y="1498599"/>
            <a:ext cx="1204048" cy="913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667" dirty="0" err="1"/>
              <a:t>syscall</a:t>
            </a:r>
            <a:endParaRPr lang="en-US" sz="2667" dirty="0"/>
          </a:p>
          <a:p>
            <a:r>
              <a:rPr lang="en-US" sz="2667" dirty="0"/>
              <a:t>ret</a:t>
            </a:r>
          </a:p>
        </p:txBody>
      </p:sp>
      <p:sp>
        <p:nvSpPr>
          <p:cNvPr id="12" name="Freeform 11"/>
          <p:cNvSpPr/>
          <p:nvPr/>
        </p:nvSpPr>
        <p:spPr>
          <a:xfrm>
            <a:off x="1811867" y="1761067"/>
            <a:ext cx="854893" cy="491067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Freeform 12"/>
          <p:cNvSpPr/>
          <p:nvPr/>
        </p:nvSpPr>
        <p:spPr>
          <a:xfrm>
            <a:off x="3970536" y="1701799"/>
            <a:ext cx="745157" cy="491067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Freeform 13"/>
          <p:cNvSpPr/>
          <p:nvPr/>
        </p:nvSpPr>
        <p:spPr>
          <a:xfrm>
            <a:off x="5994400" y="1718732"/>
            <a:ext cx="854893" cy="491067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034323" y="1761067"/>
            <a:ext cx="20240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0058400" y="1346199"/>
            <a:ext cx="1422400" cy="10962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kernel</a:t>
            </a:r>
          </a:p>
        </p:txBody>
      </p:sp>
      <p:sp>
        <p:nvSpPr>
          <p:cNvPr id="22" name="Rounded Rectangle 21"/>
          <p:cNvSpPr/>
          <p:nvPr/>
        </p:nvSpPr>
        <p:spPr>
          <a:xfrm rot="5400000">
            <a:off x="8347044" y="1663701"/>
            <a:ext cx="1625600" cy="6858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kBouncer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85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/>
          <a:p>
            <a:r>
              <a:rPr lang="en-US" dirty="0"/>
              <a:t>A very different idea:   </a:t>
            </a:r>
            <a:r>
              <a:rPr lang="en-US" dirty="0" err="1"/>
              <a:t>kBouncer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921000"/>
            <a:ext cx="11785600" cy="375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Intel’s </a:t>
            </a:r>
            <a:r>
              <a:rPr lang="en-US" sz="3200" b="1" dirty="0"/>
              <a:t>Last Branch Recording </a:t>
            </a:r>
            <a:r>
              <a:rPr lang="en-US" sz="3200" dirty="0"/>
              <a:t>(LBR):  </a:t>
            </a:r>
          </a:p>
          <a:p>
            <a:r>
              <a:rPr lang="en-US" sz="3200" dirty="0"/>
              <a:t>store 16 last executed branches in a set of on-chip registers (MSR)</a:t>
            </a:r>
          </a:p>
          <a:p>
            <a:r>
              <a:rPr lang="en-US" sz="3200" dirty="0"/>
              <a:t>read using  </a:t>
            </a:r>
            <a:r>
              <a:rPr lang="en-US" sz="3200" b="1" i="1" dirty="0" err="1"/>
              <a:t>rdmsr</a:t>
            </a:r>
            <a:r>
              <a:rPr lang="en-US" sz="3200" b="1" i="1" dirty="0"/>
              <a:t> </a:t>
            </a:r>
            <a:r>
              <a:rPr lang="en-US" sz="3200" dirty="0"/>
              <a:t> instruction from privileged mode </a:t>
            </a:r>
          </a:p>
          <a:p>
            <a:pPr marL="0" indent="0">
              <a:spcBef>
                <a:spcPts val="2368"/>
              </a:spcBef>
              <a:buNone/>
            </a:pPr>
            <a:r>
              <a:rPr lang="en-US" sz="3200" dirty="0" err="1"/>
              <a:t>kBouncer</a:t>
            </a:r>
            <a:r>
              <a:rPr lang="en-US" sz="3200" dirty="0"/>
              <a:t>:  before entering kernel, verify that last 16 </a:t>
            </a:r>
            <a:r>
              <a:rPr lang="en-US" sz="3200" b="1" i="1" dirty="0"/>
              <a:t>ret</a:t>
            </a:r>
            <a:r>
              <a:rPr lang="en-US" sz="3200" dirty="0"/>
              <a:t>s are normal</a:t>
            </a:r>
          </a:p>
          <a:p>
            <a:r>
              <a:rPr lang="en-US" sz="3200" dirty="0"/>
              <a:t>Requires no app. code changes, and minimal overhead</a:t>
            </a:r>
          </a:p>
          <a:p>
            <a:r>
              <a:rPr lang="en-US" sz="3200" dirty="0"/>
              <a:t>Limitations:   attacker can ensure 16 calls prior to </a:t>
            </a:r>
            <a:r>
              <a:rPr lang="en-US" sz="3200" dirty="0" err="1"/>
              <a:t>syscall</a:t>
            </a:r>
            <a:r>
              <a:rPr lang="en-US" sz="3200" dirty="0"/>
              <a:t> are valid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46593" y="1498599"/>
            <a:ext cx="1210716" cy="913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667" dirty="0"/>
              <a:t>pop </a:t>
            </a:r>
            <a:r>
              <a:rPr lang="en-US" sz="2667" dirty="0" err="1"/>
              <a:t>rdi</a:t>
            </a:r>
            <a:endParaRPr lang="en-US" sz="2667" dirty="0"/>
          </a:p>
          <a:p>
            <a:r>
              <a:rPr lang="en-US" sz="2667" dirty="0"/>
              <a:t>ret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6760" y="1498599"/>
            <a:ext cx="1279646" cy="1323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667" dirty="0"/>
              <a:t>pop </a:t>
            </a:r>
            <a:r>
              <a:rPr lang="en-US" sz="2667" dirty="0" err="1"/>
              <a:t>rsi</a:t>
            </a:r>
            <a:endParaRPr lang="en-US" sz="2667" dirty="0"/>
          </a:p>
          <a:p>
            <a:r>
              <a:rPr lang="en-US" sz="2667" dirty="0"/>
              <a:t>pop </a:t>
            </a:r>
            <a:r>
              <a:rPr lang="en-US" sz="2667" dirty="0" err="1"/>
              <a:t>rdx</a:t>
            </a:r>
            <a:endParaRPr lang="en-US" sz="2667" dirty="0"/>
          </a:p>
          <a:p>
            <a:r>
              <a:rPr lang="en-US" sz="2667" dirty="0"/>
              <a:t>ret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0673" y="1498599"/>
            <a:ext cx="1262910" cy="913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667" dirty="0"/>
              <a:t>pop </a:t>
            </a:r>
            <a:r>
              <a:rPr lang="en-US" sz="2667" dirty="0" err="1"/>
              <a:t>rax</a:t>
            </a:r>
            <a:endParaRPr lang="en-US" sz="2667" dirty="0"/>
          </a:p>
          <a:p>
            <a:r>
              <a:rPr lang="en-US" sz="2667" dirty="0"/>
              <a:t>ret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8800" y="1498599"/>
            <a:ext cx="1204048" cy="913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667" dirty="0" err="1"/>
              <a:t>syscall</a:t>
            </a:r>
            <a:endParaRPr lang="en-US" sz="2667" dirty="0"/>
          </a:p>
          <a:p>
            <a:r>
              <a:rPr lang="en-US" sz="2667" dirty="0"/>
              <a:t>ret</a:t>
            </a:r>
          </a:p>
        </p:txBody>
      </p:sp>
      <p:sp>
        <p:nvSpPr>
          <p:cNvPr id="12" name="Freeform 11"/>
          <p:cNvSpPr/>
          <p:nvPr/>
        </p:nvSpPr>
        <p:spPr>
          <a:xfrm>
            <a:off x="1811867" y="1761067"/>
            <a:ext cx="854893" cy="491067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Freeform 12"/>
          <p:cNvSpPr/>
          <p:nvPr/>
        </p:nvSpPr>
        <p:spPr>
          <a:xfrm>
            <a:off x="3970536" y="1701799"/>
            <a:ext cx="745157" cy="491067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Freeform 13"/>
          <p:cNvSpPr/>
          <p:nvPr/>
        </p:nvSpPr>
        <p:spPr>
          <a:xfrm>
            <a:off x="5994400" y="1718732"/>
            <a:ext cx="854893" cy="491067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034323" y="1761067"/>
            <a:ext cx="20240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0058400" y="1346199"/>
            <a:ext cx="1422400" cy="10962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kernel</a:t>
            </a:r>
          </a:p>
        </p:txBody>
      </p:sp>
      <p:sp>
        <p:nvSpPr>
          <p:cNvPr id="22" name="Rounded Rectangle 21"/>
          <p:cNvSpPr/>
          <p:nvPr/>
        </p:nvSpPr>
        <p:spPr>
          <a:xfrm rot="5400000">
            <a:off x="8347044" y="1663701"/>
            <a:ext cx="1625600" cy="6858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kBouncer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90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80001" y="1295400"/>
            <a:ext cx="6987817" cy="1905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 Defenses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33153" y="2921000"/>
            <a:ext cx="5730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181600" y="3381029"/>
            <a:ext cx="6705600" cy="2540000"/>
          </a:xfrm>
        </p:spPr>
        <p:txBody>
          <a:bodyPr anchor="t">
            <a:noAutofit/>
          </a:bodyPr>
          <a:lstStyle/>
          <a:p>
            <a:pPr algn="l"/>
            <a:r>
              <a:rPr lang="en-US" sz="6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Hardening the executable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67040" y="724320"/>
              <a:ext cx="480" cy="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4560" y="711840"/>
                <a:ext cx="25440" cy="254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2322"/>
            <a:ext cx="4267200" cy="42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5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mistake: mixing data and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31620"/>
            <a:ext cx="10972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An ancient design flaw: </a:t>
            </a:r>
            <a:r>
              <a:rPr lang="en-US" sz="3200" b="1" dirty="0">
                <a:solidFill>
                  <a:srgbClr val="FF0000"/>
                </a:solidFill>
              </a:rPr>
              <a:t>Phone Phreaking  </a:t>
            </a:r>
          </a:p>
          <a:p>
            <a:pPr lvl="1"/>
            <a:r>
              <a:rPr lang="en-US" sz="2667" dirty="0"/>
              <a:t>enables anyone to inject control signals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 marL="0" indent="0">
              <a:spcBef>
                <a:spcPts val="2272"/>
              </a:spcBef>
              <a:buNone/>
            </a:pPr>
            <a:endParaRPr lang="en-US" dirty="0"/>
          </a:p>
        </p:txBody>
      </p:sp>
      <p:pic>
        <p:nvPicPr>
          <p:cNvPr id="4" name="Picture 3" descr="Capn-Crunch-Whis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819400"/>
            <a:ext cx="5867400" cy="2682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0E60C-0797-E7F2-D785-01482351E4A2}"/>
              </a:ext>
            </a:extLst>
          </p:cNvPr>
          <p:cNvSpPr txBox="1"/>
          <p:nvPr/>
        </p:nvSpPr>
        <p:spPr>
          <a:xfrm>
            <a:off x="3162300" y="5683864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whistle that can make 2600Hz sound</a:t>
            </a:r>
          </a:p>
        </p:txBody>
      </p:sp>
    </p:spTree>
    <p:extLst>
      <p:ext uri="{BB962C8B-B14F-4D97-AF65-F5344CB8AC3E}">
        <p14:creationId xmlns:p14="http://schemas.microsoft.com/office/powerpoint/2010/main" val="2467144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1867" y="228600"/>
            <a:ext cx="11650133" cy="914400"/>
          </a:xfrm>
        </p:spPr>
        <p:txBody>
          <a:bodyPr>
            <a:normAutofit/>
          </a:bodyPr>
          <a:lstStyle/>
          <a:p>
            <a:r>
              <a:rPr lang="en-US" sz="5867"/>
              <a:t>Run time checking: StackGuard</a:t>
            </a:r>
            <a:endParaRPr lang="en-US" sz="3733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11582400" cy="4953000"/>
          </a:xfrm>
        </p:spPr>
        <p:txBody>
          <a:bodyPr>
            <a:normAutofit/>
          </a:bodyPr>
          <a:lstStyle/>
          <a:p>
            <a:r>
              <a:rPr lang="en-US" sz="3200" dirty="0"/>
              <a:t>Many run-time checking techniques …</a:t>
            </a:r>
          </a:p>
          <a:p>
            <a:pPr lvl="1"/>
            <a:r>
              <a:rPr lang="en-US" sz="3200" dirty="0"/>
              <a:t>we only discuss methods relevant to overflow protection</a:t>
            </a:r>
          </a:p>
          <a:p>
            <a:pPr>
              <a:spcBef>
                <a:spcPts val="3360"/>
              </a:spcBef>
            </a:pPr>
            <a:r>
              <a:rPr lang="en-US" sz="3200" u="sng" dirty="0"/>
              <a:t>Method 1</a:t>
            </a:r>
            <a:r>
              <a:rPr lang="en-US" sz="3200" dirty="0"/>
              <a:t>:  </a:t>
            </a:r>
            <a:r>
              <a:rPr lang="en-US" sz="3200" dirty="0" err="1"/>
              <a:t>StackGuard</a:t>
            </a:r>
            <a:endParaRPr lang="en-US" sz="3200" dirty="0"/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Run time </a:t>
            </a:r>
            <a:r>
              <a:rPr lang="en-US" sz="3200" dirty="0"/>
              <a:t>tests for stack integrity. </a:t>
            </a:r>
          </a:p>
          <a:p>
            <a:pPr lvl="1"/>
            <a:r>
              <a:rPr lang="en-US" sz="3200" dirty="0"/>
              <a:t>Embed “canaries” in stack frames and verify their integrity prior to function return.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9541668" y="5577990"/>
            <a:ext cx="59445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arg</a:t>
            </a:r>
            <a:endParaRPr kumimoji="1" lang="en-US" sz="24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8973518" y="5577990"/>
            <a:ext cx="54431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ret</a:t>
            </a:r>
            <a:endParaRPr kumimoji="1" lang="en-US" sz="24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8342391" y="5577990"/>
            <a:ext cx="59984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sfp</a:t>
            </a:r>
            <a:endParaRPr kumimoji="1" lang="en-US" sz="24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588000" y="5562600"/>
            <a:ext cx="1397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local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9956801" y="5562600"/>
            <a:ext cx="455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10058401" y="6053667"/>
            <a:ext cx="455084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0865515" y="5410201"/>
            <a:ext cx="904607" cy="99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top</a:t>
            </a:r>
            <a:br>
              <a:rPr lang="en-US" sz="2400"/>
            </a:br>
            <a:r>
              <a:rPr lang="en-US" sz="2400"/>
              <a:t>of</a:t>
            </a:r>
            <a:br>
              <a:rPr lang="en-US" sz="2400"/>
            </a:br>
            <a:r>
              <a:rPr lang="en-US" sz="2400"/>
              <a:t>stack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901702" y="6400800"/>
            <a:ext cx="93514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6995584" y="5562600"/>
            <a:ext cx="1361016" cy="5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canary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868068" y="5577990"/>
            <a:ext cx="59445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arg</a:t>
            </a:r>
            <a:endParaRPr kumimoji="1" lang="en-US" sz="24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4299918" y="5577990"/>
            <a:ext cx="54431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ret</a:t>
            </a:r>
            <a:endParaRPr kumimoji="1" lang="en-US" sz="24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901700" y="5562601"/>
            <a:ext cx="1397000" cy="507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local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2286002" y="5562600"/>
            <a:ext cx="1361017" cy="5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canary</a:t>
            </a: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H="1" flipV="1">
            <a:off x="419101" y="6065837"/>
            <a:ext cx="5969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H="1" flipV="1">
            <a:off x="412749" y="5562600"/>
            <a:ext cx="6032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7365919" y="5105401"/>
            <a:ext cx="12532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Frame 1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3020403" y="5120958"/>
            <a:ext cx="12532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Frame 2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3668791" y="5577990"/>
            <a:ext cx="59984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sfp</a:t>
            </a:r>
            <a:endParaRPr kumimoji="1" lang="en-US" sz="24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0B12AA1C-CC10-E1B3-8E83-A7A50329AEE7}"/>
              </a:ext>
            </a:extLst>
          </p:cNvPr>
          <p:cNvSpPr/>
          <p:nvPr/>
        </p:nvSpPr>
        <p:spPr>
          <a:xfrm>
            <a:off x="7051181" y="3964236"/>
            <a:ext cx="4494365" cy="133695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What is the function call sequences for the following stack frame?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3035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76200"/>
            <a:ext cx="10363200" cy="669925"/>
          </a:xfrm>
        </p:spPr>
        <p:txBody>
          <a:bodyPr>
            <a:normAutofit fontScale="90000"/>
          </a:bodyPr>
          <a:lstStyle/>
          <a:p>
            <a:r>
              <a:rPr lang="en-US"/>
              <a:t>Canary Types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06400" y="1092200"/>
            <a:ext cx="11480800" cy="5486400"/>
          </a:xfrm>
        </p:spPr>
        <p:txBody>
          <a:bodyPr>
            <a:normAutofit/>
          </a:bodyPr>
          <a:lstStyle/>
          <a:p>
            <a:pPr>
              <a:tabLst>
                <a:tab pos="1528195" algn="l"/>
              </a:tabLst>
            </a:pPr>
            <a:r>
              <a:rPr lang="en-US" sz="3467" u="sng" dirty="0">
                <a:solidFill>
                  <a:srgbClr val="000090"/>
                </a:solidFill>
              </a:rPr>
              <a:t>Random canary:</a:t>
            </a:r>
            <a:endParaRPr lang="en-US" sz="3467" dirty="0">
              <a:solidFill>
                <a:srgbClr val="000090"/>
              </a:solidFill>
            </a:endParaRPr>
          </a:p>
          <a:p>
            <a:pPr lvl="1">
              <a:tabLst>
                <a:tab pos="1528195" algn="l"/>
              </a:tabLst>
            </a:pPr>
            <a:r>
              <a:rPr lang="en-US" sz="3200" dirty="0"/>
              <a:t>Random string </a:t>
            </a:r>
            <a:r>
              <a:rPr lang="en-US" sz="3200" b="1" dirty="0"/>
              <a:t>chosen at program startup</a:t>
            </a:r>
            <a:endParaRPr lang="en-US" sz="3200" dirty="0"/>
          </a:p>
          <a:p>
            <a:pPr lvl="1">
              <a:tabLst>
                <a:tab pos="1528195" algn="l"/>
              </a:tabLst>
            </a:pPr>
            <a:r>
              <a:rPr lang="en-US" sz="3200" dirty="0"/>
              <a:t>Insert canary string into every stack frame</a:t>
            </a:r>
          </a:p>
          <a:p>
            <a:pPr lvl="1">
              <a:tabLst>
                <a:tab pos="1528195" algn="l"/>
              </a:tabLst>
            </a:pPr>
            <a:r>
              <a:rPr lang="en-US" sz="3200" dirty="0"/>
              <a:t>Verify canary before returning from function</a:t>
            </a:r>
          </a:p>
          <a:p>
            <a:pPr lvl="2">
              <a:tabLst>
                <a:tab pos="1528195" algn="l"/>
              </a:tabLst>
            </a:pPr>
            <a:r>
              <a:rPr lang="en-US" sz="2667" dirty="0"/>
              <a:t>Exit program if canary changed.     Turns potential exploit into </a:t>
            </a:r>
            <a:r>
              <a:rPr lang="en-US" sz="2667" dirty="0" err="1"/>
              <a:t>DoS</a:t>
            </a:r>
            <a:r>
              <a:rPr lang="en-US" sz="2667" dirty="0"/>
              <a:t>. </a:t>
            </a:r>
          </a:p>
          <a:p>
            <a:pPr lvl="1">
              <a:tabLst>
                <a:tab pos="1528195" algn="l"/>
              </a:tabLst>
            </a:pPr>
            <a:r>
              <a:rPr lang="en-US" sz="3200" dirty="0"/>
              <a:t>To corrupt, attacker must learn/guess current random string</a:t>
            </a:r>
          </a:p>
          <a:p>
            <a:pPr>
              <a:spcBef>
                <a:spcPts val="4224"/>
              </a:spcBef>
              <a:tabLst>
                <a:tab pos="1528195" algn="l"/>
              </a:tabLst>
            </a:pPr>
            <a:r>
              <a:rPr lang="en-US" sz="3467" u="sng" dirty="0">
                <a:solidFill>
                  <a:srgbClr val="000090"/>
                </a:solidFill>
              </a:rPr>
              <a:t>Terminator canary:</a:t>
            </a:r>
            <a:r>
              <a:rPr lang="en-US" sz="3467" dirty="0">
                <a:solidFill>
                  <a:srgbClr val="000090"/>
                </a:solidFill>
              </a:rPr>
              <a:t>       </a:t>
            </a:r>
            <a:r>
              <a:rPr lang="en-US" sz="2667" dirty="0"/>
              <a:t>Canary =  {0, newline, linefeed, EOF}</a:t>
            </a:r>
          </a:p>
          <a:p>
            <a:pPr lvl="1">
              <a:tabLst>
                <a:tab pos="1528195" algn="l"/>
              </a:tabLst>
            </a:pPr>
            <a:r>
              <a:rPr lang="en-US" sz="3200" dirty="0"/>
              <a:t>String functions will not copy beyond terminator</a:t>
            </a:r>
          </a:p>
          <a:p>
            <a:pPr lvl="1">
              <a:tabLst>
                <a:tab pos="1528195" algn="l"/>
              </a:tabLst>
            </a:pPr>
            <a:r>
              <a:rPr lang="en-US" sz="3200" dirty="0"/>
              <a:t>Attacker cannot use string functions to corrupt stack.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36A52932-D01C-B82D-46E0-72DAE4B540CA}"/>
              </a:ext>
            </a:extLst>
          </p:cNvPr>
          <p:cNvSpPr/>
          <p:nvPr/>
        </p:nvSpPr>
        <p:spPr>
          <a:xfrm>
            <a:off x="8977746" y="609600"/>
            <a:ext cx="3117272" cy="206432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Can we use a static canary?</a:t>
            </a:r>
          </a:p>
          <a:p>
            <a:pPr algn="ctr"/>
            <a:r>
              <a:rPr lang="en-US" dirty="0"/>
              <a:t>Why? </a:t>
            </a:r>
          </a:p>
          <a:p>
            <a:pPr algn="ctr"/>
            <a:r>
              <a:rPr lang="en-US" dirty="0"/>
              <a:t>How to exploit it?</a:t>
            </a:r>
          </a:p>
        </p:txBody>
      </p:sp>
    </p:spTree>
    <p:extLst>
      <p:ext uri="{BB962C8B-B14F-4D97-AF65-F5344CB8AC3E}">
        <p14:creationId xmlns:p14="http://schemas.microsoft.com/office/powerpoint/2010/main" val="66449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867"/>
              <a:t>StackGuard (Cont.)</a:t>
            </a: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757361"/>
            <a:ext cx="11582400" cy="4826000"/>
          </a:xfrm>
        </p:spPr>
        <p:txBody>
          <a:bodyPr>
            <a:normAutofit/>
          </a:bodyPr>
          <a:lstStyle/>
          <a:p>
            <a:endParaRPr lang="en-US" sz="3733" dirty="0"/>
          </a:p>
          <a:p>
            <a:r>
              <a:rPr lang="en-US" sz="3733" dirty="0" err="1"/>
              <a:t>StackGuard</a:t>
            </a:r>
            <a:r>
              <a:rPr lang="en-US" sz="3733" dirty="0"/>
              <a:t> implemented as a GCC patch</a:t>
            </a:r>
          </a:p>
          <a:p>
            <a:pPr lvl="1"/>
            <a:r>
              <a:rPr lang="en-US" sz="3200" dirty="0"/>
              <a:t>Program must be recompiled</a:t>
            </a:r>
          </a:p>
          <a:p>
            <a:pPr>
              <a:buFont typeface="Wingdings" pitchFamily="2" charset="2"/>
              <a:buNone/>
            </a:pPr>
            <a:endParaRPr lang="en-US" sz="2667" dirty="0"/>
          </a:p>
          <a:p>
            <a:r>
              <a:rPr lang="en-US" sz="3733" dirty="0"/>
              <a:t>Minimal performance effects:   8% for Apache</a:t>
            </a:r>
          </a:p>
        </p:txBody>
      </p:sp>
    </p:spTree>
    <p:extLst>
      <p:ext uri="{BB962C8B-B14F-4D97-AF65-F5344CB8AC3E}">
        <p14:creationId xmlns:p14="http://schemas.microsoft.com/office/powerpoint/2010/main" val="225259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27000"/>
            <a:ext cx="11379200" cy="1143000"/>
          </a:xfrm>
        </p:spPr>
        <p:txBody>
          <a:bodyPr>
            <a:normAutofit/>
          </a:bodyPr>
          <a:lstStyle/>
          <a:p>
            <a:r>
              <a:rPr lang="en-US" dirty="0" err="1"/>
              <a:t>StackGuard</a:t>
            </a:r>
            <a:r>
              <a:rPr lang="en-US" dirty="0"/>
              <a:t> enhancement:  </a:t>
            </a:r>
            <a:r>
              <a:rPr lang="en-US" sz="4800" dirty="0" err="1"/>
              <a:t>ProPolice</a:t>
            </a:r>
            <a:endParaRPr lang="en-US" sz="4133" dirty="0"/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89852" y="1193801"/>
            <a:ext cx="11582400" cy="1320800"/>
          </a:xfrm>
        </p:spPr>
        <p:txBody>
          <a:bodyPr/>
          <a:lstStyle/>
          <a:p>
            <a:r>
              <a:rPr lang="en-US" sz="3200" dirty="0" err="1"/>
              <a:t>ProPolice</a:t>
            </a:r>
            <a:r>
              <a:rPr lang="en-US" sz="2133" dirty="0">
                <a:latin typeface="Arial" charset="0"/>
              </a:rPr>
              <a:t>    </a:t>
            </a:r>
            <a:r>
              <a:rPr lang="en-US" sz="2667" dirty="0">
                <a:latin typeface="Arial" charset="0"/>
              </a:rPr>
              <a:t>-   since </a:t>
            </a:r>
            <a:r>
              <a:rPr lang="en-US" sz="2667" dirty="0" err="1">
                <a:latin typeface="Arial" charset="0"/>
              </a:rPr>
              <a:t>gcc</a:t>
            </a:r>
            <a:r>
              <a:rPr lang="en-US" sz="2667" dirty="0">
                <a:latin typeface="Arial" charset="0"/>
              </a:rPr>
              <a:t> 3.4.1.      </a:t>
            </a:r>
            <a:r>
              <a:rPr lang="en-US" sz="2400" dirty="0">
                <a:latin typeface="Arial" charset="0"/>
              </a:rPr>
              <a:t>(</a:t>
            </a:r>
            <a:r>
              <a:rPr lang="en-US" sz="2400" b="1" dirty="0">
                <a:latin typeface="Arial" charset="0"/>
              </a:rPr>
              <a:t>-</a:t>
            </a:r>
            <a:r>
              <a:rPr lang="en-US" sz="2400" b="1" dirty="0" err="1">
                <a:latin typeface="Arial" charset="0"/>
              </a:rPr>
              <a:t>fstack</a:t>
            </a:r>
            <a:r>
              <a:rPr lang="en-US" sz="2400" b="1" dirty="0">
                <a:latin typeface="Arial" charset="0"/>
              </a:rPr>
              <a:t>-protector</a:t>
            </a:r>
            <a:r>
              <a:rPr lang="en-US" sz="2400" dirty="0">
                <a:latin typeface="Arial" charset="0"/>
              </a:rPr>
              <a:t>)</a:t>
            </a:r>
          </a:p>
          <a:p>
            <a:pPr lvl="1"/>
            <a:r>
              <a:rPr lang="en-US" sz="3200" dirty="0"/>
              <a:t>Rearrange stack layout to prevent </a:t>
            </a:r>
            <a:r>
              <a:rPr lang="en-US" sz="3200" dirty="0" err="1"/>
              <a:t>ptr</a:t>
            </a:r>
            <a:r>
              <a:rPr lang="en-US" sz="3200" dirty="0"/>
              <a:t> overflow.</a:t>
            </a:r>
          </a:p>
          <a:p>
            <a:pPr>
              <a:buFont typeface="Wingdings" pitchFamily="2" charset="2"/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26652" y="2616200"/>
            <a:ext cx="447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</a:rPr>
              <a:t>args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826652" y="3225800"/>
            <a:ext cx="447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</a:rPr>
              <a:t>ret addr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826652" y="3835400"/>
            <a:ext cx="447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</a:rPr>
              <a:t>SFP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826652" y="4445000"/>
            <a:ext cx="447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CANARY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826652" y="5054600"/>
            <a:ext cx="447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solidFill>
                  <a:schemeClr val="bg2"/>
                </a:solidFill>
              </a:rPr>
              <a:t>local </a:t>
            </a:r>
            <a:r>
              <a:rPr lang="en-US" sz="3200" b="1" dirty="0">
                <a:solidFill>
                  <a:schemeClr val="bg1"/>
                </a:solidFill>
                <a:highlight>
                  <a:srgbClr val="FF0000"/>
                </a:highlight>
              </a:rPr>
              <a:t>string</a:t>
            </a:r>
            <a:r>
              <a:rPr lang="en-US" sz="3200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sz="3200" b="1" dirty="0">
                <a:solidFill>
                  <a:schemeClr val="bg1"/>
                </a:solidFill>
                <a:highlight>
                  <a:srgbClr val="FF0000"/>
                </a:highlight>
              </a:rPr>
              <a:t>buffers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826652" y="5664200"/>
            <a:ext cx="447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bg2"/>
                </a:solidFill>
              </a:rPr>
              <a:t>local </a:t>
            </a:r>
            <a:r>
              <a:rPr lang="en-US" sz="2800" b="1" dirty="0">
                <a:solidFill>
                  <a:schemeClr val="bg1"/>
                </a:solidFill>
                <a:highlight>
                  <a:srgbClr val="FF0000"/>
                </a:highlight>
              </a:rPr>
              <a:t>non-buffer variables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723384" y="5146676"/>
            <a:ext cx="14866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/>
              <a:t>Stack</a:t>
            </a:r>
            <a:br>
              <a:rPr lang="en-US" sz="3200"/>
            </a:br>
            <a:r>
              <a:rPr lang="en-US" sz="3200"/>
              <a:t>Growth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7776576" y="5568554"/>
            <a:ext cx="4133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/>
              <a:t>pointers, but no arrays</a:t>
            </a:r>
          </a:p>
        </p:txBody>
      </p:sp>
      <p:sp>
        <p:nvSpPr>
          <p:cNvPr id="27663" name="AutoShape 15"/>
          <p:cNvSpPr>
            <a:spLocks/>
          </p:cNvSpPr>
          <p:nvPr/>
        </p:nvSpPr>
        <p:spPr bwMode="auto">
          <a:xfrm>
            <a:off x="7601852" y="5664200"/>
            <a:ext cx="174724" cy="489129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23384" y="2692400"/>
            <a:ext cx="14866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/>
              <a:t>String</a:t>
            </a:r>
            <a:br>
              <a:rPr lang="en-US" sz="3200"/>
            </a:br>
            <a:r>
              <a:rPr lang="en-US" sz="3200"/>
              <a:t>Growth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844800" y="6273800"/>
            <a:ext cx="447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copy of </a:t>
            </a:r>
            <a:r>
              <a:rPr lang="en-US" sz="3200" b="1" dirty="0">
                <a:solidFill>
                  <a:schemeClr val="bg1"/>
                </a:solidFill>
                <a:highlight>
                  <a:srgbClr val="FF0000"/>
                </a:highlight>
              </a:rPr>
              <a:t>pointer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FF0000"/>
                </a:highlight>
              </a:rPr>
              <a:t>args</a:t>
            </a:r>
            <a:r>
              <a:rPr lang="en-US" sz="3200" b="1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3201" y="3429001"/>
            <a:ext cx="4230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Protects pointer </a:t>
            </a:r>
            <a:r>
              <a:rPr lang="en-US" sz="2400" dirty="0" err="1"/>
              <a:t>args</a:t>
            </a:r>
            <a:r>
              <a:rPr lang="en-US" sz="2400" dirty="0"/>
              <a:t> and local pointers from a buffer overflow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469C2A9E-D047-DBD9-95AC-37215AACD814}"/>
              </a:ext>
            </a:extLst>
          </p:cNvPr>
          <p:cNvSpPr/>
          <p:nvPr/>
        </p:nvSpPr>
        <p:spPr>
          <a:xfrm>
            <a:off x="478454" y="3909738"/>
            <a:ext cx="2348198" cy="106866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Quiz: directions?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8CF808A4-C816-BCE7-4369-C9B443D5CCD6}"/>
              </a:ext>
            </a:extLst>
          </p:cNvPr>
          <p:cNvSpPr/>
          <p:nvPr/>
        </p:nvSpPr>
        <p:spPr>
          <a:xfrm>
            <a:off x="7703452" y="2175862"/>
            <a:ext cx="4230545" cy="121962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Quiz: stack layout for </a:t>
            </a:r>
            <a:r>
              <a:rPr lang="en-US" sz="2400" dirty="0" err="1"/>
              <a:t>ptr</a:t>
            </a:r>
            <a:r>
              <a:rPr lang="en-US" sz="2400" dirty="0"/>
              <a:t>, int and array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4223F3E4-A4F2-FFA9-7E05-8D28ABA4FF99}"/>
              </a:ext>
            </a:extLst>
          </p:cNvPr>
          <p:cNvSpPr/>
          <p:nvPr/>
        </p:nvSpPr>
        <p:spPr>
          <a:xfrm>
            <a:off x="9005781" y="4334102"/>
            <a:ext cx="2147130" cy="98136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Quiz: why?</a:t>
            </a:r>
          </a:p>
        </p:txBody>
      </p:sp>
    </p:spTree>
    <p:extLst>
      <p:ext uri="{BB962C8B-B14F-4D97-AF65-F5344CB8AC3E}">
        <p14:creationId xmlns:p14="http://schemas.microsoft.com/office/powerpoint/2010/main" val="1636692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5867" dirty="0"/>
              <a:t>MS Visual Studio  /GS    </a:t>
            </a:r>
            <a:r>
              <a:rPr lang="en-US" sz="3600" dirty="0"/>
              <a:t>(</a:t>
            </a:r>
            <a:r>
              <a:rPr lang="en-US" sz="3600" dirty="0" err="1"/>
              <a:t>BufferSecurityCheck</a:t>
            </a:r>
            <a:r>
              <a:rPr lang="en-US" sz="3600" dirty="0"/>
              <a:t>)</a:t>
            </a:r>
            <a:endParaRPr lang="en-US" sz="3200" dirty="0"/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06400" y="1092200"/>
            <a:ext cx="11277600" cy="1828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3200" dirty="0"/>
              <a:t>Compiler /GS option:</a:t>
            </a:r>
          </a:p>
          <a:p>
            <a:pPr lvl="1"/>
            <a:r>
              <a:rPr lang="en-US" sz="3200" dirty="0"/>
              <a:t>Combination of </a:t>
            </a:r>
            <a:r>
              <a:rPr lang="en-US" sz="3200" dirty="0" err="1"/>
              <a:t>ProPolice</a:t>
            </a:r>
            <a:r>
              <a:rPr lang="en-US" sz="3200" dirty="0"/>
              <a:t> and Random canary.</a:t>
            </a:r>
          </a:p>
          <a:p>
            <a:pPr lvl="1"/>
            <a:r>
              <a:rPr lang="en-US" sz="3200" dirty="0"/>
              <a:t>If cookie mismatch, default behavior is to call    </a:t>
            </a:r>
            <a:r>
              <a:rPr lang="en-US" sz="3200" b="1" dirty="0">
                <a:solidFill>
                  <a:srgbClr val="000090"/>
                </a:solidFill>
              </a:rPr>
              <a:t>_exit(3)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01601" y="3186429"/>
            <a:ext cx="6944017" cy="193899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u="sng" dirty="0"/>
              <a:t>Function prolog</a:t>
            </a:r>
            <a:r>
              <a:rPr lang="en-US" sz="2400" dirty="0"/>
              <a:t>:</a:t>
            </a:r>
          </a:p>
          <a:p>
            <a:r>
              <a:rPr lang="en-US" sz="2400" dirty="0"/>
              <a:t>      </a:t>
            </a:r>
            <a:r>
              <a:rPr lang="en-US" sz="2400" b="1" dirty="0">
                <a:solidFill>
                  <a:srgbClr val="000090"/>
                </a:solidFill>
              </a:rPr>
              <a:t>sub   </a:t>
            </a:r>
            <a:r>
              <a:rPr lang="en-US" sz="2400" b="1" dirty="0" err="1">
                <a:solidFill>
                  <a:srgbClr val="000090"/>
                </a:solidFill>
              </a:rPr>
              <a:t>esp</a:t>
            </a:r>
            <a:r>
              <a:rPr lang="en-US" sz="2400" b="1" dirty="0">
                <a:solidFill>
                  <a:srgbClr val="000090"/>
                </a:solidFill>
              </a:rPr>
              <a:t>, 4     </a:t>
            </a:r>
            <a:r>
              <a:rPr lang="en-US" sz="2400" dirty="0"/>
              <a:t>// allocate 4 bytes for cookie</a:t>
            </a:r>
          </a:p>
          <a:p>
            <a:r>
              <a:rPr lang="en-US" sz="2400" dirty="0"/>
              <a:t>      </a:t>
            </a:r>
            <a:r>
              <a:rPr lang="en-US" sz="2400" b="1" dirty="0" err="1">
                <a:solidFill>
                  <a:srgbClr val="000090"/>
                </a:solidFill>
              </a:rPr>
              <a:t>mov</a:t>
            </a:r>
            <a:r>
              <a:rPr lang="en-US" sz="2400" b="1" dirty="0">
                <a:solidFill>
                  <a:srgbClr val="000090"/>
                </a:solidFill>
              </a:rPr>
              <a:t>   </a:t>
            </a:r>
            <a:r>
              <a:rPr lang="en-US" sz="2400" b="1" dirty="0" err="1">
                <a:solidFill>
                  <a:srgbClr val="000090"/>
                </a:solidFill>
              </a:rPr>
              <a:t>eax</a:t>
            </a:r>
            <a:r>
              <a:rPr lang="en-US" sz="2400" b="1" dirty="0">
                <a:solidFill>
                  <a:srgbClr val="000090"/>
                </a:solidFill>
              </a:rPr>
              <a:t>, DWORD PTR ___</a:t>
            </a:r>
            <a:r>
              <a:rPr lang="en-US" sz="2400" b="1" dirty="0" err="1">
                <a:solidFill>
                  <a:srgbClr val="000090"/>
                </a:solidFill>
              </a:rPr>
              <a:t>security_cookie</a:t>
            </a:r>
            <a:endParaRPr lang="en-US" sz="2400" b="1" dirty="0">
              <a:solidFill>
                <a:srgbClr val="000090"/>
              </a:solidFill>
            </a:endParaRPr>
          </a:p>
          <a:p>
            <a:r>
              <a:rPr lang="en-US" sz="2400" dirty="0"/>
              <a:t>     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b="1" dirty="0" err="1">
                <a:solidFill>
                  <a:srgbClr val="000090"/>
                </a:solidFill>
              </a:rPr>
              <a:t>xor</a:t>
            </a:r>
            <a:r>
              <a:rPr lang="en-US" sz="2400" b="1" dirty="0">
                <a:solidFill>
                  <a:srgbClr val="000090"/>
                </a:solidFill>
              </a:rPr>
              <a:t>   </a:t>
            </a:r>
            <a:r>
              <a:rPr lang="en-US" sz="2400" b="1" dirty="0" err="1">
                <a:solidFill>
                  <a:srgbClr val="000090"/>
                </a:solidFill>
              </a:rPr>
              <a:t>eax</a:t>
            </a:r>
            <a:r>
              <a:rPr lang="en-US" sz="2400" b="1" dirty="0">
                <a:solidFill>
                  <a:srgbClr val="000090"/>
                </a:solidFill>
              </a:rPr>
              <a:t>, </a:t>
            </a:r>
            <a:r>
              <a:rPr lang="en-US" sz="2400" b="1" dirty="0" err="1">
                <a:solidFill>
                  <a:srgbClr val="000090"/>
                </a:solidFill>
              </a:rPr>
              <a:t>esp</a:t>
            </a:r>
            <a:r>
              <a:rPr lang="en-US" sz="2400" b="1" dirty="0">
                <a:solidFill>
                  <a:srgbClr val="000090"/>
                </a:solidFill>
              </a:rPr>
              <a:t>     </a:t>
            </a:r>
            <a:r>
              <a:rPr lang="en-US" sz="2400" dirty="0"/>
              <a:t>// </a:t>
            </a:r>
            <a:r>
              <a:rPr lang="en-US" sz="2400" dirty="0" err="1"/>
              <a:t>xor</a:t>
            </a:r>
            <a:r>
              <a:rPr lang="en-US" sz="2400" dirty="0"/>
              <a:t> cookie with current </a:t>
            </a:r>
            <a:r>
              <a:rPr lang="en-US" sz="2400" dirty="0" err="1"/>
              <a:t>esp</a:t>
            </a:r>
            <a:endParaRPr lang="en-US" sz="2400" dirty="0"/>
          </a:p>
          <a:p>
            <a:r>
              <a:rPr lang="en-US" sz="2400" dirty="0"/>
              <a:t>      </a:t>
            </a:r>
            <a:r>
              <a:rPr lang="en-US" sz="2400" b="1" dirty="0">
                <a:solidFill>
                  <a:srgbClr val="000090"/>
                </a:solidFill>
              </a:rPr>
              <a:t>mov   DWORD PTR [esp+4], </a:t>
            </a:r>
            <a:r>
              <a:rPr lang="en-US" sz="2400" b="1" dirty="0" err="1">
                <a:solidFill>
                  <a:srgbClr val="000090"/>
                </a:solidFill>
              </a:rPr>
              <a:t>eax</a:t>
            </a:r>
            <a:r>
              <a:rPr lang="en-US" sz="2400" b="1" dirty="0">
                <a:solidFill>
                  <a:srgbClr val="000090"/>
                </a:solidFill>
              </a:rPr>
              <a:t>  </a:t>
            </a:r>
            <a:r>
              <a:rPr lang="en-US" sz="2400" dirty="0"/>
              <a:t>// save in stack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28460" y="3186429"/>
            <a:ext cx="5412700" cy="193899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u="sng" dirty="0"/>
              <a:t>Function epilog:</a:t>
            </a:r>
          </a:p>
          <a:p>
            <a:r>
              <a:rPr lang="en-US" sz="2400" dirty="0"/>
              <a:t>      </a:t>
            </a:r>
            <a:r>
              <a:rPr lang="en-US" sz="2400" b="1" dirty="0">
                <a:solidFill>
                  <a:srgbClr val="000090"/>
                </a:solidFill>
              </a:rPr>
              <a:t>mov   </a:t>
            </a:r>
            <a:r>
              <a:rPr lang="en-US" sz="2400" b="1" dirty="0" err="1">
                <a:solidFill>
                  <a:srgbClr val="000090"/>
                </a:solidFill>
              </a:rPr>
              <a:t>ecx</a:t>
            </a:r>
            <a:r>
              <a:rPr lang="en-US" sz="2400" b="1" dirty="0">
                <a:solidFill>
                  <a:srgbClr val="000090"/>
                </a:solidFill>
              </a:rPr>
              <a:t>, DWORD PTR  [esp+4]</a:t>
            </a:r>
          </a:p>
          <a:p>
            <a:r>
              <a:rPr lang="en-US" sz="2400" b="1" dirty="0">
                <a:solidFill>
                  <a:srgbClr val="000090"/>
                </a:solidFill>
              </a:rPr>
              <a:t>      </a:t>
            </a:r>
            <a:r>
              <a:rPr lang="en-US" sz="2400" b="1" dirty="0" err="1">
                <a:solidFill>
                  <a:srgbClr val="000090"/>
                </a:solidFill>
              </a:rPr>
              <a:t>xor</a:t>
            </a:r>
            <a:r>
              <a:rPr lang="en-US" sz="2400" b="1" dirty="0">
                <a:solidFill>
                  <a:srgbClr val="000090"/>
                </a:solidFill>
              </a:rPr>
              <a:t>   </a:t>
            </a:r>
            <a:r>
              <a:rPr lang="en-US" sz="2400" b="1" dirty="0" err="1">
                <a:solidFill>
                  <a:srgbClr val="000090"/>
                </a:solidFill>
              </a:rPr>
              <a:t>ecx</a:t>
            </a:r>
            <a:r>
              <a:rPr lang="en-US" sz="2400" b="1" dirty="0">
                <a:solidFill>
                  <a:srgbClr val="000090"/>
                </a:solidFill>
              </a:rPr>
              <a:t>, </a:t>
            </a:r>
            <a:r>
              <a:rPr lang="en-US" sz="2400" b="1" dirty="0" err="1">
                <a:solidFill>
                  <a:srgbClr val="000090"/>
                </a:solidFill>
              </a:rPr>
              <a:t>esp</a:t>
            </a:r>
            <a:endParaRPr lang="en-US" sz="2400" b="1" dirty="0">
              <a:solidFill>
                <a:srgbClr val="000090"/>
              </a:solidFill>
            </a:endParaRPr>
          </a:p>
          <a:p>
            <a:r>
              <a:rPr lang="en-US" sz="2400" b="1" dirty="0">
                <a:solidFill>
                  <a:srgbClr val="000090"/>
                </a:solidFill>
              </a:rPr>
              <a:t>      call  @__security_check_cookie@4</a:t>
            </a:r>
          </a:p>
          <a:p>
            <a:r>
              <a:rPr lang="en-US" sz="2400" b="1" dirty="0">
                <a:solidFill>
                  <a:srgbClr val="000090"/>
                </a:solidFill>
              </a:rPr>
              <a:t>      add   </a:t>
            </a:r>
            <a:r>
              <a:rPr lang="en-US" sz="2400" b="1" dirty="0" err="1">
                <a:solidFill>
                  <a:srgbClr val="000090"/>
                </a:solidFill>
              </a:rPr>
              <a:t>esp</a:t>
            </a:r>
            <a:r>
              <a:rPr lang="en-US" sz="2400" b="1" dirty="0">
                <a:solidFill>
                  <a:srgbClr val="000090"/>
                </a:solidFill>
              </a:rPr>
              <a:t>, 4</a:t>
            </a: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54000" y="5765800"/>
            <a:ext cx="11684000" cy="6096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67" dirty="0"/>
              <a:t>Protects all stack frames, unless can be proven unnecessary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45A75ABD-7B14-8E88-600D-9E9836F777C6}"/>
              </a:ext>
            </a:extLst>
          </p:cNvPr>
          <p:cNvSpPr/>
          <p:nvPr/>
        </p:nvSpPr>
        <p:spPr>
          <a:xfrm>
            <a:off x="3332490" y="2640387"/>
            <a:ext cx="2112347" cy="82665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On-board demo?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26894-603F-BF6A-95B7-EC57DB280F57}"/>
              </a:ext>
            </a:extLst>
          </p:cNvPr>
          <p:cNvSpPr txBox="1"/>
          <p:nvPr/>
        </p:nvSpPr>
        <p:spPr>
          <a:xfrm>
            <a:off x="254000" y="5365690"/>
            <a:ext cx="393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Math for XOR: (a XOR b) XOR  b = a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DDB2FF9C-ADD0-C01D-29C4-32764A5A2686}"/>
              </a:ext>
            </a:extLst>
          </p:cNvPr>
          <p:cNvSpPr/>
          <p:nvPr/>
        </p:nvSpPr>
        <p:spPr>
          <a:xfrm>
            <a:off x="9470053" y="5243945"/>
            <a:ext cx="2112347" cy="82665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Why XOR with </a:t>
            </a:r>
            <a:r>
              <a:rPr lang="en-US" sz="2000" dirty="0" err="1"/>
              <a:t>esp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85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/GS stack frame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20252" y="1498600"/>
            <a:ext cx="447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</a:rPr>
              <a:t>args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420252" y="2108200"/>
            <a:ext cx="447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</a:rPr>
              <a:t>ret addr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420252" y="2717800"/>
            <a:ext cx="447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</a:rPr>
              <a:t>SFP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420252" y="4013200"/>
            <a:ext cx="447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CANARY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420252" y="4622800"/>
            <a:ext cx="447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solidFill>
                  <a:schemeClr val="bg2"/>
                </a:solidFill>
              </a:rPr>
              <a:t>local string buffers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420252" y="5232400"/>
            <a:ext cx="447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solidFill>
                  <a:schemeClr val="bg2"/>
                </a:solidFill>
              </a:rPr>
              <a:t>local non-buffer variables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810652" y="4546600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16984" y="4714876"/>
            <a:ext cx="14866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/>
              <a:t>Stack</a:t>
            </a:r>
            <a:br>
              <a:rPr lang="en-US" sz="3200"/>
            </a:br>
            <a:r>
              <a:rPr lang="en-US" sz="3200"/>
              <a:t>Growth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7370176" y="5136754"/>
            <a:ext cx="4133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/>
              <a:t>pointers, but no arrays</a:t>
            </a:r>
          </a:p>
        </p:txBody>
      </p:sp>
      <p:sp>
        <p:nvSpPr>
          <p:cNvPr id="27663" name="AutoShape 15"/>
          <p:cNvSpPr>
            <a:spLocks/>
          </p:cNvSpPr>
          <p:nvPr/>
        </p:nvSpPr>
        <p:spPr bwMode="auto">
          <a:xfrm>
            <a:off x="7195452" y="5232400"/>
            <a:ext cx="2032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1810652" y="1879600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316984" y="1803400"/>
            <a:ext cx="14866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/>
              <a:t>String</a:t>
            </a:r>
            <a:br>
              <a:rPr lang="en-US" sz="3200"/>
            </a:br>
            <a:r>
              <a:rPr lang="en-US" sz="3200"/>
              <a:t>Growth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438400" y="5842000"/>
            <a:ext cx="447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copy of pointer </a:t>
            </a:r>
            <a:r>
              <a:rPr lang="en-US" sz="3200" dirty="0" err="1">
                <a:solidFill>
                  <a:schemeClr val="bg2"/>
                </a:solidFill>
              </a:rPr>
              <a:t>args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438400" y="3369733"/>
            <a:ext cx="447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exception handlers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12836" y="2514601"/>
            <a:ext cx="4512710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Canary protects ret-</a:t>
            </a:r>
            <a:r>
              <a:rPr lang="en-US" sz="2667" dirty="0" err="1"/>
              <a:t>addr</a:t>
            </a:r>
            <a:r>
              <a:rPr lang="en-US" sz="2667" dirty="0"/>
              <a:t> and </a:t>
            </a:r>
            <a:br>
              <a:rPr lang="en-US" sz="2667" dirty="0"/>
            </a:br>
            <a:r>
              <a:rPr lang="en-US" sz="2667" dirty="0"/>
              <a:t>exception handler frame</a:t>
            </a:r>
          </a:p>
        </p:txBody>
      </p:sp>
      <p:sp>
        <p:nvSpPr>
          <p:cNvPr id="6" name="Right Brace 5"/>
          <p:cNvSpPr/>
          <p:nvPr/>
        </p:nvSpPr>
        <p:spPr>
          <a:xfrm>
            <a:off x="7112000" y="2311400"/>
            <a:ext cx="304800" cy="132080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71082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Evading /GS with exception handlers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8601"/>
            <a:ext cx="10972800" cy="1320800"/>
          </a:xfrm>
        </p:spPr>
        <p:txBody>
          <a:bodyPr>
            <a:normAutofit/>
          </a:bodyPr>
          <a:lstStyle/>
          <a:p>
            <a:r>
              <a:rPr lang="en-US" sz="3200" dirty="0"/>
              <a:t>When exception is thrown, dispatcher walks up exception list until handler is found   (else use default handler)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5765800"/>
            <a:ext cx="105664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" y="6375400"/>
            <a:ext cx="105664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277601" y="5562601"/>
            <a:ext cx="872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high</a:t>
            </a:r>
          </a:p>
          <a:p>
            <a:r>
              <a:rPr lang="en-US" sz="2400" dirty="0" err="1"/>
              <a:t>mem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128000" y="5765800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next</a:t>
            </a:r>
          </a:p>
        </p:txBody>
      </p:sp>
      <p:sp>
        <p:nvSpPr>
          <p:cNvPr id="9" name="Rectangle 8"/>
          <p:cNvSpPr/>
          <p:nvPr/>
        </p:nvSpPr>
        <p:spPr>
          <a:xfrm>
            <a:off x="9347200" y="5765800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handler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78400" y="5765800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next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97600" y="5765800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handler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7600" y="5765800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next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36800" y="5765800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handler</a:t>
            </a:r>
          </a:p>
        </p:txBody>
      </p:sp>
      <p:sp>
        <p:nvSpPr>
          <p:cNvPr id="28" name="Freeform 27"/>
          <p:cNvSpPr/>
          <p:nvPr/>
        </p:nvSpPr>
        <p:spPr>
          <a:xfrm>
            <a:off x="6807200" y="6400800"/>
            <a:ext cx="1930400" cy="279400"/>
          </a:xfrm>
          <a:custGeom>
            <a:avLst/>
            <a:gdLst>
              <a:gd name="connsiteX0" fmla="*/ 2705100 w 2705100"/>
              <a:gd name="connsiteY0" fmla="*/ 0 h 407574"/>
              <a:gd name="connsiteX1" fmla="*/ 2425700 w 2705100"/>
              <a:gd name="connsiteY1" fmla="*/ 266700 h 407574"/>
              <a:gd name="connsiteX2" fmla="*/ 1435100 w 2705100"/>
              <a:gd name="connsiteY2" fmla="*/ 406400 h 407574"/>
              <a:gd name="connsiteX3" fmla="*/ 457200 w 2705100"/>
              <a:gd name="connsiteY3" fmla="*/ 317500 h 407574"/>
              <a:gd name="connsiteX4" fmla="*/ 0 w 2705100"/>
              <a:gd name="connsiteY4" fmla="*/ 50800 h 4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100" h="407574">
                <a:moveTo>
                  <a:pt x="2705100" y="0"/>
                </a:moveTo>
                <a:cubicBezTo>
                  <a:pt x="2671233" y="99483"/>
                  <a:pt x="2637367" y="198967"/>
                  <a:pt x="2425700" y="266700"/>
                </a:cubicBezTo>
                <a:cubicBezTo>
                  <a:pt x="2214033" y="334433"/>
                  <a:pt x="1763183" y="397933"/>
                  <a:pt x="1435100" y="406400"/>
                </a:cubicBezTo>
                <a:cubicBezTo>
                  <a:pt x="1107017" y="414867"/>
                  <a:pt x="696383" y="376767"/>
                  <a:pt x="457200" y="317500"/>
                </a:cubicBezTo>
                <a:cubicBezTo>
                  <a:pt x="218017" y="258233"/>
                  <a:pt x="109008" y="154516"/>
                  <a:pt x="0" y="5080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Freeform 28"/>
          <p:cNvSpPr/>
          <p:nvPr/>
        </p:nvSpPr>
        <p:spPr>
          <a:xfrm>
            <a:off x="1524000" y="6409267"/>
            <a:ext cx="4064000" cy="270933"/>
          </a:xfrm>
          <a:custGeom>
            <a:avLst/>
            <a:gdLst>
              <a:gd name="connsiteX0" fmla="*/ 2705100 w 2705100"/>
              <a:gd name="connsiteY0" fmla="*/ 0 h 407574"/>
              <a:gd name="connsiteX1" fmla="*/ 2425700 w 2705100"/>
              <a:gd name="connsiteY1" fmla="*/ 266700 h 407574"/>
              <a:gd name="connsiteX2" fmla="*/ 1435100 w 2705100"/>
              <a:gd name="connsiteY2" fmla="*/ 406400 h 407574"/>
              <a:gd name="connsiteX3" fmla="*/ 457200 w 2705100"/>
              <a:gd name="connsiteY3" fmla="*/ 317500 h 407574"/>
              <a:gd name="connsiteX4" fmla="*/ 0 w 2705100"/>
              <a:gd name="connsiteY4" fmla="*/ 50800 h 4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100" h="407574">
                <a:moveTo>
                  <a:pt x="2705100" y="0"/>
                </a:moveTo>
                <a:cubicBezTo>
                  <a:pt x="2671233" y="99483"/>
                  <a:pt x="2637367" y="198967"/>
                  <a:pt x="2425700" y="266700"/>
                </a:cubicBezTo>
                <a:cubicBezTo>
                  <a:pt x="2214033" y="334433"/>
                  <a:pt x="1763183" y="397933"/>
                  <a:pt x="1435100" y="406400"/>
                </a:cubicBezTo>
                <a:cubicBezTo>
                  <a:pt x="1107017" y="414867"/>
                  <a:pt x="696383" y="376767"/>
                  <a:pt x="457200" y="317500"/>
                </a:cubicBezTo>
                <a:cubicBezTo>
                  <a:pt x="218017" y="258233"/>
                  <a:pt x="109008" y="154516"/>
                  <a:pt x="0" y="5080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812800" y="5257800"/>
            <a:ext cx="609600" cy="406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3200" y="4749801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0xffffffff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60800" y="5765800"/>
            <a:ext cx="914400" cy="609600"/>
          </a:xfrm>
          <a:prstGeom prst="rect">
            <a:avLst/>
          </a:prstGeom>
          <a:solidFill>
            <a:srgbClr val="C0504D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buf</a:t>
            </a:r>
            <a:endParaRPr lang="en-US" sz="2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8144935" y="4969933"/>
            <a:ext cx="2438400" cy="711200"/>
            <a:chOff x="6096000" y="3486150"/>
            <a:chExt cx="1828800" cy="533400"/>
          </a:xfrm>
        </p:grpSpPr>
        <p:sp>
          <p:nvSpPr>
            <p:cNvPr id="38" name="Left Brace 37"/>
            <p:cNvSpPr/>
            <p:nvPr/>
          </p:nvSpPr>
          <p:spPr>
            <a:xfrm rot="5400000" flipV="1">
              <a:off x="6934200" y="3028950"/>
              <a:ext cx="152400" cy="18288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36019" y="3486150"/>
              <a:ext cx="118960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SEH frame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78402" y="4986867"/>
            <a:ext cx="2438400" cy="711200"/>
            <a:chOff x="6096000" y="3486150"/>
            <a:chExt cx="1828800" cy="533400"/>
          </a:xfrm>
        </p:grpSpPr>
        <p:sp>
          <p:nvSpPr>
            <p:cNvPr id="42" name="Left Brace 41"/>
            <p:cNvSpPr/>
            <p:nvPr/>
          </p:nvSpPr>
          <p:spPr>
            <a:xfrm rot="5400000" flipV="1">
              <a:off x="6934200" y="3028950"/>
              <a:ext cx="152400" cy="18288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36019" y="3486150"/>
              <a:ext cx="118960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SEH frame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17601" y="2921000"/>
            <a:ext cx="8877942" cy="3454400"/>
            <a:chOff x="838200" y="2190750"/>
            <a:chExt cx="6658457" cy="2590800"/>
          </a:xfrm>
        </p:grpSpPr>
        <p:sp>
          <p:nvSpPr>
            <p:cNvPr id="36" name="TextBox 35"/>
            <p:cNvSpPr txBox="1"/>
            <p:nvPr/>
          </p:nvSpPr>
          <p:spPr>
            <a:xfrm>
              <a:off x="838200" y="2190750"/>
              <a:ext cx="6658457" cy="884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After overflow:    handler points to attacker’s code</a:t>
              </a:r>
            </a:p>
            <a:p>
              <a:pPr>
                <a:spcBef>
                  <a:spcPts val="800"/>
                </a:spcBef>
              </a:pPr>
              <a:r>
                <a:rPr lang="en-US" sz="3200" dirty="0"/>
                <a:t>exception triggered  ⇒   control hijack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95600" y="4324350"/>
              <a:ext cx="2971800" cy="457200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419600" y="4324350"/>
              <a:ext cx="1295400" cy="45720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ptr</a:t>
              </a:r>
              <a:r>
                <a:rPr lang="en-US" sz="2400" dirty="0"/>
                <a:t> to attack code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143313" y="4276885"/>
            <a:ext cx="9860648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33" dirty="0"/>
              <a:t>Main point:    exception is triggered before canary is checked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080000" y="5765800"/>
            <a:ext cx="914400" cy="6096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55034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dirty="0"/>
              <a:t>Defenses:   SAFESEH and SEHOP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97000"/>
            <a:ext cx="11379200" cy="50339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90"/>
                </a:solidFill>
              </a:rPr>
              <a:t>/SAFESEH</a:t>
            </a:r>
            <a:r>
              <a:rPr lang="en-US" sz="3200" dirty="0"/>
              <a:t>:    linker flag</a:t>
            </a:r>
          </a:p>
          <a:p>
            <a:pPr lvl="1"/>
            <a:r>
              <a:rPr lang="en-US" sz="2933" dirty="0"/>
              <a:t>Linker produces a binary with a table of safe exception handlers</a:t>
            </a:r>
          </a:p>
          <a:p>
            <a:pPr lvl="1"/>
            <a:r>
              <a:rPr lang="en-US" sz="2933" dirty="0"/>
              <a:t>System will not jump to exception handler not on list</a:t>
            </a:r>
          </a:p>
          <a:p>
            <a:pPr lvl="1"/>
            <a:endParaRPr lang="en-US" sz="2933" dirty="0"/>
          </a:p>
          <a:p>
            <a:r>
              <a:rPr lang="en-US" sz="3467" dirty="0">
                <a:solidFill>
                  <a:srgbClr val="000090"/>
                </a:solidFill>
              </a:rPr>
              <a:t>/SEHOP</a:t>
            </a:r>
            <a:r>
              <a:rPr lang="en-US" sz="3467" dirty="0"/>
              <a:t>:    platform defense   </a:t>
            </a:r>
            <a:r>
              <a:rPr lang="en-US" sz="3200" dirty="0"/>
              <a:t>(since win vista SP1)</a:t>
            </a:r>
          </a:p>
          <a:p>
            <a:pPr lvl="1"/>
            <a:r>
              <a:rPr lang="en-US" sz="2667" dirty="0"/>
              <a:t>Observation:    SEH attacks typically corrupt the “next” entry in SEH list.</a:t>
            </a:r>
          </a:p>
          <a:p>
            <a:pPr lvl="1"/>
            <a:r>
              <a:rPr lang="en-US" sz="2667" dirty="0"/>
              <a:t>SEHOP:  add a dummy record at top of SEH list</a:t>
            </a:r>
          </a:p>
          <a:p>
            <a:pPr lvl="1"/>
            <a:r>
              <a:rPr lang="en-US" sz="2667" dirty="0"/>
              <a:t>When exception occurs, dispatcher walks up list and verifies dummy record is there.   If not, terminates process.</a:t>
            </a:r>
          </a:p>
        </p:txBody>
      </p:sp>
    </p:spTree>
    <p:extLst>
      <p:ext uri="{BB962C8B-B14F-4D97-AF65-F5344CB8AC3E}">
        <p14:creationId xmlns:p14="http://schemas.microsoft.com/office/powerpoint/2010/main" val="940399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>
            <a:noAutofit/>
          </a:bodyPr>
          <a:lstStyle/>
          <a:p>
            <a:r>
              <a:rPr lang="en-US" sz="5333" dirty="0"/>
              <a:t>Summary: Canaries are not full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8600"/>
            <a:ext cx="11582400" cy="4648200"/>
          </a:xfrm>
        </p:spPr>
        <p:txBody>
          <a:bodyPr>
            <a:noAutofit/>
          </a:bodyPr>
          <a:lstStyle/>
          <a:p>
            <a:pPr>
              <a:spcBef>
                <a:spcPts val="2432"/>
              </a:spcBef>
            </a:pPr>
            <a:r>
              <a:rPr lang="en-US" sz="3200" dirty="0"/>
              <a:t>Canaries are an important defense tool, but do not prevent all control hijacking attacks:</a:t>
            </a:r>
          </a:p>
          <a:p>
            <a:pPr lvl="1">
              <a:spcBef>
                <a:spcPts val="2368"/>
              </a:spcBef>
            </a:pPr>
            <a:r>
              <a:rPr lang="en-US" sz="3200" dirty="0"/>
              <a:t>Some stack smashing attacks leave canaries unchanged:  how?</a:t>
            </a:r>
          </a:p>
          <a:p>
            <a:pPr lvl="1">
              <a:spcBef>
                <a:spcPts val="2432"/>
              </a:spcBef>
            </a:pPr>
            <a:r>
              <a:rPr lang="en-US" sz="3200" dirty="0"/>
              <a:t>Heap-based attacks still possible</a:t>
            </a:r>
          </a:p>
          <a:p>
            <a:pPr lvl="1">
              <a:spcBef>
                <a:spcPts val="2432"/>
              </a:spcBef>
            </a:pPr>
            <a:r>
              <a:rPr lang="en-US" sz="3200" dirty="0"/>
              <a:t>Integer overflow attacks still possible</a:t>
            </a:r>
          </a:p>
        </p:txBody>
      </p:sp>
    </p:spTree>
    <p:extLst>
      <p:ext uri="{BB962C8B-B14F-4D97-AF65-F5344CB8AC3E}">
        <p14:creationId xmlns:p14="http://schemas.microsoft.com/office/powerpoint/2010/main" val="83979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/>
          <a:p>
            <a:r>
              <a:rPr lang="en-US" dirty="0"/>
              <a:t>Even worse:  canary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1"/>
            <a:ext cx="10972800" cy="487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common design for crash recovery:</a:t>
            </a:r>
          </a:p>
          <a:p>
            <a:r>
              <a:rPr lang="en-US" sz="3200" dirty="0"/>
              <a:t>When process crashes, restart automatically   (for availability)</a:t>
            </a:r>
          </a:p>
          <a:p>
            <a:r>
              <a:rPr lang="en-US" sz="3200" dirty="0"/>
              <a:t>Often canary is unchanged  (reason:  relaunch using fork() )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Danger: </a:t>
            </a:r>
          </a:p>
          <a:p>
            <a:r>
              <a:rPr lang="en-US" sz="3200" dirty="0"/>
              <a:t>canary extraction</a:t>
            </a:r>
            <a:br>
              <a:rPr lang="en-US" sz="3200" dirty="0"/>
            </a:br>
            <a:r>
              <a:rPr lang="en-US" sz="3200" dirty="0"/>
              <a:t>byte by byte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267200" y="3877558"/>
            <a:ext cx="6705600" cy="913007"/>
            <a:chOff x="3657600" y="2952750"/>
            <a:chExt cx="5029200" cy="684755"/>
          </a:xfrm>
        </p:grpSpPr>
        <p:grpSp>
          <p:nvGrpSpPr>
            <p:cNvPr id="55" name="Group 54"/>
            <p:cNvGrpSpPr/>
            <p:nvPr/>
          </p:nvGrpSpPr>
          <p:grpSpPr>
            <a:xfrm>
              <a:off x="3657600" y="3000514"/>
              <a:ext cx="5029200" cy="561836"/>
              <a:chOff x="3657600" y="3101717"/>
              <a:chExt cx="5029200" cy="561836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 flipV="1">
                <a:off x="3657600" y="3101717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657600" y="3638550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7467600" y="3123803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ret</a:t>
                </a:r>
                <a:br>
                  <a:rPr lang="en-US" sz="2400" dirty="0"/>
                </a:br>
                <a:r>
                  <a:rPr lang="en-US" sz="2400" dirty="0" err="1"/>
                  <a:t>addr</a:t>
                </a:r>
                <a:endParaRPr lang="en-US" sz="24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15000" y="3123803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/>
                  <a:t>C  A   N   A   R  Y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181600" y="3123803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343400" y="3130153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533387" indent="-533387" algn="ctr" defTabSz="1219170">
                  <a:defRPr/>
                </a:pPr>
                <a:r>
                  <a:rPr lang="en-US" sz="2400"/>
                  <a:t>local</a:t>
                </a:r>
              </a:p>
              <a:p>
                <a:pPr marL="533387" indent="-533387" algn="ctr" defTabSz="1219170">
                  <a:defRPr/>
                </a:pPr>
                <a:r>
                  <a:rPr lang="en-US" sz="2400" dirty="0"/>
                  <a:t>buffer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826054" y="2952750"/>
              <a:ext cx="588142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33" b="1"/>
                <a:t>⋯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267200" y="2819401"/>
            <a:ext cx="6705600" cy="913007"/>
            <a:chOff x="3657600" y="2276356"/>
            <a:chExt cx="5029200" cy="684755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657600" y="2352556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657600" y="2908042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7467600" y="2374642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ret</a:t>
              </a:r>
              <a:br>
                <a:rPr lang="en-US" sz="2400" dirty="0"/>
              </a:br>
              <a:r>
                <a:rPr lang="en-US" sz="2400" dirty="0" err="1"/>
                <a:t>addr</a:t>
              </a:r>
              <a:endParaRPr lang="en-US" sz="2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5000" y="2374642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C  A   N   A   R  Y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81600" y="2374642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43400" y="2368292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local</a:t>
              </a:r>
              <a:br>
                <a:rPr lang="en-US" sz="2400" dirty="0"/>
              </a:br>
              <a:r>
                <a:rPr lang="en-US" sz="2400" dirty="0"/>
                <a:t>buffer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10000" y="2276356"/>
              <a:ext cx="588142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33" b="1" dirty="0"/>
                <a:t>⋯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301067" y="4834115"/>
            <a:ext cx="6705600" cy="913007"/>
            <a:chOff x="3683000" y="3750211"/>
            <a:chExt cx="5029200" cy="684755"/>
          </a:xfrm>
        </p:grpSpPr>
        <p:grpSp>
          <p:nvGrpSpPr>
            <p:cNvPr id="56" name="Group 55"/>
            <p:cNvGrpSpPr/>
            <p:nvPr/>
          </p:nvGrpSpPr>
          <p:grpSpPr>
            <a:xfrm>
              <a:off x="3683000" y="3762514"/>
              <a:ext cx="5029200" cy="561836"/>
              <a:chOff x="3683000" y="3750211"/>
              <a:chExt cx="5029200" cy="56183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3683000" y="3750211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683000" y="4305697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7493000" y="3772297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ret</a:t>
                </a:r>
                <a:br>
                  <a:rPr lang="en-US" sz="2400" dirty="0"/>
                </a:br>
                <a:r>
                  <a:rPr lang="en-US" sz="2400" dirty="0" err="1"/>
                  <a:t>addr</a:t>
                </a:r>
                <a:endParaRPr lang="en-US" sz="24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740400" y="3772297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/>
                  <a:t>C  A   N   A   R  Y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207000" y="3772297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368800" y="3778647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local</a:t>
                </a:r>
                <a:br>
                  <a:rPr lang="en-US" sz="2400" dirty="0"/>
                </a:br>
                <a:r>
                  <a:rPr lang="en-US" sz="2400" dirty="0"/>
                  <a:t>buffer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851454" y="3750211"/>
              <a:ext cx="588142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33" b="1"/>
                <a:t>⋯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334933" y="5790673"/>
            <a:ext cx="6739467" cy="1020578"/>
            <a:chOff x="3708400" y="4476750"/>
            <a:chExt cx="5054600" cy="765433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708400" y="4476750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708400" y="5032236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7518400" y="4498836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ret</a:t>
              </a:r>
              <a:br>
                <a:rPr lang="en-US" sz="2400" dirty="0"/>
              </a:br>
              <a:r>
                <a:rPr lang="en-US" sz="2400" dirty="0" err="1"/>
                <a:t>addr</a:t>
              </a:r>
              <a:endParaRPr lang="en-US" sz="2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765800" y="4498836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C  A   N   A   R  Y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32400" y="4498836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94200" y="4489450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local</a:t>
              </a:r>
              <a:br>
                <a:rPr lang="en-US" sz="2400" dirty="0"/>
              </a:br>
              <a:r>
                <a:rPr lang="en-US" sz="2400" dirty="0"/>
                <a:t>buffer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76854" y="4476750"/>
              <a:ext cx="588142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33" b="1" dirty="0"/>
                <a:t>⋯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 flipV="1">
              <a:off x="3733800" y="5220097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181600" y="2948504"/>
            <a:ext cx="2235200" cy="6902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0960" rtlCol="0" anchor="ctr"/>
          <a:lstStyle/>
          <a:p>
            <a:pPr algn="r"/>
            <a:r>
              <a:rPr lang="en-US" sz="2400" dirty="0"/>
              <a:t>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92303" y="3955967"/>
            <a:ext cx="2235200" cy="6902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0960" rtlCol="0" anchor="ctr"/>
          <a:lstStyle/>
          <a:p>
            <a:pPr algn="r"/>
            <a:r>
              <a:rPr lang="en-US" sz="2400" dirty="0"/>
              <a:t>B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30641" y="4873075"/>
            <a:ext cx="2235200" cy="6902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0960" rtlCol="0" anchor="ctr"/>
          <a:lstStyle/>
          <a:p>
            <a:pPr algn="r"/>
            <a:r>
              <a:rPr lang="en-US" sz="2400" dirty="0"/>
              <a:t>C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260037" y="5820119"/>
            <a:ext cx="2563164" cy="6902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85344" rtlCol="0" anchor="ctr"/>
          <a:lstStyle/>
          <a:p>
            <a:pPr algn="r"/>
            <a:r>
              <a:rPr lang="en-US" sz="2400" dirty="0"/>
              <a:t>C  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464801" y="3052049"/>
            <a:ext cx="922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crash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464801" y="4083606"/>
            <a:ext cx="922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crash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464800" y="4998006"/>
            <a:ext cx="1372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crash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464800" y="5896849"/>
            <a:ext cx="1372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No crash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06400" y="3293614"/>
            <a:ext cx="3759200" cy="2012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42E6702C-8544-2E6A-FE3D-2FD9A302040F}"/>
              </a:ext>
            </a:extLst>
          </p:cNvPr>
          <p:cNvSpPr/>
          <p:nvPr/>
        </p:nvSpPr>
        <p:spPr>
          <a:xfrm>
            <a:off x="1179877" y="5607767"/>
            <a:ext cx="2696516" cy="111087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How many runs until success?</a:t>
            </a:r>
          </a:p>
        </p:txBody>
      </p:sp>
    </p:spTree>
    <p:extLst>
      <p:ext uri="{BB962C8B-B14F-4D97-AF65-F5344CB8AC3E}">
        <p14:creationId xmlns:p14="http://schemas.microsoft.com/office/powerpoint/2010/main" val="11625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" grpId="0" animBg="1"/>
      <p:bldP spid="52" grpId="0" animBg="1"/>
      <p:bldP spid="60" grpId="0" animBg="1"/>
      <p:bldP spid="62" grpId="0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7B29-D9BA-D479-FC26-87CB364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Story of Blue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F662A-A25A-136B-D219-0812BFE41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263" y="1417639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did these folks do back in the 1970s before they started apple?</a:t>
            </a:r>
          </a:p>
        </p:txBody>
      </p:sp>
      <p:pic>
        <p:nvPicPr>
          <p:cNvPr id="5" name="Picture 4" descr="A person with a beard&#10;&#10;Description automatically generated">
            <a:extLst>
              <a:ext uri="{FF2B5EF4-FFF2-40B4-BE49-F238E27FC236}">
                <a16:creationId xmlns:a16="http://schemas.microsoft.com/office/drawing/2014/main" id="{99D37325-0E5B-9B1F-8E3B-E984BA541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90" y="2229801"/>
            <a:ext cx="3048000" cy="3210560"/>
          </a:xfrm>
          <a:prstGeom prst="rect">
            <a:avLst/>
          </a:prstGeom>
        </p:spPr>
      </p:pic>
      <p:pic>
        <p:nvPicPr>
          <p:cNvPr id="7" name="Picture 6" descr="A person holding a cell phone&#10;&#10;Description automatically generated">
            <a:extLst>
              <a:ext uri="{FF2B5EF4-FFF2-40B4-BE49-F238E27FC236}">
                <a16:creationId xmlns:a16="http://schemas.microsoft.com/office/drawing/2014/main" id="{8C89A901-4237-794B-890C-C44F9047D9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4"/>
          <a:stretch/>
        </p:blipFill>
        <p:spPr>
          <a:xfrm>
            <a:off x="7154041" y="2124250"/>
            <a:ext cx="3251200" cy="3013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E9814C-C3D2-F99B-3AFE-E6663EAE5BD8}"/>
              </a:ext>
            </a:extLst>
          </p:cNvPr>
          <p:cNvSpPr txBox="1"/>
          <p:nvPr/>
        </p:nvSpPr>
        <p:spPr>
          <a:xfrm>
            <a:off x="4698153" y="3291648"/>
            <a:ext cx="2595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Founders of Apple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F5C23DA-8627-E196-AF26-BC553CF07F5F}"/>
              </a:ext>
            </a:extLst>
          </p:cNvPr>
          <p:cNvSpPr/>
          <p:nvPr/>
        </p:nvSpPr>
        <p:spPr>
          <a:xfrm>
            <a:off x="1566041" y="5896593"/>
            <a:ext cx="8839200" cy="7202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Build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sell</a:t>
            </a:r>
            <a:r>
              <a:rPr lang="en-US" sz="2400" dirty="0"/>
              <a:t> the Blue Box (an illegal phone hacking toolset)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9A7EAE-7EE1-F449-1967-CEADC5A13FCC}"/>
              </a:ext>
            </a:extLst>
          </p:cNvPr>
          <p:cNvCxnSpPr>
            <a:stCxn id="5" idx="2"/>
          </p:cNvCxnSpPr>
          <p:nvPr/>
        </p:nvCxnSpPr>
        <p:spPr>
          <a:xfrm flipH="1">
            <a:off x="2729345" y="5440361"/>
            <a:ext cx="409745" cy="54595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79AE34-9642-8B8F-B59C-BFB8C55E5B57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831868" y="5137943"/>
            <a:ext cx="4947773" cy="997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68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11379200" cy="1143000"/>
          </a:xfrm>
        </p:spPr>
        <p:txBody>
          <a:bodyPr>
            <a:normAutofit/>
          </a:bodyPr>
          <a:lstStyle/>
          <a:p>
            <a:r>
              <a:rPr lang="en-US" dirty="0"/>
              <a:t>Similarly:  extract ASLR randomness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0"/>
            <a:ext cx="10972800" cy="4961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common design for crash recovery:</a:t>
            </a:r>
          </a:p>
          <a:p>
            <a:r>
              <a:rPr lang="en-US" sz="3200" dirty="0"/>
              <a:t>When process crashes, restart automatically   (for availability)</a:t>
            </a:r>
          </a:p>
          <a:p>
            <a:r>
              <a:rPr lang="en-US" sz="3200" dirty="0"/>
              <a:t>Often canary is unchanged  (reason:  relaunch using fork)</a:t>
            </a:r>
          </a:p>
          <a:p>
            <a:endParaRPr lang="en-US" sz="3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Danger: </a:t>
            </a:r>
          </a:p>
          <a:p>
            <a:pPr marL="304792" indent="0">
              <a:buNone/>
            </a:pPr>
            <a:r>
              <a:rPr lang="en-US" sz="3200" dirty="0"/>
              <a:t>Extract ret-</a:t>
            </a:r>
            <a:r>
              <a:rPr lang="en-US" sz="3200" dirty="0" err="1"/>
              <a:t>addr</a:t>
            </a:r>
            <a:r>
              <a:rPr lang="en-US" sz="3200" dirty="0"/>
              <a:t> to </a:t>
            </a:r>
            <a:br>
              <a:rPr lang="en-US" sz="3200" dirty="0"/>
            </a:br>
            <a:r>
              <a:rPr lang="en-US" sz="3200" dirty="0"/>
              <a:t>de-randomize</a:t>
            </a:r>
            <a:br>
              <a:rPr lang="en-US" sz="3200" dirty="0"/>
            </a:br>
            <a:r>
              <a:rPr lang="en-US" sz="3200" dirty="0"/>
              <a:t>app. code ASLR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267200" y="3877558"/>
            <a:ext cx="6705600" cy="913007"/>
            <a:chOff x="3657600" y="2952750"/>
            <a:chExt cx="5029200" cy="684755"/>
          </a:xfrm>
        </p:grpSpPr>
        <p:grpSp>
          <p:nvGrpSpPr>
            <p:cNvPr id="55" name="Group 54"/>
            <p:cNvGrpSpPr/>
            <p:nvPr/>
          </p:nvGrpSpPr>
          <p:grpSpPr>
            <a:xfrm>
              <a:off x="3657600" y="3000514"/>
              <a:ext cx="5029200" cy="561836"/>
              <a:chOff x="3657600" y="3101717"/>
              <a:chExt cx="5029200" cy="561836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 flipV="1">
                <a:off x="3657600" y="3101717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657600" y="3638550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7467600" y="3123803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ret</a:t>
                </a:r>
                <a:br>
                  <a:rPr lang="en-US" sz="2400" dirty="0"/>
                </a:br>
                <a:r>
                  <a:rPr lang="en-US" sz="2400" dirty="0" err="1"/>
                  <a:t>addr</a:t>
                </a:r>
                <a:endParaRPr lang="en-US" sz="24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15000" y="3123803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/>
                  <a:t>C  A   N   A   R  Y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181600" y="3123803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343400" y="3130153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533387" indent="-533387" algn="ctr" defTabSz="1219170">
                  <a:defRPr/>
                </a:pPr>
                <a:r>
                  <a:rPr lang="en-US" sz="2400"/>
                  <a:t>local</a:t>
                </a:r>
              </a:p>
              <a:p>
                <a:pPr marL="533387" indent="-533387" algn="ctr" defTabSz="1219170">
                  <a:defRPr/>
                </a:pPr>
                <a:r>
                  <a:rPr lang="en-US" sz="2400" dirty="0"/>
                  <a:t>buffer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826054" y="2952750"/>
              <a:ext cx="588142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33" b="1"/>
                <a:t>⋯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267200" y="2921001"/>
            <a:ext cx="6705600" cy="913007"/>
            <a:chOff x="3657600" y="2352556"/>
            <a:chExt cx="5029200" cy="684755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657600" y="2352556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657600" y="2908042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7467600" y="2374642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ret</a:t>
              </a:r>
              <a:br>
                <a:rPr lang="en-US" sz="2400" dirty="0"/>
              </a:br>
              <a:r>
                <a:rPr lang="en-US" sz="2400" dirty="0" err="1"/>
                <a:t>addr</a:t>
              </a:r>
              <a:endParaRPr lang="en-US" sz="2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5000" y="2374642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C  A   N   A   R  Y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81600" y="2374642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43400" y="2368292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local</a:t>
              </a:r>
              <a:br>
                <a:rPr lang="en-US" sz="2400" dirty="0"/>
              </a:br>
              <a:r>
                <a:rPr lang="en-US" sz="2400" dirty="0"/>
                <a:t>buffer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26054" y="2352556"/>
              <a:ext cx="588142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33" b="1"/>
                <a:t>⋯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301067" y="4834115"/>
            <a:ext cx="6705600" cy="913007"/>
            <a:chOff x="3683000" y="3750211"/>
            <a:chExt cx="5029200" cy="684755"/>
          </a:xfrm>
        </p:grpSpPr>
        <p:grpSp>
          <p:nvGrpSpPr>
            <p:cNvPr id="56" name="Group 55"/>
            <p:cNvGrpSpPr/>
            <p:nvPr/>
          </p:nvGrpSpPr>
          <p:grpSpPr>
            <a:xfrm>
              <a:off x="3683000" y="3762514"/>
              <a:ext cx="5029200" cy="561836"/>
              <a:chOff x="3683000" y="3750211"/>
              <a:chExt cx="5029200" cy="56183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3683000" y="3750211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683000" y="4305697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7493000" y="3772297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ret</a:t>
                </a:r>
                <a:br>
                  <a:rPr lang="en-US" sz="2400" dirty="0"/>
                </a:br>
                <a:r>
                  <a:rPr lang="en-US" sz="2400" dirty="0" err="1"/>
                  <a:t>addr</a:t>
                </a:r>
                <a:endParaRPr lang="en-US" sz="24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740400" y="3772297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/>
                  <a:t>C  A   N   A   R  Y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207000" y="3772297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368800" y="3778647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local</a:t>
                </a:r>
                <a:br>
                  <a:rPr lang="en-US" sz="2400" dirty="0"/>
                </a:br>
                <a:r>
                  <a:rPr lang="en-US" sz="2400" dirty="0"/>
                  <a:t>buffer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851454" y="3750211"/>
              <a:ext cx="588142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33" b="1"/>
                <a:t>⋯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334933" y="5790673"/>
            <a:ext cx="6739467" cy="1020578"/>
            <a:chOff x="3708400" y="4476750"/>
            <a:chExt cx="5054600" cy="765433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708400" y="4476750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708400" y="5032236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7518400" y="4498836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ret</a:t>
              </a:r>
              <a:br>
                <a:rPr lang="en-US" sz="2400" dirty="0"/>
              </a:br>
              <a:r>
                <a:rPr lang="en-US" sz="2400" dirty="0" err="1"/>
                <a:t>addr</a:t>
              </a:r>
              <a:endParaRPr lang="en-US" sz="2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765800" y="4498836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C  A   N   A   R  Y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32400" y="4498836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94200" y="4489450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local</a:t>
              </a:r>
              <a:br>
                <a:rPr lang="en-US" sz="2400" dirty="0"/>
              </a:br>
              <a:r>
                <a:rPr lang="en-US" sz="2400" dirty="0"/>
                <a:t>buffer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76854" y="4476750"/>
              <a:ext cx="588142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33" b="1"/>
                <a:t>⋯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 flipV="1">
              <a:off x="3733800" y="5220097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181600" y="2948504"/>
            <a:ext cx="2235200" cy="6902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0960" rtlCol="0" anchor="ctr"/>
          <a:lstStyle/>
          <a:p>
            <a:pPr algn="r"/>
            <a:r>
              <a:rPr lang="en-US" sz="2400" dirty="0"/>
              <a:t>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92303" y="3955967"/>
            <a:ext cx="2235200" cy="6902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0960" rtlCol="0" anchor="ctr"/>
          <a:lstStyle/>
          <a:p>
            <a:pPr algn="r"/>
            <a:r>
              <a:rPr lang="en-US" sz="2400" dirty="0"/>
              <a:t>B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30641" y="4873075"/>
            <a:ext cx="2235200" cy="6902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0960" rtlCol="0" anchor="ctr"/>
          <a:lstStyle/>
          <a:p>
            <a:pPr algn="r"/>
            <a:r>
              <a:rPr lang="en-US" sz="2400" dirty="0"/>
              <a:t>C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260037" y="5820119"/>
            <a:ext cx="2563164" cy="6902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85344" rtlCol="0" anchor="ctr"/>
          <a:lstStyle/>
          <a:p>
            <a:pPr algn="r"/>
            <a:r>
              <a:rPr lang="en-US" sz="2400" dirty="0"/>
              <a:t>C  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464801" y="3052049"/>
            <a:ext cx="922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crash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464801" y="4083606"/>
            <a:ext cx="922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crash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464800" y="4998006"/>
            <a:ext cx="1372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crash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464800" y="5896849"/>
            <a:ext cx="1372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No crash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06400" y="2968283"/>
            <a:ext cx="3780605" cy="28518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03AC75D4-420B-424A-247E-DA88B81608CD}"/>
              </a:ext>
            </a:extLst>
          </p:cNvPr>
          <p:cNvSpPr/>
          <p:nvPr/>
        </p:nvSpPr>
        <p:spPr>
          <a:xfrm>
            <a:off x="1179877" y="5607767"/>
            <a:ext cx="2696516" cy="111087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How to do it?</a:t>
            </a:r>
          </a:p>
        </p:txBody>
      </p:sp>
    </p:spTree>
    <p:extLst>
      <p:ext uri="{BB962C8B-B14F-4D97-AF65-F5344CB8AC3E}">
        <p14:creationId xmlns:p14="http://schemas.microsoft.com/office/powerpoint/2010/main" val="1125091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/>
          <a:p>
            <a:r>
              <a:rPr lang="en-US" sz="5867" dirty="0"/>
              <a:t>What if can’t recompile:  </a:t>
            </a:r>
            <a:r>
              <a:rPr lang="en-US" sz="5867" dirty="0" err="1"/>
              <a:t>Libsafe</a:t>
            </a:r>
            <a:endParaRPr lang="en-US" sz="5867" dirty="0"/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11277600" cy="5181600"/>
          </a:xfrm>
        </p:spPr>
        <p:txBody>
          <a:bodyPr/>
          <a:lstStyle/>
          <a:p>
            <a:r>
              <a:rPr lang="en-US" sz="3200" u="sng" dirty="0"/>
              <a:t>Solution 2</a:t>
            </a:r>
            <a:r>
              <a:rPr lang="en-US" sz="3200" dirty="0"/>
              <a:t>:  </a:t>
            </a:r>
            <a:r>
              <a:rPr lang="en-US" sz="3200" dirty="0" err="1"/>
              <a:t>Libsafe</a:t>
            </a:r>
            <a:r>
              <a:rPr lang="en-US" sz="3200" dirty="0"/>
              <a:t> (Avaya Labs)</a:t>
            </a:r>
          </a:p>
          <a:p>
            <a:pPr lvl="1"/>
            <a:r>
              <a:rPr lang="en-US" sz="3200" dirty="0"/>
              <a:t>Dynamically loaded library      </a:t>
            </a:r>
            <a:r>
              <a:rPr lang="en-US" sz="2133" dirty="0"/>
              <a:t>(no need to recompile app.)</a:t>
            </a:r>
            <a:endParaRPr lang="en-US" sz="3200" dirty="0"/>
          </a:p>
          <a:p>
            <a:pPr lvl="1"/>
            <a:r>
              <a:rPr lang="en-US" sz="3200" dirty="0"/>
              <a:t>Intercepts calls to  </a:t>
            </a:r>
            <a:r>
              <a:rPr lang="en-US" sz="3200" dirty="0" err="1"/>
              <a:t>strcpy</a:t>
            </a:r>
            <a:r>
              <a:rPr lang="en-US" sz="3200" dirty="0"/>
              <a:t> (</a:t>
            </a:r>
            <a:r>
              <a:rPr lang="en-US" sz="3200" dirty="0" err="1"/>
              <a:t>dest</a:t>
            </a:r>
            <a:r>
              <a:rPr lang="en-US" sz="3200" dirty="0"/>
              <a:t>, </a:t>
            </a:r>
            <a:r>
              <a:rPr lang="en-US" sz="3200" dirty="0" err="1"/>
              <a:t>src</a:t>
            </a:r>
            <a:r>
              <a:rPr lang="en-US" sz="3200" dirty="0"/>
              <a:t>)</a:t>
            </a:r>
          </a:p>
          <a:p>
            <a:pPr lvl="2">
              <a:lnSpc>
                <a:spcPct val="120000"/>
              </a:lnSpc>
            </a:pPr>
            <a:r>
              <a:rPr lang="en-US" sz="2667" dirty="0"/>
              <a:t>Validates sufficient space in current stack frame:</a:t>
            </a:r>
            <a:br>
              <a:rPr lang="en-US" sz="2667" dirty="0"/>
            </a:br>
            <a:r>
              <a:rPr lang="en-US" sz="2667" dirty="0"/>
              <a:t>	</a:t>
            </a:r>
            <a:r>
              <a:rPr lang="en-US" sz="2667" b="1" dirty="0"/>
              <a:t>|frame-pointer – </a:t>
            </a:r>
            <a:r>
              <a:rPr lang="en-US" sz="2667" b="1" dirty="0" err="1"/>
              <a:t>dest</a:t>
            </a:r>
            <a:r>
              <a:rPr lang="en-US" sz="2667" b="1" dirty="0"/>
              <a:t>| &gt; </a:t>
            </a:r>
            <a:r>
              <a:rPr lang="en-US" sz="2667" b="1" dirty="0" err="1"/>
              <a:t>strlen</a:t>
            </a:r>
            <a:r>
              <a:rPr lang="en-US" sz="2667" b="1" dirty="0"/>
              <a:t>(</a:t>
            </a:r>
            <a:r>
              <a:rPr lang="en-US" sz="2667" b="1" dirty="0" err="1"/>
              <a:t>src</a:t>
            </a:r>
            <a:r>
              <a:rPr lang="en-US" sz="2667" b="1" dirty="0"/>
              <a:t>)</a:t>
            </a:r>
          </a:p>
          <a:p>
            <a:pPr lvl="2">
              <a:lnSpc>
                <a:spcPct val="120000"/>
              </a:lnSpc>
            </a:pPr>
            <a:r>
              <a:rPr lang="en-US" sz="2667" dirty="0"/>
              <a:t>If so, does </a:t>
            </a:r>
            <a:r>
              <a:rPr lang="en-US" sz="2667" dirty="0" err="1"/>
              <a:t>strcpy</a:t>
            </a:r>
            <a:r>
              <a:rPr lang="en-US" sz="2667" dirty="0"/>
              <a:t>.   Otherwise, terminates application</a:t>
            </a:r>
            <a:endParaRPr lang="en-US" sz="3200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454401" y="5283746"/>
            <a:ext cx="112183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5">
                    <a:lumMod val="20000"/>
                    <a:lumOff val="80000"/>
                  </a:schemeClr>
                </a:solidFill>
              </a:rPr>
              <a:t>dest</a:t>
            </a:r>
            <a:endParaRPr kumimoji="1" lang="en-US" sz="24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179509" y="5283746"/>
            <a:ext cx="125861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5">
                    <a:lumMod val="20000"/>
                    <a:lumOff val="80000"/>
                  </a:schemeClr>
                </a:solidFill>
              </a:rPr>
              <a:t>ret-addr</a:t>
            </a:r>
            <a:endParaRPr kumimoji="1" lang="en-US" sz="24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554277" y="5283746"/>
            <a:ext cx="59984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sfp</a:t>
            </a:r>
            <a:endParaRPr kumimoji="1" lang="en-US" sz="2400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6299202" y="5483621"/>
            <a:ext cx="11154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9144002" y="5765800"/>
            <a:ext cx="11154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457201" y="5257800"/>
            <a:ext cx="11154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40267" y="5748867"/>
            <a:ext cx="11154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0662315" y="5104209"/>
            <a:ext cx="904607" cy="99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top</a:t>
            </a:r>
            <a:br>
              <a:rPr lang="en-US" sz="2400"/>
            </a:br>
            <a:r>
              <a:rPr lang="en-US" sz="2400"/>
              <a:t>of</a:t>
            </a:r>
            <a:br>
              <a:rPr lang="en-US" sz="2400"/>
            </a:br>
            <a:r>
              <a:rPr lang="en-US" sz="2400"/>
              <a:t>stack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4572001" y="5282159"/>
            <a:ext cx="70908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5">
                    <a:lumMod val="20000"/>
                    <a:lumOff val="80000"/>
                  </a:schemeClr>
                </a:solidFill>
              </a:rPr>
              <a:t>src</a:t>
            </a:r>
            <a:endParaRPr kumimoji="1" lang="en-US" sz="24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9146117" y="5257800"/>
            <a:ext cx="11154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7317317" y="5477271"/>
            <a:ext cx="11154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5386919" y="5282160"/>
            <a:ext cx="202776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5">
                    <a:lumMod val="20000"/>
                    <a:lumOff val="80000"/>
                  </a:schemeClr>
                </a:solidFill>
              </a:rPr>
              <a:t>buf</a:t>
            </a:r>
            <a:endParaRPr kumimoji="1" lang="en-US" sz="24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8038149" y="5282160"/>
            <a:ext cx="125861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5">
                    <a:lumMod val="20000"/>
                    <a:lumOff val="80000"/>
                  </a:schemeClr>
                </a:solidFill>
              </a:rPr>
              <a:t>ret-addr</a:t>
            </a:r>
            <a:endParaRPr kumimoji="1" lang="en-US" sz="24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7427991" y="5282160"/>
            <a:ext cx="59984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5">
                    <a:lumMod val="20000"/>
                    <a:lumOff val="80000"/>
                  </a:schemeClr>
                </a:solidFill>
              </a:rPr>
              <a:t>sfp</a:t>
            </a:r>
            <a:endParaRPr kumimoji="1" lang="en-US" sz="24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684161" y="6172201"/>
            <a:ext cx="26423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err="1"/>
              <a:t>Libsafe</a:t>
            </a:r>
            <a:r>
              <a:rPr lang="en-US" sz="3200" dirty="0"/>
              <a:t> </a:t>
            </a:r>
            <a:r>
              <a:rPr lang="en-US" sz="3200" dirty="0" err="1"/>
              <a:t>strcpy</a:t>
            </a:r>
            <a:endParaRPr lang="en-US" sz="3200" dirty="0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6625890" y="6234509"/>
            <a:ext cx="1075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/>
              <a:t>main</a:t>
            </a:r>
          </a:p>
        </p:txBody>
      </p: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1970617" y="5752440"/>
            <a:ext cx="5791200" cy="211137"/>
            <a:chOff x="931" y="3515"/>
            <a:chExt cx="2736" cy="229"/>
          </a:xfrm>
        </p:grpSpPr>
        <p:sp>
          <p:nvSpPr>
            <p:cNvPr id="29725" name="Line 23"/>
            <p:cNvSpPr>
              <a:spLocks noChangeShapeType="1"/>
            </p:cNvSpPr>
            <p:nvPr/>
          </p:nvSpPr>
          <p:spPr bwMode="auto">
            <a:xfrm>
              <a:off x="931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726" name="Line 24"/>
            <p:cNvSpPr>
              <a:spLocks noChangeShapeType="1"/>
            </p:cNvSpPr>
            <p:nvPr/>
          </p:nvSpPr>
          <p:spPr bwMode="auto">
            <a:xfrm>
              <a:off x="931" y="3744"/>
              <a:ext cx="27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727" name="Line 25"/>
            <p:cNvSpPr>
              <a:spLocks noChangeShapeType="1"/>
            </p:cNvSpPr>
            <p:nvPr/>
          </p:nvSpPr>
          <p:spPr bwMode="auto">
            <a:xfrm flipV="1">
              <a:off x="3667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29719" name="Group 26"/>
          <p:cNvGrpSpPr>
            <a:grpSpLocks/>
          </p:cNvGrpSpPr>
          <p:nvPr/>
        </p:nvGrpSpPr>
        <p:grpSpPr bwMode="auto">
          <a:xfrm flipV="1">
            <a:off x="3555999" y="4952999"/>
            <a:ext cx="1930400" cy="319616"/>
            <a:chOff x="1027" y="3611"/>
            <a:chExt cx="1183" cy="229"/>
          </a:xfrm>
        </p:grpSpPr>
        <p:sp>
          <p:nvSpPr>
            <p:cNvPr id="29722" name="Line 27"/>
            <p:cNvSpPr>
              <a:spLocks noChangeShapeType="1"/>
            </p:cNvSpPr>
            <p:nvPr/>
          </p:nvSpPr>
          <p:spPr bwMode="auto">
            <a:xfrm>
              <a:off x="1027" y="3611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723" name="Line 28"/>
            <p:cNvSpPr>
              <a:spLocks noChangeShapeType="1"/>
            </p:cNvSpPr>
            <p:nvPr/>
          </p:nvSpPr>
          <p:spPr bwMode="auto">
            <a:xfrm>
              <a:off x="1027" y="3840"/>
              <a:ext cx="118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724" name="Line 29"/>
            <p:cNvSpPr>
              <a:spLocks noChangeShapeType="1"/>
            </p:cNvSpPr>
            <p:nvPr/>
          </p:nvSpPr>
          <p:spPr bwMode="auto">
            <a:xfrm flipV="1">
              <a:off x="2208" y="3611"/>
              <a:ext cx="2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29720" name="AutoShape 30"/>
          <p:cNvSpPr>
            <a:spLocks/>
          </p:cNvSpPr>
          <p:nvPr/>
        </p:nvSpPr>
        <p:spPr bwMode="auto">
          <a:xfrm rot="-5400000">
            <a:off x="2810075" y="3902272"/>
            <a:ext cx="171053" cy="4572001"/>
          </a:xfrm>
          <a:prstGeom prst="leftBrace">
            <a:avLst>
              <a:gd name="adj1" fmla="val 1115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9721" name="AutoShape 31"/>
          <p:cNvSpPr>
            <a:spLocks/>
          </p:cNvSpPr>
          <p:nvPr/>
        </p:nvSpPr>
        <p:spPr bwMode="auto">
          <a:xfrm rot="-5400000">
            <a:off x="7125495" y="4364170"/>
            <a:ext cx="207963" cy="3685116"/>
          </a:xfrm>
          <a:prstGeom prst="leftBrace">
            <a:avLst>
              <a:gd name="adj1" fmla="val 11075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6211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How robust is </a:t>
            </a:r>
            <a:r>
              <a:rPr lang="en-US" sz="4800" dirty="0" err="1"/>
              <a:t>Libsafe</a:t>
            </a:r>
            <a:r>
              <a:rPr lang="en-US" sz="48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4235847"/>
            <a:ext cx="941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strcpy</a:t>
            </a:r>
            <a:r>
              <a:rPr lang="en-US" sz="3200" dirty="0"/>
              <a:t>() can overwrite a pointer between </a:t>
            </a:r>
            <a:r>
              <a:rPr lang="en-US" sz="3200" dirty="0" err="1"/>
              <a:t>buf</a:t>
            </a:r>
            <a:r>
              <a:rPr lang="en-US" sz="3200" dirty="0"/>
              <a:t> and </a:t>
            </a:r>
            <a:r>
              <a:rPr lang="en-US" sz="3200" dirty="0" err="1"/>
              <a:t>sfp</a:t>
            </a:r>
            <a:r>
              <a:rPr lang="en-US" sz="3200" dirty="0"/>
              <a:t>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86418" y="1626148"/>
            <a:ext cx="112183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dest</a:t>
            </a:r>
            <a:endParaRPr kumimoji="1" lang="en-US" sz="24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711526" y="1626148"/>
            <a:ext cx="125861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ret-addr</a:t>
            </a:r>
            <a:endParaRPr kumimoji="1" lang="en-US" sz="24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86294" y="1626148"/>
            <a:ext cx="59984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sfp</a:t>
            </a:r>
            <a:endParaRPr kumimoji="1" lang="en-US" sz="24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831219" y="1826023"/>
            <a:ext cx="11154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9676019" y="2108201"/>
            <a:ext cx="11154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320800" y="1600201"/>
            <a:ext cx="783901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1320800" y="2091267"/>
            <a:ext cx="766968" cy="169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0694300" y="1483447"/>
            <a:ext cx="1289007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high</a:t>
            </a:r>
            <a:br>
              <a:rPr lang="en-US" sz="2400" dirty="0"/>
            </a:br>
            <a:r>
              <a:rPr lang="en-US" sz="2400" dirty="0"/>
              <a:t>memory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104018" y="1624560"/>
            <a:ext cx="70908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src</a:t>
            </a:r>
            <a:endParaRPr kumimoji="1" lang="en-US" sz="24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9678135" y="1600201"/>
            <a:ext cx="11154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7849335" y="1819672"/>
            <a:ext cx="11154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918937" y="1624561"/>
            <a:ext cx="202776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buf</a:t>
            </a:r>
            <a:endParaRPr kumimoji="1" lang="en-US" sz="24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8570166" y="1624561"/>
            <a:ext cx="125861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ret-addr</a:t>
            </a:r>
            <a:endParaRPr kumimoji="1" lang="en-US" sz="24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7960009" y="1624561"/>
            <a:ext cx="59984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sfp</a:t>
            </a:r>
            <a:endParaRPr kumimoji="1" lang="en-US" sz="24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175849" y="2610249"/>
            <a:ext cx="26423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err="1"/>
              <a:t>Libsafe</a:t>
            </a:r>
            <a:r>
              <a:rPr lang="en-US" sz="3200" dirty="0"/>
              <a:t> </a:t>
            </a:r>
            <a:r>
              <a:rPr lang="en-US" sz="3200" dirty="0" err="1"/>
              <a:t>strcpy</a:t>
            </a:r>
            <a:endParaRPr lang="en-US" sz="3200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077113" y="2576910"/>
            <a:ext cx="1075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/>
              <a:t>main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502635" y="2094841"/>
            <a:ext cx="5791200" cy="211137"/>
            <a:chOff x="931" y="3515"/>
            <a:chExt cx="2736" cy="229"/>
          </a:xfrm>
        </p:grpSpPr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931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931" y="3744"/>
              <a:ext cx="27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3667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 flipV="1">
            <a:off x="4088016" y="1295400"/>
            <a:ext cx="1930400" cy="319616"/>
            <a:chOff x="1027" y="3611"/>
            <a:chExt cx="1183" cy="229"/>
          </a:xfrm>
        </p:grpSpPr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1027" y="3611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1027" y="3840"/>
              <a:ext cx="118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2208" y="3611"/>
              <a:ext cx="2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31" name="AutoShape 30"/>
          <p:cNvSpPr>
            <a:spLocks/>
          </p:cNvSpPr>
          <p:nvPr/>
        </p:nvSpPr>
        <p:spPr bwMode="auto">
          <a:xfrm rot="16200000">
            <a:off x="3342092" y="244673"/>
            <a:ext cx="171053" cy="4572001"/>
          </a:xfrm>
          <a:prstGeom prst="leftBrace">
            <a:avLst>
              <a:gd name="adj1" fmla="val 1115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" name="AutoShape 31"/>
          <p:cNvSpPr>
            <a:spLocks/>
          </p:cNvSpPr>
          <p:nvPr/>
        </p:nvSpPr>
        <p:spPr bwMode="auto">
          <a:xfrm rot="16200000">
            <a:off x="7657512" y="706571"/>
            <a:ext cx="207963" cy="3685116"/>
          </a:xfrm>
          <a:prstGeom prst="leftBrace">
            <a:avLst>
              <a:gd name="adj1" fmla="val 11075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127900" y="1498600"/>
            <a:ext cx="1289007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low</a:t>
            </a:r>
            <a:br>
              <a:rPr lang="en-US" sz="2400" dirty="0"/>
            </a:br>
            <a:r>
              <a:rPr lang="en-US" sz="2400" dirty="0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3960481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/>
          <a:p>
            <a:r>
              <a:rPr lang="en-US" sz="5867" dirty="0"/>
              <a:t>More methods:  Shadow Stack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117600"/>
            <a:ext cx="11582400" cy="574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Shadow Stack:  keep a </a:t>
            </a:r>
            <a:r>
              <a:rPr lang="en-US" sz="3200" u="sng" dirty="0"/>
              <a:t>copy</a:t>
            </a:r>
            <a:r>
              <a:rPr lang="en-US" sz="3200" dirty="0"/>
              <a:t> of the stack in memory</a:t>
            </a:r>
          </a:p>
          <a:p>
            <a:pPr>
              <a:tabLst>
                <a:tab pos="2133547" algn="l"/>
              </a:tabLst>
            </a:pPr>
            <a:r>
              <a:rPr lang="en-US" sz="3200" b="1" dirty="0"/>
              <a:t>On call</a:t>
            </a:r>
            <a:r>
              <a:rPr lang="en-US" sz="3200" dirty="0"/>
              <a:t>:	push ret-address to shadow stack on call</a:t>
            </a:r>
          </a:p>
          <a:p>
            <a:pPr>
              <a:tabLst>
                <a:tab pos="2133547" algn="l"/>
              </a:tabLst>
            </a:pPr>
            <a:r>
              <a:rPr lang="en-US" sz="3200" b="1" dirty="0"/>
              <a:t>On ret</a:t>
            </a:r>
            <a:r>
              <a:rPr lang="en-US" sz="3200" dirty="0"/>
              <a:t>:	check that top of shadow stack is equal to </a:t>
            </a:r>
            <a:br>
              <a:rPr lang="en-US" sz="3200" dirty="0"/>
            </a:br>
            <a:r>
              <a:rPr lang="en-US" sz="3200" dirty="0"/>
              <a:t>	ret-address on stack.    Crash if not.</a:t>
            </a:r>
          </a:p>
          <a:p>
            <a:pPr>
              <a:tabLst>
                <a:tab pos="2133547" algn="l"/>
              </a:tabLst>
            </a:pPr>
            <a:r>
              <a:rPr lang="en-US" sz="3200" dirty="0"/>
              <a:t>Security:   memory corruption should not corrupt shadow stack</a:t>
            </a:r>
          </a:p>
          <a:p>
            <a:pPr marL="0" indent="0">
              <a:spcBef>
                <a:spcPts val="3200"/>
              </a:spcBef>
              <a:buNone/>
            </a:pPr>
            <a:r>
              <a:rPr lang="en-US" sz="3200" dirty="0"/>
              <a:t>Shadow stack using </a:t>
            </a:r>
            <a:r>
              <a:rPr lang="en-US" sz="3200" b="1" dirty="0"/>
              <a:t>Intel CET:       </a:t>
            </a:r>
            <a:r>
              <a:rPr lang="en-US" sz="2667" dirty="0"/>
              <a:t>(supported in Windows 10, 2020)</a:t>
            </a:r>
            <a:endParaRPr lang="en-US" sz="2133" dirty="0"/>
          </a:p>
          <a:p>
            <a:r>
              <a:rPr lang="en-US" sz="3200" dirty="0"/>
              <a:t>New register SSP:   shadow stack pointer</a:t>
            </a:r>
          </a:p>
          <a:p>
            <a:r>
              <a:rPr lang="en-US" sz="3200" dirty="0"/>
              <a:t>Shadow stack pages marked by a new “shadow stack” attribute:</a:t>
            </a:r>
            <a:br>
              <a:rPr lang="en-US" sz="3200" dirty="0"/>
            </a:br>
            <a:r>
              <a:rPr lang="en-US" sz="3200" dirty="0"/>
              <a:t>	only “call” and “ret” can read/write these pages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3200" y="4021086"/>
            <a:ext cx="11684000" cy="233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883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FE25-99CD-6441-AA1A-E1491AA3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ARM Memory Tagging Extension (MTE)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2FB3A-2AAF-E84E-8BDF-8956961FE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582400" cy="498316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1058307" algn="l"/>
              </a:tabLst>
            </a:pPr>
            <a:r>
              <a:rPr lang="en-US" sz="3200" dirty="0"/>
              <a:t>Idea:	(1)  every 64-bit </a:t>
            </a:r>
            <a:r>
              <a:rPr lang="en-US" sz="3200" b="1" dirty="0"/>
              <a:t>memory pointer </a:t>
            </a:r>
            <a:r>
              <a:rPr lang="en-US" sz="3200" dirty="0"/>
              <a:t>P has a 4-bit “tag”   </a:t>
            </a:r>
            <a:r>
              <a:rPr lang="en-US" sz="2133" dirty="0"/>
              <a:t>(in top byte) like a </a:t>
            </a:r>
            <a:r>
              <a:rPr lang="en-US" sz="2133" b="1" dirty="0">
                <a:solidFill>
                  <a:srgbClr val="FF0000"/>
                </a:solidFill>
              </a:rPr>
              <a:t>key</a:t>
            </a:r>
            <a:endParaRPr lang="en-US" sz="3200" b="1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1058307" algn="l"/>
              </a:tabLst>
            </a:pPr>
            <a:r>
              <a:rPr lang="en-US" sz="3200" dirty="0"/>
              <a:t>	(2)  every 16-byte user </a:t>
            </a:r>
            <a:r>
              <a:rPr lang="en-US" sz="3200" b="1" dirty="0"/>
              <a:t>memory region </a:t>
            </a:r>
            <a:r>
              <a:rPr lang="en-US" sz="3200" dirty="0"/>
              <a:t>R has a 4-bit “tag”, like a </a:t>
            </a:r>
            <a:r>
              <a:rPr lang="en-US" sz="3200" b="1" dirty="0">
                <a:solidFill>
                  <a:srgbClr val="FF0000"/>
                </a:solidFill>
              </a:rPr>
              <a:t>lock</a:t>
            </a:r>
          </a:p>
          <a:p>
            <a:pPr marL="0" indent="0">
              <a:spcBef>
                <a:spcPts val="3232"/>
              </a:spcBef>
              <a:buNone/>
              <a:tabLst>
                <a:tab pos="1058307" algn="l"/>
              </a:tabLst>
            </a:pPr>
            <a:r>
              <a:rPr lang="en-US" sz="3200" dirty="0"/>
              <a:t>Processor ensures that:  if  P is used to read  R  then tags are equal (</a:t>
            </a:r>
            <a:r>
              <a:rPr lang="en-US" sz="3200" b="1" dirty="0">
                <a:solidFill>
                  <a:srgbClr val="FF0000"/>
                </a:solidFill>
              </a:rPr>
              <a:t>key-lock match</a:t>
            </a:r>
            <a:r>
              <a:rPr lang="en-US" sz="3200" dirty="0"/>
              <a:t>)</a:t>
            </a:r>
          </a:p>
          <a:p>
            <a:pPr lvl="1">
              <a:tabLst>
                <a:tab pos="1058307" algn="l"/>
              </a:tabLst>
            </a:pPr>
            <a:r>
              <a:rPr lang="en-US" sz="3200" dirty="0"/>
              <a:t>otherwise:  hardware exception</a:t>
            </a:r>
          </a:p>
          <a:p>
            <a:pPr marL="76198" indent="0">
              <a:spcBef>
                <a:spcPts val="3232"/>
              </a:spcBef>
              <a:buNone/>
              <a:tabLst>
                <a:tab pos="1058307" algn="l"/>
              </a:tabLst>
            </a:pPr>
            <a:r>
              <a:rPr lang="en-US" sz="3200" dirty="0"/>
              <a:t>Tags are created using new HW instructions:</a:t>
            </a:r>
          </a:p>
          <a:p>
            <a:pPr indent="-380990">
              <a:spcBef>
                <a:spcPts val="832"/>
              </a:spcBef>
              <a:tabLst>
                <a:tab pos="1058307" algn="l"/>
              </a:tabLst>
            </a:pPr>
            <a:r>
              <a:rPr lang="en-US" sz="2667" dirty="0"/>
              <a:t>LDG, STG:   load and store tag to a memory region (used by malloc and free)</a:t>
            </a:r>
          </a:p>
          <a:p>
            <a:pPr indent="-380990">
              <a:spcBef>
                <a:spcPts val="832"/>
              </a:spcBef>
              <a:tabLst>
                <a:tab pos="1058307" algn="l"/>
              </a:tabLst>
            </a:pPr>
            <a:r>
              <a:rPr lang="en-US" sz="2667" dirty="0"/>
              <a:t>ADDG, SUBG:  pointer arithmetic on an address preserving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114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783A8-6E60-314E-8251-DA7244D4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-25400"/>
            <a:ext cx="11988800" cy="1143000"/>
          </a:xfrm>
        </p:spPr>
        <p:txBody>
          <a:bodyPr>
            <a:normAutofit/>
          </a:bodyPr>
          <a:lstStyle/>
          <a:p>
            <a:r>
              <a:rPr lang="en-US" sz="4267" dirty="0"/>
              <a:t>Tags prevent buffer overflows </a:t>
            </a:r>
            <a:r>
              <a:rPr lang="en-US" sz="4267" u="sng" dirty="0"/>
              <a:t>and</a:t>
            </a:r>
            <a:r>
              <a:rPr lang="en-US" sz="4267" dirty="0"/>
              <a:t> use after free</a:t>
            </a:r>
            <a:endParaRPr lang="en-US" sz="6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2DF05-8772-2441-8D7E-C0702B93B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4053"/>
            <a:ext cx="2036339" cy="1039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Example</a:t>
            </a:r>
            <a:r>
              <a:rPr lang="en-US" sz="3200" dirty="0"/>
              <a:t>: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8ADC5F-930F-B34A-AC73-937EF021CCB3}"/>
              </a:ext>
            </a:extLst>
          </p:cNvPr>
          <p:cNvGrpSpPr/>
          <p:nvPr/>
        </p:nvGrpSpPr>
        <p:grpSpPr>
          <a:xfrm>
            <a:off x="4572000" y="1748569"/>
            <a:ext cx="7315200" cy="406400"/>
            <a:chOff x="2743200" y="971550"/>
            <a:chExt cx="5486400" cy="304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BF52A11-F57F-7641-A964-432737E7C3FF}"/>
                </a:ext>
              </a:extLst>
            </p:cNvPr>
            <p:cNvSpPr/>
            <p:nvPr/>
          </p:nvSpPr>
          <p:spPr>
            <a:xfrm>
              <a:off x="2743200" y="971550"/>
              <a:ext cx="685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A3A97B2-8AB3-E049-A138-836BA6C7685E}"/>
                </a:ext>
              </a:extLst>
            </p:cNvPr>
            <p:cNvSpPr/>
            <p:nvPr/>
          </p:nvSpPr>
          <p:spPr>
            <a:xfrm>
              <a:off x="3429000" y="971550"/>
              <a:ext cx="6858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3A5AD7-DC7B-1E4E-8841-799759DE8023}"/>
                </a:ext>
              </a:extLst>
            </p:cNvPr>
            <p:cNvSpPr/>
            <p:nvPr/>
          </p:nvSpPr>
          <p:spPr>
            <a:xfrm>
              <a:off x="4114800" y="971550"/>
              <a:ext cx="6858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4BA6B0-0298-9649-A7FC-75D1B2BC4250}"/>
                </a:ext>
              </a:extLst>
            </p:cNvPr>
            <p:cNvSpPr/>
            <p:nvPr/>
          </p:nvSpPr>
          <p:spPr>
            <a:xfrm>
              <a:off x="4812760" y="971550"/>
              <a:ext cx="6858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729D82-7698-7745-9EB9-BBB34DF7D25B}"/>
                </a:ext>
              </a:extLst>
            </p:cNvPr>
            <p:cNvSpPr/>
            <p:nvPr/>
          </p:nvSpPr>
          <p:spPr>
            <a:xfrm>
              <a:off x="5510720" y="971550"/>
              <a:ext cx="6858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C03E37-7963-7147-AE08-AF778EDAB103}"/>
                </a:ext>
              </a:extLst>
            </p:cNvPr>
            <p:cNvSpPr/>
            <p:nvPr/>
          </p:nvSpPr>
          <p:spPr>
            <a:xfrm>
              <a:off x="6196520" y="971550"/>
              <a:ext cx="6858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1F4E49-5C0D-D84D-9109-0B27AEBF8C6E}"/>
                </a:ext>
              </a:extLst>
            </p:cNvPr>
            <p:cNvSpPr/>
            <p:nvPr/>
          </p:nvSpPr>
          <p:spPr>
            <a:xfrm>
              <a:off x="6858000" y="971550"/>
              <a:ext cx="685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47416C-F88C-B14F-ADD0-E8233B78D036}"/>
                </a:ext>
              </a:extLst>
            </p:cNvPr>
            <p:cNvSpPr/>
            <p:nvPr/>
          </p:nvSpPr>
          <p:spPr>
            <a:xfrm>
              <a:off x="7543800" y="971550"/>
              <a:ext cx="685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A802B8E-D6EA-F747-B370-4DD870DB2B98}"/>
              </a:ext>
            </a:extLst>
          </p:cNvPr>
          <p:cNvSpPr txBox="1"/>
          <p:nvPr/>
        </p:nvSpPr>
        <p:spPr>
          <a:xfrm>
            <a:off x="1192809" y="3346609"/>
            <a:ext cx="1067433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346367" algn="l"/>
              </a:tabLs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(1)</a:t>
            </a:r>
            <a:r>
              <a:rPr lang="en-US" sz="2400" dirty="0"/>
              <a:t>    char *p = new char(40);	//     p = 0x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2400" dirty="0"/>
              <a:t>000 6FFF  FFF5 1240     (*p tagged as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2400" dirty="0"/>
              <a:t>)</a:t>
            </a:r>
          </a:p>
          <a:p>
            <a:pPr>
              <a:spcBef>
                <a:spcPts val="1600"/>
              </a:spcBef>
              <a:tabLst>
                <a:tab pos="3346367" algn="l"/>
              </a:tabLs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(2)</a:t>
            </a:r>
            <a:r>
              <a:rPr lang="en-US" sz="2400" dirty="0"/>
              <a:t>    p[50] = ’a’;	//     B≠7  ⟹  tag mismatch exception  (buffer overflow)</a:t>
            </a:r>
          </a:p>
          <a:p>
            <a:pPr>
              <a:spcBef>
                <a:spcPts val="1600"/>
              </a:spcBef>
              <a:tabLst>
                <a:tab pos="3346367" algn="l"/>
              </a:tabLs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(3)</a:t>
            </a:r>
            <a:r>
              <a:rPr lang="en-US" sz="2400" dirty="0"/>
              <a:t>    delete [] p;	//     memory is re-tagged from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2400" dirty="0"/>
              <a:t> to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</a:p>
          <a:p>
            <a:pPr>
              <a:spcBef>
                <a:spcPts val="1600"/>
              </a:spcBef>
              <a:tabLst>
                <a:tab pos="3346367" algn="l"/>
              </a:tabLs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(4)</a:t>
            </a:r>
            <a:r>
              <a:rPr lang="en-US" sz="2400" dirty="0"/>
              <a:t>    p[7] = ‘a’;	//     B≠E  ⟹  tag mismatch exception  (use after free)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0305D6-E404-B44D-A766-238D9FD54D4A}"/>
              </a:ext>
            </a:extLst>
          </p:cNvPr>
          <p:cNvSpPr txBox="1"/>
          <p:nvPr/>
        </p:nvSpPr>
        <p:spPr>
          <a:xfrm>
            <a:off x="2792783" y="1317853"/>
            <a:ext cx="179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tags (4 bits):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32FFA2-083F-AD4D-A8DA-3C33F9DA0E55}"/>
              </a:ext>
            </a:extLst>
          </p:cNvPr>
          <p:cNvSpPr txBox="1"/>
          <p:nvPr/>
        </p:nvSpPr>
        <p:spPr>
          <a:xfrm>
            <a:off x="4816973" y="131785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AB248D-7C3D-A742-A796-458DC8221A55}"/>
              </a:ext>
            </a:extLst>
          </p:cNvPr>
          <p:cNvSpPr txBox="1"/>
          <p:nvPr/>
        </p:nvSpPr>
        <p:spPr>
          <a:xfrm>
            <a:off x="8413827" y="131785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03E282-24BA-354F-BE37-6B0FA4D3D1ED}"/>
              </a:ext>
            </a:extLst>
          </p:cNvPr>
          <p:cNvSpPr txBox="1"/>
          <p:nvPr/>
        </p:nvSpPr>
        <p:spPr>
          <a:xfrm>
            <a:off x="10255000" y="131785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FB1DE0-EDFE-C945-9FDF-4E9D5AB98128}"/>
              </a:ext>
            </a:extLst>
          </p:cNvPr>
          <p:cNvGrpSpPr/>
          <p:nvPr/>
        </p:nvGrpSpPr>
        <p:grpSpPr>
          <a:xfrm>
            <a:off x="5716187" y="1317853"/>
            <a:ext cx="2200675" cy="461665"/>
            <a:chOff x="4287140" y="838200"/>
            <a:chExt cx="1650506" cy="3462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AEB7AA-BB36-8D45-B7B5-DA9FDB37FD25}"/>
                </a:ext>
              </a:extLst>
            </p:cNvPr>
            <p:cNvSpPr txBox="1"/>
            <p:nvPr/>
          </p:nvSpPr>
          <p:spPr>
            <a:xfrm>
              <a:off x="4961550" y="838200"/>
              <a:ext cx="30168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030D74-0577-4845-914F-74A3472C448A}"/>
                </a:ext>
              </a:extLst>
            </p:cNvPr>
            <p:cNvSpPr txBox="1"/>
            <p:nvPr/>
          </p:nvSpPr>
          <p:spPr>
            <a:xfrm>
              <a:off x="4287140" y="838200"/>
              <a:ext cx="30168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217918-FE86-B748-917A-F194C94E6B00}"/>
                </a:ext>
              </a:extLst>
            </p:cNvPr>
            <p:cNvSpPr txBox="1"/>
            <p:nvPr/>
          </p:nvSpPr>
          <p:spPr>
            <a:xfrm>
              <a:off x="5635960" y="838200"/>
              <a:ext cx="30168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F8C2925-2E7D-8E49-83D8-A2224EC940DF}"/>
              </a:ext>
            </a:extLst>
          </p:cNvPr>
          <p:cNvSpPr txBox="1"/>
          <p:nvPr/>
        </p:nvSpPr>
        <p:spPr>
          <a:xfrm>
            <a:off x="9334413" y="131785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55373A-0499-B848-99C5-5A126954E616}"/>
              </a:ext>
            </a:extLst>
          </p:cNvPr>
          <p:cNvSpPr txBox="1"/>
          <p:nvPr/>
        </p:nvSpPr>
        <p:spPr>
          <a:xfrm>
            <a:off x="11154211" y="131785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681150B6-9775-1245-9514-36388C3465E2}"/>
              </a:ext>
            </a:extLst>
          </p:cNvPr>
          <p:cNvSpPr/>
          <p:nvPr/>
        </p:nvSpPr>
        <p:spPr>
          <a:xfrm rot="5400000">
            <a:off x="11335303" y="1881633"/>
            <a:ext cx="204952" cy="8988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E6BF2A-D107-7D41-BEDA-B4DF7ED622D2}"/>
              </a:ext>
            </a:extLst>
          </p:cNvPr>
          <p:cNvSpPr txBox="1"/>
          <p:nvPr/>
        </p:nvSpPr>
        <p:spPr>
          <a:xfrm>
            <a:off x="10894597" y="2331055"/>
            <a:ext cx="10500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16 bytes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BB68CCE-0A1E-334C-AAA0-3673E900CE3F}"/>
              </a:ext>
            </a:extLst>
          </p:cNvPr>
          <p:cNvCxnSpPr>
            <a:cxnSpLocks/>
          </p:cNvCxnSpPr>
          <p:nvPr/>
        </p:nvCxnSpPr>
        <p:spPr>
          <a:xfrm flipV="1">
            <a:off x="2946401" y="2533643"/>
            <a:ext cx="2372004" cy="91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03B3591-634C-6641-8E68-2121F590B68F}"/>
              </a:ext>
            </a:extLst>
          </p:cNvPr>
          <p:cNvSpPr txBox="1"/>
          <p:nvPr/>
        </p:nvSpPr>
        <p:spPr>
          <a:xfrm>
            <a:off x="7861765" y="2150008"/>
            <a:ext cx="70403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p+48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A2F6EE-FBB5-B545-B9F1-C0E5BED7C822}"/>
              </a:ext>
            </a:extLst>
          </p:cNvPr>
          <p:cNvSpPr txBox="1"/>
          <p:nvPr/>
        </p:nvSpPr>
        <p:spPr>
          <a:xfrm>
            <a:off x="5318404" y="2123272"/>
            <a:ext cx="31931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p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0804044-D23D-5F42-AF1B-09A0F267775B}"/>
              </a:ext>
            </a:extLst>
          </p:cNvPr>
          <p:cNvGrpSpPr/>
          <p:nvPr/>
        </p:nvGrpSpPr>
        <p:grpSpPr>
          <a:xfrm>
            <a:off x="5737943" y="1315602"/>
            <a:ext cx="2200675" cy="461665"/>
            <a:chOff x="4287140" y="838200"/>
            <a:chExt cx="1650506" cy="34624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BF7F5C-D1AA-A249-98AB-3B589A2BC47C}"/>
                </a:ext>
              </a:extLst>
            </p:cNvPr>
            <p:cNvSpPr txBox="1"/>
            <p:nvPr/>
          </p:nvSpPr>
          <p:spPr>
            <a:xfrm>
              <a:off x="4961550" y="838200"/>
              <a:ext cx="30168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A96A0D9-5E6D-F84D-959B-5D0E7CD1C805}"/>
                </a:ext>
              </a:extLst>
            </p:cNvPr>
            <p:cNvSpPr txBox="1"/>
            <p:nvPr/>
          </p:nvSpPr>
          <p:spPr>
            <a:xfrm>
              <a:off x="4287140" y="838200"/>
              <a:ext cx="30168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D8784D3-50FD-9144-B40F-93DDABB58FDD}"/>
                </a:ext>
              </a:extLst>
            </p:cNvPr>
            <p:cNvSpPr txBox="1"/>
            <p:nvPr/>
          </p:nvSpPr>
          <p:spPr>
            <a:xfrm>
              <a:off x="5635960" y="838200"/>
              <a:ext cx="30168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C27E70A-445B-C345-82FE-DEC34BB5A6C0}"/>
              </a:ext>
            </a:extLst>
          </p:cNvPr>
          <p:cNvSpPr txBox="1"/>
          <p:nvPr/>
        </p:nvSpPr>
        <p:spPr>
          <a:xfrm>
            <a:off x="609600" y="6102611"/>
            <a:ext cx="927337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Note:   out of bounds access to p[44] at </a:t>
            </a:r>
            <a:r>
              <a:rPr lang="en-US" sz="2667" dirty="0">
                <a:solidFill>
                  <a:schemeClr val="bg1">
                    <a:lumMod val="65000"/>
                  </a:schemeClr>
                </a:solidFill>
              </a:rPr>
              <a:t>(2)</a:t>
            </a:r>
            <a:r>
              <a:rPr lang="en-US" sz="2667" dirty="0"/>
              <a:t> will not be caught. 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FF0CA1-8671-2B4B-A4E8-726C7D7E66EC}"/>
              </a:ext>
            </a:extLst>
          </p:cNvPr>
          <p:cNvGrpSpPr/>
          <p:nvPr/>
        </p:nvGrpSpPr>
        <p:grpSpPr>
          <a:xfrm>
            <a:off x="5503542" y="1748569"/>
            <a:ext cx="2759413" cy="406400"/>
            <a:chOff x="4267200" y="1463827"/>
            <a:chExt cx="2069560" cy="304800"/>
          </a:xfrm>
          <a:solidFill>
            <a:schemeClr val="accent6">
              <a:lumMod val="75000"/>
            </a:scheme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CBFE7E1-D27A-934D-BEC2-C17678761CDC}"/>
                </a:ext>
              </a:extLst>
            </p:cNvPr>
            <p:cNvSpPr/>
            <p:nvPr/>
          </p:nvSpPr>
          <p:spPr>
            <a:xfrm>
              <a:off x="4267200" y="1463827"/>
              <a:ext cx="685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03C8E25-C653-5E46-A063-45FB0C8ED1E3}"/>
                </a:ext>
              </a:extLst>
            </p:cNvPr>
            <p:cNvSpPr/>
            <p:nvPr/>
          </p:nvSpPr>
          <p:spPr>
            <a:xfrm>
              <a:off x="4953000" y="1463827"/>
              <a:ext cx="685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E82FB3-06AF-4840-9F0F-9BDA0CA52CE0}"/>
                </a:ext>
              </a:extLst>
            </p:cNvPr>
            <p:cNvSpPr/>
            <p:nvPr/>
          </p:nvSpPr>
          <p:spPr>
            <a:xfrm>
              <a:off x="5650960" y="1463827"/>
              <a:ext cx="685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7" name="Cloud 26">
            <a:extLst>
              <a:ext uri="{FF2B5EF4-FFF2-40B4-BE49-F238E27FC236}">
                <a16:creationId xmlns:a16="http://schemas.microsoft.com/office/drawing/2014/main" id="{16BD6EA0-EF5E-B35D-1CE4-3DF9BB2935E1}"/>
              </a:ext>
            </a:extLst>
          </p:cNvPr>
          <p:cNvSpPr/>
          <p:nvPr/>
        </p:nvSpPr>
        <p:spPr>
          <a:xfrm>
            <a:off x="9974317" y="5780690"/>
            <a:ext cx="1271752" cy="95644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5603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4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3936-F186-9655-54D4-7B608F04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-25400"/>
            <a:ext cx="11785600" cy="1016000"/>
          </a:xfrm>
        </p:spPr>
        <p:txBody>
          <a:bodyPr>
            <a:noAutofit/>
          </a:bodyPr>
          <a:lstStyle/>
          <a:p>
            <a:r>
              <a:rPr lang="en-US" sz="4800" b="1" dirty="0" err="1"/>
              <a:t>AddressSanitizer</a:t>
            </a:r>
            <a:r>
              <a:rPr lang="en-US" sz="4800" dirty="0"/>
              <a:t> (</a:t>
            </a:r>
            <a:r>
              <a:rPr lang="en-US" sz="4800" b="1" dirty="0" err="1"/>
              <a:t>ASan</a:t>
            </a:r>
            <a:r>
              <a:rPr lang="en-US" sz="4800" dirty="0"/>
              <a:t>): a software tool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BFF9A-369D-294D-75A1-075B2B68F1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990601"/>
                <a:ext cx="9347200" cy="546646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667" dirty="0"/>
                  <a:t>For every 8 bytes of usable memory, </a:t>
                </a:r>
                <a:br>
                  <a:rPr lang="en-US" sz="2667" dirty="0"/>
                </a:br>
                <a:r>
                  <a:rPr lang="en-US" sz="2667" dirty="0"/>
                  <a:t>allocate one byte in shadow to record its allocation status:</a:t>
                </a:r>
              </a:p>
              <a:p>
                <a:r>
                  <a:rPr lang="en-US" sz="2667" dirty="0"/>
                  <a:t>0:  all 8 bytes are allocated  (e.g., by malloc)</a:t>
                </a:r>
              </a:p>
              <a:p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667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67" i="1" dirty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sz="2667" dirty="0"/>
                  <a:t>:  first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67" dirty="0"/>
                  <a:t> bytes are allocated</a:t>
                </a:r>
              </a:p>
              <a:p>
                <a:r>
                  <a:rPr lang="en-US" sz="2667" dirty="0"/>
                  <a:t>negative number:   8 bytes should not be accessed</a:t>
                </a:r>
              </a:p>
              <a:p>
                <a:pPr marL="0" indent="0">
                  <a:spcBef>
                    <a:spcPts val="1333"/>
                  </a:spcBef>
                  <a:buNone/>
                </a:pPr>
                <a:r>
                  <a:rPr lang="en-US" sz="2667" dirty="0"/>
                  <a:t>Compiler places a guard before every memory access.  Example:</a:t>
                </a:r>
              </a:p>
              <a:p>
                <a:pPr marL="0" indent="0">
                  <a:spcBef>
                    <a:spcPts val="1344"/>
                  </a:spcBef>
                  <a:buNone/>
                  <a:tabLst>
                    <a:tab pos="601118" algn="l"/>
                  </a:tabLst>
                </a:pPr>
                <a:r>
                  <a:rPr lang="en-US" sz="2400" dirty="0"/>
                  <a:t>	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ShadowAddr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= (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Addr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&gt;&gt; 3) +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ShadowOffset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;   // address in shadow mem</a:t>
                </a:r>
              </a:p>
              <a:p>
                <a:pPr marL="0" indent="0">
                  <a:buNone/>
                  <a:tabLst>
                    <a:tab pos="601118" algn="l"/>
                  </a:tabLst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	if (*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ShadowAddr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!= 0) 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ReportAndCrash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(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Addr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);  // crash if not fully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alloc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.</a:t>
                </a:r>
              </a:p>
              <a:p>
                <a:pPr marL="0" indent="0">
                  <a:buNone/>
                  <a:tabLst>
                    <a:tab pos="601118" algn="l"/>
                  </a:tabLst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	t = *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Addr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;   // program can now read/write address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Addr</a:t>
                </a:r>
                <a:endParaRPr lang="en-US" sz="2667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spcBef>
                    <a:spcPts val="2933"/>
                  </a:spcBef>
                  <a:buNone/>
                </a:pPr>
                <a:r>
                  <a:rPr lang="en-US" sz="2667" dirty="0"/>
                  <a:t>Shadow memory eats up 1/8</a:t>
                </a:r>
                <a:r>
                  <a:rPr lang="en-US" sz="2667" baseline="30000" dirty="0"/>
                  <a:t>th</a:t>
                </a:r>
                <a:r>
                  <a:rPr lang="en-US" sz="2667" dirty="0"/>
                  <a:t> of physical memory  ⇒  expensive</a:t>
                </a:r>
              </a:p>
              <a:p>
                <a:r>
                  <a:rPr lang="en-US" sz="2667" dirty="0" err="1"/>
                  <a:t>ASan</a:t>
                </a:r>
                <a:r>
                  <a:rPr lang="en-US" sz="2667" dirty="0"/>
                  <a:t> is mostly used when fuzzing a program (e.g., Chrome)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BFF9A-369D-294D-75A1-075B2B68F1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990601"/>
                <a:ext cx="9347200" cy="5466464"/>
              </a:xfrm>
              <a:blipFill>
                <a:blip r:embed="rId3"/>
                <a:stretch>
                  <a:fillRect l="-1087" t="-1624" r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F869662-A46E-732E-E029-3F74A4FC3F38}"/>
              </a:ext>
            </a:extLst>
          </p:cNvPr>
          <p:cNvSpPr txBox="1"/>
          <p:nvPr/>
        </p:nvSpPr>
        <p:spPr>
          <a:xfrm>
            <a:off x="203201" y="6457065"/>
            <a:ext cx="880580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https://</a:t>
            </a:r>
            <a:r>
              <a:rPr lang="en-US" sz="1867" dirty="0" err="1"/>
              <a:t>storage.googleapis.com</a:t>
            </a:r>
            <a:r>
              <a:rPr lang="en-US" sz="1867" dirty="0"/>
              <a:t>/gweb-research2023-media/</a:t>
            </a:r>
            <a:r>
              <a:rPr lang="en-US" sz="1867" dirty="0" err="1"/>
              <a:t>pubtools</a:t>
            </a:r>
            <a:r>
              <a:rPr lang="en-US" sz="1867" dirty="0"/>
              <a:t>/pdf/37752.pdf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91F66B-2F69-981B-1BA6-9671C18A3772}"/>
              </a:ext>
            </a:extLst>
          </p:cNvPr>
          <p:cNvGrpSpPr/>
          <p:nvPr/>
        </p:nvGrpSpPr>
        <p:grpSpPr>
          <a:xfrm>
            <a:off x="10058400" y="1193800"/>
            <a:ext cx="1828800" cy="3657600"/>
            <a:chOff x="7543800" y="895350"/>
            <a:chExt cx="1371600" cy="2743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AE31A2-51BA-A2C2-C2F4-7307990B10F9}"/>
                </a:ext>
              </a:extLst>
            </p:cNvPr>
            <p:cNvSpPr/>
            <p:nvPr/>
          </p:nvSpPr>
          <p:spPr>
            <a:xfrm>
              <a:off x="7543800" y="1581150"/>
              <a:ext cx="1371600" cy="2057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Usable</a:t>
              </a:r>
              <a:br>
                <a:rPr lang="en-US" sz="2400" dirty="0"/>
              </a:br>
              <a:r>
                <a:rPr lang="en-US" sz="2400" dirty="0"/>
                <a:t>Memory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3C6B1E-6EA5-B202-E0BC-1D5A7CB23047}"/>
                </a:ext>
              </a:extLst>
            </p:cNvPr>
            <p:cNvSpPr/>
            <p:nvPr/>
          </p:nvSpPr>
          <p:spPr>
            <a:xfrm>
              <a:off x="7543800" y="895350"/>
              <a:ext cx="1371600" cy="6858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Shadow</a:t>
              </a:r>
              <a:br>
                <a:rPr lang="en-US" sz="2400" dirty="0"/>
              </a:br>
              <a:r>
                <a:rPr lang="en-US" sz="2400" dirty="0"/>
                <a:t>Memory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5739108-2445-F524-1CF3-E6D1F7F81CD8}"/>
              </a:ext>
            </a:extLst>
          </p:cNvPr>
          <p:cNvSpPr/>
          <p:nvPr/>
        </p:nvSpPr>
        <p:spPr>
          <a:xfrm>
            <a:off x="905692" y="3768835"/>
            <a:ext cx="8847909" cy="1219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1447E2-CE4D-5BF5-5EB8-9D2382254290}"/>
              </a:ext>
            </a:extLst>
          </p:cNvPr>
          <p:cNvCxnSpPr>
            <a:cxnSpLocks/>
          </p:cNvCxnSpPr>
          <p:nvPr/>
        </p:nvCxnSpPr>
        <p:spPr>
          <a:xfrm>
            <a:off x="374867" y="3211790"/>
            <a:ext cx="9420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4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3936-F186-9655-54D4-7B608F04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-25400"/>
            <a:ext cx="11785600" cy="1143000"/>
          </a:xfrm>
        </p:spPr>
        <p:txBody>
          <a:bodyPr>
            <a:noAutofit/>
          </a:bodyPr>
          <a:lstStyle/>
          <a:p>
            <a:r>
              <a:rPr lang="en-US" sz="4800" b="1" dirty="0" err="1"/>
              <a:t>AddressSanitizer</a:t>
            </a:r>
            <a:r>
              <a:rPr lang="en-US" sz="4800" dirty="0"/>
              <a:t> (</a:t>
            </a:r>
            <a:r>
              <a:rPr lang="en-US" sz="4800" b="1" dirty="0" err="1"/>
              <a:t>ASan</a:t>
            </a:r>
            <a:r>
              <a:rPr lang="en-US" sz="4800" dirty="0"/>
              <a:t>): a software tool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FF9A-369D-294D-75A1-075B2B68F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3800"/>
            <a:ext cx="93472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67" dirty="0"/>
              <a:t>Using </a:t>
            </a:r>
            <a:r>
              <a:rPr lang="en-US" sz="2667" dirty="0" err="1"/>
              <a:t>ASan</a:t>
            </a:r>
            <a:r>
              <a:rPr lang="en-US" sz="2667" dirty="0"/>
              <a:t> to detect a buffer overflow on stack or heap: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69662-A46E-732E-E029-3F74A4FC3F38}"/>
              </a:ext>
            </a:extLst>
          </p:cNvPr>
          <p:cNvSpPr txBox="1"/>
          <p:nvPr/>
        </p:nvSpPr>
        <p:spPr>
          <a:xfrm>
            <a:off x="203201" y="6457065"/>
            <a:ext cx="880580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https://</a:t>
            </a:r>
            <a:r>
              <a:rPr lang="en-US" sz="1867" dirty="0" err="1"/>
              <a:t>storage.googleapis.com</a:t>
            </a:r>
            <a:r>
              <a:rPr lang="en-US" sz="1867" dirty="0"/>
              <a:t>/gweb-research2023-media/</a:t>
            </a:r>
            <a:r>
              <a:rPr lang="en-US" sz="1867" dirty="0" err="1"/>
              <a:t>pubtools</a:t>
            </a:r>
            <a:r>
              <a:rPr lang="en-US" sz="1867" dirty="0"/>
              <a:t>/pdf/37752.pdf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91F66B-2F69-981B-1BA6-9671C18A3772}"/>
              </a:ext>
            </a:extLst>
          </p:cNvPr>
          <p:cNvGrpSpPr/>
          <p:nvPr/>
        </p:nvGrpSpPr>
        <p:grpSpPr>
          <a:xfrm>
            <a:off x="10058400" y="1193800"/>
            <a:ext cx="1828800" cy="3657600"/>
            <a:chOff x="7543800" y="895350"/>
            <a:chExt cx="1371600" cy="2743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AE31A2-51BA-A2C2-C2F4-7307990B10F9}"/>
                </a:ext>
              </a:extLst>
            </p:cNvPr>
            <p:cNvSpPr/>
            <p:nvPr/>
          </p:nvSpPr>
          <p:spPr>
            <a:xfrm>
              <a:off x="7543800" y="1581150"/>
              <a:ext cx="1371600" cy="2057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Usable</a:t>
              </a:r>
              <a:br>
                <a:rPr lang="en-US" sz="2400" dirty="0"/>
              </a:br>
              <a:r>
                <a:rPr lang="en-US" sz="2400" dirty="0"/>
                <a:t>Memory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3C6B1E-6EA5-B202-E0BC-1D5A7CB23047}"/>
                </a:ext>
              </a:extLst>
            </p:cNvPr>
            <p:cNvSpPr/>
            <p:nvPr/>
          </p:nvSpPr>
          <p:spPr>
            <a:xfrm>
              <a:off x="7543800" y="895350"/>
              <a:ext cx="1371600" cy="6858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Shadow</a:t>
              </a:r>
              <a:br>
                <a:rPr lang="en-US" sz="2400" dirty="0"/>
              </a:br>
              <a:r>
                <a:rPr lang="en-US" sz="2400" dirty="0"/>
                <a:t>Memory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2A12D3-8812-4FD9-259A-D800F47F8783}"/>
              </a:ext>
            </a:extLst>
          </p:cNvPr>
          <p:cNvGrpSpPr/>
          <p:nvPr/>
        </p:nvGrpSpPr>
        <p:grpSpPr>
          <a:xfrm>
            <a:off x="1117600" y="2006600"/>
            <a:ext cx="7315200" cy="406400"/>
            <a:chOff x="914400" y="1581150"/>
            <a:chExt cx="5486400" cy="304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766720-A42D-0EB7-F008-C91D11C0F246}"/>
                </a:ext>
              </a:extLst>
            </p:cNvPr>
            <p:cNvSpPr/>
            <p:nvPr/>
          </p:nvSpPr>
          <p:spPr>
            <a:xfrm>
              <a:off x="914400" y="1581150"/>
              <a:ext cx="3810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rz</a:t>
              </a:r>
              <a:endParaRPr lang="en-US" sz="2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30C868-0743-480A-C816-7DDA828E0C2B}"/>
                </a:ext>
              </a:extLst>
            </p:cNvPr>
            <p:cNvSpPr/>
            <p:nvPr/>
          </p:nvSpPr>
          <p:spPr>
            <a:xfrm>
              <a:off x="1295400" y="1581150"/>
              <a:ext cx="12954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mem1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DDACA2-9BCE-170E-D622-A2C7A0F6031C}"/>
                </a:ext>
              </a:extLst>
            </p:cNvPr>
            <p:cNvSpPr/>
            <p:nvPr/>
          </p:nvSpPr>
          <p:spPr>
            <a:xfrm>
              <a:off x="2590800" y="1581150"/>
              <a:ext cx="3810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rz</a:t>
              </a:r>
              <a:endParaRPr lang="en-US" sz="2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71237B-56CA-D89D-8C5F-D76E38B137F8}"/>
                </a:ext>
              </a:extLst>
            </p:cNvPr>
            <p:cNvSpPr/>
            <p:nvPr/>
          </p:nvSpPr>
          <p:spPr>
            <a:xfrm>
              <a:off x="2971800" y="1581150"/>
              <a:ext cx="17526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mem2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4A6702-5C35-D8C7-6074-AB208212C0EA}"/>
                </a:ext>
              </a:extLst>
            </p:cNvPr>
            <p:cNvSpPr/>
            <p:nvPr/>
          </p:nvSpPr>
          <p:spPr>
            <a:xfrm>
              <a:off x="4724400" y="1581150"/>
              <a:ext cx="3810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rz</a:t>
              </a:r>
              <a:endParaRPr lang="en-US" sz="2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70C891-DA0F-A305-3AA2-7A1F1EB4B341}"/>
                </a:ext>
              </a:extLst>
            </p:cNvPr>
            <p:cNvSpPr/>
            <p:nvPr/>
          </p:nvSpPr>
          <p:spPr>
            <a:xfrm>
              <a:off x="5105400" y="1581150"/>
              <a:ext cx="9144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mem3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9117E2-E617-447B-B7EC-FBF7FD9B9C6F}"/>
                </a:ext>
              </a:extLst>
            </p:cNvPr>
            <p:cNvSpPr/>
            <p:nvPr/>
          </p:nvSpPr>
          <p:spPr>
            <a:xfrm>
              <a:off x="6019800" y="1581150"/>
              <a:ext cx="3810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rz</a:t>
              </a:r>
              <a:endParaRPr lang="en-US" sz="24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0678A24-85D7-4686-A406-147FBE6AFF46}"/>
              </a:ext>
            </a:extLst>
          </p:cNvPr>
          <p:cNvSpPr txBox="1"/>
          <p:nvPr/>
        </p:nvSpPr>
        <p:spPr>
          <a:xfrm>
            <a:off x="212824" y="2413001"/>
            <a:ext cx="8017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tags:     -1     0 0 0 0 0 4     -1    0 0 0 0 0 0 0 0 6     -1     0 0 0 0    -1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D3126E-651F-29BA-E938-F7B972EFFA1F}"/>
              </a:ext>
            </a:extLst>
          </p:cNvPr>
          <p:cNvSpPr txBox="1"/>
          <p:nvPr/>
        </p:nvSpPr>
        <p:spPr>
          <a:xfrm>
            <a:off x="-33812" y="2832974"/>
            <a:ext cx="1286827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b="1" dirty="0">
                <a:solidFill>
                  <a:srgbClr val="FF0000"/>
                </a:solidFill>
              </a:rPr>
              <a:t>in shadow</a:t>
            </a:r>
            <a:br>
              <a:rPr lang="en-US" sz="1867" b="1" dirty="0">
                <a:solidFill>
                  <a:srgbClr val="FF0000"/>
                </a:solidFill>
              </a:rPr>
            </a:br>
            <a:r>
              <a:rPr lang="en-US" sz="1867" b="1" dirty="0">
                <a:solidFill>
                  <a:srgbClr val="FF0000"/>
                </a:solidFill>
              </a:rPr>
              <a:t>memory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E75D9A-416D-CF85-90E8-79B1DE803141}"/>
              </a:ext>
            </a:extLst>
          </p:cNvPr>
          <p:cNvSpPr txBox="1"/>
          <p:nvPr/>
        </p:nvSpPr>
        <p:spPr>
          <a:xfrm>
            <a:off x="930341" y="3441586"/>
            <a:ext cx="8755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overflow will cause an access to a red zone (</a:t>
            </a:r>
            <a:r>
              <a:rPr lang="en-US" sz="2400" dirty="0" err="1"/>
              <a:t>rz</a:t>
            </a:r>
            <a:r>
              <a:rPr lang="en-US" sz="2400" dirty="0"/>
              <a:t>)  ⇒  crash program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FEF1DE-D96F-C40C-DEE6-F49DA1671B8A}"/>
              </a:ext>
            </a:extLst>
          </p:cNvPr>
          <p:cNvGrpSpPr/>
          <p:nvPr/>
        </p:nvGrpSpPr>
        <p:grpSpPr>
          <a:xfrm>
            <a:off x="304801" y="4062916"/>
            <a:ext cx="8219976" cy="1453349"/>
            <a:chOff x="228600" y="3047187"/>
            <a:chExt cx="6164982" cy="109001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421F62-4BE0-65DF-517F-A27B61AB350F}"/>
                </a:ext>
              </a:extLst>
            </p:cNvPr>
            <p:cNvSpPr txBox="1"/>
            <p:nvPr/>
          </p:nvSpPr>
          <p:spPr>
            <a:xfrm>
              <a:off x="579696" y="3047187"/>
              <a:ext cx="213371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after mem2 is freed: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99E29B5-7CCD-9754-EB6F-5985AA449642}"/>
                </a:ext>
              </a:extLst>
            </p:cNvPr>
            <p:cNvGrpSpPr/>
            <p:nvPr/>
          </p:nvGrpSpPr>
          <p:grpSpPr>
            <a:xfrm>
              <a:off x="907182" y="3488475"/>
              <a:ext cx="5486400" cy="304800"/>
              <a:chOff x="914400" y="1581150"/>
              <a:chExt cx="5486400" cy="3048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D732339-C64F-7D2E-3C0E-45E01A6303CF}"/>
                  </a:ext>
                </a:extLst>
              </p:cNvPr>
              <p:cNvSpPr/>
              <p:nvPr/>
            </p:nvSpPr>
            <p:spPr>
              <a:xfrm>
                <a:off x="914400" y="1581150"/>
                <a:ext cx="3810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/>
                  <a:t>rz</a:t>
                </a:r>
                <a:endParaRPr lang="en-US" sz="2400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86F0811-7029-36CB-8DA5-1FFECA657793}"/>
                  </a:ext>
                </a:extLst>
              </p:cNvPr>
              <p:cNvSpPr/>
              <p:nvPr/>
            </p:nvSpPr>
            <p:spPr>
              <a:xfrm>
                <a:off x="1295400" y="1581150"/>
                <a:ext cx="1295400" cy="3048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mem1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D30CA5F-5F12-98CE-C6B4-61C93808030B}"/>
                  </a:ext>
                </a:extLst>
              </p:cNvPr>
              <p:cNvSpPr/>
              <p:nvPr/>
            </p:nvSpPr>
            <p:spPr>
              <a:xfrm>
                <a:off x="2590800" y="1581150"/>
                <a:ext cx="3810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/>
                  <a:t>rz</a:t>
                </a:r>
                <a:endParaRPr lang="en-US" sz="2400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720B8F7-4BD3-A6BE-104A-32415B1D7876}"/>
                  </a:ext>
                </a:extLst>
              </p:cNvPr>
              <p:cNvSpPr/>
              <p:nvPr/>
            </p:nvSpPr>
            <p:spPr>
              <a:xfrm>
                <a:off x="2971800" y="1581150"/>
                <a:ext cx="1752600" cy="3048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freed mem2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0C52D48-8D2E-3922-74A2-6628C323032D}"/>
                  </a:ext>
                </a:extLst>
              </p:cNvPr>
              <p:cNvSpPr/>
              <p:nvPr/>
            </p:nvSpPr>
            <p:spPr>
              <a:xfrm>
                <a:off x="4724400" y="1581150"/>
                <a:ext cx="3810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/>
                  <a:t>rz</a:t>
                </a:r>
                <a:endParaRPr lang="en-US" sz="2400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C1C9268-C051-517B-D855-5356A144D5B4}"/>
                  </a:ext>
                </a:extLst>
              </p:cNvPr>
              <p:cNvSpPr/>
              <p:nvPr/>
            </p:nvSpPr>
            <p:spPr>
              <a:xfrm>
                <a:off x="5105400" y="1581150"/>
                <a:ext cx="914400" cy="3048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mem3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3E14FF-61D1-65C1-6984-8FD1D18DE058}"/>
                  </a:ext>
                </a:extLst>
              </p:cNvPr>
              <p:cNvSpPr/>
              <p:nvPr/>
            </p:nvSpPr>
            <p:spPr>
              <a:xfrm>
                <a:off x="6019800" y="1581150"/>
                <a:ext cx="3810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/>
                  <a:t>rz</a:t>
                </a:r>
                <a:endParaRPr lang="en-US" sz="2400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70FB2CD-E9F2-C043-7243-2E72FFB56B3F}"/>
                </a:ext>
              </a:extLst>
            </p:cNvPr>
            <p:cNvSpPr txBox="1"/>
            <p:nvPr/>
          </p:nvSpPr>
          <p:spPr>
            <a:xfrm>
              <a:off x="228600" y="3790950"/>
              <a:ext cx="595667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tags:     -1     0 0 0 0 0 4     -1    -1 -1 -1 -1 -1 -1 -1  -1     0 0 0 0    -1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8EDC72C-803F-76BF-3A72-5BF449EB872F}"/>
              </a:ext>
            </a:extLst>
          </p:cNvPr>
          <p:cNvSpPr txBox="1"/>
          <p:nvPr/>
        </p:nvSpPr>
        <p:spPr>
          <a:xfrm>
            <a:off x="893291" y="5748105"/>
            <a:ext cx="5850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use-after-free at mem2   ⇒    crash program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BAD389-79A6-B7D0-B350-E10A5F5C84D8}"/>
              </a:ext>
            </a:extLst>
          </p:cNvPr>
          <p:cNvSpPr txBox="1"/>
          <p:nvPr/>
        </p:nvSpPr>
        <p:spPr>
          <a:xfrm>
            <a:off x="1685335" y="2819400"/>
            <a:ext cx="1659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5×8+4 = 44 bytes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1925D0-127E-33D7-ED2E-832AB78F0113}"/>
              </a:ext>
            </a:extLst>
          </p:cNvPr>
          <p:cNvSpPr txBox="1"/>
          <p:nvPr/>
        </p:nvSpPr>
        <p:spPr>
          <a:xfrm>
            <a:off x="4144667" y="2819400"/>
            <a:ext cx="1659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8×8+6 = 70 bytes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40D747A-AD4C-18CD-944B-4DEE09CEE12D}"/>
              </a:ext>
            </a:extLst>
          </p:cNvPr>
          <p:cNvCxnSpPr/>
          <p:nvPr/>
        </p:nvCxnSpPr>
        <p:spPr>
          <a:xfrm>
            <a:off x="101600" y="3937000"/>
            <a:ext cx="975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C757D7D-8A74-9B01-75F7-071386DCB728}"/>
              </a:ext>
            </a:extLst>
          </p:cNvPr>
          <p:cNvSpPr txBox="1"/>
          <p:nvPr/>
        </p:nvSpPr>
        <p:spPr>
          <a:xfrm>
            <a:off x="6489885" y="2830232"/>
            <a:ext cx="2172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How many bytes here?</a:t>
            </a:r>
          </a:p>
        </p:txBody>
      </p:sp>
    </p:spTree>
    <p:extLst>
      <p:ext uri="{BB962C8B-B14F-4D97-AF65-F5344CB8AC3E}">
        <p14:creationId xmlns:p14="http://schemas.microsoft.com/office/powerpoint/2010/main" val="13420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80001" y="1295400"/>
            <a:ext cx="6987817" cy="1905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 Defenses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33153" y="2921000"/>
            <a:ext cx="5730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197600" y="3381029"/>
            <a:ext cx="5689600" cy="2540000"/>
          </a:xfrm>
        </p:spPr>
        <p:txBody>
          <a:bodyPr anchor="t">
            <a:noAutofit/>
          </a:bodyPr>
          <a:lstStyle/>
          <a:p>
            <a:pPr algn="l"/>
            <a:r>
              <a:rPr lang="en-US" sz="6400" dirty="0"/>
              <a:t>Control Flow Integrity (CFI)</a:t>
            </a:r>
            <a:endParaRPr lang="en-US" sz="6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67040" y="724320"/>
              <a:ext cx="480" cy="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4560" y="711840"/>
                <a:ext cx="25440" cy="254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2322"/>
            <a:ext cx="4267200" cy="42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00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08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Control flow integrity (CFI)   </a:t>
            </a:r>
            <a:r>
              <a:rPr lang="en-US" sz="2200" dirty="0"/>
              <a:t>[ABEL’05, </a:t>
            </a:r>
            <a:r>
              <a:rPr lang="mr-IN" sz="2200" dirty="0"/>
              <a:t>…</a:t>
            </a:r>
            <a:r>
              <a:rPr lang="en-US" sz="2200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92200"/>
            <a:ext cx="11785600" cy="566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Ultimate Goal:  </a:t>
            </a:r>
            <a:r>
              <a:rPr lang="en-US" sz="3200" dirty="0"/>
              <a:t>ensure control flows as specified by code’s flow graph</a:t>
            </a:r>
          </a:p>
          <a:p>
            <a:pPr marL="0" indent="0">
              <a:buNone/>
            </a:pPr>
            <a:br>
              <a:rPr lang="en-US" sz="3200" dirty="0"/>
            </a:br>
            <a:r>
              <a:rPr lang="en-US" sz="3200" dirty="0"/>
              <a:t>		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spcBef>
                <a:spcPts val="1224"/>
              </a:spcBef>
              <a:buNone/>
            </a:pPr>
            <a:endParaRPr lang="en-US" sz="3200" dirty="0"/>
          </a:p>
          <a:p>
            <a:pPr marL="0" indent="0">
              <a:spcBef>
                <a:spcPts val="1224"/>
              </a:spcBef>
              <a:buNone/>
            </a:pPr>
            <a:endParaRPr lang="en-US" sz="3200" dirty="0"/>
          </a:p>
          <a:p>
            <a:pPr marL="0" indent="0">
              <a:spcBef>
                <a:spcPts val="1224"/>
              </a:spcBef>
              <a:buNone/>
              <a:tabLst>
                <a:tab pos="2053115" algn="l"/>
              </a:tabLst>
            </a:pPr>
            <a:r>
              <a:rPr lang="en-US" sz="3200" b="1" dirty="0"/>
              <a:t>Coarse CFI</a:t>
            </a:r>
            <a:r>
              <a:rPr lang="en-US" sz="3200" dirty="0"/>
              <a:t>:	ensure that every indirect call and indirect branch</a:t>
            </a:r>
            <a:br>
              <a:rPr lang="en-US" sz="3200" dirty="0"/>
            </a:br>
            <a:r>
              <a:rPr lang="en-US" sz="3200" dirty="0"/>
              <a:t>	leads to a valid function entry point or branch target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5600" y="1993247"/>
            <a:ext cx="8812028" cy="17340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sz="2667" b="1" dirty="0" err="1">
                <a:latin typeface="Consolas" charset="0"/>
                <a:ea typeface="Consolas" charset="0"/>
                <a:cs typeface="Consolas" charset="0"/>
              </a:rPr>
              <a:t>HandshakeHandler</a:t>
            </a:r>
            <a:r>
              <a:rPr lang="en-US" sz="2667" dirty="0">
                <a:latin typeface="Consolas" charset="0"/>
                <a:ea typeface="Consolas" charset="0"/>
                <a:cs typeface="Consolas" charset="0"/>
              </a:rPr>
              <a:t>(Session *s, char *</a:t>
            </a:r>
            <a:r>
              <a:rPr lang="en-US" sz="2667" dirty="0" err="1">
                <a:latin typeface="Consolas" charset="0"/>
                <a:ea typeface="Consolas" charset="0"/>
                <a:cs typeface="Consolas" charset="0"/>
              </a:rPr>
              <a:t>pkt</a:t>
            </a:r>
            <a:r>
              <a:rPr lang="en-US" sz="2667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2667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is-IS" sz="2667" dirty="0">
                <a:latin typeface="Consolas" charset="0"/>
                <a:ea typeface="Consolas" charset="0"/>
                <a:cs typeface="Consolas" charset="0"/>
              </a:rPr>
              <a:t>...</a:t>
            </a:r>
          </a:p>
          <a:p>
            <a:r>
              <a:rPr lang="en-US" sz="2667" dirty="0">
                <a:latin typeface="Consolas" charset="0"/>
                <a:ea typeface="Consolas" charset="0"/>
                <a:cs typeface="Consolas" charset="0"/>
              </a:rPr>
              <a:t>	s-&gt;</a:t>
            </a:r>
            <a:r>
              <a:rPr lang="en-US" sz="2667" dirty="0" err="1">
                <a:latin typeface="Consolas" charset="0"/>
                <a:ea typeface="Consolas" charset="0"/>
                <a:cs typeface="Consolas" charset="0"/>
              </a:rPr>
              <a:t>hdlr</a:t>
            </a:r>
            <a:r>
              <a:rPr lang="en-US" sz="2667" dirty="0">
                <a:latin typeface="Consolas" charset="0"/>
                <a:ea typeface="Consolas" charset="0"/>
                <a:cs typeface="Consolas" charset="0"/>
              </a:rPr>
              <a:t>(s, </a:t>
            </a:r>
            <a:r>
              <a:rPr lang="en-US" sz="2667" dirty="0" err="1">
                <a:latin typeface="Consolas" charset="0"/>
                <a:ea typeface="Consolas" charset="0"/>
                <a:cs typeface="Consolas" charset="0"/>
              </a:rPr>
              <a:t>pkt</a:t>
            </a:r>
            <a:r>
              <a:rPr lang="en-US" sz="2667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2667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5092" y="3530601"/>
            <a:ext cx="8757206" cy="1067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667" b="1" dirty="0"/>
              <a:t>Compile time</a:t>
            </a:r>
            <a:r>
              <a:rPr lang="en-US" sz="2667" dirty="0"/>
              <a:t>:  build list of possible call targets for s-&gt;</a:t>
            </a:r>
            <a:r>
              <a:rPr lang="en-US" sz="2667" dirty="0" err="1"/>
              <a:t>hdlr</a:t>
            </a:r>
            <a:endParaRPr lang="en-US" sz="2667" dirty="0"/>
          </a:p>
          <a:p>
            <a:pPr>
              <a:spcBef>
                <a:spcPts val="1200"/>
              </a:spcBef>
            </a:pPr>
            <a:r>
              <a:rPr lang="en-US" sz="2667" b="1" dirty="0"/>
              <a:t>Run time</a:t>
            </a:r>
            <a:r>
              <a:rPr lang="en-US" sz="2667" dirty="0"/>
              <a:t>:  before call, check that </a:t>
            </a:r>
            <a:r>
              <a:rPr lang="en-US" sz="2667" dirty="0">
                <a:ea typeface="Consolas" charset="0"/>
                <a:cs typeface="Consolas" charset="0"/>
              </a:rPr>
              <a:t>s-&gt;</a:t>
            </a:r>
            <a:r>
              <a:rPr lang="en-US" sz="2667" dirty="0" err="1">
                <a:ea typeface="Consolas" charset="0"/>
                <a:cs typeface="Consolas" charset="0"/>
              </a:rPr>
              <a:t>hdlr</a:t>
            </a:r>
            <a:r>
              <a:rPr lang="en-US" sz="2667" dirty="0">
                <a:ea typeface="Consolas" charset="0"/>
                <a:cs typeface="Consolas" charset="0"/>
              </a:rPr>
              <a:t> value is on list</a:t>
            </a:r>
          </a:p>
        </p:txBody>
      </p:sp>
      <p:sp>
        <p:nvSpPr>
          <p:cNvPr id="6" name="Freeform 5"/>
          <p:cNvSpPr/>
          <p:nvPr/>
        </p:nvSpPr>
        <p:spPr>
          <a:xfrm>
            <a:off x="5744516" y="3074037"/>
            <a:ext cx="6178739" cy="1269364"/>
          </a:xfrm>
          <a:custGeom>
            <a:avLst/>
            <a:gdLst>
              <a:gd name="connsiteX0" fmla="*/ 4308529 w 4864616"/>
              <a:gd name="connsiteY0" fmla="*/ 1115878 h 1124590"/>
              <a:gd name="connsiteX1" fmla="*/ 4633993 w 4864616"/>
              <a:gd name="connsiteY1" fmla="*/ 1007390 h 1124590"/>
              <a:gd name="connsiteX2" fmla="*/ 4463512 w 4864616"/>
              <a:gd name="connsiteY2" fmla="*/ 294468 h 1124590"/>
              <a:gd name="connsiteX3" fmla="*/ 0 w 4864616"/>
              <a:gd name="connsiteY3" fmla="*/ 0 h 1124590"/>
              <a:gd name="connsiteX0" fmla="*/ 4308529 w 4970119"/>
              <a:gd name="connsiteY0" fmla="*/ 1115878 h 1120017"/>
              <a:gd name="connsiteX1" fmla="*/ 4850969 w 4970119"/>
              <a:gd name="connsiteY1" fmla="*/ 976393 h 1120017"/>
              <a:gd name="connsiteX2" fmla="*/ 4463512 w 4970119"/>
              <a:gd name="connsiteY2" fmla="*/ 294468 h 1120017"/>
              <a:gd name="connsiteX3" fmla="*/ 0 w 4970119"/>
              <a:gd name="connsiteY3" fmla="*/ 0 h 1120017"/>
              <a:gd name="connsiteX0" fmla="*/ 4308529 w 5066488"/>
              <a:gd name="connsiteY0" fmla="*/ 1115878 h 1117292"/>
              <a:gd name="connsiteX1" fmla="*/ 5005952 w 5066488"/>
              <a:gd name="connsiteY1" fmla="*/ 898901 h 1117292"/>
              <a:gd name="connsiteX2" fmla="*/ 4463512 w 5066488"/>
              <a:gd name="connsiteY2" fmla="*/ 294468 h 1117292"/>
              <a:gd name="connsiteX3" fmla="*/ 0 w 5066488"/>
              <a:gd name="connsiteY3" fmla="*/ 0 h 1117292"/>
              <a:gd name="connsiteX0" fmla="*/ 4308529 w 5134533"/>
              <a:gd name="connsiteY0" fmla="*/ 1115878 h 1116427"/>
              <a:gd name="connsiteX1" fmla="*/ 5098942 w 5134533"/>
              <a:gd name="connsiteY1" fmla="*/ 728420 h 1116427"/>
              <a:gd name="connsiteX2" fmla="*/ 4463512 w 5134533"/>
              <a:gd name="connsiteY2" fmla="*/ 294468 h 1116427"/>
              <a:gd name="connsiteX3" fmla="*/ 0 w 5134533"/>
              <a:gd name="connsiteY3" fmla="*/ 0 h 1116427"/>
              <a:gd name="connsiteX0" fmla="*/ 4308529 w 5106981"/>
              <a:gd name="connsiteY0" fmla="*/ 1115878 h 1116459"/>
              <a:gd name="connsiteX1" fmla="*/ 5098942 w 5106981"/>
              <a:gd name="connsiteY1" fmla="*/ 728420 h 1116459"/>
              <a:gd name="connsiteX2" fmla="*/ 4463512 w 5106981"/>
              <a:gd name="connsiteY2" fmla="*/ 294468 h 1116459"/>
              <a:gd name="connsiteX3" fmla="*/ 0 w 5106981"/>
              <a:gd name="connsiteY3" fmla="*/ 0 h 1116459"/>
              <a:gd name="connsiteX0" fmla="*/ 4308529 w 5127645"/>
              <a:gd name="connsiteY0" fmla="*/ 1115878 h 1116327"/>
              <a:gd name="connsiteX1" fmla="*/ 5098942 w 5127645"/>
              <a:gd name="connsiteY1" fmla="*/ 728420 h 1116327"/>
              <a:gd name="connsiteX2" fmla="*/ 4463512 w 5127645"/>
              <a:gd name="connsiteY2" fmla="*/ 294468 h 1116327"/>
              <a:gd name="connsiteX3" fmla="*/ 0 w 5127645"/>
              <a:gd name="connsiteY3" fmla="*/ 0 h 111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7645" h="1116327">
                <a:moveTo>
                  <a:pt x="4308529" y="1115878"/>
                </a:moveTo>
                <a:cubicBezTo>
                  <a:pt x="4458346" y="1130085"/>
                  <a:pt x="5088610" y="803329"/>
                  <a:pt x="5098942" y="728420"/>
                </a:cubicBezTo>
                <a:cubicBezTo>
                  <a:pt x="5109274" y="653511"/>
                  <a:pt x="5313336" y="415871"/>
                  <a:pt x="4463512" y="294468"/>
                </a:cubicBezTo>
                <a:cubicBezTo>
                  <a:pt x="3613688" y="173065"/>
                  <a:pt x="0" y="0"/>
                  <a:pt x="0" y="0"/>
                </a:cubicBezTo>
              </a:path>
            </a:pathLst>
          </a:custGeom>
          <a:noFill/>
          <a:ln w="63500">
            <a:solidFill>
              <a:srgbClr val="3025FF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775">
              <a:spcBef>
                <a:spcPts val="100"/>
              </a:spcBef>
            </a:pPr>
            <a:r>
              <a:rPr spc="409" dirty="0"/>
              <a:t>Who</a:t>
            </a:r>
            <a:r>
              <a:rPr spc="-220" dirty="0"/>
              <a:t> </a:t>
            </a:r>
            <a:r>
              <a:rPr spc="-65" dirty="0"/>
              <a:t>are</a:t>
            </a:r>
            <a:r>
              <a:rPr spc="-210" dirty="0"/>
              <a:t> </a:t>
            </a:r>
            <a:r>
              <a:rPr spc="-65" dirty="0"/>
              <a:t>the</a:t>
            </a:r>
            <a:r>
              <a:rPr spc="-210" dirty="0"/>
              <a:t> </a:t>
            </a:r>
            <a:r>
              <a:rPr spc="50" dirty="0"/>
              <a:t>phone</a:t>
            </a:r>
            <a:r>
              <a:rPr spc="-210" dirty="0"/>
              <a:t> </a:t>
            </a:r>
            <a:r>
              <a:rPr spc="55" dirty="0"/>
              <a:t>phreaks?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0305" y="1620013"/>
            <a:ext cx="8150225" cy="460057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41300" marR="796290" indent="-228600">
              <a:lnSpc>
                <a:spcPts val="3100"/>
              </a:lnSpc>
              <a:spcBef>
                <a:spcPts val="219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People</a:t>
            </a:r>
            <a:r>
              <a:rPr sz="2600" kern="0" spc="-8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10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who</a:t>
            </a:r>
            <a:r>
              <a:rPr sz="2600" kern="0" spc="-9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study,</a:t>
            </a:r>
            <a:r>
              <a:rPr sz="2600" kern="0" spc="-7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8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explore, </a:t>
            </a:r>
            <a:r>
              <a:rPr sz="26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and</a:t>
            </a:r>
            <a:r>
              <a:rPr sz="2600" kern="0" spc="-8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experiment</a:t>
            </a:r>
            <a:r>
              <a:rPr sz="2600" kern="0" spc="-8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with </a:t>
            </a:r>
            <a:r>
              <a:rPr sz="2600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telecommunications</a:t>
            </a:r>
            <a:r>
              <a:rPr sz="2600" kern="0" spc="-5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equipment.</a:t>
            </a:r>
            <a:endParaRPr sz="260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697865" marR="29845" lvl="1" indent="-228600">
              <a:lnSpc>
                <a:spcPts val="2590"/>
              </a:lnSpc>
              <a:spcBef>
                <a:spcPts val="1019"/>
              </a:spcBef>
              <a:buFont typeface="Arial MT"/>
              <a:buChar char="•"/>
              <a:tabLst>
                <a:tab pos="697865" algn="l"/>
              </a:tabLst>
            </a:pPr>
            <a:r>
              <a:rPr sz="22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Listen</a:t>
            </a:r>
            <a:r>
              <a:rPr sz="2200" kern="0" spc="-8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3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to</a:t>
            </a:r>
            <a:r>
              <a:rPr sz="2200" kern="0" spc="-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patterns</a:t>
            </a:r>
            <a:r>
              <a:rPr sz="2200" kern="0" spc="-8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and</a:t>
            </a:r>
            <a:r>
              <a:rPr sz="2200" kern="0" spc="-7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tones</a:t>
            </a:r>
            <a:r>
              <a:rPr sz="2200" kern="0" spc="-8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on</a:t>
            </a:r>
            <a:r>
              <a:rPr sz="2200" kern="0" spc="-7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telephone</a:t>
            </a:r>
            <a:r>
              <a:rPr sz="2200" kern="0" spc="-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lines</a:t>
            </a:r>
            <a:r>
              <a:rPr sz="2200" kern="0" spc="-8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and</a:t>
            </a:r>
            <a:r>
              <a:rPr sz="2200" kern="0" spc="-7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attempt </a:t>
            </a:r>
            <a:r>
              <a:rPr sz="2200" kern="0" spc="-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to</a:t>
            </a:r>
            <a:r>
              <a:rPr sz="2200" kern="0" spc="-1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decipher</a:t>
            </a:r>
            <a:r>
              <a:rPr sz="2200" kern="0" spc="-1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them</a:t>
            </a:r>
            <a:endParaRPr sz="220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697865" marR="5080" lvl="1" indent="-228600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697865" algn="l"/>
              </a:tabLst>
            </a:pPr>
            <a:r>
              <a:rPr sz="2200" kern="0" spc="5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Read</a:t>
            </a:r>
            <a:r>
              <a:rPr sz="2200" kern="0" spc="-10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obscure</a:t>
            </a:r>
            <a:r>
              <a:rPr sz="2200" kern="0" spc="-9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5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technical</a:t>
            </a:r>
            <a:r>
              <a:rPr sz="2200" kern="0" spc="-9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3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journals</a:t>
            </a:r>
            <a:r>
              <a:rPr sz="2200" kern="0" spc="-10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about</a:t>
            </a:r>
            <a:r>
              <a:rPr sz="2200" kern="0" spc="-9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4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the</a:t>
            </a:r>
            <a:r>
              <a:rPr sz="2200" kern="0" spc="-9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inner</a:t>
            </a:r>
            <a:r>
              <a:rPr sz="2200" kern="0" spc="-9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5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workings</a:t>
            </a:r>
            <a:r>
              <a:rPr sz="2200" kern="0" spc="-10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of </a:t>
            </a:r>
            <a:r>
              <a:rPr sz="2200" kern="0" spc="-4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the</a:t>
            </a:r>
            <a:r>
              <a:rPr sz="2200" kern="0" spc="-1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telephone</a:t>
            </a:r>
            <a:r>
              <a:rPr sz="2200" kern="0" spc="-11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system</a:t>
            </a:r>
            <a:endParaRPr sz="220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697865" lvl="1" indent="-228600">
              <a:spcBef>
                <a:spcPts val="885"/>
              </a:spcBef>
              <a:buFont typeface="Arial MT"/>
              <a:buChar char="•"/>
              <a:tabLst>
                <a:tab pos="697865" algn="l"/>
              </a:tabLst>
            </a:pPr>
            <a:r>
              <a:rPr sz="22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Impersonate</a:t>
            </a:r>
            <a:r>
              <a:rPr sz="2200" kern="0" spc="-1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operators</a:t>
            </a:r>
            <a:r>
              <a:rPr sz="2200" kern="0" spc="-1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or</a:t>
            </a:r>
            <a:r>
              <a:rPr sz="2200" kern="0" spc="-11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other</a:t>
            </a:r>
            <a:r>
              <a:rPr sz="2200" kern="0" spc="-11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telco</a:t>
            </a:r>
            <a:r>
              <a:rPr sz="2200" kern="0" spc="-10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employees</a:t>
            </a:r>
            <a:endParaRPr sz="220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697865" marR="376555" lvl="1" indent="-228600">
              <a:lnSpc>
                <a:spcPts val="2590"/>
              </a:lnSpc>
              <a:spcBef>
                <a:spcPts val="990"/>
              </a:spcBef>
              <a:buFont typeface="Arial MT"/>
              <a:buChar char="•"/>
              <a:tabLst>
                <a:tab pos="697865" algn="l"/>
              </a:tabLst>
            </a:pPr>
            <a:r>
              <a:rPr sz="22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Build</a:t>
            </a:r>
            <a:r>
              <a:rPr sz="2200" kern="0" spc="-1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devices</a:t>
            </a:r>
            <a:r>
              <a:rPr sz="2200" kern="0" spc="-1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3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to</a:t>
            </a:r>
            <a:r>
              <a:rPr sz="2200" kern="0" spc="-1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make</a:t>
            </a:r>
            <a:r>
              <a:rPr sz="2200" kern="0" spc="-10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4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the</a:t>
            </a:r>
            <a:r>
              <a:rPr sz="2200" kern="0" spc="-1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telephone</a:t>
            </a:r>
            <a:r>
              <a:rPr sz="2200" kern="0" spc="-1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network</a:t>
            </a:r>
            <a:r>
              <a:rPr sz="2200" kern="0" spc="-1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5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act</a:t>
            </a:r>
            <a:r>
              <a:rPr sz="2200" kern="0" spc="-1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in</a:t>
            </a:r>
            <a:r>
              <a:rPr sz="2200" kern="0" spc="-1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7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ways </a:t>
            </a:r>
            <a:r>
              <a:rPr sz="22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not</a:t>
            </a:r>
            <a:r>
              <a:rPr sz="2200" kern="0" spc="-9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intended</a:t>
            </a:r>
            <a:r>
              <a:rPr sz="2200" kern="0" spc="-10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by</a:t>
            </a:r>
            <a:r>
              <a:rPr sz="2200" kern="0" spc="-10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4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the</a:t>
            </a:r>
            <a:r>
              <a:rPr sz="2200" kern="0" spc="-9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200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designers</a:t>
            </a:r>
            <a:endParaRPr sz="220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241300" marR="216535" indent="-228600">
              <a:lnSpc>
                <a:spcPct val="102299"/>
              </a:lnSpc>
              <a:spcBef>
                <a:spcPts val="123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For</a:t>
            </a:r>
            <a:r>
              <a:rPr sz="2600" kern="0" spc="-1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3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the</a:t>
            </a:r>
            <a:r>
              <a:rPr sz="2600" kern="0" spc="-9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most</a:t>
            </a:r>
            <a:r>
              <a:rPr sz="2600" kern="0" spc="-10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1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part,</a:t>
            </a:r>
            <a:r>
              <a:rPr sz="2600" kern="0" spc="-9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6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primarily</a:t>
            </a:r>
            <a:r>
              <a:rPr sz="2600" kern="0" spc="-10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3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interested</a:t>
            </a:r>
            <a:r>
              <a:rPr sz="2600" kern="0" spc="-10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in</a:t>
            </a:r>
            <a:r>
              <a:rPr sz="2600" kern="0" spc="-1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knowledge, </a:t>
            </a:r>
            <a:r>
              <a:rPr sz="26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but</a:t>
            </a:r>
            <a:r>
              <a:rPr sz="2600" kern="0" spc="-9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sometimes</a:t>
            </a:r>
            <a:r>
              <a:rPr sz="2600" kern="0" spc="-9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ended</a:t>
            </a:r>
            <a:r>
              <a:rPr sz="2600" kern="0" spc="-9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up</a:t>
            </a:r>
            <a:r>
              <a:rPr sz="2600" kern="0" spc="-9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in</a:t>
            </a:r>
            <a:r>
              <a:rPr sz="2600" kern="0" spc="-9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legal</a:t>
            </a:r>
            <a:r>
              <a:rPr sz="2600" kern="0" spc="-10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600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trouble…</a:t>
            </a:r>
            <a:endParaRPr sz="260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715397" cy="1143000"/>
          </a:xfrm>
        </p:spPr>
        <p:txBody>
          <a:bodyPr>
            <a:noAutofit/>
          </a:bodyPr>
          <a:lstStyle/>
          <a:p>
            <a:r>
              <a:rPr lang="en-US" sz="4800" dirty="0"/>
              <a:t>Coarse CFI:  Control Flow Guard (CFG)   </a:t>
            </a:r>
            <a:r>
              <a:rPr lang="en-US" sz="2400" dirty="0"/>
              <a:t>(Windows 10)</a:t>
            </a:r>
            <a:endParaRPr lang="en-US" sz="373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964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Coarse CFI:</a:t>
            </a:r>
          </a:p>
          <a:p>
            <a:r>
              <a:rPr lang="en-US" sz="3200" dirty="0"/>
              <a:t>Protects indirect calls by checking against a bitmask of all valid function entry points in executable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9" t="14813"/>
          <a:stretch/>
        </p:blipFill>
        <p:spPr>
          <a:xfrm>
            <a:off x="406400" y="4058425"/>
            <a:ext cx="8069739" cy="2250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1788" y="4187709"/>
            <a:ext cx="26563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ensures target is</a:t>
            </a:r>
            <a:br>
              <a:rPr lang="en-US" sz="2400" dirty="0"/>
            </a:br>
            <a:r>
              <a:rPr lang="en-US" sz="2400" dirty="0"/>
              <a:t>the entry point of a</a:t>
            </a:r>
            <a:br>
              <a:rPr lang="en-US" sz="2400" dirty="0"/>
            </a:br>
            <a:r>
              <a:rPr lang="en-US" sz="2400" dirty="0"/>
              <a:t>function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4676913" y="4492379"/>
            <a:ext cx="3995251" cy="672896"/>
          </a:xfrm>
          <a:custGeom>
            <a:avLst/>
            <a:gdLst>
              <a:gd name="connsiteX0" fmla="*/ 2996438 w 2996438"/>
              <a:gd name="connsiteY0" fmla="*/ 0 h 504672"/>
              <a:gd name="connsiteX1" fmla="*/ 1834065 w 2996438"/>
              <a:gd name="connsiteY1" fmla="*/ 108488 h 504672"/>
              <a:gd name="connsiteX2" fmla="*/ 160248 w 2996438"/>
              <a:gd name="connsiteY2" fmla="*/ 464949 h 504672"/>
              <a:gd name="connsiteX3" fmla="*/ 67258 w 2996438"/>
              <a:gd name="connsiteY3" fmla="*/ 495945 h 5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438" h="504672">
                <a:moveTo>
                  <a:pt x="2996438" y="0"/>
                </a:moveTo>
                <a:cubicBezTo>
                  <a:pt x="2651600" y="15498"/>
                  <a:pt x="2306763" y="30997"/>
                  <a:pt x="1834065" y="108488"/>
                </a:cubicBezTo>
                <a:cubicBezTo>
                  <a:pt x="1361367" y="185979"/>
                  <a:pt x="454716" y="400373"/>
                  <a:pt x="160248" y="464949"/>
                </a:cubicBezTo>
                <a:cubicBezTo>
                  <a:pt x="-134220" y="529525"/>
                  <a:pt x="67258" y="495945"/>
                  <a:pt x="67258" y="495945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271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-89812"/>
            <a:ext cx="11480800" cy="1143000"/>
          </a:xfrm>
        </p:spPr>
        <p:txBody>
          <a:bodyPr>
            <a:noAutofit/>
          </a:bodyPr>
          <a:lstStyle/>
          <a:p>
            <a:r>
              <a:rPr lang="en-US" sz="4800" dirty="0"/>
              <a:t>Coarse CFI using </a:t>
            </a:r>
            <a:r>
              <a:rPr lang="en-US" sz="4800" b="1" dirty="0" err="1"/>
              <a:t>EndBranch</a:t>
            </a:r>
            <a:r>
              <a:rPr lang="en-US" sz="4800" dirty="0"/>
              <a:t> </a:t>
            </a:r>
            <a:r>
              <a:rPr lang="en-US" sz="3200" dirty="0"/>
              <a:t>(Intel) </a:t>
            </a:r>
            <a:r>
              <a:rPr lang="en-US" sz="4800" dirty="0"/>
              <a:t>and </a:t>
            </a:r>
            <a:r>
              <a:rPr lang="en-US" sz="4800" b="1" dirty="0"/>
              <a:t>BTI </a:t>
            </a:r>
            <a:r>
              <a:rPr lang="en-US" sz="3200" b="1" dirty="0"/>
              <a:t>(ARM)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092200"/>
            <a:ext cx="8500533" cy="558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New instruction </a:t>
            </a:r>
            <a:r>
              <a:rPr lang="en-US" sz="3200" b="1" dirty="0" err="1"/>
              <a:t>EndBranch</a:t>
            </a:r>
            <a:r>
              <a:rPr lang="en-US" sz="3200" dirty="0"/>
              <a:t> </a:t>
            </a:r>
            <a:r>
              <a:rPr lang="en-US" sz="2667" dirty="0"/>
              <a:t>(Intel) </a:t>
            </a:r>
            <a:r>
              <a:rPr lang="en-US" sz="3200" dirty="0"/>
              <a:t>and </a:t>
            </a:r>
            <a:r>
              <a:rPr lang="en-US" sz="3200" b="1" dirty="0"/>
              <a:t>BTI</a:t>
            </a:r>
            <a:r>
              <a:rPr lang="en-US" sz="3200" dirty="0"/>
              <a:t> </a:t>
            </a:r>
            <a:r>
              <a:rPr lang="en-US" sz="2667" dirty="0"/>
              <a:t>(ARM):</a:t>
            </a:r>
            <a:endParaRPr lang="en-US" sz="3200" dirty="0"/>
          </a:p>
          <a:p>
            <a:pPr>
              <a:spcBef>
                <a:spcPts val="1568"/>
              </a:spcBef>
            </a:pPr>
            <a:r>
              <a:rPr lang="en-US" sz="3200" dirty="0"/>
              <a:t>After an indirect </a:t>
            </a:r>
            <a:r>
              <a:rPr lang="en-US" sz="3200" b="1" dirty="0"/>
              <a:t>JMP</a:t>
            </a:r>
            <a:r>
              <a:rPr lang="en-US" sz="3200" dirty="0"/>
              <a:t> or </a:t>
            </a:r>
            <a:r>
              <a:rPr lang="en-US" sz="3200" b="1" dirty="0"/>
              <a:t>CALL</a:t>
            </a:r>
            <a:r>
              <a:rPr lang="en-US" sz="3200" dirty="0"/>
              <a:t>:   </a:t>
            </a:r>
            <a:br>
              <a:rPr lang="en-US" sz="3200" dirty="0"/>
            </a:br>
            <a:r>
              <a:rPr lang="en-US" sz="3200" dirty="0"/>
              <a:t>the next instruction in the </a:t>
            </a:r>
            <a:br>
              <a:rPr lang="en-US" sz="3200" dirty="0"/>
            </a:br>
            <a:r>
              <a:rPr lang="en-US" sz="3200" dirty="0"/>
              <a:t>instruction stream must be </a:t>
            </a:r>
            <a:r>
              <a:rPr lang="en-US" sz="3200" b="1" dirty="0" err="1"/>
              <a:t>EndBranch</a:t>
            </a:r>
            <a:endParaRPr lang="en-US" sz="3200" b="1" dirty="0"/>
          </a:p>
          <a:p>
            <a:pPr>
              <a:spcBef>
                <a:spcPts val="2368"/>
              </a:spcBef>
            </a:pPr>
            <a:r>
              <a:rPr lang="en-US" sz="3200" dirty="0"/>
              <a:t>If not, then trigger a #CP fault  </a:t>
            </a:r>
            <a:br>
              <a:rPr lang="en-US" sz="3200" dirty="0"/>
            </a:br>
            <a:r>
              <a:rPr lang="en-US" sz="3200" dirty="0"/>
              <a:t>and halt execution</a:t>
            </a:r>
          </a:p>
          <a:p>
            <a:pPr>
              <a:spcBef>
                <a:spcPts val="2368"/>
              </a:spcBef>
            </a:pPr>
            <a:r>
              <a:rPr lang="en-US" sz="3200" dirty="0"/>
              <a:t>Ensures an indirect JMP or CALL can only go</a:t>
            </a:r>
            <a:br>
              <a:rPr lang="en-US" sz="3200" dirty="0"/>
            </a:br>
            <a:r>
              <a:rPr lang="en-US" sz="3200" dirty="0"/>
              <a:t>to a valid target address  ⇒  no </a:t>
            </a:r>
            <a:r>
              <a:rPr lang="en-US" sz="3200" dirty="0" err="1"/>
              <a:t>func</a:t>
            </a:r>
            <a:r>
              <a:rPr lang="en-US" sz="3200" dirty="0"/>
              <a:t>. </a:t>
            </a:r>
            <a:r>
              <a:rPr lang="en-US" sz="3200" dirty="0" err="1"/>
              <a:t>ptr</a:t>
            </a:r>
            <a:r>
              <a:rPr lang="en-US" sz="3200" dirty="0"/>
              <a:t>. hijack</a:t>
            </a:r>
          </a:p>
          <a:p>
            <a:pPr marL="0" indent="0">
              <a:spcBef>
                <a:spcPts val="768"/>
              </a:spcBef>
              <a:buNone/>
              <a:tabLst>
                <a:tab pos="457189" algn="l"/>
              </a:tabLst>
            </a:pPr>
            <a:r>
              <a:rPr lang="en-US" sz="2933" dirty="0"/>
              <a:t>	(compiler inserts </a:t>
            </a:r>
            <a:r>
              <a:rPr lang="en-US" sz="2933" dirty="0" err="1"/>
              <a:t>EndBranch</a:t>
            </a:r>
            <a:r>
              <a:rPr lang="en-US" sz="2933" dirty="0"/>
              <a:t> at valid locations)</a:t>
            </a:r>
          </a:p>
        </p:txBody>
      </p:sp>
      <p:sp>
        <p:nvSpPr>
          <p:cNvPr id="4" name="Rectangle 3"/>
          <p:cNvSpPr/>
          <p:nvPr/>
        </p:nvSpPr>
        <p:spPr>
          <a:xfrm>
            <a:off x="9448800" y="1193800"/>
            <a:ext cx="1930400" cy="200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</a:rPr>
              <a:t>call </a:t>
            </a:r>
            <a:r>
              <a:rPr lang="en-US" sz="2667" dirty="0" err="1">
                <a:solidFill>
                  <a:schemeClr val="tx1"/>
                </a:solidFill>
              </a:rPr>
              <a:t>eax</a:t>
            </a:r>
            <a:endParaRPr lang="en-US" sz="2667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000" y="1145779"/>
            <a:ext cx="375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60000" y="2288779"/>
            <a:ext cx="375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⦚</a:t>
            </a:r>
          </a:p>
        </p:txBody>
      </p:sp>
      <p:sp>
        <p:nvSpPr>
          <p:cNvPr id="7" name="Rectangle 6"/>
          <p:cNvSpPr/>
          <p:nvPr/>
        </p:nvSpPr>
        <p:spPr>
          <a:xfrm>
            <a:off x="9465733" y="3810000"/>
            <a:ext cx="1930400" cy="2362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667" dirty="0" err="1">
                <a:solidFill>
                  <a:schemeClr val="tx1"/>
                </a:solidFill>
              </a:rPr>
              <a:t>EndBranch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spcBef>
                <a:spcPts val="800"/>
              </a:spcBef>
            </a:pPr>
            <a:endParaRPr lang="en-US" sz="2667" dirty="0">
              <a:solidFill>
                <a:schemeClr val="tx1"/>
              </a:solidFill>
            </a:endParaRPr>
          </a:p>
          <a:p>
            <a:pPr algn="ctr">
              <a:spcBef>
                <a:spcPts val="800"/>
              </a:spcBef>
            </a:pPr>
            <a:r>
              <a:rPr lang="en-US" sz="2667" dirty="0">
                <a:solidFill>
                  <a:schemeClr val="tx1"/>
                </a:solidFill>
              </a:rPr>
              <a:t>add </a:t>
            </a:r>
            <a:r>
              <a:rPr lang="en-US" sz="2667" dirty="0" err="1">
                <a:solidFill>
                  <a:schemeClr val="tx1"/>
                </a:solidFill>
              </a:rPr>
              <a:t>ebp</a:t>
            </a:r>
            <a:r>
              <a:rPr lang="en-US" sz="2667" dirty="0">
                <a:solidFill>
                  <a:schemeClr val="tx1"/>
                </a:solidFill>
              </a:rPr>
              <a:t>,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61600" y="5359401"/>
            <a:ext cx="375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⦚</a:t>
            </a:r>
          </a:p>
        </p:txBody>
      </p:sp>
      <p:sp>
        <p:nvSpPr>
          <p:cNvPr id="19" name="Freeform 18"/>
          <p:cNvSpPr/>
          <p:nvPr/>
        </p:nvSpPr>
        <p:spPr>
          <a:xfrm>
            <a:off x="11379200" y="2192867"/>
            <a:ext cx="524933" cy="1828800"/>
          </a:xfrm>
          <a:custGeom>
            <a:avLst/>
            <a:gdLst>
              <a:gd name="connsiteX0" fmla="*/ 0 w 393700"/>
              <a:gd name="connsiteY0" fmla="*/ 0 h 1371600"/>
              <a:gd name="connsiteX1" fmla="*/ 393700 w 393700"/>
              <a:gd name="connsiteY1" fmla="*/ 0 h 1371600"/>
              <a:gd name="connsiteX2" fmla="*/ 393700 w 393700"/>
              <a:gd name="connsiteY2" fmla="*/ 1371600 h 1371600"/>
              <a:gd name="connsiteX3" fmla="*/ 63500 w 393700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00" h="1371600">
                <a:moveTo>
                  <a:pt x="0" y="0"/>
                </a:moveTo>
                <a:lnTo>
                  <a:pt x="393700" y="0"/>
                </a:lnTo>
                <a:lnTo>
                  <a:pt x="393700" y="1371600"/>
                </a:lnTo>
                <a:lnTo>
                  <a:pt x="63500" y="137160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10244667" y="4192826"/>
            <a:ext cx="375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⦚</a:t>
            </a:r>
          </a:p>
        </p:txBody>
      </p:sp>
      <p:sp>
        <p:nvSpPr>
          <p:cNvPr id="21" name="Freeform 20"/>
          <p:cNvSpPr/>
          <p:nvPr/>
        </p:nvSpPr>
        <p:spPr>
          <a:xfrm flipH="1">
            <a:off x="9008533" y="2236153"/>
            <a:ext cx="385424" cy="2877713"/>
          </a:xfrm>
          <a:custGeom>
            <a:avLst/>
            <a:gdLst>
              <a:gd name="connsiteX0" fmla="*/ 0 w 393700"/>
              <a:gd name="connsiteY0" fmla="*/ 0 h 1371600"/>
              <a:gd name="connsiteX1" fmla="*/ 393700 w 393700"/>
              <a:gd name="connsiteY1" fmla="*/ 0 h 1371600"/>
              <a:gd name="connsiteX2" fmla="*/ 393700 w 393700"/>
              <a:gd name="connsiteY2" fmla="*/ 1371600 h 1371600"/>
              <a:gd name="connsiteX3" fmla="*/ 63500 w 393700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00" h="1371600">
                <a:moveTo>
                  <a:pt x="0" y="0"/>
                </a:moveTo>
                <a:lnTo>
                  <a:pt x="393700" y="0"/>
                </a:lnTo>
                <a:lnTo>
                  <a:pt x="393700" y="1371600"/>
                </a:lnTo>
                <a:lnTo>
                  <a:pt x="63500" y="137160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845" y="3230519"/>
            <a:ext cx="643467" cy="7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4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CFG,  </a:t>
            </a:r>
            <a:r>
              <a:rPr lang="en-US" dirty="0" err="1"/>
              <a:t>EndBranch</a:t>
            </a:r>
            <a:r>
              <a:rPr lang="en-US" dirty="0"/>
              <a:t>,  BTI:   limitations</a:t>
            </a:r>
            <a:endParaRPr lang="en-US" sz="42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964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Poor man’s version of CFI:</a:t>
            </a:r>
          </a:p>
          <a:p>
            <a:r>
              <a:rPr lang="en-US" sz="3200" dirty="0"/>
              <a:t>Protects indirect calls by checking against a bitmask of all valid function entry points in executable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9" t="14813"/>
          <a:stretch/>
        </p:blipFill>
        <p:spPr>
          <a:xfrm>
            <a:off x="406400" y="4058425"/>
            <a:ext cx="8069739" cy="2250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1788" y="4187709"/>
            <a:ext cx="26563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ensures target is</a:t>
            </a:r>
            <a:br>
              <a:rPr lang="en-US" sz="2400" dirty="0"/>
            </a:br>
            <a:r>
              <a:rPr lang="en-US" sz="2400" dirty="0"/>
              <a:t>the entry point of a</a:t>
            </a:r>
            <a:br>
              <a:rPr lang="en-US" sz="2400" dirty="0"/>
            </a:br>
            <a:r>
              <a:rPr lang="en-US" sz="2400" dirty="0"/>
              <a:t>function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4676913" y="4492379"/>
            <a:ext cx="3995251" cy="672896"/>
          </a:xfrm>
          <a:custGeom>
            <a:avLst/>
            <a:gdLst>
              <a:gd name="connsiteX0" fmla="*/ 2996438 w 2996438"/>
              <a:gd name="connsiteY0" fmla="*/ 0 h 504672"/>
              <a:gd name="connsiteX1" fmla="*/ 1834065 w 2996438"/>
              <a:gd name="connsiteY1" fmla="*/ 108488 h 504672"/>
              <a:gd name="connsiteX2" fmla="*/ 160248 w 2996438"/>
              <a:gd name="connsiteY2" fmla="*/ 464949 h 504672"/>
              <a:gd name="connsiteX3" fmla="*/ 67258 w 2996438"/>
              <a:gd name="connsiteY3" fmla="*/ 495945 h 5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438" h="504672">
                <a:moveTo>
                  <a:pt x="2996438" y="0"/>
                </a:moveTo>
                <a:cubicBezTo>
                  <a:pt x="2651600" y="15498"/>
                  <a:pt x="2306763" y="30997"/>
                  <a:pt x="1834065" y="108488"/>
                </a:cubicBezTo>
                <a:cubicBezTo>
                  <a:pt x="1361367" y="185979"/>
                  <a:pt x="454716" y="400373"/>
                  <a:pt x="160248" y="464949"/>
                </a:cubicBezTo>
                <a:cubicBezTo>
                  <a:pt x="-134220" y="529525"/>
                  <a:pt x="67258" y="495945"/>
                  <a:pt x="67258" y="495945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1524000" y="1852977"/>
            <a:ext cx="9144000" cy="3423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indent="-457189">
              <a:buFont typeface="Arial" charset="0"/>
              <a:buChar char="•"/>
            </a:pPr>
            <a:r>
              <a:rPr lang="en-US" sz="3733" dirty="0">
                <a:solidFill>
                  <a:schemeClr val="accent4">
                    <a:lumMod val="50000"/>
                  </a:schemeClr>
                </a:solidFill>
              </a:rPr>
              <a:t>Does not prevent attacker from causing </a:t>
            </a:r>
            <a:br>
              <a:rPr lang="en-US" sz="3733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3733" dirty="0">
                <a:solidFill>
                  <a:schemeClr val="accent4">
                    <a:lumMod val="50000"/>
                  </a:schemeClr>
                </a:solidFill>
              </a:rPr>
              <a:t>a jump to a valid </a:t>
            </a:r>
            <a:r>
              <a:rPr lang="en-US" sz="3733" b="1" u="sng" dirty="0">
                <a:solidFill>
                  <a:schemeClr val="accent4">
                    <a:lumMod val="50000"/>
                  </a:schemeClr>
                </a:solidFill>
              </a:rPr>
              <a:t>wrong</a:t>
            </a:r>
            <a:r>
              <a:rPr lang="en-US" sz="3733" dirty="0">
                <a:solidFill>
                  <a:schemeClr val="accent4">
                    <a:lumMod val="50000"/>
                  </a:schemeClr>
                </a:solidFill>
              </a:rPr>
              <a:t> function </a:t>
            </a:r>
          </a:p>
          <a:p>
            <a:pPr marL="457189" indent="-457189">
              <a:spcBef>
                <a:spcPts val="2600"/>
              </a:spcBef>
              <a:buFont typeface="Arial" charset="0"/>
              <a:buChar char="•"/>
            </a:pPr>
            <a:r>
              <a:rPr lang="en-US" sz="3733" dirty="0">
                <a:solidFill>
                  <a:schemeClr val="accent4">
                    <a:lumMod val="50000"/>
                  </a:schemeClr>
                </a:solidFill>
              </a:rPr>
              <a:t>Hard to build accurate control </a:t>
            </a:r>
            <a:br>
              <a:rPr lang="en-US" sz="3733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3733" dirty="0">
                <a:solidFill>
                  <a:schemeClr val="accent4">
                    <a:lumMod val="50000"/>
                  </a:schemeClr>
                </a:solidFill>
              </a:rPr>
              <a:t>flow graph statically</a:t>
            </a:r>
          </a:p>
        </p:txBody>
      </p:sp>
    </p:spTree>
    <p:extLst>
      <p:ext uri="{BB962C8B-B14F-4D97-AF65-F5344CB8AC3E}">
        <p14:creationId xmlns:p14="http://schemas.microsoft.com/office/powerpoint/2010/main" val="144031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400" y="1117601"/>
            <a:ext cx="11176000" cy="5364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ea typeface="Consolas" charset="0"/>
                <a:cs typeface="Consolas" charset="0"/>
              </a:rPr>
              <a:t>void </a:t>
            </a:r>
            <a:r>
              <a:rPr lang="en-US" sz="2933" b="1" dirty="0" err="1">
                <a:ea typeface="Consolas" charset="0"/>
                <a:cs typeface="Consolas" charset="0"/>
              </a:rPr>
              <a:t>HandshakeHandler</a:t>
            </a:r>
            <a:r>
              <a:rPr lang="en-US" sz="2933" dirty="0">
                <a:ea typeface="Consolas" charset="0"/>
                <a:cs typeface="Consolas" charset="0"/>
              </a:rPr>
              <a:t>(Session *s, char *</a:t>
            </a:r>
            <a:r>
              <a:rPr lang="en-US" sz="2933" dirty="0" err="1">
                <a:ea typeface="Consolas" charset="0"/>
                <a:cs typeface="Consolas" charset="0"/>
              </a:rPr>
              <a:t>pkt</a:t>
            </a:r>
            <a:r>
              <a:rPr lang="en-US" sz="2933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600"/>
              </a:spcBef>
            </a:pPr>
            <a:r>
              <a:rPr lang="en-US" sz="2933" dirty="0">
                <a:ea typeface="Consolas" charset="0"/>
                <a:cs typeface="Consolas" charset="0"/>
              </a:rPr>
              <a:t>      s-&gt;</a:t>
            </a:r>
            <a:r>
              <a:rPr lang="en-US" sz="2933" dirty="0" err="1">
                <a:ea typeface="Consolas" charset="0"/>
                <a:cs typeface="Consolas" charset="0"/>
              </a:rPr>
              <a:t>hdlr</a:t>
            </a:r>
            <a:r>
              <a:rPr lang="en-US" sz="2933" dirty="0">
                <a:ea typeface="Consolas" charset="0"/>
                <a:cs typeface="Consolas" charset="0"/>
              </a:rPr>
              <a:t> = &amp;</a:t>
            </a:r>
            <a:r>
              <a:rPr lang="en-US" sz="2933" b="1" dirty="0" err="1">
                <a:ea typeface="Consolas" charset="0"/>
                <a:cs typeface="Consolas" charset="0"/>
              </a:rPr>
              <a:t>LoginHandler</a:t>
            </a:r>
            <a:r>
              <a:rPr lang="en-US" sz="2933" dirty="0">
                <a:ea typeface="Consolas" charset="0"/>
                <a:cs typeface="Consolas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2933" dirty="0">
                <a:ea typeface="Consolas" charset="0"/>
                <a:cs typeface="Consolas" charset="0"/>
              </a:rPr>
              <a:t>      </a:t>
            </a:r>
            <a:r>
              <a:rPr lang="is-IS" sz="2933" dirty="0">
                <a:ea typeface="Consolas" charset="0"/>
                <a:cs typeface="Consolas" charset="0"/>
              </a:rPr>
              <a:t>... Buffer overflow over Session struct ...</a:t>
            </a:r>
            <a:endParaRPr lang="en-US" sz="2933" dirty="0">
              <a:ea typeface="Consolas" charset="0"/>
              <a:cs typeface="Consolas" charset="0"/>
            </a:endParaRPr>
          </a:p>
          <a:p>
            <a:r>
              <a:rPr lang="en-US" sz="2933" dirty="0">
                <a:ea typeface="Consolas" charset="0"/>
                <a:cs typeface="Consolas" charset="0"/>
              </a:rPr>
              <a:t>}</a:t>
            </a:r>
          </a:p>
          <a:p>
            <a:endParaRPr lang="en-US" sz="2933" dirty="0">
              <a:ea typeface="Consolas" charset="0"/>
              <a:cs typeface="Consolas" charset="0"/>
            </a:endParaRPr>
          </a:p>
          <a:p>
            <a:r>
              <a:rPr lang="en-US" sz="2933" dirty="0">
                <a:ea typeface="Consolas" charset="0"/>
                <a:cs typeface="Consolas" charset="0"/>
              </a:rPr>
              <a:t>void </a:t>
            </a:r>
            <a:r>
              <a:rPr lang="en-US" sz="2933" b="1" dirty="0" err="1">
                <a:ea typeface="Consolas" charset="0"/>
                <a:cs typeface="Consolas" charset="0"/>
              </a:rPr>
              <a:t>LoginHandler</a:t>
            </a:r>
            <a:r>
              <a:rPr lang="en-US" sz="2933" dirty="0">
                <a:ea typeface="Consolas" charset="0"/>
                <a:cs typeface="Consolas" charset="0"/>
              </a:rPr>
              <a:t>(Session *s, char *</a:t>
            </a:r>
            <a:r>
              <a:rPr lang="en-US" sz="2933" dirty="0" err="1">
                <a:ea typeface="Consolas" charset="0"/>
                <a:cs typeface="Consolas" charset="0"/>
              </a:rPr>
              <a:t>pkt</a:t>
            </a:r>
            <a:r>
              <a:rPr lang="en-US" sz="2933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600"/>
              </a:spcBef>
            </a:pPr>
            <a:r>
              <a:rPr lang="en-US" sz="2933" dirty="0">
                <a:ea typeface="Consolas" charset="0"/>
                <a:cs typeface="Consolas" charset="0"/>
              </a:rPr>
              <a:t>      bool </a:t>
            </a:r>
            <a:r>
              <a:rPr lang="en-US" sz="2933" dirty="0" err="1">
                <a:ea typeface="Consolas" charset="0"/>
                <a:cs typeface="Consolas" charset="0"/>
              </a:rPr>
              <a:t>auth</a:t>
            </a:r>
            <a:r>
              <a:rPr lang="en-US" sz="2933" dirty="0">
                <a:ea typeface="Consolas" charset="0"/>
                <a:cs typeface="Consolas" charset="0"/>
              </a:rPr>
              <a:t> = </a:t>
            </a:r>
            <a:r>
              <a:rPr lang="en-US" sz="2933" b="1" dirty="0" err="1">
                <a:ea typeface="Consolas" charset="0"/>
                <a:cs typeface="Consolas" charset="0"/>
              </a:rPr>
              <a:t>CheckCredentials</a:t>
            </a:r>
            <a:r>
              <a:rPr lang="en-US" sz="2933" dirty="0">
                <a:ea typeface="Consolas" charset="0"/>
                <a:cs typeface="Consolas" charset="0"/>
              </a:rPr>
              <a:t>(</a:t>
            </a:r>
            <a:r>
              <a:rPr lang="en-US" sz="2933" dirty="0" err="1">
                <a:ea typeface="Consolas" charset="0"/>
                <a:cs typeface="Consolas" charset="0"/>
              </a:rPr>
              <a:t>pkt</a:t>
            </a:r>
            <a:r>
              <a:rPr lang="en-US" sz="2933" dirty="0"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en-US" sz="2933" dirty="0">
                <a:ea typeface="Consolas" charset="0"/>
                <a:cs typeface="Consolas" charset="0"/>
              </a:rPr>
              <a:t>      s-&gt;</a:t>
            </a:r>
            <a:r>
              <a:rPr lang="en-US" sz="2933" dirty="0" err="1">
                <a:ea typeface="Consolas" charset="0"/>
                <a:cs typeface="Consolas" charset="0"/>
              </a:rPr>
              <a:t>dhandler</a:t>
            </a:r>
            <a:r>
              <a:rPr lang="en-US" sz="2933" dirty="0">
                <a:ea typeface="Consolas" charset="0"/>
                <a:cs typeface="Consolas" charset="0"/>
              </a:rPr>
              <a:t> = &amp;</a:t>
            </a:r>
            <a:r>
              <a:rPr lang="en-US" sz="2933" b="1" dirty="0" err="1">
                <a:ea typeface="Consolas" charset="0"/>
                <a:cs typeface="Consolas" charset="0"/>
              </a:rPr>
              <a:t>DataHandler</a:t>
            </a:r>
            <a:r>
              <a:rPr lang="en-US" sz="2933" dirty="0">
                <a:ea typeface="Consolas" charset="0"/>
                <a:cs typeface="Consolas" charset="0"/>
              </a:rPr>
              <a:t>;</a:t>
            </a:r>
          </a:p>
          <a:p>
            <a:r>
              <a:rPr lang="en-US" sz="2933" dirty="0">
                <a:ea typeface="Consolas" charset="0"/>
                <a:cs typeface="Consolas" charset="0"/>
              </a:rPr>
              <a:t>}</a:t>
            </a:r>
          </a:p>
          <a:p>
            <a:endParaRPr lang="en-US" sz="2933" dirty="0">
              <a:ea typeface="Consolas" charset="0"/>
              <a:cs typeface="Consolas" charset="0"/>
            </a:endParaRPr>
          </a:p>
          <a:p>
            <a:r>
              <a:rPr lang="en-US" sz="2933" dirty="0">
                <a:ea typeface="Consolas" charset="0"/>
                <a:cs typeface="Consolas" charset="0"/>
              </a:rPr>
              <a:t>void </a:t>
            </a:r>
            <a:r>
              <a:rPr lang="en-US" sz="2933" b="1" dirty="0" err="1">
                <a:ea typeface="Consolas" charset="0"/>
                <a:cs typeface="Consolas" charset="0"/>
              </a:rPr>
              <a:t>DataHandler</a:t>
            </a:r>
            <a:r>
              <a:rPr lang="en-US" sz="2933" dirty="0">
                <a:ea typeface="Consolas" charset="0"/>
                <a:cs typeface="Consolas" charset="0"/>
              </a:rPr>
              <a:t>(Session *s, char *</a:t>
            </a:r>
            <a:r>
              <a:rPr lang="en-US" sz="2933" dirty="0" err="1">
                <a:ea typeface="Consolas" charset="0"/>
                <a:cs typeface="Consolas" charset="0"/>
              </a:rPr>
              <a:t>pkt</a:t>
            </a:r>
            <a:r>
              <a:rPr lang="en-US" sz="2933" dirty="0">
                <a:ea typeface="Consolas" charset="0"/>
                <a:cs typeface="Consolas" charset="0"/>
              </a:rPr>
              <a:t>);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7345355" y="2313317"/>
            <a:ext cx="1808373" cy="3128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12957" y="2364026"/>
            <a:ext cx="236944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Attacker </a:t>
            </a:r>
            <a:r>
              <a:rPr lang="en-US" sz="2400"/>
              <a:t>controls handler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247949" y="5245893"/>
            <a:ext cx="3594311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>
            <a:solidFill>
              <a:srgbClr val="FF0000"/>
            </a:solidFill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sz="2400" dirty="0"/>
              <a:t>tatic CFI: attacker can call </a:t>
            </a:r>
            <a:r>
              <a:rPr lang="en-US" sz="2400" b="1" dirty="0" err="1"/>
              <a:t>DataHandler</a:t>
            </a:r>
            <a:r>
              <a:rPr lang="en-US" sz="2400" dirty="0"/>
              <a:t> to</a:t>
            </a:r>
          </a:p>
          <a:p>
            <a:r>
              <a:rPr lang="en-US" sz="2400" dirty="0"/>
              <a:t>bypass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78686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Cryptographic Control Flow Integrity (CCFI)</a:t>
            </a:r>
            <a:br>
              <a:rPr lang="en-US" sz="4800" dirty="0"/>
            </a:br>
            <a:r>
              <a:rPr lang="en-US" sz="4133" dirty="0"/>
              <a:t>(ARM PAC - pointer authentication)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7000"/>
            <a:ext cx="11480800" cy="5334000"/>
          </a:xfrm>
        </p:spPr>
        <p:txBody>
          <a:bodyPr anchor="t">
            <a:normAutofit/>
          </a:bodyPr>
          <a:lstStyle/>
          <a:p>
            <a:pPr marL="0" indent="0">
              <a:buNone/>
              <a:tabLst>
                <a:tab pos="2133547" algn="l"/>
              </a:tabLst>
            </a:pPr>
            <a:r>
              <a:rPr lang="en-US" sz="2667" b="1" u="sng" dirty="0"/>
              <a:t>Threat model</a:t>
            </a:r>
            <a:r>
              <a:rPr lang="en-US" sz="2667" dirty="0"/>
              <a:t>:	attacker can read/write </a:t>
            </a:r>
            <a:r>
              <a:rPr lang="en-US" sz="2667" b="1" dirty="0"/>
              <a:t>anywhere</a:t>
            </a:r>
            <a:r>
              <a:rPr lang="en-US" sz="2667" dirty="0"/>
              <a:t> in memory,</a:t>
            </a:r>
          </a:p>
          <a:p>
            <a:pPr marL="0" indent="0">
              <a:buClr>
                <a:schemeClr val="tx1"/>
              </a:buClr>
              <a:buNone/>
              <a:tabLst>
                <a:tab pos="2133547" algn="l"/>
              </a:tabLst>
            </a:pPr>
            <a:r>
              <a:rPr lang="en-US" sz="2667" dirty="0"/>
              <a:t>	program should not deviate from its control flow graph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133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2667" b="1" u="sng" dirty="0"/>
              <a:t>CCFI approach</a:t>
            </a:r>
            <a:r>
              <a:rPr lang="en-US" sz="2667" dirty="0"/>
              <a:t>:  </a:t>
            </a:r>
            <a:r>
              <a:rPr lang="en-US" sz="2400" dirty="0"/>
              <a:t>Every time a jump address is written/copied anywhere in memory:</a:t>
            </a:r>
            <a:br>
              <a:rPr lang="en-US" sz="2400" dirty="0"/>
            </a:br>
            <a:r>
              <a:rPr lang="en-US" sz="2400" dirty="0"/>
              <a:t>    compute  64-bit  AES-MAC  and append to address</a:t>
            </a:r>
          </a:p>
          <a:p>
            <a:pPr marL="0" indent="0">
              <a:buClr>
                <a:schemeClr val="tx1"/>
              </a:buClr>
              <a:buNone/>
              <a:tabLst>
                <a:tab pos="1022325" algn="l"/>
                <a:tab pos="2743131" algn="l"/>
              </a:tabLst>
            </a:pPr>
            <a:r>
              <a:rPr lang="en-US" sz="2400" dirty="0"/>
              <a:t>	On heap:	</a:t>
            </a:r>
            <a:r>
              <a:rPr lang="en-US" sz="2400" b="1" dirty="0">
                <a:solidFill>
                  <a:srgbClr val="7030A0"/>
                </a:solidFill>
              </a:rPr>
              <a:t>tag =  AES</a:t>
            </a:r>
            <a:r>
              <a:rPr lang="en-US" sz="3200" b="1" dirty="0">
                <a:solidFill>
                  <a:srgbClr val="7030A0"/>
                </a:solidFill>
              </a:rPr>
              <a:t>(</a:t>
            </a:r>
            <a:r>
              <a:rPr lang="en-US" sz="2400" b="1" dirty="0">
                <a:solidFill>
                  <a:srgbClr val="7030A0"/>
                </a:solidFill>
              </a:rPr>
              <a:t>k,    </a:t>
            </a:r>
            <a:r>
              <a:rPr lang="en-US" sz="2400" b="1" dirty="0">
                <a:solidFill>
                  <a:srgbClr val="FF0000"/>
                </a:solidFill>
              </a:rPr>
              <a:t>(jump-address,   0 </a:t>
            </a:r>
            <a:r>
              <a:rPr lang="en-US" sz="2400" b="1" dirty="0" err="1">
                <a:solidFill>
                  <a:srgbClr val="FF0000"/>
                </a:solidFill>
              </a:rPr>
              <a:t>ll</a:t>
            </a:r>
            <a:r>
              <a:rPr lang="en-US" sz="2400" b="1" dirty="0">
                <a:solidFill>
                  <a:srgbClr val="FF0000"/>
                </a:solidFill>
              </a:rPr>
              <a:t> source-address) </a:t>
            </a:r>
            <a:r>
              <a:rPr lang="en-US" sz="3200" b="1" dirty="0">
                <a:solidFill>
                  <a:srgbClr val="7030A0"/>
                </a:solidFill>
              </a:rPr>
              <a:t>)</a:t>
            </a:r>
          </a:p>
          <a:p>
            <a:pPr marL="0" indent="0">
              <a:buClr>
                <a:schemeClr val="tx1"/>
              </a:buClr>
              <a:buNone/>
              <a:tabLst>
                <a:tab pos="1022325" algn="l"/>
                <a:tab pos="2743131" algn="l"/>
              </a:tabLst>
            </a:pPr>
            <a:r>
              <a:rPr lang="en-US" sz="3200" b="1" dirty="0">
                <a:solidFill>
                  <a:srgbClr val="7030A0"/>
                </a:solidFill>
              </a:rPr>
              <a:t>	</a:t>
            </a:r>
            <a:r>
              <a:rPr lang="en-US" sz="2667" dirty="0"/>
              <a:t>on stack:	</a:t>
            </a:r>
            <a:r>
              <a:rPr lang="en-US" sz="2400" b="1" dirty="0">
                <a:solidFill>
                  <a:srgbClr val="7030A0"/>
                </a:solidFill>
              </a:rPr>
              <a:t>tag =  AES</a:t>
            </a:r>
            <a:r>
              <a:rPr lang="en-US" sz="3200" b="1" dirty="0">
                <a:solidFill>
                  <a:srgbClr val="7030A0"/>
                </a:solidFill>
              </a:rPr>
              <a:t>(</a:t>
            </a:r>
            <a:r>
              <a:rPr lang="en-US" sz="2400" b="1" dirty="0">
                <a:solidFill>
                  <a:srgbClr val="7030A0"/>
                </a:solidFill>
              </a:rPr>
              <a:t>k,    </a:t>
            </a:r>
            <a:r>
              <a:rPr lang="en-US" sz="2400" b="1" dirty="0">
                <a:solidFill>
                  <a:srgbClr val="FF0000"/>
                </a:solidFill>
              </a:rPr>
              <a:t>(jump-address,   1 </a:t>
            </a:r>
            <a:r>
              <a:rPr lang="en-US" sz="2400" b="1" dirty="0" err="1">
                <a:solidFill>
                  <a:srgbClr val="FF0000"/>
                </a:solidFill>
              </a:rPr>
              <a:t>ll</a:t>
            </a:r>
            <a:r>
              <a:rPr lang="en-US" sz="2400" b="1" dirty="0">
                <a:solidFill>
                  <a:srgbClr val="FF0000"/>
                </a:solidFill>
              </a:rPr>
              <a:t> stack-frame) </a:t>
            </a:r>
            <a:r>
              <a:rPr lang="en-US" sz="3200" b="1" dirty="0">
                <a:solidFill>
                  <a:srgbClr val="7030A0"/>
                </a:solidFill>
              </a:rPr>
              <a:t>)</a:t>
            </a:r>
            <a:endParaRPr lang="en-US" sz="2400" b="1" dirty="0">
              <a:solidFill>
                <a:srgbClr val="7030A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2400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2400" dirty="0"/>
              <a:t>Before following address,  verify AES-MAC and crash if invalid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400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2400" dirty="0"/>
              <a:t>Where to store key </a:t>
            </a:r>
            <a:r>
              <a:rPr lang="en-US" sz="2400" b="1" dirty="0">
                <a:solidFill>
                  <a:srgbClr val="7030A0"/>
                </a:solidFill>
              </a:rPr>
              <a:t>k</a:t>
            </a:r>
            <a:r>
              <a:rPr lang="en-US" sz="2400" dirty="0"/>
              <a:t>?           In </a:t>
            </a:r>
            <a:r>
              <a:rPr lang="en-US" sz="2400" dirty="0" err="1"/>
              <a:t>xmm</a:t>
            </a:r>
            <a:r>
              <a:rPr lang="en-US" sz="2400" dirty="0"/>
              <a:t> registers   (not memory)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133" dirty="0"/>
          </a:p>
          <a:p>
            <a:pPr marL="0" indent="0">
              <a:buClr>
                <a:schemeClr val="tx1"/>
              </a:buCl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401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/>
          <a:p>
            <a:r>
              <a:rPr lang="en-US" dirty="0"/>
              <a:t>Back to the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400" y="1117601"/>
            <a:ext cx="11176000" cy="5364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ea typeface="Consolas" charset="0"/>
                <a:cs typeface="Consolas" charset="0"/>
              </a:rPr>
              <a:t>void </a:t>
            </a:r>
            <a:r>
              <a:rPr lang="en-US" sz="2933" b="1" dirty="0" err="1">
                <a:ea typeface="Consolas" charset="0"/>
                <a:cs typeface="Consolas" charset="0"/>
              </a:rPr>
              <a:t>HandshakeHandler</a:t>
            </a:r>
            <a:r>
              <a:rPr lang="en-US" sz="2933" dirty="0">
                <a:ea typeface="Consolas" charset="0"/>
                <a:cs typeface="Consolas" charset="0"/>
              </a:rPr>
              <a:t>(Session *s, char *</a:t>
            </a:r>
            <a:r>
              <a:rPr lang="en-US" sz="2933" dirty="0" err="1">
                <a:ea typeface="Consolas" charset="0"/>
                <a:cs typeface="Consolas" charset="0"/>
              </a:rPr>
              <a:t>pkt</a:t>
            </a:r>
            <a:r>
              <a:rPr lang="en-US" sz="2933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600"/>
              </a:spcBef>
            </a:pPr>
            <a:r>
              <a:rPr lang="en-US" sz="2933" dirty="0">
                <a:ea typeface="Consolas" charset="0"/>
                <a:cs typeface="Consolas" charset="0"/>
              </a:rPr>
              <a:t>      s-&gt;</a:t>
            </a:r>
            <a:r>
              <a:rPr lang="en-US" sz="2933" dirty="0" err="1">
                <a:ea typeface="Consolas" charset="0"/>
                <a:cs typeface="Consolas" charset="0"/>
              </a:rPr>
              <a:t>hdlr</a:t>
            </a:r>
            <a:r>
              <a:rPr lang="en-US" sz="2933" dirty="0">
                <a:ea typeface="Consolas" charset="0"/>
                <a:cs typeface="Consolas" charset="0"/>
              </a:rPr>
              <a:t> = &amp;</a:t>
            </a:r>
            <a:r>
              <a:rPr lang="en-US" sz="2933" b="1" dirty="0" err="1">
                <a:ea typeface="Consolas" charset="0"/>
                <a:cs typeface="Consolas" charset="0"/>
              </a:rPr>
              <a:t>LoginHandler</a:t>
            </a:r>
            <a:r>
              <a:rPr lang="en-US" sz="2933" dirty="0">
                <a:ea typeface="Consolas" charset="0"/>
                <a:cs typeface="Consolas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2933" dirty="0">
                <a:ea typeface="Consolas" charset="0"/>
                <a:cs typeface="Consolas" charset="0"/>
              </a:rPr>
              <a:t>      </a:t>
            </a:r>
            <a:r>
              <a:rPr lang="is-IS" sz="2933" dirty="0">
                <a:ea typeface="Consolas" charset="0"/>
                <a:cs typeface="Consolas" charset="0"/>
              </a:rPr>
              <a:t>... Buffer overflow in Session struct ...</a:t>
            </a:r>
            <a:endParaRPr lang="en-US" sz="2933" dirty="0">
              <a:ea typeface="Consolas" charset="0"/>
              <a:cs typeface="Consolas" charset="0"/>
            </a:endParaRPr>
          </a:p>
          <a:p>
            <a:r>
              <a:rPr lang="en-US" sz="2933" dirty="0">
                <a:ea typeface="Consolas" charset="0"/>
                <a:cs typeface="Consolas" charset="0"/>
              </a:rPr>
              <a:t>}</a:t>
            </a:r>
          </a:p>
          <a:p>
            <a:endParaRPr lang="en-US" sz="2933" dirty="0">
              <a:ea typeface="Consolas" charset="0"/>
              <a:cs typeface="Consolas" charset="0"/>
            </a:endParaRPr>
          </a:p>
          <a:p>
            <a:r>
              <a:rPr lang="en-US" sz="2933" dirty="0">
                <a:ea typeface="Consolas" charset="0"/>
                <a:cs typeface="Consolas" charset="0"/>
              </a:rPr>
              <a:t>void </a:t>
            </a:r>
            <a:r>
              <a:rPr lang="en-US" sz="2933" b="1" dirty="0" err="1">
                <a:ea typeface="Consolas" charset="0"/>
                <a:cs typeface="Consolas" charset="0"/>
              </a:rPr>
              <a:t>LoginHandler</a:t>
            </a:r>
            <a:r>
              <a:rPr lang="en-US" sz="2933" dirty="0">
                <a:ea typeface="Consolas" charset="0"/>
                <a:cs typeface="Consolas" charset="0"/>
              </a:rPr>
              <a:t>(Session *s, char *</a:t>
            </a:r>
            <a:r>
              <a:rPr lang="en-US" sz="2933" dirty="0" err="1">
                <a:ea typeface="Consolas" charset="0"/>
                <a:cs typeface="Consolas" charset="0"/>
              </a:rPr>
              <a:t>pkt</a:t>
            </a:r>
            <a:r>
              <a:rPr lang="en-US" sz="2933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600"/>
              </a:spcBef>
            </a:pPr>
            <a:r>
              <a:rPr lang="en-US" sz="2933" dirty="0">
                <a:ea typeface="Consolas" charset="0"/>
                <a:cs typeface="Consolas" charset="0"/>
              </a:rPr>
              <a:t>      bool </a:t>
            </a:r>
            <a:r>
              <a:rPr lang="en-US" sz="2933" dirty="0" err="1">
                <a:ea typeface="Consolas" charset="0"/>
                <a:cs typeface="Consolas" charset="0"/>
              </a:rPr>
              <a:t>auth</a:t>
            </a:r>
            <a:r>
              <a:rPr lang="en-US" sz="2933" dirty="0">
                <a:ea typeface="Consolas" charset="0"/>
                <a:cs typeface="Consolas" charset="0"/>
              </a:rPr>
              <a:t> = </a:t>
            </a:r>
            <a:r>
              <a:rPr lang="en-US" sz="2933" b="1" dirty="0" err="1">
                <a:ea typeface="Consolas" charset="0"/>
                <a:cs typeface="Consolas" charset="0"/>
              </a:rPr>
              <a:t>CheckCredentials</a:t>
            </a:r>
            <a:r>
              <a:rPr lang="en-US" sz="2933" dirty="0">
                <a:ea typeface="Consolas" charset="0"/>
                <a:cs typeface="Consolas" charset="0"/>
              </a:rPr>
              <a:t>(</a:t>
            </a:r>
            <a:r>
              <a:rPr lang="en-US" sz="2933" dirty="0" err="1">
                <a:ea typeface="Consolas" charset="0"/>
                <a:cs typeface="Consolas" charset="0"/>
              </a:rPr>
              <a:t>pkt</a:t>
            </a:r>
            <a:r>
              <a:rPr lang="en-US" sz="2933" dirty="0"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en-US" sz="2933" dirty="0">
                <a:ea typeface="Consolas" charset="0"/>
                <a:cs typeface="Consolas" charset="0"/>
              </a:rPr>
              <a:t>      s-&gt;</a:t>
            </a:r>
            <a:r>
              <a:rPr lang="en-US" sz="2933" dirty="0" err="1">
                <a:ea typeface="Consolas" charset="0"/>
                <a:cs typeface="Consolas" charset="0"/>
              </a:rPr>
              <a:t>dhandler</a:t>
            </a:r>
            <a:r>
              <a:rPr lang="en-US" sz="2933" dirty="0">
                <a:ea typeface="Consolas" charset="0"/>
                <a:cs typeface="Consolas" charset="0"/>
              </a:rPr>
              <a:t> = &amp;</a:t>
            </a:r>
            <a:r>
              <a:rPr lang="en-US" sz="2933" b="1" dirty="0" err="1">
                <a:ea typeface="Consolas" charset="0"/>
                <a:cs typeface="Consolas" charset="0"/>
              </a:rPr>
              <a:t>DataHandler</a:t>
            </a:r>
            <a:r>
              <a:rPr lang="en-US" sz="2933" dirty="0">
                <a:ea typeface="Consolas" charset="0"/>
                <a:cs typeface="Consolas" charset="0"/>
              </a:rPr>
              <a:t>;</a:t>
            </a:r>
          </a:p>
          <a:p>
            <a:r>
              <a:rPr lang="en-US" sz="2933" dirty="0">
                <a:ea typeface="Consolas" charset="0"/>
                <a:cs typeface="Consolas" charset="0"/>
              </a:rPr>
              <a:t>}</a:t>
            </a:r>
          </a:p>
          <a:p>
            <a:endParaRPr lang="en-US" sz="2933" dirty="0">
              <a:ea typeface="Consolas" charset="0"/>
              <a:cs typeface="Consolas" charset="0"/>
            </a:endParaRPr>
          </a:p>
          <a:p>
            <a:r>
              <a:rPr lang="en-US" sz="2933" dirty="0">
                <a:ea typeface="Consolas" charset="0"/>
                <a:cs typeface="Consolas" charset="0"/>
              </a:rPr>
              <a:t>void </a:t>
            </a:r>
            <a:r>
              <a:rPr lang="en-US" sz="2933" b="1" dirty="0" err="1">
                <a:ea typeface="Consolas" charset="0"/>
                <a:cs typeface="Consolas" charset="0"/>
              </a:rPr>
              <a:t>DataHandler</a:t>
            </a:r>
            <a:r>
              <a:rPr lang="en-US" sz="2933" dirty="0">
                <a:ea typeface="Consolas" charset="0"/>
                <a:cs typeface="Consolas" charset="0"/>
              </a:rPr>
              <a:t>(Session *s, char *</a:t>
            </a:r>
            <a:r>
              <a:rPr lang="en-US" sz="2933" dirty="0" err="1">
                <a:ea typeface="Consolas" charset="0"/>
                <a:cs typeface="Consolas" charset="0"/>
              </a:rPr>
              <a:t>pkt</a:t>
            </a:r>
            <a:r>
              <a:rPr lang="en-US" sz="2933" dirty="0">
                <a:ea typeface="Consolas" charset="0"/>
                <a:cs typeface="Consolas" charset="0"/>
              </a:rPr>
              <a:t>);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6807200" y="2313317"/>
            <a:ext cx="1808373" cy="3128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74803" y="2364026"/>
            <a:ext cx="236944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Attacker </a:t>
            </a:r>
            <a:r>
              <a:rPr lang="en-US" sz="2400"/>
              <a:t>controls handler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247949" y="3684631"/>
            <a:ext cx="3594311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>
            <a:solidFill>
              <a:srgbClr val="00B050"/>
            </a:solidFill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CCFI: Attacker cannot create a valid MAC for </a:t>
            </a:r>
            <a:r>
              <a:rPr lang="en-US" sz="2400" b="1" dirty="0" err="1"/>
              <a:t>DataHandler</a:t>
            </a:r>
            <a:r>
              <a:rPr lang="en-US" sz="2400" b="1" dirty="0"/>
              <a:t> </a:t>
            </a:r>
            <a:r>
              <a:rPr lang="en-US" sz="2400" dirty="0"/>
              <a:t>address</a:t>
            </a:r>
          </a:p>
        </p:txBody>
      </p:sp>
    </p:spTree>
    <p:extLst>
      <p:ext uri="{BB962C8B-B14F-4D97-AF65-F5344CB8AC3E}">
        <p14:creationId xmlns:p14="http://schemas.microsoft.com/office/powerpoint/2010/main" val="14195792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215">
              <a:spcBef>
                <a:spcPts val="100"/>
              </a:spcBef>
            </a:pPr>
            <a:r>
              <a:rPr dirty="0"/>
              <a:t>The</a:t>
            </a:r>
            <a:r>
              <a:rPr spc="-155" dirty="0"/>
              <a:t> </a:t>
            </a:r>
            <a:r>
              <a:rPr spc="95" dirty="0"/>
              <a:t>Phone</a:t>
            </a:r>
            <a:r>
              <a:rPr spc="-155" dirty="0"/>
              <a:t> </a:t>
            </a:r>
            <a:r>
              <a:rPr spc="-10" dirty="0"/>
              <a:t>Network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0304" y="1622044"/>
            <a:ext cx="7755890" cy="84491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1300" marR="5080" indent="-228600">
              <a:lnSpc>
                <a:spcPct val="100699"/>
              </a:lnSpc>
              <a:spcBef>
                <a:spcPts val="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kern="0" spc="-165" dirty="0">
                <a:solidFill>
                  <a:sysClr val="windowText" lastClr="000000"/>
                </a:solidFill>
                <a:latin typeface="Tahoma"/>
                <a:cs typeface="Tahoma"/>
              </a:rPr>
              <a:t>In</a:t>
            </a:r>
            <a:r>
              <a:rPr sz="2800" kern="0" spc="-10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reality,</a:t>
            </a:r>
            <a:r>
              <a:rPr sz="2800" kern="0" spc="-11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are</a:t>
            </a:r>
            <a:r>
              <a:rPr sz="2800" kern="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not</a:t>
            </a:r>
            <a:r>
              <a:rPr sz="2800" kern="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directly</a:t>
            </a:r>
            <a:r>
              <a:rPr sz="2800" i="1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connected</a:t>
            </a:r>
            <a:r>
              <a:rPr sz="2800" kern="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sz="2800" kern="0" spc="-10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20" dirty="0">
                <a:solidFill>
                  <a:sysClr val="windowText" lastClr="000000"/>
                </a:solidFill>
                <a:latin typeface="Tahoma"/>
                <a:cs typeface="Tahoma"/>
              </a:rPr>
              <a:t>your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conversation</a:t>
            </a:r>
            <a:r>
              <a:rPr sz="2800" kern="0" spc="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partner.</a:t>
            </a:r>
            <a:endParaRPr sz="2800" kern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34184" y="2709672"/>
            <a:ext cx="725805" cy="2816860"/>
            <a:chOff x="710183" y="2709672"/>
            <a:chExt cx="725805" cy="28168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183" y="2709672"/>
              <a:ext cx="725423" cy="7254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183" y="3398520"/>
              <a:ext cx="725423" cy="212750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9232393" y="2709672"/>
            <a:ext cx="725805" cy="2816860"/>
            <a:chOff x="7708392" y="2709672"/>
            <a:chExt cx="725805" cy="28168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8392" y="2709672"/>
              <a:ext cx="725424" cy="7254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08392" y="3398520"/>
              <a:ext cx="725424" cy="212750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282540" y="3483988"/>
            <a:ext cx="1627505" cy="872675"/>
          </a:xfrm>
          <a:prstGeom prst="rect">
            <a:avLst/>
          </a:prstGeom>
          <a:ln w="12700">
            <a:solidFill>
              <a:srgbClr val="A5A5A5"/>
            </a:solidFill>
          </a:ln>
        </p:spPr>
        <p:txBody>
          <a:bodyPr vert="horz" wrap="square" lIns="0" tIns="132715" rIns="0" bIns="0" rtlCol="0">
            <a:spAutoFit/>
          </a:bodyPr>
          <a:lstStyle/>
          <a:p>
            <a:pPr>
              <a:spcBef>
                <a:spcPts val="1045"/>
              </a:spcBef>
            </a:pPr>
            <a:endParaRPr sz="16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542925" marR="328930" indent="-205740"/>
            <a:r>
              <a:rPr sz="1600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Telephone Office</a:t>
            </a:r>
            <a:endParaRPr sz="160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09370" y="3060049"/>
            <a:ext cx="2386330" cy="3155950"/>
            <a:chOff x="1385370" y="3060049"/>
            <a:chExt cx="2386330" cy="3155950"/>
          </a:xfrm>
        </p:grpSpPr>
        <p:sp>
          <p:nvSpPr>
            <p:cNvPr id="12" name="object 12"/>
            <p:cNvSpPr/>
            <p:nvPr/>
          </p:nvSpPr>
          <p:spPr>
            <a:xfrm>
              <a:off x="1434439" y="3072749"/>
              <a:ext cx="2324100" cy="768350"/>
            </a:xfrm>
            <a:custGeom>
              <a:avLst/>
              <a:gdLst/>
              <a:ahLst/>
              <a:cxnLst/>
              <a:rect l="l" t="t" r="r" b="b"/>
              <a:pathLst>
                <a:path w="2324100" h="768350">
                  <a:moveTo>
                    <a:pt x="0" y="0"/>
                  </a:moveTo>
                  <a:lnTo>
                    <a:pt x="1162050" y="0"/>
                  </a:lnTo>
                  <a:lnTo>
                    <a:pt x="1162050" y="767938"/>
                  </a:lnTo>
                  <a:lnTo>
                    <a:pt x="2324100" y="76793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434439" y="3760548"/>
              <a:ext cx="2324100" cy="205104"/>
            </a:xfrm>
            <a:custGeom>
              <a:avLst/>
              <a:gdLst/>
              <a:ahLst/>
              <a:cxnLst/>
              <a:rect l="l" t="t" r="r" b="b"/>
              <a:pathLst>
                <a:path w="2324100" h="205104">
                  <a:moveTo>
                    <a:pt x="0" y="0"/>
                  </a:moveTo>
                  <a:lnTo>
                    <a:pt x="1031413" y="0"/>
                  </a:lnTo>
                  <a:lnTo>
                    <a:pt x="1031413" y="205110"/>
                  </a:lnTo>
                  <a:lnTo>
                    <a:pt x="2324100" y="20511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434439" y="4448348"/>
              <a:ext cx="2324100" cy="716915"/>
            </a:xfrm>
            <a:custGeom>
              <a:avLst/>
              <a:gdLst/>
              <a:ahLst/>
              <a:cxnLst/>
              <a:rect l="l" t="t" r="r" b="b"/>
              <a:pathLst>
                <a:path w="2324100" h="716914">
                  <a:moveTo>
                    <a:pt x="0" y="716908"/>
                  </a:moveTo>
                  <a:lnTo>
                    <a:pt x="1162050" y="716908"/>
                  </a:lnTo>
                  <a:lnTo>
                    <a:pt x="1162050" y="0"/>
                  </a:lnTo>
                  <a:lnTo>
                    <a:pt x="232410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434439" y="4311269"/>
              <a:ext cx="2324100" cy="154940"/>
            </a:xfrm>
            <a:custGeom>
              <a:avLst/>
              <a:gdLst/>
              <a:ahLst/>
              <a:cxnLst/>
              <a:rect l="l" t="t" r="r" b="b"/>
              <a:pathLst>
                <a:path w="2324100" h="154939">
                  <a:moveTo>
                    <a:pt x="0" y="154428"/>
                  </a:moveTo>
                  <a:lnTo>
                    <a:pt x="1019536" y="154428"/>
                  </a:lnTo>
                  <a:lnTo>
                    <a:pt x="1019536" y="0"/>
                  </a:lnTo>
                  <a:lnTo>
                    <a:pt x="232410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391720" y="5417675"/>
              <a:ext cx="2367280" cy="791845"/>
            </a:xfrm>
            <a:custGeom>
              <a:avLst/>
              <a:gdLst/>
              <a:ahLst/>
              <a:cxnLst/>
              <a:rect l="l" t="t" r="r" b="b"/>
              <a:pathLst>
                <a:path w="2367279" h="791845">
                  <a:moveTo>
                    <a:pt x="0" y="0"/>
                  </a:moveTo>
                  <a:lnTo>
                    <a:pt x="324961" y="226747"/>
                  </a:lnTo>
                  <a:lnTo>
                    <a:pt x="266393" y="248410"/>
                  </a:lnTo>
                  <a:lnTo>
                    <a:pt x="214508" y="271138"/>
                  </a:lnTo>
                  <a:lnTo>
                    <a:pt x="169356" y="294805"/>
                  </a:lnTo>
                  <a:lnTo>
                    <a:pt x="130989" y="319285"/>
                  </a:lnTo>
                  <a:lnTo>
                    <a:pt x="99457" y="344451"/>
                  </a:lnTo>
                  <a:lnTo>
                    <a:pt x="57104" y="396341"/>
                  </a:lnTo>
                  <a:lnTo>
                    <a:pt x="42705" y="449465"/>
                  </a:lnTo>
                  <a:lnTo>
                    <a:pt x="46116" y="476174"/>
                  </a:lnTo>
                  <a:lnTo>
                    <a:pt x="74415" y="529258"/>
                  </a:lnTo>
                  <a:lnTo>
                    <a:pt x="131690" y="581054"/>
                  </a:lnTo>
                  <a:lnTo>
                    <a:pt x="171321" y="606154"/>
                  </a:lnTo>
                  <a:lnTo>
                    <a:pt x="230986" y="636412"/>
                  </a:lnTo>
                  <a:lnTo>
                    <a:pt x="299405" y="664213"/>
                  </a:lnTo>
                  <a:lnTo>
                    <a:pt x="336653" y="677168"/>
                  </a:lnTo>
                  <a:lnTo>
                    <a:pt x="375794" y="689481"/>
                  </a:lnTo>
                  <a:lnTo>
                    <a:pt x="416731" y="701142"/>
                  </a:lnTo>
                  <a:lnTo>
                    <a:pt x="459365" y="712142"/>
                  </a:lnTo>
                  <a:lnTo>
                    <a:pt x="503598" y="722473"/>
                  </a:lnTo>
                  <a:lnTo>
                    <a:pt x="549332" y="732123"/>
                  </a:lnTo>
                  <a:lnTo>
                    <a:pt x="596468" y="741085"/>
                  </a:lnTo>
                  <a:lnTo>
                    <a:pt x="644908" y="749349"/>
                  </a:lnTo>
                  <a:lnTo>
                    <a:pt x="694554" y="756906"/>
                  </a:lnTo>
                  <a:lnTo>
                    <a:pt x="745307" y="763746"/>
                  </a:lnTo>
                  <a:lnTo>
                    <a:pt x="797069" y="769860"/>
                  </a:lnTo>
                  <a:lnTo>
                    <a:pt x="849741" y="775240"/>
                  </a:lnTo>
                  <a:lnTo>
                    <a:pt x="903227" y="779875"/>
                  </a:lnTo>
                  <a:lnTo>
                    <a:pt x="957426" y="783756"/>
                  </a:lnTo>
                  <a:lnTo>
                    <a:pt x="1012241" y="786874"/>
                  </a:lnTo>
                  <a:lnTo>
                    <a:pt x="1067573" y="789220"/>
                  </a:lnTo>
                  <a:lnTo>
                    <a:pt x="1123324" y="790785"/>
                  </a:lnTo>
                  <a:lnTo>
                    <a:pt x="1179397" y="791559"/>
                  </a:lnTo>
                  <a:lnTo>
                    <a:pt x="1235691" y="791532"/>
                  </a:lnTo>
                  <a:lnTo>
                    <a:pt x="1292110" y="790697"/>
                  </a:lnTo>
                  <a:lnTo>
                    <a:pt x="1348555" y="789043"/>
                  </a:lnTo>
                  <a:lnTo>
                    <a:pt x="1404927" y="786561"/>
                  </a:lnTo>
                  <a:lnTo>
                    <a:pt x="1461128" y="783242"/>
                  </a:lnTo>
                  <a:lnTo>
                    <a:pt x="1517060" y="779077"/>
                  </a:lnTo>
                  <a:lnTo>
                    <a:pt x="1572625" y="774056"/>
                  </a:lnTo>
                  <a:lnTo>
                    <a:pt x="1627724" y="768170"/>
                  </a:lnTo>
                  <a:lnTo>
                    <a:pt x="1682259" y="761409"/>
                  </a:lnTo>
                  <a:lnTo>
                    <a:pt x="1736131" y="753766"/>
                  </a:lnTo>
                  <a:lnTo>
                    <a:pt x="1805662" y="742369"/>
                  </a:lnTo>
                  <a:lnTo>
                    <a:pt x="1871513" y="729794"/>
                  </a:lnTo>
                  <a:lnTo>
                    <a:pt x="1933612" y="716109"/>
                  </a:lnTo>
                  <a:lnTo>
                    <a:pt x="1991882" y="701383"/>
                  </a:lnTo>
                  <a:lnTo>
                    <a:pt x="2046249" y="685684"/>
                  </a:lnTo>
                  <a:lnTo>
                    <a:pt x="2096638" y="669081"/>
                  </a:lnTo>
                  <a:lnTo>
                    <a:pt x="2142975" y="651642"/>
                  </a:lnTo>
                  <a:lnTo>
                    <a:pt x="2185185" y="633436"/>
                  </a:lnTo>
                  <a:lnTo>
                    <a:pt x="2223193" y="614532"/>
                  </a:lnTo>
                  <a:lnTo>
                    <a:pt x="2256924" y="594997"/>
                  </a:lnTo>
                  <a:lnTo>
                    <a:pt x="2311256" y="554311"/>
                  </a:lnTo>
                  <a:lnTo>
                    <a:pt x="2347583" y="511927"/>
                  </a:lnTo>
                  <a:lnTo>
                    <a:pt x="2365308" y="468392"/>
                  </a:lnTo>
                  <a:lnTo>
                    <a:pt x="2367007" y="446365"/>
                  </a:lnTo>
                  <a:lnTo>
                    <a:pt x="2363832" y="424255"/>
                  </a:lnTo>
                  <a:lnTo>
                    <a:pt x="2342556" y="380064"/>
                  </a:lnTo>
                  <a:lnTo>
                    <a:pt x="2300883" y="336368"/>
                  </a:lnTo>
                  <a:lnTo>
                    <a:pt x="2238214" y="293714"/>
                  </a:lnTo>
                  <a:lnTo>
                    <a:pt x="2178550" y="263455"/>
                  </a:lnTo>
                  <a:lnTo>
                    <a:pt x="2110130" y="235655"/>
                  </a:lnTo>
                  <a:lnTo>
                    <a:pt x="2072883" y="222700"/>
                  </a:lnTo>
                  <a:lnTo>
                    <a:pt x="2033742" y="210387"/>
                  </a:lnTo>
                  <a:lnTo>
                    <a:pt x="1992805" y="198726"/>
                  </a:lnTo>
                  <a:lnTo>
                    <a:pt x="1950170" y="187725"/>
                  </a:lnTo>
                  <a:lnTo>
                    <a:pt x="1905937" y="177395"/>
                  </a:lnTo>
                  <a:lnTo>
                    <a:pt x="1860204" y="167744"/>
                  </a:lnTo>
                  <a:lnTo>
                    <a:pt x="1813068" y="158782"/>
                  </a:lnTo>
                  <a:lnTo>
                    <a:pt x="1764628" y="150519"/>
                  </a:lnTo>
                  <a:lnTo>
                    <a:pt x="1714982" y="142962"/>
                  </a:lnTo>
                  <a:lnTo>
                    <a:pt x="1664229" y="136122"/>
                  </a:lnTo>
                  <a:lnTo>
                    <a:pt x="1612467" y="130007"/>
                  </a:lnTo>
                  <a:lnTo>
                    <a:pt x="1559794" y="124628"/>
                  </a:lnTo>
                  <a:lnTo>
                    <a:pt x="1506309" y="119993"/>
                  </a:lnTo>
                  <a:lnTo>
                    <a:pt x="1452110" y="116112"/>
                  </a:lnTo>
                  <a:lnTo>
                    <a:pt x="1397295" y="112994"/>
                  </a:lnTo>
                  <a:lnTo>
                    <a:pt x="1341963" y="110648"/>
                  </a:lnTo>
                  <a:lnTo>
                    <a:pt x="1286211" y="109083"/>
                  </a:lnTo>
                  <a:lnTo>
                    <a:pt x="1230139" y="108309"/>
                  </a:lnTo>
                  <a:lnTo>
                    <a:pt x="1173844" y="108335"/>
                  </a:lnTo>
                  <a:lnTo>
                    <a:pt x="1117426" y="109171"/>
                  </a:lnTo>
                  <a:lnTo>
                    <a:pt x="1060981" y="110825"/>
                  </a:lnTo>
                  <a:lnTo>
                    <a:pt x="1004609" y="113306"/>
                  </a:lnTo>
                  <a:lnTo>
                    <a:pt x="948408" y="116625"/>
                  </a:lnTo>
                  <a:lnTo>
                    <a:pt x="892475" y="120791"/>
                  </a:lnTo>
                  <a:lnTo>
                    <a:pt x="836911" y="125812"/>
                  </a:lnTo>
                  <a:lnTo>
                    <a:pt x="781812" y="131698"/>
                  </a:lnTo>
                  <a:lnTo>
                    <a:pt x="727277" y="138458"/>
                  </a:lnTo>
                  <a:lnTo>
                    <a:pt x="673404" y="146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391720" y="5417675"/>
              <a:ext cx="2367280" cy="791845"/>
            </a:xfrm>
            <a:custGeom>
              <a:avLst/>
              <a:gdLst/>
              <a:ahLst/>
              <a:cxnLst/>
              <a:rect l="l" t="t" r="r" b="b"/>
              <a:pathLst>
                <a:path w="2367279" h="791845">
                  <a:moveTo>
                    <a:pt x="0" y="0"/>
                  </a:moveTo>
                  <a:lnTo>
                    <a:pt x="673404" y="146102"/>
                  </a:lnTo>
                  <a:lnTo>
                    <a:pt x="727276" y="138459"/>
                  </a:lnTo>
                  <a:lnTo>
                    <a:pt x="781811" y="131698"/>
                  </a:lnTo>
                  <a:lnTo>
                    <a:pt x="836910" y="125812"/>
                  </a:lnTo>
                  <a:lnTo>
                    <a:pt x="892475" y="120791"/>
                  </a:lnTo>
                  <a:lnTo>
                    <a:pt x="948407" y="116626"/>
                  </a:lnTo>
                  <a:lnTo>
                    <a:pt x="1004608" y="113307"/>
                  </a:lnTo>
                  <a:lnTo>
                    <a:pt x="1060980" y="110825"/>
                  </a:lnTo>
                  <a:lnTo>
                    <a:pt x="1117425" y="109171"/>
                  </a:lnTo>
                  <a:lnTo>
                    <a:pt x="1173844" y="108335"/>
                  </a:lnTo>
                  <a:lnTo>
                    <a:pt x="1230138" y="108309"/>
                  </a:lnTo>
                  <a:lnTo>
                    <a:pt x="1286211" y="109083"/>
                  </a:lnTo>
                  <a:lnTo>
                    <a:pt x="1341962" y="110648"/>
                  </a:lnTo>
                  <a:lnTo>
                    <a:pt x="1397294" y="112994"/>
                  </a:lnTo>
                  <a:lnTo>
                    <a:pt x="1452109" y="116112"/>
                  </a:lnTo>
                  <a:lnTo>
                    <a:pt x="1506309" y="119993"/>
                  </a:lnTo>
                  <a:lnTo>
                    <a:pt x="1559794" y="124628"/>
                  </a:lnTo>
                  <a:lnTo>
                    <a:pt x="1612466" y="130007"/>
                  </a:lnTo>
                  <a:lnTo>
                    <a:pt x="1664229" y="136122"/>
                  </a:lnTo>
                  <a:lnTo>
                    <a:pt x="1714982" y="142962"/>
                  </a:lnTo>
                  <a:lnTo>
                    <a:pt x="1764627" y="150519"/>
                  </a:lnTo>
                  <a:lnTo>
                    <a:pt x="1813067" y="158783"/>
                  </a:lnTo>
                  <a:lnTo>
                    <a:pt x="1860203" y="167745"/>
                  </a:lnTo>
                  <a:lnTo>
                    <a:pt x="1905937" y="177395"/>
                  </a:lnTo>
                  <a:lnTo>
                    <a:pt x="1950170" y="187725"/>
                  </a:lnTo>
                  <a:lnTo>
                    <a:pt x="1992804" y="198726"/>
                  </a:lnTo>
                  <a:lnTo>
                    <a:pt x="2033741" y="210387"/>
                  </a:lnTo>
                  <a:lnTo>
                    <a:pt x="2072883" y="222700"/>
                  </a:lnTo>
                  <a:lnTo>
                    <a:pt x="2110130" y="235655"/>
                  </a:lnTo>
                  <a:lnTo>
                    <a:pt x="2178550" y="263455"/>
                  </a:lnTo>
                  <a:lnTo>
                    <a:pt x="2238214" y="293714"/>
                  </a:lnTo>
                  <a:lnTo>
                    <a:pt x="2272211" y="314877"/>
                  </a:lnTo>
                  <a:lnTo>
                    <a:pt x="2324307" y="358120"/>
                  </a:lnTo>
                  <a:lnTo>
                    <a:pt x="2355706" y="402133"/>
                  </a:lnTo>
                  <a:lnTo>
                    <a:pt x="2367007" y="446365"/>
                  </a:lnTo>
                  <a:lnTo>
                    <a:pt x="2365308" y="468392"/>
                  </a:lnTo>
                  <a:lnTo>
                    <a:pt x="2347583" y="511927"/>
                  </a:lnTo>
                  <a:lnTo>
                    <a:pt x="2311255" y="554311"/>
                  </a:lnTo>
                  <a:lnTo>
                    <a:pt x="2256923" y="594997"/>
                  </a:lnTo>
                  <a:lnTo>
                    <a:pt x="2223192" y="614532"/>
                  </a:lnTo>
                  <a:lnTo>
                    <a:pt x="2185185" y="633437"/>
                  </a:lnTo>
                  <a:lnTo>
                    <a:pt x="2142975" y="651643"/>
                  </a:lnTo>
                  <a:lnTo>
                    <a:pt x="2096638" y="669081"/>
                  </a:lnTo>
                  <a:lnTo>
                    <a:pt x="2046248" y="685685"/>
                  </a:lnTo>
                  <a:lnTo>
                    <a:pt x="1991881" y="701383"/>
                  </a:lnTo>
                  <a:lnTo>
                    <a:pt x="1933611" y="716109"/>
                  </a:lnTo>
                  <a:lnTo>
                    <a:pt x="1871513" y="729794"/>
                  </a:lnTo>
                  <a:lnTo>
                    <a:pt x="1805661" y="742369"/>
                  </a:lnTo>
                  <a:lnTo>
                    <a:pt x="1736131" y="753766"/>
                  </a:lnTo>
                  <a:lnTo>
                    <a:pt x="1682259" y="761410"/>
                  </a:lnTo>
                  <a:lnTo>
                    <a:pt x="1627724" y="768170"/>
                  </a:lnTo>
                  <a:lnTo>
                    <a:pt x="1572625" y="774056"/>
                  </a:lnTo>
                  <a:lnTo>
                    <a:pt x="1517060" y="779077"/>
                  </a:lnTo>
                  <a:lnTo>
                    <a:pt x="1461128" y="783242"/>
                  </a:lnTo>
                  <a:lnTo>
                    <a:pt x="1404927" y="786561"/>
                  </a:lnTo>
                  <a:lnTo>
                    <a:pt x="1348555" y="789043"/>
                  </a:lnTo>
                  <a:lnTo>
                    <a:pt x="1292110" y="790697"/>
                  </a:lnTo>
                  <a:lnTo>
                    <a:pt x="1235691" y="791533"/>
                  </a:lnTo>
                  <a:lnTo>
                    <a:pt x="1179396" y="791559"/>
                  </a:lnTo>
                  <a:lnTo>
                    <a:pt x="1123324" y="790785"/>
                  </a:lnTo>
                  <a:lnTo>
                    <a:pt x="1067573" y="789221"/>
                  </a:lnTo>
                  <a:lnTo>
                    <a:pt x="1012240" y="786874"/>
                  </a:lnTo>
                  <a:lnTo>
                    <a:pt x="957425" y="783756"/>
                  </a:lnTo>
                  <a:lnTo>
                    <a:pt x="903226" y="779875"/>
                  </a:lnTo>
                  <a:lnTo>
                    <a:pt x="849741" y="775240"/>
                  </a:lnTo>
                  <a:lnTo>
                    <a:pt x="797068" y="769861"/>
                  </a:lnTo>
                  <a:lnTo>
                    <a:pt x="745306" y="763747"/>
                  </a:lnTo>
                  <a:lnTo>
                    <a:pt x="694553" y="756906"/>
                  </a:lnTo>
                  <a:lnTo>
                    <a:pt x="644908" y="749350"/>
                  </a:lnTo>
                  <a:lnTo>
                    <a:pt x="596468" y="741086"/>
                  </a:lnTo>
                  <a:lnTo>
                    <a:pt x="549332" y="732124"/>
                  </a:lnTo>
                  <a:lnTo>
                    <a:pt x="503598" y="722473"/>
                  </a:lnTo>
                  <a:lnTo>
                    <a:pt x="459365" y="712143"/>
                  </a:lnTo>
                  <a:lnTo>
                    <a:pt x="416731" y="701143"/>
                  </a:lnTo>
                  <a:lnTo>
                    <a:pt x="375794" y="689481"/>
                  </a:lnTo>
                  <a:lnTo>
                    <a:pt x="336653" y="677168"/>
                  </a:lnTo>
                  <a:lnTo>
                    <a:pt x="299405" y="664213"/>
                  </a:lnTo>
                  <a:lnTo>
                    <a:pt x="230985" y="636413"/>
                  </a:lnTo>
                  <a:lnTo>
                    <a:pt x="171321" y="606154"/>
                  </a:lnTo>
                  <a:lnTo>
                    <a:pt x="131690" y="581054"/>
                  </a:lnTo>
                  <a:lnTo>
                    <a:pt x="99405" y="555380"/>
                  </a:lnTo>
                  <a:lnTo>
                    <a:pt x="56669" y="502814"/>
                  </a:lnTo>
                  <a:lnTo>
                    <a:pt x="42704" y="449465"/>
                  </a:lnTo>
                  <a:lnTo>
                    <a:pt x="46384" y="422812"/>
                  </a:lnTo>
                  <a:lnTo>
                    <a:pt x="74811" y="370179"/>
                  </a:lnTo>
                  <a:lnTo>
                    <a:pt x="130988" y="319285"/>
                  </a:lnTo>
                  <a:lnTo>
                    <a:pt x="169355" y="294805"/>
                  </a:lnTo>
                  <a:lnTo>
                    <a:pt x="214507" y="271138"/>
                  </a:lnTo>
                  <a:lnTo>
                    <a:pt x="266392" y="248410"/>
                  </a:lnTo>
                  <a:lnTo>
                    <a:pt x="324960" y="22674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896761" y="2095694"/>
            <a:ext cx="2756535" cy="3082290"/>
            <a:chOff x="5372760" y="2095694"/>
            <a:chExt cx="2756535" cy="3082290"/>
          </a:xfrm>
        </p:grpSpPr>
        <p:sp>
          <p:nvSpPr>
            <p:cNvPr id="19" name="object 19"/>
            <p:cNvSpPr/>
            <p:nvPr/>
          </p:nvSpPr>
          <p:spPr>
            <a:xfrm>
              <a:off x="5385460" y="3072749"/>
              <a:ext cx="2324100" cy="788035"/>
            </a:xfrm>
            <a:custGeom>
              <a:avLst/>
              <a:gdLst/>
              <a:ahLst/>
              <a:cxnLst/>
              <a:rect l="l" t="t" r="r" b="b"/>
              <a:pathLst>
                <a:path w="2324100" h="788035">
                  <a:moveTo>
                    <a:pt x="2324100" y="0"/>
                  </a:moveTo>
                  <a:lnTo>
                    <a:pt x="1162050" y="0"/>
                  </a:lnTo>
                  <a:lnTo>
                    <a:pt x="1162050" y="787546"/>
                  </a:lnTo>
                  <a:lnTo>
                    <a:pt x="0" y="78754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385460" y="3760548"/>
              <a:ext cx="2324100" cy="224790"/>
            </a:xfrm>
            <a:custGeom>
              <a:avLst/>
              <a:gdLst/>
              <a:ahLst/>
              <a:cxnLst/>
              <a:rect l="l" t="t" r="r" b="b"/>
              <a:pathLst>
                <a:path w="2324100" h="224789">
                  <a:moveTo>
                    <a:pt x="2324100" y="0"/>
                  </a:moveTo>
                  <a:lnTo>
                    <a:pt x="1292687" y="0"/>
                  </a:lnTo>
                  <a:lnTo>
                    <a:pt x="1292687" y="224716"/>
                  </a:lnTo>
                  <a:lnTo>
                    <a:pt x="0" y="22471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385460" y="4467956"/>
              <a:ext cx="2324100" cy="697865"/>
            </a:xfrm>
            <a:custGeom>
              <a:avLst/>
              <a:gdLst/>
              <a:ahLst/>
              <a:cxnLst/>
              <a:rect l="l" t="t" r="r" b="b"/>
              <a:pathLst>
                <a:path w="2324100" h="697864">
                  <a:moveTo>
                    <a:pt x="2324100" y="697300"/>
                  </a:moveTo>
                  <a:lnTo>
                    <a:pt x="1162050" y="697300"/>
                  </a:lnTo>
                  <a:lnTo>
                    <a:pt x="116205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385460" y="4330879"/>
              <a:ext cx="2324100" cy="135255"/>
            </a:xfrm>
            <a:custGeom>
              <a:avLst/>
              <a:gdLst/>
              <a:ahLst/>
              <a:cxnLst/>
              <a:rect l="l" t="t" r="r" b="b"/>
              <a:pathLst>
                <a:path w="2324100" h="135254">
                  <a:moveTo>
                    <a:pt x="2324100" y="134819"/>
                  </a:moveTo>
                  <a:lnTo>
                    <a:pt x="1328292" y="134819"/>
                  </a:lnTo>
                  <a:lnTo>
                    <a:pt x="1328292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804624" y="2102045"/>
              <a:ext cx="1318260" cy="650875"/>
            </a:xfrm>
            <a:custGeom>
              <a:avLst/>
              <a:gdLst/>
              <a:ahLst/>
              <a:cxnLst/>
              <a:rect l="l" t="t" r="r" b="b"/>
              <a:pathLst>
                <a:path w="1318259" h="650875">
                  <a:moveTo>
                    <a:pt x="635910" y="0"/>
                  </a:moveTo>
                  <a:lnTo>
                    <a:pt x="581448" y="1940"/>
                  </a:lnTo>
                  <a:lnTo>
                    <a:pt x="526937" y="6033"/>
                  </a:lnTo>
                  <a:lnTo>
                    <a:pt x="472635" y="12328"/>
                  </a:lnTo>
                  <a:lnTo>
                    <a:pt x="418797" y="20879"/>
                  </a:lnTo>
                  <a:lnTo>
                    <a:pt x="357286" y="33713"/>
                  </a:lnTo>
                  <a:lnTo>
                    <a:pt x="299987" y="49057"/>
                  </a:lnTo>
                  <a:lnTo>
                    <a:pt x="247088" y="66712"/>
                  </a:lnTo>
                  <a:lnTo>
                    <a:pt x="198778" y="86479"/>
                  </a:lnTo>
                  <a:lnTo>
                    <a:pt x="155244" y="108160"/>
                  </a:lnTo>
                  <a:lnTo>
                    <a:pt x="116673" y="131556"/>
                  </a:lnTo>
                  <a:lnTo>
                    <a:pt x="83254" y="156468"/>
                  </a:lnTo>
                  <a:lnTo>
                    <a:pt x="55173" y="182698"/>
                  </a:lnTo>
                  <a:lnTo>
                    <a:pt x="15782" y="238315"/>
                  </a:lnTo>
                  <a:lnTo>
                    <a:pt x="0" y="296819"/>
                  </a:lnTo>
                  <a:lnTo>
                    <a:pt x="1431" y="326656"/>
                  </a:lnTo>
                  <a:lnTo>
                    <a:pt x="23880" y="386509"/>
                  </a:lnTo>
                  <a:lnTo>
                    <a:pt x="68252" y="440229"/>
                  </a:lnTo>
                  <a:lnTo>
                    <a:pt x="125635" y="484262"/>
                  </a:lnTo>
                  <a:lnTo>
                    <a:pt x="159526" y="504090"/>
                  </a:lnTo>
                  <a:lnTo>
                    <a:pt x="196540" y="522389"/>
                  </a:lnTo>
                  <a:lnTo>
                    <a:pt x="236423" y="539107"/>
                  </a:lnTo>
                  <a:lnTo>
                    <a:pt x="278917" y="554193"/>
                  </a:lnTo>
                  <a:lnTo>
                    <a:pt x="323766" y="567595"/>
                  </a:lnTo>
                  <a:lnTo>
                    <a:pt x="370714" y="579260"/>
                  </a:lnTo>
                  <a:lnTo>
                    <a:pt x="419505" y="589138"/>
                  </a:lnTo>
                  <a:lnTo>
                    <a:pt x="469881" y="597175"/>
                  </a:lnTo>
                  <a:lnTo>
                    <a:pt x="521588" y="603321"/>
                  </a:lnTo>
                  <a:lnTo>
                    <a:pt x="574368" y="607522"/>
                  </a:lnTo>
                  <a:lnTo>
                    <a:pt x="627965" y="609729"/>
                  </a:lnTo>
                  <a:lnTo>
                    <a:pt x="682123" y="609887"/>
                  </a:lnTo>
                  <a:lnTo>
                    <a:pt x="736585" y="607946"/>
                  </a:lnTo>
                  <a:lnTo>
                    <a:pt x="791096" y="603854"/>
                  </a:lnTo>
                  <a:lnTo>
                    <a:pt x="845398" y="597559"/>
                  </a:lnTo>
                  <a:lnTo>
                    <a:pt x="899236" y="589008"/>
                  </a:lnTo>
                  <a:lnTo>
                    <a:pt x="1132553" y="650630"/>
                  </a:lnTo>
                  <a:lnTo>
                    <a:pt x="1111657" y="526674"/>
                  </a:lnTo>
                  <a:lnTo>
                    <a:pt x="1166267" y="499726"/>
                  </a:lnTo>
                  <a:lnTo>
                    <a:pt x="1212803" y="470373"/>
                  </a:lnTo>
                  <a:lnTo>
                    <a:pt x="1251085" y="438988"/>
                  </a:lnTo>
                  <a:lnTo>
                    <a:pt x="1280931" y="405944"/>
                  </a:lnTo>
                  <a:lnTo>
                    <a:pt x="1302163" y="371615"/>
                  </a:lnTo>
                  <a:lnTo>
                    <a:pt x="1318056" y="300595"/>
                  </a:lnTo>
                  <a:lnTo>
                    <a:pt x="1312356" y="264650"/>
                  </a:lnTo>
                  <a:lnTo>
                    <a:pt x="1297318" y="228914"/>
                  </a:lnTo>
                  <a:lnTo>
                    <a:pt x="1272761" y="193760"/>
                  </a:lnTo>
                  <a:lnTo>
                    <a:pt x="1222907" y="146929"/>
                  </a:lnTo>
                  <a:lnTo>
                    <a:pt x="1158507" y="105797"/>
                  </a:lnTo>
                  <a:lnTo>
                    <a:pt x="1121492" y="87498"/>
                  </a:lnTo>
                  <a:lnTo>
                    <a:pt x="1081610" y="70780"/>
                  </a:lnTo>
                  <a:lnTo>
                    <a:pt x="1039116" y="55694"/>
                  </a:lnTo>
                  <a:lnTo>
                    <a:pt x="994267" y="42292"/>
                  </a:lnTo>
                  <a:lnTo>
                    <a:pt x="947319" y="30626"/>
                  </a:lnTo>
                  <a:lnTo>
                    <a:pt x="898528" y="20749"/>
                  </a:lnTo>
                  <a:lnTo>
                    <a:pt x="848152" y="12712"/>
                  </a:lnTo>
                  <a:lnTo>
                    <a:pt x="796445" y="6566"/>
                  </a:lnTo>
                  <a:lnTo>
                    <a:pt x="743665" y="2364"/>
                  </a:lnTo>
                  <a:lnTo>
                    <a:pt x="690068" y="158"/>
                  </a:lnTo>
                  <a:lnTo>
                    <a:pt x="63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804624" y="2102044"/>
              <a:ext cx="1318260" cy="650875"/>
            </a:xfrm>
            <a:custGeom>
              <a:avLst/>
              <a:gdLst/>
              <a:ahLst/>
              <a:cxnLst/>
              <a:rect l="l" t="t" r="r" b="b"/>
              <a:pathLst>
                <a:path w="1318259" h="650875">
                  <a:moveTo>
                    <a:pt x="1132553" y="650630"/>
                  </a:moveTo>
                  <a:lnTo>
                    <a:pt x="899237" y="589008"/>
                  </a:lnTo>
                  <a:lnTo>
                    <a:pt x="845399" y="597559"/>
                  </a:lnTo>
                  <a:lnTo>
                    <a:pt x="791096" y="603854"/>
                  </a:lnTo>
                  <a:lnTo>
                    <a:pt x="736586" y="607946"/>
                  </a:lnTo>
                  <a:lnTo>
                    <a:pt x="682123" y="609887"/>
                  </a:lnTo>
                  <a:lnTo>
                    <a:pt x="627965" y="609729"/>
                  </a:lnTo>
                  <a:lnTo>
                    <a:pt x="574368" y="607523"/>
                  </a:lnTo>
                  <a:lnTo>
                    <a:pt x="521588" y="603321"/>
                  </a:lnTo>
                  <a:lnTo>
                    <a:pt x="469882" y="597175"/>
                  </a:lnTo>
                  <a:lnTo>
                    <a:pt x="419505" y="589138"/>
                  </a:lnTo>
                  <a:lnTo>
                    <a:pt x="370714" y="579260"/>
                  </a:lnTo>
                  <a:lnTo>
                    <a:pt x="323766" y="567595"/>
                  </a:lnTo>
                  <a:lnTo>
                    <a:pt x="278917" y="554193"/>
                  </a:lnTo>
                  <a:lnTo>
                    <a:pt x="236423" y="539107"/>
                  </a:lnTo>
                  <a:lnTo>
                    <a:pt x="196541" y="522389"/>
                  </a:lnTo>
                  <a:lnTo>
                    <a:pt x="159526" y="504090"/>
                  </a:lnTo>
                  <a:lnTo>
                    <a:pt x="125636" y="484262"/>
                  </a:lnTo>
                  <a:lnTo>
                    <a:pt x="68253" y="440229"/>
                  </a:lnTo>
                  <a:lnTo>
                    <a:pt x="23880" y="386508"/>
                  </a:lnTo>
                  <a:lnTo>
                    <a:pt x="1432" y="326656"/>
                  </a:lnTo>
                  <a:lnTo>
                    <a:pt x="0" y="296818"/>
                  </a:lnTo>
                  <a:lnTo>
                    <a:pt x="4845" y="267305"/>
                  </a:lnTo>
                  <a:lnTo>
                    <a:pt x="32620" y="210046"/>
                  </a:lnTo>
                  <a:lnTo>
                    <a:pt x="83253" y="156468"/>
                  </a:lnTo>
                  <a:lnTo>
                    <a:pt x="116673" y="131556"/>
                  </a:lnTo>
                  <a:lnTo>
                    <a:pt x="155243" y="108160"/>
                  </a:lnTo>
                  <a:lnTo>
                    <a:pt x="198778" y="86479"/>
                  </a:lnTo>
                  <a:lnTo>
                    <a:pt x="247088" y="66712"/>
                  </a:lnTo>
                  <a:lnTo>
                    <a:pt x="299987" y="49057"/>
                  </a:lnTo>
                  <a:lnTo>
                    <a:pt x="357285" y="33713"/>
                  </a:lnTo>
                  <a:lnTo>
                    <a:pt x="418797" y="20879"/>
                  </a:lnTo>
                  <a:lnTo>
                    <a:pt x="472635" y="12328"/>
                  </a:lnTo>
                  <a:lnTo>
                    <a:pt x="526937" y="6033"/>
                  </a:lnTo>
                  <a:lnTo>
                    <a:pt x="581448" y="1940"/>
                  </a:lnTo>
                  <a:lnTo>
                    <a:pt x="635910" y="0"/>
                  </a:lnTo>
                  <a:lnTo>
                    <a:pt x="690068" y="158"/>
                  </a:lnTo>
                  <a:lnTo>
                    <a:pt x="743666" y="2364"/>
                  </a:lnTo>
                  <a:lnTo>
                    <a:pt x="796446" y="6566"/>
                  </a:lnTo>
                  <a:lnTo>
                    <a:pt x="848152" y="12712"/>
                  </a:lnTo>
                  <a:lnTo>
                    <a:pt x="898529" y="20749"/>
                  </a:lnTo>
                  <a:lnTo>
                    <a:pt x="947319" y="30626"/>
                  </a:lnTo>
                  <a:lnTo>
                    <a:pt x="994267" y="42292"/>
                  </a:lnTo>
                  <a:lnTo>
                    <a:pt x="1039116" y="55694"/>
                  </a:lnTo>
                  <a:lnTo>
                    <a:pt x="1081610" y="70780"/>
                  </a:lnTo>
                  <a:lnTo>
                    <a:pt x="1121493" y="87498"/>
                  </a:lnTo>
                  <a:lnTo>
                    <a:pt x="1158507" y="105797"/>
                  </a:lnTo>
                  <a:lnTo>
                    <a:pt x="1192398" y="125625"/>
                  </a:lnTo>
                  <a:lnTo>
                    <a:pt x="1249780" y="169658"/>
                  </a:lnTo>
                  <a:lnTo>
                    <a:pt x="1297318" y="228915"/>
                  </a:lnTo>
                  <a:lnTo>
                    <a:pt x="1312356" y="264651"/>
                  </a:lnTo>
                  <a:lnTo>
                    <a:pt x="1318056" y="300595"/>
                  </a:lnTo>
                  <a:lnTo>
                    <a:pt x="1314598" y="336374"/>
                  </a:lnTo>
                  <a:lnTo>
                    <a:pt x="1280932" y="405944"/>
                  </a:lnTo>
                  <a:lnTo>
                    <a:pt x="1251085" y="438988"/>
                  </a:lnTo>
                  <a:lnTo>
                    <a:pt x="1212803" y="470373"/>
                  </a:lnTo>
                  <a:lnTo>
                    <a:pt x="1166267" y="499726"/>
                  </a:lnTo>
                  <a:lnTo>
                    <a:pt x="1111657" y="526673"/>
                  </a:lnTo>
                  <a:lnTo>
                    <a:pt x="1132553" y="650630"/>
                  </a:lnTo>
                  <a:close/>
                </a:path>
              </a:pathLst>
            </a:custGeom>
            <a:ln w="1270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06454" y="2259583"/>
              <a:ext cx="203200" cy="2032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2041" y="2259583"/>
              <a:ext cx="203200" cy="2032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7629" y="2259583"/>
              <a:ext cx="203200" cy="20320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795338" y="2895091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spc="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1</a:t>
            </a:r>
            <a:endParaRPr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95338" y="3583940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spc="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2</a:t>
            </a:r>
            <a:endParaRPr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95338" y="4288028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spc="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3</a:t>
            </a:r>
            <a:endParaRPr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95338" y="4989067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spc="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4</a:t>
            </a:r>
            <a:endParaRPr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185933" y="2895091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spc="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5</a:t>
            </a:r>
            <a:endParaRPr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185933" y="3583940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spc="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6</a:t>
            </a:r>
            <a:endParaRPr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185933" y="4288028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spc="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7</a:t>
            </a:r>
            <a:endParaRPr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185933" y="4989067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spc="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8</a:t>
            </a:r>
            <a:endParaRPr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25957" y="5584444"/>
            <a:ext cx="13881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025" marR="5080" indent="-314325">
              <a:spcBef>
                <a:spcPts val="100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Please</a:t>
            </a:r>
            <a:r>
              <a:rPr sz="160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00" kern="0" spc="-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connect </a:t>
            </a:r>
            <a:r>
              <a:rPr sz="16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me</a:t>
            </a:r>
            <a:r>
              <a:rPr sz="1600" kern="0" spc="-9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00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to</a:t>
            </a:r>
            <a:r>
              <a:rPr sz="1600" kern="0" spc="-8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600" kern="0" spc="-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5!</a:t>
            </a:r>
            <a:endParaRPr sz="160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820610" y="2920664"/>
            <a:ext cx="985519" cy="478155"/>
          </a:xfrm>
          <a:custGeom>
            <a:avLst/>
            <a:gdLst/>
            <a:ahLst/>
            <a:cxnLst/>
            <a:rect l="l" t="t" r="r" b="b"/>
            <a:pathLst>
              <a:path w="985520" h="478154">
                <a:moveTo>
                  <a:pt x="238223" y="477984"/>
                </a:moveTo>
                <a:lnTo>
                  <a:pt x="259940" y="336568"/>
                </a:lnTo>
                <a:lnTo>
                  <a:pt x="198201" y="322393"/>
                </a:lnTo>
                <a:lnTo>
                  <a:pt x="144193" y="305527"/>
                </a:lnTo>
                <a:lnTo>
                  <a:pt x="98227" y="286345"/>
                </a:lnTo>
                <a:lnTo>
                  <a:pt x="60618" y="265222"/>
                </a:lnTo>
                <a:lnTo>
                  <a:pt x="11719" y="218650"/>
                </a:lnTo>
                <a:lnTo>
                  <a:pt x="0" y="168806"/>
                </a:lnTo>
                <a:lnTo>
                  <a:pt x="8865" y="143594"/>
                </a:lnTo>
                <a:lnTo>
                  <a:pt x="57610" y="94461"/>
                </a:lnTo>
                <a:lnTo>
                  <a:pt x="122411" y="60518"/>
                </a:lnTo>
                <a:lnTo>
                  <a:pt x="161383" y="46176"/>
                </a:lnTo>
                <a:lnTo>
                  <a:pt x="204068" y="33659"/>
                </a:lnTo>
                <a:lnTo>
                  <a:pt x="249966" y="23025"/>
                </a:lnTo>
                <a:lnTo>
                  <a:pt x="298576" y="14326"/>
                </a:lnTo>
                <a:lnTo>
                  <a:pt x="349397" y="7620"/>
                </a:lnTo>
                <a:lnTo>
                  <a:pt x="401928" y="2960"/>
                </a:lnTo>
                <a:lnTo>
                  <a:pt x="455669" y="401"/>
                </a:lnTo>
                <a:lnTo>
                  <a:pt x="510119" y="0"/>
                </a:lnTo>
                <a:lnTo>
                  <a:pt x="564777" y="1810"/>
                </a:lnTo>
                <a:lnTo>
                  <a:pt x="619142" y="5887"/>
                </a:lnTo>
                <a:lnTo>
                  <a:pt x="672714" y="12286"/>
                </a:lnTo>
                <a:lnTo>
                  <a:pt x="724991" y="21062"/>
                </a:lnTo>
                <a:lnTo>
                  <a:pt x="786730" y="35237"/>
                </a:lnTo>
                <a:lnTo>
                  <a:pt x="840739" y="52103"/>
                </a:lnTo>
                <a:lnTo>
                  <a:pt x="886704" y="71285"/>
                </a:lnTo>
                <a:lnTo>
                  <a:pt x="924314" y="92408"/>
                </a:lnTo>
                <a:lnTo>
                  <a:pt x="973213" y="138981"/>
                </a:lnTo>
                <a:lnTo>
                  <a:pt x="984932" y="188824"/>
                </a:lnTo>
                <a:lnTo>
                  <a:pt x="976067" y="214036"/>
                </a:lnTo>
                <a:lnTo>
                  <a:pt x="927322" y="263169"/>
                </a:lnTo>
                <a:lnTo>
                  <a:pt x="859405" y="298336"/>
                </a:lnTo>
                <a:lnTo>
                  <a:pt x="817984" y="313199"/>
                </a:lnTo>
                <a:lnTo>
                  <a:pt x="772317" y="326110"/>
                </a:lnTo>
                <a:lnTo>
                  <a:pt x="722951" y="336962"/>
                </a:lnTo>
                <a:lnTo>
                  <a:pt x="670432" y="345651"/>
                </a:lnTo>
                <a:lnTo>
                  <a:pt x="615308" y="352073"/>
                </a:lnTo>
                <a:lnTo>
                  <a:pt x="558125" y="356121"/>
                </a:lnTo>
                <a:lnTo>
                  <a:pt x="499431" y="357692"/>
                </a:lnTo>
                <a:lnTo>
                  <a:pt x="439772" y="356681"/>
                </a:lnTo>
                <a:lnTo>
                  <a:pt x="238223" y="477984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36069" y="2938779"/>
            <a:ext cx="3549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kern="0" spc="-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OK!</a:t>
            </a:r>
            <a:endParaRPr sz="160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215">
              <a:spcBef>
                <a:spcPts val="100"/>
              </a:spcBef>
            </a:pPr>
            <a:r>
              <a:rPr dirty="0"/>
              <a:t>The</a:t>
            </a:r>
            <a:r>
              <a:rPr spc="-155" dirty="0"/>
              <a:t> </a:t>
            </a:r>
            <a:r>
              <a:rPr spc="95" dirty="0"/>
              <a:t>Phone</a:t>
            </a:r>
            <a:r>
              <a:rPr spc="-155" dirty="0"/>
              <a:t> </a:t>
            </a:r>
            <a:r>
              <a:rPr spc="-10" dirty="0"/>
              <a:t>Network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0304" y="1618997"/>
            <a:ext cx="7755890" cy="84170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41300" marR="5080" indent="-228600">
              <a:lnSpc>
                <a:spcPct val="101400"/>
              </a:lnSpc>
              <a:spcBef>
                <a:spcPts val="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kern="0" spc="-165" dirty="0">
                <a:solidFill>
                  <a:sysClr val="windowText" lastClr="000000"/>
                </a:solidFill>
                <a:latin typeface="Tahoma"/>
                <a:cs typeface="Tahoma"/>
              </a:rPr>
              <a:t>In</a:t>
            </a:r>
            <a:r>
              <a:rPr sz="2800" kern="0" spc="-10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reality,</a:t>
            </a:r>
            <a:r>
              <a:rPr sz="2800" kern="0" spc="-11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</a:t>
            </a:r>
            <a:r>
              <a:rPr sz="2800" kern="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are</a:t>
            </a:r>
            <a:r>
              <a:rPr sz="2800" kern="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not</a:t>
            </a:r>
            <a:r>
              <a:rPr sz="2800" kern="0" spc="-10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directly</a:t>
            </a:r>
            <a:r>
              <a:rPr sz="2800" i="1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connected</a:t>
            </a:r>
            <a:r>
              <a:rPr sz="2800" kern="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sz="2800" kern="0" spc="-10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20" dirty="0">
                <a:solidFill>
                  <a:sysClr val="windowText" lastClr="000000"/>
                </a:solidFill>
                <a:latin typeface="Tahoma"/>
                <a:cs typeface="Tahoma"/>
              </a:rPr>
              <a:t>your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conversation</a:t>
            </a:r>
            <a:r>
              <a:rPr sz="2800" kern="0" spc="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partner.</a:t>
            </a:r>
            <a:endParaRPr sz="2800" kern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0304" y="5672836"/>
            <a:ext cx="8136890" cy="84491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1300" marR="5080" indent="-228600">
              <a:lnSpc>
                <a:spcPct val="100699"/>
              </a:lnSpc>
              <a:spcBef>
                <a:spcPts val="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800" kern="0" spc="-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telephone</a:t>
            </a:r>
            <a:r>
              <a:rPr sz="2800" kern="0" spc="-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office</a:t>
            </a:r>
            <a:r>
              <a:rPr sz="2800"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makes</a:t>
            </a:r>
            <a:r>
              <a:rPr sz="2800" kern="0" spc="-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connections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based</a:t>
            </a:r>
            <a:r>
              <a:rPr sz="2800"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25" dirty="0">
                <a:solidFill>
                  <a:sysClr val="windowText" lastClr="000000"/>
                </a:solidFill>
                <a:latin typeface="Tahoma"/>
                <a:cs typeface="Tahoma"/>
              </a:rPr>
              <a:t>on </a:t>
            </a:r>
            <a:r>
              <a:rPr sz="2800" kern="0" spc="95" dirty="0">
                <a:solidFill>
                  <a:sysClr val="windowText" lastClr="000000"/>
                </a:solidFill>
                <a:latin typeface="Tahoma"/>
                <a:cs typeface="Tahoma"/>
              </a:rPr>
              <a:t>how</a:t>
            </a:r>
            <a:r>
              <a:rPr sz="2800" kern="0" spc="-11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</a:t>
            </a:r>
            <a:r>
              <a:rPr sz="2800" kern="0" spc="-1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dial</a:t>
            </a:r>
            <a:r>
              <a:rPr sz="2800" kern="0" spc="-114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800" kern="0" spc="-1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keypad</a:t>
            </a:r>
            <a:r>
              <a:rPr lang="en-US"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 (telephone signaling)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.</a:t>
            </a:r>
            <a:endParaRPr sz="2800"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34184" y="2709672"/>
            <a:ext cx="725805" cy="2816860"/>
            <a:chOff x="710183" y="2709672"/>
            <a:chExt cx="725805" cy="28168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183" y="2709672"/>
              <a:ext cx="725423" cy="7254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183" y="3398520"/>
              <a:ext cx="725423" cy="21275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9232393" y="2709672"/>
            <a:ext cx="725805" cy="2816860"/>
            <a:chOff x="7708392" y="2709672"/>
            <a:chExt cx="725805" cy="28168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8392" y="2709672"/>
              <a:ext cx="725424" cy="7254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08392" y="3398520"/>
              <a:ext cx="725424" cy="212750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282540" y="3483988"/>
            <a:ext cx="1627505" cy="872675"/>
          </a:xfrm>
          <a:prstGeom prst="rect">
            <a:avLst/>
          </a:prstGeom>
          <a:ln w="12700">
            <a:solidFill>
              <a:srgbClr val="A5A5A5"/>
            </a:solidFill>
          </a:ln>
        </p:spPr>
        <p:txBody>
          <a:bodyPr vert="horz" wrap="square" lIns="0" tIns="132715" rIns="0" bIns="0" rtlCol="0">
            <a:spAutoFit/>
          </a:bodyPr>
          <a:lstStyle/>
          <a:p>
            <a:pPr>
              <a:spcBef>
                <a:spcPts val="1045"/>
              </a:spcBef>
            </a:pPr>
            <a:endParaRPr sz="16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542925" marR="328930" indent="-205740"/>
            <a:r>
              <a:rPr sz="1600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Telephone Office</a:t>
            </a:r>
            <a:endParaRPr sz="160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45739" y="3060049"/>
            <a:ext cx="2349500" cy="2118360"/>
            <a:chOff x="1421739" y="3060049"/>
            <a:chExt cx="2349500" cy="2118360"/>
          </a:xfrm>
        </p:grpSpPr>
        <p:sp>
          <p:nvSpPr>
            <p:cNvPr id="13" name="object 13"/>
            <p:cNvSpPr/>
            <p:nvPr/>
          </p:nvSpPr>
          <p:spPr>
            <a:xfrm>
              <a:off x="1434439" y="3072749"/>
              <a:ext cx="2324100" cy="768350"/>
            </a:xfrm>
            <a:custGeom>
              <a:avLst/>
              <a:gdLst/>
              <a:ahLst/>
              <a:cxnLst/>
              <a:rect l="l" t="t" r="r" b="b"/>
              <a:pathLst>
                <a:path w="2324100" h="768350">
                  <a:moveTo>
                    <a:pt x="0" y="0"/>
                  </a:moveTo>
                  <a:lnTo>
                    <a:pt x="1162050" y="0"/>
                  </a:lnTo>
                  <a:lnTo>
                    <a:pt x="1162050" y="767938"/>
                  </a:lnTo>
                  <a:lnTo>
                    <a:pt x="2324100" y="76793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434439" y="3760548"/>
              <a:ext cx="2324100" cy="205104"/>
            </a:xfrm>
            <a:custGeom>
              <a:avLst/>
              <a:gdLst/>
              <a:ahLst/>
              <a:cxnLst/>
              <a:rect l="l" t="t" r="r" b="b"/>
              <a:pathLst>
                <a:path w="2324100" h="205104">
                  <a:moveTo>
                    <a:pt x="0" y="0"/>
                  </a:moveTo>
                  <a:lnTo>
                    <a:pt x="1031413" y="0"/>
                  </a:lnTo>
                  <a:lnTo>
                    <a:pt x="1031413" y="205110"/>
                  </a:lnTo>
                  <a:lnTo>
                    <a:pt x="2324100" y="20511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434439" y="4448348"/>
              <a:ext cx="2324100" cy="716915"/>
            </a:xfrm>
            <a:custGeom>
              <a:avLst/>
              <a:gdLst/>
              <a:ahLst/>
              <a:cxnLst/>
              <a:rect l="l" t="t" r="r" b="b"/>
              <a:pathLst>
                <a:path w="2324100" h="716914">
                  <a:moveTo>
                    <a:pt x="0" y="716908"/>
                  </a:moveTo>
                  <a:lnTo>
                    <a:pt x="1162050" y="716908"/>
                  </a:lnTo>
                  <a:lnTo>
                    <a:pt x="1162050" y="0"/>
                  </a:lnTo>
                  <a:lnTo>
                    <a:pt x="2324100" y="0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434439" y="4311269"/>
              <a:ext cx="2324100" cy="154940"/>
            </a:xfrm>
            <a:custGeom>
              <a:avLst/>
              <a:gdLst/>
              <a:ahLst/>
              <a:cxnLst/>
              <a:rect l="l" t="t" r="r" b="b"/>
              <a:pathLst>
                <a:path w="2324100" h="154939">
                  <a:moveTo>
                    <a:pt x="0" y="154428"/>
                  </a:moveTo>
                  <a:lnTo>
                    <a:pt x="1019536" y="154428"/>
                  </a:lnTo>
                  <a:lnTo>
                    <a:pt x="1019536" y="0"/>
                  </a:lnTo>
                  <a:lnTo>
                    <a:pt x="232410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896760" y="3060049"/>
            <a:ext cx="2349500" cy="2118360"/>
            <a:chOff x="5372760" y="3060049"/>
            <a:chExt cx="2349500" cy="2118360"/>
          </a:xfrm>
        </p:grpSpPr>
        <p:sp>
          <p:nvSpPr>
            <p:cNvPr id="18" name="object 18"/>
            <p:cNvSpPr/>
            <p:nvPr/>
          </p:nvSpPr>
          <p:spPr>
            <a:xfrm>
              <a:off x="5385460" y="3072749"/>
              <a:ext cx="2324100" cy="788035"/>
            </a:xfrm>
            <a:custGeom>
              <a:avLst/>
              <a:gdLst/>
              <a:ahLst/>
              <a:cxnLst/>
              <a:rect l="l" t="t" r="r" b="b"/>
              <a:pathLst>
                <a:path w="2324100" h="788035">
                  <a:moveTo>
                    <a:pt x="2324100" y="0"/>
                  </a:moveTo>
                  <a:lnTo>
                    <a:pt x="1162050" y="0"/>
                  </a:lnTo>
                  <a:lnTo>
                    <a:pt x="1162050" y="787546"/>
                  </a:lnTo>
                  <a:lnTo>
                    <a:pt x="0" y="787546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385460" y="3760548"/>
              <a:ext cx="2324100" cy="224790"/>
            </a:xfrm>
            <a:custGeom>
              <a:avLst/>
              <a:gdLst/>
              <a:ahLst/>
              <a:cxnLst/>
              <a:rect l="l" t="t" r="r" b="b"/>
              <a:pathLst>
                <a:path w="2324100" h="224789">
                  <a:moveTo>
                    <a:pt x="2324100" y="0"/>
                  </a:moveTo>
                  <a:lnTo>
                    <a:pt x="1292687" y="0"/>
                  </a:lnTo>
                  <a:lnTo>
                    <a:pt x="1292687" y="224716"/>
                  </a:lnTo>
                  <a:lnTo>
                    <a:pt x="0" y="22471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385460" y="4467956"/>
              <a:ext cx="2324100" cy="697865"/>
            </a:xfrm>
            <a:custGeom>
              <a:avLst/>
              <a:gdLst/>
              <a:ahLst/>
              <a:cxnLst/>
              <a:rect l="l" t="t" r="r" b="b"/>
              <a:pathLst>
                <a:path w="2324100" h="697864">
                  <a:moveTo>
                    <a:pt x="2324100" y="697300"/>
                  </a:moveTo>
                  <a:lnTo>
                    <a:pt x="1162050" y="697300"/>
                  </a:lnTo>
                  <a:lnTo>
                    <a:pt x="116205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385460" y="4330879"/>
              <a:ext cx="2324100" cy="135255"/>
            </a:xfrm>
            <a:custGeom>
              <a:avLst/>
              <a:gdLst/>
              <a:ahLst/>
              <a:cxnLst/>
              <a:rect l="l" t="t" r="r" b="b"/>
              <a:pathLst>
                <a:path w="2324100" h="135254">
                  <a:moveTo>
                    <a:pt x="2324100" y="134819"/>
                  </a:moveTo>
                  <a:lnTo>
                    <a:pt x="1328292" y="134819"/>
                  </a:lnTo>
                  <a:lnTo>
                    <a:pt x="1328292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795338" y="2895091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spc="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1</a:t>
            </a:r>
            <a:endParaRPr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95338" y="3583940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spc="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2</a:t>
            </a:r>
            <a:endParaRPr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95338" y="4288028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spc="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3</a:t>
            </a:r>
            <a:endParaRPr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95338" y="4989067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spc="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4</a:t>
            </a:r>
            <a:endParaRPr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85933" y="2895091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spc="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5</a:t>
            </a:r>
            <a:endParaRPr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185933" y="3583940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spc="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6</a:t>
            </a:r>
            <a:endParaRPr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185933" y="4288028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spc="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7</a:t>
            </a:r>
            <a:endParaRPr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85933" y="4989067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spc="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8</a:t>
            </a:r>
            <a:endParaRPr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>
              <a:spcBef>
                <a:spcPts val="100"/>
              </a:spcBef>
            </a:pPr>
            <a:r>
              <a:rPr dirty="0"/>
              <a:t>Multi-Frequency</a:t>
            </a:r>
            <a:r>
              <a:rPr spc="-160" dirty="0"/>
              <a:t> </a:t>
            </a:r>
            <a:r>
              <a:rPr spc="70" dirty="0"/>
              <a:t>Signaling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0304" y="1622043"/>
            <a:ext cx="8185150" cy="495244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1300" marR="20320" indent="-228600">
              <a:lnSpc>
                <a:spcPct val="100699"/>
              </a:lnSpc>
              <a:spcBef>
                <a:spcPts val="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kern="0" spc="-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Idea:</a:t>
            </a:r>
            <a:r>
              <a:rPr sz="2800" b="1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have</a:t>
            </a:r>
            <a:r>
              <a:rPr sz="2800" kern="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phones</a:t>
            </a:r>
            <a:r>
              <a:rPr sz="2800" kern="0" spc="-8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communicate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75" dirty="0">
                <a:solidFill>
                  <a:sysClr val="windowText" lastClr="000000"/>
                </a:solidFill>
                <a:latin typeface="Tahoma"/>
                <a:cs typeface="Tahoma"/>
              </a:rPr>
              <a:t>with</a:t>
            </a:r>
            <a:r>
              <a:rPr sz="2800" kern="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network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using</a:t>
            </a:r>
            <a:r>
              <a:rPr sz="2800" kern="0" spc="-10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tones</a:t>
            </a:r>
            <a:r>
              <a:rPr lang="en-US"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 (i.e., different frequency)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,</a:t>
            </a:r>
            <a:r>
              <a:rPr sz="2800" kern="0" spc="-10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over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8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same</a:t>
            </a:r>
            <a:r>
              <a:rPr sz="2800" kern="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wires!</a:t>
            </a:r>
            <a:endParaRPr sz="2800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696595" marR="5080" lvl="1" indent="-227329">
              <a:lnSpc>
                <a:spcPts val="2780"/>
              </a:lnSpc>
              <a:spcBef>
                <a:spcPts val="1130"/>
              </a:spcBef>
              <a:buFont typeface="Arial MT"/>
              <a:buChar char="•"/>
              <a:tabLst>
                <a:tab pos="697865" algn="l"/>
              </a:tabLst>
            </a:pP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4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phones</a:t>
            </a:r>
            <a:r>
              <a:rPr sz="2400" kern="0" spc="-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“sing”</a:t>
            </a:r>
            <a:r>
              <a:rPr sz="2400" kern="0" spc="-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sz="2400" kern="0" spc="-3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4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receivers</a:t>
            </a:r>
            <a:r>
              <a:rPr sz="2400" kern="0" spc="-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inside</a:t>
            </a:r>
            <a:r>
              <a:rPr sz="24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400" kern="0" spc="-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telephone 	office,</a:t>
            </a:r>
            <a:r>
              <a:rPr sz="24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60" dirty="0">
                <a:solidFill>
                  <a:sysClr val="windowText" lastClr="000000"/>
                </a:solidFill>
                <a:latin typeface="Tahoma"/>
                <a:cs typeface="Tahoma"/>
              </a:rPr>
              <a:t>which</a:t>
            </a:r>
            <a:r>
              <a:rPr sz="24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direct</a:t>
            </a:r>
            <a:r>
              <a:rPr sz="2400" kern="0" spc="-10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400" kern="0" spc="-9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call</a:t>
            </a:r>
            <a:r>
              <a:rPr sz="2400" kern="0" spc="-9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accordingly.</a:t>
            </a:r>
            <a:endParaRPr sz="2400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155065" lvl="2" indent="-228600">
              <a:spcBef>
                <a:spcPts val="950"/>
              </a:spcBef>
              <a:buFont typeface="Arial MT"/>
              <a:buChar char="•"/>
              <a:tabLst>
                <a:tab pos="1155065" algn="l"/>
              </a:tabLst>
            </a:pPr>
            <a:r>
              <a:rPr sz="20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Your</a:t>
            </a:r>
            <a:r>
              <a:rPr sz="2000" kern="0" spc="-4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000" kern="0" spc="-9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cell</a:t>
            </a:r>
            <a:r>
              <a:rPr sz="2000" kern="0" spc="-4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phone</a:t>
            </a:r>
            <a:r>
              <a:rPr sz="2000" kern="0" spc="-4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000" kern="0" spc="-8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still</a:t>
            </a:r>
            <a:r>
              <a:rPr sz="2000" kern="0" spc="-4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makes</a:t>
            </a:r>
            <a:r>
              <a:rPr sz="2000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these</a:t>
            </a:r>
            <a:r>
              <a:rPr sz="2000" kern="0" spc="-4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tones!</a:t>
            </a:r>
            <a:endParaRPr sz="2000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696595" marR="982980" lvl="1" indent="-227329">
              <a:lnSpc>
                <a:spcPct val="100800"/>
              </a:lnSpc>
              <a:spcBef>
                <a:spcPts val="775"/>
              </a:spcBef>
              <a:buFont typeface="Arial MT"/>
              <a:buChar char="•"/>
              <a:tabLst>
                <a:tab pos="697865" algn="l"/>
              </a:tabLst>
            </a:pPr>
            <a:r>
              <a:rPr sz="2400" kern="0" spc="-40" dirty="0">
                <a:solidFill>
                  <a:sysClr val="windowText" lastClr="000000"/>
                </a:solidFill>
                <a:latin typeface="Tahoma"/>
                <a:cs typeface="Tahoma"/>
              </a:rPr>
              <a:t>Internally,</a:t>
            </a:r>
            <a:r>
              <a:rPr sz="2400"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400" kern="0" spc="-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phone</a:t>
            </a:r>
            <a:r>
              <a:rPr sz="2400" kern="0" spc="-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network</a:t>
            </a:r>
            <a:r>
              <a:rPr sz="2400" kern="0" spc="-1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also</a:t>
            </a:r>
            <a:r>
              <a:rPr sz="2400" kern="0" spc="-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uses</a:t>
            </a:r>
            <a:r>
              <a:rPr sz="2400" kern="0" spc="-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tones</a:t>
            </a:r>
            <a:r>
              <a:rPr sz="2400" kern="0" spc="-2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-35" dirty="0">
                <a:solidFill>
                  <a:sysClr val="windowText" lastClr="000000"/>
                </a:solidFill>
                <a:latin typeface="Tahoma"/>
                <a:cs typeface="Tahoma"/>
              </a:rPr>
              <a:t>to 	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communicate</a:t>
            </a:r>
            <a:r>
              <a:rPr sz="2400" kern="0" spc="-6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-20" dirty="0">
                <a:solidFill>
                  <a:sysClr val="windowText" lastClr="000000"/>
                </a:solidFill>
                <a:latin typeface="Tahoma"/>
                <a:cs typeface="Tahoma"/>
              </a:rPr>
              <a:t>(but</a:t>
            </a:r>
            <a:r>
              <a:rPr sz="24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over</a:t>
            </a:r>
            <a:r>
              <a:rPr sz="24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ahoma"/>
                <a:cs typeface="Tahoma"/>
              </a:rPr>
              <a:t>different</a:t>
            </a:r>
            <a:r>
              <a:rPr sz="2400" kern="0" spc="-6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4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frequencies)</a:t>
            </a:r>
            <a:endParaRPr sz="2400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0" lvl="1">
              <a:spcBef>
                <a:spcPts val="2175"/>
              </a:spcBef>
              <a:buFont typeface="Arial MT"/>
              <a:buChar char="•"/>
            </a:pPr>
            <a:endParaRPr sz="2400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241300" marR="1115695" indent="-228600">
              <a:lnSpc>
                <a:spcPct val="1014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kern="0" spc="5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In-</a:t>
            </a:r>
            <a:r>
              <a:rPr sz="2800" b="1" kern="0" spc="6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Band</a:t>
            </a:r>
            <a:r>
              <a:rPr sz="2800" b="1" kern="0" spc="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2800" b="1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Signaling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:</a:t>
            </a:r>
            <a:r>
              <a:rPr sz="28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happens</a:t>
            </a:r>
            <a:r>
              <a:rPr sz="2800" kern="0" spc="-5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over</a:t>
            </a:r>
            <a:r>
              <a:rPr sz="2800" kern="0" spc="-6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the</a:t>
            </a:r>
            <a:r>
              <a:rPr sz="28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i="1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same </a:t>
            </a:r>
            <a:r>
              <a:rPr sz="2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connection</a:t>
            </a:r>
            <a:r>
              <a:rPr sz="2800" i="1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as</a:t>
            </a:r>
            <a:r>
              <a:rPr sz="2800" kern="0" spc="-1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your</a:t>
            </a:r>
            <a:r>
              <a:rPr sz="2800" kern="0" spc="-15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voice</a:t>
            </a:r>
            <a:r>
              <a:rPr sz="2800" i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.</a:t>
            </a:r>
            <a:endParaRPr sz="2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005">
              <a:spcBef>
                <a:spcPts val="100"/>
              </a:spcBef>
            </a:pPr>
            <a:r>
              <a:rPr spc="165" dirty="0"/>
              <a:t>Long</a:t>
            </a:r>
            <a:r>
              <a:rPr spc="-55" dirty="0"/>
              <a:t> </a:t>
            </a:r>
            <a:r>
              <a:rPr dirty="0"/>
              <a:t>Distance</a:t>
            </a:r>
            <a:r>
              <a:rPr spc="-35" dirty="0"/>
              <a:t> </a:t>
            </a:r>
            <a:r>
              <a:rPr spc="-10" dirty="0"/>
              <a:t>Connections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0305" y="4923027"/>
            <a:ext cx="8075295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marR="5080" indent="-228600">
              <a:lnSpc>
                <a:spcPct val="99600"/>
              </a:lnSpc>
              <a:spcBef>
                <a:spcPts val="1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kern="0" spc="55" dirty="0">
                <a:solidFill>
                  <a:sysClr val="windowText" lastClr="000000"/>
                </a:solidFill>
                <a:latin typeface="Tahoma"/>
                <a:cs typeface="Tahoma"/>
              </a:rPr>
              <a:t>Long</a:t>
            </a:r>
            <a:r>
              <a:rPr sz="28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distance</a:t>
            </a:r>
            <a:r>
              <a:rPr sz="2800" kern="0" spc="-5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calls</a:t>
            </a:r>
            <a:r>
              <a:rPr sz="2800" kern="0" spc="-4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travel</a:t>
            </a:r>
            <a:r>
              <a:rPr sz="2800" kern="0" spc="-5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through</a:t>
            </a:r>
            <a:r>
              <a:rPr sz="2800" kern="0" spc="-6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multiple</a:t>
            </a:r>
            <a:r>
              <a:rPr sz="2800" kern="0" spc="-5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offices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that</a:t>
            </a:r>
            <a:r>
              <a:rPr sz="2800" kern="0" spc="-8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need</a:t>
            </a:r>
            <a:r>
              <a:rPr sz="28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to</a:t>
            </a:r>
            <a:r>
              <a:rPr sz="28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find</a:t>
            </a:r>
            <a:r>
              <a:rPr sz="2800" kern="0" spc="-8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unused</a:t>
            </a:r>
            <a:r>
              <a:rPr sz="28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lines</a:t>
            </a:r>
            <a:r>
              <a:rPr sz="2800" kern="0" spc="-6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through</a:t>
            </a:r>
            <a:r>
              <a:rPr sz="2800" kern="0" spc="-7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60" dirty="0">
                <a:solidFill>
                  <a:sysClr val="windowText" lastClr="000000"/>
                </a:solidFill>
                <a:latin typeface="Tahoma"/>
                <a:cs typeface="Tahoma"/>
              </a:rPr>
              <a:t>which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connections</a:t>
            </a:r>
            <a:r>
              <a:rPr sz="2800" kern="0" spc="-35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can</a:t>
            </a:r>
            <a:r>
              <a:rPr sz="2800" kern="0" spc="-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Tahoma"/>
                <a:cs typeface="Tahoma"/>
              </a:rPr>
              <a:t>be</a:t>
            </a:r>
            <a:r>
              <a:rPr sz="2800" kern="0" spc="-40" dirty="0">
                <a:solidFill>
                  <a:sysClr val="windowText" lastClr="000000"/>
                </a:solidFill>
                <a:latin typeface="Tahoma"/>
                <a:cs typeface="Tahoma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ahoma"/>
                <a:cs typeface="Tahoma"/>
              </a:rPr>
              <a:t>made.</a:t>
            </a:r>
            <a:endParaRPr sz="2800" kern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31842" y="1597035"/>
            <a:ext cx="7658100" cy="3004820"/>
            <a:chOff x="707842" y="1597035"/>
            <a:chExt cx="7658100" cy="30048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842" y="1597035"/>
              <a:ext cx="7578756" cy="28918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451" y="3946497"/>
              <a:ext cx="973951" cy="6553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5861" y="3951141"/>
              <a:ext cx="533400" cy="3810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78700" y="1621028"/>
            <a:ext cx="736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spc="-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Seattle</a:t>
            </a:r>
            <a:endParaRPr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43798" y="4312411"/>
            <a:ext cx="1026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spc="9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New</a:t>
            </a:r>
            <a:r>
              <a:rPr kern="0" spc="-8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kern="0" spc="-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York</a:t>
            </a:r>
            <a:endParaRPr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8238</TotalTime>
  <Words>4484</Words>
  <Application>Microsoft Macintosh PowerPoint</Application>
  <PresentationFormat>Widescreen</PresentationFormat>
  <Paragraphs>705</Paragraphs>
  <Slides>56</Slides>
  <Notes>25</Notes>
  <HiddenSlides>6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73" baseType="lpstr">
      <vt:lpstr>Arial MT</vt:lpstr>
      <vt:lpstr>Times</vt:lpstr>
      <vt:lpstr>Aptos</vt:lpstr>
      <vt:lpstr>Aptos Display</vt:lpstr>
      <vt:lpstr>Arial</vt:lpstr>
      <vt:lpstr>Calibri</vt:lpstr>
      <vt:lpstr>Cambria Math</vt:lpstr>
      <vt:lpstr>Comic Sans MS</vt:lpstr>
      <vt:lpstr>Consolas</vt:lpstr>
      <vt:lpstr>Gill Sans</vt:lpstr>
      <vt:lpstr>Monotype Sorts</vt:lpstr>
      <vt:lpstr>Tahoma</vt:lpstr>
      <vt:lpstr>Times New Roman</vt:lpstr>
      <vt:lpstr>Trebuchet MS</vt:lpstr>
      <vt:lpstr>Wingdings</vt:lpstr>
      <vt:lpstr>Office Theme</vt:lpstr>
      <vt:lpstr>1_Office Theme</vt:lpstr>
      <vt:lpstr>Dongdong She  Some slides borrowed from Dan Boneh and Sam Wolfson</vt:lpstr>
      <vt:lpstr>Recap: control hijacking attacks</vt:lpstr>
      <vt:lpstr>The mistake: mixing data and control</vt:lpstr>
      <vt:lpstr>Fun Story of Blue Box</vt:lpstr>
      <vt:lpstr>Who are the phone phreaks?</vt:lpstr>
      <vt:lpstr>The Phone Network</vt:lpstr>
      <vt:lpstr>The Phone Network</vt:lpstr>
      <vt:lpstr>Multi-Frequency Signaling</vt:lpstr>
      <vt:lpstr>Long Distance Connections</vt:lpstr>
      <vt:lpstr>Long Distance Connections</vt:lpstr>
      <vt:lpstr>Long Di$tance Connection$</vt:lpstr>
      <vt:lpstr>How To Make Free Calls</vt:lpstr>
      <vt:lpstr>The Blue Box</vt:lpstr>
      <vt:lpstr>How did they figure this out?</vt:lpstr>
      <vt:lpstr>Phone Phreaking &amp; Hacker Culture</vt:lpstr>
      <vt:lpstr>Control hijacking attacks</vt:lpstr>
      <vt:lpstr>Preventing hijacking attacks</vt:lpstr>
      <vt:lpstr>Platform Defenses</vt:lpstr>
      <vt:lpstr>Marking memory as non-execute   (DEP)</vt:lpstr>
      <vt:lpstr>Attack:  Return Oriented Programming  (ROP)</vt:lpstr>
      <vt:lpstr>Attack:  Return Oriented Programming  (ROP)</vt:lpstr>
      <vt:lpstr>Attack:  Return Oriented Programming  (ROP)</vt:lpstr>
      <vt:lpstr>ROP:  in more detail</vt:lpstr>
      <vt:lpstr>ROP:  in more detail</vt:lpstr>
      <vt:lpstr>ROP:  in even more detail</vt:lpstr>
      <vt:lpstr>What to do??     Randomization</vt:lpstr>
      <vt:lpstr>A very different idea:   kBouncer</vt:lpstr>
      <vt:lpstr>A very different idea:   kBouncer</vt:lpstr>
      <vt:lpstr>Hardening the executable</vt:lpstr>
      <vt:lpstr>Run time checking: StackGuard</vt:lpstr>
      <vt:lpstr>Canary Types</vt:lpstr>
      <vt:lpstr>StackGuard (Cont.)</vt:lpstr>
      <vt:lpstr>StackGuard enhancement:  ProPolice</vt:lpstr>
      <vt:lpstr>MS Visual Studio  /GS    (BufferSecurityCheck)</vt:lpstr>
      <vt:lpstr>/GS stack frame</vt:lpstr>
      <vt:lpstr>Evading /GS with exception handlers</vt:lpstr>
      <vt:lpstr>Defenses:   SAFESEH and SEHOP  </vt:lpstr>
      <vt:lpstr>Summary: Canaries are not full proof</vt:lpstr>
      <vt:lpstr>Even worse:  canary extraction</vt:lpstr>
      <vt:lpstr>Similarly:  extract ASLR randomness</vt:lpstr>
      <vt:lpstr>What if can’t recompile:  Libsafe</vt:lpstr>
      <vt:lpstr>How robust is Libsafe?</vt:lpstr>
      <vt:lpstr>More methods:  Shadow Stack</vt:lpstr>
      <vt:lpstr>ARM Memory Tagging Extension (MTE)</vt:lpstr>
      <vt:lpstr>Tags prevent buffer overflows and use after free</vt:lpstr>
      <vt:lpstr>AddressSanitizer (ASan): a software tool  </vt:lpstr>
      <vt:lpstr>AddressSanitizer (ASan): a software tool  </vt:lpstr>
      <vt:lpstr>Control Flow Integrity (CFI)</vt:lpstr>
      <vt:lpstr>Control flow integrity (CFI)   [ABEL’05, …]</vt:lpstr>
      <vt:lpstr>Coarse CFI:  Control Flow Guard (CFG)   (Windows 10)</vt:lpstr>
      <vt:lpstr>Coarse CFI using EndBranch (Intel) and BTI (ARM)</vt:lpstr>
      <vt:lpstr>CFG,  EndBranch,  BTI:   limitations</vt:lpstr>
      <vt:lpstr>An example</vt:lpstr>
      <vt:lpstr>Cryptographic Control Flow Integrity (CCFI) (ARM PAC - pointer authentication)</vt:lpstr>
      <vt:lpstr>Back to the example</vt:lpstr>
      <vt:lpstr>THE 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Dongdong She  Some slides borrowed from Dan Boneh and Sam Wolfson</dc:title>
  <dc:creator>Dongdong She</dc:creator>
  <cp:lastModifiedBy>Dongdong She</cp:lastModifiedBy>
  <cp:revision>3</cp:revision>
  <dcterms:created xsi:type="dcterms:W3CDTF">2024-09-11T12:05:29Z</dcterms:created>
  <dcterms:modified xsi:type="dcterms:W3CDTF">2024-09-17T05:23:56Z</dcterms:modified>
</cp:coreProperties>
</file>