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1"/>
  </p:notesMasterIdLst>
  <p:sldIdLst>
    <p:sldId id="256" r:id="rId2"/>
    <p:sldId id="326" r:id="rId3"/>
    <p:sldId id="327" r:id="rId4"/>
    <p:sldId id="257" r:id="rId5"/>
    <p:sldId id="258" r:id="rId6"/>
    <p:sldId id="328"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329"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20" r:id="rId66"/>
    <p:sldId id="321" r:id="rId67"/>
    <p:sldId id="322" r:id="rId68"/>
    <p:sldId id="323" r:id="rId69"/>
    <p:sldId id="324" r:id="rId7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87931"/>
  </p:normalViewPr>
  <p:slideViewPr>
    <p:cSldViewPr snapToGrid="0">
      <p:cViewPr varScale="1">
        <p:scale>
          <a:sx n="57" d="100"/>
          <a:sy n="57" d="100"/>
        </p:scale>
        <p:origin x="5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pPr>
              <a:defRPr sz="2000"/>
            </a:pPr>
            <a:r>
              <a:t>If you assume that there can be bugs anywhere, you want multiple layers of defense against an attack. Imagine there’s a vulnerability in how Chrome executes javascript…</a:t>
            </a:r>
          </a:p>
          <a:p>
            <a:pPr>
              <a:defRPr sz="2000"/>
            </a:pPr>
            <a:endParaRPr/>
          </a:p>
          <a:p>
            <a:pPr>
              <a:defRPr sz="2000"/>
            </a:pPr>
            <a:r>
              <a:t>This layered approach is known as </a:t>
            </a:r>
            <a:r>
              <a:rPr i="1"/>
              <a:t>Defense in Depth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Shape 261"/>
          <p:cNvSpPr>
            <a:spLocks noGrp="1" noRot="1" noChangeAspect="1"/>
          </p:cNvSpPr>
          <p:nvPr>
            <p:ph type="sldImg"/>
          </p:nvPr>
        </p:nvSpPr>
        <p:spPr>
          <a:xfrm>
            <a:off x="381000" y="685800"/>
            <a:ext cx="6096000" cy="3429000"/>
          </a:xfrm>
          <a:prstGeom prst="rect">
            <a:avLst/>
          </a:prstGeom>
        </p:spPr>
        <p:txBody>
          <a:bodyPr/>
          <a:lstStyle/>
          <a:p>
            <a:endParaRPr/>
          </a:p>
        </p:txBody>
      </p:sp>
      <p:sp>
        <p:nvSpPr>
          <p:cNvPr id="262" name="Shape 262"/>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extLst>
      <p:ext uri="{BB962C8B-B14F-4D97-AF65-F5344CB8AC3E}">
        <p14:creationId xmlns:p14="http://schemas.microsoft.com/office/powerpoint/2010/main" val="2571409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noRot="1" noChangeAspect="1"/>
          </p:cNvSpPr>
          <p:nvPr>
            <p:ph type="sldImg"/>
          </p:nvPr>
        </p:nvSpPr>
        <p:spPr>
          <a:xfrm>
            <a:off x="381000" y="685800"/>
            <a:ext cx="6096000" cy="3429000"/>
          </a:xfrm>
          <a:prstGeom prst="rect">
            <a:avLst/>
          </a:prstGeom>
        </p:spPr>
        <p:txBody>
          <a:bodyPr/>
          <a:lstStyle/>
          <a:p>
            <a:endParaRPr/>
          </a:p>
        </p:txBody>
      </p:sp>
      <p:sp>
        <p:nvSpPr>
          <p:cNvPr id="285" name="Shape 285"/>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hape 295"/>
          <p:cNvSpPr>
            <a:spLocks noGrp="1" noRot="1" noChangeAspect="1"/>
          </p:cNvSpPr>
          <p:nvPr>
            <p:ph type="sldImg"/>
          </p:nvPr>
        </p:nvSpPr>
        <p:spPr>
          <a:xfrm>
            <a:off x="381000" y="685800"/>
            <a:ext cx="6096000" cy="3429000"/>
          </a:xfrm>
          <a:prstGeom prst="rect">
            <a:avLst/>
          </a:prstGeom>
        </p:spPr>
        <p:txBody>
          <a:bodyPr/>
          <a:lstStyle/>
          <a:p>
            <a:endParaRPr/>
          </a:p>
        </p:txBody>
      </p:sp>
      <p:sp>
        <p:nvSpPr>
          <p:cNvPr id="296" name="Shape 296"/>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a:spLocks noGrp="1" noRot="1" noChangeAspect="1"/>
          </p:cNvSpPr>
          <p:nvPr>
            <p:ph type="sldImg"/>
          </p:nvPr>
        </p:nvSpPr>
        <p:spPr>
          <a:xfrm>
            <a:off x="381000" y="685800"/>
            <a:ext cx="6096000" cy="3429000"/>
          </a:xfrm>
          <a:prstGeom prst="rect">
            <a:avLst/>
          </a:prstGeom>
        </p:spPr>
        <p:txBody>
          <a:bodyPr/>
          <a:lstStyle/>
          <a:p>
            <a:endParaRPr/>
          </a:p>
        </p:txBody>
      </p:sp>
      <p:sp>
        <p:nvSpPr>
          <p:cNvPr id="302" name="Shape 302"/>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 name="Shape 309"/>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Shape 363"/>
          <p:cNvSpPr>
            <a:spLocks noGrp="1" noRot="1" noChangeAspect="1"/>
          </p:cNvSpPr>
          <p:nvPr>
            <p:ph type="sldImg"/>
          </p:nvPr>
        </p:nvSpPr>
        <p:spPr>
          <a:xfrm>
            <a:off x="381000" y="685800"/>
            <a:ext cx="6096000" cy="3429000"/>
          </a:xfrm>
          <a:prstGeom prst="rect">
            <a:avLst/>
          </a:prstGeom>
        </p:spPr>
        <p:txBody>
          <a:bodyPr/>
          <a:lstStyle/>
          <a:p>
            <a:endParaRPr/>
          </a:p>
        </p:txBody>
      </p:sp>
      <p:sp>
        <p:nvSpPr>
          <p:cNvPr id="364" name="Shape 364"/>
          <p:cNvSpPr>
            <a:spLocks noGrp="1"/>
          </p:cNvSpPr>
          <p:nvPr>
            <p:ph type="body" sz="quarter" idx="1"/>
          </p:nvPr>
        </p:nvSpPr>
        <p:spPr>
          <a:prstGeom prst="rect">
            <a:avLst/>
          </a:prstGeom>
        </p:spPr>
        <p:txBody>
          <a:bodyPr/>
          <a:lstStyle/>
          <a:p>
            <a:r>
              <a:rPr dirty="0"/>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Shape 369"/>
          <p:cNvSpPr>
            <a:spLocks noGrp="1" noRot="1" noChangeAspect="1"/>
          </p:cNvSpPr>
          <p:nvPr>
            <p:ph type="sldImg"/>
          </p:nvPr>
        </p:nvSpPr>
        <p:spPr>
          <a:xfrm>
            <a:off x="381000" y="685800"/>
            <a:ext cx="6096000" cy="3429000"/>
          </a:xfrm>
          <a:prstGeom prst="rect">
            <a:avLst/>
          </a:prstGeom>
        </p:spPr>
        <p:txBody>
          <a:bodyPr/>
          <a:lstStyle/>
          <a:p>
            <a:endParaRPr/>
          </a:p>
        </p:txBody>
      </p:sp>
      <p:sp>
        <p:nvSpPr>
          <p:cNvPr id="370" name="Shape 370"/>
          <p:cNvSpPr>
            <a:spLocks noGrp="1"/>
          </p:cNvSpPr>
          <p:nvPr>
            <p:ph type="body" sz="quarter" idx="1"/>
          </p:nvPr>
        </p:nvSpPr>
        <p:spPr>
          <a:prstGeom prst="rect">
            <a:avLst/>
          </a:prstGeom>
        </p:spPr>
        <p:txBody>
          <a:bodyPr/>
          <a:lstStyle/>
          <a:p>
            <a:r>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Shape 374"/>
          <p:cNvSpPr>
            <a:spLocks noGrp="1" noRot="1" noChangeAspect="1"/>
          </p:cNvSpPr>
          <p:nvPr>
            <p:ph type="sldImg"/>
          </p:nvPr>
        </p:nvSpPr>
        <p:spPr>
          <a:xfrm>
            <a:off x="381000" y="685800"/>
            <a:ext cx="6096000" cy="3429000"/>
          </a:xfrm>
          <a:prstGeom prst="rect">
            <a:avLst/>
          </a:prstGeom>
        </p:spPr>
        <p:txBody>
          <a:bodyPr/>
          <a:lstStyle/>
          <a:p>
            <a:endParaRPr/>
          </a:p>
        </p:txBody>
      </p:sp>
      <p:sp>
        <p:nvSpPr>
          <p:cNvPr id="375" name="Shape 375"/>
          <p:cNvSpPr>
            <a:spLocks noGrp="1"/>
          </p:cNvSpPr>
          <p:nvPr>
            <p:ph type="body" sz="quarter" idx="1"/>
          </p:nvPr>
        </p:nvSpPr>
        <p:spPr>
          <a:prstGeom prst="rect">
            <a:avLst/>
          </a:prstGeom>
        </p:spPr>
        <p:txBody>
          <a:bodyPr/>
          <a:lstStyle/>
          <a:p>
            <a:r>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Shape 382"/>
          <p:cNvSpPr>
            <a:spLocks noGrp="1" noRot="1" noChangeAspect="1"/>
          </p:cNvSpPr>
          <p:nvPr>
            <p:ph type="sldImg"/>
          </p:nvPr>
        </p:nvSpPr>
        <p:spPr>
          <a:xfrm>
            <a:off x="381000" y="685800"/>
            <a:ext cx="6096000" cy="3429000"/>
          </a:xfrm>
          <a:prstGeom prst="rect">
            <a:avLst/>
          </a:prstGeom>
        </p:spPr>
        <p:txBody>
          <a:bodyPr/>
          <a:lstStyle/>
          <a:p>
            <a:endParaRPr/>
          </a:p>
        </p:txBody>
      </p:sp>
      <p:sp>
        <p:nvSpPr>
          <p:cNvPr id="383" name="Shape 383"/>
          <p:cNvSpPr>
            <a:spLocks noGrp="1"/>
          </p:cNvSpPr>
          <p:nvPr>
            <p:ph type="body" sz="quarter" idx="1"/>
          </p:nvPr>
        </p:nvSpPr>
        <p:spPr>
          <a:prstGeom prst="rect">
            <a:avLst/>
          </a:prstGeom>
        </p:spPr>
        <p:txBody>
          <a:bodyPr/>
          <a:lstStyle/>
          <a:p>
            <a:r>
              <a:t>For the purpose of performing permission checks, traditional UNIX implementations distinguish two categories of processes: privileged processes (whose effective user ID is 0, referred to as superuser or root), and unprivileged processes (whose effective UID is nonzero). Privileged processes bypass all kernel permission checks, while unprivileged processes are subject to full permission checking based  on the process's credentials (usually: effective UID, effective GID, and supplementary group list).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prstGeom prst="rect">
            <a:avLst/>
          </a:prstGeom>
        </p:spPr>
        <p:txBody>
          <a:bodyPr/>
          <a:lstStyle/>
          <a:p>
            <a:pPr>
              <a:defRPr sz="2000"/>
            </a:pPr>
            <a:r>
              <a:t>If you assume that there can be bugs anywhere, you want multiple layers of defense against an attack. Imagine there’s a vulnerability in how Chrome executes javascript…</a:t>
            </a:r>
          </a:p>
          <a:p>
            <a:pPr>
              <a:defRPr sz="2000"/>
            </a:pPr>
            <a:endParaRPr/>
          </a:p>
          <a:p>
            <a:pPr>
              <a:defRPr sz="2000"/>
            </a:pPr>
            <a:r>
              <a:t>This layered approach is known as </a:t>
            </a:r>
            <a:r>
              <a:rPr i="1"/>
              <a:t>Defense in Depth</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Shape 390"/>
          <p:cNvSpPr>
            <a:spLocks noGrp="1" noRot="1" noChangeAspect="1"/>
          </p:cNvSpPr>
          <p:nvPr>
            <p:ph type="sldImg"/>
          </p:nvPr>
        </p:nvSpPr>
        <p:spPr>
          <a:xfrm>
            <a:off x="381000" y="685800"/>
            <a:ext cx="6096000" cy="3429000"/>
          </a:xfrm>
          <a:prstGeom prst="rect">
            <a:avLst/>
          </a:prstGeom>
        </p:spPr>
        <p:txBody>
          <a:bodyPr/>
          <a:lstStyle/>
          <a:p>
            <a:endParaRPr/>
          </a:p>
        </p:txBody>
      </p:sp>
      <p:sp>
        <p:nvSpPr>
          <p:cNvPr id="391" name="Shape 391"/>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noRot="1" noChangeAspect="1"/>
          </p:cNvSpPr>
          <p:nvPr>
            <p:ph type="sldImg"/>
          </p:nvPr>
        </p:nvSpPr>
        <p:spPr>
          <a:xfrm>
            <a:off x="381000" y="685800"/>
            <a:ext cx="6096000" cy="3429000"/>
          </a:xfrm>
          <a:prstGeom prst="rect">
            <a:avLst/>
          </a:prstGeom>
        </p:spPr>
        <p:txBody>
          <a:bodyPr/>
          <a:lstStyle/>
          <a:p>
            <a:endParaRPr/>
          </a:p>
        </p:txBody>
      </p:sp>
      <p:sp>
        <p:nvSpPr>
          <p:cNvPr id="397" name="Shape 397"/>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a:p>
            <a:pPr>
              <a:defRPr sz="1700"/>
            </a:pPr>
            <a:endParaRPr/>
          </a:p>
          <a:p>
            <a:pPr>
              <a:defRPr sz="1700"/>
            </a:pPr>
            <a:r>
              <a:t>Access control lists are widely used, often with groups</a:t>
            </a:r>
          </a:p>
          <a:p>
            <a:pPr>
              <a:defRPr sz="1700"/>
            </a:pPr>
            <a:r>
              <a:t>Some aspects of capability concept are used in many systems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hape 404"/>
          <p:cNvSpPr>
            <a:spLocks noGrp="1" noRot="1" noChangeAspect="1"/>
          </p:cNvSpPr>
          <p:nvPr>
            <p:ph type="sldImg"/>
          </p:nvPr>
        </p:nvSpPr>
        <p:spPr>
          <a:xfrm>
            <a:off x="381000" y="685800"/>
            <a:ext cx="6096000" cy="3429000"/>
          </a:xfrm>
          <a:prstGeom prst="rect">
            <a:avLst/>
          </a:prstGeom>
        </p:spPr>
        <p:txBody>
          <a:bodyPr/>
          <a:lstStyle/>
          <a:p>
            <a:endParaRPr/>
          </a:p>
        </p:txBody>
      </p:sp>
      <p:sp>
        <p:nvSpPr>
          <p:cNvPr id="405" name="Shape 405"/>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a:p>
            <a:pPr>
              <a:defRPr sz="1700"/>
            </a:pPr>
            <a:endParaRPr/>
          </a:p>
          <a:p>
            <a:pPr>
              <a:defRPr sz="1700"/>
            </a:pPr>
            <a:r>
              <a:t>Access control lists are widely used, often with groups</a:t>
            </a:r>
          </a:p>
          <a:p>
            <a:pPr>
              <a:defRPr sz="1700"/>
            </a:pPr>
            <a:r>
              <a:t>Some aspects of capability concept are used in many systems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a:spLocks noGrp="1" noRot="1" noChangeAspect="1"/>
          </p:cNvSpPr>
          <p:nvPr>
            <p:ph type="sldImg"/>
          </p:nvPr>
        </p:nvSpPr>
        <p:spPr>
          <a:xfrm>
            <a:off x="381000" y="685800"/>
            <a:ext cx="6096000" cy="3429000"/>
          </a:xfrm>
          <a:prstGeom prst="rect">
            <a:avLst/>
          </a:prstGeom>
        </p:spPr>
        <p:txBody>
          <a:bodyPr/>
          <a:lstStyle/>
          <a:p>
            <a:endParaRPr/>
          </a:p>
        </p:txBody>
      </p:sp>
      <p:sp>
        <p:nvSpPr>
          <p:cNvPr id="410" name="Shape 410"/>
          <p:cNvSpPr>
            <a:spLocks noGrp="1"/>
          </p:cNvSpPr>
          <p:nvPr>
            <p:ph type="body" sz="quarter" idx="1"/>
          </p:nvPr>
        </p:nvSpPr>
        <p:spPr>
          <a:prstGeom prst="rect">
            <a:avLst/>
          </a:prstGeom>
        </p:spPr>
        <p:txBody>
          <a:bodyPr/>
          <a:lstStyle/>
          <a:p>
            <a:pPr>
              <a:defRPr sz="1700"/>
            </a:pPr>
            <a:r>
              <a:t>A capability grants a subject permission to perform a certain action. Unforgeable and transferrable</a:t>
            </a:r>
          </a:p>
          <a:p>
            <a:pPr>
              <a:defRPr sz="1700"/>
            </a:pPr>
            <a:r>
              <a:t>Capabilities are subject-centric: access control is associated with subjects in the system</a:t>
            </a:r>
          </a:p>
          <a:p>
            <a:pPr>
              <a:defRPr sz="1700"/>
            </a:pPr>
            <a:endParaRPr/>
          </a:p>
          <a:p>
            <a:pPr>
              <a:defRPr sz="1700"/>
            </a:pPr>
            <a:r>
              <a:t>Access control lists are widely used, often with groups</a:t>
            </a:r>
          </a:p>
          <a:p>
            <a:pPr>
              <a:defRPr sz="1700"/>
            </a:pPr>
            <a:r>
              <a:t>Some aspects of capability concept are used in many systems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Shape 424"/>
          <p:cNvSpPr>
            <a:spLocks noGrp="1" noRot="1" noChangeAspect="1"/>
          </p:cNvSpPr>
          <p:nvPr>
            <p:ph type="sldImg"/>
          </p:nvPr>
        </p:nvSpPr>
        <p:spPr>
          <a:xfrm>
            <a:off x="381000" y="685800"/>
            <a:ext cx="6096000" cy="3429000"/>
          </a:xfrm>
          <a:prstGeom prst="rect">
            <a:avLst/>
          </a:prstGeom>
        </p:spPr>
        <p:txBody>
          <a:bodyPr/>
          <a:lstStyle/>
          <a:p>
            <a:endParaRPr/>
          </a:p>
        </p:txBody>
      </p:sp>
      <p:sp>
        <p:nvSpPr>
          <p:cNvPr id="425" name="Shape 425"/>
          <p:cNvSpPr>
            <a:spLocks noGrp="1"/>
          </p:cNvSpPr>
          <p:nvPr>
            <p:ph type="body" sz="quarter" idx="1"/>
          </p:nvPr>
        </p:nvSpPr>
        <p:spPr>
          <a:prstGeom prst="rect">
            <a:avLst/>
          </a:prstGeom>
        </p:spPr>
        <p:txBody>
          <a:bodyPr/>
          <a:lstStyle/>
          <a:p>
            <a:r>
              <a:t>Prior to Chrome (Pre 2006), most processes operated as a single process. The problem was that renderers are incredibly complex. It's nearly impossible to build a rendering engine that is perfectly secure.</a:t>
            </a:r>
          </a:p>
          <a:p>
            <a:endParaRPr/>
          </a:p>
          <a:p>
            <a:r>
              <a:t>What’s the problem? What can the browser do if it’s compromised on your desktop?</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Shape 430"/>
          <p:cNvSpPr>
            <a:spLocks noGrp="1" noRot="1" noChangeAspect="1"/>
          </p:cNvSpPr>
          <p:nvPr>
            <p:ph type="sldImg"/>
          </p:nvPr>
        </p:nvSpPr>
        <p:spPr>
          <a:xfrm>
            <a:off x="381000" y="685800"/>
            <a:ext cx="6096000" cy="3429000"/>
          </a:xfrm>
          <a:prstGeom prst="rect">
            <a:avLst/>
          </a:prstGeom>
        </p:spPr>
        <p:txBody>
          <a:bodyPr/>
          <a:lstStyle/>
          <a:p>
            <a:endParaRPr/>
          </a:p>
        </p:txBody>
      </p:sp>
      <p:sp>
        <p:nvSpPr>
          <p:cNvPr id="431" name="Shape 431"/>
          <p:cNvSpPr>
            <a:spLocks noGrp="1"/>
          </p:cNvSpPr>
          <p:nvPr>
            <p:ph type="body" sz="quarter" idx="1"/>
          </p:nvPr>
        </p:nvSpPr>
        <p:spPr>
          <a:prstGeom prst="rect">
            <a:avLst/>
          </a:prstGeom>
        </p:spPr>
        <p:txBody>
          <a:bodyPr/>
          <a:lstStyle/>
          <a:p>
            <a:r>
              <a:t>Restrict access from each rendering engine process to others and to the rest of the system. In some ways, this brings to web browsing the benefits that memory protection and access control brought to operating systems.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Shape 435"/>
          <p:cNvSpPr>
            <a:spLocks noGrp="1" noRot="1" noChangeAspect="1"/>
          </p:cNvSpPr>
          <p:nvPr>
            <p:ph type="sldImg"/>
          </p:nvPr>
        </p:nvSpPr>
        <p:spPr>
          <a:xfrm>
            <a:off x="381000" y="685800"/>
            <a:ext cx="6096000" cy="3429000"/>
          </a:xfrm>
          <a:prstGeom prst="rect">
            <a:avLst/>
          </a:prstGeom>
        </p:spPr>
        <p:txBody>
          <a:bodyPr/>
          <a:lstStyle/>
          <a:p>
            <a:endParaRPr/>
          </a:p>
        </p:txBody>
      </p:sp>
      <p:sp>
        <p:nvSpPr>
          <p:cNvPr id="436" name="Shape 436"/>
          <p:cNvSpPr>
            <a:spLocks noGrp="1"/>
          </p:cNvSpPr>
          <p:nvPr>
            <p:ph type="body" sz="quarter" idx="1"/>
          </p:nvPr>
        </p:nvSpPr>
        <p:spPr>
          <a:prstGeom prst="rect">
            <a:avLst/>
          </a:prstGeom>
        </p:spPr>
        <p:txBody>
          <a:bodyPr/>
          <a:lstStyle/>
          <a:p>
            <a:r>
              <a:t>Last year, Chrome went a step further….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Shape 441"/>
          <p:cNvSpPr>
            <a:spLocks noGrp="1" noRot="1" noChangeAspect="1"/>
          </p:cNvSpPr>
          <p:nvPr>
            <p:ph type="sldImg"/>
          </p:nvPr>
        </p:nvSpPr>
        <p:spPr>
          <a:xfrm>
            <a:off x="381000" y="685800"/>
            <a:ext cx="6096000" cy="3429000"/>
          </a:xfrm>
          <a:prstGeom prst="rect">
            <a:avLst/>
          </a:prstGeom>
        </p:spPr>
        <p:txBody>
          <a:bodyPr/>
          <a:lstStyle/>
          <a:p>
            <a:endParaRPr/>
          </a:p>
        </p:txBody>
      </p:sp>
      <p:sp>
        <p:nvSpPr>
          <p:cNvPr id="442" name="Shape 442"/>
          <p:cNvSpPr>
            <a:spLocks noGrp="1"/>
          </p:cNvSpPr>
          <p:nvPr>
            <p:ph type="body" sz="quarter" idx="1"/>
          </p:nvPr>
        </p:nvSpPr>
        <p:spPr>
          <a:prstGeom prst="rect">
            <a:avLst/>
          </a:prstGeom>
        </p:spPr>
        <p:txBody>
          <a:bodyPr/>
          <a:lstStyle/>
          <a:p>
            <a:pPr>
              <a:defRPr sz="1700"/>
            </a:pPr>
            <a:r>
              <a:t>In Chromium, the broker is always the browser process. The broker, is in broad terms, a privileged controller/supervisor of the activities of the sandboxed processes. The responsibilities of the broker process are:</a:t>
            </a:r>
          </a:p>
          <a:p>
            <a:pPr>
              <a:defRPr sz="1700"/>
            </a:pPr>
            <a:endParaRPr/>
          </a:p>
          <a:p>
            <a:pPr>
              <a:defRPr sz="1700"/>
            </a:pPr>
            <a:r>
              <a:t>Specify the policy for each target process</a:t>
            </a:r>
          </a:p>
          <a:p>
            <a:pPr>
              <a:defRPr sz="1700"/>
            </a:pPr>
            <a:r>
              <a:t>Spawn the target processes</a:t>
            </a:r>
          </a:p>
          <a:p>
            <a:pPr>
              <a:defRPr sz="1700"/>
            </a:pPr>
            <a:r>
              <a:t>Host the sandbox policy engine service</a:t>
            </a:r>
          </a:p>
          <a:p>
            <a:pPr>
              <a:defRPr sz="1700"/>
            </a:pPr>
            <a:r>
              <a:t>Host the sandbox interception manager</a:t>
            </a:r>
          </a:p>
          <a:p>
            <a:pPr>
              <a:defRPr sz="1700"/>
            </a:pPr>
            <a:r>
              <a:t>Host the sandbox IPC service (to the target processes)</a:t>
            </a:r>
          </a:p>
          <a:p>
            <a:pPr>
              <a:defRPr sz="1700"/>
            </a:pPr>
            <a:endParaRPr/>
          </a:p>
          <a:p>
            <a:pPr>
              <a:defRPr sz="1700"/>
            </a:pPr>
            <a:r>
              <a:t>Renderer's only access to the network is via its parent browser process. Likewise, we can restrict its access to the filesystem using the host operating system's built-in permissions. We run each render process on a separate Windows "Desktop" which is not visible to the user. This prevents a compromised renderer from opening new windows or capturing keystrokes.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Shape 458"/>
          <p:cNvSpPr>
            <a:spLocks noGrp="1" noRot="1" noChangeAspect="1"/>
          </p:cNvSpPr>
          <p:nvPr>
            <p:ph type="sldImg"/>
          </p:nvPr>
        </p:nvSpPr>
        <p:spPr>
          <a:xfrm>
            <a:off x="381000" y="685800"/>
            <a:ext cx="6096000" cy="3429000"/>
          </a:xfrm>
          <a:prstGeom prst="rect">
            <a:avLst/>
          </a:prstGeom>
        </p:spPr>
        <p:txBody>
          <a:bodyPr/>
          <a:lstStyle/>
          <a:p>
            <a:endParaRPr/>
          </a:p>
        </p:txBody>
      </p:sp>
      <p:sp>
        <p:nvSpPr>
          <p:cNvPr id="459" name="Shape 459"/>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hape 463"/>
          <p:cNvSpPr>
            <a:spLocks noGrp="1" noRot="1" noChangeAspect="1"/>
          </p:cNvSpPr>
          <p:nvPr>
            <p:ph type="sldImg"/>
          </p:nvPr>
        </p:nvSpPr>
        <p:spPr>
          <a:xfrm>
            <a:off x="381000" y="685800"/>
            <a:ext cx="6096000" cy="3429000"/>
          </a:xfrm>
          <a:prstGeom prst="rect">
            <a:avLst/>
          </a:prstGeom>
        </p:spPr>
        <p:txBody>
          <a:bodyPr/>
          <a:lstStyle/>
          <a:p>
            <a:endParaRPr/>
          </a:p>
        </p:txBody>
      </p:sp>
      <p:sp>
        <p:nvSpPr>
          <p:cNvPr id="464" name="Shape 464"/>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noRot="1" noChangeAspect="1"/>
          </p:cNvSpPr>
          <p:nvPr>
            <p:ph type="sldImg"/>
          </p:nvPr>
        </p:nvSpPr>
        <p:spPr>
          <a:xfrm>
            <a:off x="381000" y="685800"/>
            <a:ext cx="6096000" cy="3429000"/>
          </a:xfrm>
          <a:prstGeom prst="rect">
            <a:avLst/>
          </a:prstGeom>
        </p:spPr>
        <p:txBody>
          <a:bodyPr/>
          <a:lstStyle/>
          <a:p>
            <a:endParaRPr/>
          </a:p>
        </p:txBody>
      </p:sp>
      <p:sp>
        <p:nvSpPr>
          <p:cNvPr id="147" name="Shape 147"/>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Shape 468"/>
          <p:cNvSpPr>
            <a:spLocks noGrp="1" noRot="1" noChangeAspect="1"/>
          </p:cNvSpPr>
          <p:nvPr>
            <p:ph type="sldImg"/>
          </p:nvPr>
        </p:nvSpPr>
        <p:spPr>
          <a:xfrm>
            <a:off x="381000" y="685800"/>
            <a:ext cx="6096000" cy="3429000"/>
          </a:xfrm>
          <a:prstGeom prst="rect">
            <a:avLst/>
          </a:prstGeom>
        </p:spPr>
        <p:txBody>
          <a:bodyPr/>
          <a:lstStyle/>
          <a:p>
            <a:endParaRPr/>
          </a:p>
        </p:txBody>
      </p:sp>
      <p:sp>
        <p:nvSpPr>
          <p:cNvPr id="469" name="Shape 469"/>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Shape 473"/>
          <p:cNvSpPr>
            <a:spLocks noGrp="1" noRot="1" noChangeAspect="1"/>
          </p:cNvSpPr>
          <p:nvPr>
            <p:ph type="sldImg"/>
          </p:nvPr>
        </p:nvSpPr>
        <p:spPr>
          <a:xfrm>
            <a:off x="381000" y="685800"/>
            <a:ext cx="6096000" cy="3429000"/>
          </a:xfrm>
          <a:prstGeom prst="rect">
            <a:avLst/>
          </a:prstGeom>
        </p:spPr>
        <p:txBody>
          <a:bodyPr/>
          <a:lstStyle/>
          <a:p>
            <a:endParaRPr/>
          </a:p>
        </p:txBody>
      </p:sp>
      <p:sp>
        <p:nvSpPr>
          <p:cNvPr id="474" name="Shape 474"/>
          <p:cNvSpPr>
            <a:spLocks noGrp="1"/>
          </p:cNvSpPr>
          <p:nvPr>
            <p:ph type="body" sz="quarter" idx="1"/>
          </p:nvPr>
        </p:nvSpPr>
        <p:spPr>
          <a:prstGeom prst="rect">
            <a:avLst/>
          </a:prstGeom>
        </p:spPr>
        <p:txBody>
          <a:bodyPr/>
          <a:lstStyle>
            <a:lvl1pPr>
              <a:defRPr sz="1800"/>
            </a:lvl1pPr>
          </a:lstStyle>
          <a:p>
            <a:r>
              <a:t>Defense in Depth is one of the core principles is in building secure systems. Today we’ll talk about the five most important principles.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hape 189"/>
          <p:cNvSpPr>
            <a:spLocks noGrp="1" noRot="1" noChangeAspect="1"/>
          </p:cNvSpPr>
          <p:nvPr>
            <p:ph type="sldImg"/>
          </p:nvPr>
        </p:nvSpPr>
        <p:spPr>
          <a:xfrm>
            <a:off x="381000" y="685800"/>
            <a:ext cx="6096000" cy="3429000"/>
          </a:xfrm>
          <a:prstGeom prst="rect">
            <a:avLst/>
          </a:prstGeom>
        </p:spPr>
        <p:txBody>
          <a:bodyPr/>
          <a:lstStyle/>
          <a:p>
            <a:endParaRPr/>
          </a:p>
        </p:txBody>
      </p:sp>
      <p:sp>
        <p:nvSpPr>
          <p:cNvPr id="190" name="Shape 190"/>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xfrm>
            <a:off x="381000" y="685800"/>
            <a:ext cx="6096000" cy="3429000"/>
          </a:xfrm>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pPr>
              <a:defRPr sz="1800"/>
            </a:pPr>
            <a:r>
              <a:rPr dirty="0"/>
              <a:t>One of the foremost concepts of security is the idea of least privilege</a:t>
            </a:r>
          </a:p>
          <a:p>
            <a:pPr>
              <a:defRPr sz="1800"/>
            </a:pPr>
            <a:endParaRPr dirty="0"/>
          </a:p>
          <a:p>
            <a:pPr>
              <a:defRPr sz="1800"/>
            </a:pPr>
            <a:r>
              <a:rPr dirty="0"/>
              <a:t>1974 classic The Protection of Information in Computer Systems by</a:t>
            </a:r>
          </a:p>
          <a:p>
            <a:pPr>
              <a:defRPr sz="1800"/>
            </a:pPr>
            <a:r>
              <a:rPr dirty="0"/>
              <a:t>Jerome </a:t>
            </a:r>
            <a:r>
              <a:rPr dirty="0" err="1"/>
              <a:t>Saltzer</a:t>
            </a:r>
            <a:r>
              <a:rPr dirty="0"/>
              <a:t> and Michael Schroeder. Provided 8 principles that are still quite relevant today.</a:t>
            </a:r>
          </a:p>
          <a:p>
            <a:pPr>
              <a:defRPr sz="1800"/>
            </a:pPr>
            <a:endParaRPr dirty="0"/>
          </a:p>
          <a:p>
            <a:pPr>
              <a:defRPr sz="1800"/>
            </a:pPr>
            <a:r>
              <a:rPr dirty="0"/>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noRot="1" noChangeAspect="1"/>
          </p:cNvSpPr>
          <p:nvPr>
            <p:ph type="sldImg"/>
          </p:nvPr>
        </p:nvSpPr>
        <p:spPr>
          <a:xfrm>
            <a:off x="381000" y="685800"/>
            <a:ext cx="6096000" cy="3429000"/>
          </a:xfrm>
          <a:prstGeom prst="rect">
            <a:avLst/>
          </a:prstGeom>
        </p:spPr>
        <p:txBody>
          <a:bodyPr/>
          <a:lstStyle/>
          <a:p>
            <a:endParaRPr/>
          </a:p>
        </p:txBody>
      </p:sp>
      <p:sp>
        <p:nvSpPr>
          <p:cNvPr id="204" name="Shape 204"/>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xfrm>
            <a:off x="381000" y="685800"/>
            <a:ext cx="6096000" cy="3429000"/>
          </a:xfrm>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Shape 229"/>
          <p:cNvSpPr>
            <a:spLocks noGrp="1" noRot="1" noChangeAspect="1"/>
          </p:cNvSpPr>
          <p:nvPr>
            <p:ph type="sldImg"/>
          </p:nvPr>
        </p:nvSpPr>
        <p:spPr>
          <a:xfrm>
            <a:off x="381000" y="685800"/>
            <a:ext cx="6096000" cy="3429000"/>
          </a:xfrm>
          <a:prstGeom prst="rect">
            <a:avLst/>
          </a:prstGeom>
        </p:spPr>
        <p:txBody>
          <a:bodyPr/>
          <a:lstStyle/>
          <a:p>
            <a:endParaRPr/>
          </a:p>
        </p:txBody>
      </p:sp>
      <p:sp>
        <p:nvSpPr>
          <p:cNvPr id="230" name="Shape 230"/>
          <p:cNvSpPr>
            <a:spLocks noGrp="1"/>
          </p:cNvSpPr>
          <p:nvPr>
            <p:ph type="body" sz="quarter" idx="1"/>
          </p:nvPr>
        </p:nvSpPr>
        <p:spPr>
          <a:prstGeom prst="rect">
            <a:avLst/>
          </a:prstGeom>
        </p:spPr>
        <p:txBody>
          <a:bodyPr/>
          <a:lstStyle/>
          <a:p>
            <a:pPr>
              <a:defRPr sz="1800"/>
            </a:pPr>
            <a:r>
              <a:rPr dirty="0"/>
              <a:t>One of the foremost concepts of security is the idea of least privilege</a:t>
            </a:r>
          </a:p>
          <a:p>
            <a:pPr>
              <a:defRPr sz="1800"/>
            </a:pPr>
            <a:endParaRPr dirty="0"/>
          </a:p>
          <a:p>
            <a:pPr>
              <a:defRPr sz="1800"/>
            </a:pPr>
            <a:r>
              <a:rPr dirty="0"/>
              <a:t>1974 classic The Protection of Information in Computer Systems by</a:t>
            </a:r>
          </a:p>
          <a:p>
            <a:pPr>
              <a:defRPr sz="1800"/>
            </a:pPr>
            <a:r>
              <a:rPr dirty="0"/>
              <a:t>Jerome </a:t>
            </a:r>
            <a:r>
              <a:rPr dirty="0" err="1"/>
              <a:t>Saltzer</a:t>
            </a:r>
            <a:r>
              <a:rPr dirty="0"/>
              <a:t> and Michael Schroeder. Provided 8 principles that are still quite relevant today.</a:t>
            </a:r>
          </a:p>
          <a:p>
            <a:pPr>
              <a:defRPr sz="1800"/>
            </a:pPr>
            <a:endParaRPr dirty="0"/>
          </a:p>
          <a:p>
            <a:pPr>
              <a:defRPr sz="1800"/>
            </a:pPr>
            <a:r>
              <a:rPr dirty="0"/>
              <a:t>But what’s the major assumption here? Need to be able to isolate and compartmentalize components. We need to be able to restrict what they have access to and what they can 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a:spLocks noGrp="1" noRot="1" noChangeAspect="1"/>
          </p:cNvSpPr>
          <p:nvPr>
            <p:ph type="sldImg"/>
          </p:nvPr>
        </p:nvSpPr>
        <p:spPr>
          <a:xfrm>
            <a:off x="381000" y="685800"/>
            <a:ext cx="6096000" cy="3429000"/>
          </a:xfrm>
          <a:prstGeom prst="rect">
            <a:avLst/>
          </a:prstGeom>
        </p:spPr>
        <p:txBody>
          <a:bodyPr/>
          <a:lstStyle/>
          <a:p>
            <a:endParaRPr/>
          </a:p>
        </p:txBody>
      </p:sp>
      <p:sp>
        <p:nvSpPr>
          <p:cNvPr id="246" name="Shape 246"/>
          <p:cNvSpPr>
            <a:spLocks noGrp="1"/>
          </p:cNvSpPr>
          <p:nvPr>
            <p:ph type="body" sz="quarter" idx="1"/>
          </p:nvPr>
        </p:nvSpPr>
        <p:spPr>
          <a:prstGeom prst="rect">
            <a:avLst/>
          </a:prstGeom>
        </p:spPr>
        <p:txBody>
          <a:bodyPr/>
          <a:lstStyle/>
          <a:p>
            <a:pPr>
              <a:defRPr sz="1800"/>
            </a:pPr>
            <a:r>
              <a:t>One of the foremost concepts of security is the idea of least privilege</a:t>
            </a:r>
          </a:p>
          <a:p>
            <a:pPr>
              <a:defRPr sz="1800"/>
            </a:pPr>
            <a:endParaRPr/>
          </a:p>
          <a:p>
            <a:pPr>
              <a:defRPr sz="1800"/>
            </a:pPr>
            <a:r>
              <a:t>1974 classic The Protection of Information in Computer Systems by</a:t>
            </a:r>
          </a:p>
          <a:p>
            <a:pPr>
              <a:defRPr sz="1800"/>
            </a:pPr>
            <a:r>
              <a:t>Jerome Saltzer and Michael Schroeder. Provided 8 principles that are still quite relevant today.</a:t>
            </a:r>
          </a:p>
          <a:p>
            <a:pPr>
              <a:defRPr sz="1800"/>
            </a:pPr>
            <a:endParaRPr/>
          </a:p>
          <a:p>
            <a:pPr>
              <a:defRPr sz="1800"/>
            </a:pPr>
            <a:r>
              <a:t>But what’s the major assumption here? Need to be able to isolate and compartmentalize components. We need to be able to restrict what they have access to and what they can do.</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3124200" y="-38100"/>
            <a:ext cx="18135600" cy="12096698"/>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635000" y="9512300"/>
            <a:ext cx="23114000" cy="2006600"/>
          </a:xfrm>
          <a:prstGeom prst="rect">
            <a:avLst/>
          </a:prstGeom>
        </p:spPr>
        <p:txBody>
          <a:bodyPr anchor="b"/>
          <a:lstStyle/>
          <a:p>
            <a:r>
              <a:t>Title Text</a:t>
            </a:r>
          </a:p>
        </p:txBody>
      </p:sp>
      <p:sp>
        <p:nvSpPr>
          <p:cNvPr id="22" name="Body Level One…"/>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22"/>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 id="2147483659" r:id="rId9"/>
    <p:sldLayoutId id="2147483660" r:id="rId10"/>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ecurity Principles and OS Security"/>
          <p:cNvSpPr txBox="1">
            <a:spLocks noGrp="1"/>
          </p:cNvSpPr>
          <p:nvPr>
            <p:ph type="ctrTitle"/>
          </p:nvPr>
        </p:nvSpPr>
        <p:spPr>
          <a:xfrm>
            <a:off x="1778000" y="1397000"/>
            <a:ext cx="20828000" cy="4648200"/>
          </a:xfrm>
          <a:prstGeom prst="rect">
            <a:avLst/>
          </a:prstGeom>
        </p:spPr>
        <p:txBody>
          <a:bodyPr/>
          <a:lstStyle>
            <a:lvl1pPr algn="l">
              <a:defRPr sz="10600">
                <a:latin typeface="Helvetica Neue Bold Condensed"/>
                <a:ea typeface="Helvetica Neue Bold Condensed"/>
                <a:cs typeface="Helvetica Neue Bold Condensed"/>
                <a:sym typeface="Helvetica Neue Bold Condensed"/>
              </a:defRPr>
            </a:lvl1pPr>
          </a:lstStyle>
          <a:p>
            <a:r>
              <a:rPr lang="en-US" altLang="zh-CN" dirty="0"/>
              <a:t>COMP4634</a:t>
            </a:r>
            <a:br>
              <a:rPr lang="en-US" altLang="zh-CN" dirty="0"/>
            </a:br>
            <a:r>
              <a:rPr dirty="0"/>
              <a:t>Security Principles and OS Security</a:t>
            </a:r>
          </a:p>
        </p:txBody>
      </p:sp>
      <p:sp>
        <p:nvSpPr>
          <p:cNvPr id="3" name="Text Placeholder 2">
            <a:extLst>
              <a:ext uri="{FF2B5EF4-FFF2-40B4-BE49-F238E27FC236}">
                <a16:creationId xmlns:a16="http://schemas.microsoft.com/office/drawing/2014/main" id="{72F7DFD0-6204-BBC7-EBBB-203EE16F237F}"/>
              </a:ext>
            </a:extLst>
          </p:cNvPr>
          <p:cNvSpPr>
            <a:spLocks noGrp="1"/>
          </p:cNvSpPr>
          <p:nvPr>
            <p:ph type="body" sz="quarter" idx="1"/>
          </p:nvPr>
        </p:nvSpPr>
        <p:spPr/>
        <p:txBody>
          <a:bodyPr>
            <a:normAutofit/>
          </a:bodyPr>
          <a:lstStyle/>
          <a:p>
            <a:pPr marL="0" marR="0" indent="0" algn="l" defTabSz="825500" rtl="0" latinLnBrk="0">
              <a:lnSpc>
                <a:spcPct val="100000"/>
              </a:lnSpc>
              <a:spcBef>
                <a:spcPts val="0"/>
              </a:spcBef>
              <a:spcAft>
                <a:spcPts val="0"/>
              </a:spcAft>
              <a:buClrTx/>
              <a:buSzTx/>
              <a:buFontTx/>
              <a:buNone/>
              <a:tabLst/>
            </a:pPr>
            <a:r>
              <a:rPr lang="en-US" altLang="zh-CN" dirty="0"/>
              <a:t>Dongdong</a:t>
            </a:r>
            <a:r>
              <a:rPr lang="zh-CN" altLang="en-US" dirty="0"/>
              <a:t> </a:t>
            </a:r>
            <a:r>
              <a:rPr lang="en-US" altLang="zh-CN" dirty="0"/>
              <a:t>She</a:t>
            </a:r>
          </a:p>
          <a:p>
            <a:pPr marL="0" marR="0" indent="0" algn="l" defTabSz="825500" rtl="0" latinLnBrk="0">
              <a:lnSpc>
                <a:spcPct val="100000"/>
              </a:lnSpc>
              <a:spcBef>
                <a:spcPts val="0"/>
              </a:spcBef>
              <a:spcAft>
                <a:spcPts val="0"/>
              </a:spcAft>
              <a:buClrTx/>
              <a:buSzTx/>
              <a:buFontTx/>
              <a:buNone/>
              <a:tabLst/>
            </a:pPr>
            <a:r>
              <a:rPr lang="en-US" altLang="zh-CN" sz="3200" dirty="0"/>
              <a:t>Some</a:t>
            </a:r>
            <a:r>
              <a:rPr lang="zh-CN" altLang="en-US" sz="3200" dirty="0"/>
              <a:t> </a:t>
            </a:r>
            <a:r>
              <a:rPr lang="en-US" altLang="zh-CN" sz="3200" dirty="0"/>
              <a:t>slides</a:t>
            </a:r>
            <a:r>
              <a:rPr lang="zh-CN" altLang="en-US" sz="3200" dirty="0"/>
              <a:t> </a:t>
            </a:r>
            <a:r>
              <a:rPr lang="en-US" altLang="zh-CN" sz="3200" dirty="0"/>
              <a:t>are</a:t>
            </a:r>
            <a:r>
              <a:rPr lang="zh-CN" altLang="en-US" sz="3200" dirty="0"/>
              <a:t> </a:t>
            </a:r>
            <a:r>
              <a:rPr lang="en-US" altLang="zh-CN" sz="3200" dirty="0"/>
              <a:t>borrowed</a:t>
            </a:r>
            <a:r>
              <a:rPr lang="zh-CN" altLang="en-US" sz="3200" dirty="0"/>
              <a:t> </a:t>
            </a:r>
            <a:r>
              <a:rPr lang="en-US" altLang="zh-CN" sz="3200" dirty="0"/>
              <a:t>from</a:t>
            </a:r>
            <a:r>
              <a:rPr lang="zh-CN" altLang="en-US" sz="3200" dirty="0"/>
              <a:t> </a:t>
            </a:r>
            <a:r>
              <a:rPr lang="en-US" altLang="zh-CN" sz="3200" dirty="0"/>
              <a:t>Dan</a:t>
            </a:r>
            <a:r>
              <a:rPr lang="zh-CN" altLang="en-US" sz="3200" dirty="0"/>
              <a:t> </a:t>
            </a:r>
            <a:r>
              <a:rPr lang="en-US" altLang="zh-CN" sz="3200" dirty="0" err="1"/>
              <a:t>Boneh</a:t>
            </a:r>
            <a:endParaRPr lang="en-US"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Least Privileg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Least Privilege</a:t>
            </a:r>
          </a:p>
        </p:txBody>
      </p:sp>
      <p:sp>
        <p:nvSpPr>
          <p:cNvPr id="150" name="Users should only have access to the data and resources needed to perform routine, authorized tasks…"/>
          <p:cNvSpPr txBox="1">
            <a:spLocks noGrp="1"/>
          </p:cNvSpPr>
          <p:nvPr>
            <p:ph type="body" sz="half" idx="1"/>
          </p:nvPr>
        </p:nvSpPr>
        <p:spPr>
          <a:xfrm>
            <a:off x="1689100" y="3513508"/>
            <a:ext cx="12673410" cy="8156827"/>
          </a:xfrm>
          <a:prstGeom prst="rect">
            <a:avLst/>
          </a:prstGeom>
        </p:spPr>
        <p:txBody>
          <a:bodyPr/>
          <a:lstStyle/>
          <a:p>
            <a:pPr marL="0" indent="0" defTabSz="584200">
              <a:spcBef>
                <a:spcPts val="2400"/>
              </a:spcBef>
              <a:buSzTx/>
              <a:buNone/>
              <a:defRPr sz="5000"/>
            </a:pPr>
            <a:r>
              <a:t>Users should only have access to the data and resources needed to perform routine, authorized tasks</a:t>
            </a:r>
            <a:br/>
            <a:endParaRPr sz="2000"/>
          </a:p>
          <a:p>
            <a:pPr marL="0" indent="0" defTabSz="584200">
              <a:spcBef>
                <a:spcPts val="2400"/>
              </a:spcBef>
              <a:buSzTx/>
              <a:buNone/>
              <a:defRPr sz="5000"/>
            </a:pPr>
            <a:r>
              <a:rPr b="1"/>
              <a:t>Real World Examples:</a:t>
            </a:r>
          </a:p>
          <a:p>
            <a:pPr marL="661458" indent="-661458" defTabSz="584200">
              <a:spcBef>
                <a:spcPts val="2400"/>
              </a:spcBef>
              <a:defRPr sz="5000"/>
            </a:pPr>
            <a:r>
              <a:t>Faculty can only change grades for classes they teach</a:t>
            </a:r>
          </a:p>
          <a:p>
            <a:pPr marL="661458" indent="-661458" defTabSz="584200">
              <a:spcBef>
                <a:spcPts val="2400"/>
              </a:spcBef>
              <a:defRPr sz="5000"/>
            </a:pPr>
            <a:r>
              <a:t>Only employees with background checks have access to classified documents </a:t>
            </a:r>
          </a:p>
        </p:txBody>
      </p:sp>
      <p:pic>
        <p:nvPicPr>
          <p:cNvPr id="151" name="s-l1600.jpg" descr="s-l1600.jpg"/>
          <p:cNvPicPr>
            <a:picLocks noChangeAspect="1"/>
          </p:cNvPicPr>
          <p:nvPr/>
        </p:nvPicPr>
        <p:blipFill>
          <a:blip r:embed="rId2"/>
          <a:srcRect/>
          <a:stretch>
            <a:fillRect/>
          </a:stretch>
        </p:blipFill>
        <p:spPr>
          <a:xfrm>
            <a:off x="15698066" y="3128565"/>
            <a:ext cx="7339535" cy="9236682"/>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Least Privilege (2)"/>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Least Privilege (2)</a:t>
            </a:r>
          </a:p>
        </p:txBody>
      </p:sp>
      <p:sp>
        <p:nvSpPr>
          <p:cNvPr id="154" name="Faculty can only change grades for classes they teach.…"/>
          <p:cNvSpPr txBox="1">
            <a:spLocks noGrp="1"/>
          </p:cNvSpPr>
          <p:nvPr>
            <p:ph type="body" idx="1"/>
          </p:nvPr>
        </p:nvSpPr>
        <p:spPr>
          <a:xfrm>
            <a:off x="1715123" y="3411380"/>
            <a:ext cx="16288610" cy="8671240"/>
          </a:xfrm>
          <a:prstGeom prst="rect">
            <a:avLst/>
          </a:prstGeom>
        </p:spPr>
        <p:txBody>
          <a:bodyPr/>
          <a:lstStyle/>
          <a:p>
            <a:pPr marL="0" indent="0" defTabSz="584200">
              <a:spcBef>
                <a:spcPts val="2400"/>
              </a:spcBef>
              <a:buSzTx/>
              <a:buNone/>
              <a:defRPr sz="5000" i="1"/>
            </a:pPr>
            <a:r>
              <a:t>Faculty can only change grades for classes they teach</a:t>
            </a:r>
            <a:r>
              <a:rPr i="0"/>
              <a:t>. </a:t>
            </a:r>
          </a:p>
          <a:p>
            <a:pPr marL="0" indent="0" defTabSz="584200">
              <a:spcBef>
                <a:spcPts val="2400"/>
              </a:spcBef>
              <a:buSzTx/>
              <a:buNone/>
              <a:defRPr sz="5000" i="1"/>
            </a:pPr>
            <a:br>
              <a:rPr sz="2200" i="0"/>
            </a:br>
            <a:r>
              <a:rPr i="0"/>
              <a:t>Who are we really protecting against?</a:t>
            </a:r>
          </a:p>
          <a:p>
            <a:pPr marL="661458" indent="-661458" defTabSz="584200">
              <a:spcBef>
                <a:spcPts val="2400"/>
              </a:spcBef>
              <a:defRPr sz="5000"/>
            </a:pPr>
            <a:r>
              <a:t>Faculty themselves — curious or even</a:t>
            </a:r>
            <a:br/>
            <a:r>
              <a:t>malicious — could cause widespread </a:t>
            </a:r>
            <a:br/>
            <a:r>
              <a:t>damage </a:t>
            </a:r>
          </a:p>
          <a:p>
            <a:pPr marL="661458" indent="-661458" defTabSz="584200">
              <a:spcBef>
                <a:spcPts val="2400"/>
              </a:spcBef>
              <a:defRPr sz="5000"/>
            </a:pPr>
            <a:r>
              <a:t>External attackers — a student would </a:t>
            </a:r>
            <a:br/>
            <a:r>
              <a:t>need to own only the single least secure</a:t>
            </a:r>
            <a:br/>
            <a:r>
              <a:t>faculty member on campus — huge </a:t>
            </a:r>
            <a:br/>
            <a:r>
              <a:t>attack surface </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Privilege Separation"/>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Privilege Separation</a:t>
            </a:r>
          </a:p>
        </p:txBody>
      </p:sp>
      <p:sp>
        <p:nvSpPr>
          <p:cNvPr id="158" name="Least Privilege requires dividing a system into parts to which we can limit access…"/>
          <p:cNvSpPr txBox="1">
            <a:spLocks noGrp="1"/>
          </p:cNvSpPr>
          <p:nvPr>
            <p:ph type="body" sz="half" idx="1"/>
          </p:nvPr>
        </p:nvSpPr>
        <p:spPr>
          <a:xfrm>
            <a:off x="1220749" y="3335088"/>
            <a:ext cx="13365046" cy="8156827"/>
          </a:xfrm>
          <a:prstGeom prst="rect">
            <a:avLst/>
          </a:prstGeom>
        </p:spPr>
        <p:txBody>
          <a:bodyPr/>
          <a:lstStyle/>
          <a:p>
            <a:pPr marL="0" indent="0" defTabSz="584200">
              <a:spcBef>
                <a:spcPts val="5800"/>
              </a:spcBef>
              <a:buSzTx/>
              <a:buNone/>
              <a:defRPr sz="5000"/>
            </a:pPr>
            <a:r>
              <a:rPr i="1" dirty="0"/>
              <a:t>Least Privilege</a:t>
            </a:r>
            <a:r>
              <a:rPr dirty="0"/>
              <a:t> requires dividing a system into parts to which we can limit access </a:t>
            </a:r>
          </a:p>
          <a:p>
            <a:pPr marL="0" indent="0" defTabSz="584200">
              <a:spcBef>
                <a:spcPts val="5800"/>
              </a:spcBef>
              <a:buSzTx/>
              <a:buNone/>
              <a:defRPr sz="5000"/>
            </a:pPr>
            <a:r>
              <a:rPr dirty="0"/>
              <a:t>Known as </a:t>
            </a:r>
            <a:r>
              <a:rPr i="1" dirty="0"/>
              <a:t>Privilege Separation</a:t>
            </a:r>
          </a:p>
          <a:p>
            <a:pPr marL="0" indent="0" defTabSz="584200">
              <a:spcBef>
                <a:spcPts val="5800"/>
              </a:spcBef>
              <a:buSzTx/>
              <a:buNone/>
              <a:defRPr sz="5000"/>
            </a:pPr>
            <a:r>
              <a:rPr b="1" dirty="0">
                <a:solidFill>
                  <a:srgbClr val="FF0000"/>
                </a:solidFill>
              </a:rPr>
              <a:t>Segmenting</a:t>
            </a:r>
            <a:r>
              <a:rPr dirty="0"/>
              <a:t> a system into </a:t>
            </a:r>
            <a:r>
              <a:rPr b="1" dirty="0">
                <a:solidFill>
                  <a:srgbClr val="FF0000"/>
                </a:solidFill>
              </a:rPr>
              <a:t>components</a:t>
            </a:r>
            <a:r>
              <a:rPr dirty="0"/>
              <a:t> with the least privilege needed can prevent an attacker from taking over the entire system</a:t>
            </a:r>
            <a:r>
              <a:rPr lang="en-US" dirty="0"/>
              <a:t> </a:t>
            </a:r>
            <a:endParaRPr dirty="0"/>
          </a:p>
        </p:txBody>
      </p:sp>
      <p:pic>
        <p:nvPicPr>
          <p:cNvPr id="159" name="SAS_Container.png" descr="SAS_Container.png"/>
          <p:cNvPicPr>
            <a:picLocks noChangeAspect="1"/>
          </p:cNvPicPr>
          <p:nvPr/>
        </p:nvPicPr>
        <p:blipFill>
          <a:blip r:embed="rId2"/>
          <a:stretch>
            <a:fillRect/>
          </a:stretch>
        </p:blipFill>
        <p:spPr>
          <a:xfrm>
            <a:off x="15332513" y="4543688"/>
            <a:ext cx="8128621" cy="609646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ecurity Subject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Security Subjects</a:t>
            </a:r>
          </a:p>
        </p:txBody>
      </p:sp>
      <p:sp>
        <p:nvSpPr>
          <p:cNvPr id="162" name="Least privilege and privilege separation apply to more than just users!…"/>
          <p:cNvSpPr txBox="1">
            <a:spLocks noGrp="1"/>
          </p:cNvSpPr>
          <p:nvPr>
            <p:ph type="body" idx="1"/>
          </p:nvPr>
        </p:nvSpPr>
        <p:spPr>
          <a:xfrm>
            <a:off x="1689100" y="3513508"/>
            <a:ext cx="21190800" cy="8931989"/>
          </a:xfrm>
          <a:prstGeom prst="rect">
            <a:avLst/>
          </a:prstGeom>
        </p:spPr>
        <p:txBody>
          <a:bodyPr/>
          <a:lstStyle/>
          <a:p>
            <a:pPr marL="0" indent="0" defTabSz="584200">
              <a:spcBef>
                <a:spcPts val="4700"/>
              </a:spcBef>
              <a:buSzTx/>
              <a:buNone/>
              <a:defRPr sz="5000"/>
            </a:pPr>
            <a:r>
              <a:rPr b="1" i="1" dirty="0">
                <a:solidFill>
                  <a:srgbClr val="FF0000"/>
                </a:solidFill>
              </a:rPr>
              <a:t>Least privilege</a:t>
            </a:r>
            <a:r>
              <a:rPr b="1" dirty="0">
                <a:solidFill>
                  <a:srgbClr val="FF0000"/>
                </a:solidFill>
              </a:rPr>
              <a:t> </a:t>
            </a:r>
            <a:r>
              <a:rPr dirty="0"/>
              <a:t>and </a:t>
            </a:r>
            <a:r>
              <a:rPr b="1" i="1" dirty="0">
                <a:solidFill>
                  <a:srgbClr val="FF0000"/>
                </a:solidFill>
              </a:rPr>
              <a:t>privilege separation</a:t>
            </a:r>
            <a:r>
              <a:rPr b="1" dirty="0">
                <a:solidFill>
                  <a:srgbClr val="FF0000"/>
                </a:solidFill>
              </a:rPr>
              <a:t> </a:t>
            </a:r>
            <a:r>
              <a:rPr dirty="0"/>
              <a:t>apply to more than just users!</a:t>
            </a:r>
          </a:p>
          <a:p>
            <a:pPr marL="762000" indent="-508000" defTabSz="584200">
              <a:spcBef>
                <a:spcPts val="2400"/>
              </a:spcBef>
              <a:buChar char="-"/>
            </a:pPr>
            <a:r>
              <a:rPr dirty="0"/>
              <a:t>UNIX: A </a:t>
            </a:r>
            <a:r>
              <a:rPr b="1" dirty="0">
                <a:solidFill>
                  <a:schemeClr val="accent1">
                    <a:hueOff val="114395"/>
                    <a:lumOff val="-24975"/>
                  </a:schemeClr>
                </a:solidFill>
              </a:rPr>
              <a:t>User</a:t>
            </a:r>
            <a:r>
              <a:rPr dirty="0"/>
              <a:t> should only be able to read their own files</a:t>
            </a:r>
          </a:p>
          <a:p>
            <a:pPr marL="762000" indent="-508000" defTabSz="584200">
              <a:spcBef>
                <a:spcPts val="2400"/>
              </a:spcBef>
              <a:buChar char="-"/>
            </a:pPr>
            <a:r>
              <a:rPr dirty="0"/>
              <a:t>UNIX: A </a:t>
            </a:r>
            <a:r>
              <a:rPr b="1" dirty="0">
                <a:solidFill>
                  <a:schemeClr val="accent1">
                    <a:hueOff val="114395"/>
                    <a:lumOff val="-24975"/>
                  </a:schemeClr>
                </a:solidFill>
              </a:rPr>
              <a:t>Process</a:t>
            </a:r>
            <a:r>
              <a:rPr dirty="0"/>
              <a:t> should not be able to read another process’s memory</a:t>
            </a:r>
          </a:p>
          <a:p>
            <a:pPr marL="762000" indent="-508000" defTabSz="584200">
              <a:spcBef>
                <a:spcPts val="2400"/>
              </a:spcBef>
              <a:buChar char="-"/>
            </a:pPr>
            <a:r>
              <a:rPr dirty="0"/>
              <a:t>Mobile: An </a:t>
            </a:r>
            <a:r>
              <a:rPr b="1" dirty="0">
                <a:solidFill>
                  <a:schemeClr val="accent1">
                    <a:hueOff val="114395"/>
                    <a:lumOff val="-24975"/>
                  </a:schemeClr>
                </a:solidFill>
              </a:rPr>
              <a:t>App</a:t>
            </a:r>
            <a:r>
              <a:rPr dirty="0"/>
              <a:t> should not </a:t>
            </a:r>
            <a:r>
              <a:rPr lang="en-US" dirty="0"/>
              <a:t>be </a:t>
            </a:r>
            <a:r>
              <a:rPr dirty="0"/>
              <a:t>able to edit another app’s data</a:t>
            </a:r>
          </a:p>
          <a:p>
            <a:pPr marL="762000" indent="-508000" defTabSz="584200">
              <a:spcBef>
                <a:spcPts val="2400"/>
              </a:spcBef>
              <a:buChar char="-"/>
            </a:pPr>
            <a:r>
              <a:rPr dirty="0"/>
              <a:t>Web: A </a:t>
            </a:r>
            <a:r>
              <a:rPr b="1" dirty="0">
                <a:solidFill>
                  <a:schemeClr val="accent1">
                    <a:hueOff val="114395"/>
                    <a:lumOff val="-24975"/>
                  </a:schemeClr>
                </a:solidFill>
              </a:rPr>
              <a:t>Domain</a:t>
            </a:r>
            <a:r>
              <a:rPr dirty="0"/>
              <a:t> should only be able to read its own cookies</a:t>
            </a:r>
          </a:p>
          <a:p>
            <a:pPr marL="762000" indent="-508000" defTabSz="584200">
              <a:spcBef>
                <a:spcPts val="2400"/>
              </a:spcBef>
              <a:buChar char="-"/>
            </a:pPr>
            <a:r>
              <a:rPr dirty="0"/>
              <a:t>Networking: Only a trusted </a:t>
            </a:r>
            <a:r>
              <a:rPr b="1" dirty="0">
                <a:solidFill>
                  <a:schemeClr val="accent1">
                    <a:hueOff val="114395"/>
                    <a:lumOff val="-24975"/>
                  </a:schemeClr>
                </a:solidFill>
              </a:rPr>
              <a:t>Host</a:t>
            </a:r>
            <a:r>
              <a:rPr dirty="0"/>
              <a:t> should be able to access file server</a:t>
            </a:r>
          </a:p>
          <a:p>
            <a:pPr marL="0" indent="0" defTabSz="584200">
              <a:spcBef>
                <a:spcPts val="2400"/>
              </a:spcBef>
              <a:buSzTx/>
              <a:buNone/>
              <a:defRPr sz="2200"/>
            </a:pPr>
            <a:endParaRPr dirty="0"/>
          </a:p>
          <a:p>
            <a:pPr marL="0" indent="0" defTabSz="584200">
              <a:spcBef>
                <a:spcPts val="2400"/>
              </a:spcBef>
              <a:buSzTx/>
              <a:buNone/>
              <a:defRPr sz="5000"/>
            </a:pPr>
            <a:r>
              <a:rPr b="1" dirty="0"/>
              <a:t>Least Privilege: </a:t>
            </a:r>
            <a:r>
              <a:rPr strike="sngStrike" dirty="0"/>
              <a:t>Users</a:t>
            </a:r>
            <a:r>
              <a:rPr dirty="0"/>
              <a:t> </a:t>
            </a:r>
            <a:r>
              <a:rPr b="1" dirty="0">
                <a:solidFill>
                  <a:schemeClr val="accent1">
                    <a:hueOff val="114395"/>
                    <a:lumOff val="-24975"/>
                  </a:schemeClr>
                </a:solidFill>
              </a:rPr>
              <a:t>Subjects</a:t>
            </a:r>
            <a:r>
              <a:rPr dirty="0"/>
              <a:t> should only have access to the data and resources needed to perform routine, authorized tasks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ecurity Policie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Security Policies</a:t>
            </a:r>
          </a:p>
        </p:txBody>
      </p:sp>
      <p:sp>
        <p:nvSpPr>
          <p:cNvPr id="165" name="Subject (Who?): acting system principals (e.g., user, app, process)…"/>
          <p:cNvSpPr txBox="1">
            <a:spLocks noGrp="1"/>
          </p:cNvSpPr>
          <p:nvPr>
            <p:ph type="body" idx="1"/>
          </p:nvPr>
        </p:nvSpPr>
        <p:spPr>
          <a:xfrm>
            <a:off x="1689100" y="2748931"/>
            <a:ext cx="21190800" cy="10101116"/>
          </a:xfrm>
          <a:prstGeom prst="rect">
            <a:avLst/>
          </a:prstGeom>
        </p:spPr>
        <p:txBody>
          <a:bodyPr/>
          <a:lstStyle/>
          <a:p>
            <a:pPr marL="0" indent="0" defTabSz="584200">
              <a:spcBef>
                <a:spcPts val="2400"/>
              </a:spcBef>
              <a:buSzTx/>
              <a:buNone/>
              <a:defRPr sz="5000"/>
            </a:pPr>
            <a:r>
              <a:rPr b="1" dirty="0">
                <a:solidFill>
                  <a:schemeClr val="accent1">
                    <a:hueOff val="114395"/>
                    <a:lumOff val="-24975"/>
                  </a:schemeClr>
                </a:solidFill>
              </a:rPr>
              <a:t>Subject (Who?):</a:t>
            </a:r>
            <a:r>
              <a:rPr b="1" dirty="0"/>
              <a:t> </a:t>
            </a:r>
            <a:r>
              <a:rPr dirty="0"/>
              <a:t>acting system principals (e.g., user, app, process)</a:t>
            </a:r>
          </a:p>
          <a:p>
            <a:pPr marL="0" indent="0" defTabSz="584200">
              <a:spcBef>
                <a:spcPts val="2400"/>
              </a:spcBef>
              <a:buSzTx/>
              <a:buNone/>
              <a:defRPr sz="5000" b="1">
                <a:solidFill>
                  <a:schemeClr val="accent3">
                    <a:hueOff val="914337"/>
                    <a:satOff val="31515"/>
                    <a:lumOff val="-30790"/>
                  </a:schemeClr>
                </a:solidFill>
              </a:defRPr>
            </a:pPr>
            <a:r>
              <a:rPr dirty="0"/>
              <a:t>Object (What?): </a:t>
            </a:r>
            <a:r>
              <a:rPr b="0" dirty="0">
                <a:solidFill>
                  <a:srgbClr val="000000"/>
                </a:solidFill>
              </a:rPr>
              <a:t>protected resources (e.g., memory, files, HW devices)</a:t>
            </a:r>
          </a:p>
          <a:p>
            <a:pPr marL="0" indent="0" defTabSz="584200">
              <a:spcBef>
                <a:spcPts val="2400"/>
              </a:spcBef>
              <a:buSzTx/>
              <a:buNone/>
              <a:defRPr sz="5000" b="1">
                <a:solidFill>
                  <a:schemeClr val="accent5">
                    <a:lumOff val="-29866"/>
                  </a:schemeClr>
                </a:solidFill>
              </a:defRPr>
            </a:pPr>
            <a:r>
              <a:rPr dirty="0"/>
              <a:t>Operation (How?): </a:t>
            </a:r>
            <a:r>
              <a:rPr b="0" dirty="0">
                <a:solidFill>
                  <a:srgbClr val="000000"/>
                </a:solidFill>
              </a:rPr>
              <a:t>how subjects operate on objects (e.g., read, delete)</a:t>
            </a:r>
          </a:p>
          <a:p>
            <a:pPr marL="0" indent="0" defTabSz="584200">
              <a:spcBef>
                <a:spcPts val="2400"/>
              </a:spcBef>
              <a:buSzTx/>
              <a:buNone/>
              <a:defRPr sz="5000"/>
            </a:pPr>
            <a:br>
              <a:rPr sz="2100" dirty="0"/>
            </a:br>
            <a:r>
              <a:rPr b="1" dirty="0">
                <a:solidFill>
                  <a:srgbClr val="5E5E5E"/>
                </a:solidFill>
              </a:rPr>
              <a:t>Example Security Policies:</a:t>
            </a:r>
          </a:p>
          <a:p>
            <a:pPr marL="762000" indent="-508000" defTabSz="584200">
              <a:spcBef>
                <a:spcPts val="2400"/>
              </a:spcBef>
              <a:buChar char="-"/>
            </a:pPr>
            <a:r>
              <a:rPr dirty="0"/>
              <a:t>UNIX: A </a:t>
            </a:r>
            <a:r>
              <a:rPr b="1" dirty="0">
                <a:solidFill>
                  <a:schemeClr val="accent1">
                    <a:hueOff val="114395"/>
                    <a:lumOff val="-24975"/>
                  </a:schemeClr>
                </a:solidFill>
              </a:rPr>
              <a:t>User</a:t>
            </a:r>
            <a:r>
              <a:rPr dirty="0"/>
              <a:t> should not be able to </a:t>
            </a:r>
            <a:r>
              <a:rPr b="1" dirty="0">
                <a:solidFill>
                  <a:schemeClr val="accent5">
                    <a:lumOff val="-29866"/>
                  </a:schemeClr>
                </a:solidFill>
              </a:rPr>
              <a:t>delete</a:t>
            </a:r>
            <a:r>
              <a:rPr dirty="0"/>
              <a:t> other users’ </a:t>
            </a:r>
            <a:r>
              <a:rPr b="1" dirty="0">
                <a:solidFill>
                  <a:schemeClr val="accent3">
                    <a:hueOff val="914337"/>
                    <a:satOff val="31515"/>
                    <a:lumOff val="-30790"/>
                  </a:schemeClr>
                </a:solidFill>
              </a:rPr>
              <a:t>files</a:t>
            </a:r>
          </a:p>
          <a:p>
            <a:pPr marL="762000" indent="-508000" defTabSz="584200">
              <a:spcBef>
                <a:spcPts val="2400"/>
              </a:spcBef>
              <a:buChar char="-"/>
            </a:pPr>
            <a:r>
              <a:rPr dirty="0"/>
              <a:t>UNIX: A </a:t>
            </a:r>
            <a:r>
              <a:rPr b="1" dirty="0">
                <a:solidFill>
                  <a:schemeClr val="accent1">
                    <a:hueOff val="114395"/>
                    <a:lumOff val="-24975"/>
                  </a:schemeClr>
                </a:solidFill>
              </a:rPr>
              <a:t>Process</a:t>
            </a:r>
            <a:r>
              <a:rPr dirty="0"/>
              <a:t> should not be able to </a:t>
            </a:r>
            <a:r>
              <a:rPr b="1" dirty="0">
                <a:solidFill>
                  <a:schemeClr val="accent5">
                    <a:lumOff val="-29866"/>
                  </a:schemeClr>
                </a:solidFill>
              </a:rPr>
              <a:t>read</a:t>
            </a:r>
            <a:r>
              <a:rPr dirty="0"/>
              <a:t> another process’s </a:t>
            </a:r>
            <a:r>
              <a:rPr b="1" dirty="0">
                <a:solidFill>
                  <a:schemeClr val="accent3">
                    <a:hueOff val="914337"/>
                    <a:satOff val="31515"/>
                    <a:lumOff val="-30790"/>
                  </a:schemeClr>
                </a:solidFill>
              </a:rPr>
              <a:t>memory</a:t>
            </a:r>
          </a:p>
          <a:p>
            <a:pPr marL="762000" indent="-508000" defTabSz="584200">
              <a:spcBef>
                <a:spcPts val="2400"/>
              </a:spcBef>
              <a:buChar char="-"/>
            </a:pPr>
            <a:r>
              <a:rPr dirty="0"/>
              <a:t>Mobile: An </a:t>
            </a:r>
            <a:r>
              <a:rPr b="1" dirty="0">
                <a:solidFill>
                  <a:schemeClr val="accent1">
                    <a:hueOff val="114395"/>
                    <a:lumOff val="-24975"/>
                  </a:schemeClr>
                </a:solidFill>
              </a:rPr>
              <a:t>App</a:t>
            </a:r>
            <a:r>
              <a:rPr dirty="0"/>
              <a:t> should only be able to </a:t>
            </a:r>
            <a:r>
              <a:rPr b="1" dirty="0">
                <a:solidFill>
                  <a:schemeClr val="accent5">
                    <a:lumOff val="-29866"/>
                  </a:schemeClr>
                </a:solidFill>
              </a:rPr>
              <a:t>edit</a:t>
            </a:r>
            <a:r>
              <a:rPr dirty="0"/>
              <a:t> its own </a:t>
            </a:r>
            <a:r>
              <a:rPr b="1" dirty="0">
                <a:solidFill>
                  <a:schemeClr val="accent3">
                    <a:hueOff val="914337"/>
                    <a:satOff val="31515"/>
                    <a:lumOff val="-30790"/>
                  </a:schemeClr>
                </a:solidFill>
              </a:rPr>
              <a:t>data</a:t>
            </a:r>
          </a:p>
          <a:p>
            <a:pPr marL="762000" indent="-508000" defTabSz="584200">
              <a:spcBef>
                <a:spcPts val="2400"/>
              </a:spcBef>
              <a:buChar char="-"/>
            </a:pPr>
            <a:r>
              <a:rPr dirty="0"/>
              <a:t>Web: A </a:t>
            </a:r>
            <a:r>
              <a:rPr b="1" dirty="0">
                <a:solidFill>
                  <a:schemeClr val="accent1">
                    <a:hueOff val="114395"/>
                    <a:lumOff val="-24975"/>
                  </a:schemeClr>
                </a:solidFill>
              </a:rPr>
              <a:t>Domain</a:t>
            </a:r>
            <a:r>
              <a:rPr dirty="0"/>
              <a:t> should not be able to </a:t>
            </a:r>
            <a:r>
              <a:rPr b="1" dirty="0">
                <a:solidFill>
                  <a:schemeClr val="accent5">
                    <a:lumOff val="-29866"/>
                  </a:schemeClr>
                </a:solidFill>
              </a:rPr>
              <a:t>read</a:t>
            </a:r>
            <a:r>
              <a:rPr dirty="0"/>
              <a:t> another domain’s </a:t>
            </a:r>
            <a:r>
              <a:rPr b="1" dirty="0">
                <a:solidFill>
                  <a:schemeClr val="accent3">
                    <a:hueOff val="914337"/>
                    <a:satOff val="31515"/>
                    <a:lumOff val="-30790"/>
                  </a:schemeClr>
                </a:solidFill>
              </a:rPr>
              <a:t>cookies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hueOff val="114395"/>
            <a:lumOff val="-24975"/>
          </a:schemeClr>
        </a:solidFill>
        <a:effectLst/>
      </p:bgPr>
    </p:bg>
    <p:spTree>
      <p:nvGrpSpPr>
        <p:cNvPr id="1" name=""/>
        <p:cNvGrpSpPr/>
        <p:nvPr/>
      </p:nvGrpSpPr>
      <p:grpSpPr>
        <a:xfrm>
          <a:off x="0" y="0"/>
          <a:ext cx="0" cy="0"/>
          <a:chOff x="0" y="0"/>
          <a:chExt cx="0" cy="0"/>
        </a:xfrm>
      </p:grpSpPr>
      <p:sp>
        <p:nvSpPr>
          <p:cNvPr id="167" name="UNIX Security Model"/>
          <p:cNvSpPr txBox="1">
            <a:spLocks noGrp="1"/>
          </p:cNvSpPr>
          <p:nvPr>
            <p:ph type="title"/>
          </p:nvPr>
        </p:nvSpPr>
        <p:spPr>
          <a:prstGeom prst="rect">
            <a:avLst/>
          </a:prstGeom>
        </p:spPr>
        <p:txBody>
          <a:bodyPr/>
          <a:lstStyle>
            <a:lvl1pPr>
              <a:defRPr sz="17000">
                <a:solidFill>
                  <a:srgbClr val="FFFFFF"/>
                </a:solidFill>
                <a:latin typeface="Helvetica Neue Bold Condensed"/>
                <a:ea typeface="Helvetica Neue Bold Condensed"/>
                <a:cs typeface="Helvetica Neue Bold Condensed"/>
                <a:sym typeface="Helvetica Neue Bold Condensed"/>
              </a:defRPr>
            </a:lvl1pPr>
          </a:lstStyle>
          <a:p>
            <a:r>
              <a:t>UNIX Security Model</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0"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defRPr>
                <a:solidFill>
                  <a:srgbClr val="FFFFFF"/>
                </a:solidFill>
              </a:defRPr>
            </a:pPr>
            <a:r>
              <a:t> - Users, processes</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defRPr>
                <a:solidFill>
                  <a:srgbClr val="FFFFFF"/>
                </a:solidFill>
              </a:defRPr>
            </a:pPr>
            <a:r>
              <a:t> - Files, directories</a:t>
            </a:r>
          </a:p>
          <a:p>
            <a:pPr marL="0" indent="0">
              <a:lnSpc>
                <a:spcPct val="110000"/>
              </a:lnSpc>
              <a:spcBef>
                <a:spcPts val="3700"/>
              </a:spcBef>
              <a:buSzTx/>
              <a:buNone/>
              <a:defRPr>
                <a:solidFill>
                  <a:srgbClr val="FFFFFF"/>
                </a:solidFill>
              </a:defRPr>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3"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defRPr>
                <a:solidFill>
                  <a:srgbClr val="FFFFFF"/>
                </a:solidFill>
              </a:defRPr>
            </a:pPr>
            <a:r>
              <a:t> - Files, directories</a:t>
            </a:r>
          </a:p>
          <a:p>
            <a:pPr marL="0" indent="0">
              <a:lnSpc>
                <a:spcPct val="110000"/>
              </a:lnSpc>
              <a:spcBef>
                <a:spcPts val="3700"/>
              </a:spcBef>
              <a:buSzTx/>
              <a:buNone/>
              <a:defRPr>
                <a:solidFill>
                  <a:srgbClr val="FFFFFF"/>
                </a:solidFill>
              </a:defRPr>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6"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defRPr>
                <a:solidFill>
                  <a:srgbClr val="FFFFFF"/>
                </a:solidFill>
              </a:defRPr>
            </a:pPr>
            <a:r>
              <a:t> - Files, directories</a:t>
            </a:r>
          </a:p>
          <a:p>
            <a:pPr marL="0" indent="0">
              <a:lnSpc>
                <a:spcPct val="110000"/>
              </a:lnSpc>
              <a:spcBef>
                <a:spcPts val="3700"/>
              </a:spcBef>
              <a:buSzTx/>
              <a:buNone/>
              <a:defRPr>
                <a:solidFill>
                  <a:srgbClr val="FFFFFF"/>
                </a:solidFill>
              </a:defRPr>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79"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pPr>
            <a:r>
              <a:t> - Files, directories</a:t>
            </a:r>
          </a:p>
          <a:p>
            <a:pPr marL="0" indent="0">
              <a:lnSpc>
                <a:spcPct val="110000"/>
              </a:lnSpc>
              <a:spcBef>
                <a:spcPts val="3700"/>
              </a:spcBef>
              <a:buSzTx/>
              <a:buNone/>
            </a:pPr>
            <a:r>
              <a:t> - Files: sockets, pipes, hardware devices, kernel objects, process data</a:t>
            </a:r>
          </a:p>
          <a:p>
            <a:pPr marL="0" indent="0">
              <a:lnSpc>
                <a:spcPct val="110000"/>
              </a:lnSpc>
              <a:spcBef>
                <a:spcPts val="3700"/>
              </a:spcBef>
              <a:buSzTx/>
              <a:buNone/>
              <a:defRPr sz="6000">
                <a:solidFill>
                  <a:srgbClr val="FFFFFF"/>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70E7D-4EB2-52EF-84E7-26380CCDAA51}"/>
              </a:ext>
            </a:extLst>
          </p:cNvPr>
          <p:cNvSpPr>
            <a:spLocks noGrp="1"/>
          </p:cNvSpPr>
          <p:nvPr>
            <p:ph type="title"/>
          </p:nvPr>
        </p:nvSpPr>
        <p:spPr/>
        <p:txBody>
          <a:bodyPr/>
          <a:lstStyle/>
          <a:p>
            <a:r>
              <a:rPr lang="en-US" altLang="zh-CN" dirty="0"/>
              <a:t>Pager</a:t>
            </a:r>
            <a:r>
              <a:rPr lang="zh-CN" altLang="en-US" dirty="0"/>
              <a:t> </a:t>
            </a:r>
            <a:r>
              <a:rPr lang="en-US" altLang="zh-CN" dirty="0"/>
              <a:t>Explosion</a:t>
            </a:r>
            <a:r>
              <a:rPr lang="zh-CN" altLang="en-US" dirty="0"/>
              <a:t> </a:t>
            </a:r>
            <a:r>
              <a:rPr lang="en-US" altLang="zh-CN" dirty="0"/>
              <a:t>Attack</a:t>
            </a:r>
            <a:endParaRPr lang="en-US" dirty="0"/>
          </a:p>
        </p:txBody>
      </p:sp>
      <p:sp>
        <p:nvSpPr>
          <p:cNvPr id="5" name="Any single buffer overflow, use-after-free, or null pointer dereference might allow an attacker to run malicious code…">
            <a:extLst>
              <a:ext uri="{FF2B5EF4-FFF2-40B4-BE49-F238E27FC236}">
                <a16:creationId xmlns:a16="http://schemas.microsoft.com/office/drawing/2014/main" id="{8DE0DE8F-A654-194B-351A-7E02B2986011}"/>
              </a:ext>
            </a:extLst>
          </p:cNvPr>
          <p:cNvSpPr txBox="1">
            <a:spLocks noGrp="1"/>
          </p:cNvSpPr>
          <p:nvPr>
            <p:ph type="body" idx="1"/>
          </p:nvPr>
        </p:nvSpPr>
        <p:spPr>
          <a:xfrm>
            <a:off x="1540244" y="2641600"/>
            <a:ext cx="20053814" cy="8416047"/>
          </a:xfrm>
          <a:prstGeom prst="rect">
            <a:avLst/>
          </a:prstGeom>
        </p:spPr>
        <p:txBody>
          <a:bodyPr>
            <a:normAutofit/>
          </a:bodyPr>
          <a:lstStyle/>
          <a:p>
            <a:pPr marL="0" indent="0" defTabSz="584200">
              <a:spcBef>
                <a:spcPts val="6000"/>
              </a:spcBef>
              <a:buSzTx/>
              <a:buNone/>
              <a:defRPr sz="5500"/>
            </a:pPr>
            <a:r>
              <a:rPr lang="en-US" altLang="zh-CN" dirty="0"/>
              <a:t>Hard</a:t>
            </a:r>
            <a:r>
              <a:rPr lang="zh-CN" altLang="en-US" dirty="0"/>
              <a:t> </a:t>
            </a:r>
            <a:r>
              <a:rPr lang="en-US" altLang="zh-CN" dirty="0"/>
              <a:t>supply</a:t>
            </a:r>
            <a:r>
              <a:rPr lang="zh-CN" altLang="en-US" dirty="0"/>
              <a:t> </a:t>
            </a:r>
            <a:r>
              <a:rPr lang="en-US" altLang="zh-CN" dirty="0"/>
              <a:t>chain</a:t>
            </a:r>
            <a:r>
              <a:rPr lang="zh-CN" altLang="en-US" dirty="0"/>
              <a:t> </a:t>
            </a:r>
            <a:r>
              <a:rPr lang="en-US" altLang="zh-CN" dirty="0"/>
              <a:t>attack</a:t>
            </a:r>
          </a:p>
          <a:p>
            <a:pPr defTabSz="584200">
              <a:spcBef>
                <a:spcPts val="6000"/>
              </a:spcBef>
              <a:buSzTx/>
              <a:defRPr sz="5500"/>
            </a:pPr>
            <a:r>
              <a:rPr lang="en-US" altLang="zh-CN" dirty="0"/>
              <a:t>Tamper</a:t>
            </a:r>
            <a:r>
              <a:rPr lang="zh-CN" altLang="en-US" dirty="0"/>
              <a:t> </a:t>
            </a:r>
            <a:r>
              <a:rPr lang="en-US" altLang="zh-CN" dirty="0"/>
              <a:t>hardware</a:t>
            </a:r>
            <a:r>
              <a:rPr lang="zh-CN" altLang="en-US" dirty="0"/>
              <a:t> </a:t>
            </a:r>
            <a:r>
              <a:rPr lang="en-US" altLang="zh-CN" dirty="0"/>
              <a:t>of the pager</a:t>
            </a:r>
          </a:p>
          <a:p>
            <a:pPr defTabSz="584200">
              <a:spcBef>
                <a:spcPts val="6000"/>
              </a:spcBef>
              <a:buSzTx/>
              <a:defRPr sz="5500"/>
            </a:pPr>
            <a:r>
              <a:rPr lang="en-US" altLang="zh-CN" dirty="0"/>
              <a:t>Add a backdoor to trigger </a:t>
            </a:r>
          </a:p>
          <a:p>
            <a:pPr marL="0" indent="0" defTabSz="584200">
              <a:spcBef>
                <a:spcPts val="6000"/>
              </a:spcBef>
              <a:buSzTx/>
              <a:buNone/>
              <a:defRPr sz="5500"/>
            </a:pPr>
            <a:r>
              <a:rPr lang="en-US" altLang="zh-CN" dirty="0"/>
              <a:t>the explosion</a:t>
            </a:r>
            <a:endParaRPr dirty="0"/>
          </a:p>
        </p:txBody>
      </p:sp>
      <p:pic>
        <p:nvPicPr>
          <p:cNvPr id="1026" name="Picture 2" descr="Pager attack in Lebanon: Why was Hezbollah using outdated pagers in 2024? -  Times of India">
            <a:extLst>
              <a:ext uri="{FF2B5EF4-FFF2-40B4-BE49-F238E27FC236}">
                <a16:creationId xmlns:a16="http://schemas.microsoft.com/office/drawing/2014/main" id="{4F0B4E2F-0ACF-BE90-03B9-5E14F15301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3086" y="3457430"/>
            <a:ext cx="12090914" cy="6801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4267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82"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pPr>
            <a:r>
              <a:t> - Files, directories</a:t>
            </a:r>
          </a:p>
          <a:p>
            <a:pPr marL="0" indent="0">
              <a:lnSpc>
                <a:spcPct val="110000"/>
              </a:lnSpc>
              <a:spcBef>
                <a:spcPts val="3700"/>
              </a:spcBef>
              <a:buSzTx/>
              <a:buNone/>
            </a:pPr>
            <a:r>
              <a:t> - Files: sockets, pipes, hardware devices, kernel objects, process data</a:t>
            </a:r>
          </a:p>
          <a:p>
            <a:pPr marL="0" indent="0">
              <a:lnSpc>
                <a:spcPct val="110000"/>
              </a:lnSpc>
              <a:spcBef>
                <a:spcPts val="3700"/>
              </a:spcBef>
              <a:buSzTx/>
              <a:buNone/>
              <a:defRPr sz="6000">
                <a:solidFill>
                  <a:schemeClr val="accent5">
                    <a:lumOff val="-29866"/>
                  </a:schemeClr>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defRPr>
                <a:solidFill>
                  <a:srgbClr val="FFFFFF"/>
                </a:solidFill>
              </a:defRPr>
            </a:pPr>
            <a:r>
              <a:t> - Read, Write, Execute</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UNIX Security Mode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UNIX Security Model</a:t>
            </a:r>
          </a:p>
        </p:txBody>
      </p:sp>
      <p:sp>
        <p:nvSpPr>
          <p:cNvPr id="185" name="Subjects (Who?)…"/>
          <p:cNvSpPr txBox="1">
            <a:spLocks noGrp="1"/>
          </p:cNvSpPr>
          <p:nvPr>
            <p:ph type="body" idx="1"/>
          </p:nvPr>
        </p:nvSpPr>
        <p:spPr>
          <a:prstGeom prst="rect">
            <a:avLst/>
          </a:prstGeom>
        </p:spPr>
        <p:txBody>
          <a:bodyPr/>
          <a:lstStyle/>
          <a:p>
            <a:pPr marL="0" indent="0">
              <a:lnSpc>
                <a:spcPct val="110000"/>
              </a:lnSpc>
              <a:spcBef>
                <a:spcPts val="3700"/>
              </a:spcBef>
              <a:buSzTx/>
              <a:buNone/>
              <a:defRPr sz="6000">
                <a:solidFill>
                  <a:schemeClr val="accent1">
                    <a:hueOff val="114395"/>
                    <a:lumOff val="-24975"/>
                  </a:schemeClr>
                </a:solidFill>
                <a:latin typeface="Helvetica Neue Bold Condensed"/>
                <a:ea typeface="Helvetica Neue Bold Condensed"/>
                <a:cs typeface="Helvetica Neue Bold Condensed"/>
                <a:sym typeface="Helvetica Neue Bold Condensed"/>
              </a:defRPr>
            </a:pPr>
            <a:r>
              <a:t>Subjects (Who?)</a:t>
            </a:r>
          </a:p>
          <a:p>
            <a:pPr marL="0" lvl="1" indent="0">
              <a:lnSpc>
                <a:spcPct val="110000"/>
              </a:lnSpc>
              <a:spcBef>
                <a:spcPts val="3700"/>
              </a:spcBef>
              <a:buSzTx/>
              <a:buNone/>
            </a:pPr>
            <a:r>
              <a:t> - Users, processes</a:t>
            </a:r>
          </a:p>
          <a:p>
            <a:pPr marL="0" indent="0">
              <a:lnSpc>
                <a:spcPct val="110000"/>
              </a:lnSpc>
              <a:spcBef>
                <a:spcPts val="3700"/>
              </a:spcBef>
              <a:buSzTx/>
              <a:buNone/>
              <a:defRPr sz="6000">
                <a:solidFill>
                  <a:schemeClr val="accent3">
                    <a:hueOff val="914337"/>
                    <a:satOff val="31515"/>
                    <a:lumOff val="-30790"/>
                  </a:schemeClr>
                </a:solidFill>
                <a:latin typeface="Helvetica Neue Bold Condensed"/>
                <a:ea typeface="Helvetica Neue Bold Condensed"/>
                <a:cs typeface="Helvetica Neue Bold Condensed"/>
                <a:sym typeface="Helvetica Neue Bold Condensed"/>
              </a:defRPr>
            </a:pPr>
            <a:r>
              <a:t>Objects (What?)</a:t>
            </a:r>
          </a:p>
          <a:p>
            <a:pPr marL="0" indent="0">
              <a:lnSpc>
                <a:spcPct val="110000"/>
              </a:lnSpc>
              <a:spcBef>
                <a:spcPts val="3700"/>
              </a:spcBef>
              <a:buSzTx/>
              <a:buNone/>
            </a:pPr>
            <a:r>
              <a:t> - Files, directories</a:t>
            </a:r>
          </a:p>
          <a:p>
            <a:pPr marL="0" indent="0">
              <a:lnSpc>
                <a:spcPct val="110000"/>
              </a:lnSpc>
              <a:spcBef>
                <a:spcPts val="3700"/>
              </a:spcBef>
              <a:buSzTx/>
              <a:buNone/>
            </a:pPr>
            <a:r>
              <a:t> - Files: sockets, pipes, hardware devices, kernel objects, process data</a:t>
            </a:r>
          </a:p>
          <a:p>
            <a:pPr marL="0" indent="0">
              <a:lnSpc>
                <a:spcPct val="110000"/>
              </a:lnSpc>
              <a:spcBef>
                <a:spcPts val="3700"/>
              </a:spcBef>
              <a:buSzTx/>
              <a:buNone/>
              <a:defRPr sz="6000">
                <a:solidFill>
                  <a:schemeClr val="accent5">
                    <a:lumOff val="-29866"/>
                  </a:schemeClr>
                </a:solidFill>
                <a:latin typeface="Helvetica Neue Bold Condensed"/>
                <a:ea typeface="Helvetica Neue Bold Condensed"/>
                <a:cs typeface="Helvetica Neue Bold Condensed"/>
                <a:sym typeface="Helvetica Neue Bold Condensed"/>
              </a:defRPr>
            </a:pPr>
            <a:r>
              <a:t>Access Operations (How?)</a:t>
            </a:r>
          </a:p>
          <a:p>
            <a:pPr marL="0" indent="0">
              <a:lnSpc>
                <a:spcPct val="110000"/>
              </a:lnSpc>
              <a:spcBef>
                <a:spcPts val="3700"/>
              </a:spcBef>
              <a:buSzTx/>
              <a:buNone/>
            </a:pPr>
            <a:r>
              <a:t> - Read, Write, Execute</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User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Users</a:t>
            </a:r>
          </a:p>
        </p:txBody>
      </p:sp>
      <p:sp>
        <p:nvSpPr>
          <p:cNvPr id="188" name="UNIX systems have many accounts…"/>
          <p:cNvSpPr txBox="1">
            <a:spLocks noGrp="1"/>
          </p:cNvSpPr>
          <p:nvPr>
            <p:ph type="body" idx="1"/>
          </p:nvPr>
        </p:nvSpPr>
        <p:spPr>
          <a:xfrm>
            <a:off x="1689100" y="3032994"/>
            <a:ext cx="21190800" cy="9141473"/>
          </a:xfrm>
          <a:prstGeom prst="rect">
            <a:avLst/>
          </a:prstGeom>
        </p:spPr>
        <p:txBody>
          <a:bodyPr/>
          <a:lstStyle/>
          <a:p>
            <a:pPr marL="0" indent="0" defTabSz="584200">
              <a:spcBef>
                <a:spcPts val="1500"/>
              </a:spcBef>
              <a:buClr>
                <a:srgbClr val="000000"/>
              </a:buClr>
              <a:buSzTx/>
              <a:buNone/>
              <a:defRPr sz="5000"/>
            </a:pPr>
            <a:r>
              <a:t>UNIX systems have many accounts</a:t>
            </a:r>
          </a:p>
          <a:p>
            <a:pPr marL="0" lvl="1" indent="635000" defTabSz="584200">
              <a:spcBef>
                <a:spcPts val="1500"/>
              </a:spcBef>
              <a:buClr>
                <a:srgbClr val="000000"/>
              </a:buClr>
              <a:buSzTx/>
              <a:buNone/>
              <a:defRPr sz="5000"/>
            </a:pPr>
            <a:r>
              <a:t>- Service accounts</a:t>
            </a:r>
          </a:p>
          <a:p>
            <a:pPr marL="0" lvl="2" indent="1270000" defTabSz="584200">
              <a:spcBef>
                <a:spcPts val="1500"/>
              </a:spcBef>
              <a:buClr>
                <a:srgbClr val="000000"/>
              </a:buClr>
              <a:buSzTx/>
              <a:buNone/>
              <a:defRPr sz="5000"/>
            </a:pPr>
            <a:r>
              <a:t>- Used to run background processes (e.g., web server)</a:t>
            </a:r>
          </a:p>
          <a:p>
            <a:pPr marL="0" lvl="1" indent="635000" defTabSz="584200">
              <a:spcBef>
                <a:spcPts val="1500"/>
              </a:spcBef>
              <a:buClr>
                <a:srgbClr val="000000"/>
              </a:buClr>
              <a:buSzTx/>
              <a:buNone/>
              <a:defRPr sz="5000"/>
            </a:pPr>
            <a:r>
              <a:t>- User accounts</a:t>
            </a:r>
          </a:p>
          <a:p>
            <a:pPr marL="0" lvl="2" indent="1270000" defTabSz="584200">
              <a:spcBef>
                <a:spcPts val="1500"/>
              </a:spcBef>
              <a:buClr>
                <a:srgbClr val="000000"/>
              </a:buClr>
              <a:buSzTx/>
              <a:buNone/>
              <a:defRPr sz="5000"/>
            </a:pPr>
            <a:r>
              <a:t>- Typically tied to a specific human</a:t>
            </a:r>
          </a:p>
          <a:p>
            <a:pPr marL="0" lvl="1" indent="0" defTabSz="584200">
              <a:spcBef>
                <a:spcPts val="1000"/>
              </a:spcBef>
              <a:buSzTx/>
              <a:buNone/>
              <a:defRPr sz="3000"/>
            </a:pPr>
            <a:endParaRPr/>
          </a:p>
          <a:p>
            <a:pPr marL="0" lvl="1" indent="0" defTabSz="584200">
              <a:spcBef>
                <a:spcPts val="1000"/>
              </a:spcBef>
              <a:buSzTx/>
              <a:buNone/>
              <a:defRPr sz="5000"/>
            </a:pPr>
            <a:r>
              <a:t>Every user has a unique integer ID — User ID — UID</a:t>
            </a:r>
          </a:p>
          <a:p>
            <a:pPr marL="0" lvl="1" indent="0" defTabSz="584200">
              <a:spcBef>
                <a:spcPts val="1000"/>
              </a:spcBef>
              <a:buSzTx/>
              <a:buNone/>
              <a:defRPr sz="3000"/>
            </a:pPr>
            <a:endParaRPr/>
          </a:p>
          <a:p>
            <a:pPr marL="0" lvl="1" indent="0" defTabSz="584200">
              <a:spcBef>
                <a:spcPts val="1000"/>
              </a:spcBef>
              <a:buSzTx/>
              <a:buNone/>
              <a:defRPr sz="5000"/>
            </a:pPr>
            <a:r>
              <a:rPr b="1"/>
              <a:t>UID</a:t>
            </a:r>
            <a:r>
              <a:t> </a:t>
            </a:r>
            <a:r>
              <a:rPr b="1"/>
              <a:t>0</a:t>
            </a:r>
            <a:r>
              <a:t> is reserved for special user </a:t>
            </a:r>
            <a:r>
              <a:rPr b="1">
                <a:latin typeface="Courier"/>
                <a:ea typeface="Courier"/>
                <a:cs typeface="Courier"/>
                <a:sym typeface="Courier"/>
              </a:rPr>
              <a:t>root</a:t>
            </a:r>
            <a:r>
              <a:t> that has access to </a:t>
            </a:r>
            <a:r>
              <a:rPr i="1"/>
              <a:t>everything</a:t>
            </a:r>
          </a:p>
          <a:p>
            <a:pPr marL="0" lvl="1" indent="0" defTabSz="584200">
              <a:spcBef>
                <a:spcPts val="1000"/>
              </a:spcBef>
              <a:buSzTx/>
              <a:buNone/>
              <a:defRPr sz="5000"/>
            </a:pPr>
            <a:r>
              <a:rPr i="1"/>
              <a:t>     - </a:t>
            </a:r>
            <a:r>
              <a:t>Many system operations can </a:t>
            </a:r>
            <a:r>
              <a:rPr i="1"/>
              <a:t>only </a:t>
            </a:r>
            <a:r>
              <a:t>run as root</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Example User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Example Users</a:t>
            </a:r>
          </a:p>
        </p:txBody>
      </p:sp>
      <p:sp>
        <p:nvSpPr>
          <p:cNvPr id="193" name="You can view the users on your system by looking at /etc/passwd:…"/>
          <p:cNvSpPr txBox="1">
            <a:spLocks noGrp="1"/>
          </p:cNvSpPr>
          <p:nvPr>
            <p:ph type="body" idx="1"/>
          </p:nvPr>
        </p:nvSpPr>
        <p:spPr>
          <a:xfrm>
            <a:off x="1689100" y="3055296"/>
            <a:ext cx="21190800" cy="8297915"/>
          </a:xfrm>
          <a:prstGeom prst="rect">
            <a:avLst/>
          </a:prstGeom>
        </p:spPr>
        <p:txBody>
          <a:bodyPr/>
          <a:lstStyle/>
          <a:p>
            <a:pPr marL="0" indent="0" defTabSz="584200">
              <a:spcBef>
                <a:spcPts val="1000"/>
              </a:spcBef>
              <a:buClr>
                <a:srgbClr val="000000"/>
              </a:buClr>
              <a:buSzTx/>
              <a:buNone/>
              <a:defRPr sz="5000">
                <a:latin typeface="Courier"/>
                <a:ea typeface="Courier"/>
                <a:cs typeface="Courier"/>
                <a:sym typeface="Courier"/>
              </a:defRPr>
            </a:pPr>
            <a:r>
              <a:rPr dirty="0">
                <a:latin typeface="Helvetica Neue"/>
                <a:ea typeface="Helvetica Neue"/>
                <a:cs typeface="Helvetica Neue"/>
                <a:sym typeface="Helvetica Neue"/>
              </a:rPr>
              <a:t>You can view the users on your system by looking at</a:t>
            </a:r>
            <a:r>
              <a:rPr dirty="0"/>
              <a:t> </a:t>
            </a:r>
            <a:r>
              <a:rPr b="1" dirty="0"/>
              <a:t>/</a:t>
            </a:r>
            <a:r>
              <a:rPr b="1" dirty="0" err="1"/>
              <a:t>etc</a:t>
            </a:r>
            <a:r>
              <a:rPr b="1" dirty="0"/>
              <a:t>/passwd</a:t>
            </a:r>
            <a:r>
              <a:rPr dirty="0"/>
              <a:t>:</a:t>
            </a:r>
          </a:p>
          <a:p>
            <a:pPr marL="0" indent="0" defTabSz="584200">
              <a:spcBef>
                <a:spcPts val="1000"/>
              </a:spcBef>
              <a:buClr>
                <a:srgbClr val="000000"/>
              </a:buClr>
              <a:buSzTx/>
              <a:buNone/>
              <a:defRPr sz="5000">
                <a:latin typeface="Courier"/>
                <a:ea typeface="Courier"/>
                <a:cs typeface="Courier"/>
                <a:sym typeface="Courier"/>
              </a:defRPr>
            </a:pPr>
            <a:endParaRPr dirty="0"/>
          </a:p>
          <a:p>
            <a:pPr marL="0" indent="0" defTabSz="584200">
              <a:spcBef>
                <a:spcPts val="1000"/>
              </a:spcBef>
              <a:buClr>
                <a:srgbClr val="000000"/>
              </a:buClr>
              <a:buSzTx/>
              <a:buNone/>
              <a:defRPr sz="4000">
                <a:latin typeface="Courier"/>
                <a:ea typeface="Courier"/>
                <a:cs typeface="Courier"/>
                <a:sym typeface="Courier"/>
              </a:defRPr>
            </a:pPr>
            <a:r>
              <a:rPr dirty="0"/>
              <a:t>root:x:0:0:root:/root:/bin/bash</a:t>
            </a:r>
            <a:br>
              <a:rPr dirty="0"/>
            </a:br>
            <a:endParaRPr sz="2500" dirty="0"/>
          </a:p>
          <a:p>
            <a:pPr marL="0" indent="0" defTabSz="584200">
              <a:spcBef>
                <a:spcPts val="1000"/>
              </a:spcBef>
              <a:buClr>
                <a:srgbClr val="000000"/>
              </a:buClr>
              <a:buSzTx/>
              <a:buNone/>
              <a:defRPr sz="4000">
                <a:latin typeface="Courier"/>
                <a:ea typeface="Courier"/>
                <a:cs typeface="Courier"/>
                <a:sym typeface="Courier"/>
              </a:defRPr>
            </a:pPr>
            <a:r>
              <a:rPr dirty="0"/>
              <a:t>www-data:x:33:33:www-data:/var/www:/</a:t>
            </a:r>
            <a:r>
              <a:rPr dirty="0" err="1"/>
              <a:t>usr</a:t>
            </a:r>
            <a:r>
              <a:rPr dirty="0"/>
              <a:t>/</a:t>
            </a:r>
            <a:r>
              <a:rPr dirty="0" err="1"/>
              <a:t>sbin</a:t>
            </a:r>
            <a:r>
              <a:rPr dirty="0"/>
              <a:t>/</a:t>
            </a:r>
            <a:r>
              <a:rPr dirty="0" err="1"/>
              <a:t>nologin</a:t>
            </a:r>
            <a:endParaRPr dirty="0"/>
          </a:p>
          <a:p>
            <a:pPr marL="0" indent="0" defTabSz="584200">
              <a:spcBef>
                <a:spcPts val="1000"/>
              </a:spcBef>
              <a:buClr>
                <a:srgbClr val="000000"/>
              </a:buClr>
              <a:buSzTx/>
              <a:buNone/>
              <a:defRPr sz="4000">
                <a:latin typeface="Courier"/>
                <a:ea typeface="Courier"/>
                <a:cs typeface="Courier"/>
                <a:sym typeface="Courier"/>
              </a:defRPr>
            </a:pPr>
            <a:r>
              <a:rPr dirty="0"/>
              <a:t>backup:x:34:34:backup:/var/backups:/</a:t>
            </a:r>
            <a:r>
              <a:rPr dirty="0" err="1"/>
              <a:t>usr</a:t>
            </a:r>
            <a:r>
              <a:rPr dirty="0"/>
              <a:t>/</a:t>
            </a:r>
            <a:r>
              <a:rPr dirty="0" err="1"/>
              <a:t>sbin</a:t>
            </a:r>
            <a:r>
              <a:rPr dirty="0"/>
              <a:t>/</a:t>
            </a:r>
            <a:r>
              <a:rPr dirty="0" err="1"/>
              <a:t>nologin</a:t>
            </a:r>
            <a:endParaRPr dirty="0"/>
          </a:p>
          <a:p>
            <a:pPr marL="0" indent="0" defTabSz="584200">
              <a:spcBef>
                <a:spcPts val="1000"/>
              </a:spcBef>
              <a:buClr>
                <a:srgbClr val="000000"/>
              </a:buClr>
              <a:buSzTx/>
              <a:buNone/>
              <a:defRPr>
                <a:latin typeface="Courier"/>
                <a:ea typeface="Courier"/>
                <a:cs typeface="Courier"/>
                <a:sym typeface="Courier"/>
              </a:defRPr>
            </a:pPr>
            <a:r>
              <a:rPr sz="4000" dirty="0"/>
              <a:t>systemd-resolve:x:101:103:,,,:/run/</a:t>
            </a:r>
            <a:r>
              <a:rPr sz="4000" dirty="0" err="1"/>
              <a:t>systemd</a:t>
            </a:r>
            <a:r>
              <a:rPr sz="4000" dirty="0"/>
              <a:t>/resolve:/</a:t>
            </a:r>
            <a:r>
              <a:rPr sz="4000" dirty="0" err="1"/>
              <a:t>usr</a:t>
            </a:r>
            <a:r>
              <a:rPr sz="4000" dirty="0"/>
              <a:t>/</a:t>
            </a:r>
            <a:r>
              <a:rPr sz="4000" dirty="0" err="1"/>
              <a:t>sbin</a:t>
            </a:r>
            <a:r>
              <a:rPr sz="4000" dirty="0"/>
              <a:t>/</a:t>
            </a:r>
            <a:r>
              <a:rPr sz="4000" dirty="0" err="1"/>
              <a:t>nologin</a:t>
            </a:r>
            <a:br>
              <a:rPr dirty="0"/>
            </a:br>
            <a:endParaRPr sz="2500" dirty="0"/>
          </a:p>
          <a:p>
            <a:pPr marL="0" indent="0" defTabSz="584200">
              <a:spcBef>
                <a:spcPts val="1000"/>
              </a:spcBef>
              <a:buClr>
                <a:srgbClr val="000000"/>
              </a:buClr>
              <a:buSzTx/>
              <a:buNone/>
              <a:defRPr sz="4000">
                <a:latin typeface="Courier"/>
                <a:ea typeface="Courier"/>
                <a:cs typeface="Courier"/>
                <a:sym typeface="Courier"/>
              </a:defRPr>
            </a:pPr>
            <a:r>
              <a:rPr dirty="0"/>
              <a:t>zakir:x:1001:1001:Zakir </a:t>
            </a:r>
            <a:r>
              <a:rPr dirty="0" err="1"/>
              <a:t>Durumeric</a:t>
            </a:r>
            <a:r>
              <a:rPr dirty="0"/>
              <a:t>,,,:/home/</a:t>
            </a:r>
            <a:r>
              <a:rPr dirty="0" err="1"/>
              <a:t>zakir</a:t>
            </a:r>
            <a:r>
              <a:rPr dirty="0"/>
              <a:t>:/bin/bash</a:t>
            </a:r>
          </a:p>
          <a:p>
            <a:pPr marL="0" indent="0" defTabSz="584200">
              <a:spcBef>
                <a:spcPts val="1000"/>
              </a:spcBef>
              <a:buClr>
                <a:srgbClr val="000000"/>
              </a:buClr>
              <a:buSzTx/>
              <a:buNone/>
              <a:defRPr sz="4000">
                <a:latin typeface="Courier"/>
                <a:ea typeface="Courier"/>
                <a:cs typeface="Courier"/>
                <a:sym typeface="Courier"/>
              </a:defRPr>
            </a:pPr>
            <a:r>
              <a:rPr dirty="0"/>
              <a:t>dabo:x:1009:1009:Dan </a:t>
            </a:r>
            <a:r>
              <a:rPr dirty="0" err="1"/>
              <a:t>Boneh</a:t>
            </a:r>
            <a:r>
              <a:rPr dirty="0"/>
              <a:t>,,,:/home/</a:t>
            </a:r>
            <a:r>
              <a:rPr dirty="0" err="1"/>
              <a:t>dabo</a:t>
            </a:r>
            <a:r>
              <a:rPr dirty="0"/>
              <a:t>:/</a:t>
            </a:r>
            <a:r>
              <a:rPr dirty="0" err="1"/>
              <a:t>usr</a:t>
            </a:r>
            <a:r>
              <a:rPr dirty="0"/>
              <a:t>/</a:t>
            </a:r>
            <a:r>
              <a:rPr dirty="0" err="1"/>
              <a:t>sbin</a:t>
            </a:r>
            <a:r>
              <a:rPr dirty="0"/>
              <a:t>/</a:t>
            </a:r>
            <a:r>
              <a:rPr dirty="0" err="1"/>
              <a:t>nologin</a:t>
            </a:r>
            <a:endParaRPr dirty="0"/>
          </a:p>
        </p:txBody>
      </p:sp>
      <p:sp>
        <p:nvSpPr>
          <p:cNvPr id="194" name="Rectangle"/>
          <p:cNvSpPr/>
          <p:nvPr/>
        </p:nvSpPr>
        <p:spPr>
          <a:xfrm>
            <a:off x="1537960" y="6546951"/>
            <a:ext cx="21914302" cy="2400098"/>
          </a:xfrm>
          <a:prstGeom prst="rect">
            <a:avLst/>
          </a:prstGeom>
          <a:ln w="63500">
            <a:solidFill>
              <a:schemeClr val="accent1">
                <a:hueOff val="114395"/>
                <a:lumOff val="-24975"/>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5" name="Rectangle"/>
          <p:cNvSpPr/>
          <p:nvPr/>
        </p:nvSpPr>
        <p:spPr>
          <a:xfrm>
            <a:off x="1537960" y="9198229"/>
            <a:ext cx="21914302" cy="1759503"/>
          </a:xfrm>
          <a:prstGeom prst="rect">
            <a:avLst/>
          </a:prstGeom>
          <a:ln w="63500">
            <a:solidFill>
              <a:schemeClr val="accent3">
                <a:hueOff val="914337"/>
                <a:satOff val="31515"/>
                <a:lumOff val="-30790"/>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96" name="Rectangle"/>
          <p:cNvSpPr/>
          <p:nvPr/>
        </p:nvSpPr>
        <p:spPr>
          <a:xfrm>
            <a:off x="1537960" y="5373628"/>
            <a:ext cx="21914302" cy="922143"/>
          </a:xfrm>
          <a:prstGeom prst="rect">
            <a:avLst/>
          </a:prstGeom>
          <a:ln w="63500">
            <a:solidFill>
              <a:schemeClr val="accent5">
                <a:lumOff val="-29866"/>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TextBox 1">
            <a:extLst>
              <a:ext uri="{FF2B5EF4-FFF2-40B4-BE49-F238E27FC236}">
                <a16:creationId xmlns:a16="http://schemas.microsoft.com/office/drawing/2014/main" id="{C1D1DF37-72A7-FF7B-B296-4BBC2940CC5C}"/>
              </a:ext>
            </a:extLst>
          </p:cNvPr>
          <p:cNvSpPr txBox="1"/>
          <p:nvPr/>
        </p:nvSpPr>
        <p:spPr>
          <a:xfrm>
            <a:off x="1336014" y="11353211"/>
            <a:ext cx="17740434"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000" b="1" i="0" u="none" strike="noStrike" cap="none" spc="0" normalizeH="0" baseline="0" dirty="0">
                <a:ln>
                  <a:noFill/>
                </a:ln>
                <a:solidFill>
                  <a:srgbClr val="000000"/>
                </a:solidFill>
                <a:effectLst/>
                <a:uFillTx/>
                <a:latin typeface="Helvetica Neue"/>
                <a:ea typeface="Helvetica Neue"/>
                <a:cs typeface="Helvetica Neue"/>
                <a:sym typeface="Helvetica Neue"/>
              </a:rPr>
              <a:t>User name: password placeholder: UID: GID: User name description: home directory: bash shell </a:t>
            </a:r>
          </a:p>
        </p:txBody>
      </p:sp>
      <p:sp>
        <p:nvSpPr>
          <p:cNvPr id="3" name="Cloud 2">
            <a:extLst>
              <a:ext uri="{FF2B5EF4-FFF2-40B4-BE49-F238E27FC236}">
                <a16:creationId xmlns:a16="http://schemas.microsoft.com/office/drawing/2014/main" id="{16963666-929E-9CFD-E4D0-A4885CA1EAFB}"/>
              </a:ext>
            </a:extLst>
          </p:cNvPr>
          <p:cNvSpPr/>
          <p:nvPr/>
        </p:nvSpPr>
        <p:spPr>
          <a:xfrm>
            <a:off x="1689100" y="12095538"/>
            <a:ext cx="8717869" cy="103072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FFFFFF"/>
                </a:solidFill>
                <a:effectLst/>
                <a:uFillTx/>
                <a:latin typeface="+mn-lt"/>
                <a:ea typeface="+mn-ea"/>
                <a:cs typeface="+mn-cs"/>
                <a:sym typeface="Helvetica Neue Medium"/>
              </a:rPr>
              <a:t>What does ”x” </a:t>
            </a:r>
            <a:r>
              <a:rPr lang="en-US" sz="4400" b="0" dirty="0">
                <a:solidFill>
                  <a:srgbClr val="FFFFFF"/>
                </a:solidFill>
                <a:latin typeface="+mn-lt"/>
                <a:ea typeface="+mn-ea"/>
                <a:cs typeface="+mn-cs"/>
                <a:sym typeface="Helvetica Neue Medium"/>
              </a:rPr>
              <a:t>mean?</a:t>
            </a:r>
            <a:endParaRPr kumimoji="0" lang="en-US" sz="24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Group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Groups </a:t>
            </a:r>
          </a:p>
        </p:txBody>
      </p:sp>
      <p:sp>
        <p:nvSpPr>
          <p:cNvPr id="201" name="UNIX has also groups — collections of users who can share files and other system resources…"/>
          <p:cNvSpPr txBox="1">
            <a:spLocks noGrp="1"/>
          </p:cNvSpPr>
          <p:nvPr>
            <p:ph type="body" sz="half" idx="1"/>
          </p:nvPr>
        </p:nvSpPr>
        <p:spPr>
          <a:xfrm>
            <a:off x="1689100" y="3032994"/>
            <a:ext cx="20117551" cy="3684541"/>
          </a:xfrm>
          <a:prstGeom prst="rect">
            <a:avLst/>
          </a:prstGeom>
        </p:spPr>
        <p:txBody>
          <a:bodyPr/>
          <a:lstStyle/>
          <a:p>
            <a:pPr marL="0" indent="0" defTabSz="584200">
              <a:spcBef>
                <a:spcPts val="3500"/>
              </a:spcBef>
              <a:buClr>
                <a:srgbClr val="000000"/>
              </a:buClr>
              <a:buSzTx/>
              <a:buNone/>
              <a:defRPr sz="5000"/>
            </a:pPr>
            <a:r>
              <a:t>UNIX has also groups — collections of users who can share files and other system resources </a:t>
            </a:r>
          </a:p>
          <a:p>
            <a:pPr marL="0" indent="0" defTabSz="584200">
              <a:spcBef>
                <a:spcPts val="3500"/>
              </a:spcBef>
              <a:buClr>
                <a:srgbClr val="000000"/>
              </a:buClr>
              <a:buSzTx/>
              <a:buNone/>
              <a:defRPr sz="5000"/>
            </a:pPr>
            <a:r>
              <a:t>Every group has a group ID (GID) and name</a:t>
            </a:r>
          </a:p>
        </p:txBody>
      </p:sp>
      <p:pic>
        <p:nvPicPr>
          <p:cNvPr id="202" name="Screen Shot 2020-04-15 at 8.42.14 PM.png" descr="Screen Shot 2020-04-15 at 8.42.14 PM.png"/>
          <p:cNvPicPr>
            <a:picLocks noChangeAspect="1"/>
          </p:cNvPicPr>
          <p:nvPr/>
        </p:nvPicPr>
        <p:blipFill>
          <a:blip r:embed="rId3"/>
          <a:srcRect r="2596"/>
          <a:stretch>
            <a:fillRect/>
          </a:stretch>
        </p:blipFill>
        <p:spPr>
          <a:xfrm>
            <a:off x="3272234" y="7108928"/>
            <a:ext cx="17839534" cy="4400254"/>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File Ownership"/>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File Ownership</a:t>
            </a:r>
          </a:p>
        </p:txBody>
      </p:sp>
      <p:sp>
        <p:nvSpPr>
          <p:cNvPr id="207" name="All Linux resources — sockets, devices, files — are managed as files…"/>
          <p:cNvSpPr txBox="1">
            <a:spLocks noGrp="1"/>
          </p:cNvSpPr>
          <p:nvPr>
            <p:ph type="body" sz="quarter" idx="1"/>
          </p:nvPr>
        </p:nvSpPr>
        <p:spPr>
          <a:xfrm>
            <a:off x="1689100" y="3032994"/>
            <a:ext cx="21190800" cy="2584746"/>
          </a:xfrm>
          <a:prstGeom prst="rect">
            <a:avLst/>
          </a:prstGeom>
        </p:spPr>
        <p:txBody>
          <a:bodyPr/>
          <a:lstStyle/>
          <a:p>
            <a:pPr marL="0" indent="0" defTabSz="584200">
              <a:spcBef>
                <a:spcPts val="3700"/>
              </a:spcBef>
              <a:buClr>
                <a:srgbClr val="000000"/>
              </a:buClr>
              <a:buSzTx/>
              <a:buNone/>
              <a:defRPr sz="5000"/>
            </a:pPr>
            <a:r>
              <a:t>All Linux resources — sockets, devices, files — are managed as files</a:t>
            </a:r>
          </a:p>
          <a:p>
            <a:pPr marL="0" indent="0" defTabSz="584200">
              <a:spcBef>
                <a:spcPts val="3700"/>
              </a:spcBef>
              <a:buClr>
                <a:srgbClr val="000000"/>
              </a:buClr>
              <a:buSzTx/>
              <a:buNone/>
              <a:defRPr sz="5000"/>
            </a:pPr>
            <a:r>
              <a:t>All files and directories have a single </a:t>
            </a:r>
            <a:r>
              <a:rPr b="1"/>
              <a:t>user owner</a:t>
            </a:r>
            <a:r>
              <a:t> and </a:t>
            </a:r>
            <a:r>
              <a:rPr b="1"/>
              <a:t>group owner</a:t>
            </a:r>
          </a:p>
        </p:txBody>
      </p:sp>
      <p:sp>
        <p:nvSpPr>
          <p:cNvPr id="208" name="zakir@scratch-01:~$ ls -l…"/>
          <p:cNvSpPr txBox="1"/>
          <p:nvPr/>
        </p:nvSpPr>
        <p:spPr>
          <a:xfrm>
            <a:off x="1781599" y="6643241"/>
            <a:ext cx="21005801" cy="5013611"/>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a:t>
            </a:r>
            <a:r>
              <a:rPr lang="en-US" dirty="0"/>
              <a:t>comp4634-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lang="en-US" dirty="0"/>
              <a:t> comp4634-</a:t>
            </a:r>
            <a:r>
              <a:rPr dirty="0"/>
              <a:t>instr 4096 Apr  2 15:56 </a:t>
            </a:r>
            <a:r>
              <a:rPr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r-x 11 </a:t>
            </a:r>
            <a:r>
              <a:rPr dirty="0" err="1"/>
              <a:t>zakir</a:t>
            </a:r>
            <a:r>
              <a:rPr dirty="0"/>
              <a:t> </a:t>
            </a:r>
            <a:r>
              <a:rPr lang="en-US" dirty="0"/>
              <a:t>comp4634</a:t>
            </a:r>
            <a:r>
              <a:rPr dirty="0"/>
              <a:t>-tas   4096 Dec 28 21:09 </a:t>
            </a:r>
            <a:r>
              <a:rPr dirty="0">
                <a:solidFill>
                  <a:schemeClr val="accent1"/>
                </a:solidFill>
              </a:rPr>
              <a:t>lectures</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solidFill>
                  <a:srgbClr val="FFFFFF"/>
                </a:solidFill>
              </a:rPr>
              <a:t>- </a:t>
            </a:r>
            <a:r>
              <a:rPr dirty="0" err="1">
                <a:solidFill>
                  <a:srgbClr val="FFFFFF"/>
                </a:solidFill>
              </a:rPr>
              <a:t>rwx</a:t>
            </a:r>
            <a:r>
              <a:rPr dirty="0">
                <a:solidFill>
                  <a:srgbClr val="FFFFFF"/>
                </a:solidFill>
              </a:rPr>
              <a:t> r-x r--  1 </a:t>
            </a:r>
            <a:r>
              <a:rPr dirty="0" err="1">
                <a:solidFill>
                  <a:srgbClr val="FFFFFF"/>
                </a:solidFill>
              </a:rPr>
              <a:t>zakir</a:t>
            </a:r>
            <a:r>
              <a:rPr dirty="0">
                <a:solidFill>
                  <a:srgbClr val="FFFFFF"/>
                </a:solidFill>
              </a:rPr>
              <a:t> </a:t>
            </a:r>
            <a:r>
              <a:rPr dirty="0" err="1">
                <a:solidFill>
                  <a:srgbClr val="FFFFFF"/>
                </a:solidFill>
              </a:rPr>
              <a:t>da</a:t>
            </a:r>
            <a:r>
              <a:rPr lang="en-US" dirty="0" err="1">
                <a:solidFill>
                  <a:srgbClr val="FFFFFF"/>
                </a:solidFill>
              </a:rPr>
              <a:t>a</a:t>
            </a:r>
            <a:r>
              <a:rPr dirty="0" err="1">
                <a:solidFill>
                  <a:srgbClr val="FFFFFF"/>
                </a:solidFill>
              </a:rPr>
              <a:t>o</a:t>
            </a:r>
            <a:r>
              <a:rPr dirty="0">
                <a:solidFill>
                  <a:srgbClr val="FFFFFF"/>
                </a:solidFill>
              </a:rPr>
              <a:t>       </a:t>
            </a:r>
            <a:r>
              <a:rPr lang="en-US" dirty="0">
                <a:solidFill>
                  <a:srgbClr val="FFFFFF"/>
                </a:solidFill>
              </a:rPr>
              <a:t>   </a:t>
            </a:r>
            <a:r>
              <a:rPr dirty="0">
                <a:solidFill>
                  <a:srgbClr val="FFFFFF"/>
                </a:solidFill>
              </a:rPr>
              <a:t> 0    Apr 11 04:15</a:t>
            </a:r>
            <a:r>
              <a:rPr dirty="0">
                <a:solidFill>
                  <a:srgbClr val="5230E1"/>
                </a:solidFill>
              </a:rPr>
              <a:t> </a:t>
            </a:r>
            <a:r>
              <a:rPr dirty="0" err="1">
                <a:solidFill>
                  <a:schemeClr val="accent5"/>
                </a:solidFill>
              </a:rPr>
              <a:t>test.py</a:t>
            </a:r>
            <a:endParaRPr dirty="0">
              <a:solidFill>
                <a:schemeClr val="accent5"/>
              </a:solidFill>
            </a:endParaRPr>
          </a:p>
        </p:txBody>
      </p:sp>
      <p:sp>
        <p:nvSpPr>
          <p:cNvPr id="209" name="User Owner"/>
          <p:cNvSpPr txBox="1"/>
          <p:nvPr/>
        </p:nvSpPr>
        <p:spPr>
          <a:xfrm>
            <a:off x="3953406" y="11631904"/>
            <a:ext cx="359968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rPr dirty="0"/>
              <a:t>User Owner</a:t>
            </a:r>
          </a:p>
        </p:txBody>
      </p:sp>
      <p:sp>
        <p:nvSpPr>
          <p:cNvPr id="210" name="Group Owner"/>
          <p:cNvSpPr txBox="1"/>
          <p:nvPr/>
        </p:nvSpPr>
        <p:spPr>
          <a:xfrm>
            <a:off x="10437284" y="11763968"/>
            <a:ext cx="4050031"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 Owner</a:t>
            </a:r>
          </a:p>
        </p:txBody>
      </p:sp>
      <p:sp>
        <p:nvSpPr>
          <p:cNvPr id="211" name="Line"/>
          <p:cNvSpPr/>
          <p:nvPr/>
        </p:nvSpPr>
        <p:spPr>
          <a:xfrm flipV="1">
            <a:off x="10162919" y="11044442"/>
            <a:ext cx="1" cy="1623630"/>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12" name="Line"/>
          <p:cNvSpPr/>
          <p:nvPr/>
        </p:nvSpPr>
        <p:spPr>
          <a:xfrm flipV="1">
            <a:off x="7830488" y="11044442"/>
            <a:ext cx="1" cy="1623630"/>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Access Contro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a:t>
            </a:r>
          </a:p>
        </p:txBody>
      </p:sp>
      <p:sp>
        <p:nvSpPr>
          <p:cNvPr id="217" name="Three subjects have access to a file: user owner, group owner, other…"/>
          <p:cNvSpPr txBox="1">
            <a:spLocks noGrp="1"/>
          </p:cNvSpPr>
          <p:nvPr>
            <p:ph type="body" sz="quarter" idx="1"/>
          </p:nvPr>
        </p:nvSpPr>
        <p:spPr>
          <a:xfrm>
            <a:off x="1596600" y="2828696"/>
            <a:ext cx="21190800" cy="3146197"/>
          </a:xfrm>
          <a:prstGeom prst="rect">
            <a:avLst/>
          </a:prstGeom>
        </p:spPr>
        <p:txBody>
          <a:bodyPr>
            <a:normAutofit lnSpcReduction="10000"/>
          </a:bodyPr>
          <a:lstStyle/>
          <a:p>
            <a:pPr marL="0" indent="0" defTabSz="554990">
              <a:spcBef>
                <a:spcPts val="3500"/>
              </a:spcBef>
              <a:buClr>
                <a:srgbClr val="000000"/>
              </a:buClr>
              <a:buSzTx/>
              <a:buNone/>
              <a:defRPr sz="4750"/>
            </a:pPr>
            <a:r>
              <a:t>Three </a:t>
            </a:r>
            <a:r>
              <a:rPr b="1">
                <a:solidFill>
                  <a:schemeClr val="accent5">
                    <a:lumOff val="-29866"/>
                  </a:schemeClr>
                </a:solidFill>
              </a:rPr>
              <a:t>subjects</a:t>
            </a:r>
            <a:r>
              <a:t> have access to a file: </a:t>
            </a:r>
            <a:r>
              <a:rPr b="1"/>
              <a:t>user owner</a:t>
            </a:r>
            <a:r>
              <a:t>, </a:t>
            </a:r>
            <a:r>
              <a:rPr b="1"/>
              <a:t>group</a:t>
            </a:r>
            <a:r>
              <a:t> </a:t>
            </a:r>
            <a:r>
              <a:rPr b="1"/>
              <a:t>owner</a:t>
            </a:r>
            <a:r>
              <a:t>, </a:t>
            </a:r>
            <a:r>
              <a:rPr b="1"/>
              <a:t>other</a:t>
            </a:r>
          </a:p>
          <a:p>
            <a:pPr marL="0" indent="0" defTabSz="554990">
              <a:spcBef>
                <a:spcPts val="3500"/>
              </a:spcBef>
              <a:buClr>
                <a:srgbClr val="000000"/>
              </a:buClr>
              <a:buSzTx/>
              <a:buNone/>
              <a:defRPr sz="4750"/>
            </a:pPr>
            <a:r>
              <a:t>Subjects can have three </a:t>
            </a:r>
            <a:r>
              <a:rPr b="1">
                <a:solidFill>
                  <a:schemeClr val="accent1">
                    <a:lumOff val="-13575"/>
                  </a:schemeClr>
                </a:solidFill>
              </a:rPr>
              <a:t>operations</a:t>
            </a:r>
            <a:r>
              <a:t>: </a:t>
            </a:r>
            <a:r>
              <a:rPr b="1"/>
              <a:t>read, write, execute</a:t>
            </a:r>
          </a:p>
          <a:p>
            <a:pPr marL="0" indent="0" defTabSz="554990">
              <a:spcBef>
                <a:spcPts val="3500"/>
              </a:spcBef>
              <a:buClr>
                <a:srgbClr val="000000"/>
              </a:buClr>
              <a:buSzTx/>
              <a:buNone/>
              <a:defRPr sz="4750"/>
            </a:pPr>
            <a:r>
              <a:rPr b="1"/>
              <a:t>Owner</a:t>
            </a:r>
            <a:r>
              <a:t> can change permissions and group. </a:t>
            </a:r>
            <a:r>
              <a:rPr b="1"/>
              <a:t>Root</a:t>
            </a:r>
            <a:r>
              <a:t> can change user ownership.</a:t>
            </a:r>
          </a:p>
        </p:txBody>
      </p:sp>
      <p:sp>
        <p:nvSpPr>
          <p:cNvPr id="218" name="zakir@scratch-01:~$ ls -l…"/>
          <p:cNvSpPr txBox="1"/>
          <p:nvPr/>
        </p:nvSpPr>
        <p:spPr>
          <a:xfrm>
            <a:off x="2521839" y="6490602"/>
            <a:ext cx="20173057" cy="5013612"/>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a:t>
            </a:r>
            <a:r>
              <a:rPr lang="en-US" dirty="0"/>
              <a:t>comp4634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-instr 4096 Apr  2 15:56 </a:t>
            </a:r>
            <a:r>
              <a:rPr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r-x 11 </a:t>
            </a:r>
            <a:r>
              <a:rPr dirty="0" err="1"/>
              <a:t>zakir</a:t>
            </a:r>
            <a:r>
              <a:rPr dirty="0"/>
              <a:t> c</a:t>
            </a:r>
            <a:r>
              <a:rPr lang="en-US" dirty="0"/>
              <a:t>omp4634</a:t>
            </a:r>
            <a:r>
              <a:rPr dirty="0"/>
              <a:t>-tas   4096 Dec 28 21:09 </a:t>
            </a:r>
            <a:r>
              <a:rPr dirty="0">
                <a:solidFill>
                  <a:schemeClr val="accent1"/>
                </a:solidFill>
              </a:rPr>
              <a:t>lectures</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solidFill>
                  <a:srgbClr val="FFFFFF"/>
                </a:solidFill>
              </a:rPr>
              <a:t>- </a:t>
            </a:r>
            <a:r>
              <a:rPr dirty="0" err="1">
                <a:solidFill>
                  <a:srgbClr val="FFFFFF"/>
                </a:solidFill>
              </a:rPr>
              <a:t>rwx</a:t>
            </a:r>
            <a:r>
              <a:rPr dirty="0">
                <a:solidFill>
                  <a:srgbClr val="FFFFFF"/>
                </a:solidFill>
              </a:rPr>
              <a:t> r-x r--  1 </a:t>
            </a:r>
            <a:r>
              <a:rPr dirty="0" err="1">
                <a:solidFill>
                  <a:srgbClr val="FFFFFF"/>
                </a:solidFill>
              </a:rPr>
              <a:t>zakir</a:t>
            </a:r>
            <a:r>
              <a:rPr dirty="0">
                <a:solidFill>
                  <a:srgbClr val="FFFFFF"/>
                </a:solidFill>
              </a:rPr>
              <a:t> </a:t>
            </a:r>
            <a:r>
              <a:rPr dirty="0" err="1">
                <a:solidFill>
                  <a:srgbClr val="FFFFFF"/>
                </a:solidFill>
              </a:rPr>
              <a:t>dabo</a:t>
            </a:r>
            <a:r>
              <a:rPr dirty="0">
                <a:solidFill>
                  <a:srgbClr val="FFFFFF"/>
                </a:solidFill>
              </a:rPr>
              <a:t>        </a:t>
            </a:r>
            <a:r>
              <a:rPr lang="en-US" dirty="0">
                <a:solidFill>
                  <a:srgbClr val="FFFFFF"/>
                </a:solidFill>
              </a:rPr>
              <a:t>   </a:t>
            </a:r>
            <a:r>
              <a:rPr dirty="0">
                <a:solidFill>
                  <a:srgbClr val="FFFFFF"/>
                </a:solidFill>
              </a:rPr>
              <a:t>0    Apr 11 04:15</a:t>
            </a:r>
            <a:r>
              <a:rPr dirty="0">
                <a:solidFill>
                  <a:srgbClr val="5230E1"/>
                </a:solidFill>
              </a:rPr>
              <a:t> </a:t>
            </a:r>
            <a:r>
              <a:rPr dirty="0" err="1">
                <a:solidFill>
                  <a:schemeClr val="accent5"/>
                </a:solidFill>
              </a:rPr>
              <a:t>test.py</a:t>
            </a:r>
            <a:endParaRPr dirty="0">
              <a:solidFill>
                <a:schemeClr val="accent5"/>
              </a:solidFill>
            </a:endParaRPr>
          </a:p>
        </p:txBody>
      </p:sp>
      <p:sp>
        <p:nvSpPr>
          <p:cNvPr id="219" name="User"/>
          <p:cNvSpPr txBox="1"/>
          <p:nvPr/>
        </p:nvSpPr>
        <p:spPr>
          <a:xfrm>
            <a:off x="8555616" y="11504214"/>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20" name="Group"/>
          <p:cNvSpPr txBox="1"/>
          <p:nvPr/>
        </p:nvSpPr>
        <p:spPr>
          <a:xfrm>
            <a:off x="11105261" y="11504214"/>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21" name="Line"/>
          <p:cNvSpPr/>
          <p:nvPr/>
        </p:nvSpPr>
        <p:spPr>
          <a:xfrm flipV="1">
            <a:off x="10832419" y="10835488"/>
            <a:ext cx="1" cy="1566024"/>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2" name="Line"/>
          <p:cNvSpPr/>
          <p:nvPr/>
        </p:nvSpPr>
        <p:spPr>
          <a:xfrm flipV="1">
            <a:off x="8330536" y="10942984"/>
            <a:ext cx="1" cy="1461100"/>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3" name="Group"/>
          <p:cNvSpPr txBox="1"/>
          <p:nvPr/>
        </p:nvSpPr>
        <p:spPr>
          <a:xfrm>
            <a:off x="3786347" y="11694647"/>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24" name="User"/>
          <p:cNvSpPr txBox="1"/>
          <p:nvPr/>
        </p:nvSpPr>
        <p:spPr>
          <a:xfrm>
            <a:off x="2800391" y="12617856"/>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25" name="Other"/>
          <p:cNvSpPr txBox="1"/>
          <p:nvPr/>
        </p:nvSpPr>
        <p:spPr>
          <a:xfrm>
            <a:off x="5092815" y="12617856"/>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26" name="Line"/>
          <p:cNvSpPr/>
          <p:nvPr/>
        </p:nvSpPr>
        <p:spPr>
          <a:xfrm flipV="1">
            <a:off x="4746086" y="10890522"/>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7" name="Line"/>
          <p:cNvSpPr/>
          <p:nvPr/>
        </p:nvSpPr>
        <p:spPr>
          <a:xfrm flipV="1">
            <a:off x="3534959" y="10890522"/>
            <a:ext cx="1" cy="1811519"/>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8" name="Line"/>
          <p:cNvSpPr/>
          <p:nvPr/>
        </p:nvSpPr>
        <p:spPr>
          <a:xfrm flipV="1">
            <a:off x="5968353" y="10890523"/>
            <a:ext cx="1" cy="1811517"/>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Access Control Example 1"/>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 Example 1</a:t>
            </a:r>
          </a:p>
        </p:txBody>
      </p:sp>
      <p:sp>
        <p:nvSpPr>
          <p:cNvPr id="233" name="zakir@scratch-01:~$ ls -l…"/>
          <p:cNvSpPr txBox="1"/>
          <p:nvPr/>
        </p:nvSpPr>
        <p:spPr>
          <a:xfrm>
            <a:off x="2521840" y="2742015"/>
            <a:ext cx="20173056" cy="5013611"/>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-instr 4096 Apr  2 15:56 </a:t>
            </a:r>
            <a:r>
              <a:rPr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r-x 11 </a:t>
            </a:r>
            <a:r>
              <a:rPr dirty="0" err="1"/>
              <a:t>zakir</a:t>
            </a:r>
            <a:r>
              <a:rPr dirty="0"/>
              <a:t> c</a:t>
            </a:r>
            <a:r>
              <a:rPr lang="en-US" dirty="0"/>
              <a:t>omp4634</a:t>
            </a:r>
            <a:r>
              <a:rPr dirty="0"/>
              <a:t>-tas   4096 Dec 28 21:09 </a:t>
            </a:r>
            <a:r>
              <a:rPr dirty="0">
                <a:solidFill>
                  <a:schemeClr val="accent1"/>
                </a:solidFill>
              </a:rPr>
              <a:t>lectures</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solidFill>
                  <a:srgbClr val="FFFFFF"/>
                </a:solidFill>
              </a:rPr>
              <a:t>- </a:t>
            </a:r>
            <a:r>
              <a:rPr dirty="0" err="1">
                <a:solidFill>
                  <a:srgbClr val="FFFFFF"/>
                </a:solidFill>
              </a:rPr>
              <a:t>rwx</a:t>
            </a:r>
            <a:r>
              <a:rPr dirty="0">
                <a:solidFill>
                  <a:srgbClr val="FFFFFF"/>
                </a:solidFill>
              </a:rPr>
              <a:t> r-x r--  1 </a:t>
            </a:r>
            <a:r>
              <a:rPr dirty="0" err="1">
                <a:solidFill>
                  <a:srgbClr val="FFFFFF"/>
                </a:solidFill>
              </a:rPr>
              <a:t>zakir</a:t>
            </a:r>
            <a:r>
              <a:rPr dirty="0">
                <a:solidFill>
                  <a:srgbClr val="FFFFFF"/>
                </a:solidFill>
              </a:rPr>
              <a:t> </a:t>
            </a:r>
            <a:r>
              <a:rPr dirty="0" err="1">
                <a:solidFill>
                  <a:srgbClr val="FFFFFF"/>
                </a:solidFill>
              </a:rPr>
              <a:t>dabo</a:t>
            </a:r>
            <a:r>
              <a:rPr dirty="0">
                <a:solidFill>
                  <a:srgbClr val="FFFFFF"/>
                </a:solidFill>
              </a:rPr>
              <a:t>        </a:t>
            </a:r>
            <a:r>
              <a:rPr lang="en-US" dirty="0">
                <a:solidFill>
                  <a:srgbClr val="FFFFFF"/>
                </a:solidFill>
              </a:rPr>
              <a:t>   </a:t>
            </a:r>
            <a:r>
              <a:rPr dirty="0">
                <a:solidFill>
                  <a:srgbClr val="FFFFFF"/>
                </a:solidFill>
              </a:rPr>
              <a:t>0    Apr 11 04:15</a:t>
            </a:r>
            <a:r>
              <a:rPr dirty="0">
                <a:solidFill>
                  <a:srgbClr val="5230E1"/>
                </a:solidFill>
              </a:rPr>
              <a:t> </a:t>
            </a:r>
            <a:r>
              <a:rPr dirty="0" err="1">
                <a:solidFill>
                  <a:schemeClr val="accent5"/>
                </a:solidFill>
              </a:rPr>
              <a:t>test.py</a:t>
            </a:r>
            <a:endParaRPr dirty="0">
              <a:solidFill>
                <a:schemeClr val="accent5"/>
              </a:solidFill>
            </a:endParaRPr>
          </a:p>
        </p:txBody>
      </p:sp>
      <p:sp>
        <p:nvSpPr>
          <p:cNvPr id="234" name="User"/>
          <p:cNvSpPr txBox="1"/>
          <p:nvPr/>
        </p:nvSpPr>
        <p:spPr>
          <a:xfrm>
            <a:off x="8555616" y="7856041"/>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35" name="Group"/>
          <p:cNvSpPr txBox="1"/>
          <p:nvPr/>
        </p:nvSpPr>
        <p:spPr>
          <a:xfrm>
            <a:off x="11105261" y="7856041"/>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36" name="Line"/>
          <p:cNvSpPr/>
          <p:nvPr/>
        </p:nvSpPr>
        <p:spPr>
          <a:xfrm flipV="1">
            <a:off x="10832419" y="7187315"/>
            <a:ext cx="1" cy="1566023"/>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7" name="Line"/>
          <p:cNvSpPr/>
          <p:nvPr/>
        </p:nvSpPr>
        <p:spPr>
          <a:xfrm flipV="1">
            <a:off x="8330536" y="7205602"/>
            <a:ext cx="1" cy="1461101"/>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8" name="Group"/>
          <p:cNvSpPr txBox="1"/>
          <p:nvPr/>
        </p:nvSpPr>
        <p:spPr>
          <a:xfrm>
            <a:off x="3786347" y="8046473"/>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39" name="User"/>
          <p:cNvSpPr txBox="1"/>
          <p:nvPr/>
        </p:nvSpPr>
        <p:spPr>
          <a:xfrm>
            <a:off x="2800391" y="8969683"/>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40" name="Other"/>
          <p:cNvSpPr txBox="1"/>
          <p:nvPr/>
        </p:nvSpPr>
        <p:spPr>
          <a:xfrm>
            <a:off x="5092815" y="8969683"/>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41" name="Line"/>
          <p:cNvSpPr/>
          <p:nvPr/>
        </p:nvSpPr>
        <p:spPr>
          <a:xfrm flipV="1">
            <a:off x="4746086" y="7242349"/>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2" name="Line"/>
          <p:cNvSpPr/>
          <p:nvPr/>
        </p:nvSpPr>
        <p:spPr>
          <a:xfrm flipV="1">
            <a:off x="3534959"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3" name="Line"/>
          <p:cNvSpPr/>
          <p:nvPr/>
        </p:nvSpPr>
        <p:spPr>
          <a:xfrm flipV="1">
            <a:off x="5968353"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4" name="Q: What can Drew (member of cs155-tas) do to homework?"/>
          <p:cNvSpPr txBox="1"/>
          <p:nvPr/>
        </p:nvSpPr>
        <p:spPr>
          <a:xfrm>
            <a:off x="1175227" y="11027721"/>
            <a:ext cx="2203354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6000">
                <a:solidFill>
                  <a:srgbClr val="5E5E5E"/>
                </a:solidFill>
              </a:defRPr>
            </a:pPr>
            <a:r>
              <a:rPr dirty="0"/>
              <a:t>Q: What can </a:t>
            </a:r>
            <a:r>
              <a:rPr lang="en-US" dirty="0"/>
              <a:t>member</a:t>
            </a:r>
            <a:r>
              <a:rPr dirty="0"/>
              <a:t> of </a:t>
            </a:r>
            <a:r>
              <a:rPr lang="en-US" dirty="0">
                <a:latin typeface="Courier"/>
                <a:cs typeface="Courier"/>
                <a:sym typeface="Courier"/>
              </a:rPr>
              <a:t>comp4634</a:t>
            </a:r>
            <a:r>
              <a:rPr dirty="0">
                <a:latin typeface="Courier"/>
                <a:ea typeface="Courier"/>
                <a:cs typeface="Courier"/>
                <a:sym typeface="Courier"/>
              </a:rPr>
              <a:t>-tas</a:t>
            </a:r>
            <a:r>
              <a:rPr dirty="0"/>
              <a:t> do to </a:t>
            </a:r>
            <a:r>
              <a:rPr dirty="0">
                <a:latin typeface="Courier"/>
                <a:ea typeface="Courier"/>
                <a:cs typeface="Courier"/>
                <a:sym typeface="Courier"/>
              </a:rPr>
              <a:t>homework</a:t>
            </a:r>
            <a:r>
              <a:rPr dirty="0"/>
              <a:t>?</a:t>
            </a:r>
          </a:p>
        </p:txBody>
      </p:sp>
      <p:sp>
        <p:nvSpPr>
          <p:cNvPr id="3" name="Cloud 2">
            <a:extLst>
              <a:ext uri="{FF2B5EF4-FFF2-40B4-BE49-F238E27FC236}">
                <a16:creationId xmlns:a16="http://schemas.microsoft.com/office/drawing/2014/main" id="{C128E066-8C12-D432-9027-3FEDE41B4A7E}"/>
              </a:ext>
            </a:extLst>
          </p:cNvPr>
          <p:cNvSpPr/>
          <p:nvPr/>
        </p:nvSpPr>
        <p:spPr>
          <a:xfrm>
            <a:off x="180805" y="9869895"/>
            <a:ext cx="2619586"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mn-lt"/>
                <a:ea typeface="+mn-ea"/>
                <a:cs typeface="+mn-cs"/>
                <a:sym typeface="Helvetica Neue Medium"/>
              </a:rPr>
              <a:t>Quiz</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ccess Control Example 2"/>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 Example 2</a:t>
            </a:r>
          </a:p>
        </p:txBody>
      </p:sp>
      <p:sp>
        <p:nvSpPr>
          <p:cNvPr id="249" name="zakir@scratch-01:~$ ls -l…"/>
          <p:cNvSpPr txBox="1"/>
          <p:nvPr/>
        </p:nvSpPr>
        <p:spPr>
          <a:xfrm>
            <a:off x="2491986" y="2810111"/>
            <a:ext cx="20202910" cy="4947495"/>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-instr 4096 Apr  2 15:56 </a:t>
            </a:r>
            <a:r>
              <a:rPr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r-x 11 </a:t>
            </a:r>
            <a:r>
              <a:rPr dirty="0" err="1"/>
              <a:t>zakir</a:t>
            </a:r>
            <a:r>
              <a:rPr dirty="0"/>
              <a:t> c</a:t>
            </a:r>
            <a:r>
              <a:rPr lang="en-US" dirty="0"/>
              <a:t>omp4634</a:t>
            </a:r>
            <a:r>
              <a:rPr dirty="0"/>
              <a:t>-tas   4096 Dec 28 21:09 </a:t>
            </a:r>
            <a:r>
              <a:rPr dirty="0">
                <a:solidFill>
                  <a:schemeClr val="accent1"/>
                </a:solidFill>
              </a:rPr>
              <a:t>lectures</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solidFill>
                  <a:srgbClr val="FFFFFF"/>
                </a:solidFill>
              </a:rPr>
              <a:t>- </a:t>
            </a:r>
            <a:r>
              <a:rPr dirty="0" err="1">
                <a:solidFill>
                  <a:srgbClr val="FFFFFF"/>
                </a:solidFill>
              </a:rPr>
              <a:t>rwx</a:t>
            </a:r>
            <a:r>
              <a:rPr dirty="0">
                <a:solidFill>
                  <a:srgbClr val="FFFFFF"/>
                </a:solidFill>
              </a:rPr>
              <a:t> r-x r--  1 </a:t>
            </a:r>
            <a:r>
              <a:rPr dirty="0" err="1">
                <a:solidFill>
                  <a:srgbClr val="FFFFFF"/>
                </a:solidFill>
              </a:rPr>
              <a:t>zakir</a:t>
            </a:r>
            <a:r>
              <a:rPr dirty="0">
                <a:solidFill>
                  <a:srgbClr val="FFFFFF"/>
                </a:solidFill>
              </a:rPr>
              <a:t> </a:t>
            </a:r>
            <a:r>
              <a:rPr dirty="0" err="1">
                <a:solidFill>
                  <a:srgbClr val="FFFFFF"/>
                </a:solidFill>
              </a:rPr>
              <a:t>dabo</a:t>
            </a:r>
            <a:r>
              <a:rPr dirty="0">
                <a:solidFill>
                  <a:srgbClr val="FFFFFF"/>
                </a:solidFill>
              </a:rPr>
              <a:t>        </a:t>
            </a:r>
            <a:r>
              <a:rPr lang="en-US" dirty="0">
                <a:solidFill>
                  <a:srgbClr val="FFFFFF"/>
                </a:solidFill>
              </a:rPr>
              <a:t>   </a:t>
            </a:r>
            <a:r>
              <a:rPr dirty="0">
                <a:solidFill>
                  <a:srgbClr val="FFFFFF"/>
                </a:solidFill>
              </a:rPr>
              <a:t>0    Apr 11 04:15</a:t>
            </a:r>
            <a:r>
              <a:rPr dirty="0">
                <a:solidFill>
                  <a:srgbClr val="5230E1"/>
                </a:solidFill>
              </a:rPr>
              <a:t> </a:t>
            </a:r>
            <a:r>
              <a:rPr dirty="0" err="1">
                <a:solidFill>
                  <a:schemeClr val="accent5"/>
                </a:solidFill>
              </a:rPr>
              <a:t>test.py</a:t>
            </a:r>
            <a:endParaRPr dirty="0">
              <a:solidFill>
                <a:schemeClr val="accent5"/>
              </a:solidFill>
            </a:endParaRPr>
          </a:p>
        </p:txBody>
      </p:sp>
      <p:sp>
        <p:nvSpPr>
          <p:cNvPr id="250" name="User"/>
          <p:cNvSpPr txBox="1"/>
          <p:nvPr/>
        </p:nvSpPr>
        <p:spPr>
          <a:xfrm>
            <a:off x="8555616" y="7856041"/>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51" name="Group"/>
          <p:cNvSpPr txBox="1"/>
          <p:nvPr/>
        </p:nvSpPr>
        <p:spPr>
          <a:xfrm>
            <a:off x="11105261" y="7856041"/>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52" name="Line"/>
          <p:cNvSpPr/>
          <p:nvPr/>
        </p:nvSpPr>
        <p:spPr>
          <a:xfrm flipV="1">
            <a:off x="10832419" y="7187315"/>
            <a:ext cx="1" cy="1566023"/>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3" name="Line"/>
          <p:cNvSpPr/>
          <p:nvPr/>
        </p:nvSpPr>
        <p:spPr>
          <a:xfrm flipV="1">
            <a:off x="8330536" y="7294810"/>
            <a:ext cx="1" cy="1461101"/>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4" name="Group"/>
          <p:cNvSpPr txBox="1"/>
          <p:nvPr/>
        </p:nvSpPr>
        <p:spPr>
          <a:xfrm>
            <a:off x="3786347" y="8046473"/>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55" name="User"/>
          <p:cNvSpPr txBox="1"/>
          <p:nvPr/>
        </p:nvSpPr>
        <p:spPr>
          <a:xfrm>
            <a:off x="2800391" y="8969683"/>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56" name="Other"/>
          <p:cNvSpPr txBox="1"/>
          <p:nvPr/>
        </p:nvSpPr>
        <p:spPr>
          <a:xfrm>
            <a:off x="5092815" y="8969683"/>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57" name="Line"/>
          <p:cNvSpPr/>
          <p:nvPr/>
        </p:nvSpPr>
        <p:spPr>
          <a:xfrm flipV="1">
            <a:off x="4746086" y="7242349"/>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8" name="Line"/>
          <p:cNvSpPr/>
          <p:nvPr/>
        </p:nvSpPr>
        <p:spPr>
          <a:xfrm flipV="1">
            <a:off x="3534959"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9" name="Line"/>
          <p:cNvSpPr/>
          <p:nvPr/>
        </p:nvSpPr>
        <p:spPr>
          <a:xfrm flipV="1">
            <a:off x="5968353"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0" name="Q: If a student has access to this server,  which files can they access?"/>
          <p:cNvSpPr txBox="1"/>
          <p:nvPr/>
        </p:nvSpPr>
        <p:spPr>
          <a:xfrm>
            <a:off x="4774691" y="10561133"/>
            <a:ext cx="14834617" cy="19590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rgbClr val="5E5E5E"/>
                </a:solidFill>
              </a:defRPr>
            </a:pPr>
            <a:r>
              <a:t>Q: If a student has access to this server, </a:t>
            </a:r>
            <a:br/>
            <a:r>
              <a:t>which files can they access?</a:t>
            </a:r>
          </a:p>
        </p:txBody>
      </p:sp>
      <p:sp>
        <p:nvSpPr>
          <p:cNvPr id="2" name="Cloud 1">
            <a:extLst>
              <a:ext uri="{FF2B5EF4-FFF2-40B4-BE49-F238E27FC236}">
                <a16:creationId xmlns:a16="http://schemas.microsoft.com/office/drawing/2014/main" id="{4B198B33-7BE0-41E7-0906-7F222AAC87E5}"/>
              </a:ext>
            </a:extLst>
          </p:cNvPr>
          <p:cNvSpPr/>
          <p:nvPr/>
        </p:nvSpPr>
        <p:spPr>
          <a:xfrm>
            <a:off x="180805" y="9869895"/>
            <a:ext cx="2619586"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mn-lt"/>
                <a:ea typeface="+mn-ea"/>
                <a:cs typeface="+mn-cs"/>
                <a:sym typeface="Helvetica Neue Medium"/>
              </a:rPr>
              <a:t>Quiz</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Access Control Example 2"/>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rPr dirty="0"/>
              <a:t>Access Control Example </a:t>
            </a:r>
            <a:r>
              <a:rPr lang="en-US" dirty="0"/>
              <a:t>3</a:t>
            </a:r>
            <a:endParaRPr dirty="0"/>
          </a:p>
        </p:txBody>
      </p:sp>
      <p:sp>
        <p:nvSpPr>
          <p:cNvPr id="249" name="zakir@scratch-01:~$ ls -l…"/>
          <p:cNvSpPr txBox="1"/>
          <p:nvPr/>
        </p:nvSpPr>
        <p:spPr>
          <a:xfrm>
            <a:off x="2491986" y="2810111"/>
            <a:ext cx="20202910" cy="4947495"/>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-instr 4096 Apr  2 15:56 </a:t>
            </a:r>
            <a:r>
              <a:rPr dirty="0">
                <a:solidFill>
                  <a:schemeClr val="accent1"/>
                </a:solidFill>
              </a:rPr>
              <a:t>grades</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r-x 11 </a:t>
            </a:r>
            <a:r>
              <a:rPr dirty="0" err="1"/>
              <a:t>zakir</a:t>
            </a:r>
            <a:r>
              <a:rPr dirty="0"/>
              <a:t> c</a:t>
            </a:r>
            <a:r>
              <a:rPr lang="en-US" dirty="0"/>
              <a:t>omp4634</a:t>
            </a:r>
            <a:r>
              <a:rPr dirty="0"/>
              <a:t>-tas   4096 Dec 28 21:09 </a:t>
            </a:r>
            <a:r>
              <a:rPr dirty="0">
                <a:solidFill>
                  <a:schemeClr val="accent1"/>
                </a:solidFill>
              </a:rPr>
              <a:t>lectures</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solidFill>
                  <a:srgbClr val="FFFFFF"/>
                </a:solidFill>
              </a:rPr>
              <a:t>- </a:t>
            </a:r>
            <a:r>
              <a:rPr dirty="0" err="1">
                <a:solidFill>
                  <a:srgbClr val="FFFFFF"/>
                </a:solidFill>
              </a:rPr>
              <a:t>rwx</a:t>
            </a:r>
            <a:r>
              <a:rPr dirty="0">
                <a:solidFill>
                  <a:srgbClr val="FFFFFF"/>
                </a:solidFill>
              </a:rPr>
              <a:t> r-x r--  1 </a:t>
            </a:r>
            <a:r>
              <a:rPr dirty="0" err="1">
                <a:solidFill>
                  <a:srgbClr val="FFFFFF"/>
                </a:solidFill>
              </a:rPr>
              <a:t>zakir</a:t>
            </a:r>
            <a:r>
              <a:rPr dirty="0">
                <a:solidFill>
                  <a:srgbClr val="FFFFFF"/>
                </a:solidFill>
              </a:rPr>
              <a:t> </a:t>
            </a:r>
            <a:r>
              <a:rPr dirty="0" err="1">
                <a:solidFill>
                  <a:srgbClr val="FFFFFF"/>
                </a:solidFill>
              </a:rPr>
              <a:t>dabo</a:t>
            </a:r>
            <a:r>
              <a:rPr dirty="0">
                <a:solidFill>
                  <a:srgbClr val="FFFFFF"/>
                </a:solidFill>
              </a:rPr>
              <a:t>        </a:t>
            </a:r>
            <a:r>
              <a:rPr lang="en-US" dirty="0">
                <a:solidFill>
                  <a:srgbClr val="FFFFFF"/>
                </a:solidFill>
              </a:rPr>
              <a:t>   </a:t>
            </a:r>
            <a:r>
              <a:rPr dirty="0">
                <a:solidFill>
                  <a:srgbClr val="FFFFFF"/>
                </a:solidFill>
              </a:rPr>
              <a:t>0    Apr 11 04:15</a:t>
            </a:r>
            <a:r>
              <a:rPr dirty="0">
                <a:solidFill>
                  <a:srgbClr val="5230E1"/>
                </a:solidFill>
              </a:rPr>
              <a:t> </a:t>
            </a:r>
            <a:r>
              <a:rPr dirty="0" err="1">
                <a:solidFill>
                  <a:schemeClr val="accent5"/>
                </a:solidFill>
              </a:rPr>
              <a:t>test.py</a:t>
            </a:r>
            <a:endParaRPr dirty="0">
              <a:solidFill>
                <a:schemeClr val="accent5"/>
              </a:solidFill>
            </a:endParaRPr>
          </a:p>
        </p:txBody>
      </p:sp>
      <p:sp>
        <p:nvSpPr>
          <p:cNvPr id="250" name="User"/>
          <p:cNvSpPr txBox="1"/>
          <p:nvPr/>
        </p:nvSpPr>
        <p:spPr>
          <a:xfrm>
            <a:off x="8555616" y="7856041"/>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5">
                    <a:lumOff val="-29866"/>
                  </a:schemeClr>
                </a:solidFill>
                <a:latin typeface="Helvetica Neue Bold Condensed"/>
                <a:ea typeface="Helvetica Neue Bold Condensed"/>
                <a:cs typeface="Helvetica Neue Bold Condensed"/>
                <a:sym typeface="Helvetica Neue Bold Condensed"/>
              </a:defRPr>
            </a:lvl1pPr>
          </a:lstStyle>
          <a:p>
            <a:r>
              <a:t>User</a:t>
            </a:r>
          </a:p>
        </p:txBody>
      </p:sp>
      <p:sp>
        <p:nvSpPr>
          <p:cNvPr id="251" name="Group"/>
          <p:cNvSpPr txBox="1"/>
          <p:nvPr/>
        </p:nvSpPr>
        <p:spPr>
          <a:xfrm>
            <a:off x="11105261" y="7856041"/>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4">
                    <a:hueOff val="-1081314"/>
                    <a:satOff val="4338"/>
                    <a:lumOff val="-8931"/>
                  </a:schemeClr>
                </a:solidFill>
                <a:latin typeface="Helvetica Neue Bold Condensed"/>
                <a:ea typeface="Helvetica Neue Bold Condensed"/>
                <a:cs typeface="Helvetica Neue Bold Condensed"/>
                <a:sym typeface="Helvetica Neue Bold Condensed"/>
              </a:defRPr>
            </a:lvl1pPr>
          </a:lstStyle>
          <a:p>
            <a:r>
              <a:t>Group</a:t>
            </a:r>
          </a:p>
        </p:txBody>
      </p:sp>
      <p:sp>
        <p:nvSpPr>
          <p:cNvPr id="252" name="Line"/>
          <p:cNvSpPr/>
          <p:nvPr/>
        </p:nvSpPr>
        <p:spPr>
          <a:xfrm flipV="1">
            <a:off x="10832419" y="7187315"/>
            <a:ext cx="1" cy="1566023"/>
          </a:xfrm>
          <a:prstGeom prst="line">
            <a:avLst/>
          </a:prstGeom>
          <a:ln w="139700">
            <a:solidFill>
              <a:schemeClr val="accent4">
                <a:hueOff val="-1081314"/>
                <a:satOff val="4338"/>
                <a:lumOff val="-8931"/>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3" name="Line"/>
          <p:cNvSpPr/>
          <p:nvPr/>
        </p:nvSpPr>
        <p:spPr>
          <a:xfrm flipV="1">
            <a:off x="8330536" y="7294810"/>
            <a:ext cx="1" cy="1461101"/>
          </a:xfrm>
          <a:prstGeom prst="line">
            <a:avLst/>
          </a:prstGeom>
          <a:ln w="1397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4" name="Group"/>
          <p:cNvSpPr txBox="1"/>
          <p:nvPr/>
        </p:nvSpPr>
        <p:spPr>
          <a:xfrm>
            <a:off x="3786347" y="8046473"/>
            <a:ext cx="1919479"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Group</a:t>
            </a:r>
          </a:p>
        </p:txBody>
      </p:sp>
      <p:sp>
        <p:nvSpPr>
          <p:cNvPr id="255" name="User"/>
          <p:cNvSpPr txBox="1"/>
          <p:nvPr/>
        </p:nvSpPr>
        <p:spPr>
          <a:xfrm>
            <a:off x="2800391" y="8969683"/>
            <a:ext cx="146913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User</a:t>
            </a:r>
          </a:p>
        </p:txBody>
      </p:sp>
      <p:sp>
        <p:nvSpPr>
          <p:cNvPr id="256" name="Other"/>
          <p:cNvSpPr txBox="1"/>
          <p:nvPr/>
        </p:nvSpPr>
        <p:spPr>
          <a:xfrm>
            <a:off x="5092815" y="8969683"/>
            <a:ext cx="1751077" cy="1007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000" b="0">
                <a:solidFill>
                  <a:schemeClr val="accent1">
                    <a:lumOff val="-13575"/>
                  </a:schemeClr>
                </a:solidFill>
                <a:latin typeface="Helvetica Neue Bold Condensed"/>
                <a:ea typeface="Helvetica Neue Bold Condensed"/>
                <a:cs typeface="Helvetica Neue Bold Condensed"/>
                <a:sym typeface="Helvetica Neue Bold Condensed"/>
              </a:defRPr>
            </a:lvl1pPr>
          </a:lstStyle>
          <a:p>
            <a:r>
              <a:t>Other</a:t>
            </a:r>
          </a:p>
        </p:txBody>
      </p:sp>
      <p:sp>
        <p:nvSpPr>
          <p:cNvPr id="257" name="Line"/>
          <p:cNvSpPr/>
          <p:nvPr/>
        </p:nvSpPr>
        <p:spPr>
          <a:xfrm flipV="1">
            <a:off x="4746086" y="7242349"/>
            <a:ext cx="1" cy="1007365"/>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8" name="Line"/>
          <p:cNvSpPr/>
          <p:nvPr/>
        </p:nvSpPr>
        <p:spPr>
          <a:xfrm flipV="1">
            <a:off x="3534959"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9" name="Line"/>
          <p:cNvSpPr/>
          <p:nvPr/>
        </p:nvSpPr>
        <p:spPr>
          <a:xfrm flipV="1">
            <a:off x="5968353" y="7242349"/>
            <a:ext cx="1" cy="1811518"/>
          </a:xfrm>
          <a:prstGeom prst="line">
            <a:avLst/>
          </a:prstGeom>
          <a:ln w="139700">
            <a:solidFill>
              <a:schemeClr val="accent1">
                <a:lumOff val="-13575"/>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Q: What can Dan (dabo) do to test.py?">
            <a:extLst>
              <a:ext uri="{FF2B5EF4-FFF2-40B4-BE49-F238E27FC236}">
                <a16:creationId xmlns:a16="http://schemas.microsoft.com/office/drawing/2014/main" id="{2C56C2BD-FED6-71D7-8919-A10977ADE47A}"/>
              </a:ext>
            </a:extLst>
          </p:cNvPr>
          <p:cNvSpPr txBox="1"/>
          <p:nvPr/>
        </p:nvSpPr>
        <p:spPr>
          <a:xfrm>
            <a:off x="4877533" y="10777225"/>
            <a:ext cx="14628934" cy="104147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rgbClr val="5E5E5E"/>
                </a:solidFill>
              </a:defRPr>
            </a:pPr>
            <a:r>
              <a:rPr dirty="0"/>
              <a:t>Q: What can Dan (</a:t>
            </a:r>
            <a:r>
              <a:rPr dirty="0" err="1">
                <a:latin typeface="Courier"/>
                <a:ea typeface="Courier"/>
                <a:cs typeface="Courier"/>
                <a:sym typeface="Courier"/>
              </a:rPr>
              <a:t>dabo</a:t>
            </a:r>
            <a:r>
              <a:rPr dirty="0"/>
              <a:t>) do to </a:t>
            </a:r>
            <a:r>
              <a:rPr dirty="0" err="1">
                <a:latin typeface="Courier"/>
                <a:ea typeface="Courier"/>
                <a:cs typeface="Courier"/>
                <a:sym typeface="Courier"/>
              </a:rPr>
              <a:t>test.py</a:t>
            </a:r>
            <a:r>
              <a:rPr dirty="0"/>
              <a:t>?</a:t>
            </a:r>
          </a:p>
        </p:txBody>
      </p:sp>
      <p:sp>
        <p:nvSpPr>
          <p:cNvPr id="3" name="Cloud 2">
            <a:extLst>
              <a:ext uri="{FF2B5EF4-FFF2-40B4-BE49-F238E27FC236}">
                <a16:creationId xmlns:a16="http://schemas.microsoft.com/office/drawing/2014/main" id="{4E1E53DB-0123-CDA9-C550-0145A715B7DE}"/>
              </a:ext>
            </a:extLst>
          </p:cNvPr>
          <p:cNvSpPr/>
          <p:nvPr/>
        </p:nvSpPr>
        <p:spPr>
          <a:xfrm>
            <a:off x="180805" y="9869895"/>
            <a:ext cx="2619586" cy="1264980"/>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5400" b="0" i="0" u="none" strike="noStrike" cap="none" spc="0" normalizeH="0" baseline="0" dirty="0">
                <a:ln>
                  <a:noFill/>
                </a:ln>
                <a:solidFill>
                  <a:srgbClr val="FFFFFF"/>
                </a:solidFill>
                <a:effectLst/>
                <a:uFillTx/>
                <a:latin typeface="+mn-lt"/>
                <a:ea typeface="+mn-ea"/>
                <a:cs typeface="+mn-cs"/>
                <a:sym typeface="Helvetica Neue Medium"/>
              </a:rPr>
              <a:t>Quiz</a:t>
            </a: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225457647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4384000" cy="13716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4" name="Rectangle 206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835078" y="2835076"/>
            <a:ext cx="13751636" cy="808148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6" name="Rectangle 206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16990" y="5320946"/>
            <a:ext cx="8711188" cy="8077206"/>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206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361764" y="3276170"/>
            <a:ext cx="13715144" cy="7162802"/>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0" name="Freeform: Shape 206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1494710" y="2402624"/>
            <a:ext cx="9616604" cy="8177332"/>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F3FCE83-0874-F58B-99E2-7BFA9FAB2525}"/>
              </a:ext>
            </a:extLst>
          </p:cNvPr>
          <p:cNvSpPr>
            <a:spLocks noGrp="1"/>
          </p:cNvSpPr>
          <p:nvPr>
            <p:ph type="title"/>
          </p:nvPr>
        </p:nvSpPr>
        <p:spPr>
          <a:xfrm>
            <a:off x="1320082" y="5534212"/>
            <a:ext cx="5761656" cy="6143812"/>
          </a:xfrm>
        </p:spPr>
        <p:txBody>
          <a:bodyPr vert="horz" lIns="91440" tIns="45720" rIns="91440" bIns="45720" rtlCol="0" anchor="t">
            <a:normAutofit/>
          </a:bodyPr>
          <a:lstStyle/>
          <a:p>
            <a:pPr algn="l" defTabSz="914400">
              <a:lnSpc>
                <a:spcPct val="90000"/>
              </a:lnSpc>
              <a:spcBef>
                <a:spcPct val="0"/>
              </a:spcBef>
            </a:pPr>
            <a:r>
              <a:rPr lang="en-US" sz="8000" kern="1200">
                <a:solidFill>
                  <a:srgbClr val="FFFFFF"/>
                </a:solidFill>
                <a:latin typeface="+mj-lt"/>
                <a:ea typeface="+mj-ea"/>
                <a:cs typeface="+mj-cs"/>
              </a:rPr>
              <a:t>Supply Chain Attack</a:t>
            </a:r>
          </a:p>
        </p:txBody>
      </p:sp>
      <p:pic>
        <p:nvPicPr>
          <p:cNvPr id="2050" name="Picture 2" descr="3 Ways to Protect Your Code from Software Supply Chain Attacks">
            <a:extLst>
              <a:ext uri="{FF2B5EF4-FFF2-40B4-BE49-F238E27FC236}">
                <a16:creationId xmlns:a16="http://schemas.microsoft.com/office/drawing/2014/main" id="{D36B4C97-E7DE-76DF-F93F-A662B502A59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04856" y="2522551"/>
            <a:ext cx="14451496" cy="8670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44742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Access Control Lists (ACL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Access Control Lists (ACLs)</a:t>
            </a:r>
          </a:p>
        </p:txBody>
      </p:sp>
      <p:sp>
        <p:nvSpPr>
          <p:cNvPr id="281" name="UNIX’s permission model is a simple implementation of a generic access control strategy known as Access Control Lists (ACLs)"/>
          <p:cNvSpPr txBox="1">
            <a:spLocks noGrp="1"/>
          </p:cNvSpPr>
          <p:nvPr>
            <p:ph type="body" sz="quarter" idx="1"/>
          </p:nvPr>
        </p:nvSpPr>
        <p:spPr>
          <a:xfrm>
            <a:off x="1689100" y="3032994"/>
            <a:ext cx="21190800" cy="1940616"/>
          </a:xfrm>
          <a:prstGeom prst="rect">
            <a:avLst/>
          </a:prstGeom>
        </p:spPr>
        <p:txBody>
          <a:bodyPr/>
          <a:lstStyle/>
          <a:p>
            <a:pPr marL="0" indent="0" defTabSz="584200">
              <a:spcBef>
                <a:spcPts val="3700"/>
              </a:spcBef>
              <a:buClr>
                <a:srgbClr val="000000"/>
              </a:buClr>
              <a:buSzTx/>
              <a:buNone/>
              <a:defRPr sz="5000"/>
            </a:pPr>
            <a:r>
              <a:t>UNIX’s permission model is a simple implementation of a generic access control strategy known as </a:t>
            </a:r>
            <a:r>
              <a:rPr b="1"/>
              <a:t>A</a:t>
            </a:r>
            <a:r>
              <a:t>ccess </a:t>
            </a:r>
            <a:r>
              <a:rPr b="1"/>
              <a:t>C</a:t>
            </a:r>
            <a:r>
              <a:t>ontrol </a:t>
            </a:r>
            <a:r>
              <a:rPr b="1"/>
              <a:t>L</a:t>
            </a:r>
            <a:r>
              <a:t>ists (ACLs)</a:t>
            </a:r>
          </a:p>
        </p:txBody>
      </p:sp>
      <p:graphicFrame>
        <p:nvGraphicFramePr>
          <p:cNvPr id="282" name="Table 1"/>
          <p:cNvGraphicFramePr/>
          <p:nvPr/>
        </p:nvGraphicFramePr>
        <p:xfrm>
          <a:off x="15584637" y="5595130"/>
          <a:ext cx="7343168" cy="5319776"/>
        </p:xfrm>
        <a:graphic>
          <a:graphicData uri="http://schemas.openxmlformats.org/drawingml/2006/table">
            <a:tbl>
              <a:tblPr firstRow="1" firstCol="1" bandRow="1">
                <a:tableStyleId>{4C3C2611-4C71-4FC5-86AE-919BDF0F9419}</a:tableStyleId>
              </a:tblPr>
              <a:tblGrid>
                <a:gridCol w="3212370">
                  <a:extLst>
                    <a:ext uri="{9D8B030D-6E8A-4147-A177-3AD203B41FA5}">
                      <a16:colId xmlns:a16="http://schemas.microsoft.com/office/drawing/2014/main" val="20000"/>
                    </a:ext>
                  </a:extLst>
                </a:gridCol>
                <a:gridCol w="4130798">
                  <a:extLst>
                    <a:ext uri="{9D8B030D-6E8A-4147-A177-3AD203B41FA5}">
                      <a16:colId xmlns:a16="http://schemas.microsoft.com/office/drawing/2014/main" val="20001"/>
                    </a:ext>
                  </a:extLst>
                </a:gridCol>
              </a:tblGrid>
              <a:tr h="1329944">
                <a:tc>
                  <a:txBody>
                    <a:bodyPr/>
                    <a:lstStyle/>
                    <a:p>
                      <a:pPr defTabSz="914400">
                        <a:defRPr sz="4400">
                          <a:sym typeface="Helvetica Neue"/>
                        </a:defRPr>
                      </a:pPr>
                      <a:endParaRPr/>
                    </a:p>
                  </a:txBody>
                  <a:tcPr marL="50800" marR="50800" marT="50800" marB="50800" anchor="ctr" horzOverflow="overflow"/>
                </a:tc>
                <a:tc>
                  <a:txBody>
                    <a:bodyPr/>
                    <a:lstStyle/>
                    <a:p>
                      <a:pPr defTabSz="914400">
                        <a:defRPr sz="1800" b="0">
                          <a:solidFill>
                            <a:srgbClr val="000000"/>
                          </a:solidFill>
                        </a:defRPr>
                      </a:pPr>
                      <a:r>
                        <a:rPr sz="4400" b="1">
                          <a:solidFill>
                            <a:srgbClr val="FFFFFF"/>
                          </a:solidFill>
                          <a:sym typeface="Helvetica Neue"/>
                        </a:rPr>
                        <a:t>hw/</a:t>
                      </a:r>
                    </a:p>
                  </a:txBody>
                  <a:tcPr marL="50800" marR="50800" marT="50800" marB="50800" anchor="ctr" horzOverflow="overflow"/>
                </a:tc>
                <a:extLst>
                  <a:ext uri="{0D108BD9-81ED-4DB2-BD59-A6C34878D82A}">
                    <a16:rowId xmlns:a16="http://schemas.microsoft.com/office/drawing/2014/main" val="10000"/>
                  </a:ext>
                </a:extLst>
              </a:tr>
              <a:tr h="1329944">
                <a:tc>
                  <a:txBody>
                    <a:bodyPr/>
                    <a:lstStyle/>
                    <a:p>
                      <a:pPr defTabSz="914400">
                        <a:defRPr sz="1800" b="0">
                          <a:solidFill>
                            <a:srgbClr val="000000"/>
                          </a:solidFill>
                        </a:defRPr>
                      </a:pPr>
                      <a:r>
                        <a:rPr sz="4400" b="1">
                          <a:solidFill>
                            <a:srgbClr val="FFFFFF"/>
                          </a:solidFill>
                          <a:sym typeface="Helvetica Neue"/>
                        </a:rPr>
                        <a:t>Dan</a:t>
                      </a:r>
                    </a:p>
                  </a:txBody>
                  <a:tcPr marL="50800" marR="50800" marT="50800" marB="50800" anchor="ctr" horzOverflow="overflow"/>
                </a:tc>
                <a:tc>
                  <a:txBody>
                    <a:bodyPr/>
                    <a:lstStyle/>
                    <a:p>
                      <a:pPr defTabSz="914400">
                        <a:defRPr sz="1800"/>
                      </a:pPr>
                      <a:r>
                        <a:rPr sz="4400">
                          <a:sym typeface="Helvetica Neue"/>
                        </a:rPr>
                        <a:t>read/write</a:t>
                      </a:r>
                    </a:p>
                  </a:txBody>
                  <a:tcPr marL="50800" marR="50800" marT="50800" marB="50800" anchor="ctr" horzOverflow="overflow"/>
                </a:tc>
                <a:extLst>
                  <a:ext uri="{0D108BD9-81ED-4DB2-BD59-A6C34878D82A}">
                    <a16:rowId xmlns:a16="http://schemas.microsoft.com/office/drawing/2014/main" val="10001"/>
                  </a:ext>
                </a:extLst>
              </a:tr>
              <a:tr h="1329944">
                <a:tc>
                  <a:txBody>
                    <a:bodyPr/>
                    <a:lstStyle/>
                    <a:p>
                      <a:pPr defTabSz="914400">
                        <a:defRPr sz="1800" b="0">
                          <a:solidFill>
                            <a:srgbClr val="000000"/>
                          </a:solidFill>
                        </a:defRPr>
                      </a:pPr>
                      <a:r>
                        <a:rPr sz="4400" b="1">
                          <a:solidFill>
                            <a:srgbClr val="FFFFFF"/>
                          </a:solidFill>
                          <a:sym typeface="Helvetica Neue"/>
                        </a:rPr>
                        <a:t>Zakir</a:t>
                      </a:r>
                    </a:p>
                  </a:txBody>
                  <a:tcPr marL="50800" marR="50800" marT="50800" marB="50800" anchor="ctr" horzOverflow="overflow"/>
                </a:tc>
                <a:tc>
                  <a:txBody>
                    <a:bodyPr/>
                    <a:lstStyle/>
                    <a:p>
                      <a:pPr defTabSz="914400">
                        <a:defRPr sz="1800"/>
                      </a:pPr>
                      <a:r>
                        <a:rPr sz="4400">
                          <a:sym typeface="Helvetica Neue"/>
                        </a:rPr>
                        <a:t>read/write</a:t>
                      </a:r>
                    </a:p>
                  </a:txBody>
                  <a:tcPr marL="50800" marR="50800" marT="50800" marB="50800" anchor="ctr" horzOverflow="overflow"/>
                </a:tc>
                <a:extLst>
                  <a:ext uri="{0D108BD9-81ED-4DB2-BD59-A6C34878D82A}">
                    <a16:rowId xmlns:a16="http://schemas.microsoft.com/office/drawing/2014/main" val="10002"/>
                  </a:ext>
                </a:extLst>
              </a:tr>
              <a:tr h="1329944">
                <a:tc>
                  <a:txBody>
                    <a:bodyPr/>
                    <a:lstStyle/>
                    <a:p>
                      <a:pPr defTabSz="914400">
                        <a:defRPr sz="1800" b="0">
                          <a:solidFill>
                            <a:srgbClr val="000000"/>
                          </a:solidFill>
                        </a:defRPr>
                      </a:pPr>
                      <a:r>
                        <a:rPr sz="4400" b="1">
                          <a:solidFill>
                            <a:srgbClr val="FFFFFF"/>
                          </a:solidFill>
                          <a:sym typeface="Helvetica Neue"/>
                        </a:rPr>
                        <a:t>Amelie</a:t>
                      </a:r>
                    </a:p>
                  </a:txBody>
                  <a:tcPr marL="50800" marR="50800" marT="50800" marB="50800" anchor="ctr" horzOverflow="overflow"/>
                </a:tc>
                <a:tc>
                  <a:txBody>
                    <a:bodyPr/>
                    <a:lstStyle/>
                    <a:p>
                      <a:pPr defTabSz="914400">
                        <a:defRPr sz="1800"/>
                      </a:pPr>
                      <a:r>
                        <a:rPr sz="4400">
                          <a:sym typeface="Helvetica Neue"/>
                        </a:rPr>
                        <a:t>read</a:t>
                      </a:r>
                    </a:p>
                  </a:txBody>
                  <a:tcPr marL="50800" marR="50800" marT="50800" marB="50800" anchor="ctr" horzOverflow="overflow"/>
                </a:tc>
                <a:extLst>
                  <a:ext uri="{0D108BD9-81ED-4DB2-BD59-A6C34878D82A}">
                    <a16:rowId xmlns:a16="http://schemas.microsoft.com/office/drawing/2014/main" val="10003"/>
                  </a:ext>
                </a:extLst>
              </a:tr>
            </a:tbl>
          </a:graphicData>
        </a:graphic>
      </p:graphicFrame>
      <p:sp>
        <p:nvSpPr>
          <p:cNvPr id="283" name="Every object has an ACL that identifies what operations subjects can perform.…"/>
          <p:cNvSpPr txBox="1"/>
          <p:nvPr/>
        </p:nvSpPr>
        <p:spPr>
          <a:xfrm>
            <a:off x="1689100" y="5595130"/>
            <a:ext cx="12826587" cy="53197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a:spcBef>
                <a:spcPts val="5900"/>
              </a:spcBef>
              <a:defRPr sz="4800"/>
            </a:pPr>
            <a:r>
              <a:rPr dirty="0">
                <a:solidFill>
                  <a:srgbClr val="FF0000"/>
                </a:solidFill>
              </a:rPr>
              <a:t>Every object </a:t>
            </a:r>
            <a:r>
              <a:rPr b="0" dirty="0"/>
              <a:t>has </a:t>
            </a:r>
            <a:r>
              <a:rPr dirty="0">
                <a:solidFill>
                  <a:srgbClr val="FF0000"/>
                </a:solidFill>
              </a:rPr>
              <a:t>an ACL </a:t>
            </a:r>
            <a:r>
              <a:rPr b="0" dirty="0"/>
              <a:t>that identifies what operations subjects can perform.</a:t>
            </a:r>
          </a:p>
          <a:p>
            <a:pPr algn="l">
              <a:spcBef>
                <a:spcPts val="5900"/>
              </a:spcBef>
              <a:defRPr sz="4800"/>
            </a:pPr>
            <a:r>
              <a:rPr b="0" dirty="0"/>
              <a:t>Each </a:t>
            </a:r>
            <a:r>
              <a:rPr dirty="0">
                <a:solidFill>
                  <a:srgbClr val="FF0000"/>
                </a:solidFill>
              </a:rPr>
              <a:t>access</a:t>
            </a:r>
            <a:r>
              <a:rPr b="0" dirty="0"/>
              <a:t> to an object is </a:t>
            </a:r>
            <a:r>
              <a:rPr dirty="0">
                <a:solidFill>
                  <a:srgbClr val="FF0000"/>
                </a:solidFill>
              </a:rPr>
              <a:t>checked against </a:t>
            </a:r>
            <a:r>
              <a:rPr b="0" dirty="0"/>
              <a:t>the object’s ACL. </a:t>
            </a:r>
          </a:p>
        </p:txBody>
      </p:sp>
      <p:sp>
        <p:nvSpPr>
          <p:cNvPr id="2" name="Q: What can Dan (dabo) do to test.py?">
            <a:extLst>
              <a:ext uri="{FF2B5EF4-FFF2-40B4-BE49-F238E27FC236}">
                <a16:creationId xmlns:a16="http://schemas.microsoft.com/office/drawing/2014/main" id="{50B4A1F4-B7DC-EED6-B259-F63434FB2840}"/>
              </a:ext>
            </a:extLst>
          </p:cNvPr>
          <p:cNvSpPr txBox="1"/>
          <p:nvPr/>
        </p:nvSpPr>
        <p:spPr>
          <a:xfrm>
            <a:off x="5609634" y="11536426"/>
            <a:ext cx="18428123"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a:solidFill>
                  <a:srgbClr val="5E5E5E"/>
                </a:solidFill>
              </a:defRPr>
            </a:pPr>
            <a:r>
              <a:rPr dirty="0"/>
              <a:t>Q: What </a:t>
            </a:r>
            <a:r>
              <a:rPr lang="en-US" dirty="0"/>
              <a:t>is object, subjects and ACL on this table</a:t>
            </a:r>
            <a:r>
              <a:rPr dirty="0"/>
              <a:t>?</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Role Based Access Control (RBAC)"/>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Role Based Access Control (RBAC)</a:t>
            </a:r>
          </a:p>
        </p:txBody>
      </p:sp>
      <p:sp>
        <p:nvSpPr>
          <p:cNvPr id="288" name="Access control matrices can grow complex as number of subjects, objects, and possible operations grow.…"/>
          <p:cNvSpPr txBox="1">
            <a:spLocks noGrp="1"/>
          </p:cNvSpPr>
          <p:nvPr>
            <p:ph type="body" sz="quarter" idx="1"/>
          </p:nvPr>
        </p:nvSpPr>
        <p:spPr>
          <a:xfrm>
            <a:off x="1689100" y="3149600"/>
            <a:ext cx="21005800" cy="2837098"/>
          </a:xfrm>
          <a:prstGeom prst="rect">
            <a:avLst/>
          </a:prstGeom>
        </p:spPr>
        <p:txBody>
          <a:bodyPr/>
          <a:lstStyle/>
          <a:p>
            <a:pPr marL="0" indent="0">
              <a:spcBef>
                <a:spcPts val="2900"/>
              </a:spcBef>
              <a:buSzTx/>
              <a:buNone/>
            </a:pPr>
            <a:r>
              <a:rPr dirty="0"/>
              <a:t>Access control matrices can </a:t>
            </a:r>
            <a:r>
              <a:rPr b="1" dirty="0">
                <a:solidFill>
                  <a:srgbClr val="FF0000"/>
                </a:solidFill>
              </a:rPr>
              <a:t>grow complex </a:t>
            </a:r>
            <a:r>
              <a:rPr dirty="0"/>
              <a:t>as number of subjects, objects, and possible operations grow.</a:t>
            </a:r>
          </a:p>
          <a:p>
            <a:pPr marL="0" indent="0">
              <a:spcBef>
                <a:spcPts val="2900"/>
              </a:spcBef>
              <a:buSzTx/>
              <a:buNone/>
            </a:pPr>
            <a:r>
              <a:rPr b="1" dirty="0"/>
              <a:t>Observation: </a:t>
            </a:r>
            <a:r>
              <a:rPr dirty="0"/>
              <a:t>Users change more often than roles </a:t>
            </a:r>
          </a:p>
        </p:txBody>
      </p:sp>
      <p:graphicFrame>
        <p:nvGraphicFramePr>
          <p:cNvPr id="289" name="Table 1"/>
          <p:cNvGraphicFramePr/>
          <p:nvPr>
            <p:extLst>
              <p:ext uri="{D42A27DB-BD31-4B8C-83A1-F6EECF244321}">
                <p14:modId xmlns:p14="http://schemas.microsoft.com/office/powerpoint/2010/main" val="2483498863"/>
              </p:ext>
            </p:extLst>
          </p:nvPr>
        </p:nvGraphicFramePr>
        <p:xfrm>
          <a:off x="2000349" y="6836615"/>
          <a:ext cx="20383301" cy="5606935"/>
        </p:xfrm>
        <a:graphic>
          <a:graphicData uri="http://schemas.openxmlformats.org/drawingml/2006/table">
            <a:tbl>
              <a:tblPr firstRow="1" firstCol="1" bandRow="1">
                <a:tableStyleId>{4C3C2611-4C71-4FC5-86AE-919BDF0F9419}</a:tableStyleId>
              </a:tblPr>
              <a:tblGrid>
                <a:gridCol w="5401289">
                  <a:extLst>
                    <a:ext uri="{9D8B030D-6E8A-4147-A177-3AD203B41FA5}">
                      <a16:colId xmlns:a16="http://schemas.microsoft.com/office/drawing/2014/main" val="20000"/>
                    </a:ext>
                  </a:extLst>
                </a:gridCol>
                <a:gridCol w="3417595">
                  <a:extLst>
                    <a:ext uri="{9D8B030D-6E8A-4147-A177-3AD203B41FA5}">
                      <a16:colId xmlns:a16="http://schemas.microsoft.com/office/drawing/2014/main" val="20001"/>
                    </a:ext>
                  </a:extLst>
                </a:gridCol>
                <a:gridCol w="3886955">
                  <a:extLst>
                    <a:ext uri="{9D8B030D-6E8A-4147-A177-3AD203B41FA5}">
                      <a16:colId xmlns:a16="http://schemas.microsoft.com/office/drawing/2014/main" val="20002"/>
                    </a:ext>
                  </a:extLst>
                </a:gridCol>
                <a:gridCol w="3600802">
                  <a:extLst>
                    <a:ext uri="{9D8B030D-6E8A-4147-A177-3AD203B41FA5}">
                      <a16:colId xmlns:a16="http://schemas.microsoft.com/office/drawing/2014/main" val="20003"/>
                    </a:ext>
                  </a:extLst>
                </a:gridCol>
                <a:gridCol w="4076660">
                  <a:extLst>
                    <a:ext uri="{9D8B030D-6E8A-4147-A177-3AD203B41FA5}">
                      <a16:colId xmlns:a16="http://schemas.microsoft.com/office/drawing/2014/main" val="20004"/>
                    </a:ext>
                  </a:extLst>
                </a:gridCol>
              </a:tblGrid>
              <a:tr h="1121387">
                <a:tc>
                  <a:txBody>
                    <a:bodyPr/>
                    <a:lstStyle/>
                    <a:p>
                      <a:pPr defTabSz="914400">
                        <a:defRPr sz="4400" b="0">
                          <a:latin typeface="Helvetica Neue Bold Condensed"/>
                          <a:ea typeface="Helvetica Neue Bold Condensed"/>
                          <a:cs typeface="Helvetica Neue Bold Condensed"/>
                          <a:sym typeface="Helvetica Neue Bold Condensed"/>
                        </a:defRPr>
                      </a:pPr>
                      <a:endParaRP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hw/</a:t>
                      </a: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exams/</a:t>
                      </a: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grades/</a:t>
                      </a:r>
                    </a:p>
                  </a:txBody>
                  <a:tcPr marL="50800" marR="50800" marT="50800" marB="50800" anchor="ctr" horzOverflow="overflow"/>
                </a:tc>
                <a:tc>
                  <a:txBody>
                    <a:bodyPr/>
                    <a:lstStyle/>
                    <a:p>
                      <a:pPr defTabSz="914400">
                        <a:defRPr sz="1800" b="0">
                          <a:solidFill>
                            <a:srgbClr val="000000"/>
                          </a:solidFill>
                        </a:defRPr>
                      </a:pPr>
                      <a:r>
                        <a:rPr sz="4400" b="1">
                          <a:solidFill>
                            <a:srgbClr val="FFFFFF"/>
                          </a:solidFill>
                          <a:latin typeface="Courier"/>
                          <a:ea typeface="Courier"/>
                          <a:cs typeface="Courier"/>
                          <a:sym typeface="Courier"/>
                        </a:rPr>
                        <a:t>lectures/</a:t>
                      </a:r>
                    </a:p>
                  </a:txBody>
                  <a:tcPr marL="50800" marR="50800" marT="50800" marB="50800" anchor="ctr" horzOverflow="overflow"/>
                </a:tc>
                <a:extLst>
                  <a:ext uri="{0D108BD9-81ED-4DB2-BD59-A6C34878D82A}">
                    <a16:rowId xmlns:a16="http://schemas.microsoft.com/office/drawing/2014/main" val="10000"/>
                  </a:ext>
                </a:extLst>
              </a:tr>
              <a:tr h="1121387">
                <a:tc>
                  <a:txBody>
                    <a:bodyPr/>
                    <a:lstStyle/>
                    <a:p>
                      <a:pPr defTabSz="914400">
                        <a:defRPr sz="1800" b="0">
                          <a:solidFill>
                            <a:srgbClr val="000000"/>
                          </a:solidFill>
                        </a:defRPr>
                      </a:pPr>
                      <a:r>
                        <a:rPr lang="en-US" sz="4000" b="1" dirty="0">
                          <a:solidFill>
                            <a:srgbClr val="FFFFFF"/>
                          </a:solidFill>
                          <a:latin typeface="Courier"/>
                          <a:ea typeface="Courier"/>
                          <a:cs typeface="Courier"/>
                          <a:sym typeface="Courier"/>
                        </a:rPr>
                        <a:t>comp4634</a:t>
                      </a:r>
                      <a:r>
                        <a:rPr sz="4000" b="1" dirty="0">
                          <a:solidFill>
                            <a:srgbClr val="FFFFFF"/>
                          </a:solidFill>
                          <a:latin typeface="Courier"/>
                          <a:ea typeface="Courier"/>
                          <a:cs typeface="Courier"/>
                          <a:sym typeface="Courier"/>
                        </a:rPr>
                        <a:t>-instr</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extLst>
                  <a:ext uri="{0D108BD9-81ED-4DB2-BD59-A6C34878D82A}">
                    <a16:rowId xmlns:a16="http://schemas.microsoft.com/office/drawing/2014/main" val="10001"/>
                  </a:ext>
                </a:extLst>
              </a:tr>
              <a:tr h="1121387">
                <a:tc>
                  <a:txBody>
                    <a:bodyPr/>
                    <a:lstStyle/>
                    <a:p>
                      <a:pPr defTabSz="914400">
                        <a:defRPr sz="1800" b="0">
                          <a:solidFill>
                            <a:srgbClr val="000000"/>
                          </a:solidFill>
                        </a:defRPr>
                      </a:pPr>
                      <a:r>
                        <a:rPr lang="en-US" sz="4000" b="1" dirty="0">
                          <a:solidFill>
                            <a:srgbClr val="FFFFFF"/>
                          </a:solidFill>
                          <a:latin typeface="Courier"/>
                          <a:ea typeface="Courier"/>
                          <a:cs typeface="Courier"/>
                          <a:sym typeface="Courier"/>
                        </a:rPr>
                        <a:t>comp4634</a:t>
                      </a:r>
                      <a:r>
                        <a:rPr sz="4000" b="1" dirty="0">
                          <a:solidFill>
                            <a:srgbClr val="FFFFFF"/>
                          </a:solidFill>
                          <a:latin typeface="Courier"/>
                          <a:ea typeface="Courier"/>
                          <a:cs typeface="Courier"/>
                          <a:sym typeface="Courier"/>
                        </a:rPr>
                        <a:t>-tas</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r/w</a:t>
                      </a:r>
                    </a:p>
                  </a:txBody>
                  <a:tcPr marL="50800" marR="50800" marT="50800" marB="50800" anchor="ctr" horzOverflow="overflow"/>
                </a:tc>
                <a:extLst>
                  <a:ext uri="{0D108BD9-81ED-4DB2-BD59-A6C34878D82A}">
                    <a16:rowId xmlns:a16="http://schemas.microsoft.com/office/drawing/2014/main" val="10002"/>
                  </a:ext>
                </a:extLst>
              </a:tr>
              <a:tr h="1121387">
                <a:tc>
                  <a:txBody>
                    <a:bodyPr/>
                    <a:lstStyle/>
                    <a:p>
                      <a:pPr defTabSz="914400">
                        <a:defRPr sz="1800" b="0">
                          <a:solidFill>
                            <a:srgbClr val="000000"/>
                          </a:solidFill>
                        </a:defRPr>
                      </a:pPr>
                      <a:r>
                        <a:rPr sz="4000" b="1" dirty="0">
                          <a:solidFill>
                            <a:srgbClr val="FFFFFF"/>
                          </a:solidFill>
                          <a:latin typeface="Courier"/>
                          <a:ea typeface="Courier"/>
                          <a:cs typeface="Courier"/>
                          <a:sym typeface="Courier"/>
                        </a:rPr>
                        <a:t>c</a:t>
                      </a:r>
                      <a:r>
                        <a:rPr lang="en-US" sz="4000" b="1" dirty="0">
                          <a:solidFill>
                            <a:srgbClr val="FFFFFF"/>
                          </a:solidFill>
                          <a:latin typeface="Courier"/>
                          <a:ea typeface="Courier"/>
                          <a:cs typeface="Courier"/>
                          <a:sym typeface="Courier"/>
                        </a:rPr>
                        <a:t>omp4634</a:t>
                      </a:r>
                      <a:r>
                        <a:rPr sz="4000" b="1" dirty="0">
                          <a:solidFill>
                            <a:srgbClr val="FFFFFF"/>
                          </a:solidFill>
                          <a:latin typeface="Courier"/>
                          <a:ea typeface="Courier"/>
                          <a:cs typeface="Courier"/>
                          <a:sym typeface="Courier"/>
                        </a:rPr>
                        <a:t>-students</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extLst>
                  <a:ext uri="{0D108BD9-81ED-4DB2-BD59-A6C34878D82A}">
                    <a16:rowId xmlns:a16="http://schemas.microsoft.com/office/drawing/2014/main" val="10003"/>
                  </a:ext>
                </a:extLst>
              </a:tr>
              <a:tr h="1121387">
                <a:tc>
                  <a:txBody>
                    <a:bodyPr/>
                    <a:lstStyle/>
                    <a:p>
                      <a:pPr defTabSz="914400">
                        <a:defRPr sz="1800" b="0">
                          <a:solidFill>
                            <a:srgbClr val="000000"/>
                          </a:solidFill>
                        </a:defRPr>
                      </a:pPr>
                      <a:r>
                        <a:rPr sz="4000" b="1" dirty="0">
                          <a:solidFill>
                            <a:srgbClr val="FFFFFF"/>
                          </a:solidFill>
                          <a:latin typeface="Courier"/>
                          <a:ea typeface="Courier"/>
                          <a:cs typeface="Courier"/>
                          <a:sym typeface="Courier"/>
                        </a:rPr>
                        <a:t>cs-students</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a:latin typeface="Helvetica Neue Bold Condensed"/>
                          <a:ea typeface="Helvetica Neue Bold Condensed"/>
                          <a:cs typeface="Helvetica Neue Bold Condensed"/>
                          <a:sym typeface="Helvetica Neue Bold Condensed"/>
                        </a:rPr>
                        <a:t>—</a:t>
                      </a:r>
                    </a:p>
                  </a:txBody>
                  <a:tcPr marL="50800" marR="50800" marT="50800" marB="50800" anchor="ctr" horzOverflow="overflow"/>
                </a:tc>
                <a:tc>
                  <a:txBody>
                    <a:bodyPr/>
                    <a:lstStyle/>
                    <a:p>
                      <a:pPr defTabSz="914400">
                        <a:defRPr sz="1800"/>
                      </a:pPr>
                      <a:r>
                        <a:rPr sz="4400" dirty="0">
                          <a:latin typeface="Helvetica Neue Bold Condensed"/>
                          <a:ea typeface="Helvetica Neue Bold Condensed"/>
                          <a:cs typeface="Helvetica Neue Bold Condensed"/>
                          <a:sym typeface="Helvetica Neue Bold Condensed"/>
                        </a:rPr>
                        <a:t>read</a:t>
                      </a:r>
                    </a:p>
                  </a:txBody>
                  <a:tcPr marL="50800" marR="50800" marT="50800" marB="50800" anchor="ctr" horzOverflow="overflow"/>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hueOff val="-146070"/>
            <a:satOff val="-10048"/>
            <a:lumOff val="-30626"/>
          </a:schemeClr>
        </a:solidFill>
        <a:effectLst/>
      </p:bgPr>
    </p:bg>
    <p:spTree>
      <p:nvGrpSpPr>
        <p:cNvPr id="1" name=""/>
        <p:cNvGrpSpPr/>
        <p:nvPr/>
      </p:nvGrpSpPr>
      <p:grpSpPr>
        <a:xfrm>
          <a:off x="0" y="0"/>
          <a:ext cx="0" cy="0"/>
          <a:chOff x="0" y="0"/>
          <a:chExt cx="0" cy="0"/>
        </a:xfrm>
      </p:grpSpPr>
      <p:sp>
        <p:nvSpPr>
          <p:cNvPr id="291" name="UNIX Processes"/>
          <p:cNvSpPr txBox="1">
            <a:spLocks noGrp="1"/>
          </p:cNvSpPr>
          <p:nvPr>
            <p:ph type="title"/>
          </p:nvPr>
        </p:nvSpPr>
        <p:spPr>
          <a:prstGeom prst="rect">
            <a:avLst/>
          </a:prstGeom>
        </p:spPr>
        <p:txBody>
          <a:bodyPr/>
          <a:lstStyle>
            <a:lvl1pPr>
              <a:defRPr sz="17000">
                <a:solidFill>
                  <a:srgbClr val="FFFFFF"/>
                </a:solidFill>
                <a:latin typeface="Helvetica Neue Bold Condensed"/>
                <a:ea typeface="Helvetica Neue Bold Condensed"/>
                <a:cs typeface="Helvetica Neue Bold Condensed"/>
                <a:sym typeface="Helvetica Neue Bold Condensed"/>
              </a:defRPr>
            </a:lvl1pPr>
          </a:lstStyle>
          <a:p>
            <a:r>
              <a:t>UNIX Processes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Processe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Processes</a:t>
            </a:r>
          </a:p>
        </p:txBody>
      </p:sp>
      <p:sp>
        <p:nvSpPr>
          <p:cNvPr id="294" name="Processes are isolated…"/>
          <p:cNvSpPr txBox="1">
            <a:spLocks noGrp="1"/>
          </p:cNvSpPr>
          <p:nvPr>
            <p:ph type="body" idx="1"/>
          </p:nvPr>
        </p:nvSpPr>
        <p:spPr>
          <a:xfrm>
            <a:off x="1689100" y="3032994"/>
            <a:ext cx="20117551" cy="8297915"/>
          </a:xfrm>
          <a:prstGeom prst="rect">
            <a:avLst/>
          </a:prstGeom>
        </p:spPr>
        <p:txBody>
          <a:bodyPr/>
          <a:lstStyle/>
          <a:p>
            <a:pPr marL="0" indent="0" defTabSz="578358">
              <a:spcBef>
                <a:spcPts val="1700"/>
              </a:spcBef>
              <a:buClr>
                <a:srgbClr val="000000"/>
              </a:buClr>
              <a:buSzTx/>
              <a:buNone/>
              <a:defRPr sz="4950"/>
            </a:pPr>
            <a:r>
              <a:rPr dirty="0"/>
              <a:t>Processes are </a:t>
            </a:r>
            <a:r>
              <a:rPr b="1" dirty="0">
                <a:solidFill>
                  <a:srgbClr val="FF0000"/>
                </a:solidFill>
              </a:rPr>
              <a:t>isolated</a:t>
            </a:r>
            <a:r>
              <a:rPr dirty="0"/>
              <a:t> </a:t>
            </a:r>
          </a:p>
          <a:p>
            <a:pPr marL="1283493" lvl="1" indent="-654843" defTabSz="578358">
              <a:spcBef>
                <a:spcPts val="1700"/>
              </a:spcBef>
              <a:defRPr sz="4950"/>
            </a:pPr>
            <a:r>
              <a:rPr dirty="0"/>
              <a:t>Processes cannot access each other’s </a:t>
            </a:r>
            <a:r>
              <a:rPr b="1" dirty="0">
                <a:solidFill>
                  <a:srgbClr val="FF0000"/>
                </a:solidFill>
              </a:rPr>
              <a:t>memory</a:t>
            </a:r>
            <a:r>
              <a:rPr dirty="0"/>
              <a:t> </a:t>
            </a:r>
          </a:p>
          <a:p>
            <a:pPr marL="0" lvl="1" indent="0" defTabSz="578358">
              <a:spcBef>
                <a:spcPts val="1700"/>
              </a:spcBef>
              <a:buSzTx/>
              <a:buNone/>
              <a:defRPr sz="989"/>
            </a:pPr>
            <a:endParaRPr dirty="0"/>
          </a:p>
          <a:p>
            <a:pPr marL="0" lvl="1" indent="0" defTabSz="578358">
              <a:spcBef>
                <a:spcPts val="1700"/>
              </a:spcBef>
              <a:buSzTx/>
              <a:buNone/>
              <a:defRPr sz="4950"/>
            </a:pPr>
            <a:r>
              <a:rPr dirty="0"/>
              <a:t>Processes run as a specific user</a:t>
            </a:r>
          </a:p>
          <a:p>
            <a:pPr marL="1283493" lvl="1" indent="-654843" defTabSz="578358">
              <a:spcBef>
                <a:spcPts val="1700"/>
              </a:spcBef>
              <a:defRPr sz="4950"/>
            </a:pPr>
            <a:r>
              <a:rPr dirty="0"/>
              <a:t>When you run a process, it </a:t>
            </a:r>
            <a:r>
              <a:rPr b="1" dirty="0">
                <a:solidFill>
                  <a:srgbClr val="FF0000"/>
                </a:solidFill>
              </a:rPr>
              <a:t>runs with your UID’s permissions</a:t>
            </a:r>
          </a:p>
          <a:p>
            <a:pPr marL="1283493" lvl="1" indent="-654843" defTabSz="578358">
              <a:spcBef>
                <a:spcPts val="1700"/>
              </a:spcBef>
              <a:defRPr sz="4950"/>
            </a:pPr>
            <a:r>
              <a:rPr dirty="0"/>
              <a:t>Process can access any files that the UID has access to</a:t>
            </a:r>
            <a:endParaRPr lang="en-US" dirty="0"/>
          </a:p>
          <a:p>
            <a:pPr marL="0" lvl="1" indent="0" defTabSz="578358">
              <a:spcBef>
                <a:spcPts val="1700"/>
              </a:spcBef>
              <a:buSzTx/>
              <a:buNone/>
              <a:defRPr sz="989"/>
            </a:pPr>
            <a:endParaRPr dirty="0"/>
          </a:p>
          <a:p>
            <a:pPr marL="0" lvl="1" indent="0" defTabSz="578358">
              <a:spcBef>
                <a:spcPts val="1700"/>
              </a:spcBef>
              <a:buSzTx/>
              <a:buNone/>
              <a:defRPr sz="4950"/>
            </a:pPr>
            <a:r>
              <a:rPr dirty="0"/>
              <a:t>Processes started by </a:t>
            </a:r>
            <a:r>
              <a:rPr b="1" dirty="0">
                <a:solidFill>
                  <a:srgbClr val="FF0000"/>
                </a:solidFill>
              </a:rPr>
              <a:t>root</a:t>
            </a:r>
            <a:r>
              <a:rPr dirty="0"/>
              <a:t> can </a:t>
            </a:r>
            <a:r>
              <a:rPr b="1" dirty="0">
                <a:solidFill>
                  <a:srgbClr val="FF0000"/>
                </a:solidFill>
              </a:rPr>
              <a:t>reduce their privileges </a:t>
            </a:r>
            <a:r>
              <a:rPr dirty="0"/>
              <a:t>by changing their UID to a less privileged UID</a:t>
            </a:r>
          </a:p>
        </p:txBody>
      </p:sp>
      <p:sp>
        <p:nvSpPr>
          <p:cNvPr id="2" name="Cloud 1">
            <a:extLst>
              <a:ext uri="{FF2B5EF4-FFF2-40B4-BE49-F238E27FC236}">
                <a16:creationId xmlns:a16="http://schemas.microsoft.com/office/drawing/2014/main" id="{3E3C86F1-D615-2700-D5E4-C22227C043FD}"/>
              </a:ext>
            </a:extLst>
          </p:cNvPr>
          <p:cNvSpPr/>
          <p:nvPr/>
        </p:nvSpPr>
        <p:spPr>
          <a:xfrm>
            <a:off x="12580961" y="10152791"/>
            <a:ext cx="4636522"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Why drop privileges?</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Process Examp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Process Example</a:t>
            </a:r>
          </a:p>
        </p:txBody>
      </p:sp>
      <p:sp>
        <p:nvSpPr>
          <p:cNvPr id="299" name="When you run a command, it runs with all of your privileges because your shell runs as your user account and forks to start the command…"/>
          <p:cNvSpPr txBox="1">
            <a:spLocks noGrp="1"/>
          </p:cNvSpPr>
          <p:nvPr>
            <p:ph type="body" sz="half" idx="1"/>
          </p:nvPr>
        </p:nvSpPr>
        <p:spPr>
          <a:xfrm>
            <a:off x="1689100" y="7350994"/>
            <a:ext cx="21005800" cy="1547679"/>
          </a:xfrm>
          <a:prstGeom prst="rect">
            <a:avLst/>
          </a:prstGeom>
        </p:spPr>
        <p:txBody>
          <a:bodyPr/>
          <a:lstStyle/>
          <a:p>
            <a:pPr marL="0" lvl="2" indent="0" defTabSz="584200">
              <a:spcBef>
                <a:spcPts val="1800"/>
              </a:spcBef>
              <a:buSzTx/>
              <a:buNone/>
              <a:defRPr sz="5000">
                <a:latin typeface="Helvetica"/>
                <a:ea typeface="Helvetica"/>
                <a:cs typeface="Helvetica"/>
                <a:sym typeface="Helvetica"/>
              </a:defRPr>
            </a:pPr>
            <a:r>
              <a:rPr dirty="0"/>
              <a:t>When you run a command, it runs with all of your privileges</a:t>
            </a:r>
            <a:r>
              <a:rPr lang="en-US" dirty="0"/>
              <a:t>.</a:t>
            </a:r>
          </a:p>
        </p:txBody>
      </p:sp>
      <p:sp>
        <p:nvSpPr>
          <p:cNvPr id="300" name="zakir@scratch-01:~$ ls -l…"/>
          <p:cNvSpPr txBox="1"/>
          <p:nvPr/>
        </p:nvSpPr>
        <p:spPr>
          <a:xfrm>
            <a:off x="1689100" y="3389377"/>
            <a:ext cx="21005800" cy="3592192"/>
          </a:xfrm>
          <a:prstGeom prst="rect">
            <a:avLst/>
          </a:prstGeom>
          <a:solidFill>
            <a:srgbClr val="1F1F1F"/>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34BC26"/>
                </a:solidFill>
                <a:latin typeface="Courier"/>
                <a:ea typeface="Courier"/>
                <a:cs typeface="Courier"/>
                <a:sym typeface="Courier"/>
              </a:defRPr>
            </a:pPr>
            <a:r>
              <a:rPr dirty="0"/>
              <a:t>zakir@scratch-01</a:t>
            </a:r>
            <a:r>
              <a:rPr dirty="0">
                <a:solidFill>
                  <a:srgbClr val="F4F4F4"/>
                </a:solidFill>
              </a:rPr>
              <a:t>:</a:t>
            </a:r>
            <a:r>
              <a:rPr dirty="0">
                <a:solidFill>
                  <a:srgbClr val="5230E1"/>
                </a:solidFill>
              </a:rPr>
              <a:t>~</a:t>
            </a:r>
            <a:r>
              <a:rPr dirty="0">
                <a:solidFill>
                  <a:srgbClr val="F4F4F4"/>
                </a:solidFill>
              </a:rPr>
              <a:t>$ ls -l</a:t>
            </a:r>
          </a:p>
          <a:p>
            <a:pPr lvl="1" indent="0"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total 8</a:t>
            </a: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-tas   4096 Apr  2 15:56 </a:t>
            </a:r>
            <a:r>
              <a:rPr dirty="0">
                <a:solidFill>
                  <a:schemeClr val="accent1"/>
                </a:solidFill>
              </a:rPr>
              <a:t>homework</a:t>
            </a:r>
            <a:endParaRPr dirty="0">
              <a:solidFill>
                <a:srgbClr val="5230E1"/>
              </a:solidFill>
            </a:endParaRPr>
          </a:p>
          <a:p>
            <a:pPr algn="l"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000" b="0">
                <a:solidFill>
                  <a:srgbClr val="F4F4F4"/>
                </a:solidFill>
                <a:latin typeface="Courier"/>
                <a:ea typeface="Courier"/>
                <a:cs typeface="Courier"/>
                <a:sym typeface="Courier"/>
              </a:defRPr>
            </a:pPr>
            <a:r>
              <a:rPr dirty="0"/>
              <a:t>d </a:t>
            </a:r>
            <a:r>
              <a:rPr dirty="0" err="1"/>
              <a:t>rwx</a:t>
            </a:r>
            <a:r>
              <a:rPr dirty="0"/>
              <a:t> </a:t>
            </a:r>
            <a:r>
              <a:rPr dirty="0" err="1"/>
              <a:t>rwx</a:t>
            </a:r>
            <a:r>
              <a:rPr dirty="0"/>
              <a:t> ---  5 </a:t>
            </a:r>
            <a:r>
              <a:rPr dirty="0" err="1"/>
              <a:t>zakir</a:t>
            </a:r>
            <a:r>
              <a:rPr dirty="0"/>
              <a:t> c</a:t>
            </a:r>
            <a:r>
              <a:rPr lang="en-US" dirty="0"/>
              <a:t>omp4634</a:t>
            </a:r>
            <a:r>
              <a:rPr dirty="0"/>
              <a:t>-instr 4096 Apr  2 15:56 </a:t>
            </a:r>
            <a:r>
              <a:rPr dirty="0">
                <a:solidFill>
                  <a:schemeClr val="accent1"/>
                </a:solidFill>
              </a:rPr>
              <a:t>grades</a:t>
            </a:r>
          </a:p>
        </p:txBody>
      </p:sp>
      <p:sp>
        <p:nvSpPr>
          <p:cNvPr id="2" name="Cloud 1">
            <a:extLst>
              <a:ext uri="{FF2B5EF4-FFF2-40B4-BE49-F238E27FC236}">
                <a16:creationId xmlns:a16="http://schemas.microsoft.com/office/drawing/2014/main" id="{9BC9E8CF-027E-CB1C-3D95-A2B82F3BCCFD}"/>
              </a:ext>
            </a:extLst>
          </p:cNvPr>
          <p:cNvSpPr/>
          <p:nvPr/>
        </p:nvSpPr>
        <p:spPr>
          <a:xfrm>
            <a:off x="1376865" y="8898673"/>
            <a:ext cx="4636522"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Why?</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When you run a command, it runs with all of your privileges because your shell runs as your user account and forks to start the command…">
            <a:extLst>
              <a:ext uri="{FF2B5EF4-FFF2-40B4-BE49-F238E27FC236}">
                <a16:creationId xmlns:a16="http://schemas.microsoft.com/office/drawing/2014/main" id="{6BB94B87-1915-6C3A-7386-3BE230A93610}"/>
              </a:ext>
            </a:extLst>
          </p:cNvPr>
          <p:cNvSpPr txBox="1">
            <a:spLocks/>
          </p:cNvSpPr>
          <p:nvPr/>
        </p:nvSpPr>
        <p:spPr>
          <a:xfrm>
            <a:off x="1689100" y="10326623"/>
            <a:ext cx="21005800" cy="15476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marL="63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lvl="2" indent="0" defTabSz="584200" hangingPunct="1">
              <a:spcBef>
                <a:spcPts val="1800"/>
              </a:spcBef>
              <a:buSzTx/>
              <a:buFontTx/>
              <a:buNone/>
              <a:defRPr sz="5000">
                <a:latin typeface="Helvetica"/>
                <a:ea typeface="Helvetica"/>
                <a:cs typeface="Helvetica"/>
                <a:sym typeface="Helvetica"/>
              </a:defRPr>
            </a:pPr>
            <a:r>
              <a:rPr lang="en-US" sz="5000" dirty="0">
                <a:latin typeface="Helvetica"/>
                <a:ea typeface="Helvetica"/>
                <a:cs typeface="Helvetica"/>
                <a:sym typeface="Helvetica"/>
              </a:rPr>
              <a:t>Shell starts with your </a:t>
            </a:r>
            <a:r>
              <a:rPr lang="en-US" sz="5000" dirty="0" err="1">
                <a:latin typeface="Helvetica"/>
                <a:ea typeface="Helvetica"/>
                <a:cs typeface="Helvetica"/>
                <a:sym typeface="Helvetica"/>
              </a:rPr>
              <a:t>uid</a:t>
            </a:r>
            <a:r>
              <a:rPr lang="en-US" sz="5000" dirty="0">
                <a:latin typeface="Helvetica"/>
                <a:ea typeface="Helvetica"/>
                <a:cs typeface="Helvetica"/>
                <a:sym typeface="Helvetica"/>
              </a:rPr>
              <a:t> and privilege, then fork the command process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Process User ID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Process User IDs</a:t>
            </a:r>
          </a:p>
        </p:txBody>
      </p:sp>
      <p:sp>
        <p:nvSpPr>
          <p:cNvPr id="305" name="Every process has three different User IDs:…"/>
          <p:cNvSpPr txBox="1">
            <a:spLocks noGrp="1"/>
          </p:cNvSpPr>
          <p:nvPr>
            <p:ph type="body" sz="half" idx="1"/>
          </p:nvPr>
        </p:nvSpPr>
        <p:spPr>
          <a:xfrm>
            <a:off x="1689100" y="2741824"/>
            <a:ext cx="13947577" cy="9551177"/>
          </a:xfrm>
          <a:prstGeom prst="rect">
            <a:avLst/>
          </a:prstGeom>
        </p:spPr>
        <p:txBody>
          <a:bodyPr/>
          <a:lstStyle/>
          <a:p>
            <a:pPr marL="0" indent="0" defTabSz="584200">
              <a:spcBef>
                <a:spcPts val="1800"/>
              </a:spcBef>
              <a:buClr>
                <a:srgbClr val="000000"/>
              </a:buClr>
              <a:buSzTx/>
              <a:buNone/>
              <a:defRPr sz="5000"/>
            </a:pPr>
            <a:r>
              <a:rPr dirty="0"/>
              <a:t>Every </a:t>
            </a:r>
            <a:r>
              <a:rPr b="1" dirty="0">
                <a:solidFill>
                  <a:srgbClr val="FF0000"/>
                </a:solidFill>
              </a:rPr>
              <a:t>process</a:t>
            </a:r>
            <a:r>
              <a:rPr dirty="0"/>
              <a:t> has three different </a:t>
            </a:r>
            <a:r>
              <a:rPr b="1" dirty="0">
                <a:solidFill>
                  <a:srgbClr val="FF0000"/>
                </a:solidFill>
              </a:rPr>
              <a:t>User IDs</a:t>
            </a:r>
            <a:r>
              <a:rPr dirty="0"/>
              <a:t>:</a:t>
            </a:r>
          </a:p>
          <a:p>
            <a:pPr marL="0" indent="0" defTabSz="584200">
              <a:spcBef>
                <a:spcPts val="1800"/>
              </a:spcBef>
              <a:buClr>
                <a:srgbClr val="000000"/>
              </a:buClr>
              <a:buSzTx/>
              <a:buNone/>
              <a:defRPr sz="1000"/>
            </a:pPr>
            <a:endParaRPr dirty="0"/>
          </a:p>
          <a:p>
            <a:pPr marL="0" lvl="1" indent="0">
              <a:spcBef>
                <a:spcPts val="1000"/>
              </a:spcBef>
              <a:buSzTx/>
              <a:buNone/>
              <a:defRPr b="1">
                <a:solidFill>
                  <a:schemeClr val="accent1">
                    <a:lumOff val="-13575"/>
                  </a:schemeClr>
                </a:solidFill>
              </a:defRPr>
            </a:pPr>
            <a:r>
              <a:rPr dirty="0"/>
              <a:t>Effective User ID (EUID)</a:t>
            </a:r>
            <a:r>
              <a:rPr lang="en-US" dirty="0"/>
              <a:t>      Now</a:t>
            </a:r>
            <a:endParaRPr dirty="0"/>
          </a:p>
          <a:p>
            <a:pPr marL="0" lvl="2" indent="0">
              <a:spcBef>
                <a:spcPts val="1000"/>
              </a:spcBef>
              <a:buSzTx/>
              <a:buNone/>
            </a:pPr>
            <a:r>
              <a:rPr dirty="0"/>
              <a:t>  - Determines the permissions for process</a:t>
            </a:r>
            <a:br>
              <a:rPr dirty="0"/>
            </a:br>
            <a:endParaRPr sz="1500" dirty="0"/>
          </a:p>
          <a:p>
            <a:pPr marL="0" lvl="1" indent="0">
              <a:spcBef>
                <a:spcPts val="1000"/>
              </a:spcBef>
              <a:buSzTx/>
              <a:buNone/>
              <a:defRPr b="1">
                <a:solidFill>
                  <a:schemeClr val="accent6">
                    <a:hueOff val="-146070"/>
                    <a:satOff val="-10048"/>
                    <a:lumOff val="-30626"/>
                  </a:schemeClr>
                </a:solidFill>
              </a:defRPr>
            </a:pPr>
            <a:r>
              <a:rPr dirty="0"/>
              <a:t>Real User ID (RUID)</a:t>
            </a:r>
            <a:r>
              <a:rPr lang="en-US" dirty="0"/>
              <a:t>             Beginning</a:t>
            </a:r>
            <a:endParaRPr dirty="0"/>
          </a:p>
          <a:p>
            <a:pPr marL="0" lvl="2" indent="0">
              <a:spcBef>
                <a:spcPts val="1000"/>
              </a:spcBef>
              <a:buSzTx/>
              <a:buNone/>
            </a:pPr>
            <a:r>
              <a:rPr dirty="0"/>
              <a:t>  - Determines the user that started the process</a:t>
            </a:r>
            <a:br>
              <a:rPr dirty="0"/>
            </a:br>
            <a:endParaRPr sz="1600" dirty="0"/>
          </a:p>
          <a:p>
            <a:pPr marL="0" lvl="1" indent="0">
              <a:spcBef>
                <a:spcPts val="1000"/>
              </a:spcBef>
              <a:buSzTx/>
              <a:buNone/>
              <a:defRPr b="1">
                <a:solidFill>
                  <a:schemeClr val="accent5">
                    <a:lumOff val="-29866"/>
                  </a:schemeClr>
                </a:solidFill>
              </a:defRPr>
            </a:pPr>
            <a:r>
              <a:rPr dirty="0"/>
              <a:t>Saved User ID (SUID)</a:t>
            </a:r>
            <a:r>
              <a:rPr lang="en-US" dirty="0"/>
              <a:t>           Past</a:t>
            </a:r>
            <a:endParaRPr dirty="0"/>
          </a:p>
          <a:p>
            <a:pPr marL="0" lvl="1" indent="0">
              <a:spcBef>
                <a:spcPts val="1000"/>
              </a:spcBef>
              <a:buSzTx/>
              <a:buNone/>
              <a:defRPr b="1"/>
            </a:pPr>
            <a:r>
              <a:rPr dirty="0"/>
              <a:t> </a:t>
            </a:r>
            <a:r>
              <a:rPr b="0" dirty="0"/>
              <a:t> - EUID </a:t>
            </a:r>
            <a:r>
              <a:rPr lang="en-US" b="0" dirty="0"/>
              <a:t>before</a:t>
            </a:r>
            <a:r>
              <a:rPr b="0" dirty="0"/>
              <a:t> change </a:t>
            </a:r>
          </a:p>
        </p:txBody>
      </p:sp>
      <p:sp>
        <p:nvSpPr>
          <p:cNvPr id="306" name="]"/>
          <p:cNvSpPr txBox="1"/>
          <p:nvPr/>
        </p:nvSpPr>
        <p:spPr>
          <a:xfrm>
            <a:off x="15341599" y="3843914"/>
            <a:ext cx="1524001" cy="73469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50000" b="0">
                <a:solidFill>
                  <a:srgbClr val="5E5E5E"/>
                </a:solidFill>
                <a:latin typeface="Helvetica Neue UltraLight"/>
                <a:ea typeface="Helvetica Neue UltraLight"/>
                <a:cs typeface="Helvetica Neue UltraLight"/>
                <a:sym typeface="Helvetica Neue UltraLight"/>
              </a:defRPr>
            </a:lvl1pPr>
          </a:lstStyle>
          <a:p>
            <a:r>
              <a:t>]</a:t>
            </a:r>
          </a:p>
        </p:txBody>
      </p:sp>
      <p:sp>
        <p:nvSpPr>
          <p:cNvPr id="307" name="Typically same value…"/>
          <p:cNvSpPr txBox="1"/>
          <p:nvPr/>
        </p:nvSpPr>
        <p:spPr>
          <a:xfrm>
            <a:off x="16748323" y="7018400"/>
            <a:ext cx="6887719" cy="1457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a:defRPr sz="4500" b="0"/>
            </a:pPr>
            <a:r>
              <a:t>Typically same value</a:t>
            </a:r>
          </a:p>
          <a:p>
            <a:pPr algn="l">
              <a:defRPr sz="4500" b="0"/>
            </a:pPr>
            <a:r>
              <a:t>(user who started process)</a:t>
            </a:r>
          </a:p>
        </p:txBody>
      </p:sp>
      <p:sp>
        <p:nvSpPr>
          <p:cNvPr id="2" name="Cloud 1">
            <a:extLst>
              <a:ext uri="{FF2B5EF4-FFF2-40B4-BE49-F238E27FC236}">
                <a16:creationId xmlns:a16="http://schemas.microsoft.com/office/drawing/2014/main" id="{BCC8F51F-4C8C-89EF-6B67-D30B860F2B37}"/>
              </a:ext>
            </a:extLst>
          </p:cNvPr>
          <p:cNvSpPr/>
          <p:nvPr/>
        </p:nvSpPr>
        <p:spPr>
          <a:xfrm>
            <a:off x="9283104" y="11190911"/>
            <a:ext cx="5425546"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Show a timeline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Changing User ID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Changing User IDs</a:t>
            </a:r>
          </a:p>
        </p:txBody>
      </p:sp>
      <p:sp>
        <p:nvSpPr>
          <p:cNvPr id="312" name="root can change EUID/RUID/SUID to arbitrary values…"/>
          <p:cNvSpPr txBox="1">
            <a:spLocks noGrp="1"/>
          </p:cNvSpPr>
          <p:nvPr>
            <p:ph type="body" idx="1"/>
          </p:nvPr>
        </p:nvSpPr>
        <p:spPr>
          <a:xfrm>
            <a:off x="1689100" y="3275224"/>
            <a:ext cx="21651949" cy="7761956"/>
          </a:xfrm>
          <a:prstGeom prst="rect">
            <a:avLst/>
          </a:prstGeom>
        </p:spPr>
        <p:txBody>
          <a:bodyPr>
            <a:normAutofit lnSpcReduction="10000"/>
          </a:bodyPr>
          <a:lstStyle/>
          <a:p>
            <a:pPr marL="0" indent="0" defTabSz="584200">
              <a:spcBef>
                <a:spcPts val="3100"/>
              </a:spcBef>
              <a:buClr>
                <a:srgbClr val="000000"/>
              </a:buClr>
              <a:buSzTx/>
              <a:buNone/>
              <a:defRPr sz="5000"/>
            </a:pPr>
            <a:r>
              <a:rPr lang="en-US" b="1" dirty="0" err="1">
                <a:solidFill>
                  <a:schemeClr val="accent1">
                    <a:hueOff val="114395"/>
                    <a:lumOff val="-24975"/>
                  </a:schemeClr>
                </a:solidFill>
              </a:rPr>
              <a:t>setuid</a:t>
            </a:r>
            <a:r>
              <a:rPr lang="en-US" b="1" dirty="0">
                <a:solidFill>
                  <a:schemeClr val="accent1">
                    <a:hueOff val="114395"/>
                    <a:lumOff val="-24975"/>
                  </a:schemeClr>
                </a:solidFill>
              </a:rPr>
              <a:t>(x): change the user id of the process permanently</a:t>
            </a:r>
            <a:endParaRPr lang="en-US" b="1" dirty="0">
              <a:solidFill>
                <a:srgbClr val="FF0000"/>
              </a:solidFill>
            </a:endParaRPr>
          </a:p>
          <a:p>
            <a:pPr marL="0" indent="0" defTabSz="584200">
              <a:spcBef>
                <a:spcPts val="3100"/>
              </a:spcBef>
              <a:buClr>
                <a:srgbClr val="000000"/>
              </a:buClr>
              <a:buSzTx/>
              <a:buNone/>
              <a:defRPr sz="5000"/>
            </a:pPr>
            <a:r>
              <a:rPr lang="en-US" b="1" dirty="0">
                <a:latin typeface="Courier"/>
                <a:ea typeface="Courier"/>
                <a:cs typeface="Courier"/>
                <a:sym typeface="Courier"/>
              </a:rPr>
              <a:t>Change rule: </a:t>
            </a:r>
            <a:br>
              <a:rPr lang="en-US" b="1" dirty="0">
                <a:latin typeface="Courier"/>
                <a:ea typeface="Courier"/>
                <a:cs typeface="Courier"/>
                <a:sym typeface="Courier"/>
              </a:rPr>
            </a:br>
            <a:r>
              <a:rPr lang="en-US" b="1" dirty="0">
                <a:latin typeface="Courier"/>
                <a:ea typeface="Courier"/>
                <a:cs typeface="Courier"/>
                <a:sym typeface="Courier"/>
              </a:rPr>
              <a:t>R</a:t>
            </a:r>
            <a:r>
              <a:rPr b="1" dirty="0">
                <a:latin typeface="Courier"/>
                <a:ea typeface="Courier"/>
                <a:cs typeface="Courier"/>
                <a:sym typeface="Courier"/>
              </a:rPr>
              <a:t>oot</a:t>
            </a:r>
            <a:r>
              <a:rPr lang="en-US" b="1" dirty="0">
                <a:latin typeface="Courier"/>
                <a:ea typeface="Courier"/>
                <a:cs typeface="Courier"/>
                <a:sym typeface="Courier"/>
              </a:rPr>
              <a:t>:</a:t>
            </a:r>
            <a:r>
              <a:rPr dirty="0"/>
              <a:t> EUID/RUID/SUID </a:t>
            </a:r>
            <a:r>
              <a:rPr lang="en-US" dirty="0"/>
              <a:t>=&gt; </a:t>
            </a:r>
            <a:r>
              <a:rPr dirty="0"/>
              <a:t>arbitrary values</a:t>
            </a:r>
          </a:p>
          <a:p>
            <a:pPr marL="0" indent="0" defTabSz="584200">
              <a:spcBef>
                <a:spcPts val="3100"/>
              </a:spcBef>
              <a:buClr>
                <a:srgbClr val="000000"/>
              </a:buClr>
              <a:buSzTx/>
              <a:buNone/>
              <a:defRPr sz="5000"/>
            </a:pPr>
            <a:r>
              <a:rPr dirty="0"/>
              <a:t>Unprivileged users</a:t>
            </a:r>
            <a:r>
              <a:rPr lang="en-US" dirty="0"/>
              <a:t>:</a:t>
            </a:r>
            <a:r>
              <a:rPr dirty="0"/>
              <a:t> EUID </a:t>
            </a:r>
            <a:r>
              <a:rPr lang="en-US" dirty="0"/>
              <a:t>=&gt; </a:t>
            </a:r>
            <a:r>
              <a:rPr dirty="0"/>
              <a:t>RUID or SUID</a:t>
            </a:r>
            <a:endParaRPr lang="en-US" dirty="0"/>
          </a:p>
          <a:p>
            <a:pPr marL="0" indent="0" defTabSz="584200">
              <a:spcBef>
                <a:spcPts val="3100"/>
              </a:spcBef>
              <a:buClr>
                <a:srgbClr val="000000"/>
              </a:buClr>
              <a:buSzTx/>
              <a:buNone/>
              <a:defRPr sz="5000"/>
            </a:pPr>
            <a:endParaRPr b="1" dirty="0">
              <a:solidFill>
                <a:schemeClr val="accent1">
                  <a:hueOff val="114395"/>
                  <a:lumOff val="-24975"/>
                </a:schemeClr>
              </a:solidFill>
            </a:endParaRPr>
          </a:p>
          <a:p>
            <a:pPr marL="0" indent="0" defTabSz="584200">
              <a:spcBef>
                <a:spcPts val="1700"/>
              </a:spcBef>
              <a:buClr>
                <a:srgbClr val="000000"/>
              </a:buClr>
              <a:buSzTx/>
              <a:buNone/>
              <a:defRPr sz="5000"/>
            </a:pPr>
            <a:r>
              <a:rPr dirty="0"/>
              <a:t>       Effective User ID (EUID)</a:t>
            </a:r>
            <a:r>
              <a:rPr lang="en-US" dirty="0"/>
              <a:t> </a:t>
            </a:r>
            <a:endParaRPr dirty="0"/>
          </a:p>
          <a:p>
            <a:pPr marL="0" indent="0" defTabSz="584200">
              <a:spcBef>
                <a:spcPts val="1700"/>
              </a:spcBef>
              <a:buClr>
                <a:srgbClr val="000000"/>
              </a:buClr>
              <a:buSzTx/>
              <a:buNone/>
              <a:defRPr sz="5000"/>
            </a:pPr>
            <a:r>
              <a:rPr dirty="0"/>
              <a:t>       Real User ID (RUID)</a:t>
            </a:r>
          </a:p>
          <a:p>
            <a:pPr marL="0" indent="0" defTabSz="584200">
              <a:spcBef>
                <a:spcPts val="1700"/>
              </a:spcBef>
              <a:buClr>
                <a:srgbClr val="000000"/>
              </a:buClr>
              <a:buSzTx/>
              <a:buNone/>
              <a:defRPr sz="5000"/>
            </a:pPr>
            <a:r>
              <a:rPr dirty="0"/>
              <a:t>       Saved User ID (SUID)</a:t>
            </a:r>
          </a:p>
        </p:txBody>
      </p:sp>
      <p:sp>
        <p:nvSpPr>
          <p:cNvPr id="313" name="=&gt; x…"/>
          <p:cNvSpPr txBox="1"/>
          <p:nvPr/>
        </p:nvSpPr>
        <p:spPr>
          <a:xfrm>
            <a:off x="9840348" y="8190954"/>
            <a:ext cx="1381761" cy="28016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lgn="l" defTabSz="584200">
              <a:spcBef>
                <a:spcPts val="1700"/>
              </a:spcBef>
              <a:buClr>
                <a:srgbClr val="000000"/>
              </a:buClr>
              <a:defRPr sz="5000" b="0"/>
            </a:pPr>
            <a:r>
              <a:rPr dirty="0"/>
              <a:t>=&gt; x</a:t>
            </a:r>
          </a:p>
          <a:p>
            <a:pPr algn="l" defTabSz="584200">
              <a:spcBef>
                <a:spcPts val="1700"/>
              </a:spcBef>
              <a:buClr>
                <a:srgbClr val="000000"/>
              </a:buClr>
              <a:defRPr sz="5000" b="0"/>
            </a:pPr>
            <a:r>
              <a:rPr dirty="0"/>
              <a:t>=&gt; x</a:t>
            </a:r>
          </a:p>
          <a:p>
            <a:pPr algn="l" defTabSz="584200">
              <a:spcBef>
                <a:spcPts val="1700"/>
              </a:spcBef>
              <a:buClr>
                <a:srgbClr val="000000"/>
              </a:buClr>
              <a:defRPr sz="5000" b="0"/>
            </a:pPr>
            <a:r>
              <a:rPr dirty="0"/>
              <a:t>=&gt; x</a:t>
            </a:r>
          </a:p>
        </p:txBody>
      </p:sp>
      <p:sp>
        <p:nvSpPr>
          <p:cNvPr id="2" name="Cloud 1">
            <a:extLst>
              <a:ext uri="{FF2B5EF4-FFF2-40B4-BE49-F238E27FC236}">
                <a16:creationId xmlns:a16="http://schemas.microsoft.com/office/drawing/2014/main" id="{651F474C-80B4-7AB6-8966-C7ECC05B3C74}"/>
              </a:ext>
            </a:extLst>
          </p:cNvPr>
          <p:cNvSpPr/>
          <p:nvPr/>
        </p:nvSpPr>
        <p:spPr>
          <a:xfrm>
            <a:off x="15315794" y="6687691"/>
            <a:ext cx="8650385"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742950" marR="0" indent="-742950" algn="ctr" defTabSz="825500" rtl="0" fontAlgn="auto" latinLnBrk="0" hangingPunct="0">
              <a:lnSpc>
                <a:spcPct val="100000"/>
              </a:lnSpc>
              <a:spcBef>
                <a:spcPts val="0"/>
              </a:spcBef>
              <a:spcAft>
                <a:spcPts val="0"/>
              </a:spcAft>
              <a:buClrTx/>
              <a:buSzTx/>
              <a:buFontTx/>
              <a:buAutoNum type="arabicPeriod"/>
              <a:tabLst/>
            </a:pPr>
            <a:r>
              <a:rPr lang="en-US" sz="4000" b="0" dirty="0">
                <a:solidFill>
                  <a:srgbClr val="FFFFFF"/>
                </a:solidFill>
                <a:latin typeface="+mn-lt"/>
                <a:ea typeface="+mn-ea"/>
                <a:cs typeface="+mn-cs"/>
                <a:sym typeface="Helvetica Neue Medium"/>
              </a:rPr>
              <a:t>Privilege escalation</a:t>
            </a:r>
          </a:p>
          <a:p>
            <a:pPr marL="742950" marR="0" indent="-742950" algn="ctr" defTabSz="825500" rtl="0" fontAlgn="auto" latinLnBrk="0" hangingPunct="0">
              <a:lnSpc>
                <a:spcPct val="100000"/>
              </a:lnSpc>
              <a:spcBef>
                <a:spcPts val="0"/>
              </a:spcBef>
              <a:spcAft>
                <a:spcPts val="0"/>
              </a:spcAft>
              <a:buClrTx/>
              <a:buSzTx/>
              <a:buFontTx/>
              <a:buAutoNum type="arabicPeriod"/>
              <a:tabLst/>
            </a:pPr>
            <a:r>
              <a:rPr lang="en-US" sz="4000" b="0" dirty="0">
                <a:solidFill>
                  <a:srgbClr val="FFFFFF"/>
                </a:solidFill>
                <a:latin typeface="+mn-lt"/>
                <a:ea typeface="+mn-ea"/>
                <a:cs typeface="+mn-cs"/>
                <a:sym typeface="Helvetica Neue Medium"/>
              </a:rPr>
              <a:t>Privilege downgrade</a:t>
            </a:r>
          </a:p>
        </p:txBody>
      </p:sp>
      <p:sp>
        <p:nvSpPr>
          <p:cNvPr id="3" name="Cloud 2">
            <a:extLst>
              <a:ext uri="{FF2B5EF4-FFF2-40B4-BE49-F238E27FC236}">
                <a16:creationId xmlns:a16="http://schemas.microsoft.com/office/drawing/2014/main" id="{0B07F484-851B-6240-5860-53D81E2E4DEA}"/>
              </a:ext>
            </a:extLst>
          </p:cNvPr>
          <p:cNvSpPr/>
          <p:nvPr/>
        </p:nvSpPr>
        <p:spPr>
          <a:xfrm>
            <a:off x="15494309" y="4180023"/>
            <a:ext cx="7633320"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What are two possible use cases?</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 name="Cloud 3">
            <a:extLst>
              <a:ext uri="{FF2B5EF4-FFF2-40B4-BE49-F238E27FC236}">
                <a16:creationId xmlns:a16="http://schemas.microsoft.com/office/drawing/2014/main" id="{6484CDF7-6232-B9BB-E211-F82A79A61FB7}"/>
              </a:ext>
            </a:extLst>
          </p:cNvPr>
          <p:cNvSpPr/>
          <p:nvPr/>
        </p:nvSpPr>
        <p:spPr>
          <a:xfrm>
            <a:off x="15646709" y="4332423"/>
            <a:ext cx="7633320"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What are two possible use cases?</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educing Privilege through setuid"/>
          <p:cNvSpPr txBox="1">
            <a:spLocks noGrp="1"/>
          </p:cNvSpPr>
          <p:nvPr>
            <p:ph type="title"/>
          </p:nvPr>
        </p:nvSpPr>
        <p:spPr>
          <a:prstGeom prst="rect">
            <a:avLst/>
          </a:prstGeom>
        </p:spPr>
        <p:txBody>
          <a:bodyPr/>
          <a:lstStyle/>
          <a:p>
            <a:pPr algn="l">
              <a:defRPr sz="11000">
                <a:latin typeface="Helvetica Neue Bold Condensed"/>
                <a:ea typeface="Helvetica Neue Bold Condensed"/>
                <a:cs typeface="Helvetica Neue Bold Condensed"/>
                <a:sym typeface="Helvetica Neue Bold Condensed"/>
              </a:defRPr>
            </a:pPr>
            <a:r>
              <a:t>Reducing Privilege through </a:t>
            </a:r>
            <a:r>
              <a:rPr b="1">
                <a:latin typeface="Courier"/>
                <a:ea typeface="Courier"/>
                <a:cs typeface="Courier"/>
                <a:sym typeface="Courier"/>
              </a:rPr>
              <a:t>setuid</a:t>
            </a:r>
          </a:p>
        </p:txBody>
      </p:sp>
      <p:sp>
        <p:nvSpPr>
          <p:cNvPr id="316" name="Apache Web Server must start as root because only root can create a socket that listens on port 80 (a privileged port)…"/>
          <p:cNvSpPr txBox="1">
            <a:spLocks noGrp="1"/>
          </p:cNvSpPr>
          <p:nvPr>
            <p:ph type="body" idx="1"/>
          </p:nvPr>
        </p:nvSpPr>
        <p:spPr>
          <a:xfrm>
            <a:off x="1689100" y="3032994"/>
            <a:ext cx="20117551" cy="9094129"/>
          </a:xfrm>
          <a:prstGeom prst="rect">
            <a:avLst/>
          </a:prstGeom>
        </p:spPr>
        <p:txBody>
          <a:bodyPr/>
          <a:lstStyle/>
          <a:p>
            <a:pPr marL="0" indent="0" defTabSz="572516">
              <a:spcBef>
                <a:spcPts val="1700"/>
              </a:spcBef>
              <a:buClr>
                <a:srgbClr val="000000"/>
              </a:buClr>
              <a:buSzTx/>
              <a:buNone/>
              <a:defRPr sz="4900"/>
            </a:pPr>
            <a:r>
              <a:rPr dirty="0"/>
              <a:t>Apache Web Server </a:t>
            </a:r>
            <a:r>
              <a:rPr b="1" dirty="0">
                <a:solidFill>
                  <a:srgbClr val="FF0000"/>
                </a:solidFill>
              </a:rPr>
              <a:t>must start as </a:t>
            </a:r>
            <a:r>
              <a:rPr b="1" dirty="0">
                <a:solidFill>
                  <a:srgbClr val="FF0000"/>
                </a:solidFill>
                <a:latin typeface="Courier"/>
                <a:ea typeface="Courier"/>
                <a:cs typeface="Courier"/>
                <a:sym typeface="Courier"/>
              </a:rPr>
              <a:t>root</a:t>
            </a:r>
            <a:r>
              <a:rPr b="1" dirty="0">
                <a:solidFill>
                  <a:srgbClr val="FF0000"/>
                </a:solidFill>
              </a:rPr>
              <a:t> </a:t>
            </a:r>
            <a:r>
              <a:rPr dirty="0"/>
              <a:t>because only </a:t>
            </a:r>
            <a:r>
              <a:rPr b="1" dirty="0">
                <a:latin typeface="Courier"/>
                <a:ea typeface="Courier"/>
                <a:cs typeface="Courier"/>
                <a:sym typeface="Courier"/>
              </a:rPr>
              <a:t>root</a:t>
            </a:r>
            <a:r>
              <a:rPr dirty="0"/>
              <a:t> can create a socket that listens on port 80 (a privileged port)</a:t>
            </a:r>
          </a:p>
          <a:p>
            <a:pPr marL="0" indent="0" defTabSz="572516">
              <a:spcBef>
                <a:spcPts val="1700"/>
              </a:spcBef>
              <a:buClr>
                <a:srgbClr val="000000"/>
              </a:buClr>
              <a:buSzTx/>
              <a:buNone/>
              <a:defRPr sz="1960"/>
            </a:pPr>
            <a:endParaRPr dirty="0"/>
          </a:p>
          <a:p>
            <a:pPr marL="0" indent="0" defTabSz="572516">
              <a:spcBef>
                <a:spcPts val="1700"/>
              </a:spcBef>
              <a:buClr>
                <a:srgbClr val="000000"/>
              </a:buClr>
              <a:buSzTx/>
              <a:buNone/>
              <a:defRPr sz="4900"/>
            </a:pPr>
            <a:r>
              <a:rPr dirty="0"/>
              <a:t>Without any privilege reduction, </a:t>
            </a:r>
            <a:r>
              <a:rPr b="1" dirty="0">
                <a:solidFill>
                  <a:srgbClr val="FF0000"/>
                </a:solidFill>
              </a:rPr>
              <a:t>any Apache bug </a:t>
            </a:r>
            <a:r>
              <a:rPr dirty="0"/>
              <a:t>would result in the attacker having </a:t>
            </a:r>
            <a:r>
              <a:rPr b="1" dirty="0">
                <a:solidFill>
                  <a:srgbClr val="FF0000"/>
                </a:solidFill>
              </a:rPr>
              <a:t>unrestricted server access</a:t>
            </a:r>
          </a:p>
          <a:p>
            <a:pPr marL="0" indent="0" defTabSz="572516">
              <a:spcBef>
                <a:spcPts val="1700"/>
              </a:spcBef>
              <a:buClr>
                <a:srgbClr val="000000"/>
              </a:buClr>
              <a:buSzTx/>
              <a:buNone/>
              <a:defRPr sz="1960"/>
            </a:pPr>
            <a:endParaRPr dirty="0"/>
          </a:p>
          <a:p>
            <a:pPr marL="0" indent="0" defTabSz="572516">
              <a:spcBef>
                <a:spcPts val="1700"/>
              </a:spcBef>
              <a:buClr>
                <a:srgbClr val="000000"/>
              </a:buClr>
              <a:buSzTx/>
              <a:buNone/>
              <a:defRPr sz="4900"/>
            </a:pPr>
            <a:r>
              <a:rPr dirty="0"/>
              <a:t>Instead, Apache creates children using the following scheme:</a:t>
            </a:r>
          </a:p>
          <a:p>
            <a:pPr marL="0" indent="0" defTabSz="572516">
              <a:spcBef>
                <a:spcPts val="1700"/>
              </a:spcBef>
              <a:buClr>
                <a:srgbClr val="000000"/>
              </a:buClr>
              <a:buSzTx/>
              <a:buNone/>
              <a:defRPr sz="1568"/>
            </a:pPr>
            <a:endParaRPr dirty="0"/>
          </a:p>
          <a:p>
            <a:pPr marL="0" indent="0" defTabSz="572516">
              <a:spcBef>
                <a:spcPts val="0"/>
              </a:spcBef>
              <a:buClr>
                <a:srgbClr val="000000"/>
              </a:buClr>
              <a:buSzTx/>
              <a:buNone/>
              <a:defRPr sz="4900">
                <a:latin typeface="Courier"/>
                <a:ea typeface="Courier"/>
                <a:cs typeface="Courier"/>
                <a:sym typeface="Courier"/>
              </a:defRPr>
            </a:pPr>
            <a:r>
              <a:rPr dirty="0"/>
              <a:t>    if (fork() == 0) {</a:t>
            </a:r>
          </a:p>
          <a:p>
            <a:pPr marL="0" indent="0" defTabSz="572516">
              <a:spcBef>
                <a:spcPts val="0"/>
              </a:spcBef>
              <a:buClr>
                <a:srgbClr val="000000"/>
              </a:buClr>
              <a:buSzTx/>
              <a:buNone/>
              <a:defRPr sz="4900">
                <a:latin typeface="Courier"/>
                <a:ea typeface="Courier"/>
                <a:cs typeface="Courier"/>
                <a:sym typeface="Courier"/>
              </a:defRPr>
            </a:pPr>
            <a:r>
              <a:rPr dirty="0"/>
              <a:t>        int sock = socket(“:80”);</a:t>
            </a:r>
          </a:p>
          <a:p>
            <a:pPr marL="0" indent="0" defTabSz="572516">
              <a:spcBef>
                <a:spcPts val="0"/>
              </a:spcBef>
              <a:buClr>
                <a:srgbClr val="000000"/>
              </a:buClr>
              <a:buSzTx/>
              <a:buNone/>
              <a:defRPr sz="4900">
                <a:latin typeface="Courier"/>
                <a:ea typeface="Courier"/>
                <a:cs typeface="Courier"/>
                <a:sym typeface="Courier"/>
              </a:defRPr>
            </a:pPr>
            <a:r>
              <a:rPr dirty="0"/>
              <a:t>        </a:t>
            </a:r>
            <a:r>
              <a:rPr dirty="0" err="1"/>
              <a:t>setuid</a:t>
            </a:r>
            <a:r>
              <a:rPr dirty="0"/>
              <a:t>(</a:t>
            </a:r>
            <a:r>
              <a:rPr dirty="0" err="1"/>
              <a:t>getuid</a:t>
            </a:r>
            <a:r>
              <a:rPr dirty="0"/>
              <a:t>(“www-data”));</a:t>
            </a:r>
          </a:p>
          <a:p>
            <a:pPr marL="0" indent="0" defTabSz="572516">
              <a:spcBef>
                <a:spcPts val="0"/>
              </a:spcBef>
              <a:buClr>
                <a:srgbClr val="000000"/>
              </a:buClr>
              <a:buSzTx/>
              <a:buNone/>
              <a:defRPr sz="4900">
                <a:latin typeface="Courier"/>
                <a:ea typeface="Courier"/>
                <a:cs typeface="Courier"/>
                <a:sym typeface="Courier"/>
              </a:defRPr>
            </a:pPr>
            <a:r>
              <a:rPr dirty="0"/>
              <a:t>    }</a:t>
            </a:r>
          </a:p>
        </p:txBody>
      </p:sp>
      <p:sp>
        <p:nvSpPr>
          <p:cNvPr id="2" name="Cloud 1">
            <a:extLst>
              <a:ext uri="{FF2B5EF4-FFF2-40B4-BE49-F238E27FC236}">
                <a16:creationId xmlns:a16="http://schemas.microsoft.com/office/drawing/2014/main" id="{27A3E8B2-0187-B8C7-F0E8-D494B72D15EB}"/>
              </a:ext>
            </a:extLst>
          </p:cNvPr>
          <p:cNvSpPr/>
          <p:nvPr/>
        </p:nvSpPr>
        <p:spPr>
          <a:xfrm>
            <a:off x="14914444" y="8707258"/>
            <a:ext cx="9001204" cy="2811066"/>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What are the three UIDs of Apache process when executing each line?</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Cloud 2">
            <a:extLst>
              <a:ext uri="{FF2B5EF4-FFF2-40B4-BE49-F238E27FC236}">
                <a16:creationId xmlns:a16="http://schemas.microsoft.com/office/drawing/2014/main" id="{C8E5D6DF-F353-155F-4E00-4E1C6759BEB3}"/>
              </a:ext>
            </a:extLst>
          </p:cNvPr>
          <p:cNvSpPr/>
          <p:nvPr/>
        </p:nvSpPr>
        <p:spPr>
          <a:xfrm>
            <a:off x="12192000" y="12050006"/>
            <a:ext cx="10947025"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Quiz: can it change it back?</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mporarily Changing UID"/>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Temporarily Changing UID</a:t>
            </a:r>
          </a:p>
        </p:txBody>
      </p:sp>
      <p:sp>
        <p:nvSpPr>
          <p:cNvPr id="319" name="Remember: unprivileged users can change EUID back to the RUID or SUID"/>
          <p:cNvSpPr txBox="1">
            <a:spLocks noGrp="1"/>
          </p:cNvSpPr>
          <p:nvPr>
            <p:ph type="body" sz="quarter" idx="1"/>
          </p:nvPr>
        </p:nvSpPr>
        <p:spPr>
          <a:xfrm>
            <a:off x="1689100" y="2741824"/>
            <a:ext cx="21651949" cy="2006193"/>
          </a:xfrm>
          <a:prstGeom prst="rect">
            <a:avLst/>
          </a:prstGeom>
        </p:spPr>
        <p:txBody>
          <a:bodyPr/>
          <a:lstStyle/>
          <a:p>
            <a:pPr marL="0" indent="0" defTabSz="584200">
              <a:spcBef>
                <a:spcPts val="3100"/>
              </a:spcBef>
              <a:buClr>
                <a:srgbClr val="000000"/>
              </a:buClr>
              <a:buSzTx/>
              <a:buNone/>
              <a:defRPr sz="5000"/>
            </a:pPr>
            <a:r>
              <a:rPr i="1" dirty="0"/>
              <a:t>Remember:</a:t>
            </a:r>
            <a:r>
              <a:rPr dirty="0"/>
              <a:t> unprivileged users can change EUID back to the RUID or SUID</a:t>
            </a:r>
          </a:p>
        </p:txBody>
      </p:sp>
      <p:sp>
        <p:nvSpPr>
          <p:cNvPr id="320" name="setuid(x):…"/>
          <p:cNvSpPr txBox="1"/>
          <p:nvPr/>
        </p:nvSpPr>
        <p:spPr>
          <a:xfrm>
            <a:off x="2074862" y="4698999"/>
            <a:ext cx="8065096"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buClr>
                <a:srgbClr val="000000"/>
              </a:buClr>
              <a:defRPr sz="4500" b="0">
                <a:latin typeface="Courier"/>
                <a:ea typeface="Courier"/>
                <a:cs typeface="Courier"/>
                <a:sym typeface="Courier"/>
              </a:defRPr>
            </a:pPr>
            <a:r>
              <a:rPr>
                <a:solidFill>
                  <a:schemeClr val="accent1">
                    <a:hueOff val="114395"/>
                    <a:lumOff val="-24975"/>
                  </a:schemeClr>
                </a:solidFill>
              </a:rPr>
              <a:t>setuid(x):</a:t>
            </a:r>
          </a:p>
          <a:p>
            <a:pPr algn="l" defTabSz="584200">
              <a:buClr>
                <a:srgbClr val="000000"/>
              </a:buClr>
              <a:defRPr sz="4500" b="0">
                <a:latin typeface="Courier"/>
                <a:ea typeface="Courier"/>
                <a:cs typeface="Courier"/>
                <a:sym typeface="Courier"/>
              </a:defRPr>
            </a:pPr>
            <a:r>
              <a:t>  Effective UID =&gt; x</a:t>
            </a:r>
          </a:p>
          <a:p>
            <a:pPr algn="l" defTabSz="584200">
              <a:buClr>
                <a:srgbClr val="000000"/>
              </a:buClr>
              <a:defRPr sz="4500" b="0">
                <a:latin typeface="Courier"/>
                <a:ea typeface="Courier"/>
                <a:cs typeface="Courier"/>
                <a:sym typeface="Courier"/>
              </a:defRPr>
            </a:pPr>
            <a:r>
              <a:t>  Real UID      =&gt; x</a:t>
            </a:r>
          </a:p>
          <a:p>
            <a:pPr algn="l" defTabSz="584200">
              <a:buClr>
                <a:srgbClr val="000000"/>
              </a:buClr>
              <a:defRPr sz="4500" b="0">
                <a:latin typeface="Courier"/>
                <a:ea typeface="Courier"/>
                <a:cs typeface="Courier"/>
                <a:sym typeface="Courier"/>
              </a:defRPr>
            </a:pPr>
            <a:r>
              <a:t>  Saved UID     =&gt; x</a:t>
            </a:r>
          </a:p>
        </p:txBody>
      </p:sp>
      <p:sp>
        <p:nvSpPr>
          <p:cNvPr id="321" name="seteuid(x):…"/>
          <p:cNvSpPr txBox="1"/>
          <p:nvPr/>
        </p:nvSpPr>
        <p:spPr>
          <a:xfrm>
            <a:off x="2074862" y="8483599"/>
            <a:ext cx="8065096"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buClr>
                <a:srgbClr val="000000"/>
              </a:buClr>
              <a:defRPr sz="4500" b="0">
                <a:solidFill>
                  <a:schemeClr val="accent5">
                    <a:lumOff val="-29866"/>
                  </a:schemeClr>
                </a:solidFill>
                <a:latin typeface="Courier"/>
                <a:ea typeface="Courier"/>
                <a:cs typeface="Courier"/>
                <a:sym typeface="Courier"/>
              </a:defRPr>
            </a:pPr>
            <a:r>
              <a:t>set</a:t>
            </a:r>
            <a:r>
              <a:rPr b="1" u="sng"/>
              <a:t>e</a:t>
            </a:r>
            <a:r>
              <a:t>uid(x):</a:t>
            </a:r>
          </a:p>
          <a:p>
            <a:pPr algn="l" defTabSz="584200">
              <a:buClr>
                <a:srgbClr val="000000"/>
              </a:buClr>
              <a:defRPr sz="4500" b="0">
                <a:latin typeface="Courier"/>
                <a:ea typeface="Courier"/>
                <a:cs typeface="Courier"/>
                <a:sym typeface="Courier"/>
              </a:defRPr>
            </a:pPr>
            <a:r>
              <a:t>  Effective UID =&gt; x</a:t>
            </a:r>
          </a:p>
          <a:p>
            <a:pPr algn="l" defTabSz="584200">
              <a:buClr>
                <a:srgbClr val="000000"/>
              </a:buClr>
              <a:defRPr sz="4500" b="0">
                <a:latin typeface="Courier"/>
                <a:ea typeface="Courier"/>
                <a:cs typeface="Courier"/>
                <a:sym typeface="Courier"/>
              </a:defRPr>
            </a:pPr>
            <a:r>
              <a:t>  Real UID  (no change)</a:t>
            </a:r>
          </a:p>
          <a:p>
            <a:pPr algn="l" defTabSz="584200">
              <a:buClr>
                <a:srgbClr val="000000"/>
              </a:buClr>
              <a:defRPr sz="4500" b="0">
                <a:latin typeface="Courier"/>
                <a:ea typeface="Courier"/>
                <a:cs typeface="Courier"/>
                <a:sym typeface="Courier"/>
              </a:defRPr>
            </a:pPr>
            <a:r>
              <a:t>  Saved UID (no change)</a:t>
            </a:r>
          </a:p>
        </p:txBody>
      </p:sp>
      <p:sp>
        <p:nvSpPr>
          <p:cNvPr id="322" name="# EUID = RUID =SUID = 0…"/>
          <p:cNvSpPr txBox="1"/>
          <p:nvPr/>
        </p:nvSpPr>
        <p:spPr>
          <a:xfrm>
            <a:off x="12615862" y="5543549"/>
            <a:ext cx="10269340" cy="51689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spcBef>
                <a:spcPts val="1500"/>
              </a:spcBef>
              <a:buClr>
                <a:srgbClr val="000000"/>
              </a:buClr>
              <a:defRPr sz="4500" b="0">
                <a:solidFill>
                  <a:srgbClr val="5E5E5E"/>
                </a:solidFill>
                <a:latin typeface="Courier"/>
                <a:ea typeface="Courier"/>
                <a:cs typeface="Courier"/>
                <a:sym typeface="Courier"/>
              </a:defRPr>
            </a:pPr>
            <a:r>
              <a:rPr dirty="0"/>
              <a:t># EUID = RUID =SUID = 0</a:t>
            </a:r>
          </a:p>
          <a:p>
            <a:pPr algn="l" defTabSz="584200">
              <a:spcBef>
                <a:spcPts val="1500"/>
              </a:spcBef>
              <a:buClr>
                <a:srgbClr val="000000"/>
              </a:buClr>
              <a:defRPr sz="4500" b="0">
                <a:latin typeface="Courier"/>
                <a:ea typeface="Courier"/>
                <a:cs typeface="Courier"/>
                <a:sym typeface="Courier"/>
              </a:defRPr>
            </a:pPr>
            <a:r>
              <a:rPr dirty="0" err="1"/>
              <a:t>set</a:t>
            </a:r>
            <a:r>
              <a:rPr dirty="0" err="1">
                <a:solidFill>
                  <a:srgbClr val="FF0000"/>
                </a:solidFill>
              </a:rPr>
              <a:t>e</a:t>
            </a:r>
            <a:r>
              <a:rPr dirty="0" err="1"/>
              <a:t>uid</a:t>
            </a:r>
            <a:r>
              <a:rPr dirty="0"/>
              <a:t>(100);</a:t>
            </a:r>
          </a:p>
          <a:p>
            <a:pPr algn="l" defTabSz="584200">
              <a:spcBef>
                <a:spcPts val="1500"/>
              </a:spcBef>
              <a:buClr>
                <a:srgbClr val="000000"/>
              </a:buClr>
              <a:defRPr sz="4500" b="0">
                <a:solidFill>
                  <a:srgbClr val="5E5E5E"/>
                </a:solidFill>
                <a:latin typeface="Courier"/>
                <a:ea typeface="Courier"/>
                <a:cs typeface="Courier"/>
                <a:sym typeface="Courier"/>
              </a:defRPr>
            </a:pPr>
            <a:r>
              <a:rPr dirty="0"/>
              <a:t># EUID=100; RUID/SUID=0;</a:t>
            </a:r>
          </a:p>
          <a:p>
            <a:pPr algn="l" defTabSz="584200">
              <a:spcBef>
                <a:spcPts val="1500"/>
              </a:spcBef>
              <a:buClr>
                <a:srgbClr val="000000"/>
              </a:buClr>
              <a:defRPr sz="4500" b="0">
                <a:solidFill>
                  <a:schemeClr val="accent1">
                    <a:hueOff val="114395"/>
                    <a:lumOff val="-24975"/>
                  </a:schemeClr>
                </a:solidFill>
                <a:latin typeface="Courier"/>
                <a:ea typeface="Courier"/>
                <a:cs typeface="Courier"/>
                <a:sym typeface="Courier"/>
              </a:defRPr>
            </a:pPr>
            <a:r>
              <a:rPr dirty="0"/>
              <a:t>&lt;perform dangerous operation&gt;</a:t>
            </a:r>
          </a:p>
          <a:p>
            <a:pPr algn="l" defTabSz="584200">
              <a:spcBef>
                <a:spcPts val="1500"/>
              </a:spcBef>
              <a:buClr>
                <a:srgbClr val="000000"/>
              </a:buClr>
              <a:defRPr sz="4500" b="0">
                <a:latin typeface="Courier"/>
                <a:ea typeface="Courier"/>
                <a:cs typeface="Courier"/>
                <a:sym typeface="Courier"/>
              </a:defRPr>
            </a:pPr>
            <a:r>
              <a:rPr dirty="0" err="1"/>
              <a:t>setuid</a:t>
            </a:r>
            <a:r>
              <a:rPr dirty="0"/>
              <a:t>(0)</a:t>
            </a:r>
          </a:p>
          <a:p>
            <a:pPr algn="l" defTabSz="584200">
              <a:spcBef>
                <a:spcPts val="1500"/>
              </a:spcBef>
              <a:buClr>
                <a:srgbClr val="000000"/>
              </a:buClr>
              <a:defRPr sz="4500" b="0">
                <a:solidFill>
                  <a:srgbClr val="5E5E5E"/>
                </a:solidFill>
                <a:latin typeface="Courier"/>
                <a:ea typeface="Courier"/>
                <a:cs typeface="Courier"/>
                <a:sym typeface="Courier"/>
              </a:defRPr>
            </a:pPr>
            <a:r>
              <a:rPr dirty="0"/>
              <a:t># EUID = RUID = SUID = 0</a:t>
            </a:r>
          </a:p>
        </p:txBody>
      </p:sp>
      <p:sp>
        <p:nvSpPr>
          <p:cNvPr id="2" name="Cloud 1">
            <a:extLst>
              <a:ext uri="{FF2B5EF4-FFF2-40B4-BE49-F238E27FC236}">
                <a16:creationId xmlns:a16="http://schemas.microsoft.com/office/drawing/2014/main" id="{A7F3C993-0364-9BB9-C6AE-E6712CD226E2}"/>
              </a:ext>
            </a:extLst>
          </p:cNvPr>
          <p:cNvSpPr/>
          <p:nvPr/>
        </p:nvSpPr>
        <p:spPr>
          <a:xfrm>
            <a:off x="17010875" y="6389489"/>
            <a:ext cx="9462120"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Why not use </a:t>
            </a:r>
            <a:r>
              <a:rPr lang="en-US" sz="4000" b="0" dirty="0" err="1">
                <a:solidFill>
                  <a:srgbClr val="FFFFFF"/>
                </a:solidFill>
                <a:latin typeface="+mn-lt"/>
                <a:ea typeface="+mn-ea"/>
                <a:cs typeface="+mn-cs"/>
                <a:sym typeface="Helvetica Neue Medium"/>
              </a:rPr>
              <a:t>setuid</a:t>
            </a:r>
            <a:r>
              <a:rPr lang="en-US" sz="4000" b="0" dirty="0">
                <a:solidFill>
                  <a:srgbClr val="FFFFFF"/>
                </a:solidFill>
                <a:latin typeface="+mn-lt"/>
                <a:ea typeface="+mn-ea"/>
                <a:cs typeface="+mn-cs"/>
                <a:sym typeface="Helvetica Neue Medium"/>
              </a:rPr>
              <a:t>()?</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Cloud 2">
            <a:extLst>
              <a:ext uri="{FF2B5EF4-FFF2-40B4-BE49-F238E27FC236}">
                <a16:creationId xmlns:a16="http://schemas.microsoft.com/office/drawing/2014/main" id="{506A6AE8-66B5-D0E1-08A7-665E240F782A}"/>
              </a:ext>
            </a:extLst>
          </p:cNvPr>
          <p:cNvSpPr/>
          <p:nvPr/>
        </p:nvSpPr>
        <p:spPr>
          <a:xfrm>
            <a:off x="6547315" y="11416900"/>
            <a:ext cx="14522604"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US" sz="4000" b="0" dirty="0">
                <a:solidFill>
                  <a:srgbClr val="FFFFFF"/>
                </a:solidFill>
                <a:latin typeface="+mn-lt"/>
                <a:ea typeface="+mn-ea"/>
                <a:cs typeface="+mn-cs"/>
                <a:sym typeface="Helvetica Neue Medium"/>
              </a:rPr>
              <a:t>Quiz: what are the main differences between </a:t>
            </a:r>
            <a:r>
              <a:rPr lang="en-US" sz="4000" b="0" dirty="0" err="1">
                <a:solidFill>
                  <a:srgbClr val="FFFFFF"/>
                </a:solidFill>
                <a:latin typeface="+mn-lt"/>
                <a:ea typeface="+mn-ea"/>
                <a:cs typeface="+mn-cs"/>
                <a:sym typeface="Helvetica Neue Medium"/>
              </a:rPr>
              <a:t>setuid</a:t>
            </a:r>
            <a:r>
              <a:rPr lang="en-US" sz="4000" b="0" dirty="0">
                <a:solidFill>
                  <a:srgbClr val="FFFFFF"/>
                </a:solidFill>
                <a:latin typeface="+mn-lt"/>
                <a:ea typeface="+mn-ea"/>
                <a:cs typeface="+mn-cs"/>
                <a:sym typeface="Helvetica Neue Medium"/>
              </a:rPr>
              <a:t> and </a:t>
            </a:r>
            <a:r>
              <a:rPr lang="en-US" sz="4000" b="0" dirty="0" err="1">
                <a:solidFill>
                  <a:srgbClr val="FFFFFF"/>
                </a:solidFill>
                <a:latin typeface="+mn-lt"/>
                <a:ea typeface="+mn-ea"/>
                <a:cs typeface="+mn-cs"/>
                <a:sym typeface="Helvetica Neue Medium"/>
              </a:rPr>
              <a:t>seteuid</a:t>
            </a:r>
            <a:r>
              <a:rPr lang="en-US" sz="4000" b="0" dirty="0">
                <a:solidFill>
                  <a:srgbClr val="FFFFFF"/>
                </a:solidFill>
                <a:latin typeface="+mn-lt"/>
                <a:ea typeface="+mn-ea"/>
                <a:cs typeface="+mn-cs"/>
                <a:sym typeface="Helvetica Neue Medium"/>
              </a:rPr>
              <a:t>? </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SH Examp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SSH Example</a:t>
            </a:r>
          </a:p>
        </p:txBody>
      </p:sp>
      <p:sp>
        <p:nvSpPr>
          <p:cNvPr id="325" name="Suppose SSH runs as root and runs the following code:…"/>
          <p:cNvSpPr txBox="1">
            <a:spLocks noGrp="1"/>
          </p:cNvSpPr>
          <p:nvPr>
            <p:ph type="body" idx="1"/>
          </p:nvPr>
        </p:nvSpPr>
        <p:spPr>
          <a:xfrm>
            <a:off x="1689100" y="2741824"/>
            <a:ext cx="21651949" cy="9642266"/>
          </a:xfrm>
          <a:prstGeom prst="rect">
            <a:avLst/>
          </a:prstGeom>
        </p:spPr>
        <p:txBody>
          <a:bodyPr/>
          <a:lstStyle/>
          <a:p>
            <a:pPr marL="0" indent="0" defTabSz="584200">
              <a:spcBef>
                <a:spcPts val="3100"/>
              </a:spcBef>
              <a:buClr>
                <a:srgbClr val="000000"/>
              </a:buClr>
              <a:buSzTx/>
              <a:buNone/>
              <a:defRPr sz="5000"/>
            </a:pPr>
            <a:r>
              <a:rPr dirty="0"/>
              <a:t>Suppose SSH runs as </a:t>
            </a:r>
            <a:r>
              <a:rPr b="1" dirty="0">
                <a:latin typeface="Courier"/>
                <a:ea typeface="Courier"/>
                <a:cs typeface="Courier"/>
                <a:sym typeface="Courier"/>
              </a:rPr>
              <a:t>root</a:t>
            </a:r>
            <a:r>
              <a:rPr dirty="0"/>
              <a:t> and runs the following code:</a:t>
            </a:r>
          </a:p>
          <a:p>
            <a:pPr marL="0" indent="0" defTabSz="584200">
              <a:spcBef>
                <a:spcPts val="0"/>
              </a:spcBef>
              <a:buClr>
                <a:srgbClr val="000000"/>
              </a:buClr>
              <a:buSzTx/>
              <a:buNone/>
              <a:defRPr sz="5000">
                <a:latin typeface="Courier"/>
                <a:ea typeface="Courier"/>
                <a:cs typeface="Courier"/>
                <a:sym typeface="Courier"/>
              </a:defRPr>
            </a:pPr>
            <a:endParaRPr dirty="0"/>
          </a:p>
          <a:p>
            <a:pPr marL="0" indent="0" defTabSz="584200">
              <a:spcBef>
                <a:spcPts val="0"/>
              </a:spcBef>
              <a:buClr>
                <a:srgbClr val="000000"/>
              </a:buClr>
              <a:buSzTx/>
              <a:buNone/>
              <a:defRPr sz="5000">
                <a:latin typeface="Courier"/>
                <a:ea typeface="Courier"/>
                <a:cs typeface="Courier"/>
                <a:sym typeface="Courier"/>
              </a:defRPr>
            </a:pPr>
            <a:r>
              <a:rPr dirty="0"/>
              <a:t>if (</a:t>
            </a:r>
            <a:r>
              <a:rPr b="1" dirty="0"/>
              <a:t>authenticate</a:t>
            </a:r>
            <a:r>
              <a:rPr dirty="0"/>
              <a:t>(</a:t>
            </a:r>
            <a:r>
              <a:rPr dirty="0" err="1"/>
              <a:t>uid</a:t>
            </a:r>
            <a:r>
              <a:rPr dirty="0"/>
              <a:t>, </a:t>
            </a:r>
            <a:r>
              <a:rPr dirty="0" err="1"/>
              <a:t>pwd</a:t>
            </a:r>
            <a:r>
              <a:rPr dirty="0"/>
              <a:t>) == S_SUCCESS) {</a:t>
            </a:r>
          </a:p>
          <a:p>
            <a:pPr marL="0" indent="0" defTabSz="584200">
              <a:spcBef>
                <a:spcPts val="0"/>
              </a:spcBef>
              <a:buClr>
                <a:srgbClr val="000000"/>
              </a:buClr>
              <a:buSzTx/>
              <a:buNone/>
              <a:defRPr sz="5000">
                <a:latin typeface="Courier"/>
                <a:ea typeface="Courier"/>
                <a:cs typeface="Courier"/>
                <a:sym typeface="Courier"/>
              </a:defRPr>
            </a:pPr>
            <a:r>
              <a:rPr dirty="0"/>
              <a:t>    if (</a:t>
            </a:r>
            <a:r>
              <a:rPr b="1" dirty="0"/>
              <a:t>fork</a:t>
            </a:r>
            <a:r>
              <a:rPr dirty="0"/>
              <a:t>() == 0) {</a:t>
            </a:r>
          </a:p>
          <a:p>
            <a:pPr marL="0" indent="0" defTabSz="584200">
              <a:spcBef>
                <a:spcPts val="0"/>
              </a:spcBef>
              <a:buClr>
                <a:srgbClr val="000000"/>
              </a:buClr>
              <a:buSzTx/>
              <a:buNone/>
              <a:defRPr sz="5000">
                <a:latin typeface="Courier"/>
                <a:ea typeface="Courier"/>
                <a:cs typeface="Courier"/>
                <a:sym typeface="Courier"/>
              </a:defRPr>
            </a:pPr>
            <a:r>
              <a:rPr dirty="0"/>
              <a:t>        </a:t>
            </a:r>
            <a:r>
              <a:rPr b="1" dirty="0" err="1"/>
              <a:t>seteuid</a:t>
            </a:r>
            <a:r>
              <a:rPr dirty="0"/>
              <a:t>(</a:t>
            </a:r>
            <a:r>
              <a:rPr dirty="0" err="1"/>
              <a:t>uid</a:t>
            </a:r>
            <a:r>
              <a:rPr dirty="0"/>
              <a:t>);</a:t>
            </a:r>
          </a:p>
          <a:p>
            <a:pPr marL="0" indent="0" defTabSz="584200">
              <a:spcBef>
                <a:spcPts val="0"/>
              </a:spcBef>
              <a:buClr>
                <a:srgbClr val="000000"/>
              </a:buClr>
              <a:buSzTx/>
              <a:buNone/>
              <a:defRPr sz="5000">
                <a:latin typeface="Courier"/>
                <a:ea typeface="Courier"/>
                <a:cs typeface="Courier"/>
                <a:sym typeface="Courier"/>
              </a:defRPr>
            </a:pPr>
            <a:r>
              <a:rPr dirty="0"/>
              <a:t>        </a:t>
            </a:r>
            <a:r>
              <a:rPr b="1" dirty="0"/>
              <a:t>exec</a:t>
            </a:r>
            <a:r>
              <a:rPr dirty="0"/>
              <a:t>(“/bin/bash”);</a:t>
            </a:r>
          </a:p>
          <a:p>
            <a:pPr marL="0" indent="0" defTabSz="584200">
              <a:spcBef>
                <a:spcPts val="0"/>
              </a:spcBef>
              <a:buClr>
                <a:srgbClr val="000000"/>
              </a:buClr>
              <a:buSzTx/>
              <a:buNone/>
              <a:defRPr sz="5000">
                <a:latin typeface="Courier"/>
                <a:ea typeface="Courier"/>
                <a:cs typeface="Courier"/>
                <a:sym typeface="Courier"/>
              </a:defRPr>
            </a:pPr>
            <a:r>
              <a:rPr dirty="0"/>
              <a:t>    }</a:t>
            </a:r>
          </a:p>
          <a:p>
            <a:pPr marL="0" indent="0" defTabSz="584200">
              <a:spcBef>
                <a:spcPts val="0"/>
              </a:spcBef>
              <a:buClr>
                <a:srgbClr val="000000"/>
              </a:buClr>
              <a:buSzTx/>
              <a:buNone/>
              <a:defRPr sz="5000">
                <a:latin typeface="Courier"/>
                <a:ea typeface="Courier"/>
                <a:cs typeface="Courier"/>
                <a:sym typeface="Courier"/>
              </a:defRPr>
            </a:pPr>
            <a:r>
              <a:rPr dirty="0"/>
              <a:t>}</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Vulnerabilities are Inevitab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Vulnerabilities are Inevitable </a:t>
            </a:r>
          </a:p>
        </p:txBody>
      </p:sp>
      <p:sp>
        <p:nvSpPr>
          <p:cNvPr id="124" name="Any single buffer overflow, use-after-free, or null pointer dereference might allow an attacker to run malicious code…"/>
          <p:cNvSpPr txBox="1">
            <a:spLocks noGrp="1"/>
          </p:cNvSpPr>
          <p:nvPr>
            <p:ph type="body" idx="1"/>
          </p:nvPr>
        </p:nvSpPr>
        <p:spPr>
          <a:xfrm>
            <a:off x="1689100" y="3095121"/>
            <a:ext cx="20053814" cy="8416047"/>
          </a:xfrm>
          <a:prstGeom prst="rect">
            <a:avLst/>
          </a:prstGeom>
        </p:spPr>
        <p:txBody>
          <a:bodyPr/>
          <a:lstStyle/>
          <a:p>
            <a:pPr marL="0" indent="0" defTabSz="584200">
              <a:spcBef>
                <a:spcPts val="6000"/>
              </a:spcBef>
              <a:buSzTx/>
              <a:buNone/>
              <a:defRPr sz="5500"/>
            </a:pPr>
            <a:r>
              <a:rPr dirty="0"/>
              <a:t>Any single buffer overflow, use-after-free, or null pointer dereference might allow an attacker to run malicious code</a:t>
            </a:r>
          </a:p>
          <a:p>
            <a:pPr marL="0" indent="0" defTabSz="584200">
              <a:spcBef>
                <a:spcPts val="6000"/>
              </a:spcBef>
              <a:buSzTx/>
              <a:buNone/>
              <a:defRPr sz="5500"/>
            </a:pPr>
            <a:r>
              <a:rPr dirty="0"/>
              <a:t>We’re getting better at finding and preventing bugs, but vulnerabilities are still common. There will </a:t>
            </a:r>
            <a:r>
              <a:rPr b="1" u="sng" dirty="0"/>
              <a:t>always</a:t>
            </a:r>
            <a:r>
              <a:rPr dirty="0"/>
              <a:t> be bugs.</a:t>
            </a:r>
          </a:p>
          <a:p>
            <a:pPr marL="0" indent="0" defTabSz="584200">
              <a:spcBef>
                <a:spcPts val="6000"/>
              </a:spcBef>
              <a:buSzTx/>
              <a:buNone/>
              <a:defRPr sz="5500"/>
            </a:pPr>
            <a:r>
              <a:rPr b="1" dirty="0">
                <a:solidFill>
                  <a:schemeClr val="accent6">
                    <a:hueOff val="-146070"/>
                    <a:satOff val="-10048"/>
                    <a:lumOff val="-30626"/>
                  </a:schemeClr>
                </a:solidFill>
              </a:rPr>
              <a:t>Example: </a:t>
            </a:r>
            <a:r>
              <a:rPr dirty="0"/>
              <a:t>In January 2021, Qualys discovered a heap overflow in </a:t>
            </a:r>
            <a:r>
              <a:rPr b="1" dirty="0" err="1">
                <a:latin typeface="Courier"/>
                <a:ea typeface="Courier"/>
                <a:cs typeface="Courier"/>
                <a:sym typeface="Courier"/>
              </a:rPr>
              <a:t>sudo</a:t>
            </a:r>
            <a:r>
              <a:rPr dirty="0"/>
              <a:t> that allows users to run programs with the security privileges of another user. The bug was introduced in 2011 (CVE-2021-3156) and affected Linux, Mac OS, and BSD.</a:t>
            </a:r>
          </a:p>
        </p:txBody>
      </p:sp>
      <p:sp>
        <p:nvSpPr>
          <p:cNvPr id="2" name="Cloud 1">
            <a:extLst>
              <a:ext uri="{FF2B5EF4-FFF2-40B4-BE49-F238E27FC236}">
                <a16:creationId xmlns:a16="http://schemas.microsoft.com/office/drawing/2014/main" id="{7084713E-1C79-0FDE-CC86-CD9BA433C21B}"/>
              </a:ext>
            </a:extLst>
          </p:cNvPr>
          <p:cNvSpPr/>
          <p:nvPr/>
        </p:nvSpPr>
        <p:spPr>
          <a:xfrm>
            <a:off x="20180595" y="3506031"/>
            <a:ext cx="4203405" cy="3748088"/>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How does null </a:t>
            </a:r>
            <a:r>
              <a:rPr kumimoji="0" lang="en-US" sz="3200" b="0" i="0" u="none" strike="noStrike" cap="none" spc="0" normalizeH="0" baseline="0" dirty="0" err="1">
                <a:ln>
                  <a:noFill/>
                </a:ln>
                <a:solidFill>
                  <a:srgbClr val="FFFFFF"/>
                </a:solidFill>
                <a:effectLst/>
                <a:uFillTx/>
                <a:latin typeface="+mn-lt"/>
                <a:ea typeface="+mn-ea"/>
                <a:cs typeface="+mn-cs"/>
                <a:sym typeface="Helvetica Neue Medium"/>
              </a:rPr>
              <a:t>ptr</a:t>
            </a:r>
            <a:r>
              <a:rPr kumimoji="0" lang="en-US" sz="3200" b="0" i="0" u="none" strike="noStrike" cap="none" spc="0" normalizeH="0" baseline="0" dirty="0">
                <a:ln>
                  <a:noFill/>
                </a:ln>
                <a:solidFill>
                  <a:srgbClr val="FFFFFF"/>
                </a:solidFill>
                <a:effectLst/>
                <a:uFillTx/>
                <a:latin typeface="+mn-lt"/>
                <a:ea typeface="+mn-ea"/>
                <a:cs typeface="+mn-cs"/>
                <a:sym typeface="Helvetica Neue Medium"/>
              </a:rPr>
              <a:t> dereference cause control flow hijack?</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SH Example — Vulnerab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SSH Example — Vulnerable </a:t>
            </a:r>
          </a:p>
        </p:txBody>
      </p:sp>
      <p:sp>
        <p:nvSpPr>
          <p:cNvPr id="328" name="Suppose SSH runs as root and runs the following code:…"/>
          <p:cNvSpPr txBox="1">
            <a:spLocks noGrp="1"/>
          </p:cNvSpPr>
          <p:nvPr>
            <p:ph type="body" idx="1"/>
          </p:nvPr>
        </p:nvSpPr>
        <p:spPr>
          <a:xfrm>
            <a:off x="1689100" y="2741824"/>
            <a:ext cx="21651949" cy="9642266"/>
          </a:xfrm>
          <a:prstGeom prst="rect">
            <a:avLst/>
          </a:prstGeom>
        </p:spPr>
        <p:txBody>
          <a:bodyPr/>
          <a:lstStyle/>
          <a:p>
            <a:pPr marL="0" indent="0" defTabSz="584200">
              <a:spcBef>
                <a:spcPts val="3100"/>
              </a:spcBef>
              <a:buClr>
                <a:srgbClr val="000000"/>
              </a:buClr>
              <a:buSzTx/>
              <a:buNone/>
              <a:defRPr sz="5000"/>
            </a:pPr>
            <a:r>
              <a:rPr dirty="0"/>
              <a:t>Suppose SSH runs as </a:t>
            </a:r>
            <a:r>
              <a:rPr b="1" dirty="0">
                <a:latin typeface="Courier"/>
                <a:ea typeface="Courier"/>
                <a:cs typeface="Courier"/>
                <a:sym typeface="Courier"/>
              </a:rPr>
              <a:t>root</a:t>
            </a:r>
            <a:r>
              <a:rPr dirty="0"/>
              <a:t> and runs the following code:</a:t>
            </a:r>
          </a:p>
          <a:p>
            <a:pPr marL="0" indent="0" defTabSz="584200">
              <a:spcBef>
                <a:spcPts val="0"/>
              </a:spcBef>
              <a:buClr>
                <a:srgbClr val="000000"/>
              </a:buClr>
              <a:buSzTx/>
              <a:buNone/>
              <a:defRPr sz="5000">
                <a:latin typeface="Courier"/>
                <a:ea typeface="Courier"/>
                <a:cs typeface="Courier"/>
                <a:sym typeface="Courier"/>
              </a:defRPr>
            </a:pPr>
            <a:endParaRPr dirty="0"/>
          </a:p>
          <a:p>
            <a:pPr marL="0" indent="0" defTabSz="584200">
              <a:spcBef>
                <a:spcPts val="0"/>
              </a:spcBef>
              <a:buClr>
                <a:srgbClr val="000000"/>
              </a:buClr>
              <a:buSzTx/>
              <a:buNone/>
              <a:defRPr sz="5000">
                <a:latin typeface="Courier"/>
                <a:ea typeface="Courier"/>
                <a:cs typeface="Courier"/>
                <a:sym typeface="Courier"/>
              </a:defRPr>
            </a:pPr>
            <a:r>
              <a:rPr dirty="0"/>
              <a:t>if (</a:t>
            </a:r>
            <a:r>
              <a:rPr b="1" dirty="0"/>
              <a:t>authenticate</a:t>
            </a:r>
            <a:r>
              <a:rPr dirty="0"/>
              <a:t>(</a:t>
            </a:r>
            <a:r>
              <a:rPr dirty="0" err="1"/>
              <a:t>uid</a:t>
            </a:r>
            <a:r>
              <a:rPr dirty="0"/>
              <a:t>, </a:t>
            </a:r>
            <a:r>
              <a:rPr dirty="0" err="1"/>
              <a:t>pwd</a:t>
            </a:r>
            <a:r>
              <a:rPr dirty="0"/>
              <a:t>) == S_SUCCESS) {</a:t>
            </a:r>
          </a:p>
          <a:p>
            <a:pPr marL="0" indent="0" defTabSz="584200">
              <a:spcBef>
                <a:spcPts val="0"/>
              </a:spcBef>
              <a:buClr>
                <a:srgbClr val="000000"/>
              </a:buClr>
              <a:buSzTx/>
              <a:buNone/>
              <a:defRPr sz="5000">
                <a:latin typeface="Courier"/>
                <a:ea typeface="Courier"/>
                <a:cs typeface="Courier"/>
                <a:sym typeface="Courier"/>
              </a:defRPr>
            </a:pPr>
            <a:r>
              <a:rPr dirty="0"/>
              <a:t>    if (</a:t>
            </a:r>
            <a:r>
              <a:rPr b="1" dirty="0"/>
              <a:t>fork</a:t>
            </a:r>
            <a:r>
              <a:rPr dirty="0"/>
              <a:t>() == 0) {</a:t>
            </a:r>
          </a:p>
          <a:p>
            <a:pPr marL="0" indent="0" defTabSz="584200">
              <a:spcBef>
                <a:spcPts val="0"/>
              </a:spcBef>
              <a:buClr>
                <a:srgbClr val="000000"/>
              </a:buClr>
              <a:buSzTx/>
              <a:buNone/>
              <a:defRPr sz="5000">
                <a:latin typeface="Courier"/>
                <a:ea typeface="Courier"/>
                <a:cs typeface="Courier"/>
                <a:sym typeface="Courier"/>
              </a:defRPr>
            </a:pPr>
            <a:r>
              <a:rPr dirty="0"/>
              <a:t>        </a:t>
            </a:r>
            <a:r>
              <a:rPr b="1" dirty="0" err="1"/>
              <a:t>seteuid</a:t>
            </a:r>
            <a:r>
              <a:rPr dirty="0"/>
              <a:t>(</a:t>
            </a:r>
            <a:r>
              <a:rPr dirty="0" err="1"/>
              <a:t>uid</a:t>
            </a:r>
            <a:r>
              <a:rPr dirty="0"/>
              <a:t>);</a:t>
            </a:r>
          </a:p>
          <a:p>
            <a:pPr marL="0" indent="0" defTabSz="584200">
              <a:spcBef>
                <a:spcPts val="0"/>
              </a:spcBef>
              <a:buClr>
                <a:srgbClr val="000000"/>
              </a:buClr>
              <a:buSzTx/>
              <a:buNone/>
              <a:defRPr sz="5000">
                <a:latin typeface="Courier"/>
                <a:ea typeface="Courier"/>
                <a:cs typeface="Courier"/>
                <a:sym typeface="Courier"/>
              </a:defRPr>
            </a:pPr>
            <a:r>
              <a:rPr dirty="0"/>
              <a:t>        </a:t>
            </a:r>
            <a:r>
              <a:rPr b="1" dirty="0"/>
              <a:t>exec</a:t>
            </a:r>
            <a:r>
              <a:rPr dirty="0"/>
              <a:t>(“/bin/bash”);</a:t>
            </a:r>
          </a:p>
          <a:p>
            <a:pPr marL="0" indent="0" defTabSz="584200">
              <a:spcBef>
                <a:spcPts val="0"/>
              </a:spcBef>
              <a:buClr>
                <a:srgbClr val="000000"/>
              </a:buClr>
              <a:buSzTx/>
              <a:buNone/>
              <a:defRPr sz="5000">
                <a:latin typeface="Courier"/>
                <a:ea typeface="Courier"/>
                <a:cs typeface="Courier"/>
                <a:sym typeface="Courier"/>
              </a:defRPr>
            </a:pPr>
            <a:r>
              <a:rPr dirty="0"/>
              <a:t>    }</a:t>
            </a:r>
          </a:p>
          <a:p>
            <a:pPr marL="0" indent="0" defTabSz="584200">
              <a:spcBef>
                <a:spcPts val="0"/>
              </a:spcBef>
              <a:buClr>
                <a:srgbClr val="000000"/>
              </a:buClr>
              <a:buSzTx/>
              <a:buNone/>
              <a:defRPr sz="5000">
                <a:latin typeface="Courier"/>
                <a:ea typeface="Courier"/>
                <a:cs typeface="Courier"/>
                <a:sym typeface="Courier"/>
              </a:defRPr>
            </a:pPr>
            <a:r>
              <a:rPr dirty="0"/>
              <a:t>}</a:t>
            </a:r>
          </a:p>
        </p:txBody>
      </p:sp>
      <p:sp>
        <p:nvSpPr>
          <p:cNvPr id="329" name="Line"/>
          <p:cNvSpPr/>
          <p:nvPr/>
        </p:nvSpPr>
        <p:spPr>
          <a:xfrm>
            <a:off x="9943691" y="8211692"/>
            <a:ext cx="3319217" cy="1"/>
          </a:xfrm>
          <a:prstGeom prst="line">
            <a:avLst/>
          </a:prstGeom>
          <a:ln w="114300">
            <a:solidFill>
              <a:srgbClr val="5E5E5E"/>
            </a:solidFill>
            <a:miter lim="400000"/>
            <a:tailEnd type="arrow"/>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30" name="EUID := uid, RUID and SUID unchanged"/>
          <p:cNvSpPr/>
          <p:nvPr/>
        </p:nvSpPr>
        <p:spPr>
          <a:xfrm>
            <a:off x="13507553" y="7576692"/>
            <a:ext cx="9358573" cy="1270001"/>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500" b="0">
                <a:solidFill>
                  <a:srgbClr val="FFFFFF"/>
                </a:solidFill>
                <a:latin typeface="+mn-lt"/>
                <a:ea typeface="+mn-ea"/>
                <a:cs typeface="+mn-cs"/>
                <a:sym typeface="Helvetica Neue Medium"/>
              </a:defRPr>
            </a:lvl1pPr>
          </a:lstStyle>
          <a:p>
            <a:r>
              <a:t>EUID := uid, RUID and SUID unchanged </a:t>
            </a:r>
          </a:p>
        </p:txBody>
      </p:sp>
      <p:sp>
        <p:nvSpPr>
          <p:cNvPr id="331" name="Attack: user can call setuid(0)  to become root because SUID == 0"/>
          <p:cNvSpPr/>
          <p:nvPr/>
        </p:nvSpPr>
        <p:spPr>
          <a:xfrm>
            <a:off x="13507553" y="9104591"/>
            <a:ext cx="9358573" cy="1937617"/>
          </a:xfrm>
          <a:prstGeom prst="rect">
            <a:avLst/>
          </a:prstGeom>
          <a:solidFill>
            <a:schemeClr val="accent5">
              <a:hueOff val="-82419"/>
              <a:satOff val="-9513"/>
              <a:lumOff val="-16343"/>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p>
            <a:pPr>
              <a:defRPr sz="3500" b="0">
                <a:solidFill>
                  <a:srgbClr val="FFFFFF"/>
                </a:solidFill>
                <a:latin typeface="+mn-lt"/>
                <a:ea typeface="+mn-ea"/>
                <a:cs typeface="+mn-cs"/>
                <a:sym typeface="Helvetica Neue Medium"/>
              </a:defRPr>
            </a:pPr>
            <a:r>
              <a:t>Attack: user can call </a:t>
            </a:r>
            <a:r>
              <a:rPr b="1">
                <a:latin typeface="Courier"/>
                <a:ea typeface="Courier"/>
                <a:cs typeface="Courier"/>
                <a:sym typeface="Courier"/>
              </a:rPr>
              <a:t>setuid(0)</a:t>
            </a:r>
            <a:r>
              <a:rPr b="1">
                <a:latin typeface="Helvetica"/>
                <a:ea typeface="Helvetica"/>
                <a:cs typeface="Helvetica"/>
                <a:sym typeface="Helvetica"/>
              </a:rPr>
              <a:t> </a:t>
            </a:r>
            <a:br>
              <a:rPr b="1">
                <a:latin typeface="Helvetica"/>
                <a:ea typeface="Helvetica"/>
                <a:cs typeface="Helvetica"/>
                <a:sym typeface="Helvetica"/>
              </a:rPr>
            </a:br>
            <a:r>
              <a:rPr>
                <a:latin typeface="Helvetica Neue"/>
                <a:ea typeface="Helvetica Neue"/>
                <a:cs typeface="Helvetica Neue"/>
                <a:sym typeface="Helvetica Neue"/>
              </a:rPr>
              <a:t>to become root because </a:t>
            </a:r>
            <a:r>
              <a:rPr>
                <a:latin typeface="Courier"/>
                <a:ea typeface="Courier"/>
                <a:cs typeface="Courier"/>
                <a:sym typeface="Courier"/>
              </a:rPr>
              <a:t>SUID == 0</a:t>
            </a:r>
          </a:p>
        </p:txBody>
      </p:sp>
      <p:sp>
        <p:nvSpPr>
          <p:cNvPr id="2" name="Cloud 1">
            <a:extLst>
              <a:ext uri="{FF2B5EF4-FFF2-40B4-BE49-F238E27FC236}">
                <a16:creationId xmlns:a16="http://schemas.microsoft.com/office/drawing/2014/main" id="{F8DFA106-81A1-14B9-0DBD-C7DB6BFFF567}"/>
              </a:ext>
            </a:extLst>
          </p:cNvPr>
          <p:cNvSpPr/>
          <p:nvPr/>
        </p:nvSpPr>
        <p:spPr>
          <a:xfrm>
            <a:off x="2332154" y="11915579"/>
            <a:ext cx="14522604"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Seteuid</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temporary modification</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SSH Example — Correct Syscall"/>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SSH Example — Correct Syscall</a:t>
            </a:r>
          </a:p>
        </p:txBody>
      </p:sp>
      <p:sp>
        <p:nvSpPr>
          <p:cNvPr id="334" name="Suppose SSH runs as root and runs the following code:…"/>
          <p:cNvSpPr txBox="1">
            <a:spLocks noGrp="1"/>
          </p:cNvSpPr>
          <p:nvPr>
            <p:ph type="body" idx="1"/>
          </p:nvPr>
        </p:nvSpPr>
        <p:spPr>
          <a:xfrm>
            <a:off x="1689100" y="2741824"/>
            <a:ext cx="21651949" cy="9642266"/>
          </a:xfrm>
          <a:prstGeom prst="rect">
            <a:avLst/>
          </a:prstGeom>
        </p:spPr>
        <p:txBody>
          <a:bodyPr/>
          <a:lstStyle/>
          <a:p>
            <a:pPr marL="0" indent="0" defTabSz="584200">
              <a:spcBef>
                <a:spcPts val="3100"/>
              </a:spcBef>
              <a:buClr>
                <a:srgbClr val="000000"/>
              </a:buClr>
              <a:buSzTx/>
              <a:buNone/>
              <a:defRPr sz="5000"/>
            </a:pPr>
            <a:r>
              <a:t>Suppose SSH runs as </a:t>
            </a:r>
            <a:r>
              <a:rPr b="1">
                <a:latin typeface="Courier"/>
                <a:ea typeface="Courier"/>
                <a:cs typeface="Courier"/>
                <a:sym typeface="Courier"/>
              </a:rPr>
              <a:t>root</a:t>
            </a:r>
            <a:r>
              <a:t> and runs the following code:</a:t>
            </a:r>
          </a:p>
          <a:p>
            <a:pPr marL="0" indent="0" defTabSz="584200">
              <a:spcBef>
                <a:spcPts val="0"/>
              </a:spcBef>
              <a:buClr>
                <a:srgbClr val="000000"/>
              </a:buClr>
              <a:buSzTx/>
              <a:buNone/>
              <a:defRPr sz="5000">
                <a:latin typeface="Courier"/>
                <a:ea typeface="Courier"/>
                <a:cs typeface="Courier"/>
                <a:sym typeface="Courier"/>
              </a:defRPr>
            </a:pPr>
            <a:endParaRPr/>
          </a:p>
          <a:p>
            <a:pPr marL="0" indent="0" defTabSz="584200">
              <a:spcBef>
                <a:spcPts val="0"/>
              </a:spcBef>
              <a:buClr>
                <a:srgbClr val="000000"/>
              </a:buClr>
              <a:buSzTx/>
              <a:buNone/>
              <a:defRPr sz="5000">
                <a:latin typeface="Courier"/>
                <a:ea typeface="Courier"/>
                <a:cs typeface="Courier"/>
                <a:sym typeface="Courier"/>
              </a:defRPr>
            </a:pPr>
            <a:r>
              <a:t>if (authenticate(uid, pwd) == S_SUCCESS) {</a:t>
            </a:r>
          </a:p>
          <a:p>
            <a:pPr marL="0" indent="0" defTabSz="584200">
              <a:spcBef>
                <a:spcPts val="0"/>
              </a:spcBef>
              <a:buClr>
                <a:srgbClr val="000000"/>
              </a:buClr>
              <a:buSzTx/>
              <a:buNone/>
              <a:defRPr sz="5000">
                <a:latin typeface="Courier"/>
                <a:ea typeface="Courier"/>
                <a:cs typeface="Courier"/>
                <a:sym typeface="Courier"/>
              </a:defRPr>
            </a:pPr>
            <a:r>
              <a:t>    if (</a:t>
            </a:r>
            <a:r>
              <a:rPr b="1"/>
              <a:t>fork</a:t>
            </a:r>
            <a:r>
              <a:t>() == 0) {</a:t>
            </a:r>
          </a:p>
          <a:p>
            <a:pPr marL="0" indent="0" defTabSz="584200">
              <a:spcBef>
                <a:spcPts val="0"/>
              </a:spcBef>
              <a:buClr>
                <a:srgbClr val="000000"/>
              </a:buClr>
              <a:buSzTx/>
              <a:buNone/>
              <a:defRPr sz="5000">
                <a:latin typeface="Courier"/>
                <a:ea typeface="Courier"/>
                <a:cs typeface="Courier"/>
                <a:sym typeface="Courier"/>
              </a:defRPr>
            </a:pPr>
            <a:r>
              <a:t>        </a:t>
            </a:r>
            <a:r>
              <a:rPr b="1" strike="sngStrike"/>
              <a:t>seteuid</a:t>
            </a:r>
            <a:r>
              <a:rPr strike="sngStrike"/>
              <a:t>(uid);</a:t>
            </a:r>
          </a:p>
          <a:p>
            <a:pPr marL="0" indent="0" defTabSz="584200">
              <a:spcBef>
                <a:spcPts val="0"/>
              </a:spcBef>
              <a:buClr>
                <a:srgbClr val="000000"/>
              </a:buClr>
              <a:buSzTx/>
              <a:buNone/>
              <a:defRPr sz="5000">
                <a:latin typeface="Courier"/>
                <a:ea typeface="Courier"/>
                <a:cs typeface="Courier"/>
                <a:sym typeface="Courier"/>
              </a:defRPr>
            </a:pPr>
            <a:r>
              <a:t>        setuid(uid);</a:t>
            </a:r>
          </a:p>
          <a:p>
            <a:pPr marL="0" indent="0" defTabSz="584200">
              <a:spcBef>
                <a:spcPts val="0"/>
              </a:spcBef>
              <a:buClr>
                <a:srgbClr val="000000"/>
              </a:buClr>
              <a:buSzTx/>
              <a:buNone/>
              <a:defRPr sz="5000">
                <a:latin typeface="Courier"/>
                <a:ea typeface="Courier"/>
                <a:cs typeface="Courier"/>
                <a:sym typeface="Courier"/>
              </a:defRPr>
            </a:pPr>
            <a:r>
              <a:t>        </a:t>
            </a:r>
            <a:r>
              <a:rPr b="1"/>
              <a:t>exec</a:t>
            </a:r>
            <a:r>
              <a:t>(“/bin/bash”);</a:t>
            </a:r>
          </a:p>
          <a:p>
            <a:pPr marL="0" indent="0" defTabSz="584200">
              <a:spcBef>
                <a:spcPts val="0"/>
              </a:spcBef>
              <a:buClr>
                <a:srgbClr val="000000"/>
              </a:buClr>
              <a:buSzTx/>
              <a:buNone/>
              <a:defRPr sz="5000">
                <a:latin typeface="Courier"/>
                <a:ea typeface="Courier"/>
                <a:cs typeface="Courier"/>
                <a:sym typeface="Courier"/>
              </a:defRPr>
            </a:pPr>
            <a:r>
              <a:t>    }</a:t>
            </a:r>
          </a:p>
          <a:p>
            <a:pPr marL="0" indent="0" defTabSz="584200">
              <a:spcBef>
                <a:spcPts val="0"/>
              </a:spcBef>
              <a:buClr>
                <a:srgbClr val="000000"/>
              </a:buClr>
              <a:buSzTx/>
              <a:buNone/>
              <a:defRPr sz="5000">
                <a:latin typeface="Courier"/>
                <a:ea typeface="Courier"/>
                <a:cs typeface="Courier"/>
                <a:sym typeface="Courier"/>
              </a:defRPr>
            </a:pPr>
            <a:r>
              <a:t>}</a:t>
            </a:r>
          </a:p>
        </p:txBody>
      </p:sp>
      <p:sp>
        <p:nvSpPr>
          <p:cNvPr id="335" name="EUID := uid, RUID := uid, SUID := uid"/>
          <p:cNvSpPr/>
          <p:nvPr/>
        </p:nvSpPr>
        <p:spPr>
          <a:xfrm>
            <a:off x="13481530" y="8008149"/>
            <a:ext cx="9358572" cy="1270001"/>
          </a:xfrm>
          <a:prstGeom prst="rect">
            <a:avLst/>
          </a:prstGeom>
          <a:solidFill>
            <a:schemeClr val="accent1"/>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500" b="0">
                <a:solidFill>
                  <a:srgbClr val="FFFFFF"/>
                </a:solidFill>
                <a:latin typeface="+mn-lt"/>
                <a:ea typeface="+mn-ea"/>
                <a:cs typeface="+mn-cs"/>
                <a:sym typeface="Helvetica Neue Medium"/>
              </a:defRPr>
            </a:lvl1pPr>
          </a:lstStyle>
          <a:p>
            <a:r>
              <a:t>EUID := uid, RUID := uid, SUID := uid</a:t>
            </a:r>
          </a:p>
        </p:txBody>
      </p:sp>
      <p:sp>
        <p:nvSpPr>
          <p:cNvPr id="336" name="User cannot change UID"/>
          <p:cNvSpPr/>
          <p:nvPr/>
        </p:nvSpPr>
        <p:spPr>
          <a:xfrm>
            <a:off x="13481530" y="9448493"/>
            <a:ext cx="9358572" cy="1160783"/>
          </a:xfrm>
          <a:prstGeom prst="rect">
            <a:avLst/>
          </a:prstGeom>
          <a:solidFill>
            <a:schemeClr val="accent3">
              <a:hueOff val="362282"/>
              <a:satOff val="31803"/>
              <a:lumOff val="-18242"/>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a:defRPr sz="3500" b="0">
                <a:solidFill>
                  <a:srgbClr val="FFFFFF"/>
                </a:solidFill>
                <a:latin typeface="+mn-lt"/>
                <a:ea typeface="+mn-ea"/>
                <a:cs typeface="+mn-cs"/>
                <a:sym typeface="Helvetica Neue Medium"/>
              </a:defRPr>
            </a:lvl1pPr>
          </a:lstStyle>
          <a:p>
            <a:r>
              <a:t>User cannot change UID</a:t>
            </a:r>
          </a:p>
        </p:txBody>
      </p:sp>
      <p:sp>
        <p:nvSpPr>
          <p:cNvPr id="337" name="Line"/>
          <p:cNvSpPr/>
          <p:nvPr/>
        </p:nvSpPr>
        <p:spPr>
          <a:xfrm>
            <a:off x="9865621" y="8602044"/>
            <a:ext cx="3319217" cy="1"/>
          </a:xfrm>
          <a:prstGeom prst="line">
            <a:avLst/>
          </a:prstGeom>
          <a:ln w="114300">
            <a:solidFill>
              <a:srgbClr val="5E5E5E"/>
            </a:solidFill>
            <a:miter lim="400000"/>
            <a:tailEnd type="arrow"/>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 name="Cloud 1">
            <a:extLst>
              <a:ext uri="{FF2B5EF4-FFF2-40B4-BE49-F238E27FC236}">
                <a16:creationId xmlns:a16="http://schemas.microsoft.com/office/drawing/2014/main" id="{0AB8499A-2F64-A3CF-1BEB-878CE9F5E962}"/>
              </a:ext>
            </a:extLst>
          </p:cNvPr>
          <p:cNvSpPr/>
          <p:nvPr/>
        </p:nvSpPr>
        <p:spPr>
          <a:xfrm>
            <a:off x="2332154" y="11915579"/>
            <a:ext cx="14522604"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Setuid</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a:t>
            </a: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permanet</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modification</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UNIX Process Tree"/>
          <p:cNvSpPr txBox="1">
            <a:spLocks noGrp="1"/>
          </p:cNvSpPr>
          <p:nvPr>
            <p:ph type="title"/>
          </p:nvPr>
        </p:nvSpPr>
        <p:spPr>
          <a:xfrm>
            <a:off x="352877" y="0"/>
            <a:ext cx="21005800" cy="2286000"/>
          </a:xfrm>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rPr dirty="0"/>
              <a:t>UNIX Process Tree</a:t>
            </a:r>
          </a:p>
        </p:txBody>
      </p:sp>
      <p:sp>
        <p:nvSpPr>
          <p:cNvPr id="340" name="Main system process starts as root and forks…"/>
          <p:cNvSpPr txBox="1">
            <a:spLocks noGrp="1"/>
          </p:cNvSpPr>
          <p:nvPr>
            <p:ph type="body" idx="1"/>
          </p:nvPr>
        </p:nvSpPr>
        <p:spPr>
          <a:xfrm>
            <a:off x="596280" y="1895571"/>
            <a:ext cx="20117551" cy="9094129"/>
          </a:xfrm>
          <a:prstGeom prst="rect">
            <a:avLst/>
          </a:prstGeom>
        </p:spPr>
        <p:txBody>
          <a:bodyPr/>
          <a:lstStyle/>
          <a:p>
            <a:pPr marL="0" indent="0" defTabSz="502412">
              <a:spcBef>
                <a:spcPts val="1500"/>
              </a:spcBef>
              <a:buClr>
                <a:srgbClr val="000000"/>
              </a:buClr>
              <a:buSzTx/>
              <a:buNone/>
              <a:defRPr sz="4300"/>
            </a:pPr>
            <a:r>
              <a:rPr dirty="0"/>
              <a:t>Main system process starts as </a:t>
            </a:r>
            <a:r>
              <a:rPr b="1" dirty="0">
                <a:latin typeface="Courier"/>
                <a:ea typeface="Courier"/>
                <a:cs typeface="Courier"/>
                <a:sym typeface="Courier"/>
              </a:rPr>
              <a:t>root</a:t>
            </a:r>
            <a:r>
              <a:rPr dirty="0"/>
              <a:t> and forks</a:t>
            </a:r>
          </a:p>
          <a:p>
            <a:pPr marL="0" indent="0" defTabSz="502412">
              <a:spcBef>
                <a:spcPts val="1500"/>
              </a:spcBef>
              <a:buClr>
                <a:srgbClr val="000000"/>
              </a:buClr>
              <a:buSzTx/>
              <a:buNone/>
              <a:defRPr sz="4300"/>
            </a:pPr>
            <a:r>
              <a:rPr dirty="0"/>
              <a:t>Output of </a:t>
            </a:r>
            <a:r>
              <a:rPr b="1" dirty="0" err="1">
                <a:latin typeface="Courier"/>
                <a:ea typeface="Courier"/>
                <a:cs typeface="Courier"/>
                <a:sym typeface="Courier"/>
              </a:rPr>
              <a:t>pstree</a:t>
            </a:r>
            <a:r>
              <a:rPr b="1" dirty="0">
                <a:latin typeface="Courier"/>
                <a:ea typeface="Courier"/>
                <a:cs typeface="Courier"/>
                <a:sym typeface="Courier"/>
              </a:rPr>
              <a:t> -u</a:t>
            </a:r>
            <a:br>
              <a:rPr b="1" dirty="0">
                <a:latin typeface="Courier"/>
                <a:ea typeface="Courier"/>
                <a:cs typeface="Courier"/>
                <a:sym typeface="Courier"/>
              </a:rPr>
            </a:br>
            <a:endParaRPr lang="en-US" b="1" dirty="0">
              <a:latin typeface="Courier"/>
              <a:ea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lang="en-US" b="1" dirty="0">
              <a:latin typeface="Courier"/>
              <a:cs typeface="Courier"/>
              <a:sym typeface="Courier"/>
            </a:endParaRPr>
          </a:p>
          <a:p>
            <a:pPr marL="0" indent="0" defTabSz="502412">
              <a:spcBef>
                <a:spcPts val="1500"/>
              </a:spcBef>
              <a:buClr>
                <a:srgbClr val="000000"/>
              </a:buClr>
              <a:buSzTx/>
              <a:buNone/>
              <a:defRPr sz="4300"/>
            </a:pPr>
            <a:endParaRPr dirty="0"/>
          </a:p>
        </p:txBody>
      </p:sp>
      <p:sp>
        <p:nvSpPr>
          <p:cNvPr id="2" name="Cloud 1">
            <a:extLst>
              <a:ext uri="{FF2B5EF4-FFF2-40B4-BE49-F238E27FC236}">
                <a16:creationId xmlns:a16="http://schemas.microsoft.com/office/drawing/2014/main" id="{79664E82-7DBB-4057-5279-044729527565}"/>
              </a:ext>
            </a:extLst>
          </p:cNvPr>
          <p:cNvSpPr/>
          <p:nvPr/>
        </p:nvSpPr>
        <p:spPr>
          <a:xfrm>
            <a:off x="9861396" y="3004934"/>
            <a:ext cx="14522604" cy="937022"/>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Neue Medium"/>
              </a:rPr>
              <a:t>What is </a:t>
            </a:r>
            <a:r>
              <a:rPr kumimoji="0" lang="en-US" sz="4000" b="0" i="0" u="none" strike="noStrike" cap="none" spc="0" normalizeH="0" baseline="0" dirty="0" err="1">
                <a:ln>
                  <a:noFill/>
                </a:ln>
                <a:solidFill>
                  <a:srgbClr val="FFFFFF"/>
                </a:solidFill>
                <a:effectLst/>
                <a:uFillTx/>
                <a:latin typeface="+mn-lt"/>
                <a:ea typeface="+mn-ea"/>
                <a:cs typeface="+mn-cs"/>
                <a:sym typeface="Helvetica Neue Medium"/>
              </a:rPr>
              <a:t>systemd</a:t>
            </a:r>
            <a:r>
              <a:rPr kumimoji="0" lang="en-US" sz="4000" b="0" i="0" u="none" strike="noStrike" cap="none" spc="0" normalizeH="0" baseline="0" dirty="0">
                <a:ln>
                  <a:noFill/>
                </a:ln>
                <a:solidFill>
                  <a:srgbClr val="FFFFFF"/>
                </a:solidFill>
                <a:effectLst/>
                <a:uFillTx/>
                <a:latin typeface="+mn-lt"/>
                <a:ea typeface="+mn-ea"/>
                <a:cs typeface="+mn-cs"/>
                <a:sym typeface="Helvetica Neue Medium"/>
              </a:rPr>
              <a:t>? What is its PID?</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pic>
        <p:nvPicPr>
          <p:cNvPr id="4" name="Picture 3" descr="A computer screen with text and images&#10;&#10;Description automatically generated">
            <a:extLst>
              <a:ext uri="{FF2B5EF4-FFF2-40B4-BE49-F238E27FC236}">
                <a16:creationId xmlns:a16="http://schemas.microsoft.com/office/drawing/2014/main" id="{7B5540B2-0F67-84E3-5284-441BC7680B63}"/>
              </a:ext>
            </a:extLst>
          </p:cNvPr>
          <p:cNvPicPr>
            <a:picLocks noChangeAspect="1"/>
          </p:cNvPicPr>
          <p:nvPr/>
        </p:nvPicPr>
        <p:blipFill rotWithShape="1">
          <a:blip r:embed="rId2">
            <a:extLst>
              <a:ext uri="{28A0092B-C50C-407E-A947-70E740481C1C}">
                <a14:useLocalDpi xmlns:a14="http://schemas.microsoft.com/office/drawing/2010/main" val="0"/>
              </a:ext>
            </a:extLst>
          </a:blip>
          <a:srcRect l="2871" t="2887" r="4547" b="19715"/>
          <a:stretch/>
        </p:blipFill>
        <p:spPr>
          <a:xfrm>
            <a:off x="352877" y="3992139"/>
            <a:ext cx="18180450" cy="9723861"/>
          </a:xfrm>
          <a:prstGeom prst="rect">
            <a:avLst/>
          </a:prstGeom>
        </p:spPr>
      </p:pic>
      <p:sp>
        <p:nvSpPr>
          <p:cNvPr id="5" name="Cloud 4">
            <a:extLst>
              <a:ext uri="{FF2B5EF4-FFF2-40B4-BE49-F238E27FC236}">
                <a16:creationId xmlns:a16="http://schemas.microsoft.com/office/drawing/2014/main" id="{17CC9975-6F4E-15E0-7D05-856FC3E5B553}"/>
              </a:ext>
            </a:extLst>
          </p:cNvPr>
          <p:cNvSpPr/>
          <p:nvPr/>
        </p:nvSpPr>
        <p:spPr>
          <a:xfrm>
            <a:off x="18533327" y="4568591"/>
            <a:ext cx="6289287" cy="3748088"/>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Neue Medium"/>
              </a:rPr>
              <a:t>Quiz: what does user1, user2, user3, user4 do on this server?</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SETUID Bit — Elevating Privilege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SETUID Bit — Elevating Privileges</a:t>
            </a:r>
          </a:p>
        </p:txBody>
      </p:sp>
      <p:sp>
        <p:nvSpPr>
          <p:cNvPr id="343" name="The passwd utility allows you to change your password by updating password /etc/shadow — a file that only root can read/write…"/>
          <p:cNvSpPr txBox="1">
            <a:spLocks noGrp="1"/>
          </p:cNvSpPr>
          <p:nvPr>
            <p:ph type="body" idx="1"/>
          </p:nvPr>
        </p:nvSpPr>
        <p:spPr>
          <a:xfrm>
            <a:off x="1689100" y="3032994"/>
            <a:ext cx="20117551" cy="9094129"/>
          </a:xfrm>
          <a:prstGeom prst="rect">
            <a:avLst/>
          </a:prstGeom>
        </p:spPr>
        <p:txBody>
          <a:bodyPr/>
          <a:lstStyle/>
          <a:p>
            <a:pPr marL="0" indent="0" defTabSz="584200">
              <a:spcBef>
                <a:spcPts val="5000"/>
              </a:spcBef>
              <a:buClr>
                <a:srgbClr val="000000"/>
              </a:buClr>
              <a:buSzTx/>
              <a:buNone/>
              <a:defRPr sz="5000"/>
            </a:pPr>
            <a:r>
              <a:rPr dirty="0"/>
              <a:t>The </a:t>
            </a:r>
            <a:r>
              <a:rPr b="1" dirty="0">
                <a:latin typeface="Courier"/>
                <a:ea typeface="Courier"/>
                <a:cs typeface="Courier"/>
                <a:sym typeface="Courier"/>
              </a:rPr>
              <a:t>passwd</a:t>
            </a:r>
            <a:r>
              <a:rPr dirty="0"/>
              <a:t> utility allows you to change your password by updating </a:t>
            </a:r>
            <a:r>
              <a:rPr b="1" dirty="0">
                <a:solidFill>
                  <a:srgbClr val="FF0000"/>
                </a:solidFill>
              </a:rPr>
              <a:t>password </a:t>
            </a:r>
            <a:r>
              <a:rPr lang="en-US" b="1" dirty="0">
                <a:solidFill>
                  <a:srgbClr val="FF0000"/>
                </a:solidFill>
              </a:rPr>
              <a:t>file </a:t>
            </a:r>
            <a:r>
              <a:rPr b="1" dirty="0">
                <a:solidFill>
                  <a:srgbClr val="FF0000"/>
                </a:solidFill>
                <a:latin typeface="Courier"/>
                <a:ea typeface="Courier"/>
                <a:cs typeface="Courier"/>
                <a:sym typeface="Courier"/>
              </a:rPr>
              <a:t>/</a:t>
            </a:r>
            <a:r>
              <a:rPr b="1" dirty="0" err="1">
                <a:solidFill>
                  <a:srgbClr val="FF0000"/>
                </a:solidFill>
                <a:latin typeface="Courier"/>
                <a:ea typeface="Courier"/>
                <a:cs typeface="Courier"/>
                <a:sym typeface="Courier"/>
              </a:rPr>
              <a:t>etc</a:t>
            </a:r>
            <a:r>
              <a:rPr b="1" dirty="0">
                <a:solidFill>
                  <a:srgbClr val="FF0000"/>
                </a:solidFill>
                <a:latin typeface="Courier"/>
                <a:ea typeface="Courier"/>
                <a:cs typeface="Courier"/>
                <a:sym typeface="Courier"/>
              </a:rPr>
              <a:t>/shadow</a:t>
            </a:r>
            <a:r>
              <a:rPr b="1" dirty="0">
                <a:solidFill>
                  <a:srgbClr val="FF0000"/>
                </a:solidFill>
              </a:rPr>
              <a:t> </a:t>
            </a:r>
            <a:r>
              <a:rPr dirty="0"/>
              <a:t>— a file that only root can read/write</a:t>
            </a:r>
            <a:endParaRPr b="1" dirty="0">
              <a:latin typeface="Courier"/>
              <a:ea typeface="Courier"/>
              <a:cs typeface="Courier"/>
              <a:sym typeface="Courier"/>
            </a:endParaRPr>
          </a:p>
          <a:p>
            <a:pPr marL="0" indent="0" defTabSz="584200">
              <a:spcBef>
                <a:spcPts val="5000"/>
              </a:spcBef>
              <a:buClr>
                <a:srgbClr val="000000"/>
              </a:buClr>
              <a:buSzTx/>
              <a:buNone/>
              <a:defRPr sz="5000"/>
            </a:pPr>
            <a:r>
              <a:rPr dirty="0"/>
              <a:t>Normally, this would not be possible. </a:t>
            </a:r>
            <a:r>
              <a:rPr lang="en-US" dirty="0"/>
              <a:t>Why?</a:t>
            </a:r>
            <a:endParaRPr dirty="0"/>
          </a:p>
          <a:p>
            <a:pPr marL="0" indent="0" defTabSz="584200">
              <a:spcBef>
                <a:spcPts val="5000"/>
              </a:spcBef>
              <a:buClr>
                <a:srgbClr val="000000"/>
              </a:buClr>
              <a:buSzTx/>
              <a:buNone/>
              <a:defRPr sz="5000"/>
            </a:pPr>
            <a:r>
              <a:rPr dirty="0"/>
              <a:t>UNIX allows you to set </a:t>
            </a:r>
            <a:r>
              <a:rPr b="1" dirty="0">
                <a:solidFill>
                  <a:srgbClr val="FF0000"/>
                </a:solidFill>
              </a:rPr>
              <a:t>EUID of an executable </a:t>
            </a:r>
            <a:r>
              <a:rPr dirty="0"/>
              <a:t>to be the </a:t>
            </a:r>
            <a:r>
              <a:rPr b="1" dirty="0">
                <a:solidFill>
                  <a:srgbClr val="FF0000"/>
                </a:solidFill>
              </a:rPr>
              <a:t>file owner </a:t>
            </a:r>
            <a:r>
              <a:rPr dirty="0"/>
              <a:t>rather than the executing user.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 name="SETUID on passwd"/>
          <p:cNvSpPr txBox="1">
            <a:spLocks noGrp="1"/>
          </p:cNvSpPr>
          <p:nvPr>
            <p:ph type="title"/>
          </p:nvPr>
        </p:nvSpPr>
        <p:spPr>
          <a:prstGeom prst="rect">
            <a:avLst/>
          </a:prstGeom>
        </p:spPr>
        <p:txBody>
          <a:bodyPr/>
          <a:lstStyle/>
          <a:p>
            <a:pPr algn="l">
              <a:defRPr sz="11000">
                <a:latin typeface="Helvetica Neue Bold Condensed"/>
                <a:ea typeface="Helvetica Neue Bold Condensed"/>
                <a:cs typeface="Helvetica Neue Bold Condensed"/>
                <a:sym typeface="Helvetica Neue Bold Condensed"/>
              </a:defRPr>
            </a:pPr>
            <a:r>
              <a:t>SETUID on </a:t>
            </a:r>
            <a:r>
              <a:rPr b="1">
                <a:latin typeface="Courier"/>
                <a:ea typeface="Courier"/>
                <a:cs typeface="Courier"/>
                <a:sym typeface="Courier"/>
              </a:rPr>
              <a:t>passwd</a:t>
            </a:r>
          </a:p>
        </p:txBody>
      </p:sp>
      <p:pic>
        <p:nvPicPr>
          <p:cNvPr id="346" name="Screen Shot 2020-04-16 at 1.05.47 AM.png" descr="Screen Shot 2020-04-16 at 1.05.47 AM.png"/>
          <p:cNvPicPr>
            <a:picLocks noChangeAspect="1"/>
          </p:cNvPicPr>
          <p:nvPr/>
        </p:nvPicPr>
        <p:blipFill>
          <a:blip r:embed="rId2"/>
          <a:srcRect t="41416"/>
          <a:stretch>
            <a:fillRect/>
          </a:stretch>
        </p:blipFill>
        <p:spPr>
          <a:xfrm>
            <a:off x="816711" y="4847016"/>
            <a:ext cx="22750578" cy="2192906"/>
          </a:xfrm>
          <a:prstGeom prst="rect">
            <a:avLst/>
          </a:prstGeom>
          <a:ln w="12700">
            <a:miter lim="400000"/>
          </a:ln>
        </p:spPr>
      </p:pic>
      <p:sp>
        <p:nvSpPr>
          <p:cNvPr id="347" name="Line"/>
          <p:cNvSpPr/>
          <p:nvPr/>
        </p:nvSpPr>
        <p:spPr>
          <a:xfrm flipV="1">
            <a:off x="3928486" y="6287606"/>
            <a:ext cx="1" cy="1958349"/>
          </a:xfrm>
          <a:prstGeom prst="line">
            <a:avLst/>
          </a:prstGeom>
          <a:ln w="215900">
            <a:solidFill>
              <a:schemeClr val="accent5">
                <a:lumOff val="-29866"/>
              </a:schemeClr>
            </a:solidFill>
            <a:miter lim="400000"/>
            <a:tailEnd type="triangle"/>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48" name="setuid"/>
          <p:cNvSpPr txBox="1"/>
          <p:nvPr/>
        </p:nvSpPr>
        <p:spPr>
          <a:xfrm>
            <a:off x="4429852" y="7361404"/>
            <a:ext cx="1748791" cy="7711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400"/>
            </a:lvl1pPr>
          </a:lstStyle>
          <a:p>
            <a:r>
              <a:t>setuid</a:t>
            </a:r>
          </a:p>
        </p:txBody>
      </p:sp>
      <p:sp>
        <p:nvSpPr>
          <p:cNvPr id="349" name="Q: How does passwd know which user it should  allow the caller change the password for?"/>
          <p:cNvSpPr txBox="1"/>
          <p:nvPr/>
        </p:nvSpPr>
        <p:spPr>
          <a:xfrm>
            <a:off x="3784631" y="9511689"/>
            <a:ext cx="16814739" cy="19566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6000" b="0">
                <a:solidFill>
                  <a:srgbClr val="5E5E5E"/>
                </a:solidFill>
              </a:defRPr>
            </a:pPr>
            <a:r>
              <a:rPr b="1" dirty="0"/>
              <a:t>Q: </a:t>
            </a:r>
            <a:r>
              <a:rPr dirty="0"/>
              <a:t>How does </a:t>
            </a:r>
            <a:r>
              <a:rPr b="1" dirty="0">
                <a:latin typeface="Courier"/>
                <a:ea typeface="Courier"/>
                <a:cs typeface="Courier"/>
                <a:sym typeface="Courier"/>
              </a:rPr>
              <a:t>passwd</a:t>
            </a:r>
            <a:r>
              <a:rPr dirty="0"/>
              <a:t> know which user it should </a:t>
            </a:r>
            <a:br>
              <a:rPr dirty="0"/>
            </a:br>
            <a:r>
              <a:rPr dirty="0"/>
              <a:t>allow the caller change the password for?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setuid vs. setuid (🙀)"/>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setuid vs. setuid (🙀)  </a:t>
            </a:r>
          </a:p>
        </p:txBody>
      </p:sp>
      <p:sp>
        <p:nvSpPr>
          <p:cNvPr id="352" name="setuid syscall (in code):  Allows caller to change User IDs of the process"/>
          <p:cNvSpPr txBox="1">
            <a:spLocks noGrp="1"/>
          </p:cNvSpPr>
          <p:nvPr>
            <p:ph type="body" sz="quarter" idx="1"/>
          </p:nvPr>
        </p:nvSpPr>
        <p:spPr>
          <a:xfrm>
            <a:off x="1878976" y="4332070"/>
            <a:ext cx="8065096" cy="3593666"/>
          </a:xfrm>
          <a:prstGeom prst="rect">
            <a:avLst/>
          </a:prstGeom>
        </p:spPr>
        <p:txBody>
          <a:bodyPr anchor="t"/>
          <a:lstStyle/>
          <a:p>
            <a:pPr marL="0" indent="0" defTabSz="584200">
              <a:spcBef>
                <a:spcPts val="5000"/>
              </a:spcBef>
              <a:buClr>
                <a:srgbClr val="000000"/>
              </a:buClr>
              <a:buSzTx/>
              <a:buNone/>
              <a:defRPr sz="5000" b="1"/>
            </a:pPr>
            <a:r>
              <a:t>setuid </a:t>
            </a:r>
            <a:r>
              <a:rPr i="1" u="sng"/>
              <a:t>syscall</a:t>
            </a:r>
            <a:r>
              <a:t> (in code): </a:t>
            </a:r>
            <a:br/>
            <a:r>
              <a:rPr b="0"/>
              <a:t>Allows caller to change User IDs of the process</a:t>
            </a:r>
          </a:p>
        </p:txBody>
      </p:sp>
      <p:sp>
        <p:nvSpPr>
          <p:cNvPr id="353" name="setuid(x):…"/>
          <p:cNvSpPr txBox="1"/>
          <p:nvPr/>
        </p:nvSpPr>
        <p:spPr>
          <a:xfrm>
            <a:off x="1878976" y="8317129"/>
            <a:ext cx="8065096" cy="2844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defTabSz="584200">
              <a:buClr>
                <a:srgbClr val="000000"/>
              </a:buClr>
              <a:defRPr sz="4500">
                <a:latin typeface="Courier"/>
                <a:ea typeface="Courier"/>
                <a:cs typeface="Courier"/>
                <a:sym typeface="Courier"/>
              </a:defRPr>
            </a:pPr>
            <a:r>
              <a:rPr>
                <a:solidFill>
                  <a:schemeClr val="accent1">
                    <a:hueOff val="114395"/>
                    <a:lumOff val="-24975"/>
                  </a:schemeClr>
                </a:solidFill>
              </a:rPr>
              <a:t>setuid(x):</a:t>
            </a:r>
          </a:p>
          <a:p>
            <a:pPr algn="l" defTabSz="584200">
              <a:buClr>
                <a:srgbClr val="000000"/>
              </a:buClr>
              <a:defRPr sz="4500">
                <a:latin typeface="Courier"/>
                <a:ea typeface="Courier"/>
                <a:cs typeface="Courier"/>
                <a:sym typeface="Courier"/>
              </a:defRPr>
            </a:pPr>
            <a:r>
              <a:t>  Effective UID =&gt; x</a:t>
            </a:r>
          </a:p>
          <a:p>
            <a:pPr algn="l" defTabSz="584200">
              <a:buClr>
                <a:srgbClr val="000000"/>
              </a:buClr>
              <a:defRPr sz="4500">
                <a:latin typeface="Courier"/>
                <a:ea typeface="Courier"/>
                <a:cs typeface="Courier"/>
                <a:sym typeface="Courier"/>
              </a:defRPr>
            </a:pPr>
            <a:r>
              <a:t>  Real UID      =&gt; x</a:t>
            </a:r>
          </a:p>
          <a:p>
            <a:pPr algn="l" defTabSz="584200">
              <a:buClr>
                <a:srgbClr val="000000"/>
              </a:buClr>
              <a:defRPr sz="4500">
                <a:latin typeface="Courier"/>
                <a:ea typeface="Courier"/>
                <a:cs typeface="Courier"/>
                <a:sym typeface="Courier"/>
              </a:defRPr>
            </a:pPr>
            <a:r>
              <a:t>  Saved UID     =&gt; x</a:t>
            </a:r>
          </a:p>
        </p:txBody>
      </p:sp>
      <p:sp>
        <p:nvSpPr>
          <p:cNvPr id="354" name="Line"/>
          <p:cNvSpPr/>
          <p:nvPr/>
        </p:nvSpPr>
        <p:spPr>
          <a:xfrm flipV="1">
            <a:off x="10231971" y="3516557"/>
            <a:ext cx="1" cy="8966746"/>
          </a:xfrm>
          <a:prstGeom prst="line">
            <a:avLst/>
          </a:prstGeom>
          <a:ln w="25400">
            <a:solidFill>
              <a:srgbClr val="929292"/>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55" name="setuid bit on Executable Execution runs as owner and group of executable rather than the calling user"/>
          <p:cNvSpPr txBox="1"/>
          <p:nvPr/>
        </p:nvSpPr>
        <p:spPr>
          <a:xfrm>
            <a:off x="11310604" y="4332070"/>
            <a:ext cx="8065096" cy="35936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pPr algn="l" defTabSz="584200">
              <a:spcBef>
                <a:spcPts val="5000"/>
              </a:spcBef>
              <a:buClr>
                <a:srgbClr val="000000"/>
              </a:buClr>
              <a:defRPr sz="5000"/>
            </a:pPr>
            <a:r>
              <a:t>setuid </a:t>
            </a:r>
            <a:r>
              <a:rPr i="1" u="sng"/>
              <a:t>bit</a:t>
            </a:r>
            <a:r>
              <a:t> on Executable</a:t>
            </a:r>
            <a:br/>
            <a:r>
              <a:rPr b="0"/>
              <a:t>Execution runs as owner and group of executable rather than the calling user</a:t>
            </a:r>
          </a:p>
        </p:txBody>
      </p:sp>
      <p:pic>
        <p:nvPicPr>
          <p:cNvPr id="356" name="Screen Shot 2020-04-16 at 1.05.47 AM.png" descr="Screen Shot 2020-04-16 at 1.05.47 AM.png"/>
          <p:cNvPicPr>
            <a:picLocks noChangeAspect="1"/>
          </p:cNvPicPr>
          <p:nvPr/>
        </p:nvPicPr>
        <p:blipFill>
          <a:blip r:embed="rId2"/>
          <a:srcRect t="41416" r="50165"/>
          <a:stretch>
            <a:fillRect/>
          </a:stretch>
        </p:blipFill>
        <p:spPr>
          <a:xfrm>
            <a:off x="11326131" y="8643163"/>
            <a:ext cx="11337674" cy="2192906"/>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Becoming Root User"/>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Becoming Root User</a:t>
            </a:r>
          </a:p>
        </p:txBody>
      </p:sp>
      <p:sp>
        <p:nvSpPr>
          <p:cNvPr id="359" name="System configuration files are owned by root…"/>
          <p:cNvSpPr txBox="1">
            <a:spLocks noGrp="1"/>
          </p:cNvSpPr>
          <p:nvPr>
            <p:ph type="body" idx="1"/>
          </p:nvPr>
        </p:nvSpPr>
        <p:spPr>
          <a:xfrm>
            <a:off x="1689100" y="3032994"/>
            <a:ext cx="20117551" cy="9094129"/>
          </a:xfrm>
          <a:prstGeom prst="rect">
            <a:avLst/>
          </a:prstGeom>
        </p:spPr>
        <p:txBody>
          <a:bodyPr/>
          <a:lstStyle/>
          <a:p>
            <a:pPr marL="0" indent="0" defTabSz="584200">
              <a:spcBef>
                <a:spcPts val="5000"/>
              </a:spcBef>
              <a:buClr>
                <a:srgbClr val="000000"/>
              </a:buClr>
              <a:buSzTx/>
              <a:buNone/>
              <a:defRPr sz="5000"/>
            </a:pPr>
            <a:r>
              <a:rPr dirty="0"/>
              <a:t>System configuration files are </a:t>
            </a:r>
            <a:r>
              <a:rPr b="1" dirty="0">
                <a:solidFill>
                  <a:srgbClr val="FF0000"/>
                </a:solidFill>
              </a:rPr>
              <a:t>owned by root</a:t>
            </a:r>
          </a:p>
          <a:p>
            <a:pPr marL="0" indent="0" defTabSz="584200">
              <a:spcBef>
                <a:spcPts val="5000"/>
              </a:spcBef>
              <a:buClr>
                <a:srgbClr val="000000"/>
              </a:buClr>
              <a:buSzTx/>
              <a:buNone/>
              <a:defRPr sz="5000"/>
            </a:pPr>
            <a:r>
              <a:rPr dirty="0"/>
              <a:t>Important system processes run as root</a:t>
            </a:r>
          </a:p>
          <a:p>
            <a:pPr marL="0" indent="0" defTabSz="584200">
              <a:spcBef>
                <a:spcPts val="5000"/>
              </a:spcBef>
              <a:buClr>
                <a:srgbClr val="000000"/>
              </a:buClr>
              <a:buSzTx/>
              <a:buNone/>
              <a:defRPr sz="5000"/>
            </a:pPr>
            <a:r>
              <a:rPr dirty="0"/>
              <a:t>Sometimes, you as a user, need to "become" root to fix problems</a:t>
            </a:r>
          </a:p>
          <a:p>
            <a:pPr marL="0" lvl="1" indent="635000" defTabSz="584200">
              <a:spcBef>
                <a:spcPts val="5000"/>
              </a:spcBef>
              <a:buClr>
                <a:srgbClr val="000000"/>
              </a:buClr>
              <a:buSzTx/>
              <a:buNone/>
              <a:defRPr sz="5000"/>
            </a:pPr>
            <a:r>
              <a:rPr b="1" dirty="0" err="1"/>
              <a:t>sudo</a:t>
            </a:r>
            <a:r>
              <a:rPr dirty="0"/>
              <a:t>: run a single command as root (requires you to be blessed)</a:t>
            </a:r>
          </a:p>
          <a:p>
            <a:pPr marL="0" lvl="1" indent="635000" defTabSz="584200">
              <a:spcBef>
                <a:spcPts val="5000"/>
              </a:spcBef>
              <a:buClr>
                <a:srgbClr val="000000"/>
              </a:buClr>
              <a:buSzTx/>
              <a:buNone/>
              <a:defRPr sz="5000"/>
            </a:pPr>
            <a:r>
              <a:rPr b="1" dirty="0" err="1"/>
              <a:t>su</a:t>
            </a:r>
            <a:r>
              <a:rPr dirty="0"/>
              <a:t>:</a:t>
            </a:r>
            <a:r>
              <a:rPr b="1" dirty="0"/>
              <a:t> </a:t>
            </a:r>
            <a:r>
              <a:rPr dirty="0"/>
              <a:t>allows you to become root by knowing its password</a:t>
            </a:r>
          </a:p>
          <a:p>
            <a:pPr marL="0" lvl="1" indent="635000" defTabSz="584200">
              <a:spcBef>
                <a:spcPts val="5000"/>
              </a:spcBef>
              <a:buClr>
                <a:srgbClr val="000000"/>
              </a:buClr>
              <a:buSzTx/>
              <a:buNone/>
              <a:defRPr sz="5000"/>
            </a:pPr>
            <a:r>
              <a:rPr b="1" dirty="0" err="1"/>
              <a:t>sudo</a:t>
            </a:r>
            <a:r>
              <a:rPr b="1" dirty="0"/>
              <a:t> </a:t>
            </a:r>
            <a:r>
              <a:rPr b="1" dirty="0" err="1"/>
              <a:t>su</a:t>
            </a:r>
            <a:r>
              <a:rPr dirty="0"/>
              <a:t>:</a:t>
            </a:r>
            <a:r>
              <a:rPr b="1" dirty="0"/>
              <a:t> </a:t>
            </a:r>
            <a:r>
              <a:rPr dirty="0"/>
              <a:t>become root without their password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Worst privilege separation ever?"/>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Worst privilege separation ever?</a:t>
            </a:r>
          </a:p>
        </p:txBody>
      </p:sp>
      <p:sp>
        <p:nvSpPr>
          <p:cNvPr id="362" name="Traditional UNIX distinguished between privileged processes (EUID == 0) and unprivileged processes (EUID != 0)…"/>
          <p:cNvSpPr txBox="1">
            <a:spLocks noGrp="1"/>
          </p:cNvSpPr>
          <p:nvPr>
            <p:ph type="body" idx="1"/>
          </p:nvPr>
        </p:nvSpPr>
        <p:spPr>
          <a:xfrm>
            <a:off x="1689100" y="3149600"/>
            <a:ext cx="21005800" cy="8802141"/>
          </a:xfrm>
          <a:prstGeom prst="rect">
            <a:avLst/>
          </a:prstGeom>
        </p:spPr>
        <p:txBody>
          <a:bodyPr/>
          <a:lstStyle/>
          <a:p>
            <a:pPr marL="0" indent="0" defTabSz="457200">
              <a:lnSpc>
                <a:spcPts val="7500"/>
              </a:lnSpc>
              <a:spcBef>
                <a:spcPts val="0"/>
              </a:spcBef>
              <a:buSzTx/>
              <a:buNone/>
              <a:defRPr>
                <a:solidFill>
                  <a:srgbClr val="181818"/>
                </a:solidFill>
              </a:defRPr>
            </a:pPr>
            <a:r>
              <a:t>Traditional UNIX distinguished between privileged processes (EUID == 0) and unprivileged processes (EUID != 0)</a:t>
            </a:r>
          </a:p>
          <a:p>
            <a:pPr marL="0" indent="0" defTabSz="457200">
              <a:lnSpc>
                <a:spcPts val="7500"/>
              </a:lnSpc>
              <a:spcBef>
                <a:spcPts val="0"/>
              </a:spcBef>
              <a:buSzTx/>
              <a:buNone/>
              <a:defRPr>
                <a:solidFill>
                  <a:srgbClr val="181818"/>
                </a:solidFill>
              </a:defRPr>
            </a:pPr>
            <a:endParaRPr/>
          </a:p>
          <a:p>
            <a:pPr marL="0" indent="0" defTabSz="457200">
              <a:lnSpc>
                <a:spcPts val="7500"/>
              </a:lnSpc>
              <a:spcBef>
                <a:spcPts val="0"/>
              </a:spcBef>
              <a:buSzTx/>
              <a:buNone/>
              <a:defRPr>
                <a:solidFill>
                  <a:srgbClr val="181818"/>
                </a:solidFill>
              </a:defRPr>
            </a:pPr>
            <a:r>
              <a:t>Privileged processes bypass all kernel permission checks, while unprivileged processes are subject to full permission checking</a:t>
            </a:r>
          </a:p>
          <a:p>
            <a:pPr marL="0" indent="0" defTabSz="457200">
              <a:lnSpc>
                <a:spcPts val="7500"/>
              </a:lnSpc>
              <a:spcBef>
                <a:spcPts val="0"/>
              </a:spcBef>
              <a:buSzTx/>
              <a:buNone/>
              <a:defRPr>
                <a:solidFill>
                  <a:srgbClr val="181818"/>
                </a:solidFill>
              </a:defRPr>
            </a:pPr>
            <a:endParaRPr/>
          </a:p>
          <a:p>
            <a:pPr marL="0" indent="0" defTabSz="457200">
              <a:lnSpc>
                <a:spcPts val="7500"/>
              </a:lnSpc>
              <a:spcBef>
                <a:spcPts val="0"/>
              </a:spcBef>
              <a:buSzTx/>
              <a:buNone/>
              <a:defRPr>
                <a:solidFill>
                  <a:srgbClr val="181818"/>
                </a:solidFill>
              </a:defRPr>
            </a:pPr>
            <a:r>
              <a:t>Lots of utilities — like ping — depend on setuid </a:t>
            </a:r>
          </a:p>
          <a:p>
            <a:pPr marL="0" indent="0" defTabSz="457200">
              <a:lnSpc>
                <a:spcPts val="7500"/>
              </a:lnSpc>
              <a:spcBef>
                <a:spcPts val="0"/>
              </a:spcBef>
              <a:buSzTx/>
              <a:buNone/>
              <a:defRPr>
                <a:solidFill>
                  <a:srgbClr val="181818"/>
                </a:solidFill>
              </a:defRPr>
            </a:pPr>
            <a:endParaRPr/>
          </a:p>
          <a:p>
            <a:pPr marL="0" indent="0" defTabSz="457200">
              <a:lnSpc>
                <a:spcPts val="7500"/>
              </a:lnSpc>
              <a:spcBef>
                <a:spcPts val="0"/>
              </a:spcBef>
              <a:buSzTx/>
              <a:buNone/>
              <a:defRPr>
                <a:solidFill>
                  <a:srgbClr val="181818"/>
                </a:solidFill>
              </a:defRPr>
            </a:pPr>
            <a:r>
              <a:t>Exceptionally dangerous — a bug in many utilities can lead to compromise</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Linux Capabilitie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Linux Capabilities</a:t>
            </a:r>
          </a:p>
        </p:txBody>
      </p:sp>
      <p:sp>
        <p:nvSpPr>
          <p:cNvPr id="367" name="Capabilities segment root powers into components, such that if a program that has one or more capabilities is compromised, damage is limited"/>
          <p:cNvSpPr txBox="1">
            <a:spLocks noGrp="1"/>
          </p:cNvSpPr>
          <p:nvPr>
            <p:ph type="body" sz="half" idx="1"/>
          </p:nvPr>
        </p:nvSpPr>
        <p:spPr>
          <a:xfrm>
            <a:off x="1689100" y="2711819"/>
            <a:ext cx="21005800" cy="4151175"/>
          </a:xfrm>
          <a:prstGeom prst="rect">
            <a:avLst/>
          </a:prstGeom>
        </p:spPr>
        <p:txBody>
          <a:bodyPr/>
          <a:lstStyle>
            <a:lvl1pPr marL="0" indent="0" defTabSz="457200">
              <a:lnSpc>
                <a:spcPts val="7500"/>
              </a:lnSpc>
              <a:spcBef>
                <a:spcPts val="0"/>
              </a:spcBef>
              <a:buSzTx/>
              <a:buNone/>
              <a:defRPr>
                <a:solidFill>
                  <a:srgbClr val="181818"/>
                </a:solidFill>
              </a:defRPr>
            </a:lvl1pPr>
          </a:lstStyle>
          <a:p>
            <a:r>
              <a:rPr dirty="0"/>
              <a:t>Capabilities segment root powers into components, such that if a program that has one or more capabilities is compromised, damage is limited</a:t>
            </a:r>
          </a:p>
        </p:txBody>
      </p:sp>
      <p:sp>
        <p:nvSpPr>
          <p:cNvPr id="368" name="CAP_KILL…"/>
          <p:cNvSpPr txBox="1"/>
          <p:nvPr/>
        </p:nvSpPr>
        <p:spPr>
          <a:xfrm>
            <a:off x="1689100" y="6004308"/>
            <a:ext cx="21005800" cy="62019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Autofit/>
          </a:bodyPr>
          <a:lstStyle/>
          <a:p>
            <a:pPr algn="l" defTabSz="457200">
              <a:lnSpc>
                <a:spcPts val="7200"/>
              </a:lnSpc>
              <a:defRPr sz="4500">
                <a:solidFill>
                  <a:schemeClr val="accent6">
                    <a:hueOff val="-146070"/>
                    <a:satOff val="-10048"/>
                    <a:lumOff val="-30626"/>
                  </a:schemeClr>
                </a:solidFill>
                <a:latin typeface="Courier"/>
                <a:ea typeface="Courier"/>
                <a:cs typeface="Courier"/>
                <a:sym typeface="Courier"/>
              </a:defRPr>
            </a:pPr>
            <a:r>
              <a:rPr sz="4000" dirty="0"/>
              <a:t>CAP_KILL</a:t>
            </a:r>
            <a:endParaRPr sz="4000" b="0" dirty="0">
              <a:solidFill>
                <a:srgbClr val="181818"/>
              </a:solidFill>
            </a:endParaRPr>
          </a:p>
          <a:p>
            <a:pPr algn="l" defTabSz="457200">
              <a:lnSpc>
                <a:spcPts val="7200"/>
              </a:lnSpc>
              <a:defRPr sz="4500" b="0">
                <a:solidFill>
                  <a:srgbClr val="181818"/>
                </a:solidFill>
                <a:latin typeface="Courier"/>
                <a:ea typeface="Courier"/>
                <a:cs typeface="Courier"/>
                <a:sym typeface="Courier"/>
              </a:defRPr>
            </a:pPr>
            <a:r>
              <a:rPr sz="4000" dirty="0"/>
              <a:t>Bypass permission checks for sending signals</a:t>
            </a:r>
            <a:endParaRPr sz="2400" dirty="0"/>
          </a:p>
          <a:p>
            <a:pPr algn="l" defTabSz="457200">
              <a:lnSpc>
                <a:spcPts val="7200"/>
              </a:lnSpc>
              <a:defRPr sz="4500">
                <a:solidFill>
                  <a:schemeClr val="accent1">
                    <a:hueOff val="114395"/>
                    <a:lumOff val="-24975"/>
                  </a:schemeClr>
                </a:solidFill>
                <a:latin typeface="Courier"/>
                <a:ea typeface="Courier"/>
                <a:cs typeface="Courier"/>
                <a:sym typeface="Courier"/>
              </a:defRPr>
            </a:pPr>
            <a:r>
              <a:rPr sz="4000" dirty="0"/>
              <a:t>CAP_NET_BIND_SERVICE</a:t>
            </a:r>
            <a:endParaRPr sz="4000" b="0" dirty="0">
              <a:solidFill>
                <a:srgbClr val="181818"/>
              </a:solidFill>
            </a:endParaRPr>
          </a:p>
          <a:p>
            <a:pPr algn="l" defTabSz="457200">
              <a:lnSpc>
                <a:spcPts val="7200"/>
              </a:lnSpc>
              <a:defRPr sz="4500" b="0">
                <a:solidFill>
                  <a:srgbClr val="181818"/>
                </a:solidFill>
                <a:latin typeface="Courier"/>
                <a:ea typeface="Courier"/>
                <a:cs typeface="Courier"/>
                <a:sym typeface="Courier"/>
              </a:defRPr>
            </a:pPr>
            <a:r>
              <a:rPr sz="4000" dirty="0"/>
              <a:t>Bind a socket to privileged ports (port &lt; 1024).</a:t>
            </a:r>
            <a:endParaRPr sz="2400" dirty="0"/>
          </a:p>
          <a:p>
            <a:pPr algn="l" defTabSz="457200">
              <a:lnSpc>
                <a:spcPts val="7200"/>
              </a:lnSpc>
              <a:defRPr sz="4500">
                <a:solidFill>
                  <a:schemeClr val="accent3">
                    <a:hueOff val="914337"/>
                    <a:satOff val="31515"/>
                    <a:lumOff val="-30790"/>
                  </a:schemeClr>
                </a:solidFill>
                <a:latin typeface="Courier"/>
                <a:ea typeface="Courier"/>
                <a:cs typeface="Courier"/>
                <a:sym typeface="Courier"/>
              </a:defRPr>
            </a:pPr>
            <a:r>
              <a:rPr sz="4000" dirty="0"/>
              <a:t>CAP_SYS_PTRACE</a:t>
            </a:r>
            <a:endParaRPr sz="4000" b="0" dirty="0">
              <a:solidFill>
                <a:srgbClr val="181818"/>
              </a:solidFill>
            </a:endParaRPr>
          </a:p>
          <a:p>
            <a:pPr algn="l" defTabSz="457200">
              <a:lnSpc>
                <a:spcPts val="7200"/>
              </a:lnSpc>
              <a:defRPr sz="4500" b="0">
                <a:solidFill>
                  <a:srgbClr val="181818"/>
                </a:solidFill>
                <a:latin typeface="Courier"/>
                <a:ea typeface="Courier"/>
                <a:cs typeface="Courier"/>
                <a:sym typeface="Courier"/>
              </a:defRPr>
            </a:pPr>
            <a:r>
              <a:rPr sz="4000" dirty="0"/>
              <a:t>Trace arbitrary processes using </a:t>
            </a:r>
            <a:r>
              <a:rPr sz="4000" dirty="0" err="1"/>
              <a:t>ptrace</a:t>
            </a:r>
            <a:endParaRPr sz="4000" dirty="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Overview of UNIX Security Mechanisms"/>
          <p:cNvSpPr txBox="1">
            <a:spLocks noGrp="1"/>
          </p:cNvSpPr>
          <p:nvPr>
            <p:ph type="title"/>
          </p:nvPr>
        </p:nvSpPr>
        <p:spPr>
          <a:prstGeom prst="rect">
            <a:avLst/>
          </a:prstGeom>
        </p:spPr>
        <p:txBody>
          <a:bodyPr/>
          <a:lstStyle>
            <a:lvl1pPr algn="l" defTabSz="775969">
              <a:defRPr sz="10528">
                <a:latin typeface="Helvetica Neue Bold Condensed"/>
                <a:ea typeface="Helvetica Neue Bold Condensed"/>
                <a:cs typeface="Helvetica Neue Bold Condensed"/>
                <a:sym typeface="Helvetica Neue Bold Condensed"/>
              </a:defRPr>
            </a:lvl1pPr>
          </a:lstStyle>
          <a:p>
            <a:r>
              <a:t>Overview of UNIX Security Mechanisms</a:t>
            </a:r>
          </a:p>
        </p:txBody>
      </p:sp>
      <p:sp>
        <p:nvSpPr>
          <p:cNvPr id="373" name="Pros…"/>
          <p:cNvSpPr txBox="1">
            <a:spLocks noGrp="1"/>
          </p:cNvSpPr>
          <p:nvPr>
            <p:ph type="body" idx="1"/>
          </p:nvPr>
        </p:nvSpPr>
        <p:spPr>
          <a:xfrm>
            <a:off x="1689100" y="2711819"/>
            <a:ext cx="21005800" cy="10251035"/>
          </a:xfrm>
          <a:prstGeom prst="rect">
            <a:avLst/>
          </a:prstGeom>
        </p:spPr>
        <p:txBody>
          <a:bodyPr/>
          <a:lstStyle/>
          <a:p>
            <a:pPr marL="0" indent="0" defTabSz="457200">
              <a:lnSpc>
                <a:spcPts val="7500"/>
              </a:lnSpc>
              <a:spcBef>
                <a:spcPts val="2200"/>
              </a:spcBef>
              <a:buSzTx/>
              <a:buNone/>
              <a:defRPr b="1">
                <a:solidFill>
                  <a:srgbClr val="181818"/>
                </a:solidFill>
              </a:defRPr>
            </a:pPr>
            <a:r>
              <a:rPr dirty="0"/>
              <a:t>Pros</a:t>
            </a:r>
          </a:p>
          <a:p>
            <a:pPr marL="0" indent="0" defTabSz="457200">
              <a:lnSpc>
                <a:spcPts val="7500"/>
              </a:lnSpc>
              <a:spcBef>
                <a:spcPts val="2200"/>
              </a:spcBef>
              <a:buSzTx/>
              <a:buNone/>
              <a:defRPr>
                <a:solidFill>
                  <a:srgbClr val="181818"/>
                </a:solidFill>
              </a:defRPr>
            </a:pPr>
            <a:r>
              <a:rPr dirty="0"/>
              <a:t>  + Simple model provides protection for most situations</a:t>
            </a:r>
          </a:p>
          <a:p>
            <a:pPr marL="0" indent="0" defTabSz="457200">
              <a:lnSpc>
                <a:spcPts val="7500"/>
              </a:lnSpc>
              <a:spcBef>
                <a:spcPts val="2200"/>
              </a:spcBef>
              <a:buSzTx/>
              <a:buNone/>
              <a:defRPr b="1">
                <a:solidFill>
                  <a:srgbClr val="181818"/>
                </a:solidFill>
              </a:defRPr>
            </a:pPr>
            <a:r>
              <a:rPr b="0" dirty="0"/>
              <a:t>  + Flexible enough to make most simple systems possible in practice</a:t>
            </a:r>
            <a:r>
              <a:rPr dirty="0"/>
              <a:t> </a:t>
            </a:r>
          </a:p>
          <a:p>
            <a:pPr marL="0" indent="0" defTabSz="457200">
              <a:lnSpc>
                <a:spcPts val="5400"/>
              </a:lnSpc>
              <a:spcBef>
                <a:spcPts val="2200"/>
              </a:spcBef>
              <a:buSzTx/>
              <a:buNone/>
              <a:defRPr sz="3000" b="1">
                <a:solidFill>
                  <a:srgbClr val="181818"/>
                </a:solidFill>
              </a:defRPr>
            </a:pPr>
            <a:endParaRPr dirty="0"/>
          </a:p>
          <a:p>
            <a:pPr marL="0" indent="0" defTabSz="457200">
              <a:lnSpc>
                <a:spcPts val="7500"/>
              </a:lnSpc>
              <a:spcBef>
                <a:spcPts val="2200"/>
              </a:spcBef>
              <a:buSzTx/>
              <a:buNone/>
              <a:defRPr b="1">
                <a:solidFill>
                  <a:srgbClr val="181818"/>
                </a:solidFill>
              </a:defRPr>
            </a:pPr>
            <a:r>
              <a:rPr dirty="0"/>
              <a:t>Cons</a:t>
            </a:r>
          </a:p>
          <a:p>
            <a:pPr marL="0" indent="0" defTabSz="457200">
              <a:lnSpc>
                <a:spcPts val="7500"/>
              </a:lnSpc>
              <a:spcBef>
                <a:spcPts val="2200"/>
              </a:spcBef>
              <a:buSzTx/>
              <a:buNone/>
              <a:defRPr>
                <a:solidFill>
                  <a:srgbClr val="181818"/>
                </a:solidFill>
              </a:defRPr>
            </a:pPr>
            <a:r>
              <a:rPr dirty="0"/>
              <a:t>  - ACLs are coarse</a:t>
            </a:r>
            <a:r>
              <a:rPr lang="en-US" dirty="0"/>
              <a:t>-</a:t>
            </a:r>
            <a:r>
              <a:rPr dirty="0"/>
              <a:t>grained — doesn’t account for enterprise complexity</a:t>
            </a:r>
          </a:p>
          <a:p>
            <a:pPr marL="0" indent="0" defTabSz="457200">
              <a:lnSpc>
                <a:spcPts val="7500"/>
              </a:lnSpc>
              <a:spcBef>
                <a:spcPts val="2200"/>
              </a:spcBef>
              <a:buSzTx/>
              <a:buNone/>
              <a:defRPr>
                <a:solidFill>
                  <a:srgbClr val="181818"/>
                </a:solidFill>
              </a:defRPr>
            </a:pPr>
            <a:r>
              <a:rPr dirty="0"/>
              <a:t> </a:t>
            </a:r>
            <a:r>
              <a:rPr lang="en-US" dirty="0"/>
              <a:t> </a:t>
            </a:r>
            <a:r>
              <a:rPr dirty="0"/>
              <a:t>- ACLs don’t handle different applications within a single user account</a:t>
            </a:r>
          </a:p>
          <a:p>
            <a:pPr marL="0" indent="0" defTabSz="457200">
              <a:lnSpc>
                <a:spcPts val="7500"/>
              </a:lnSpc>
              <a:spcBef>
                <a:spcPts val="2200"/>
              </a:spcBef>
              <a:buSzTx/>
              <a:buNone/>
              <a:defRPr>
                <a:solidFill>
                  <a:srgbClr val="181818"/>
                </a:solidFill>
              </a:defRPr>
            </a:pPr>
            <a:r>
              <a:rPr dirty="0"/>
              <a:t>  - Nearly all system operations require root access — people are sloppy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Even Safe Languages have Bug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rPr dirty="0"/>
              <a:t>Even Safe Languages have Bugs!</a:t>
            </a:r>
          </a:p>
        </p:txBody>
      </p:sp>
      <p:sp>
        <p:nvSpPr>
          <p:cNvPr id="127" name="Python language is written in C and has itself had vulnerabilities…"/>
          <p:cNvSpPr txBox="1">
            <a:spLocks noGrp="1"/>
          </p:cNvSpPr>
          <p:nvPr>
            <p:ph type="body" idx="1"/>
          </p:nvPr>
        </p:nvSpPr>
        <p:spPr>
          <a:xfrm>
            <a:off x="1689099" y="3095121"/>
            <a:ext cx="20533591" cy="8416047"/>
          </a:xfrm>
          <a:prstGeom prst="rect">
            <a:avLst/>
          </a:prstGeom>
        </p:spPr>
        <p:txBody>
          <a:bodyPr/>
          <a:lstStyle/>
          <a:p>
            <a:pPr marL="0" indent="0" defTabSz="584200">
              <a:spcBef>
                <a:spcPts val="6000"/>
              </a:spcBef>
              <a:buSzTx/>
              <a:buNone/>
              <a:defRPr sz="5500"/>
            </a:pPr>
            <a:r>
              <a:rPr dirty="0"/>
              <a:t>Python language </a:t>
            </a:r>
            <a:r>
              <a:rPr b="1" dirty="0">
                <a:solidFill>
                  <a:srgbClr val="FF0000"/>
                </a:solidFill>
              </a:rPr>
              <a:t>is written in C </a:t>
            </a:r>
            <a:r>
              <a:rPr dirty="0"/>
              <a:t>and has itself had vulnerabilities</a:t>
            </a:r>
            <a:r>
              <a:rPr lang="en-US" dirty="0"/>
              <a:t> </a:t>
            </a:r>
            <a:endParaRPr dirty="0"/>
          </a:p>
          <a:p>
            <a:pPr marL="0" indent="0" defTabSz="584200">
              <a:spcBef>
                <a:spcPts val="6000"/>
              </a:spcBef>
              <a:buSzTx/>
              <a:buNone/>
              <a:defRPr sz="5500" b="1"/>
            </a:pPr>
            <a:r>
              <a:rPr dirty="0">
                <a:solidFill>
                  <a:schemeClr val="tx1"/>
                </a:solidFill>
              </a:rPr>
              <a:t>CVE-2016-5636: </a:t>
            </a:r>
            <a:r>
              <a:rPr b="0" dirty="0"/>
              <a:t>Integer overflow in the </a:t>
            </a:r>
            <a:r>
              <a:rPr dirty="0" err="1">
                <a:latin typeface="Courier"/>
                <a:ea typeface="Courier"/>
                <a:cs typeface="Courier"/>
                <a:sym typeface="Courier"/>
              </a:rPr>
              <a:t>get_data</a:t>
            </a:r>
            <a:r>
              <a:rPr b="0" dirty="0"/>
              <a:t> function allows attackers to trigger a heap-based buffer overflow in </a:t>
            </a:r>
            <a:r>
              <a:rPr dirty="0" err="1">
                <a:latin typeface="Courier"/>
                <a:ea typeface="Courier"/>
                <a:cs typeface="Courier"/>
                <a:sym typeface="Courier"/>
              </a:rPr>
              <a:t>zipimport.c</a:t>
            </a:r>
            <a:r>
              <a:rPr b="0" dirty="0"/>
              <a:t> by specifying a negative data size</a:t>
            </a:r>
            <a:r>
              <a:rPr lang="en-US" b="0" dirty="0"/>
              <a:t> </a:t>
            </a:r>
            <a:endParaRPr b="0" dirty="0"/>
          </a:p>
          <a:p>
            <a:pPr marL="0" indent="0" defTabSz="584200">
              <a:spcBef>
                <a:spcPts val="6000"/>
              </a:spcBef>
              <a:buSzTx/>
              <a:buNone/>
              <a:defRPr sz="5500" b="1"/>
            </a:pPr>
            <a:r>
              <a:rPr b="0" dirty="0"/>
              <a:t>Bug could be triggered inside of interpreted Python scripts</a:t>
            </a:r>
            <a:r>
              <a:rPr lang="en-US" b="0" dirty="0"/>
              <a:t> </a:t>
            </a:r>
            <a:endParaRPr b="0" dirty="0"/>
          </a:p>
        </p:txBody>
      </p:sp>
      <p:sp>
        <p:nvSpPr>
          <p:cNvPr id="2" name="Cloud 1">
            <a:extLst>
              <a:ext uri="{FF2B5EF4-FFF2-40B4-BE49-F238E27FC236}">
                <a16:creationId xmlns:a16="http://schemas.microsoft.com/office/drawing/2014/main" id="{0A6784A1-1DD3-F821-B4C3-F478E7D2766E}"/>
              </a:ext>
            </a:extLst>
          </p:cNvPr>
          <p:cNvSpPr/>
          <p:nvPr/>
        </p:nvSpPr>
        <p:spPr>
          <a:xfrm>
            <a:off x="7600669" y="2641600"/>
            <a:ext cx="8220578" cy="1499235"/>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Potential memory corruption like buffer overflow</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5">
            <a:lumOff val="-29866"/>
          </a:schemeClr>
        </a:solidFill>
        <a:effectLst/>
      </p:bgPr>
    </p:bg>
    <p:spTree>
      <p:nvGrpSpPr>
        <p:cNvPr id="1" name=""/>
        <p:cNvGrpSpPr/>
        <p:nvPr/>
      </p:nvGrpSpPr>
      <p:grpSpPr>
        <a:xfrm>
          <a:off x="0" y="0"/>
          <a:ext cx="0" cy="0"/>
          <a:chOff x="0" y="0"/>
          <a:chExt cx="0" cy="0"/>
        </a:xfrm>
      </p:grpSpPr>
      <p:sp>
        <p:nvSpPr>
          <p:cNvPr id="377" name="Windows Security Model"/>
          <p:cNvSpPr txBox="1">
            <a:spLocks noGrp="1"/>
          </p:cNvSpPr>
          <p:nvPr>
            <p:ph type="title"/>
          </p:nvPr>
        </p:nvSpPr>
        <p:spPr>
          <a:xfrm>
            <a:off x="1765300" y="4533900"/>
            <a:ext cx="20828000" cy="4648200"/>
          </a:xfrm>
          <a:prstGeom prst="rect">
            <a:avLst/>
          </a:prstGeom>
        </p:spPr>
        <p:txBody>
          <a:bodyPr/>
          <a:lstStyle>
            <a:lvl1pPr defTabSz="800735">
              <a:defRPr sz="16490">
                <a:solidFill>
                  <a:srgbClr val="FFFFFF"/>
                </a:solidFill>
                <a:latin typeface="Helvetica Neue Bold Condensed"/>
                <a:ea typeface="Helvetica Neue Bold Condensed"/>
                <a:cs typeface="Helvetica Neue Bold Condensed"/>
                <a:sym typeface="Helvetica Neue Bold Condensed"/>
              </a:defRPr>
            </a:lvl1pPr>
          </a:lstStyle>
          <a:p>
            <a:r>
              <a:t>Windows Security Model</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Flexible ACL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Flexible ACLs</a:t>
            </a:r>
          </a:p>
        </p:txBody>
      </p:sp>
      <p:sp>
        <p:nvSpPr>
          <p:cNvPr id="380" name="Windows has complex access control options…"/>
          <p:cNvSpPr txBox="1">
            <a:spLocks noGrp="1"/>
          </p:cNvSpPr>
          <p:nvPr>
            <p:ph type="body" sz="half" idx="1"/>
          </p:nvPr>
        </p:nvSpPr>
        <p:spPr>
          <a:xfrm>
            <a:off x="1878750" y="2753889"/>
            <a:ext cx="10987816" cy="9986222"/>
          </a:xfrm>
          <a:prstGeom prst="rect">
            <a:avLst/>
          </a:prstGeom>
        </p:spPr>
        <p:txBody>
          <a:bodyPr>
            <a:normAutofit fontScale="77500" lnSpcReduction="20000"/>
          </a:bodyPr>
          <a:lstStyle/>
          <a:p>
            <a:pPr marL="0" indent="0" defTabSz="457200">
              <a:lnSpc>
                <a:spcPts val="7900"/>
              </a:lnSpc>
              <a:spcBef>
                <a:spcPts val="0"/>
              </a:spcBef>
              <a:buSzTx/>
              <a:buNone/>
              <a:defRPr sz="5100"/>
            </a:pPr>
            <a:r>
              <a:rPr dirty="0"/>
              <a:t>Windows has </a:t>
            </a:r>
            <a:r>
              <a:rPr b="1" dirty="0">
                <a:solidFill>
                  <a:srgbClr val="FF0000"/>
                </a:solidFill>
              </a:rPr>
              <a:t>complex access control </a:t>
            </a:r>
            <a:r>
              <a:rPr dirty="0"/>
              <a:t>options</a:t>
            </a:r>
          </a:p>
          <a:p>
            <a:pPr marL="0" indent="0" defTabSz="457200">
              <a:lnSpc>
                <a:spcPts val="7900"/>
              </a:lnSpc>
              <a:spcBef>
                <a:spcPts val="0"/>
              </a:spcBef>
              <a:buSzTx/>
              <a:buNone/>
              <a:defRPr sz="5100"/>
            </a:pPr>
            <a:endParaRPr dirty="0"/>
          </a:p>
          <a:p>
            <a:pPr marL="0" indent="0" defTabSz="457200">
              <a:lnSpc>
                <a:spcPts val="7900"/>
              </a:lnSpc>
              <a:spcBef>
                <a:spcPts val="0"/>
              </a:spcBef>
              <a:buSzTx/>
              <a:buNone/>
              <a:defRPr sz="5100"/>
            </a:pPr>
            <a:r>
              <a:rPr dirty="0"/>
              <a:t>Objects have full ACLs — possibility for fine</a:t>
            </a:r>
            <a:r>
              <a:rPr lang="en-US" dirty="0"/>
              <a:t>-</a:t>
            </a:r>
            <a:r>
              <a:rPr dirty="0"/>
              <a:t>grained permissions</a:t>
            </a:r>
          </a:p>
          <a:p>
            <a:pPr marL="0" indent="0" defTabSz="457200">
              <a:lnSpc>
                <a:spcPts val="7900"/>
              </a:lnSpc>
              <a:spcBef>
                <a:spcPts val="0"/>
              </a:spcBef>
              <a:buSzTx/>
              <a:buNone/>
              <a:defRPr sz="5100"/>
            </a:pPr>
            <a:endParaRPr dirty="0"/>
          </a:p>
          <a:p>
            <a:pPr marL="0" indent="0" defTabSz="457200">
              <a:lnSpc>
                <a:spcPts val="7900"/>
              </a:lnSpc>
              <a:spcBef>
                <a:spcPts val="0"/>
              </a:spcBef>
              <a:buSzTx/>
              <a:buNone/>
              <a:defRPr sz="5100"/>
            </a:pPr>
            <a:r>
              <a:rPr dirty="0"/>
              <a:t>Users can be member</a:t>
            </a:r>
            <a:r>
              <a:rPr lang="en-US" dirty="0"/>
              <a:t>s</a:t>
            </a:r>
            <a:r>
              <a:rPr dirty="0"/>
              <a:t> of multiple groups</a:t>
            </a:r>
            <a:r>
              <a:rPr lang="en-US" dirty="0"/>
              <a:t>;</a:t>
            </a:r>
            <a:r>
              <a:rPr dirty="0"/>
              <a:t> groups can be nested</a:t>
            </a:r>
          </a:p>
          <a:p>
            <a:pPr marL="0" indent="0" defTabSz="457200">
              <a:lnSpc>
                <a:spcPts val="7900"/>
              </a:lnSpc>
              <a:spcBef>
                <a:spcPts val="0"/>
              </a:spcBef>
              <a:buSzTx/>
              <a:buNone/>
              <a:defRPr sz="5100"/>
            </a:pPr>
            <a:endParaRPr dirty="0"/>
          </a:p>
          <a:p>
            <a:pPr marL="0" indent="0" defTabSz="457200">
              <a:lnSpc>
                <a:spcPts val="7900"/>
              </a:lnSpc>
              <a:spcBef>
                <a:spcPts val="0"/>
              </a:spcBef>
              <a:buSzTx/>
              <a:buNone/>
              <a:defRPr sz="5100"/>
            </a:pPr>
            <a:r>
              <a:rPr dirty="0"/>
              <a:t>ACLs support </a:t>
            </a:r>
            <a:r>
              <a:rPr b="1" dirty="0">
                <a:solidFill>
                  <a:srgbClr val="FF0000"/>
                </a:solidFill>
              </a:rPr>
              <a:t>Allow and Deny </a:t>
            </a:r>
            <a:r>
              <a:rPr dirty="0"/>
              <a:t>rules</a:t>
            </a:r>
          </a:p>
        </p:txBody>
      </p:sp>
      <p:pic>
        <p:nvPicPr>
          <p:cNvPr id="381" name="20160415113621_71606.png" descr="20160415113621_71606.png"/>
          <p:cNvPicPr>
            <a:picLocks noChangeAspect="1"/>
          </p:cNvPicPr>
          <p:nvPr/>
        </p:nvPicPr>
        <p:blipFill>
          <a:blip r:embed="rId3"/>
          <a:stretch>
            <a:fillRect/>
          </a:stretch>
        </p:blipFill>
        <p:spPr>
          <a:xfrm>
            <a:off x="14794045" y="2586833"/>
            <a:ext cx="8607505" cy="10320334"/>
          </a:xfrm>
          <a:prstGeom prst="rect">
            <a:avLst/>
          </a:prstGeom>
          <a:ln w="12700">
            <a:miter lim="400000"/>
          </a:ln>
        </p:spPr>
      </p:pic>
      <p:sp>
        <p:nvSpPr>
          <p:cNvPr id="2" name="Cloud 1">
            <a:extLst>
              <a:ext uri="{FF2B5EF4-FFF2-40B4-BE49-F238E27FC236}">
                <a16:creationId xmlns:a16="http://schemas.microsoft.com/office/drawing/2014/main" id="{83BA23FA-FD25-E67D-4784-F3CB015F15A5}"/>
              </a:ext>
            </a:extLst>
          </p:cNvPr>
          <p:cNvSpPr/>
          <p:nvPr/>
        </p:nvSpPr>
        <p:spPr>
          <a:xfrm>
            <a:off x="12008520" y="534195"/>
            <a:ext cx="6814739" cy="1874044"/>
          </a:xfrm>
          <a:prstGeom prst="cloud">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0" i="0" u="none" strike="noStrike" cap="none" spc="0" normalizeH="0" baseline="0" dirty="0">
                <a:ln>
                  <a:noFill/>
                </a:ln>
                <a:solidFill>
                  <a:srgbClr val="FFFFFF"/>
                </a:solidFill>
                <a:effectLst/>
                <a:uFillTx/>
                <a:latin typeface="+mn-lt"/>
                <a:ea typeface="+mn-ea"/>
                <a:cs typeface="+mn-cs"/>
                <a:sym typeface="Helvetica Neue Medium"/>
              </a:rPr>
              <a:t>What is Modify permission?</a:t>
            </a:r>
            <a:endParaRPr kumimoji="0" lang="en-US" sz="2000" b="0" i="0" u="none" strike="noStrike" cap="none" spc="0" normalizeH="0" baseline="0" dirty="0">
              <a:ln>
                <a:noFill/>
              </a:ln>
              <a:solidFill>
                <a:srgbClr val="FFFFFF"/>
              </a:solidFill>
              <a:effectLst/>
              <a:uFillTx/>
              <a:latin typeface="+mn-lt"/>
              <a:ea typeface="+mn-ea"/>
              <a:cs typeface="+mn-cs"/>
              <a:sym typeface="Helvetica Neue Medium"/>
            </a:endParaRP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Object Security Desriptor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Object Security Desriptors</a:t>
            </a:r>
          </a:p>
        </p:txBody>
      </p:sp>
      <p:sp>
        <p:nvSpPr>
          <p:cNvPr id="386" name="Every object has a security descriptor…"/>
          <p:cNvSpPr txBox="1">
            <a:spLocks noGrp="1"/>
          </p:cNvSpPr>
          <p:nvPr>
            <p:ph type="body" idx="1"/>
          </p:nvPr>
        </p:nvSpPr>
        <p:spPr>
          <a:prstGeom prst="rect">
            <a:avLst/>
          </a:prstGeom>
        </p:spPr>
        <p:txBody>
          <a:bodyPr/>
          <a:lstStyle/>
          <a:p>
            <a:pPr marL="0" indent="0">
              <a:lnSpc>
                <a:spcPct val="110000"/>
              </a:lnSpc>
              <a:spcBef>
                <a:spcPts val="3700"/>
              </a:spcBef>
              <a:buSzTx/>
              <a:buNone/>
              <a:defRPr b="1"/>
            </a:pPr>
            <a:r>
              <a:rPr dirty="0"/>
              <a:t>Every </a:t>
            </a:r>
            <a:r>
              <a:rPr dirty="0">
                <a:solidFill>
                  <a:srgbClr val="FF0000"/>
                </a:solidFill>
              </a:rPr>
              <a:t>object</a:t>
            </a:r>
            <a:r>
              <a:rPr dirty="0"/>
              <a:t> has a </a:t>
            </a:r>
            <a:r>
              <a:rPr dirty="0">
                <a:solidFill>
                  <a:srgbClr val="FF0000"/>
                </a:solidFill>
              </a:rPr>
              <a:t>security descriptor</a:t>
            </a:r>
          </a:p>
          <a:p>
            <a:pPr marL="0" lvl="1" indent="0">
              <a:lnSpc>
                <a:spcPct val="110000"/>
              </a:lnSpc>
              <a:spcBef>
                <a:spcPts val="3700"/>
              </a:spcBef>
              <a:buSzTx/>
              <a:buNone/>
            </a:pPr>
            <a:r>
              <a:rPr dirty="0"/>
              <a:t>  - Specifies who can perform what and audit rules</a:t>
            </a:r>
          </a:p>
          <a:p>
            <a:pPr marL="0" lvl="1" indent="0">
              <a:lnSpc>
                <a:spcPct val="110000"/>
              </a:lnSpc>
              <a:spcBef>
                <a:spcPts val="3700"/>
              </a:spcBef>
              <a:buSzTx/>
              <a:buNone/>
              <a:defRPr b="1"/>
            </a:pPr>
            <a:r>
              <a:rPr dirty="0"/>
              <a:t>Contains</a:t>
            </a:r>
          </a:p>
          <a:p>
            <a:pPr marL="0" lvl="1" indent="0">
              <a:lnSpc>
                <a:spcPct val="110000"/>
              </a:lnSpc>
              <a:spcBef>
                <a:spcPts val="3700"/>
              </a:spcBef>
              <a:buSzTx/>
              <a:buNone/>
            </a:pPr>
            <a:r>
              <a:rPr dirty="0"/>
              <a:t>  - Security identifiers (SIDs) for the owner and primary group of an object.</a:t>
            </a:r>
          </a:p>
          <a:p>
            <a:pPr marL="0" lvl="1" indent="0">
              <a:lnSpc>
                <a:spcPct val="110000"/>
              </a:lnSpc>
              <a:spcBef>
                <a:spcPts val="3700"/>
              </a:spcBef>
              <a:buSzTx/>
              <a:buNone/>
            </a:pPr>
            <a:r>
              <a:rPr dirty="0"/>
              <a:t>  - Discretionary ACL (DACL): access rights allowed users or groups.</a:t>
            </a:r>
          </a:p>
          <a:p>
            <a:pPr marL="0" lvl="1" indent="0">
              <a:lnSpc>
                <a:spcPct val="110000"/>
              </a:lnSpc>
              <a:spcBef>
                <a:spcPts val="3700"/>
              </a:spcBef>
              <a:buSzTx/>
              <a:buNone/>
            </a:pPr>
            <a:r>
              <a:rPr dirty="0"/>
              <a:t>  - System ACL (SACL): types of attempts that generate audit records</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Token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Tokens</a:t>
            </a:r>
          </a:p>
        </p:txBody>
      </p:sp>
      <p:sp>
        <p:nvSpPr>
          <p:cNvPr id="389" name="Every process has a set of tokens — its “security context”…"/>
          <p:cNvSpPr txBox="1">
            <a:spLocks noGrp="1"/>
          </p:cNvSpPr>
          <p:nvPr>
            <p:ph type="body" idx="1"/>
          </p:nvPr>
        </p:nvSpPr>
        <p:spPr>
          <a:xfrm>
            <a:off x="1878750" y="2753889"/>
            <a:ext cx="20744971" cy="9707593"/>
          </a:xfrm>
          <a:prstGeom prst="rect">
            <a:avLst/>
          </a:prstGeom>
        </p:spPr>
        <p:txBody>
          <a:bodyPr/>
          <a:lstStyle/>
          <a:p>
            <a:pPr marL="0" indent="0">
              <a:lnSpc>
                <a:spcPct val="110000"/>
              </a:lnSpc>
              <a:spcBef>
                <a:spcPts val="3700"/>
              </a:spcBef>
              <a:buSzTx/>
              <a:buNone/>
            </a:pPr>
            <a:r>
              <a:rPr dirty="0"/>
              <a:t>Every </a:t>
            </a:r>
            <a:r>
              <a:rPr b="1" dirty="0">
                <a:solidFill>
                  <a:srgbClr val="FF0000"/>
                </a:solidFill>
              </a:rPr>
              <a:t>process</a:t>
            </a:r>
            <a:r>
              <a:rPr dirty="0"/>
              <a:t> has a set of </a:t>
            </a:r>
            <a:r>
              <a:rPr b="1" dirty="0">
                <a:solidFill>
                  <a:srgbClr val="FF0000"/>
                </a:solidFill>
              </a:rPr>
              <a:t>tokens </a:t>
            </a:r>
            <a:r>
              <a:rPr dirty="0"/>
              <a:t>— its “security context”</a:t>
            </a:r>
          </a:p>
          <a:p>
            <a:pPr marL="0" indent="0">
              <a:lnSpc>
                <a:spcPct val="110000"/>
              </a:lnSpc>
              <a:spcBef>
                <a:spcPts val="0"/>
              </a:spcBef>
              <a:buSzTx/>
              <a:buNone/>
              <a:defRPr sz="500"/>
            </a:pPr>
            <a:endParaRPr dirty="0"/>
          </a:p>
          <a:p>
            <a:pPr marL="762000" lvl="1" indent="-444500">
              <a:lnSpc>
                <a:spcPct val="110000"/>
              </a:lnSpc>
              <a:spcBef>
                <a:spcPts val="1100"/>
              </a:spcBef>
              <a:buChar char="-"/>
            </a:pPr>
            <a:r>
              <a:rPr dirty="0"/>
              <a:t>ID of user account</a:t>
            </a:r>
          </a:p>
          <a:p>
            <a:pPr marL="762000" lvl="1" indent="-444500">
              <a:lnSpc>
                <a:spcPct val="110000"/>
              </a:lnSpc>
              <a:spcBef>
                <a:spcPts val="1100"/>
              </a:spcBef>
              <a:buChar char="-"/>
            </a:pPr>
            <a:r>
              <a:rPr dirty="0"/>
              <a:t>ID of groups</a:t>
            </a:r>
          </a:p>
          <a:p>
            <a:pPr marL="762000" lvl="1" indent="-444500">
              <a:lnSpc>
                <a:spcPct val="110000"/>
              </a:lnSpc>
              <a:spcBef>
                <a:spcPts val="1100"/>
              </a:spcBef>
              <a:buChar char="-"/>
            </a:pPr>
            <a:r>
              <a:rPr dirty="0"/>
              <a:t>ID of login session</a:t>
            </a:r>
          </a:p>
          <a:p>
            <a:pPr marL="762000" lvl="1" indent="-444500">
              <a:lnSpc>
                <a:spcPct val="110000"/>
              </a:lnSpc>
              <a:spcBef>
                <a:spcPts val="1100"/>
              </a:spcBef>
              <a:buChar char="-"/>
            </a:pPr>
            <a:r>
              <a:rPr dirty="0"/>
              <a:t>List of OS privileges held by user/groups</a:t>
            </a:r>
          </a:p>
          <a:p>
            <a:pPr marL="762000" lvl="1" indent="-444500">
              <a:lnSpc>
                <a:spcPct val="110000"/>
              </a:lnSpc>
              <a:spcBef>
                <a:spcPts val="1100"/>
              </a:spcBef>
              <a:buChar char="-"/>
            </a:pPr>
            <a:r>
              <a:rPr dirty="0"/>
              <a:t>List of restrictions</a:t>
            </a:r>
          </a:p>
          <a:p>
            <a:pPr marL="0" lvl="1" indent="0">
              <a:lnSpc>
                <a:spcPct val="110000"/>
              </a:lnSpc>
              <a:spcBef>
                <a:spcPts val="1100"/>
              </a:spcBef>
              <a:buSzTx/>
              <a:buNone/>
            </a:pPr>
            <a:br>
              <a:rPr sz="500" dirty="0"/>
            </a:br>
            <a:r>
              <a:rPr dirty="0"/>
              <a:t>Impersonation token can be used temporarily to adopt a different context </a:t>
            </a:r>
            <a:br>
              <a:rPr sz="1200" dirty="0"/>
            </a:br>
            <a:endParaRPr sz="1200" dirty="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Access Request"/>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Access Request</a:t>
            </a:r>
          </a:p>
        </p:txBody>
      </p:sp>
      <p:sp>
        <p:nvSpPr>
          <p:cNvPr id="394" name="When a process wants to access an object, it presents its set of security tokens (security context)…"/>
          <p:cNvSpPr txBox="1">
            <a:spLocks noGrp="1"/>
          </p:cNvSpPr>
          <p:nvPr>
            <p:ph type="body" sz="half" idx="1"/>
          </p:nvPr>
        </p:nvSpPr>
        <p:spPr>
          <a:xfrm>
            <a:off x="1689100" y="3149600"/>
            <a:ext cx="11246792" cy="9296400"/>
          </a:xfrm>
          <a:prstGeom prst="rect">
            <a:avLst/>
          </a:prstGeom>
        </p:spPr>
        <p:txBody>
          <a:bodyPr/>
          <a:lstStyle/>
          <a:p>
            <a:pPr marL="0" indent="0">
              <a:buSzTx/>
              <a:buNone/>
            </a:pPr>
            <a:r>
              <a:rPr dirty="0"/>
              <a:t>When a </a:t>
            </a:r>
            <a:r>
              <a:rPr b="1" dirty="0">
                <a:solidFill>
                  <a:srgbClr val="FF0000"/>
                </a:solidFill>
              </a:rPr>
              <a:t>process</a:t>
            </a:r>
            <a:r>
              <a:rPr dirty="0"/>
              <a:t> wants to access an </a:t>
            </a:r>
            <a:r>
              <a:rPr b="1" dirty="0">
                <a:solidFill>
                  <a:srgbClr val="FF0000"/>
                </a:solidFill>
              </a:rPr>
              <a:t>object</a:t>
            </a:r>
            <a:r>
              <a:rPr dirty="0"/>
              <a:t>, it presents its set of </a:t>
            </a:r>
            <a:r>
              <a:rPr b="1" dirty="0">
                <a:solidFill>
                  <a:srgbClr val="FF0000"/>
                </a:solidFill>
              </a:rPr>
              <a:t>security tokens </a:t>
            </a:r>
            <a:r>
              <a:rPr dirty="0"/>
              <a:t>(security context)</a:t>
            </a:r>
          </a:p>
          <a:p>
            <a:pPr marL="0" indent="0">
              <a:buSzTx/>
              <a:buNone/>
            </a:pPr>
            <a:r>
              <a:rPr dirty="0"/>
              <a:t>Windows checks whether the security context has access to the object based on the object’s security descriptor </a:t>
            </a:r>
          </a:p>
        </p:txBody>
      </p:sp>
      <p:pic>
        <p:nvPicPr>
          <p:cNvPr id="395" name="Image" descr="Image"/>
          <p:cNvPicPr>
            <a:picLocks noChangeAspect="1"/>
          </p:cNvPicPr>
          <p:nvPr/>
        </p:nvPicPr>
        <p:blipFill>
          <a:blip r:embed="rId3"/>
          <a:stretch>
            <a:fillRect/>
          </a:stretch>
        </p:blipFill>
        <p:spPr>
          <a:xfrm>
            <a:off x="13811122" y="3783326"/>
            <a:ext cx="9574895" cy="8028948"/>
          </a:xfrm>
          <a:prstGeom prst="rect">
            <a:avLst/>
          </a:prstGeom>
          <a:ln w="12700">
            <a:miter lim="400000"/>
          </a:ln>
        </p:spPr>
      </p:pic>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Capabilities vs. ACL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Capabilities vs. ACLs</a:t>
            </a:r>
          </a:p>
        </p:txBody>
      </p:sp>
      <p:sp>
        <p:nvSpPr>
          <p:cNvPr id="400" name="Capabilities: subject presents an unforgeable ticket that grants access to an object. System doesn’t care who subject is, just that they have access"/>
          <p:cNvSpPr txBox="1">
            <a:spLocks noGrp="1"/>
          </p:cNvSpPr>
          <p:nvPr>
            <p:ph type="body" sz="quarter" idx="1"/>
          </p:nvPr>
        </p:nvSpPr>
        <p:spPr>
          <a:xfrm>
            <a:off x="1455616" y="3892332"/>
            <a:ext cx="14463534" cy="2948673"/>
          </a:xfrm>
          <a:prstGeom prst="rect">
            <a:avLst/>
          </a:prstGeom>
        </p:spPr>
        <p:txBody>
          <a:bodyPr>
            <a:normAutofit lnSpcReduction="10000"/>
          </a:bodyPr>
          <a:lstStyle/>
          <a:p>
            <a:pPr marL="0" indent="0">
              <a:buSzTx/>
              <a:buNone/>
              <a:defRPr b="1"/>
            </a:pPr>
            <a:r>
              <a:rPr dirty="0"/>
              <a:t>Capabilities: </a:t>
            </a:r>
            <a:r>
              <a:rPr b="0" dirty="0"/>
              <a:t>subject presents an </a:t>
            </a:r>
            <a:r>
              <a:rPr b="1" dirty="0">
                <a:solidFill>
                  <a:srgbClr val="FF0000"/>
                </a:solidFill>
              </a:rPr>
              <a:t>unforgeable</a:t>
            </a:r>
            <a:r>
              <a:rPr b="0" dirty="0"/>
              <a:t> ticket that grants access to an object. System </a:t>
            </a:r>
            <a:r>
              <a:rPr b="1" dirty="0">
                <a:solidFill>
                  <a:srgbClr val="FF0000"/>
                </a:solidFill>
              </a:rPr>
              <a:t>doesn’t care who subject </a:t>
            </a:r>
            <a:r>
              <a:rPr b="0" dirty="0"/>
              <a:t>is, just that they have access</a:t>
            </a:r>
            <a:r>
              <a:rPr lang="en-US" b="0" dirty="0"/>
              <a:t>. Like money order, cashier’s check.</a:t>
            </a:r>
            <a:endParaRPr b="0" dirty="0"/>
          </a:p>
        </p:txBody>
      </p:sp>
      <p:pic>
        <p:nvPicPr>
          <p:cNvPr id="401" name="images.jpg" descr="images.jpg"/>
          <p:cNvPicPr>
            <a:picLocks noChangeAspect="1"/>
          </p:cNvPicPr>
          <p:nvPr/>
        </p:nvPicPr>
        <p:blipFill>
          <a:blip r:embed="rId3"/>
          <a:stretch>
            <a:fillRect/>
          </a:stretch>
        </p:blipFill>
        <p:spPr>
          <a:xfrm>
            <a:off x="17364479" y="3892332"/>
            <a:ext cx="5395355" cy="2948673"/>
          </a:xfrm>
          <a:prstGeom prst="rect">
            <a:avLst/>
          </a:prstGeom>
          <a:ln w="12700">
            <a:miter lim="400000"/>
          </a:ln>
        </p:spPr>
      </p:pic>
      <p:pic>
        <p:nvPicPr>
          <p:cNvPr id="402" name="wedding_26-512.png" descr="wedding_26-512.png"/>
          <p:cNvPicPr>
            <a:picLocks noChangeAspect="1"/>
          </p:cNvPicPr>
          <p:nvPr/>
        </p:nvPicPr>
        <p:blipFill>
          <a:blip r:embed="rId4"/>
          <a:stretch>
            <a:fillRect/>
          </a:stretch>
        </p:blipFill>
        <p:spPr>
          <a:xfrm>
            <a:off x="18559984" y="9019503"/>
            <a:ext cx="3004197" cy="3004196"/>
          </a:xfrm>
          <a:prstGeom prst="rect">
            <a:avLst/>
          </a:prstGeom>
          <a:ln w="12700">
            <a:miter lim="400000"/>
          </a:ln>
        </p:spPr>
      </p:pic>
      <p:sp>
        <p:nvSpPr>
          <p:cNvPr id="403" name="ACL: system checks where subject is on list of users with access to the object"/>
          <p:cNvSpPr txBox="1"/>
          <p:nvPr/>
        </p:nvSpPr>
        <p:spPr>
          <a:xfrm>
            <a:off x="1455616" y="9047339"/>
            <a:ext cx="14463534" cy="29486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pPr algn="l">
              <a:spcBef>
                <a:spcPts val="5900"/>
              </a:spcBef>
              <a:defRPr sz="4800"/>
            </a:pPr>
            <a:r>
              <a:rPr dirty="0"/>
              <a:t>ACL: </a:t>
            </a:r>
            <a:r>
              <a:rPr b="0" dirty="0"/>
              <a:t>system </a:t>
            </a:r>
            <a:r>
              <a:rPr dirty="0">
                <a:solidFill>
                  <a:srgbClr val="FF0000"/>
                </a:solidFill>
              </a:rPr>
              <a:t>checks</a:t>
            </a:r>
            <a:r>
              <a:rPr b="0" dirty="0"/>
              <a:t> where </a:t>
            </a:r>
            <a:r>
              <a:rPr dirty="0">
                <a:solidFill>
                  <a:srgbClr val="FF0000"/>
                </a:solidFill>
              </a:rPr>
              <a:t>subject</a:t>
            </a:r>
            <a:r>
              <a:rPr b="0" dirty="0"/>
              <a:t> is on list of users with access to the object</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Weak Protection on Desktops"/>
          <p:cNvSpPr txBox="1">
            <a:spLocks noGrp="1"/>
          </p:cNvSpPr>
          <p:nvPr>
            <p:ph type="title"/>
          </p:nvPr>
        </p:nvSpPr>
        <p:spPr>
          <a:prstGeom prst="rect">
            <a:avLst/>
          </a:prstGeom>
        </p:spPr>
        <p:txBody>
          <a:bodyPr/>
          <a:lstStyle>
            <a:lvl1pPr algn="l">
              <a:defRPr>
                <a:latin typeface="Helvetica Neue Bold Condensed"/>
                <a:ea typeface="Helvetica Neue Bold Condensed"/>
                <a:cs typeface="Helvetica Neue Bold Condensed"/>
                <a:sym typeface="Helvetica Neue Bold Condensed"/>
              </a:defRPr>
            </a:lvl1pPr>
          </a:lstStyle>
          <a:p>
            <a:r>
              <a:t>Weak Protection on Desktops</a:t>
            </a:r>
          </a:p>
        </p:txBody>
      </p:sp>
      <p:sp>
        <p:nvSpPr>
          <p:cNvPr id="408" name="Relying on user permission provides user with little protection against malicious applications…"/>
          <p:cNvSpPr txBox="1">
            <a:spLocks noGrp="1"/>
          </p:cNvSpPr>
          <p:nvPr>
            <p:ph type="body" sz="half" idx="1"/>
          </p:nvPr>
        </p:nvSpPr>
        <p:spPr>
          <a:xfrm>
            <a:off x="1455616" y="3892332"/>
            <a:ext cx="20054213" cy="6273294"/>
          </a:xfrm>
          <a:prstGeom prst="rect">
            <a:avLst/>
          </a:prstGeom>
        </p:spPr>
        <p:txBody>
          <a:bodyPr/>
          <a:lstStyle/>
          <a:p>
            <a:pPr marL="0" indent="0">
              <a:buSzTx/>
              <a:buNone/>
            </a:pPr>
            <a:r>
              <a:rPr dirty="0"/>
              <a:t>Relying on user permission provides user</a:t>
            </a:r>
            <a:r>
              <a:rPr lang="en-US" dirty="0"/>
              <a:t>s</a:t>
            </a:r>
            <a:r>
              <a:rPr dirty="0"/>
              <a:t> with </a:t>
            </a:r>
            <a:r>
              <a:rPr b="1" dirty="0">
                <a:solidFill>
                  <a:srgbClr val="FF0000"/>
                </a:solidFill>
              </a:rPr>
              <a:t>little protection </a:t>
            </a:r>
            <a:r>
              <a:rPr dirty="0"/>
              <a:t>against malicious applications</a:t>
            </a:r>
          </a:p>
          <a:p>
            <a:pPr marL="0" indent="0">
              <a:buSzTx/>
              <a:buNone/>
            </a:pPr>
            <a:r>
              <a:rPr dirty="0"/>
              <a:t>Malicious application </a:t>
            </a:r>
            <a:r>
              <a:rPr b="1" dirty="0">
                <a:solidFill>
                  <a:srgbClr val="FF0000"/>
                </a:solidFill>
              </a:rPr>
              <a:t>running as you </a:t>
            </a:r>
            <a:r>
              <a:rPr dirty="0"/>
              <a:t>has access to all of your files</a:t>
            </a:r>
          </a:p>
          <a:p>
            <a:pPr marL="0" indent="0">
              <a:buSzTx/>
              <a:buNone/>
            </a:pPr>
            <a:r>
              <a:rPr b="1" dirty="0">
                <a:solidFill>
                  <a:srgbClr val="FF0000"/>
                </a:solidFill>
              </a:rPr>
              <a:t>Adobe Acrobat </a:t>
            </a:r>
            <a:r>
              <a:rPr dirty="0"/>
              <a:t>can edit, delete, and encrypt/ransom </a:t>
            </a:r>
            <a:r>
              <a:rPr b="1" dirty="0">
                <a:solidFill>
                  <a:srgbClr val="FF0000"/>
                </a:solidFill>
              </a:rPr>
              <a:t>all of your data</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Mac OS App Sandbox"/>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Mac OS App Sandbox</a:t>
            </a:r>
          </a:p>
        </p:txBody>
      </p:sp>
      <p:sp>
        <p:nvSpPr>
          <p:cNvPr id="413" name="Mac OS now sandboxes many applications and mediates access to:…"/>
          <p:cNvSpPr txBox="1">
            <a:spLocks noGrp="1"/>
          </p:cNvSpPr>
          <p:nvPr>
            <p:ph type="subTitle" idx="1"/>
          </p:nvPr>
        </p:nvSpPr>
        <p:spPr>
          <a:xfrm>
            <a:off x="1689100" y="3149600"/>
            <a:ext cx="21005800" cy="9296400"/>
          </a:xfrm>
          <a:prstGeom prst="rect">
            <a:avLst/>
          </a:prstGeom>
        </p:spPr>
        <p:txBody>
          <a:bodyPr anchor="ctr"/>
          <a:lstStyle/>
          <a:p>
            <a:pPr algn="l">
              <a:spcBef>
                <a:spcPts val="4500"/>
              </a:spcBef>
              <a:defRPr sz="4800"/>
            </a:pPr>
            <a:r>
              <a:rPr dirty="0"/>
              <a:t>Mac OS now sandboxes many applications and mediates access to:</a:t>
            </a:r>
          </a:p>
          <a:p>
            <a:pPr marL="1104900" indent="-469900" algn="l">
              <a:spcBef>
                <a:spcPts val="1800"/>
              </a:spcBef>
              <a:buSzPct val="100000"/>
              <a:buChar char="-"/>
              <a:defRPr sz="4800"/>
            </a:pPr>
            <a:r>
              <a:rPr dirty="0"/>
              <a:t>Hardware (Camera, Microphone, USB, Printer)</a:t>
            </a:r>
          </a:p>
          <a:p>
            <a:pPr marL="1104900" indent="-469900" algn="l">
              <a:spcBef>
                <a:spcPts val="1800"/>
              </a:spcBef>
              <a:buSzPct val="100000"/>
              <a:buChar char="-"/>
              <a:defRPr sz="4800"/>
            </a:pPr>
            <a:r>
              <a:rPr dirty="0"/>
              <a:t>Network Connections (Inbound or Outbound)</a:t>
            </a:r>
          </a:p>
          <a:p>
            <a:pPr marL="1104900" indent="-469900" algn="l">
              <a:spcBef>
                <a:spcPts val="1800"/>
              </a:spcBef>
              <a:buSzPct val="100000"/>
              <a:buChar char="-"/>
              <a:defRPr sz="4800"/>
            </a:pPr>
            <a:r>
              <a:rPr dirty="0"/>
              <a:t>App Data (Calendar, Location, Contacts)</a:t>
            </a:r>
          </a:p>
          <a:p>
            <a:pPr marL="1104900" indent="-469900" algn="l">
              <a:spcBef>
                <a:spcPts val="1800"/>
              </a:spcBef>
              <a:buSzPct val="100000"/>
              <a:buChar char="-"/>
              <a:defRPr sz="4800"/>
            </a:pPr>
            <a:r>
              <a:rPr dirty="0"/>
              <a:t>User Files (Downloads, Pictures, Music, Movies, User Selected Files)</a:t>
            </a:r>
          </a:p>
          <a:p>
            <a:pPr algn="l">
              <a:spcBef>
                <a:spcPts val="1800"/>
              </a:spcBef>
              <a:defRPr sz="4800"/>
            </a:pPr>
            <a:endParaRPr dirty="0"/>
          </a:p>
          <a:p>
            <a:pPr algn="l">
              <a:spcBef>
                <a:spcPts val="1800"/>
              </a:spcBef>
              <a:defRPr sz="4800"/>
            </a:pPr>
            <a:r>
              <a:rPr b="1" dirty="0">
                <a:solidFill>
                  <a:srgbClr val="FF0000"/>
                </a:solidFill>
              </a:rPr>
              <a:t>Access</a:t>
            </a:r>
            <a:r>
              <a:rPr dirty="0"/>
              <a:t> to any resource </a:t>
            </a:r>
            <a:r>
              <a:rPr b="1" dirty="0">
                <a:solidFill>
                  <a:srgbClr val="FF0000"/>
                </a:solidFill>
              </a:rPr>
              <a:t>not explicitly requested </a:t>
            </a:r>
            <a:r>
              <a:rPr dirty="0"/>
              <a:t>in the project definition is </a:t>
            </a:r>
            <a:r>
              <a:rPr b="1" dirty="0">
                <a:solidFill>
                  <a:srgbClr val="FF0000"/>
                </a:solidFill>
              </a:rPr>
              <a:t>rejected</a:t>
            </a:r>
            <a:r>
              <a:rPr dirty="0"/>
              <a:t> by the system at run time. </a:t>
            </a:r>
          </a:p>
        </p:txBody>
      </p:sp>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Android Process Isolation"/>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Android Process Isolation</a:t>
            </a:r>
          </a:p>
        </p:txBody>
      </p:sp>
      <p:sp>
        <p:nvSpPr>
          <p:cNvPr id="416" name="Android uses Linux and its own kernel application sandbox for isolation…"/>
          <p:cNvSpPr txBox="1">
            <a:spLocks noGrp="1"/>
          </p:cNvSpPr>
          <p:nvPr>
            <p:ph type="subTitle" idx="1"/>
          </p:nvPr>
        </p:nvSpPr>
        <p:spPr>
          <a:xfrm>
            <a:off x="1689100" y="3149600"/>
            <a:ext cx="21005800" cy="9296400"/>
          </a:xfrm>
          <a:prstGeom prst="rect">
            <a:avLst/>
          </a:prstGeom>
        </p:spPr>
        <p:txBody>
          <a:bodyPr anchor="ctr"/>
          <a:lstStyle/>
          <a:p>
            <a:pPr algn="l">
              <a:spcBef>
                <a:spcPts val="5900"/>
              </a:spcBef>
              <a:defRPr sz="4800"/>
            </a:pPr>
            <a:r>
              <a:rPr dirty="0"/>
              <a:t>Android uses Linux and its own kernel application sandbox for isolation</a:t>
            </a:r>
          </a:p>
          <a:p>
            <a:pPr algn="l">
              <a:spcBef>
                <a:spcPts val="5900"/>
              </a:spcBef>
              <a:defRPr sz="4800"/>
            </a:pPr>
            <a:r>
              <a:rPr dirty="0"/>
              <a:t>Each application runs with its own UID in its </a:t>
            </a:r>
            <a:r>
              <a:rPr b="1" dirty="0">
                <a:solidFill>
                  <a:srgbClr val="FF0000"/>
                </a:solidFill>
              </a:rPr>
              <a:t>own VM </a:t>
            </a:r>
          </a:p>
          <a:p>
            <a:pPr algn="l">
              <a:spcBef>
                <a:spcPts val="5900"/>
              </a:spcBef>
              <a:defRPr sz="4800"/>
            </a:pPr>
            <a:r>
              <a:rPr dirty="0"/>
              <a:t>  - Apps cannot interact with one another</a:t>
            </a:r>
          </a:p>
          <a:p>
            <a:pPr algn="l">
              <a:spcBef>
                <a:spcPts val="5900"/>
              </a:spcBef>
              <a:defRPr sz="4800"/>
            </a:pPr>
            <a:r>
              <a:rPr dirty="0"/>
              <a:t>  - </a:t>
            </a:r>
            <a:r>
              <a:rPr b="1" dirty="0">
                <a:solidFill>
                  <a:srgbClr val="FF0000"/>
                </a:solidFill>
              </a:rPr>
              <a:t>Limit access </a:t>
            </a:r>
            <a:r>
              <a:rPr dirty="0"/>
              <a:t>to system resources (decided at installation time)</a:t>
            </a:r>
          </a:p>
          <a:p>
            <a:pPr algn="l">
              <a:spcBef>
                <a:spcPts val="5900"/>
              </a:spcBef>
              <a:defRPr sz="4800"/>
            </a:pPr>
            <a:r>
              <a:rPr dirty="0"/>
              <a:t>Reference monitor checks permissions on intercomponent communication</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5E5E5E"/>
        </a:solidFill>
        <a:effectLst/>
      </p:bgPr>
    </p:bg>
    <p:spTree>
      <p:nvGrpSpPr>
        <p:cNvPr id="1" name=""/>
        <p:cNvGrpSpPr/>
        <p:nvPr/>
      </p:nvGrpSpPr>
      <p:grpSpPr>
        <a:xfrm>
          <a:off x="0" y="0"/>
          <a:ext cx="0" cy="0"/>
          <a:chOff x="0" y="0"/>
          <a:chExt cx="0" cy="0"/>
        </a:xfrm>
      </p:grpSpPr>
      <p:sp>
        <p:nvSpPr>
          <p:cNvPr id="418" name="Chrome Security Architecture"/>
          <p:cNvSpPr txBox="1">
            <a:spLocks noGrp="1"/>
          </p:cNvSpPr>
          <p:nvPr>
            <p:ph type="title"/>
          </p:nvPr>
        </p:nvSpPr>
        <p:spPr>
          <a:prstGeom prst="rect">
            <a:avLst/>
          </a:prstGeom>
        </p:spPr>
        <p:txBody>
          <a:bodyPr>
            <a:normAutofit fontScale="90000"/>
          </a:bodyPr>
          <a:lstStyle>
            <a:lvl1pPr defTabSz="726440">
              <a:defRPr sz="14960">
                <a:solidFill>
                  <a:srgbClr val="FFFFFF"/>
                </a:solidFill>
                <a:latin typeface="Helvetica Neue Bold Condensed"/>
                <a:ea typeface="Helvetica Neue Bold Condensed"/>
                <a:cs typeface="Helvetica Neue Bold Condensed"/>
                <a:sym typeface="Helvetica Neue Bold Condensed"/>
              </a:defRPr>
            </a:lvl1pPr>
          </a:lstStyle>
          <a:p>
            <a:r>
              <a:t>Chrome Security Architecture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stems must be designed to be resilient in the face of both software vulnerabilities and malicious users">
            <a:extLst>
              <a:ext uri="{FF2B5EF4-FFF2-40B4-BE49-F238E27FC236}">
                <a16:creationId xmlns:a16="http://schemas.microsoft.com/office/drawing/2014/main" id="{CAD25C6C-695F-7201-8DE6-783AB56C003A}"/>
              </a:ext>
            </a:extLst>
          </p:cNvPr>
          <p:cNvSpPr txBox="1">
            <a:spLocks/>
          </p:cNvSpPr>
          <p:nvPr/>
        </p:nvSpPr>
        <p:spPr>
          <a:xfrm>
            <a:off x="1919409" y="2742633"/>
            <a:ext cx="20545181" cy="7805431"/>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defTabSz="584200" hangingPunct="1">
              <a:spcBef>
                <a:spcPts val="6000"/>
              </a:spcBef>
              <a:buSzTx/>
              <a:buFontTx/>
              <a:buNone/>
              <a:defRPr sz="10600">
                <a:solidFill>
                  <a:srgbClr val="FFFFFF"/>
                </a:solidFill>
                <a:latin typeface="Helvetica Neue Bold Condensed"/>
                <a:ea typeface="Helvetica Neue Bold Condensed"/>
                <a:cs typeface="Helvetica Neue Bold Condensed"/>
                <a:sym typeface="Helvetica Neue Bold Condensed"/>
              </a:defRPr>
            </a:pPr>
            <a:r>
              <a:rPr lang="en-US" sz="10600">
                <a:solidFill>
                  <a:srgbClr val="FFFFFF"/>
                </a:solidFill>
                <a:latin typeface="Helvetica Neue Bold Condensed"/>
                <a:ea typeface="Helvetica Neue Bold Condensed"/>
                <a:cs typeface="Helvetica Neue Bold Condensed"/>
                <a:sym typeface="Helvetica Neue Bold Condensed"/>
              </a:rPr>
              <a:t>Systems </a:t>
            </a:r>
            <a:r>
              <a:rPr lang="en-US" sz="10600" u="sng">
                <a:solidFill>
                  <a:srgbClr val="FFFFFF"/>
                </a:solidFill>
                <a:latin typeface="Helvetica Neue Bold Condensed"/>
                <a:ea typeface="Helvetica Neue Bold Condensed"/>
                <a:cs typeface="Helvetica Neue Bold Condensed"/>
                <a:sym typeface="Helvetica Neue Bold Condensed"/>
              </a:rPr>
              <a:t>must</a:t>
            </a:r>
            <a:r>
              <a:rPr lang="en-US" sz="10600">
                <a:solidFill>
                  <a:srgbClr val="FFFFFF"/>
                </a:solidFill>
                <a:latin typeface="Helvetica Neue Bold Condensed"/>
                <a:ea typeface="Helvetica Neue Bold Condensed"/>
                <a:cs typeface="Helvetica Neue Bold Condensed"/>
                <a:sym typeface="Helvetica Neue Bold Condensed"/>
              </a:rPr>
              <a:t> be designed to be resilient in the face of both software vulnerabilities and malicious users</a:t>
            </a:r>
            <a:endParaRPr lang="en-US" sz="10600" dirty="0">
              <a:solidFill>
                <a:srgbClr val="FFFFFF"/>
              </a:solidFill>
              <a:latin typeface="Helvetica Neue Bold Condensed"/>
              <a:ea typeface="Helvetica Neue Bold Condensed"/>
              <a:cs typeface="Helvetica Neue Bold Condensed"/>
              <a:sym typeface="Helvetica Neue Bold Condensed"/>
            </a:endParaRPr>
          </a:p>
        </p:txBody>
      </p:sp>
      <p:sp>
        <p:nvSpPr>
          <p:cNvPr id="3" name="Systems must be designed to be resilient in the face of both software vulnerabilities and malicious users">
            <a:extLst>
              <a:ext uri="{FF2B5EF4-FFF2-40B4-BE49-F238E27FC236}">
                <a16:creationId xmlns:a16="http://schemas.microsoft.com/office/drawing/2014/main" id="{954560DA-96A9-3C40-358F-9AFFC8C673F1}"/>
              </a:ext>
            </a:extLst>
          </p:cNvPr>
          <p:cNvSpPr txBox="1">
            <a:spLocks/>
          </p:cNvSpPr>
          <p:nvPr/>
        </p:nvSpPr>
        <p:spPr>
          <a:xfrm>
            <a:off x="2071809" y="2895033"/>
            <a:ext cx="20545181" cy="7805431"/>
          </a:xfrm>
          <a:prstGeom prst="rect">
            <a:avLst/>
          </a:prstGeom>
        </p:spPr>
        <p:txBody>
          <a:bodyPr/>
          <a:lst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indent="0" defTabSz="584200" hangingPunct="1">
              <a:spcBef>
                <a:spcPts val="6000"/>
              </a:spcBef>
              <a:buSzTx/>
              <a:buFontTx/>
              <a:buNone/>
              <a:defRPr sz="10600">
                <a:solidFill>
                  <a:srgbClr val="FFFFFF"/>
                </a:solidFill>
                <a:latin typeface="Helvetica Neue Bold Condensed"/>
                <a:ea typeface="Helvetica Neue Bold Condensed"/>
                <a:cs typeface="Helvetica Neue Bold Condensed"/>
                <a:sym typeface="Helvetica Neue Bold Condensed"/>
              </a:defRPr>
            </a:pPr>
            <a:r>
              <a:rPr lang="en-US" sz="10600">
                <a:solidFill>
                  <a:schemeClr val="tx1"/>
                </a:solidFill>
                <a:latin typeface="Helvetica Neue Bold Condensed"/>
                <a:ea typeface="Helvetica Neue Bold Condensed"/>
                <a:cs typeface="Helvetica Neue Bold Condensed"/>
                <a:sym typeface="Helvetica Neue Bold Condensed"/>
              </a:rPr>
              <a:t>Systems </a:t>
            </a:r>
            <a:r>
              <a:rPr lang="en-US" sz="10600" u="sng">
                <a:solidFill>
                  <a:schemeClr val="tx1"/>
                </a:solidFill>
                <a:latin typeface="Helvetica Neue Bold Condensed"/>
                <a:ea typeface="Helvetica Neue Bold Condensed"/>
                <a:cs typeface="Helvetica Neue Bold Condensed"/>
                <a:sym typeface="Helvetica Neue Bold Condensed"/>
              </a:rPr>
              <a:t>must</a:t>
            </a:r>
            <a:r>
              <a:rPr lang="en-US" sz="10600">
                <a:solidFill>
                  <a:schemeClr val="tx1"/>
                </a:solidFill>
                <a:latin typeface="Helvetica Neue Bold Condensed"/>
                <a:ea typeface="Helvetica Neue Bold Condensed"/>
                <a:cs typeface="Helvetica Neue Bold Condensed"/>
                <a:sym typeface="Helvetica Neue Bold Condensed"/>
              </a:rPr>
              <a:t> be designed to be resilient in the face of both software vulnerabilities and malicious users</a:t>
            </a:r>
            <a:endParaRPr lang="en-US" sz="10600" dirty="0">
              <a:solidFill>
                <a:schemeClr val="tx1"/>
              </a:solidFill>
              <a:latin typeface="Helvetica Neue Bold Condensed"/>
              <a:ea typeface="Helvetica Neue Bold Condensed"/>
              <a:cs typeface="Helvetica Neue Bold Condensed"/>
              <a:sym typeface="Helvetica Neue Bold Condensed"/>
            </a:endParaRPr>
          </a:p>
        </p:txBody>
      </p:sp>
    </p:spTree>
    <p:extLst>
      <p:ext uri="{BB962C8B-B14F-4D97-AF65-F5344CB8AC3E}">
        <p14:creationId xmlns:p14="http://schemas.microsoft.com/office/powerpoint/2010/main" val="83766052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0" name="browser-arch.png" descr="browser-arch.png"/>
          <p:cNvPicPr>
            <a:picLocks noChangeAspect="1"/>
          </p:cNvPicPr>
          <p:nvPr/>
        </p:nvPicPr>
        <p:blipFill>
          <a:blip r:embed="rId3"/>
          <a:stretch>
            <a:fillRect/>
          </a:stretch>
        </p:blipFill>
        <p:spPr>
          <a:xfrm>
            <a:off x="965079" y="4034022"/>
            <a:ext cx="22453842" cy="6723175"/>
          </a:xfrm>
          <a:prstGeom prst="rect">
            <a:avLst/>
          </a:prstGeom>
          <a:ln w="12700">
            <a:miter lim="400000"/>
          </a:ln>
        </p:spPr>
      </p:pic>
      <p:sp>
        <p:nvSpPr>
          <p:cNvPr id="421" name="Modern Chrome Architecture"/>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Modern Chrome Architecture</a:t>
            </a:r>
          </a:p>
        </p:txBody>
      </p:sp>
      <p:sp>
        <p:nvSpPr>
          <p:cNvPr id="422" name="Pre 2006"/>
          <p:cNvSpPr txBox="1"/>
          <p:nvPr/>
        </p:nvSpPr>
        <p:spPr>
          <a:xfrm>
            <a:off x="3977387" y="11235252"/>
            <a:ext cx="4241877" cy="1291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900">
                <a:solidFill>
                  <a:schemeClr val="accent1">
                    <a:lumOff val="-13575"/>
                  </a:schemeClr>
                </a:solidFill>
              </a:defRPr>
            </a:lvl1pPr>
          </a:lstStyle>
          <a:p>
            <a:r>
              <a:t>Pre 2006</a:t>
            </a:r>
          </a:p>
        </p:txBody>
      </p:sp>
      <p:sp>
        <p:nvSpPr>
          <p:cNvPr id="423" name="Modern"/>
          <p:cNvSpPr txBox="1"/>
          <p:nvPr/>
        </p:nvSpPr>
        <p:spPr>
          <a:xfrm>
            <a:off x="15614140" y="11235252"/>
            <a:ext cx="3829521" cy="1291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900">
                <a:solidFill>
                  <a:schemeClr val="accent1">
                    <a:lumOff val="-13575"/>
                  </a:schemeClr>
                </a:solidFill>
              </a:defRPr>
            </a:lvl1pPr>
          </a:lstStyle>
          <a:p>
            <a:r>
              <a:t>Modern</a:t>
            </a:r>
          </a:p>
        </p:txBody>
      </p:sp>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Chrome Processes"/>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Chrome Processes</a:t>
            </a:r>
          </a:p>
        </p:txBody>
      </p:sp>
      <p:pic>
        <p:nvPicPr>
          <p:cNvPr id="428" name="browserui.png" descr="browserui.png"/>
          <p:cNvPicPr>
            <a:picLocks noChangeAspect="1"/>
          </p:cNvPicPr>
          <p:nvPr/>
        </p:nvPicPr>
        <p:blipFill>
          <a:blip r:embed="rId3"/>
          <a:stretch>
            <a:fillRect/>
          </a:stretch>
        </p:blipFill>
        <p:spPr>
          <a:xfrm>
            <a:off x="12423630" y="3156885"/>
            <a:ext cx="10985501" cy="5600701"/>
          </a:xfrm>
          <a:prstGeom prst="rect">
            <a:avLst/>
          </a:prstGeom>
          <a:ln w="12700">
            <a:miter lim="400000"/>
          </a:ln>
        </p:spPr>
      </p:pic>
      <p:sp>
        <p:nvSpPr>
          <p:cNvPr id="429" name="Browser Process Controls &quot;chrome&quot; part of the application  like address bar and, bookmarks. Also  handles the invisible, privileged parts of a  web browser like network requests.…"/>
          <p:cNvSpPr txBox="1">
            <a:spLocks noGrp="1"/>
          </p:cNvSpPr>
          <p:nvPr>
            <p:ph type="subTitle" idx="1"/>
          </p:nvPr>
        </p:nvSpPr>
        <p:spPr>
          <a:xfrm>
            <a:off x="1903567" y="2978025"/>
            <a:ext cx="20478764" cy="9791950"/>
          </a:xfrm>
          <a:prstGeom prst="rect">
            <a:avLst/>
          </a:prstGeom>
        </p:spPr>
        <p:txBody>
          <a:bodyPr anchor="ctr"/>
          <a:lstStyle/>
          <a:p>
            <a:pPr algn="l" defTabSz="685165">
              <a:spcBef>
                <a:spcPts val="3400"/>
              </a:spcBef>
              <a:defRPr sz="3984" b="1"/>
            </a:pPr>
            <a:r>
              <a:t>Browser Process</a:t>
            </a:r>
            <a:br/>
            <a:r>
              <a:rPr b="0"/>
              <a:t>Controls "chrome" part of the application </a:t>
            </a:r>
            <a:br>
              <a:rPr b="0"/>
            </a:br>
            <a:r>
              <a:rPr b="0"/>
              <a:t>like address bar and, bookmarks. Also </a:t>
            </a:r>
            <a:br>
              <a:rPr b="0"/>
            </a:br>
            <a:r>
              <a:rPr b="0"/>
              <a:t>handles the invisible, privileged parts of a </a:t>
            </a:r>
            <a:br>
              <a:rPr b="0"/>
            </a:br>
            <a:r>
              <a:rPr b="0"/>
              <a:t>web browser like network requests.</a:t>
            </a:r>
          </a:p>
          <a:p>
            <a:pPr algn="l" defTabSz="685165">
              <a:spcBef>
                <a:spcPts val="3400"/>
              </a:spcBef>
              <a:defRPr sz="3984" b="1"/>
            </a:pPr>
            <a:r>
              <a:t>Renderer Process</a:t>
            </a:r>
            <a:br/>
            <a:r>
              <a:rPr b="0"/>
              <a:t>Controls anything inside of the tab where </a:t>
            </a:r>
            <a:br>
              <a:rPr b="0"/>
            </a:br>
            <a:r>
              <a:rPr b="0"/>
              <a:t>a website is displayed.</a:t>
            </a:r>
          </a:p>
          <a:p>
            <a:pPr algn="l" defTabSz="685165">
              <a:spcBef>
                <a:spcPts val="3400"/>
              </a:spcBef>
              <a:defRPr sz="3984" b="1"/>
            </a:pPr>
            <a:r>
              <a:t>Plugin Process</a:t>
            </a:r>
            <a:br/>
            <a:r>
              <a:rPr b="0"/>
              <a:t>Controls any plugins used by the website, for example, flash.</a:t>
            </a:r>
          </a:p>
          <a:p>
            <a:pPr algn="l" defTabSz="685165">
              <a:spcBef>
                <a:spcPts val="3400"/>
              </a:spcBef>
              <a:defRPr sz="3984" b="1"/>
            </a:pPr>
            <a:r>
              <a:t>GPU Process</a:t>
            </a:r>
            <a:br/>
            <a:r>
              <a:rPr b="0"/>
              <a:t>Handles GPU tasks in isolation from other processes. It is separated into different process because GPUs handles requests from multiple apps and draw them in the same surface</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rocess-Based Site Isolation"/>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Process-Based Site Isolation</a:t>
            </a:r>
          </a:p>
        </p:txBody>
      </p:sp>
      <p:pic>
        <p:nvPicPr>
          <p:cNvPr id="434" name="isolation.png" descr="isolation.png"/>
          <p:cNvPicPr>
            <a:picLocks noChangeAspect="1"/>
          </p:cNvPicPr>
          <p:nvPr/>
        </p:nvPicPr>
        <p:blipFill>
          <a:blip r:embed="rId3"/>
          <a:stretch>
            <a:fillRect/>
          </a:stretch>
        </p:blipFill>
        <p:spPr>
          <a:xfrm>
            <a:off x="3554245" y="3450271"/>
            <a:ext cx="17275510" cy="8847458"/>
          </a:xfrm>
          <a:prstGeom prst="rect">
            <a:avLst/>
          </a:prstGeom>
          <a:ln w="12700">
            <a:miter lim="400000"/>
          </a:ln>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 name="Chrome Architecture"/>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Chrome Architecture</a:t>
            </a:r>
          </a:p>
        </p:txBody>
      </p:sp>
      <p:sp>
        <p:nvSpPr>
          <p:cNvPr id="439" name="Broker (Main Browser) Privileged controller/supervisor of the activities of the sandboxed processes…"/>
          <p:cNvSpPr txBox="1">
            <a:spLocks noGrp="1"/>
          </p:cNvSpPr>
          <p:nvPr>
            <p:ph type="subTitle" sz="half" idx="1"/>
          </p:nvPr>
        </p:nvSpPr>
        <p:spPr>
          <a:xfrm>
            <a:off x="1689100" y="3149600"/>
            <a:ext cx="12163051" cy="9296400"/>
          </a:xfrm>
          <a:prstGeom prst="rect">
            <a:avLst/>
          </a:prstGeom>
        </p:spPr>
        <p:txBody>
          <a:bodyPr anchor="ctr"/>
          <a:lstStyle/>
          <a:p>
            <a:pPr algn="l">
              <a:spcBef>
                <a:spcPts val="5900"/>
              </a:spcBef>
              <a:defRPr sz="4800" b="1"/>
            </a:pPr>
            <a:r>
              <a:t>Broker (Main Browser)</a:t>
            </a:r>
            <a:br/>
            <a:r>
              <a:rPr b="0"/>
              <a:t>Privileged controller/supervisor of the activities of the sandboxed processes</a:t>
            </a:r>
          </a:p>
          <a:p>
            <a:pPr algn="l">
              <a:spcBef>
                <a:spcPts val="5900"/>
              </a:spcBef>
              <a:defRPr sz="4800" b="1"/>
            </a:pPr>
            <a:r>
              <a:rPr b="0"/>
              <a:t>Renderer's only access to the network is via its parent browser process and file system access can be restricted</a:t>
            </a:r>
          </a:p>
        </p:txBody>
      </p:sp>
      <p:pic>
        <p:nvPicPr>
          <p:cNvPr id="440" name="download.png" descr="download.png"/>
          <p:cNvPicPr>
            <a:picLocks noChangeAspect="1"/>
          </p:cNvPicPr>
          <p:nvPr/>
        </p:nvPicPr>
        <p:blipFill>
          <a:blip r:embed="rId3"/>
          <a:stretch>
            <a:fillRect/>
          </a:stretch>
        </p:blipFill>
        <p:spPr>
          <a:xfrm>
            <a:off x="15039854" y="2873973"/>
            <a:ext cx="7230360" cy="10000054"/>
          </a:xfrm>
          <a:prstGeom prst="rect">
            <a:avLst/>
          </a:prstGeom>
          <a:ln w="12700">
            <a:miter lim="400000"/>
          </a:ln>
        </p:spPr>
      </p:pic>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Restricted Security Context"/>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Restricted Security Context</a:t>
            </a:r>
          </a:p>
        </p:txBody>
      </p:sp>
      <p:sp>
        <p:nvSpPr>
          <p:cNvPr id="445" name="Chrome calls CreateRestrictedToken to create a token that has a subset of the user’s privileges.…"/>
          <p:cNvSpPr txBox="1">
            <a:spLocks noGrp="1"/>
          </p:cNvSpPr>
          <p:nvPr>
            <p:ph type="subTitle" idx="1"/>
          </p:nvPr>
        </p:nvSpPr>
        <p:spPr>
          <a:xfrm>
            <a:off x="1689100" y="3149600"/>
            <a:ext cx="21005800" cy="9296400"/>
          </a:xfrm>
          <a:prstGeom prst="rect">
            <a:avLst/>
          </a:prstGeom>
        </p:spPr>
        <p:txBody>
          <a:bodyPr anchor="ctr"/>
          <a:lstStyle/>
          <a:p>
            <a:pPr algn="l">
              <a:spcBef>
                <a:spcPts val="5900"/>
              </a:spcBef>
              <a:defRPr sz="4800"/>
            </a:pPr>
            <a:r>
              <a:rPr dirty="0"/>
              <a:t>Chrome calls </a:t>
            </a:r>
            <a:r>
              <a:rPr b="1" dirty="0" err="1">
                <a:latin typeface="Courier"/>
                <a:ea typeface="Courier"/>
                <a:cs typeface="Courier"/>
                <a:sym typeface="Courier"/>
              </a:rPr>
              <a:t>CreateRestrictedToken</a:t>
            </a:r>
            <a:r>
              <a:rPr dirty="0"/>
              <a:t> to create a token that has a </a:t>
            </a:r>
            <a:r>
              <a:rPr b="1" dirty="0">
                <a:solidFill>
                  <a:srgbClr val="FF0000"/>
                </a:solidFill>
              </a:rPr>
              <a:t>subset of the user’s privileges</a:t>
            </a:r>
            <a:r>
              <a:rPr dirty="0"/>
              <a:t>. </a:t>
            </a:r>
          </a:p>
          <a:p>
            <a:pPr algn="l">
              <a:spcBef>
                <a:spcPts val="5900"/>
              </a:spcBef>
              <a:defRPr sz="4800"/>
            </a:pPr>
            <a:r>
              <a:rPr dirty="0"/>
              <a:t>Assigns the token the user and group </a:t>
            </a:r>
            <a:r>
              <a:rPr b="1" dirty="0">
                <a:latin typeface="Courier"/>
                <a:ea typeface="Courier"/>
                <a:cs typeface="Courier"/>
                <a:sym typeface="Courier"/>
              </a:rPr>
              <a:t>S-1-0-0 Nobody</a:t>
            </a:r>
            <a:r>
              <a:rPr dirty="0"/>
              <a:t>. </a:t>
            </a:r>
            <a:r>
              <a:rPr b="1" dirty="0">
                <a:solidFill>
                  <a:srgbClr val="FF0000"/>
                </a:solidFill>
              </a:rPr>
              <a:t>Removes access to nearly every system resource</a:t>
            </a:r>
            <a:r>
              <a:rPr dirty="0"/>
              <a:t>.</a:t>
            </a:r>
          </a:p>
          <a:p>
            <a:pPr algn="l">
              <a:spcBef>
                <a:spcPts val="5900"/>
              </a:spcBef>
              <a:defRPr sz="4800"/>
            </a:pPr>
            <a:r>
              <a:rPr dirty="0"/>
              <a:t>As long as the disk root directories have non-null security, no files (even with null ACLs) can be accessed </a:t>
            </a:r>
          </a:p>
          <a:p>
            <a:pPr algn="l">
              <a:spcBef>
                <a:spcPts val="5900"/>
              </a:spcBef>
              <a:defRPr sz="4800"/>
            </a:pPr>
            <a:r>
              <a:rPr dirty="0"/>
              <a:t>No network access (on Vista and later)</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Windows Integrity Levels"/>
          <p:cNvSpPr txBox="1">
            <a:spLocks noGrp="1"/>
          </p:cNvSpPr>
          <p:nvPr>
            <p:ph type="ctrTitle"/>
          </p:nvPr>
        </p:nvSpPr>
        <p:spPr>
          <a:xfrm>
            <a:off x="1689100" y="355600"/>
            <a:ext cx="21005800" cy="2286000"/>
          </a:xfrm>
          <a:prstGeom prst="rect">
            <a:avLst/>
          </a:prstGeom>
        </p:spPr>
        <p:txBody>
          <a:bodyPr anchor="ctr"/>
          <a:lstStyle>
            <a:lvl1pPr algn="l">
              <a:defRPr>
                <a:latin typeface="Helvetica Neue Bold Condensed"/>
                <a:ea typeface="Helvetica Neue Bold Condensed"/>
                <a:cs typeface="Helvetica Neue Bold Condensed"/>
                <a:sym typeface="Helvetica Neue Bold Condensed"/>
              </a:defRPr>
            </a:lvl1pPr>
          </a:lstStyle>
          <a:p>
            <a:r>
              <a:t>Windows Integrity Levels</a:t>
            </a:r>
          </a:p>
        </p:txBody>
      </p:sp>
      <p:sp>
        <p:nvSpPr>
          <p:cNvPr id="454" name="Windows Vista introduced concept of integrity levels to ease development…"/>
          <p:cNvSpPr txBox="1">
            <a:spLocks noGrp="1"/>
          </p:cNvSpPr>
          <p:nvPr>
            <p:ph type="subTitle" idx="1"/>
          </p:nvPr>
        </p:nvSpPr>
        <p:spPr>
          <a:xfrm>
            <a:off x="1689100" y="3149600"/>
            <a:ext cx="21005800" cy="9296400"/>
          </a:xfrm>
          <a:prstGeom prst="rect">
            <a:avLst/>
          </a:prstGeom>
        </p:spPr>
        <p:txBody>
          <a:bodyPr anchor="ctr"/>
          <a:lstStyle/>
          <a:p>
            <a:pPr algn="l">
              <a:spcBef>
                <a:spcPts val="4500"/>
              </a:spcBef>
              <a:defRPr sz="4800"/>
            </a:pPr>
            <a:r>
              <a:t>Windows Vista introduced concept of integrity levels to ease development</a:t>
            </a:r>
          </a:p>
          <a:p>
            <a:pPr algn="l">
              <a:spcBef>
                <a:spcPts val="4500"/>
              </a:spcBef>
              <a:defRPr sz="4800"/>
            </a:pPr>
            <a:r>
              <a:t> - untrusted, low, medium, high, system</a:t>
            </a:r>
          </a:p>
          <a:p>
            <a:pPr algn="l">
              <a:spcBef>
                <a:spcPts val="4500"/>
              </a:spcBef>
              <a:defRPr sz="4800"/>
            </a:pPr>
            <a:r>
              <a:t>Most processes run at medium level</a:t>
            </a:r>
          </a:p>
          <a:p>
            <a:pPr algn="l">
              <a:spcBef>
                <a:spcPts val="4500"/>
              </a:spcBef>
              <a:defRPr sz="4800"/>
            </a:pPr>
            <a:r>
              <a:t>Low-integrity level has limited scope, e.g., can read but cannot write files</a:t>
            </a:r>
          </a:p>
        </p:txBody>
      </p:sp>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rinciples of Secure System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Principles of Secure Systems</a:t>
            </a:r>
          </a:p>
        </p:txBody>
      </p:sp>
      <p:sp>
        <p:nvSpPr>
          <p:cNvPr id="457" name="✓  Defense in depth…"/>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Defense in depth</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Principle of least privilege</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Privilege separation</a:t>
            </a:r>
          </a:p>
          <a:p>
            <a:pPr marL="0" indent="0" defTabSz="584200">
              <a:spcBef>
                <a:spcPts val="5600"/>
              </a:spcBef>
              <a:buSzTx/>
              <a:buNone/>
              <a:defRPr sz="6000"/>
            </a:pPr>
            <a:r>
              <a:t> </a:t>
            </a:r>
            <a:r>
              <a:rPr b="1">
                <a:solidFill>
                  <a:srgbClr val="FFFFFF"/>
                </a:solidFill>
              </a:rPr>
              <a:t>✓</a:t>
            </a:r>
            <a:r>
              <a:rPr>
                <a:solidFill>
                  <a:srgbClr val="FFFFFF"/>
                </a:solidFill>
              </a:rPr>
              <a:t>  </a:t>
            </a:r>
            <a:r>
              <a:t>Open design </a:t>
            </a:r>
          </a:p>
          <a:p>
            <a:pPr marL="0" indent="0" defTabSz="584200">
              <a:spcBef>
                <a:spcPts val="5600"/>
              </a:spcBef>
              <a:buSzTx/>
              <a:buNone/>
              <a:defRPr sz="6000"/>
            </a:pPr>
            <a:r>
              <a:t> </a:t>
            </a:r>
            <a:r>
              <a:rPr b="1">
                <a:solidFill>
                  <a:srgbClr val="FFFFFF"/>
                </a:solidFill>
              </a:rPr>
              <a:t>✓</a:t>
            </a:r>
            <a:r>
              <a:rPr>
                <a:solidFill>
                  <a:srgbClr val="FFFFFF"/>
                </a:solidFill>
              </a:rPr>
              <a:t>  </a:t>
            </a:r>
            <a:r>
              <a:t>Keep it simple</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Open Design"/>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Open Design</a:t>
            </a:r>
          </a:p>
        </p:txBody>
      </p:sp>
      <p:sp>
        <p:nvSpPr>
          <p:cNvPr id="462" name="“The security of a mechanism should not depend on the secrecy of its design or implementation.”…"/>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6000"/>
            </a:pPr>
            <a:r>
              <a:t>“The security of a mechanism should not depend on the secrecy of its design or implementation.”  </a:t>
            </a:r>
          </a:p>
          <a:p>
            <a:pPr marL="0" indent="0" defTabSz="584200">
              <a:spcBef>
                <a:spcPts val="5600"/>
              </a:spcBef>
              <a:buSzTx/>
              <a:buNone/>
              <a:defRPr sz="6000"/>
            </a:pPr>
            <a:r>
              <a:t>If the details of the mechanism leaks (through reverse engineering, dumpster diving or social engineering), then it is a catastrophic failure for all the users at once.  </a:t>
            </a:r>
          </a:p>
          <a:p>
            <a:pPr marL="0" indent="0" defTabSz="584200">
              <a:spcBef>
                <a:spcPts val="5600"/>
              </a:spcBef>
              <a:buSzTx/>
              <a:buNone/>
              <a:defRPr sz="6000"/>
            </a:pPr>
            <a:r>
              <a:t>If the secrets are abstracted from the mechanism, e.g., inside a key, then leakage of a key only affects one user.</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Kerckhoff’s Principle"/>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Kerckhoff’s Principle</a:t>
            </a:r>
          </a:p>
        </p:txBody>
      </p:sp>
      <p:sp>
        <p:nvSpPr>
          <p:cNvPr id="467" name="“a crypto system should be secure even if everything about the system, except the key, is public knowledge.”…"/>
          <p:cNvSpPr txBox="1">
            <a:spLocks noGrp="1"/>
          </p:cNvSpPr>
          <p:nvPr>
            <p:ph type="body" sz="half" idx="1"/>
          </p:nvPr>
        </p:nvSpPr>
        <p:spPr>
          <a:xfrm>
            <a:off x="1689100" y="3095121"/>
            <a:ext cx="21005800" cy="6167274"/>
          </a:xfrm>
          <a:prstGeom prst="rect">
            <a:avLst/>
          </a:prstGeom>
        </p:spPr>
        <p:txBody>
          <a:bodyPr/>
          <a:lstStyle/>
          <a:p>
            <a:pPr marL="0" indent="0" defTabSz="584200">
              <a:spcBef>
                <a:spcPts val="5600"/>
              </a:spcBef>
              <a:buSzTx/>
              <a:buNone/>
              <a:defRPr sz="6000"/>
            </a:pPr>
            <a:r>
              <a:t>“a crypto system should be secure even if everything about the system, except the key, is public knowledge.”</a:t>
            </a:r>
          </a:p>
          <a:p>
            <a:pPr marL="0" indent="0" defTabSz="584200">
              <a:spcBef>
                <a:spcPts val="5600"/>
              </a:spcBef>
              <a:buSzTx/>
              <a:buNone/>
              <a:defRPr sz="6000"/>
            </a:pPr>
            <a:r>
              <a:t>    - Auguste Kerckhoff</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Principles of Secure System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Principles of Secure Systems</a:t>
            </a:r>
          </a:p>
        </p:txBody>
      </p:sp>
      <p:sp>
        <p:nvSpPr>
          <p:cNvPr id="472" name="✓  Defense in depth…"/>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Defense in depth</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Principle of least privilege</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Privilege separation</a:t>
            </a:r>
          </a:p>
          <a:p>
            <a:pPr marL="0" indent="0" defTabSz="584200">
              <a:spcBef>
                <a:spcPts val="5600"/>
              </a:spcBef>
              <a:buSzTx/>
              <a:buNone/>
              <a:defRPr sz="6000"/>
            </a:pPr>
            <a:r>
              <a:t> </a:t>
            </a:r>
            <a:r>
              <a:rPr b="1">
                <a:solidFill>
                  <a:schemeClr val="accent3">
                    <a:hueOff val="914337"/>
                    <a:satOff val="31515"/>
                    <a:lumOff val="-30790"/>
                  </a:schemeClr>
                </a:solidFill>
              </a:rPr>
              <a:t>✓</a:t>
            </a:r>
            <a:r>
              <a:rPr>
                <a:solidFill>
                  <a:schemeClr val="accent3">
                    <a:hueOff val="914337"/>
                    <a:satOff val="31515"/>
                    <a:lumOff val="-30790"/>
                  </a:schemeClr>
                </a:solidFill>
              </a:rPr>
              <a:t>  </a:t>
            </a:r>
            <a:r>
              <a:t>Open design </a:t>
            </a:r>
          </a:p>
          <a:p>
            <a:pPr marL="0" indent="0" defTabSz="584200">
              <a:spcBef>
                <a:spcPts val="5600"/>
              </a:spcBef>
              <a:buSzTx/>
              <a:buNone/>
              <a:defRPr sz="6000"/>
            </a:pPr>
            <a:r>
              <a:t> </a:t>
            </a:r>
            <a:r>
              <a:rPr b="1">
                <a:solidFill>
                  <a:srgbClr val="FFFFFF"/>
                </a:solidFill>
              </a:rPr>
              <a:t>✓</a:t>
            </a:r>
            <a:r>
              <a:rPr>
                <a:solidFill>
                  <a:srgbClr val="FFFFFF"/>
                </a:solidFill>
              </a:rPr>
              <a:t>  </a:t>
            </a:r>
            <a:r>
              <a:t>Keep it simple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Defense in Depth"/>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Defense in Depth</a:t>
            </a:r>
          </a:p>
        </p:txBody>
      </p:sp>
      <p:sp>
        <p:nvSpPr>
          <p:cNvPr id="132" name="Systems should be built with security protections at multiple layers…"/>
          <p:cNvSpPr txBox="1">
            <a:spLocks noGrp="1"/>
          </p:cNvSpPr>
          <p:nvPr>
            <p:ph type="body" idx="1"/>
          </p:nvPr>
        </p:nvSpPr>
        <p:spPr>
          <a:xfrm>
            <a:off x="1689100" y="2587518"/>
            <a:ext cx="22330172" cy="9685353"/>
          </a:xfrm>
          <a:prstGeom prst="rect">
            <a:avLst/>
          </a:prstGeom>
        </p:spPr>
        <p:txBody>
          <a:bodyPr/>
          <a:lstStyle/>
          <a:p>
            <a:pPr marL="0" indent="0" defTabSz="584200">
              <a:spcBef>
                <a:spcPts val="5000"/>
              </a:spcBef>
              <a:buSzTx/>
              <a:buNone/>
              <a:defRPr sz="5000" b="1"/>
            </a:pPr>
            <a:r>
              <a:t>Systems should be built with security protections at multiple layers</a:t>
            </a:r>
          </a:p>
          <a:p>
            <a:pPr marL="0" indent="0" defTabSz="584200">
              <a:spcBef>
                <a:spcPts val="5000"/>
              </a:spcBef>
              <a:buSzTx/>
              <a:buNone/>
              <a:defRPr sz="5000"/>
            </a:pPr>
            <a:r>
              <a:rPr b="1">
                <a:solidFill>
                  <a:schemeClr val="accent6">
                    <a:hueOff val="-146070"/>
                    <a:satOff val="-10048"/>
                    <a:lumOff val="-30626"/>
                  </a:schemeClr>
                </a:solidFill>
              </a:rPr>
              <a:t>Example: </a:t>
            </a:r>
            <a:r>
              <a:t>What if there’s a vulnerability in Chrome’s Javascript interpreter? </a:t>
            </a:r>
          </a:p>
          <a:p>
            <a:pPr marL="1143000" defTabSz="584200">
              <a:spcBef>
                <a:spcPts val="2400"/>
              </a:spcBef>
              <a:buSzPct val="100000"/>
              <a:defRPr sz="5000"/>
            </a:pPr>
            <a:r>
              <a:t>Chrome should prevent malicious website from accessing other tabs</a:t>
            </a:r>
          </a:p>
          <a:p>
            <a:pPr marL="1143000" defTabSz="584200">
              <a:spcBef>
                <a:spcPts val="2400"/>
              </a:spcBef>
              <a:buSzPct val="100000"/>
              <a:defRPr sz="5000"/>
            </a:pPr>
            <a:r>
              <a:t>OS should prevent access to other processes </a:t>
            </a:r>
            <a:br/>
            <a:r>
              <a:t>(e.g., Password Manager)</a:t>
            </a:r>
          </a:p>
          <a:p>
            <a:pPr marL="1143000" defTabSz="584200">
              <a:spcBef>
                <a:spcPts val="2400"/>
              </a:spcBef>
              <a:buSzPct val="100000"/>
              <a:defRPr sz="5000"/>
            </a:pPr>
            <a:r>
              <a:t>HW should prevent permanent malware </a:t>
            </a:r>
            <a:br/>
            <a:r>
              <a:t>installation in device firmware</a:t>
            </a:r>
          </a:p>
          <a:p>
            <a:pPr marL="1143000" defTabSz="584200">
              <a:spcBef>
                <a:spcPts val="2400"/>
              </a:spcBef>
              <a:buSzPct val="100000"/>
              <a:defRPr sz="5000"/>
            </a:pPr>
            <a:r>
              <a:t>Network should prevent malware </a:t>
            </a:r>
            <a:br/>
            <a:r>
              <a:t>from infecting nearby computers</a:t>
            </a:r>
          </a:p>
        </p:txBody>
      </p:sp>
      <p:pic>
        <p:nvPicPr>
          <p:cNvPr id="133" name="download.png" descr="download.png"/>
          <p:cNvPicPr>
            <a:picLocks noChangeAspect="1"/>
          </p:cNvPicPr>
          <p:nvPr/>
        </p:nvPicPr>
        <p:blipFill>
          <a:blip r:embed="rId3"/>
          <a:srcRect l="20537" t="3869" r="16167" b="19263"/>
          <a:stretch>
            <a:fillRect/>
          </a:stretch>
        </p:blipFill>
        <p:spPr>
          <a:xfrm>
            <a:off x="15784794" y="7720873"/>
            <a:ext cx="8140304" cy="5536010"/>
          </a:xfrm>
          <a:custGeom>
            <a:avLst/>
            <a:gdLst/>
            <a:ahLst/>
            <a:cxnLst>
              <a:cxn ang="0">
                <a:pos x="wd2" y="hd2"/>
              </a:cxn>
              <a:cxn ang="5400000">
                <a:pos x="wd2" y="hd2"/>
              </a:cxn>
              <a:cxn ang="10800000">
                <a:pos x="wd2" y="hd2"/>
              </a:cxn>
              <a:cxn ang="16200000">
                <a:pos x="wd2" y="hd2"/>
              </a:cxn>
            </a:cxnLst>
            <a:rect l="0" t="0" r="r" b="b"/>
            <a:pathLst>
              <a:path w="21600" h="21600" extrusionOk="0">
                <a:moveTo>
                  <a:pt x="18372" y="0"/>
                </a:moveTo>
                <a:lnTo>
                  <a:pt x="18046" y="517"/>
                </a:lnTo>
                <a:cubicBezTo>
                  <a:pt x="17866" y="802"/>
                  <a:pt x="17644" y="1329"/>
                  <a:pt x="17551" y="1688"/>
                </a:cubicBezTo>
                <a:cubicBezTo>
                  <a:pt x="17458" y="2047"/>
                  <a:pt x="17308" y="2351"/>
                  <a:pt x="17217" y="2363"/>
                </a:cubicBezTo>
                <a:cubicBezTo>
                  <a:pt x="17126" y="2375"/>
                  <a:pt x="16998" y="2401"/>
                  <a:pt x="16936" y="2420"/>
                </a:cubicBezTo>
                <a:cubicBezTo>
                  <a:pt x="16641" y="2509"/>
                  <a:pt x="16030" y="2449"/>
                  <a:pt x="15894" y="2330"/>
                </a:cubicBezTo>
                <a:lnTo>
                  <a:pt x="15824" y="2425"/>
                </a:lnTo>
                <a:lnTo>
                  <a:pt x="8682" y="2425"/>
                </a:lnTo>
                <a:cubicBezTo>
                  <a:pt x="4752" y="2425"/>
                  <a:pt x="1522" y="2481"/>
                  <a:pt x="1502" y="2550"/>
                </a:cubicBezTo>
                <a:cubicBezTo>
                  <a:pt x="1482" y="2619"/>
                  <a:pt x="1481" y="6261"/>
                  <a:pt x="1502" y="10643"/>
                </a:cubicBezTo>
                <a:cubicBezTo>
                  <a:pt x="1537" y="18298"/>
                  <a:pt x="1545" y="18623"/>
                  <a:pt x="1761" y="18963"/>
                </a:cubicBezTo>
                <a:cubicBezTo>
                  <a:pt x="1889" y="19166"/>
                  <a:pt x="2126" y="19319"/>
                  <a:pt x="2316" y="19319"/>
                </a:cubicBezTo>
                <a:cubicBezTo>
                  <a:pt x="2521" y="19319"/>
                  <a:pt x="2619" y="19373"/>
                  <a:pt x="2657" y="19465"/>
                </a:cubicBezTo>
                <a:lnTo>
                  <a:pt x="2920" y="19152"/>
                </a:lnTo>
                <a:lnTo>
                  <a:pt x="10694" y="19152"/>
                </a:lnTo>
                <a:lnTo>
                  <a:pt x="18468" y="19152"/>
                </a:lnTo>
                <a:lnTo>
                  <a:pt x="18501" y="13255"/>
                </a:lnTo>
                <a:lnTo>
                  <a:pt x="18529" y="7360"/>
                </a:lnTo>
                <a:lnTo>
                  <a:pt x="19610" y="7327"/>
                </a:lnTo>
                <a:cubicBezTo>
                  <a:pt x="20204" y="7309"/>
                  <a:pt x="20741" y="7281"/>
                  <a:pt x="20804" y="7266"/>
                </a:cubicBezTo>
                <a:cubicBezTo>
                  <a:pt x="20866" y="7250"/>
                  <a:pt x="20956" y="7244"/>
                  <a:pt x="21003" y="7255"/>
                </a:cubicBezTo>
                <a:cubicBezTo>
                  <a:pt x="21134" y="7285"/>
                  <a:pt x="21102" y="6473"/>
                  <a:pt x="20967" y="6350"/>
                </a:cubicBezTo>
                <a:cubicBezTo>
                  <a:pt x="20884" y="6275"/>
                  <a:pt x="20887" y="6177"/>
                  <a:pt x="20971" y="6027"/>
                </a:cubicBezTo>
                <a:cubicBezTo>
                  <a:pt x="21063" y="5865"/>
                  <a:pt x="21036" y="5789"/>
                  <a:pt x="20864" y="5723"/>
                </a:cubicBezTo>
                <a:cubicBezTo>
                  <a:pt x="20738" y="5675"/>
                  <a:pt x="20598" y="5497"/>
                  <a:pt x="20555" y="5327"/>
                </a:cubicBezTo>
                <a:cubicBezTo>
                  <a:pt x="20512" y="5157"/>
                  <a:pt x="20377" y="4819"/>
                  <a:pt x="20256" y="4574"/>
                </a:cubicBezTo>
                <a:cubicBezTo>
                  <a:pt x="20135" y="4330"/>
                  <a:pt x="20069" y="4057"/>
                  <a:pt x="20107" y="3967"/>
                </a:cubicBezTo>
                <a:cubicBezTo>
                  <a:pt x="20144" y="3878"/>
                  <a:pt x="20044" y="3613"/>
                  <a:pt x="19883" y="3377"/>
                </a:cubicBezTo>
                <a:cubicBezTo>
                  <a:pt x="19723" y="3141"/>
                  <a:pt x="19579" y="2844"/>
                  <a:pt x="19566" y="2718"/>
                </a:cubicBezTo>
                <a:cubicBezTo>
                  <a:pt x="19554" y="2592"/>
                  <a:pt x="19429" y="2275"/>
                  <a:pt x="19290" y="2013"/>
                </a:cubicBezTo>
                <a:cubicBezTo>
                  <a:pt x="19134" y="1723"/>
                  <a:pt x="19064" y="1414"/>
                  <a:pt x="19105" y="1223"/>
                </a:cubicBezTo>
                <a:cubicBezTo>
                  <a:pt x="19144" y="1044"/>
                  <a:pt x="19120" y="931"/>
                  <a:pt x="19052" y="957"/>
                </a:cubicBezTo>
                <a:cubicBezTo>
                  <a:pt x="18986" y="982"/>
                  <a:pt x="18807" y="778"/>
                  <a:pt x="18653" y="502"/>
                </a:cubicBezTo>
                <a:lnTo>
                  <a:pt x="18372" y="0"/>
                </a:lnTo>
                <a:close/>
                <a:moveTo>
                  <a:pt x="1931" y="20688"/>
                </a:moveTo>
                <a:lnTo>
                  <a:pt x="1822" y="20824"/>
                </a:lnTo>
                <a:lnTo>
                  <a:pt x="0" y="20824"/>
                </a:lnTo>
                <a:lnTo>
                  <a:pt x="0" y="21600"/>
                </a:lnTo>
                <a:lnTo>
                  <a:pt x="21600" y="21600"/>
                </a:lnTo>
                <a:lnTo>
                  <a:pt x="21600" y="20824"/>
                </a:lnTo>
                <a:lnTo>
                  <a:pt x="14498" y="20824"/>
                </a:lnTo>
                <a:cubicBezTo>
                  <a:pt x="7662" y="20824"/>
                  <a:pt x="2132" y="20765"/>
                  <a:pt x="1931" y="20688"/>
                </a:cubicBezTo>
                <a:close/>
              </a:path>
            </a:pathLst>
          </a:custGeom>
          <a:ln w="12700">
            <a:miter lim="400000"/>
          </a:ln>
        </p:spPr>
      </p:pic>
      <p:sp>
        <p:nvSpPr>
          <p:cNvPr id="134" name="Rectangle"/>
          <p:cNvSpPr/>
          <p:nvPr/>
        </p:nvSpPr>
        <p:spPr>
          <a:xfrm>
            <a:off x="1147608" y="4401356"/>
            <a:ext cx="23178020" cy="9246749"/>
          </a:xfrm>
          <a:prstGeom prst="rect">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Defense in Depth"/>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Defense in Depth</a:t>
            </a:r>
          </a:p>
        </p:txBody>
      </p:sp>
      <p:sp>
        <p:nvSpPr>
          <p:cNvPr id="139" name="Systems should be built with security protections at multiple layers…"/>
          <p:cNvSpPr txBox="1">
            <a:spLocks noGrp="1"/>
          </p:cNvSpPr>
          <p:nvPr>
            <p:ph type="body" idx="1"/>
          </p:nvPr>
        </p:nvSpPr>
        <p:spPr>
          <a:xfrm>
            <a:off x="1689100" y="2587518"/>
            <a:ext cx="22330172" cy="9685353"/>
          </a:xfrm>
          <a:prstGeom prst="rect">
            <a:avLst/>
          </a:prstGeom>
        </p:spPr>
        <p:txBody>
          <a:bodyPr/>
          <a:lstStyle/>
          <a:p>
            <a:pPr marL="0" indent="0" defTabSz="584200">
              <a:spcBef>
                <a:spcPts val="5000"/>
              </a:spcBef>
              <a:buSzTx/>
              <a:buNone/>
              <a:defRPr sz="5000" b="1"/>
            </a:pPr>
            <a:r>
              <a:t>Systems should be built with security protections at multiple layers</a:t>
            </a:r>
          </a:p>
          <a:p>
            <a:pPr marL="0" indent="0" defTabSz="584200">
              <a:spcBef>
                <a:spcPts val="5000"/>
              </a:spcBef>
              <a:buSzTx/>
              <a:buNone/>
              <a:defRPr sz="5000"/>
            </a:pPr>
            <a:r>
              <a:rPr b="1">
                <a:solidFill>
                  <a:schemeClr val="accent6">
                    <a:hueOff val="-146070"/>
                    <a:satOff val="-10048"/>
                    <a:lumOff val="-30626"/>
                  </a:schemeClr>
                </a:solidFill>
              </a:rPr>
              <a:t>Example: </a:t>
            </a:r>
            <a:r>
              <a:t>What if there’s a vulnerability in Chrome’s Javascript interpreter? </a:t>
            </a:r>
          </a:p>
          <a:p>
            <a:pPr marL="1143000" defTabSz="584200">
              <a:spcBef>
                <a:spcPts val="2400"/>
              </a:spcBef>
              <a:buSzPct val="100000"/>
              <a:defRPr sz="5000"/>
            </a:pPr>
            <a:r>
              <a:t>Chrome should prevent malicious website from accessing other tabs</a:t>
            </a:r>
          </a:p>
          <a:p>
            <a:pPr marL="1143000" defTabSz="584200">
              <a:spcBef>
                <a:spcPts val="2400"/>
              </a:spcBef>
              <a:buSzPct val="100000"/>
              <a:defRPr sz="5000"/>
            </a:pPr>
            <a:r>
              <a:t>OS should prevent access to other processes </a:t>
            </a:r>
            <a:br/>
            <a:r>
              <a:t>(e.g., Password Manager)</a:t>
            </a:r>
          </a:p>
          <a:p>
            <a:pPr marL="1143000" defTabSz="584200">
              <a:spcBef>
                <a:spcPts val="2400"/>
              </a:spcBef>
              <a:buSzPct val="100000"/>
              <a:defRPr sz="5000"/>
            </a:pPr>
            <a:r>
              <a:t>HW should prevent permanent malware </a:t>
            </a:r>
            <a:br/>
            <a:r>
              <a:t>installation in device firmware</a:t>
            </a:r>
          </a:p>
          <a:p>
            <a:pPr marL="1143000" defTabSz="584200">
              <a:spcBef>
                <a:spcPts val="2400"/>
              </a:spcBef>
              <a:buSzPct val="100000"/>
              <a:defRPr sz="5000"/>
            </a:pPr>
            <a:r>
              <a:t>Network should prevent malware </a:t>
            </a:r>
            <a:br/>
            <a:r>
              <a:t>from infecting nearby computers</a:t>
            </a:r>
          </a:p>
        </p:txBody>
      </p:sp>
      <p:pic>
        <p:nvPicPr>
          <p:cNvPr id="140" name="download.png" descr="download.png"/>
          <p:cNvPicPr>
            <a:picLocks noChangeAspect="1"/>
          </p:cNvPicPr>
          <p:nvPr/>
        </p:nvPicPr>
        <p:blipFill>
          <a:blip r:embed="rId3"/>
          <a:srcRect l="20537" t="3869" r="16167" b="19263"/>
          <a:stretch>
            <a:fillRect/>
          </a:stretch>
        </p:blipFill>
        <p:spPr>
          <a:xfrm>
            <a:off x="15784794" y="7720873"/>
            <a:ext cx="8140304" cy="5536010"/>
          </a:xfrm>
          <a:custGeom>
            <a:avLst/>
            <a:gdLst/>
            <a:ahLst/>
            <a:cxnLst>
              <a:cxn ang="0">
                <a:pos x="wd2" y="hd2"/>
              </a:cxn>
              <a:cxn ang="5400000">
                <a:pos x="wd2" y="hd2"/>
              </a:cxn>
              <a:cxn ang="10800000">
                <a:pos x="wd2" y="hd2"/>
              </a:cxn>
              <a:cxn ang="16200000">
                <a:pos x="wd2" y="hd2"/>
              </a:cxn>
            </a:cxnLst>
            <a:rect l="0" t="0" r="r" b="b"/>
            <a:pathLst>
              <a:path w="21600" h="21600" extrusionOk="0">
                <a:moveTo>
                  <a:pt x="18372" y="0"/>
                </a:moveTo>
                <a:lnTo>
                  <a:pt x="18046" y="517"/>
                </a:lnTo>
                <a:cubicBezTo>
                  <a:pt x="17866" y="802"/>
                  <a:pt x="17644" y="1329"/>
                  <a:pt x="17551" y="1688"/>
                </a:cubicBezTo>
                <a:cubicBezTo>
                  <a:pt x="17458" y="2047"/>
                  <a:pt x="17308" y="2351"/>
                  <a:pt x="17217" y="2363"/>
                </a:cubicBezTo>
                <a:cubicBezTo>
                  <a:pt x="17126" y="2375"/>
                  <a:pt x="16998" y="2401"/>
                  <a:pt x="16936" y="2420"/>
                </a:cubicBezTo>
                <a:cubicBezTo>
                  <a:pt x="16641" y="2509"/>
                  <a:pt x="16030" y="2449"/>
                  <a:pt x="15894" y="2330"/>
                </a:cubicBezTo>
                <a:lnTo>
                  <a:pt x="15824" y="2425"/>
                </a:lnTo>
                <a:lnTo>
                  <a:pt x="8682" y="2425"/>
                </a:lnTo>
                <a:cubicBezTo>
                  <a:pt x="4752" y="2425"/>
                  <a:pt x="1522" y="2481"/>
                  <a:pt x="1502" y="2550"/>
                </a:cubicBezTo>
                <a:cubicBezTo>
                  <a:pt x="1482" y="2619"/>
                  <a:pt x="1481" y="6261"/>
                  <a:pt x="1502" y="10643"/>
                </a:cubicBezTo>
                <a:cubicBezTo>
                  <a:pt x="1537" y="18298"/>
                  <a:pt x="1545" y="18623"/>
                  <a:pt x="1761" y="18963"/>
                </a:cubicBezTo>
                <a:cubicBezTo>
                  <a:pt x="1889" y="19166"/>
                  <a:pt x="2126" y="19319"/>
                  <a:pt x="2316" y="19319"/>
                </a:cubicBezTo>
                <a:cubicBezTo>
                  <a:pt x="2521" y="19319"/>
                  <a:pt x="2619" y="19373"/>
                  <a:pt x="2657" y="19465"/>
                </a:cubicBezTo>
                <a:lnTo>
                  <a:pt x="2920" y="19152"/>
                </a:lnTo>
                <a:lnTo>
                  <a:pt x="10694" y="19152"/>
                </a:lnTo>
                <a:lnTo>
                  <a:pt x="18468" y="19152"/>
                </a:lnTo>
                <a:lnTo>
                  <a:pt x="18501" y="13255"/>
                </a:lnTo>
                <a:lnTo>
                  <a:pt x="18529" y="7360"/>
                </a:lnTo>
                <a:lnTo>
                  <a:pt x="19610" y="7327"/>
                </a:lnTo>
                <a:cubicBezTo>
                  <a:pt x="20204" y="7309"/>
                  <a:pt x="20741" y="7281"/>
                  <a:pt x="20804" y="7266"/>
                </a:cubicBezTo>
                <a:cubicBezTo>
                  <a:pt x="20866" y="7250"/>
                  <a:pt x="20956" y="7244"/>
                  <a:pt x="21003" y="7255"/>
                </a:cubicBezTo>
                <a:cubicBezTo>
                  <a:pt x="21134" y="7285"/>
                  <a:pt x="21102" y="6473"/>
                  <a:pt x="20967" y="6350"/>
                </a:cubicBezTo>
                <a:cubicBezTo>
                  <a:pt x="20884" y="6275"/>
                  <a:pt x="20887" y="6177"/>
                  <a:pt x="20971" y="6027"/>
                </a:cubicBezTo>
                <a:cubicBezTo>
                  <a:pt x="21063" y="5865"/>
                  <a:pt x="21036" y="5789"/>
                  <a:pt x="20864" y="5723"/>
                </a:cubicBezTo>
                <a:cubicBezTo>
                  <a:pt x="20738" y="5675"/>
                  <a:pt x="20598" y="5497"/>
                  <a:pt x="20555" y="5327"/>
                </a:cubicBezTo>
                <a:cubicBezTo>
                  <a:pt x="20512" y="5157"/>
                  <a:pt x="20377" y="4819"/>
                  <a:pt x="20256" y="4574"/>
                </a:cubicBezTo>
                <a:cubicBezTo>
                  <a:pt x="20135" y="4330"/>
                  <a:pt x="20069" y="4057"/>
                  <a:pt x="20107" y="3967"/>
                </a:cubicBezTo>
                <a:cubicBezTo>
                  <a:pt x="20144" y="3878"/>
                  <a:pt x="20044" y="3613"/>
                  <a:pt x="19883" y="3377"/>
                </a:cubicBezTo>
                <a:cubicBezTo>
                  <a:pt x="19723" y="3141"/>
                  <a:pt x="19579" y="2844"/>
                  <a:pt x="19566" y="2718"/>
                </a:cubicBezTo>
                <a:cubicBezTo>
                  <a:pt x="19554" y="2592"/>
                  <a:pt x="19429" y="2275"/>
                  <a:pt x="19290" y="2013"/>
                </a:cubicBezTo>
                <a:cubicBezTo>
                  <a:pt x="19134" y="1723"/>
                  <a:pt x="19064" y="1414"/>
                  <a:pt x="19105" y="1223"/>
                </a:cubicBezTo>
                <a:cubicBezTo>
                  <a:pt x="19144" y="1044"/>
                  <a:pt x="19120" y="931"/>
                  <a:pt x="19052" y="957"/>
                </a:cubicBezTo>
                <a:cubicBezTo>
                  <a:pt x="18986" y="982"/>
                  <a:pt x="18807" y="778"/>
                  <a:pt x="18653" y="502"/>
                </a:cubicBezTo>
                <a:lnTo>
                  <a:pt x="18372" y="0"/>
                </a:lnTo>
                <a:close/>
                <a:moveTo>
                  <a:pt x="1931" y="20688"/>
                </a:moveTo>
                <a:lnTo>
                  <a:pt x="1822" y="20824"/>
                </a:lnTo>
                <a:lnTo>
                  <a:pt x="0" y="20824"/>
                </a:lnTo>
                <a:lnTo>
                  <a:pt x="0" y="21600"/>
                </a:lnTo>
                <a:lnTo>
                  <a:pt x="21600" y="21600"/>
                </a:lnTo>
                <a:lnTo>
                  <a:pt x="21600" y="20824"/>
                </a:lnTo>
                <a:lnTo>
                  <a:pt x="14498" y="20824"/>
                </a:lnTo>
                <a:cubicBezTo>
                  <a:pt x="7662" y="20824"/>
                  <a:pt x="2132" y="20765"/>
                  <a:pt x="1931" y="20688"/>
                </a:cubicBezTo>
                <a:close/>
              </a:path>
            </a:pathLst>
          </a:cu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rinciples of Secure Systems"/>
          <p:cNvSpPr txBox="1">
            <a:spLocks noGrp="1"/>
          </p:cNvSpPr>
          <p:nvPr>
            <p:ph type="title"/>
          </p:nvPr>
        </p:nvSpPr>
        <p:spPr>
          <a:prstGeom prst="rect">
            <a:avLst/>
          </a:prstGeom>
        </p:spPr>
        <p:txBody>
          <a:bodyPr/>
          <a:lstStyle>
            <a:lvl1pPr algn="l">
              <a:defRPr sz="11000">
                <a:latin typeface="Helvetica Neue Bold Condensed"/>
                <a:ea typeface="Helvetica Neue Bold Condensed"/>
                <a:cs typeface="Helvetica Neue Bold Condensed"/>
                <a:sym typeface="Helvetica Neue Bold Condensed"/>
              </a:defRPr>
            </a:lvl1pPr>
          </a:lstStyle>
          <a:p>
            <a:r>
              <a:t>Principles of Secure Systems</a:t>
            </a:r>
          </a:p>
        </p:txBody>
      </p:sp>
      <p:sp>
        <p:nvSpPr>
          <p:cNvPr id="145" name="✓  Defense in depth…"/>
          <p:cNvSpPr txBox="1">
            <a:spLocks noGrp="1"/>
          </p:cNvSpPr>
          <p:nvPr>
            <p:ph type="body" idx="1"/>
          </p:nvPr>
        </p:nvSpPr>
        <p:spPr>
          <a:xfrm>
            <a:off x="1689100" y="3095121"/>
            <a:ext cx="21005800" cy="9605104"/>
          </a:xfrm>
          <a:prstGeom prst="rect">
            <a:avLst/>
          </a:prstGeom>
        </p:spPr>
        <p:txBody>
          <a:bodyPr/>
          <a:lstStyle/>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chemeClr val="accent3">
                    <a:hueOff val="914337"/>
                    <a:satOff val="31515"/>
                    <a:lumOff val="-30790"/>
                  </a:schemeClr>
                </a:solidFill>
              </a:rPr>
              <a:t>✓</a:t>
            </a:r>
            <a:r>
              <a:rPr>
                <a:solidFill>
                  <a:srgbClr val="FFFFFF"/>
                </a:solidFill>
              </a:rPr>
              <a:t>  </a:t>
            </a:r>
            <a:r>
              <a:t>Defense in depth</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Principle of least privilege</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Privilege separation</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Open design (Kerckhoffs's principle) </a:t>
            </a:r>
          </a:p>
          <a:p>
            <a:pPr marL="0" indent="0" defTabSz="584200">
              <a:spcBef>
                <a:spcPts val="5600"/>
              </a:spcBef>
              <a:buSzTx/>
              <a:buNone/>
              <a:defRPr sz="7000">
                <a:latin typeface="Helvetica Neue Bold Condensed"/>
                <a:ea typeface="Helvetica Neue Bold Condensed"/>
                <a:cs typeface="Helvetica Neue Bold Condensed"/>
                <a:sym typeface="Helvetica Neue Bold Condensed"/>
              </a:defRPr>
            </a:pPr>
            <a:r>
              <a:t>    </a:t>
            </a:r>
            <a:r>
              <a:rPr>
                <a:solidFill>
                  <a:srgbClr val="FFFFFF"/>
                </a:solidFill>
              </a:rPr>
              <a:t>✓  </a:t>
            </a:r>
            <a:r>
              <a:t>Keep it simple</a:t>
            </a: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149</TotalTime>
  <Words>5761</Words>
  <Application>Microsoft Macintosh PowerPoint</Application>
  <PresentationFormat>Custom</PresentationFormat>
  <Paragraphs>632</Paragraphs>
  <Slides>69</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69</vt:i4>
      </vt:variant>
    </vt:vector>
  </HeadingPairs>
  <TitlesOfParts>
    <vt:vector size="76" baseType="lpstr">
      <vt:lpstr>Courier</vt:lpstr>
      <vt:lpstr>Helvetica</vt:lpstr>
      <vt:lpstr>Helvetica Neue</vt:lpstr>
      <vt:lpstr>Helvetica Neue Bold Condensed</vt:lpstr>
      <vt:lpstr>Helvetica Neue Light</vt:lpstr>
      <vt:lpstr>Helvetica Neue Medium</vt:lpstr>
      <vt:lpstr>White</vt:lpstr>
      <vt:lpstr>COMP4634 Security Principles and OS Security</vt:lpstr>
      <vt:lpstr>Pager Explosion Attack</vt:lpstr>
      <vt:lpstr>Supply Chain Attack</vt:lpstr>
      <vt:lpstr>Vulnerabilities are Inevitable </vt:lpstr>
      <vt:lpstr>Even Safe Languages have Bugs!</vt:lpstr>
      <vt:lpstr>PowerPoint Presentation</vt:lpstr>
      <vt:lpstr>Defense in Depth</vt:lpstr>
      <vt:lpstr>Defense in Depth</vt:lpstr>
      <vt:lpstr>Principles of Secure Systems</vt:lpstr>
      <vt:lpstr>Least Privilege</vt:lpstr>
      <vt:lpstr>Least Privilege (2)</vt:lpstr>
      <vt:lpstr>Privilege Separation</vt:lpstr>
      <vt:lpstr>Security Subjects</vt:lpstr>
      <vt:lpstr>Security Policies</vt:lpstr>
      <vt:lpstr>UNIX Security Model</vt:lpstr>
      <vt:lpstr>UNIX Security Model</vt:lpstr>
      <vt:lpstr>UNIX Security Model</vt:lpstr>
      <vt:lpstr>UNIX Security Model</vt:lpstr>
      <vt:lpstr>UNIX Security Model</vt:lpstr>
      <vt:lpstr>UNIX Security Model</vt:lpstr>
      <vt:lpstr>UNIX Security Model</vt:lpstr>
      <vt:lpstr>Users</vt:lpstr>
      <vt:lpstr>Example Users</vt:lpstr>
      <vt:lpstr>Groups </vt:lpstr>
      <vt:lpstr>File Ownership</vt:lpstr>
      <vt:lpstr>Access Control</vt:lpstr>
      <vt:lpstr>Access Control Example 1</vt:lpstr>
      <vt:lpstr>Access Control Example 2</vt:lpstr>
      <vt:lpstr>Access Control Example 3</vt:lpstr>
      <vt:lpstr>Access Control Lists (ACLs)</vt:lpstr>
      <vt:lpstr>Role Based Access Control (RBAC)</vt:lpstr>
      <vt:lpstr>UNIX Processes</vt:lpstr>
      <vt:lpstr>Processes</vt:lpstr>
      <vt:lpstr>Process Example</vt:lpstr>
      <vt:lpstr>Process User IDs</vt:lpstr>
      <vt:lpstr>Changing User IDs</vt:lpstr>
      <vt:lpstr>Reducing Privilege through setuid</vt:lpstr>
      <vt:lpstr>Temporarily Changing UID</vt:lpstr>
      <vt:lpstr>SSH Example</vt:lpstr>
      <vt:lpstr>SSH Example — Vulnerable </vt:lpstr>
      <vt:lpstr>SSH Example — Correct Syscall</vt:lpstr>
      <vt:lpstr>UNIX Process Tree</vt:lpstr>
      <vt:lpstr>SETUID Bit — Elevating Privileges</vt:lpstr>
      <vt:lpstr>SETUID on passwd</vt:lpstr>
      <vt:lpstr>setuid vs. setuid (🙀)  </vt:lpstr>
      <vt:lpstr>Becoming Root User</vt:lpstr>
      <vt:lpstr>Worst privilege separation ever?</vt:lpstr>
      <vt:lpstr>Linux Capabilities</vt:lpstr>
      <vt:lpstr>Overview of UNIX Security Mechanisms</vt:lpstr>
      <vt:lpstr>Windows Security Model</vt:lpstr>
      <vt:lpstr>Flexible ACLs</vt:lpstr>
      <vt:lpstr>Object Security Desriptors</vt:lpstr>
      <vt:lpstr>Tokens</vt:lpstr>
      <vt:lpstr>Access Request</vt:lpstr>
      <vt:lpstr>Capabilities vs. ACLs</vt:lpstr>
      <vt:lpstr>Weak Protection on Desktops</vt:lpstr>
      <vt:lpstr>Mac OS App Sandbox</vt:lpstr>
      <vt:lpstr>Android Process Isolation</vt:lpstr>
      <vt:lpstr>Chrome Security Architecture</vt:lpstr>
      <vt:lpstr>Modern Chrome Architecture</vt:lpstr>
      <vt:lpstr>Chrome Processes</vt:lpstr>
      <vt:lpstr>Process-Based Site Isolation</vt:lpstr>
      <vt:lpstr>Chrome Architecture</vt:lpstr>
      <vt:lpstr>Restricted Security Context</vt:lpstr>
      <vt:lpstr>Windows Integrity Levels</vt:lpstr>
      <vt:lpstr>Principles of Secure Systems</vt:lpstr>
      <vt:lpstr>Open Design</vt:lpstr>
      <vt:lpstr>Kerckhoff’s Principle</vt:lpstr>
      <vt:lpstr>Principles of Secure Systems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COMP4634 Security Principles and OS Security</dc:title>
  <cp:lastModifiedBy>Dongdong She</cp:lastModifiedBy>
  <cp:revision>4</cp:revision>
  <dcterms:modified xsi:type="dcterms:W3CDTF">2024-09-23T14:33:24Z</dcterms:modified>
</cp:coreProperties>
</file>