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00" r:id="rId2"/>
    <p:sldId id="363" r:id="rId3"/>
    <p:sldId id="257" r:id="rId4"/>
    <p:sldId id="258" r:id="rId5"/>
    <p:sldId id="303" r:id="rId6"/>
    <p:sldId id="304" r:id="rId7"/>
    <p:sldId id="305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308" r:id="rId16"/>
    <p:sldId id="309" r:id="rId17"/>
    <p:sldId id="362" r:id="rId18"/>
    <p:sldId id="310" r:id="rId19"/>
    <p:sldId id="317" r:id="rId20"/>
    <p:sldId id="311" r:id="rId21"/>
    <p:sldId id="312" r:id="rId22"/>
    <p:sldId id="318" r:id="rId23"/>
    <p:sldId id="357" r:id="rId24"/>
    <p:sldId id="358" r:id="rId25"/>
    <p:sldId id="354" r:id="rId26"/>
    <p:sldId id="352" r:id="rId27"/>
    <p:sldId id="361" r:id="rId28"/>
    <p:sldId id="319" r:id="rId29"/>
    <p:sldId id="364" r:id="rId30"/>
    <p:sldId id="320" r:id="rId31"/>
    <p:sldId id="321" r:id="rId32"/>
    <p:sldId id="322" r:id="rId33"/>
    <p:sldId id="323" r:id="rId34"/>
    <p:sldId id="324" r:id="rId35"/>
    <p:sldId id="355" r:id="rId36"/>
    <p:sldId id="356" r:id="rId37"/>
    <p:sldId id="360" r:id="rId38"/>
    <p:sldId id="359" r:id="rId39"/>
    <p:sldId id="326" r:id="rId40"/>
    <p:sldId id="327" r:id="rId41"/>
    <p:sldId id="328" r:id="rId42"/>
    <p:sldId id="329" r:id="rId43"/>
    <p:sldId id="330" r:id="rId44"/>
    <p:sldId id="336" r:id="rId45"/>
    <p:sldId id="353" r:id="rId46"/>
    <p:sldId id="337" r:id="rId47"/>
    <p:sldId id="350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47" r:id="rId57"/>
    <p:sldId id="348" r:id="rId58"/>
    <p:sldId id="34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81" d="100"/>
          <a:sy n="81" d="100"/>
        </p:scale>
        <p:origin x="40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D95B8-AA13-BA46-96D3-10EEC559606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B3F2-32CD-D84F-9146-37A50B16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 single core machine:   customer 2 can measure customer 1’s CPU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are created from template VMs.   30,000 users worldwide.   Used by news organizations.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30,000 users worldwide.     VMs are created from template VMs.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3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dialog pops up, user knows exactly which VM it came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www.usenix.org</a:t>
            </a:r>
            <a:r>
              <a:rPr lang="en-US" dirty="0"/>
              <a:t>/event/hotos07/tech/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garfinkel</a:t>
            </a:r>
            <a:r>
              <a:rPr lang="en-US" dirty="0"/>
              <a:t>/</a:t>
            </a:r>
            <a:r>
              <a:rPr lang="en-US" dirty="0" err="1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Defense:   clear low order bits</a:t>
            </a:r>
            <a:r>
              <a:rPr lang="en-US" baseline="0" dirty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web server inside of jail.    If web</a:t>
            </a:r>
            <a:r>
              <a:rPr lang="en-US" baseline="0" dirty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Chrome broker process starts renderer process to render new site.  First thing it does is install a BPF filter.</a:t>
            </a:r>
          </a:p>
          <a:p>
            <a:r>
              <a:rPr lang="en-US" dirty="0" err="1">
                <a:latin typeface="Times New Roman" charset="0"/>
              </a:rPr>
              <a:t>prctl</a:t>
            </a:r>
            <a:r>
              <a:rPr lang="en-US" dirty="0">
                <a:latin typeface="Times New Roman" charset="0"/>
              </a:rPr>
              <a:t>:   MODE_FILTER means run BPF program on </a:t>
            </a:r>
            <a:r>
              <a:rPr lang="en-US" b="1" u="sng" dirty="0">
                <a:latin typeface="Times New Roman" charset="0"/>
              </a:rPr>
              <a:t>every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syscall</a:t>
            </a:r>
            <a:r>
              <a:rPr lang="en-US" dirty="0">
                <a:latin typeface="Times New Roman" charset="0"/>
              </a:rPr>
              <a:t>   (MODE_STRICT only allows a small number of </a:t>
            </a:r>
            <a:r>
              <a:rPr lang="en-US" dirty="0" err="1">
                <a:latin typeface="Times New Roman" charset="0"/>
              </a:rPr>
              <a:t>syscalls</a:t>
            </a:r>
            <a:r>
              <a:rPr lang="en-US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is killed as if by SIGSYS signal:  bad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Chrome:  used to sandbox </a:t>
            </a:r>
            <a:r>
              <a:rPr lang="en-US" dirty="0" err="1">
                <a:latin typeface="Times New Roman" charset="0"/>
              </a:rPr>
              <a:t>renderes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antitree.com</a:t>
            </a:r>
            <a:r>
              <a:rPr lang="en-US" dirty="0"/>
              <a:t>/2017/09/</a:t>
            </a:r>
            <a:r>
              <a:rPr lang="en-US" dirty="0" err="1"/>
              <a:t>docker</a:t>
            </a:r>
            <a:r>
              <a:rPr lang="en-US" dirty="0"/>
              <a:t>-</a:t>
            </a:r>
            <a:r>
              <a:rPr lang="en-US" dirty="0" err="1"/>
              <a:t>seccomp</a:t>
            </a:r>
            <a:r>
              <a:rPr lang="en-US" dirty="0"/>
              <a:t>-</a:t>
            </a:r>
            <a:r>
              <a:rPr lang="en-US" dirty="0" err="1"/>
              <a:t>json</a:t>
            </a:r>
            <a:r>
              <a:rPr lang="en-US" dirty="0"/>
              <a:t>-format/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NET_BIND_SERVICE:  enabled by default along with many others.  Best to drop all capabilities and only add the ones you need.</a:t>
            </a:r>
          </a:p>
          <a:p>
            <a:r>
              <a:rPr lang="en-US" sz="1200" b="0" dirty="0"/>
              <a:t>max-</a:t>
            </a:r>
            <a:r>
              <a:rPr lang="en-US" sz="1200" b="0" dirty="0" err="1"/>
              <a:t>fd</a:t>
            </a:r>
            <a:r>
              <a:rPr lang="en-US" sz="1200" b="0" dirty="0"/>
              <a:t>:  max # file descriptors,     max-proc:  max # of processes in container.     Resource containment is done using Linux control groups  (</a:t>
            </a:r>
            <a:r>
              <a:rPr lang="en-US" sz="1200" b="0" dirty="0" err="1"/>
              <a:t>cgroups</a:t>
            </a:r>
            <a:r>
              <a:rPr lang="en-US" sz="1200" b="0" dirty="0"/>
              <a:t>).</a:t>
            </a:r>
          </a:p>
          <a:p>
            <a:r>
              <a:rPr lang="en-US" sz="1200" b="0" dirty="0"/>
              <a:t>Linux capabilities:  list of capabilities assigned to process.    Processes with </a:t>
            </a:r>
            <a:r>
              <a:rPr lang="en-US" sz="1200" b="0" dirty="0" err="1"/>
              <a:t>uid</a:t>
            </a:r>
            <a:r>
              <a:rPr lang="en-US" sz="1200" b="0" dirty="0"/>
              <a:t> == 0 are privileged, but can only do things allowed by </a:t>
            </a:r>
            <a:r>
              <a:rPr lang="en-US" sz="1200" b="0"/>
              <a:t>the capabilities </a:t>
            </a:r>
            <a:r>
              <a:rPr lang="en-US" sz="1200" b="0" dirty="0"/>
              <a:t>assigned to them.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BA1D-511C-06B0-92EB-B327FEA3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56092-4BF2-898A-8DAD-A523CCCD9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46FA1-CFC5-0369-7C56-340C8909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F1A8-27C3-5D52-CD3A-9978CF75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150A-C9F3-A4CC-5E23-8CED3FF3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7CB3-A18F-DB99-5411-7547E409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522C-536F-97AB-AACF-9C1A5482A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7C5B-E646-2D67-D758-393D92E1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3F411-C4B6-B3C2-2F7E-36FA2E25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1FB52-6C6A-0C96-7B83-ADA3566B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F2175-667F-C866-D46E-5913AF873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A27C6-19DF-AD8D-0562-D967A11C4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23D5-52CE-0523-B08C-EE2D123A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B710-6CE3-4058-6EAD-4750B9DF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2AE3-DA66-E862-550E-2C10E92E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38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F8C3-DB0F-DDE1-2CE0-E5A85CCE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3BB1-1CC8-1CA3-31FE-BCE954FC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9A820-33B7-92D4-8263-99C811AB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CD193-1CCA-92DB-1EF2-4CB04233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EB6D-12C1-6F5F-AE5F-F1EA942F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010D-71B7-EBE5-A1FE-FBD16098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6046-1DFC-17DC-2B7A-DC1D0775A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BF16-FCFE-E5EA-23E0-4EE27265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D783-2E8A-5E88-9CCC-9A1B9CC5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5551-1E60-CE86-6C68-2F3EE44F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F454-1185-06E0-09F4-0A089A70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903E-B40C-2C62-2C28-A4B5CC89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47C81-948E-A191-4300-727787270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6A3E5-61BE-24CF-6D13-D56677EC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6C9D-C31C-8282-4B2A-1C48F035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5EDC3-119E-2A34-399D-5770131C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5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48CB-0CCC-71E8-4610-D3E7A6BA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FF15D-CB4B-44E5-892A-74F47A638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1202E-00AB-2640-84DA-122135275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61818-199F-A139-AD2E-63617681E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692CC-EC11-FA5D-6ED1-32F0AE3A6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593DF-D7A7-0138-9B0D-D6623E55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95E8E-FDCA-E275-5763-285063EE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7D305-4EF3-CB41-36AB-48AAD541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3D15-B581-2EE1-9199-9E1E6F0B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C976E-5CEF-0A9A-BDE6-2C70D6A7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1DB4C-BC03-2DD0-EECB-31BA163F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36FA6-44DA-D247-998A-E25ED86E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4DCED-C7B2-961D-432C-560FA2BA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14E27-1655-A3FF-05D8-8B33367C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9B7D-5FDE-EEDE-387B-8B64356D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7F3D-65A2-64B6-32A0-54C52D7C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CECC-2F3F-313D-6380-636515BD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72A90-28E4-FAE5-5653-3EB6A1FC6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24E7-0B77-DFCE-EAFC-EBF8C930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62FFA-D271-7E7A-FF68-B1E28814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518E0-13F9-A751-CD90-D00615DB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00F1-2155-65AD-0AAE-18B1482D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91C9A-FE17-CB66-E6CA-C7512722B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3661A-B2AF-6AC4-F45D-E2806557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C628-4FEC-6E8C-A4F8-151EDEDF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6B19B-980E-2576-4D19-73F18031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FB3AF-D068-7FA0-DA74-DD2C0332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2B3D1-A2C1-1CBD-B114-6485257C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2260D-A117-A097-CDA4-1F316C5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DE23-6663-C7D7-95EC-E481B7B32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873F6-59C0-5744-8DC3-D3B7C1B908F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E226A-7EEC-CA29-DC99-7FB6D445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DB7F1-8194-BE17-2AFF-AE046F877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DA6C0-0AF2-4048-A3B4-A8773147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24844" y="3817884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Isolation: the confinement principle</a:t>
            </a:r>
          </a:p>
          <a:p>
            <a:pPr algn="l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Dongdong She</a:t>
            </a:r>
          </a:p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slides are borrowed from Dan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Boneh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3120697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124844" y="2234326"/>
            <a:ext cx="6705600" cy="783895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 4634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7981" y="1340966"/>
            <a:ext cx="11176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Tahoma" charset="0"/>
              </a:rPr>
              <a:t>Early escapes: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latin typeface="Tahoma" charset="0"/>
              </a:rPr>
              <a:t>	    </a:t>
            </a:r>
            <a:r>
              <a:rPr lang="en-US" sz="3200" b="1" dirty="0" err="1">
                <a:solidFill>
                  <a:srgbClr val="CC3399"/>
                </a:solidFill>
                <a:latin typeface="Tahoma" charset="0"/>
              </a:rPr>
              <a:t>fopen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( </a:t>
            </a:r>
            <a:r>
              <a:rPr lang="ja-JP" altLang="en-US" sz="32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32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32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32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32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32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⇒  ???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endParaRPr lang="en-US" sz="32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3467" b="1" dirty="0">
                <a:solidFill>
                  <a:srgbClr val="CC3399"/>
                </a:solidFill>
                <a:latin typeface="Tahoma" charset="0"/>
                <a:sym typeface="Symbol" charset="0"/>
              </a:rPr>
              <a:t>chroot </a:t>
            </a:r>
            <a:r>
              <a:rPr lang="en-US" sz="3467" dirty="0">
                <a:latin typeface="Tahoma" charset="0"/>
                <a:sym typeface="Symbol" charset="0"/>
              </a:rPr>
              <a:t>should </a:t>
            </a:r>
            <a:r>
              <a:rPr lang="en-US" sz="3467" b="1" dirty="0">
                <a:solidFill>
                  <a:srgbClr val="FF0000"/>
                </a:solidFill>
                <a:latin typeface="Tahoma" charset="0"/>
                <a:sym typeface="Symbol" charset="0"/>
              </a:rPr>
              <a:t>only</a:t>
            </a:r>
            <a:r>
              <a:rPr lang="en-US" sz="3467" dirty="0">
                <a:latin typeface="Tahoma" charset="0"/>
                <a:sym typeface="Symbol" charset="0"/>
              </a:rPr>
              <a:t> be executable </a:t>
            </a:r>
            <a:r>
              <a:rPr lang="en-US" sz="3467" b="1" dirty="0">
                <a:solidFill>
                  <a:srgbClr val="FF0000"/>
                </a:solidFill>
                <a:latin typeface="Tahoma" charset="0"/>
                <a:sym typeface="Symbol" charset="0"/>
              </a:rPr>
              <a:t>by root</a:t>
            </a:r>
            <a:r>
              <a:rPr lang="en-US" sz="3467" dirty="0">
                <a:latin typeface="Tahoma" charset="0"/>
                <a:sym typeface="Symbol" charset="0"/>
              </a:rPr>
              <a:t>.</a:t>
            </a:r>
          </a:p>
          <a:p>
            <a:pPr lvl="1">
              <a:spcBef>
                <a:spcPts val="1568"/>
              </a:spcBef>
            </a:pPr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568"/>
              </a:spcBef>
            </a:pPr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3467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3467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3467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/passwd</a:t>
            </a:r>
            <a:r>
              <a:rPr lang="ja-JP" altLang="en-US" sz="3467" dirty="0">
                <a:latin typeface="Tahoma" charset="0"/>
                <a:ea typeface="ＭＳ Ｐゴシック" charset="0"/>
                <a:sym typeface="Symbol" charset="0"/>
              </a:rPr>
              <a:t>” </a:t>
            </a:r>
            <a:r>
              <a:rPr lang="en-US" altLang="ja-JP" sz="3467" dirty="0">
                <a:latin typeface="Tahoma" charset="0"/>
                <a:ea typeface="ＭＳ Ｐゴシック" charset="0"/>
                <a:sym typeface="Symbol" charset="0"/>
              </a:rPr>
              <a:t>and “/</a:t>
            </a:r>
            <a:r>
              <a:rPr lang="en-US" altLang="ja-JP" sz="3467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altLang="ja-JP" sz="3467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altLang="ja-JP" sz="3467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altLang="ja-JP" sz="3467" dirty="0">
                <a:latin typeface="Tahoma" charset="0"/>
                <a:ea typeface="ＭＳ Ｐゴシック" charset="0"/>
                <a:sym typeface="Symbol" charset="0"/>
              </a:rPr>
              <a:t>/shadow”</a:t>
            </a:r>
            <a:endParaRPr lang="en-US" sz="3467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run   $ </a:t>
            </a:r>
            <a:r>
              <a:rPr lang="en-US" sz="3467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   </a:t>
            </a:r>
            <a:r>
              <a:rPr lang="ja-JP" altLang="en-US" sz="3467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3467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3467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3467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3467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3467" dirty="0">
                <a:latin typeface="Tahoma" charset="0"/>
                <a:ea typeface="ＭＳ Ｐゴシック" charset="0"/>
                <a:sym typeface="Symbol" charset="0"/>
              </a:rPr>
              <a:t>run   $ </a:t>
            </a:r>
            <a:r>
              <a:rPr lang="en-US" sz="3467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3467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</a:t>
            </a:r>
            <a:endParaRPr lang="en-US" sz="3467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3096093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9113810" y="6185369"/>
            <a:ext cx="28702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667" dirty="0">
                <a:latin typeface="Tahoma" charset="0"/>
                <a:ea typeface="ＭＳ Ｐゴシック" charset="0"/>
              </a:rPr>
              <a:t>(bug in Ultrix 4.0)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3BE1E73-EDDD-9554-2CC3-1DA0015DCB02}"/>
              </a:ext>
            </a:extLst>
          </p:cNvPr>
          <p:cNvSpPr/>
          <p:nvPr/>
        </p:nvSpPr>
        <p:spPr>
          <a:xfrm>
            <a:off x="6958405" y="2357733"/>
            <a:ext cx="4745916" cy="9896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is the final path?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049895F-0263-C827-A573-AB9E3B2EE98B}"/>
              </a:ext>
            </a:extLst>
          </p:cNvPr>
          <p:cNvSpPr/>
          <p:nvPr/>
        </p:nvSpPr>
        <p:spPr>
          <a:xfrm>
            <a:off x="4692870" y="5698462"/>
            <a:ext cx="4316949" cy="11998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Quiz: can we get a root if we don’t know password for root?</a:t>
            </a: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 err="1">
                <a:latin typeface="Tahoma" charset="0"/>
              </a:rPr>
              <a:t>Jailkit</a:t>
            </a:r>
            <a:endParaRPr lang="en-US" sz="5867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8000" y="1193800"/>
            <a:ext cx="10972800" cy="5562600"/>
          </a:xfrm>
        </p:spPr>
        <p:txBody>
          <a:bodyPr>
            <a:noAutofit/>
          </a:bodyPr>
          <a:lstStyle/>
          <a:p>
            <a:pPr>
              <a:buSzTx/>
              <a:buFont typeface="Symbol" charset="0"/>
              <a:buNone/>
            </a:pPr>
            <a:r>
              <a:rPr lang="en-US" sz="3200" dirty="0"/>
              <a:t>Problem:   all utility progs (ls, </a:t>
            </a:r>
            <a:r>
              <a:rPr lang="en-US" sz="3200" dirty="0" err="1"/>
              <a:t>ps</a:t>
            </a:r>
            <a:r>
              <a:rPr lang="en-US" sz="3200" dirty="0"/>
              <a:t>, vim) must live inside jail</a:t>
            </a:r>
            <a:endParaRPr lang="en-US" sz="3200" b="1" dirty="0">
              <a:ea typeface="ＭＳ Ｐゴシック" charset="0"/>
            </a:endParaRP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 err="1"/>
              <a:t>jailkit</a:t>
            </a:r>
            <a:r>
              <a:rPr lang="en-US" sz="3200" dirty="0"/>
              <a:t>:    auto builds files, libs, and </a:t>
            </a:r>
            <a:r>
              <a:rPr lang="en-US" sz="3200" dirty="0" err="1"/>
              <a:t>dirs</a:t>
            </a:r>
            <a:r>
              <a:rPr lang="en-US" sz="3200" dirty="0"/>
              <a:t> needed in jail env</a:t>
            </a:r>
          </a:p>
          <a:p>
            <a:pPr lvl="1">
              <a:spcBef>
                <a:spcPts val="1632"/>
              </a:spcBef>
              <a:buFontTx/>
              <a:buChar char="•"/>
            </a:pPr>
            <a:r>
              <a:rPr lang="en-US" sz="3200" b="1" dirty="0" err="1">
                <a:ea typeface="ＭＳ Ｐゴシック" charset="0"/>
              </a:rPr>
              <a:t>jk_init</a:t>
            </a:r>
            <a:r>
              <a:rPr lang="en-US" sz="3200" dirty="0"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632"/>
              </a:spcBef>
              <a:buFontTx/>
              <a:buChar char="•"/>
            </a:pPr>
            <a:r>
              <a:rPr lang="en-US" sz="3200" b="1" dirty="0" err="1">
                <a:ea typeface="ＭＳ Ｐゴシック" charset="0"/>
              </a:rPr>
              <a:t>jk_check</a:t>
            </a:r>
            <a:r>
              <a:rPr lang="en-US" sz="3200" b="1" dirty="0">
                <a:ea typeface="ＭＳ Ｐゴシック" charset="0"/>
              </a:rPr>
              <a:t>:</a:t>
            </a:r>
            <a:r>
              <a:rPr lang="en-US" sz="3200" dirty="0">
                <a:ea typeface="ＭＳ Ｐゴシック" charset="0"/>
              </a:rPr>
              <a:t>   checks jail </a:t>
            </a:r>
            <a:r>
              <a:rPr lang="en-US" sz="3200" dirty="0" err="1">
                <a:ea typeface="ＭＳ Ｐゴシック" charset="0"/>
              </a:rPr>
              <a:t>env</a:t>
            </a:r>
            <a:r>
              <a:rPr lang="en-US" sz="3200" dirty="0"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632"/>
              </a:spcBef>
              <a:buFontTx/>
              <a:buChar char="•"/>
            </a:pPr>
            <a:r>
              <a:rPr lang="en-US" sz="3200" b="1" dirty="0" err="1">
                <a:ea typeface="ＭＳ Ｐゴシック" charset="0"/>
              </a:rPr>
              <a:t>jk_lsh</a:t>
            </a:r>
            <a:r>
              <a:rPr lang="en-US" sz="3200" dirty="0">
                <a:ea typeface="ＭＳ Ｐゴシック" charset="0"/>
              </a:rPr>
              <a:t>:   restricted shell to be used inside jail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/>
              <a:t>note:  </a:t>
            </a:r>
            <a:r>
              <a:rPr lang="en-US" sz="3200" dirty="0"/>
              <a:t>simple </a:t>
            </a:r>
            <a:r>
              <a:rPr lang="en-US" sz="3200" dirty="0" err="1"/>
              <a:t>chroot</a:t>
            </a:r>
            <a:r>
              <a:rPr lang="en-US" sz="3200" dirty="0"/>
              <a:t> jail does not limit network access</a:t>
            </a:r>
            <a:endParaRPr lang="en-US" sz="3200" b="1" dirty="0"/>
          </a:p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5CB85-4BDA-034E-A8D0-E0799142B2BA}"/>
              </a:ext>
            </a:extLst>
          </p:cNvPr>
          <p:cNvSpPr/>
          <p:nvPr/>
        </p:nvSpPr>
        <p:spPr>
          <a:xfrm>
            <a:off x="304800" y="2006600"/>
            <a:ext cx="11074400" cy="386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B469E-5774-0A22-87DB-78457BCB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5334000"/>
          </a:xfrm>
        </p:spPr>
        <p:txBody>
          <a:bodyPr/>
          <a:lstStyle/>
          <a:p>
            <a:endParaRPr lang="en-US" sz="3200" dirty="0">
              <a:latin typeface="Tahoma" charset="0"/>
            </a:endParaRPr>
          </a:p>
          <a:p>
            <a:r>
              <a:rPr lang="en-US" sz="3200" dirty="0">
                <a:latin typeface="Tahoma" charset="0"/>
              </a:rPr>
              <a:t>Create device that lets you access raw disk</a:t>
            </a:r>
          </a:p>
          <a:p>
            <a:endParaRPr lang="en-US" sz="3200" dirty="0">
              <a:latin typeface="Tahoma" charset="0"/>
            </a:endParaRPr>
          </a:p>
          <a:p>
            <a:r>
              <a:rPr lang="en-US" sz="3200" dirty="0">
                <a:latin typeface="Tahoma" charset="0"/>
              </a:rPr>
              <a:t>Send signals to non chrooted process</a:t>
            </a:r>
          </a:p>
          <a:p>
            <a:endParaRPr lang="en-US" sz="3200" dirty="0">
              <a:latin typeface="Tahoma" charset="0"/>
            </a:endParaRPr>
          </a:p>
          <a:p>
            <a:r>
              <a:rPr lang="en-US" sz="3200" dirty="0">
                <a:latin typeface="Tahoma" charset="0"/>
              </a:rPr>
              <a:t>Reboot system</a:t>
            </a:r>
          </a:p>
          <a:p>
            <a:endParaRPr lang="en-US" sz="3200" dirty="0">
              <a:latin typeface="Tahoma" charset="0"/>
            </a:endParaRPr>
          </a:p>
          <a:p>
            <a:r>
              <a:rPr lang="en-US" sz="3200" dirty="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3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 err="1">
                <a:latin typeface="Tahoma" charset="0"/>
              </a:rPr>
              <a:t>Freebsd</a:t>
            </a:r>
            <a:r>
              <a:rPr lang="en-US" sz="5867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11760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Stronger mechanism than simple   </a:t>
            </a:r>
            <a:r>
              <a:rPr lang="en-US" sz="3200" dirty="0" err="1"/>
              <a:t>chroot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To run</a:t>
            </a:r>
            <a:r>
              <a:rPr lang="en-US" sz="3200" dirty="0"/>
              <a:t>:      </a:t>
            </a:r>
            <a:r>
              <a:rPr lang="en-US" sz="3200" b="1" dirty="0">
                <a:solidFill>
                  <a:srgbClr val="CC3399"/>
                </a:solidFill>
              </a:rPr>
              <a:t>jail    jail-path    hostname   IP-</a:t>
            </a:r>
            <a:r>
              <a:rPr lang="en-US" sz="3200" b="1" dirty="0" err="1">
                <a:solidFill>
                  <a:srgbClr val="CC3399"/>
                </a:solidFill>
              </a:rPr>
              <a:t>addr</a:t>
            </a:r>
            <a:r>
              <a:rPr lang="en-US" sz="3200" b="1" dirty="0">
                <a:solidFill>
                  <a:srgbClr val="CC3399"/>
                </a:solidFill>
              </a:rPr>
              <a:t>    </a:t>
            </a:r>
            <a:r>
              <a:rPr lang="en-US" sz="3200" b="1" dirty="0" err="1">
                <a:solidFill>
                  <a:srgbClr val="CC3399"/>
                </a:solidFill>
              </a:rPr>
              <a:t>cmd</a:t>
            </a:r>
            <a:endParaRPr lang="en-US" sz="3200" b="1" dirty="0">
              <a:solidFill>
                <a:srgbClr val="CC3399"/>
              </a:solidFill>
            </a:endParaRPr>
          </a:p>
          <a:p>
            <a:pPr lvl="1">
              <a:spcBef>
                <a:spcPct val="60000"/>
              </a:spcBef>
            </a:pPr>
            <a:r>
              <a:rPr lang="en-US" sz="3200" dirty="0">
                <a:ea typeface="ＭＳ Ｐゴシック" charset="0"/>
              </a:rPr>
              <a:t>calls hardened  </a:t>
            </a:r>
            <a:r>
              <a:rPr lang="en-US" sz="3200" dirty="0" err="1">
                <a:ea typeface="ＭＳ Ｐゴシック" charset="0"/>
              </a:rPr>
              <a:t>chroot</a:t>
            </a:r>
            <a:r>
              <a:rPr lang="en-US" sz="3200" dirty="0">
                <a:ea typeface="ＭＳ Ｐゴシック" charset="0"/>
              </a:rPr>
              <a:t>    (no 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../../</a:t>
            </a:r>
            <a:r>
              <a:rPr lang="ja-JP" altLang="en-US" sz="3200" dirty="0">
                <a:ea typeface="ＭＳ Ｐゴシック" charset="0"/>
              </a:rPr>
              <a:t>”</a:t>
            </a:r>
            <a:r>
              <a:rPr lang="en-US" sz="3200" dirty="0"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3200" dirty="0">
                <a:ea typeface="ＭＳ Ｐゴシック" charset="0"/>
              </a:rPr>
              <a:t>can only bind to sockets with specified IP address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3200" dirty="0">
                <a:ea typeface="ＭＳ Ｐゴシック" charset="0"/>
              </a:rPr>
              <a:t>can only communicate with processes inside jail</a:t>
            </a:r>
          </a:p>
          <a:p>
            <a:pPr lvl="1">
              <a:spcBef>
                <a:spcPct val="60000"/>
              </a:spcBef>
            </a:pPr>
            <a:r>
              <a:rPr lang="en-US" sz="3200" dirty="0">
                <a:ea typeface="ＭＳ Ｐゴシック" charset="0"/>
              </a:rPr>
              <a:t>root is limited, e.g. cannot load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Problems with </a:t>
            </a:r>
            <a:r>
              <a:rPr lang="en-US" sz="5867" dirty="0" err="1">
                <a:latin typeface="Tahoma" charset="0"/>
              </a:rPr>
              <a:t>chroot</a:t>
            </a:r>
            <a:r>
              <a:rPr lang="en-US" sz="5867" dirty="0">
                <a:latin typeface="Tahoma" charset="0"/>
              </a:rPr>
              <a:t> 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1176000" cy="421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Coarse policies</a:t>
            </a:r>
            <a:r>
              <a:rPr lang="en-US" sz="3200" dirty="0"/>
              <a:t>: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All or nothing access</a:t>
            </a:r>
            <a:r>
              <a:rPr lang="en-US" sz="3200" dirty="0">
                <a:ea typeface="ＭＳ Ｐゴシック" charset="0"/>
              </a:rPr>
              <a:t> to parts of file system</a:t>
            </a:r>
          </a:p>
          <a:p>
            <a:pPr lvl="1"/>
            <a:r>
              <a:rPr lang="en-US" sz="3200" dirty="0">
                <a:ea typeface="ＭＳ Ｐゴシック" charset="0"/>
              </a:rPr>
              <a:t>Inappropriate for apps like a web browser</a:t>
            </a:r>
          </a:p>
          <a:p>
            <a:pPr lvl="2"/>
            <a:r>
              <a:rPr lang="en-US" dirty="0">
                <a:ea typeface="ＭＳ Ｐゴシック" charset="0"/>
              </a:rPr>
              <a:t>Needs read access to files outside jail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(e.g., for sending attachments in Gmail)</a:t>
            </a:r>
          </a:p>
          <a:p>
            <a:pPr lvl="2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3200" dirty="0"/>
              <a:t>Does not prevent malicious apps from: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Accessing network </a:t>
            </a:r>
            <a:r>
              <a:rPr lang="en-US" sz="3200" dirty="0">
                <a:ea typeface="ＭＳ Ｐゴシック" charset="0"/>
              </a:rPr>
              <a:t>and messing with other machines</a:t>
            </a:r>
          </a:p>
          <a:p>
            <a:pPr lvl="1"/>
            <a:r>
              <a:rPr lang="en-US" sz="3200" dirty="0">
                <a:ea typeface="ＭＳ Ｐゴシック" charset="0"/>
              </a:rPr>
              <a:t>Trying to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181600" y="3381029"/>
            <a:ext cx="6705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sanboxing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System 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0"/>
            <a:ext cx="11480800" cy="556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486263" algn="l"/>
              </a:tabLst>
            </a:pPr>
            <a:r>
              <a:rPr lang="en-US" sz="2933" dirty="0"/>
              <a:t>Observation:   to damage host system (e.g., persistent changes)  </a:t>
            </a:r>
            <a:br>
              <a:rPr lang="en-US" sz="2933" dirty="0"/>
            </a:br>
            <a:r>
              <a:rPr lang="en-US" sz="2933" dirty="0"/>
              <a:t>app must make system calls:</a:t>
            </a:r>
          </a:p>
          <a:p>
            <a:pPr lvl="1">
              <a:tabLst>
                <a:tab pos="5486263" algn="l"/>
              </a:tabLst>
            </a:pPr>
            <a:r>
              <a:rPr lang="en-US" sz="2933" dirty="0">
                <a:ea typeface="ＭＳ Ｐゴシック" charset="0"/>
              </a:rPr>
              <a:t>To delete/overwrite files:	</a:t>
            </a:r>
            <a:r>
              <a:rPr lang="en-US" sz="2933" dirty="0">
                <a:solidFill>
                  <a:srgbClr val="CC3399"/>
                </a:solidFill>
                <a:ea typeface="ＭＳ Ｐゴシック" charset="0"/>
              </a:rPr>
              <a:t>unlink, open, write</a:t>
            </a:r>
          </a:p>
          <a:p>
            <a:pPr lvl="1">
              <a:tabLst>
                <a:tab pos="5486263" algn="l"/>
              </a:tabLst>
            </a:pPr>
            <a:r>
              <a:rPr lang="en-US" sz="2933" dirty="0">
                <a:ea typeface="ＭＳ Ｐゴシック" charset="0"/>
              </a:rPr>
              <a:t>To do network </a:t>
            </a:r>
            <a:r>
              <a:rPr lang="en-US" sz="2933" dirty="0">
                <a:ea typeface="ＭＳ Ｐゴシック" charset="0"/>
                <a:cs typeface="Tahoma"/>
              </a:rPr>
              <a:t>attacks:	</a:t>
            </a:r>
            <a:r>
              <a:rPr lang="en-US" sz="2933" dirty="0">
                <a:solidFill>
                  <a:srgbClr val="CC3399"/>
                </a:solidFill>
                <a:ea typeface="ＭＳ Ｐゴシック" charset="0"/>
                <a:cs typeface="Tahoma"/>
              </a:rPr>
              <a:t>socket</a:t>
            </a:r>
            <a:r>
              <a:rPr lang="en-US" sz="2933" dirty="0">
                <a:solidFill>
                  <a:srgbClr val="CC3399"/>
                </a:solidFill>
                <a:ea typeface="ＭＳ Ｐゴシック" charset="0"/>
              </a:rPr>
              <a:t>, bind, connect, send</a:t>
            </a:r>
            <a:endParaRPr lang="en-US" sz="2933" dirty="0">
              <a:solidFill>
                <a:srgbClr val="CC3399"/>
              </a:solidFill>
            </a:endParaRPr>
          </a:p>
          <a:p>
            <a:pPr marL="0" indent="0">
              <a:spcBef>
                <a:spcPts val="3104"/>
              </a:spcBef>
              <a:buNone/>
            </a:pPr>
            <a:r>
              <a:rPr lang="en-US" sz="2933" dirty="0"/>
              <a:t>Idea:    </a:t>
            </a:r>
            <a:r>
              <a:rPr lang="en-US" sz="2933" dirty="0">
                <a:ea typeface="ＭＳ Ｐゴシック" charset="0"/>
              </a:rPr>
              <a:t>monitor app’s system calls and block unauthorized calls</a:t>
            </a:r>
          </a:p>
          <a:p>
            <a:pPr marL="0" indent="0">
              <a:spcBef>
                <a:spcPts val="3104"/>
              </a:spcBef>
              <a:buNone/>
            </a:pPr>
            <a:r>
              <a:rPr lang="en-US" sz="2933" b="1" dirty="0"/>
              <a:t>Implementation options:</a:t>
            </a:r>
          </a:p>
          <a:p>
            <a:pPr lvl="1"/>
            <a:r>
              <a:rPr lang="en-US" sz="2933" dirty="0">
                <a:ea typeface="ＭＳ Ｐゴシック" charset="0"/>
              </a:rPr>
              <a:t>Completely </a:t>
            </a:r>
            <a:r>
              <a:rPr lang="en-US" sz="2933" b="1" dirty="0">
                <a:solidFill>
                  <a:srgbClr val="FF0000"/>
                </a:solidFill>
                <a:ea typeface="ＭＳ Ｐゴシック" charset="0"/>
              </a:rPr>
              <a:t>kernel</a:t>
            </a:r>
            <a:r>
              <a:rPr lang="en-US" sz="2933" dirty="0">
                <a:ea typeface="ＭＳ Ｐゴシック" charset="0"/>
              </a:rPr>
              <a:t> space (e.g., Linux </a:t>
            </a:r>
            <a:r>
              <a:rPr lang="en-US" sz="2933" dirty="0" err="1">
                <a:ea typeface="ＭＳ Ｐゴシック" charset="0"/>
              </a:rPr>
              <a:t>seccomp</a:t>
            </a:r>
            <a:r>
              <a:rPr lang="en-US" sz="2933" dirty="0">
                <a:ea typeface="ＭＳ Ｐゴシック" charset="0"/>
              </a:rPr>
              <a:t>)</a:t>
            </a:r>
          </a:p>
          <a:p>
            <a:pPr lvl="1"/>
            <a:r>
              <a:rPr lang="en-US" sz="2933" dirty="0">
                <a:ea typeface="ＭＳ Ｐゴシック" charset="0"/>
              </a:rPr>
              <a:t>Completely </a:t>
            </a:r>
            <a:r>
              <a:rPr lang="en-US" sz="2933" b="1" dirty="0">
                <a:solidFill>
                  <a:srgbClr val="FF0000"/>
                </a:solidFill>
                <a:ea typeface="ＭＳ Ｐゴシック" charset="0"/>
              </a:rPr>
              <a:t>user</a:t>
            </a:r>
            <a:r>
              <a:rPr lang="en-US" sz="2933" dirty="0">
                <a:ea typeface="ＭＳ Ｐゴシック" charset="0"/>
              </a:rPr>
              <a:t> space (e.g.,  program shepherding)</a:t>
            </a:r>
          </a:p>
          <a:p>
            <a:pPr lvl="1"/>
            <a:r>
              <a:rPr lang="en-US" sz="2933" dirty="0">
                <a:ea typeface="ＭＳ Ｐゴシック" charset="0"/>
              </a:rPr>
              <a:t>Hybrid  (e.g.,  </a:t>
            </a:r>
            <a:r>
              <a:rPr lang="en-US" sz="2933" dirty="0" err="1">
                <a:ea typeface="ＭＳ Ｐゴシック" charset="0"/>
              </a:rPr>
              <a:t>Systrace</a:t>
            </a:r>
            <a:r>
              <a:rPr lang="en-US" sz="2933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35DA-EA35-54A7-704F-B1DF04AA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of </a:t>
            </a:r>
            <a:r>
              <a:rPr lang="en-US" dirty="0" err="1"/>
              <a:t>Ptrace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7B71-9EFB-05EA-F1AA-5EA2D837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powerful </a:t>
            </a:r>
            <a:r>
              <a:rPr lang="en-US" dirty="0" err="1"/>
              <a:t>syscall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control and inspect </a:t>
            </a:r>
            <a:r>
              <a:rPr lang="en-US" dirty="0"/>
              <a:t>process</a:t>
            </a:r>
          </a:p>
          <a:p>
            <a:r>
              <a:rPr lang="en-US" dirty="0"/>
              <a:t>Read/write process memory (including code region)</a:t>
            </a:r>
          </a:p>
          <a:p>
            <a:r>
              <a:rPr lang="en-US" dirty="0"/>
              <a:t>Read/write process registers</a:t>
            </a:r>
          </a:p>
          <a:p>
            <a:r>
              <a:rPr lang="en-US" dirty="0"/>
              <a:t>Intercept signal</a:t>
            </a:r>
          </a:p>
          <a:p>
            <a:r>
              <a:rPr lang="en-US" dirty="0"/>
              <a:t>Intercept </a:t>
            </a:r>
            <a:r>
              <a:rPr lang="en-US" dirty="0" err="1"/>
              <a:t>syscall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6A049B2-32AC-CBC9-B1FA-90FEAA3FB7A9}"/>
              </a:ext>
            </a:extLst>
          </p:cNvPr>
          <p:cNvSpPr/>
          <p:nvPr/>
        </p:nvSpPr>
        <p:spPr>
          <a:xfrm>
            <a:off x="6607884" y="3842288"/>
            <a:ext cx="4745916" cy="9896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Show a concrete example</a:t>
            </a:r>
          </a:p>
        </p:txBody>
      </p:sp>
    </p:spTree>
    <p:extLst>
      <p:ext uri="{BB962C8B-B14F-4D97-AF65-F5344CB8AC3E}">
        <p14:creationId xmlns:p14="http://schemas.microsoft.com/office/powerpoint/2010/main" val="103563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1277600" cy="1143000"/>
          </a:xfrm>
        </p:spPr>
        <p:txBody>
          <a:bodyPr>
            <a:normAutofit fontScale="90000"/>
          </a:bodyPr>
          <a:lstStyle/>
          <a:p>
            <a:r>
              <a:rPr lang="en-US" sz="5867" dirty="0">
                <a:latin typeface="Tahoma" charset="0"/>
              </a:rPr>
              <a:t>Early implementation  </a:t>
            </a:r>
            <a:r>
              <a:rPr lang="en-US" sz="3733" dirty="0">
                <a:latin typeface="Tahoma" charset="0"/>
              </a:rPr>
              <a:t>(Janus)      </a:t>
            </a:r>
            <a:r>
              <a:rPr lang="en-US" sz="2667" dirty="0">
                <a:latin typeface="Tahoma" charset="0"/>
              </a:rPr>
              <a:t>[GWTB’96]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1176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Linux </a:t>
            </a:r>
            <a:r>
              <a:rPr lang="en-US" sz="3200" b="1" dirty="0" err="1"/>
              <a:t>ptrace</a:t>
            </a:r>
            <a:r>
              <a:rPr lang="en-US" sz="3200" dirty="0"/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</a:rPr>
              <a:t>	process calls:     </a:t>
            </a:r>
            <a:r>
              <a:rPr lang="en-US" sz="3200" b="1" dirty="0" err="1">
                <a:solidFill>
                  <a:srgbClr val="CC3399"/>
                </a:solidFill>
                <a:ea typeface="ＭＳ Ｐゴシック" charset="0"/>
              </a:rPr>
              <a:t>ptrace</a:t>
            </a:r>
            <a:r>
              <a:rPr lang="en-US" sz="3200" b="1" dirty="0">
                <a:solidFill>
                  <a:srgbClr val="CC3399"/>
                </a:solidFill>
                <a:ea typeface="ＭＳ Ｐゴシック" charset="0"/>
              </a:rPr>
              <a:t> (… ,  </a:t>
            </a:r>
            <a:r>
              <a:rPr lang="en-US" sz="3200" b="1" dirty="0" err="1">
                <a:solidFill>
                  <a:srgbClr val="CC3399"/>
                </a:solidFill>
                <a:ea typeface="ＭＳ Ｐゴシック" charset="0"/>
              </a:rPr>
              <a:t>pid_t</a:t>
            </a:r>
            <a:r>
              <a:rPr lang="en-US" sz="3200" b="1" dirty="0">
                <a:solidFill>
                  <a:srgbClr val="CC3399"/>
                </a:solidFill>
                <a:ea typeface="ＭＳ Ｐゴシック" charset="0"/>
              </a:rPr>
              <a:t>  </a:t>
            </a:r>
            <a:r>
              <a:rPr lang="en-US" sz="3200" b="1" dirty="0" err="1">
                <a:solidFill>
                  <a:srgbClr val="CC3399"/>
                </a:solidFill>
                <a:ea typeface="ＭＳ Ｐゴシック" charset="0"/>
              </a:rPr>
              <a:t>pid</a:t>
            </a:r>
            <a:r>
              <a:rPr lang="en-US" sz="3200" b="1" dirty="0">
                <a:solidFill>
                  <a:srgbClr val="CC3399"/>
                </a:solidFill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3200" b="1" dirty="0">
                <a:solidFill>
                  <a:srgbClr val="CC3399"/>
                </a:solidFill>
                <a:ea typeface="ＭＳ Ｐゴシック" charset="0"/>
              </a:rPr>
              <a:t>	</a:t>
            </a:r>
            <a:r>
              <a:rPr lang="en-US" sz="3200" dirty="0">
                <a:ea typeface="ＭＳ Ｐゴシック" charset="0"/>
              </a:rPr>
              <a:t>and wakes up when  </a:t>
            </a:r>
            <a:r>
              <a:rPr lang="en-US" sz="3200" b="1" dirty="0" err="1">
                <a:ea typeface="ＭＳ Ｐゴシック" charset="0"/>
              </a:rPr>
              <a:t>pid</a:t>
            </a:r>
            <a:r>
              <a:rPr lang="en-US" sz="3200" dirty="0"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3200" dirty="0">
              <a:ea typeface="ＭＳ Ｐゴシック" charset="0"/>
            </a:endParaRPr>
          </a:p>
          <a:p>
            <a:pPr marL="0" indent="0">
              <a:spcBef>
                <a:spcPts val="2560"/>
              </a:spcBef>
              <a:buNone/>
            </a:pPr>
            <a:endParaRPr lang="en-US" sz="2000" dirty="0"/>
          </a:p>
          <a:p>
            <a:pPr marL="0" indent="0">
              <a:spcBef>
                <a:spcPts val="2560"/>
              </a:spcBef>
              <a:buNone/>
            </a:pPr>
            <a:r>
              <a:rPr lang="en-US" sz="3200" dirty="0"/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12800" y="3124200"/>
            <a:ext cx="10363200" cy="281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12800" y="5257800"/>
            <a:ext cx="103632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32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0" y="3429000"/>
            <a:ext cx="22352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monitored</a:t>
            </a:r>
          </a:p>
          <a:p>
            <a:pPr algn="ctr"/>
            <a:r>
              <a:rPr lang="en-US" sz="2400" b="1" dirty="0"/>
              <a:t>application</a:t>
            </a:r>
          </a:p>
          <a:p>
            <a:pPr algn="ctr"/>
            <a:r>
              <a:rPr lang="en-US" sz="2400" dirty="0"/>
              <a:t>(browser)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604000" y="3429000"/>
            <a:ext cx="21336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800" b="1" dirty="0"/>
              <a:t>monitor</a:t>
            </a:r>
            <a:endParaRPr lang="en-US" sz="2400" b="1" dirty="0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336618" y="3124201"/>
            <a:ext cx="17956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40001" y="4572000"/>
            <a:ext cx="5080000" cy="99060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9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b="1" dirty="0" err="1"/>
                <a:t>fopen</a:t>
              </a:r>
              <a:r>
                <a:rPr lang="en-US" sz="2667" b="1" dirty="0"/>
                <a:t>(</a:t>
              </a:r>
              <a:r>
                <a:rPr lang="ja-JP" altLang="en-US" sz="2667" b="1" dirty="0"/>
                <a:t>“</a:t>
              </a:r>
              <a:r>
                <a:rPr lang="en-US" altLang="ja-JP" sz="2667" b="1" dirty="0"/>
                <a:t>/</a:t>
              </a:r>
              <a:r>
                <a:rPr lang="en-US" sz="2667" b="1" dirty="0" err="1"/>
                <a:t>etc</a:t>
              </a:r>
              <a:r>
                <a:rPr lang="en-US" sz="2667" b="1" dirty="0"/>
                <a:t>/</a:t>
              </a:r>
              <a:r>
                <a:rPr lang="en-US" sz="2667" b="1" dirty="0" err="1"/>
                <a:t>passwd</a:t>
              </a:r>
              <a:r>
                <a:rPr lang="ja-JP" altLang="en-US" sz="2667" b="1" dirty="0"/>
                <a:t>”</a:t>
              </a:r>
              <a:r>
                <a:rPr lang="en-US" sz="2667" b="1" dirty="0"/>
                <a:t>,  </a:t>
              </a:r>
              <a:r>
                <a:rPr lang="ja-JP" altLang="en-US" sz="2667" b="1" dirty="0"/>
                <a:t>“</a:t>
              </a:r>
              <a:r>
                <a:rPr lang="en-US" sz="2667" b="1" dirty="0"/>
                <a:t>r</a:t>
              </a:r>
              <a:r>
                <a:rPr lang="ja-JP" altLang="en-US" sz="2667" b="1" dirty="0"/>
                <a:t>”</a:t>
              </a:r>
              <a:r>
                <a:rPr lang="en-US" sz="2667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812800" y="52578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893343" y="2006600"/>
            <a:ext cx="50800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Example 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26412" y="1213873"/>
            <a:ext cx="10309413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Sample policy file  (e.g., for PDF reader)</a:t>
            </a:r>
          </a:p>
          <a:p>
            <a:pPr>
              <a:spcBef>
                <a:spcPts val="3040"/>
              </a:spcBef>
              <a:buNone/>
            </a:pPr>
            <a:r>
              <a:rPr lang="en-US" sz="2667" dirty="0"/>
              <a:t>			path allow  /</a:t>
            </a:r>
            <a:r>
              <a:rPr lang="en-US" sz="2667" dirty="0" err="1"/>
              <a:t>tmp</a:t>
            </a:r>
            <a:r>
              <a:rPr lang="en-US" sz="2667" dirty="0"/>
              <a:t>/*</a:t>
            </a:r>
          </a:p>
          <a:p>
            <a:pPr>
              <a:buFont typeface="Wingdings" charset="0"/>
              <a:buNone/>
            </a:pPr>
            <a:r>
              <a:rPr lang="en-US" sz="2667" dirty="0"/>
              <a:t>			path deny  /</a:t>
            </a:r>
            <a:r>
              <a:rPr lang="en-US" sz="2667" dirty="0" err="1"/>
              <a:t>etc</a:t>
            </a:r>
            <a:r>
              <a:rPr lang="en-US" sz="2667" dirty="0"/>
              <a:t>/</a:t>
            </a:r>
            <a:r>
              <a:rPr lang="en-US" sz="2667" dirty="0" err="1"/>
              <a:t>passwd</a:t>
            </a:r>
            <a:endParaRPr lang="en-US" sz="2667" dirty="0"/>
          </a:p>
          <a:p>
            <a:pPr>
              <a:buFont typeface="Wingdings" charset="0"/>
              <a:buNone/>
            </a:pPr>
            <a:r>
              <a:rPr lang="en-US" sz="2667" dirty="0"/>
              <a:t>			network deny all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Manually</a:t>
            </a:r>
            <a:r>
              <a:rPr lang="en-US" sz="3200" dirty="0"/>
              <a:t> specifying policy for an app can be </a:t>
            </a:r>
            <a:r>
              <a:rPr lang="en-US" sz="3200" b="1" dirty="0">
                <a:solidFill>
                  <a:srgbClr val="FF0000"/>
                </a:solidFill>
              </a:rPr>
              <a:t>difficult</a:t>
            </a:r>
            <a:r>
              <a:rPr lang="en-US" sz="3200" dirty="0"/>
              <a:t>:</a:t>
            </a:r>
          </a:p>
          <a:p>
            <a:pPr lvl="1">
              <a:lnSpc>
                <a:spcPct val="120000"/>
              </a:lnSpc>
              <a:spcBef>
                <a:spcPts val="1440"/>
              </a:spcBef>
            </a:pPr>
            <a:r>
              <a:rPr lang="en-US" sz="2667" dirty="0">
                <a:ea typeface="ＭＳ Ｐゴシック" charset="0"/>
              </a:rPr>
              <a:t>Recommended default policies are available</a:t>
            </a:r>
          </a:p>
          <a:p>
            <a:pPr marL="609585" lvl="1" indent="0">
              <a:lnSpc>
                <a:spcPct val="120000"/>
              </a:lnSpc>
              <a:spcBef>
                <a:spcPts val="1440"/>
              </a:spcBef>
              <a:buNone/>
            </a:pPr>
            <a:r>
              <a:rPr lang="en-US" sz="2667" dirty="0">
                <a:ea typeface="ＭＳ Ｐゴシック" charset="0"/>
              </a:rPr>
              <a:t>		…  can be made more restrictive as needed.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91A3-3CD1-6BC2-A5BD-E4027C57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Email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671F-0985-56C5-100D-246CAF03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pPr algn="l"/>
            <a:r>
              <a:rPr lang="en-US" sz="5867" dirty="0"/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379200" cy="5334000"/>
          </a:xfrm>
        </p:spPr>
        <p:txBody>
          <a:bodyPr>
            <a:noAutofit/>
          </a:bodyPr>
          <a:lstStyle/>
          <a:p>
            <a:r>
              <a:rPr lang="en-US" sz="3200" dirty="0"/>
              <a:t>If app forks, monitor must also fork</a:t>
            </a:r>
          </a:p>
          <a:p>
            <a:pPr lvl="1"/>
            <a:r>
              <a:rPr lang="en-US" sz="3200" dirty="0">
                <a:ea typeface="ＭＳ Ｐゴシック" charset="0"/>
              </a:rPr>
              <a:t>forked monitor monitors forked app</a:t>
            </a:r>
          </a:p>
          <a:p>
            <a:pPr>
              <a:spcBef>
                <a:spcPts val="3168"/>
              </a:spcBef>
            </a:pPr>
            <a:r>
              <a:rPr lang="en-US" sz="3200" dirty="0"/>
              <a:t>If monitor crashes, app must be killed</a:t>
            </a:r>
          </a:p>
          <a:p>
            <a:pPr>
              <a:spcBef>
                <a:spcPts val="3168"/>
              </a:spcBef>
            </a:pPr>
            <a:r>
              <a:rPr lang="en-US" sz="3200" dirty="0"/>
              <a:t>Monitor must </a:t>
            </a:r>
            <a:r>
              <a:rPr lang="en-US" sz="3200" b="1" dirty="0">
                <a:solidFill>
                  <a:srgbClr val="FF0000"/>
                </a:solidFill>
              </a:rPr>
              <a:t>maintain</a:t>
            </a:r>
            <a:r>
              <a:rPr lang="en-US" sz="3200" dirty="0"/>
              <a:t> all OS state </a:t>
            </a:r>
            <a:r>
              <a:rPr lang="en-US" sz="3200" b="1" dirty="0">
                <a:solidFill>
                  <a:srgbClr val="FF0000"/>
                </a:solidFill>
              </a:rPr>
              <a:t>consistent</a:t>
            </a:r>
            <a:r>
              <a:rPr lang="en-US" sz="3200" dirty="0"/>
              <a:t> with app</a:t>
            </a:r>
          </a:p>
          <a:p>
            <a:pPr lvl="1">
              <a:spcBef>
                <a:spcPts val="2368"/>
              </a:spcBef>
            </a:pPr>
            <a:r>
              <a:rPr lang="en-US" sz="3200" dirty="0">
                <a:ea typeface="ＭＳ Ｐゴシック" charset="0"/>
              </a:rPr>
              <a:t>current-working-</a:t>
            </a:r>
            <a:r>
              <a:rPr lang="en-US" sz="3200" dirty="0" err="1">
                <a:ea typeface="ＭＳ Ｐゴシック" charset="0"/>
              </a:rPr>
              <a:t>dir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b="1" dirty="0">
                <a:ea typeface="ＭＳ Ｐゴシック" charset="0"/>
              </a:rPr>
              <a:t>CWD</a:t>
            </a:r>
            <a:r>
              <a:rPr lang="en-US" sz="3200" dirty="0">
                <a:ea typeface="ＭＳ Ｐゴシック" charset="0"/>
              </a:rPr>
              <a:t>),    </a:t>
            </a:r>
            <a:r>
              <a:rPr lang="en-US" sz="3200" b="1" dirty="0">
                <a:ea typeface="ＭＳ Ｐゴシック" charset="0"/>
              </a:rPr>
              <a:t>UID,   EUID,   GID</a:t>
            </a:r>
          </a:p>
          <a:p>
            <a:pPr lvl="1">
              <a:spcBef>
                <a:spcPts val="2368"/>
              </a:spcBef>
            </a:pPr>
            <a:r>
              <a:rPr lang="en-US" sz="3200" dirty="0">
                <a:ea typeface="ＭＳ Ｐゴシック" charset="0"/>
              </a:rPr>
              <a:t>When app does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cd path</a:t>
            </a:r>
            <a:r>
              <a:rPr lang="ja-JP" altLang="en-US" sz="3200" dirty="0">
                <a:ea typeface="ＭＳ Ｐゴシック" charset="0"/>
              </a:rPr>
              <a:t>”</a:t>
            </a:r>
            <a:r>
              <a:rPr lang="en-US" sz="3200" dirty="0">
                <a:ea typeface="ＭＳ Ｐゴシック" charset="0"/>
              </a:rPr>
              <a:t> monitor must update its CWD</a:t>
            </a:r>
          </a:p>
          <a:p>
            <a:pPr lvl="2"/>
            <a:r>
              <a:rPr lang="en-US" sz="2667" dirty="0"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796" y="584201"/>
            <a:ext cx="3067315" cy="21441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cd(“/</a:t>
            </a:r>
            <a:r>
              <a:rPr lang="en-US" sz="2400" b="1" dirty="0" err="1">
                <a:solidFill>
                  <a:srgbClr val="0070C0"/>
                </a:solidFill>
              </a:rPr>
              <a:t>tmp</a:t>
            </a:r>
            <a:r>
              <a:rPr lang="en-US" sz="2400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open(“</a:t>
            </a:r>
            <a:r>
              <a:rPr lang="en-US" sz="2400" b="1" dirty="0" err="1">
                <a:solidFill>
                  <a:srgbClr val="0070C0"/>
                </a:solidFill>
              </a:rPr>
              <a:t>passwd</a:t>
            </a:r>
            <a:r>
              <a:rPr lang="en-US" sz="2400" b="1" dirty="0">
                <a:solidFill>
                  <a:srgbClr val="0070C0"/>
                </a:solidFill>
              </a:rPr>
              <a:t>”,  “r”)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rgbClr val="0070C0"/>
                </a:solidFill>
              </a:rPr>
              <a:t>cd(“/</a:t>
            </a:r>
            <a:r>
              <a:rPr lang="en-US" sz="2400" b="1" dirty="0" err="1">
                <a:solidFill>
                  <a:srgbClr val="0070C0"/>
                </a:solidFill>
              </a:rPr>
              <a:t>etc</a:t>
            </a:r>
            <a:r>
              <a:rPr lang="en-US" sz="2400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open(“passwd”,  “r”)</a:t>
            </a: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528968" y="4314310"/>
            <a:ext cx="6400800" cy="18175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8000" y="1153263"/>
            <a:ext cx="111760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733" b="1" dirty="0" err="1"/>
              <a:t>Ptrace</a:t>
            </a:r>
            <a:r>
              <a:rPr lang="en-US" sz="3733" dirty="0"/>
              <a:t> is not well suited for this application:</a:t>
            </a:r>
          </a:p>
          <a:p>
            <a:pPr lvl="1"/>
            <a:r>
              <a:rPr lang="en-US" dirty="0">
                <a:ea typeface="ＭＳ Ｐゴシック" charset="0"/>
              </a:rPr>
              <a:t>Trace all system calls or non</a:t>
            </a:r>
          </a:p>
          <a:p>
            <a:pPr marL="457200" lvl="1" indent="0">
              <a:buNone/>
            </a:pPr>
            <a:r>
              <a:rPr lang="en-US" sz="3200" dirty="0">
                <a:ea typeface="ＭＳ Ｐゴシック" charset="0"/>
              </a:rPr>
              <a:t>	  inefficient:   no need to trace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close</a:t>
            </a:r>
            <a:r>
              <a:rPr lang="ja-JP" altLang="en-US" sz="3200" dirty="0">
                <a:ea typeface="ＭＳ Ｐゴシック" charset="0"/>
              </a:rPr>
              <a:t>”</a:t>
            </a:r>
            <a:r>
              <a:rPr lang="en-US" sz="3200" dirty="0"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3733" dirty="0"/>
              <a:t>Security problems:   </a:t>
            </a:r>
            <a:r>
              <a:rPr lang="en-US" sz="3733" b="1" dirty="0"/>
              <a:t>race conditions</a:t>
            </a:r>
          </a:p>
          <a:p>
            <a:pPr lvl="1"/>
            <a:r>
              <a:rPr lang="en-US" u="sng" dirty="0">
                <a:ea typeface="ＭＳ Ｐゴシック" charset="0"/>
              </a:rPr>
              <a:t>Example</a:t>
            </a:r>
            <a:r>
              <a:rPr lang="en-US" dirty="0">
                <a:ea typeface="ＭＳ Ｐゴシック" charset="0"/>
              </a:rPr>
              <a:t>:	</a:t>
            </a:r>
            <a:r>
              <a:rPr lang="en-US" dirty="0" err="1">
                <a:ea typeface="ＭＳ Ｐゴシック" charset="0"/>
              </a:rPr>
              <a:t>symlink</a:t>
            </a:r>
            <a:r>
              <a:rPr lang="en-US" dirty="0">
                <a:ea typeface="ＭＳ Ｐゴシック" charset="0"/>
              </a:rPr>
              <a:t>:    me  ⟶  </a:t>
            </a:r>
            <a:r>
              <a:rPr lang="en-US" dirty="0" err="1">
                <a:ea typeface="ＭＳ Ｐゴシック" charset="0"/>
              </a:rPr>
              <a:t>mydata.dat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1632"/>
              </a:spcBef>
              <a:buNone/>
            </a:pPr>
            <a:r>
              <a:rPr lang="en-US" sz="3200" dirty="0">
                <a:ea typeface="ＭＳ Ｐゴシック" charset="0"/>
              </a:rPr>
              <a:t>	</a:t>
            </a:r>
            <a:r>
              <a:rPr lang="en-US" sz="2800" dirty="0" err="1">
                <a:ea typeface="ＭＳ Ｐゴシック" charset="0"/>
              </a:rPr>
              <a:t>proc</a:t>
            </a:r>
            <a:r>
              <a:rPr lang="en-US" sz="2800" dirty="0">
                <a:ea typeface="ＭＳ Ｐゴシック" charset="0"/>
              </a:rPr>
              <a:t> 1:   open(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sz="2800" dirty="0">
                <a:ea typeface="ＭＳ Ｐゴシック" charset="0"/>
              </a:rPr>
              <a:t>me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800" dirty="0"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800" dirty="0">
                <a:ea typeface="ＭＳ Ｐゴシック" charset="0"/>
              </a:rPr>
              <a:t>	</a:t>
            </a:r>
            <a:r>
              <a:rPr lang="en-US" sz="2800" dirty="0" err="1">
                <a:ea typeface="ＭＳ Ｐゴシック" charset="0"/>
              </a:rPr>
              <a:t>proc</a:t>
            </a:r>
            <a:r>
              <a:rPr lang="en-US" sz="2800" dirty="0">
                <a:ea typeface="ＭＳ Ｐゴシック" charset="0"/>
              </a:rPr>
              <a:t> 2:   me  </a:t>
            </a:r>
            <a:r>
              <a:rPr lang="en-US" sz="1800" dirty="0">
                <a:ea typeface="ＭＳ Ｐゴシック" charset="0"/>
              </a:rPr>
              <a:t>⟶</a:t>
            </a:r>
            <a:r>
              <a:rPr lang="en-US" sz="2800" dirty="0">
                <a:ea typeface="ＭＳ Ｐゴシック" charset="0"/>
              </a:rPr>
              <a:t>  /</a:t>
            </a:r>
            <a:r>
              <a:rPr lang="en-US" sz="2800" dirty="0" err="1">
                <a:ea typeface="ＭＳ Ｐゴシック" charset="0"/>
              </a:rPr>
              <a:t>etc</a:t>
            </a:r>
            <a:r>
              <a:rPr lang="en-US" sz="2800" dirty="0">
                <a:ea typeface="ＭＳ Ｐゴシック" charset="0"/>
              </a:rPr>
              <a:t>/</a:t>
            </a:r>
            <a:r>
              <a:rPr lang="en-US" sz="2800" dirty="0" err="1">
                <a:ea typeface="ＭＳ Ｐゴシック" charset="0"/>
              </a:rPr>
              <a:t>passwd</a:t>
            </a:r>
            <a:endParaRPr lang="en-US" sz="2800" dirty="0"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800" dirty="0">
                <a:ea typeface="ＭＳ Ｐゴシック" charset="0"/>
              </a:rPr>
              <a:t>	OS executes    open(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sz="2800" dirty="0">
                <a:ea typeface="ＭＳ Ｐゴシック" charset="0"/>
              </a:rPr>
              <a:t>me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sz="2800" dirty="0">
                <a:ea typeface="ＭＳ Ｐゴシック" charset="0"/>
              </a:rPr>
              <a:t>) </a:t>
            </a:r>
          </a:p>
          <a:p>
            <a:pPr marL="609585" lvl="1" indent="0">
              <a:spcBef>
                <a:spcPct val="60000"/>
              </a:spcBef>
              <a:buNone/>
            </a:pPr>
            <a:r>
              <a:rPr lang="en-US" dirty="0">
                <a:ea typeface="ＭＳ Ｐゴシック" charset="0"/>
              </a:rPr>
              <a:t>Classic </a:t>
            </a:r>
            <a:r>
              <a:rPr lang="en-US" b="1" dirty="0">
                <a:ea typeface="ＭＳ Ｐゴシック" charset="0"/>
              </a:rPr>
              <a:t>TOCTOU bug</a:t>
            </a:r>
            <a:r>
              <a:rPr lang="en-US" dirty="0">
                <a:ea typeface="ＭＳ Ｐゴシック" charset="0"/>
              </a:rPr>
              <a:t>:   time-of-check /  time-of-use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Problems with </a:t>
            </a:r>
            <a:r>
              <a:rPr lang="en-US" sz="5867" dirty="0" err="1">
                <a:latin typeface="Tahoma" charset="0"/>
              </a:rPr>
              <a:t>ptrace</a:t>
            </a:r>
            <a:endParaRPr lang="en-US" sz="5867" dirty="0">
              <a:latin typeface="Tahoma" charset="0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397861" y="4480984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597635" y="4779148"/>
            <a:ext cx="978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73541" y="5054246"/>
            <a:ext cx="3956051" cy="823912"/>
            <a:chOff x="3279" y="2969"/>
            <a:chExt cx="1869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43" cy="3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dirty="0"/>
                <a:t>not atomic</a:t>
              </a:r>
            </a:p>
          </p:txBody>
        </p: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3E792625-8E11-3C94-2408-7A183716DB0C}"/>
              </a:ext>
            </a:extLst>
          </p:cNvPr>
          <p:cNvSpPr/>
          <p:nvPr/>
        </p:nvSpPr>
        <p:spPr>
          <a:xfrm>
            <a:off x="7593551" y="3189453"/>
            <a:ext cx="4745916" cy="135492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Fun story: how to hack M+ museum with a simple race condition?</a:t>
            </a:r>
          </a:p>
        </p:txBody>
      </p: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101600" y="-127000"/>
            <a:ext cx="11988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SCI in Linux:  </a:t>
            </a:r>
            <a:r>
              <a:rPr lang="en-US" dirty="0" err="1"/>
              <a:t>seccomp-bpf</a:t>
            </a:r>
            <a:r>
              <a:rPr lang="en-US" dirty="0">
                <a:latin typeface="Tahoma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1277600" cy="182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err="1"/>
              <a:t>Seccomp</a:t>
            </a:r>
            <a:r>
              <a:rPr lang="en-US" sz="3200" b="1" dirty="0"/>
              <a:t>-BPF</a:t>
            </a:r>
            <a:r>
              <a:rPr lang="en-US" sz="3200" dirty="0"/>
              <a:t>:  Linux kernel facility used to filter process sys calls</a:t>
            </a:r>
          </a:p>
          <a:p>
            <a:r>
              <a:rPr lang="en-US" sz="3200" dirty="0"/>
              <a:t>Sys-call filter written in the BPF language   </a:t>
            </a:r>
            <a:r>
              <a:rPr lang="en-US" sz="2933" dirty="0"/>
              <a:t>(use BPFC compiler)</a:t>
            </a:r>
          </a:p>
          <a:p>
            <a:r>
              <a:rPr lang="en-US" sz="3200" dirty="0"/>
              <a:t>Used in </a:t>
            </a:r>
            <a:r>
              <a:rPr lang="en-US" sz="3200" b="1" dirty="0"/>
              <a:t>Chromium, </a:t>
            </a:r>
            <a:r>
              <a:rPr lang="en-US" sz="3200" dirty="0"/>
              <a:t> </a:t>
            </a:r>
            <a:r>
              <a:rPr lang="en-US" sz="3200" b="1" dirty="0"/>
              <a:t>Docker containers</a:t>
            </a:r>
            <a:r>
              <a:rPr lang="en-US" sz="3200" dirty="0"/>
              <a:t>, …</a:t>
            </a:r>
          </a:p>
          <a:p>
            <a:endParaRPr lang="en-US" sz="32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F05C00F-0BC7-624C-8A5A-ED2641D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3" y="3022600"/>
            <a:ext cx="11277600" cy="322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sz="2400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95741A-4A66-2047-87D8-1989E163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2" y="5334000"/>
            <a:ext cx="11277593" cy="132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3200" b="1"/>
              <a:t>OS Kernel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CD29DEF-93A7-0543-BE21-BAFD65B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42" y="3225800"/>
            <a:ext cx="3715657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Chrome renderer </a:t>
            </a:r>
            <a:br>
              <a:rPr lang="en-US" sz="2400" b="1" dirty="0"/>
            </a:br>
            <a:r>
              <a:rPr lang="en-US" sz="2400" b="1" dirty="0"/>
              <a:t>process starts</a:t>
            </a:r>
            <a:endParaRPr lang="en-US" sz="2400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DD77505-3BFF-734B-A899-20BB731F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085" y="3225800"/>
            <a:ext cx="2815771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Renderer process</a:t>
            </a:r>
            <a:br>
              <a:rPr lang="en-US" sz="2400" b="1" dirty="0"/>
            </a:br>
            <a:r>
              <a:rPr lang="en-US" sz="2400" b="1" dirty="0"/>
              <a:t>renders site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BBED33D-9513-D34F-BACD-D091E91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626" y="3156205"/>
            <a:ext cx="179568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 dirty="0"/>
              <a:t>user space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62158880-3BC9-0B4B-82FB-4560E102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0343" y="436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CD724361-6A72-AA4E-A92D-8F4B9455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143" y="5334001"/>
            <a:ext cx="10769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B21D6B26-A458-D24A-BFE4-EFBC8DC4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358" y="5690621"/>
            <a:ext cx="7779641" cy="736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r>
              <a:rPr lang="en-US" sz="2400" b="1" dirty="0"/>
              <a:t>   </a:t>
            </a:r>
            <a:r>
              <a:rPr lang="en-US" sz="2400" b="1" dirty="0" err="1"/>
              <a:t>seccomp-bpf</a:t>
            </a:r>
            <a:endParaRPr lang="en-US" sz="2400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77565E-6547-0340-ABDC-FE55DC6C6D17}"/>
              </a:ext>
            </a:extLst>
          </p:cNvPr>
          <p:cNvGrpSpPr/>
          <p:nvPr/>
        </p:nvGrpSpPr>
        <p:grpSpPr>
          <a:xfrm>
            <a:off x="7315200" y="4343402"/>
            <a:ext cx="4317189" cy="1256626"/>
            <a:chOff x="5486400" y="3257550"/>
            <a:chExt cx="3237892" cy="942469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66CF9653-60EB-004E-A9AF-D2DDC3A3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00" y="3311664"/>
              <a:ext cx="3221892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dirty="0">
                  <a:latin typeface="+mn-lt"/>
                </a:rPr>
                <a:t>due to exploit:</a:t>
              </a:r>
            </a:p>
            <a:p>
              <a:pPr eaLnBrk="1" hangingPunct="1"/>
              <a:r>
                <a:rPr lang="en-US" sz="2667" b="1" dirty="0" err="1">
                  <a:latin typeface="+mn-lt"/>
                </a:rPr>
                <a:t>fopen</a:t>
              </a:r>
              <a:r>
                <a:rPr lang="en-US" sz="2667" b="1" dirty="0">
                  <a:latin typeface="+mn-lt"/>
                </a:rPr>
                <a:t>(</a:t>
              </a:r>
              <a:r>
                <a:rPr lang="ja-JP" altLang="en-US" sz="2667" b="1" dirty="0">
                  <a:latin typeface="+mn-lt"/>
                </a:rPr>
                <a:t>“</a:t>
              </a:r>
              <a:r>
                <a:rPr lang="en-US" altLang="ja-JP" sz="2667" b="1" dirty="0">
                  <a:latin typeface="+mn-lt"/>
                </a:rPr>
                <a:t>/</a:t>
              </a:r>
              <a:r>
                <a:rPr lang="en-US" sz="2667" b="1" dirty="0" err="1">
                  <a:latin typeface="+mn-lt"/>
                </a:rPr>
                <a:t>etc</a:t>
              </a:r>
              <a:r>
                <a:rPr lang="en-US" sz="2667" b="1" dirty="0">
                  <a:latin typeface="+mn-lt"/>
                </a:rPr>
                <a:t>/</a:t>
              </a:r>
              <a:r>
                <a:rPr lang="en-US" sz="2667" b="1" dirty="0" err="1">
                  <a:latin typeface="+mn-lt"/>
                </a:rPr>
                <a:t>passwd</a:t>
              </a:r>
              <a:r>
                <a:rPr lang="ja-JP" altLang="en-US" sz="2667" b="1" dirty="0">
                  <a:latin typeface="+mn-lt"/>
                </a:rPr>
                <a:t>”</a:t>
              </a:r>
              <a:r>
                <a:rPr lang="en-US" sz="2667" b="1" dirty="0">
                  <a:latin typeface="+mn-lt"/>
                </a:rPr>
                <a:t>,  </a:t>
              </a:r>
              <a:r>
                <a:rPr lang="ja-JP" altLang="en-US" sz="2667" b="1" dirty="0">
                  <a:latin typeface="+mn-lt"/>
                </a:rPr>
                <a:t>“</a:t>
              </a:r>
              <a:r>
                <a:rPr lang="en-US" sz="2667" b="1" dirty="0">
                  <a:latin typeface="+mn-lt"/>
                </a:rPr>
                <a:t>r</a:t>
              </a:r>
              <a:r>
                <a:rPr lang="ja-JP" altLang="en-US" sz="2667" b="1" dirty="0">
                  <a:latin typeface="+mn-lt"/>
                </a:rPr>
                <a:t>”</a:t>
              </a:r>
              <a:r>
                <a:rPr lang="en-US" sz="2667" b="1" dirty="0">
                  <a:latin typeface="+mn-lt"/>
                </a:rPr>
                <a:t>)</a:t>
              </a: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A9AC4FF8-66C2-A246-9576-29E50A2D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57550"/>
              <a:ext cx="0" cy="942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44" name="Text Box 11">
            <a:extLst>
              <a:ext uri="{FF2B5EF4-FFF2-40B4-BE49-F238E27FC236}">
                <a16:creationId xmlns:a16="http://schemas.microsoft.com/office/drawing/2014/main" id="{AFBC034D-CAEA-5D4D-9A5C-EBDE96F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58" y="4407575"/>
            <a:ext cx="5990999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 b="1" dirty="0" err="1">
                <a:latin typeface="+mn-lt"/>
              </a:rPr>
              <a:t>prctl</a:t>
            </a:r>
            <a:r>
              <a:rPr lang="en-US" sz="2667" b="1" dirty="0">
                <a:latin typeface="+mn-lt"/>
              </a:rPr>
              <a:t>(</a:t>
            </a:r>
            <a:r>
              <a:rPr lang="en-US" sz="1867" dirty="0">
                <a:latin typeface="+mn-lt"/>
              </a:rPr>
              <a:t>PR_SET_SECCOMP,  SECCOMP_MODE_FILTER</a:t>
            </a:r>
            <a:r>
              <a:rPr lang="en-US" sz="2133" dirty="0">
                <a:latin typeface="+mn-lt"/>
              </a:rPr>
              <a:t>,  </a:t>
            </a:r>
            <a:br>
              <a:rPr lang="en-US" sz="2133" dirty="0">
                <a:latin typeface="+mn-lt"/>
              </a:rPr>
            </a:br>
            <a:r>
              <a:rPr lang="en-US" sz="2133" dirty="0">
                <a:latin typeface="+mn-lt"/>
              </a:rPr>
              <a:t>                             </a:t>
            </a:r>
            <a:r>
              <a:rPr lang="en-US" sz="2667" b="1" dirty="0">
                <a:latin typeface="+mn-lt"/>
              </a:rPr>
              <a:t>&amp;</a:t>
            </a:r>
            <a:r>
              <a:rPr lang="en-US" sz="2667" b="1" dirty="0" err="1">
                <a:latin typeface="+mn-lt"/>
              </a:rPr>
              <a:t>bpf_policy</a:t>
            </a:r>
            <a:r>
              <a:rPr lang="en-US" sz="2667" b="1" dirty="0">
                <a:latin typeface="+mn-lt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F7B4-4053-0F4B-9421-DBE11435F91B}"/>
              </a:ext>
            </a:extLst>
          </p:cNvPr>
          <p:cNvSpPr txBox="1"/>
          <p:nvPr/>
        </p:nvSpPr>
        <p:spPr>
          <a:xfrm>
            <a:off x="5500917" y="2948890"/>
            <a:ext cx="97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510B2-FFED-A649-9E48-95DEA30B42A8}"/>
              </a:ext>
            </a:extLst>
          </p:cNvPr>
          <p:cNvSpPr txBox="1"/>
          <p:nvPr/>
        </p:nvSpPr>
        <p:spPr>
          <a:xfrm>
            <a:off x="4978400" y="5782379"/>
            <a:ext cx="48683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run BPF program  …  kill process</a:t>
            </a: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BE6-2E5F-E149-8BB5-DFA4858A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dirty="0"/>
              <a:t>BPF filters  (policy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DCDD-C1CE-6342-B3FF-988D1508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11379200" cy="566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Process can install multiple BPF filters:  </a:t>
            </a:r>
          </a:p>
          <a:p>
            <a:pPr lvl="1"/>
            <a:r>
              <a:rPr lang="en-US" sz="3200" dirty="0"/>
              <a:t>once installed, filter cannot be removed  </a:t>
            </a:r>
            <a:r>
              <a:rPr lang="en-US" sz="2667" dirty="0"/>
              <a:t>(all run on every </a:t>
            </a:r>
            <a:r>
              <a:rPr lang="en-US" sz="2667" dirty="0" err="1"/>
              <a:t>syscall</a:t>
            </a:r>
            <a:r>
              <a:rPr lang="en-US" sz="2667" dirty="0"/>
              <a:t>)</a:t>
            </a:r>
          </a:p>
          <a:p>
            <a:pPr lvl="1"/>
            <a:r>
              <a:rPr lang="en-US" sz="3200" dirty="0"/>
              <a:t>if program forks, child inherits all filters</a:t>
            </a:r>
          </a:p>
          <a:p>
            <a:pPr lvl="1"/>
            <a:r>
              <a:rPr lang="en-US" sz="3200" dirty="0"/>
              <a:t>if program calls </a:t>
            </a:r>
            <a:r>
              <a:rPr lang="en-US" sz="3200" dirty="0" err="1"/>
              <a:t>execve</a:t>
            </a:r>
            <a:r>
              <a:rPr lang="en-US" sz="3200" dirty="0"/>
              <a:t>, all filters are preserved</a:t>
            </a:r>
          </a:p>
          <a:p>
            <a:pPr marL="0" indent="0">
              <a:spcBef>
                <a:spcPts val="3968"/>
              </a:spcBef>
              <a:buNone/>
            </a:pPr>
            <a:r>
              <a:rPr lang="en-US" sz="3200" dirty="0"/>
              <a:t>BPF filter input:   </a:t>
            </a:r>
            <a:r>
              <a:rPr lang="en-US" sz="3200" dirty="0" err="1"/>
              <a:t>syscall</a:t>
            </a:r>
            <a:r>
              <a:rPr lang="en-US" sz="3200" dirty="0"/>
              <a:t> number,   </a:t>
            </a:r>
            <a:r>
              <a:rPr lang="en-US" sz="3200" dirty="0" err="1"/>
              <a:t>syscall</a:t>
            </a:r>
            <a:r>
              <a:rPr lang="en-US" sz="3200" dirty="0"/>
              <a:t> </a:t>
            </a:r>
            <a:r>
              <a:rPr lang="en-US" sz="3200" dirty="0" err="1"/>
              <a:t>args</a:t>
            </a:r>
            <a:r>
              <a:rPr lang="en-US" sz="3200" dirty="0"/>
              <a:t>.,   arch. </a:t>
            </a:r>
            <a:r>
              <a:rPr lang="en-US" sz="2667" dirty="0"/>
              <a:t>(x86 or ARM)</a:t>
            </a:r>
          </a:p>
          <a:p>
            <a:pPr marL="0" indent="0">
              <a:spcBef>
                <a:spcPts val="1568"/>
              </a:spcBef>
              <a:buNone/>
            </a:pPr>
            <a:r>
              <a:rPr lang="en-US" sz="3200" dirty="0"/>
              <a:t>Filter returns one of: </a:t>
            </a:r>
          </a:p>
          <a:p>
            <a:pPr lvl="1">
              <a:tabLst>
                <a:tab pos="4863978" algn="l"/>
                <a:tab pos="5479914" algn="l"/>
              </a:tabLst>
            </a:pPr>
            <a:r>
              <a:rPr lang="en-US" sz="2667" dirty="0"/>
              <a:t>SECCOMP_RET_KILL</a:t>
            </a:r>
            <a:r>
              <a:rPr lang="en-US" sz="3200" dirty="0"/>
              <a:t>:	kill process</a:t>
            </a:r>
          </a:p>
          <a:p>
            <a:pPr lvl="1">
              <a:tabLst>
                <a:tab pos="4863978" algn="l"/>
                <a:tab pos="5479914" algn="l"/>
              </a:tabLst>
            </a:pPr>
            <a:r>
              <a:rPr lang="en-US" sz="2667" dirty="0"/>
              <a:t>SECCOMP_RET_ERRNO</a:t>
            </a:r>
            <a:r>
              <a:rPr lang="en-US" sz="3200" dirty="0"/>
              <a:t>:	return specified error to caller</a:t>
            </a:r>
          </a:p>
          <a:p>
            <a:pPr lvl="1">
              <a:tabLst>
                <a:tab pos="4863978" algn="l"/>
                <a:tab pos="5479914" algn="l"/>
              </a:tabLst>
            </a:pPr>
            <a:r>
              <a:rPr lang="en-US" sz="2667" dirty="0"/>
              <a:t>SECCOMP_RET</a:t>
            </a:r>
            <a:r>
              <a:rPr lang="en-US" dirty="0"/>
              <a:t>_ALLOW</a:t>
            </a:r>
            <a:r>
              <a:rPr lang="en-US" sz="2667" dirty="0"/>
              <a:t>:	</a:t>
            </a:r>
            <a:r>
              <a:rPr lang="en-US" sz="3200" dirty="0"/>
              <a:t>allow </a:t>
            </a:r>
            <a:r>
              <a:rPr lang="en-US" sz="3200" dirty="0" err="1"/>
              <a:t>syscall</a:t>
            </a:r>
            <a:endParaRPr lang="en-US" sz="2667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2EF3B-724A-0C4E-BFE8-91DEEBFD8099}"/>
              </a:ext>
            </a:extLst>
          </p:cNvPr>
          <p:cNvCxnSpPr/>
          <p:nvPr/>
        </p:nvCxnSpPr>
        <p:spPr>
          <a:xfrm>
            <a:off x="609600" y="3530600"/>
            <a:ext cx="1137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00AF-B35F-7849-831E-92FDC7E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144445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Installing a BPF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F07-BCFE-2F4B-92D6-E3BA6D59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819401"/>
            <a:ext cx="9245600" cy="376396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int main (int </a:t>
            </a:r>
            <a:r>
              <a:rPr lang="en-US" sz="3200" dirty="0" err="1"/>
              <a:t>argc</a:t>
            </a:r>
            <a:r>
              <a:rPr lang="en-US" sz="3200" dirty="0"/>
              <a:t> , char **</a:t>
            </a:r>
            <a:r>
              <a:rPr lang="en-US" sz="3200" dirty="0" err="1"/>
              <a:t>argv</a:t>
            </a:r>
            <a:r>
              <a:rPr lang="en-US" sz="3200" dirty="0"/>
              <a:t> )  {</a:t>
            </a:r>
          </a:p>
          <a:p>
            <a:pPr marL="0" indent="0">
              <a:buNone/>
            </a:pPr>
            <a:r>
              <a:rPr lang="en-US" sz="3200" dirty="0"/>
              <a:t>      </a:t>
            </a:r>
            <a:r>
              <a:rPr lang="en-US" sz="3200" dirty="0" err="1"/>
              <a:t>prctl</a:t>
            </a:r>
            <a:r>
              <a:rPr lang="en-US" sz="3200" dirty="0"/>
              <a:t>(</a:t>
            </a:r>
            <a:r>
              <a:rPr lang="en-US" sz="2133" dirty="0"/>
              <a:t>PR_SET_NO_NEW_PRIVS </a:t>
            </a:r>
            <a:r>
              <a:rPr lang="en-US" sz="3200" dirty="0"/>
              <a:t>, 1);</a:t>
            </a:r>
          </a:p>
          <a:p>
            <a:pPr marL="0" indent="0">
              <a:buNone/>
            </a:pPr>
            <a:r>
              <a:rPr lang="en-US" sz="3200" dirty="0"/>
              <a:t>      </a:t>
            </a:r>
            <a:r>
              <a:rPr lang="en-US" sz="3200" dirty="0" err="1"/>
              <a:t>prctl</a:t>
            </a:r>
            <a:r>
              <a:rPr lang="en-US" sz="3200" dirty="0"/>
              <a:t>(</a:t>
            </a:r>
            <a:r>
              <a:rPr lang="en-US" sz="2133" dirty="0"/>
              <a:t>PR_SET_SECCOMP,   SECCOMP_MODE_FILTER,   </a:t>
            </a:r>
            <a:r>
              <a:rPr lang="en-US" sz="3200" dirty="0"/>
              <a:t>&amp;</a:t>
            </a:r>
            <a:r>
              <a:rPr lang="en-US" sz="3200" dirty="0" err="1"/>
              <a:t>bpf_policy</a:t>
            </a:r>
            <a:r>
              <a:rPr lang="en-US" sz="3200" dirty="0"/>
              <a:t>) 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3200" dirty="0"/>
              <a:t>      </a:t>
            </a:r>
            <a:r>
              <a:rPr lang="en-US" sz="3200" dirty="0" err="1"/>
              <a:t>fopen</a:t>
            </a:r>
            <a:r>
              <a:rPr lang="en-US" sz="3200" dirty="0"/>
              <a:t>(“</a:t>
            </a:r>
            <a:r>
              <a:rPr lang="en-US" sz="3200" dirty="0" err="1"/>
              <a:t>file.txt</a:t>
            </a:r>
            <a:r>
              <a:rPr lang="en-US" sz="3200" dirty="0"/>
              <a:t>",  “w”);</a:t>
            </a:r>
          </a:p>
          <a:p>
            <a:pPr marL="0" indent="0">
              <a:buNone/>
            </a:pPr>
            <a:r>
              <a:rPr lang="en-US" sz="3200" dirty="0"/>
              <a:t>      </a:t>
            </a:r>
            <a:r>
              <a:rPr lang="en-US" sz="3200" dirty="0" err="1"/>
              <a:t>printf</a:t>
            </a:r>
            <a:r>
              <a:rPr lang="en-US" sz="3200" dirty="0"/>
              <a:t>(“… will not be printed. \n” );    </a:t>
            </a:r>
          </a:p>
          <a:p>
            <a:pPr marL="0" indent="0">
              <a:buNone/>
            </a:pPr>
            <a:r>
              <a:rPr lang="en-US" sz="3200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6868-7892-3847-B9B5-95809747B957}"/>
              </a:ext>
            </a:extLst>
          </p:cNvPr>
          <p:cNvGrpSpPr/>
          <p:nvPr/>
        </p:nvGrpSpPr>
        <p:grpSpPr>
          <a:xfrm>
            <a:off x="2438401" y="1287446"/>
            <a:ext cx="9144000" cy="2442727"/>
            <a:chOff x="1828801" y="965584"/>
            <a:chExt cx="6858000" cy="183204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6F22F-13A9-2141-902A-39BCFD68324A}"/>
                </a:ext>
              </a:extLst>
            </p:cNvPr>
            <p:cNvSpPr/>
            <p:nvPr/>
          </p:nvSpPr>
          <p:spPr>
            <a:xfrm>
              <a:off x="1828801" y="965584"/>
              <a:ext cx="6858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189" indent="-457189">
                <a:buFont typeface="Arial" panose="020B0604020202020204" pitchFamily="34" charset="0"/>
                <a:buChar char="•"/>
              </a:pPr>
              <a:r>
                <a:rPr lang="en-US" sz="2667" dirty="0"/>
                <a:t>Must be called before setting BPF filter.</a:t>
              </a:r>
            </a:p>
            <a:p>
              <a:pPr marL="457189" indent="-457189">
                <a:buFont typeface="Arial" panose="020B0604020202020204" pitchFamily="34" charset="0"/>
                <a:buChar char="•"/>
              </a:pPr>
              <a:r>
                <a:rPr lang="en-US" sz="2667" dirty="0"/>
                <a:t>Ensures set-UID, set-GID ignored on </a:t>
              </a:r>
              <a:r>
                <a:rPr lang="en-US" sz="2667" dirty="0" err="1"/>
                <a:t>subequent</a:t>
              </a:r>
              <a:r>
                <a:rPr lang="en-US" sz="2667" dirty="0"/>
                <a:t> </a:t>
              </a:r>
              <a:r>
                <a:rPr lang="en-US" sz="2667" dirty="0" err="1"/>
                <a:t>execve</a:t>
              </a:r>
              <a:r>
                <a:rPr lang="en-US" sz="2667" dirty="0"/>
                <a:t>()</a:t>
              </a:r>
              <a:br>
                <a:rPr lang="en-US" sz="2667" dirty="0"/>
              </a:br>
              <a:r>
                <a:rPr lang="en-US" sz="2667" dirty="0"/>
                <a:t>	⇒  attacker cannot elevate privilege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945B23-C4DA-C348-AE47-DAD2CD028FDB}"/>
                </a:ext>
              </a:extLst>
            </p:cNvPr>
            <p:cNvSpPr/>
            <p:nvPr/>
          </p:nvSpPr>
          <p:spPr>
            <a:xfrm>
              <a:off x="4191000" y="1861457"/>
              <a:ext cx="2710543" cy="936172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A8B61-2E78-F246-B3C1-49A8D28BBBB8}"/>
              </a:ext>
            </a:extLst>
          </p:cNvPr>
          <p:cNvGrpSpPr/>
          <p:nvPr/>
        </p:nvGrpSpPr>
        <p:grpSpPr>
          <a:xfrm>
            <a:off x="6908801" y="4351355"/>
            <a:ext cx="5079999" cy="2024045"/>
            <a:chOff x="5181600" y="3263516"/>
            <a:chExt cx="3809999" cy="15180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13D55BF-63E7-FE4D-9C26-5648E4CB7637}"/>
                </a:ext>
              </a:extLst>
            </p:cNvPr>
            <p:cNvSpPr/>
            <p:nvPr/>
          </p:nvSpPr>
          <p:spPr>
            <a:xfrm>
              <a:off x="5181600" y="3867150"/>
              <a:ext cx="380999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/>
                <a:t>Kill if call open() for write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52CEAA-3BB8-144A-8D2D-A030BAE114E0}"/>
                </a:ext>
              </a:extLst>
            </p:cNvPr>
            <p:cNvSpPr/>
            <p:nvPr/>
          </p:nvSpPr>
          <p:spPr>
            <a:xfrm flipV="1">
              <a:off x="7086600" y="3263516"/>
              <a:ext cx="1219200" cy="603633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1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7213601" y="2286000"/>
            <a:ext cx="4267200" cy="2971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101600" y="46644"/>
            <a:ext cx="11988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Docker: isolating containers using </a:t>
            </a:r>
            <a:r>
              <a:rPr lang="en-US" sz="4800" dirty="0" err="1"/>
              <a:t>seccomp-bpf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21" y="1923146"/>
            <a:ext cx="8541092" cy="4655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Container</a:t>
            </a:r>
            <a:r>
              <a:rPr lang="en-US" sz="3200" dirty="0"/>
              <a:t>:  process level isolation</a:t>
            </a:r>
          </a:p>
          <a:p>
            <a:pPr>
              <a:spcBef>
                <a:spcPts val="1568"/>
              </a:spcBef>
            </a:pPr>
            <a:r>
              <a:rPr lang="en-US" sz="3200" dirty="0"/>
              <a:t>Container prevented from</a:t>
            </a:r>
            <a:br>
              <a:rPr lang="en-US" sz="3200" dirty="0"/>
            </a:br>
            <a:r>
              <a:rPr lang="en-US" sz="3200" dirty="0"/>
              <a:t>making sys calls filtered by </a:t>
            </a:r>
            <a:br>
              <a:rPr lang="en-US" sz="3200" dirty="0"/>
            </a:br>
            <a:r>
              <a:rPr lang="en-US" sz="3200" dirty="0" err="1"/>
              <a:t>secomp</a:t>
            </a:r>
            <a:r>
              <a:rPr lang="en-US" sz="3200" dirty="0"/>
              <a:t>-BPF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Whoever starts container</a:t>
            </a:r>
            <a:br>
              <a:rPr lang="en-US" sz="3200" dirty="0"/>
            </a:br>
            <a:r>
              <a:rPr lang="en-US" sz="3200" dirty="0"/>
              <a:t>can specify BPF policy</a:t>
            </a:r>
          </a:p>
          <a:p>
            <a:pPr lvl="1"/>
            <a:r>
              <a:rPr lang="en-US" sz="2667" dirty="0"/>
              <a:t>default policy </a:t>
            </a:r>
            <a:r>
              <a:rPr lang="en-US" sz="2667" b="1" dirty="0">
                <a:solidFill>
                  <a:srgbClr val="FF0000"/>
                </a:solidFill>
              </a:rPr>
              <a:t>blocks many </a:t>
            </a:r>
            <a:r>
              <a:rPr lang="en-US" sz="2667" b="1" dirty="0" err="1">
                <a:solidFill>
                  <a:srgbClr val="FF0000"/>
                </a:solidFill>
              </a:rPr>
              <a:t>syscalls</a:t>
            </a:r>
            <a:r>
              <a:rPr lang="en-US" sz="2667" dirty="0"/>
              <a:t>, including </a:t>
            </a:r>
            <a:r>
              <a:rPr lang="en-US" sz="2667" b="1" dirty="0" err="1">
                <a:solidFill>
                  <a:srgbClr val="FF0000"/>
                </a:solidFill>
              </a:rPr>
              <a:t>ptrace</a:t>
            </a:r>
            <a:r>
              <a:rPr lang="en-US" sz="2667" dirty="0"/>
              <a:t> </a:t>
            </a:r>
          </a:p>
          <a:p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C2728C-FA3E-5A44-8565-4D1582AD5873}"/>
              </a:ext>
            </a:extLst>
          </p:cNvPr>
          <p:cNvCxnSpPr/>
          <p:nvPr/>
        </p:nvCxnSpPr>
        <p:spPr>
          <a:xfrm>
            <a:off x="7213601" y="4724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BC9C0A-EFD5-7D4C-B3ED-35C84B0A953E}"/>
              </a:ext>
            </a:extLst>
          </p:cNvPr>
          <p:cNvSpPr txBox="1"/>
          <p:nvPr/>
        </p:nvSpPr>
        <p:spPr>
          <a:xfrm>
            <a:off x="8427206" y="4642247"/>
            <a:ext cx="185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hardware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9886-7363-3E4F-8671-0E9B5D69D9ED}"/>
              </a:ext>
            </a:extLst>
          </p:cNvPr>
          <p:cNvCxnSpPr/>
          <p:nvPr/>
        </p:nvCxnSpPr>
        <p:spPr>
          <a:xfrm>
            <a:off x="7213601" y="4216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CED-8E96-3943-B895-1898546B1DC5}"/>
              </a:ext>
            </a:extLst>
          </p:cNvPr>
          <p:cNvSpPr txBox="1"/>
          <p:nvPr/>
        </p:nvSpPr>
        <p:spPr>
          <a:xfrm>
            <a:off x="8427204" y="4146353"/>
            <a:ext cx="1583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host 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69BBC-2955-E94E-AB4A-954D5AE480A6}"/>
              </a:ext>
            </a:extLst>
          </p:cNvPr>
          <p:cNvCxnSpPr/>
          <p:nvPr/>
        </p:nvCxnSpPr>
        <p:spPr>
          <a:xfrm>
            <a:off x="7213600" y="370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8AC7A4-76D2-2241-BC04-27CEB91E3BB7}"/>
              </a:ext>
            </a:extLst>
          </p:cNvPr>
          <p:cNvSpPr txBox="1"/>
          <p:nvPr/>
        </p:nvSpPr>
        <p:spPr>
          <a:xfrm>
            <a:off x="8032738" y="3677841"/>
            <a:ext cx="2717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Docker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10CB3-52A6-8049-9F36-8B8BB96ADC99}"/>
              </a:ext>
            </a:extLst>
          </p:cNvPr>
          <p:cNvSpPr/>
          <p:nvPr/>
        </p:nvSpPr>
        <p:spPr>
          <a:xfrm rot="5400000">
            <a:off x="7231020" y="2794000"/>
            <a:ext cx="1117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App 1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C0F64-5241-BC41-B19C-5E61ADD937E8}"/>
              </a:ext>
            </a:extLst>
          </p:cNvPr>
          <p:cNvSpPr/>
          <p:nvPr/>
        </p:nvSpPr>
        <p:spPr>
          <a:xfrm rot="5400000">
            <a:off x="8652164" y="2794000"/>
            <a:ext cx="1117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App 2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D4AF8-2864-F546-B3E1-569040AA9F87}"/>
              </a:ext>
            </a:extLst>
          </p:cNvPr>
          <p:cNvSpPr/>
          <p:nvPr/>
        </p:nvSpPr>
        <p:spPr>
          <a:xfrm rot="5400000">
            <a:off x="10084391" y="2794000"/>
            <a:ext cx="1117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App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20BD5-4FF5-0146-9D05-80F37F007E63}"/>
              </a:ext>
            </a:extLst>
          </p:cNvPr>
          <p:cNvCxnSpPr>
            <a:cxnSpLocks/>
          </p:cNvCxnSpPr>
          <p:nvPr/>
        </p:nvCxnSpPr>
        <p:spPr>
          <a:xfrm flipH="1">
            <a:off x="8128001" y="1574801"/>
            <a:ext cx="1625600" cy="108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C80B39-487E-7D4F-B596-3C4C614C281E}"/>
              </a:ext>
            </a:extLst>
          </p:cNvPr>
          <p:cNvCxnSpPr>
            <a:cxnSpLocks/>
          </p:cNvCxnSpPr>
          <p:nvPr/>
        </p:nvCxnSpPr>
        <p:spPr>
          <a:xfrm flipH="1">
            <a:off x="9550403" y="1719630"/>
            <a:ext cx="609599" cy="94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EE4CED-F5D2-2D4E-AAA8-B458D8BDF998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10643191" y="1721608"/>
            <a:ext cx="67531" cy="76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21603-CD30-C248-BAD0-CA13B33CC0A2}"/>
              </a:ext>
            </a:extLst>
          </p:cNvPr>
          <p:cNvSpPr txBox="1"/>
          <p:nvPr/>
        </p:nvSpPr>
        <p:spPr>
          <a:xfrm>
            <a:off x="9753602" y="1310958"/>
            <a:ext cx="16022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250680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EBDB-D403-184E-8FC0-D67A370F3ACE}"/>
              </a:ext>
            </a:extLst>
          </p:cNvPr>
          <p:cNvSpPr/>
          <p:nvPr/>
        </p:nvSpPr>
        <p:spPr>
          <a:xfrm>
            <a:off x="812800" y="3124200"/>
            <a:ext cx="10769600" cy="35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A4873-704D-8346-90CB-7F12EB7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Docker sys call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B301-A5E0-1149-BE98-661C1B36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480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Run </a:t>
            </a:r>
            <a:r>
              <a:rPr lang="en-US" sz="3200" dirty="0" err="1"/>
              <a:t>nginx</a:t>
            </a:r>
            <a:r>
              <a:rPr lang="en-US" sz="3200" dirty="0"/>
              <a:t> container with a specific filter called </a:t>
            </a:r>
            <a:r>
              <a:rPr lang="en-US" sz="3200" dirty="0" err="1"/>
              <a:t>filter.json</a:t>
            </a:r>
            <a:r>
              <a:rPr lang="en-US" sz="3200" dirty="0"/>
              <a:t>:</a:t>
            </a:r>
          </a:p>
          <a:p>
            <a:pPr marL="0" indent="0">
              <a:spcBef>
                <a:spcPts val="1568"/>
              </a:spcBef>
              <a:buNone/>
            </a:pPr>
            <a:r>
              <a:rPr lang="en-US" sz="3200" b="1" dirty="0"/>
              <a:t>$  docker  run  --security-opt=“seccomp=</a:t>
            </a:r>
            <a:r>
              <a:rPr lang="en-US" sz="3200" b="1" dirty="0" err="1"/>
              <a:t>filter.json</a:t>
            </a:r>
            <a:r>
              <a:rPr lang="en-US" sz="3200" b="1" dirty="0"/>
              <a:t>”   nginx </a:t>
            </a:r>
          </a:p>
          <a:p>
            <a:pPr marL="0" indent="0">
              <a:spcBef>
                <a:spcPts val="3904"/>
              </a:spcBef>
              <a:buNone/>
            </a:pPr>
            <a:r>
              <a:rPr lang="en-US" sz="3200" dirty="0"/>
              <a:t>Example filter:</a:t>
            </a:r>
          </a:p>
          <a:p>
            <a:pPr marL="0" indent="0">
              <a:spcBef>
                <a:spcPts val="1504"/>
              </a:spcBef>
              <a:buNone/>
              <a:tabLst>
                <a:tab pos="6929793" algn="l"/>
              </a:tabLst>
            </a:pPr>
            <a:r>
              <a:rPr lang="en-US" sz="3200" dirty="0"/>
              <a:t>   “</a:t>
            </a:r>
            <a:r>
              <a:rPr lang="en-US" sz="3200" dirty="0" err="1"/>
              <a:t>defaultAction</a:t>
            </a:r>
            <a:r>
              <a:rPr lang="en-US" sz="3200" dirty="0"/>
              <a:t>”:  “</a:t>
            </a:r>
            <a:r>
              <a:rPr lang="en-US" sz="2667" dirty="0"/>
              <a:t>SCMP_ACT_ERRNO</a:t>
            </a:r>
            <a:r>
              <a:rPr lang="en-US" sz="3200" dirty="0"/>
              <a:t>”,	//  deny by default</a:t>
            </a:r>
          </a:p>
          <a:p>
            <a:pPr marL="0" indent="0">
              <a:spcBef>
                <a:spcPts val="1504"/>
              </a:spcBef>
              <a:buNone/>
            </a:pPr>
            <a:r>
              <a:rPr lang="en-US" sz="3200" dirty="0"/>
              <a:t>   “</a:t>
            </a:r>
            <a:r>
              <a:rPr lang="en-US" sz="3200" dirty="0" err="1"/>
              <a:t>syscalls</a:t>
            </a:r>
            <a:r>
              <a:rPr lang="en-US" sz="3200" dirty="0"/>
              <a:t>”: [</a:t>
            </a:r>
          </a:p>
          <a:p>
            <a:pPr marL="0" indent="0">
              <a:buNone/>
              <a:tabLst>
                <a:tab pos="1217054" algn="l"/>
                <a:tab pos="1515495" algn="l"/>
                <a:tab pos="6929793" algn="l"/>
              </a:tabLst>
            </a:pPr>
            <a:r>
              <a:rPr lang="en-US" sz="3200" dirty="0"/>
              <a:t>	{	"names":  ["</a:t>
            </a:r>
            <a:r>
              <a:rPr lang="en-US" sz="3200" b="1" dirty="0"/>
              <a:t>accept</a:t>
            </a:r>
            <a:r>
              <a:rPr lang="en-US" sz="3200" dirty="0"/>
              <a:t>”], 	//  sys-call name</a:t>
            </a:r>
            <a:br>
              <a:rPr lang="en-US" sz="3200" dirty="0"/>
            </a:br>
            <a:r>
              <a:rPr lang="en-US" sz="3200" dirty="0"/>
              <a:t>		"action":  "</a:t>
            </a:r>
            <a:r>
              <a:rPr lang="en-US" sz="2667" dirty="0"/>
              <a:t>SCMP_ACT_ALLOW</a:t>
            </a:r>
            <a:r>
              <a:rPr lang="en-US" sz="3200" dirty="0"/>
              <a:t>",	//  allow (whitelist)</a:t>
            </a:r>
            <a:br>
              <a:rPr lang="en-US" sz="3200" dirty="0"/>
            </a:br>
            <a:r>
              <a:rPr lang="en-US" sz="3200" dirty="0"/>
              <a:t>		"</a:t>
            </a:r>
            <a:r>
              <a:rPr lang="en-US" sz="3200" dirty="0" err="1"/>
              <a:t>args</a:t>
            </a:r>
            <a:r>
              <a:rPr lang="en-US" sz="3200" dirty="0"/>
              <a:t>": [ ]  } ,	// what </a:t>
            </a:r>
            <a:r>
              <a:rPr lang="en-US" sz="3200" dirty="0" err="1"/>
              <a:t>args</a:t>
            </a:r>
            <a:r>
              <a:rPr lang="en-US" sz="3200" dirty="0"/>
              <a:t> to allow</a:t>
            </a:r>
          </a:p>
          <a:p>
            <a:pPr marL="0" indent="0">
              <a:spcBef>
                <a:spcPts val="32"/>
              </a:spcBef>
              <a:buNone/>
              <a:tabLst>
                <a:tab pos="1217054" algn="l"/>
                <a:tab pos="1824521" algn="l"/>
              </a:tabLst>
            </a:pPr>
            <a:r>
              <a:rPr lang="en-US" sz="3200" dirty="0"/>
              <a:t>	 	…</a:t>
            </a:r>
            <a:br>
              <a:rPr lang="en-US" sz="3200" dirty="0"/>
            </a:br>
            <a:r>
              <a:rPr lang="en-US" sz="3200" dirty="0"/>
              <a:t>           ]</a:t>
            </a:r>
            <a:endParaRPr lang="en-US" sz="3200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093ADFC-B913-1492-3CA2-78B802A27290}"/>
              </a:ext>
            </a:extLst>
          </p:cNvPr>
          <p:cNvSpPr/>
          <p:nvPr/>
        </p:nvSpPr>
        <p:spPr>
          <a:xfrm>
            <a:off x="6096000" y="2162223"/>
            <a:ext cx="4745916" cy="88577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Question: is it a whitelist or a blacklist?</a:t>
            </a:r>
          </a:p>
        </p:txBody>
      </p:sp>
    </p:spTree>
    <p:extLst>
      <p:ext uri="{BB962C8B-B14F-4D97-AF65-F5344CB8AC3E}">
        <p14:creationId xmlns:p14="http://schemas.microsoft.com/office/powerpoint/2010/main" val="209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482-360C-F347-977E-F6053D9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More Docker confinement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3620-D5C7-9C42-814D-14AE53E1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70000"/>
            <a:ext cx="113792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Specify as an unprivileged user: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667" b="1" dirty="0"/>
              <a:t>$  docker  run  </a:t>
            </a:r>
            <a:r>
              <a:rPr lang="en-US" sz="2667" b="1" dirty="0">
                <a:solidFill>
                  <a:srgbClr val="FF0000"/>
                </a:solidFill>
              </a:rPr>
              <a:t>--user www    </a:t>
            </a:r>
            <a:r>
              <a:rPr lang="en-US" sz="2667" b="1" dirty="0" err="1"/>
              <a:t>nginx</a:t>
            </a:r>
            <a:endParaRPr lang="en-US" sz="3200" b="1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3200" dirty="0"/>
              <a:t>Limit Linux capabilities: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667" b="1" dirty="0"/>
              <a:t>$  docker  run   </a:t>
            </a:r>
            <a:r>
              <a:rPr lang="en-US" sz="2667" b="1" dirty="0">
                <a:solidFill>
                  <a:srgbClr val="FF0000"/>
                </a:solidFill>
              </a:rPr>
              <a:t>--cap-drop all   --cap-add NET_BIND_SERVICE    </a:t>
            </a:r>
            <a:r>
              <a:rPr lang="en-US" sz="2667" b="1" dirty="0" err="1"/>
              <a:t>nginx</a:t>
            </a:r>
            <a:endParaRPr lang="en-US" sz="3200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3200" dirty="0"/>
              <a:t>Prevent process from becoming privileged  </a:t>
            </a:r>
            <a:r>
              <a:rPr lang="en-US" sz="2667" dirty="0"/>
              <a:t>(e.g., by a </a:t>
            </a:r>
            <a:r>
              <a:rPr lang="en-US" sz="2667" dirty="0" err="1"/>
              <a:t>setuid</a:t>
            </a:r>
            <a:r>
              <a:rPr lang="en-US" sz="2667" dirty="0"/>
              <a:t> binary)</a:t>
            </a:r>
          </a:p>
          <a:p>
            <a:pPr marL="0" indent="0">
              <a:buNone/>
            </a:pPr>
            <a:r>
              <a:rPr lang="en-US" sz="2667" dirty="0"/>
              <a:t>	</a:t>
            </a:r>
            <a:r>
              <a:rPr lang="en-US" sz="2667" b="1" dirty="0"/>
              <a:t> $  docker  run  </a:t>
            </a:r>
            <a:r>
              <a:rPr lang="en-US" sz="2667" b="1" dirty="0">
                <a:solidFill>
                  <a:srgbClr val="FF0000"/>
                </a:solidFill>
              </a:rPr>
              <a:t>--security-opt=</a:t>
            </a:r>
            <a:r>
              <a:rPr lang="en-US" sz="2667" b="1" dirty="0" err="1">
                <a:solidFill>
                  <a:srgbClr val="FF0000"/>
                </a:solidFill>
              </a:rPr>
              <a:t>no-new-privileges:true</a:t>
            </a:r>
            <a:r>
              <a:rPr lang="en-US" sz="2667" b="1" dirty="0">
                <a:solidFill>
                  <a:srgbClr val="FF0000"/>
                </a:solidFill>
              </a:rPr>
              <a:t>   </a:t>
            </a:r>
            <a:r>
              <a:rPr lang="en-US" sz="2667" b="1" dirty="0" err="1"/>
              <a:t>nginx</a:t>
            </a:r>
            <a:r>
              <a:rPr lang="en-US" sz="2667" b="1" dirty="0"/>
              <a:t>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3200" dirty="0"/>
              <a:t>Limit number of restarts and resources </a:t>
            </a:r>
            <a:r>
              <a:rPr lang="en-US" sz="2400" dirty="0"/>
              <a:t>(# open files, # processes)</a:t>
            </a:r>
            <a:r>
              <a:rPr lang="en-US" sz="3200" dirty="0"/>
              <a:t>:</a:t>
            </a:r>
          </a:p>
          <a:p>
            <a:pPr marL="0" indent="0">
              <a:lnSpc>
                <a:spcPts val="4267"/>
              </a:lnSpc>
              <a:spcBef>
                <a:spcPts val="0"/>
              </a:spcBef>
              <a:buNone/>
              <a:tabLst>
                <a:tab pos="1217054" algn="l"/>
                <a:tab pos="3350600" algn="l"/>
              </a:tabLst>
            </a:pPr>
            <a:r>
              <a:rPr lang="en-US" sz="2667" b="1" dirty="0"/>
              <a:t>	 $  docker  run  </a:t>
            </a:r>
            <a:r>
              <a:rPr lang="en-US" sz="2667" b="1" dirty="0">
                <a:solidFill>
                  <a:srgbClr val="FF0000"/>
                </a:solidFill>
              </a:rPr>
              <a:t>--restart=on-failure:&lt;max-retries&gt;</a:t>
            </a:r>
            <a:br>
              <a:rPr lang="en-US" sz="2667" b="1" dirty="0">
                <a:solidFill>
                  <a:srgbClr val="FF0000"/>
                </a:solidFill>
              </a:rPr>
            </a:br>
            <a:r>
              <a:rPr lang="en-US" sz="2667" b="1" dirty="0">
                <a:solidFill>
                  <a:srgbClr val="FF0000"/>
                </a:solidFill>
              </a:rPr>
              <a:t>	               --</a:t>
            </a:r>
            <a:r>
              <a:rPr lang="en-US" sz="2667" b="1" dirty="0" err="1">
                <a:solidFill>
                  <a:srgbClr val="FF0000"/>
                </a:solidFill>
              </a:rPr>
              <a:t>ulimit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nofile</a:t>
            </a:r>
            <a:r>
              <a:rPr lang="en-US" sz="2667" b="1" dirty="0">
                <a:solidFill>
                  <a:srgbClr val="FF0000"/>
                </a:solidFill>
              </a:rPr>
              <a:t>=&lt;max-</a:t>
            </a:r>
            <a:r>
              <a:rPr lang="en-US" sz="2667" b="1" dirty="0" err="1">
                <a:solidFill>
                  <a:srgbClr val="FF0000"/>
                </a:solidFill>
              </a:rPr>
              <a:t>fd</a:t>
            </a:r>
            <a:r>
              <a:rPr lang="en-US" sz="2667" b="1" dirty="0">
                <a:solidFill>
                  <a:srgbClr val="FF0000"/>
                </a:solidFill>
              </a:rPr>
              <a:t>&gt;    --</a:t>
            </a:r>
            <a:r>
              <a:rPr lang="en-US" sz="2667" b="1" dirty="0" err="1">
                <a:solidFill>
                  <a:srgbClr val="FF0000"/>
                </a:solidFill>
              </a:rPr>
              <a:t>ulimit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nproc</a:t>
            </a:r>
            <a:r>
              <a:rPr lang="en-US" sz="2667" b="1" dirty="0">
                <a:solidFill>
                  <a:srgbClr val="FF0000"/>
                </a:solidFill>
              </a:rPr>
              <a:t>=&lt;max-proc&gt;  </a:t>
            </a:r>
            <a:r>
              <a:rPr lang="en-US" sz="2667" b="1" dirty="0" err="1"/>
              <a:t>nginx</a:t>
            </a:r>
            <a:r>
              <a:rPr lang="en-US" sz="2667" b="1" dirty="0"/>
              <a:t> </a:t>
            </a:r>
            <a:endParaRPr lang="en-US" sz="2667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70F7E0E-3D71-A84A-B29D-B3A80EAB0F81}"/>
              </a:ext>
            </a:extLst>
          </p:cNvPr>
          <p:cNvSpPr/>
          <p:nvPr/>
        </p:nvSpPr>
        <p:spPr>
          <a:xfrm>
            <a:off x="9550400" y="1124772"/>
            <a:ext cx="2336800" cy="812800"/>
          </a:xfrm>
          <a:prstGeom prst="wedgeRoundRectCallout">
            <a:avLst>
              <a:gd name="adj1" fmla="val -83561"/>
              <a:gd name="adj2" fmla="val 146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allow to bind to</a:t>
            </a:r>
            <a:br>
              <a:rPr lang="en-US" sz="2400" dirty="0"/>
            </a:br>
            <a:r>
              <a:rPr lang="en-US" sz="2400" dirty="0"/>
              <a:t>privileged ports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5B2F881-DEEE-6542-B968-2965125CB554}"/>
              </a:ext>
            </a:extLst>
          </p:cNvPr>
          <p:cNvSpPr/>
          <p:nvPr/>
        </p:nvSpPr>
        <p:spPr>
          <a:xfrm>
            <a:off x="7153836" y="1117600"/>
            <a:ext cx="1984188" cy="812800"/>
          </a:xfrm>
          <a:prstGeom prst="wedgeRoundRectCallout">
            <a:avLst>
              <a:gd name="adj1" fmla="val -143393"/>
              <a:gd name="adj2" fmla="val 15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drop all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677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978400" y="3124200"/>
            <a:ext cx="6705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Virtual Machines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B0B1-1A9C-241D-75F9-91665846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2406-43B5-4189-E7E7-D4C79528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-apple-system"/>
              </a:rPr>
              <a:t>VM is a 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s</a:t>
            </a:r>
            <a:r>
              <a:rPr lang="en-US" b="1" i="0" dirty="0">
                <a:solidFill>
                  <a:srgbClr val="FF0000"/>
                </a:solidFill>
                <a:effectLst/>
                <a:latin typeface="-apple-system"/>
              </a:rPr>
              <a:t>oftware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-apple-system"/>
              </a:rPr>
              <a:t>emulation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of a </a:t>
            </a:r>
            <a:r>
              <a:rPr lang="en-US" b="1" i="0" dirty="0">
                <a:solidFill>
                  <a:srgbClr val="FF0000"/>
                </a:solidFill>
                <a:effectLst/>
                <a:latin typeface="-apple-system"/>
              </a:rPr>
              <a:t>physical computer </a:t>
            </a:r>
          </a:p>
          <a:p>
            <a:r>
              <a:rPr lang="en-US" dirty="0"/>
              <a:t>Host machine: </a:t>
            </a:r>
            <a:r>
              <a:rPr lang="en-US" b="1" dirty="0">
                <a:solidFill>
                  <a:srgbClr val="FF0000"/>
                </a:solidFill>
              </a:rPr>
              <a:t>hardware </a:t>
            </a:r>
            <a:r>
              <a:rPr lang="en-US" dirty="0"/>
              <a:t>provides </a:t>
            </a:r>
            <a:r>
              <a:rPr lang="en-US" b="1" dirty="0">
                <a:solidFill>
                  <a:srgbClr val="FF0000"/>
                </a:solidFill>
              </a:rPr>
              <a:t>resource access</a:t>
            </a:r>
          </a:p>
          <a:p>
            <a:r>
              <a:rPr lang="en-US" dirty="0"/>
              <a:t>Guest machine: VM itself</a:t>
            </a:r>
          </a:p>
          <a:p>
            <a:r>
              <a:rPr lang="en-US" dirty="0"/>
              <a:t>Hypervisor: software manages VM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Type1 (</a:t>
            </a:r>
            <a:r>
              <a:rPr lang="en-US" b="1" dirty="0">
                <a:solidFill>
                  <a:srgbClr val="FF0000"/>
                </a:solidFill>
              </a:rPr>
              <a:t>Bare-metal</a:t>
            </a:r>
            <a:r>
              <a:rPr lang="en-US" dirty="0"/>
              <a:t>): run directly on host’s </a:t>
            </a:r>
            <a:r>
              <a:rPr lang="en-US" b="1" dirty="0">
                <a:solidFill>
                  <a:srgbClr val="FF0000"/>
                </a:solidFill>
              </a:rPr>
              <a:t>hardware</a:t>
            </a:r>
            <a:r>
              <a:rPr lang="en-US" dirty="0"/>
              <a:t>, e.g., Microsoft Hyper-V, Xen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Type2 (</a:t>
            </a:r>
            <a:r>
              <a:rPr lang="en-US" b="1" dirty="0">
                <a:solidFill>
                  <a:srgbClr val="FF0000"/>
                </a:solidFill>
              </a:rPr>
              <a:t>Hosted</a:t>
            </a:r>
            <a:r>
              <a:rPr lang="en-US" dirty="0"/>
              <a:t>): run on host’s </a:t>
            </a:r>
            <a:r>
              <a:rPr lang="en-US" b="1" dirty="0">
                <a:solidFill>
                  <a:srgbClr val="FF0000"/>
                </a:solidFill>
              </a:rPr>
              <a:t>OS</a:t>
            </a:r>
            <a:r>
              <a:rPr lang="en-US" dirty="0"/>
              <a:t>, e.g.,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VMware Workstation, Oracle VirtualBox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508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733" dirty="0"/>
              <a:t>We often need to run </a:t>
            </a:r>
            <a:r>
              <a:rPr lang="en-US" sz="3733" b="1" dirty="0">
                <a:solidFill>
                  <a:srgbClr val="FF0000"/>
                </a:solidFill>
              </a:rPr>
              <a:t>buggy/</a:t>
            </a:r>
            <a:r>
              <a:rPr lang="en-US" sz="3733" b="1" dirty="0" err="1">
                <a:solidFill>
                  <a:srgbClr val="FF0000"/>
                </a:solidFill>
              </a:rPr>
              <a:t>unstrusted</a:t>
            </a:r>
            <a:r>
              <a:rPr lang="en-US" sz="3733" dirty="0"/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3200" dirty="0"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933" dirty="0">
                <a:ea typeface="ＭＳ Ｐゴシック" charset="0"/>
              </a:rPr>
              <a:t>mobile apps,   </a:t>
            </a:r>
            <a:r>
              <a:rPr lang="en-US" sz="2933" dirty="0" err="1">
                <a:ea typeface="ＭＳ Ｐゴシック" charset="0"/>
              </a:rPr>
              <a:t>Javascript</a:t>
            </a:r>
            <a:r>
              <a:rPr lang="en-US" sz="2933" dirty="0">
                <a:ea typeface="ＭＳ Ｐゴシック" charset="0"/>
              </a:rPr>
              <a:t>,   browser extensions   </a:t>
            </a:r>
          </a:p>
          <a:p>
            <a:pPr lvl="1">
              <a:lnSpc>
                <a:spcPct val="160000"/>
              </a:lnSpc>
            </a:pPr>
            <a:r>
              <a:rPr lang="en-US" sz="3200" dirty="0">
                <a:ea typeface="ＭＳ Ｐゴシック" charset="0"/>
              </a:rPr>
              <a:t>exposed applications:    browser,  pdf viewer,  outlook</a:t>
            </a:r>
          </a:p>
          <a:p>
            <a:pPr lvl="1">
              <a:lnSpc>
                <a:spcPct val="160000"/>
              </a:lnSpc>
            </a:pPr>
            <a:r>
              <a:rPr lang="en-US" sz="3200" dirty="0">
                <a:ea typeface="ＭＳ Ｐゴシック" charset="0"/>
              </a:rPr>
              <a:t>legacy daemons:   </a:t>
            </a:r>
            <a:r>
              <a:rPr lang="en-US" sz="3200" dirty="0" err="1">
                <a:ea typeface="ＭＳ Ｐゴシック" charset="0"/>
              </a:rPr>
              <a:t>sendmail</a:t>
            </a:r>
            <a:r>
              <a:rPr lang="en-US" sz="3200" dirty="0"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3200" dirty="0">
                <a:ea typeface="ＭＳ Ｐゴシック" charset="0"/>
              </a:rPr>
              <a:t>honeypots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3733" u="sng" dirty="0"/>
              <a:t>Goal</a:t>
            </a:r>
            <a:r>
              <a:rPr lang="en-US" sz="3733" dirty="0"/>
              <a:t>:    if application </a:t>
            </a:r>
            <a:r>
              <a:rPr lang="ja-JP" altLang="en-US" sz="3733" dirty="0"/>
              <a:t>“</a:t>
            </a:r>
            <a:r>
              <a:rPr lang="en-US" sz="3733" dirty="0"/>
              <a:t>misbehaves</a:t>
            </a:r>
            <a:r>
              <a:rPr lang="ja-JP" altLang="en-US" sz="3733" dirty="0"/>
              <a:t>”</a:t>
            </a:r>
            <a:r>
              <a:rPr lang="en-US" sz="3733" dirty="0"/>
              <a:t>  ⇒  </a:t>
            </a:r>
            <a:r>
              <a:rPr lang="en-US" sz="3733" b="1" dirty="0">
                <a:solidFill>
                  <a:srgbClr val="FF0000"/>
                </a:solidFill>
              </a:rPr>
              <a:t>kill</a:t>
            </a:r>
            <a:r>
              <a:rPr lang="en-US" sz="3733" dirty="0"/>
              <a:t> 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812800" y="2209800"/>
            <a:ext cx="304800" cy="312420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F40C4C7-0C87-06F5-8EFD-22D510996E81}"/>
              </a:ext>
            </a:extLst>
          </p:cNvPr>
          <p:cNvSpPr/>
          <p:nvPr/>
        </p:nvSpPr>
        <p:spPr>
          <a:xfrm>
            <a:off x="9375228" y="1828800"/>
            <a:ext cx="2816772" cy="12927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Where can we find buggy code?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E5E6E11-7765-164C-F6CD-4C93F26D4453}"/>
              </a:ext>
            </a:extLst>
          </p:cNvPr>
          <p:cNvSpPr/>
          <p:nvPr/>
        </p:nvSpPr>
        <p:spPr>
          <a:xfrm>
            <a:off x="8544911" y="4388069"/>
            <a:ext cx="2816772" cy="12927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deal with this case?</a:t>
            </a:r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25600" y="3733800"/>
            <a:ext cx="8737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</a:rPr>
              <a:t>Virtual Machine Monitor (VMM, hypervisor)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5600" y="1371600"/>
            <a:ext cx="4368800" cy="236220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94400" y="1371600"/>
            <a:ext cx="4368800" cy="236220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625600" y="4648200"/>
            <a:ext cx="8737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621727" y="1394620"/>
            <a:ext cx="8737600" cy="32766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dirty="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5283200" y="4106334"/>
            <a:ext cx="1587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625600" y="1371600"/>
            <a:ext cx="8737600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652107" y="1371601"/>
            <a:ext cx="1051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9284807" y="1371601"/>
            <a:ext cx="1051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609600" y="5597316"/>
            <a:ext cx="11277600" cy="71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 eaLnBrk="1" hangingPunct="1">
              <a:lnSpc>
                <a:spcPct val="180000"/>
              </a:lnSpc>
            </a:pPr>
            <a:r>
              <a:rPr lang="en-US" sz="2667" dirty="0"/>
              <a:t>single HW platform with isolated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  <p:bldP spid="379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Why so popular?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13792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VMs in the 1960’s</a:t>
            </a:r>
            <a:r>
              <a:rPr lang="en-US" sz="3200" dirty="0"/>
              <a:t>:</a:t>
            </a:r>
          </a:p>
          <a:p>
            <a:pPr lvl="1"/>
            <a:r>
              <a:rPr lang="en-US" sz="3200" dirty="0"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sz="3200" dirty="0"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b="1" dirty="0"/>
              <a:t>VMs  1970’s – 2000</a:t>
            </a:r>
            <a:r>
              <a:rPr lang="en-US" sz="3200" dirty="0"/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b="1" dirty="0"/>
              <a:t>VMs since 2000</a:t>
            </a:r>
            <a:r>
              <a:rPr lang="en-US" sz="3200" dirty="0"/>
              <a:t>:</a:t>
            </a:r>
          </a:p>
          <a:p>
            <a:pPr lvl="1"/>
            <a:r>
              <a:rPr lang="en-US" sz="3200" dirty="0"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sz="2667" dirty="0">
                <a:ea typeface="ＭＳ Ｐゴシック" charset="0"/>
              </a:rPr>
              <a:t>Print server,  Mail server,  Web server, File server,  Database , …</a:t>
            </a:r>
          </a:p>
          <a:p>
            <a:pPr lvl="1">
              <a:spcBef>
                <a:spcPts val="1568"/>
              </a:spcBef>
            </a:pPr>
            <a:r>
              <a:rPr lang="en-US" sz="3200" dirty="0">
                <a:ea typeface="ＭＳ Ｐゴシック" charset="0"/>
              </a:rPr>
              <a:t>VMs heavily used in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private and public clouds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193800"/>
            <a:ext cx="11277600" cy="3251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Hypervisor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307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Hypervisor Security assumption</a:t>
            </a:r>
            <a:r>
              <a:rPr lang="en-US" sz="32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en-US" sz="3467" dirty="0">
                <a:ea typeface="ＭＳ Ｐゴシック" charset="0"/>
              </a:rPr>
              <a:t>Malware can infect </a:t>
            </a:r>
            <a:r>
              <a:rPr lang="en-US" sz="3467" b="1" u="sng" dirty="0">
                <a:solidFill>
                  <a:srgbClr val="FF0000"/>
                </a:solidFill>
                <a:ea typeface="ＭＳ Ｐゴシック" charset="0"/>
              </a:rPr>
              <a:t>guest</a:t>
            </a:r>
            <a:r>
              <a:rPr lang="en-US" sz="3467" b="1" dirty="0">
                <a:solidFill>
                  <a:srgbClr val="FF0000"/>
                </a:solidFill>
                <a:ea typeface="ＭＳ Ｐゴシック" charset="0"/>
              </a:rPr>
              <a:t> OS </a:t>
            </a:r>
            <a:r>
              <a:rPr lang="en-US" sz="3467" dirty="0">
                <a:ea typeface="ＭＳ Ｐゴシック" charset="0"/>
              </a:rPr>
              <a:t>and </a:t>
            </a:r>
            <a:r>
              <a:rPr lang="en-US" sz="3467" b="1" dirty="0">
                <a:solidFill>
                  <a:srgbClr val="FF0000"/>
                </a:solidFill>
                <a:ea typeface="ＭＳ Ｐゴシック" charset="0"/>
              </a:rPr>
              <a:t>guest apps</a:t>
            </a:r>
          </a:p>
          <a:p>
            <a:pPr lvl="1">
              <a:spcBef>
                <a:spcPts val="2336"/>
              </a:spcBef>
            </a:pPr>
            <a:r>
              <a:rPr lang="en-US" sz="3467" dirty="0">
                <a:ea typeface="ＭＳ Ｐゴシック" charset="0"/>
              </a:rPr>
              <a:t>But malware cannot escape from the infected VM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608"/>
              </a:spcBef>
            </a:pPr>
            <a:r>
              <a:rPr lang="en-US" sz="3733" dirty="0">
                <a:ea typeface="ＭＳ Ｐゴシック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Cannot infect </a:t>
            </a:r>
            <a:r>
              <a:rPr lang="en-US" sz="3200" b="1" u="sng" dirty="0">
                <a:solidFill>
                  <a:srgbClr val="FF0000"/>
                </a:solidFill>
                <a:ea typeface="ＭＳ Ｐゴシック" charset="0"/>
              </a:rPr>
              <a:t>host</a:t>
            </a:r>
            <a:r>
              <a:rPr lang="en-US" sz="3200" dirty="0"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3200" dirty="0">
                <a:ea typeface="ＭＳ Ｐゴシック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Cannot infect other VMs </a:t>
            </a:r>
            <a:r>
              <a:rPr lang="en-US" sz="3200" dirty="0">
                <a:ea typeface="ＭＳ Ｐゴシック" charset="0"/>
              </a:rPr>
              <a:t>on the same hardware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E98B-5308-CC43-BCAA-03C7C53338A7}"/>
              </a:ext>
            </a:extLst>
          </p:cNvPr>
          <p:cNvSpPr txBox="1"/>
          <p:nvPr/>
        </p:nvSpPr>
        <p:spPr>
          <a:xfrm>
            <a:off x="828652" y="5069165"/>
            <a:ext cx="10626114" cy="1372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3467" dirty="0">
                <a:sym typeface="Symbol" charset="0"/>
              </a:rPr>
              <a:t>Requires that hypervisor protect itself and is not buggy</a:t>
            </a:r>
          </a:p>
          <a:p>
            <a:pPr marL="609585" indent="-609585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467" dirty="0">
                <a:ea typeface="ＭＳ Ｐゴシック" charset="0"/>
              </a:rPr>
              <a:t>(some) hypervisors are much simpler than a full OS 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990600"/>
            <a:ext cx="11582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Covert channel</a:t>
            </a:r>
            <a:r>
              <a:rPr lang="en-US" sz="3200" dirty="0"/>
              <a:t>:    </a:t>
            </a:r>
            <a:r>
              <a:rPr lang="en-US" sz="3200" b="1" dirty="0">
                <a:solidFill>
                  <a:srgbClr val="FF0000"/>
                </a:solidFill>
              </a:rPr>
              <a:t>unintended communication channel </a:t>
            </a:r>
            <a:r>
              <a:rPr lang="en-US" sz="3200" dirty="0"/>
              <a:t>between isolated components</a:t>
            </a:r>
          </a:p>
          <a:p>
            <a:pPr lvl="1"/>
            <a:r>
              <a:rPr lang="en-US" sz="3200" dirty="0">
                <a:ea typeface="ＭＳ Ｐゴシック" charset="0"/>
              </a:rPr>
              <a:t>Can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leak classified data </a:t>
            </a:r>
            <a:r>
              <a:rPr lang="en-US" sz="3200" dirty="0">
                <a:ea typeface="ＭＳ Ｐゴシック" charset="0"/>
              </a:rPr>
              <a:t>from secure component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12800" y="3429000"/>
            <a:ext cx="9550400" cy="2895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4572000" y="3429000"/>
            <a:ext cx="2032000" cy="236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812800" y="3429000"/>
            <a:ext cx="37592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604000" y="3429000"/>
            <a:ext cx="37592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320800" y="4191000"/>
            <a:ext cx="1016000" cy="83820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/>
              <a:t>secret</a:t>
            </a:r>
          </a:p>
          <a:p>
            <a:pPr algn="ctr"/>
            <a:r>
              <a:rPr lang="en-US" sz="2400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36800" y="4191000"/>
            <a:ext cx="1625600" cy="13716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933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8293100" y="3886200"/>
            <a:ext cx="685800" cy="18288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4216406"/>
            <a:ext cx="3860800" cy="1077914"/>
            <a:chOff x="1872" y="2608"/>
            <a:chExt cx="1824" cy="679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210" y="2608"/>
              <a:ext cx="85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32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812800" y="5791200"/>
            <a:ext cx="95504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3200" b="1" dirty="0"/>
              <a:t>hypervisor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9550400" y="4800600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6987" y="1219200"/>
            <a:ext cx="115824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Both VMs use the </a:t>
            </a:r>
            <a:r>
              <a:rPr lang="en-US" sz="3200" b="1" dirty="0">
                <a:solidFill>
                  <a:srgbClr val="FF0000"/>
                </a:solidFill>
              </a:rPr>
              <a:t>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3733" dirty="0"/>
              <a:t>To send a bit   b </a:t>
            </a:r>
            <a:r>
              <a:rPr lang="en-US" sz="3733" dirty="0">
                <a:sym typeface="Symbol" charset="0"/>
              </a:rPr>
              <a:t>∈ {0,1}   malware does:</a:t>
            </a:r>
          </a:p>
          <a:p>
            <a:pPr lvl="1">
              <a:lnSpc>
                <a:spcPct val="14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b= 1:   at  1:00am  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b= 0:   at  1:00am  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3467" dirty="0">
                <a:sym typeface="Symbol" charset="0"/>
              </a:rPr>
              <a:t>At  1:00am listener does CPU intensive calc. and </a:t>
            </a:r>
            <a:r>
              <a:rPr lang="en-US" sz="3600" dirty="0">
                <a:sym typeface="Symbol" charset="0"/>
              </a:rPr>
              <a:t>measures</a:t>
            </a:r>
            <a:r>
              <a:rPr lang="en-US" sz="3467" dirty="0">
                <a:sym typeface="Symbol" charset="0"/>
              </a:rPr>
              <a:t> </a:t>
            </a:r>
            <a:r>
              <a:rPr lang="en-US" sz="3467" b="1" dirty="0">
                <a:solidFill>
                  <a:srgbClr val="FF0000"/>
                </a:solidFill>
                <a:sym typeface="Symbol" charset="0"/>
              </a:rPr>
              <a:t>completion time</a:t>
            </a:r>
          </a:p>
          <a:p>
            <a:pPr marL="609585" lvl="1" indent="0">
              <a:spcBef>
                <a:spcPts val="2304"/>
              </a:spcBef>
              <a:buNone/>
            </a:pPr>
            <a:r>
              <a:rPr lang="en-US" sz="3300" dirty="0">
                <a:ea typeface="ＭＳ Ｐゴシック" charset="0"/>
                <a:sym typeface="Symbol" charset="0"/>
              </a:rPr>
              <a:t>         b = 1     ⇒ 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3733" dirty="0">
                <a:sym typeface="Symbol" charset="0"/>
              </a:rPr>
              <a:t>Many covert channels exist in running system: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ea typeface="ＭＳ Ｐゴシック" charset="0"/>
                <a:sym typeface="Symbol" charset="0"/>
              </a:rPr>
              <a:t>Difficult to eliminate all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1803400"/>
            <a:ext cx="11176000" cy="1625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VM isolation in practice:  cloud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7D3A61-5999-1440-8F22-3BB8824BDB58}"/>
              </a:ext>
            </a:extLst>
          </p:cNvPr>
          <p:cNvGrpSpPr>
            <a:grpSpLocks/>
          </p:cNvGrpSpPr>
          <p:nvPr/>
        </p:nvGrpSpPr>
        <p:grpSpPr bwMode="auto">
          <a:xfrm>
            <a:off x="1527874" y="1625600"/>
            <a:ext cx="4060127" cy="1955800"/>
            <a:chOff x="768" y="1152"/>
            <a:chExt cx="2064" cy="177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02DCD0A-EC56-7848-A78E-4369B261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dirty="0">
                  <a:latin typeface="Times" charset="0"/>
                </a:rPr>
                <a:t>Guest 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F1BE43F-1897-8146-A9C1-DB58A172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4ED444D-BDA2-A743-8FE1-EAD1BF60224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625598"/>
            <a:ext cx="4169473" cy="1955801"/>
            <a:chOff x="2832" y="1152"/>
            <a:chExt cx="2064" cy="1776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AA6FF63-418F-8549-BAB9-A2D94C7D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dirty="0">
                  <a:latin typeface="Times" charset="0"/>
                </a:rPr>
                <a:t>Guest OS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09B3449-B738-994F-B231-2136DD43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BC192ED-BC97-2746-9CEC-896DD37B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873" y="4495800"/>
            <a:ext cx="8737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charset="0"/>
              </a:rPr>
              <a:t>Hardware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48BFF6-7902-7240-8458-0C6B25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873" y="1625597"/>
            <a:ext cx="8737600" cy="2872491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dirty="0">
              <a:latin typeface="Times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C96B543-74C6-EB40-80BA-05071719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017" y="3733801"/>
            <a:ext cx="2727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Times" charset="0"/>
              </a:rPr>
              <a:t>Xen hypervisor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70F3CA0-056A-C649-86B8-EFA219C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26" y="1755261"/>
            <a:ext cx="2295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Times" charset="0"/>
              </a:rPr>
              <a:t>VM instance</a:t>
            </a:r>
          </a:p>
          <a:p>
            <a:pPr algn="ctr"/>
            <a:r>
              <a:rPr lang="en-US" sz="3200" dirty="0">
                <a:latin typeface="Times" charset="0"/>
              </a:rPr>
              <a:t>customer 1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CEB4DD-97BA-6A46-B4C4-D6B1CBD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71" y="1751792"/>
            <a:ext cx="2295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Times" charset="0"/>
              </a:rPr>
              <a:t>VM instance</a:t>
            </a:r>
          </a:p>
          <a:p>
            <a:pPr algn="ctr"/>
            <a:r>
              <a:rPr lang="en-US" sz="3200" dirty="0">
                <a:latin typeface="Times" charset="0"/>
              </a:rPr>
              <a:t>customer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4CE9B-739D-F647-B707-D555C1344CE9}"/>
              </a:ext>
            </a:extLst>
          </p:cNvPr>
          <p:cNvSpPr txBox="1"/>
          <p:nvPr/>
        </p:nvSpPr>
        <p:spPr>
          <a:xfrm>
            <a:off x="203200" y="5640835"/>
            <a:ext cx="9049080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VMs from different customers may run on the same machine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Hypervisor must isolate VMs  …  but </a:t>
            </a:r>
            <a:r>
              <a:rPr lang="en-US" sz="2667" b="1" dirty="0">
                <a:solidFill>
                  <a:srgbClr val="FF0000"/>
                </a:solidFill>
              </a:rPr>
              <a:t>some info leaks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BA2D68-07C6-F44D-9E93-4A9122766EB4}"/>
              </a:ext>
            </a:extLst>
          </p:cNvPr>
          <p:cNvCxnSpPr/>
          <p:nvPr/>
        </p:nvCxnSpPr>
        <p:spPr>
          <a:xfrm>
            <a:off x="1527874" y="3581399"/>
            <a:ext cx="8737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D54C24-7B70-6A42-970C-EF685D0B74ED}"/>
              </a:ext>
            </a:extLst>
          </p:cNvPr>
          <p:cNvSpPr/>
          <p:nvPr/>
        </p:nvSpPr>
        <p:spPr>
          <a:xfrm>
            <a:off x="9144000" y="5045920"/>
            <a:ext cx="3048000" cy="816864"/>
          </a:xfrm>
          <a:prstGeom prst="wedgeRoundRectCallout">
            <a:avLst>
              <a:gd name="adj1" fmla="val -102156"/>
              <a:gd name="adj2" fmla="val -18730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Type 1 hypervisor:</a:t>
            </a:r>
            <a:br>
              <a:rPr lang="en-US" sz="2400" dirty="0"/>
            </a:br>
            <a:r>
              <a:rPr lang="en-US" sz="2400" dirty="0"/>
              <a:t>no host OS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64BA929-C96B-3653-63C7-6C56E30E630C}"/>
              </a:ext>
            </a:extLst>
          </p:cNvPr>
          <p:cNvSpPr/>
          <p:nvPr/>
        </p:nvSpPr>
        <p:spPr>
          <a:xfrm>
            <a:off x="9144000" y="5975584"/>
            <a:ext cx="1658729" cy="87006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How?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38EE477-5277-799C-AEDE-96D0B2AB2E33}"/>
              </a:ext>
            </a:extLst>
          </p:cNvPr>
          <p:cNvSpPr/>
          <p:nvPr/>
        </p:nvSpPr>
        <p:spPr>
          <a:xfrm>
            <a:off x="7427532" y="207707"/>
            <a:ext cx="5245539" cy="16127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000" dirty="0"/>
              <a:t>Shared resource</a:t>
            </a:r>
          </a:p>
          <a:p>
            <a:pPr marL="457200" indent="-457200">
              <a:buAutoNum type="arabicPeriod"/>
            </a:pPr>
            <a:r>
              <a:rPr lang="en-US" sz="2000" dirty="0"/>
              <a:t>Vulnerability: escape VM</a:t>
            </a:r>
          </a:p>
          <a:p>
            <a:pPr marL="457200" indent="-457200">
              <a:buAutoNum type="arabicPeriod"/>
            </a:pPr>
            <a:r>
              <a:rPr lang="en-US" sz="2000" dirty="0"/>
              <a:t>Memory management bugs</a:t>
            </a:r>
          </a:p>
        </p:txBody>
      </p:sp>
    </p:spTree>
    <p:extLst>
      <p:ext uri="{BB962C8B-B14F-4D97-AF65-F5344CB8AC3E}">
        <p14:creationId xmlns:p14="http://schemas.microsoft.com/office/powerpoint/2010/main" val="4231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1"/>
            <a:ext cx="11379200" cy="1965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 err="1"/>
              <a:t>Qubes</a:t>
            </a:r>
            <a:r>
              <a:rPr lang="en-US" sz="3200" b="1" u="sng" dirty="0"/>
              <a:t> OS</a:t>
            </a:r>
            <a:r>
              <a:rPr lang="en-US" sz="3200" dirty="0"/>
              <a:t>:  a desktop/laptop OS where </a:t>
            </a:r>
            <a:r>
              <a:rPr lang="en-US" sz="3200" b="1" dirty="0">
                <a:solidFill>
                  <a:srgbClr val="FF0000"/>
                </a:solidFill>
              </a:rPr>
              <a:t>everything is a VM</a:t>
            </a:r>
          </a:p>
          <a:p>
            <a:r>
              <a:rPr lang="en-US" sz="3200" dirty="0"/>
              <a:t>Runs on top of the Xen hypervisor</a:t>
            </a:r>
          </a:p>
          <a:p>
            <a:r>
              <a:rPr lang="en-US" sz="3200" dirty="0"/>
              <a:t>Access to peripherals (mic, camera, </a:t>
            </a:r>
            <a:r>
              <a:rPr lang="en-US" sz="3200" dirty="0" err="1"/>
              <a:t>usb</a:t>
            </a:r>
            <a:r>
              <a:rPr lang="en-US" sz="3200" dirty="0"/>
              <a:t>, …) </a:t>
            </a:r>
            <a:r>
              <a:rPr lang="en-US" sz="3200" b="1" dirty="0">
                <a:solidFill>
                  <a:srgbClr val="FF0000"/>
                </a:solidFill>
              </a:rPr>
              <a:t>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86481"/>
            <a:ext cx="8737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5172080"/>
            <a:ext cx="8737600" cy="916689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543" y="5324482"/>
            <a:ext cx="2727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2235201" y="5172080"/>
            <a:ext cx="8737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55AA1A-B286-964A-823A-507DAF5AEF3D}"/>
              </a:ext>
            </a:extLst>
          </p:cNvPr>
          <p:cNvGrpSpPr/>
          <p:nvPr/>
        </p:nvGrpSpPr>
        <p:grpSpPr>
          <a:xfrm>
            <a:off x="8026402" y="3327504"/>
            <a:ext cx="3657599" cy="1844576"/>
            <a:chOff x="6019801" y="2495628"/>
            <a:chExt cx="27431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32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3641" y="2507630"/>
              <a:ext cx="1766782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latin typeface="Times" charset="0"/>
                </a:rPr>
                <a:t>Personal VM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E2337-6EEA-B645-BB7F-CD7C25A3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4154897" y="3311624"/>
            <a:ext cx="3657599" cy="1844576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445" y="3409433"/>
            <a:ext cx="1843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304801" y="3311624"/>
            <a:ext cx="3657598" cy="1844576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32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118" y="2538557"/>
              <a:ext cx="2075761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latin typeface="Times" charset="0"/>
                </a:rPr>
                <a:t>Disposable VM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2D2E43-0A0F-7B44-B23E-CDD131DB1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89" r="34282"/>
            <a:stretch/>
          </p:blipFill>
          <p:spPr>
            <a:xfrm>
              <a:off x="2090463" y="2941971"/>
              <a:ext cx="381000" cy="5881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767036" y="3026161"/>
              <a:ext cx="143149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sketchy PDF: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63" y="4073252"/>
            <a:ext cx="903893" cy="5601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53" y="4069651"/>
            <a:ext cx="620225" cy="5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6B4C2-6821-F048-AFE0-7DEFE100C1CB}"/>
              </a:ext>
            </a:extLst>
          </p:cNvPr>
          <p:cNvGrpSpPr/>
          <p:nvPr/>
        </p:nvGrpSpPr>
        <p:grpSpPr>
          <a:xfrm>
            <a:off x="8026402" y="3313889"/>
            <a:ext cx="3657599" cy="1844576"/>
            <a:chOff x="6019801" y="2495628"/>
            <a:chExt cx="2743199" cy="1383432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E6B1550A-4C4F-4641-B3FA-29D277F7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4F2A3E8F-FA0A-8945-B527-0195C655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32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6170D9FA-26A5-7F47-A89F-0908C9F5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ADBFD0B-5A10-7141-9392-DD3507FF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3641" y="2507630"/>
              <a:ext cx="1766782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latin typeface="Times" charset="0"/>
                </a:rPr>
                <a:t>Personal VM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70ECF-10FF-A94E-B62F-13040641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1FAFD-66F1-034F-9112-51C5CC0F8BC9}"/>
              </a:ext>
            </a:extLst>
          </p:cNvPr>
          <p:cNvGrpSpPr/>
          <p:nvPr/>
        </p:nvGrpSpPr>
        <p:grpSpPr>
          <a:xfrm>
            <a:off x="8000851" y="3300684"/>
            <a:ext cx="3741217" cy="1844576"/>
            <a:chOff x="6019801" y="2495628"/>
            <a:chExt cx="2805913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3200" dirty="0">
                    <a:latin typeface="Times" charset="0"/>
                  </a:rPr>
                  <a:t>Debian OS</a:t>
                </a: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7907" y="2507630"/>
              <a:ext cx="1698254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 err="1">
                  <a:latin typeface="Times" charset="0"/>
                </a:rPr>
                <a:t>Whonix</a:t>
              </a:r>
              <a:r>
                <a:rPr lang="en-US" sz="3200" dirty="0">
                  <a:latin typeface="Times" charset="0"/>
                </a:rPr>
                <a:t> VM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0A8E95-8600-1044-91E0-3AFFCAD04BA9}"/>
                </a:ext>
              </a:extLst>
            </p:cNvPr>
            <p:cNvSpPr txBox="1"/>
            <p:nvPr/>
          </p:nvSpPr>
          <p:spPr>
            <a:xfrm>
              <a:off x="6043221" y="3041596"/>
              <a:ext cx="278249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Force all traffic through 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1"/>
            <a:ext cx="11379200" cy="1965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 err="1"/>
              <a:t>Qubes</a:t>
            </a:r>
            <a:r>
              <a:rPr lang="en-US" sz="3200" b="1" u="sng" dirty="0"/>
              <a:t> OS</a:t>
            </a:r>
            <a:r>
              <a:rPr lang="en-US" sz="3200" dirty="0"/>
              <a:t>:  a desktop/laptop OS where </a:t>
            </a:r>
            <a:r>
              <a:rPr lang="en-US" sz="3200" b="1" dirty="0">
                <a:solidFill>
                  <a:srgbClr val="FF0000"/>
                </a:solidFill>
              </a:rPr>
              <a:t>everything is a VM</a:t>
            </a:r>
          </a:p>
          <a:p>
            <a:r>
              <a:rPr lang="en-US" sz="3200" dirty="0"/>
              <a:t>Runs on top of the Xen hypervisor</a:t>
            </a:r>
          </a:p>
          <a:p>
            <a:r>
              <a:rPr lang="en-US" sz="3200" dirty="0"/>
              <a:t>Access to peripherals (mic, camera, </a:t>
            </a:r>
            <a:r>
              <a:rPr lang="en-US" sz="3200" dirty="0" err="1"/>
              <a:t>usb</a:t>
            </a:r>
            <a:r>
              <a:rPr lang="en-US" sz="3200" dirty="0"/>
              <a:t>, …) </a:t>
            </a:r>
            <a:r>
              <a:rPr lang="en-US" sz="3200" b="1" dirty="0">
                <a:solidFill>
                  <a:srgbClr val="FF0000"/>
                </a:solidFill>
              </a:rPr>
              <a:t>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86481"/>
            <a:ext cx="8737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5172080"/>
            <a:ext cx="8737600" cy="916689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543" y="5324482"/>
            <a:ext cx="2727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2235201" y="5172080"/>
            <a:ext cx="8737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4154897" y="3311624"/>
            <a:ext cx="3657599" cy="1844576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445" y="3409433"/>
            <a:ext cx="1843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304801" y="3311624"/>
            <a:ext cx="3657599" cy="1844576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32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809" y="2538557"/>
              <a:ext cx="135638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latin typeface="Times" charset="0"/>
                </a:rPr>
                <a:t>Vault VM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646806" y="3027433"/>
              <a:ext cx="195717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Pwd</a:t>
              </a:r>
              <a:r>
                <a:rPr lang="en-US" sz="2400" dirty="0"/>
                <a:t>/U2F Manager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63" y="4073252"/>
            <a:ext cx="903893" cy="5601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53" y="4069651"/>
            <a:ext cx="620225" cy="5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0F0AE-C34D-7542-AC86-ABD8CB27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Every window frame identifies VM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3803-2C89-B249-8BD4-8609D128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1" y="1092200"/>
            <a:ext cx="7947377" cy="447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E74E4-3FFD-6648-BCCF-9AA0F4ADF7D7}"/>
              </a:ext>
            </a:extLst>
          </p:cNvPr>
          <p:cNvSpPr txBox="1"/>
          <p:nvPr/>
        </p:nvSpPr>
        <p:spPr>
          <a:xfrm>
            <a:off x="2196013" y="5842001"/>
            <a:ext cx="780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GUI VM ensures frames are drawn correctly</a:t>
            </a:r>
          </a:p>
        </p:txBody>
      </p:sp>
    </p:spTree>
    <p:extLst>
      <p:ext uri="{BB962C8B-B14F-4D97-AF65-F5344CB8AC3E}">
        <p14:creationId xmlns:p14="http://schemas.microsoft.com/office/powerpoint/2010/main" val="2475041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2212975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ahoma" charset="0"/>
              </a:rPr>
              <a:t>VM Introspection:</a:t>
            </a:r>
            <a:br>
              <a:rPr lang="en-US" sz="3200" dirty="0">
                <a:latin typeface="Tahoma" charset="0"/>
              </a:rPr>
            </a:br>
            <a:r>
              <a:rPr lang="en-US" sz="4267" dirty="0">
                <a:latin typeface="Tahoma" charset="0"/>
              </a:rPr>
              <a:t>using a VMM for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1"/>
            <a:ext cx="11582400" cy="209058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2590735" algn="l"/>
              </a:tabLst>
            </a:pPr>
            <a:r>
              <a:rPr lang="en-US" sz="3200" b="1" u="sng" dirty="0"/>
              <a:t>Confinement</a:t>
            </a:r>
            <a:r>
              <a:rPr lang="en-US" sz="3200" dirty="0"/>
              <a:t>:   ensure misbehaving app </a:t>
            </a:r>
            <a:r>
              <a:rPr lang="en-US" sz="3200" b="1" dirty="0">
                <a:solidFill>
                  <a:srgbClr val="FF0000"/>
                </a:solidFill>
              </a:rPr>
              <a:t>cannot harm rest</a:t>
            </a:r>
            <a:r>
              <a:rPr lang="en-US" sz="3200" dirty="0"/>
              <a:t>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dirty="0"/>
              <a:t>Can be implemented at many levels:</a:t>
            </a:r>
            <a:endParaRPr lang="en-US" sz="3200" b="1" dirty="0"/>
          </a:p>
          <a:p>
            <a:pPr lvl="1"/>
            <a:r>
              <a:rPr lang="en-US" sz="3200" b="1" dirty="0">
                <a:ea typeface="ＭＳ Ｐゴシック" charset="0"/>
              </a:rPr>
              <a:t>Hardware</a:t>
            </a:r>
            <a:r>
              <a:rPr lang="en-US" sz="3200" dirty="0">
                <a:ea typeface="ＭＳ Ｐゴシック" charset="0"/>
              </a:rPr>
              <a:t>:   run application on isolated </a:t>
            </a:r>
            <a:r>
              <a:rPr lang="en-US" sz="3200" dirty="0" err="1">
                <a:ea typeface="ＭＳ Ｐゴシック" charset="0"/>
              </a:rPr>
              <a:t>hw</a:t>
            </a:r>
            <a:r>
              <a:rPr lang="en-US" sz="3200" dirty="0">
                <a:ea typeface="ＭＳ Ｐゴシック" charset="0"/>
              </a:rPr>
              <a:t>  (air gap)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600" y="3632200"/>
            <a:ext cx="2032000" cy="1557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632200"/>
            <a:ext cx="2032000" cy="15578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81600" y="3530600"/>
            <a:ext cx="0" cy="1727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3600" y="5156201"/>
            <a:ext cx="107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air gap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7010400" y="5156200"/>
            <a:ext cx="1930400" cy="3048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40801" y="5156201"/>
            <a:ext cx="148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network 1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2344182" y="5156198"/>
            <a:ext cx="1008624" cy="33243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1" y="5257801"/>
            <a:ext cx="153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Network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1" y="383540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4175" y="383540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048" y="3717325"/>
            <a:ext cx="897467" cy="743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FFB4C-6D22-FF45-9559-E1A515062B7E}"/>
              </a:ext>
            </a:extLst>
          </p:cNvPr>
          <p:cNvSpPr txBox="1"/>
          <p:nvPr/>
        </p:nvSpPr>
        <p:spPr>
          <a:xfrm>
            <a:off x="3339969" y="6098514"/>
            <a:ext cx="401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a typeface="ＭＳ Ｐゴシック" charset="0"/>
              </a:rPr>
              <a:t>⇒  difficult to manage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ECA18AB-9CC9-0D0A-F1B1-845258B397FC}"/>
              </a:ext>
            </a:extLst>
          </p:cNvPr>
          <p:cNvSpPr/>
          <p:nvPr/>
        </p:nvSpPr>
        <p:spPr>
          <a:xfrm>
            <a:off x="8867227" y="3219225"/>
            <a:ext cx="2816772" cy="169401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attack machines with air gap protections?</a:t>
            </a: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0"/>
            <a:ext cx="1168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3200" dirty="0">
                <a:latin typeface="Tahoma" charset="0"/>
                <a:ea typeface="ＭＳ Ｐゴシック" charset="0"/>
              </a:rPr>
              <a:t>Kernel root kit can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shutdown protection system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Common practice </a:t>
            </a:r>
            <a:r>
              <a:rPr lang="en-US" sz="3200" dirty="0">
                <a:latin typeface="Tahoma" charset="0"/>
                <a:ea typeface="ＭＳ Ｐゴシック" charset="0"/>
              </a:rPr>
              <a:t>for modern malware</a:t>
            </a:r>
          </a:p>
          <a:p>
            <a:pPr marL="0" indent="0">
              <a:spcBef>
                <a:spcPts val="3328"/>
              </a:spcBef>
              <a:buNone/>
            </a:pPr>
            <a:r>
              <a:rPr lang="en-US" sz="3200" dirty="0">
                <a:latin typeface="Tahoma" charset="0"/>
              </a:rPr>
              <a:t>Better: </a:t>
            </a:r>
            <a:r>
              <a:rPr lang="en-US" sz="3200" b="1" dirty="0">
                <a:latin typeface="Tahoma" charset="0"/>
              </a:rPr>
              <a:t>run IDS as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</a:rPr>
              <a:t>part of VMM</a:t>
            </a:r>
            <a:r>
              <a:rPr lang="en-US" sz="3200" b="1" dirty="0">
                <a:latin typeface="Tahoma" charset="0"/>
              </a:rPr>
              <a:t>, protected from malware</a:t>
            </a:r>
          </a:p>
          <a:p>
            <a:pPr lvl="1">
              <a:spcBef>
                <a:spcPct val="40000"/>
              </a:spcBef>
            </a:pPr>
            <a:r>
              <a:rPr lang="en-US" sz="3200" dirty="0">
                <a:latin typeface="Tahoma" charset="0"/>
                <a:ea typeface="ＭＳ Ｐゴシック" charset="0"/>
              </a:rPr>
              <a:t>VMM can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monitor</a:t>
            </a:r>
            <a:r>
              <a:rPr lang="en-US" sz="3200" dirty="0">
                <a:latin typeface="Tahoma" charset="0"/>
                <a:ea typeface="ＭＳ Ｐゴシック" charset="0"/>
              </a:rPr>
              <a:t>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3200" dirty="0">
                <a:latin typeface="Tahoma" charset="0"/>
                <a:ea typeface="ＭＳ Ｐゴシック" charset="0"/>
              </a:rPr>
              <a:t>VMI: 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VMM checks Guest OS internals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CF47C47-CA56-C368-4106-358A5085C999}"/>
              </a:ext>
            </a:extLst>
          </p:cNvPr>
          <p:cNvSpPr/>
          <p:nvPr/>
        </p:nvSpPr>
        <p:spPr>
          <a:xfrm>
            <a:off x="8600966" y="79279"/>
            <a:ext cx="3489434" cy="132910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defend this attack from kernel rootkit?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FCA4E-F217-6B36-613D-3D6632376B66}"/>
              </a:ext>
            </a:extLst>
          </p:cNvPr>
          <p:cNvSpPr txBox="1"/>
          <p:nvPr/>
        </p:nvSpPr>
        <p:spPr>
          <a:xfrm>
            <a:off x="8408276" y="178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82981" y="1498601"/>
            <a:ext cx="7416800" cy="23367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3200" b="1" dirty="0"/>
              <a:t>Infected VM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096128" y="1905000"/>
            <a:ext cx="1171073" cy="160811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933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382981" y="3860798"/>
            <a:ext cx="7416800" cy="12953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32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82981" y="3022597"/>
            <a:ext cx="7416800" cy="8794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3200" b="1" dirty="0"/>
              <a:t>Guest 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2181" y="5156198"/>
            <a:ext cx="10113819" cy="507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4140200"/>
            <a:ext cx="1930400" cy="7112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0000FF"/>
                </a:solidFill>
              </a:rPr>
              <a:t>IDS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73600" y="3530600"/>
            <a:ext cx="508000" cy="609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67200" y="2413000"/>
            <a:ext cx="1219200" cy="172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530600"/>
            <a:ext cx="101600" cy="609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844800" y="3429000"/>
            <a:ext cx="406400" cy="711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889000"/>
            <a:ext cx="11176000" cy="58674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933" b="1" dirty="0">
                <a:latin typeface="Tahoma" charset="0"/>
              </a:rPr>
              <a:t>Stealth root-kit malware: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Creates processes that are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invisible</a:t>
            </a:r>
            <a:r>
              <a:rPr lang="en-US" sz="2933" dirty="0">
                <a:latin typeface="Tahoma" charset="0"/>
                <a:ea typeface="ＭＳ Ｐゴシック" charset="0"/>
              </a:rPr>
              <a:t> to  </a:t>
            </a:r>
            <a:r>
              <a:rPr lang="ja-JP" altLang="en-US" sz="2933" dirty="0">
                <a:latin typeface="Tahoma" charset="0"/>
                <a:ea typeface="ＭＳ Ｐゴシック" charset="0"/>
              </a:rPr>
              <a:t>“</a:t>
            </a:r>
            <a:r>
              <a:rPr lang="en-US" sz="2933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933" dirty="0">
                <a:latin typeface="Tahoma" charset="0"/>
                <a:ea typeface="ＭＳ Ｐゴシック" charset="0"/>
              </a:rPr>
              <a:t>”</a:t>
            </a:r>
            <a:endParaRPr lang="en-US" sz="2933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Opens sockets that are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invisible</a:t>
            </a:r>
            <a:r>
              <a:rPr lang="en-US" sz="2933" dirty="0">
                <a:latin typeface="Tahoma" charset="0"/>
                <a:ea typeface="ＭＳ Ｐゴシック" charset="0"/>
              </a:rPr>
              <a:t> to  </a:t>
            </a:r>
            <a:r>
              <a:rPr lang="ja-JP" altLang="en-US" sz="2933" dirty="0">
                <a:latin typeface="Tahoma" charset="0"/>
                <a:ea typeface="ＭＳ Ｐゴシック" charset="0"/>
              </a:rPr>
              <a:t>“</a:t>
            </a:r>
            <a:r>
              <a:rPr lang="en-US" sz="2933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933" dirty="0">
                <a:latin typeface="Tahoma" charset="0"/>
                <a:ea typeface="ＭＳ Ｐゴシック" charset="0"/>
              </a:rPr>
              <a:t>”</a:t>
            </a:r>
            <a:endParaRPr lang="en-US" sz="2933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933" dirty="0">
                <a:latin typeface="Tahoma" charset="0"/>
              </a:rPr>
              <a:t>1. </a:t>
            </a:r>
            <a:r>
              <a:rPr lang="en-US" sz="2933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Goal:  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detect</a:t>
            </a:r>
            <a:r>
              <a:rPr lang="en-US" sz="2933" dirty="0">
                <a:latin typeface="Tahoma" charset="0"/>
                <a:ea typeface="ＭＳ Ｐゴシック" charset="0"/>
              </a:rPr>
              <a:t> stealth malware that hides processes </a:t>
            </a:r>
            <a:br>
              <a:rPr lang="en-US" sz="2933" dirty="0">
                <a:latin typeface="Tahoma" charset="0"/>
                <a:ea typeface="ＭＳ Ｐゴシック" charset="0"/>
              </a:rPr>
            </a:br>
            <a:r>
              <a:rPr lang="en-US" sz="2933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933" dirty="0" err="1">
                <a:latin typeface="Tahoma" charset="0"/>
                <a:ea typeface="ＭＳ Ｐゴシック" charset="0"/>
              </a:rPr>
              <a:t>GuestOS</a:t>
            </a:r>
            <a:endParaRPr lang="en-US" sz="2933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933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933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933" dirty="0" err="1">
                <a:latin typeface="Tahoma" charset="0"/>
                <a:ea typeface="ＭＳ Ｐゴシック" charset="0"/>
              </a:rPr>
              <a:t>ps</a:t>
            </a:r>
            <a:r>
              <a:rPr lang="en-US" sz="2933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  If mismatch:     kill VM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E9B72EA-A591-0860-9378-F5F33D3C73FA}"/>
              </a:ext>
            </a:extLst>
          </p:cNvPr>
          <p:cNvSpPr/>
          <p:nvPr/>
        </p:nvSpPr>
        <p:spPr>
          <a:xfrm>
            <a:off x="8600966" y="79279"/>
            <a:ext cx="2648925" cy="132910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hide process info?</a:t>
            </a:r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0"/>
            <a:ext cx="10871200" cy="53848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933" dirty="0">
                <a:latin typeface="Tahoma" charset="0"/>
              </a:rPr>
              <a:t>2. </a:t>
            </a:r>
            <a:r>
              <a:rPr lang="en-US" sz="2933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VMM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computes hash of user app </a:t>
            </a:r>
            <a:r>
              <a:rPr lang="en-US" sz="2933" dirty="0">
                <a:latin typeface="Tahoma" charset="0"/>
                <a:ea typeface="ＭＳ Ｐゴシック" charset="0"/>
              </a:rPr>
              <a:t>code running in VM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933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933" dirty="0">
                <a:latin typeface="Tahoma" charset="0"/>
              </a:rPr>
              <a:t>3. </a:t>
            </a:r>
            <a:r>
              <a:rPr lang="en-US" sz="2933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933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933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933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933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933" dirty="0">
                <a:latin typeface="Tahoma" charset="0"/>
              </a:rPr>
              <a:t>4. </a:t>
            </a:r>
            <a:r>
              <a:rPr lang="en-US" sz="2933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933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933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933" dirty="0">
                <a:latin typeface="Tahoma" charset="0"/>
                <a:ea typeface="ＭＳ Ｐゴシック" charset="0"/>
              </a:rPr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Hypervisor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33" dirty="0">
                <a:latin typeface="Tahoma" charset="0"/>
              </a:rPr>
              <a:t>Can an OS detect it is running on top of a hypervisor?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933" u="sng" dirty="0">
                <a:latin typeface="Tahoma" charset="0"/>
              </a:rPr>
              <a:t>Applications</a:t>
            </a:r>
            <a:r>
              <a:rPr lang="en-US" sz="2933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Malware can detect hypervisor</a:t>
            </a:r>
          </a:p>
          <a:p>
            <a:pPr lvl="2"/>
            <a:r>
              <a:rPr lang="en-US" sz="2933" dirty="0">
                <a:latin typeface="Tahoma" charset="0"/>
                <a:ea typeface="ＭＳ Ｐゴシック" charset="0"/>
              </a:rPr>
              <a:t>refuse to run to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Software that </a:t>
            </a:r>
            <a:r>
              <a:rPr lang="en-US" sz="2933" b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binds to hardware </a:t>
            </a:r>
            <a:r>
              <a:rPr lang="en-US" sz="2933" dirty="0">
                <a:latin typeface="Tahoma" charset="0"/>
                <a:ea typeface="ＭＳ Ｐゴシック" charset="0"/>
              </a:rPr>
              <a:t>can refuse to run in VM</a:t>
            </a:r>
          </a:p>
          <a:p>
            <a:pPr lvl="1">
              <a:spcBef>
                <a:spcPct val="70000"/>
              </a:spcBef>
            </a:pPr>
            <a:r>
              <a:rPr lang="en-US" sz="2933" dirty="0">
                <a:latin typeface="Tahoma" charset="0"/>
                <a:ea typeface="ＭＳ Ｐゴシック" charset="0"/>
              </a:rPr>
              <a:t>DRM systems may refuse to run on top of hypervisor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7A7-00A3-9E47-A8DA-C37B921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detection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295803-EAC3-244A-A5C9-EFFC065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55600" y="1711325"/>
            <a:ext cx="11480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8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-25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ahoma" charset="0"/>
              </a:rPr>
              <a:t>Hypervisor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8000" y="1193800"/>
            <a:ext cx="11480800" cy="5486400"/>
          </a:xfrm>
        </p:spPr>
        <p:txBody>
          <a:bodyPr>
            <a:noAutofit/>
          </a:bodyPr>
          <a:lstStyle/>
          <a:p>
            <a:r>
              <a:rPr lang="en-US" sz="2933" dirty="0"/>
              <a:t>VM platforms often </a:t>
            </a:r>
            <a:r>
              <a:rPr lang="en-US" sz="2933" b="1" dirty="0">
                <a:solidFill>
                  <a:srgbClr val="FF0000"/>
                </a:solidFill>
              </a:rPr>
              <a:t>emulate simple hardware</a:t>
            </a:r>
          </a:p>
          <a:p>
            <a:pPr marL="1371566" lvl="3" indent="-457189"/>
            <a:r>
              <a:rPr lang="en-US" sz="2800" dirty="0" err="1">
                <a:ea typeface="ＭＳ Ｐゴシック" charset="0"/>
              </a:rPr>
              <a:t>VMWare</a:t>
            </a:r>
            <a:r>
              <a:rPr lang="en-US" sz="2800" dirty="0">
                <a:ea typeface="ＭＳ Ｐゴシック" charset="0"/>
              </a:rPr>
              <a:t> emulates an ancient i440bx chipset</a:t>
            </a:r>
          </a:p>
          <a:p>
            <a:pPr marL="914377" lvl="3" indent="0">
              <a:buNone/>
            </a:pPr>
            <a:r>
              <a:rPr lang="en-US" sz="2800" dirty="0">
                <a:ea typeface="ＭＳ Ｐゴシック" charset="0"/>
              </a:rPr>
              <a:t>		… but report  64GB RAM,  dual CPUs, etc.</a:t>
            </a:r>
          </a:p>
          <a:p>
            <a:pPr>
              <a:spcBef>
                <a:spcPct val="80000"/>
              </a:spcBef>
            </a:pPr>
            <a:r>
              <a:rPr lang="en-US" sz="2933" dirty="0"/>
              <a:t>Hypervisor introduces </a:t>
            </a:r>
            <a:r>
              <a:rPr lang="en-US" sz="2933" b="1" dirty="0">
                <a:solidFill>
                  <a:srgbClr val="FF0000"/>
                </a:solidFill>
              </a:rPr>
              <a:t>time latency variances</a:t>
            </a:r>
          </a:p>
          <a:p>
            <a:pPr marL="1371566" lvl="3" indent="-457189"/>
            <a:r>
              <a:rPr lang="en-US" sz="2933" dirty="0">
                <a:ea typeface="ＭＳ Ｐゴシック" charset="0"/>
              </a:rPr>
              <a:t>Memory cache behavior differs in presence of hypervisor</a:t>
            </a:r>
          </a:p>
          <a:p>
            <a:pPr marL="1371566" lvl="3" indent="-457189"/>
            <a:r>
              <a:rPr lang="en-US" sz="2933" dirty="0">
                <a:ea typeface="ＭＳ Ｐゴシック" charset="0"/>
              </a:rPr>
              <a:t>Results in relative time variations for any two operations</a:t>
            </a:r>
          </a:p>
          <a:p>
            <a:pPr>
              <a:spcBef>
                <a:spcPct val="80000"/>
              </a:spcBef>
            </a:pPr>
            <a:r>
              <a:rPr lang="en-US" sz="2933" dirty="0"/>
              <a:t>Hypervisor shares the </a:t>
            </a:r>
            <a:r>
              <a:rPr lang="en-US" sz="2933" b="1" dirty="0">
                <a:solidFill>
                  <a:srgbClr val="FF0000"/>
                </a:solidFill>
              </a:rPr>
              <a:t>TLB</a:t>
            </a:r>
            <a:r>
              <a:rPr lang="en-US" sz="2933" dirty="0"/>
              <a:t> with </a:t>
            </a:r>
            <a:r>
              <a:rPr lang="en-US" sz="2933" dirty="0" err="1"/>
              <a:t>GuestOS</a:t>
            </a:r>
            <a:endParaRPr lang="en-US" sz="2933" dirty="0"/>
          </a:p>
          <a:p>
            <a:pPr marL="1371566" lvl="3" indent="-457189"/>
            <a:r>
              <a:rPr lang="en-US" sz="2933" dirty="0" err="1">
                <a:ea typeface="ＭＳ Ｐゴシック" charset="0"/>
              </a:rPr>
              <a:t>GuestOS</a:t>
            </a:r>
            <a:r>
              <a:rPr lang="en-US" sz="2933" dirty="0">
                <a:ea typeface="ＭＳ Ｐゴシック" charset="0"/>
              </a:rPr>
              <a:t> can detect </a:t>
            </a:r>
            <a:r>
              <a:rPr lang="en-US" sz="2933" b="1" dirty="0">
                <a:solidFill>
                  <a:srgbClr val="FF0000"/>
                </a:solidFill>
                <a:ea typeface="ＭＳ Ｐゴシック" charset="0"/>
              </a:rPr>
              <a:t>reduced TLB size</a:t>
            </a:r>
          </a:p>
          <a:p>
            <a:pPr>
              <a:spcBef>
                <a:spcPct val="90000"/>
              </a:spcBef>
            </a:pPr>
            <a:r>
              <a:rPr lang="en-US" sz="2933" dirty="0"/>
              <a:t>… and many more methods  </a:t>
            </a:r>
            <a:r>
              <a:rPr lang="en-US" sz="2933" b="1" dirty="0"/>
              <a:t>[GAWF</a:t>
            </a:r>
            <a:r>
              <a:rPr lang="ja-JP" altLang="en-US" sz="2933" b="1" dirty="0"/>
              <a:t>’</a:t>
            </a:r>
            <a:r>
              <a:rPr lang="en-US" sz="2933" b="1" dirty="0"/>
              <a:t>07]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F6FE5FC-EFC8-61A4-74B1-AE32B95DD42D}"/>
              </a:ext>
            </a:extLst>
          </p:cNvPr>
          <p:cNvSpPr/>
          <p:nvPr/>
        </p:nvSpPr>
        <p:spPr>
          <a:xfrm>
            <a:off x="9543075" y="1976806"/>
            <a:ext cx="2648925" cy="132910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does the time latency exist on VM?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785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Hypervisor detection in the browser  </a:t>
            </a:r>
            <a:r>
              <a:rPr lang="en-US" sz="2933" dirty="0"/>
              <a:t>[HBBP’14]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7000"/>
            <a:ext cx="1097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Can we identify malware web sites?</a:t>
            </a:r>
          </a:p>
          <a:p>
            <a:r>
              <a:rPr lang="en-US" sz="3200" dirty="0"/>
              <a:t>Approach:   crawl web,   </a:t>
            </a:r>
            <a:br>
              <a:rPr lang="en-US" sz="3200" dirty="0"/>
            </a:br>
            <a:r>
              <a:rPr lang="en-US" sz="3200" dirty="0"/>
              <a:t>		load pages in a browser running in a VM, </a:t>
            </a:r>
            <a:br>
              <a:rPr lang="en-US" sz="3200" dirty="0"/>
            </a:br>
            <a:r>
              <a:rPr lang="en-US" sz="3200" dirty="0"/>
              <a:t>		look for pages that damage VM</a:t>
            </a:r>
          </a:p>
          <a:p>
            <a:endParaRPr lang="en-US" sz="3200" dirty="0"/>
          </a:p>
          <a:p>
            <a:r>
              <a:rPr lang="en-US" sz="3200" dirty="0"/>
              <a:t>The problem:   Web page can detect it is running in a VM</a:t>
            </a:r>
            <a:br>
              <a:rPr lang="en-US" sz="3200" dirty="0"/>
            </a:br>
            <a:r>
              <a:rPr lang="en-US" sz="3200" dirty="0"/>
              <a:t>	How?   Using </a:t>
            </a:r>
            <a:r>
              <a:rPr lang="en-US" sz="3200" b="1" dirty="0">
                <a:solidFill>
                  <a:srgbClr val="FF0000"/>
                </a:solidFill>
              </a:rPr>
              <a:t>timing variations </a:t>
            </a:r>
            <a:r>
              <a:rPr lang="en-US" sz="3200" dirty="0"/>
              <a:t>in writing to screen</a:t>
            </a:r>
          </a:p>
          <a:p>
            <a:pPr>
              <a:spcBef>
                <a:spcPts val="2432"/>
              </a:spcBef>
            </a:pPr>
            <a:r>
              <a:rPr lang="en-US" sz="3200" dirty="0"/>
              <a:t>Malware in web page becomes benign when in a VM</a:t>
            </a:r>
            <a:br>
              <a:rPr lang="en-US" sz="3200" dirty="0"/>
            </a:br>
            <a:r>
              <a:rPr lang="en-US" sz="3200" dirty="0"/>
              <a:t>	⇒  </a:t>
            </a:r>
            <a:r>
              <a:rPr lang="en-US" sz="3200" b="1" dirty="0">
                <a:solidFill>
                  <a:srgbClr val="FF0000"/>
                </a:solidFill>
              </a:rPr>
              <a:t>evade detection</a:t>
            </a:r>
          </a:p>
        </p:txBody>
      </p:sp>
    </p:spTree>
    <p:extLst>
      <p:ext uri="{BB962C8B-B14F-4D97-AF65-F5344CB8AC3E}">
        <p14:creationId xmlns:p14="http://schemas.microsoft.com/office/powerpoint/2010/main" val="7004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Hypervisor detection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53340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200" dirty="0"/>
              <a:t>Bottom line:    </a:t>
            </a:r>
            <a:r>
              <a:rPr lang="en-US" sz="3200" b="1" dirty="0"/>
              <a:t>The perfect hypervisor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3200" dirty="0"/>
              <a:t>Hypervisors today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3200" i="1" dirty="0">
                <a:ea typeface="ＭＳ Ｐゴシック" charset="0"/>
              </a:rPr>
              <a:t>Compatibility</a:t>
            </a:r>
            <a:r>
              <a:rPr lang="en-US" sz="3200" dirty="0">
                <a:ea typeface="ＭＳ Ｐゴシック" charset="0"/>
              </a:rPr>
              <a:t>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3200" i="1" dirty="0">
                <a:ea typeface="ＭＳ Ｐゴシック" charset="0"/>
              </a:rPr>
              <a:t>Performance</a:t>
            </a:r>
            <a:r>
              <a:rPr lang="en-US" sz="3200" dirty="0">
                <a:ea typeface="ＭＳ Ｐゴシック" charset="0"/>
              </a:rPr>
              <a:t>:    minimize virtualization overhead</a:t>
            </a:r>
          </a:p>
          <a:p>
            <a:pPr marL="0" indent="0">
              <a:lnSpc>
                <a:spcPct val="180000"/>
              </a:lnSpc>
              <a:spcBef>
                <a:spcPct val="100000"/>
              </a:spcBef>
              <a:buNone/>
            </a:pPr>
            <a:r>
              <a:rPr lang="en-US" sz="3200" dirty="0"/>
              <a:t>Hypervisors do not provide </a:t>
            </a:r>
            <a:r>
              <a:rPr lang="en-US" sz="3200" b="1" dirty="0"/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ea typeface="ＭＳ Ｐゴシック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Anomalies</a:t>
            </a:r>
            <a:r>
              <a:rPr lang="en-US" sz="3200" b="1" dirty="0">
                <a:ea typeface="ＭＳ Ｐゴシック" charset="0"/>
              </a:rPr>
              <a:t> reveal existence of hypervisor 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2B6EFC88-B0AB-76CA-948A-871080086865}"/>
              </a:ext>
            </a:extLst>
          </p:cNvPr>
          <p:cNvSpPr/>
          <p:nvPr/>
        </p:nvSpPr>
        <p:spPr>
          <a:xfrm>
            <a:off x="8430093" y="3935620"/>
            <a:ext cx="4454634" cy="174474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Time discrepancy</a:t>
            </a:r>
          </a:p>
          <a:p>
            <a:r>
              <a:rPr lang="en-US" sz="2000" dirty="0"/>
              <a:t>CPUID instruction</a:t>
            </a:r>
          </a:p>
          <a:p>
            <a:r>
              <a:rPr lang="en-US" sz="2000" dirty="0"/>
              <a:t>Hardware inconsistency</a:t>
            </a:r>
          </a:p>
          <a:p>
            <a:r>
              <a:rPr lang="en-US" sz="2000" dirty="0"/>
              <a:t>Resource limit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876800" y="3381029"/>
            <a:ext cx="7191017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5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 Isolation:</a:t>
            </a:r>
            <a:br>
              <a:rPr lang="en-US" sz="5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isolating threads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115824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590735" algn="l"/>
              </a:tabLst>
            </a:pPr>
            <a:r>
              <a:rPr lang="en-US" sz="3200" b="1" u="sng" dirty="0"/>
              <a:t>Confinement</a:t>
            </a:r>
            <a:r>
              <a:rPr lang="en-US" sz="3200" dirty="0"/>
              <a:t>:   ensure misbehaving app </a:t>
            </a:r>
            <a:r>
              <a:rPr lang="en-US" sz="3200" b="1" dirty="0">
                <a:solidFill>
                  <a:srgbClr val="FF0000"/>
                </a:solidFill>
              </a:rPr>
              <a:t>cannot harm rest </a:t>
            </a:r>
            <a:r>
              <a:rPr lang="en-US" sz="3200" dirty="0"/>
              <a:t>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dirty="0"/>
              <a:t>Can be implemented at many levels:</a:t>
            </a:r>
            <a:endParaRPr lang="en-US" sz="3200" b="1" dirty="0"/>
          </a:p>
          <a:p>
            <a:pPr lvl="1"/>
            <a:r>
              <a:rPr lang="en-US" sz="3200" b="1" dirty="0">
                <a:ea typeface="ＭＳ Ｐゴシック" charset="0"/>
              </a:rPr>
              <a:t>Virtual machines</a:t>
            </a:r>
            <a:r>
              <a:rPr lang="en-US" sz="3200" dirty="0">
                <a:ea typeface="ＭＳ Ｐゴシック" charset="0"/>
              </a:rPr>
              <a:t>:   isolate OS’s on a single machine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5600" y="3530600"/>
            <a:ext cx="8636000" cy="2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625600" y="5664200"/>
            <a:ext cx="8636000" cy="406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Virtual Machine Monitor  (hypervisor)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5600" y="3530600"/>
            <a:ext cx="43688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OS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2800" y="3530600"/>
            <a:ext cx="43688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OS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892800" y="3530600"/>
            <a:ext cx="0" cy="2133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44800" y="3937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app1</a:t>
            </a:r>
          </a:p>
        </p:txBody>
      </p:sp>
      <p:sp>
        <p:nvSpPr>
          <p:cNvPr id="22" name="Oval 21"/>
          <p:cNvSpPr/>
          <p:nvPr/>
        </p:nvSpPr>
        <p:spPr>
          <a:xfrm>
            <a:off x="7213600" y="3937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app2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46601"/>
            <a:ext cx="897467" cy="7432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25600" y="6070600"/>
            <a:ext cx="8636000" cy="406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Hardware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C9032C7-024C-9D4B-D923-80AD1DB90EB2}"/>
              </a:ext>
            </a:extLst>
          </p:cNvPr>
          <p:cNvSpPr/>
          <p:nvPr/>
        </p:nvSpPr>
        <p:spPr>
          <a:xfrm>
            <a:off x="9270125" y="1783765"/>
            <a:ext cx="2816772" cy="11568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launch attack in this case?</a:t>
            </a: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5867" dirty="0">
                <a:latin typeface="Tahoma" charset="0"/>
              </a:rPr>
              <a:t>Software Fault Isolation  </a:t>
            </a:r>
            <a:r>
              <a:rPr lang="en-US" sz="2667" dirty="0">
                <a:latin typeface="Tahoma" charset="0"/>
              </a:rPr>
              <a:t>[</a:t>
            </a:r>
            <a:r>
              <a:rPr lang="en-US" sz="2667" dirty="0" err="1">
                <a:latin typeface="Tahoma" charset="0"/>
              </a:rPr>
              <a:t>Whabe</a:t>
            </a:r>
            <a:r>
              <a:rPr lang="en-US" sz="2667" dirty="0">
                <a:latin typeface="Tahoma" charset="0"/>
              </a:rPr>
              <a:t> et al., 1993]</a:t>
            </a: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</a:t>
            </a:r>
            <a:r>
              <a:rPr lang="en-US" sz="3200" dirty="0"/>
              <a:t>:    confine apps running in </a:t>
            </a:r>
            <a:r>
              <a:rPr lang="en-US" sz="3200" b="1" u="sng" dirty="0">
                <a:solidFill>
                  <a:srgbClr val="FF0000"/>
                </a:solidFill>
              </a:rPr>
              <a:t>same address space</a:t>
            </a:r>
          </a:p>
          <a:p>
            <a:pPr lvl="1"/>
            <a:r>
              <a:rPr lang="en-US" sz="3200" dirty="0">
                <a:ea typeface="ＭＳ Ｐゴシック" charset="0"/>
              </a:rPr>
              <a:t>Kernel module should not corrupt kernel </a:t>
            </a:r>
          </a:p>
          <a:p>
            <a:pPr lvl="1"/>
            <a:r>
              <a:rPr lang="en-US" sz="3200" dirty="0">
                <a:ea typeface="ＭＳ Ｐゴシック" charset="0"/>
              </a:rPr>
              <a:t>Native libraries should not corrupt JVM</a:t>
            </a:r>
          </a:p>
          <a:p>
            <a:pPr marL="609585" lvl="1" indent="0">
              <a:buNone/>
            </a:pPr>
            <a:endParaRPr lang="en-US" sz="3200" dirty="0">
              <a:ea typeface="ＭＳ Ｐゴシック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Simple solution:   runs apps in </a:t>
            </a:r>
            <a:r>
              <a:rPr lang="en-US" sz="3200" b="1" u="sng" dirty="0">
                <a:solidFill>
                  <a:srgbClr val="FF0000"/>
                </a:solidFill>
              </a:rPr>
              <a:t>separate address spaces</a:t>
            </a:r>
          </a:p>
          <a:p>
            <a:pPr lvl="1"/>
            <a:r>
              <a:rPr lang="en-US" sz="3200" dirty="0"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sz="2800" dirty="0"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193800"/>
            <a:ext cx="11582400" cy="566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SFI approach:  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Partition</a:t>
            </a:r>
            <a:r>
              <a:rPr lang="en-US" sz="3200" dirty="0">
                <a:ea typeface="ＭＳ Ｐゴシック" charset="0"/>
              </a:rPr>
              <a:t> process memory into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segments</a:t>
            </a:r>
          </a:p>
          <a:p>
            <a:pPr marL="831830" lvl="1" indent="-374641"/>
            <a:endParaRPr lang="en-US" sz="3200" dirty="0">
              <a:ea typeface="ＭＳ Ｐゴシック" charset="0"/>
            </a:endParaRPr>
          </a:p>
          <a:p>
            <a:pPr marL="831830" lvl="1" indent="-374641"/>
            <a:endParaRPr lang="en-US" sz="3200" dirty="0">
              <a:ea typeface="ＭＳ Ｐゴシック" charset="0"/>
            </a:endParaRPr>
          </a:p>
          <a:p>
            <a:pPr marL="831830" lvl="1" indent="-374641"/>
            <a:endParaRPr lang="en-US" sz="3200" dirty="0">
              <a:ea typeface="ＭＳ Ｐゴシック" charset="0"/>
            </a:endParaRPr>
          </a:p>
          <a:p>
            <a:pPr marL="457189" lvl="1" indent="0">
              <a:buNone/>
            </a:pPr>
            <a:endParaRPr lang="en-US" sz="3200" dirty="0">
              <a:ea typeface="ＭＳ Ｐゴシック" charset="0"/>
            </a:endParaRPr>
          </a:p>
          <a:p>
            <a:pPr marL="298443" indent="-374641">
              <a:spcBef>
                <a:spcPts val="3904"/>
              </a:spcBef>
            </a:pPr>
            <a:r>
              <a:rPr lang="en-US" sz="3200" dirty="0">
                <a:ea typeface="ＭＳ Ｐゴシック" charset="0"/>
              </a:rPr>
              <a:t>Locate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unsafe instructions</a:t>
            </a:r>
            <a:r>
              <a:rPr lang="en-US" sz="3200" dirty="0">
                <a:ea typeface="ＭＳ Ｐゴシック" charset="0"/>
              </a:rPr>
              <a:t>:   </a:t>
            </a:r>
            <a:r>
              <a:rPr lang="en-US" sz="3200" b="1" dirty="0" err="1">
                <a:ea typeface="ＭＳ Ｐゴシック" charset="0"/>
              </a:rPr>
              <a:t>jmp</a:t>
            </a:r>
            <a:r>
              <a:rPr lang="en-US" sz="3200" b="1" dirty="0">
                <a:ea typeface="ＭＳ Ｐゴシック" charset="0"/>
              </a:rPr>
              <a:t>, load, store</a:t>
            </a:r>
          </a:p>
          <a:p>
            <a:pPr marL="755632" lvl="1"/>
            <a:r>
              <a:rPr lang="en-US" sz="3200" dirty="0">
                <a:ea typeface="ＭＳ Ｐゴシック" charset="0"/>
              </a:rPr>
              <a:t>At compile time, add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guards</a:t>
            </a:r>
            <a:r>
              <a:rPr lang="en-US" sz="3200" dirty="0">
                <a:ea typeface="ＭＳ Ｐゴシック" charset="0"/>
              </a:rPr>
              <a:t> before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unsafe</a:t>
            </a:r>
            <a:r>
              <a:rPr lang="en-US" sz="3200" dirty="0">
                <a:ea typeface="ＭＳ Ｐゴシック" charset="0"/>
              </a:rPr>
              <a:t> instructions</a:t>
            </a:r>
          </a:p>
          <a:p>
            <a:pPr marL="755632" lvl="1"/>
            <a:r>
              <a:rPr lang="en-US" sz="3200" dirty="0">
                <a:ea typeface="ＭＳ Ｐゴシック" charset="0"/>
              </a:rPr>
              <a:t>When loading code,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ensure</a:t>
            </a:r>
            <a:r>
              <a:rPr lang="en-US" sz="3200" dirty="0">
                <a:ea typeface="ＭＳ Ｐゴシック" charset="0"/>
              </a:rPr>
              <a:t> all guards are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12800" y="2311400"/>
            <a:ext cx="10363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12800" y="2311400"/>
            <a:ext cx="1828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/>
              <a:t>code</a:t>
            </a:r>
          </a:p>
          <a:p>
            <a:pPr algn="ctr"/>
            <a:r>
              <a:rPr lang="en-US" sz="2400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38400" y="2311400"/>
            <a:ext cx="1828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/>
              <a:t>data</a:t>
            </a:r>
          </a:p>
          <a:p>
            <a:pPr algn="ctr"/>
            <a:r>
              <a:rPr lang="en-US" sz="2400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4267200" y="2311400"/>
            <a:ext cx="1828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/>
              <a:t>code</a:t>
            </a:r>
          </a:p>
          <a:p>
            <a:pPr algn="ctr"/>
            <a:r>
              <a:rPr lang="en-US" sz="2400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6096000" y="2311400"/>
            <a:ext cx="1828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/>
              <a:t>data</a:t>
            </a:r>
          </a:p>
          <a:p>
            <a:pPr algn="ctr"/>
            <a:r>
              <a:rPr lang="en-US" sz="2400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8331200" y="27686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812800" y="3378209"/>
            <a:ext cx="3454400" cy="655638"/>
            <a:chOff x="384" y="2688"/>
            <a:chExt cx="1632" cy="413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0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4368800" y="3378209"/>
            <a:ext cx="3454400" cy="655638"/>
            <a:chOff x="384" y="2688"/>
            <a:chExt cx="1632" cy="413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0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42428" y="4295941"/>
            <a:ext cx="6096000" cy="17510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Segment matching technique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3234267" y="1016000"/>
            <a:ext cx="8652933" cy="1806026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733">
                <a:solidFill>
                  <a:schemeClr val="bg1"/>
                </a:solidFill>
              </a:rPr>
              <a:t>Guard ensures code does not </a:t>
            </a:r>
            <a:br>
              <a:rPr lang="en-US" sz="3733">
                <a:solidFill>
                  <a:schemeClr val="bg1"/>
                </a:solidFill>
              </a:rPr>
            </a:br>
            <a:r>
              <a:rPr lang="en-US" sz="3733">
                <a:solidFill>
                  <a:schemeClr val="bg1"/>
                </a:solidFill>
              </a:rPr>
              <a:t>load data from another segment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1582400" cy="5715000"/>
          </a:xfrm>
        </p:spPr>
        <p:txBody>
          <a:bodyPr>
            <a:noAutofit/>
          </a:bodyPr>
          <a:lstStyle/>
          <a:p>
            <a:r>
              <a:rPr lang="en-US" sz="2933" dirty="0"/>
              <a:t>Designed for MIPS processor.   Many registers available.</a:t>
            </a:r>
          </a:p>
          <a:p>
            <a:pPr>
              <a:spcBef>
                <a:spcPts val="2016"/>
              </a:spcBef>
            </a:pPr>
            <a:r>
              <a:rPr lang="en-US" sz="2933" b="1" dirty="0"/>
              <a:t>dr1,  dr2</a:t>
            </a:r>
            <a:r>
              <a:rPr lang="en-US" sz="2933" dirty="0"/>
              <a:t>:   dedicated registers not used by binary</a:t>
            </a:r>
          </a:p>
          <a:p>
            <a:pPr lvl="1"/>
            <a:r>
              <a:rPr lang="en-US" sz="2933" dirty="0">
                <a:ea typeface="ＭＳ Ｐゴシック" charset="0"/>
              </a:rPr>
              <a:t>compiler pretends these registers don’t exist</a:t>
            </a:r>
          </a:p>
          <a:p>
            <a:pPr lvl="1"/>
            <a:r>
              <a:rPr lang="en-US" sz="2933" b="1" dirty="0">
                <a:ea typeface="ＭＳ Ｐゴシック" charset="0"/>
              </a:rPr>
              <a:t>dr2</a:t>
            </a:r>
            <a:r>
              <a:rPr lang="en-US" sz="2933" dirty="0">
                <a:ea typeface="ＭＳ Ｐゴシック" charset="0"/>
              </a:rPr>
              <a:t> contains segment ID</a:t>
            </a:r>
          </a:p>
          <a:p>
            <a:pPr>
              <a:spcBef>
                <a:spcPts val="1600"/>
              </a:spcBef>
            </a:pPr>
            <a:r>
              <a:rPr lang="en-US" sz="2933" dirty="0"/>
              <a:t>Indirect load instruction       </a:t>
            </a:r>
            <a:r>
              <a:rPr lang="en-US" sz="2933" b="1" dirty="0">
                <a:solidFill>
                  <a:srgbClr val="CC3399"/>
                </a:solidFill>
              </a:rPr>
              <a:t>R12 </a:t>
            </a:r>
            <a:r>
              <a:rPr lang="en-US" sz="2933" b="1" dirty="0">
                <a:solidFill>
                  <a:srgbClr val="CC3399"/>
                </a:solidFill>
                <a:sym typeface="Symbol" charset="0"/>
              </a:rPr>
              <a:t>⟵  [R34]      </a:t>
            </a:r>
            <a:r>
              <a:rPr lang="en-US" sz="2933" dirty="0">
                <a:sym typeface="Symbol" charset="0"/>
              </a:rPr>
              <a:t>becomes:</a:t>
            </a:r>
          </a:p>
          <a:p>
            <a:pPr>
              <a:spcBef>
                <a:spcPts val="1600"/>
              </a:spcBef>
              <a:buNone/>
            </a:pPr>
            <a:r>
              <a:rPr lang="en-US" sz="2933" dirty="0">
                <a:sym typeface="Symbol" charset="0"/>
              </a:rPr>
              <a:t>		</a:t>
            </a:r>
            <a:r>
              <a:rPr lang="en-US" sz="2933" dirty="0">
                <a:solidFill>
                  <a:srgbClr val="FFFFFF"/>
                </a:solidFill>
                <a:sym typeface="Symbol" charset="0"/>
              </a:rPr>
              <a:t>dr1 ⟵ R34</a:t>
            </a:r>
          </a:p>
          <a:p>
            <a:pPr>
              <a:spcBef>
                <a:spcPts val="0"/>
              </a:spcBef>
              <a:buNone/>
            </a:pPr>
            <a:r>
              <a:rPr lang="en-US" sz="2933" dirty="0">
                <a:solidFill>
                  <a:srgbClr val="FFFFFF"/>
                </a:solidFill>
                <a:sym typeface="Symbol" charset="0"/>
              </a:rPr>
              <a:t>		scratch-</a:t>
            </a:r>
            <a:r>
              <a:rPr lang="en-US" sz="2933" dirty="0" err="1">
                <a:solidFill>
                  <a:srgbClr val="FFFFFF"/>
                </a:solidFill>
                <a:sym typeface="Symbol" charset="0"/>
              </a:rPr>
              <a:t>reg</a:t>
            </a:r>
            <a:r>
              <a:rPr lang="en-US" sz="2933" dirty="0">
                <a:solidFill>
                  <a:srgbClr val="FFFFFF"/>
                </a:solidFill>
                <a:sym typeface="Symbol" charset="0"/>
              </a:rPr>
              <a:t> ⟵ (dr1 &gt;&gt; 20)		</a:t>
            </a:r>
            <a:r>
              <a:rPr lang="en-US" sz="2933" dirty="0"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None/>
            </a:pPr>
            <a:r>
              <a:rPr lang="en-US" sz="2933" dirty="0">
                <a:solidFill>
                  <a:srgbClr val="FFFFFF"/>
                </a:solidFill>
                <a:sym typeface="Symbol" charset="0"/>
              </a:rPr>
              <a:t>		compare scratch-reg  and  dr2         </a:t>
            </a:r>
            <a:r>
              <a:rPr lang="en-US" sz="2933" dirty="0">
                <a:solidFill>
                  <a:srgbClr val="000000"/>
                </a:solidFill>
                <a:sym typeface="Symbol" charset="0"/>
              </a:rPr>
              <a:t>: validate seg. ID</a:t>
            </a:r>
          </a:p>
          <a:p>
            <a:pPr>
              <a:spcBef>
                <a:spcPts val="0"/>
              </a:spcBef>
              <a:buNone/>
            </a:pPr>
            <a:r>
              <a:rPr lang="en-US" sz="2933" dirty="0">
                <a:solidFill>
                  <a:srgbClr val="FFFFFF"/>
                </a:solidFill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None/>
            </a:pPr>
            <a:r>
              <a:rPr lang="en-US" sz="2933" dirty="0">
                <a:solidFill>
                  <a:srgbClr val="FFFFFF"/>
                </a:solidFill>
                <a:sym typeface="Symbol" charset="0"/>
              </a:rPr>
              <a:t>		R12 ⟵ [dr1]</a:t>
            </a:r>
            <a:r>
              <a:rPr lang="en-US" sz="2933" dirty="0">
                <a:solidFill>
                  <a:schemeClr val="tx2"/>
                </a:solidFill>
                <a:sym typeface="Symbol" charset="0"/>
              </a:rPr>
              <a:t>				: do load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  <p:bldP spid="1454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154542" y="3158597"/>
            <a:ext cx="6096000" cy="1252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154545" y="2790150"/>
            <a:ext cx="6096000" cy="98259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56441" y="1387366"/>
            <a:ext cx="11176000" cy="53340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933" b="1" dirty="0"/>
              <a:t>dr2</a:t>
            </a:r>
            <a:r>
              <a:rPr lang="en-US" sz="2933" dirty="0"/>
              <a:t>:    holds segment ID</a:t>
            </a:r>
          </a:p>
          <a:p>
            <a:pPr>
              <a:spcBef>
                <a:spcPts val="1920"/>
              </a:spcBef>
            </a:pPr>
            <a:r>
              <a:rPr lang="en-US" sz="2933" dirty="0"/>
              <a:t>Indirect load instruction     </a:t>
            </a:r>
            <a:r>
              <a:rPr lang="en-US" sz="2933" b="1" dirty="0">
                <a:solidFill>
                  <a:srgbClr val="CC3399"/>
                </a:solidFill>
              </a:rPr>
              <a:t>R12 </a:t>
            </a:r>
            <a:r>
              <a:rPr lang="en-US" sz="2933" b="1" dirty="0">
                <a:solidFill>
                  <a:srgbClr val="CC3399"/>
                </a:solidFill>
                <a:sym typeface="Symbol" charset="0"/>
              </a:rPr>
              <a:t>⟵  [R34]     </a:t>
            </a:r>
            <a:r>
              <a:rPr lang="en-US" sz="2933" dirty="0">
                <a:sym typeface="Symbol" charset="0"/>
              </a:rPr>
              <a:t>becomes: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933" dirty="0">
                <a:sym typeface="Symbol" charset="0"/>
              </a:rPr>
              <a:t>		</a:t>
            </a:r>
            <a:r>
              <a:rPr lang="en-US" sz="2933" dirty="0">
                <a:solidFill>
                  <a:srgbClr val="FFFFFF"/>
                </a:solidFill>
                <a:sym typeface="Symbol" charset="0"/>
              </a:rPr>
              <a:t>dr1 ⟵ R34  &amp;  segment-mask</a:t>
            </a:r>
            <a:r>
              <a:rPr lang="en-US" sz="2933" dirty="0">
                <a:solidFill>
                  <a:schemeClr val="tx2"/>
                </a:solidFill>
                <a:sym typeface="Symbol" charset="0"/>
              </a:rPr>
              <a:t>	: zero out seg bits</a:t>
            </a:r>
          </a:p>
          <a:p>
            <a:pPr>
              <a:buFont typeface="Wingdings" charset="0"/>
              <a:buNone/>
            </a:pPr>
            <a:r>
              <a:rPr lang="en-US" sz="2933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933" dirty="0">
                <a:solidFill>
                  <a:srgbClr val="FFFFFF"/>
                </a:solidFill>
                <a:sym typeface="Symbol" charset="0"/>
              </a:rPr>
              <a:t>dr1 ⟵ dr1  |  dr2</a:t>
            </a:r>
            <a:r>
              <a:rPr lang="en-US" sz="2933" dirty="0">
                <a:solidFill>
                  <a:schemeClr val="tx2"/>
                </a:solidFill>
                <a:sym typeface="Symbol" charset="0"/>
              </a:rPr>
              <a:t>			            : set valid seg ID</a:t>
            </a:r>
          </a:p>
          <a:p>
            <a:pPr>
              <a:buFont typeface="Wingdings" charset="0"/>
              <a:buNone/>
            </a:pPr>
            <a:r>
              <a:rPr lang="en-US" sz="2933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933" dirty="0">
                <a:solidFill>
                  <a:srgbClr val="FFFFFF"/>
                </a:solidFill>
                <a:sym typeface="Symbol" charset="0"/>
              </a:rPr>
              <a:t>R12 ⟵ [dr1]	</a:t>
            </a:r>
            <a:r>
              <a:rPr lang="en-US" sz="2933" dirty="0">
                <a:solidFill>
                  <a:schemeClr val="tx2"/>
                </a:solidFill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933" dirty="0">
              <a:solidFill>
                <a:schemeClr val="tx2"/>
              </a:solidFill>
              <a:sym typeface="Symbol" charset="0"/>
            </a:endParaRPr>
          </a:p>
          <a:p>
            <a:r>
              <a:rPr lang="en-US" sz="2933" b="1" dirty="0">
                <a:solidFill>
                  <a:srgbClr val="FF0000"/>
                </a:solidFill>
                <a:sym typeface="Symbol" charset="0"/>
              </a:rPr>
              <a:t>Fewer instructions </a:t>
            </a:r>
            <a:r>
              <a:rPr lang="en-US" sz="2933" dirty="0">
                <a:sym typeface="Symbol" charset="0"/>
              </a:rPr>
              <a:t>than segment matching</a:t>
            </a:r>
          </a:p>
          <a:p>
            <a:pPr lvl="1">
              <a:buFont typeface="Wingdings" charset="0"/>
              <a:buNone/>
            </a:pPr>
            <a:r>
              <a:rPr lang="en-US" sz="2933" dirty="0">
                <a:ea typeface="ＭＳ Ｐゴシック" charset="0"/>
                <a:sym typeface="Symbol" charset="0"/>
              </a:rPr>
              <a:t>	… but </a:t>
            </a:r>
            <a:r>
              <a:rPr lang="en-US" sz="2933" b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does not catch </a:t>
            </a:r>
            <a:r>
              <a:rPr lang="en-US" sz="2933" dirty="0">
                <a:ea typeface="ＭＳ Ｐゴシック" charset="0"/>
                <a:sym typeface="Symbol" charset="0"/>
              </a:rPr>
              <a:t>offending instructions</a:t>
            </a:r>
          </a:p>
          <a:p>
            <a:r>
              <a:rPr lang="en-US" sz="2933" dirty="0"/>
              <a:t>Similar guards placed on all unsafe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584200"/>
            <a:ext cx="11686341" cy="128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Problem</a:t>
            </a:r>
            <a:r>
              <a:rPr lang="en-US" sz="3200" dirty="0"/>
              <a:t>:   what if    </a:t>
            </a:r>
            <a:r>
              <a:rPr lang="en-US" sz="3200" b="1" dirty="0" err="1">
                <a:solidFill>
                  <a:srgbClr val="0000FF"/>
                </a:solidFill>
              </a:rPr>
              <a:t>jmp</a:t>
            </a:r>
            <a:r>
              <a:rPr lang="en-US" sz="3200" b="1" dirty="0">
                <a:solidFill>
                  <a:srgbClr val="0000FF"/>
                </a:solidFill>
              </a:rPr>
              <a:t> [</a:t>
            </a:r>
            <a:r>
              <a:rPr lang="en-US" sz="3200" b="1" dirty="0" err="1">
                <a:solidFill>
                  <a:srgbClr val="0000FF"/>
                </a:solidFill>
              </a:rPr>
              <a:t>addr</a:t>
            </a:r>
            <a:r>
              <a:rPr lang="en-US" sz="3200" b="1" dirty="0">
                <a:solidFill>
                  <a:srgbClr val="0000FF"/>
                </a:solidFill>
              </a:rPr>
              <a:t>]    </a:t>
            </a:r>
            <a:r>
              <a:rPr lang="en-US" sz="3200" dirty="0"/>
              <a:t>jumps directly into indirect load?</a:t>
            </a:r>
          </a:p>
          <a:p>
            <a:pPr>
              <a:spcBef>
                <a:spcPts val="1600"/>
              </a:spcBef>
            </a:pPr>
            <a:r>
              <a:rPr lang="en-US" sz="3200" dirty="0"/>
              <a:t>		</a:t>
            </a:r>
            <a:r>
              <a:rPr lang="en-US" sz="3200" b="1" dirty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1" y="2717801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2400" y="3555425"/>
            <a:ext cx="9637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is why </a:t>
            </a:r>
            <a:r>
              <a:rPr lang="en-US" sz="3200" b="1" dirty="0" err="1">
                <a:solidFill>
                  <a:srgbClr val="0000FF"/>
                </a:solidFill>
              </a:rPr>
              <a:t>jmp</a:t>
            </a:r>
            <a:r>
              <a:rPr lang="en-US" sz="3200" dirty="0"/>
              <a:t> instructions need a guard:</a:t>
            </a:r>
          </a:p>
          <a:p>
            <a:r>
              <a:rPr lang="en-US" sz="3200" b="1" dirty="0" err="1">
                <a:solidFill>
                  <a:srgbClr val="0000FF"/>
                </a:solidFill>
              </a:rPr>
              <a:t>jmp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guard ensures </a:t>
            </a:r>
            <a:r>
              <a:rPr lang="en-US" sz="3200" b="1" dirty="0">
                <a:solidFill>
                  <a:srgbClr val="0000FF"/>
                </a:solidFill>
              </a:rPr>
              <a:t>[</a:t>
            </a:r>
            <a:r>
              <a:rPr lang="en-US" sz="3200" b="1" dirty="0" err="1">
                <a:solidFill>
                  <a:srgbClr val="0000FF"/>
                </a:solidFill>
              </a:rPr>
              <a:t>addr</a:t>
            </a:r>
            <a:r>
              <a:rPr lang="en-US" sz="3200" b="1" dirty="0">
                <a:solidFill>
                  <a:srgbClr val="0000FF"/>
                </a:solidFill>
              </a:rPr>
              <a:t>] </a:t>
            </a:r>
            <a:r>
              <a:rPr lang="en-US" sz="3200" dirty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" y="55626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+mn-lt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320800" y="1981200"/>
            <a:ext cx="24384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632849" y="990600"/>
            <a:ext cx="1532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caller</a:t>
            </a:r>
          </a:p>
          <a:p>
            <a:pPr algn="ctr" eaLnBrk="1" hangingPunct="1"/>
            <a:r>
              <a:rPr lang="en-US" sz="3200" dirty="0">
                <a:latin typeface="+mn-lt"/>
              </a:rPr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8128000" y="1981200"/>
            <a:ext cx="24384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8440049" y="990600"/>
            <a:ext cx="1532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callee</a:t>
            </a:r>
          </a:p>
          <a:p>
            <a:pPr algn="ctr" eaLnBrk="1" hangingPunct="1"/>
            <a:r>
              <a:rPr lang="en-US" sz="3200">
                <a:latin typeface="+mn-lt"/>
              </a:rPr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807635" y="2376488"/>
            <a:ext cx="15154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>
                <a:latin typeface="+mn-lt"/>
              </a:rPr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5477935" y="2171700"/>
            <a:ext cx="1450269" cy="50276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 dirty="0">
                <a:latin typeface="+mn-lt"/>
              </a:rPr>
              <a:t>call stub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8424334" y="2270125"/>
            <a:ext cx="107766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>
                <a:latin typeface="+mn-lt"/>
              </a:rPr>
              <a:t>draw:</a:t>
            </a:r>
          </a:p>
          <a:p>
            <a:pPr eaLnBrk="1" hangingPunct="1"/>
            <a:endParaRPr lang="en-US" sz="2667">
              <a:latin typeface="+mn-lt"/>
            </a:endParaRPr>
          </a:p>
          <a:p>
            <a:pPr eaLnBrk="1" hangingPunct="1"/>
            <a:r>
              <a:rPr lang="en-US" sz="2667">
                <a:latin typeface="+mn-lt"/>
              </a:rPr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3759200" y="2412999"/>
            <a:ext cx="1727200" cy="1931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7010401" y="2412999"/>
            <a:ext cx="1422401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8128000" y="4738687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8128000" y="4433887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8128000" y="4129087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9652000" y="3062287"/>
            <a:ext cx="1422400" cy="1524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5486402" y="4281488"/>
            <a:ext cx="1311321" cy="50276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 dirty="0">
                <a:latin typeface="+mn-lt"/>
              </a:rPr>
              <a:t>ret stub</a:t>
            </a:r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6908800" y="4546599"/>
            <a:ext cx="1219201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3181353" y="3062287"/>
            <a:ext cx="2296583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5156200"/>
            <a:ext cx="11176000" cy="1625600"/>
          </a:xfrm>
        </p:spPr>
        <p:txBody>
          <a:bodyPr>
            <a:noAutofit/>
          </a:bodyPr>
          <a:lstStyle/>
          <a:p>
            <a:r>
              <a:rPr lang="en-US" sz="2933" b="1" dirty="0">
                <a:solidFill>
                  <a:srgbClr val="FF0000"/>
                </a:solidFill>
              </a:rPr>
              <a:t>Only stubs allowed </a:t>
            </a:r>
            <a:r>
              <a:rPr lang="en-US" sz="2933" dirty="0"/>
              <a:t>to make cross-domain jumps</a:t>
            </a:r>
          </a:p>
          <a:p>
            <a:r>
              <a:rPr lang="en-US" sz="2933" dirty="0"/>
              <a:t>Jump table contains </a:t>
            </a:r>
            <a:r>
              <a:rPr lang="en-US" sz="2933" b="1" dirty="0">
                <a:solidFill>
                  <a:srgbClr val="FF0000"/>
                </a:solidFill>
              </a:rPr>
              <a:t>allowed exit points </a:t>
            </a:r>
          </a:p>
          <a:p>
            <a:pPr lvl="1"/>
            <a:r>
              <a:rPr lang="en-US" sz="2667" dirty="0">
                <a:ea typeface="ＭＳ Ｐゴシック" charset="0"/>
              </a:rPr>
              <a:t>Addresses 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320800" y="4749800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20800" y="4445000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20800" y="4140200"/>
            <a:ext cx="2438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812800" y="2616200"/>
            <a:ext cx="914400" cy="16256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SFI  Summary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582400" cy="5562600"/>
          </a:xfrm>
        </p:spPr>
        <p:txBody>
          <a:bodyPr>
            <a:noAutofit/>
          </a:bodyPr>
          <a:lstStyle/>
          <a:p>
            <a:endParaRPr lang="en-US" sz="2933" dirty="0"/>
          </a:p>
          <a:p>
            <a:r>
              <a:rPr lang="en-US" sz="2933" dirty="0"/>
              <a:t>Performance</a:t>
            </a:r>
          </a:p>
          <a:p>
            <a:pPr lvl="1"/>
            <a:r>
              <a:rPr lang="en-US" sz="2933" dirty="0">
                <a:ea typeface="ＭＳ Ｐゴシック" charset="0"/>
              </a:rPr>
              <a:t>Usually good:    </a:t>
            </a:r>
            <a:r>
              <a:rPr lang="en-US" sz="2933" dirty="0" err="1">
                <a:ea typeface="ＭＳ Ｐゴシック" charset="0"/>
              </a:rPr>
              <a:t>mpeg_play</a:t>
            </a:r>
            <a:r>
              <a:rPr lang="en-US" sz="2933" dirty="0">
                <a:ea typeface="ＭＳ Ｐゴシック" charset="0"/>
              </a:rPr>
              <a:t>,   4%  slowdown</a:t>
            </a:r>
          </a:p>
          <a:p>
            <a:pPr lvl="1"/>
            <a:endParaRPr lang="en-US" sz="2933" dirty="0">
              <a:ea typeface="ＭＳ Ｐゴシック" charset="0"/>
            </a:endParaRPr>
          </a:p>
          <a:p>
            <a:r>
              <a:rPr lang="en-US" sz="2933" u="sng" dirty="0"/>
              <a:t>Limitations of SFI</a:t>
            </a:r>
            <a:r>
              <a:rPr lang="en-US" sz="2933" dirty="0"/>
              <a:t>:   harder to implement on x86 :</a:t>
            </a:r>
          </a:p>
          <a:p>
            <a:pPr lvl="1"/>
            <a:r>
              <a:rPr lang="en-US" sz="2933" dirty="0"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933" dirty="0">
                <a:ea typeface="ＭＳ Ｐゴシック" charset="0"/>
              </a:rPr>
              <a:t>few registers:   can’t dedicate three to SFI</a:t>
            </a:r>
          </a:p>
          <a:p>
            <a:pPr lvl="1"/>
            <a:r>
              <a:rPr lang="en-US" sz="2933" dirty="0"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Confinement:   summary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11582400" cy="5689600"/>
          </a:xfrm>
        </p:spPr>
        <p:txBody>
          <a:bodyPr>
            <a:noAutofit/>
          </a:bodyPr>
          <a:lstStyle/>
          <a:p>
            <a:r>
              <a:rPr lang="en-US" sz="2933" dirty="0"/>
              <a:t>Many sandboxing techniques:</a:t>
            </a:r>
          </a:p>
          <a:p>
            <a:pPr marL="609585" lvl="1" indent="0">
              <a:buNone/>
            </a:pPr>
            <a:r>
              <a:rPr lang="en-US" sz="2933" dirty="0">
                <a:ea typeface="ＭＳ Ｐゴシック" charset="0"/>
              </a:rPr>
              <a:t>	</a:t>
            </a:r>
            <a:r>
              <a:rPr lang="en-US" sz="2933" i="1" dirty="0">
                <a:solidFill>
                  <a:srgbClr val="0000FF"/>
                </a:solidFill>
                <a:ea typeface="ＭＳ Ｐゴシック" charset="0"/>
              </a:rPr>
              <a:t>Physical air gap,   Virtual air gap (hypervisor),</a:t>
            </a:r>
          </a:p>
          <a:p>
            <a:pPr marL="609585" lvl="1" indent="0">
              <a:buNone/>
            </a:pPr>
            <a:r>
              <a:rPr lang="en-US" sz="2933" i="1" dirty="0">
                <a:solidFill>
                  <a:srgbClr val="0000FF"/>
                </a:solidFill>
                <a:ea typeface="ＭＳ Ｐゴシック" charset="0"/>
              </a:rPr>
              <a:t>	System call interposition (SCI),  Software Fault isolation (SFI)</a:t>
            </a:r>
          </a:p>
          <a:p>
            <a:pPr marL="609585" lvl="1" indent="0">
              <a:buNone/>
            </a:pPr>
            <a:r>
              <a:rPr lang="en-US" sz="2933" i="1" dirty="0">
                <a:solidFill>
                  <a:srgbClr val="0000FF"/>
                </a:solidFill>
                <a:ea typeface="ＭＳ Ｐゴシック" charset="0"/>
              </a:rPr>
              <a:t>	Application specific (e.g. </a:t>
            </a:r>
            <a:r>
              <a:rPr lang="en-US" sz="2933" i="1" dirty="0" err="1">
                <a:solidFill>
                  <a:srgbClr val="0000FF"/>
                </a:solidFill>
                <a:ea typeface="ＭＳ Ｐゴシック" charset="0"/>
              </a:rPr>
              <a:t>Javascript</a:t>
            </a:r>
            <a:r>
              <a:rPr lang="en-US" sz="2933" i="1" dirty="0">
                <a:solidFill>
                  <a:srgbClr val="0000FF"/>
                </a:solidFill>
                <a:ea typeface="ＭＳ Ｐゴシック" charset="0"/>
              </a:rPr>
              <a:t> in browser)</a:t>
            </a:r>
            <a:endParaRPr lang="en-US" sz="2933" i="1" dirty="0">
              <a:ea typeface="ＭＳ Ｐゴシック" charset="0"/>
            </a:endParaRPr>
          </a:p>
          <a:p>
            <a:pPr>
              <a:spcBef>
                <a:spcPts val="3104"/>
              </a:spcBef>
            </a:pPr>
            <a:r>
              <a:rPr lang="en-US" sz="2933" dirty="0"/>
              <a:t>Often </a:t>
            </a:r>
            <a:r>
              <a:rPr lang="en-US" sz="2933" b="1" dirty="0">
                <a:solidFill>
                  <a:srgbClr val="FF0000"/>
                </a:solidFill>
              </a:rPr>
              <a:t>complete isolation </a:t>
            </a:r>
            <a:r>
              <a:rPr lang="en-US" sz="2933" dirty="0"/>
              <a:t>is </a:t>
            </a:r>
            <a:r>
              <a:rPr lang="en-US" sz="2933" b="1" dirty="0">
                <a:solidFill>
                  <a:srgbClr val="FF0000"/>
                </a:solidFill>
              </a:rPr>
              <a:t>inappropriate</a:t>
            </a:r>
          </a:p>
          <a:p>
            <a:pPr lvl="1"/>
            <a:r>
              <a:rPr lang="en-US" sz="2933" dirty="0">
                <a:ea typeface="ＭＳ Ｐゴシック" charset="0"/>
              </a:rPr>
              <a:t>Apps need to communicate through regulated interfaces</a:t>
            </a:r>
            <a:endParaRPr lang="en-US" sz="2933" dirty="0"/>
          </a:p>
          <a:p>
            <a:pPr>
              <a:spcBef>
                <a:spcPts val="3904"/>
              </a:spcBef>
            </a:pPr>
            <a:r>
              <a:rPr lang="en-US" sz="2933" dirty="0"/>
              <a:t>Hardest aspects of sandboxing:</a:t>
            </a:r>
          </a:p>
          <a:p>
            <a:pPr lvl="1"/>
            <a:r>
              <a:rPr lang="en-US" sz="2933" dirty="0">
                <a:ea typeface="ＭＳ Ｐゴシック" charset="0"/>
              </a:rPr>
              <a:t>Specifying policy:    what can apps do and not do</a:t>
            </a:r>
          </a:p>
          <a:p>
            <a:pPr lvl="1"/>
            <a:r>
              <a:rPr lang="en-US" sz="2933" dirty="0">
                <a:ea typeface="ＭＳ Ｐゴシック" charset="0"/>
              </a:rPr>
              <a:t>Preventing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117856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590735" algn="l"/>
              </a:tabLst>
            </a:pPr>
            <a:r>
              <a:rPr lang="en-US" sz="3200" b="1" u="sng" dirty="0"/>
              <a:t>Confinement</a:t>
            </a:r>
            <a:r>
              <a:rPr lang="en-US" sz="3200" dirty="0"/>
              <a:t>:</a:t>
            </a:r>
            <a:r>
              <a:rPr lang="en-US" sz="2667" dirty="0"/>
              <a:t>   </a:t>
            </a:r>
            <a:r>
              <a:rPr lang="en-US" sz="3200" dirty="0"/>
              <a:t>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dirty="0"/>
              <a:t>Can be implemented at many levels:</a:t>
            </a:r>
            <a:endParaRPr lang="en-US" sz="3200" b="1" dirty="0"/>
          </a:p>
          <a:p>
            <a:pPr lvl="1"/>
            <a:r>
              <a:rPr lang="en-US" sz="3200" b="1" dirty="0">
                <a:ea typeface="ＭＳ Ｐゴシック" charset="0"/>
              </a:rPr>
              <a:t>Process:     </a:t>
            </a:r>
            <a:r>
              <a:rPr lang="en-US" sz="3200" dirty="0">
                <a:ea typeface="ＭＳ Ｐゴシック" charset="0"/>
              </a:rPr>
              <a:t>System Call Interposition  (containers)</a:t>
            </a:r>
          </a:p>
          <a:p>
            <a:pPr marL="609585" lvl="1" indent="0">
              <a:buNone/>
            </a:pPr>
            <a:r>
              <a:rPr lang="en-US" sz="3200" dirty="0">
                <a:ea typeface="ＭＳ Ｐゴシック" charset="0"/>
              </a:rPr>
              <a:t>	      Isolate a process in a single operating system</a:t>
            </a:r>
          </a:p>
          <a:p>
            <a:pPr marL="609585" lvl="1" indent="0">
              <a:buNone/>
            </a:pPr>
            <a:endParaRPr lang="en-US" sz="4267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4038600"/>
            <a:ext cx="5384800" cy="2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5384800" cy="50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Operating System</a:t>
            </a:r>
          </a:p>
        </p:txBody>
      </p:sp>
      <p:sp>
        <p:nvSpPr>
          <p:cNvPr id="16" name="Oval 15"/>
          <p:cNvSpPr/>
          <p:nvPr/>
        </p:nvSpPr>
        <p:spPr>
          <a:xfrm>
            <a:off x="4064000" y="4546600"/>
            <a:ext cx="2438400" cy="13208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67" dirty="0"/>
              <a:t>process 2</a:t>
            </a:r>
          </a:p>
        </p:txBody>
      </p:sp>
      <p:sp>
        <p:nvSpPr>
          <p:cNvPr id="22" name="Oval 21"/>
          <p:cNvSpPr/>
          <p:nvPr/>
        </p:nvSpPr>
        <p:spPr>
          <a:xfrm>
            <a:off x="6705600" y="4241800"/>
            <a:ext cx="2235200" cy="1219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process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4568" y="4749800"/>
            <a:ext cx="613433" cy="50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684E199-0C11-9F31-BD56-919EADACA888}"/>
              </a:ext>
            </a:extLst>
          </p:cNvPr>
          <p:cNvSpPr/>
          <p:nvPr/>
        </p:nvSpPr>
        <p:spPr>
          <a:xfrm>
            <a:off x="7956331" y="1597572"/>
            <a:ext cx="4032469" cy="145794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Example of system call monitoring and controlling? From last lecture?</a:t>
            </a:r>
          </a:p>
        </p:txBody>
      </p:sp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270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11785600" cy="56388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590735" algn="l"/>
              </a:tabLst>
            </a:pPr>
            <a:r>
              <a:rPr lang="en-US" sz="3200" b="1" u="sng" dirty="0"/>
              <a:t>Confinement</a:t>
            </a:r>
            <a:r>
              <a:rPr lang="en-US" sz="3200" dirty="0"/>
              <a:t>: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3200" dirty="0"/>
              <a:t>Can be implemented at many levels:</a:t>
            </a:r>
          </a:p>
          <a:p>
            <a:pPr lvl="1">
              <a:spcBef>
                <a:spcPts val="1600"/>
              </a:spcBef>
            </a:pPr>
            <a:r>
              <a:rPr lang="en-US" sz="3200" b="1" dirty="0">
                <a:ea typeface="ＭＳ Ｐゴシック" charset="0"/>
              </a:rPr>
              <a:t>Threads:</a:t>
            </a:r>
            <a:r>
              <a:rPr lang="en-US" sz="3200" dirty="0">
                <a:ea typeface="ＭＳ Ｐゴシック" charset="0"/>
              </a:rPr>
              <a:t>  Software Fault Isolation (SFI)</a:t>
            </a:r>
          </a:p>
          <a:p>
            <a:pPr lvl="2">
              <a:spcBef>
                <a:spcPts val="1600"/>
              </a:spcBef>
            </a:pPr>
            <a:r>
              <a:rPr lang="en-US" sz="2800" dirty="0">
                <a:ea typeface="ＭＳ Ｐゴシック" charset="0"/>
              </a:rPr>
              <a:t>Isolating threads sharing the same address space  </a:t>
            </a:r>
          </a:p>
          <a:p>
            <a:pPr lvl="1">
              <a:spcBef>
                <a:spcPts val="1600"/>
              </a:spcBef>
            </a:pPr>
            <a:endParaRPr lang="en-US" sz="3200" dirty="0">
              <a:ea typeface="ＭＳ Ｐゴシック" charset="0"/>
            </a:endParaRPr>
          </a:p>
          <a:p>
            <a:pPr lvl="1">
              <a:spcBef>
                <a:spcPts val="1600"/>
              </a:spcBef>
            </a:pPr>
            <a:r>
              <a:rPr lang="en-US" sz="3200" b="1" dirty="0">
                <a:ea typeface="ＭＳ Ｐゴシック" charset="0"/>
              </a:rPr>
              <a:t>Application level confinement</a:t>
            </a:r>
            <a:r>
              <a:rPr lang="en-US" sz="3200" dirty="0">
                <a:ea typeface="ＭＳ Ｐゴシック" charset="0"/>
              </a:rPr>
              <a:t>: 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	e.g.  browser 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sandbox</a:t>
            </a:r>
            <a:r>
              <a:rPr lang="en-US" sz="3200" dirty="0">
                <a:ea typeface="ＭＳ Ｐゴシック" charset="0"/>
              </a:rPr>
              <a:t> for </a:t>
            </a:r>
            <a:r>
              <a:rPr lang="en-US" sz="3200" dirty="0" err="1">
                <a:ea typeface="ＭＳ Ｐゴシック" charset="0"/>
              </a:rPr>
              <a:t>Javascript</a:t>
            </a:r>
            <a:r>
              <a:rPr lang="en-US" sz="3200" dirty="0">
                <a:ea typeface="ＭＳ Ｐゴシック" charset="0"/>
              </a:rPr>
              <a:t> and </a:t>
            </a:r>
            <a:r>
              <a:rPr lang="en-US" sz="3200" dirty="0" err="1">
                <a:ea typeface="ＭＳ Ｐゴシック" charset="0"/>
              </a:rPr>
              <a:t>WebAssembly</a:t>
            </a:r>
            <a:endParaRPr lang="en-US" sz="3200" dirty="0">
              <a:ea typeface="ＭＳ Ｐゴシック" charset="0"/>
            </a:endParaRPr>
          </a:p>
          <a:p>
            <a:pPr marL="0" indent="0">
              <a:spcBef>
                <a:spcPct val="80000"/>
              </a:spcBef>
              <a:buNone/>
            </a:pPr>
            <a:endParaRPr lang="en-US" sz="3200" b="1" dirty="0"/>
          </a:p>
          <a:p>
            <a:pPr marL="609585" lvl="1" indent="0">
              <a:buNone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2CB71A2-F794-E18A-DCC1-A71CF8B189AD}"/>
              </a:ext>
            </a:extLst>
          </p:cNvPr>
          <p:cNvSpPr/>
          <p:nvPr/>
        </p:nvSpPr>
        <p:spPr>
          <a:xfrm>
            <a:off x="7956331" y="2372123"/>
            <a:ext cx="4032469" cy="13177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does SFI work? Memory access policy; segmentation</a:t>
            </a: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93800"/>
            <a:ext cx="11176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Key component: </a:t>
            </a:r>
            <a:r>
              <a:rPr lang="en-US" sz="3200" b="1" u="sng" dirty="0"/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ea typeface="ＭＳ Ｐゴシック" charset="0"/>
              </a:rPr>
              <a:t>Mediates requests</a:t>
            </a:r>
            <a:r>
              <a:rPr lang="en-US" sz="3200" dirty="0">
                <a:ea typeface="ＭＳ Ｐゴシック" charset="0"/>
              </a:rPr>
              <a:t> from applications</a:t>
            </a:r>
          </a:p>
          <a:p>
            <a:pPr lvl="2"/>
            <a:r>
              <a:rPr lang="en-US" dirty="0">
                <a:ea typeface="ＭＳ Ｐゴシック" charset="0"/>
              </a:rPr>
              <a:t>Enforces confinement</a:t>
            </a:r>
          </a:p>
          <a:p>
            <a:pPr lvl="2"/>
            <a:r>
              <a:rPr lang="en-US" dirty="0">
                <a:ea typeface="ＭＳ Ｐゴシック" charset="0"/>
              </a:rPr>
              <a:t>Implements a specified protection policy</a:t>
            </a:r>
          </a:p>
          <a:p>
            <a:pPr lvl="1">
              <a:spcBef>
                <a:spcPct val="50000"/>
              </a:spcBef>
            </a:pPr>
            <a:r>
              <a:rPr lang="en-US" sz="3200" dirty="0">
                <a:ea typeface="ＭＳ Ｐゴシック" charset="0"/>
              </a:rPr>
              <a:t>Must </a:t>
            </a:r>
            <a:r>
              <a:rPr lang="en-US" sz="3200" b="1" u="sng" dirty="0">
                <a:ea typeface="ＭＳ Ｐゴシック" charset="0"/>
              </a:rPr>
              <a:t>always</a:t>
            </a:r>
            <a:r>
              <a:rPr lang="en-US" sz="3200" dirty="0">
                <a:ea typeface="ＭＳ Ｐゴシック" charset="0"/>
              </a:rPr>
              <a:t> be invoked:</a:t>
            </a:r>
          </a:p>
          <a:p>
            <a:pPr lvl="2"/>
            <a:r>
              <a:rPr lang="en-US" dirty="0"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ea typeface="ＭＳ Ｐゴシック" charset="0"/>
              </a:rPr>
              <a:t>Tamperproof</a:t>
            </a:r>
            <a:r>
              <a:rPr lang="en-US" sz="3200" dirty="0">
                <a:ea typeface="ＭＳ Ｐゴシック" charset="0"/>
              </a:rPr>
              <a:t>:</a:t>
            </a:r>
          </a:p>
          <a:p>
            <a:pPr lvl="2"/>
            <a:r>
              <a:rPr lang="en-US" dirty="0">
                <a:ea typeface="ＭＳ Ｐゴシック" charset="0"/>
              </a:rPr>
              <a:t>Reference monitor cannot be killed</a:t>
            </a:r>
          </a:p>
          <a:p>
            <a:pPr marL="1219170" lvl="2" indent="0">
              <a:spcBef>
                <a:spcPts val="0"/>
              </a:spcBef>
              <a:buNone/>
            </a:pPr>
            <a:r>
              <a:rPr lang="en-US" dirty="0">
                <a:ea typeface="ＭＳ Ｐゴシック" charset="0"/>
              </a:rPr>
              <a:t>	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sz="3200" b="1" dirty="0">
                <a:ea typeface="ＭＳ Ｐゴシック" charset="0"/>
              </a:rPr>
              <a:t>Small</a:t>
            </a:r>
            <a:r>
              <a:rPr lang="en-US" sz="3200" dirty="0">
                <a:ea typeface="ＭＳ Ｐゴシック" charset="0"/>
              </a:rPr>
              <a:t> enough to be analyzed and validated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5C95E5F-1FC9-355A-A0C9-EC2E9E808A77}"/>
              </a:ext>
            </a:extLst>
          </p:cNvPr>
          <p:cNvSpPr/>
          <p:nvPr/>
        </p:nvSpPr>
        <p:spPr>
          <a:xfrm>
            <a:off x="7612087" y="2232274"/>
            <a:ext cx="3726474" cy="6077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Monitor and Check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FD5484E-12EB-F029-2E04-3599DB7A8B83}"/>
              </a:ext>
            </a:extLst>
          </p:cNvPr>
          <p:cNvSpPr/>
          <p:nvPr/>
        </p:nvSpPr>
        <p:spPr>
          <a:xfrm>
            <a:off x="7183574" y="3461366"/>
            <a:ext cx="3726474" cy="6077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Cannot be bypassed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1D17C0C-CCBC-6696-E5A6-20CECC52D5DB}"/>
              </a:ext>
            </a:extLst>
          </p:cNvPr>
          <p:cNvSpPr/>
          <p:nvPr/>
        </p:nvSpPr>
        <p:spPr>
          <a:xfrm>
            <a:off x="7723249" y="4499840"/>
            <a:ext cx="3859151" cy="6077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Cannot be tampered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78B41FF-C76E-3C57-F4F7-43B3C3B3FAEE}"/>
              </a:ext>
            </a:extLst>
          </p:cNvPr>
          <p:cNvSpPr/>
          <p:nvPr/>
        </p:nvSpPr>
        <p:spPr>
          <a:xfrm>
            <a:off x="7612087" y="6060145"/>
            <a:ext cx="3859151" cy="6077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09600" y="1803400"/>
            <a:ext cx="5080000" cy="134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3650"/>
            <a:ext cx="10972800" cy="1143000"/>
          </a:xfrm>
        </p:spPr>
        <p:txBody>
          <a:bodyPr/>
          <a:lstStyle/>
          <a:p>
            <a:r>
              <a:rPr lang="en-US" sz="5867" dirty="0"/>
              <a:t>A old example:   chroot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887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use do:   (must be root)</a:t>
            </a:r>
            <a:r>
              <a:rPr lang="en-US" sz="3200" dirty="0"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</a:rPr>
              <a:t>	chroot   /</a:t>
            </a:r>
            <a:r>
              <a:rPr lang="en-US" sz="3200" dirty="0" err="1">
                <a:ea typeface="ＭＳ Ｐゴシック" charset="0"/>
              </a:rPr>
              <a:t>tmp</a:t>
            </a:r>
            <a:r>
              <a:rPr lang="en-US" sz="3200" dirty="0">
                <a:ea typeface="ＭＳ Ｐゴシック" charset="0"/>
              </a:rPr>
              <a:t>/guest		root </a:t>
            </a:r>
            <a:r>
              <a:rPr lang="en-US" sz="3200" dirty="0" err="1">
                <a:ea typeface="ＭＳ Ｐゴシック" charset="0"/>
              </a:rPr>
              <a:t>dir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/</a:t>
            </a:r>
            <a:r>
              <a:rPr lang="ja-JP" altLang="en-US" sz="3200" dirty="0">
                <a:ea typeface="ＭＳ Ｐゴシック" charset="0"/>
              </a:rPr>
              <a:t>”</a:t>
            </a:r>
            <a:r>
              <a:rPr lang="en-US" sz="3200" dirty="0">
                <a:ea typeface="ＭＳ Ｐゴシック" charset="0"/>
              </a:rPr>
              <a:t> is now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/</a:t>
            </a:r>
            <a:r>
              <a:rPr lang="en-US" sz="3200" dirty="0" err="1">
                <a:ea typeface="ＭＳ Ｐゴシック" charset="0"/>
              </a:rPr>
              <a:t>tmp</a:t>
            </a:r>
            <a:r>
              <a:rPr lang="en-US" sz="3200" dirty="0">
                <a:ea typeface="ＭＳ Ｐゴシック" charset="0"/>
              </a:rPr>
              <a:t>/guest</a:t>
            </a:r>
            <a:r>
              <a:rPr lang="ja-JP" altLang="en-US" sz="3200" dirty="0">
                <a:ea typeface="ＭＳ Ｐゴシック" charset="0"/>
              </a:rPr>
              <a:t>”</a:t>
            </a:r>
            <a:endParaRPr lang="en-US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</a:rPr>
              <a:t>	</a:t>
            </a:r>
            <a:r>
              <a:rPr lang="en-US" sz="3200" dirty="0" err="1">
                <a:ea typeface="ＭＳ Ｐゴシック" charset="0"/>
              </a:rPr>
              <a:t>su</a:t>
            </a:r>
            <a:r>
              <a:rPr lang="en-US" sz="3200" dirty="0">
                <a:ea typeface="ＭＳ Ｐゴシック" charset="0"/>
              </a:rPr>
              <a:t> guest		    		EUID set to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sz="3200" dirty="0">
                <a:ea typeface="ＭＳ Ｐゴシック" charset="0"/>
              </a:rPr>
              <a:t>guest</a:t>
            </a:r>
            <a:r>
              <a:rPr lang="ja-JP" altLang="en-US" sz="3200" dirty="0">
                <a:ea typeface="ＭＳ Ｐゴシック" charset="0"/>
              </a:rPr>
              <a:t>”</a:t>
            </a:r>
            <a:endParaRPr lang="en-US" altLang="ja-JP" sz="32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Now  </a:t>
            </a:r>
            <a:r>
              <a:rPr lang="ja-JP" altLang="en-US" sz="3200" dirty="0"/>
              <a:t>“</a:t>
            </a:r>
            <a:r>
              <a:rPr lang="en-US" sz="3200" dirty="0"/>
              <a:t>/</a:t>
            </a:r>
            <a:r>
              <a:rPr lang="en-US" sz="3200" dirty="0" err="1"/>
              <a:t>tmp</a:t>
            </a:r>
            <a:r>
              <a:rPr lang="en-US" sz="3200" dirty="0"/>
              <a:t>/guest</a:t>
            </a:r>
            <a:r>
              <a:rPr lang="ja-JP" altLang="en-US" sz="3200" dirty="0"/>
              <a:t>”</a:t>
            </a:r>
            <a:r>
              <a:rPr lang="en-US" sz="3200" dirty="0"/>
              <a:t>  is added to every file system accesses:</a:t>
            </a:r>
          </a:p>
          <a:p>
            <a:pPr>
              <a:spcBef>
                <a:spcPts val="2400"/>
              </a:spcBef>
              <a:buNone/>
            </a:pPr>
            <a:r>
              <a:rPr lang="en-US" sz="3200" dirty="0"/>
              <a:t>		</a:t>
            </a:r>
            <a:r>
              <a:rPr lang="en-US" sz="3200" b="1" dirty="0" err="1">
                <a:solidFill>
                  <a:srgbClr val="CC3399"/>
                </a:solidFill>
              </a:rPr>
              <a:t>fopen</a:t>
            </a:r>
            <a:r>
              <a:rPr lang="en-US" sz="3200" b="1" dirty="0">
                <a:solidFill>
                  <a:srgbClr val="CC3399"/>
                </a:solidFill>
              </a:rPr>
              <a:t>(</a:t>
            </a:r>
            <a:r>
              <a:rPr lang="ja-JP" altLang="en-US" sz="3200" b="1" dirty="0">
                <a:solidFill>
                  <a:srgbClr val="CC3399"/>
                </a:solidFill>
              </a:rPr>
              <a:t>“</a:t>
            </a:r>
            <a:r>
              <a:rPr lang="en-US" sz="3200" b="1" dirty="0">
                <a:solidFill>
                  <a:srgbClr val="CC3399"/>
                </a:solidFill>
              </a:rPr>
              <a:t>/</a:t>
            </a:r>
            <a:r>
              <a:rPr lang="en-US" sz="3200" b="1" dirty="0" err="1">
                <a:solidFill>
                  <a:srgbClr val="CC3399"/>
                </a:solidFill>
              </a:rPr>
              <a:t>etc</a:t>
            </a:r>
            <a:r>
              <a:rPr lang="en-US" sz="3200" b="1" dirty="0">
                <a:solidFill>
                  <a:srgbClr val="CC3399"/>
                </a:solidFill>
              </a:rPr>
              <a:t>/</a:t>
            </a:r>
            <a:r>
              <a:rPr lang="en-US" sz="3200" b="1" dirty="0" err="1">
                <a:solidFill>
                  <a:srgbClr val="CC3399"/>
                </a:solidFill>
              </a:rPr>
              <a:t>passwd</a:t>
            </a:r>
            <a:r>
              <a:rPr lang="ja-JP" altLang="en-US" sz="3200" b="1" dirty="0">
                <a:solidFill>
                  <a:srgbClr val="CC3399"/>
                </a:solidFill>
              </a:rPr>
              <a:t>”</a:t>
            </a:r>
            <a:r>
              <a:rPr lang="en-US" sz="3200" b="1" dirty="0">
                <a:solidFill>
                  <a:srgbClr val="CC3399"/>
                </a:solidFill>
              </a:rPr>
              <a:t>,   </a:t>
            </a:r>
            <a:r>
              <a:rPr lang="ja-JP" altLang="en-US" sz="3200" b="1" dirty="0">
                <a:solidFill>
                  <a:srgbClr val="CC3399"/>
                </a:solidFill>
              </a:rPr>
              <a:t>“</a:t>
            </a:r>
            <a:r>
              <a:rPr lang="en-US" sz="3200" b="1" dirty="0">
                <a:solidFill>
                  <a:srgbClr val="CC3399"/>
                </a:solidFill>
              </a:rPr>
              <a:t>r</a:t>
            </a:r>
            <a:r>
              <a:rPr lang="ja-JP" altLang="en-US" sz="3200" b="1" dirty="0">
                <a:solidFill>
                  <a:srgbClr val="CC3399"/>
                </a:solidFill>
              </a:rPr>
              <a:t>”</a:t>
            </a:r>
            <a:r>
              <a:rPr lang="en-US" sz="3200" b="1" dirty="0">
                <a:solidFill>
                  <a:srgbClr val="CC3399"/>
                </a:solidFill>
              </a:rPr>
              <a:t>)    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⇒ </a:t>
            </a:r>
            <a:br>
              <a:rPr lang="en-US" sz="3200" b="1" dirty="0">
                <a:solidFill>
                  <a:srgbClr val="CC3399"/>
                </a:solidFill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		    </a:t>
            </a:r>
            <a:r>
              <a:rPr lang="en-US" sz="3200" b="1" dirty="0" err="1">
                <a:solidFill>
                  <a:srgbClr val="CC3399"/>
                </a:solidFill>
                <a:sym typeface="Symbol" charset="0"/>
              </a:rPr>
              <a:t>fopen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(</a:t>
            </a:r>
            <a:r>
              <a:rPr lang="ja-JP" altLang="en-US" sz="32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/</a:t>
            </a:r>
            <a:r>
              <a:rPr lang="en-US" sz="3200" b="1" dirty="0" err="1">
                <a:solidFill>
                  <a:srgbClr val="CC3399"/>
                </a:solidFill>
                <a:sym typeface="Symbol" charset="0"/>
              </a:rPr>
              <a:t>tmp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/guest/etc/</a:t>
            </a:r>
            <a:r>
              <a:rPr lang="en-US" sz="3200" b="1" dirty="0" err="1">
                <a:solidFill>
                  <a:srgbClr val="CC3399"/>
                </a:solidFill>
                <a:sym typeface="Symbol" charset="0"/>
              </a:rPr>
              <a:t>passwd</a:t>
            </a:r>
            <a:r>
              <a:rPr lang="ja-JP" altLang="en-US" sz="3200" b="1" dirty="0">
                <a:solidFill>
                  <a:srgbClr val="CC3399"/>
                </a:solidFill>
                <a:sym typeface="Symbol" charset="0"/>
              </a:rPr>
              <a:t>” 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,   </a:t>
            </a:r>
            <a:r>
              <a:rPr lang="ja-JP" altLang="en-US" sz="32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r</a:t>
            </a:r>
            <a:r>
              <a:rPr lang="ja-JP" altLang="en-US" sz="3200" b="1" dirty="0">
                <a:solidFill>
                  <a:srgbClr val="CC3399"/>
                </a:solidFill>
                <a:sym typeface="Symbol" charset="0"/>
              </a:rPr>
              <a:t>”</a:t>
            </a:r>
            <a:r>
              <a:rPr lang="en-US" sz="3200" b="1" dirty="0">
                <a:solidFill>
                  <a:srgbClr val="CC3399"/>
                </a:solidFill>
                <a:sym typeface="Symbol" charset="0"/>
              </a:rPr>
              <a:t>)</a:t>
            </a:r>
          </a:p>
          <a:p>
            <a:pPr marL="76198" indent="0">
              <a:spcBef>
                <a:spcPts val="2400"/>
              </a:spcBef>
              <a:buNone/>
            </a:pPr>
            <a:r>
              <a:rPr lang="en-US" sz="3200" dirty="0">
                <a:ea typeface="ＭＳ Ｐゴシック" charset="0"/>
              </a:rPr>
              <a:t>⇒   application (e.g., web server) cannot access files outside of jail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1E82F3B-9279-E398-086C-50D290FF10FE}"/>
              </a:ext>
            </a:extLst>
          </p:cNvPr>
          <p:cNvSpPr/>
          <p:nvPr/>
        </p:nvSpPr>
        <p:spPr>
          <a:xfrm>
            <a:off x="6495826" y="701055"/>
            <a:ext cx="4745916" cy="9896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is chroot?</a:t>
            </a:r>
          </a:p>
          <a:p>
            <a:pPr algn="ctr"/>
            <a:r>
              <a:rPr lang="en-US" sz="2000" dirty="0"/>
              <a:t>A jail on filesystem access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3692</Words>
  <Application>Microsoft Office PowerPoint</Application>
  <PresentationFormat>Widescreen</PresentationFormat>
  <Paragraphs>574</Paragraphs>
  <Slides>58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-apple-system</vt:lpstr>
      <vt:lpstr>ＭＳ Ｐゴシック</vt:lpstr>
      <vt:lpstr>Aptos</vt:lpstr>
      <vt:lpstr>Aptos Display</vt:lpstr>
      <vt:lpstr>Arial</vt:lpstr>
      <vt:lpstr>Courier New</vt:lpstr>
      <vt:lpstr>Symbol</vt:lpstr>
      <vt:lpstr>Tahoma</vt:lpstr>
      <vt:lpstr>Times</vt:lpstr>
      <vt:lpstr>Times New Roman</vt:lpstr>
      <vt:lpstr>Wingdings</vt:lpstr>
      <vt:lpstr>Office Theme</vt:lpstr>
      <vt:lpstr>Comp 4634</vt:lpstr>
      <vt:lpstr>Phishing Email Attack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Escaping from jails</vt:lpstr>
      <vt:lpstr>Jailkit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Basic of Ptrace()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Via Virtual Machines</vt:lpstr>
      <vt:lpstr>Virtual Machine Basis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confinement principle</dc:title>
  <dc:creator>Dongdong She</dc:creator>
  <cp:lastModifiedBy>SHE Dongdong</cp:lastModifiedBy>
  <cp:revision>15</cp:revision>
  <dcterms:created xsi:type="dcterms:W3CDTF">2024-09-25T14:04:27Z</dcterms:created>
  <dcterms:modified xsi:type="dcterms:W3CDTF">2026-03-03T06:50:23Z</dcterms:modified>
</cp:coreProperties>
</file>