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6"/>
  </p:notesMasterIdLst>
  <p:sldIdLst>
    <p:sldId id="300" r:id="rId4"/>
    <p:sldId id="428" r:id="rId5"/>
    <p:sldId id="417" r:id="rId6"/>
    <p:sldId id="418" r:id="rId7"/>
    <p:sldId id="468" r:id="rId8"/>
    <p:sldId id="469" r:id="rId9"/>
    <p:sldId id="419" r:id="rId10"/>
    <p:sldId id="420" r:id="rId11"/>
    <p:sldId id="421" r:id="rId12"/>
    <p:sldId id="422" r:id="rId13"/>
    <p:sldId id="424" r:id="rId14"/>
    <p:sldId id="425" r:id="rId15"/>
    <p:sldId id="426" r:id="rId16"/>
    <p:sldId id="427" r:id="rId17"/>
    <p:sldId id="470" r:id="rId18"/>
    <p:sldId id="459" r:id="rId19"/>
    <p:sldId id="462" r:id="rId20"/>
    <p:sldId id="463" r:id="rId21"/>
    <p:sldId id="455" r:id="rId22"/>
    <p:sldId id="464" r:id="rId23"/>
    <p:sldId id="429" r:id="rId24"/>
    <p:sldId id="379" r:id="rId25"/>
    <p:sldId id="403" r:id="rId26"/>
    <p:sldId id="382" r:id="rId27"/>
    <p:sldId id="412" r:id="rId28"/>
    <p:sldId id="416" r:id="rId29"/>
    <p:sldId id="405" r:id="rId30"/>
    <p:sldId id="456" r:id="rId31"/>
    <p:sldId id="457" r:id="rId32"/>
    <p:sldId id="458" r:id="rId33"/>
    <p:sldId id="448" r:id="rId34"/>
    <p:sldId id="374" r:id="rId35"/>
    <p:sldId id="460" r:id="rId36"/>
    <p:sldId id="452" r:id="rId37"/>
    <p:sldId id="467" r:id="rId38"/>
    <p:sldId id="453" r:id="rId39"/>
    <p:sldId id="465" r:id="rId40"/>
    <p:sldId id="466" r:id="rId41"/>
    <p:sldId id="471" r:id="rId42"/>
    <p:sldId id="472" r:id="rId43"/>
    <p:sldId id="473" r:id="rId44"/>
    <p:sldId id="342" r:id="rId45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6" autoAdjust="0"/>
    <p:restoredTop sz="94695"/>
  </p:normalViewPr>
  <p:slideViewPr>
    <p:cSldViewPr>
      <p:cViewPr varScale="1">
        <p:scale>
          <a:sx n="125" d="100"/>
          <a:sy n="125" d="100"/>
        </p:scale>
        <p:origin x="168" y="8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LLVM hardening:    https://</a:t>
            </a:r>
            <a:r>
              <a:rPr lang="en-US" dirty="0" err="1"/>
              <a:t>llvm.org</a:t>
            </a:r>
            <a:r>
              <a:rPr lang="en-US" dirty="0"/>
              <a:t>/docs/</a:t>
            </a:r>
            <a:r>
              <a:rPr lang="en-US" dirty="0" err="1"/>
              <a:t>SpeculativeLoadHardening.html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total memory encryption.   Defends against dual-port memory DIMM, and </a:t>
            </a:r>
            <a:r>
              <a:rPr lang="en-US"/>
              <a:t>cold boot attacks.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SME (secure memory encryption) and SEV (secure encrypted virtualization)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TME:  total memory encryption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Trust Domain </a:t>
            </a:r>
            <a:r>
              <a:rPr lang="en-US" dirty="0" err="1"/>
              <a:t>eXtensions</a:t>
            </a:r>
            <a:r>
              <a:rPr lang="en-US" dirty="0"/>
              <a:t> (TDX)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73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web server use the key?   Must call into enclave code with a request to use the 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1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/>
              <a:t>TME:  total memory encryption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65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SEAM: Secure-Arbitration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1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26019-2F8E-F69A-0EF9-D4B0194276E5}"/>
              </a:ext>
            </a:extLst>
          </p:cNvPr>
          <p:cNvSpPr txBox="1"/>
          <p:nvPr/>
        </p:nvSpPr>
        <p:spPr>
          <a:xfrm>
            <a:off x="4191000" y="1475078"/>
            <a:ext cx="276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COMP 4634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BB845-FB26-D9AA-8974-5C9E018AA31E}"/>
              </a:ext>
            </a:extLst>
          </p:cNvPr>
          <p:cNvSpPr txBox="1"/>
          <p:nvPr/>
        </p:nvSpPr>
        <p:spPr>
          <a:xfrm>
            <a:off x="4419868" y="4215884"/>
            <a:ext cx="3491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Some slides borrowed from Dan </a:t>
            </a:r>
            <a:r>
              <a:rPr lang="en-US" sz="1600" dirty="0" err="1"/>
              <a:t>Boneh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99907" y="2177143"/>
            <a:ext cx="2228663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634376" y="2414814"/>
            <a:ext cx="1148081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E68761-D852-A90D-8228-E4AC552D1AFB}"/>
              </a:ext>
            </a:extLst>
          </p:cNvPr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16E2F0-3DCB-8456-DC8D-16989615C96D}"/>
              </a:ext>
            </a:extLst>
          </p:cNvPr>
          <p:cNvGrpSpPr/>
          <p:nvPr/>
        </p:nvGrpSpPr>
        <p:grpSpPr>
          <a:xfrm>
            <a:off x="6858000" y="2876550"/>
            <a:ext cx="2307206" cy="830997"/>
            <a:chOff x="6858000" y="2933647"/>
            <a:chExt cx="2307206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665CE2-4D50-5AFF-051C-F068D19FFB52}"/>
                </a:ext>
              </a:extLst>
            </p:cNvPr>
            <p:cNvSpPr txBox="1"/>
            <p:nvPr/>
          </p:nvSpPr>
          <p:spPr>
            <a:xfrm>
              <a:off x="7543800" y="2933647"/>
              <a:ext cx="16214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enclave memory:</a:t>
              </a:r>
            </a:p>
            <a:p>
              <a:r>
                <a:rPr lang="en-US" sz="1600" dirty="0"/>
                <a:t>only readable</a:t>
              </a:r>
            </a:p>
            <a:p>
              <a:r>
                <a:rPr lang="en-US" sz="1600" dirty="0"/>
                <a:t>by enclave code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190CE385-A9F4-9ABE-A10F-132A8DEC6072}"/>
                </a:ext>
              </a:extLst>
            </p:cNvPr>
            <p:cNvSpPr/>
            <p:nvPr/>
          </p:nvSpPr>
          <p:spPr>
            <a:xfrm>
              <a:off x="7543800" y="3028950"/>
              <a:ext cx="114767" cy="65377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522E9D3-A35D-E2D3-0BF5-BFAD0A9C9ADE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6858000" y="3355838"/>
              <a:ext cx="685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FF046B-0F83-A329-D5AE-A2AC4BFA8DF2}"/>
              </a:ext>
            </a:extLst>
          </p:cNvPr>
          <p:cNvGrpSpPr/>
          <p:nvPr/>
        </p:nvGrpSpPr>
        <p:grpSpPr>
          <a:xfrm>
            <a:off x="3628570" y="2986975"/>
            <a:ext cx="1153885" cy="673589"/>
            <a:chOff x="3628570" y="2986975"/>
            <a:chExt cx="1153885" cy="673589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3DB0403-C2E1-E7AC-8597-48BEAEA29A67}"/>
                </a:ext>
              </a:extLst>
            </p:cNvPr>
            <p:cNvCxnSpPr/>
            <p:nvPr/>
          </p:nvCxnSpPr>
          <p:spPr>
            <a:xfrm flipH="1">
              <a:off x="3628570" y="2986975"/>
              <a:ext cx="1153885" cy="6735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3F6AE7-03E5-4D31-83D0-65E37B66250A}"/>
                </a:ext>
              </a:extLst>
            </p:cNvPr>
            <p:cNvSpPr txBox="1"/>
            <p:nvPr/>
          </p:nvSpPr>
          <p:spPr>
            <a:xfrm rot="19643823">
              <a:off x="3729961" y="3271422"/>
              <a:ext cx="1047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exit enclave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FE32B26-6C48-9945-6B10-30A719E7F180}"/>
              </a:ext>
            </a:extLst>
          </p:cNvPr>
          <p:cNvSpPr txBox="1"/>
          <p:nvPr/>
        </p:nvSpPr>
        <p:spPr>
          <a:xfrm>
            <a:off x="1403823" y="3515618"/>
            <a:ext cx="221894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code here cannot</a:t>
            </a:r>
            <a:br>
              <a:rPr lang="en-US" dirty="0"/>
            </a:br>
            <a:r>
              <a:rPr lang="en-US" dirty="0"/>
              <a:t>read enclave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Processor </a:t>
            </a:r>
            <a:r>
              <a:rPr lang="en-US" sz="2400" b="1" dirty="0">
                <a:solidFill>
                  <a:srgbClr val="FF0000"/>
                </a:solidFill>
              </a:rPr>
              <a:t>prevents access </a:t>
            </a:r>
            <a:r>
              <a:rPr lang="en-US" sz="2400" dirty="0"/>
              <a:t>to cached enclave data outside of enclave.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written </a:t>
            </a:r>
            <a:r>
              <a:rPr lang="en-US" sz="2400" b="1" dirty="0"/>
              <a:t>encrypted to RAM   (TME)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D17F3-E63A-4C47-BB07-9AD56DD2B917}"/>
              </a:ext>
            </a:extLst>
          </p:cNvPr>
          <p:cNvGrpSpPr/>
          <p:nvPr/>
        </p:nvGrpSpPr>
        <p:grpSpPr>
          <a:xfrm>
            <a:off x="6718434" y="775608"/>
            <a:ext cx="2245894" cy="1231232"/>
            <a:chOff x="6718434" y="838200"/>
            <a:chExt cx="2245894" cy="12312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73FD22-D2FF-AD42-BDE7-6859ECA69C2A}"/>
                </a:ext>
              </a:extLst>
            </p:cNvPr>
            <p:cNvSpPr/>
            <p:nvPr/>
          </p:nvSpPr>
          <p:spPr>
            <a:xfrm>
              <a:off x="6830728" y="838200"/>
              <a:ext cx="21336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Enclave </a:t>
              </a:r>
              <a:r>
                <a:rPr lang="en-US" dirty="0" err="1"/>
                <a:t>init</a:t>
              </a:r>
              <a:r>
                <a:rPr lang="en-US" dirty="0"/>
                <a:t> code</a:t>
              </a:r>
              <a:br>
                <a:rPr lang="en-US" dirty="0"/>
              </a:br>
              <a:r>
                <a:rPr lang="en-US" dirty="0"/>
                <a:t>loaded as cleartext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567FA5-981E-8E46-AF27-E9DC07256307}"/>
                </a:ext>
              </a:extLst>
            </p:cNvPr>
            <p:cNvSpPr/>
            <p:nvPr/>
          </p:nvSpPr>
          <p:spPr>
            <a:xfrm>
              <a:off x="6718434" y="1453415"/>
              <a:ext cx="1213095" cy="616017"/>
            </a:xfrm>
            <a:custGeom>
              <a:avLst/>
              <a:gdLst>
                <a:gd name="connsiteX0" fmla="*/ 1174282 w 1213095"/>
                <a:gd name="connsiteY0" fmla="*/ 0 h 616017"/>
                <a:gd name="connsiteX1" fmla="*/ 1068404 w 1213095"/>
                <a:gd name="connsiteY1" fmla="*/ 413886 h 616017"/>
                <a:gd name="connsiteX2" fmla="*/ 0 w 1213095"/>
                <a:gd name="connsiteY2" fmla="*/ 616017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095" h="616017">
                  <a:moveTo>
                    <a:pt x="1174282" y="0"/>
                  </a:moveTo>
                  <a:cubicBezTo>
                    <a:pt x="1219200" y="155608"/>
                    <a:pt x="1264118" y="311217"/>
                    <a:pt x="1068404" y="413886"/>
                  </a:cubicBezTo>
                  <a:cubicBezTo>
                    <a:pt x="872690" y="516556"/>
                    <a:pt x="436345" y="566286"/>
                    <a:pt x="0" y="616017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When to send secret data to enclave: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00293"/>
            <a:ext cx="8882873" cy="1619057"/>
          </a:xfrm>
        </p:spPr>
        <p:txBody>
          <a:bodyPr anchor="t"/>
          <a:lstStyle/>
          <a:p>
            <a:r>
              <a:rPr lang="en-US" sz="2400" b="1" dirty="0">
                <a:solidFill>
                  <a:schemeClr val="tx1"/>
                </a:solidFill>
              </a:rPr>
              <a:t>The problem</a:t>
            </a:r>
            <a:r>
              <a:rPr lang="en-US" sz="2400" dirty="0">
                <a:solidFill>
                  <a:schemeClr val="tx1"/>
                </a:solidFill>
              </a:rPr>
              <a:t>: How does a remote system know when it can trust an 	enclave with its data?</a:t>
            </a:r>
          </a:p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757340" y="2002231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1F955-90D1-BBE6-6013-86123CBD5CF5}"/>
              </a:ext>
            </a:extLst>
          </p:cNvPr>
          <p:cNvSpPr txBox="1"/>
          <p:nvPr/>
        </p:nvSpPr>
        <p:spPr>
          <a:xfrm>
            <a:off x="8029036" y="2800268"/>
            <a:ext cx="882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remote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4324350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An architecture for </a:t>
            </a:r>
            <a:r>
              <a:rPr lang="en-US" sz="2400" b="1" dirty="0">
                <a:solidFill>
                  <a:srgbClr val="FF0000"/>
                </a:solidFill>
              </a:rPr>
              <a:t>managing secret data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Minimal TCB:  nothing trusted except for main processor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    ⇒   Memory controller encrypts all writes to RAM</a:t>
            </a:r>
          </a:p>
          <a:p>
            <a:pPr marL="342900" indent="-342900">
              <a:spcBef>
                <a:spcPts val="20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Not suitable for legacy applications:  </a:t>
            </a:r>
            <a:r>
              <a:rPr lang="en-US" sz="2400" dirty="0">
                <a:solidFill>
                  <a:schemeClr val="tx1"/>
                </a:solidFill>
              </a:rPr>
              <a:t>must split app into parts</a:t>
            </a:r>
            <a:endParaRPr lang="en-US" sz="2400" b="1" dirty="0">
              <a:solidFill>
                <a:schemeClr val="tx1"/>
              </a:solidFill>
            </a:endParaRP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Requires lots of code rewriting … not suitable for legacy apps</a:t>
            </a:r>
          </a:p>
          <a:p>
            <a:pPr marL="800100" lvl="1" indent="-342900">
              <a:spcBef>
                <a:spcPts val="2000"/>
              </a:spcBef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TDX Briefly: an easy-to-use </a:t>
            </a:r>
            <a:r>
              <a:rPr lang="en-US" dirty="0" err="1"/>
              <a:t>encalve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123951"/>
            <a:ext cx="8777514" cy="3657600"/>
          </a:xfrm>
        </p:spPr>
        <p:txBody>
          <a:bodyPr anchor="t">
            <a:noAutofit/>
          </a:bodyPr>
          <a:lstStyle/>
          <a:p>
            <a:pPr>
              <a:spcBef>
                <a:spcPts val="2000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TDX</a:t>
            </a:r>
            <a:r>
              <a:rPr lang="en-US" sz="2400" dirty="0">
                <a:solidFill>
                  <a:schemeClr val="tx1"/>
                </a:solidFill>
              </a:rPr>
              <a:t>:  puts an entire VM in an enclave  (e.g., an entire web server)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Support for attestation and minimal TCB  (as with SGX)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Isolated VMs are managed by a new </a:t>
            </a:r>
            <a:r>
              <a:rPr lang="en-US" sz="2400" b="1" i="1" dirty="0">
                <a:solidFill>
                  <a:schemeClr val="tx1"/>
                </a:solidFill>
              </a:rPr>
              <a:t>Intel TDX Module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TDX module is implemented in </a:t>
            </a:r>
            <a:r>
              <a:rPr lang="en-US" sz="2400" b="1" dirty="0">
                <a:solidFill>
                  <a:srgbClr val="FF0000"/>
                </a:solidFill>
              </a:rPr>
              <a:t>signed code </a:t>
            </a:r>
            <a:r>
              <a:rPr lang="en-US" sz="2400" dirty="0">
                <a:solidFill>
                  <a:schemeClr val="tx1"/>
                </a:solidFill>
              </a:rPr>
              <a:t>by Intel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It is loaded into an </a:t>
            </a:r>
            <a:r>
              <a:rPr lang="en-US" sz="2400" b="1" dirty="0">
                <a:solidFill>
                  <a:srgbClr val="FF0000"/>
                </a:solidFill>
              </a:rPr>
              <a:t>isolated region </a:t>
            </a:r>
            <a:r>
              <a:rPr lang="en-US" sz="2400" dirty="0"/>
              <a:t>of physical memory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Creates, manages, and attests to isolated VMs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3D010-2175-0D7B-1ACB-1B730EE4370D}"/>
              </a:ext>
            </a:extLst>
          </p:cNvPr>
          <p:cNvSpPr txBox="1"/>
          <p:nvPr/>
        </p:nvSpPr>
        <p:spPr>
          <a:xfrm>
            <a:off x="4267200" y="4781551"/>
            <a:ext cx="497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https://cdrdv2.intel.com/v1/dl/</a:t>
            </a:r>
            <a:r>
              <a:rPr lang="en-US" dirty="0" err="1"/>
              <a:t>getContent</a:t>
            </a:r>
            <a:r>
              <a:rPr lang="en-US" dirty="0"/>
              <a:t>/690419</a:t>
            </a:r>
          </a:p>
        </p:txBody>
      </p:sp>
    </p:spTree>
    <p:extLst>
      <p:ext uri="{BB962C8B-B14F-4D97-AF65-F5344CB8AC3E}">
        <p14:creationId xmlns:p14="http://schemas.microsoft.com/office/powerpoint/2010/main" val="1182570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343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cryptographic solutions (e.g., MPC) work for simple computations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C21E7C9-5AE5-954E-903C-EF43CDE6B158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D590D5B7-5B89-7A41-960F-CA32413EF2CB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</a:t>
            </a:r>
            <a:r>
              <a:rPr lang="en-US" dirty="0">
                <a:solidFill>
                  <a:srgbClr val="FF0000"/>
                </a:solidFill>
              </a:rPr>
              <a:t>trusted computing base </a:t>
            </a:r>
            <a:r>
              <a:rPr lang="en-US" dirty="0"/>
              <a:t>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</a:t>
            </a:r>
            <a:r>
              <a:rPr lang="en-US" b="1" dirty="0">
                <a:solidFill>
                  <a:srgbClr val="FF0000"/>
                </a:solidFill>
              </a:rPr>
              <a:t>optimized for performance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			… </a:t>
            </a:r>
            <a:r>
              <a:rPr lang="en-US" b="1" dirty="0">
                <a:solidFill>
                  <a:srgbClr val="FF0000"/>
                </a:solidFill>
              </a:rPr>
              <a:t>security</a:t>
            </a:r>
            <a:r>
              <a:rPr lang="en-US" dirty="0"/>
              <a:t> may be </a:t>
            </a:r>
            <a:r>
              <a:rPr lang="en-US" b="1" dirty="0">
                <a:solidFill>
                  <a:srgbClr val="FF0000"/>
                </a:solidFill>
              </a:rPr>
              <a:t>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features:  hardware enclaves,</a:t>
            </a:r>
            <a:br>
              <a:rPr lang="en-US" dirty="0"/>
            </a:br>
            <a:r>
              <a:rPr lang="en-US" dirty="0"/>
              <a:t>	memory encryption (TME),  RDRAND, and others.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b="1" dirty="0">
                <a:solidFill>
                  <a:srgbClr val="FF0000"/>
                </a:solidFill>
              </a:rPr>
              <a:t>Memory latency is slow </a:t>
            </a:r>
            <a:r>
              <a:rPr lang="en-US" dirty="0"/>
              <a:t>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</a:t>
            </a:r>
            <a:r>
              <a:rPr lang="en-US" sz="2400" b="1" dirty="0">
                <a:solidFill>
                  <a:srgbClr val="FF0000"/>
                </a:solidFill>
              </a:rPr>
              <a:t>more per cycle</a:t>
            </a:r>
            <a:r>
              <a:rPr lang="en-US" sz="2400" dirty="0"/>
              <a:t>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b="1" u="sng" dirty="0">
                <a:solidFill>
                  <a:srgbClr val="FF0000"/>
                </a:solidFill>
              </a:rPr>
              <a:t>newly-cached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b="1" u="sng" dirty="0">
                <a:solidFill>
                  <a:srgbClr val="FF0000"/>
                </a:solidFill>
              </a:rPr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27" grpId="0" animBg="1"/>
      <p:bldP spid="45" grpId="0" animBg="1"/>
      <p:bldP spid="34" grpId="0" animBg="1"/>
      <p:bldP spid="40" grpId="0" animBg="1"/>
      <p:bldP spid="41" grpId="0"/>
      <p:bldP spid="28" grpId="0"/>
      <p:bldP spid="37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</a:t>
            </a:r>
            <a:r>
              <a:rPr lang="en-US" sz="2400" b="1" dirty="0">
                <a:solidFill>
                  <a:srgbClr val="FF0000"/>
                </a:solidFill>
              </a:rPr>
              <a:t>executing </a:t>
            </a:r>
            <a:r>
              <a:rPr lang="en-US" sz="2400" b="1" i="1" dirty="0">
                <a:solidFill>
                  <a:srgbClr val="FF0000"/>
                </a:solidFill>
              </a:rPr>
              <a:t>compute(b)</a:t>
            </a:r>
            <a:r>
              <a:rPr lang="en-US" sz="2400" b="1" dirty="0">
                <a:solidFill>
                  <a:srgbClr val="FF0000"/>
                </a:solidFill>
              </a:rPr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2518-6308-9F45-8D66-E2FC89FD8326}"/>
              </a:ext>
            </a:extLst>
          </p:cNvPr>
          <p:cNvSpPr txBox="1"/>
          <p:nvPr/>
        </p:nvSpPr>
        <p:spPr>
          <a:xfrm>
            <a:off x="6757149" y="4426863"/>
            <a:ext cx="710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</a:t>
            </a:r>
            <a:r>
              <a:rPr lang="en-US" sz="2400" b="1" dirty="0">
                <a:solidFill>
                  <a:srgbClr val="FF0000"/>
                </a:solidFill>
              </a:rPr>
              <a:t>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proceed to next instruction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  /  TDX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7945-7E11-6943-BAB2-34E83AFE8E41}"/>
              </a:ext>
            </a:extLst>
          </p:cNvPr>
          <p:cNvSpPr txBox="1"/>
          <p:nvPr/>
        </p:nvSpPr>
        <p:spPr>
          <a:xfrm>
            <a:off x="5105400" y="3790950"/>
            <a:ext cx="3364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 Guard </a:t>
            </a:r>
            <a:r>
              <a:rPr lang="en-US" dirty="0" err="1"/>
              <a:t>eXtensions</a:t>
            </a:r>
            <a:r>
              <a:rPr lang="en-US" dirty="0"/>
              <a:t> (SGX)</a:t>
            </a:r>
            <a:br>
              <a:rPr lang="en-US" dirty="0"/>
            </a:br>
            <a:r>
              <a:rPr lang="en-US" dirty="0"/>
              <a:t>Trust Domain </a:t>
            </a:r>
            <a:r>
              <a:rPr lang="en-US" dirty="0" err="1"/>
              <a:t>eXtensions</a:t>
            </a:r>
            <a:r>
              <a:rPr lang="en-US" dirty="0"/>
              <a:t> (TDX)</a:t>
            </a:r>
          </a:p>
          <a:p>
            <a:endParaRPr lang="en-US" dirty="0"/>
          </a:p>
          <a:p>
            <a:r>
              <a:rPr lang="en-US" dirty="0"/>
              <a:t>Also AMD SME and SEV 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266950"/>
            <a:ext cx="5117067" cy="269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b="1" dirty="0"/>
              <a:t>Attacker</a:t>
            </a:r>
            <a:r>
              <a:rPr lang="en-US" sz="2000" dirty="0"/>
              <a:t>:   (another process or core)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=0 to 255:  </a:t>
            </a:r>
            <a:br>
              <a:rPr lang="en-US" sz="2000" dirty="0"/>
            </a:br>
            <a:r>
              <a:rPr lang="en-US" sz="2000" dirty="0"/>
              <a:t>   measure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When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read is fast (cached), </a:t>
            </a:r>
            <a:br>
              <a:rPr lang="en-US" sz="2000" dirty="0"/>
            </a:br>
            <a:r>
              <a:rPr lang="en-US" sz="2000" b="1" dirty="0"/>
              <a:t>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x=1001,1002,…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 and 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 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y = array2[array1[x]*4096];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endParaRPr lang="en-US" sz="2400" dirty="0"/>
          </a:p>
          <a:p>
            <a:pPr lvl="1">
              <a:spcBef>
                <a:spcPts val="1400"/>
              </a:spcBef>
            </a:pPr>
            <a:r>
              <a:rPr lang="en-US" sz="2400" dirty="0"/>
              <a:t>Idea:  insert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400" dirty="0"/>
              <a:t> on </a:t>
            </a:r>
            <a:r>
              <a:rPr lang="en-US" sz="2400" u="sng" dirty="0"/>
              <a:t>all</a:t>
            </a:r>
            <a:r>
              <a:rPr lang="en-US" sz="2400" dirty="0"/>
              <a:t> vuln. code paths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D31F-2C56-1744-B33D-C510F466D246}"/>
              </a:ext>
            </a:extLst>
          </p:cNvPr>
          <p:cNvSpPr txBox="1"/>
          <p:nvPr/>
        </p:nvSpPr>
        <p:spPr>
          <a:xfrm>
            <a:off x="1676400" y="2357189"/>
            <a:ext cx="54864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>
                <a:cs typeface="Courier New" panose="02070309020205020404" pitchFamily="49" charset="0"/>
              </a:rPr>
              <a:t>// processor instruction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0DF91-BA9B-8565-FAD1-F63675912137}"/>
              </a:ext>
            </a:extLst>
          </p:cNvPr>
          <p:cNvSpPr txBox="1"/>
          <p:nvPr/>
        </p:nvSpPr>
        <p:spPr>
          <a:xfrm>
            <a:off x="2133600" y="4525816"/>
            <a:ext cx="4125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LFENCE:  stops speculative execution. </a:t>
            </a:r>
          </a:p>
        </p:txBody>
      </p: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1276350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2546664"/>
            <a:ext cx="7750011" cy="932099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5"/>
            <a:ext cx="8929263" cy="60081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1427431"/>
            <a:ext cx="7391400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dirty="0"/>
              <a:t>Put LFENCES everywhere? 	</a:t>
            </a:r>
            <a:r>
              <a:rPr lang="en-US" dirty="0">
                <a:solidFill>
                  <a:schemeClr val="tx1"/>
                </a:solidFill>
              </a:rPr>
              <a:t>⇒  Abysmal performance</a:t>
            </a:r>
            <a:endParaRPr lang="en-US" sz="1800" dirty="0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2800947"/>
            <a:ext cx="323034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dirty="0"/>
              <a:t>Insert by smart compiler?</a:t>
            </a:r>
            <a:endParaRPr lang="en-US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1192293" y="4593287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44742" y="2655578"/>
            <a:ext cx="4618257" cy="823185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Must protect against all potentially-exploitable patterns</a:t>
            </a:r>
          </a:p>
          <a:p>
            <a:pPr marL="150876" lvl="1" indent="0">
              <a:buNone/>
            </a:pPr>
            <a:r>
              <a:rPr lang="en-US" sz="1400" dirty="0"/>
              <a:t>Supported in LLVM, along with other mitigations</a:t>
            </a:r>
          </a:p>
          <a:p>
            <a:pPr marL="150876" lvl="1" indent="0">
              <a:buNone/>
            </a:pPr>
            <a:r>
              <a:rPr lang="en-US" sz="1400" dirty="0"/>
              <a:t>	⟹ protects all LLVM-based compilers</a:t>
            </a:r>
          </a:p>
        </p:txBody>
      </p:sp>
    </p:spTree>
    <p:extLst>
      <p:ext uri="{BB962C8B-B14F-4D97-AF65-F5344CB8AC3E}">
        <p14:creationId xmlns:p14="http://schemas.microsoft.com/office/powerpoint/2010/main" val="26363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05" grpId="0"/>
      <p:bldP spid="27" grpId="0"/>
      <p:bldP spid="11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non-trivial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are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an active area of research  </a:t>
            </a:r>
            <a:r>
              <a:rPr lang="en-US" sz="2000" dirty="0">
                <a:solidFill>
                  <a:schemeClr val="tx1"/>
                </a:solidFill>
              </a:rPr>
              <a:t>(see Prof. Caroline Trippel’s work)</a:t>
            </a:r>
          </a:p>
          <a:p>
            <a:pPr marL="201168" lvl="1" indent="0">
              <a:spcBef>
                <a:spcPts val="2000"/>
              </a:spcBef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Micro-op caches </a:t>
            </a:r>
            <a:r>
              <a:rPr lang="en-US" sz="1600" dirty="0"/>
              <a:t>(June 2020)</a:t>
            </a:r>
          </a:p>
          <a:p>
            <a:pPr>
              <a:spcBef>
                <a:spcPts val="1176"/>
              </a:spcBef>
            </a:pPr>
            <a:r>
              <a:rPr lang="en-US" b="1" dirty="0"/>
              <a:t>Pointer prefetching in Apple’s M1  </a:t>
            </a:r>
            <a:r>
              <a:rPr lang="en-US" sz="1800" dirty="0"/>
              <a:t>(March 2024)</a:t>
            </a:r>
            <a:endParaRPr lang="en-US" sz="1800" b="1" dirty="0"/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A4-547E-1549-8FC3-9D916B95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a processor?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40F7-CEBB-064B-8215-5D4DB38B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Processors are measured by their performance on benchmarks:</a:t>
            </a:r>
          </a:p>
          <a:p>
            <a:pPr>
              <a:spcBef>
                <a:spcPts val="1600"/>
              </a:spcBef>
            </a:pPr>
            <a:r>
              <a:rPr lang="en-US" dirty="0"/>
              <a:t>Processor vendors add </a:t>
            </a:r>
            <a:r>
              <a:rPr lang="en-US" u="sng" dirty="0"/>
              <a:t>many</a:t>
            </a:r>
            <a:r>
              <a:rPr lang="en-US" dirty="0"/>
              <a:t> architectural features </a:t>
            </a:r>
            <a:br>
              <a:rPr lang="en-US" dirty="0"/>
            </a:br>
            <a:r>
              <a:rPr lang="en-US" dirty="0"/>
              <a:t>to speed-up benchmarks</a:t>
            </a:r>
          </a:p>
          <a:p>
            <a:pPr>
              <a:spcBef>
                <a:spcPts val="1600"/>
              </a:spcBef>
            </a:pPr>
            <a:r>
              <a:rPr lang="en-US" dirty="0"/>
              <a:t>Until recently:  security implications were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⇒    lots of security issues found in last few years</a:t>
            </a:r>
          </a:p>
          <a:p>
            <a:pPr marL="0" indent="0">
              <a:spcBef>
                <a:spcPts val="1224"/>
              </a:spcBef>
              <a:buNone/>
            </a:pPr>
            <a:r>
              <a:rPr lang="en-US" dirty="0"/>
              <a:t>		   … likely more will be found in coming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A7E5E-7B5E-A545-BEB0-E62B5BF892A5}"/>
              </a:ext>
            </a:extLst>
          </p:cNvPr>
          <p:cNvSpPr/>
          <p:nvPr/>
        </p:nvSpPr>
        <p:spPr>
          <a:xfrm>
            <a:off x="1219200" y="3333750"/>
            <a:ext cx="72390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8C913-25A5-4B5F-4527-CD0B71AA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" y="50800"/>
            <a:ext cx="8961136" cy="504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6231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/ TDX: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777514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b="1" u="sng" dirty="0">
                <a:solidFill>
                  <a:srgbClr val="FF0000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of system  </a:t>
            </a:r>
            <a:r>
              <a:rPr lang="en-US" sz="2000" dirty="0">
                <a:solidFill>
                  <a:schemeClr val="tx1"/>
                </a:solidFill>
              </a:rPr>
              <a:t>(code outside of enclave cannot read enclave memory)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</a:t>
            </a:r>
            <a:r>
              <a:rPr lang="en-US" sz="2400" b="1" dirty="0">
                <a:solidFill>
                  <a:srgbClr val="FF0000"/>
                </a:solidFill>
              </a:rPr>
              <a:t>prove</a:t>
            </a:r>
            <a:r>
              <a:rPr lang="en-US" sz="2400" dirty="0">
                <a:solidFill>
                  <a:schemeClr val="tx1"/>
                </a:solidFill>
              </a:rPr>
              <a:t> to a remote system what code is 			running in the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trusted, nothing else!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	RAM and peripherals are untrusted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	⇒ Memory controller must </a:t>
            </a:r>
            <a:r>
              <a:rPr lang="en-US" sz="2400" b="1" dirty="0">
                <a:solidFill>
                  <a:srgbClr val="FF0000"/>
                </a:solidFill>
              </a:rPr>
              <a:t>encrypt all writes </a:t>
            </a:r>
            <a:r>
              <a:rPr lang="en-US" sz="2400" dirty="0">
                <a:solidFill>
                  <a:schemeClr val="tx1"/>
                </a:solidFill>
              </a:rPr>
              <a:t>to RAM   (TME)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D856EC8-6EC4-D192-7DCA-CFD07ECE2E61}"/>
              </a:ext>
            </a:extLst>
          </p:cNvPr>
          <p:cNvSpPr/>
          <p:nvPr/>
        </p:nvSpPr>
        <p:spPr>
          <a:xfrm>
            <a:off x="7467600" y="2647950"/>
            <a:ext cx="1295400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 and cons?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F707AB-08CD-8225-A914-F751B0526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2" y="50800"/>
            <a:ext cx="8961136" cy="5041900"/>
          </a:xfrm>
          <a:noFill/>
        </p:spPr>
      </p:pic>
    </p:spTree>
    <p:extLst>
      <p:ext uri="{BB962C8B-B14F-4D97-AF65-F5344CB8AC3E}">
        <p14:creationId xmlns:p14="http://schemas.microsoft.com/office/powerpoint/2010/main" val="2997135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A2290A-907A-D86E-5A1D-9973FF636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2" y="50800"/>
            <a:ext cx="8961136" cy="5041900"/>
          </a:xfrm>
          <a:noFill/>
        </p:spPr>
      </p:pic>
    </p:spTree>
    <p:extLst>
      <p:ext uri="{BB962C8B-B14F-4D97-AF65-F5344CB8AC3E}">
        <p14:creationId xmlns:p14="http://schemas.microsoft.com/office/powerpoint/2010/main" val="347037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75A3-9705-6E7F-A11B-0514EDA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enclaves 1: cloud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CAB5A-F3D4-9F50-B591-490F7D917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28950"/>
            <a:ext cx="8763000" cy="21145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Goal</a:t>
            </a:r>
            <a:r>
              <a:rPr lang="en-US" dirty="0"/>
              <a:t>: move data &amp; VM to the cloud, without cloud seeing them in the clear</a:t>
            </a:r>
          </a:p>
          <a:p>
            <a:pPr>
              <a:spcBef>
                <a:spcPts val="1400"/>
              </a:spcBef>
            </a:pPr>
            <a:r>
              <a:rPr lang="en-US" dirty="0"/>
              <a:t>Simple solution:  </a:t>
            </a:r>
            <a:r>
              <a:rPr lang="en-US" b="1" dirty="0">
                <a:solidFill>
                  <a:srgbClr val="FF0000"/>
                </a:solidFill>
              </a:rPr>
              <a:t>encrypt data </a:t>
            </a:r>
            <a:r>
              <a:rPr lang="en-US" dirty="0"/>
              <a:t>and VM, key stays with Client</a:t>
            </a:r>
          </a:p>
          <a:p>
            <a:pPr>
              <a:spcBef>
                <a:spcPts val="1400"/>
              </a:spcBef>
            </a:pPr>
            <a:r>
              <a:rPr lang="en-US" dirty="0"/>
              <a:t>The problem:  now cloud cannot search or compute on data</a:t>
            </a:r>
          </a:p>
          <a:p>
            <a:pPr marL="0" indent="0">
              <a:buNone/>
            </a:pPr>
            <a:r>
              <a:rPr lang="en-US" dirty="0"/>
              <a:t>	⇒  defeats the purpose of cloud computing</a:t>
            </a:r>
          </a:p>
        </p:txBody>
      </p:sp>
      <p:pic>
        <p:nvPicPr>
          <p:cNvPr id="5" name="Graphic 4" descr="Female Profile with solid fill">
            <a:extLst>
              <a:ext uri="{FF2B5EF4-FFF2-40B4-BE49-F238E27FC236}">
                <a16:creationId xmlns:a16="http://schemas.microsoft.com/office/drawing/2014/main" id="{68B900F4-1F3A-BCD4-7E14-9B70A4538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200150"/>
            <a:ext cx="914400" cy="914400"/>
          </a:xfrm>
          <a:prstGeom prst="rect">
            <a:avLst/>
          </a:prstGeom>
        </p:spPr>
      </p:pic>
      <p:pic>
        <p:nvPicPr>
          <p:cNvPr id="7" name="Graphic 6" descr="Syncing cloud with solid fill">
            <a:extLst>
              <a:ext uri="{FF2B5EF4-FFF2-40B4-BE49-F238E27FC236}">
                <a16:creationId xmlns:a16="http://schemas.microsoft.com/office/drawing/2014/main" id="{4941F23F-163D-7392-3EA3-5E91E0D4B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67600" y="121158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F8E133-1A88-A725-E64F-B5223796B2FE}"/>
              </a:ext>
            </a:extLst>
          </p:cNvPr>
          <p:cNvSpPr txBox="1"/>
          <p:nvPr/>
        </p:nvSpPr>
        <p:spPr>
          <a:xfrm>
            <a:off x="629920" y="2019022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7E0ED-EC7C-82B2-5E91-A0F83F9462F8}"/>
              </a:ext>
            </a:extLst>
          </p:cNvPr>
          <p:cNvSpPr txBox="1"/>
          <p:nvPr/>
        </p:nvSpPr>
        <p:spPr>
          <a:xfrm>
            <a:off x="7082195" y="201902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</a:t>
            </a:r>
            <a:br>
              <a:rPr lang="en-US" dirty="0"/>
            </a:br>
            <a:r>
              <a:rPr lang="en-US" dirty="0"/>
              <a:t>    (AWS, GCP, …)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7B0089-11F4-89C2-D44E-31C34857D7AF}"/>
              </a:ext>
            </a:extLst>
          </p:cNvPr>
          <p:cNvGrpSpPr/>
          <p:nvPr/>
        </p:nvGrpSpPr>
        <p:grpSpPr>
          <a:xfrm>
            <a:off x="1777736" y="999986"/>
            <a:ext cx="990600" cy="1497846"/>
            <a:chOff x="1777736" y="999986"/>
            <a:chExt cx="990600" cy="14978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EF41E9-D2B3-FC10-AE08-F6581457F70D}"/>
                </a:ext>
              </a:extLst>
            </p:cNvPr>
            <p:cNvSpPr/>
            <p:nvPr/>
          </p:nvSpPr>
          <p:spPr>
            <a:xfrm>
              <a:off x="1777736" y="999986"/>
              <a:ext cx="990600" cy="8572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Virtual</a:t>
              </a:r>
              <a:br>
                <a:rPr lang="en-US" sz="1600" dirty="0"/>
              </a:br>
              <a:r>
                <a:rPr lang="en-US" sz="1600" dirty="0"/>
                <a:t>Machine</a:t>
              </a:r>
            </a:p>
            <a:p>
              <a:pPr algn="ctr"/>
              <a:r>
                <a:rPr lang="en-US" sz="1600" dirty="0"/>
                <a:t>(VM)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522212-8C67-0A4A-9DB7-10ADEE6D76E5}"/>
                </a:ext>
              </a:extLst>
            </p:cNvPr>
            <p:cNvSpPr/>
            <p:nvPr/>
          </p:nvSpPr>
          <p:spPr>
            <a:xfrm>
              <a:off x="1777736" y="1959729"/>
              <a:ext cx="990600" cy="53810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private</a:t>
              </a:r>
              <a:br>
                <a:rPr lang="en-US" sz="1600" dirty="0"/>
              </a:br>
              <a:r>
                <a:rPr lang="en-US" sz="1600" dirty="0"/>
                <a:t>data</a:t>
              </a:r>
            </a:p>
          </p:txBody>
        </p:sp>
      </p:grpSp>
      <p:sp>
        <p:nvSpPr>
          <p:cNvPr id="4" name="Cloud 3">
            <a:extLst>
              <a:ext uri="{FF2B5EF4-FFF2-40B4-BE49-F238E27FC236}">
                <a16:creationId xmlns:a16="http://schemas.microsoft.com/office/drawing/2014/main" id="{0A342BE4-685A-00FE-4181-6B1673EC2CDC}"/>
              </a:ext>
            </a:extLst>
          </p:cNvPr>
          <p:cNvSpPr/>
          <p:nvPr/>
        </p:nvSpPr>
        <p:spPr>
          <a:xfrm>
            <a:off x="7620000" y="4086225"/>
            <a:ext cx="1295400" cy="8382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1989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733E-18 -7.40741E-7 L 0.50139 0.000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75A3-9705-6E7F-A11B-0514EDA9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solution:  a HW enclave</a:t>
            </a:r>
          </a:p>
        </p:txBody>
      </p:sp>
      <p:pic>
        <p:nvPicPr>
          <p:cNvPr id="7" name="Graphic 6" descr="Syncing cloud with solid fill">
            <a:extLst>
              <a:ext uri="{FF2B5EF4-FFF2-40B4-BE49-F238E27FC236}">
                <a16:creationId xmlns:a16="http://schemas.microsoft.com/office/drawing/2014/main" id="{4941F23F-163D-7392-3EA3-5E91E0D4B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7600" y="105918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7E0ED-EC7C-82B2-5E91-A0F83F9462F8}"/>
              </a:ext>
            </a:extLst>
          </p:cNvPr>
          <p:cNvSpPr txBox="1"/>
          <p:nvPr/>
        </p:nvSpPr>
        <p:spPr>
          <a:xfrm>
            <a:off x="7082195" y="1866622"/>
            <a:ext cx="171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</a:t>
            </a:r>
            <a:br>
              <a:rPr lang="en-US" dirty="0"/>
            </a:br>
            <a:r>
              <a:rPr lang="en-US" dirty="0"/>
              <a:t>    (AWS, GCP, …)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7DD550-79E5-FC8C-50A2-B8FB07A3A0C1}"/>
              </a:ext>
            </a:extLst>
          </p:cNvPr>
          <p:cNvSpPr/>
          <p:nvPr/>
        </p:nvSpPr>
        <p:spPr>
          <a:xfrm>
            <a:off x="1981200" y="3086100"/>
            <a:ext cx="5156464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hardware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0168EE-3E35-2527-2A0A-1F92BFA250FE}"/>
              </a:ext>
            </a:extLst>
          </p:cNvPr>
          <p:cNvSpPr/>
          <p:nvPr/>
        </p:nvSpPr>
        <p:spPr>
          <a:xfrm>
            <a:off x="1981200" y="2552700"/>
            <a:ext cx="5156464" cy="533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hypervisor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CA0163-EF6B-55B5-3587-CB41DBF5448F}"/>
              </a:ext>
            </a:extLst>
          </p:cNvPr>
          <p:cNvGrpSpPr/>
          <p:nvPr/>
        </p:nvGrpSpPr>
        <p:grpSpPr>
          <a:xfrm>
            <a:off x="1981200" y="1123950"/>
            <a:ext cx="2743200" cy="1424940"/>
            <a:chOff x="467997" y="2499360"/>
            <a:chExt cx="2743200" cy="14249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C921BB-69BC-45D0-8F9E-56F9E35B370D}"/>
                </a:ext>
              </a:extLst>
            </p:cNvPr>
            <p:cNvSpPr/>
            <p:nvPr/>
          </p:nvSpPr>
          <p:spPr>
            <a:xfrm>
              <a:off x="467997" y="2499360"/>
              <a:ext cx="2743200" cy="14249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TDX Isolated VM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386068-E95C-1A75-6FF3-D84CD5738C22}"/>
                </a:ext>
              </a:extLst>
            </p:cNvPr>
            <p:cNvSpPr txBox="1"/>
            <p:nvPr/>
          </p:nvSpPr>
          <p:spPr>
            <a:xfrm>
              <a:off x="761572" y="3166110"/>
              <a:ext cx="2221634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private code and data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6A41DD8-F76A-EF25-4018-36D78F1F4103}"/>
              </a:ext>
            </a:extLst>
          </p:cNvPr>
          <p:cNvSpPr txBox="1"/>
          <p:nvPr/>
        </p:nvSpPr>
        <p:spPr>
          <a:xfrm>
            <a:off x="893012" y="3790950"/>
            <a:ext cx="7357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850900" algn="l"/>
              </a:tabLst>
            </a:pPr>
            <a:r>
              <a:rPr lang="en-US" sz="2400" b="1" u="sng" dirty="0"/>
              <a:t>Goal</a:t>
            </a:r>
            <a:r>
              <a:rPr lang="en-US" sz="2400" dirty="0"/>
              <a:t>:	no one can read the memory of the isolated VM;</a:t>
            </a:r>
          </a:p>
          <a:p>
            <a:pPr>
              <a:tabLst>
                <a:tab pos="850900" algn="l"/>
              </a:tabLst>
            </a:pPr>
            <a:r>
              <a:rPr lang="en-US" sz="2400" dirty="0"/>
              <a:t>	not the hypervisor, and not even a malicious admin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A5F922-A264-D46B-531B-06981503492E}"/>
              </a:ext>
            </a:extLst>
          </p:cNvPr>
          <p:cNvGrpSpPr/>
          <p:nvPr/>
        </p:nvGrpSpPr>
        <p:grpSpPr>
          <a:xfrm>
            <a:off x="4724400" y="1123950"/>
            <a:ext cx="2413264" cy="1428750"/>
            <a:chOff x="4724400" y="1371600"/>
            <a:chExt cx="2413264" cy="14287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3AE2FA-7C9D-E9A9-B067-3F32D63B8750}"/>
                </a:ext>
              </a:extLst>
            </p:cNvPr>
            <p:cNvSpPr/>
            <p:nvPr/>
          </p:nvSpPr>
          <p:spPr>
            <a:xfrm>
              <a:off x="4724400" y="1371600"/>
              <a:ext cx="2413264" cy="14287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An unprotected VM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7EB4C7-E472-DA6F-8B19-3C5EA21215A2}"/>
                </a:ext>
              </a:extLst>
            </p:cNvPr>
            <p:cNvSpPr txBox="1"/>
            <p:nvPr/>
          </p:nvSpPr>
          <p:spPr>
            <a:xfrm>
              <a:off x="5177941" y="1962150"/>
              <a:ext cx="1449050" cy="5847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hypervisor can </a:t>
              </a:r>
              <a:b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read memory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8F095A-52DE-01D3-CCE4-8221B9556594}"/>
              </a:ext>
            </a:extLst>
          </p:cNvPr>
          <p:cNvSpPr txBox="1"/>
          <p:nvPr/>
        </p:nvSpPr>
        <p:spPr>
          <a:xfrm>
            <a:off x="893012" y="4673084"/>
            <a:ext cx="5712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does this work?    Will see in a minute.</a:t>
            </a:r>
          </a:p>
        </p:txBody>
      </p:sp>
    </p:spTree>
    <p:extLst>
      <p:ext uri="{BB962C8B-B14F-4D97-AF65-F5344CB8AC3E}">
        <p14:creationId xmlns:p14="http://schemas.microsoft.com/office/powerpoint/2010/main" val="18299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enclaves 2: protecting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3731220"/>
            <a:ext cx="8382000" cy="1393751"/>
          </a:xfrm>
          <a:ln>
            <a:solidFill>
              <a:schemeClr val="accent1"/>
            </a:solidFill>
          </a:ln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secret key is only available in the clear inside an enclave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</a:rPr>
              <a:t>	⇒ malware cannot extract the key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36" y="1050999"/>
            <a:ext cx="979457" cy="1669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F947C3-C4A8-84A2-CE1E-18A8BDE68A81}"/>
              </a:ext>
            </a:extLst>
          </p:cNvPr>
          <p:cNvSpPr txBox="1"/>
          <p:nvPr/>
        </p:nvSpPr>
        <p:spPr>
          <a:xfrm>
            <a:off x="7645446" y="2659618"/>
            <a:ext cx="122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 server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CDC7A-DD1C-E5A5-0B41-A3C8CA61E047}"/>
              </a:ext>
            </a:extLst>
          </p:cNvPr>
          <p:cNvSpPr/>
          <p:nvPr/>
        </p:nvSpPr>
        <p:spPr>
          <a:xfrm>
            <a:off x="457200" y="1834772"/>
            <a:ext cx="6553200" cy="685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CFDE2-AE81-C2BD-9404-5A69DB71C14A}"/>
              </a:ext>
            </a:extLst>
          </p:cNvPr>
          <p:cNvSpPr txBox="1"/>
          <p:nvPr/>
        </p:nvSpPr>
        <p:spPr>
          <a:xfrm>
            <a:off x="594360" y="1466503"/>
            <a:ext cx="283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 server process memory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E97A60-F838-BC2B-64E5-671D84F69123}"/>
              </a:ext>
            </a:extLst>
          </p:cNvPr>
          <p:cNvSpPr/>
          <p:nvPr/>
        </p:nvSpPr>
        <p:spPr>
          <a:xfrm>
            <a:off x="4033520" y="1834772"/>
            <a:ext cx="21336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413" y="1987882"/>
            <a:ext cx="865618" cy="358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783BB0-2C82-5C0F-4469-9C8984D6A9CF}"/>
              </a:ext>
            </a:extLst>
          </p:cNvPr>
          <p:cNvSpPr txBox="1"/>
          <p:nvPr/>
        </p:nvSpPr>
        <p:spPr>
          <a:xfrm>
            <a:off x="4118452" y="1854506"/>
            <a:ext cx="89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enclave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code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C436F5A-5316-6C87-9CD5-EC4EFD767115}"/>
              </a:ext>
            </a:extLst>
          </p:cNvPr>
          <p:cNvSpPr/>
          <p:nvPr/>
        </p:nvSpPr>
        <p:spPr>
          <a:xfrm rot="16200000" flipV="1">
            <a:off x="4951893" y="556278"/>
            <a:ext cx="271935" cy="210771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45F88-ED29-1F87-E3F3-91F655198CD1}"/>
              </a:ext>
            </a:extLst>
          </p:cNvPr>
          <p:cNvSpPr txBox="1"/>
          <p:nvPr/>
        </p:nvSpPr>
        <p:spPr>
          <a:xfrm>
            <a:off x="3704221" y="900060"/>
            <a:ext cx="2904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SGX isolated memory pages: </a:t>
            </a:r>
            <a:br>
              <a:rPr lang="en-US" dirty="0"/>
            </a:br>
            <a:r>
              <a:rPr lang="en-US" dirty="0"/>
              <a:t>only enclave code can read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F43145-ADA8-4F8F-28FB-F3EF8C118D65}"/>
              </a:ext>
            </a:extLst>
          </p:cNvPr>
          <p:cNvGrpSpPr/>
          <p:nvPr/>
        </p:nvGrpSpPr>
        <p:grpSpPr>
          <a:xfrm>
            <a:off x="4815534" y="2545593"/>
            <a:ext cx="4023666" cy="864357"/>
            <a:chOff x="4267200" y="2692683"/>
            <a:chExt cx="4023666" cy="864357"/>
          </a:xfrm>
          <a:solidFill>
            <a:schemeClr val="bg1">
              <a:lumMod val="95000"/>
            </a:schemeClr>
          </a:solidFill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726753-0087-8D85-A08C-A508CC49373C}"/>
                </a:ext>
              </a:extLst>
            </p:cNvPr>
            <p:cNvSpPr txBox="1"/>
            <p:nvPr/>
          </p:nvSpPr>
          <p:spPr>
            <a:xfrm>
              <a:off x="4267200" y="3187708"/>
              <a:ext cx="4023666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OS, malware, and admin cannot read key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1EBFD97-6334-E6A2-76FC-37C7920DD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6666" y="2692683"/>
              <a:ext cx="426720" cy="476848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86E8DB-EBDF-48C9-8E24-B2B77712E094}"/>
              </a:ext>
            </a:extLst>
          </p:cNvPr>
          <p:cNvSpPr/>
          <p:nvPr/>
        </p:nvSpPr>
        <p:spPr>
          <a:xfrm>
            <a:off x="685800" y="1838392"/>
            <a:ext cx="2133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Web server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code and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CAB845-76BC-E657-A70A-3899A972C4D1}"/>
              </a:ext>
            </a:extLst>
          </p:cNvPr>
          <p:cNvGrpSpPr/>
          <p:nvPr/>
        </p:nvGrpSpPr>
        <p:grpSpPr>
          <a:xfrm>
            <a:off x="152400" y="2545593"/>
            <a:ext cx="4132157" cy="850286"/>
            <a:chOff x="5020491" y="2706754"/>
            <a:chExt cx="4132157" cy="850286"/>
          </a:xfrm>
          <a:solidFill>
            <a:schemeClr val="bg1">
              <a:lumMod val="95000"/>
            </a:schemeClr>
          </a:solidFill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2372EF-4618-E01E-F58B-80D1E5D1704C}"/>
                </a:ext>
              </a:extLst>
            </p:cNvPr>
            <p:cNvSpPr txBox="1"/>
            <p:nvPr/>
          </p:nvSpPr>
          <p:spPr>
            <a:xfrm>
              <a:off x="5020491" y="3187708"/>
              <a:ext cx="4132157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OS and malware can read these addresses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5A7B21-7F9F-B4C4-D7E0-DE022D6EF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8691" y="2706754"/>
              <a:ext cx="459107" cy="476848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0" y="1640114"/>
            <a:ext cx="7242629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120571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isolated memory</a:t>
            </a:r>
            <a:br>
              <a:rPr lang="en-US" sz="2400" dirty="0"/>
            </a:br>
            <a:r>
              <a:rPr lang="en-US" sz="2400" dirty="0"/>
              <a:t>in process memory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7C40A-AF55-B9B3-D069-9CE522FC5B44}"/>
              </a:ext>
            </a:extLst>
          </p:cNvPr>
          <p:cNvSpPr txBox="1"/>
          <p:nvPr/>
        </p:nvSpPr>
        <p:spPr>
          <a:xfrm>
            <a:off x="914400" y="1777033"/>
            <a:ext cx="34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Regular (non-isolated) memory</a:t>
            </a:r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5400</TotalTime>
  <Words>3164</Words>
  <Application>Microsoft Macintosh PowerPoint</Application>
  <PresentationFormat>On-screen Show (16:9)</PresentationFormat>
  <Paragraphs>552</Paragraphs>
  <Slides>42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Courier New</vt:lpstr>
      <vt:lpstr>Wingdings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  /  TDX</vt:lpstr>
      <vt:lpstr>SGX / TDX:  Goals</vt:lpstr>
      <vt:lpstr>Why enclaves 1: cloud computing</vt:lpstr>
      <vt:lpstr>A solution:  a HW enclave</vt:lpstr>
      <vt:lpstr>Why enclaves 2: protecting keys</vt:lpstr>
      <vt:lpstr>Intel SGX: how does it work?</vt:lpstr>
      <vt:lpstr>How does it work?</vt:lpstr>
      <vt:lpstr>How does it work?</vt:lpstr>
      <vt:lpstr>How does it work?</vt:lpstr>
      <vt:lpstr>Creating an enclave:  new instructions</vt:lpstr>
      <vt:lpstr>When to send secret data to enclave:  attestation</vt:lpstr>
      <vt:lpstr>SGX Summary</vt:lpstr>
      <vt:lpstr>TDX Briefly: an easy-to-use encalve</vt:lpstr>
      <vt:lpstr>One more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Mitigations: summary</vt:lpstr>
      <vt:lpstr>... but there is more</vt:lpstr>
      <vt:lpstr>How to evaluate a processor?</vt:lpstr>
      <vt:lpstr>PowerPoint Presentation</vt:lpstr>
      <vt:lpstr>PowerPoint Presentation</vt:lpstr>
      <vt:lpstr>PowerPoint Presentation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Dongdong She</cp:lastModifiedBy>
  <cp:revision>419</cp:revision>
  <dcterms:created xsi:type="dcterms:W3CDTF">2010-11-06T18:36:35Z</dcterms:created>
  <dcterms:modified xsi:type="dcterms:W3CDTF">2024-10-07T14:16:38Z</dcterms:modified>
</cp:coreProperties>
</file>